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9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59993" y="735279"/>
            <a:ext cx="1449070" cy="454025"/>
          </a:xfrm>
          <a:prstGeom prst="rect">
            <a:avLst/>
          </a:prstGeom>
        </p:spPr>
        <p:txBody>
          <a:bodyPr wrap="square" lIns="0" tIns="0" rIns="0" bIns="0">
            <a:spAutoFit/>
          </a:bodyPr>
          <a:lstStyle>
            <a:lvl1pPr>
              <a:defRPr sz="2800" b="0" i="0">
                <a:solidFill>
                  <a:srgbClr val="1CACE3"/>
                </a:solidFill>
                <a:latin typeface="Franklin Gothic Medium"/>
                <a:cs typeface="Franklin Gothic Medium"/>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CACE3"/>
                </a:solidFill>
                <a:latin typeface="Franklin Gothic Medium"/>
                <a:cs typeface="Franklin Gothic Medium"/>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CACE3"/>
                </a:solidFill>
                <a:latin typeface="Franklin Gothic Medium"/>
                <a:cs typeface="Franklin Gothic Medium"/>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CACE3"/>
                </a:solidFill>
                <a:latin typeface="Franklin Gothic Medium"/>
                <a:cs typeface="Franklin Gothic Medium"/>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48055" y="457200"/>
            <a:ext cx="3703320" cy="94615"/>
          </a:xfrm>
          <a:custGeom>
            <a:avLst/>
            <a:gdLst/>
            <a:ahLst/>
            <a:cxnLst/>
            <a:rect l="l" t="t" r="r" b="b"/>
            <a:pathLst>
              <a:path w="3703320" h="94615">
                <a:moveTo>
                  <a:pt x="3703320" y="0"/>
                </a:moveTo>
                <a:lnTo>
                  <a:pt x="0" y="0"/>
                </a:lnTo>
                <a:lnTo>
                  <a:pt x="0" y="94487"/>
                </a:lnTo>
                <a:lnTo>
                  <a:pt x="3703320" y="94487"/>
                </a:lnTo>
                <a:lnTo>
                  <a:pt x="3703320" y="0"/>
                </a:lnTo>
                <a:close/>
              </a:path>
            </a:pathLst>
          </a:custGeom>
          <a:solidFill>
            <a:srgbClr val="465258"/>
          </a:solidFill>
        </p:spPr>
        <p:txBody>
          <a:bodyPr wrap="square" lIns="0" tIns="0" rIns="0" bIns="0" rtlCol="0"/>
          <a:lstStyle/>
          <a:p>
            <a:endParaRPr/>
          </a:p>
        </p:txBody>
      </p:sp>
      <p:sp>
        <p:nvSpPr>
          <p:cNvPr id="17" name="bg object 17"/>
          <p:cNvSpPr/>
          <p:nvPr/>
        </p:nvSpPr>
        <p:spPr>
          <a:xfrm>
            <a:off x="8040623" y="454151"/>
            <a:ext cx="3703320" cy="97790"/>
          </a:xfrm>
          <a:custGeom>
            <a:avLst/>
            <a:gdLst/>
            <a:ahLst/>
            <a:cxnLst/>
            <a:rect l="l" t="t" r="r" b="b"/>
            <a:pathLst>
              <a:path w="3703320" h="97790">
                <a:moveTo>
                  <a:pt x="3703320" y="0"/>
                </a:moveTo>
                <a:lnTo>
                  <a:pt x="0" y="0"/>
                </a:lnTo>
                <a:lnTo>
                  <a:pt x="0" y="97536"/>
                </a:lnTo>
                <a:lnTo>
                  <a:pt x="3703320" y="97536"/>
                </a:lnTo>
                <a:lnTo>
                  <a:pt x="3703320" y="0"/>
                </a:lnTo>
                <a:close/>
              </a:path>
            </a:pathLst>
          </a:custGeom>
          <a:solidFill>
            <a:srgbClr val="959FA7"/>
          </a:solidFill>
        </p:spPr>
        <p:txBody>
          <a:bodyPr wrap="square" lIns="0" tIns="0" rIns="0" bIns="0" rtlCol="0"/>
          <a:lstStyle/>
          <a:p>
            <a:endParaRPr/>
          </a:p>
        </p:txBody>
      </p:sp>
      <p:sp>
        <p:nvSpPr>
          <p:cNvPr id="18" name="bg object 18"/>
          <p:cNvSpPr/>
          <p:nvPr/>
        </p:nvSpPr>
        <p:spPr>
          <a:xfrm>
            <a:off x="4242815" y="457200"/>
            <a:ext cx="3703320" cy="91440"/>
          </a:xfrm>
          <a:custGeom>
            <a:avLst/>
            <a:gdLst/>
            <a:ahLst/>
            <a:cxnLst/>
            <a:rect l="l" t="t" r="r" b="b"/>
            <a:pathLst>
              <a:path w="3703320" h="91440">
                <a:moveTo>
                  <a:pt x="3703320" y="0"/>
                </a:moveTo>
                <a:lnTo>
                  <a:pt x="0" y="0"/>
                </a:lnTo>
                <a:lnTo>
                  <a:pt x="0" y="91439"/>
                </a:lnTo>
                <a:lnTo>
                  <a:pt x="3703320" y="91439"/>
                </a:lnTo>
                <a:lnTo>
                  <a:pt x="3703320" y="0"/>
                </a:lnTo>
                <a:close/>
              </a:path>
            </a:pathLst>
          </a:custGeom>
          <a:solidFill>
            <a:srgbClr val="1CACE3"/>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10504182" y="6446999"/>
            <a:ext cx="1096117" cy="336884"/>
          </a:xfrm>
          <a:prstGeom prst="rect">
            <a:avLst/>
          </a:prstGeom>
        </p:spPr>
      </p:pic>
      <p:sp>
        <p:nvSpPr>
          <p:cNvPr id="2" name="Holder 2"/>
          <p:cNvSpPr>
            <a:spLocks noGrp="1"/>
          </p:cNvSpPr>
          <p:nvPr>
            <p:ph type="title"/>
          </p:nvPr>
        </p:nvSpPr>
        <p:spPr>
          <a:xfrm>
            <a:off x="659993" y="735330"/>
            <a:ext cx="4831715" cy="512444"/>
          </a:xfrm>
          <a:prstGeom prst="rect">
            <a:avLst/>
          </a:prstGeom>
        </p:spPr>
        <p:txBody>
          <a:bodyPr wrap="square" lIns="0" tIns="0" rIns="0" bIns="0">
            <a:spAutoFit/>
          </a:bodyPr>
          <a:lstStyle>
            <a:lvl1pPr>
              <a:defRPr sz="2800" b="0" i="0">
                <a:solidFill>
                  <a:srgbClr val="1CACE3"/>
                </a:solidFill>
                <a:latin typeface="Franklin Gothic Medium"/>
                <a:cs typeface="Franklin Gothic Medium"/>
              </a:defRPr>
            </a:lvl1pPr>
          </a:lstStyle>
          <a:p>
            <a:endParaRPr/>
          </a:p>
        </p:txBody>
      </p:sp>
      <p:sp>
        <p:nvSpPr>
          <p:cNvPr id="3" name="Holder 3"/>
          <p:cNvSpPr>
            <a:spLocks noGrp="1"/>
          </p:cNvSpPr>
          <p:nvPr>
            <p:ph type="body" idx="1"/>
          </p:nvPr>
        </p:nvSpPr>
        <p:spPr>
          <a:xfrm>
            <a:off x="659993" y="1485341"/>
            <a:ext cx="10801350" cy="4345940"/>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8/5/2025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Geya123/FinAdviso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2620" y="846759"/>
            <a:ext cx="6504940" cy="1910714"/>
          </a:xfrm>
          <a:prstGeom prst="rect">
            <a:avLst/>
          </a:prstGeom>
        </p:spPr>
        <p:txBody>
          <a:bodyPr vert="horz" wrap="square" lIns="0" tIns="12700" rIns="0" bIns="0" rtlCol="0">
            <a:spAutoFit/>
          </a:bodyPr>
          <a:lstStyle/>
          <a:p>
            <a:pPr marL="12700" marR="5080" indent="1285875">
              <a:lnSpc>
                <a:spcPct val="143300"/>
              </a:lnSpc>
              <a:spcBef>
                <a:spcPts val="100"/>
              </a:spcBef>
            </a:pPr>
            <a:r>
              <a:rPr sz="3200" b="1" dirty="0">
                <a:solidFill>
                  <a:srgbClr val="1382AC"/>
                </a:solidFill>
                <a:latin typeface="Arial"/>
                <a:cs typeface="Arial"/>
              </a:rPr>
              <a:t>AICTE</a:t>
            </a:r>
            <a:r>
              <a:rPr sz="3200" b="1" spc="-25" dirty="0">
                <a:solidFill>
                  <a:srgbClr val="1382AC"/>
                </a:solidFill>
                <a:latin typeface="Arial"/>
                <a:cs typeface="Arial"/>
              </a:rPr>
              <a:t> </a:t>
            </a:r>
            <a:r>
              <a:rPr sz="3200" b="1" dirty="0">
                <a:solidFill>
                  <a:srgbClr val="1382AC"/>
                </a:solidFill>
                <a:latin typeface="Arial"/>
                <a:cs typeface="Arial"/>
              </a:rPr>
              <a:t>IBM</a:t>
            </a:r>
            <a:r>
              <a:rPr sz="3200" b="1" spc="-120" dirty="0">
                <a:solidFill>
                  <a:srgbClr val="1382AC"/>
                </a:solidFill>
                <a:latin typeface="Arial"/>
                <a:cs typeface="Arial"/>
              </a:rPr>
              <a:t> </a:t>
            </a:r>
            <a:r>
              <a:rPr sz="3200" b="1" spc="-10" dirty="0">
                <a:solidFill>
                  <a:srgbClr val="1382AC"/>
                </a:solidFill>
                <a:latin typeface="Arial"/>
                <a:cs typeface="Arial"/>
              </a:rPr>
              <a:t>PROJECT </a:t>
            </a:r>
            <a:r>
              <a:rPr sz="3200" b="1" dirty="0">
                <a:latin typeface="Arial"/>
                <a:cs typeface="Arial"/>
              </a:rPr>
              <a:t>AGENTIC</a:t>
            </a:r>
            <a:r>
              <a:rPr sz="3200" b="1" spc="-100" dirty="0">
                <a:latin typeface="Arial"/>
                <a:cs typeface="Arial"/>
              </a:rPr>
              <a:t> </a:t>
            </a:r>
            <a:r>
              <a:rPr sz="3200" b="1" dirty="0">
                <a:latin typeface="Arial"/>
                <a:cs typeface="Arial"/>
              </a:rPr>
              <a:t>CAREER</a:t>
            </a:r>
            <a:r>
              <a:rPr sz="3200" b="1" spc="-95" dirty="0">
                <a:latin typeface="Arial"/>
                <a:cs typeface="Arial"/>
              </a:rPr>
              <a:t> </a:t>
            </a:r>
            <a:r>
              <a:rPr sz="3200" b="1" spc="-10" dirty="0">
                <a:latin typeface="Arial"/>
                <a:cs typeface="Arial"/>
              </a:rPr>
              <a:t>COUNSELING</a:t>
            </a:r>
            <a:endParaRPr sz="3200">
              <a:latin typeface="Arial"/>
              <a:cs typeface="Arial"/>
            </a:endParaRPr>
          </a:p>
          <a:p>
            <a:pPr marL="2006600">
              <a:lnSpc>
                <a:spcPct val="100000"/>
              </a:lnSpc>
            </a:pPr>
            <a:r>
              <a:rPr sz="3200" b="1" spc="-10" dirty="0">
                <a:latin typeface="Arial"/>
                <a:cs typeface="Arial"/>
              </a:rPr>
              <a:t>COMPANION</a:t>
            </a:r>
            <a:endParaRPr sz="3200">
              <a:latin typeface="Arial"/>
              <a:cs typeface="Arial"/>
            </a:endParaRPr>
          </a:p>
        </p:txBody>
      </p:sp>
      <p:sp>
        <p:nvSpPr>
          <p:cNvPr id="3" name="object 3"/>
          <p:cNvSpPr txBox="1"/>
          <p:nvPr/>
        </p:nvSpPr>
        <p:spPr>
          <a:xfrm>
            <a:off x="448055" y="3084576"/>
            <a:ext cx="11296015" cy="2000548"/>
          </a:xfrm>
          <a:prstGeom prst="rect">
            <a:avLst/>
          </a:prstGeom>
          <a:solidFill>
            <a:srgbClr val="465258"/>
          </a:solidFill>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spcBef>
                <a:spcPts val="1195"/>
              </a:spcBef>
            </a:pPr>
            <a:endParaRPr sz="2000" dirty="0">
              <a:latin typeface="Times New Roman"/>
              <a:cs typeface="Times New Roman"/>
            </a:endParaRPr>
          </a:p>
          <a:p>
            <a:pPr marL="2074545">
              <a:lnSpc>
                <a:spcPct val="100000"/>
              </a:lnSpc>
            </a:pPr>
            <a:r>
              <a:rPr sz="2000" b="1" dirty="0">
                <a:solidFill>
                  <a:srgbClr val="1382AC"/>
                </a:solidFill>
                <a:latin typeface="Arial"/>
                <a:cs typeface="Arial"/>
              </a:rPr>
              <a:t>Presented</a:t>
            </a:r>
            <a:r>
              <a:rPr sz="2000" b="1" spc="-65" dirty="0">
                <a:solidFill>
                  <a:srgbClr val="1382AC"/>
                </a:solidFill>
                <a:latin typeface="Arial"/>
                <a:cs typeface="Arial"/>
              </a:rPr>
              <a:t> </a:t>
            </a:r>
            <a:r>
              <a:rPr sz="2000" b="1" spc="-25" dirty="0">
                <a:solidFill>
                  <a:srgbClr val="1382AC"/>
                </a:solidFill>
                <a:latin typeface="Arial"/>
                <a:cs typeface="Arial"/>
              </a:rPr>
              <a:t>By:</a:t>
            </a:r>
            <a:endParaRPr sz="2000" dirty="0">
              <a:latin typeface="Arial"/>
              <a:cs typeface="Arial"/>
            </a:endParaRPr>
          </a:p>
          <a:p>
            <a:pPr marL="2074545" marR="3669665">
              <a:lnSpc>
                <a:spcPct val="100000"/>
              </a:lnSpc>
              <a:tabLst>
                <a:tab pos="3893185" algn="l"/>
              </a:tabLst>
            </a:pPr>
            <a:r>
              <a:rPr sz="2000" b="1" dirty="0">
                <a:solidFill>
                  <a:srgbClr val="1382AC"/>
                </a:solidFill>
                <a:latin typeface="Arial"/>
                <a:cs typeface="Arial"/>
              </a:rPr>
              <a:t>Name</a:t>
            </a:r>
            <a:r>
              <a:rPr sz="2000" b="1" spc="-35" dirty="0">
                <a:solidFill>
                  <a:srgbClr val="1382AC"/>
                </a:solidFill>
                <a:latin typeface="Arial"/>
                <a:cs typeface="Arial"/>
              </a:rPr>
              <a:t> </a:t>
            </a:r>
            <a:r>
              <a:rPr sz="2000" b="1" dirty="0">
                <a:solidFill>
                  <a:srgbClr val="1382AC"/>
                </a:solidFill>
                <a:latin typeface="Arial"/>
                <a:cs typeface="Arial"/>
              </a:rPr>
              <a:t>:</a:t>
            </a:r>
            <a:r>
              <a:rPr sz="2000" b="1" spc="-40" dirty="0">
                <a:solidFill>
                  <a:srgbClr val="1382AC"/>
                </a:solidFill>
                <a:latin typeface="Arial"/>
                <a:cs typeface="Arial"/>
              </a:rPr>
              <a:t> </a:t>
            </a:r>
            <a:r>
              <a:rPr lang="en-US" sz="2000" b="1" spc="-10" dirty="0">
                <a:solidFill>
                  <a:srgbClr val="1382AC"/>
                </a:solidFill>
                <a:latin typeface="Arial"/>
                <a:cs typeface="Arial"/>
              </a:rPr>
              <a:t>Yarramsetty </a:t>
            </a:r>
            <a:r>
              <a:rPr lang="en-US" sz="2000" b="1" spc="-10" dirty="0" err="1">
                <a:solidFill>
                  <a:srgbClr val="1382AC"/>
                </a:solidFill>
                <a:latin typeface="Arial"/>
                <a:cs typeface="Arial"/>
              </a:rPr>
              <a:t>Geyasree</a:t>
            </a:r>
            <a:endParaRPr lang="en-US" sz="2000" b="1" spc="-10" dirty="0">
              <a:solidFill>
                <a:srgbClr val="1382AC"/>
              </a:solidFill>
              <a:latin typeface="Arial"/>
              <a:cs typeface="Arial"/>
            </a:endParaRPr>
          </a:p>
          <a:p>
            <a:pPr marL="2074545" marR="3669665">
              <a:lnSpc>
                <a:spcPct val="100000"/>
              </a:lnSpc>
              <a:tabLst>
                <a:tab pos="3893185" algn="l"/>
              </a:tabLst>
            </a:pPr>
            <a:r>
              <a:rPr sz="2000" b="1" dirty="0">
                <a:solidFill>
                  <a:srgbClr val="1382AC"/>
                </a:solidFill>
                <a:latin typeface="Arial"/>
                <a:cs typeface="Arial"/>
              </a:rPr>
              <a:t>College</a:t>
            </a:r>
            <a:r>
              <a:rPr sz="2000" b="1" spc="-50" dirty="0">
                <a:solidFill>
                  <a:srgbClr val="1382AC"/>
                </a:solidFill>
                <a:latin typeface="Arial"/>
                <a:cs typeface="Arial"/>
              </a:rPr>
              <a:t> </a:t>
            </a:r>
            <a:r>
              <a:rPr sz="2000" b="1" spc="-20" dirty="0">
                <a:solidFill>
                  <a:srgbClr val="1382AC"/>
                </a:solidFill>
                <a:latin typeface="Arial"/>
                <a:cs typeface="Arial"/>
              </a:rPr>
              <a:t>Name</a:t>
            </a:r>
            <a:r>
              <a:rPr sz="2000" b="1" dirty="0">
                <a:solidFill>
                  <a:srgbClr val="1382AC"/>
                </a:solidFill>
                <a:latin typeface="Arial"/>
                <a:cs typeface="Arial"/>
              </a:rPr>
              <a:t>	:</a:t>
            </a:r>
            <a:r>
              <a:rPr sz="2000" b="1" spc="-100" dirty="0">
                <a:solidFill>
                  <a:srgbClr val="1382AC"/>
                </a:solidFill>
                <a:latin typeface="Arial"/>
                <a:cs typeface="Arial"/>
              </a:rPr>
              <a:t> </a:t>
            </a:r>
            <a:r>
              <a:rPr sz="2000" b="1" dirty="0">
                <a:solidFill>
                  <a:srgbClr val="1382AC"/>
                </a:solidFill>
                <a:latin typeface="Arial"/>
                <a:cs typeface="Arial"/>
              </a:rPr>
              <a:t>Tirumala</a:t>
            </a:r>
            <a:r>
              <a:rPr sz="2000" b="1" spc="-70" dirty="0">
                <a:solidFill>
                  <a:srgbClr val="1382AC"/>
                </a:solidFill>
                <a:latin typeface="Arial"/>
                <a:cs typeface="Arial"/>
              </a:rPr>
              <a:t> </a:t>
            </a:r>
            <a:r>
              <a:rPr sz="2000" b="1" dirty="0">
                <a:solidFill>
                  <a:srgbClr val="1382AC"/>
                </a:solidFill>
                <a:latin typeface="Arial"/>
                <a:cs typeface="Arial"/>
              </a:rPr>
              <a:t>Engineering</a:t>
            </a:r>
            <a:r>
              <a:rPr sz="2000" b="1" spc="-60" dirty="0">
                <a:solidFill>
                  <a:srgbClr val="1382AC"/>
                </a:solidFill>
                <a:latin typeface="Arial"/>
                <a:cs typeface="Arial"/>
              </a:rPr>
              <a:t> </a:t>
            </a:r>
            <a:r>
              <a:rPr sz="2000" b="1" spc="-10" dirty="0">
                <a:solidFill>
                  <a:srgbClr val="1382AC"/>
                </a:solidFill>
                <a:latin typeface="Arial"/>
                <a:cs typeface="Arial"/>
              </a:rPr>
              <a:t>College </a:t>
            </a:r>
            <a:r>
              <a:rPr sz="2000" b="1" dirty="0">
                <a:solidFill>
                  <a:srgbClr val="1382AC"/>
                </a:solidFill>
                <a:latin typeface="Arial"/>
                <a:cs typeface="Arial"/>
              </a:rPr>
              <a:t>Department</a:t>
            </a:r>
            <a:r>
              <a:rPr sz="2000" b="1" spc="-50" dirty="0">
                <a:solidFill>
                  <a:srgbClr val="1382AC"/>
                </a:solidFill>
                <a:latin typeface="Arial"/>
                <a:cs typeface="Arial"/>
              </a:rPr>
              <a:t> </a:t>
            </a:r>
            <a:r>
              <a:rPr sz="2000" b="1" dirty="0">
                <a:solidFill>
                  <a:srgbClr val="1382AC"/>
                </a:solidFill>
                <a:latin typeface="Arial"/>
                <a:cs typeface="Arial"/>
              </a:rPr>
              <a:t>:</a:t>
            </a:r>
            <a:r>
              <a:rPr sz="2000" b="1" spc="-90" dirty="0">
                <a:solidFill>
                  <a:srgbClr val="1382AC"/>
                </a:solidFill>
                <a:latin typeface="Arial"/>
                <a:cs typeface="Arial"/>
              </a:rPr>
              <a:t> </a:t>
            </a:r>
            <a:r>
              <a:rPr sz="2000" b="1" dirty="0">
                <a:solidFill>
                  <a:srgbClr val="1382AC"/>
                </a:solidFill>
                <a:latin typeface="Arial"/>
                <a:cs typeface="Arial"/>
              </a:rPr>
              <a:t>Information</a:t>
            </a:r>
            <a:r>
              <a:rPr sz="2000" b="1" spc="-60" dirty="0">
                <a:solidFill>
                  <a:srgbClr val="1382AC"/>
                </a:solidFill>
                <a:latin typeface="Arial"/>
                <a:cs typeface="Arial"/>
              </a:rPr>
              <a:t> </a:t>
            </a:r>
            <a:r>
              <a:rPr sz="2000" b="1" spc="-10" dirty="0">
                <a:solidFill>
                  <a:srgbClr val="1382AC"/>
                </a:solidFill>
                <a:latin typeface="Arial"/>
                <a:cs typeface="Arial"/>
              </a:rPr>
              <a:t>Technology</a:t>
            </a:r>
            <a:endParaRPr sz="20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09855">
              <a:lnSpc>
                <a:spcPct val="100000"/>
              </a:lnSpc>
              <a:spcBef>
                <a:spcPts val="110"/>
              </a:spcBef>
            </a:pPr>
            <a:r>
              <a:rPr b="1" spc="-10" dirty="0">
                <a:latin typeface="Arial"/>
                <a:cs typeface="Arial"/>
              </a:rPr>
              <a:t>BUILDING</a:t>
            </a:r>
          </a:p>
        </p:txBody>
      </p:sp>
      <p:pic>
        <p:nvPicPr>
          <p:cNvPr id="5" name="Picture 4" descr="A screenshot of a computer&#10;&#10;AI-generated content may be incorrect.">
            <a:extLst>
              <a:ext uri="{FF2B5EF4-FFF2-40B4-BE49-F238E27FC236}">
                <a16:creationId xmlns:a16="http://schemas.microsoft.com/office/drawing/2014/main" id="{39C6B2CE-4764-4AEE-F3C6-B1B64A9D2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002" y="1905000"/>
            <a:ext cx="10128907" cy="46235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9993" y="916305"/>
            <a:ext cx="6546215" cy="1054776"/>
          </a:xfrm>
          <a:prstGeom prst="rect">
            <a:avLst/>
          </a:prstGeom>
        </p:spPr>
        <p:txBody>
          <a:bodyPr vert="horz" wrap="square" lIns="0" tIns="13335" rIns="0" bIns="0" rtlCol="0">
            <a:spAutoFit/>
          </a:bodyPr>
          <a:lstStyle/>
          <a:p>
            <a:pPr marL="186690">
              <a:lnSpc>
                <a:spcPct val="100000"/>
              </a:lnSpc>
              <a:spcBef>
                <a:spcPts val="105"/>
              </a:spcBef>
            </a:pPr>
            <a:r>
              <a:rPr sz="2800" dirty="0">
                <a:solidFill>
                  <a:srgbClr val="1CACE3"/>
                </a:solidFill>
                <a:latin typeface="Franklin Gothic Medium"/>
                <a:cs typeface="Franklin Gothic Medium"/>
              </a:rPr>
              <a:t>END</a:t>
            </a:r>
            <a:r>
              <a:rPr sz="2800" spc="25" dirty="0">
                <a:solidFill>
                  <a:srgbClr val="1CACE3"/>
                </a:solidFill>
                <a:latin typeface="Franklin Gothic Medium"/>
                <a:cs typeface="Franklin Gothic Medium"/>
              </a:rPr>
              <a:t> </a:t>
            </a:r>
            <a:r>
              <a:rPr sz="2800" spc="60" dirty="0">
                <a:solidFill>
                  <a:srgbClr val="1CACE3"/>
                </a:solidFill>
                <a:latin typeface="Franklin Gothic Medium"/>
                <a:cs typeface="Franklin Gothic Medium"/>
              </a:rPr>
              <a:t>USERS</a:t>
            </a:r>
            <a:endParaRPr sz="2800" dirty="0">
              <a:latin typeface="Franklin Gothic Medium"/>
              <a:cs typeface="Franklin Gothic Medium"/>
            </a:endParaRPr>
          </a:p>
          <a:p>
            <a:pPr>
              <a:lnSpc>
                <a:spcPct val="100000"/>
              </a:lnSpc>
              <a:spcBef>
                <a:spcPts val="1350"/>
              </a:spcBef>
            </a:pPr>
            <a:endParaRPr sz="2800" dirty="0">
              <a:latin typeface="Franklin Gothic Medium"/>
              <a:cs typeface="Franklin Gothic Medium"/>
            </a:endParaRPr>
          </a:p>
        </p:txBody>
      </p:sp>
      <p:sp>
        <p:nvSpPr>
          <p:cNvPr id="3" name="Rectangle 1">
            <a:extLst>
              <a:ext uri="{FF2B5EF4-FFF2-40B4-BE49-F238E27FC236}">
                <a16:creationId xmlns:a16="http://schemas.microsoft.com/office/drawing/2014/main" id="{18F84968-0C38-B78D-076D-ABC5A0A4559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1E134D4-D8A6-9F5B-5F99-219B2C147A08}"/>
              </a:ext>
            </a:extLst>
          </p:cNvPr>
          <p:cNvSpPr txBox="1"/>
          <p:nvPr/>
        </p:nvSpPr>
        <p:spPr>
          <a:xfrm>
            <a:off x="1143000" y="1752601"/>
            <a:ext cx="8763000"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tx1"/>
                </a:solidFill>
                <a:effectLst/>
                <a:latin typeface="Arial" panose="020B0604020202020204" pitchFamily="34" charset="0"/>
              </a:rPr>
              <a:t>Everyday consumers learning digital finance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latin typeface="Arial" panose="020B0604020202020204" pitchFamily="34" charset="0"/>
              </a:rPr>
              <a:t>Non-English speakers and low-literacy users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chemeClr val="tx1"/>
                </a:solidFill>
                <a:effectLst/>
                <a:latin typeface="Arial" panose="020B0604020202020204" pitchFamily="34" charset="0"/>
              </a:rPr>
              <a:t>Students and young adults managing money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a:ln>
                  <a:noFill/>
                </a:ln>
                <a:solidFill>
                  <a:schemeClr val="tx1"/>
                </a:solidFill>
                <a:effectLst/>
                <a:latin typeface="Arial" panose="020B0604020202020204" pitchFamily="34" charset="0"/>
              </a:rPr>
              <a:t>Senior citizens using online financial tools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 dirty="0"/>
              <a:t>RESULTS</a:t>
            </a:r>
          </a:p>
        </p:txBody>
      </p:sp>
      <p:pic>
        <p:nvPicPr>
          <p:cNvPr id="7" name="Picture 6" descr="A screenshot of a computer&#10;&#10;AI-generated content may be incorrect.">
            <a:extLst>
              <a:ext uri="{FF2B5EF4-FFF2-40B4-BE49-F238E27FC236}">
                <a16:creationId xmlns:a16="http://schemas.microsoft.com/office/drawing/2014/main" id="{34D6BA0F-BB00-D695-9802-B9747C747B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082007"/>
            <a:ext cx="5867400" cy="56474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970" rIns="0" bIns="0" rtlCol="0">
            <a:spAutoFit/>
          </a:bodyPr>
          <a:lstStyle/>
          <a:p>
            <a:pPr marL="12700">
              <a:lnSpc>
                <a:spcPct val="100000"/>
              </a:lnSpc>
              <a:spcBef>
                <a:spcPts val="110"/>
              </a:spcBef>
            </a:pPr>
            <a:r>
              <a:rPr spc="-10" dirty="0"/>
              <a:t>RESULTS</a:t>
            </a:r>
          </a:p>
        </p:txBody>
      </p:sp>
      <p:sp>
        <p:nvSpPr>
          <p:cNvPr id="4" name="object 4"/>
          <p:cNvSpPr txBox="1"/>
          <p:nvPr/>
        </p:nvSpPr>
        <p:spPr>
          <a:xfrm>
            <a:off x="659993" y="3216909"/>
            <a:ext cx="185928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404040"/>
                </a:solidFill>
                <a:latin typeface="Calibri"/>
                <a:cs typeface="Calibri"/>
              </a:rPr>
              <a:t>Agent</a:t>
            </a:r>
            <a:r>
              <a:rPr sz="2400" b="1" spc="-95" dirty="0">
                <a:solidFill>
                  <a:srgbClr val="404040"/>
                </a:solidFill>
                <a:latin typeface="Calibri"/>
                <a:cs typeface="Calibri"/>
              </a:rPr>
              <a:t> </a:t>
            </a:r>
            <a:r>
              <a:rPr sz="2400" b="1" spc="-10" dirty="0">
                <a:solidFill>
                  <a:srgbClr val="404040"/>
                </a:solidFill>
                <a:latin typeface="Calibri"/>
                <a:cs typeface="Calibri"/>
              </a:rPr>
              <a:t>Preview</a:t>
            </a:r>
            <a:endParaRPr sz="2400">
              <a:latin typeface="Calibri"/>
              <a:cs typeface="Calibri"/>
            </a:endParaRPr>
          </a:p>
        </p:txBody>
      </p:sp>
      <p:pic>
        <p:nvPicPr>
          <p:cNvPr id="6" name="Picture 5" descr="A screenshot of a computer&#10;&#10;AI-generated content may be incorrect.">
            <a:extLst>
              <a:ext uri="{FF2B5EF4-FFF2-40B4-BE49-F238E27FC236}">
                <a16:creationId xmlns:a16="http://schemas.microsoft.com/office/drawing/2014/main" id="{88DF8C9F-80CD-BB07-DEC9-4B897EE28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295400"/>
            <a:ext cx="9112325" cy="4495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9993" y="916305"/>
            <a:ext cx="2110105" cy="453390"/>
          </a:xfrm>
          <a:prstGeom prst="rect">
            <a:avLst/>
          </a:prstGeom>
        </p:spPr>
        <p:txBody>
          <a:bodyPr vert="horz" wrap="square" lIns="0" tIns="13335" rIns="0" bIns="0" rtlCol="0">
            <a:spAutoFit/>
          </a:bodyPr>
          <a:lstStyle/>
          <a:p>
            <a:pPr marL="12700">
              <a:lnSpc>
                <a:spcPct val="100000"/>
              </a:lnSpc>
              <a:spcBef>
                <a:spcPts val="105"/>
              </a:spcBef>
            </a:pPr>
            <a:r>
              <a:rPr spc="-10" dirty="0"/>
              <a:t>CONCLUSION</a:t>
            </a:r>
          </a:p>
        </p:txBody>
      </p:sp>
      <p:sp>
        <p:nvSpPr>
          <p:cNvPr id="5" name="Text Placeholder 4">
            <a:extLst>
              <a:ext uri="{FF2B5EF4-FFF2-40B4-BE49-F238E27FC236}">
                <a16:creationId xmlns:a16="http://schemas.microsoft.com/office/drawing/2014/main" id="{6612991D-C4CD-DEF1-AB9C-00A20659B6ED}"/>
              </a:ext>
            </a:extLst>
          </p:cNvPr>
          <p:cNvSpPr>
            <a:spLocks noGrp="1"/>
          </p:cNvSpPr>
          <p:nvPr>
            <p:ph type="body" idx="1"/>
          </p:nvPr>
        </p:nvSpPr>
        <p:spPr>
          <a:xfrm>
            <a:off x="659994" y="1981200"/>
            <a:ext cx="9931806" cy="3352800"/>
          </a:xfrm>
        </p:spPr>
        <p:txBody>
          <a:bodyPr/>
          <a:lstStyle/>
          <a:p>
            <a:r>
              <a:rPr lang="en-US" dirty="0"/>
              <a:t>In conclusion, the AI Agent for Digital Financial Literacy powered by RAG represents a significant step toward making financial education accessible, personalized, and inclusive for all. By leveraging reliable sources and supporting multiple languages, this intelligent assistant addresses critical gaps in digital financial knowledge and empowers users to navigate complex financial tools safely and confidently. Ultimately, this project contributes to building a more financially aware and secure society, reducing the risks of fraud, and fostering greater participation in the digital economy.</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55" dirty="0"/>
              <a:t>GITHUB</a:t>
            </a:r>
            <a:r>
              <a:rPr spc="-30" dirty="0"/>
              <a:t> </a:t>
            </a:r>
            <a:r>
              <a:rPr spc="-20" dirty="0"/>
              <a:t>LINK</a:t>
            </a:r>
          </a:p>
        </p:txBody>
      </p:sp>
      <p:sp>
        <p:nvSpPr>
          <p:cNvPr id="3" name="object 3"/>
          <p:cNvSpPr txBox="1"/>
          <p:nvPr/>
        </p:nvSpPr>
        <p:spPr>
          <a:xfrm>
            <a:off x="659993" y="2021586"/>
            <a:ext cx="10488295" cy="275075"/>
          </a:xfrm>
          <a:prstGeom prst="rect">
            <a:avLst/>
          </a:prstGeom>
        </p:spPr>
        <p:txBody>
          <a:bodyPr vert="horz" wrap="square" lIns="0" tIns="13335" rIns="0" bIns="0" rtlCol="0">
            <a:spAutoFit/>
          </a:bodyPr>
          <a:lstStyle/>
          <a:p>
            <a:pPr marL="317500" indent="-304800">
              <a:lnSpc>
                <a:spcPct val="100000"/>
              </a:lnSpc>
              <a:spcBef>
                <a:spcPts val="105"/>
              </a:spcBef>
              <a:buClr>
                <a:srgbClr val="1CACE3"/>
              </a:buClr>
              <a:buSzPct val="91176"/>
              <a:buFont typeface="Cambria"/>
              <a:buChar char="◾"/>
              <a:tabLst>
                <a:tab pos="317500" algn="l"/>
              </a:tabLst>
            </a:pPr>
            <a:r>
              <a:rPr sz="1700" dirty="0">
                <a:solidFill>
                  <a:srgbClr val="404040"/>
                </a:solidFill>
                <a:latin typeface="Franklin Gothic Medium"/>
                <a:cs typeface="Franklin Gothic Medium"/>
              </a:rPr>
              <a:t>Github</a:t>
            </a:r>
            <a:r>
              <a:rPr sz="1700" spc="-30" dirty="0">
                <a:solidFill>
                  <a:srgbClr val="404040"/>
                </a:solidFill>
                <a:latin typeface="Franklin Gothic Medium"/>
                <a:cs typeface="Franklin Gothic Medium"/>
              </a:rPr>
              <a:t> </a:t>
            </a:r>
            <a:r>
              <a:rPr sz="1700" dirty="0">
                <a:solidFill>
                  <a:srgbClr val="404040"/>
                </a:solidFill>
                <a:latin typeface="Franklin Gothic Medium"/>
                <a:cs typeface="Franklin Gothic Medium"/>
              </a:rPr>
              <a:t>Link:</a:t>
            </a:r>
            <a:r>
              <a:rPr lang="en-IN" sz="1700" spc="-10" dirty="0">
                <a:solidFill>
                  <a:srgbClr val="404040"/>
                </a:solidFill>
                <a:latin typeface="Franklin Gothic Medium"/>
                <a:cs typeface="Franklin Gothic Medium"/>
              </a:rPr>
              <a:t> </a:t>
            </a:r>
            <a:r>
              <a:rPr lang="en-IN" sz="1700" spc="-10" dirty="0">
                <a:solidFill>
                  <a:srgbClr val="404040"/>
                </a:solidFill>
                <a:latin typeface="Franklin Gothic Medium"/>
                <a:cs typeface="Franklin Gothic Medium"/>
                <a:hlinkClick r:id="rId2"/>
              </a:rPr>
              <a:t>https://github.com/Geya123/FinAdvisor</a:t>
            </a:r>
            <a:endParaRPr sz="1700" dirty="0">
              <a:latin typeface="Franklin Gothic Medium"/>
              <a:cs typeface="Franklin Gothic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9993" y="1608464"/>
            <a:ext cx="9779635" cy="3193823"/>
          </a:xfrm>
          <a:prstGeom prst="rect">
            <a:avLst/>
          </a:prstGeom>
        </p:spPr>
        <p:txBody>
          <a:bodyPr vert="horz" wrap="square" lIns="0" tIns="216535" rIns="0" bIns="0" rtlCol="0">
            <a:spAutoFit/>
          </a:bodyPr>
          <a:lstStyle/>
          <a:p>
            <a:pPr marL="316865" indent="-304165">
              <a:lnSpc>
                <a:spcPct val="100000"/>
              </a:lnSpc>
              <a:spcBef>
                <a:spcPts val="1705"/>
              </a:spcBef>
              <a:buClr>
                <a:srgbClr val="1CACE3"/>
              </a:buClr>
              <a:buSzPct val="91071"/>
              <a:buFont typeface="Cambria"/>
              <a:buChar char="◾"/>
              <a:tabLst>
                <a:tab pos="316865" algn="l"/>
              </a:tabLst>
            </a:pPr>
            <a:r>
              <a:rPr lang="en-US" sz="2800" dirty="0"/>
              <a:t>Integration with banking APIs for personalized advice</a:t>
            </a:r>
            <a:endParaRPr sz="2800" dirty="0">
              <a:latin typeface="Franklin Gothic Medium"/>
              <a:cs typeface="Franklin Gothic Medium"/>
            </a:endParaRPr>
          </a:p>
          <a:p>
            <a:pPr marL="316865" indent="-304165">
              <a:lnSpc>
                <a:spcPct val="100000"/>
              </a:lnSpc>
              <a:spcBef>
                <a:spcPts val="1615"/>
              </a:spcBef>
              <a:buClr>
                <a:srgbClr val="1CACE3"/>
              </a:buClr>
              <a:buSzPct val="91071"/>
              <a:buFont typeface="Cambria"/>
              <a:buChar char="◾"/>
              <a:tabLst>
                <a:tab pos="316865" algn="l"/>
              </a:tabLst>
            </a:pPr>
            <a:r>
              <a:rPr lang="en-US" sz="2800" dirty="0"/>
              <a:t>Expansion to voice assistant platforms</a:t>
            </a:r>
            <a:endParaRPr sz="2800" dirty="0">
              <a:latin typeface="Franklin Gothic Medium"/>
              <a:cs typeface="Franklin Gothic Medium"/>
            </a:endParaRPr>
          </a:p>
          <a:p>
            <a:pPr marL="316865" indent="-304165">
              <a:lnSpc>
                <a:spcPct val="100000"/>
              </a:lnSpc>
              <a:spcBef>
                <a:spcPts val="1610"/>
              </a:spcBef>
              <a:buClr>
                <a:srgbClr val="1CACE3"/>
              </a:buClr>
              <a:buSzPct val="91071"/>
              <a:buFont typeface="Cambria"/>
              <a:buChar char="◾"/>
              <a:tabLst>
                <a:tab pos="316865" algn="l"/>
              </a:tabLst>
            </a:pPr>
            <a:r>
              <a:rPr lang="en-US" sz="2800" dirty="0"/>
              <a:t>Advanced AI-driven fraud detection alerts</a:t>
            </a:r>
            <a:endParaRPr sz="2800" dirty="0">
              <a:latin typeface="Franklin Gothic Medium"/>
              <a:cs typeface="Franklin Gothic Medium"/>
            </a:endParaRPr>
          </a:p>
          <a:p>
            <a:pPr marL="316865" indent="-304165">
              <a:lnSpc>
                <a:spcPct val="100000"/>
              </a:lnSpc>
              <a:spcBef>
                <a:spcPts val="1610"/>
              </a:spcBef>
              <a:buClr>
                <a:srgbClr val="1CACE3"/>
              </a:buClr>
              <a:buSzPct val="91071"/>
              <a:buFont typeface="Cambria"/>
              <a:buChar char="◾"/>
              <a:tabLst>
                <a:tab pos="316865" algn="l"/>
              </a:tabLst>
            </a:pPr>
            <a:r>
              <a:rPr lang="en-US" sz="2800" dirty="0"/>
              <a:t>Gamified financial literacy learning modules</a:t>
            </a:r>
            <a:endParaRPr sz="2800" dirty="0">
              <a:latin typeface="Franklin Gothic Medium"/>
              <a:cs typeface="Franklin Gothic Medium"/>
            </a:endParaRPr>
          </a:p>
          <a:p>
            <a:pPr marL="316865" indent="-304165">
              <a:lnSpc>
                <a:spcPct val="100000"/>
              </a:lnSpc>
              <a:spcBef>
                <a:spcPts val="1610"/>
              </a:spcBef>
              <a:buClr>
                <a:srgbClr val="1CACE3"/>
              </a:buClr>
              <a:buSzPct val="91071"/>
              <a:buFont typeface="Cambria"/>
              <a:buChar char="◾"/>
              <a:tabLst>
                <a:tab pos="316865" algn="l"/>
              </a:tabLst>
            </a:pPr>
            <a:r>
              <a:rPr lang="en-US" sz="2800" dirty="0"/>
              <a:t>Support for regional dialects and offline access</a:t>
            </a:r>
            <a:endParaRPr sz="2800" dirty="0">
              <a:latin typeface="Franklin Gothic Medium"/>
              <a:cs typeface="Franklin Gothic Medium"/>
            </a:endParaRPr>
          </a:p>
        </p:txBody>
      </p:sp>
      <p:sp>
        <p:nvSpPr>
          <p:cNvPr id="3" name="object 3"/>
          <p:cNvSpPr txBox="1">
            <a:spLocks noGrp="1"/>
          </p:cNvSpPr>
          <p:nvPr>
            <p:ph type="title"/>
          </p:nvPr>
        </p:nvSpPr>
        <p:spPr>
          <a:xfrm>
            <a:off x="614578" y="801700"/>
            <a:ext cx="3315970" cy="530860"/>
          </a:xfrm>
          <a:prstGeom prst="rect">
            <a:avLst/>
          </a:prstGeom>
        </p:spPr>
        <p:txBody>
          <a:bodyPr vert="horz" wrap="square" lIns="0" tIns="14605" rIns="0" bIns="0" rtlCol="0">
            <a:spAutoFit/>
          </a:bodyPr>
          <a:lstStyle/>
          <a:p>
            <a:pPr marL="12700">
              <a:lnSpc>
                <a:spcPct val="100000"/>
              </a:lnSpc>
              <a:spcBef>
                <a:spcPts val="115"/>
              </a:spcBef>
            </a:pPr>
            <a:r>
              <a:rPr sz="3300" b="1" dirty="0">
                <a:latin typeface="Arial"/>
                <a:cs typeface="Arial"/>
              </a:rPr>
              <a:t>FUTURE</a:t>
            </a:r>
            <a:r>
              <a:rPr sz="3300" b="1" spc="-65" dirty="0">
                <a:latin typeface="Arial"/>
                <a:cs typeface="Arial"/>
              </a:rPr>
              <a:t> </a:t>
            </a:r>
            <a:r>
              <a:rPr sz="3300" b="1" spc="-10" dirty="0">
                <a:latin typeface="Arial"/>
                <a:cs typeface="Arial"/>
              </a:rPr>
              <a:t>SCOPE</a:t>
            </a:r>
            <a:endParaRPr sz="33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5" dirty="0"/>
              <a:t>IBM</a:t>
            </a:r>
            <a:r>
              <a:rPr spc="10" dirty="0"/>
              <a:t> </a:t>
            </a:r>
            <a:r>
              <a:rPr spc="-10" dirty="0"/>
              <a:t>CERTIFICATIONS</a:t>
            </a:r>
          </a:p>
        </p:txBody>
      </p:sp>
      <p:sp>
        <p:nvSpPr>
          <p:cNvPr id="3" name="object 3"/>
          <p:cNvSpPr txBox="1"/>
          <p:nvPr/>
        </p:nvSpPr>
        <p:spPr>
          <a:xfrm>
            <a:off x="659993" y="3482085"/>
            <a:ext cx="5180330" cy="285115"/>
          </a:xfrm>
          <a:prstGeom prst="rect">
            <a:avLst/>
          </a:prstGeom>
        </p:spPr>
        <p:txBody>
          <a:bodyPr vert="horz" wrap="square" lIns="0" tIns="13335" rIns="0" bIns="0" rtlCol="0">
            <a:spAutoFit/>
          </a:bodyPr>
          <a:lstStyle/>
          <a:p>
            <a:pPr marL="317500" indent="-304800">
              <a:lnSpc>
                <a:spcPct val="100000"/>
              </a:lnSpc>
              <a:spcBef>
                <a:spcPts val="105"/>
              </a:spcBef>
              <a:buClr>
                <a:srgbClr val="1CACE3"/>
              </a:buClr>
              <a:buSzPct val="91176"/>
              <a:buFont typeface="Cambria"/>
              <a:buChar char="◾"/>
              <a:tabLst>
                <a:tab pos="317500" algn="l"/>
              </a:tabLst>
            </a:pPr>
            <a:r>
              <a:rPr sz="1700" spc="-10" dirty="0">
                <a:solidFill>
                  <a:srgbClr val="404040"/>
                </a:solidFill>
                <a:latin typeface="Franklin Gothic Medium"/>
                <a:cs typeface="Franklin Gothic Medium"/>
              </a:rPr>
              <a:t>Screenshot/</a:t>
            </a:r>
            <a:r>
              <a:rPr sz="1700" spc="-50" dirty="0">
                <a:solidFill>
                  <a:srgbClr val="404040"/>
                </a:solidFill>
                <a:latin typeface="Franklin Gothic Medium"/>
                <a:cs typeface="Franklin Gothic Medium"/>
              </a:rPr>
              <a:t> </a:t>
            </a:r>
            <a:r>
              <a:rPr sz="1700" dirty="0">
                <a:solidFill>
                  <a:srgbClr val="404040"/>
                </a:solidFill>
                <a:latin typeface="Franklin Gothic Medium"/>
                <a:cs typeface="Franklin Gothic Medium"/>
              </a:rPr>
              <a:t>credly</a:t>
            </a:r>
            <a:r>
              <a:rPr sz="1700" spc="-75" dirty="0">
                <a:solidFill>
                  <a:srgbClr val="404040"/>
                </a:solidFill>
                <a:latin typeface="Franklin Gothic Medium"/>
                <a:cs typeface="Franklin Gothic Medium"/>
              </a:rPr>
              <a:t> </a:t>
            </a:r>
            <a:r>
              <a:rPr sz="1700" spc="-10" dirty="0">
                <a:solidFill>
                  <a:srgbClr val="404040"/>
                </a:solidFill>
                <a:latin typeface="Franklin Gothic Medium"/>
                <a:cs typeface="Franklin Gothic Medium"/>
              </a:rPr>
              <a:t>certificate(</a:t>
            </a:r>
            <a:r>
              <a:rPr sz="1700" spc="-70" dirty="0">
                <a:solidFill>
                  <a:srgbClr val="404040"/>
                </a:solidFill>
                <a:latin typeface="Franklin Gothic Medium"/>
                <a:cs typeface="Franklin Gothic Medium"/>
              </a:rPr>
              <a:t> </a:t>
            </a:r>
            <a:r>
              <a:rPr sz="1700" spc="-20" dirty="0">
                <a:solidFill>
                  <a:srgbClr val="404040"/>
                </a:solidFill>
                <a:latin typeface="Franklin Gothic Medium"/>
                <a:cs typeface="Franklin Gothic Medium"/>
              </a:rPr>
              <a:t>getting</a:t>
            </a:r>
            <a:r>
              <a:rPr sz="1700" spc="-70" dirty="0">
                <a:solidFill>
                  <a:srgbClr val="404040"/>
                </a:solidFill>
                <a:latin typeface="Franklin Gothic Medium"/>
                <a:cs typeface="Franklin Gothic Medium"/>
              </a:rPr>
              <a:t> </a:t>
            </a:r>
            <a:r>
              <a:rPr sz="1700" dirty="0">
                <a:solidFill>
                  <a:srgbClr val="404040"/>
                </a:solidFill>
                <a:latin typeface="Franklin Gothic Medium"/>
                <a:cs typeface="Franklin Gothic Medium"/>
              </a:rPr>
              <a:t>started</a:t>
            </a:r>
            <a:r>
              <a:rPr sz="1700" spc="-90" dirty="0">
                <a:solidFill>
                  <a:srgbClr val="404040"/>
                </a:solidFill>
                <a:latin typeface="Franklin Gothic Medium"/>
                <a:cs typeface="Franklin Gothic Medium"/>
              </a:rPr>
              <a:t> </a:t>
            </a:r>
            <a:r>
              <a:rPr sz="1700" spc="-20" dirty="0">
                <a:solidFill>
                  <a:srgbClr val="404040"/>
                </a:solidFill>
                <a:latin typeface="Franklin Gothic Medium"/>
                <a:cs typeface="Franklin Gothic Medium"/>
              </a:rPr>
              <a:t>with</a:t>
            </a:r>
            <a:r>
              <a:rPr sz="1700" spc="-75" dirty="0">
                <a:solidFill>
                  <a:srgbClr val="404040"/>
                </a:solidFill>
                <a:latin typeface="Franklin Gothic Medium"/>
                <a:cs typeface="Franklin Gothic Medium"/>
              </a:rPr>
              <a:t> </a:t>
            </a:r>
            <a:r>
              <a:rPr sz="1700" spc="-25" dirty="0">
                <a:solidFill>
                  <a:srgbClr val="404040"/>
                </a:solidFill>
                <a:latin typeface="Franklin Gothic Medium"/>
                <a:cs typeface="Franklin Gothic Medium"/>
              </a:rPr>
              <a:t>AI)</a:t>
            </a:r>
            <a:endParaRPr sz="1700">
              <a:latin typeface="Franklin Gothic Medium"/>
              <a:cs typeface="Franklin Gothic Medium"/>
            </a:endParaRPr>
          </a:p>
        </p:txBody>
      </p:sp>
      <p:pic>
        <p:nvPicPr>
          <p:cNvPr id="5" name="Picture 4">
            <a:extLst>
              <a:ext uri="{FF2B5EF4-FFF2-40B4-BE49-F238E27FC236}">
                <a16:creationId xmlns:a16="http://schemas.microsoft.com/office/drawing/2014/main" id="{62096792-D230-0BE4-F1D2-A9D822EAC49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7200" y="1371600"/>
            <a:ext cx="9372600" cy="4953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3250" rIns="0" bIns="0" rtlCol="0">
            <a:spAutoFit/>
          </a:bodyPr>
          <a:lstStyle/>
          <a:p>
            <a:pPr marL="6985">
              <a:lnSpc>
                <a:spcPct val="100000"/>
              </a:lnSpc>
              <a:spcBef>
                <a:spcPts val="105"/>
              </a:spcBef>
            </a:pPr>
            <a:r>
              <a:rPr spc="105" dirty="0"/>
              <a:t>IBM</a:t>
            </a:r>
            <a:r>
              <a:rPr spc="10" dirty="0"/>
              <a:t> </a:t>
            </a:r>
            <a:r>
              <a:rPr spc="-10" dirty="0"/>
              <a:t>CERTIFICATIONS</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659993" y="1322832"/>
            <a:ext cx="9779407" cy="5181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1447800" y="1322832"/>
            <a:ext cx="9829800" cy="5123688"/>
          </a:xfrm>
          <a:prstGeom prst="rect">
            <a:avLst/>
          </a:prstGeom>
        </p:spPr>
      </p:pic>
      <p:sp>
        <p:nvSpPr>
          <p:cNvPr id="3" name="object 3"/>
          <p:cNvSpPr txBox="1">
            <a:spLocks noGrp="1"/>
          </p:cNvSpPr>
          <p:nvPr>
            <p:ph type="title"/>
          </p:nvPr>
        </p:nvSpPr>
        <p:spPr>
          <a:prstGeom prst="rect">
            <a:avLst/>
          </a:prstGeom>
        </p:spPr>
        <p:txBody>
          <a:bodyPr vert="horz" wrap="square" lIns="0" tIns="103250" rIns="0" bIns="0" rtlCol="0">
            <a:spAutoFit/>
          </a:bodyPr>
          <a:lstStyle/>
          <a:p>
            <a:pPr marL="6985">
              <a:lnSpc>
                <a:spcPct val="100000"/>
              </a:lnSpc>
              <a:spcBef>
                <a:spcPts val="105"/>
              </a:spcBef>
            </a:pPr>
            <a:r>
              <a:rPr spc="105" dirty="0"/>
              <a:t>IBM</a:t>
            </a:r>
            <a:r>
              <a:rPr spc="10" dirty="0"/>
              <a:t> </a:t>
            </a:r>
            <a:r>
              <a:rPr spc="-10" dirty="0"/>
              <a:t>CERTIFICATIONS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1190320"/>
            <a:ext cx="1585595" cy="454025"/>
          </a:xfrm>
          <a:prstGeom prst="rect">
            <a:avLst/>
          </a:prstGeom>
        </p:spPr>
        <p:txBody>
          <a:bodyPr vert="horz" wrap="square" lIns="0" tIns="13970" rIns="0" bIns="0" rtlCol="0">
            <a:spAutoFit/>
          </a:bodyPr>
          <a:lstStyle/>
          <a:p>
            <a:pPr marL="12700">
              <a:lnSpc>
                <a:spcPct val="100000"/>
              </a:lnSpc>
              <a:spcBef>
                <a:spcPts val="110"/>
              </a:spcBef>
            </a:pPr>
            <a:r>
              <a:rPr b="1" spc="-10" dirty="0">
                <a:solidFill>
                  <a:srgbClr val="001F5F"/>
                </a:solidFill>
                <a:latin typeface="Arial"/>
                <a:cs typeface="Arial"/>
              </a:rPr>
              <a:t>OUTLINE</a:t>
            </a:r>
          </a:p>
        </p:txBody>
      </p:sp>
      <p:sp>
        <p:nvSpPr>
          <p:cNvPr id="3" name="object 3"/>
          <p:cNvSpPr txBox="1"/>
          <p:nvPr/>
        </p:nvSpPr>
        <p:spPr>
          <a:xfrm>
            <a:off x="676757" y="1982850"/>
            <a:ext cx="2703195" cy="4598035"/>
          </a:xfrm>
          <a:prstGeom prst="rect">
            <a:avLst/>
          </a:prstGeom>
        </p:spPr>
        <p:txBody>
          <a:bodyPr vert="horz" wrap="square" lIns="0" tIns="13335" rIns="0" bIns="0" rtlCol="0">
            <a:spAutoFit/>
          </a:bodyPr>
          <a:lstStyle/>
          <a:p>
            <a:pPr marL="316865" indent="-304165">
              <a:lnSpc>
                <a:spcPct val="100000"/>
              </a:lnSpc>
              <a:spcBef>
                <a:spcPts val="105"/>
              </a:spcBef>
              <a:buClr>
                <a:srgbClr val="1CACE3"/>
              </a:buClr>
              <a:buSzPct val="90625"/>
              <a:buFont typeface="Cambria"/>
              <a:buChar char="◾"/>
              <a:tabLst>
                <a:tab pos="316865" algn="l"/>
              </a:tabLst>
            </a:pPr>
            <a:r>
              <a:rPr sz="1600" b="1" dirty="0">
                <a:solidFill>
                  <a:srgbClr val="404040"/>
                </a:solidFill>
                <a:latin typeface="Arial"/>
                <a:cs typeface="Arial"/>
              </a:rPr>
              <a:t>Problem</a:t>
            </a:r>
            <a:r>
              <a:rPr sz="1600" b="1" spc="-55" dirty="0">
                <a:solidFill>
                  <a:srgbClr val="404040"/>
                </a:solidFill>
                <a:latin typeface="Arial"/>
                <a:cs typeface="Arial"/>
              </a:rPr>
              <a:t> </a:t>
            </a:r>
            <a:r>
              <a:rPr sz="1600" b="1" spc="-10" dirty="0">
                <a:solidFill>
                  <a:srgbClr val="404040"/>
                </a:solidFill>
                <a:latin typeface="Arial"/>
                <a:cs typeface="Arial"/>
              </a:rPr>
              <a:t>Statement</a:t>
            </a:r>
            <a:endParaRPr sz="1600">
              <a:latin typeface="Arial"/>
              <a:cs typeface="Arial"/>
            </a:endParaRPr>
          </a:p>
          <a:p>
            <a:pPr marL="316865" indent="-304165">
              <a:lnSpc>
                <a:spcPct val="100000"/>
              </a:lnSpc>
              <a:spcBef>
                <a:spcPts val="1180"/>
              </a:spcBef>
              <a:buClr>
                <a:srgbClr val="1CACE3"/>
              </a:buClr>
              <a:buSzPct val="90625"/>
              <a:buFont typeface="Cambria"/>
              <a:buChar char="◾"/>
              <a:tabLst>
                <a:tab pos="316865" algn="l"/>
              </a:tabLst>
            </a:pPr>
            <a:r>
              <a:rPr sz="1600" b="1" spc="-10" dirty="0">
                <a:solidFill>
                  <a:srgbClr val="404040"/>
                </a:solidFill>
                <a:latin typeface="Arial"/>
                <a:cs typeface="Arial"/>
              </a:rPr>
              <a:t>Technology</a:t>
            </a:r>
            <a:r>
              <a:rPr sz="1600" b="1" spc="-100" dirty="0">
                <a:solidFill>
                  <a:srgbClr val="404040"/>
                </a:solidFill>
                <a:latin typeface="Arial"/>
                <a:cs typeface="Arial"/>
              </a:rPr>
              <a:t> </a:t>
            </a:r>
            <a:r>
              <a:rPr sz="1600" b="1" spc="-20" dirty="0">
                <a:solidFill>
                  <a:srgbClr val="404040"/>
                </a:solidFill>
                <a:latin typeface="Arial"/>
                <a:cs typeface="Arial"/>
              </a:rPr>
              <a:t>used</a:t>
            </a:r>
            <a:endParaRPr sz="1600">
              <a:latin typeface="Arial"/>
              <a:cs typeface="Arial"/>
            </a:endParaRPr>
          </a:p>
          <a:p>
            <a:pPr marL="316865" indent="-304165">
              <a:lnSpc>
                <a:spcPct val="100000"/>
              </a:lnSpc>
              <a:spcBef>
                <a:spcPts val="1175"/>
              </a:spcBef>
              <a:buClr>
                <a:srgbClr val="1CACE3"/>
              </a:buClr>
              <a:buSzPct val="90625"/>
              <a:buFont typeface="Cambria"/>
              <a:buChar char="◾"/>
              <a:tabLst>
                <a:tab pos="316865" algn="l"/>
              </a:tabLst>
            </a:pPr>
            <a:r>
              <a:rPr sz="1600" b="1" dirty="0">
                <a:solidFill>
                  <a:srgbClr val="404040"/>
                </a:solidFill>
                <a:latin typeface="Arial"/>
                <a:cs typeface="Arial"/>
              </a:rPr>
              <a:t>IBM</a:t>
            </a:r>
            <a:r>
              <a:rPr sz="1600" b="1" spc="-40" dirty="0">
                <a:solidFill>
                  <a:srgbClr val="404040"/>
                </a:solidFill>
                <a:latin typeface="Arial"/>
                <a:cs typeface="Arial"/>
              </a:rPr>
              <a:t> </a:t>
            </a:r>
            <a:r>
              <a:rPr sz="1600" b="1" dirty="0">
                <a:solidFill>
                  <a:srgbClr val="404040"/>
                </a:solidFill>
                <a:latin typeface="Arial"/>
                <a:cs typeface="Arial"/>
              </a:rPr>
              <a:t>cloud</a:t>
            </a:r>
            <a:r>
              <a:rPr sz="1600" b="1" spc="-35" dirty="0">
                <a:solidFill>
                  <a:srgbClr val="404040"/>
                </a:solidFill>
                <a:latin typeface="Arial"/>
                <a:cs typeface="Arial"/>
              </a:rPr>
              <a:t> </a:t>
            </a:r>
            <a:r>
              <a:rPr sz="1600" b="1" dirty="0">
                <a:solidFill>
                  <a:srgbClr val="404040"/>
                </a:solidFill>
                <a:latin typeface="Arial"/>
                <a:cs typeface="Arial"/>
              </a:rPr>
              <a:t>services</a:t>
            </a:r>
            <a:r>
              <a:rPr sz="1600" b="1" spc="-45" dirty="0">
                <a:solidFill>
                  <a:srgbClr val="404040"/>
                </a:solidFill>
                <a:latin typeface="Arial"/>
                <a:cs typeface="Arial"/>
              </a:rPr>
              <a:t> </a:t>
            </a:r>
            <a:r>
              <a:rPr sz="1600" b="1" spc="-20" dirty="0">
                <a:solidFill>
                  <a:srgbClr val="404040"/>
                </a:solidFill>
                <a:latin typeface="Arial"/>
                <a:cs typeface="Arial"/>
              </a:rPr>
              <a:t>used</a:t>
            </a:r>
            <a:endParaRPr sz="1600">
              <a:latin typeface="Arial"/>
              <a:cs typeface="Arial"/>
            </a:endParaRPr>
          </a:p>
          <a:p>
            <a:pPr marL="316865" indent="-304165">
              <a:lnSpc>
                <a:spcPct val="100000"/>
              </a:lnSpc>
              <a:spcBef>
                <a:spcPts val="1180"/>
              </a:spcBef>
              <a:buClr>
                <a:srgbClr val="1CACE3"/>
              </a:buClr>
              <a:buSzPct val="90625"/>
              <a:buFont typeface="Cambria"/>
              <a:buChar char="◾"/>
              <a:tabLst>
                <a:tab pos="316865" algn="l"/>
              </a:tabLst>
            </a:pPr>
            <a:r>
              <a:rPr sz="1600" b="1" dirty="0">
                <a:solidFill>
                  <a:srgbClr val="404040"/>
                </a:solidFill>
                <a:latin typeface="Arial"/>
                <a:cs typeface="Arial"/>
              </a:rPr>
              <a:t>Project</a:t>
            </a:r>
            <a:r>
              <a:rPr sz="1600" b="1" spc="-40" dirty="0">
                <a:solidFill>
                  <a:srgbClr val="404040"/>
                </a:solidFill>
                <a:latin typeface="Arial"/>
                <a:cs typeface="Arial"/>
              </a:rPr>
              <a:t> </a:t>
            </a:r>
            <a:r>
              <a:rPr sz="1600" b="1" spc="-10" dirty="0">
                <a:solidFill>
                  <a:srgbClr val="404040"/>
                </a:solidFill>
                <a:latin typeface="Arial"/>
                <a:cs typeface="Arial"/>
              </a:rPr>
              <a:t>Description</a:t>
            </a:r>
            <a:endParaRPr sz="1600">
              <a:latin typeface="Arial"/>
              <a:cs typeface="Arial"/>
            </a:endParaRPr>
          </a:p>
          <a:p>
            <a:pPr marL="316865" indent="-304165">
              <a:lnSpc>
                <a:spcPct val="100000"/>
              </a:lnSpc>
              <a:spcBef>
                <a:spcPts val="1175"/>
              </a:spcBef>
              <a:buClr>
                <a:srgbClr val="1CACE3"/>
              </a:buClr>
              <a:buSzPct val="90625"/>
              <a:buFont typeface="Cambria"/>
              <a:buChar char="◾"/>
              <a:tabLst>
                <a:tab pos="316865" algn="l"/>
              </a:tabLst>
            </a:pPr>
            <a:r>
              <a:rPr sz="1600" b="1" dirty="0">
                <a:solidFill>
                  <a:srgbClr val="404040"/>
                </a:solidFill>
                <a:latin typeface="Arial"/>
                <a:cs typeface="Arial"/>
              </a:rPr>
              <a:t>Proposed</a:t>
            </a:r>
            <a:r>
              <a:rPr sz="1600" b="1" spc="-50" dirty="0">
                <a:solidFill>
                  <a:srgbClr val="404040"/>
                </a:solidFill>
                <a:latin typeface="Arial"/>
                <a:cs typeface="Arial"/>
              </a:rPr>
              <a:t> </a:t>
            </a:r>
            <a:r>
              <a:rPr sz="1600" b="1" spc="-10" dirty="0">
                <a:solidFill>
                  <a:srgbClr val="404040"/>
                </a:solidFill>
                <a:latin typeface="Arial"/>
                <a:cs typeface="Arial"/>
              </a:rPr>
              <a:t>Solution</a:t>
            </a:r>
            <a:endParaRPr sz="1600">
              <a:latin typeface="Arial"/>
              <a:cs typeface="Arial"/>
            </a:endParaRPr>
          </a:p>
          <a:p>
            <a:pPr marL="316865" indent="-304165">
              <a:lnSpc>
                <a:spcPct val="100000"/>
              </a:lnSpc>
              <a:spcBef>
                <a:spcPts val="1180"/>
              </a:spcBef>
              <a:buClr>
                <a:srgbClr val="1CACE3"/>
              </a:buClr>
              <a:buSzPct val="90625"/>
              <a:buFont typeface="Cambria"/>
              <a:buChar char="◾"/>
              <a:tabLst>
                <a:tab pos="316865" algn="l"/>
              </a:tabLst>
            </a:pPr>
            <a:r>
              <a:rPr sz="1600" b="1" dirty="0">
                <a:solidFill>
                  <a:srgbClr val="404040"/>
                </a:solidFill>
                <a:latin typeface="Arial"/>
                <a:cs typeface="Arial"/>
              </a:rPr>
              <a:t>API</a:t>
            </a:r>
            <a:r>
              <a:rPr sz="1600" b="1" spc="-20" dirty="0">
                <a:solidFill>
                  <a:srgbClr val="404040"/>
                </a:solidFill>
                <a:latin typeface="Arial"/>
                <a:cs typeface="Arial"/>
              </a:rPr>
              <a:t> </a:t>
            </a:r>
            <a:r>
              <a:rPr sz="1600" b="1" spc="-10" dirty="0">
                <a:solidFill>
                  <a:srgbClr val="404040"/>
                </a:solidFill>
                <a:latin typeface="Arial"/>
                <a:cs typeface="Arial"/>
              </a:rPr>
              <a:t>Reference</a:t>
            </a:r>
            <a:endParaRPr sz="1600">
              <a:latin typeface="Arial"/>
              <a:cs typeface="Arial"/>
            </a:endParaRPr>
          </a:p>
          <a:p>
            <a:pPr marL="316865" indent="-304165">
              <a:lnSpc>
                <a:spcPct val="100000"/>
              </a:lnSpc>
              <a:spcBef>
                <a:spcPts val="1175"/>
              </a:spcBef>
              <a:buClr>
                <a:srgbClr val="1CACE3"/>
              </a:buClr>
              <a:buSzPct val="90625"/>
              <a:buFont typeface="Cambria"/>
              <a:buChar char="◾"/>
              <a:tabLst>
                <a:tab pos="316865" algn="l"/>
              </a:tabLst>
            </a:pPr>
            <a:r>
              <a:rPr sz="1600" b="1" spc="-10" dirty="0">
                <a:solidFill>
                  <a:srgbClr val="404040"/>
                </a:solidFill>
                <a:latin typeface="Arial"/>
                <a:cs typeface="Arial"/>
              </a:rPr>
              <a:t>System</a:t>
            </a:r>
            <a:r>
              <a:rPr sz="1600" b="1" spc="-60" dirty="0">
                <a:solidFill>
                  <a:srgbClr val="404040"/>
                </a:solidFill>
                <a:latin typeface="Arial"/>
                <a:cs typeface="Arial"/>
              </a:rPr>
              <a:t> </a:t>
            </a:r>
            <a:r>
              <a:rPr sz="1600" b="1" spc="-10" dirty="0">
                <a:solidFill>
                  <a:srgbClr val="404040"/>
                </a:solidFill>
                <a:latin typeface="Arial"/>
                <a:cs typeface="Arial"/>
              </a:rPr>
              <a:t>Approach</a:t>
            </a:r>
            <a:endParaRPr sz="1600">
              <a:latin typeface="Arial"/>
              <a:cs typeface="Arial"/>
            </a:endParaRPr>
          </a:p>
          <a:p>
            <a:pPr marL="316865" indent="-304165">
              <a:lnSpc>
                <a:spcPct val="100000"/>
              </a:lnSpc>
              <a:spcBef>
                <a:spcPts val="1180"/>
              </a:spcBef>
              <a:buClr>
                <a:srgbClr val="1CACE3"/>
              </a:buClr>
              <a:buSzPct val="90625"/>
              <a:buFont typeface="Cambria"/>
              <a:buChar char="◾"/>
              <a:tabLst>
                <a:tab pos="316865" algn="l"/>
              </a:tabLst>
            </a:pPr>
            <a:r>
              <a:rPr sz="1600" b="1" spc="-10" dirty="0">
                <a:solidFill>
                  <a:srgbClr val="404040"/>
                </a:solidFill>
                <a:latin typeface="Arial"/>
                <a:cs typeface="Arial"/>
              </a:rPr>
              <a:t>Result</a:t>
            </a:r>
            <a:endParaRPr sz="1600">
              <a:latin typeface="Arial"/>
              <a:cs typeface="Arial"/>
            </a:endParaRPr>
          </a:p>
          <a:p>
            <a:pPr marL="316865" indent="-304165">
              <a:lnSpc>
                <a:spcPct val="100000"/>
              </a:lnSpc>
              <a:spcBef>
                <a:spcPts val="1175"/>
              </a:spcBef>
              <a:buClr>
                <a:srgbClr val="1CACE3"/>
              </a:buClr>
              <a:buSzPct val="90625"/>
              <a:buFont typeface="Cambria"/>
              <a:buChar char="◾"/>
              <a:tabLst>
                <a:tab pos="316865" algn="l"/>
              </a:tabLst>
            </a:pPr>
            <a:r>
              <a:rPr sz="1600" b="1" spc="-10" dirty="0">
                <a:solidFill>
                  <a:srgbClr val="404040"/>
                </a:solidFill>
                <a:latin typeface="Arial"/>
                <a:cs typeface="Arial"/>
              </a:rPr>
              <a:t>Conclusion</a:t>
            </a:r>
            <a:endParaRPr sz="1600">
              <a:latin typeface="Arial"/>
              <a:cs typeface="Arial"/>
            </a:endParaRPr>
          </a:p>
          <a:p>
            <a:pPr marL="316865" indent="-304165">
              <a:lnSpc>
                <a:spcPct val="100000"/>
              </a:lnSpc>
              <a:spcBef>
                <a:spcPts val="1175"/>
              </a:spcBef>
              <a:buClr>
                <a:srgbClr val="1CACE3"/>
              </a:buClr>
              <a:buSzPct val="90625"/>
              <a:buFont typeface="Cambria"/>
              <a:buChar char="◾"/>
              <a:tabLst>
                <a:tab pos="316865" algn="l"/>
              </a:tabLst>
            </a:pPr>
            <a:r>
              <a:rPr sz="1600" b="1" spc="-10" dirty="0">
                <a:solidFill>
                  <a:srgbClr val="404040"/>
                </a:solidFill>
                <a:latin typeface="Arial"/>
                <a:cs typeface="Arial"/>
              </a:rPr>
              <a:t>Git-</a:t>
            </a:r>
            <a:r>
              <a:rPr sz="1600" b="1" dirty="0">
                <a:solidFill>
                  <a:srgbClr val="404040"/>
                </a:solidFill>
                <a:latin typeface="Arial"/>
                <a:cs typeface="Arial"/>
              </a:rPr>
              <a:t>hub</a:t>
            </a:r>
            <a:r>
              <a:rPr sz="1600" b="1" spc="-10" dirty="0">
                <a:solidFill>
                  <a:srgbClr val="404040"/>
                </a:solidFill>
                <a:latin typeface="Arial"/>
                <a:cs typeface="Arial"/>
              </a:rPr>
              <a:t> </a:t>
            </a:r>
            <a:r>
              <a:rPr sz="1600" b="1" spc="-20" dirty="0">
                <a:solidFill>
                  <a:srgbClr val="404040"/>
                </a:solidFill>
                <a:latin typeface="Arial"/>
                <a:cs typeface="Arial"/>
              </a:rPr>
              <a:t>Link</a:t>
            </a:r>
            <a:endParaRPr sz="1600">
              <a:latin typeface="Arial"/>
              <a:cs typeface="Arial"/>
            </a:endParaRPr>
          </a:p>
          <a:p>
            <a:pPr marL="316865" indent="-304165">
              <a:lnSpc>
                <a:spcPct val="100000"/>
              </a:lnSpc>
              <a:spcBef>
                <a:spcPts val="1180"/>
              </a:spcBef>
              <a:buClr>
                <a:srgbClr val="1CACE3"/>
              </a:buClr>
              <a:buSzPct val="90625"/>
              <a:buFont typeface="Cambria"/>
              <a:buChar char="◾"/>
              <a:tabLst>
                <a:tab pos="316865" algn="l"/>
              </a:tabLst>
            </a:pPr>
            <a:r>
              <a:rPr sz="1600" b="1" dirty="0">
                <a:solidFill>
                  <a:srgbClr val="404040"/>
                </a:solidFill>
                <a:latin typeface="Arial"/>
                <a:cs typeface="Arial"/>
              </a:rPr>
              <a:t>Future</a:t>
            </a:r>
            <a:r>
              <a:rPr sz="1600" b="1" spc="-25" dirty="0">
                <a:solidFill>
                  <a:srgbClr val="404040"/>
                </a:solidFill>
                <a:latin typeface="Arial"/>
                <a:cs typeface="Arial"/>
              </a:rPr>
              <a:t> </a:t>
            </a:r>
            <a:r>
              <a:rPr sz="1600" b="1" spc="-10" dirty="0">
                <a:solidFill>
                  <a:srgbClr val="404040"/>
                </a:solidFill>
                <a:latin typeface="Arial"/>
                <a:cs typeface="Arial"/>
              </a:rPr>
              <a:t>Scope</a:t>
            </a:r>
            <a:endParaRPr sz="1600">
              <a:latin typeface="Arial"/>
              <a:cs typeface="Arial"/>
            </a:endParaRPr>
          </a:p>
          <a:p>
            <a:pPr marL="316865" indent="-304165">
              <a:lnSpc>
                <a:spcPct val="100000"/>
              </a:lnSpc>
              <a:spcBef>
                <a:spcPts val="1180"/>
              </a:spcBef>
              <a:buClr>
                <a:srgbClr val="1CACE3"/>
              </a:buClr>
              <a:buSzPct val="90625"/>
              <a:buFont typeface="Cambria"/>
              <a:buChar char="◾"/>
              <a:tabLst>
                <a:tab pos="316865" algn="l"/>
              </a:tabLst>
            </a:pPr>
            <a:r>
              <a:rPr sz="1600" b="1" dirty="0">
                <a:solidFill>
                  <a:srgbClr val="404040"/>
                </a:solidFill>
                <a:latin typeface="Arial"/>
                <a:cs typeface="Arial"/>
              </a:rPr>
              <a:t>IBM</a:t>
            </a:r>
            <a:r>
              <a:rPr sz="1600" b="1" spc="-20" dirty="0">
                <a:solidFill>
                  <a:srgbClr val="404040"/>
                </a:solidFill>
                <a:latin typeface="Arial"/>
                <a:cs typeface="Arial"/>
              </a:rPr>
              <a:t> </a:t>
            </a:r>
            <a:r>
              <a:rPr sz="1600" b="1" spc="-10" dirty="0">
                <a:solidFill>
                  <a:srgbClr val="404040"/>
                </a:solidFill>
                <a:latin typeface="Arial"/>
                <a:cs typeface="Arial"/>
              </a:rPr>
              <a:t>Certifications</a:t>
            </a:r>
            <a:endParaRPr sz="16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45455" y="3595827"/>
            <a:ext cx="2136775" cy="454025"/>
          </a:xfrm>
          <a:prstGeom prst="rect">
            <a:avLst/>
          </a:prstGeom>
        </p:spPr>
        <p:txBody>
          <a:bodyPr vert="horz" wrap="square" lIns="0" tIns="13970" rIns="0" bIns="0" rtlCol="0">
            <a:spAutoFit/>
          </a:bodyPr>
          <a:lstStyle/>
          <a:p>
            <a:pPr marL="12700">
              <a:lnSpc>
                <a:spcPct val="100000"/>
              </a:lnSpc>
              <a:spcBef>
                <a:spcPts val="110"/>
              </a:spcBef>
            </a:pPr>
            <a:r>
              <a:rPr b="1" dirty="0">
                <a:solidFill>
                  <a:srgbClr val="001F5F"/>
                </a:solidFill>
                <a:latin typeface="Arial"/>
                <a:cs typeface="Arial"/>
              </a:rPr>
              <a:t>THANK</a:t>
            </a:r>
            <a:r>
              <a:rPr b="1" spc="-85" dirty="0">
                <a:solidFill>
                  <a:srgbClr val="001F5F"/>
                </a:solidFill>
                <a:latin typeface="Arial"/>
                <a:cs typeface="Arial"/>
              </a:rPr>
              <a:t> </a:t>
            </a:r>
            <a:r>
              <a:rPr b="1" spc="-25" dirty="0">
                <a:solidFill>
                  <a:srgbClr val="001F5F"/>
                </a:solidFill>
                <a:latin typeface="Arial"/>
                <a:cs typeface="Arial"/>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9993" y="794080"/>
            <a:ext cx="5743575" cy="636905"/>
          </a:xfrm>
          <a:prstGeom prst="rect">
            <a:avLst/>
          </a:prstGeom>
        </p:spPr>
        <p:txBody>
          <a:bodyPr vert="horz" wrap="square" lIns="0" tIns="13970" rIns="0" bIns="0" rtlCol="0">
            <a:spAutoFit/>
          </a:bodyPr>
          <a:lstStyle/>
          <a:p>
            <a:pPr marL="12700">
              <a:lnSpc>
                <a:spcPct val="100000"/>
              </a:lnSpc>
              <a:spcBef>
                <a:spcPts val="110"/>
              </a:spcBef>
            </a:pPr>
            <a:r>
              <a:rPr sz="4000" b="1" dirty="0">
                <a:latin typeface="Arial"/>
                <a:cs typeface="Arial"/>
              </a:rPr>
              <a:t>PROBLEM</a:t>
            </a:r>
            <a:r>
              <a:rPr sz="4000" b="1" spc="-55" dirty="0">
                <a:latin typeface="Arial"/>
                <a:cs typeface="Arial"/>
              </a:rPr>
              <a:t> </a:t>
            </a:r>
            <a:r>
              <a:rPr sz="4000" b="1" spc="-50" dirty="0">
                <a:latin typeface="Arial"/>
                <a:cs typeface="Arial"/>
              </a:rPr>
              <a:t>STATEMENT</a:t>
            </a:r>
            <a:endParaRPr sz="4000">
              <a:latin typeface="Arial"/>
              <a:cs typeface="Arial"/>
            </a:endParaRPr>
          </a:p>
        </p:txBody>
      </p:sp>
      <p:sp>
        <p:nvSpPr>
          <p:cNvPr id="5" name="TextBox 4">
            <a:extLst>
              <a:ext uri="{FF2B5EF4-FFF2-40B4-BE49-F238E27FC236}">
                <a16:creationId xmlns:a16="http://schemas.microsoft.com/office/drawing/2014/main" id="{1C10FCB3-9896-5BA3-D46E-EBC71DD3AA13}"/>
              </a:ext>
            </a:extLst>
          </p:cNvPr>
          <p:cNvSpPr txBox="1"/>
          <p:nvPr/>
        </p:nvSpPr>
        <p:spPr>
          <a:xfrm>
            <a:off x="664713" y="1524000"/>
            <a:ext cx="9144000" cy="2862322"/>
          </a:xfrm>
          <a:prstGeom prst="rect">
            <a:avLst/>
          </a:prstGeom>
          <a:noFill/>
        </p:spPr>
        <p:txBody>
          <a:bodyPr wrap="square">
            <a:spAutoFit/>
          </a:bodyPr>
          <a:lstStyle/>
          <a:p>
            <a:r>
              <a:rPr lang="en-US" dirty="0"/>
              <a:t>An AI Agent for Digital Financial Literacy, powered by RAG (Retrieval-Augmented Generation), helps users understand and navigate essential financial tools and practices. It retrieves reliable content on using UPI, avoiding online scams, understanding interest rates, budgeting, and personal finance management from government portals, banking websites, and educational platforms. With multilingual support, users from diverse backgrounds can interact in their preferred language and ask questions like “How do I send money via UPI?” or “What is a safe interest rate for a loan?” The agent ensures financial literacy is accessible, personalized, and culturally inclusive. This AI-driven assistant empowers users with knowledge, protects them from fraud, and builds confidence in digital finance.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9993" y="1137919"/>
            <a:ext cx="5295265" cy="636270"/>
          </a:xfrm>
          <a:prstGeom prst="rect">
            <a:avLst/>
          </a:prstGeom>
        </p:spPr>
        <p:txBody>
          <a:bodyPr vert="horz" wrap="square" lIns="0" tIns="13335" rIns="0" bIns="0" rtlCol="0">
            <a:spAutoFit/>
          </a:bodyPr>
          <a:lstStyle/>
          <a:p>
            <a:pPr marL="12700">
              <a:lnSpc>
                <a:spcPct val="100000"/>
              </a:lnSpc>
              <a:spcBef>
                <a:spcPts val="105"/>
              </a:spcBef>
              <a:tabLst>
                <a:tab pos="3868420" algn="l"/>
              </a:tabLst>
            </a:pPr>
            <a:r>
              <a:rPr sz="4000" b="1" spc="-10" dirty="0">
                <a:latin typeface="Arial"/>
                <a:cs typeface="Arial"/>
              </a:rPr>
              <a:t>TECHNOLOGY</a:t>
            </a:r>
            <a:r>
              <a:rPr sz="4000" b="1" dirty="0">
                <a:latin typeface="Arial"/>
                <a:cs typeface="Arial"/>
              </a:rPr>
              <a:t>	</a:t>
            </a:r>
            <a:r>
              <a:rPr sz="4000" b="1" spc="-20" dirty="0">
                <a:latin typeface="Arial"/>
                <a:cs typeface="Arial"/>
              </a:rPr>
              <a:t>USED</a:t>
            </a:r>
            <a:endParaRPr sz="4000">
              <a:latin typeface="Arial"/>
              <a:cs typeface="Arial"/>
            </a:endParaRPr>
          </a:p>
        </p:txBody>
      </p:sp>
      <p:sp>
        <p:nvSpPr>
          <p:cNvPr id="3" name="object 3"/>
          <p:cNvSpPr txBox="1"/>
          <p:nvPr/>
        </p:nvSpPr>
        <p:spPr>
          <a:xfrm>
            <a:off x="749300" y="2346198"/>
            <a:ext cx="5394960" cy="2233295"/>
          </a:xfrm>
          <a:prstGeom prst="rect">
            <a:avLst/>
          </a:prstGeom>
        </p:spPr>
        <p:txBody>
          <a:bodyPr vert="horz" wrap="square" lIns="0" tIns="198755" rIns="0" bIns="0" rtlCol="0">
            <a:spAutoFit/>
          </a:bodyPr>
          <a:lstStyle/>
          <a:p>
            <a:pPr marL="12700">
              <a:lnSpc>
                <a:spcPct val="100000"/>
              </a:lnSpc>
              <a:spcBef>
                <a:spcPts val="1565"/>
              </a:spcBef>
            </a:pPr>
            <a:r>
              <a:rPr sz="2400" dirty="0">
                <a:latin typeface="Arial MT"/>
                <a:cs typeface="Arial MT"/>
              </a:rPr>
              <a:t>IBM</a:t>
            </a:r>
            <a:r>
              <a:rPr sz="2400" spc="-70" dirty="0">
                <a:latin typeface="Arial MT"/>
                <a:cs typeface="Arial MT"/>
              </a:rPr>
              <a:t> </a:t>
            </a:r>
            <a:r>
              <a:rPr sz="2400" dirty="0">
                <a:latin typeface="Arial MT"/>
                <a:cs typeface="Arial MT"/>
              </a:rPr>
              <a:t>cloud</a:t>
            </a:r>
            <a:r>
              <a:rPr sz="2400" spc="-50" dirty="0">
                <a:latin typeface="Arial MT"/>
                <a:cs typeface="Arial MT"/>
              </a:rPr>
              <a:t> </a:t>
            </a:r>
            <a:r>
              <a:rPr sz="2400" dirty="0">
                <a:latin typeface="Arial MT"/>
                <a:cs typeface="Arial MT"/>
              </a:rPr>
              <a:t>lite</a:t>
            </a:r>
            <a:r>
              <a:rPr sz="2400" spc="-25" dirty="0">
                <a:latin typeface="Arial MT"/>
                <a:cs typeface="Arial MT"/>
              </a:rPr>
              <a:t> </a:t>
            </a:r>
            <a:r>
              <a:rPr sz="2400" spc="-10" dirty="0">
                <a:latin typeface="Arial MT"/>
                <a:cs typeface="Arial MT"/>
              </a:rPr>
              <a:t>services</a:t>
            </a:r>
            <a:endParaRPr sz="2400">
              <a:latin typeface="Arial MT"/>
              <a:cs typeface="Arial MT"/>
            </a:endParaRPr>
          </a:p>
          <a:p>
            <a:pPr marL="12700" marR="5080">
              <a:lnSpc>
                <a:spcPct val="150900"/>
              </a:lnSpc>
            </a:pPr>
            <a:r>
              <a:rPr sz="2400" dirty="0">
                <a:latin typeface="Arial MT"/>
                <a:cs typeface="Arial MT"/>
              </a:rPr>
              <a:t>Natural</a:t>
            </a:r>
            <a:r>
              <a:rPr sz="2400" spc="-110" dirty="0">
                <a:latin typeface="Arial MT"/>
                <a:cs typeface="Arial MT"/>
              </a:rPr>
              <a:t> </a:t>
            </a:r>
            <a:r>
              <a:rPr sz="2400" dirty="0">
                <a:latin typeface="Arial MT"/>
                <a:cs typeface="Arial MT"/>
              </a:rPr>
              <a:t>Language</a:t>
            </a:r>
            <a:r>
              <a:rPr sz="2400" spc="-125" dirty="0">
                <a:latin typeface="Arial MT"/>
                <a:cs typeface="Arial MT"/>
              </a:rPr>
              <a:t> </a:t>
            </a:r>
            <a:r>
              <a:rPr sz="2400" dirty="0">
                <a:latin typeface="Arial MT"/>
                <a:cs typeface="Arial MT"/>
              </a:rPr>
              <a:t>Processing</a:t>
            </a:r>
            <a:r>
              <a:rPr sz="2400" spc="-114" dirty="0">
                <a:latin typeface="Arial MT"/>
                <a:cs typeface="Arial MT"/>
              </a:rPr>
              <a:t> </a:t>
            </a:r>
            <a:r>
              <a:rPr sz="2400" spc="-10" dirty="0">
                <a:latin typeface="Arial MT"/>
                <a:cs typeface="Arial MT"/>
              </a:rPr>
              <a:t>(NLP) </a:t>
            </a:r>
            <a:r>
              <a:rPr sz="2400" spc="-20" dirty="0">
                <a:latin typeface="Arial MT"/>
                <a:cs typeface="Arial MT"/>
              </a:rPr>
              <a:t>Retrieval</a:t>
            </a:r>
            <a:r>
              <a:rPr sz="2400" spc="-150" dirty="0">
                <a:latin typeface="Arial MT"/>
                <a:cs typeface="Arial MT"/>
              </a:rPr>
              <a:t> </a:t>
            </a:r>
            <a:r>
              <a:rPr sz="2400" dirty="0">
                <a:latin typeface="Arial MT"/>
                <a:cs typeface="Arial MT"/>
              </a:rPr>
              <a:t>Augmented</a:t>
            </a:r>
            <a:r>
              <a:rPr sz="2400" spc="-90" dirty="0">
                <a:latin typeface="Arial MT"/>
                <a:cs typeface="Arial MT"/>
              </a:rPr>
              <a:t> </a:t>
            </a:r>
            <a:r>
              <a:rPr sz="2400" dirty="0">
                <a:latin typeface="Arial MT"/>
                <a:cs typeface="Arial MT"/>
              </a:rPr>
              <a:t>Generation</a:t>
            </a:r>
            <a:r>
              <a:rPr sz="2400" spc="-80" dirty="0">
                <a:latin typeface="Arial MT"/>
                <a:cs typeface="Arial MT"/>
              </a:rPr>
              <a:t> </a:t>
            </a:r>
            <a:r>
              <a:rPr sz="2400" spc="-10" dirty="0">
                <a:latin typeface="Arial MT"/>
                <a:cs typeface="Arial MT"/>
              </a:rPr>
              <a:t>(RAG) </a:t>
            </a:r>
            <a:r>
              <a:rPr sz="2400" dirty="0">
                <a:latin typeface="Arial MT"/>
                <a:cs typeface="Arial MT"/>
              </a:rPr>
              <a:t>IBM</a:t>
            </a:r>
            <a:r>
              <a:rPr sz="2400" spc="-50" dirty="0">
                <a:latin typeface="Arial MT"/>
                <a:cs typeface="Arial MT"/>
              </a:rPr>
              <a:t> </a:t>
            </a:r>
            <a:r>
              <a:rPr sz="2400" dirty="0">
                <a:latin typeface="Arial MT"/>
                <a:cs typeface="Arial MT"/>
              </a:rPr>
              <a:t>Granite</a:t>
            </a:r>
            <a:r>
              <a:rPr sz="2400" spc="-45" dirty="0">
                <a:latin typeface="Arial MT"/>
                <a:cs typeface="Arial MT"/>
              </a:rPr>
              <a:t> </a:t>
            </a:r>
            <a:r>
              <a:rPr sz="2400" spc="-20" dirty="0">
                <a:latin typeface="Arial MT"/>
                <a:cs typeface="Arial MT"/>
              </a:rPr>
              <a:t>model</a:t>
            </a:r>
            <a:endParaRPr sz="240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pc="105" dirty="0"/>
              <a:t>IBM</a:t>
            </a:r>
            <a:r>
              <a:rPr spc="85" dirty="0"/>
              <a:t> </a:t>
            </a:r>
            <a:r>
              <a:rPr dirty="0"/>
              <a:t>CLOUD</a:t>
            </a:r>
            <a:r>
              <a:rPr spc="35" dirty="0"/>
              <a:t> </a:t>
            </a:r>
            <a:r>
              <a:rPr spc="60" dirty="0"/>
              <a:t>SERVICES</a:t>
            </a:r>
            <a:r>
              <a:rPr spc="30" dirty="0"/>
              <a:t> </a:t>
            </a:r>
            <a:r>
              <a:rPr spc="45" dirty="0"/>
              <a:t>USED</a:t>
            </a:r>
          </a:p>
        </p:txBody>
      </p:sp>
      <p:sp>
        <p:nvSpPr>
          <p:cNvPr id="3" name="object 3"/>
          <p:cNvSpPr txBox="1"/>
          <p:nvPr/>
        </p:nvSpPr>
        <p:spPr>
          <a:xfrm>
            <a:off x="659993" y="1926414"/>
            <a:ext cx="5723255" cy="2785745"/>
          </a:xfrm>
          <a:prstGeom prst="rect">
            <a:avLst/>
          </a:prstGeom>
        </p:spPr>
        <p:txBody>
          <a:bodyPr vert="horz" wrap="square" lIns="0" tIns="199390" rIns="0" bIns="0" rtlCol="0">
            <a:spAutoFit/>
          </a:bodyPr>
          <a:lstStyle/>
          <a:p>
            <a:pPr marL="317500" indent="-304800">
              <a:lnSpc>
                <a:spcPct val="100000"/>
              </a:lnSpc>
              <a:spcBef>
                <a:spcPts val="1570"/>
              </a:spcBef>
              <a:buClr>
                <a:srgbClr val="1CACE3"/>
              </a:buClr>
              <a:buSzPct val="91666"/>
              <a:buFont typeface="Cambria"/>
              <a:buChar char="◾"/>
              <a:tabLst>
                <a:tab pos="317500" algn="l"/>
              </a:tabLst>
            </a:pPr>
            <a:r>
              <a:rPr sz="2400" dirty="0">
                <a:solidFill>
                  <a:srgbClr val="404040"/>
                </a:solidFill>
                <a:latin typeface="Arial MT"/>
                <a:cs typeface="Arial MT"/>
              </a:rPr>
              <a:t>IBM</a:t>
            </a:r>
            <a:r>
              <a:rPr sz="2400" spc="-65" dirty="0">
                <a:solidFill>
                  <a:srgbClr val="404040"/>
                </a:solidFill>
                <a:latin typeface="Arial MT"/>
                <a:cs typeface="Arial MT"/>
              </a:rPr>
              <a:t> </a:t>
            </a:r>
            <a:r>
              <a:rPr sz="2400" dirty="0">
                <a:solidFill>
                  <a:srgbClr val="404040"/>
                </a:solidFill>
                <a:latin typeface="Arial MT"/>
                <a:cs typeface="Arial MT"/>
              </a:rPr>
              <a:t>Cloud</a:t>
            </a:r>
            <a:r>
              <a:rPr sz="2400" spc="-35" dirty="0">
                <a:solidFill>
                  <a:srgbClr val="404040"/>
                </a:solidFill>
                <a:latin typeface="Arial MT"/>
                <a:cs typeface="Arial MT"/>
              </a:rPr>
              <a:t> </a:t>
            </a:r>
            <a:r>
              <a:rPr sz="2400" spc="-10" dirty="0">
                <a:solidFill>
                  <a:srgbClr val="404040"/>
                </a:solidFill>
                <a:latin typeface="Arial MT"/>
                <a:cs typeface="Arial MT"/>
              </a:rPr>
              <a:t>Watsonx</a:t>
            </a:r>
            <a:r>
              <a:rPr sz="2400" spc="-215" dirty="0">
                <a:solidFill>
                  <a:srgbClr val="404040"/>
                </a:solidFill>
                <a:latin typeface="Arial MT"/>
                <a:cs typeface="Arial MT"/>
              </a:rPr>
              <a:t> </a:t>
            </a:r>
            <a:r>
              <a:rPr sz="2400" dirty="0">
                <a:solidFill>
                  <a:srgbClr val="404040"/>
                </a:solidFill>
                <a:latin typeface="Arial MT"/>
                <a:cs typeface="Arial MT"/>
              </a:rPr>
              <a:t>AI</a:t>
            </a:r>
            <a:r>
              <a:rPr sz="2400" spc="-35" dirty="0">
                <a:solidFill>
                  <a:srgbClr val="404040"/>
                </a:solidFill>
                <a:latin typeface="Arial MT"/>
                <a:cs typeface="Arial MT"/>
              </a:rPr>
              <a:t> </a:t>
            </a:r>
            <a:r>
              <a:rPr sz="2400" spc="-10" dirty="0">
                <a:solidFill>
                  <a:srgbClr val="404040"/>
                </a:solidFill>
                <a:latin typeface="Arial MT"/>
                <a:cs typeface="Arial MT"/>
              </a:rPr>
              <a:t>Studio</a:t>
            </a:r>
            <a:endParaRPr sz="2400">
              <a:latin typeface="Arial MT"/>
              <a:cs typeface="Arial MT"/>
            </a:endParaRPr>
          </a:p>
          <a:p>
            <a:pPr marL="317500" indent="-304800">
              <a:lnSpc>
                <a:spcPct val="100000"/>
              </a:lnSpc>
              <a:spcBef>
                <a:spcPts val="1465"/>
              </a:spcBef>
              <a:buClr>
                <a:srgbClr val="1CACE3"/>
              </a:buClr>
              <a:buSzPct val="91666"/>
              <a:buFont typeface="Cambria"/>
              <a:buChar char="◾"/>
              <a:tabLst>
                <a:tab pos="317500" algn="l"/>
              </a:tabLst>
            </a:pPr>
            <a:r>
              <a:rPr sz="2400" dirty="0">
                <a:solidFill>
                  <a:srgbClr val="404040"/>
                </a:solidFill>
                <a:latin typeface="Arial MT"/>
                <a:cs typeface="Arial MT"/>
              </a:rPr>
              <a:t>IBM</a:t>
            </a:r>
            <a:r>
              <a:rPr sz="2400" spc="-60" dirty="0">
                <a:solidFill>
                  <a:srgbClr val="404040"/>
                </a:solidFill>
                <a:latin typeface="Arial MT"/>
                <a:cs typeface="Arial MT"/>
              </a:rPr>
              <a:t> </a:t>
            </a:r>
            <a:r>
              <a:rPr sz="2400" dirty="0">
                <a:solidFill>
                  <a:srgbClr val="404040"/>
                </a:solidFill>
                <a:latin typeface="Arial MT"/>
                <a:cs typeface="Arial MT"/>
              </a:rPr>
              <a:t>Cloud</a:t>
            </a:r>
            <a:r>
              <a:rPr sz="2400" spc="-15" dirty="0">
                <a:solidFill>
                  <a:srgbClr val="404040"/>
                </a:solidFill>
                <a:latin typeface="Arial MT"/>
                <a:cs typeface="Arial MT"/>
              </a:rPr>
              <a:t> </a:t>
            </a:r>
            <a:r>
              <a:rPr sz="2400" spc="-10" dirty="0">
                <a:solidFill>
                  <a:srgbClr val="404040"/>
                </a:solidFill>
                <a:latin typeface="Arial MT"/>
                <a:cs typeface="Arial MT"/>
              </a:rPr>
              <a:t>Watsonx</a:t>
            </a:r>
            <a:r>
              <a:rPr sz="2400" spc="-204" dirty="0">
                <a:solidFill>
                  <a:srgbClr val="404040"/>
                </a:solidFill>
                <a:latin typeface="Arial MT"/>
                <a:cs typeface="Arial MT"/>
              </a:rPr>
              <a:t> </a:t>
            </a:r>
            <a:r>
              <a:rPr sz="2400" dirty="0">
                <a:solidFill>
                  <a:srgbClr val="404040"/>
                </a:solidFill>
                <a:latin typeface="Arial MT"/>
                <a:cs typeface="Arial MT"/>
              </a:rPr>
              <a:t>AI</a:t>
            </a:r>
            <a:r>
              <a:rPr sz="2400" spc="-30" dirty="0">
                <a:solidFill>
                  <a:srgbClr val="404040"/>
                </a:solidFill>
                <a:latin typeface="Arial MT"/>
                <a:cs typeface="Arial MT"/>
              </a:rPr>
              <a:t> </a:t>
            </a:r>
            <a:r>
              <a:rPr sz="2400" spc="-10" dirty="0">
                <a:solidFill>
                  <a:srgbClr val="404040"/>
                </a:solidFill>
                <a:latin typeface="Arial MT"/>
                <a:cs typeface="Arial MT"/>
              </a:rPr>
              <a:t>runtime</a:t>
            </a:r>
            <a:endParaRPr sz="2400">
              <a:latin typeface="Arial MT"/>
              <a:cs typeface="Arial MT"/>
            </a:endParaRPr>
          </a:p>
          <a:p>
            <a:pPr marL="317500" indent="-304800">
              <a:lnSpc>
                <a:spcPct val="100000"/>
              </a:lnSpc>
              <a:spcBef>
                <a:spcPts val="1465"/>
              </a:spcBef>
              <a:buClr>
                <a:srgbClr val="1CACE3"/>
              </a:buClr>
              <a:buSzPct val="91666"/>
              <a:buFont typeface="Cambria"/>
              <a:buChar char="◾"/>
              <a:tabLst>
                <a:tab pos="317500" algn="l"/>
              </a:tabLst>
            </a:pPr>
            <a:r>
              <a:rPr sz="2400" dirty="0">
                <a:solidFill>
                  <a:srgbClr val="404040"/>
                </a:solidFill>
                <a:latin typeface="Arial MT"/>
                <a:cs typeface="Arial MT"/>
              </a:rPr>
              <a:t>IBM</a:t>
            </a:r>
            <a:r>
              <a:rPr sz="2400" spc="-95" dirty="0">
                <a:solidFill>
                  <a:srgbClr val="404040"/>
                </a:solidFill>
                <a:latin typeface="Arial MT"/>
                <a:cs typeface="Arial MT"/>
              </a:rPr>
              <a:t> </a:t>
            </a:r>
            <a:r>
              <a:rPr sz="2400" dirty="0">
                <a:solidFill>
                  <a:srgbClr val="404040"/>
                </a:solidFill>
                <a:latin typeface="Arial MT"/>
                <a:cs typeface="Arial MT"/>
              </a:rPr>
              <a:t>Cloud</a:t>
            </a:r>
            <a:r>
              <a:rPr sz="2400" spc="-55" dirty="0">
                <a:solidFill>
                  <a:srgbClr val="404040"/>
                </a:solidFill>
                <a:latin typeface="Arial MT"/>
                <a:cs typeface="Arial MT"/>
              </a:rPr>
              <a:t> </a:t>
            </a:r>
            <a:r>
              <a:rPr sz="2400" spc="-10" dirty="0">
                <a:solidFill>
                  <a:srgbClr val="404040"/>
                </a:solidFill>
                <a:latin typeface="Arial MT"/>
                <a:cs typeface="Arial MT"/>
              </a:rPr>
              <a:t>Watson</a:t>
            </a:r>
            <a:r>
              <a:rPr sz="2400" spc="-204" dirty="0">
                <a:solidFill>
                  <a:srgbClr val="404040"/>
                </a:solidFill>
                <a:latin typeface="Arial MT"/>
                <a:cs typeface="Arial MT"/>
              </a:rPr>
              <a:t> </a:t>
            </a:r>
            <a:r>
              <a:rPr sz="2400" dirty="0">
                <a:solidFill>
                  <a:srgbClr val="404040"/>
                </a:solidFill>
                <a:latin typeface="Arial MT"/>
                <a:cs typeface="Arial MT"/>
              </a:rPr>
              <a:t>AI</a:t>
            </a:r>
            <a:r>
              <a:rPr sz="2400" spc="-55" dirty="0">
                <a:solidFill>
                  <a:srgbClr val="404040"/>
                </a:solidFill>
                <a:latin typeface="Arial MT"/>
                <a:cs typeface="Arial MT"/>
              </a:rPr>
              <a:t> </a:t>
            </a:r>
            <a:r>
              <a:rPr sz="2400" dirty="0">
                <a:solidFill>
                  <a:srgbClr val="404040"/>
                </a:solidFill>
                <a:latin typeface="Arial MT"/>
                <a:cs typeface="Arial MT"/>
              </a:rPr>
              <a:t>Machine</a:t>
            </a:r>
            <a:r>
              <a:rPr sz="2400" spc="-50" dirty="0">
                <a:solidFill>
                  <a:srgbClr val="404040"/>
                </a:solidFill>
                <a:latin typeface="Arial MT"/>
                <a:cs typeface="Arial MT"/>
              </a:rPr>
              <a:t> </a:t>
            </a:r>
            <a:r>
              <a:rPr sz="2400" spc="-10" dirty="0">
                <a:solidFill>
                  <a:srgbClr val="404040"/>
                </a:solidFill>
                <a:latin typeface="Arial MT"/>
                <a:cs typeface="Arial MT"/>
              </a:rPr>
              <a:t>Learning</a:t>
            </a:r>
            <a:endParaRPr sz="2400">
              <a:latin typeface="Arial MT"/>
              <a:cs typeface="Arial MT"/>
            </a:endParaRPr>
          </a:p>
          <a:p>
            <a:pPr marL="317500" indent="-304800">
              <a:lnSpc>
                <a:spcPct val="100000"/>
              </a:lnSpc>
              <a:spcBef>
                <a:spcPts val="1465"/>
              </a:spcBef>
              <a:buClr>
                <a:srgbClr val="1CACE3"/>
              </a:buClr>
              <a:buSzPct val="91666"/>
              <a:buFont typeface="Cambria"/>
              <a:buChar char="◾"/>
              <a:tabLst>
                <a:tab pos="317500" algn="l"/>
              </a:tabLst>
            </a:pPr>
            <a:r>
              <a:rPr sz="2400" dirty="0">
                <a:solidFill>
                  <a:srgbClr val="404040"/>
                </a:solidFill>
                <a:latin typeface="Arial MT"/>
                <a:cs typeface="Arial MT"/>
              </a:rPr>
              <a:t>IBM</a:t>
            </a:r>
            <a:r>
              <a:rPr sz="2400" spc="-60" dirty="0">
                <a:solidFill>
                  <a:srgbClr val="404040"/>
                </a:solidFill>
                <a:latin typeface="Arial MT"/>
                <a:cs typeface="Arial MT"/>
              </a:rPr>
              <a:t> </a:t>
            </a:r>
            <a:r>
              <a:rPr sz="2400" spc="-10" dirty="0">
                <a:solidFill>
                  <a:srgbClr val="404040"/>
                </a:solidFill>
                <a:latin typeface="Arial MT"/>
                <a:cs typeface="Arial MT"/>
              </a:rPr>
              <a:t>Cloud</a:t>
            </a:r>
            <a:r>
              <a:rPr sz="2400" spc="-160" dirty="0">
                <a:solidFill>
                  <a:srgbClr val="404040"/>
                </a:solidFill>
                <a:latin typeface="Arial MT"/>
                <a:cs typeface="Arial MT"/>
              </a:rPr>
              <a:t> </a:t>
            </a:r>
            <a:r>
              <a:rPr sz="2400" dirty="0">
                <a:solidFill>
                  <a:srgbClr val="404040"/>
                </a:solidFill>
                <a:latin typeface="Arial MT"/>
                <a:cs typeface="Arial MT"/>
              </a:rPr>
              <a:t>Agent</a:t>
            </a:r>
            <a:r>
              <a:rPr sz="2400" spc="-40" dirty="0">
                <a:solidFill>
                  <a:srgbClr val="404040"/>
                </a:solidFill>
                <a:latin typeface="Arial MT"/>
                <a:cs typeface="Arial MT"/>
              </a:rPr>
              <a:t> </a:t>
            </a:r>
            <a:r>
              <a:rPr sz="2400" spc="-25" dirty="0">
                <a:solidFill>
                  <a:srgbClr val="404040"/>
                </a:solidFill>
                <a:latin typeface="Arial MT"/>
                <a:cs typeface="Arial MT"/>
              </a:rPr>
              <a:t>Lab</a:t>
            </a:r>
            <a:endParaRPr sz="2400">
              <a:latin typeface="Arial MT"/>
              <a:cs typeface="Arial MT"/>
            </a:endParaRPr>
          </a:p>
          <a:p>
            <a:pPr marL="317500" indent="-304800">
              <a:lnSpc>
                <a:spcPct val="100000"/>
              </a:lnSpc>
              <a:spcBef>
                <a:spcPts val="1465"/>
              </a:spcBef>
              <a:buClr>
                <a:srgbClr val="1CACE3"/>
              </a:buClr>
              <a:buSzPct val="91666"/>
              <a:buFont typeface="Cambria"/>
              <a:buChar char="◾"/>
              <a:tabLst>
                <a:tab pos="317500" algn="l"/>
              </a:tabLst>
            </a:pPr>
            <a:r>
              <a:rPr sz="2400" dirty="0">
                <a:solidFill>
                  <a:srgbClr val="404040"/>
                </a:solidFill>
                <a:latin typeface="Arial MT"/>
                <a:cs typeface="Arial MT"/>
              </a:rPr>
              <a:t>IBM</a:t>
            </a:r>
            <a:r>
              <a:rPr sz="2400" spc="-45" dirty="0">
                <a:solidFill>
                  <a:srgbClr val="404040"/>
                </a:solidFill>
                <a:latin typeface="Arial MT"/>
                <a:cs typeface="Arial MT"/>
              </a:rPr>
              <a:t> </a:t>
            </a:r>
            <a:r>
              <a:rPr sz="2400" dirty="0">
                <a:solidFill>
                  <a:srgbClr val="404040"/>
                </a:solidFill>
                <a:latin typeface="Arial MT"/>
                <a:cs typeface="Arial MT"/>
              </a:rPr>
              <a:t>Granite</a:t>
            </a:r>
            <a:r>
              <a:rPr sz="2400" spc="-35" dirty="0">
                <a:solidFill>
                  <a:srgbClr val="404040"/>
                </a:solidFill>
                <a:latin typeface="Arial MT"/>
                <a:cs typeface="Arial MT"/>
              </a:rPr>
              <a:t> </a:t>
            </a:r>
            <a:r>
              <a:rPr sz="2400" spc="-10" dirty="0">
                <a:solidFill>
                  <a:srgbClr val="404040"/>
                </a:solidFill>
                <a:latin typeface="Arial MT"/>
                <a:cs typeface="Arial MT"/>
              </a:rPr>
              <a:t>foundation</a:t>
            </a:r>
            <a:r>
              <a:rPr sz="2400" spc="-90" dirty="0">
                <a:solidFill>
                  <a:srgbClr val="404040"/>
                </a:solidFill>
                <a:latin typeface="Arial MT"/>
                <a:cs typeface="Arial MT"/>
              </a:rPr>
              <a:t> </a:t>
            </a:r>
            <a:r>
              <a:rPr sz="2400" spc="-10" dirty="0">
                <a:solidFill>
                  <a:srgbClr val="404040"/>
                </a:solidFill>
                <a:latin typeface="Arial MT"/>
                <a:cs typeface="Arial MT"/>
              </a:rPr>
              <a:t>model</a:t>
            </a:r>
            <a:endParaRPr sz="240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700">
              <a:lnSpc>
                <a:spcPct val="100000"/>
              </a:lnSpc>
              <a:spcBef>
                <a:spcPts val="90"/>
              </a:spcBef>
            </a:pPr>
            <a:r>
              <a:rPr sz="3200" b="1" dirty="0">
                <a:latin typeface="Arial"/>
                <a:cs typeface="Arial"/>
              </a:rPr>
              <a:t>PROJECT</a:t>
            </a:r>
            <a:r>
              <a:rPr sz="3200" b="1" spc="-105" dirty="0">
                <a:latin typeface="Arial"/>
                <a:cs typeface="Arial"/>
              </a:rPr>
              <a:t> </a:t>
            </a:r>
            <a:r>
              <a:rPr sz="3200" b="1" spc="-10" dirty="0">
                <a:latin typeface="Arial"/>
                <a:cs typeface="Arial"/>
              </a:rPr>
              <a:t>DESCRIPTION</a:t>
            </a:r>
            <a:endParaRPr sz="3200">
              <a:latin typeface="Arial"/>
              <a:cs typeface="Arial"/>
            </a:endParaRPr>
          </a:p>
        </p:txBody>
      </p:sp>
      <p:sp>
        <p:nvSpPr>
          <p:cNvPr id="4" name="Text Placeholder 3">
            <a:extLst>
              <a:ext uri="{FF2B5EF4-FFF2-40B4-BE49-F238E27FC236}">
                <a16:creationId xmlns:a16="http://schemas.microsoft.com/office/drawing/2014/main" id="{8EF700F3-C9B7-78E3-17D5-20C10D135754}"/>
              </a:ext>
            </a:extLst>
          </p:cNvPr>
          <p:cNvSpPr>
            <a:spLocks noGrp="1"/>
          </p:cNvSpPr>
          <p:nvPr>
            <p:ph type="body" idx="1"/>
          </p:nvPr>
        </p:nvSpPr>
        <p:spPr>
          <a:xfrm>
            <a:off x="762000" y="1371601"/>
            <a:ext cx="9525000" cy="3200400"/>
          </a:xfrm>
        </p:spPr>
        <p:txBody>
          <a:bodyPr/>
          <a:lstStyle/>
          <a:p>
            <a:r>
              <a:rPr lang="en-US" dirty="0"/>
              <a:t>An AI Agent for Digital Financial Literacy, powered by RAG (Retrieval-Augmented Generation), helps users understand and navigate essential financial tools and practices. It retrieves reliable content on using UPI, avoiding online scams, understanding interest rates, budgeting, and personal finance management from government portals, banking websites, and educational platforms. With multilingual support, users from diverse backgrounds can interact in their preferred language and ask questions like “How do I send money via UPI?” or “What is a safe interest rate for a loan?” The agent ensures financial literacy is accessible, personalized, and culturally inclusive. This AI-driven assistant empowers users with knowledge, protects them from fraud, and builds confidence in digital finance.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b="1" dirty="0">
                <a:latin typeface="Arial"/>
                <a:cs typeface="Arial"/>
              </a:rPr>
              <a:t>PROPOSED</a:t>
            </a:r>
            <a:r>
              <a:rPr b="1" spc="-60" dirty="0">
                <a:latin typeface="Arial"/>
                <a:cs typeface="Arial"/>
              </a:rPr>
              <a:t> </a:t>
            </a:r>
            <a:r>
              <a:rPr b="1" spc="-10" dirty="0">
                <a:latin typeface="Arial"/>
                <a:cs typeface="Arial"/>
              </a:rPr>
              <a:t>SOLUTION</a:t>
            </a:r>
          </a:p>
        </p:txBody>
      </p:sp>
      <p:sp>
        <p:nvSpPr>
          <p:cNvPr id="3" name="object 3"/>
          <p:cNvSpPr txBox="1"/>
          <p:nvPr/>
        </p:nvSpPr>
        <p:spPr>
          <a:xfrm>
            <a:off x="659993" y="1369568"/>
            <a:ext cx="10652760" cy="4514850"/>
          </a:xfrm>
          <a:prstGeom prst="rect">
            <a:avLst/>
          </a:prstGeom>
        </p:spPr>
        <p:txBody>
          <a:bodyPr vert="horz" wrap="square" lIns="0" tIns="33020" rIns="0" bIns="0" rtlCol="0">
            <a:spAutoFit/>
          </a:bodyPr>
          <a:lstStyle/>
          <a:p>
            <a:pPr marL="317500" marR="5080" indent="-305435">
              <a:lnSpc>
                <a:spcPts val="1180"/>
              </a:lnSpc>
              <a:spcBef>
                <a:spcPts val="260"/>
              </a:spcBef>
              <a:buClr>
                <a:srgbClr val="1CACE3"/>
              </a:buClr>
              <a:buSzPct val="90909"/>
              <a:buFont typeface="Wingdings"/>
              <a:buChar char=""/>
              <a:tabLst>
                <a:tab pos="317500" algn="l"/>
              </a:tabLst>
            </a:pPr>
            <a:r>
              <a:rPr sz="1100" dirty="0">
                <a:solidFill>
                  <a:srgbClr val="404040"/>
                </a:solidFill>
                <a:latin typeface="Franklin Gothic Medium"/>
                <a:cs typeface="Franklin Gothic Medium"/>
              </a:rPr>
              <a:t>The</a:t>
            </a:r>
            <a:r>
              <a:rPr sz="1100" spc="-2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proposed</a:t>
            </a:r>
            <a:r>
              <a:rPr sz="1100" spc="-60"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system</a:t>
            </a:r>
            <a:r>
              <a:rPr sz="1100" dirty="0">
                <a:solidFill>
                  <a:srgbClr val="404040"/>
                </a:solidFill>
                <a:latin typeface="Franklin Gothic Medium"/>
                <a:cs typeface="Franklin Gothic Medium"/>
              </a:rPr>
              <a:t> The</a:t>
            </a:r>
            <a:r>
              <a:rPr sz="1100" spc="-2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proposed</a:t>
            </a:r>
            <a:r>
              <a:rPr sz="1100" spc="-65"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system</a:t>
            </a:r>
            <a:r>
              <a:rPr sz="1100" spc="-5" dirty="0">
                <a:solidFill>
                  <a:srgbClr val="404040"/>
                </a:solidFill>
                <a:latin typeface="Franklin Gothic Medium"/>
                <a:cs typeface="Franklin Gothic Medium"/>
              </a:rPr>
              <a:t> </a:t>
            </a:r>
            <a:r>
              <a:rPr sz="1100" spc="-20" dirty="0">
                <a:solidFill>
                  <a:srgbClr val="404040"/>
                </a:solidFill>
                <a:latin typeface="Franklin Gothic Medium"/>
                <a:cs typeface="Franklin Gothic Medium"/>
              </a:rPr>
              <a:t>ama</a:t>
            </a:r>
            <a:r>
              <a:rPr sz="1100" spc="-1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to</a:t>
            </a:r>
            <a:r>
              <a:rPr sz="1100" spc="-40"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guide</a:t>
            </a:r>
            <a:r>
              <a:rPr sz="1100" spc="-5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students</a:t>
            </a:r>
            <a:r>
              <a:rPr sz="1100" spc="-3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in</a:t>
            </a:r>
            <a:r>
              <a:rPr sz="1100" spc="-40"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choosing</a:t>
            </a:r>
            <a:r>
              <a:rPr sz="1100" spc="-3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the</a:t>
            </a:r>
            <a:r>
              <a:rPr sz="1100" spc="-40" dirty="0">
                <a:solidFill>
                  <a:srgbClr val="404040"/>
                </a:solidFill>
                <a:latin typeface="Franklin Gothic Medium"/>
                <a:cs typeface="Franklin Gothic Medium"/>
              </a:rPr>
              <a:t> </a:t>
            </a:r>
            <a:r>
              <a:rPr sz="1100" spc="-20" dirty="0">
                <a:solidFill>
                  <a:srgbClr val="404040"/>
                </a:solidFill>
                <a:latin typeface="Franklin Gothic Medium"/>
                <a:cs typeface="Franklin Gothic Medium"/>
              </a:rPr>
              <a:t>most</a:t>
            </a:r>
            <a:r>
              <a:rPr sz="1100" spc="-25"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suitable</a:t>
            </a:r>
            <a:r>
              <a:rPr sz="1100" spc="-4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caner</a:t>
            </a:r>
            <a:r>
              <a:rPr sz="1100" spc="1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putha</a:t>
            </a:r>
            <a:r>
              <a:rPr sz="1100" spc="-2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by</a:t>
            </a:r>
            <a:r>
              <a:rPr sz="1100" spc="-45" dirty="0">
                <a:solidFill>
                  <a:srgbClr val="404040"/>
                </a:solidFill>
                <a:latin typeface="Franklin Gothic Medium"/>
                <a:cs typeface="Franklin Gothic Medium"/>
              </a:rPr>
              <a:t> </a:t>
            </a:r>
            <a:r>
              <a:rPr sz="1100" spc="-20" dirty="0">
                <a:solidFill>
                  <a:srgbClr val="404040"/>
                </a:solidFill>
                <a:latin typeface="Franklin Gothic Medium"/>
                <a:cs typeface="Franklin Gothic Medium"/>
              </a:rPr>
              <a:t>analyzing</a:t>
            </a:r>
            <a:r>
              <a:rPr sz="1100" spc="-2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ther</a:t>
            </a:r>
            <a:r>
              <a:rPr sz="1100" spc="-20" dirty="0">
                <a:solidFill>
                  <a:srgbClr val="404040"/>
                </a:solidFill>
                <a:latin typeface="Franklin Gothic Medium"/>
                <a:cs typeface="Franklin Gothic Medium"/>
              </a:rPr>
              <a:t> academic</a:t>
            </a:r>
            <a:r>
              <a:rPr sz="1100" spc="-25"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avam,</a:t>
            </a:r>
            <a:r>
              <a:rPr sz="1100" spc="1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nterests</a:t>
            </a:r>
            <a:r>
              <a:rPr sz="1100" spc="-4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and</a:t>
            </a:r>
            <a:r>
              <a:rPr sz="1100" spc="-4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year</a:t>
            </a:r>
            <a:r>
              <a:rPr sz="1100" spc="-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of</a:t>
            </a:r>
            <a:r>
              <a:rPr sz="1100" spc="-3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study.</a:t>
            </a:r>
            <a:r>
              <a:rPr sz="1100" spc="-35" dirty="0">
                <a:solidFill>
                  <a:srgbClr val="404040"/>
                </a:solidFill>
                <a:latin typeface="Franklin Gothic Medium"/>
                <a:cs typeface="Franklin Gothic Medium"/>
              </a:rPr>
              <a:t> </a:t>
            </a:r>
            <a:r>
              <a:rPr sz="1100" spc="-25" dirty="0">
                <a:solidFill>
                  <a:srgbClr val="404040"/>
                </a:solidFill>
                <a:latin typeface="Franklin Gothic Medium"/>
                <a:cs typeface="Franklin Gothic Medium"/>
              </a:rPr>
              <a:t>The </a:t>
            </a:r>
            <a:r>
              <a:rPr sz="1100" spc="-10" dirty="0">
                <a:solidFill>
                  <a:srgbClr val="404040"/>
                </a:solidFill>
                <a:latin typeface="Franklin Gothic Medium"/>
                <a:cs typeface="Franklin Gothic Medium"/>
              </a:rPr>
              <a:t>solution</a:t>
            </a:r>
            <a:r>
              <a:rPr sz="1100" spc="-3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uses</a:t>
            </a:r>
            <a:r>
              <a:rPr sz="1100" spc="-2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M</a:t>
            </a:r>
            <a:r>
              <a:rPr sz="1100" spc="-40" dirty="0">
                <a:solidFill>
                  <a:srgbClr val="404040"/>
                </a:solidFill>
                <a:latin typeface="Franklin Gothic Medium"/>
                <a:cs typeface="Franklin Gothic Medium"/>
              </a:rPr>
              <a:t> </a:t>
            </a:r>
            <a:r>
              <a:rPr sz="1100" spc="-20" dirty="0">
                <a:solidFill>
                  <a:srgbClr val="404040"/>
                </a:solidFill>
                <a:latin typeface="Franklin Gothic Medium"/>
                <a:cs typeface="Franklin Gothic Medium"/>
              </a:rPr>
              <a:t>Watson</a:t>
            </a:r>
            <a:r>
              <a:rPr sz="1100" spc="-10" dirty="0">
                <a:solidFill>
                  <a:srgbClr val="404040"/>
                </a:solidFill>
                <a:latin typeface="Franklin Gothic Medium"/>
                <a:cs typeface="Franklin Gothic Medium"/>
              </a:rPr>
              <a:t> Assistant </a:t>
            </a:r>
            <a:r>
              <a:rPr sz="1100" dirty="0">
                <a:solidFill>
                  <a:srgbClr val="404040"/>
                </a:solidFill>
                <a:latin typeface="Franklin Gothic Medium"/>
                <a:cs typeface="Franklin Gothic Medium"/>
              </a:rPr>
              <a:t>to</a:t>
            </a:r>
            <a:r>
              <a:rPr sz="1100" spc="-1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crates</a:t>
            </a:r>
            <a:r>
              <a:rPr sz="1100" spc="-20"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mart,</a:t>
            </a:r>
            <a:r>
              <a:rPr sz="1100"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interactive</a:t>
            </a:r>
            <a:r>
              <a:rPr sz="1100" spc="-25"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chatbot </a:t>
            </a:r>
            <a:r>
              <a:rPr sz="1100" dirty="0">
                <a:solidFill>
                  <a:srgbClr val="404040"/>
                </a:solidFill>
                <a:latin typeface="Franklin Gothic Medium"/>
                <a:cs typeface="Franklin Gothic Medium"/>
              </a:rPr>
              <a:t>that</a:t>
            </a:r>
            <a:r>
              <a:rPr sz="1100" spc="-1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a</a:t>
            </a:r>
            <a:r>
              <a:rPr sz="1100" spc="1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fhers</a:t>
            </a:r>
            <a:r>
              <a:rPr sz="1100" spc="-15"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personalized</a:t>
            </a:r>
            <a:r>
              <a:rPr sz="1100" spc="-40"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suggestions</a:t>
            </a:r>
            <a:endParaRPr sz="1100">
              <a:latin typeface="Franklin Gothic Medium"/>
              <a:cs typeface="Franklin Gothic Medium"/>
            </a:endParaRPr>
          </a:p>
          <a:p>
            <a:pPr marL="317500" indent="-304800">
              <a:lnSpc>
                <a:spcPct val="100000"/>
              </a:lnSpc>
              <a:spcBef>
                <a:spcPts val="725"/>
              </a:spcBef>
              <a:buClr>
                <a:srgbClr val="1CACE3"/>
              </a:buClr>
              <a:buSzPct val="90909"/>
              <a:buFont typeface="Wingdings"/>
              <a:buChar char=""/>
              <a:tabLst>
                <a:tab pos="317500" algn="l"/>
              </a:tabLst>
            </a:pPr>
            <a:r>
              <a:rPr sz="1100" b="1" spc="-40" dirty="0">
                <a:latin typeface="Arial"/>
                <a:cs typeface="Arial"/>
              </a:rPr>
              <a:t>Data </a:t>
            </a:r>
            <a:r>
              <a:rPr sz="1100" b="1" spc="-85" dirty="0">
                <a:latin typeface="Arial"/>
                <a:cs typeface="Arial"/>
              </a:rPr>
              <a:t>Collection</a:t>
            </a:r>
            <a:r>
              <a:rPr sz="1100" b="1" spc="-10" dirty="0">
                <a:latin typeface="Arial"/>
                <a:cs typeface="Arial"/>
              </a:rPr>
              <a:t> </a:t>
            </a:r>
            <a:r>
              <a:rPr sz="1100" spc="-50" dirty="0">
                <a:solidFill>
                  <a:srgbClr val="404040"/>
                </a:solidFill>
                <a:latin typeface="Franklin Gothic Medium"/>
                <a:cs typeface="Franklin Gothic Medium"/>
              </a:rPr>
              <a:t>:</a:t>
            </a:r>
            <a:endParaRPr sz="1100">
              <a:latin typeface="Franklin Gothic Medium"/>
              <a:cs typeface="Franklin Gothic Medium"/>
            </a:endParaRPr>
          </a:p>
          <a:p>
            <a:pPr marL="351155" indent="-338455">
              <a:lnSpc>
                <a:spcPct val="100000"/>
              </a:lnSpc>
              <a:spcBef>
                <a:spcPts val="720"/>
              </a:spcBef>
              <a:buClr>
                <a:srgbClr val="1CACE3"/>
              </a:buClr>
              <a:buSzPct val="90909"/>
              <a:buFont typeface="Wingdings"/>
              <a:buChar char=""/>
              <a:tabLst>
                <a:tab pos="351155" algn="l"/>
              </a:tabLst>
            </a:pPr>
            <a:r>
              <a:rPr sz="1100" dirty="0">
                <a:solidFill>
                  <a:srgbClr val="404040"/>
                </a:solidFill>
                <a:latin typeface="Franklin Gothic Medium"/>
                <a:cs typeface="Franklin Gothic Medium"/>
              </a:rPr>
              <a:t>Used</a:t>
            </a:r>
            <a:r>
              <a:rPr sz="1100" spc="-4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a</a:t>
            </a:r>
            <a:r>
              <a:rPr sz="1100" spc="-20"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predefined</a:t>
            </a:r>
            <a:r>
              <a:rPr sz="1100" spc="-60"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dataset</a:t>
            </a:r>
            <a:r>
              <a:rPr sz="1100" spc="-15" dirty="0">
                <a:solidFill>
                  <a:srgbClr val="404040"/>
                </a:solidFill>
                <a:latin typeface="Franklin Gothic Medium"/>
                <a:cs typeface="Franklin Gothic Medium"/>
              </a:rPr>
              <a:t> </a:t>
            </a:r>
            <a:r>
              <a:rPr sz="1100" spc="-20" dirty="0">
                <a:solidFill>
                  <a:srgbClr val="404040"/>
                </a:solidFill>
                <a:latin typeface="Franklin Gothic Medium"/>
                <a:cs typeface="Franklin Gothic Medium"/>
              </a:rPr>
              <a:t>mapping</a:t>
            </a:r>
            <a:r>
              <a:rPr sz="1100" spc="-2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branch,</a:t>
            </a:r>
            <a:r>
              <a:rPr sz="1100" spc="-2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interest,</a:t>
            </a:r>
            <a:r>
              <a:rPr sz="1100" spc="-2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and</a:t>
            </a:r>
            <a:r>
              <a:rPr sz="1100" spc="-3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year</a:t>
            </a:r>
            <a:r>
              <a:rPr sz="1100" spc="-2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to</a:t>
            </a:r>
            <a:r>
              <a:rPr sz="1100" spc="-1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career</a:t>
            </a:r>
            <a:r>
              <a:rPr sz="1100" spc="-15"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options.</a:t>
            </a:r>
            <a:endParaRPr sz="1100">
              <a:latin typeface="Franklin Gothic Medium"/>
              <a:cs typeface="Franklin Gothic Medium"/>
            </a:endParaRPr>
          </a:p>
          <a:p>
            <a:pPr marL="317500" indent="-304800">
              <a:lnSpc>
                <a:spcPct val="100000"/>
              </a:lnSpc>
              <a:spcBef>
                <a:spcPts val="745"/>
              </a:spcBef>
              <a:buClr>
                <a:srgbClr val="1CACE3"/>
              </a:buClr>
              <a:buSzPct val="90909"/>
              <a:buFont typeface="Wingdings"/>
              <a:buChar char=""/>
              <a:tabLst>
                <a:tab pos="317500" algn="l"/>
              </a:tabLst>
            </a:pPr>
            <a:r>
              <a:rPr sz="1100" dirty="0">
                <a:solidFill>
                  <a:srgbClr val="404040"/>
                </a:solidFill>
                <a:latin typeface="Franklin Gothic Medium"/>
                <a:cs typeface="Franklin Gothic Medium"/>
              </a:rPr>
              <a:t>Future</a:t>
            </a:r>
            <a:r>
              <a:rPr sz="1100" spc="-3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scope</a:t>
            </a:r>
            <a:r>
              <a:rPr sz="1100" spc="-2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includes</a:t>
            </a:r>
            <a:r>
              <a:rPr sz="1100" spc="-7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using</a:t>
            </a:r>
            <a:r>
              <a:rPr sz="1100" spc="-35" dirty="0">
                <a:solidFill>
                  <a:srgbClr val="404040"/>
                </a:solidFill>
                <a:latin typeface="Franklin Gothic Medium"/>
                <a:cs typeface="Franklin Gothic Medium"/>
              </a:rPr>
              <a:t> </a:t>
            </a:r>
            <a:r>
              <a:rPr sz="1100" spc="-20" dirty="0">
                <a:solidFill>
                  <a:srgbClr val="404040"/>
                </a:solidFill>
                <a:latin typeface="Franklin Gothic Medium"/>
                <a:cs typeface="Franklin Gothic Medium"/>
              </a:rPr>
              <a:t>academic</a:t>
            </a:r>
            <a:r>
              <a:rPr sz="1100" spc="-35"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performance</a:t>
            </a:r>
            <a:r>
              <a:rPr sz="1100" spc="-2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and</a:t>
            </a:r>
            <a:r>
              <a:rPr sz="1100" spc="-4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resume</a:t>
            </a:r>
            <a:r>
              <a:rPr sz="1100" spc="-5"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data.</a:t>
            </a:r>
            <a:endParaRPr sz="1100">
              <a:latin typeface="Franklin Gothic Medium"/>
              <a:cs typeface="Franklin Gothic Medium"/>
            </a:endParaRPr>
          </a:p>
          <a:p>
            <a:pPr marL="317500" indent="-304800">
              <a:lnSpc>
                <a:spcPct val="100000"/>
              </a:lnSpc>
              <a:spcBef>
                <a:spcPts val="720"/>
              </a:spcBef>
              <a:buClr>
                <a:srgbClr val="1CACE3"/>
              </a:buClr>
              <a:buSzPct val="90909"/>
              <a:buFont typeface="Wingdings"/>
              <a:buChar char=""/>
              <a:tabLst>
                <a:tab pos="317500" algn="l"/>
              </a:tabLst>
            </a:pPr>
            <a:r>
              <a:rPr sz="1100" b="1" spc="-40" dirty="0">
                <a:latin typeface="Arial"/>
                <a:cs typeface="Arial"/>
              </a:rPr>
              <a:t>Data </a:t>
            </a:r>
            <a:r>
              <a:rPr sz="1100" b="1" spc="-90" dirty="0">
                <a:latin typeface="Arial"/>
                <a:cs typeface="Arial"/>
              </a:rPr>
              <a:t>Preprocessing</a:t>
            </a:r>
            <a:r>
              <a:rPr sz="1100" b="1" spc="-25" dirty="0">
                <a:latin typeface="Arial"/>
                <a:cs typeface="Arial"/>
              </a:rPr>
              <a:t> </a:t>
            </a:r>
            <a:r>
              <a:rPr sz="1100" spc="-50" dirty="0">
                <a:solidFill>
                  <a:srgbClr val="404040"/>
                </a:solidFill>
                <a:latin typeface="Franklin Gothic Medium"/>
                <a:cs typeface="Franklin Gothic Medium"/>
              </a:rPr>
              <a:t>:</a:t>
            </a:r>
            <a:endParaRPr sz="1100">
              <a:latin typeface="Franklin Gothic Medium"/>
              <a:cs typeface="Franklin Gothic Medium"/>
            </a:endParaRPr>
          </a:p>
          <a:p>
            <a:pPr marL="317500" indent="-304800">
              <a:lnSpc>
                <a:spcPct val="100000"/>
              </a:lnSpc>
              <a:spcBef>
                <a:spcPts val="745"/>
              </a:spcBef>
              <a:buClr>
                <a:srgbClr val="1CACE3"/>
              </a:buClr>
              <a:buSzPct val="90909"/>
              <a:buFont typeface="Wingdings"/>
              <a:buChar char=""/>
              <a:tabLst>
                <a:tab pos="317500" algn="l"/>
              </a:tabLst>
            </a:pPr>
            <a:r>
              <a:rPr sz="1100" dirty="0">
                <a:solidFill>
                  <a:srgbClr val="404040"/>
                </a:solidFill>
                <a:latin typeface="Franklin Gothic Medium"/>
                <a:cs typeface="Franklin Gothic Medium"/>
              </a:rPr>
              <a:t>Created</a:t>
            </a:r>
            <a:r>
              <a:rPr sz="1100" spc="-3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interns</a:t>
            </a:r>
            <a:r>
              <a:rPr sz="1100" spc="-4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and</a:t>
            </a:r>
            <a:r>
              <a:rPr sz="1100" spc="-10" dirty="0">
                <a:solidFill>
                  <a:srgbClr val="404040"/>
                </a:solidFill>
                <a:latin typeface="Franklin Gothic Medium"/>
                <a:cs typeface="Franklin Gothic Medium"/>
              </a:rPr>
              <a:t> entities</a:t>
            </a:r>
            <a:r>
              <a:rPr sz="1100" spc="-45"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(@tiranch</a:t>
            </a:r>
            <a:r>
              <a:rPr sz="1100" spc="-3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@ysur</a:t>
            </a:r>
            <a:r>
              <a:rPr sz="1100" spc="5"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&amp;@entities)</a:t>
            </a:r>
            <a:r>
              <a:rPr sz="1100" spc="-4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for</a:t>
            </a:r>
            <a:r>
              <a:rPr sz="1100" spc="-4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accurate</a:t>
            </a:r>
            <a:r>
              <a:rPr sz="1100" spc="3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input</a:t>
            </a:r>
            <a:r>
              <a:rPr sz="1100" spc="-60"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handling.</a:t>
            </a:r>
            <a:endParaRPr sz="1100">
              <a:latin typeface="Franklin Gothic Medium"/>
              <a:cs typeface="Franklin Gothic Medium"/>
            </a:endParaRPr>
          </a:p>
          <a:p>
            <a:pPr marL="317500" indent="-304800">
              <a:lnSpc>
                <a:spcPct val="100000"/>
              </a:lnSpc>
              <a:spcBef>
                <a:spcPts val="720"/>
              </a:spcBef>
              <a:buClr>
                <a:srgbClr val="1CACE3"/>
              </a:buClr>
              <a:buSzPct val="90909"/>
              <a:buFont typeface="Wingdings"/>
              <a:buChar char=""/>
              <a:tabLst>
                <a:tab pos="317500" algn="l"/>
              </a:tabLst>
            </a:pPr>
            <a:r>
              <a:rPr sz="1100" spc="-10" dirty="0">
                <a:solidFill>
                  <a:srgbClr val="404040"/>
                </a:solidFill>
                <a:latin typeface="Franklin Gothic Medium"/>
                <a:cs typeface="Franklin Gothic Medium"/>
              </a:rPr>
              <a:t>Mandantory</a:t>
            </a:r>
            <a:r>
              <a:rPr sz="1100" spc="-2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and</a:t>
            </a:r>
            <a:r>
              <a:rPr sz="1100" spc="-2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input</a:t>
            </a:r>
            <a:r>
              <a:rPr sz="1100" spc="-70"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salum</a:t>
            </a:r>
            <a:r>
              <a:rPr sz="1100" spc="-3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for</a:t>
            </a:r>
            <a:r>
              <a:rPr sz="1100" spc="-4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better</a:t>
            </a:r>
            <a:r>
              <a:rPr sz="1100" spc="-50"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recognition.</a:t>
            </a:r>
            <a:endParaRPr sz="1100">
              <a:latin typeface="Franklin Gothic Medium"/>
              <a:cs typeface="Franklin Gothic Medium"/>
            </a:endParaRPr>
          </a:p>
          <a:p>
            <a:pPr marL="317500" indent="-304800">
              <a:lnSpc>
                <a:spcPct val="100000"/>
              </a:lnSpc>
              <a:spcBef>
                <a:spcPts val="745"/>
              </a:spcBef>
              <a:buClr>
                <a:srgbClr val="1CACE3"/>
              </a:buClr>
              <a:buSzPct val="90909"/>
              <a:buFont typeface="Wingdings"/>
              <a:buChar char=""/>
              <a:tabLst>
                <a:tab pos="317500" algn="l"/>
              </a:tabLst>
            </a:pPr>
            <a:r>
              <a:rPr sz="1100" spc="-10" dirty="0">
                <a:solidFill>
                  <a:srgbClr val="404040"/>
                </a:solidFill>
                <a:latin typeface="Franklin Gothic Medium"/>
                <a:cs typeface="Franklin Gothic Medium"/>
              </a:rPr>
              <a:t>Chatbot</a:t>
            </a:r>
            <a:r>
              <a:rPr sz="1100" dirty="0">
                <a:solidFill>
                  <a:srgbClr val="404040"/>
                </a:solidFill>
                <a:latin typeface="Franklin Gothic Medium"/>
                <a:cs typeface="Franklin Gothic Medium"/>
              </a:rPr>
              <a:t> </a:t>
            </a:r>
            <a:r>
              <a:rPr sz="1100" spc="-20" dirty="0">
                <a:solidFill>
                  <a:srgbClr val="404040"/>
                </a:solidFill>
                <a:latin typeface="Franklin Gothic Medium"/>
                <a:cs typeface="Franklin Gothic Medium"/>
              </a:rPr>
              <a:t>Logic</a:t>
            </a:r>
            <a:r>
              <a:rPr sz="1100" spc="-35" dirty="0">
                <a:solidFill>
                  <a:srgbClr val="404040"/>
                </a:solidFill>
                <a:latin typeface="Franklin Gothic Medium"/>
                <a:cs typeface="Franklin Gothic Medium"/>
              </a:rPr>
              <a:t> </a:t>
            </a:r>
            <a:r>
              <a:rPr sz="1100" spc="-50" dirty="0">
                <a:solidFill>
                  <a:srgbClr val="404040"/>
                </a:solidFill>
                <a:latin typeface="Franklin Gothic Medium"/>
                <a:cs typeface="Franklin Gothic Medium"/>
              </a:rPr>
              <a:t>:</a:t>
            </a:r>
            <a:endParaRPr sz="1100">
              <a:latin typeface="Franklin Gothic Medium"/>
              <a:cs typeface="Franklin Gothic Medium"/>
            </a:endParaRPr>
          </a:p>
          <a:p>
            <a:pPr marL="421005" indent="-408305">
              <a:lnSpc>
                <a:spcPct val="100000"/>
              </a:lnSpc>
              <a:spcBef>
                <a:spcPts val="725"/>
              </a:spcBef>
              <a:buClr>
                <a:srgbClr val="1CACE3"/>
              </a:buClr>
              <a:buSzPct val="90909"/>
              <a:buFont typeface="Wingdings"/>
              <a:buChar char=""/>
              <a:tabLst>
                <a:tab pos="421005" algn="l"/>
              </a:tabLst>
            </a:pPr>
            <a:r>
              <a:rPr sz="1100" spc="-10" dirty="0">
                <a:solidFill>
                  <a:srgbClr val="404040"/>
                </a:solidFill>
                <a:latin typeface="Franklin Gothic Medium"/>
                <a:cs typeface="Franklin Gothic Medium"/>
              </a:rPr>
              <a:t>Designed</a:t>
            </a:r>
            <a:r>
              <a:rPr sz="1100" spc="-5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a</a:t>
            </a:r>
            <a:r>
              <a:rPr sz="1100" spc="-1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structured</a:t>
            </a:r>
            <a:r>
              <a:rPr sz="1100" spc="-5" dirty="0">
                <a:solidFill>
                  <a:srgbClr val="404040"/>
                </a:solidFill>
                <a:latin typeface="Franklin Gothic Medium"/>
                <a:cs typeface="Franklin Gothic Medium"/>
              </a:rPr>
              <a:t> </a:t>
            </a:r>
            <a:r>
              <a:rPr sz="1100" spc="-20" dirty="0">
                <a:solidFill>
                  <a:srgbClr val="404040"/>
                </a:solidFill>
                <a:latin typeface="Franklin Gothic Medium"/>
                <a:cs typeface="Franklin Gothic Medium"/>
              </a:rPr>
              <a:t>flow</a:t>
            </a:r>
            <a:r>
              <a:rPr sz="1100" spc="-40"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using</a:t>
            </a:r>
            <a:r>
              <a:rPr sz="1100" spc="-50" dirty="0">
                <a:solidFill>
                  <a:srgbClr val="404040"/>
                </a:solidFill>
                <a:latin typeface="Franklin Gothic Medium"/>
                <a:cs typeface="Franklin Gothic Medium"/>
              </a:rPr>
              <a:t> </a:t>
            </a:r>
            <a:r>
              <a:rPr sz="1100" spc="-20" dirty="0">
                <a:solidFill>
                  <a:srgbClr val="404040"/>
                </a:solidFill>
                <a:latin typeface="Franklin Gothic Medium"/>
                <a:cs typeface="Franklin Gothic Medium"/>
              </a:rPr>
              <a:t>Watson</a:t>
            </a:r>
            <a:r>
              <a:rPr sz="1100" spc="-5"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Assistant guidance</a:t>
            </a:r>
            <a:endParaRPr sz="1100">
              <a:latin typeface="Franklin Gothic Medium"/>
              <a:cs typeface="Franklin Gothic Medium"/>
            </a:endParaRPr>
          </a:p>
          <a:p>
            <a:pPr marL="317500" indent="-304800">
              <a:lnSpc>
                <a:spcPct val="100000"/>
              </a:lnSpc>
              <a:spcBef>
                <a:spcPts val="745"/>
              </a:spcBef>
              <a:buClr>
                <a:srgbClr val="1CACE3"/>
              </a:buClr>
              <a:buSzPct val="90909"/>
              <a:buFont typeface="Wingdings"/>
              <a:buChar char=""/>
              <a:tabLst>
                <a:tab pos="317500" algn="l"/>
              </a:tabLst>
            </a:pPr>
            <a:r>
              <a:rPr sz="1100" b="1" spc="-80" dirty="0">
                <a:latin typeface="Arial"/>
                <a:cs typeface="Arial"/>
              </a:rPr>
              <a:t>Deployment</a:t>
            </a:r>
            <a:r>
              <a:rPr sz="1100" b="1" spc="-10" dirty="0">
                <a:latin typeface="Arial"/>
                <a:cs typeface="Arial"/>
              </a:rPr>
              <a:t> </a:t>
            </a:r>
            <a:r>
              <a:rPr sz="1100" b="1" spc="-50" dirty="0">
                <a:latin typeface="Arial"/>
                <a:cs typeface="Arial"/>
              </a:rPr>
              <a:t>:</a:t>
            </a:r>
            <a:endParaRPr sz="1100">
              <a:latin typeface="Arial"/>
              <a:cs typeface="Arial"/>
            </a:endParaRPr>
          </a:p>
          <a:p>
            <a:pPr marL="317500" indent="-304800">
              <a:lnSpc>
                <a:spcPct val="100000"/>
              </a:lnSpc>
              <a:spcBef>
                <a:spcPts val="720"/>
              </a:spcBef>
              <a:buClr>
                <a:srgbClr val="1CACE3"/>
              </a:buClr>
              <a:buSzPct val="90909"/>
              <a:buFont typeface="Wingdings"/>
              <a:buChar char=""/>
              <a:tabLst>
                <a:tab pos="317500" algn="l"/>
              </a:tabLst>
            </a:pPr>
            <a:r>
              <a:rPr sz="1100" spc="-10" dirty="0">
                <a:solidFill>
                  <a:srgbClr val="404040"/>
                </a:solidFill>
                <a:latin typeface="Franklin Gothic Medium"/>
                <a:cs typeface="Franklin Gothic Medium"/>
              </a:rPr>
              <a:t>Deployed</a:t>
            </a:r>
            <a:r>
              <a:rPr sz="1100" spc="-40" dirty="0">
                <a:solidFill>
                  <a:srgbClr val="404040"/>
                </a:solidFill>
                <a:latin typeface="Franklin Gothic Medium"/>
                <a:cs typeface="Franklin Gothic Medium"/>
              </a:rPr>
              <a:t> </a:t>
            </a:r>
            <a:r>
              <a:rPr sz="1100" spc="-20" dirty="0">
                <a:solidFill>
                  <a:srgbClr val="404040"/>
                </a:solidFill>
                <a:latin typeface="Franklin Gothic Medium"/>
                <a:cs typeface="Franklin Gothic Medium"/>
              </a:rPr>
              <a:t>Watsonxai</a:t>
            </a:r>
            <a:r>
              <a:rPr sz="1100" spc="-5"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Studio</a:t>
            </a:r>
            <a:endParaRPr sz="1100">
              <a:latin typeface="Franklin Gothic Medium"/>
              <a:cs typeface="Franklin Gothic Medium"/>
            </a:endParaRPr>
          </a:p>
          <a:p>
            <a:pPr marL="317500" indent="-304800">
              <a:lnSpc>
                <a:spcPct val="100000"/>
              </a:lnSpc>
              <a:spcBef>
                <a:spcPts val="745"/>
              </a:spcBef>
              <a:buClr>
                <a:srgbClr val="1CACE3"/>
              </a:buClr>
              <a:buSzPct val="90909"/>
              <a:buFont typeface="Wingdings"/>
              <a:buChar char=""/>
              <a:tabLst>
                <a:tab pos="317500" algn="l"/>
              </a:tabLst>
            </a:pPr>
            <a:r>
              <a:rPr sz="1100" spc="-10" dirty="0">
                <a:solidFill>
                  <a:srgbClr val="404040"/>
                </a:solidFill>
                <a:latin typeface="Franklin Gothic Medium"/>
                <a:cs typeface="Franklin Gothic Medium"/>
              </a:rPr>
              <a:t>Accessible</a:t>
            </a:r>
            <a:r>
              <a:rPr sz="1100" spc="-35"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through</a:t>
            </a:r>
            <a:r>
              <a:rPr sz="1100" spc="-2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web-</a:t>
            </a:r>
            <a:r>
              <a:rPr sz="1100" spc="-10" dirty="0">
                <a:solidFill>
                  <a:srgbClr val="404040"/>
                </a:solidFill>
                <a:latin typeface="Franklin Gothic Medium"/>
                <a:cs typeface="Franklin Gothic Medium"/>
              </a:rPr>
              <a:t>based</a:t>
            </a:r>
            <a:r>
              <a:rPr sz="1100" spc="-60"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preview</a:t>
            </a:r>
            <a:r>
              <a:rPr sz="1100" spc="-6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and </a:t>
            </a:r>
            <a:r>
              <a:rPr sz="1100" spc="-10" dirty="0">
                <a:solidFill>
                  <a:srgbClr val="404040"/>
                </a:solidFill>
                <a:latin typeface="Franklin Gothic Medium"/>
                <a:cs typeface="Franklin Gothic Medium"/>
              </a:rPr>
              <a:t>ready</a:t>
            </a:r>
            <a:r>
              <a:rPr sz="1100" spc="-2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for</a:t>
            </a:r>
            <a:r>
              <a:rPr sz="1100" spc="-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future</a:t>
            </a:r>
            <a:r>
              <a:rPr sz="1100" spc="-20"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integration</a:t>
            </a:r>
            <a:endParaRPr sz="1100">
              <a:latin typeface="Franklin Gothic Medium"/>
              <a:cs typeface="Franklin Gothic Medium"/>
            </a:endParaRPr>
          </a:p>
          <a:p>
            <a:pPr marL="317500" indent="-304800">
              <a:lnSpc>
                <a:spcPct val="100000"/>
              </a:lnSpc>
              <a:spcBef>
                <a:spcPts val="720"/>
              </a:spcBef>
              <a:buClr>
                <a:srgbClr val="1CACE3"/>
              </a:buClr>
              <a:buSzPct val="90909"/>
              <a:buFont typeface="Wingdings"/>
              <a:buChar char=""/>
              <a:tabLst>
                <a:tab pos="317500" algn="l"/>
              </a:tabLst>
            </a:pPr>
            <a:r>
              <a:rPr sz="1100" b="1" spc="-75" dirty="0">
                <a:latin typeface="Arial"/>
                <a:cs typeface="Arial"/>
              </a:rPr>
              <a:t>Evaluation</a:t>
            </a:r>
            <a:r>
              <a:rPr sz="1100" b="1" spc="-30" dirty="0">
                <a:latin typeface="Arial"/>
                <a:cs typeface="Arial"/>
              </a:rPr>
              <a:t> </a:t>
            </a:r>
            <a:r>
              <a:rPr sz="1100" b="1" spc="-50" dirty="0">
                <a:latin typeface="Arial"/>
                <a:cs typeface="Arial"/>
              </a:rPr>
              <a:t>:</a:t>
            </a:r>
            <a:endParaRPr sz="1100">
              <a:latin typeface="Arial"/>
              <a:cs typeface="Arial"/>
            </a:endParaRPr>
          </a:p>
          <a:p>
            <a:pPr marL="317500" indent="-304800">
              <a:lnSpc>
                <a:spcPct val="100000"/>
              </a:lnSpc>
              <a:spcBef>
                <a:spcPts val="745"/>
              </a:spcBef>
              <a:buClr>
                <a:srgbClr val="1CACE3"/>
              </a:buClr>
              <a:buSzPct val="90909"/>
              <a:buFont typeface="Wingdings"/>
              <a:buChar char=""/>
              <a:tabLst>
                <a:tab pos="317500" algn="l"/>
              </a:tabLst>
            </a:pPr>
            <a:r>
              <a:rPr sz="1100" dirty="0">
                <a:solidFill>
                  <a:srgbClr val="404040"/>
                </a:solidFill>
                <a:latin typeface="Franklin Gothic Medium"/>
                <a:cs typeface="Franklin Gothic Medium"/>
              </a:rPr>
              <a:t>Tested</a:t>
            </a:r>
            <a:r>
              <a:rPr sz="1100" spc="-6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for</a:t>
            </a:r>
            <a:r>
              <a:rPr sz="1100" spc="-5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a</a:t>
            </a:r>
            <a:r>
              <a:rPr sz="1100" spc="-40"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mouth</a:t>
            </a:r>
            <a:r>
              <a:rPr sz="1100" spc="-30" dirty="0">
                <a:solidFill>
                  <a:srgbClr val="404040"/>
                </a:solidFill>
                <a:latin typeface="Franklin Gothic Medium"/>
                <a:cs typeface="Franklin Gothic Medium"/>
              </a:rPr>
              <a:t> </a:t>
            </a:r>
            <a:r>
              <a:rPr sz="1100" spc="-25" dirty="0">
                <a:solidFill>
                  <a:srgbClr val="404040"/>
                </a:solidFill>
                <a:latin typeface="Franklin Gothic Medium"/>
                <a:cs typeface="Franklin Gothic Medium"/>
              </a:rPr>
              <a:t>flow</a:t>
            </a:r>
            <a:r>
              <a:rPr sz="1100" spc="-5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tent</a:t>
            </a:r>
            <a:r>
              <a:rPr sz="1100" spc="-3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accuracy, and</a:t>
            </a:r>
            <a:r>
              <a:rPr sz="1100" spc="-2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response</a:t>
            </a:r>
            <a:r>
              <a:rPr sz="1100" spc="-45"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quality.</a:t>
            </a:r>
            <a:endParaRPr sz="1100">
              <a:latin typeface="Franklin Gothic Medium"/>
              <a:cs typeface="Franklin Gothic Medium"/>
            </a:endParaRPr>
          </a:p>
          <a:p>
            <a:pPr marL="317500" indent="-304800">
              <a:lnSpc>
                <a:spcPct val="100000"/>
              </a:lnSpc>
              <a:spcBef>
                <a:spcPts val="720"/>
              </a:spcBef>
              <a:buClr>
                <a:srgbClr val="1CACE3"/>
              </a:buClr>
              <a:buSzPct val="90909"/>
              <a:buFont typeface="Wingdings"/>
              <a:buChar char=""/>
              <a:tabLst>
                <a:tab pos="317500" algn="l"/>
              </a:tabLst>
            </a:pPr>
            <a:r>
              <a:rPr sz="1100" dirty="0">
                <a:solidFill>
                  <a:srgbClr val="404040"/>
                </a:solidFill>
                <a:latin typeface="Franklin Gothic Medium"/>
                <a:cs typeface="Franklin Gothic Medium"/>
              </a:rPr>
              <a:t>Heipe</a:t>
            </a:r>
            <a:r>
              <a:rPr sz="1100" spc="-4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student</a:t>
            </a:r>
            <a:r>
              <a:rPr sz="1100" spc="-30"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explore</a:t>
            </a:r>
            <a:r>
              <a:rPr sz="1100" spc="-5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careers,</a:t>
            </a:r>
            <a:r>
              <a:rPr sz="1100" spc="5"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skills,</a:t>
            </a:r>
            <a:r>
              <a:rPr sz="1100" spc="-3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and</a:t>
            </a:r>
            <a:r>
              <a:rPr sz="1100" spc="-2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courses</a:t>
            </a:r>
            <a:r>
              <a:rPr sz="1100" spc="10"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interactivity.</a:t>
            </a:r>
            <a:endParaRPr sz="1100">
              <a:latin typeface="Franklin Gothic Medium"/>
              <a:cs typeface="Franklin Gothic Medium"/>
            </a:endParaRPr>
          </a:p>
          <a:p>
            <a:pPr marL="317500" indent="-304800">
              <a:lnSpc>
                <a:spcPct val="100000"/>
              </a:lnSpc>
              <a:spcBef>
                <a:spcPts val="745"/>
              </a:spcBef>
              <a:buClr>
                <a:srgbClr val="1CACE3"/>
              </a:buClr>
              <a:buSzPct val="90909"/>
              <a:buFont typeface="Wingdings"/>
              <a:buChar char=""/>
              <a:tabLst>
                <a:tab pos="317500" algn="l"/>
              </a:tabLst>
            </a:pPr>
            <a:r>
              <a:rPr sz="1100" b="1" spc="-10" dirty="0">
                <a:solidFill>
                  <a:srgbClr val="404040"/>
                </a:solidFill>
                <a:latin typeface="Arial"/>
                <a:cs typeface="Arial"/>
              </a:rPr>
              <a:t>Result:</a:t>
            </a:r>
            <a:endParaRPr sz="1100">
              <a:latin typeface="Arial"/>
              <a:cs typeface="Arial"/>
            </a:endParaRPr>
          </a:p>
          <a:p>
            <a:pPr marL="317500" indent="-304800">
              <a:lnSpc>
                <a:spcPct val="100000"/>
              </a:lnSpc>
              <a:spcBef>
                <a:spcPts val="720"/>
              </a:spcBef>
              <a:buClr>
                <a:srgbClr val="1CACE3"/>
              </a:buClr>
              <a:buSzPct val="90909"/>
              <a:buFont typeface="Wingdings"/>
              <a:buChar char=""/>
              <a:tabLst>
                <a:tab pos="317500" algn="l"/>
              </a:tabLst>
            </a:pPr>
            <a:r>
              <a:rPr sz="1100" spc="-10" dirty="0">
                <a:solidFill>
                  <a:srgbClr val="404040"/>
                </a:solidFill>
                <a:latin typeface="Franklin Gothic Medium"/>
                <a:cs typeface="Franklin Gothic Medium"/>
              </a:rPr>
              <a:t>Delivered</a:t>
            </a:r>
            <a:r>
              <a:rPr sz="1100" spc="-6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a</a:t>
            </a:r>
            <a:r>
              <a:rPr sz="1100" spc="-35" dirty="0">
                <a:solidFill>
                  <a:srgbClr val="404040"/>
                </a:solidFill>
                <a:latin typeface="Franklin Gothic Medium"/>
                <a:cs typeface="Franklin Gothic Medium"/>
              </a:rPr>
              <a:t> </a:t>
            </a:r>
            <a:r>
              <a:rPr sz="1100" spc="-25" dirty="0">
                <a:solidFill>
                  <a:srgbClr val="404040"/>
                </a:solidFill>
                <a:latin typeface="Franklin Gothic Medium"/>
                <a:cs typeface="Franklin Gothic Medium"/>
              </a:rPr>
              <a:t>working</a:t>
            </a:r>
            <a:r>
              <a:rPr sz="1100" spc="-4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career</a:t>
            </a:r>
            <a:r>
              <a:rPr sz="1100" spc="-10" dirty="0">
                <a:solidFill>
                  <a:srgbClr val="404040"/>
                </a:solidFill>
                <a:latin typeface="Franklin Gothic Medium"/>
                <a:cs typeface="Franklin Gothic Medium"/>
              </a:rPr>
              <a:t> counselling</a:t>
            </a:r>
            <a:r>
              <a:rPr sz="1100" spc="-4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assistant.</a:t>
            </a:r>
            <a:r>
              <a:rPr sz="1100" spc="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Hope</a:t>
            </a:r>
            <a:r>
              <a:rPr sz="1100" spc="-2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students</a:t>
            </a:r>
            <a:r>
              <a:rPr sz="1100" spc="-15"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explore</a:t>
            </a:r>
            <a:r>
              <a:rPr sz="1100" spc="-65" dirty="0">
                <a:solidFill>
                  <a:srgbClr val="404040"/>
                </a:solidFill>
                <a:latin typeface="Franklin Gothic Medium"/>
                <a:cs typeface="Franklin Gothic Medium"/>
              </a:rPr>
              <a:t> </a:t>
            </a:r>
            <a:r>
              <a:rPr sz="1100" dirty="0">
                <a:solidFill>
                  <a:srgbClr val="404040"/>
                </a:solidFill>
                <a:latin typeface="Franklin Gothic Medium"/>
                <a:cs typeface="Franklin Gothic Medium"/>
              </a:rPr>
              <a:t>careers,</a:t>
            </a:r>
            <a:r>
              <a:rPr sz="1100" spc="5"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skills,</a:t>
            </a:r>
            <a:r>
              <a:rPr sz="1100" spc="-40" dirty="0">
                <a:solidFill>
                  <a:srgbClr val="404040"/>
                </a:solidFill>
                <a:latin typeface="Franklin Gothic Medium"/>
                <a:cs typeface="Franklin Gothic Medium"/>
              </a:rPr>
              <a:t> </a:t>
            </a:r>
            <a:r>
              <a:rPr sz="1100" dirty="0">
                <a:solidFill>
                  <a:srgbClr val="404040"/>
                </a:solidFill>
                <a:latin typeface="Franklin Gothic Medium"/>
                <a:cs typeface="Franklin Gothic Medium"/>
              </a:rPr>
              <a:t>and courses</a:t>
            </a:r>
            <a:r>
              <a:rPr sz="1100" spc="-15" dirty="0">
                <a:solidFill>
                  <a:srgbClr val="404040"/>
                </a:solidFill>
                <a:latin typeface="Franklin Gothic Medium"/>
                <a:cs typeface="Franklin Gothic Medium"/>
              </a:rPr>
              <a:t> </a:t>
            </a:r>
            <a:r>
              <a:rPr sz="1100" spc="-10" dirty="0">
                <a:solidFill>
                  <a:srgbClr val="404040"/>
                </a:solidFill>
                <a:latin typeface="Franklin Gothic Medium"/>
                <a:cs typeface="Franklin Gothic Medium"/>
              </a:rPr>
              <a:t>interactively</a:t>
            </a:r>
            <a:endParaRPr sz="1100">
              <a:latin typeface="Franklin Gothic Medium"/>
              <a:cs typeface="Franklin Gothic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b="1" dirty="0">
                <a:latin typeface="Arial"/>
                <a:cs typeface="Arial"/>
              </a:rPr>
              <a:t>API</a:t>
            </a:r>
            <a:r>
              <a:rPr b="1" spc="-20" dirty="0">
                <a:latin typeface="Arial"/>
                <a:cs typeface="Arial"/>
              </a:rPr>
              <a:t> </a:t>
            </a:r>
            <a:r>
              <a:rPr b="1" spc="-10" dirty="0">
                <a:latin typeface="Arial"/>
                <a:cs typeface="Arial"/>
              </a:rPr>
              <a:t>REFERENCE</a:t>
            </a:r>
          </a:p>
        </p:txBody>
      </p:sp>
      <p:pic>
        <p:nvPicPr>
          <p:cNvPr id="5" name="Picture 4" descr="A screenshot of a computer&#10;&#10;AI-generated content may be incorrect.">
            <a:extLst>
              <a:ext uri="{FF2B5EF4-FFF2-40B4-BE49-F238E27FC236}">
                <a16:creationId xmlns:a16="http://schemas.microsoft.com/office/drawing/2014/main" id="{484ACF61-095E-60C9-B081-21B831F0F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93" y="1335976"/>
            <a:ext cx="10331993" cy="50300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b="1" dirty="0">
                <a:latin typeface="Arial"/>
                <a:cs typeface="Arial"/>
              </a:rPr>
              <a:t>SYSTEM</a:t>
            </a:r>
            <a:r>
              <a:rPr b="1" spc="-175" dirty="0">
                <a:latin typeface="Arial"/>
                <a:cs typeface="Arial"/>
              </a:rPr>
              <a:t> </a:t>
            </a:r>
            <a:r>
              <a:rPr b="1" spc="-10" dirty="0">
                <a:latin typeface="Arial"/>
                <a:cs typeface="Arial"/>
              </a:rPr>
              <a:t>APPROACH</a:t>
            </a:r>
          </a:p>
        </p:txBody>
      </p:sp>
      <p:sp>
        <p:nvSpPr>
          <p:cNvPr id="3" name="object 3"/>
          <p:cNvSpPr txBox="1"/>
          <p:nvPr/>
        </p:nvSpPr>
        <p:spPr>
          <a:xfrm>
            <a:off x="659993" y="2137384"/>
            <a:ext cx="10708005" cy="882015"/>
          </a:xfrm>
          <a:prstGeom prst="rect">
            <a:avLst/>
          </a:prstGeom>
        </p:spPr>
        <p:txBody>
          <a:bodyPr vert="horz" wrap="square" lIns="0" tIns="13970" rIns="0" bIns="0" rtlCol="0">
            <a:spAutoFit/>
          </a:bodyPr>
          <a:lstStyle/>
          <a:p>
            <a:pPr marL="317500" marR="5080" indent="-305435">
              <a:lnSpc>
                <a:spcPct val="110000"/>
              </a:lnSpc>
              <a:spcBef>
                <a:spcPts val="110"/>
              </a:spcBef>
              <a:buClr>
                <a:srgbClr val="1CACE3"/>
              </a:buClr>
              <a:buSzPct val="91176"/>
              <a:buFont typeface="Cambria"/>
              <a:buChar char="◾"/>
              <a:tabLst>
                <a:tab pos="317500" algn="l"/>
              </a:tabLst>
            </a:pPr>
            <a:r>
              <a:rPr sz="1700" dirty="0">
                <a:solidFill>
                  <a:srgbClr val="404040"/>
                </a:solidFill>
                <a:latin typeface="Franklin Gothic Medium"/>
                <a:cs typeface="Franklin Gothic Medium"/>
              </a:rPr>
              <a:t>The</a:t>
            </a:r>
            <a:r>
              <a:rPr sz="1700" spc="-40" dirty="0">
                <a:solidFill>
                  <a:srgbClr val="404040"/>
                </a:solidFill>
                <a:latin typeface="Franklin Gothic Medium"/>
                <a:cs typeface="Franklin Gothic Medium"/>
              </a:rPr>
              <a:t> "System</a:t>
            </a:r>
            <a:r>
              <a:rPr sz="1700" spc="-35" dirty="0">
                <a:solidFill>
                  <a:srgbClr val="404040"/>
                </a:solidFill>
                <a:latin typeface="Franklin Gothic Medium"/>
                <a:cs typeface="Franklin Gothic Medium"/>
              </a:rPr>
              <a:t> Approach"</a:t>
            </a:r>
            <a:r>
              <a:rPr sz="1700" spc="-70" dirty="0">
                <a:solidFill>
                  <a:srgbClr val="404040"/>
                </a:solidFill>
                <a:latin typeface="Franklin Gothic Medium"/>
                <a:cs typeface="Franklin Gothic Medium"/>
              </a:rPr>
              <a:t> </a:t>
            </a:r>
            <a:r>
              <a:rPr sz="1700" dirty="0">
                <a:solidFill>
                  <a:srgbClr val="404040"/>
                </a:solidFill>
                <a:latin typeface="Franklin Gothic Medium"/>
                <a:cs typeface="Franklin Gothic Medium"/>
              </a:rPr>
              <a:t>section</a:t>
            </a:r>
            <a:r>
              <a:rPr sz="1700" spc="-50" dirty="0">
                <a:solidFill>
                  <a:srgbClr val="404040"/>
                </a:solidFill>
                <a:latin typeface="Franklin Gothic Medium"/>
                <a:cs typeface="Franklin Gothic Medium"/>
              </a:rPr>
              <a:t> </a:t>
            </a:r>
            <a:r>
              <a:rPr sz="1700" spc="-10" dirty="0">
                <a:solidFill>
                  <a:srgbClr val="404040"/>
                </a:solidFill>
                <a:latin typeface="Franklin Gothic Medium"/>
                <a:cs typeface="Franklin Gothic Medium"/>
              </a:rPr>
              <a:t>outlines</a:t>
            </a:r>
            <a:r>
              <a:rPr sz="1700" spc="-15" dirty="0">
                <a:solidFill>
                  <a:srgbClr val="404040"/>
                </a:solidFill>
                <a:latin typeface="Franklin Gothic Medium"/>
                <a:cs typeface="Franklin Gothic Medium"/>
              </a:rPr>
              <a:t> </a:t>
            </a:r>
            <a:r>
              <a:rPr sz="1700" dirty="0">
                <a:solidFill>
                  <a:srgbClr val="404040"/>
                </a:solidFill>
                <a:latin typeface="Franklin Gothic Medium"/>
                <a:cs typeface="Franklin Gothic Medium"/>
              </a:rPr>
              <a:t>the</a:t>
            </a:r>
            <a:r>
              <a:rPr sz="1700" spc="-40" dirty="0">
                <a:solidFill>
                  <a:srgbClr val="404040"/>
                </a:solidFill>
                <a:latin typeface="Franklin Gothic Medium"/>
                <a:cs typeface="Franklin Gothic Medium"/>
              </a:rPr>
              <a:t> </a:t>
            </a:r>
            <a:r>
              <a:rPr sz="1700" spc="-20" dirty="0">
                <a:solidFill>
                  <a:srgbClr val="404040"/>
                </a:solidFill>
                <a:latin typeface="Franklin Gothic Medium"/>
                <a:cs typeface="Franklin Gothic Medium"/>
              </a:rPr>
              <a:t>overall</a:t>
            </a:r>
            <a:r>
              <a:rPr sz="1700" spc="-65" dirty="0">
                <a:solidFill>
                  <a:srgbClr val="404040"/>
                </a:solidFill>
                <a:latin typeface="Franklin Gothic Medium"/>
                <a:cs typeface="Franklin Gothic Medium"/>
              </a:rPr>
              <a:t> </a:t>
            </a:r>
            <a:r>
              <a:rPr sz="1700" spc="-25" dirty="0">
                <a:solidFill>
                  <a:srgbClr val="404040"/>
                </a:solidFill>
                <a:latin typeface="Franklin Gothic Medium"/>
                <a:cs typeface="Franklin Gothic Medium"/>
              </a:rPr>
              <a:t>strategy</a:t>
            </a:r>
            <a:r>
              <a:rPr sz="1700" spc="-65" dirty="0">
                <a:solidFill>
                  <a:srgbClr val="404040"/>
                </a:solidFill>
                <a:latin typeface="Franklin Gothic Medium"/>
                <a:cs typeface="Franklin Gothic Medium"/>
              </a:rPr>
              <a:t> </a:t>
            </a:r>
            <a:r>
              <a:rPr sz="1700" dirty="0">
                <a:solidFill>
                  <a:srgbClr val="404040"/>
                </a:solidFill>
                <a:latin typeface="Franklin Gothic Medium"/>
                <a:cs typeface="Franklin Gothic Medium"/>
              </a:rPr>
              <a:t>and</a:t>
            </a:r>
            <a:r>
              <a:rPr sz="1700" spc="-40" dirty="0">
                <a:solidFill>
                  <a:srgbClr val="404040"/>
                </a:solidFill>
                <a:latin typeface="Franklin Gothic Medium"/>
                <a:cs typeface="Franklin Gothic Medium"/>
              </a:rPr>
              <a:t> </a:t>
            </a:r>
            <a:r>
              <a:rPr sz="1700" spc="-30" dirty="0">
                <a:solidFill>
                  <a:srgbClr val="404040"/>
                </a:solidFill>
                <a:latin typeface="Franklin Gothic Medium"/>
                <a:cs typeface="Franklin Gothic Medium"/>
              </a:rPr>
              <a:t>methodology</a:t>
            </a:r>
            <a:r>
              <a:rPr sz="1700" spc="-70" dirty="0">
                <a:solidFill>
                  <a:srgbClr val="404040"/>
                </a:solidFill>
                <a:latin typeface="Franklin Gothic Medium"/>
                <a:cs typeface="Franklin Gothic Medium"/>
              </a:rPr>
              <a:t> </a:t>
            </a:r>
            <a:r>
              <a:rPr sz="1700" dirty="0">
                <a:solidFill>
                  <a:srgbClr val="404040"/>
                </a:solidFill>
                <a:latin typeface="Franklin Gothic Medium"/>
                <a:cs typeface="Franklin Gothic Medium"/>
              </a:rPr>
              <a:t>for</a:t>
            </a:r>
            <a:r>
              <a:rPr sz="1700" spc="-25" dirty="0">
                <a:solidFill>
                  <a:srgbClr val="404040"/>
                </a:solidFill>
                <a:latin typeface="Franklin Gothic Medium"/>
                <a:cs typeface="Franklin Gothic Medium"/>
              </a:rPr>
              <a:t> </a:t>
            </a:r>
            <a:r>
              <a:rPr sz="1700" spc="-20" dirty="0">
                <a:solidFill>
                  <a:srgbClr val="404040"/>
                </a:solidFill>
                <a:latin typeface="Franklin Gothic Medium"/>
                <a:cs typeface="Franklin Gothic Medium"/>
              </a:rPr>
              <a:t>developing</a:t>
            </a:r>
            <a:r>
              <a:rPr sz="1700" spc="-35" dirty="0">
                <a:solidFill>
                  <a:srgbClr val="404040"/>
                </a:solidFill>
                <a:latin typeface="Franklin Gothic Medium"/>
                <a:cs typeface="Franklin Gothic Medium"/>
              </a:rPr>
              <a:t> </a:t>
            </a:r>
            <a:r>
              <a:rPr sz="1700" dirty="0">
                <a:solidFill>
                  <a:srgbClr val="404040"/>
                </a:solidFill>
                <a:latin typeface="Franklin Gothic Medium"/>
                <a:cs typeface="Franklin Gothic Medium"/>
              </a:rPr>
              <a:t>and</a:t>
            </a:r>
            <a:r>
              <a:rPr sz="1700" spc="-65" dirty="0">
                <a:solidFill>
                  <a:srgbClr val="404040"/>
                </a:solidFill>
                <a:latin typeface="Franklin Gothic Medium"/>
                <a:cs typeface="Franklin Gothic Medium"/>
              </a:rPr>
              <a:t> </a:t>
            </a:r>
            <a:r>
              <a:rPr sz="1700" spc="-30" dirty="0">
                <a:solidFill>
                  <a:srgbClr val="404040"/>
                </a:solidFill>
                <a:latin typeface="Franklin Gothic Medium"/>
                <a:cs typeface="Franklin Gothic Medium"/>
              </a:rPr>
              <a:t>implementing</a:t>
            </a:r>
            <a:r>
              <a:rPr sz="1700" spc="-15" dirty="0">
                <a:solidFill>
                  <a:srgbClr val="404040"/>
                </a:solidFill>
                <a:latin typeface="Franklin Gothic Medium"/>
                <a:cs typeface="Franklin Gothic Medium"/>
              </a:rPr>
              <a:t> </a:t>
            </a:r>
            <a:r>
              <a:rPr sz="1700" spc="-25" dirty="0">
                <a:solidFill>
                  <a:srgbClr val="404040"/>
                </a:solidFill>
                <a:latin typeface="Franklin Gothic Medium"/>
                <a:cs typeface="Franklin Gothic Medium"/>
              </a:rPr>
              <a:t>the </a:t>
            </a:r>
            <a:r>
              <a:rPr sz="1700" spc="-55" dirty="0">
                <a:solidFill>
                  <a:srgbClr val="404040"/>
                </a:solidFill>
                <a:latin typeface="Franklin Gothic Medium"/>
                <a:cs typeface="Franklin Gothic Medium"/>
              </a:rPr>
              <a:t>Al-</a:t>
            </a:r>
            <a:r>
              <a:rPr sz="1700" dirty="0">
                <a:solidFill>
                  <a:srgbClr val="404040"/>
                </a:solidFill>
                <a:latin typeface="Franklin Gothic Medium"/>
                <a:cs typeface="Franklin Gothic Medium"/>
              </a:rPr>
              <a:t>based</a:t>
            </a:r>
            <a:r>
              <a:rPr sz="1700" spc="-70" dirty="0">
                <a:solidFill>
                  <a:srgbClr val="404040"/>
                </a:solidFill>
                <a:latin typeface="Franklin Gothic Medium"/>
                <a:cs typeface="Franklin Gothic Medium"/>
              </a:rPr>
              <a:t> </a:t>
            </a:r>
            <a:r>
              <a:rPr sz="1700" dirty="0">
                <a:solidFill>
                  <a:srgbClr val="404040"/>
                </a:solidFill>
                <a:latin typeface="Franklin Gothic Medium"/>
                <a:cs typeface="Franklin Gothic Medium"/>
              </a:rPr>
              <a:t>Career</a:t>
            </a:r>
            <a:r>
              <a:rPr sz="1700" spc="-50" dirty="0">
                <a:solidFill>
                  <a:srgbClr val="404040"/>
                </a:solidFill>
                <a:latin typeface="Franklin Gothic Medium"/>
                <a:cs typeface="Franklin Gothic Medium"/>
              </a:rPr>
              <a:t> </a:t>
            </a:r>
            <a:r>
              <a:rPr sz="1700" spc="-10" dirty="0">
                <a:solidFill>
                  <a:srgbClr val="404040"/>
                </a:solidFill>
                <a:latin typeface="Franklin Gothic Medium"/>
                <a:cs typeface="Franklin Gothic Medium"/>
              </a:rPr>
              <a:t>Counsellor</a:t>
            </a:r>
            <a:r>
              <a:rPr sz="1700" spc="-5" dirty="0">
                <a:solidFill>
                  <a:srgbClr val="404040"/>
                </a:solidFill>
                <a:latin typeface="Franklin Gothic Medium"/>
                <a:cs typeface="Franklin Gothic Medium"/>
              </a:rPr>
              <a:t> </a:t>
            </a:r>
            <a:r>
              <a:rPr sz="1700" dirty="0">
                <a:solidFill>
                  <a:srgbClr val="404040"/>
                </a:solidFill>
                <a:latin typeface="Franklin Gothic Medium"/>
                <a:cs typeface="Franklin Gothic Medium"/>
              </a:rPr>
              <a:t>Bot</a:t>
            </a:r>
            <a:r>
              <a:rPr sz="1700" spc="-60" dirty="0">
                <a:solidFill>
                  <a:srgbClr val="404040"/>
                </a:solidFill>
                <a:latin typeface="Franklin Gothic Medium"/>
                <a:cs typeface="Franklin Gothic Medium"/>
              </a:rPr>
              <a:t> </a:t>
            </a:r>
            <a:r>
              <a:rPr sz="1700" dirty="0">
                <a:solidFill>
                  <a:srgbClr val="404040"/>
                </a:solidFill>
                <a:latin typeface="Franklin Gothic Medium"/>
                <a:cs typeface="Franklin Gothic Medium"/>
              </a:rPr>
              <a:t>using</a:t>
            </a:r>
            <a:r>
              <a:rPr sz="1700" spc="-15" dirty="0">
                <a:solidFill>
                  <a:srgbClr val="404040"/>
                </a:solidFill>
                <a:latin typeface="Franklin Gothic Medium"/>
                <a:cs typeface="Franklin Gothic Medium"/>
              </a:rPr>
              <a:t> </a:t>
            </a:r>
            <a:r>
              <a:rPr sz="1700" dirty="0">
                <a:solidFill>
                  <a:srgbClr val="404040"/>
                </a:solidFill>
                <a:latin typeface="Franklin Gothic Medium"/>
                <a:cs typeface="Franklin Gothic Medium"/>
              </a:rPr>
              <a:t>IBM</a:t>
            </a:r>
            <a:r>
              <a:rPr sz="1700" spc="-75" dirty="0">
                <a:solidFill>
                  <a:srgbClr val="404040"/>
                </a:solidFill>
                <a:latin typeface="Franklin Gothic Medium"/>
                <a:cs typeface="Franklin Gothic Medium"/>
              </a:rPr>
              <a:t> </a:t>
            </a:r>
            <a:r>
              <a:rPr sz="1700" spc="-30" dirty="0">
                <a:solidFill>
                  <a:srgbClr val="404040"/>
                </a:solidFill>
                <a:latin typeface="Franklin Gothic Medium"/>
                <a:cs typeface="Franklin Gothic Medium"/>
              </a:rPr>
              <a:t>Watson</a:t>
            </a:r>
            <a:r>
              <a:rPr sz="1700" spc="-55" dirty="0">
                <a:solidFill>
                  <a:srgbClr val="404040"/>
                </a:solidFill>
                <a:latin typeface="Franklin Gothic Medium"/>
                <a:cs typeface="Franklin Gothic Medium"/>
              </a:rPr>
              <a:t> </a:t>
            </a:r>
            <a:r>
              <a:rPr sz="1700" spc="-20" dirty="0">
                <a:solidFill>
                  <a:srgbClr val="404040"/>
                </a:solidFill>
                <a:latin typeface="Franklin Gothic Medium"/>
                <a:cs typeface="Franklin Gothic Medium"/>
              </a:rPr>
              <a:t>Assistant.</a:t>
            </a:r>
            <a:r>
              <a:rPr sz="1700" spc="-60" dirty="0">
                <a:solidFill>
                  <a:srgbClr val="404040"/>
                </a:solidFill>
                <a:latin typeface="Franklin Gothic Medium"/>
                <a:cs typeface="Franklin Gothic Medium"/>
              </a:rPr>
              <a:t> </a:t>
            </a:r>
            <a:r>
              <a:rPr sz="1700" dirty="0">
                <a:solidFill>
                  <a:srgbClr val="404040"/>
                </a:solidFill>
                <a:latin typeface="Franklin Gothic Medium"/>
                <a:cs typeface="Franklin Gothic Medium"/>
              </a:rPr>
              <a:t>It</a:t>
            </a:r>
            <a:r>
              <a:rPr sz="1700" spc="-55" dirty="0">
                <a:solidFill>
                  <a:srgbClr val="404040"/>
                </a:solidFill>
                <a:latin typeface="Franklin Gothic Medium"/>
                <a:cs typeface="Franklin Gothic Medium"/>
              </a:rPr>
              <a:t> </a:t>
            </a:r>
            <a:r>
              <a:rPr sz="1700" dirty="0">
                <a:solidFill>
                  <a:srgbClr val="404040"/>
                </a:solidFill>
                <a:latin typeface="Franklin Gothic Medium"/>
                <a:cs typeface="Franklin Gothic Medium"/>
              </a:rPr>
              <a:t>focuses</a:t>
            </a:r>
            <a:r>
              <a:rPr sz="1700" spc="-40" dirty="0">
                <a:solidFill>
                  <a:srgbClr val="404040"/>
                </a:solidFill>
                <a:latin typeface="Franklin Gothic Medium"/>
                <a:cs typeface="Franklin Gothic Medium"/>
              </a:rPr>
              <a:t> </a:t>
            </a:r>
            <a:r>
              <a:rPr sz="1700" dirty="0">
                <a:solidFill>
                  <a:srgbClr val="404040"/>
                </a:solidFill>
                <a:latin typeface="Franklin Gothic Medium"/>
                <a:cs typeface="Franklin Gothic Medium"/>
              </a:rPr>
              <a:t>on</a:t>
            </a:r>
            <a:r>
              <a:rPr sz="1700" spc="-50" dirty="0">
                <a:solidFill>
                  <a:srgbClr val="404040"/>
                </a:solidFill>
                <a:latin typeface="Franklin Gothic Medium"/>
                <a:cs typeface="Franklin Gothic Medium"/>
              </a:rPr>
              <a:t> </a:t>
            </a:r>
            <a:r>
              <a:rPr sz="1700" dirty="0">
                <a:solidFill>
                  <a:srgbClr val="404040"/>
                </a:solidFill>
                <a:latin typeface="Franklin Gothic Medium"/>
                <a:cs typeface="Franklin Gothic Medium"/>
              </a:rPr>
              <a:t>the</a:t>
            </a:r>
            <a:r>
              <a:rPr sz="1700" spc="-50" dirty="0">
                <a:solidFill>
                  <a:srgbClr val="404040"/>
                </a:solidFill>
                <a:latin typeface="Franklin Gothic Medium"/>
                <a:cs typeface="Franklin Gothic Medium"/>
              </a:rPr>
              <a:t> </a:t>
            </a:r>
            <a:r>
              <a:rPr sz="1700" spc="-30" dirty="0">
                <a:solidFill>
                  <a:srgbClr val="404040"/>
                </a:solidFill>
                <a:latin typeface="Franklin Gothic Medium"/>
                <a:cs typeface="Franklin Gothic Medium"/>
              </a:rPr>
              <a:t>platform</a:t>
            </a:r>
            <a:r>
              <a:rPr sz="1700" spc="-40" dirty="0">
                <a:solidFill>
                  <a:srgbClr val="404040"/>
                </a:solidFill>
                <a:latin typeface="Franklin Gothic Medium"/>
                <a:cs typeface="Franklin Gothic Medium"/>
              </a:rPr>
              <a:t> </a:t>
            </a:r>
            <a:r>
              <a:rPr sz="1700" dirty="0">
                <a:solidFill>
                  <a:srgbClr val="404040"/>
                </a:solidFill>
                <a:latin typeface="Franklin Gothic Medium"/>
                <a:cs typeface="Franklin Gothic Medium"/>
              </a:rPr>
              <a:t>setup,</a:t>
            </a:r>
            <a:r>
              <a:rPr sz="1700" spc="-55" dirty="0">
                <a:solidFill>
                  <a:srgbClr val="404040"/>
                </a:solidFill>
                <a:latin typeface="Franklin Gothic Medium"/>
                <a:cs typeface="Franklin Gothic Medium"/>
              </a:rPr>
              <a:t> </a:t>
            </a:r>
            <a:r>
              <a:rPr sz="1700" spc="-10" dirty="0">
                <a:solidFill>
                  <a:srgbClr val="404040"/>
                </a:solidFill>
                <a:latin typeface="Franklin Gothic Medium"/>
                <a:cs typeface="Franklin Gothic Medium"/>
              </a:rPr>
              <a:t>tools</a:t>
            </a:r>
            <a:r>
              <a:rPr sz="1700" spc="-50" dirty="0">
                <a:solidFill>
                  <a:srgbClr val="404040"/>
                </a:solidFill>
                <a:latin typeface="Franklin Gothic Medium"/>
                <a:cs typeface="Franklin Gothic Medium"/>
              </a:rPr>
              <a:t> </a:t>
            </a:r>
            <a:r>
              <a:rPr sz="1700" dirty="0">
                <a:solidFill>
                  <a:srgbClr val="404040"/>
                </a:solidFill>
                <a:latin typeface="Franklin Gothic Medium"/>
                <a:cs typeface="Franklin Gothic Medium"/>
              </a:rPr>
              <a:t>used,</a:t>
            </a:r>
            <a:r>
              <a:rPr sz="1700" spc="-40" dirty="0">
                <a:solidFill>
                  <a:srgbClr val="404040"/>
                </a:solidFill>
                <a:latin typeface="Franklin Gothic Medium"/>
                <a:cs typeface="Franklin Gothic Medium"/>
              </a:rPr>
              <a:t> </a:t>
            </a:r>
            <a:r>
              <a:rPr sz="1700" spc="-25" dirty="0">
                <a:solidFill>
                  <a:srgbClr val="404040"/>
                </a:solidFill>
                <a:latin typeface="Franklin Gothic Medium"/>
                <a:cs typeface="Franklin Gothic Medium"/>
              </a:rPr>
              <a:t>and </a:t>
            </a:r>
            <a:r>
              <a:rPr sz="1700" spc="-20" dirty="0">
                <a:solidFill>
                  <a:srgbClr val="404040"/>
                </a:solidFill>
                <a:latin typeface="Franklin Gothic Medium"/>
                <a:cs typeface="Franklin Gothic Medium"/>
              </a:rPr>
              <a:t>logical</a:t>
            </a:r>
            <a:r>
              <a:rPr sz="1700" spc="-90" dirty="0">
                <a:solidFill>
                  <a:srgbClr val="404040"/>
                </a:solidFill>
                <a:latin typeface="Franklin Gothic Medium"/>
                <a:cs typeface="Franklin Gothic Medium"/>
              </a:rPr>
              <a:t> </a:t>
            </a:r>
            <a:r>
              <a:rPr sz="1700" spc="-10" dirty="0">
                <a:solidFill>
                  <a:srgbClr val="404040"/>
                </a:solidFill>
                <a:latin typeface="Franklin Gothic Medium"/>
                <a:cs typeface="Franklin Gothic Medium"/>
              </a:rPr>
              <a:t>design</a:t>
            </a:r>
            <a:r>
              <a:rPr sz="1700" spc="-70" dirty="0">
                <a:solidFill>
                  <a:srgbClr val="404040"/>
                </a:solidFill>
                <a:latin typeface="Franklin Gothic Medium"/>
                <a:cs typeface="Franklin Gothic Medium"/>
              </a:rPr>
              <a:t> </a:t>
            </a:r>
            <a:r>
              <a:rPr sz="1700" dirty="0">
                <a:solidFill>
                  <a:srgbClr val="404040"/>
                </a:solidFill>
                <a:latin typeface="Franklin Gothic Medium"/>
                <a:cs typeface="Franklin Gothic Medium"/>
              </a:rPr>
              <a:t>behind</a:t>
            </a:r>
            <a:r>
              <a:rPr sz="1700" spc="-45" dirty="0">
                <a:solidFill>
                  <a:srgbClr val="404040"/>
                </a:solidFill>
                <a:latin typeface="Franklin Gothic Medium"/>
                <a:cs typeface="Franklin Gothic Medium"/>
              </a:rPr>
              <a:t> </a:t>
            </a:r>
            <a:r>
              <a:rPr sz="1700" dirty="0">
                <a:solidFill>
                  <a:srgbClr val="404040"/>
                </a:solidFill>
                <a:latin typeface="Franklin Gothic Medium"/>
                <a:cs typeface="Franklin Gothic Medium"/>
              </a:rPr>
              <a:t>the</a:t>
            </a:r>
            <a:r>
              <a:rPr sz="1700" spc="-80" dirty="0">
                <a:solidFill>
                  <a:srgbClr val="404040"/>
                </a:solidFill>
                <a:latin typeface="Franklin Gothic Medium"/>
                <a:cs typeface="Franklin Gothic Medium"/>
              </a:rPr>
              <a:t> </a:t>
            </a:r>
            <a:r>
              <a:rPr sz="1700" spc="-10" dirty="0">
                <a:solidFill>
                  <a:srgbClr val="404040"/>
                </a:solidFill>
                <a:latin typeface="Franklin Gothic Medium"/>
                <a:cs typeface="Franklin Gothic Medium"/>
              </a:rPr>
              <a:t>chatbot's</a:t>
            </a:r>
            <a:r>
              <a:rPr sz="1700" spc="-60" dirty="0">
                <a:solidFill>
                  <a:srgbClr val="404040"/>
                </a:solidFill>
                <a:latin typeface="Franklin Gothic Medium"/>
                <a:cs typeface="Franklin Gothic Medium"/>
              </a:rPr>
              <a:t> </a:t>
            </a:r>
            <a:r>
              <a:rPr sz="1700" spc="-10" dirty="0">
                <a:solidFill>
                  <a:srgbClr val="404040"/>
                </a:solidFill>
                <a:latin typeface="Franklin Gothic Medium"/>
                <a:cs typeface="Franklin Gothic Medium"/>
              </a:rPr>
              <a:t>functioning.</a:t>
            </a:r>
            <a:endParaRPr sz="1700">
              <a:latin typeface="Franklin Gothic Medium"/>
              <a:cs typeface="Franklin Gothic Medium"/>
            </a:endParaRPr>
          </a:p>
        </p:txBody>
      </p:sp>
      <p:sp>
        <p:nvSpPr>
          <p:cNvPr id="4" name="object 4"/>
          <p:cNvSpPr txBox="1"/>
          <p:nvPr/>
        </p:nvSpPr>
        <p:spPr>
          <a:xfrm>
            <a:off x="659993" y="3975049"/>
            <a:ext cx="8677910" cy="1112520"/>
          </a:xfrm>
          <a:prstGeom prst="rect">
            <a:avLst/>
          </a:prstGeom>
        </p:spPr>
        <p:txBody>
          <a:bodyPr vert="horz" wrap="square" lIns="0" tIns="13335" rIns="0" bIns="0" rtlCol="0">
            <a:spAutoFit/>
          </a:bodyPr>
          <a:lstStyle/>
          <a:p>
            <a:pPr marL="317500" indent="-304800">
              <a:lnSpc>
                <a:spcPct val="100000"/>
              </a:lnSpc>
              <a:spcBef>
                <a:spcPts val="105"/>
              </a:spcBef>
              <a:buClr>
                <a:srgbClr val="1CACE3"/>
              </a:buClr>
              <a:buSzPct val="91176"/>
              <a:buFont typeface="Cambria"/>
              <a:buChar char="◾"/>
              <a:tabLst>
                <a:tab pos="317500" algn="l"/>
              </a:tabLst>
            </a:pPr>
            <a:r>
              <a:rPr sz="1700" spc="-30" dirty="0">
                <a:solidFill>
                  <a:srgbClr val="404040"/>
                </a:solidFill>
                <a:latin typeface="Franklin Gothic Medium"/>
                <a:cs typeface="Franklin Gothic Medium"/>
              </a:rPr>
              <a:t>System</a:t>
            </a:r>
            <a:r>
              <a:rPr sz="1700" spc="-70" dirty="0">
                <a:solidFill>
                  <a:srgbClr val="404040"/>
                </a:solidFill>
                <a:latin typeface="Franklin Gothic Medium"/>
                <a:cs typeface="Franklin Gothic Medium"/>
              </a:rPr>
              <a:t> </a:t>
            </a:r>
            <a:r>
              <a:rPr sz="1700" spc="-10" dirty="0">
                <a:solidFill>
                  <a:srgbClr val="404040"/>
                </a:solidFill>
                <a:latin typeface="Franklin Gothic Medium"/>
                <a:cs typeface="Franklin Gothic Medium"/>
              </a:rPr>
              <a:t>requirements:</a:t>
            </a:r>
            <a:r>
              <a:rPr sz="1700" spc="5" dirty="0">
                <a:solidFill>
                  <a:srgbClr val="404040"/>
                </a:solidFill>
                <a:latin typeface="Franklin Gothic Medium"/>
                <a:cs typeface="Franklin Gothic Medium"/>
              </a:rPr>
              <a:t> </a:t>
            </a:r>
            <a:r>
              <a:rPr sz="1700" dirty="0">
                <a:solidFill>
                  <a:srgbClr val="404040"/>
                </a:solidFill>
                <a:latin typeface="Franklin Gothic Medium"/>
                <a:cs typeface="Franklin Gothic Medium"/>
              </a:rPr>
              <a:t>IBM</a:t>
            </a:r>
            <a:r>
              <a:rPr sz="1700" spc="-80" dirty="0">
                <a:solidFill>
                  <a:srgbClr val="404040"/>
                </a:solidFill>
                <a:latin typeface="Franklin Gothic Medium"/>
                <a:cs typeface="Franklin Gothic Medium"/>
              </a:rPr>
              <a:t> </a:t>
            </a:r>
            <a:r>
              <a:rPr sz="1700" dirty="0">
                <a:solidFill>
                  <a:srgbClr val="404040"/>
                </a:solidFill>
                <a:latin typeface="Franklin Gothic Medium"/>
                <a:cs typeface="Franklin Gothic Medium"/>
              </a:rPr>
              <a:t>cloud</a:t>
            </a:r>
            <a:r>
              <a:rPr sz="1700" spc="-50" dirty="0">
                <a:solidFill>
                  <a:srgbClr val="404040"/>
                </a:solidFill>
                <a:latin typeface="Franklin Gothic Medium"/>
                <a:cs typeface="Franklin Gothic Medium"/>
              </a:rPr>
              <a:t> </a:t>
            </a:r>
            <a:r>
              <a:rPr sz="1700" spc="-20" dirty="0">
                <a:solidFill>
                  <a:srgbClr val="404040"/>
                </a:solidFill>
                <a:latin typeface="Franklin Gothic Medium"/>
                <a:cs typeface="Franklin Gothic Medium"/>
              </a:rPr>
              <a:t>with</a:t>
            </a:r>
            <a:r>
              <a:rPr sz="1700" spc="-50" dirty="0">
                <a:solidFill>
                  <a:srgbClr val="404040"/>
                </a:solidFill>
                <a:latin typeface="Franklin Gothic Medium"/>
                <a:cs typeface="Franklin Gothic Medium"/>
              </a:rPr>
              <a:t> </a:t>
            </a:r>
            <a:r>
              <a:rPr sz="1700" spc="-30" dirty="0">
                <a:solidFill>
                  <a:srgbClr val="404040"/>
                </a:solidFill>
                <a:latin typeface="Franklin Gothic Medium"/>
                <a:cs typeface="Franklin Gothic Medium"/>
              </a:rPr>
              <a:t>Watsonx.al</a:t>
            </a:r>
            <a:r>
              <a:rPr sz="1700" spc="-70" dirty="0">
                <a:solidFill>
                  <a:srgbClr val="404040"/>
                </a:solidFill>
                <a:latin typeface="Franklin Gothic Medium"/>
                <a:cs typeface="Franklin Gothic Medium"/>
              </a:rPr>
              <a:t> </a:t>
            </a:r>
            <a:r>
              <a:rPr sz="1700" dirty="0">
                <a:solidFill>
                  <a:srgbClr val="404040"/>
                </a:solidFill>
                <a:latin typeface="Franklin Gothic Medium"/>
                <a:cs typeface="Franklin Gothic Medium"/>
              </a:rPr>
              <a:t>and</a:t>
            </a:r>
            <a:r>
              <a:rPr sz="1700" spc="-50" dirty="0">
                <a:solidFill>
                  <a:srgbClr val="404040"/>
                </a:solidFill>
                <a:latin typeface="Franklin Gothic Medium"/>
                <a:cs typeface="Franklin Gothic Medium"/>
              </a:rPr>
              <a:t> </a:t>
            </a:r>
            <a:r>
              <a:rPr sz="1700" spc="-35" dirty="0">
                <a:solidFill>
                  <a:srgbClr val="404040"/>
                </a:solidFill>
                <a:latin typeface="Franklin Gothic Medium"/>
                <a:cs typeface="Franklin Gothic Medium"/>
              </a:rPr>
              <a:t>Watson</a:t>
            </a:r>
            <a:r>
              <a:rPr sz="1700" spc="-75" dirty="0">
                <a:solidFill>
                  <a:srgbClr val="404040"/>
                </a:solidFill>
                <a:latin typeface="Franklin Gothic Medium"/>
                <a:cs typeface="Franklin Gothic Medium"/>
              </a:rPr>
              <a:t> </a:t>
            </a:r>
            <a:r>
              <a:rPr sz="1700" spc="-25" dirty="0">
                <a:solidFill>
                  <a:srgbClr val="404040"/>
                </a:solidFill>
                <a:latin typeface="Franklin Gothic Medium"/>
                <a:cs typeface="Franklin Gothic Medium"/>
              </a:rPr>
              <a:t>Assistant</a:t>
            </a:r>
            <a:r>
              <a:rPr sz="1700" spc="-60" dirty="0">
                <a:solidFill>
                  <a:srgbClr val="404040"/>
                </a:solidFill>
                <a:latin typeface="Franklin Gothic Medium"/>
                <a:cs typeface="Franklin Gothic Medium"/>
              </a:rPr>
              <a:t> </a:t>
            </a:r>
            <a:r>
              <a:rPr sz="1700" spc="-10" dirty="0">
                <a:solidFill>
                  <a:srgbClr val="404040"/>
                </a:solidFill>
                <a:latin typeface="Franklin Gothic Medium"/>
                <a:cs typeface="Franklin Gothic Medium"/>
              </a:rPr>
              <a:t>access.</a:t>
            </a:r>
            <a:endParaRPr sz="1700">
              <a:latin typeface="Franklin Gothic Medium"/>
              <a:cs typeface="Franklin Gothic Medium"/>
            </a:endParaRPr>
          </a:p>
          <a:p>
            <a:pPr>
              <a:lnSpc>
                <a:spcPct val="100000"/>
              </a:lnSpc>
              <a:buClr>
                <a:srgbClr val="1CACE3"/>
              </a:buClr>
              <a:buFont typeface="Cambria"/>
              <a:buChar char="◾"/>
            </a:pPr>
            <a:endParaRPr sz="1700">
              <a:latin typeface="Franklin Gothic Medium"/>
              <a:cs typeface="Franklin Gothic Medium"/>
            </a:endParaRPr>
          </a:p>
          <a:p>
            <a:pPr>
              <a:lnSpc>
                <a:spcPct val="100000"/>
              </a:lnSpc>
              <a:spcBef>
                <a:spcPts val="610"/>
              </a:spcBef>
              <a:buClr>
                <a:srgbClr val="1CACE3"/>
              </a:buClr>
              <a:buFont typeface="Cambria"/>
              <a:buChar char="◾"/>
            </a:pPr>
            <a:endParaRPr sz="1700">
              <a:latin typeface="Franklin Gothic Medium"/>
              <a:cs typeface="Franklin Gothic Medium"/>
            </a:endParaRPr>
          </a:p>
          <a:p>
            <a:pPr marL="317500" indent="-304800">
              <a:lnSpc>
                <a:spcPct val="100000"/>
              </a:lnSpc>
              <a:spcBef>
                <a:spcPts val="5"/>
              </a:spcBef>
              <a:buClr>
                <a:srgbClr val="1CACE3"/>
              </a:buClr>
              <a:buSzPct val="91176"/>
              <a:buFont typeface="Cambria"/>
              <a:buChar char="◾"/>
              <a:tabLst>
                <a:tab pos="317500" algn="l"/>
              </a:tabLst>
            </a:pPr>
            <a:r>
              <a:rPr sz="1700" spc="-10" dirty="0">
                <a:solidFill>
                  <a:srgbClr val="404040"/>
                </a:solidFill>
                <a:latin typeface="Franklin Gothic Medium"/>
                <a:cs typeface="Franklin Gothic Medium"/>
              </a:rPr>
              <a:t>Library</a:t>
            </a:r>
            <a:r>
              <a:rPr sz="1700" spc="-70" dirty="0">
                <a:solidFill>
                  <a:srgbClr val="404040"/>
                </a:solidFill>
                <a:latin typeface="Franklin Gothic Medium"/>
                <a:cs typeface="Franklin Gothic Medium"/>
              </a:rPr>
              <a:t> </a:t>
            </a:r>
            <a:r>
              <a:rPr sz="1700" dirty="0">
                <a:solidFill>
                  <a:srgbClr val="404040"/>
                </a:solidFill>
                <a:latin typeface="Franklin Gothic Medium"/>
                <a:cs typeface="Franklin Gothic Medium"/>
              </a:rPr>
              <a:t>required</a:t>
            </a:r>
            <a:r>
              <a:rPr sz="1700" spc="-25" dirty="0">
                <a:solidFill>
                  <a:srgbClr val="404040"/>
                </a:solidFill>
                <a:latin typeface="Franklin Gothic Medium"/>
                <a:cs typeface="Franklin Gothic Medium"/>
              </a:rPr>
              <a:t> </a:t>
            </a:r>
            <a:r>
              <a:rPr sz="1700" dirty="0">
                <a:solidFill>
                  <a:srgbClr val="404040"/>
                </a:solidFill>
                <a:latin typeface="Franklin Gothic Medium"/>
                <a:cs typeface="Franklin Gothic Medium"/>
              </a:rPr>
              <a:t>to</a:t>
            </a:r>
            <a:r>
              <a:rPr sz="1700" spc="-55" dirty="0">
                <a:solidFill>
                  <a:srgbClr val="404040"/>
                </a:solidFill>
                <a:latin typeface="Franklin Gothic Medium"/>
                <a:cs typeface="Franklin Gothic Medium"/>
              </a:rPr>
              <a:t> </a:t>
            </a:r>
            <a:r>
              <a:rPr sz="1700" dirty="0">
                <a:solidFill>
                  <a:srgbClr val="404040"/>
                </a:solidFill>
                <a:latin typeface="Franklin Gothic Medium"/>
                <a:cs typeface="Franklin Gothic Medium"/>
              </a:rPr>
              <a:t>build</a:t>
            </a:r>
            <a:r>
              <a:rPr sz="1700" spc="-60" dirty="0">
                <a:solidFill>
                  <a:srgbClr val="404040"/>
                </a:solidFill>
                <a:latin typeface="Franklin Gothic Medium"/>
                <a:cs typeface="Franklin Gothic Medium"/>
              </a:rPr>
              <a:t> </a:t>
            </a:r>
            <a:r>
              <a:rPr sz="1700" dirty="0">
                <a:solidFill>
                  <a:srgbClr val="404040"/>
                </a:solidFill>
                <a:latin typeface="Franklin Gothic Medium"/>
                <a:cs typeface="Franklin Gothic Medium"/>
              </a:rPr>
              <a:t>the</a:t>
            </a:r>
            <a:r>
              <a:rPr sz="1700" spc="-60" dirty="0">
                <a:solidFill>
                  <a:srgbClr val="404040"/>
                </a:solidFill>
                <a:latin typeface="Franklin Gothic Medium"/>
                <a:cs typeface="Franklin Gothic Medium"/>
              </a:rPr>
              <a:t> </a:t>
            </a:r>
            <a:r>
              <a:rPr sz="1700" spc="-10" dirty="0">
                <a:solidFill>
                  <a:srgbClr val="404040"/>
                </a:solidFill>
                <a:latin typeface="Franklin Gothic Medium"/>
                <a:cs typeface="Franklin Gothic Medium"/>
              </a:rPr>
              <a:t>model:</a:t>
            </a:r>
            <a:r>
              <a:rPr sz="1700" spc="-75" dirty="0">
                <a:solidFill>
                  <a:srgbClr val="404040"/>
                </a:solidFill>
                <a:latin typeface="Franklin Gothic Medium"/>
                <a:cs typeface="Franklin Gothic Medium"/>
              </a:rPr>
              <a:t> </a:t>
            </a:r>
            <a:r>
              <a:rPr sz="1700" dirty="0">
                <a:solidFill>
                  <a:srgbClr val="404040"/>
                </a:solidFill>
                <a:latin typeface="Franklin Gothic Medium"/>
                <a:cs typeface="Franklin Gothic Medium"/>
              </a:rPr>
              <a:t>IBM</a:t>
            </a:r>
            <a:r>
              <a:rPr sz="1700" spc="-85" dirty="0">
                <a:solidFill>
                  <a:srgbClr val="404040"/>
                </a:solidFill>
                <a:latin typeface="Franklin Gothic Medium"/>
                <a:cs typeface="Franklin Gothic Medium"/>
              </a:rPr>
              <a:t> </a:t>
            </a:r>
            <a:r>
              <a:rPr sz="1700" spc="-30" dirty="0">
                <a:solidFill>
                  <a:srgbClr val="404040"/>
                </a:solidFill>
                <a:latin typeface="Franklin Gothic Medium"/>
                <a:cs typeface="Franklin Gothic Medium"/>
              </a:rPr>
              <a:t>Watson</a:t>
            </a:r>
            <a:r>
              <a:rPr sz="1700" spc="-70" dirty="0">
                <a:solidFill>
                  <a:srgbClr val="404040"/>
                </a:solidFill>
                <a:latin typeface="Franklin Gothic Medium"/>
                <a:cs typeface="Franklin Gothic Medium"/>
              </a:rPr>
              <a:t> </a:t>
            </a:r>
            <a:r>
              <a:rPr sz="1700" spc="-20" dirty="0">
                <a:solidFill>
                  <a:srgbClr val="404040"/>
                </a:solidFill>
                <a:latin typeface="Franklin Gothic Medium"/>
                <a:cs typeface="Franklin Gothic Medium"/>
              </a:rPr>
              <a:t>Assistant</a:t>
            </a:r>
            <a:r>
              <a:rPr sz="1700" spc="-75" dirty="0">
                <a:solidFill>
                  <a:srgbClr val="404040"/>
                </a:solidFill>
                <a:latin typeface="Franklin Gothic Medium"/>
                <a:cs typeface="Franklin Gothic Medium"/>
              </a:rPr>
              <a:t> </a:t>
            </a:r>
            <a:r>
              <a:rPr sz="1700" spc="-20" dirty="0">
                <a:solidFill>
                  <a:srgbClr val="404040"/>
                </a:solidFill>
                <a:latin typeface="Franklin Gothic Medium"/>
                <a:cs typeface="Franklin Gothic Medium"/>
              </a:rPr>
              <a:t>(Dialog</a:t>
            </a:r>
            <a:r>
              <a:rPr sz="1700" spc="-75" dirty="0">
                <a:solidFill>
                  <a:srgbClr val="404040"/>
                </a:solidFill>
                <a:latin typeface="Franklin Gothic Medium"/>
                <a:cs typeface="Franklin Gothic Medium"/>
              </a:rPr>
              <a:t> </a:t>
            </a:r>
            <a:r>
              <a:rPr sz="1700" spc="-20" dirty="0">
                <a:solidFill>
                  <a:srgbClr val="404040"/>
                </a:solidFill>
                <a:latin typeface="Franklin Gothic Medium"/>
                <a:cs typeface="Franklin Gothic Medium"/>
              </a:rPr>
              <a:t>Skill)</a:t>
            </a:r>
            <a:r>
              <a:rPr sz="1700" spc="-70" dirty="0">
                <a:solidFill>
                  <a:srgbClr val="404040"/>
                </a:solidFill>
                <a:latin typeface="Franklin Gothic Medium"/>
                <a:cs typeface="Franklin Gothic Medium"/>
              </a:rPr>
              <a:t> </a:t>
            </a:r>
            <a:r>
              <a:rPr sz="1700" dirty="0">
                <a:solidFill>
                  <a:srgbClr val="404040"/>
                </a:solidFill>
                <a:latin typeface="Franklin Gothic Medium"/>
                <a:cs typeface="Franklin Gothic Medium"/>
              </a:rPr>
              <a:t>for</a:t>
            </a:r>
            <a:r>
              <a:rPr sz="1700" spc="-45" dirty="0">
                <a:solidFill>
                  <a:srgbClr val="404040"/>
                </a:solidFill>
                <a:latin typeface="Franklin Gothic Medium"/>
                <a:cs typeface="Franklin Gothic Medium"/>
              </a:rPr>
              <a:t> </a:t>
            </a:r>
            <a:r>
              <a:rPr sz="1700" spc="-10" dirty="0">
                <a:solidFill>
                  <a:srgbClr val="404040"/>
                </a:solidFill>
                <a:latin typeface="Franklin Gothic Medium"/>
                <a:cs typeface="Franklin Gothic Medium"/>
              </a:rPr>
              <a:t>conversation</a:t>
            </a:r>
            <a:r>
              <a:rPr sz="1700" spc="-50" dirty="0">
                <a:solidFill>
                  <a:srgbClr val="404040"/>
                </a:solidFill>
                <a:latin typeface="Franklin Gothic Medium"/>
                <a:cs typeface="Franklin Gothic Medium"/>
              </a:rPr>
              <a:t> </a:t>
            </a:r>
            <a:r>
              <a:rPr sz="1700" spc="-20" dirty="0">
                <a:solidFill>
                  <a:srgbClr val="404040"/>
                </a:solidFill>
                <a:latin typeface="Franklin Gothic Medium"/>
                <a:cs typeface="Franklin Gothic Medium"/>
              </a:rPr>
              <a:t>flow</a:t>
            </a:r>
            <a:endParaRPr sz="1700">
              <a:latin typeface="Franklin Gothic Medium"/>
              <a:cs typeface="Franklin Gothic Medium"/>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TotalTime>
  <Words>803</Words>
  <Application>Microsoft Office PowerPoint</Application>
  <PresentationFormat>Widescreen</PresentationFormat>
  <Paragraphs>82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MT</vt:lpstr>
      <vt:lpstr>Calibri</vt:lpstr>
      <vt:lpstr>Cambria</vt:lpstr>
      <vt:lpstr>Franklin Gothic Medium</vt:lpstr>
      <vt:lpstr>Times New Roman</vt:lpstr>
      <vt:lpstr>Wingdings</vt:lpstr>
      <vt:lpstr>Office Theme</vt:lpstr>
      <vt:lpstr>AICTE IBM PROJECT AGENTIC CAREER COUNSELING COMPANION</vt:lpstr>
      <vt:lpstr>OUTLINE</vt:lpstr>
      <vt:lpstr>PROBLEM STATEMENT</vt:lpstr>
      <vt:lpstr>TECHNOLOGY USED</vt:lpstr>
      <vt:lpstr>IBM CLOUD SERVICES USED</vt:lpstr>
      <vt:lpstr>PROJECT DESCRIPTION</vt:lpstr>
      <vt:lpstr>PROPOSED SOLUTION</vt:lpstr>
      <vt:lpstr>API REFERENCE</vt:lpstr>
      <vt:lpstr>SYSTEM APPROACH</vt:lpstr>
      <vt:lpstr>BUILDING</vt:lpstr>
      <vt:lpstr>PowerPoint Presentation</vt:lpstr>
      <vt:lpstr>RESULTS</vt:lpstr>
      <vt:lpstr>RESULTS</vt:lpstr>
      <vt:lpstr>CONCLUSION</vt:lpstr>
      <vt:lpstr>GITHUB LINK</vt:lpstr>
      <vt:lpstr>FUTURE SCOPE</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yogasri yarramsetty</cp:lastModifiedBy>
  <cp:revision>7</cp:revision>
  <dcterms:created xsi:type="dcterms:W3CDTF">2025-08-04T15:01:29Z</dcterms:created>
  <dcterms:modified xsi:type="dcterms:W3CDTF">2025-08-05T05:08:59Z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2025-08-04T00:00:00Z</vt:filetime>
  </property>
  <property fmtid="{D5CDD505-2E9C-101B-9397-08002B2CF9AE}" pid="3" name="Creator">
    <vt:lpwstr>Microsoft® PowerPoint® 2016</vt:lpwstr>
  </property>
  <property fmtid="{D5CDD505-2E9C-101B-9397-08002B2CF9AE}" pid="4" name="LastSaved">
    <vt:filetime>2025-08-04T00:00:00Z</vt:filetime>
  </property>
  <property fmtid="{D5CDD505-2E9C-101B-9397-08002B2CF9AE}" pid="5" name="Producer">
    <vt:lpwstr>www.ilovepdf.com</vt:lpwstr>
  </property>
</Properties>
</file>