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CF4DB50-2F4F-4424-AEB4-1551724E08A1}">
  <a:tblStyle styleId="{0CF4DB50-2F4F-4424-AEB4-1551724E08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a5259104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a5259104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a52591041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a52591041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a5259104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a5259104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a52591041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a52591041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a52591041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a52591041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a52591041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a52591041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a52591041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a52591041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a52591041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a52591041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a52591041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a52591041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a52591041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a52591041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a5259104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a5259104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a5259104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a5259104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a52591041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a52591041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a52591041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a52591041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a52591041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a52591041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a52591041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a52591041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a52591041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a52591041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a52591041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a52591041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a5259104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a5259104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a52591041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a52591041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a52591041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a52591041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d51413ecd_1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d51413ecd_1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a52591041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a52591041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a52591041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a52591041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a52591041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a52591041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a5259104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a5259104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a52591041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a52591041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a52591041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a52591041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a52591041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a52591041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a52591041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a52591041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a52591041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a52591041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a5259104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a5259104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d51413ecd_19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d51413ecd_19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a52591041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a52591041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a52591041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a52591041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a52591041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a52591041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a5259104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a5259104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d51413ecd_19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d51413ecd_19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d51413ecd_19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d51413ecd_19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a5259104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a5259104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a52591041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a52591041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a52591041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a52591041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1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1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2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71900" y="764950"/>
            <a:ext cx="8222100" cy="42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dos columnas">
  <p:cSld name="TITLE_ONLY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156450" y="764950"/>
            <a:ext cx="4367700" cy="42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24150" y="764950"/>
            <a:ext cx="4400700" cy="42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8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Google Shape;57;p10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8" name="Google Shape;58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www.freepascal.org/docs-html/rtl/crt/index-5.html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Taller de Pascal</a:t>
            </a:r>
            <a:endParaRPr/>
          </a:p>
        </p:txBody>
      </p:sp>
      <p:sp>
        <p:nvSpPr>
          <p:cNvPr id="76" name="Google Shape;76;p14"/>
          <p:cNvSpPr txBox="1"/>
          <p:nvPr>
            <p:ph idx="1" type="subTitle"/>
          </p:nvPr>
        </p:nvSpPr>
        <p:spPr>
          <a:xfrm>
            <a:off x="390525" y="2789121"/>
            <a:ext cx="82221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Parte 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Algoritmos y </a:t>
            </a:r>
            <a:r>
              <a:rPr lang="es"/>
              <a:t>Estructuras</a:t>
            </a:r>
            <a:r>
              <a:rPr lang="es"/>
              <a:t> de Datos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Año 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Comentarios en Pascal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Comentarios en Pascal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471900" y="764950"/>
            <a:ext cx="8222100" cy="40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comentarios siempre son </a:t>
            </a:r>
            <a:r>
              <a:rPr lang="es"/>
              <a:t>útiles</a:t>
            </a:r>
            <a:r>
              <a:rPr lang="es"/>
              <a:t> en la </a:t>
            </a:r>
            <a:r>
              <a:rPr lang="es"/>
              <a:t>programación</a:t>
            </a:r>
            <a:r>
              <a:rPr lang="es"/>
              <a:t>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Sirven para que otras personas puedan entender el </a:t>
            </a:r>
            <a:r>
              <a:rPr lang="es"/>
              <a:t>código</a:t>
            </a:r>
            <a:r>
              <a:rPr lang="es"/>
              <a:t>, como </a:t>
            </a:r>
            <a:r>
              <a:rPr lang="es"/>
              <a:t>así</a:t>
            </a:r>
            <a:r>
              <a:rPr lang="es"/>
              <a:t> </a:t>
            </a:r>
            <a:r>
              <a:rPr lang="es"/>
              <a:t>también</a:t>
            </a:r>
            <a:r>
              <a:rPr lang="es"/>
              <a:t> para los mismos programadores (</a:t>
            </a:r>
            <a:r>
              <a:rPr lang="es"/>
              <a:t>después</a:t>
            </a:r>
            <a:r>
              <a:rPr lang="es"/>
              <a:t> de 3 meses…)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En Pascal podemos hacer comentarios de las siguientes maneras: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// esto es para comentar una sola </a:t>
            </a:r>
            <a:r>
              <a:rPr lang="es"/>
              <a:t>línea</a:t>
            </a:r>
            <a:r>
              <a:rPr lang="es"/>
              <a:t>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{ esto </a:t>
            </a:r>
            <a:r>
              <a:rPr lang="es"/>
              <a:t>también</a:t>
            </a:r>
            <a:r>
              <a:rPr lang="es"/>
              <a:t> es una </a:t>
            </a:r>
            <a:r>
              <a:rPr lang="es"/>
              <a:t>línea</a:t>
            </a:r>
            <a:r>
              <a:rPr lang="es"/>
              <a:t> comentada }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{* esto es para hacer un bloque de comentarios en pascal *}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Acciones Simples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Acciones Simples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471900" y="764950"/>
            <a:ext cx="8222100" cy="42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Palabras reservadas de Pascal: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5" name="Google Shape;145;p26"/>
          <p:cNvGraphicFramePr/>
          <p:nvPr/>
        </p:nvGraphicFramePr>
        <p:xfrm>
          <a:off x="952500" y="1392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{0CF4DB50-2F4F-4424-AEB4-1551724E08A1}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0000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and</a:t>
                      </a:r>
                      <a:endParaRPr sz="1800">
                        <a:solidFill>
                          <a:srgbClr val="0000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array</a:t>
                      </a:r>
                      <a:endParaRPr sz="1800">
                        <a:solidFill>
                          <a:schemeClr val="lt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0000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begin</a:t>
                      </a:r>
                      <a:endParaRPr sz="1800">
                        <a:solidFill>
                          <a:srgbClr val="0000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0000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case</a:t>
                      </a:r>
                      <a:endParaRPr sz="1800">
                        <a:solidFill>
                          <a:srgbClr val="0000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0000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const</a:t>
                      </a:r>
                      <a:endParaRPr sz="1800">
                        <a:solidFill>
                          <a:srgbClr val="0000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0000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div</a:t>
                      </a:r>
                      <a:endParaRPr sz="1800">
                        <a:solidFill>
                          <a:srgbClr val="0000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0000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do</a:t>
                      </a:r>
                      <a:endParaRPr sz="1800">
                        <a:solidFill>
                          <a:srgbClr val="0000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0000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downto</a:t>
                      </a:r>
                      <a:endParaRPr sz="1800">
                        <a:solidFill>
                          <a:srgbClr val="0000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0000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else</a:t>
                      </a:r>
                      <a:endParaRPr sz="1800">
                        <a:solidFill>
                          <a:srgbClr val="0000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0000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end</a:t>
                      </a:r>
                      <a:endParaRPr sz="1800">
                        <a:solidFill>
                          <a:srgbClr val="0000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0000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file</a:t>
                      </a:r>
                      <a:endParaRPr sz="1800">
                        <a:solidFill>
                          <a:srgbClr val="0000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0000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</a:t>
                      </a:r>
                      <a:endParaRPr sz="1800">
                        <a:solidFill>
                          <a:srgbClr val="0000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0000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function</a:t>
                      </a:r>
                      <a:endParaRPr sz="1800">
                        <a:solidFill>
                          <a:srgbClr val="0000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 strike="sngStrike">
                          <a:solidFill>
                            <a:srgbClr val="FF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goto</a:t>
                      </a:r>
                      <a:endParaRPr sz="1800" strike="sngStrike">
                        <a:solidFill>
                          <a:srgbClr val="FF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0000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if</a:t>
                      </a:r>
                      <a:endParaRPr sz="1800">
                        <a:solidFill>
                          <a:srgbClr val="0000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0000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</a:t>
                      </a:r>
                      <a:endParaRPr sz="1800">
                        <a:solidFill>
                          <a:srgbClr val="0000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 strike="sngStrike">
                          <a:solidFill>
                            <a:srgbClr val="FF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label</a:t>
                      </a:r>
                      <a:endParaRPr sz="1800" strike="sngStrike">
                        <a:solidFill>
                          <a:srgbClr val="FF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0000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mod</a:t>
                      </a:r>
                      <a:endParaRPr sz="1800">
                        <a:solidFill>
                          <a:srgbClr val="0000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nil</a:t>
                      </a:r>
                      <a:endParaRPr sz="1800">
                        <a:solidFill>
                          <a:schemeClr val="lt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0000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not</a:t>
                      </a:r>
                      <a:endParaRPr sz="1800">
                        <a:solidFill>
                          <a:srgbClr val="0000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0000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of</a:t>
                      </a:r>
                      <a:endParaRPr sz="1800">
                        <a:solidFill>
                          <a:srgbClr val="0000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0000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or</a:t>
                      </a:r>
                      <a:endParaRPr sz="1800">
                        <a:solidFill>
                          <a:srgbClr val="0000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packed</a:t>
                      </a:r>
                      <a:endParaRPr sz="1800">
                        <a:solidFill>
                          <a:schemeClr val="lt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0000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procedure</a:t>
                      </a:r>
                      <a:endParaRPr sz="1800">
                        <a:solidFill>
                          <a:srgbClr val="0000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0000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program</a:t>
                      </a:r>
                      <a:endParaRPr sz="1800">
                        <a:solidFill>
                          <a:srgbClr val="0000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0000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record</a:t>
                      </a:r>
                      <a:endParaRPr sz="1800">
                        <a:solidFill>
                          <a:srgbClr val="0000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0000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repeat</a:t>
                      </a:r>
                      <a:endParaRPr sz="1800">
                        <a:solidFill>
                          <a:srgbClr val="0000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0000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set</a:t>
                      </a:r>
                      <a:endParaRPr sz="1800">
                        <a:solidFill>
                          <a:srgbClr val="0000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0000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then</a:t>
                      </a:r>
                      <a:endParaRPr sz="1800">
                        <a:solidFill>
                          <a:srgbClr val="0000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0000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to</a:t>
                      </a:r>
                      <a:endParaRPr sz="1800">
                        <a:solidFill>
                          <a:srgbClr val="0000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0000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type</a:t>
                      </a:r>
                      <a:endParaRPr sz="1800">
                        <a:solidFill>
                          <a:srgbClr val="0000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0000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until</a:t>
                      </a:r>
                      <a:endParaRPr sz="1800">
                        <a:solidFill>
                          <a:srgbClr val="0000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0000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var</a:t>
                      </a:r>
                      <a:endParaRPr sz="1800">
                        <a:solidFill>
                          <a:srgbClr val="0000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0000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while</a:t>
                      </a:r>
                      <a:endParaRPr sz="1800">
                        <a:solidFill>
                          <a:srgbClr val="0000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0000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with</a:t>
                      </a:r>
                      <a:endParaRPr sz="1800">
                        <a:solidFill>
                          <a:srgbClr val="0000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Acciones Simples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471900" y="764950"/>
            <a:ext cx="8222100" cy="42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/>
              <a:t>Asignación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A</a:t>
            </a:r>
            <a:r>
              <a:rPr lang="es"/>
              <a:t>l igual que en </a:t>
            </a:r>
            <a:r>
              <a:rPr lang="es"/>
              <a:t>pseudocódigo</a:t>
            </a:r>
            <a:r>
              <a:rPr lang="es"/>
              <a:t> ocupamos el </a:t>
            </a:r>
            <a:r>
              <a:rPr lang="es"/>
              <a:t>símbolo</a:t>
            </a:r>
            <a:r>
              <a:rPr lang="es"/>
              <a:t>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:=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:= 5;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//la variable </a:t>
            </a:r>
            <a:r>
              <a:rPr b="1" lang="es"/>
              <a:t>a</a:t>
            </a:r>
            <a:r>
              <a:rPr lang="es"/>
              <a:t> ahora tiene el valor 5.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Acciones Simples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471900" y="764950"/>
            <a:ext cx="8222100" cy="42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/>
              <a:t>Escribir en la consola: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Para escribir por consola se puede ocupar la acción: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write(‘algún texto’);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Si queremos que se realice un salto de línea después de lo que ingresamos podemos ocupar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writeln(‘algún texto’);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También se puede escribir variables, o realizar operaciones: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writeln(‘Sumando 2 con 5, el resultado es: ‘, 2 + 5);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Acciones Simples</a:t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471900" y="764950"/>
            <a:ext cx="8222100" cy="42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/>
              <a:t>Leer desde la consola: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Para leer desde el teclado podemos ocupar: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read(variables)</a:t>
            </a:r>
            <a:r>
              <a:rPr lang="es"/>
              <a:t> o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readln(variables);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Se puede leer 1 o más variables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Se recomienda usar el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readln(variable);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</a:t>
            </a:r>
            <a:r>
              <a:rPr lang="es"/>
              <a:t>Datos Básicos en Pascal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Datos Básicos en Pascal</a:t>
            </a:r>
            <a:endParaRPr/>
          </a:p>
        </p:txBody>
      </p:sp>
      <p:graphicFrame>
        <p:nvGraphicFramePr>
          <p:cNvPr id="174" name="Google Shape;174;p31"/>
          <p:cNvGraphicFramePr/>
          <p:nvPr/>
        </p:nvGraphicFramePr>
        <p:xfrm>
          <a:off x="282450" y="1424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{0CF4DB50-2F4F-4424-AEB4-1551724E08A1}</a:tableStyleId>
              </a:tblPr>
              <a:tblGrid>
                <a:gridCol w="2859700"/>
                <a:gridCol w="2859700"/>
                <a:gridCol w="2859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Nombre</a:t>
                      </a:r>
                      <a:endParaRPr b="1"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Menor Valor</a:t>
                      </a:r>
                      <a:endParaRPr b="1"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Mayor Valor</a:t>
                      </a:r>
                      <a:endParaRPr b="1"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shortint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-128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127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integer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-32768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32767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longint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-2147483648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2147483647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real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2,9 x10^(-39)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1,7 x10^(38)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double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5,0 x10^(-307)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1,7 x10^(307)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471900" y="764950"/>
            <a:ext cx="8222100" cy="5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Tipos de datos Numéricos a utilizar: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Datos Básicos en Pascal</a:t>
            </a:r>
            <a:endParaRPr/>
          </a:p>
        </p:txBody>
      </p:sp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471900" y="764950"/>
            <a:ext cx="8222100" cy="39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Otros tipos de datos: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boolean: Puede tomar dos valores: True (verdadero) o False (falso)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char: almacena un solo </a:t>
            </a:r>
            <a:r>
              <a:rPr lang="es"/>
              <a:t>carácter</a:t>
            </a:r>
            <a:r>
              <a:rPr lang="es"/>
              <a:t> cualquiera (ej: ‘a’, ‘A’, ‘4’, ‘@’, …)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string: almacena una cadena de caracteres (por defecto hasta 255) podemos definir un string </a:t>
            </a:r>
            <a:r>
              <a:rPr lang="es"/>
              <a:t>dándole</a:t>
            </a:r>
            <a:r>
              <a:rPr lang="es"/>
              <a:t> la longitud que necesitemos (hasta 255):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-"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a : string[10];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-"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b : string[56];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-"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c : string;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 strike="sngStrike">
                <a:latin typeface="Roboto Mono"/>
                <a:ea typeface="Roboto Mono"/>
                <a:cs typeface="Roboto Mono"/>
                <a:sym typeface="Roboto Mono"/>
              </a:rPr>
              <a:t>d : string[256];</a:t>
            </a:r>
            <a:r>
              <a:rPr lang="es"/>
              <a:t> esto </a:t>
            </a:r>
            <a:r>
              <a:rPr lang="es"/>
              <a:t>sería</a:t>
            </a:r>
            <a:r>
              <a:rPr lang="es"/>
              <a:t> un error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Cronograma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71900" y="764950"/>
            <a:ext cx="8222100" cy="42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Clase Teoria </a:t>
            </a:r>
            <a:r>
              <a:rPr lang="es"/>
              <a:t>(Usted está Aquí)</a:t>
            </a:r>
            <a:r>
              <a:rPr lang="es"/>
              <a:t>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Teoría de Pascal.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Clase Práctica</a:t>
            </a:r>
            <a:r>
              <a:rPr lang="es"/>
              <a:t>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Ejercicios Prácticos de pascal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Operadores en Pascal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Operadores en Pascal</a:t>
            </a:r>
            <a:endParaRPr/>
          </a:p>
        </p:txBody>
      </p:sp>
      <p:sp>
        <p:nvSpPr>
          <p:cNvPr id="192" name="Google Shape;192;p34"/>
          <p:cNvSpPr txBox="1"/>
          <p:nvPr>
            <p:ph idx="1" type="body"/>
          </p:nvPr>
        </p:nvSpPr>
        <p:spPr>
          <a:xfrm>
            <a:off x="471900" y="764950"/>
            <a:ext cx="8222100" cy="42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Operadores </a:t>
            </a:r>
            <a:r>
              <a:rPr lang="es"/>
              <a:t>Aritméticos</a:t>
            </a:r>
            <a:r>
              <a:rPr lang="es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Tomando: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a := 5;  b := 8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193" name="Google Shape;193;p34"/>
          <p:cNvGraphicFramePr/>
          <p:nvPr/>
        </p:nvGraphicFramePr>
        <p:xfrm>
          <a:off x="293400" y="1696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{0CF4DB50-2F4F-4424-AEB4-1551724E08A1}</a:tableStyleId>
              </a:tblPr>
              <a:tblGrid>
                <a:gridCol w="2171350"/>
                <a:gridCol w="3864325"/>
                <a:gridCol w="2543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Operador</a:t>
                      </a:r>
                      <a:endParaRPr b="1"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Descripción</a:t>
                      </a:r>
                      <a:endParaRPr b="1"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Uso</a:t>
                      </a:r>
                      <a:endParaRPr b="1"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+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Suma dos variables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 + b da: 13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Resta de la primera variable el contenido de la segunda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 - b da: -3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*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Multiplica las dos variables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 * b da: 40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/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Divide la variable por la segunda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 / a da: 1,6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%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Módulo</a:t>
                      </a: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de la </a:t>
                      </a: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división</a:t>
                      </a: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entera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8 % 5 da: 3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Operadores en Pascal</a:t>
            </a:r>
            <a:endParaRPr/>
          </a:p>
        </p:txBody>
      </p:sp>
      <p:sp>
        <p:nvSpPr>
          <p:cNvPr id="199" name="Google Shape;199;p35"/>
          <p:cNvSpPr txBox="1"/>
          <p:nvPr>
            <p:ph idx="1" type="body"/>
          </p:nvPr>
        </p:nvSpPr>
        <p:spPr>
          <a:xfrm>
            <a:off x="460950" y="764950"/>
            <a:ext cx="8222100" cy="42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Operadores Relacionales: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Tomando: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a := 5; b := 8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200" name="Google Shape;200;p35"/>
          <p:cNvGraphicFramePr/>
          <p:nvPr/>
        </p:nvGraphicFramePr>
        <p:xfrm>
          <a:off x="282450" y="1947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{0CF4DB50-2F4F-4424-AEB4-1551724E08A1}</a:tableStyleId>
              </a:tblPr>
              <a:tblGrid>
                <a:gridCol w="2171350"/>
                <a:gridCol w="3864325"/>
                <a:gridCol w="2543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Operador</a:t>
                      </a:r>
                      <a:endParaRPr b="1"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Descripción</a:t>
                      </a:r>
                      <a:endParaRPr b="1"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Uso</a:t>
                      </a:r>
                      <a:endParaRPr b="1"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=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Operador de igualdad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 = b da: falso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&lt;&gt;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Operador de distintos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 &lt;&gt; b da: verdadero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&gt; o &gt;=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mayor o mayor igual que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 &gt; b da: falso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 o &lt;=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menor o menor igual que 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 &lt; b da: verdadero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Operadores en Pascal</a:t>
            </a:r>
            <a:endParaRPr/>
          </a:p>
        </p:txBody>
      </p:sp>
      <p:sp>
        <p:nvSpPr>
          <p:cNvPr id="206" name="Google Shape;206;p36"/>
          <p:cNvSpPr txBox="1"/>
          <p:nvPr>
            <p:ph idx="1" type="body"/>
          </p:nvPr>
        </p:nvSpPr>
        <p:spPr>
          <a:xfrm>
            <a:off x="471900" y="764950"/>
            <a:ext cx="8222100" cy="42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Operadores </a:t>
            </a:r>
            <a:r>
              <a:rPr lang="es"/>
              <a:t>lógicos</a:t>
            </a:r>
            <a:r>
              <a:rPr lang="es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Tomando a := verdadero y b := falso:</a:t>
            </a:r>
            <a:endParaRPr/>
          </a:p>
        </p:txBody>
      </p:sp>
      <p:graphicFrame>
        <p:nvGraphicFramePr>
          <p:cNvPr id="207" name="Google Shape;207;p36"/>
          <p:cNvGraphicFramePr/>
          <p:nvPr/>
        </p:nvGraphicFramePr>
        <p:xfrm>
          <a:off x="293400" y="1974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{0CF4DB50-2F4F-4424-AEB4-1551724E08A1}</a:tableStyleId>
              </a:tblPr>
              <a:tblGrid>
                <a:gridCol w="2171350"/>
                <a:gridCol w="3864325"/>
                <a:gridCol w="2543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Operador</a:t>
                      </a:r>
                      <a:endParaRPr b="1"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Descripción</a:t>
                      </a:r>
                      <a:endParaRPr b="1"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Uso</a:t>
                      </a:r>
                      <a:endParaRPr b="1"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and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operador </a:t>
                      </a: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lógico</a:t>
                      </a: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y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 and b da: falso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or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operador </a:t>
                      </a: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lógico</a:t>
                      </a: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o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 or b da: verdadero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not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operador de </a:t>
                      </a: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negación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not b da: verdadero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Operadores en Pascal</a:t>
            </a:r>
            <a:endParaRPr/>
          </a:p>
        </p:txBody>
      </p:sp>
      <p:sp>
        <p:nvSpPr>
          <p:cNvPr id="213" name="Google Shape;213;p37"/>
          <p:cNvSpPr txBox="1"/>
          <p:nvPr>
            <p:ph idx="1" type="body"/>
          </p:nvPr>
        </p:nvSpPr>
        <p:spPr>
          <a:xfrm>
            <a:off x="471900" y="764950"/>
            <a:ext cx="8222100" cy="42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Precedencia de los operadores en Pascal:</a:t>
            </a:r>
            <a:endParaRPr/>
          </a:p>
        </p:txBody>
      </p:sp>
      <p:graphicFrame>
        <p:nvGraphicFramePr>
          <p:cNvPr id="214" name="Google Shape;214;p37"/>
          <p:cNvGraphicFramePr/>
          <p:nvPr/>
        </p:nvGraphicFramePr>
        <p:xfrm>
          <a:off x="98250" y="1285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{0CF4DB50-2F4F-4424-AEB4-1551724E08A1}</a:tableStyleId>
              </a:tblPr>
              <a:tblGrid>
                <a:gridCol w="5147425"/>
                <a:gridCol w="3679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Operador</a:t>
                      </a:r>
                      <a:endParaRPr b="1"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Precedencia</a:t>
                      </a:r>
                      <a:endParaRPr b="1"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not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Primero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*  / div mod and 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+ - or 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= &lt;&gt; &lt; &lt;= &gt; &gt;= 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Último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Bloques en Pascal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Bloques en Pascal</a:t>
            </a:r>
            <a:endParaRPr/>
          </a:p>
        </p:txBody>
      </p:sp>
      <p:sp>
        <p:nvSpPr>
          <p:cNvPr id="225" name="Google Shape;225;p39"/>
          <p:cNvSpPr txBox="1"/>
          <p:nvPr>
            <p:ph idx="1" type="body"/>
          </p:nvPr>
        </p:nvSpPr>
        <p:spPr>
          <a:xfrm>
            <a:off x="471900" y="764950"/>
            <a:ext cx="8222100" cy="42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bloques en pascal comienzan con un </a:t>
            </a:r>
            <a:r>
              <a:rPr b="1" lang="es"/>
              <a:t>begin</a:t>
            </a:r>
            <a:r>
              <a:rPr lang="es"/>
              <a:t> y </a:t>
            </a:r>
            <a:r>
              <a:rPr lang="es"/>
              <a:t>termina</a:t>
            </a:r>
            <a:r>
              <a:rPr lang="es"/>
              <a:t> con un </a:t>
            </a:r>
            <a:r>
              <a:rPr b="1" lang="es"/>
              <a:t>end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// esto es el contenido de un bloque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end;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Existen algunos casos (como en el case, en el repeat o en los bloques de una </a:t>
            </a:r>
            <a:r>
              <a:rPr lang="es"/>
              <a:t>única</a:t>
            </a:r>
            <a:r>
              <a:rPr lang="es"/>
              <a:t> </a:t>
            </a:r>
            <a:r>
              <a:rPr lang="es"/>
              <a:t>línea</a:t>
            </a:r>
            <a:r>
              <a:rPr lang="es"/>
              <a:t>) donde no es necesario ocupar esto. Lo vamos a ver </a:t>
            </a:r>
            <a:r>
              <a:rPr lang="es"/>
              <a:t>más</a:t>
            </a:r>
            <a:r>
              <a:rPr lang="es"/>
              <a:t> adelante.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Condicionales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Condicionales</a:t>
            </a:r>
            <a:endParaRPr/>
          </a:p>
        </p:txBody>
      </p:sp>
      <p:sp>
        <p:nvSpPr>
          <p:cNvPr id="236" name="Google Shape;236;p41"/>
          <p:cNvSpPr txBox="1"/>
          <p:nvPr>
            <p:ph idx="1" type="body"/>
          </p:nvPr>
        </p:nvSpPr>
        <p:spPr>
          <a:xfrm>
            <a:off x="156450" y="764950"/>
            <a:ext cx="4367700" cy="21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Condicional simple en Pseudocodigo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si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condición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entonces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oboto Mono"/>
                <a:ea typeface="Roboto Mono"/>
                <a:cs typeface="Roboto Mono"/>
                <a:sym typeface="Roboto Mono"/>
              </a:rPr>
              <a:t>// </a:t>
            </a:r>
            <a:r>
              <a:rPr lang="es" sz="1400">
                <a:latin typeface="Roboto Mono"/>
                <a:ea typeface="Roboto Mono"/>
                <a:cs typeface="Roboto Mono"/>
                <a:sym typeface="Roboto Mono"/>
              </a:rPr>
              <a:t>código</a:t>
            </a:r>
            <a:r>
              <a:rPr lang="es" sz="1400">
                <a:latin typeface="Roboto Mono"/>
                <a:ea typeface="Roboto Mono"/>
                <a:cs typeface="Roboto Mono"/>
                <a:sym typeface="Roboto Mono"/>
              </a:rPr>
              <a:t> por la </a:t>
            </a:r>
            <a:r>
              <a:rPr lang="es" sz="1400">
                <a:latin typeface="Roboto Mono"/>
                <a:ea typeface="Roboto Mono"/>
                <a:cs typeface="Roboto Mono"/>
                <a:sym typeface="Roboto Mono"/>
              </a:rPr>
              <a:t>condición</a:t>
            </a:r>
            <a:r>
              <a:rPr lang="es" sz="1400">
                <a:latin typeface="Roboto Mono"/>
                <a:ea typeface="Roboto Mono"/>
                <a:cs typeface="Roboto Mono"/>
                <a:sym typeface="Roboto Mono"/>
              </a:rPr>
              <a:t> verdadera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fin si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7" name="Google Shape;237;p41"/>
          <p:cNvSpPr txBox="1"/>
          <p:nvPr>
            <p:ph idx="2" type="body"/>
          </p:nvPr>
        </p:nvSpPr>
        <p:spPr>
          <a:xfrm>
            <a:off x="4524150" y="764950"/>
            <a:ext cx="4400700" cy="21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Condicional simple en Pascal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condición </a:t>
            </a: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then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oboto Mono"/>
                <a:ea typeface="Roboto Mono"/>
                <a:cs typeface="Roboto Mono"/>
                <a:sym typeface="Roboto Mono"/>
              </a:rPr>
              <a:t>// código por la condición verdadera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end;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8" name="Google Shape;238;p41"/>
          <p:cNvSpPr txBox="1"/>
          <p:nvPr>
            <p:ph idx="2" type="body"/>
          </p:nvPr>
        </p:nvSpPr>
        <p:spPr>
          <a:xfrm>
            <a:off x="156450" y="2890150"/>
            <a:ext cx="8768400" cy="21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 igual que con pseudocodigo, en pascal para la </a:t>
            </a:r>
            <a:r>
              <a:rPr lang="es"/>
              <a:t>condición</a:t>
            </a:r>
            <a:r>
              <a:rPr lang="es"/>
              <a:t> podemos ocupar variables, operadores relacionales u operadores </a:t>
            </a:r>
            <a:r>
              <a:rPr lang="es"/>
              <a:t>lógicos</a:t>
            </a:r>
            <a:r>
              <a:rPr lang="es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Por ej: A = B, A &lt; (B+5), bandera, etc…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pascal si el </a:t>
            </a:r>
            <a:r>
              <a:rPr lang="es"/>
              <a:t>código</a:t>
            </a:r>
            <a:r>
              <a:rPr lang="es"/>
              <a:t> que vamos a realizar tiene una unica linea podemos no armar el bloque con begin y end. (vemos el ejemplo </a:t>
            </a:r>
            <a:r>
              <a:rPr lang="es"/>
              <a:t>más</a:t>
            </a:r>
            <a:r>
              <a:rPr lang="es"/>
              <a:t> adelante)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Condicionales</a:t>
            </a:r>
            <a:endParaRPr/>
          </a:p>
        </p:txBody>
      </p:sp>
      <p:sp>
        <p:nvSpPr>
          <p:cNvPr id="244" name="Google Shape;244;p42"/>
          <p:cNvSpPr txBox="1"/>
          <p:nvPr>
            <p:ph idx="1" type="body"/>
          </p:nvPr>
        </p:nvSpPr>
        <p:spPr>
          <a:xfrm>
            <a:off x="156450" y="764950"/>
            <a:ext cx="4367700" cy="21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Condicional Alternativo en Pseudocodigo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si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condición </a:t>
            </a: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entonces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oboto Mono"/>
                <a:ea typeface="Roboto Mono"/>
                <a:cs typeface="Roboto Mono"/>
                <a:sym typeface="Roboto Mono"/>
              </a:rPr>
              <a:t>// código por la condición verdadera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sino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oboto Mono"/>
                <a:ea typeface="Roboto Mono"/>
                <a:cs typeface="Roboto Mono"/>
                <a:sym typeface="Roboto Mono"/>
              </a:rPr>
              <a:t>// código por la condición verdadera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fin si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5" name="Google Shape;245;p42"/>
          <p:cNvSpPr txBox="1"/>
          <p:nvPr>
            <p:ph idx="2" type="body"/>
          </p:nvPr>
        </p:nvSpPr>
        <p:spPr>
          <a:xfrm>
            <a:off x="4524150" y="764950"/>
            <a:ext cx="4400700" cy="27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Condicional Alternativo en Pascal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condición </a:t>
            </a: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then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oboto Mono"/>
                <a:ea typeface="Roboto Mono"/>
                <a:cs typeface="Roboto Mono"/>
                <a:sym typeface="Roboto Mono"/>
              </a:rPr>
              <a:t>// código por la condición verdadera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end</a:t>
            </a:r>
            <a:r>
              <a:rPr lang="es" strike="sng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es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" sz="1400">
                <a:latin typeface="Roboto Mono"/>
                <a:ea typeface="Roboto Mono"/>
                <a:cs typeface="Roboto Mono"/>
                <a:sym typeface="Roboto Mono"/>
              </a:rPr>
              <a:t>//No es necesario el ;</a:t>
            </a:r>
            <a:endParaRPr>
              <a:solidFill>
                <a:srgbClr val="9E9E9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oboto Mono"/>
                <a:ea typeface="Roboto Mono"/>
                <a:cs typeface="Roboto Mono"/>
                <a:sym typeface="Roboto Mono"/>
              </a:rPr>
              <a:t>// código por la condición verdadera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end;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6" name="Google Shape;246;p42"/>
          <p:cNvSpPr txBox="1"/>
          <p:nvPr>
            <p:ph idx="2" type="body"/>
          </p:nvPr>
        </p:nvSpPr>
        <p:spPr>
          <a:xfrm>
            <a:off x="156450" y="3778900"/>
            <a:ext cx="8768400" cy="12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 igual que en el condicional simple, si los bloques de </a:t>
            </a:r>
            <a:r>
              <a:rPr lang="es"/>
              <a:t>código</a:t>
            </a:r>
            <a:r>
              <a:rPr lang="es"/>
              <a:t> son de una </a:t>
            </a:r>
            <a:r>
              <a:rPr lang="es"/>
              <a:t>única</a:t>
            </a:r>
            <a:r>
              <a:rPr lang="es"/>
              <a:t> </a:t>
            </a:r>
            <a:r>
              <a:rPr lang="es"/>
              <a:t>línea</a:t>
            </a:r>
            <a:r>
              <a:rPr lang="es"/>
              <a:t>, no es necesario armar el bloque.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¿Que es un editor de texto?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¿Que es una IDE?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¿Que es un Compilador?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¿Que es FPC?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Condicionales</a:t>
            </a:r>
            <a:endParaRPr/>
          </a:p>
        </p:txBody>
      </p:sp>
      <p:sp>
        <p:nvSpPr>
          <p:cNvPr id="252" name="Google Shape;252;p43"/>
          <p:cNvSpPr txBox="1"/>
          <p:nvPr>
            <p:ph idx="1" type="body"/>
          </p:nvPr>
        </p:nvSpPr>
        <p:spPr>
          <a:xfrm>
            <a:off x="156450" y="764950"/>
            <a:ext cx="4367700" cy="42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i &gt;= 0 </a:t>
            </a: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then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2286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writeln('es positivo!');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end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2286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writeln('es negativo!');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end;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43"/>
          <p:cNvSpPr txBox="1"/>
          <p:nvPr>
            <p:ph idx="2" type="body"/>
          </p:nvPr>
        </p:nvSpPr>
        <p:spPr>
          <a:xfrm>
            <a:off x="4524150" y="764950"/>
            <a:ext cx="4400700" cy="42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i &gt;= 0 </a:t>
            </a: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then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2286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writeln('es positivo!')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2286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writeln('es negativo!');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Condicionales</a:t>
            </a:r>
            <a:endParaRPr/>
          </a:p>
        </p:txBody>
      </p:sp>
      <p:sp>
        <p:nvSpPr>
          <p:cNvPr id="259" name="Google Shape;259;p44"/>
          <p:cNvSpPr txBox="1"/>
          <p:nvPr>
            <p:ph idx="1" type="body"/>
          </p:nvPr>
        </p:nvSpPr>
        <p:spPr>
          <a:xfrm>
            <a:off x="156450" y="764950"/>
            <a:ext cx="4367700" cy="26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Condicional </a:t>
            </a:r>
            <a:r>
              <a:rPr lang="es"/>
              <a:t>Múltiple</a:t>
            </a:r>
            <a:r>
              <a:rPr lang="es"/>
              <a:t> en Pseudocodigo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según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variable </a:t>
            </a: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hacer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oboto Mono"/>
                <a:ea typeface="Roboto Mono"/>
                <a:cs typeface="Roboto Mono"/>
                <a:sym typeface="Roboto Mono"/>
              </a:rPr>
              <a:t>  op1: //código para opción 1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oboto Mono"/>
                <a:ea typeface="Roboto Mono"/>
                <a:cs typeface="Roboto Mono"/>
                <a:sym typeface="Roboto Mono"/>
              </a:rPr>
              <a:t>  op2: //código para opción 2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oboto Mono"/>
                <a:ea typeface="Roboto Mono"/>
                <a:cs typeface="Roboto Mono"/>
                <a:sym typeface="Roboto Mono"/>
              </a:rPr>
              <a:t>  op3: //código para opción 3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otro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s" sz="1400">
                <a:latin typeface="Roboto Mono"/>
                <a:ea typeface="Roboto Mono"/>
                <a:cs typeface="Roboto Mono"/>
                <a:sym typeface="Roboto Mono"/>
              </a:rPr>
              <a:t>// código para </a:t>
            </a:r>
            <a:r>
              <a:rPr lang="es" sz="1400">
                <a:latin typeface="Roboto Mono"/>
                <a:ea typeface="Roboto Mono"/>
                <a:cs typeface="Roboto Mono"/>
                <a:sym typeface="Roboto Mono"/>
              </a:rPr>
              <a:t>opción</a:t>
            </a:r>
            <a:r>
              <a:rPr lang="es" sz="1400">
                <a:latin typeface="Roboto Mono"/>
                <a:ea typeface="Roboto Mono"/>
                <a:cs typeface="Roboto Mono"/>
                <a:sym typeface="Roboto Mono"/>
              </a:rPr>
              <a:t> no presente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fin </a:t>
            </a:r>
            <a:r>
              <a:rPr lang="es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según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0" name="Google Shape;260;p44"/>
          <p:cNvSpPr txBox="1"/>
          <p:nvPr>
            <p:ph idx="2" type="body"/>
          </p:nvPr>
        </p:nvSpPr>
        <p:spPr>
          <a:xfrm>
            <a:off x="4524150" y="764950"/>
            <a:ext cx="4400700" cy="26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Condicional </a:t>
            </a:r>
            <a:r>
              <a:rPr lang="es"/>
              <a:t>Múltiple</a:t>
            </a:r>
            <a:r>
              <a:rPr lang="es"/>
              <a:t> en Pascal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variable </a:t>
            </a: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of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oboto Mono"/>
                <a:ea typeface="Roboto Mono"/>
                <a:cs typeface="Roboto Mono"/>
                <a:sym typeface="Roboto Mono"/>
              </a:rPr>
              <a:t>  op1: //código para opción 1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oboto Mono"/>
                <a:ea typeface="Roboto Mono"/>
                <a:cs typeface="Roboto Mono"/>
                <a:sym typeface="Roboto Mono"/>
              </a:rPr>
              <a:t>  op2: //código para opción 2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oboto Mono"/>
                <a:ea typeface="Roboto Mono"/>
                <a:cs typeface="Roboto Mono"/>
                <a:sym typeface="Roboto Mono"/>
              </a:rPr>
              <a:t>  op3: //código para opción 3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oboto Mono"/>
                <a:ea typeface="Roboto Mono"/>
                <a:cs typeface="Roboto Mono"/>
                <a:sym typeface="Roboto Mono"/>
              </a:rPr>
              <a:t>  // código para opción no presente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end;</a:t>
            </a:r>
            <a:endParaRPr sz="14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Condicionales</a:t>
            </a:r>
            <a:endParaRPr/>
          </a:p>
        </p:txBody>
      </p:sp>
      <p:sp>
        <p:nvSpPr>
          <p:cNvPr id="266" name="Google Shape;266;p45"/>
          <p:cNvSpPr txBox="1"/>
          <p:nvPr>
            <p:ph idx="1" type="body"/>
          </p:nvPr>
        </p:nvSpPr>
        <p:spPr>
          <a:xfrm>
            <a:off x="156450" y="764950"/>
            <a:ext cx="8709900" cy="41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x </a:t>
            </a: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of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-100..-1: writeln('el numero es menor a 0');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0: </a:t>
            </a:r>
            <a:r>
              <a:rPr lang="es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2286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   writeln('Puedo hacer otra cosa!');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2286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   writeln('el numero es igual a 0');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2286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s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end;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1..100: writeln('el numero es mayor a 0');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  writeln('el numero esta fuera del rango');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end;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Ciclos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Ciclos</a:t>
            </a:r>
            <a:endParaRPr/>
          </a:p>
        </p:txBody>
      </p:sp>
      <p:sp>
        <p:nvSpPr>
          <p:cNvPr id="277" name="Google Shape;277;p47"/>
          <p:cNvSpPr txBox="1"/>
          <p:nvPr>
            <p:ph idx="1" type="body"/>
          </p:nvPr>
        </p:nvSpPr>
        <p:spPr>
          <a:xfrm>
            <a:off x="156450" y="764950"/>
            <a:ext cx="8768400" cy="18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Pre-test en Pseudocodigo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Mientras</a:t>
            </a:r>
            <a:r>
              <a:rPr lang="es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CONDICIÓN(variable) </a:t>
            </a: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hacer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//código a iterar... 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//evento que realiza (o no) el cambio de la variable...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Fin Mientras</a:t>
            </a:r>
            <a:endParaRPr/>
          </a:p>
        </p:txBody>
      </p:sp>
      <p:sp>
        <p:nvSpPr>
          <p:cNvPr id="278" name="Google Shape;278;p47"/>
          <p:cNvSpPr txBox="1"/>
          <p:nvPr>
            <p:ph idx="2" type="body"/>
          </p:nvPr>
        </p:nvSpPr>
        <p:spPr>
          <a:xfrm>
            <a:off x="156450" y="2638150"/>
            <a:ext cx="8768400" cy="23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pre-test en Pascal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s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CONDICIÓN(variable) </a:t>
            </a: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do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//código a iterar... 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//evento que realiza (o no) el cambio de la variable...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end;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Ciclos</a:t>
            </a:r>
            <a:endParaRPr/>
          </a:p>
        </p:txBody>
      </p:sp>
      <p:sp>
        <p:nvSpPr>
          <p:cNvPr id="284" name="Google Shape;284;p48"/>
          <p:cNvSpPr txBox="1"/>
          <p:nvPr>
            <p:ph idx="1" type="body"/>
          </p:nvPr>
        </p:nvSpPr>
        <p:spPr>
          <a:xfrm>
            <a:off x="156450" y="764950"/>
            <a:ext cx="8768400" cy="18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Post</a:t>
            </a:r>
            <a:r>
              <a:rPr lang="es"/>
              <a:t>-test en Pseudocodigo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Repetir</a:t>
            </a:r>
            <a:r>
              <a:rPr lang="es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//evento que realiza (o no) el cambio de la variable...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//código a iterar... 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Hasta que </a:t>
            </a:r>
            <a:r>
              <a:rPr lang="es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CONDICIÓN(variable)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5" name="Google Shape;285;p48"/>
          <p:cNvSpPr txBox="1"/>
          <p:nvPr>
            <p:ph idx="2" type="body"/>
          </p:nvPr>
        </p:nvSpPr>
        <p:spPr>
          <a:xfrm>
            <a:off x="156450" y="2638150"/>
            <a:ext cx="8768400" cy="23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Post-test</a:t>
            </a:r>
            <a:r>
              <a:rPr lang="es"/>
              <a:t> en Pascal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repeat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//evento que realiza (o no) el cambio de la variable...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//código a iterar...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until </a:t>
            </a:r>
            <a:r>
              <a:rPr lang="es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CONDICIÓN(variable);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Condicionales</a:t>
            </a:r>
            <a:endParaRPr/>
          </a:p>
        </p:txBody>
      </p:sp>
      <p:sp>
        <p:nvSpPr>
          <p:cNvPr id="291" name="Google Shape;291;p49"/>
          <p:cNvSpPr txBox="1"/>
          <p:nvPr>
            <p:ph idx="1" type="body"/>
          </p:nvPr>
        </p:nvSpPr>
        <p:spPr>
          <a:xfrm>
            <a:off x="156450" y="764950"/>
            <a:ext cx="4367700" cy="26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pre-test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y := 10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y &gt; 0 </a:t>
            </a: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2286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write(y, ' ');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2286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y := y - 1;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end;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2" name="Google Shape;292;p49"/>
          <p:cNvSpPr txBox="1"/>
          <p:nvPr>
            <p:ph idx="2" type="body"/>
          </p:nvPr>
        </p:nvSpPr>
        <p:spPr>
          <a:xfrm>
            <a:off x="4524150" y="764950"/>
            <a:ext cx="4400700" cy="26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post-test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y := 10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repeat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2286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y := y - 1;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2286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write(y, ' ');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until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y &lt;= 0;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2286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Ciclos</a:t>
            </a:r>
            <a:endParaRPr/>
          </a:p>
        </p:txBody>
      </p:sp>
      <p:sp>
        <p:nvSpPr>
          <p:cNvPr id="298" name="Google Shape;298;p50"/>
          <p:cNvSpPr txBox="1"/>
          <p:nvPr>
            <p:ph idx="1" type="body"/>
          </p:nvPr>
        </p:nvSpPr>
        <p:spPr>
          <a:xfrm>
            <a:off x="156450" y="764950"/>
            <a:ext cx="8768400" cy="18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Manejado por contador</a:t>
            </a:r>
            <a:r>
              <a:rPr lang="es"/>
              <a:t> en Pseudocodigo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Para</a:t>
            </a:r>
            <a:r>
              <a:rPr lang="es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s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:=</a:t>
            </a:r>
            <a:r>
              <a:rPr lang="es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inicio </a:t>
            </a: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hasta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fin</a:t>
            </a:r>
            <a:r>
              <a:rPr lang="es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hacer</a:t>
            </a:r>
            <a:endParaRPr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//código a iterar...</a:t>
            </a:r>
            <a:r>
              <a:rPr lang="es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Fin Para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9" name="Google Shape;299;p50"/>
          <p:cNvSpPr txBox="1"/>
          <p:nvPr>
            <p:ph idx="2" type="body"/>
          </p:nvPr>
        </p:nvSpPr>
        <p:spPr>
          <a:xfrm>
            <a:off x="156450" y="2638150"/>
            <a:ext cx="8768400" cy="23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Manejado por contador</a:t>
            </a:r>
            <a:r>
              <a:rPr lang="es"/>
              <a:t> en Pascal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for </a:t>
            </a:r>
            <a:r>
              <a:rPr lang="es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:=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inicio</a:t>
            </a: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[to|downto]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fin</a:t>
            </a:r>
            <a:r>
              <a:rPr lang="es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do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//código a iterar...</a:t>
            </a:r>
            <a:r>
              <a:rPr lang="es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end;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Ciclos</a:t>
            </a:r>
            <a:endParaRPr/>
          </a:p>
        </p:txBody>
      </p:sp>
      <p:sp>
        <p:nvSpPr>
          <p:cNvPr id="305" name="Google Shape;305;p51"/>
          <p:cNvSpPr txBox="1"/>
          <p:nvPr>
            <p:ph idx="2" type="body"/>
          </p:nvPr>
        </p:nvSpPr>
        <p:spPr>
          <a:xfrm>
            <a:off x="156450" y="804775"/>
            <a:ext cx="4357200" cy="42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for </a:t>
            </a:r>
            <a:r>
              <a:rPr lang="es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:=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downto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s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do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writeln(i);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end;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for </a:t>
            </a:r>
            <a:r>
              <a:rPr lang="es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:=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to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s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do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writeln(i);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end;</a:t>
            </a:r>
            <a:endParaRPr/>
          </a:p>
        </p:txBody>
      </p:sp>
      <p:sp>
        <p:nvSpPr>
          <p:cNvPr id="306" name="Google Shape;306;p51"/>
          <p:cNvSpPr txBox="1"/>
          <p:nvPr>
            <p:ph idx="2" type="body"/>
          </p:nvPr>
        </p:nvSpPr>
        <p:spPr>
          <a:xfrm>
            <a:off x="4675575" y="804775"/>
            <a:ext cx="4357200" cy="42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Cual es el resultado de estos dos </a:t>
            </a:r>
            <a:r>
              <a:rPr lang="es"/>
              <a:t>códigos</a:t>
            </a:r>
            <a:r>
              <a:rPr lang="es"/>
              <a:t>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for </a:t>
            </a:r>
            <a:r>
              <a:rPr lang="es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:=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downto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s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do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writeln(i);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end;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for </a:t>
            </a:r>
            <a:r>
              <a:rPr lang="es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:=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to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s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do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i:= i + 1;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 writeln(i);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end;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2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uses CRT;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¿Que es un editor de texto? ¿Que es una IDE?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71900" y="764950"/>
            <a:ext cx="8222100" cy="40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Editor de Texto: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Es un programa.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Permite crear y modificar archivos de “Texto Plano”.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IDE: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Entorno de desarrollo integrado.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Podríamos decir que es un: “Editor de textos con esteroides”.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Posee la características de: Auto completado, sombreado de palabras claves,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Algunas IDEs poseen un compilador o intérprete incorporado.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Ejemplos: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Sublime Text, Visual Studio, Eclipse, Notepad++, Geany, Atom, VIM, etc...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uses CRT;</a:t>
            </a:r>
            <a:endParaRPr/>
          </a:p>
        </p:txBody>
      </p:sp>
      <p:sp>
        <p:nvSpPr>
          <p:cNvPr id="317" name="Google Shape;317;p53"/>
          <p:cNvSpPr txBox="1"/>
          <p:nvPr>
            <p:ph idx="1" type="body"/>
          </p:nvPr>
        </p:nvSpPr>
        <p:spPr>
          <a:xfrm>
            <a:off x="471900" y="764950"/>
            <a:ext cx="8222100" cy="1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CRT es una </a:t>
            </a:r>
            <a:r>
              <a:rPr lang="es"/>
              <a:t>librería</a:t>
            </a:r>
            <a:r>
              <a:rPr lang="es"/>
              <a:t> de Pascal que nos permite mejorar la </a:t>
            </a:r>
            <a:r>
              <a:rPr lang="es"/>
              <a:t>interacción</a:t>
            </a:r>
            <a:r>
              <a:rPr lang="es"/>
              <a:t> con el usuario </a:t>
            </a:r>
            <a:r>
              <a:rPr lang="es"/>
              <a:t>vía</a:t>
            </a:r>
            <a:r>
              <a:rPr lang="es"/>
              <a:t> la consola.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Un ejemplo: (En azul </a:t>
            </a:r>
            <a:r>
              <a:rPr lang="es"/>
              <a:t>están</a:t>
            </a:r>
            <a:r>
              <a:rPr lang="es"/>
              <a:t> las funciones de la </a:t>
            </a:r>
            <a:r>
              <a:rPr lang="es"/>
              <a:t>librería</a:t>
            </a:r>
            <a:r>
              <a:rPr lang="es"/>
              <a:t>):</a:t>
            </a:r>
            <a:endParaRPr/>
          </a:p>
        </p:txBody>
      </p:sp>
      <p:sp>
        <p:nvSpPr>
          <p:cNvPr id="318" name="Google Shape;318;p53"/>
          <p:cNvSpPr txBox="1"/>
          <p:nvPr/>
        </p:nvSpPr>
        <p:spPr>
          <a:xfrm>
            <a:off x="471900" y="2140250"/>
            <a:ext cx="4295100" cy="25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program cargando;</a:t>
            </a:r>
            <a:endParaRPr sz="16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2286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uses CRT;</a:t>
            </a:r>
            <a:endParaRPr sz="16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2286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var i : smallint;</a:t>
            </a:r>
            <a:endParaRPr sz="16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endParaRPr sz="16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write('Cargando');</a:t>
            </a:r>
            <a:endParaRPr sz="16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2286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for i := 1 to 49 do</a:t>
            </a:r>
            <a:endParaRPr sz="16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2286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endParaRPr sz="16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2286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write('.');</a:t>
            </a:r>
            <a:endParaRPr sz="16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2286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/>
          </a:p>
        </p:txBody>
      </p:sp>
      <p:sp>
        <p:nvSpPr>
          <p:cNvPr id="319" name="Google Shape;319;p53"/>
          <p:cNvSpPr txBox="1"/>
          <p:nvPr/>
        </p:nvSpPr>
        <p:spPr>
          <a:xfrm>
            <a:off x="4767100" y="2140250"/>
            <a:ext cx="4157700" cy="25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2286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if i mod 5 = 0 then</a:t>
            </a:r>
            <a:endParaRPr sz="16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2286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begin</a:t>
            </a:r>
            <a:endParaRPr sz="16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2286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s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gotoxy</a:t>
            </a:r>
            <a:r>
              <a:rPr lang="es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s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WhereX</a:t>
            </a:r>
            <a:r>
              <a:rPr lang="es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-5, </a:t>
            </a:r>
            <a:r>
              <a:rPr lang="es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WhereY</a:t>
            </a:r>
            <a:r>
              <a:rPr lang="es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6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2286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 write('     ');</a:t>
            </a:r>
            <a:endParaRPr sz="16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2286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s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gotoxy</a:t>
            </a:r>
            <a:r>
              <a:rPr lang="es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s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WhereX</a:t>
            </a:r>
            <a:r>
              <a:rPr lang="es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-5</a:t>
            </a:r>
            <a:r>
              <a:rPr lang="es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WhereY</a:t>
            </a:r>
            <a:r>
              <a:rPr lang="es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6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2286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end;</a:t>
            </a:r>
            <a:endParaRPr sz="16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2286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s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delay(200)</a:t>
            </a:r>
            <a:r>
              <a:rPr lang="es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6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2286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end;</a:t>
            </a:r>
            <a:endParaRPr sz="16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end.</a:t>
            </a:r>
            <a:endParaRPr sz="16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uses CRT;</a:t>
            </a:r>
            <a:endParaRPr/>
          </a:p>
        </p:txBody>
      </p:sp>
      <p:sp>
        <p:nvSpPr>
          <p:cNvPr id="325" name="Google Shape;325;p54"/>
          <p:cNvSpPr txBox="1"/>
          <p:nvPr>
            <p:ph idx="1" type="body"/>
          </p:nvPr>
        </p:nvSpPr>
        <p:spPr>
          <a:xfrm>
            <a:off x="471900" y="764950"/>
            <a:ext cx="8222100" cy="1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Algunas funciones de la liberia:</a:t>
            </a:r>
            <a:endParaRPr/>
          </a:p>
        </p:txBody>
      </p:sp>
      <p:graphicFrame>
        <p:nvGraphicFramePr>
          <p:cNvPr id="326" name="Google Shape;326;p54"/>
          <p:cNvGraphicFramePr/>
          <p:nvPr/>
        </p:nvGraphicFramePr>
        <p:xfrm>
          <a:off x="282450" y="1424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{0CF4DB50-2F4F-4424-AEB4-1551724E08A1}</a:tableStyleId>
              </a:tblPr>
              <a:tblGrid>
                <a:gridCol w="3780900"/>
                <a:gridCol w="4619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explicación</a:t>
                      </a:r>
                      <a:endParaRPr b="1"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Uso</a:t>
                      </a:r>
                      <a:endParaRPr b="1"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Limpiar la pantalla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ClrScr();</a:t>
                      </a:r>
                      <a:endParaRPr sz="1800">
                        <a:solidFill>
                          <a:schemeClr val="lt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ir a la </a:t>
                      </a: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posición</a:t>
                      </a: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x e y de la pantalla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gotoxy();</a:t>
                      </a:r>
                      <a:endParaRPr sz="1800">
                        <a:solidFill>
                          <a:schemeClr val="lt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Detiene la </a:t>
                      </a: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ejecución</a:t>
                      </a: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del programa por unos milisegundos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delay(cantidad);</a:t>
                      </a:r>
                      <a:endParaRPr sz="1800">
                        <a:solidFill>
                          <a:schemeClr val="lt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delay(1000); // 1 seg de delay</a:t>
                      </a:r>
                      <a:endParaRPr sz="1800">
                        <a:solidFill>
                          <a:schemeClr val="lt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Cambia el color del texto que se ocupa en la consola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TextColor(0..31);</a:t>
                      </a:r>
                      <a:endParaRPr sz="1800">
                        <a:solidFill>
                          <a:schemeClr val="lt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TextColor(red);</a:t>
                      </a:r>
                      <a:endParaRPr sz="1800">
                        <a:solidFill>
                          <a:schemeClr val="lt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uses CRT;</a:t>
            </a:r>
            <a:endParaRPr/>
          </a:p>
        </p:txBody>
      </p:sp>
      <p:sp>
        <p:nvSpPr>
          <p:cNvPr id="332" name="Google Shape;332;p55"/>
          <p:cNvSpPr txBox="1"/>
          <p:nvPr>
            <p:ph idx="1" type="body"/>
          </p:nvPr>
        </p:nvSpPr>
        <p:spPr>
          <a:xfrm>
            <a:off x="471900" y="764950"/>
            <a:ext cx="8222100" cy="40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Algunas funciones de la liberia: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Para </a:t>
            </a:r>
            <a:r>
              <a:rPr lang="es"/>
              <a:t>más</a:t>
            </a:r>
            <a:r>
              <a:rPr lang="es"/>
              <a:t> funciones de CRT visitar: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https://www.freepascal.org/docs-html/rtl/crt/index-5.html</a:t>
            </a:r>
            <a:r>
              <a:rPr lang="es"/>
              <a:t> </a:t>
            </a:r>
            <a:endParaRPr/>
          </a:p>
        </p:txBody>
      </p:sp>
      <p:graphicFrame>
        <p:nvGraphicFramePr>
          <p:cNvPr id="333" name="Google Shape;333;p55"/>
          <p:cNvGraphicFramePr/>
          <p:nvPr/>
        </p:nvGraphicFramePr>
        <p:xfrm>
          <a:off x="282450" y="1424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{0CF4DB50-2F4F-4424-AEB4-1551724E08A1}</a:tableStyleId>
              </a:tblPr>
              <a:tblGrid>
                <a:gridCol w="3780900"/>
                <a:gridCol w="4619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explicación</a:t>
                      </a:r>
                      <a:endParaRPr b="1"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Uso</a:t>
                      </a:r>
                      <a:endParaRPr b="1"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Devuelve verdadero si se presiono una tecla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KeyPressed();</a:t>
                      </a:r>
                      <a:endParaRPr sz="1800">
                        <a:solidFill>
                          <a:schemeClr val="lt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Devuelve la tecla presionada</a:t>
                      </a:r>
                      <a:endParaRPr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ReadKey</a:t>
                      </a:r>
                      <a:r>
                        <a:rPr lang="es" sz="1800">
                          <a:solidFill>
                            <a:schemeClr val="lt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();</a:t>
                      </a:r>
                      <a:endParaRPr sz="1800">
                        <a:solidFill>
                          <a:schemeClr val="lt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6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Fin de la primera parte...</a:t>
            </a:r>
            <a:endParaRPr sz="3000"/>
          </a:p>
        </p:txBody>
      </p:sp>
      <p:sp>
        <p:nvSpPr>
          <p:cNvPr id="339" name="Google Shape;339;p56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¿Que es un Compilador? ¿Que es FPC?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574000" y="776275"/>
            <a:ext cx="8222100" cy="40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Compilador: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Es un traductor, que convierte el código fuente en un código de máquina.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El archivo generado puede ser ocupado en arquitecturas similares.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Ejemplo: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FreePascal, DevPascal, TurboPascal, etc..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FPC: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Es un compilador de Pascal.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Traduce archivos “.pas” a un archivo ejecutable para el sistema operativo.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Hola Mundo!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71900" y="768175"/>
            <a:ext cx="8222100" cy="425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program HolaMundo;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begin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writeln('Hola Mundo!');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end.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de Pascal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de Pascal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71900" y="764950"/>
            <a:ext cx="8222100" cy="42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orden de la </a:t>
            </a:r>
            <a:r>
              <a:rPr lang="es"/>
              <a:t>Estructura</a:t>
            </a:r>
            <a:r>
              <a:rPr lang="es"/>
              <a:t> en pascal es la siguiente: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Nombre del programa (p</a:t>
            </a:r>
            <a:r>
              <a:rPr lang="es"/>
              <a:t>rogram name) 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Importando </a:t>
            </a:r>
            <a:r>
              <a:rPr lang="es"/>
              <a:t>librerías</a:t>
            </a:r>
            <a:r>
              <a:rPr lang="es"/>
              <a:t> (uses CRT)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Declaración</a:t>
            </a:r>
            <a:r>
              <a:rPr lang="es"/>
              <a:t> de los Tipos de datos (Type)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Declaración</a:t>
            </a:r>
            <a:r>
              <a:rPr lang="es"/>
              <a:t> de las Constantes (Const)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Declaración</a:t>
            </a:r>
            <a:r>
              <a:rPr lang="es"/>
              <a:t> de las Variables (Var)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Funciones y Procedimientos (Function y Procedures)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Llamada principal del sistema (Begin … end. 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de Pascal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471900" y="764950"/>
            <a:ext cx="8222100" cy="42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08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program</a:t>
            </a:r>
            <a:r>
              <a:rPr lang="es" sz="1400">
                <a:latin typeface="Roboto Mono"/>
                <a:ea typeface="Roboto Mono"/>
                <a:cs typeface="Roboto Mono"/>
                <a:sym typeface="Roboto Mono"/>
              </a:rPr>
              <a:t> {Nombre del programa}</a:t>
            </a:r>
            <a:br>
              <a:rPr lang="es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4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uses</a:t>
            </a:r>
            <a:r>
              <a:rPr lang="es" sz="1400">
                <a:latin typeface="Roboto Mono"/>
                <a:ea typeface="Roboto Mono"/>
                <a:cs typeface="Roboto Mono"/>
                <a:sym typeface="Roboto Mono"/>
              </a:rPr>
              <a:t> {Nombres de las </a:t>
            </a:r>
            <a:r>
              <a:rPr lang="es" sz="1400">
                <a:latin typeface="Roboto Mono"/>
                <a:ea typeface="Roboto Mono"/>
                <a:cs typeface="Roboto Mono"/>
                <a:sym typeface="Roboto Mono"/>
              </a:rPr>
              <a:t>librerías</a:t>
            </a:r>
            <a:r>
              <a:rPr lang="es" sz="1400">
                <a:latin typeface="Roboto Mono"/>
                <a:ea typeface="Roboto Mono"/>
                <a:cs typeface="Roboto Mono"/>
                <a:sym typeface="Roboto Mono"/>
              </a:rPr>
              <a:t> que se van a ocupar </a:t>
            </a:r>
            <a:r>
              <a:rPr lang="es" sz="1400">
                <a:latin typeface="Roboto Mono"/>
                <a:ea typeface="Roboto Mono"/>
                <a:cs typeface="Roboto Mono"/>
                <a:sym typeface="Roboto Mono"/>
              </a:rPr>
              <a:t>separados</a:t>
            </a:r>
            <a:r>
              <a:rPr lang="es" sz="1400">
                <a:latin typeface="Roboto Mono"/>
                <a:ea typeface="Roboto Mono"/>
                <a:cs typeface="Roboto Mono"/>
                <a:sym typeface="Roboto Mono"/>
              </a:rPr>
              <a:t> por coma}</a:t>
            </a:r>
            <a:br>
              <a:rPr lang="es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4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s" sz="1400">
                <a:latin typeface="Roboto Mono"/>
                <a:ea typeface="Roboto Mono"/>
                <a:cs typeface="Roboto Mono"/>
                <a:sym typeface="Roboto Mono"/>
              </a:rPr>
              <a:t> {Constantes </a:t>
            </a:r>
            <a:r>
              <a:rPr lang="es" sz="1400" u="sng">
                <a:latin typeface="Roboto Mono"/>
                <a:ea typeface="Roboto Mono"/>
                <a:cs typeface="Roboto Mono"/>
                <a:sym typeface="Roboto Mono"/>
              </a:rPr>
              <a:t>Globales</a:t>
            </a:r>
            <a:r>
              <a:rPr lang="es" sz="1400">
                <a:latin typeface="Roboto Mono"/>
                <a:ea typeface="Roboto Mono"/>
                <a:cs typeface="Roboto Mono"/>
                <a:sym typeface="Roboto Mono"/>
              </a:rPr>
              <a:t> que se ocuparan}</a:t>
            </a:r>
            <a:br>
              <a:rPr lang="es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4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s" sz="1400">
                <a:latin typeface="Roboto Mono"/>
                <a:ea typeface="Roboto Mono"/>
                <a:cs typeface="Roboto Mono"/>
                <a:sym typeface="Roboto Mono"/>
              </a:rPr>
              <a:t> {Variables </a:t>
            </a:r>
            <a:r>
              <a:rPr lang="es" sz="1400" u="sng">
                <a:latin typeface="Roboto Mono"/>
                <a:ea typeface="Roboto Mono"/>
                <a:cs typeface="Roboto Mono"/>
                <a:sym typeface="Roboto Mono"/>
              </a:rPr>
              <a:t>Globales</a:t>
            </a:r>
            <a:r>
              <a:rPr lang="es" sz="1400">
                <a:latin typeface="Roboto Mono"/>
                <a:ea typeface="Roboto Mono"/>
                <a:cs typeface="Roboto Mono"/>
                <a:sym typeface="Roboto Mono"/>
              </a:rPr>
              <a:t> que se van a ocupar}</a:t>
            </a:r>
            <a:br>
              <a:rPr lang="es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4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s" sz="1400">
                <a:latin typeface="Roboto Mono"/>
                <a:ea typeface="Roboto Mono"/>
                <a:cs typeface="Roboto Mono"/>
                <a:sym typeface="Roboto Mono"/>
              </a:rPr>
              <a:t> {</a:t>
            </a:r>
            <a:r>
              <a:rPr lang="es" sz="1400">
                <a:latin typeface="Roboto Mono"/>
                <a:ea typeface="Roboto Mono"/>
                <a:cs typeface="Roboto Mono"/>
                <a:sym typeface="Roboto Mono"/>
              </a:rPr>
              <a:t>Declaración</a:t>
            </a:r>
            <a:r>
              <a:rPr lang="es" sz="1400">
                <a:latin typeface="Roboto Mono"/>
                <a:ea typeface="Roboto Mono"/>
                <a:cs typeface="Roboto Mono"/>
                <a:sym typeface="Roboto Mono"/>
              </a:rPr>
              <a:t> de las funciones, si las hubiera}</a:t>
            </a:r>
            <a:br>
              <a:rPr lang="es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400">
                <a:latin typeface="Roboto Mono"/>
                <a:ea typeface="Roboto Mono"/>
                <a:cs typeface="Roboto Mono"/>
                <a:sym typeface="Roboto Mono"/>
              </a:rPr>
              <a:t>{ Variables </a:t>
            </a:r>
            <a:r>
              <a:rPr lang="es" sz="1400" u="sng">
                <a:latin typeface="Roboto Mono"/>
                <a:ea typeface="Roboto Mono"/>
                <a:cs typeface="Roboto Mono"/>
                <a:sym typeface="Roboto Mono"/>
              </a:rPr>
              <a:t>Locales</a:t>
            </a:r>
            <a:r>
              <a:rPr lang="es" sz="1400">
                <a:latin typeface="Roboto Mono"/>
                <a:ea typeface="Roboto Mono"/>
                <a:cs typeface="Roboto Mono"/>
                <a:sym typeface="Roboto Mono"/>
              </a:rPr>
              <a:t> de la </a:t>
            </a:r>
            <a:r>
              <a:rPr lang="es" sz="1400">
                <a:latin typeface="Roboto Mono"/>
                <a:ea typeface="Roboto Mono"/>
                <a:cs typeface="Roboto Mono"/>
                <a:sym typeface="Roboto Mono"/>
              </a:rPr>
              <a:t>función</a:t>
            </a:r>
            <a:r>
              <a:rPr lang="es" sz="1400">
                <a:latin typeface="Roboto Mono"/>
                <a:ea typeface="Roboto Mono"/>
                <a:cs typeface="Roboto Mono"/>
                <a:sym typeface="Roboto Mono"/>
              </a:rPr>
              <a:t> }</a:t>
            </a:r>
            <a:br>
              <a:rPr lang="es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4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br>
              <a:rPr lang="es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400"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br>
              <a:rPr lang="es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4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end;</a:t>
            </a:r>
            <a:br>
              <a:rPr lang="es" sz="14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s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4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procedure</a:t>
            </a:r>
            <a:r>
              <a:rPr lang="es" sz="1400">
                <a:latin typeface="Roboto Mono"/>
                <a:ea typeface="Roboto Mono"/>
                <a:cs typeface="Roboto Mono"/>
                <a:sym typeface="Roboto Mono"/>
              </a:rPr>
              <a:t> { </a:t>
            </a:r>
            <a:r>
              <a:rPr lang="es" sz="1400">
                <a:latin typeface="Roboto Mono"/>
                <a:ea typeface="Roboto Mono"/>
                <a:cs typeface="Roboto Mono"/>
                <a:sym typeface="Roboto Mono"/>
              </a:rPr>
              <a:t>Declaración</a:t>
            </a:r>
            <a:r>
              <a:rPr lang="es" sz="1400">
                <a:latin typeface="Roboto Mono"/>
                <a:ea typeface="Roboto Mono"/>
                <a:cs typeface="Roboto Mono"/>
                <a:sym typeface="Roboto Mono"/>
              </a:rPr>
              <a:t> de los Procedimientos, si los hubiera}</a:t>
            </a:r>
            <a:br>
              <a:rPr lang="es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400">
                <a:latin typeface="Roboto Mono"/>
                <a:ea typeface="Roboto Mono"/>
                <a:cs typeface="Roboto Mono"/>
                <a:sym typeface="Roboto Mono"/>
              </a:rPr>
              <a:t>{ Variables Locales del procedimiento }</a:t>
            </a:r>
            <a:br>
              <a:rPr lang="es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4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br>
              <a:rPr lang="es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400"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br>
              <a:rPr lang="es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4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end;</a:t>
            </a:r>
            <a:br>
              <a:rPr lang="es" sz="14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s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s" sz="14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r>
              <a:rPr lang="es" sz="1400">
                <a:latin typeface="Roboto Mono"/>
                <a:ea typeface="Roboto Mono"/>
                <a:cs typeface="Roboto Mono"/>
                <a:sym typeface="Roboto Mono"/>
              </a:rPr>
              <a:t> { Comienzo del programa principal}</a:t>
            </a:r>
            <a:br>
              <a:rPr lang="es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" sz="1400"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br>
              <a:rPr lang="es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s" sz="14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end.</a:t>
            </a:r>
            <a:r>
              <a:rPr lang="es" sz="1400">
                <a:latin typeface="Roboto Mono"/>
                <a:ea typeface="Roboto Mono"/>
                <a:cs typeface="Roboto Mono"/>
                <a:sym typeface="Roboto Mono"/>
              </a:rPr>
              <a:t> { Fin del programa principal }</a:t>
            </a:r>
            <a:endParaRPr sz="1400">
              <a:solidFill>
                <a:srgbClr val="666600"/>
              </a:solidFill>
              <a:highlight>
                <a:srgbClr val="EEEEE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