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HK Grotesk Bold" charset="1" panose="00000800000000000000"/>
      <p:regular r:id="rId14"/>
    </p:embeddedFont>
    <p:embeddedFont>
      <p:font typeface="HK Grotesk Medium" charset="1" panose="00000600000000000000"/>
      <p:regular r:id="rId15"/>
    </p:embeddedFont>
    <p:embeddedFont>
      <p:font typeface="HK Grotesk"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78380"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088424" y="1136126"/>
            <a:ext cx="8390024" cy="269176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ea typeface="HK Grotesk Bold"/>
                <a:cs typeface="HK Grotesk Bold"/>
                <a:sym typeface="HK Grotesk Bold"/>
              </a:rPr>
              <a:t>TPI: BASES DE DATOS</a:t>
            </a:r>
          </a:p>
        </p:txBody>
      </p:sp>
      <p:sp>
        <p:nvSpPr>
          <p:cNvPr name="TextBox 5" id="5"/>
          <p:cNvSpPr txBox="true"/>
          <p:nvPr/>
        </p:nvSpPr>
        <p:spPr>
          <a:xfrm rot="0">
            <a:off x="6753421" y="4390921"/>
            <a:ext cx="11060030" cy="4436744"/>
          </a:xfrm>
          <a:prstGeom prst="rect">
            <a:avLst/>
          </a:prstGeom>
        </p:spPr>
        <p:txBody>
          <a:bodyPr anchor="t" rtlCol="false" tIns="0" lIns="0" bIns="0" rIns="0">
            <a:spAutoFit/>
          </a:bodyPr>
          <a:lstStyle/>
          <a:p>
            <a:pPr algn="ctr">
              <a:lnSpc>
                <a:spcPts val="5880"/>
              </a:lnSpc>
            </a:pPr>
            <a:r>
              <a:rPr lang="en-US" sz="4200" spc="336">
                <a:solidFill>
                  <a:srgbClr val="F4F6FC"/>
                </a:solidFill>
                <a:latin typeface="HK Grotesk Bold"/>
                <a:ea typeface="HK Grotesk Bold"/>
                <a:cs typeface="HK Grotesk Bold"/>
                <a:sym typeface="HK Grotesk Bold"/>
              </a:rPr>
              <a:t>Albornoz, María Leonor</a:t>
            </a:r>
          </a:p>
          <a:p>
            <a:pPr algn="ctr">
              <a:lnSpc>
                <a:spcPts val="5880"/>
              </a:lnSpc>
            </a:pPr>
            <a:r>
              <a:rPr lang="en-US" sz="4200" spc="336">
                <a:solidFill>
                  <a:srgbClr val="F4F6FC"/>
                </a:solidFill>
                <a:latin typeface="HK Grotesk Bold"/>
                <a:ea typeface="HK Grotesk Bold"/>
                <a:cs typeface="HK Grotesk Bold"/>
                <a:sym typeface="HK Grotesk Bold"/>
              </a:rPr>
              <a:t>Cocito, Maximiliano Hernán</a:t>
            </a:r>
          </a:p>
          <a:p>
            <a:pPr algn="ctr">
              <a:lnSpc>
                <a:spcPts val="5880"/>
              </a:lnSpc>
            </a:pPr>
            <a:r>
              <a:rPr lang="en-US" sz="4200" spc="336">
                <a:solidFill>
                  <a:srgbClr val="F4F6FC"/>
                </a:solidFill>
                <a:latin typeface="HK Grotesk Bold"/>
                <a:ea typeface="HK Grotesk Bold"/>
                <a:cs typeface="HK Grotesk Bold"/>
                <a:sym typeface="HK Grotesk Bold"/>
              </a:rPr>
              <a:t>Kinweiler, Víctor Fabricio</a:t>
            </a:r>
          </a:p>
          <a:p>
            <a:pPr algn="ctr">
              <a:lnSpc>
                <a:spcPts val="5880"/>
              </a:lnSpc>
            </a:pPr>
            <a:r>
              <a:rPr lang="en-US" sz="4200" spc="336">
                <a:solidFill>
                  <a:srgbClr val="F4F6FC"/>
                </a:solidFill>
                <a:latin typeface="HK Grotesk Bold"/>
                <a:ea typeface="HK Grotesk Bold"/>
                <a:cs typeface="HK Grotesk Bold"/>
                <a:sym typeface="HK Grotesk Bold"/>
              </a:rPr>
              <a:t>Moselli, Yamil Apas</a:t>
            </a:r>
          </a:p>
          <a:p>
            <a:pPr algn="ctr">
              <a:lnSpc>
                <a:spcPts val="5880"/>
              </a:lnSpc>
            </a:pPr>
            <a:r>
              <a:rPr lang="en-US" sz="4200" spc="336">
                <a:solidFill>
                  <a:srgbClr val="F4F6FC"/>
                </a:solidFill>
                <a:latin typeface="HK Grotesk Bold"/>
                <a:ea typeface="HK Grotesk Bold"/>
                <a:cs typeface="HK Grotesk Bold"/>
                <a:sym typeface="HK Grotesk Bold"/>
              </a:rPr>
              <a:t>Schefer, Mauricio Nicolás</a:t>
            </a:r>
          </a:p>
          <a:p>
            <a:pPr algn="ctr">
              <a:lnSpc>
                <a:spcPts val="5880"/>
              </a:lnSpc>
            </a:pPr>
            <a:r>
              <a:rPr lang="en-US" sz="4200" spc="336">
                <a:solidFill>
                  <a:srgbClr val="F4F6FC"/>
                </a:solidFill>
                <a:latin typeface="HK Grotesk Bold"/>
                <a:ea typeface="HK Grotesk Bold"/>
                <a:cs typeface="HK Grotesk Bold"/>
                <a:sym typeface="HK Grotesk Bold"/>
              </a:rPr>
              <a:t>Velazco Gez Schegtel, Juan Ignacio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0" y="-44932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42247" y="509428"/>
            <a:ext cx="14466626" cy="1510031"/>
          </a:xfrm>
          <a:prstGeom prst="rect">
            <a:avLst/>
          </a:prstGeom>
        </p:spPr>
        <p:txBody>
          <a:bodyPr anchor="t" rtlCol="false" tIns="0" lIns="0" bIns="0" rIns="0">
            <a:spAutoFit/>
          </a:bodyPr>
          <a:lstStyle/>
          <a:p>
            <a:pPr algn="ctr">
              <a:lnSpc>
                <a:spcPts val="12319"/>
              </a:lnSpc>
            </a:pPr>
            <a:r>
              <a:rPr lang="en-US" sz="8799">
                <a:solidFill>
                  <a:srgbClr val="CAE8FF"/>
                </a:solidFill>
                <a:latin typeface="HK Grotesk Bold"/>
                <a:ea typeface="HK Grotesk Bold"/>
                <a:cs typeface="HK Grotesk Bold"/>
                <a:sym typeface="HK Grotesk Bold"/>
              </a:rPr>
              <a:t>CRITERIOS CONSIDERADOS</a:t>
            </a:r>
          </a:p>
        </p:txBody>
      </p:sp>
      <p:sp>
        <p:nvSpPr>
          <p:cNvPr name="TextBox 4" id="4"/>
          <p:cNvSpPr txBox="true"/>
          <p:nvPr/>
        </p:nvSpPr>
        <p:spPr>
          <a:xfrm rot="0">
            <a:off x="4394865" y="2566055"/>
            <a:ext cx="13293060" cy="6047316"/>
          </a:xfrm>
          <a:prstGeom prst="rect">
            <a:avLst/>
          </a:prstGeom>
        </p:spPr>
        <p:txBody>
          <a:bodyPr anchor="t" rtlCol="false" tIns="0" lIns="0" bIns="0" rIns="0">
            <a:spAutoFit/>
          </a:bodyPr>
          <a:lstStyle/>
          <a:p>
            <a:pPr algn="l">
              <a:lnSpc>
                <a:spcPts val="4783"/>
              </a:lnSpc>
            </a:pPr>
            <a:r>
              <a:rPr lang="en-US" sz="3416">
                <a:solidFill>
                  <a:srgbClr val="F4F6FC"/>
                </a:solidFill>
                <a:latin typeface="HK Grotesk Medium"/>
                <a:ea typeface="HK Grotesk Medium"/>
                <a:cs typeface="HK Grotesk Medium"/>
                <a:sym typeface="HK Grotesk Medium"/>
              </a:rPr>
              <a:t>Los criterios que se tuvieron en cuenta a la hora de analizar el escenario y plantear los posibles modelos fueron: </a:t>
            </a:r>
          </a:p>
          <a:p>
            <a:pPr algn="l">
              <a:lnSpc>
                <a:spcPts val="4783"/>
              </a:lnSpc>
            </a:pPr>
          </a:p>
          <a:p>
            <a:pPr algn="l" marL="737661" indent="-368830" lvl="1">
              <a:lnSpc>
                <a:spcPts val="4783"/>
              </a:lnSpc>
              <a:buFont typeface="Arial"/>
              <a:buChar char="•"/>
            </a:pPr>
            <a:r>
              <a:rPr lang="en-US" sz="3416">
                <a:solidFill>
                  <a:srgbClr val="F4F6FC"/>
                </a:solidFill>
                <a:latin typeface="HK Grotesk Medium"/>
                <a:ea typeface="HK Grotesk Medium"/>
                <a:cs typeface="HK Grotesk Medium"/>
                <a:sym typeface="HK Grotesk Medium"/>
              </a:rPr>
              <a:t>Crear una entidad principal “Profesores” en la que se engloban todos los atributos referidos a ellos, comunes a los cuatro formularios.</a:t>
            </a:r>
          </a:p>
          <a:p>
            <a:pPr algn="l">
              <a:lnSpc>
                <a:spcPts val="4783"/>
              </a:lnSpc>
            </a:pPr>
          </a:p>
          <a:p>
            <a:pPr algn="l" marL="737661" indent="-368830" lvl="1">
              <a:lnSpc>
                <a:spcPts val="4783"/>
              </a:lnSpc>
              <a:buFont typeface="Arial"/>
              <a:buChar char="•"/>
            </a:pPr>
            <a:r>
              <a:rPr lang="en-US" sz="3416">
                <a:solidFill>
                  <a:srgbClr val="F4F6FC"/>
                </a:solidFill>
                <a:latin typeface="HK Grotesk Medium"/>
                <a:ea typeface="HK Grotesk Medium"/>
                <a:cs typeface="HK Grotesk Medium"/>
                <a:sym typeface="HK Grotesk Medium"/>
              </a:rPr>
              <a:t>“Dividir” el DER en cuatro secciones, en donde cada una corresponde a un formulario. Estas tienen entidades debiles que hacen referencia a cada parte de su respectivo formulario.</a:t>
            </a:r>
          </a:p>
        </p:txBody>
      </p:sp>
      <p:sp>
        <p:nvSpPr>
          <p:cNvPr name="Freeform 5" id="5"/>
          <p:cNvSpPr/>
          <p:nvPr/>
        </p:nvSpPr>
        <p:spPr>
          <a:xfrm flipH="false" flipV="false" rot="0">
            <a:off x="0" y="6555972"/>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308610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3677" y="-2962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42247" y="509428"/>
            <a:ext cx="14466626" cy="1510031"/>
          </a:xfrm>
          <a:prstGeom prst="rect">
            <a:avLst/>
          </a:prstGeom>
        </p:spPr>
        <p:txBody>
          <a:bodyPr anchor="t" rtlCol="false" tIns="0" lIns="0" bIns="0" rIns="0">
            <a:spAutoFit/>
          </a:bodyPr>
          <a:lstStyle/>
          <a:p>
            <a:pPr algn="ctr">
              <a:lnSpc>
                <a:spcPts val="12319"/>
              </a:lnSpc>
            </a:pPr>
            <a:r>
              <a:rPr lang="en-US" sz="8799">
                <a:solidFill>
                  <a:srgbClr val="CAE8FF"/>
                </a:solidFill>
                <a:latin typeface="HK Grotesk Bold"/>
                <a:ea typeface="HK Grotesk Bold"/>
                <a:cs typeface="HK Grotesk Bold"/>
                <a:sym typeface="HK Grotesk Bold"/>
              </a:rPr>
              <a:t>INCONVENIENTES</a:t>
            </a:r>
          </a:p>
        </p:txBody>
      </p:sp>
      <p:sp>
        <p:nvSpPr>
          <p:cNvPr name="TextBox 4" id="4"/>
          <p:cNvSpPr txBox="true"/>
          <p:nvPr/>
        </p:nvSpPr>
        <p:spPr>
          <a:xfrm rot="0">
            <a:off x="4425481" y="2213971"/>
            <a:ext cx="13032823" cy="6714066"/>
          </a:xfrm>
          <a:prstGeom prst="rect">
            <a:avLst/>
          </a:prstGeom>
        </p:spPr>
        <p:txBody>
          <a:bodyPr anchor="t" rtlCol="false" tIns="0" lIns="0" bIns="0" rIns="0">
            <a:spAutoFit/>
          </a:bodyPr>
          <a:lstStyle/>
          <a:p>
            <a:pPr algn="l" marL="737661" indent="-368830" lvl="1">
              <a:lnSpc>
                <a:spcPts val="4783"/>
              </a:lnSpc>
              <a:buFont typeface="Arial"/>
              <a:buChar char="•"/>
            </a:pPr>
            <a:r>
              <a:rPr lang="en-US" sz="3416">
                <a:solidFill>
                  <a:srgbClr val="F4F6FC"/>
                </a:solidFill>
                <a:latin typeface="HK Grotesk Medium"/>
                <a:ea typeface="HK Grotesk Medium"/>
                <a:cs typeface="HK Grotesk Medium"/>
                <a:sym typeface="HK Grotesk Medium"/>
              </a:rPr>
              <a:t>Crear en primera instancia una entidad curriculum vitae.</a:t>
            </a:r>
          </a:p>
          <a:p>
            <a:pPr algn="l">
              <a:lnSpc>
                <a:spcPts val="4783"/>
              </a:lnSpc>
            </a:pPr>
          </a:p>
          <a:p>
            <a:pPr algn="l" marL="737661" indent="-368830" lvl="1">
              <a:lnSpc>
                <a:spcPts val="4783"/>
              </a:lnSpc>
              <a:buFont typeface="Arial"/>
              <a:buChar char="•"/>
            </a:pPr>
            <a:r>
              <a:rPr lang="en-US" sz="3416">
                <a:solidFill>
                  <a:srgbClr val="F4F6FC"/>
                </a:solidFill>
                <a:latin typeface="HK Grotesk Medium"/>
                <a:ea typeface="HK Grotesk Medium"/>
                <a:cs typeface="HK Grotesk Medium"/>
                <a:sym typeface="HK Grotesk Medium"/>
              </a:rPr>
              <a:t>No saber si las entidades que representan a los formularios, podían ser o no, entidades débiles.</a:t>
            </a:r>
          </a:p>
          <a:p>
            <a:pPr algn="l">
              <a:lnSpc>
                <a:spcPts val="4783"/>
              </a:lnSpc>
            </a:pPr>
          </a:p>
          <a:p>
            <a:pPr algn="l" marL="737661" indent="-368830" lvl="1">
              <a:lnSpc>
                <a:spcPts val="4783"/>
              </a:lnSpc>
              <a:buFont typeface="Arial"/>
              <a:buChar char="•"/>
            </a:pPr>
            <a:r>
              <a:rPr lang="en-US" sz="3416">
                <a:solidFill>
                  <a:srgbClr val="F4F6FC"/>
                </a:solidFill>
                <a:latin typeface="HK Grotesk Medium"/>
                <a:ea typeface="HK Grotesk Medium"/>
                <a:cs typeface="HK Grotesk Medium"/>
                <a:sym typeface="HK Grotesk Medium"/>
              </a:rPr>
              <a:t>No tuvimos en cuenta que los familiares también podían tener seguro de </a:t>
            </a:r>
            <a:r>
              <a:rPr lang="en-US" sz="3416">
                <a:solidFill>
                  <a:srgbClr val="F4F6FC"/>
                </a:solidFill>
                <a:latin typeface="HK Grotesk Medium"/>
                <a:ea typeface="HK Grotesk Medium"/>
                <a:cs typeface="HK Grotesk Medium"/>
                <a:sym typeface="HK Grotesk Medium"/>
              </a:rPr>
              <a:t>vida.</a:t>
            </a:r>
          </a:p>
          <a:p>
            <a:pPr algn="l">
              <a:lnSpc>
                <a:spcPts val="4783"/>
              </a:lnSpc>
            </a:pPr>
          </a:p>
          <a:p>
            <a:pPr algn="l" marL="737661" indent="-368830" lvl="1">
              <a:lnSpc>
                <a:spcPts val="4783"/>
              </a:lnSpc>
              <a:buFont typeface="Arial"/>
              <a:buChar char="•"/>
            </a:pPr>
            <a:r>
              <a:rPr lang="en-US" sz="3416">
                <a:solidFill>
                  <a:srgbClr val="F4F6FC"/>
                </a:solidFill>
                <a:latin typeface="HK Grotesk Medium"/>
                <a:ea typeface="HK Grotesk Medium"/>
                <a:cs typeface="HK Grotesk Medium"/>
                <a:sym typeface="HK Grotesk Medium"/>
              </a:rPr>
              <a:t>No estábamos seguros de si era necesarios guardar datos de otras obras sociales y seguros de vida que puedan tener los profesores, diferentes a la que otorga la facultad.</a:t>
            </a:r>
          </a:p>
        </p:txBody>
      </p:sp>
      <p:sp>
        <p:nvSpPr>
          <p:cNvPr name="Freeform 5" id="5"/>
          <p:cNvSpPr/>
          <p:nvPr/>
        </p:nvSpPr>
        <p:spPr>
          <a:xfrm flipH="false" flipV="false" rot="0">
            <a:off x="0" y="611033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2847043"/>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753155" y="1937937"/>
            <a:ext cx="12681562" cy="7689517"/>
          </a:xfrm>
          <a:prstGeom prst="rect">
            <a:avLst/>
          </a:prstGeom>
        </p:spPr>
        <p:txBody>
          <a:bodyPr anchor="t" rtlCol="false" tIns="0" lIns="0" bIns="0" rIns="0">
            <a:spAutoFit/>
          </a:bodyPr>
          <a:lstStyle/>
          <a:p>
            <a:pPr algn="l">
              <a:lnSpc>
                <a:spcPts val="4305"/>
              </a:lnSpc>
            </a:pPr>
            <a:r>
              <a:rPr lang="en-US" sz="3075">
                <a:solidFill>
                  <a:srgbClr val="F4F6FC"/>
                </a:solidFill>
                <a:latin typeface="HK Grotesk Medium"/>
                <a:ea typeface="HK Grotesk Medium"/>
                <a:cs typeface="HK Grotesk Medium"/>
                <a:sym typeface="HK Grotesk Medium"/>
              </a:rPr>
              <a:t>Generalmente, todos los integrantes del equipo nos conectábamos para avanzar con el trabajo sin dejar la opinión de nadie sin considerar. Sin embargo, hubo excepciones donde nos dividíamos el trabajo por cuestiones de tiempo, como por ejemplo:</a:t>
            </a:r>
          </a:p>
          <a:p>
            <a:pPr algn="l">
              <a:lnSpc>
                <a:spcPts val="4305"/>
              </a:lnSpc>
            </a:pPr>
          </a:p>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Encargados de creación de tablas y carga de datos (Yamil y Juan Ignacio).</a:t>
            </a:r>
          </a:p>
          <a:p>
            <a:pPr algn="l">
              <a:lnSpc>
                <a:spcPts val="4305"/>
              </a:lnSpc>
            </a:pPr>
          </a:p>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Encargados de consultas en SQL (Mauricio y Maximiliano)</a:t>
            </a:r>
          </a:p>
          <a:p>
            <a:pPr algn="l">
              <a:lnSpc>
                <a:spcPts val="4305"/>
              </a:lnSpc>
            </a:pPr>
          </a:p>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Encargados de diccionario y documentación (Fabricio y Leonor)</a:t>
            </a:r>
          </a:p>
          <a:p>
            <a:pPr algn="l">
              <a:lnSpc>
                <a:spcPts val="4305"/>
              </a:lnSpc>
            </a:pPr>
          </a:p>
          <a:p>
            <a:pPr algn="l">
              <a:lnSpc>
                <a:spcPts val="4305"/>
              </a:lnSpc>
            </a:pPr>
            <a:r>
              <a:rPr lang="en-US" sz="3075">
                <a:solidFill>
                  <a:srgbClr val="F4F6FC"/>
                </a:solidFill>
                <a:latin typeface="HK Grotesk Medium"/>
                <a:ea typeface="HK Grotesk Medium"/>
                <a:cs typeface="HK Grotesk Medium"/>
                <a:sym typeface="HK Grotesk Medium"/>
              </a:rPr>
              <a:t>Luego de que cada uno terminara su parte asignada, lo discutíamos grupalmente.</a:t>
            </a:r>
          </a:p>
        </p:txBody>
      </p:sp>
      <p:sp>
        <p:nvSpPr>
          <p:cNvPr name="TextBox 3" id="3"/>
          <p:cNvSpPr txBox="true"/>
          <p:nvPr/>
        </p:nvSpPr>
        <p:spPr>
          <a:xfrm rot="0">
            <a:off x="753155" y="429676"/>
            <a:ext cx="15365669" cy="1268111"/>
          </a:xfrm>
          <a:prstGeom prst="rect">
            <a:avLst/>
          </a:prstGeom>
        </p:spPr>
        <p:txBody>
          <a:bodyPr anchor="t" rtlCol="false" tIns="0" lIns="0" bIns="0" rIns="0">
            <a:spAutoFit/>
          </a:bodyPr>
          <a:lstStyle/>
          <a:p>
            <a:pPr algn="ctr">
              <a:lnSpc>
                <a:spcPts val="10363"/>
              </a:lnSpc>
            </a:pPr>
            <a:r>
              <a:rPr lang="en-US" sz="7402">
                <a:solidFill>
                  <a:srgbClr val="CAE8FF"/>
                </a:solidFill>
                <a:latin typeface="HK Grotesk Bold"/>
                <a:ea typeface="HK Grotesk Bold"/>
                <a:cs typeface="HK Grotesk Bold"/>
                <a:sym typeface="HK Grotesk Bold"/>
              </a:rPr>
              <a:t>DISTRIBUCIÓN DEL EQUIPO</a:t>
            </a:r>
          </a:p>
        </p:txBody>
      </p:sp>
      <p:sp>
        <p:nvSpPr>
          <p:cNvPr name="Freeform 4" id="4"/>
          <p:cNvSpPr/>
          <p:nvPr/>
        </p:nvSpPr>
        <p:spPr>
          <a:xfrm flipH="false" flipV="false" rot="-10800000">
            <a:off x="14845753" y="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4845753" y="3911313"/>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4845753" y="7706065"/>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4717" y="4592411"/>
            <a:ext cx="4525906" cy="4226065"/>
          </a:xfrm>
          <a:custGeom>
            <a:avLst/>
            <a:gdLst/>
            <a:ahLst/>
            <a:cxnLst/>
            <a:rect r="r" b="b" t="t" l="l"/>
            <a:pathLst>
              <a:path h="4226065" w="4525906">
                <a:moveTo>
                  <a:pt x="0" y="0"/>
                </a:moveTo>
                <a:lnTo>
                  <a:pt x="4525907" y="0"/>
                </a:lnTo>
                <a:lnTo>
                  <a:pt x="4525907" y="4226065"/>
                </a:lnTo>
                <a:lnTo>
                  <a:pt x="0" y="4226065"/>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845753" y="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845753" y="3948793"/>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845753" y="7821726"/>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2856699"/>
            <a:ext cx="12681562" cy="6670342"/>
          </a:xfrm>
          <a:prstGeom prst="rect">
            <a:avLst/>
          </a:prstGeom>
        </p:spPr>
        <p:txBody>
          <a:bodyPr anchor="t" rtlCol="false" tIns="0" lIns="0" bIns="0" rIns="0">
            <a:spAutoFit/>
          </a:bodyPr>
          <a:lstStyle/>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Cada integrante leyó por separado las consignas y escenario. </a:t>
            </a:r>
          </a:p>
          <a:p>
            <a:pPr algn="l">
              <a:lnSpc>
                <a:spcPts val="4305"/>
              </a:lnSpc>
            </a:pPr>
          </a:p>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Se hizo una puesta en común, anotando lo que consideraba importante cada uno.</a:t>
            </a:r>
          </a:p>
          <a:p>
            <a:pPr algn="l">
              <a:lnSpc>
                <a:spcPts val="4305"/>
              </a:lnSpc>
            </a:pPr>
          </a:p>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Se procedió a plantear el DER, tomando cada formulario y unie</a:t>
            </a:r>
            <a:r>
              <a:rPr lang="en-US" sz="3075">
                <a:solidFill>
                  <a:srgbClr val="F4F6FC"/>
                </a:solidFill>
                <a:latin typeface="HK Grotesk Medium"/>
                <a:ea typeface="HK Grotesk Medium"/>
                <a:cs typeface="HK Grotesk Medium"/>
                <a:sym typeface="HK Grotesk Medium"/>
              </a:rPr>
              <a:t>ndo las ideas mencionadas anteriormente.</a:t>
            </a:r>
          </a:p>
          <a:p>
            <a:pPr algn="l">
              <a:lnSpc>
                <a:spcPts val="4305"/>
              </a:lnSpc>
            </a:pPr>
          </a:p>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En base al DER, se desarrolló el modelo relacional.</a:t>
            </a:r>
          </a:p>
          <a:p>
            <a:pPr algn="l">
              <a:lnSpc>
                <a:spcPts val="4305"/>
              </a:lnSpc>
            </a:pPr>
          </a:p>
          <a:p>
            <a:pPr algn="l" marL="664025" indent="-332013" lvl="1">
              <a:lnSpc>
                <a:spcPts val="4305"/>
              </a:lnSpc>
              <a:buFont typeface="Arial"/>
              <a:buChar char="•"/>
            </a:pPr>
            <a:r>
              <a:rPr lang="en-US" sz="3075">
                <a:solidFill>
                  <a:srgbClr val="F4F6FC"/>
                </a:solidFill>
                <a:latin typeface="HK Grotesk Medium"/>
                <a:ea typeface="HK Grotesk Medium"/>
                <a:cs typeface="HK Grotesk Medium"/>
                <a:sym typeface="HK Grotesk Medium"/>
              </a:rPr>
              <a:t>Finalmente, pasamos el modelo relacional a SQL.</a:t>
            </a:r>
          </a:p>
          <a:p>
            <a:pPr algn="l">
              <a:lnSpc>
                <a:spcPts val="4305"/>
              </a:lnSpc>
            </a:pPr>
          </a:p>
        </p:txBody>
      </p:sp>
      <p:sp>
        <p:nvSpPr>
          <p:cNvPr name="TextBox 6" id="6"/>
          <p:cNvSpPr txBox="true"/>
          <p:nvPr/>
        </p:nvSpPr>
        <p:spPr>
          <a:xfrm rot="0">
            <a:off x="746164" y="592455"/>
            <a:ext cx="15667632" cy="1464945"/>
          </a:xfrm>
          <a:prstGeom prst="rect">
            <a:avLst/>
          </a:prstGeom>
        </p:spPr>
        <p:txBody>
          <a:bodyPr anchor="t" rtlCol="false" tIns="0" lIns="0" bIns="0" rIns="0">
            <a:spAutoFit/>
          </a:bodyPr>
          <a:lstStyle/>
          <a:p>
            <a:pPr algn="ctr">
              <a:lnSpc>
                <a:spcPts val="5880"/>
              </a:lnSpc>
            </a:pPr>
            <a:r>
              <a:rPr lang="en-US" sz="4200">
                <a:solidFill>
                  <a:srgbClr val="CAE8FF"/>
                </a:solidFill>
                <a:latin typeface="HK Grotesk Bold"/>
                <a:ea typeface="HK Grotesk Bold"/>
                <a:cs typeface="HK Grotesk Bold"/>
                <a:sym typeface="HK Grotesk Bold"/>
              </a:rPr>
              <a:t>¿CÓMO FUE EL TRABAJO DE  ELABORACIÓN DEL MODELO RELACIONAL Y SU MATERIALIZACIÓN EN LA BASE DE DATOS?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1433368" y="2342600"/>
            <a:ext cx="6716860" cy="6716860"/>
          </a:xfrm>
          <a:custGeom>
            <a:avLst/>
            <a:gdLst/>
            <a:ahLst/>
            <a:cxnLst/>
            <a:rect r="r" b="b" t="t" l="l"/>
            <a:pathLst>
              <a:path h="6716860" w="6716860">
                <a:moveTo>
                  <a:pt x="0" y="0"/>
                </a:moveTo>
                <a:lnTo>
                  <a:pt x="6716860" y="0"/>
                </a:lnTo>
                <a:lnTo>
                  <a:pt x="6716860" y="6716860"/>
                </a:lnTo>
                <a:lnTo>
                  <a:pt x="0" y="6716860"/>
                </a:lnTo>
                <a:lnTo>
                  <a:pt x="0" y="0"/>
                </a:lnTo>
                <a:close/>
              </a:path>
            </a:pathLst>
          </a:custGeom>
          <a:blipFill>
            <a:blip r:embed="rId2"/>
            <a:stretch>
              <a:fillRect l="0" t="0" r="0" b="0"/>
            </a:stretch>
          </a:blipFill>
        </p:spPr>
      </p:sp>
      <p:sp>
        <p:nvSpPr>
          <p:cNvPr name="TextBox 3" id="3"/>
          <p:cNvSpPr txBox="true"/>
          <p:nvPr/>
        </p:nvSpPr>
        <p:spPr>
          <a:xfrm rot="0">
            <a:off x="1028700" y="524924"/>
            <a:ext cx="16230600" cy="1203321"/>
          </a:xfrm>
          <a:prstGeom prst="rect">
            <a:avLst/>
          </a:prstGeom>
        </p:spPr>
        <p:txBody>
          <a:bodyPr anchor="t" rtlCol="false" tIns="0" lIns="0" bIns="0" rIns="0">
            <a:spAutoFit/>
          </a:bodyPr>
          <a:lstStyle/>
          <a:p>
            <a:pPr algn="ctr">
              <a:lnSpc>
                <a:spcPts val="9800"/>
              </a:lnSpc>
            </a:pPr>
            <a:r>
              <a:rPr lang="en-US" sz="7000">
                <a:solidFill>
                  <a:srgbClr val="CAE8FF"/>
                </a:solidFill>
                <a:latin typeface="HK Grotesk Bold"/>
                <a:ea typeface="HK Grotesk Bold"/>
                <a:cs typeface="HK Grotesk Bold"/>
                <a:sym typeface="HK Grotesk Bold"/>
              </a:rPr>
              <a:t>TECNICA DE LLENADO DE BD</a:t>
            </a:r>
          </a:p>
        </p:txBody>
      </p:sp>
      <p:sp>
        <p:nvSpPr>
          <p:cNvPr name="TextBox 4" id="4"/>
          <p:cNvSpPr txBox="true"/>
          <p:nvPr/>
        </p:nvSpPr>
        <p:spPr>
          <a:xfrm rot="0">
            <a:off x="1028700" y="2275925"/>
            <a:ext cx="10849280" cy="7181215"/>
          </a:xfrm>
          <a:prstGeom prst="rect">
            <a:avLst/>
          </a:prstGeom>
        </p:spPr>
        <p:txBody>
          <a:bodyPr anchor="t" rtlCol="false" tIns="0" lIns="0" bIns="0" rIns="0">
            <a:spAutoFit/>
          </a:bodyPr>
          <a:lstStyle/>
          <a:p>
            <a:pPr algn="l">
              <a:lnSpc>
                <a:spcPts val="4759"/>
              </a:lnSpc>
            </a:pPr>
            <a:r>
              <a:rPr lang="en-US" sz="3399">
                <a:solidFill>
                  <a:srgbClr val="F4F6FC"/>
                </a:solidFill>
                <a:latin typeface="HK Grotesk"/>
                <a:ea typeface="HK Grotesk"/>
                <a:cs typeface="HK Grotesk"/>
                <a:sym typeface="HK Grotesk"/>
              </a:rPr>
              <a:t>Utilizamos una librería de Python llamada  “Faker”, la cual sirve para generar datos aleatoriamente. Luego, estos datos serían exportados a archivos CSV.</a:t>
            </a:r>
          </a:p>
          <a:p>
            <a:pPr algn="l">
              <a:lnSpc>
                <a:spcPts val="4759"/>
              </a:lnSpc>
            </a:pPr>
          </a:p>
          <a:p>
            <a:pPr algn="l">
              <a:lnSpc>
                <a:spcPts val="4759"/>
              </a:lnSpc>
            </a:pPr>
            <a:r>
              <a:rPr lang="en-US" sz="3399">
                <a:solidFill>
                  <a:srgbClr val="F4F6FC"/>
                </a:solidFill>
                <a:latin typeface="HK Grotesk"/>
                <a:ea typeface="HK Grotesk"/>
                <a:cs typeface="HK Grotesk"/>
                <a:sym typeface="HK Grotesk"/>
              </a:rPr>
              <a:t>Para poder hacer que estos datos cumplan con todas las restricciones de clave necesarias, se aplicaron diferentes técnica algorítmicas en su generación. Por ejemplo, para las claves foráneas se hizo una lectura de campos generados previamente (para no asignar como clave foránea un dato que no existe, por ej.), o para mantener la integridad de los datos se invocaron los mensajes de “Faker” con parámetros pertinentes.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652801" y="429702"/>
            <a:ext cx="13315337" cy="1917699"/>
          </a:xfrm>
          <a:prstGeom prst="rect">
            <a:avLst/>
          </a:prstGeom>
        </p:spPr>
        <p:txBody>
          <a:bodyPr anchor="t" rtlCol="false" tIns="0" lIns="0" bIns="0" rIns="0">
            <a:spAutoFit/>
          </a:bodyPr>
          <a:lstStyle/>
          <a:p>
            <a:pPr algn="ctr">
              <a:lnSpc>
                <a:spcPts val="7700"/>
              </a:lnSpc>
            </a:pPr>
            <a:r>
              <a:rPr lang="en-US" sz="5500">
                <a:solidFill>
                  <a:srgbClr val="CAE8FF"/>
                </a:solidFill>
                <a:latin typeface="HK Grotesk Bold"/>
                <a:ea typeface="HK Grotesk Bold"/>
                <a:cs typeface="HK Grotesk Bold"/>
                <a:sym typeface="HK Grotesk Bold"/>
              </a:rPr>
              <a:t>INCONVENIENTES A LA HORA DE HACER CONSULTAS</a:t>
            </a:r>
          </a:p>
        </p:txBody>
      </p:sp>
      <p:sp>
        <p:nvSpPr>
          <p:cNvPr name="Freeform 3" id="3"/>
          <p:cNvSpPr/>
          <p:nvPr/>
        </p:nvSpPr>
        <p:spPr>
          <a:xfrm flipH="false" flipV="false" rot="2700000">
            <a:off x="-881186" y="7149250"/>
            <a:ext cx="4610941" cy="3412096"/>
          </a:xfrm>
          <a:custGeom>
            <a:avLst/>
            <a:gdLst/>
            <a:ahLst/>
            <a:cxnLst/>
            <a:rect r="r" b="b" t="t" l="l"/>
            <a:pathLst>
              <a:path h="3412096" w="4610941">
                <a:moveTo>
                  <a:pt x="0" y="0"/>
                </a:moveTo>
                <a:lnTo>
                  <a:pt x="4610940" y="0"/>
                </a:lnTo>
                <a:lnTo>
                  <a:pt x="4610940" y="3412096"/>
                </a:lnTo>
                <a:lnTo>
                  <a:pt x="0" y="341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34617" y="2794793"/>
            <a:ext cx="15573267" cy="6745761"/>
          </a:xfrm>
          <a:prstGeom prst="rect">
            <a:avLst/>
          </a:prstGeom>
        </p:spPr>
        <p:txBody>
          <a:bodyPr anchor="t" rtlCol="false" tIns="0" lIns="0" bIns="0" rIns="0">
            <a:spAutoFit/>
          </a:bodyPr>
          <a:lstStyle/>
          <a:p>
            <a:pPr algn="l">
              <a:lnSpc>
                <a:spcPts val="4392"/>
              </a:lnSpc>
            </a:pPr>
            <a:r>
              <a:rPr lang="en-US" sz="3137">
                <a:solidFill>
                  <a:srgbClr val="F4F6FC"/>
                </a:solidFill>
                <a:latin typeface="HK Grotesk Medium"/>
                <a:ea typeface="HK Grotesk Medium"/>
                <a:cs typeface="HK Grotesk Medium"/>
                <a:sym typeface="HK Grotesk Medium"/>
              </a:rPr>
              <a:t>Al hacer las consultas, nos dimos cuenta de que teníamos que hacer algunas modificaciones en los esquemas, ya que nos faltaban algunos datos. Más precisamente:</a:t>
            </a:r>
          </a:p>
          <a:p>
            <a:pPr algn="l">
              <a:lnSpc>
                <a:spcPts val="4392"/>
              </a:lnSpc>
            </a:pPr>
          </a:p>
          <a:p>
            <a:pPr algn="l" marL="677329" indent="-338665" lvl="1">
              <a:lnSpc>
                <a:spcPts val="4392"/>
              </a:lnSpc>
              <a:buFont typeface="Arial"/>
              <a:buChar char="•"/>
            </a:pPr>
            <a:r>
              <a:rPr lang="en-US" sz="3137">
                <a:solidFill>
                  <a:srgbClr val="F4F6FC"/>
                </a:solidFill>
                <a:latin typeface="HK Grotesk Medium"/>
                <a:ea typeface="HK Grotesk Medium"/>
                <a:cs typeface="HK Grotesk Medium"/>
                <a:sym typeface="HK Grotesk Medium"/>
              </a:rPr>
              <a:t>En la entidad “Carga_Horaria” tuvimos que modificar el horario para poder calcular las horas semanales totales de un profesor.</a:t>
            </a:r>
          </a:p>
          <a:p>
            <a:pPr algn="l">
              <a:lnSpc>
                <a:spcPts val="4392"/>
              </a:lnSpc>
            </a:pPr>
          </a:p>
          <a:p>
            <a:pPr algn="l" marL="677329" indent="-338665" lvl="1">
              <a:lnSpc>
                <a:spcPts val="4392"/>
              </a:lnSpc>
              <a:buFont typeface="Arial"/>
              <a:buChar char="•"/>
            </a:pPr>
            <a:r>
              <a:rPr lang="en-US" sz="3137">
                <a:solidFill>
                  <a:srgbClr val="F4F6FC"/>
                </a:solidFill>
                <a:latin typeface="HK Grotesk Medium"/>
                <a:ea typeface="HK Grotesk Medium"/>
                <a:cs typeface="HK Grotesk Medium"/>
                <a:sym typeface="HK Grotesk Medium"/>
              </a:rPr>
              <a:t>En la entidad “Familiar” fue necesario modificar la relación con “Seguro_de_Vida” para poder calcular que persona del grupo familiar no es beneficiario del seguro de vida.</a:t>
            </a:r>
          </a:p>
          <a:p>
            <a:pPr algn="l">
              <a:lnSpc>
                <a:spcPts val="4392"/>
              </a:lnSpc>
            </a:pPr>
          </a:p>
          <a:p>
            <a:pPr algn="l" marL="677329" indent="-338665" lvl="1">
              <a:lnSpc>
                <a:spcPts val="4392"/>
              </a:lnSpc>
              <a:buFont typeface="Arial"/>
              <a:buChar char="•"/>
            </a:pPr>
            <a:r>
              <a:rPr lang="en-US" sz="3137">
                <a:solidFill>
                  <a:srgbClr val="F4F6FC"/>
                </a:solidFill>
                <a:latin typeface="HK Grotesk Medium"/>
                <a:ea typeface="HK Grotesk Medium"/>
                <a:cs typeface="HK Grotesk Medium"/>
                <a:sym typeface="HK Grotesk Medium"/>
              </a:rPr>
              <a:t>Agregamos un atributo que indica la fecha de presentación de la declaración jurada. Sin este dato no podíamos hacer varias de las consultas propuestas.</a:t>
            </a:r>
          </a:p>
        </p:txBody>
      </p:sp>
      <p:sp>
        <p:nvSpPr>
          <p:cNvPr name="Freeform 5" id="5"/>
          <p:cNvSpPr/>
          <p:nvPr/>
        </p:nvSpPr>
        <p:spPr>
          <a:xfrm flipH="false" flipV="false" rot="-8100000">
            <a:off x="14499239" y="-260347"/>
            <a:ext cx="4610941" cy="3412096"/>
          </a:xfrm>
          <a:custGeom>
            <a:avLst/>
            <a:gdLst/>
            <a:ahLst/>
            <a:cxnLst/>
            <a:rect r="r" b="b" t="t" l="l"/>
            <a:pathLst>
              <a:path h="3412096" w="4610941">
                <a:moveTo>
                  <a:pt x="0" y="0"/>
                </a:moveTo>
                <a:lnTo>
                  <a:pt x="4610941" y="0"/>
                </a:lnTo>
                <a:lnTo>
                  <a:pt x="4610941" y="3412096"/>
                </a:lnTo>
                <a:lnTo>
                  <a:pt x="0" y="341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ea typeface="HK Grotesk Bold"/>
                <a:cs typeface="HK Grotesk Bold"/>
                <a:sym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DAGJ2pUbeYY</dc:identifier>
  <dcterms:modified xsi:type="dcterms:W3CDTF">2011-08-01T06:04:30Z</dcterms:modified>
  <cp:revision>1</cp:revision>
  <dc:title>Presentación de BD </dc:title>
</cp:coreProperties>
</file>