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328" r:id="rId4"/>
    <p:sldId id="337" r:id="rId5"/>
    <p:sldId id="334" r:id="rId6"/>
    <p:sldId id="329" r:id="rId7"/>
    <p:sldId id="330" r:id="rId8"/>
    <p:sldId id="258" r:id="rId9"/>
    <p:sldId id="331" r:id="rId10"/>
    <p:sldId id="264" r:id="rId11"/>
    <p:sldId id="332" r:id="rId12"/>
    <p:sldId id="333" r:id="rId13"/>
    <p:sldId id="259" r:id="rId14"/>
    <p:sldId id="260" r:id="rId15"/>
    <p:sldId id="335" r:id="rId16"/>
    <p:sldId id="336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FF99"/>
    <a:srgbClr val="3366FF"/>
    <a:srgbClr val="00CC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717"/>
  </p:normalViewPr>
  <p:slideViewPr>
    <p:cSldViewPr snapToGrid="0" showGuides="1">
      <p:cViewPr varScale="1">
        <p:scale>
          <a:sx n="100" d="100"/>
          <a:sy n="100" d="100"/>
        </p:scale>
        <p:origin x="17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81A6-3BB4-8E92-E6FD-795E39701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D014A-0534-65AF-911F-0F7C224F5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819FF-A5D6-14EB-9A66-95496A57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A676-78EC-4B11-94C4-23D3582BE7E2}" type="datetimeFigureOut">
              <a:rPr lang="en-IN" smtClean="0"/>
              <a:t>16/05/25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A5BBF-368D-5324-4115-0DEE11C9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6EBC1-373E-2B6F-A7C8-E3325A1C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045B-32BB-4FE2-B214-D8600FAB7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94970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1FCD-0F9B-D490-9C8C-F8A92ABA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850CE-427F-9A0F-8426-E1433A455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F3994-DDC2-CD10-29C7-29AA39B8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A676-78EC-4B11-94C4-23D3582BE7E2}" type="datetimeFigureOut">
              <a:rPr lang="en-IN" smtClean="0"/>
              <a:t>16/05/25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5C194-6496-A843-D74A-7BA29994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82543-D178-6DBE-D11F-DFB85DE9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045B-32BB-4FE2-B214-D8600FAB7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66806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54407-20F3-6976-5FB8-699FE0DBF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7459AF-E889-574E-F2F8-8D04CA2C0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C7626-4617-1C89-0629-A9FD86DA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A676-78EC-4B11-94C4-23D3582BE7E2}" type="datetimeFigureOut">
              <a:rPr lang="en-IN" smtClean="0"/>
              <a:t>16/05/25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A8045-46C4-6397-446D-5EF88BFB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F849F-CDAB-5557-3172-6528362B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045B-32BB-4FE2-B214-D8600FAB7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72641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4097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951333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3043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18258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81034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521348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23834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76234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9F40-C2C6-DE3B-051D-D84EF292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64A62-F640-1811-FEE0-E677B9329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BFDC8-5EC8-C1B7-E650-D9AF9C1A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A676-78EC-4B11-94C4-23D3582BE7E2}" type="datetimeFigureOut">
              <a:rPr lang="en-IN" smtClean="0"/>
              <a:t>16/05/25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8E917-B522-154F-54CE-703F64557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166FF-7C00-083B-E5FA-7B65A957C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045B-32BB-4FE2-B214-D8600FAB7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48992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593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201586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155714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73960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5360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C07F-3B4F-2266-401B-FC97FCD2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EFE0A-F83E-30E3-1A10-007ADCF2F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F34A3-E169-D727-F402-72DEBADB5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A676-78EC-4B11-94C4-23D3582BE7E2}" type="datetimeFigureOut">
              <a:rPr lang="en-IN" smtClean="0"/>
              <a:t>16/05/25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7AD9E-7087-8905-6134-9F9BCB49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B94C3-94B7-FCA0-20E9-6ACE838E5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045B-32BB-4FE2-B214-D8600FAB7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71953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99FF-6331-7F64-95E0-3372658C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2B0C-AC42-8A44-58B5-582469007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2F93C-4487-E76E-2963-C1414C202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278808-87A4-58B7-CE7E-25E267BC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A676-78EC-4B11-94C4-23D3582BE7E2}" type="datetimeFigureOut">
              <a:rPr lang="en-IN" smtClean="0"/>
              <a:t>16/05/25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FAE24-5168-6438-0A56-AA3DBC48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4799B-C3DB-C106-E37B-409C2554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045B-32BB-4FE2-B214-D8600FAB7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03618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5D10-4B71-2A23-9825-ACFA93BC6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4EE0A-21C6-C655-D7AD-13FEA6B92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46D23-4B14-2899-93BF-F4D655BBB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B407A-9B23-29C9-BF2A-FF4ACBC9F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0FD8F-1AB1-E38C-F13C-6320D1653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3D429-E3B1-AA5C-222D-A2784E78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A676-78EC-4B11-94C4-23D3582BE7E2}" type="datetimeFigureOut">
              <a:rPr lang="en-IN" smtClean="0"/>
              <a:t>16/05/25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B364C-EF1E-E238-EFDF-65741CE9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A18F2-5E27-27DB-BE0A-0C420C68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045B-32BB-4FE2-B214-D8600FAB7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13406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BFAB-8F79-6EA7-75A9-D91D0AE1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82C53-C05A-C7D9-F30E-DA88AA6F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A676-78EC-4B11-94C4-23D3582BE7E2}" type="datetimeFigureOut">
              <a:rPr lang="en-IN" smtClean="0"/>
              <a:t>16/05/25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FC364-76BB-BAF8-4BE5-B3ECCFF6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EB12E-887D-A2DB-FA20-3B1A6CC0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045B-32BB-4FE2-B214-D8600FAB7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53497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027D5-BF87-E720-C73B-6E957883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A676-78EC-4B11-94C4-23D3582BE7E2}" type="datetimeFigureOut">
              <a:rPr lang="en-IN" smtClean="0"/>
              <a:t>16/05/25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3DF5A4-DE39-68E4-05C5-7E37F53B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98EBA-4031-CDB1-4540-44FCAF08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045B-32BB-4FE2-B214-D8600FAB7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79632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CF2BD-52BA-144A-116F-BD9A4262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DD968-578E-DABF-AA4B-A69C4A820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B3042-9839-5955-7A0C-C56B4DD68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AE6ED-80D9-8A4A-CE7F-9DF86753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A676-78EC-4B11-94C4-23D3582BE7E2}" type="datetimeFigureOut">
              <a:rPr lang="en-IN" smtClean="0"/>
              <a:t>16/05/25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6FD86-F0E5-85F4-60DB-F02CADBC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9857C-E1AD-976A-12F3-6CC0ED0E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045B-32BB-4FE2-B214-D8600FAB7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1059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5C6A-4B7B-9934-BD44-4352FD52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2D863-E66D-625C-4930-31568DB99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0B075-4437-AFA6-6926-E32F635B1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21A9C-3A52-5AD4-FE39-7C706F6B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A676-78EC-4B11-94C4-23D3582BE7E2}" type="datetimeFigureOut">
              <a:rPr lang="en-IN" smtClean="0"/>
              <a:t>16/05/25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38230-E857-66F5-4199-BCDE8F7F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FC3CB-44F9-3A4D-E390-7BA8F672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045B-32BB-4FE2-B214-D8600FAB7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15229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96FED-460B-02B4-3BC8-598FAC1D4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720FA-0035-1724-2FDD-1DECF9F45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66A90-A347-0D3A-3EE4-F7D9E6AAC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BA676-78EC-4B11-94C4-23D3582BE7E2}" type="datetimeFigureOut">
              <a:rPr lang="en-IN" smtClean="0"/>
              <a:t>16/05/25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808D2-498F-D15C-DEF5-A38929EF2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3E67D-25BB-B7FD-3CA5-0873EE5E2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B045B-32BB-4FE2-B214-D8600FAB7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66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8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gvCorK2fZYhPrp5SA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nderstand the psychology of Consumer's buying behaviour in businesses.">
            <a:extLst>
              <a:ext uri="{FF2B5EF4-FFF2-40B4-BE49-F238E27FC236}">
                <a16:creationId xmlns:a16="http://schemas.microsoft.com/office/drawing/2014/main" id="{B31A1D2D-2E6A-DAFE-E8F2-B61834ACE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91D41F-9F24-E8F2-573F-E3176347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50" y="2266614"/>
            <a:ext cx="10515600" cy="1398055"/>
          </a:xfrm>
        </p:spPr>
        <p:txBody>
          <a:bodyPr/>
          <a:lstStyle/>
          <a:p>
            <a:r>
              <a:rPr lang="en-IN" b="1" dirty="0">
                <a:latin typeface="+mn-lt"/>
              </a:rPr>
              <a:t>CONSUMER BEHAVIOUR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F9CEA-FCDD-0EEC-0C39-98715BF1037E}"/>
              </a:ext>
            </a:extLst>
          </p:cNvPr>
          <p:cNvSpPr txBox="1"/>
          <p:nvPr/>
        </p:nvSpPr>
        <p:spPr>
          <a:xfrm>
            <a:off x="330850" y="3784709"/>
            <a:ext cx="61969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TATA Harrier Pre, Post &amp; Purchase Behaviour Analysis</a:t>
            </a:r>
            <a:br>
              <a:rPr lang="en-IN" sz="2800" b="1" dirty="0"/>
            </a:br>
            <a:endParaRPr lang="en-IN" sz="2800" b="1" dirty="0"/>
          </a:p>
          <a:p>
            <a:r>
              <a:rPr lang="en-IN" sz="2000" dirty="0"/>
              <a:t>MBA202325-</a:t>
            </a:r>
            <a:r>
              <a:rPr lang="en-IN" sz="2000" b="1" dirty="0"/>
              <a:t>081</a:t>
            </a:r>
            <a:r>
              <a:rPr lang="en-IN" sz="2000" dirty="0"/>
              <a:t> Gezatan Nimal Raj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C6E17F-0424-FCE3-C9AD-194769187436}"/>
              </a:ext>
            </a:extLst>
          </p:cNvPr>
          <p:cNvCxnSpPr>
            <a:cxnSpLocks/>
          </p:cNvCxnSpPr>
          <p:nvPr/>
        </p:nvCxnSpPr>
        <p:spPr>
          <a:xfrm>
            <a:off x="424206" y="3429000"/>
            <a:ext cx="567179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49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8DE5-7939-2D23-6EE5-051DFA099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43" y="1825625"/>
            <a:ext cx="10991653" cy="4351338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E0E0E"/>
                </a:solidFill>
                <a:effectLst/>
                <a:latin typeface="Calibri (Body)"/>
              </a:rPr>
              <a:t>Age-based Priorities</a:t>
            </a:r>
          </a:p>
          <a:p>
            <a:pPr lvl="1"/>
            <a:r>
              <a:rPr lang="en-IN" sz="1400" dirty="0">
                <a:solidFill>
                  <a:srgbClr val="0E0E0E"/>
                </a:solidFill>
                <a:effectLst/>
                <a:latin typeface="Calibri (Body)"/>
              </a:rPr>
              <a:t>Younger consumers (18-21) focus on </a:t>
            </a:r>
            <a:r>
              <a:rPr lang="en-IN" sz="1400" b="1" dirty="0">
                <a:solidFill>
                  <a:srgbClr val="0E0E0E"/>
                </a:solidFill>
                <a:effectLst/>
                <a:latin typeface="Calibri (Body)"/>
              </a:rPr>
              <a:t>performance</a:t>
            </a:r>
            <a:r>
              <a:rPr lang="en-IN" sz="1400" dirty="0">
                <a:solidFill>
                  <a:srgbClr val="0E0E0E"/>
                </a:solidFill>
                <a:effectLst/>
                <a:latin typeface="Calibri (Body)"/>
              </a:rPr>
              <a:t> and </a:t>
            </a:r>
            <a:r>
              <a:rPr lang="en-IN" sz="1400" b="1" dirty="0">
                <a:solidFill>
                  <a:srgbClr val="0E0E0E"/>
                </a:solidFill>
                <a:effectLst/>
                <a:latin typeface="Calibri (Body)"/>
              </a:rPr>
              <a:t>price</a:t>
            </a:r>
            <a:r>
              <a:rPr lang="en-IN" sz="1400" b="1" dirty="0">
                <a:solidFill>
                  <a:srgbClr val="0E0E0E"/>
                </a:solidFill>
                <a:latin typeface="Calibri (Body)"/>
              </a:rPr>
              <a:t> – Driving Experience; </a:t>
            </a:r>
            <a:r>
              <a:rPr lang="en-IN" sz="1400" dirty="0">
                <a:solidFill>
                  <a:srgbClr val="0E0E0E"/>
                </a:solidFill>
                <a:effectLst/>
                <a:latin typeface="Calibri (Body)"/>
              </a:rPr>
              <a:t>Older consumers (29-34) prioritize </a:t>
            </a:r>
            <a:r>
              <a:rPr lang="en-IN" sz="1400" b="1" dirty="0">
                <a:solidFill>
                  <a:srgbClr val="0E0E0E"/>
                </a:solidFill>
                <a:effectLst/>
                <a:latin typeface="Calibri (Body)"/>
              </a:rPr>
              <a:t>comfort</a:t>
            </a:r>
            <a:r>
              <a:rPr lang="en-IN" sz="1400" dirty="0">
                <a:solidFill>
                  <a:srgbClr val="0E0E0E"/>
                </a:solidFill>
                <a:effectLst/>
                <a:latin typeface="Calibri (Body)"/>
              </a:rPr>
              <a:t>, </a:t>
            </a:r>
            <a:r>
              <a:rPr lang="en-IN" sz="1400" b="1" dirty="0">
                <a:solidFill>
                  <a:srgbClr val="0E0E0E"/>
                </a:solidFill>
                <a:effectLst/>
                <a:latin typeface="Calibri (Body)"/>
              </a:rPr>
              <a:t>safety</a:t>
            </a:r>
            <a:r>
              <a:rPr lang="en-IN" sz="1400" dirty="0">
                <a:solidFill>
                  <a:srgbClr val="0E0E0E"/>
                </a:solidFill>
                <a:effectLst/>
                <a:latin typeface="Calibri (Body)"/>
              </a:rPr>
              <a:t>, and </a:t>
            </a:r>
            <a:r>
              <a:rPr lang="en-IN" sz="1400" b="1" dirty="0">
                <a:solidFill>
                  <a:srgbClr val="0E0E0E"/>
                </a:solidFill>
                <a:effectLst/>
                <a:latin typeface="Calibri (Body)"/>
              </a:rPr>
              <a:t>fuel efficiency - </a:t>
            </a:r>
            <a:r>
              <a:rPr lang="en-IN" sz="1400" dirty="0">
                <a:solidFill>
                  <a:srgbClr val="0E0E0E"/>
                </a:solidFill>
                <a:effectLst/>
                <a:latin typeface="Calibri (Body)"/>
              </a:rPr>
              <a:t>long-term reliability and cost-saving features</a:t>
            </a:r>
          </a:p>
          <a:p>
            <a:pPr lvl="1"/>
            <a:endParaRPr lang="en-IN" sz="2000" dirty="0">
              <a:solidFill>
                <a:srgbClr val="0E0E0E"/>
              </a:solidFill>
              <a:effectLst/>
              <a:latin typeface="Calibri (Body)"/>
            </a:endParaRPr>
          </a:p>
          <a:p>
            <a:r>
              <a:rPr lang="en-IN" sz="2400" b="1" dirty="0">
                <a:solidFill>
                  <a:srgbClr val="0E0E0E"/>
                </a:solidFill>
                <a:effectLst/>
                <a:latin typeface="Calibri (Body)"/>
              </a:rPr>
              <a:t>Interconnected Features </a:t>
            </a:r>
          </a:p>
          <a:p>
            <a:pPr lvl="1"/>
            <a:r>
              <a:rPr lang="en-IN" sz="1400" dirty="0">
                <a:solidFill>
                  <a:srgbClr val="0E0E0E"/>
                </a:solidFill>
                <a:effectLst/>
                <a:latin typeface="Calibri (Body)"/>
              </a:rPr>
              <a:t>Performance, comfort, and fuel efficiency – Mutually supportive in the consumer decision-making process</a:t>
            </a:r>
          </a:p>
          <a:p>
            <a:pPr lvl="1"/>
            <a:endParaRPr lang="en-IN" sz="1200" dirty="0">
              <a:solidFill>
                <a:srgbClr val="0E0E0E"/>
              </a:solidFill>
              <a:effectLst/>
              <a:latin typeface="Calibri (Body)"/>
            </a:endParaRPr>
          </a:p>
          <a:p>
            <a:r>
              <a:rPr lang="en-IN" sz="2400" b="1" dirty="0">
                <a:solidFill>
                  <a:srgbClr val="0E0E0E"/>
                </a:solidFill>
                <a:effectLst/>
                <a:latin typeface="Calibri (Body)"/>
              </a:rPr>
              <a:t>Safety and Design</a:t>
            </a:r>
          </a:p>
          <a:p>
            <a:pPr lvl="1"/>
            <a:r>
              <a:rPr lang="en-IN" sz="1400" b="1" dirty="0">
                <a:solidFill>
                  <a:srgbClr val="0E0E0E"/>
                </a:solidFill>
                <a:effectLst/>
                <a:latin typeface="Calibri (Body)"/>
              </a:rPr>
              <a:t>Safety-conscious</a:t>
            </a:r>
            <a:r>
              <a:rPr lang="en-IN" sz="1400" dirty="0">
                <a:solidFill>
                  <a:srgbClr val="0E0E0E"/>
                </a:solidFill>
                <a:effectLst/>
                <a:latin typeface="Calibri (Body)"/>
              </a:rPr>
              <a:t> buyers place high importance on </a:t>
            </a:r>
            <a:r>
              <a:rPr lang="en-IN" sz="1400" b="1" dirty="0">
                <a:solidFill>
                  <a:srgbClr val="0E0E0E"/>
                </a:solidFill>
                <a:effectLst/>
                <a:latin typeface="Calibri (Body)"/>
              </a:rPr>
              <a:t>design</a:t>
            </a:r>
            <a:r>
              <a:rPr lang="en-IN" sz="1400" dirty="0">
                <a:solidFill>
                  <a:srgbClr val="0E0E0E"/>
                </a:solidFill>
                <a:effectLst/>
                <a:latin typeface="Calibri (Body)"/>
              </a:rPr>
              <a:t> and </a:t>
            </a:r>
            <a:r>
              <a:rPr lang="en-IN" sz="1400" b="1" dirty="0">
                <a:solidFill>
                  <a:srgbClr val="0E0E0E"/>
                </a:solidFill>
                <a:effectLst/>
                <a:latin typeface="Calibri (Body)"/>
              </a:rPr>
              <a:t>infotainment</a:t>
            </a:r>
            <a:endParaRPr lang="en-IN" sz="1200" dirty="0">
              <a:solidFill>
                <a:srgbClr val="0E0E0E"/>
              </a:solidFill>
              <a:effectLst/>
              <a:latin typeface="Calibri (Body)"/>
            </a:endParaRPr>
          </a:p>
          <a:p>
            <a:pPr lvl="1"/>
            <a:endParaRPr lang="en-IN" sz="2000" dirty="0">
              <a:solidFill>
                <a:srgbClr val="0E0E0E"/>
              </a:solidFill>
              <a:effectLst/>
              <a:latin typeface="Calibri (Body)"/>
            </a:endParaRPr>
          </a:p>
          <a:p>
            <a:r>
              <a:rPr lang="en-IN" sz="2400" b="1" dirty="0">
                <a:solidFill>
                  <a:srgbClr val="0E0E0E"/>
                </a:solidFill>
                <a:effectLst/>
                <a:latin typeface="Calibri (Body)"/>
              </a:rPr>
              <a:t>Price Sensitivity and Brand Perception</a:t>
            </a:r>
          </a:p>
          <a:p>
            <a:pPr lvl="1"/>
            <a:r>
              <a:rPr lang="en-IN" sz="1400" dirty="0">
                <a:solidFill>
                  <a:srgbClr val="0E0E0E"/>
                </a:solidFill>
                <a:effectLst/>
                <a:latin typeface="Calibri (Body)"/>
              </a:rPr>
              <a:t>Price-sensitive consumers expect </a:t>
            </a:r>
            <a:r>
              <a:rPr lang="en-IN" sz="1400" b="1" dirty="0">
                <a:solidFill>
                  <a:srgbClr val="0E0E0E"/>
                </a:solidFill>
                <a:effectLst/>
                <a:latin typeface="Calibri (Body)"/>
              </a:rPr>
              <a:t>higher-quality features</a:t>
            </a:r>
            <a:r>
              <a:rPr lang="en-IN" sz="1400" dirty="0">
                <a:solidFill>
                  <a:srgbClr val="0E0E0E"/>
                </a:solidFill>
                <a:effectLst/>
                <a:latin typeface="Calibri (Body)"/>
              </a:rPr>
              <a:t> and </a:t>
            </a:r>
            <a:r>
              <a:rPr lang="en-IN" sz="1400" b="1" dirty="0">
                <a:solidFill>
                  <a:srgbClr val="0E0E0E"/>
                </a:solidFill>
                <a:effectLst/>
                <a:latin typeface="Calibri (Body)"/>
              </a:rPr>
              <a:t>modern technology</a:t>
            </a:r>
            <a:r>
              <a:rPr lang="en-IN" sz="1400" dirty="0">
                <a:solidFill>
                  <a:srgbClr val="0E0E0E"/>
                </a:solidFill>
                <a:effectLst/>
                <a:latin typeface="Calibri (Body)"/>
              </a:rPr>
              <a:t> in higher-priced vehicles, linking </a:t>
            </a:r>
            <a:r>
              <a:rPr lang="en-IN" sz="1400" b="1" dirty="0">
                <a:solidFill>
                  <a:srgbClr val="0E0E0E"/>
                </a:solidFill>
                <a:effectLst/>
                <a:latin typeface="Calibri (Body)"/>
              </a:rPr>
              <a:t>price</a:t>
            </a:r>
            <a:r>
              <a:rPr lang="en-IN" sz="1400" dirty="0">
                <a:solidFill>
                  <a:srgbClr val="0E0E0E"/>
                </a:solidFill>
                <a:effectLst/>
                <a:latin typeface="Calibri (Body)"/>
              </a:rPr>
              <a:t> to perceived </a:t>
            </a:r>
            <a:r>
              <a:rPr lang="en-IN" sz="1400" b="1" dirty="0">
                <a:solidFill>
                  <a:srgbClr val="0E0E0E"/>
                </a:solidFill>
                <a:effectLst/>
                <a:latin typeface="Calibri (Body)"/>
              </a:rPr>
              <a:t>value and brand reputation</a:t>
            </a:r>
            <a:r>
              <a:rPr lang="en-IN" sz="1400" dirty="0">
                <a:solidFill>
                  <a:srgbClr val="0E0E0E"/>
                </a:solidFill>
                <a:effectLst/>
                <a:latin typeface="Calibri (Body)"/>
              </a:rPr>
              <a:t>. </a:t>
            </a:r>
            <a:r>
              <a:rPr lang="en-IN" sz="1400" b="1" dirty="0">
                <a:solidFill>
                  <a:srgbClr val="0E0E0E"/>
                </a:solidFill>
                <a:effectLst/>
                <a:latin typeface="Calibri (Body)"/>
              </a:rPr>
              <a:t>Brand reputation</a:t>
            </a:r>
            <a:r>
              <a:rPr lang="en-IN" sz="1400" dirty="0">
                <a:solidFill>
                  <a:srgbClr val="0E0E0E"/>
                </a:solidFill>
                <a:effectLst/>
                <a:latin typeface="Calibri (Body)"/>
              </a:rPr>
              <a:t> is strongly associated with </a:t>
            </a:r>
            <a:r>
              <a:rPr lang="en-IN" sz="1400" b="1" dirty="0">
                <a:solidFill>
                  <a:srgbClr val="0E0E0E"/>
                </a:solidFill>
                <a:effectLst/>
                <a:latin typeface="Calibri (Body)"/>
              </a:rPr>
              <a:t>resale value</a:t>
            </a:r>
            <a:endParaRPr lang="en-IN" sz="1400" dirty="0">
              <a:solidFill>
                <a:srgbClr val="0E0E0E"/>
              </a:solidFill>
              <a:effectLst/>
              <a:latin typeface="Calibri (Body)"/>
            </a:endParaRPr>
          </a:p>
          <a:p>
            <a:pPr marL="0" indent="0">
              <a:buNone/>
            </a:pPr>
            <a:endParaRPr lang="en-IN" sz="1600" dirty="0">
              <a:solidFill>
                <a:srgbClr val="0E0E0E"/>
              </a:solidFill>
              <a:effectLst/>
              <a:latin typeface="Calibri (Body)"/>
            </a:endParaRPr>
          </a:p>
          <a:p>
            <a:endParaRPr lang="en-US" sz="2400" dirty="0">
              <a:latin typeface="Calibri (Body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DAF5DE-7552-95D0-8C62-979DF16F28F5}"/>
              </a:ext>
            </a:extLst>
          </p:cNvPr>
          <p:cNvSpPr txBox="1"/>
          <p:nvPr/>
        </p:nvSpPr>
        <p:spPr>
          <a:xfrm>
            <a:off x="612743" y="612742"/>
            <a:ext cx="9123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0E0E0E"/>
                </a:solidFill>
                <a:effectLst/>
                <a:latin typeface="Calibri (Body)"/>
              </a:rPr>
              <a:t>RESEARCH FINDINGS - CORRELATION ANALYSIS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395530590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438D-7FAA-C122-DF15-0418BA8E0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43" y="1737134"/>
            <a:ext cx="10940160" cy="4351338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rgbClr val="0E0E0E"/>
                </a:solidFill>
                <a:effectLst/>
                <a:latin typeface="Calibri (Body)"/>
              </a:rPr>
              <a:t>Target </a:t>
            </a:r>
            <a:r>
              <a:rPr lang="en-IN" sz="2000" b="1" dirty="0">
                <a:solidFill>
                  <a:srgbClr val="0E0E0E"/>
                </a:solidFill>
                <a:effectLst/>
                <a:latin typeface="Calibri (Body)"/>
              </a:rPr>
              <a:t>younger consumers</a:t>
            </a:r>
            <a:r>
              <a:rPr lang="en-IN" sz="2000" dirty="0">
                <a:solidFill>
                  <a:srgbClr val="0E0E0E"/>
                </a:solidFill>
                <a:effectLst/>
                <a:latin typeface="Calibri (Body)"/>
              </a:rPr>
              <a:t> with messages focused on </a:t>
            </a:r>
            <a:r>
              <a:rPr lang="en-IN" sz="2000" b="1" dirty="0">
                <a:solidFill>
                  <a:srgbClr val="0E0E0E"/>
                </a:solidFill>
                <a:effectLst/>
                <a:latin typeface="Calibri (Body)"/>
              </a:rPr>
              <a:t>performance</a:t>
            </a:r>
            <a:r>
              <a:rPr lang="en-IN" sz="2000" dirty="0">
                <a:solidFill>
                  <a:srgbClr val="0E0E0E"/>
                </a:solidFill>
                <a:effectLst/>
                <a:latin typeface="Calibri (Body)"/>
              </a:rPr>
              <a:t> and </a:t>
            </a:r>
            <a:r>
              <a:rPr lang="en-IN" sz="2000" b="1" dirty="0">
                <a:solidFill>
                  <a:srgbClr val="0E0E0E"/>
                </a:solidFill>
                <a:effectLst/>
                <a:latin typeface="Calibri (Body)"/>
              </a:rPr>
              <a:t>value-for-money</a:t>
            </a:r>
            <a:r>
              <a:rPr lang="en-IN" sz="2000" dirty="0">
                <a:solidFill>
                  <a:srgbClr val="0E0E0E"/>
                </a:solidFill>
                <a:effectLst/>
                <a:latin typeface="Calibri (Body)"/>
              </a:rPr>
              <a:t>, while appealing to </a:t>
            </a:r>
            <a:r>
              <a:rPr lang="en-IN" sz="2000" b="1" dirty="0">
                <a:solidFill>
                  <a:srgbClr val="0E0E0E"/>
                </a:solidFill>
                <a:effectLst/>
                <a:latin typeface="Calibri (Body)"/>
              </a:rPr>
              <a:t>older consumers</a:t>
            </a:r>
            <a:r>
              <a:rPr lang="en-IN" sz="2000" dirty="0">
                <a:solidFill>
                  <a:srgbClr val="0E0E0E"/>
                </a:solidFill>
                <a:effectLst/>
                <a:latin typeface="Calibri (Body)"/>
              </a:rPr>
              <a:t> through </a:t>
            </a:r>
            <a:r>
              <a:rPr lang="en-IN" sz="2000" b="1" dirty="0">
                <a:solidFill>
                  <a:srgbClr val="0E0E0E"/>
                </a:solidFill>
                <a:effectLst/>
                <a:latin typeface="Calibri (Body)"/>
              </a:rPr>
              <a:t>comfort</a:t>
            </a:r>
            <a:r>
              <a:rPr lang="en-IN" sz="2000" dirty="0">
                <a:solidFill>
                  <a:srgbClr val="0E0E0E"/>
                </a:solidFill>
                <a:effectLst/>
                <a:latin typeface="Calibri (Body)"/>
              </a:rPr>
              <a:t>, </a:t>
            </a:r>
            <a:r>
              <a:rPr lang="en-IN" sz="2000" b="1" dirty="0">
                <a:solidFill>
                  <a:srgbClr val="0E0E0E"/>
                </a:solidFill>
                <a:effectLst/>
                <a:latin typeface="Calibri (Body)"/>
              </a:rPr>
              <a:t>safety</a:t>
            </a:r>
            <a:r>
              <a:rPr lang="en-IN" sz="2000" dirty="0">
                <a:solidFill>
                  <a:srgbClr val="0E0E0E"/>
                </a:solidFill>
                <a:effectLst/>
                <a:latin typeface="Calibri (Body)"/>
              </a:rPr>
              <a:t>, and </a:t>
            </a:r>
            <a:r>
              <a:rPr lang="en-IN" sz="2000" b="1" dirty="0">
                <a:solidFill>
                  <a:srgbClr val="0E0E0E"/>
                </a:solidFill>
                <a:effectLst/>
                <a:latin typeface="Calibri (Body)"/>
              </a:rPr>
              <a:t>fuel efficiency</a:t>
            </a:r>
            <a:r>
              <a:rPr lang="en-IN" sz="2000" dirty="0">
                <a:solidFill>
                  <a:srgbClr val="0E0E0E"/>
                </a:solidFill>
                <a:effectLst/>
                <a:latin typeface="Calibri (Body)"/>
              </a:rPr>
              <a:t>.</a:t>
            </a:r>
          </a:p>
          <a:p>
            <a:endParaRPr lang="en-IN" sz="2000" dirty="0">
              <a:solidFill>
                <a:srgbClr val="0E0E0E"/>
              </a:solidFill>
              <a:effectLst/>
              <a:latin typeface="Calibri (Body)"/>
            </a:endParaRPr>
          </a:p>
          <a:p>
            <a:r>
              <a:rPr lang="en-IN" sz="2000" dirty="0">
                <a:solidFill>
                  <a:srgbClr val="0E0E0E"/>
                </a:solidFill>
                <a:effectLst/>
                <a:latin typeface="Calibri (Body)"/>
              </a:rPr>
              <a:t>Emphasize the integration of </a:t>
            </a:r>
            <a:r>
              <a:rPr lang="en-IN" sz="2000" b="1" dirty="0">
                <a:solidFill>
                  <a:srgbClr val="0E0E0E"/>
                </a:solidFill>
                <a:effectLst/>
                <a:latin typeface="Calibri (Body)"/>
              </a:rPr>
              <a:t>performance, comfort, and fuel efficiency</a:t>
            </a:r>
            <a:r>
              <a:rPr lang="en-IN" sz="2000" dirty="0">
                <a:solidFill>
                  <a:srgbClr val="0E0E0E"/>
                </a:solidFill>
                <a:effectLst/>
                <a:latin typeface="Calibri (Body)"/>
              </a:rPr>
              <a:t> in marketing, as they are perceived as interconnected features.</a:t>
            </a:r>
          </a:p>
          <a:p>
            <a:endParaRPr lang="en-IN" sz="2000" dirty="0">
              <a:solidFill>
                <a:srgbClr val="0E0E0E"/>
              </a:solidFill>
              <a:effectLst/>
              <a:latin typeface="Calibri (Body)"/>
            </a:endParaRPr>
          </a:p>
          <a:p>
            <a:r>
              <a:rPr lang="en-IN" sz="2000" dirty="0">
                <a:solidFill>
                  <a:srgbClr val="0E0E0E"/>
                </a:solidFill>
                <a:effectLst/>
                <a:latin typeface="Calibri (Body)"/>
              </a:rPr>
              <a:t>Leverage </a:t>
            </a:r>
            <a:r>
              <a:rPr lang="en-IN" sz="2000" b="1" dirty="0">
                <a:solidFill>
                  <a:srgbClr val="0E0E0E"/>
                </a:solidFill>
                <a:effectLst/>
                <a:latin typeface="Calibri (Body)"/>
              </a:rPr>
              <a:t>brand reputation</a:t>
            </a:r>
            <a:r>
              <a:rPr lang="en-IN" sz="2000" dirty="0">
                <a:solidFill>
                  <a:srgbClr val="0E0E0E"/>
                </a:solidFill>
                <a:effectLst/>
                <a:latin typeface="Calibri (Body)"/>
              </a:rPr>
              <a:t> and </a:t>
            </a:r>
            <a:r>
              <a:rPr lang="en-IN" sz="2000" b="1" dirty="0">
                <a:solidFill>
                  <a:srgbClr val="0E0E0E"/>
                </a:solidFill>
                <a:effectLst/>
                <a:latin typeface="Calibri (Body)"/>
              </a:rPr>
              <a:t>resale value</a:t>
            </a:r>
            <a:r>
              <a:rPr lang="en-IN" sz="2000" dirty="0">
                <a:solidFill>
                  <a:srgbClr val="0E0E0E"/>
                </a:solidFill>
                <a:effectLst/>
                <a:latin typeface="Calibri (Body)"/>
              </a:rPr>
              <a:t> in your messaging to reassure consumers of the long-term benefits of their investment.</a:t>
            </a:r>
          </a:p>
          <a:p>
            <a:endParaRPr lang="en-US" sz="2400" dirty="0">
              <a:latin typeface="Calibri (Body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D6E6D7-36BB-954D-B163-C0425D6B3306}"/>
              </a:ext>
            </a:extLst>
          </p:cNvPr>
          <p:cNvSpPr txBox="1"/>
          <p:nvPr/>
        </p:nvSpPr>
        <p:spPr>
          <a:xfrm>
            <a:off x="612743" y="612742"/>
            <a:ext cx="2808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0E0E0E"/>
                </a:solidFill>
                <a:effectLst/>
                <a:latin typeface="Calibri (Body)"/>
              </a:rPr>
              <a:t>KEY INSIGHTS</a:t>
            </a:r>
            <a:endParaRPr lang="en-IN" sz="700" b="1" dirty="0"/>
          </a:p>
        </p:txBody>
      </p:sp>
    </p:spTree>
    <p:extLst>
      <p:ext uri="{BB962C8B-B14F-4D97-AF65-F5344CB8AC3E}">
        <p14:creationId xmlns:p14="http://schemas.microsoft.com/office/powerpoint/2010/main" val="405119400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4762E-F251-AB6F-5A1F-79438664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43" y="1707638"/>
            <a:ext cx="11087644" cy="4351338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E0E0E"/>
                </a:solidFill>
                <a:effectLst/>
                <a:latin typeface="Calibri (Body)"/>
              </a:rPr>
              <a:t>Fuel Efficiency Dominates</a:t>
            </a:r>
            <a:endParaRPr lang="en-IN" sz="2400" b="1" dirty="0">
              <a:solidFill>
                <a:srgbClr val="0E0E0E"/>
              </a:solidFill>
              <a:latin typeface="Calibri (Body)"/>
            </a:endParaRPr>
          </a:p>
          <a:p>
            <a:pPr lvl="1"/>
            <a:r>
              <a:rPr lang="en-IN" sz="1400" dirty="0">
                <a:solidFill>
                  <a:srgbClr val="0E0E0E"/>
                </a:solidFill>
                <a:effectLst/>
                <a:latin typeface="Calibri (Body)"/>
              </a:rPr>
              <a:t>strongest impact on overall satisfaction, reflecting a consumer preference for </a:t>
            </a:r>
            <a:r>
              <a:rPr lang="en-IN" sz="1400" b="1" dirty="0">
                <a:solidFill>
                  <a:srgbClr val="0E0E0E"/>
                </a:solidFill>
                <a:effectLst/>
                <a:latin typeface="Calibri (Body)"/>
              </a:rPr>
              <a:t>long-term savings</a:t>
            </a:r>
            <a:r>
              <a:rPr lang="en-IN" sz="1400" dirty="0">
                <a:solidFill>
                  <a:srgbClr val="0E0E0E"/>
                </a:solidFill>
                <a:effectLst/>
                <a:latin typeface="Calibri (Body)"/>
              </a:rPr>
              <a:t> and </a:t>
            </a:r>
            <a:r>
              <a:rPr lang="en-IN" sz="1400" b="1" dirty="0">
                <a:solidFill>
                  <a:srgbClr val="0E0E0E"/>
                </a:solidFill>
                <a:effectLst/>
                <a:latin typeface="Calibri (Body)"/>
              </a:rPr>
              <a:t>cost-effectiveness</a:t>
            </a:r>
          </a:p>
          <a:p>
            <a:pPr lvl="1"/>
            <a:endParaRPr lang="en-IN" sz="1400" dirty="0">
              <a:solidFill>
                <a:srgbClr val="0E0E0E"/>
              </a:solidFill>
              <a:effectLst/>
              <a:latin typeface="Calibri (Body)"/>
            </a:endParaRPr>
          </a:p>
          <a:p>
            <a:r>
              <a:rPr lang="en-IN" sz="2400" b="1" dirty="0">
                <a:solidFill>
                  <a:srgbClr val="0E0E0E"/>
                </a:solidFill>
                <a:effectLst/>
                <a:latin typeface="Calibri (Body)"/>
              </a:rPr>
              <a:t>Price as a Key Factor</a:t>
            </a:r>
            <a:endParaRPr lang="en-IN" sz="2400" b="1" dirty="0">
              <a:solidFill>
                <a:srgbClr val="0E0E0E"/>
              </a:solidFill>
              <a:latin typeface="Calibri (Body)"/>
            </a:endParaRPr>
          </a:p>
          <a:p>
            <a:pPr lvl="1"/>
            <a:r>
              <a:rPr lang="en-IN" sz="1400" dirty="0">
                <a:solidFill>
                  <a:srgbClr val="0E0E0E"/>
                </a:solidFill>
                <a:effectLst/>
                <a:latin typeface="Calibri (Body)"/>
              </a:rPr>
              <a:t>consumers looking for </a:t>
            </a:r>
            <a:r>
              <a:rPr lang="en-IN" sz="1400" b="1" dirty="0">
                <a:solidFill>
                  <a:srgbClr val="0E0E0E"/>
                </a:solidFill>
                <a:effectLst/>
                <a:latin typeface="Calibri (Body)"/>
              </a:rPr>
              <a:t>value for money</a:t>
            </a:r>
            <a:r>
              <a:rPr lang="en-IN" sz="1400" dirty="0">
                <a:solidFill>
                  <a:srgbClr val="0E0E0E"/>
                </a:solidFill>
                <a:effectLst/>
                <a:latin typeface="Calibri (Body)"/>
              </a:rPr>
              <a:t>. High prices are justified by better features or technology</a:t>
            </a:r>
          </a:p>
          <a:p>
            <a:pPr lvl="1"/>
            <a:endParaRPr lang="en-IN" sz="1400" dirty="0">
              <a:solidFill>
                <a:srgbClr val="0E0E0E"/>
              </a:solidFill>
              <a:effectLst/>
              <a:latin typeface="Calibri (Body)"/>
            </a:endParaRPr>
          </a:p>
          <a:p>
            <a:r>
              <a:rPr lang="en-IN" sz="2400" b="1" dirty="0">
                <a:solidFill>
                  <a:srgbClr val="0E0E0E"/>
                </a:solidFill>
                <a:effectLst/>
                <a:latin typeface="Calibri (Body)"/>
              </a:rPr>
              <a:t>Brand Reputation and Trust</a:t>
            </a:r>
            <a:endParaRPr lang="en-IN" sz="2400" dirty="0">
              <a:solidFill>
                <a:srgbClr val="0E0E0E"/>
              </a:solidFill>
              <a:effectLst/>
              <a:latin typeface="Calibri (Body)"/>
            </a:endParaRPr>
          </a:p>
          <a:p>
            <a:pPr lvl="1"/>
            <a:r>
              <a:rPr lang="en-IN" sz="1400" dirty="0">
                <a:solidFill>
                  <a:srgbClr val="0E0E0E"/>
                </a:solidFill>
                <a:effectLst/>
                <a:latin typeface="Calibri (Body)"/>
              </a:rPr>
              <a:t>crucial for building </a:t>
            </a:r>
            <a:r>
              <a:rPr lang="en-IN" sz="1400" b="1" dirty="0">
                <a:solidFill>
                  <a:srgbClr val="0E0E0E"/>
                </a:solidFill>
                <a:effectLst/>
                <a:latin typeface="Calibri (Body)"/>
              </a:rPr>
              <a:t>trust</a:t>
            </a:r>
            <a:r>
              <a:rPr lang="en-IN" sz="1400" dirty="0">
                <a:solidFill>
                  <a:srgbClr val="0E0E0E"/>
                </a:solidFill>
                <a:effectLst/>
                <a:latin typeface="Calibri (Body)"/>
              </a:rPr>
              <a:t> and reducing perceived risk – Higher satisfactory level</a:t>
            </a:r>
          </a:p>
          <a:p>
            <a:pPr lvl="1"/>
            <a:endParaRPr lang="en-IN" sz="1400" dirty="0">
              <a:solidFill>
                <a:srgbClr val="0E0E0E"/>
              </a:solidFill>
              <a:effectLst/>
              <a:latin typeface="Calibri (Body)"/>
            </a:endParaRPr>
          </a:p>
          <a:p>
            <a:r>
              <a:rPr lang="en-IN" sz="2400" b="1" dirty="0">
                <a:solidFill>
                  <a:srgbClr val="0E0E0E"/>
                </a:solidFill>
                <a:effectLst/>
                <a:latin typeface="Calibri (Body)"/>
              </a:rPr>
              <a:t>Moderate Impact of Performance and Comfort</a:t>
            </a:r>
            <a:endParaRPr lang="en-IN" sz="2400" b="1" dirty="0">
              <a:solidFill>
                <a:srgbClr val="0E0E0E"/>
              </a:solidFill>
              <a:latin typeface="Calibri (Body)"/>
            </a:endParaRPr>
          </a:p>
          <a:p>
            <a:pPr lvl="1"/>
            <a:r>
              <a:rPr lang="en-IN" sz="1400" b="1" dirty="0">
                <a:solidFill>
                  <a:srgbClr val="0E0E0E"/>
                </a:solidFill>
                <a:effectLst/>
                <a:latin typeface="Calibri (Body)"/>
              </a:rPr>
              <a:t>moderately important</a:t>
            </a:r>
            <a:r>
              <a:rPr lang="en-IN" sz="1400" dirty="0">
                <a:solidFill>
                  <a:srgbClr val="0E0E0E"/>
                </a:solidFill>
                <a:effectLst/>
                <a:latin typeface="Calibri (Body)"/>
              </a:rPr>
              <a:t> but not significant to overall post-purchase satisfaction</a:t>
            </a:r>
          </a:p>
          <a:p>
            <a:endParaRPr lang="en-IN" sz="2400" dirty="0">
              <a:solidFill>
                <a:srgbClr val="0E0E0E"/>
              </a:solidFill>
              <a:effectLst/>
              <a:latin typeface="Calibri (Body)"/>
            </a:endParaRPr>
          </a:p>
          <a:p>
            <a:endParaRPr lang="en-US" sz="2400" dirty="0">
              <a:latin typeface="Calibri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00BCB-7B53-544F-7C49-D40C5EAEFEB3}"/>
              </a:ext>
            </a:extLst>
          </p:cNvPr>
          <p:cNvSpPr txBox="1"/>
          <p:nvPr/>
        </p:nvSpPr>
        <p:spPr>
          <a:xfrm>
            <a:off x="612743" y="612742"/>
            <a:ext cx="8845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0E0E0E"/>
                </a:solidFill>
                <a:effectLst/>
                <a:latin typeface="Calibri (Body)"/>
              </a:rPr>
              <a:t>RESEARCH FINDINGS - REGRESSION ANALYSIS</a:t>
            </a:r>
            <a:endParaRPr lang="en-IN" sz="100" b="1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61A288-513E-F07B-BC93-6F022A4D4EB4}"/>
              </a:ext>
            </a:extLst>
          </p:cNvPr>
          <p:cNvSpPr/>
          <p:nvPr/>
        </p:nvSpPr>
        <p:spPr>
          <a:xfrm>
            <a:off x="7975077" y="4305590"/>
            <a:ext cx="5872898" cy="4351338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06846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3267-0311-891C-06AE-06561CBF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41" y="1596950"/>
            <a:ext cx="10920496" cy="3069319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rgbClr val="0E0E0E"/>
                </a:solidFill>
                <a:effectLst/>
                <a:latin typeface="Calibri (Body)"/>
              </a:rPr>
              <a:t>Emphasize </a:t>
            </a:r>
            <a:r>
              <a:rPr lang="en-IN" sz="1800" b="1" dirty="0">
                <a:solidFill>
                  <a:srgbClr val="0E0E0E"/>
                </a:solidFill>
                <a:effectLst/>
                <a:latin typeface="Calibri (Body)"/>
              </a:rPr>
              <a:t>fuel efficiency</a:t>
            </a:r>
            <a:r>
              <a:rPr lang="en-IN" sz="1800" dirty="0">
                <a:solidFill>
                  <a:srgbClr val="0E0E0E"/>
                </a:solidFill>
                <a:effectLst/>
                <a:latin typeface="Calibri (Body)"/>
              </a:rPr>
              <a:t> and </a:t>
            </a:r>
            <a:r>
              <a:rPr lang="en-IN" sz="1800" b="1" dirty="0">
                <a:solidFill>
                  <a:srgbClr val="0E0E0E"/>
                </a:solidFill>
                <a:effectLst/>
                <a:latin typeface="Calibri (Body)"/>
              </a:rPr>
              <a:t>price</a:t>
            </a:r>
            <a:r>
              <a:rPr lang="en-IN" sz="1800" dirty="0">
                <a:solidFill>
                  <a:srgbClr val="0E0E0E"/>
                </a:solidFill>
                <a:effectLst/>
                <a:latin typeface="Calibri (Body)"/>
              </a:rPr>
              <a:t> in-product messaging, as these are the top drivers of </a:t>
            </a:r>
            <a:r>
              <a:rPr lang="en-IN" sz="1800" b="1" dirty="0">
                <a:solidFill>
                  <a:srgbClr val="0E0E0E"/>
                </a:solidFill>
                <a:effectLst/>
                <a:latin typeface="Calibri (Body)"/>
              </a:rPr>
              <a:t>satisfaction</a:t>
            </a:r>
            <a:r>
              <a:rPr lang="en-IN" sz="1800" dirty="0">
                <a:solidFill>
                  <a:srgbClr val="0E0E0E"/>
                </a:solidFill>
                <a:effectLst/>
                <a:latin typeface="Calibri (Body)"/>
              </a:rPr>
              <a:t> and </a:t>
            </a:r>
            <a:r>
              <a:rPr lang="en-IN" sz="1800" b="1" dirty="0">
                <a:solidFill>
                  <a:srgbClr val="0E0E0E"/>
                </a:solidFill>
                <a:effectLst/>
                <a:latin typeface="Calibri (Body)"/>
              </a:rPr>
              <a:t>value</a:t>
            </a:r>
            <a:r>
              <a:rPr lang="en-IN" sz="1800" dirty="0">
                <a:solidFill>
                  <a:srgbClr val="0E0E0E"/>
                </a:solidFill>
                <a:effectLst/>
                <a:latin typeface="Calibri (Body)"/>
              </a:rPr>
              <a:t>.</a:t>
            </a:r>
          </a:p>
          <a:p>
            <a:endParaRPr lang="en-IN" sz="1800" dirty="0">
              <a:solidFill>
                <a:srgbClr val="0E0E0E"/>
              </a:solidFill>
              <a:effectLst/>
              <a:latin typeface="Calibri (Body)"/>
            </a:endParaRPr>
          </a:p>
          <a:p>
            <a:r>
              <a:rPr lang="en-IN" sz="1800" dirty="0">
                <a:solidFill>
                  <a:srgbClr val="0E0E0E"/>
                </a:solidFill>
                <a:effectLst/>
                <a:latin typeface="Calibri (Body)"/>
              </a:rPr>
              <a:t>Position </a:t>
            </a:r>
            <a:r>
              <a:rPr lang="en-IN" sz="1800" b="1" dirty="0">
                <a:solidFill>
                  <a:srgbClr val="0E0E0E"/>
                </a:solidFill>
                <a:effectLst/>
                <a:latin typeface="Calibri (Body)"/>
              </a:rPr>
              <a:t>brand reputation</a:t>
            </a:r>
            <a:r>
              <a:rPr lang="en-IN" sz="1800" dirty="0">
                <a:solidFill>
                  <a:srgbClr val="0E0E0E"/>
                </a:solidFill>
                <a:effectLst/>
                <a:latin typeface="Calibri (Body)"/>
              </a:rPr>
              <a:t> as a key selling point to reduce perceived risk and build </a:t>
            </a:r>
            <a:r>
              <a:rPr lang="en-IN" sz="1800" b="1" dirty="0">
                <a:solidFill>
                  <a:srgbClr val="0E0E0E"/>
                </a:solidFill>
                <a:effectLst/>
                <a:latin typeface="Calibri (Body)"/>
              </a:rPr>
              <a:t>long-term trust</a:t>
            </a:r>
            <a:r>
              <a:rPr lang="en-IN" sz="1800" dirty="0">
                <a:solidFill>
                  <a:srgbClr val="0E0E0E"/>
                </a:solidFill>
                <a:effectLst/>
                <a:latin typeface="Calibri (Body)"/>
              </a:rPr>
              <a:t> with consumers.</a:t>
            </a:r>
          </a:p>
          <a:p>
            <a:endParaRPr lang="en-IN" sz="1800" dirty="0">
              <a:solidFill>
                <a:srgbClr val="0E0E0E"/>
              </a:solidFill>
              <a:effectLst/>
              <a:latin typeface="Calibri (Body)"/>
            </a:endParaRPr>
          </a:p>
          <a:p>
            <a:r>
              <a:rPr lang="en-IN" sz="1800" dirty="0">
                <a:solidFill>
                  <a:srgbClr val="0E0E0E"/>
                </a:solidFill>
                <a:effectLst/>
                <a:latin typeface="Calibri (Body)"/>
              </a:rPr>
              <a:t>Focus less on </a:t>
            </a:r>
            <a:r>
              <a:rPr lang="en-IN" sz="1800" b="1" dirty="0">
                <a:solidFill>
                  <a:srgbClr val="0E0E0E"/>
                </a:solidFill>
                <a:effectLst/>
                <a:latin typeface="Calibri (Body)"/>
              </a:rPr>
              <a:t>design and infotainment</a:t>
            </a:r>
            <a:r>
              <a:rPr lang="en-IN" sz="1800" dirty="0">
                <a:solidFill>
                  <a:srgbClr val="0E0E0E"/>
                </a:solidFill>
                <a:effectLst/>
                <a:latin typeface="Calibri (Body)"/>
              </a:rPr>
              <a:t>, as these factors play a lesser role in shaping overall satisfaction, even though they may influence specific buyer segments</a:t>
            </a:r>
            <a:r>
              <a:rPr lang="en-IN" sz="1800" dirty="0">
                <a:solidFill>
                  <a:srgbClr val="0E0E0E"/>
                </a:solidFill>
                <a:latin typeface="Calibri (Body)"/>
              </a:rPr>
              <a:t>.</a:t>
            </a:r>
            <a:endParaRPr lang="en-IN" sz="1800" dirty="0">
              <a:solidFill>
                <a:srgbClr val="0E0E0E"/>
              </a:solidFill>
              <a:effectLst/>
              <a:latin typeface="Calibri (Body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8A159D-621E-814A-3331-B34865C95BF2}"/>
              </a:ext>
            </a:extLst>
          </p:cNvPr>
          <p:cNvSpPr txBox="1"/>
          <p:nvPr/>
        </p:nvSpPr>
        <p:spPr>
          <a:xfrm>
            <a:off x="612743" y="612742"/>
            <a:ext cx="2808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0E0E0E"/>
                </a:solidFill>
                <a:effectLst/>
                <a:latin typeface="Calibri (Body)"/>
              </a:rPr>
              <a:t>KEY INSIGHTS</a:t>
            </a:r>
            <a:endParaRPr lang="en-IN" sz="700" b="1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08854DA2-944F-6658-D6AE-C616EC57BB5B}"/>
              </a:ext>
            </a:extLst>
          </p:cNvPr>
          <p:cNvSpPr/>
          <p:nvPr/>
        </p:nvSpPr>
        <p:spPr>
          <a:xfrm rot="16200000">
            <a:off x="5492834" y="-803746"/>
            <a:ext cx="970961" cy="10731151"/>
          </a:xfrm>
          <a:prstGeom prst="leftBrace">
            <a:avLst>
              <a:gd name="adj1" fmla="val 8333"/>
              <a:gd name="adj2" fmla="val 5080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D9FD6C-95D6-A6B9-7922-4350741F147B}"/>
              </a:ext>
            </a:extLst>
          </p:cNvPr>
          <p:cNvSpPr txBox="1"/>
          <p:nvPr/>
        </p:nvSpPr>
        <p:spPr>
          <a:xfrm>
            <a:off x="612738" y="5261050"/>
            <a:ext cx="10840827" cy="121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Calibri (Body)"/>
              </a:rPr>
              <a:t>INTERPRETATION OF RESULTS</a:t>
            </a:r>
          </a:p>
          <a:p>
            <a:pPr marL="0" indent="0" algn="ctr">
              <a:buNone/>
            </a:pPr>
            <a:endParaRPr lang="en-IN" sz="100" b="1" dirty="0"/>
          </a:p>
          <a:p>
            <a:pPr marL="0" indent="0" algn="ctr">
              <a:buNone/>
            </a:pPr>
            <a:r>
              <a:rPr lang="en-IN" sz="1800" b="1" dirty="0">
                <a:solidFill>
                  <a:srgbClr val="0E0E0E"/>
                </a:solidFill>
                <a:latin typeface="Calibri (Body)"/>
              </a:rPr>
              <a:t>P</a:t>
            </a:r>
            <a:r>
              <a:rPr lang="en-IN" sz="1800" b="1" dirty="0">
                <a:solidFill>
                  <a:srgbClr val="0E0E0E"/>
                </a:solidFill>
                <a:effectLst/>
                <a:latin typeface="Calibri (Body)"/>
              </a:rPr>
              <a:t>erformance, Comfort, and Design</a:t>
            </a:r>
            <a:r>
              <a:rPr lang="en-IN" sz="1800" dirty="0">
                <a:solidFill>
                  <a:srgbClr val="0E0E0E"/>
                </a:solidFill>
                <a:effectLst/>
                <a:latin typeface="Calibri (Body)"/>
              </a:rPr>
              <a:t> may decrease in the </a:t>
            </a:r>
            <a:r>
              <a:rPr lang="en-IN" sz="1800" b="1" dirty="0">
                <a:solidFill>
                  <a:srgbClr val="0E0E0E"/>
                </a:solidFill>
                <a:effectLst/>
                <a:latin typeface="Calibri (Body)"/>
              </a:rPr>
              <a:t>purchase stage</a:t>
            </a:r>
            <a:r>
              <a:rPr lang="en-IN" sz="1800" dirty="0">
                <a:solidFill>
                  <a:srgbClr val="0E0E0E"/>
                </a:solidFill>
                <a:effectLst/>
                <a:latin typeface="Calibri (Body)"/>
              </a:rPr>
              <a:t> once consumers are presented with concrete trade-offs like </a:t>
            </a:r>
            <a:r>
              <a:rPr lang="en-IN" sz="1800" b="1" dirty="0">
                <a:solidFill>
                  <a:srgbClr val="0E0E0E"/>
                </a:solidFill>
                <a:effectLst/>
                <a:latin typeface="Calibri (Body)"/>
              </a:rPr>
              <a:t>fuel efficiency, price, and brand reputation</a:t>
            </a:r>
            <a:endParaRPr lang="en-IN" sz="1800" dirty="0">
              <a:solidFill>
                <a:srgbClr val="0E0E0E"/>
              </a:solidFill>
              <a:effectLst/>
              <a:latin typeface="Calibri (Body)"/>
            </a:endParaRPr>
          </a:p>
          <a:p>
            <a:pPr marL="0" indent="0" algn="ctr">
              <a:buNone/>
            </a:pPr>
            <a:endParaRPr lang="en-US" sz="18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8745561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5D1BB9-DE17-80B0-CAFA-C45CCD768B44}"/>
              </a:ext>
            </a:extLst>
          </p:cNvPr>
          <p:cNvSpPr txBox="1"/>
          <p:nvPr/>
        </p:nvSpPr>
        <p:spPr>
          <a:xfrm>
            <a:off x="631597" y="1536484"/>
            <a:ext cx="10953945" cy="4563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Pearson Correlation Coefficient (Cognitive Dissonance and Recommendations)</a:t>
            </a:r>
          </a:p>
          <a:p>
            <a:pPr marL="742950" lvl="1" indent="-285750">
              <a:lnSpc>
                <a:spcPct val="13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correlation between Cognitive Dissonance and Word of Mouth is </a:t>
            </a:r>
            <a:r>
              <a:rPr lang="en-IN" sz="14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0.043</a:t>
            </a:r>
            <a:endParaRPr lang="en-IN" sz="14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3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Cognitive dissonance has almost </a:t>
            </a:r>
            <a:r>
              <a:rPr lang="en-IN" sz="14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effect </a:t>
            </a: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likelihood of the customer recommending the product to others</a:t>
            </a:r>
          </a:p>
          <a:p>
            <a:pPr marL="742950" lvl="1" indent="-285750">
              <a:lnSpc>
                <a:spcPct val="13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IN" sz="14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5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IN" sz="24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Significance (P-value) (Cognitive Dissonance and Word Of Mouth)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p-value for the correlation is </a:t>
            </a:r>
            <a:r>
              <a:rPr lang="en-IN" sz="14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0.835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is not statistically significant, and there is no evidence that cognitive dissonance impacts word-of-mouth recommendations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IN" sz="14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35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IN" sz="24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 Promoter Score (Satisfaction and Promotions)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net promoter score on calculation came to be </a:t>
            </a:r>
            <a:r>
              <a:rPr lang="en-IN" sz="14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15%</a:t>
            </a:r>
          </a:p>
          <a:p>
            <a:pPr marL="742950" lvl="1" indent="-285750"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IN" sz="14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are happy with the brand, and it doesn’t deter them promoting the brand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5C372-4396-76F0-58F0-CC1F3B681DE8}"/>
              </a:ext>
            </a:extLst>
          </p:cNvPr>
          <p:cNvSpPr txBox="1"/>
          <p:nvPr/>
        </p:nvSpPr>
        <p:spPr>
          <a:xfrm>
            <a:off x="631597" y="490193"/>
            <a:ext cx="7649851" cy="775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5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3600" b="1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 PURCHASE STAGE- KEY FINDINGS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57486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6D31BAA-249C-527E-C16D-1306A01D2DA1}"/>
              </a:ext>
            </a:extLst>
          </p:cNvPr>
          <p:cNvSpPr txBox="1"/>
          <p:nvPr/>
        </p:nvSpPr>
        <p:spPr>
          <a:xfrm>
            <a:off x="263138" y="1726931"/>
            <a:ext cx="11388392" cy="3435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Improving the post-purchase experience and addressing small issues of cognitive dissonance in advance will enable Tata Motors to build stronger customer loyalty, enhance satisfaction, and encourage repeat purchases. </a:t>
            </a:r>
          </a:p>
          <a:p>
            <a:pPr marL="7429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Prioritizing customer service, clear communication, and ongoing feedback can help reduce potential dissatisfaction while leveraging positive word-of-mouth, positioning the Tata Harrier as an even more attractive option for future buyers.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3B7BE-8901-2539-9DE9-211D474F830F}"/>
              </a:ext>
            </a:extLst>
          </p:cNvPr>
          <p:cNvSpPr txBox="1"/>
          <p:nvPr/>
        </p:nvSpPr>
        <p:spPr>
          <a:xfrm>
            <a:off x="628455" y="471015"/>
            <a:ext cx="8892178" cy="7751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5000"/>
              </a:lnSpc>
              <a:spcAft>
                <a:spcPts val="800"/>
              </a:spcAft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GB" sz="3600" b="1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 FROM POST PURCHASE</a:t>
            </a: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35612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F8417-3D4B-1BDB-658F-75A3D7E1F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42" y="1637088"/>
            <a:ext cx="11019933" cy="4726005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>
                <a:solidFill>
                  <a:srgbClr val="0E0E0E"/>
                </a:solidFill>
                <a:effectLst/>
                <a:latin typeface="Calibri (Body)"/>
              </a:rPr>
              <a:t>Product</a:t>
            </a:r>
            <a:endParaRPr lang="en-IN" dirty="0">
              <a:solidFill>
                <a:srgbClr val="0E0E0E"/>
              </a:solidFill>
              <a:effectLst/>
              <a:latin typeface="Calibri (Body)"/>
            </a:endParaRPr>
          </a:p>
          <a:p>
            <a:pPr lvl="1"/>
            <a:r>
              <a:rPr lang="en-IN" sz="1600" dirty="0">
                <a:solidFill>
                  <a:srgbClr val="0E0E0E"/>
                </a:solidFill>
                <a:effectLst/>
                <a:latin typeface="Calibri (Body)"/>
              </a:rPr>
              <a:t>In the Indian automotive market, hybrid and electric vehicle (EV) sales are gaining traction, with hybrid variants showing strong growth. The Indian Hybrid vehicle market is expected to grow by 2027.</a:t>
            </a:r>
          </a:p>
          <a:p>
            <a:pPr lvl="1"/>
            <a:endParaRPr lang="en-IN" sz="1600" dirty="0">
              <a:solidFill>
                <a:srgbClr val="0E0E0E"/>
              </a:solidFill>
              <a:effectLst/>
              <a:latin typeface="Calibri (Body)"/>
            </a:endParaRPr>
          </a:p>
          <a:p>
            <a:r>
              <a:rPr lang="en-IN" b="1" dirty="0">
                <a:solidFill>
                  <a:srgbClr val="0E0E0E"/>
                </a:solidFill>
                <a:effectLst/>
                <a:latin typeface="Calibri (Body)"/>
              </a:rPr>
              <a:t>Pricing</a:t>
            </a:r>
            <a:endParaRPr lang="en-IN" dirty="0">
              <a:solidFill>
                <a:srgbClr val="0E0E0E"/>
              </a:solidFill>
              <a:effectLst/>
              <a:latin typeface="Calibri (Body)"/>
            </a:endParaRPr>
          </a:p>
          <a:p>
            <a:pPr lvl="1"/>
            <a:r>
              <a:rPr lang="en-IN" sz="1600" dirty="0">
                <a:solidFill>
                  <a:srgbClr val="0E0E0E"/>
                </a:solidFill>
                <a:effectLst/>
                <a:latin typeface="Calibri (Body)"/>
              </a:rPr>
              <a:t>Indian consumers are highly value-conscious, particularly in Tier 2 and Tier 3 cities. Around 33% of car buyers in these regions rely on financing to make purchases affordable. Offering competitive financing options, such as low-interest loans or flexible payment plans, can attract a broader customer base, especially in the compact SUV segment.</a:t>
            </a:r>
          </a:p>
          <a:p>
            <a:pPr lvl="1"/>
            <a:endParaRPr lang="en-IN" sz="1600" dirty="0">
              <a:solidFill>
                <a:srgbClr val="0E0E0E"/>
              </a:solidFill>
              <a:effectLst/>
              <a:latin typeface="Calibri (Body)"/>
            </a:endParaRPr>
          </a:p>
          <a:p>
            <a:r>
              <a:rPr lang="en-IN" b="1" dirty="0">
                <a:solidFill>
                  <a:srgbClr val="0E0E0E"/>
                </a:solidFill>
                <a:effectLst/>
                <a:latin typeface="Calibri (Body)"/>
              </a:rPr>
              <a:t>Place</a:t>
            </a:r>
            <a:endParaRPr lang="en-IN" dirty="0">
              <a:solidFill>
                <a:srgbClr val="0E0E0E"/>
              </a:solidFill>
              <a:effectLst/>
              <a:latin typeface="Calibri (Body)"/>
            </a:endParaRPr>
          </a:p>
          <a:p>
            <a:pPr lvl="1"/>
            <a:r>
              <a:rPr lang="en-IN" sz="1600" dirty="0">
                <a:solidFill>
                  <a:srgbClr val="0E0E0E"/>
                </a:solidFill>
                <a:effectLst/>
                <a:latin typeface="Calibri (Body)"/>
              </a:rPr>
              <a:t>As urban car markets are saturated, expanding into smaller cities presents a significant opportunity. Tier 2 and Tier 3 cities account for a growing share of SUV sales, driven by increasing disposable income and infrastructural development.</a:t>
            </a:r>
          </a:p>
          <a:p>
            <a:pPr lvl="1"/>
            <a:endParaRPr lang="en-IN" sz="2000" dirty="0">
              <a:solidFill>
                <a:srgbClr val="0E0E0E"/>
              </a:solidFill>
              <a:effectLst/>
              <a:latin typeface="Calibri (Body)"/>
            </a:endParaRPr>
          </a:p>
          <a:p>
            <a:r>
              <a:rPr lang="en-IN" b="1" dirty="0">
                <a:solidFill>
                  <a:srgbClr val="0E0E0E"/>
                </a:solidFill>
                <a:effectLst/>
                <a:latin typeface="Calibri (Body)"/>
              </a:rPr>
              <a:t>Promotion</a:t>
            </a:r>
            <a:endParaRPr lang="en-IN" dirty="0">
              <a:solidFill>
                <a:srgbClr val="0E0E0E"/>
              </a:solidFill>
              <a:effectLst/>
              <a:latin typeface="Calibri (Body)"/>
            </a:endParaRPr>
          </a:p>
          <a:p>
            <a:pPr lvl="1"/>
            <a:r>
              <a:rPr lang="en-IN" sz="1600" dirty="0">
                <a:solidFill>
                  <a:srgbClr val="0E0E0E"/>
                </a:solidFill>
                <a:effectLst/>
                <a:latin typeface="Calibri (Body)"/>
              </a:rPr>
              <a:t>Social media campaigns – Influencer marketing – Collaboration (Lifestyle influencers, Brands); Tata Punch’s positioning as a “micro-SUV” for young buyers saw a boost from influencer promotions and collaborations.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B7147-FEA6-C2D8-6606-91678A854F7C}"/>
              </a:ext>
            </a:extLst>
          </p:cNvPr>
          <p:cNvSpPr txBox="1"/>
          <p:nvPr/>
        </p:nvSpPr>
        <p:spPr>
          <a:xfrm>
            <a:off x="612743" y="612742"/>
            <a:ext cx="8769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alibri (Body)"/>
              </a:rPr>
              <a:t>MARKETING STRATEGY RECOMMENDATIONS</a:t>
            </a:r>
            <a:endParaRPr lang="en-IN" sz="100" b="1" dirty="0"/>
          </a:p>
        </p:txBody>
      </p:sp>
    </p:spTree>
    <p:extLst>
      <p:ext uri="{BB962C8B-B14F-4D97-AF65-F5344CB8AC3E}">
        <p14:creationId xmlns:p14="http://schemas.microsoft.com/office/powerpoint/2010/main" val="300488273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90018"/>
            <a:ext cx="4114800" cy="3420968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Executive Summary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METHODOLOGY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COMPETITOR ANALYSIS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PRE-PURCHASE STAGE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PURCHASE STAGE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POST-PURCHASE STAGE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B84FB-8CB0-022C-33B2-94CA3951B5B9}"/>
              </a:ext>
            </a:extLst>
          </p:cNvPr>
          <p:cNvSpPr txBox="1"/>
          <p:nvPr/>
        </p:nvSpPr>
        <p:spPr>
          <a:xfrm>
            <a:off x="739306" y="848412"/>
            <a:ext cx="184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3875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D8D4D6-5BFB-1140-4871-6DC0189C0786}"/>
              </a:ext>
            </a:extLst>
          </p:cNvPr>
          <p:cNvSpPr txBox="1"/>
          <p:nvPr/>
        </p:nvSpPr>
        <p:spPr>
          <a:xfrm>
            <a:off x="612743" y="612742"/>
            <a:ext cx="4479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EXECUTIVE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50C356-78AE-6FDF-96AC-ED76C24FC6E2}"/>
              </a:ext>
            </a:extLst>
          </p:cNvPr>
          <p:cNvSpPr txBox="1"/>
          <p:nvPr/>
        </p:nvSpPr>
        <p:spPr>
          <a:xfrm>
            <a:off x="612743" y="1674674"/>
            <a:ext cx="109350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In-depth analysis of consumer behavior around Tata Harrier, covering pre-purchase, purchase, and post-purchase stages. Focus on key factors influencing customer satisfaction, cognitive dissonance, and word-of-mouth behavior. Comparison with major competitors: MG Hector, Hyundai Creta, and Kia </a:t>
            </a:r>
            <a:r>
              <a:rPr lang="en-US" dirty="0" err="1"/>
              <a:t>Seltos</a:t>
            </a:r>
            <a:r>
              <a:rPr lang="en-US" dirty="0"/>
              <a:t>. Research integrates both quantitative data from an online survey and qualitative insights from focus group discussions. Provides a comprehensive view of the consumer decision-making process and its impact on Tata Harrier's marketing strategy.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B520C4-84B4-D68B-2780-DCBE8F67978A}"/>
              </a:ext>
            </a:extLst>
          </p:cNvPr>
          <p:cNvSpPr txBox="1"/>
          <p:nvPr/>
        </p:nvSpPr>
        <p:spPr>
          <a:xfrm>
            <a:off x="612742" y="3781414"/>
            <a:ext cx="3348086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Pre-Purchase Stage</a:t>
            </a:r>
          </a:p>
          <a:p>
            <a:pPr algn="ctr"/>
            <a:endParaRPr lang="en-US" sz="2000" b="1" dirty="0"/>
          </a:p>
          <a:p>
            <a:r>
              <a:rPr lang="en-US" dirty="0"/>
              <a:t>1. Problem Recognition</a:t>
            </a:r>
          </a:p>
          <a:p>
            <a:r>
              <a:rPr lang="en-US" dirty="0"/>
              <a:t>2. Information Search</a:t>
            </a:r>
          </a:p>
          <a:p>
            <a:r>
              <a:rPr lang="en-US" dirty="0"/>
              <a:t>3. Decision-Making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E6983-0263-8346-8FFB-3C27E9C7DBCA}"/>
              </a:ext>
            </a:extLst>
          </p:cNvPr>
          <p:cNvSpPr txBox="1"/>
          <p:nvPr/>
        </p:nvSpPr>
        <p:spPr>
          <a:xfrm>
            <a:off x="4478126" y="3781414"/>
            <a:ext cx="3235749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Purchase Stage</a:t>
            </a:r>
          </a:p>
          <a:p>
            <a:pPr algn="ctr"/>
            <a:endParaRPr lang="en-US" sz="2000" b="1" dirty="0"/>
          </a:p>
          <a:p>
            <a:r>
              <a:rPr lang="en-US" dirty="0"/>
              <a:t>1. Critical Factors</a:t>
            </a:r>
          </a:p>
          <a:p>
            <a:r>
              <a:rPr lang="en-US" dirty="0"/>
              <a:t>2. Consumer Segmentation</a:t>
            </a:r>
          </a:p>
          <a:p>
            <a:pPr marL="457200" indent="-457200">
              <a:buAutoNum type="arabicPeriod"/>
            </a:pPr>
            <a:endParaRPr lang="en-US" sz="1600" dirty="0"/>
          </a:p>
          <a:p>
            <a:pPr marL="457200" indent="-457200">
              <a:buAutoNum type="arabicPeriod"/>
            </a:pP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5A70C-0784-B5E9-0B12-6AB6EB288E6E}"/>
              </a:ext>
            </a:extLst>
          </p:cNvPr>
          <p:cNvSpPr txBox="1"/>
          <p:nvPr/>
        </p:nvSpPr>
        <p:spPr>
          <a:xfrm>
            <a:off x="8231174" y="3760334"/>
            <a:ext cx="334808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Post-Purchase Stage</a:t>
            </a:r>
          </a:p>
          <a:p>
            <a:pPr algn="ctr"/>
            <a:endParaRPr lang="en-US" sz="2000" b="1" dirty="0"/>
          </a:p>
          <a:p>
            <a:r>
              <a:rPr lang="en-US" dirty="0"/>
              <a:t>1. Customer Satisfaction</a:t>
            </a:r>
          </a:p>
          <a:p>
            <a:r>
              <a:rPr lang="en-US" dirty="0"/>
              <a:t>2. Word-of-Mouth Behavior</a:t>
            </a:r>
          </a:p>
          <a:p>
            <a:r>
              <a:rPr lang="en-US" dirty="0"/>
              <a:t>3. Competitive Analysis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642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75DAC5-0461-48AD-1F10-CCF01F945A44}"/>
              </a:ext>
            </a:extLst>
          </p:cNvPr>
          <p:cNvSpPr txBox="1"/>
          <p:nvPr/>
        </p:nvSpPr>
        <p:spPr>
          <a:xfrm>
            <a:off x="612743" y="612742"/>
            <a:ext cx="5372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METHODOLOGY</a:t>
            </a:r>
            <a:endParaRPr lang="en-IN" sz="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ED5E3-42F3-D2F8-ADF0-B6937F5D62F9}"/>
              </a:ext>
            </a:extLst>
          </p:cNvPr>
          <p:cNvSpPr txBox="1"/>
          <p:nvPr/>
        </p:nvSpPr>
        <p:spPr>
          <a:xfrm>
            <a:off x="160625" y="1621409"/>
            <a:ext cx="11660587" cy="3869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IN" sz="2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was collected through a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Form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circulated to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MBA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students and professionals</a:t>
            </a:r>
          </a:p>
          <a:p>
            <a:pPr marL="12001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focus group also was conducted to get some keen insights on purchasing behaviours</a:t>
            </a:r>
          </a:p>
          <a:p>
            <a:pPr marL="12001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Form Link: </a:t>
            </a:r>
            <a:r>
              <a:rPr lang="en-IN" sz="16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https://forms.gle/gvCorK2fZYhPrp5SA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Participants</a:t>
            </a:r>
            <a:endParaRPr lang="en-IN" sz="2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total of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24 car enthusiasts 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participated in the survey</a:t>
            </a:r>
          </a:p>
          <a:p>
            <a:pPr marL="12001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nalysis also considered competitors like MG </a:t>
            </a:r>
            <a:r>
              <a:rPr lang="en-IN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Hector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Hyundai </a:t>
            </a:r>
            <a:r>
              <a:rPr lang="en-IN" sz="16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Creta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Kia </a:t>
            </a:r>
            <a:r>
              <a:rPr lang="en-IN" sz="16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Seltos</a:t>
            </a:r>
            <a:r>
              <a:rPr lang="en-IN" sz="1600" i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Mahindra</a:t>
            </a:r>
            <a:r>
              <a:rPr lang="en-IN" sz="1600" i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XUV 700, </a:t>
            </a: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IN" sz="1600" i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Toyota</a:t>
            </a:r>
            <a:r>
              <a:rPr lang="en-IN" sz="1600" i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Fortuner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</a:t>
            </a:r>
          </a:p>
          <a:p>
            <a:pPr marL="12001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Collected results were analysed with the help of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SPSS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using methos like </a:t>
            </a:r>
            <a:r>
              <a:rPr lang="en-IN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NPS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Conjoint Analysis, Correlation, etc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0017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525948-1841-C4B4-9BE7-9AECD1A542C2}"/>
              </a:ext>
            </a:extLst>
          </p:cNvPr>
          <p:cNvSpPr txBox="1"/>
          <p:nvPr/>
        </p:nvSpPr>
        <p:spPr>
          <a:xfrm>
            <a:off x="612743" y="612742"/>
            <a:ext cx="6772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COMPETITOR ANALYSIS </a:t>
            </a:r>
            <a:r>
              <a:rPr lang="en-IN" sz="2400" b="1" dirty="0">
                <a:solidFill>
                  <a:schemeClr val="bg1"/>
                </a:solidFill>
              </a:rPr>
              <a:t>(TATA HARRIER)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33C73-E2F2-F16D-3953-492BB64D41EE}"/>
              </a:ext>
            </a:extLst>
          </p:cNvPr>
          <p:cNvSpPr txBox="1"/>
          <p:nvPr/>
        </p:nvSpPr>
        <p:spPr>
          <a:xfrm>
            <a:off x="612743" y="2096109"/>
            <a:ext cx="10595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S	Comport </a:t>
            </a:r>
            <a:r>
              <a:rPr lang="en-IN" sz="2800" b="1" dirty="0">
                <a:solidFill>
                  <a:srgbClr val="3366FF"/>
                </a:solidFill>
              </a:rPr>
              <a:t>Design</a:t>
            </a:r>
            <a:r>
              <a:rPr lang="en-IN" sz="2800" b="1" dirty="0">
                <a:solidFill>
                  <a:srgbClr val="FF5050"/>
                </a:solidFill>
              </a:rPr>
              <a:t> </a:t>
            </a:r>
            <a:r>
              <a:rPr lang="en-IN" sz="2800" b="1" dirty="0">
                <a:solidFill>
                  <a:schemeClr val="bg1"/>
                </a:solidFill>
              </a:rPr>
              <a:t>Safety </a:t>
            </a:r>
            <a:r>
              <a:rPr lang="en-IN" sz="2800" b="1" dirty="0">
                <a:solidFill>
                  <a:srgbClr val="3366FF"/>
                </a:solidFill>
              </a:rPr>
              <a:t>Performance</a:t>
            </a:r>
            <a:r>
              <a:rPr lang="en-IN" sz="2800" b="1" dirty="0">
                <a:solidFill>
                  <a:srgbClr val="FF5050"/>
                </a:solidFill>
              </a:rPr>
              <a:t> </a:t>
            </a:r>
            <a:r>
              <a:rPr lang="en-IN" sz="2800" b="1" dirty="0">
                <a:solidFill>
                  <a:schemeClr val="bg1"/>
                </a:solidFill>
              </a:rPr>
              <a:t>Gearbox </a:t>
            </a:r>
            <a:r>
              <a:rPr lang="en-IN" sz="2800" b="1" dirty="0">
                <a:solidFill>
                  <a:srgbClr val="3366FF"/>
                </a:solidFill>
              </a:rPr>
              <a:t>Engine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444D93-104B-75DF-1E70-BCFF345F4555}"/>
              </a:ext>
            </a:extLst>
          </p:cNvPr>
          <p:cNvSpPr txBox="1"/>
          <p:nvPr/>
        </p:nvSpPr>
        <p:spPr>
          <a:xfrm>
            <a:off x="1717250" y="2933639"/>
            <a:ext cx="9161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W	Quality </a:t>
            </a:r>
            <a:r>
              <a:rPr lang="en-IN" sz="2800" b="1" dirty="0">
                <a:solidFill>
                  <a:srgbClr val="FF5050"/>
                </a:solidFill>
              </a:rPr>
              <a:t>Fuel Economy </a:t>
            </a:r>
            <a:r>
              <a:rPr lang="en-IN" sz="2800" b="1" dirty="0">
                <a:solidFill>
                  <a:schemeClr val="bg1"/>
                </a:solidFill>
              </a:rPr>
              <a:t>Infotainments Screen </a:t>
            </a:r>
            <a:r>
              <a:rPr lang="en-IN" sz="2800" b="1" dirty="0">
                <a:solidFill>
                  <a:srgbClr val="FF5050"/>
                </a:solidFill>
              </a:rPr>
              <a:t>Hydraulics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88A13-63F6-D1C6-ECEA-6C71B2D92E7F}"/>
              </a:ext>
            </a:extLst>
          </p:cNvPr>
          <p:cNvSpPr txBox="1"/>
          <p:nvPr/>
        </p:nvSpPr>
        <p:spPr>
          <a:xfrm>
            <a:off x="2835069" y="3890836"/>
            <a:ext cx="8213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O</a:t>
            </a:r>
            <a:r>
              <a:rPr lang="en-IN" sz="2800" b="1" dirty="0">
                <a:solidFill>
                  <a:srgbClr val="3366FF"/>
                </a:solidFill>
              </a:rPr>
              <a:t>	</a:t>
            </a:r>
            <a:r>
              <a:rPr lang="en-IN" sz="2800" b="1" dirty="0" err="1">
                <a:solidFill>
                  <a:srgbClr val="3366FF"/>
                </a:solidFill>
              </a:rPr>
              <a:t>ConnectNext</a:t>
            </a:r>
            <a:r>
              <a:rPr lang="en-IN" sz="2800" b="1" dirty="0">
                <a:solidFill>
                  <a:srgbClr val="3366FF"/>
                </a:solidFill>
              </a:rPr>
              <a:t> Feature </a:t>
            </a:r>
            <a:r>
              <a:rPr lang="en-IN" sz="2800" b="1" dirty="0">
                <a:solidFill>
                  <a:schemeClr val="bg1"/>
                </a:solidFill>
              </a:rPr>
              <a:t>Spare Wheel</a:t>
            </a:r>
            <a:endParaRPr lang="en-IN" sz="2800" b="1" dirty="0">
              <a:solidFill>
                <a:srgbClr val="FF5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322597-2E72-CA9A-6730-E89DEBD7AC48}"/>
              </a:ext>
            </a:extLst>
          </p:cNvPr>
          <p:cNvSpPr txBox="1"/>
          <p:nvPr/>
        </p:nvSpPr>
        <p:spPr>
          <a:xfrm>
            <a:off x="3877561" y="4728366"/>
            <a:ext cx="7000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T</a:t>
            </a:r>
            <a:r>
              <a:rPr lang="en-IN" sz="2800" b="1" dirty="0">
                <a:solidFill>
                  <a:srgbClr val="00CC00"/>
                </a:solidFill>
              </a:rPr>
              <a:t>	EV</a:t>
            </a:r>
            <a:r>
              <a:rPr lang="en-IN" sz="2800" b="1" dirty="0">
                <a:solidFill>
                  <a:srgbClr val="3366FF"/>
                </a:solidFill>
              </a:rPr>
              <a:t> </a:t>
            </a:r>
            <a:r>
              <a:rPr lang="en-IN" sz="2800" b="1" dirty="0">
                <a:solidFill>
                  <a:schemeClr val="bg1"/>
                </a:solidFill>
              </a:rPr>
              <a:t>Close Competitors </a:t>
            </a:r>
            <a:r>
              <a:rPr lang="en-IN" sz="2800" b="1" dirty="0">
                <a:solidFill>
                  <a:srgbClr val="FF5050"/>
                </a:solidFill>
              </a:rPr>
              <a:t>Strict Regulation</a:t>
            </a:r>
          </a:p>
        </p:txBody>
      </p:sp>
    </p:spTree>
    <p:extLst>
      <p:ext uri="{BB962C8B-B14F-4D97-AF65-F5344CB8AC3E}">
        <p14:creationId xmlns:p14="http://schemas.microsoft.com/office/powerpoint/2010/main" val="33578858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3155B1F-EFD6-514B-0AC0-F131D272E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05004" cy="407787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Problem Recognition</a:t>
            </a:r>
          </a:p>
          <a:p>
            <a:endParaRPr lang="en-IN" dirty="0"/>
          </a:p>
          <a:p>
            <a:pPr lvl="1"/>
            <a:r>
              <a:rPr lang="en-IN" sz="2000" dirty="0"/>
              <a:t>Factors Promoting SUV Purchase </a:t>
            </a:r>
          </a:p>
          <a:p>
            <a:pPr lvl="1"/>
            <a:endParaRPr lang="en-IN" sz="2000" dirty="0"/>
          </a:p>
          <a:p>
            <a:pPr lvl="1"/>
            <a:r>
              <a:rPr lang="en-IN" sz="2000" dirty="0"/>
              <a:t>Anticipated Purchas Timeline</a:t>
            </a:r>
          </a:p>
          <a:p>
            <a:pPr lvl="1"/>
            <a:endParaRPr lang="en-IN" sz="2000" dirty="0"/>
          </a:p>
          <a:p>
            <a:pPr lvl="1"/>
            <a:r>
              <a:rPr lang="en-IN" sz="2000" dirty="0"/>
              <a:t>Importance of SUV Ownership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952896-661D-6262-4656-F57092710F2B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9355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/>
              <a:t>Information Search</a:t>
            </a:r>
          </a:p>
          <a:p>
            <a:endParaRPr lang="en-IN" dirty="0"/>
          </a:p>
          <a:p>
            <a:pPr lvl="1"/>
            <a:r>
              <a:rPr lang="en-IN" sz="2000" dirty="0"/>
              <a:t>Trusted Information Sources</a:t>
            </a:r>
          </a:p>
          <a:p>
            <a:pPr lvl="1"/>
            <a:endParaRPr lang="en-IN" sz="2000" dirty="0"/>
          </a:p>
          <a:p>
            <a:pPr lvl="1"/>
            <a:r>
              <a:rPr lang="en-IN" sz="2000" dirty="0"/>
              <a:t>Brands of Interest for Test Drives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8B80D-221B-5A72-0D66-4A7A58B02317}"/>
              </a:ext>
            </a:extLst>
          </p:cNvPr>
          <p:cNvSpPr txBox="1"/>
          <p:nvPr/>
        </p:nvSpPr>
        <p:spPr>
          <a:xfrm>
            <a:off x="612743" y="612742"/>
            <a:ext cx="4421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PRE-PURCHASE STAGE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A1CA8D-C62B-8E49-2E5E-1FCE92CE0C4A}"/>
              </a:ext>
            </a:extLst>
          </p:cNvPr>
          <p:cNvSpPr/>
          <p:nvPr/>
        </p:nvSpPr>
        <p:spPr>
          <a:xfrm>
            <a:off x="7767687" y="4428139"/>
            <a:ext cx="5872898" cy="4351338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F7049B-2633-B543-5C97-E2501A633A1B}"/>
              </a:ext>
            </a:extLst>
          </p:cNvPr>
          <p:cNvSpPr/>
          <p:nvPr/>
        </p:nvSpPr>
        <p:spPr>
          <a:xfrm>
            <a:off x="386500" y="5455660"/>
            <a:ext cx="5872898" cy="4351338"/>
          </a:xfrm>
          <a:prstGeom prst="ellipse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9076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6577-43AE-DFDE-7B4D-C4DFAF5ED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0687" cy="4351338"/>
          </a:xfrm>
        </p:spPr>
        <p:txBody>
          <a:bodyPr>
            <a:normAutofit/>
          </a:bodyPr>
          <a:lstStyle/>
          <a:p>
            <a:r>
              <a:rPr lang="en-IN" sz="2400" dirty="0"/>
              <a:t>Timing</a:t>
            </a:r>
          </a:p>
          <a:p>
            <a:r>
              <a:rPr lang="en-IN" sz="2400" dirty="0"/>
              <a:t>Messaging</a:t>
            </a:r>
          </a:p>
          <a:p>
            <a:r>
              <a:rPr lang="en-IN" sz="2400" dirty="0"/>
              <a:t>Advertising Channels</a:t>
            </a:r>
          </a:p>
          <a:p>
            <a:r>
              <a:rPr lang="en-IN" sz="2400" dirty="0"/>
              <a:t>Brand Positioning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8B80D-221B-5A72-0D66-4A7A58B02317}"/>
              </a:ext>
            </a:extLst>
          </p:cNvPr>
          <p:cNvSpPr txBox="1"/>
          <p:nvPr/>
        </p:nvSpPr>
        <p:spPr>
          <a:xfrm>
            <a:off x="612743" y="612742"/>
            <a:ext cx="5430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MARKETING IMPLICATIONS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EED71-AE11-57F6-4CFA-60DB35C25A03}"/>
              </a:ext>
            </a:extLst>
          </p:cNvPr>
          <p:cNvSpPr txBox="1"/>
          <p:nvPr/>
        </p:nvSpPr>
        <p:spPr>
          <a:xfrm>
            <a:off x="2482000" y="4981725"/>
            <a:ext cx="7542229" cy="971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kern="100" dirty="0">
                <a:solidFill>
                  <a:srgbClr val="FF0000"/>
                </a:solidFill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DECISION MAKING MODEL</a:t>
            </a:r>
            <a:endParaRPr lang="en-IN" sz="2400" b="1" kern="100" dirty="0">
              <a:solidFill>
                <a:srgbClr val="FF0000"/>
              </a:solidFill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Most Fitting Rule: Compensatory Decision Rule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93B9E6-E42E-0BB0-0E53-D7B1C93AD715}"/>
              </a:ext>
            </a:extLst>
          </p:cNvPr>
          <p:cNvSpPr txBox="1">
            <a:spLocks/>
          </p:cNvSpPr>
          <p:nvPr/>
        </p:nvSpPr>
        <p:spPr>
          <a:xfrm>
            <a:off x="6253115" y="1825625"/>
            <a:ext cx="485351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/>
              <a:t>Digital Strategy</a:t>
            </a:r>
          </a:p>
          <a:p>
            <a:r>
              <a:rPr lang="en-IN" sz="2400" dirty="0"/>
              <a:t>Competitive Strategy</a:t>
            </a:r>
          </a:p>
          <a:p>
            <a:r>
              <a:rPr lang="en-IN" sz="2400" dirty="0"/>
              <a:t>Product Development</a:t>
            </a:r>
          </a:p>
          <a:p>
            <a:endParaRPr lang="en-IN" sz="2400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852CC158-7A67-5914-6814-B6326B60EED9}"/>
              </a:ext>
            </a:extLst>
          </p:cNvPr>
          <p:cNvSpPr/>
          <p:nvPr/>
        </p:nvSpPr>
        <p:spPr>
          <a:xfrm rot="16200000">
            <a:off x="5640218" y="-1050065"/>
            <a:ext cx="970961" cy="10731151"/>
          </a:xfrm>
          <a:prstGeom prst="leftBrace">
            <a:avLst>
              <a:gd name="adj1" fmla="val 8333"/>
              <a:gd name="adj2" fmla="val 5080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5871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36E6A7-FEE3-DEE9-A3D0-B9CDCBE21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75" y="499621"/>
            <a:ext cx="10869105" cy="59922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84258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D22A4-4453-BD64-AA89-8A47C5BB2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43" y="1787918"/>
            <a:ext cx="10944519" cy="4351338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E0E0E"/>
                </a:solidFill>
                <a:effectLst/>
              </a:rPr>
              <a:t>The </a:t>
            </a:r>
            <a:r>
              <a:rPr lang="en-IN" sz="2400" b="1" dirty="0">
                <a:solidFill>
                  <a:srgbClr val="0E0E0E"/>
                </a:solidFill>
                <a:effectLst/>
              </a:rPr>
              <a:t>purchase stage</a:t>
            </a:r>
            <a:r>
              <a:rPr lang="en-IN" sz="2400" dirty="0">
                <a:solidFill>
                  <a:srgbClr val="0E0E0E"/>
                </a:solidFill>
                <a:effectLst/>
              </a:rPr>
              <a:t> is a critical phase in the consumer decision-making process</a:t>
            </a:r>
            <a:r>
              <a:rPr lang="en-IN" sz="2400" dirty="0">
                <a:solidFill>
                  <a:srgbClr val="0E0E0E"/>
                </a:solidFill>
              </a:rPr>
              <a:t>.</a:t>
            </a:r>
          </a:p>
          <a:p>
            <a:endParaRPr lang="en-IN" sz="2400" dirty="0">
              <a:solidFill>
                <a:srgbClr val="0E0E0E"/>
              </a:solidFill>
              <a:effectLst/>
            </a:endParaRPr>
          </a:p>
          <a:p>
            <a:r>
              <a:rPr lang="en-IN" sz="2400" dirty="0">
                <a:solidFill>
                  <a:srgbClr val="0E0E0E"/>
                </a:solidFill>
                <a:effectLst/>
              </a:rPr>
              <a:t>We used </a:t>
            </a:r>
            <a:r>
              <a:rPr lang="en-IN" sz="2400" b="1" dirty="0">
                <a:solidFill>
                  <a:srgbClr val="0E0E0E"/>
                </a:solidFill>
                <a:effectLst/>
              </a:rPr>
              <a:t>correlation analysis </a:t>
            </a:r>
            <a:r>
              <a:rPr lang="en-IN" sz="2400" dirty="0">
                <a:solidFill>
                  <a:srgbClr val="0E0E0E"/>
                </a:solidFill>
                <a:effectLst/>
              </a:rPr>
              <a:t>to uncover the relationships between different factors influencing consumers’ decisions during the purchase stage.</a:t>
            </a:r>
          </a:p>
          <a:p>
            <a:endParaRPr lang="en-IN" sz="2400" dirty="0">
              <a:solidFill>
                <a:srgbClr val="0E0E0E"/>
              </a:solidFill>
              <a:effectLst/>
            </a:endParaRPr>
          </a:p>
          <a:p>
            <a:r>
              <a:rPr lang="en-IN" sz="2400" b="1" dirty="0">
                <a:solidFill>
                  <a:srgbClr val="0E0E0E"/>
                </a:solidFill>
                <a:effectLst/>
              </a:rPr>
              <a:t>Regression analysis </a:t>
            </a:r>
            <a:r>
              <a:rPr lang="en-IN" sz="2400" dirty="0">
                <a:solidFill>
                  <a:srgbClr val="0E0E0E"/>
                </a:solidFill>
                <a:effectLst/>
              </a:rPr>
              <a:t>was applied to simulate real-world trade-offs that consumers make when evaluating different vehicle attributes. 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84E99-2052-9C6B-29C2-3A4A9BA16D50}"/>
              </a:ext>
            </a:extLst>
          </p:cNvPr>
          <p:cNvSpPr txBox="1"/>
          <p:nvPr/>
        </p:nvSpPr>
        <p:spPr>
          <a:xfrm>
            <a:off x="612743" y="612742"/>
            <a:ext cx="3550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+mn-lt"/>
              </a:rPr>
              <a:t>PURCHASE STAGE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44218705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3" id="{70008AEC-EDED-4511-BBCB-3094E155874B}" vid="{20F39DC6-8556-4458-8AAA-5D2B51347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1091</Words>
  <Application>Microsoft Macintosh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Aptos</vt:lpstr>
      <vt:lpstr>Arial</vt:lpstr>
      <vt:lpstr>Calibri</vt:lpstr>
      <vt:lpstr>Calibri (Body)</vt:lpstr>
      <vt:lpstr>Calibri Light</vt:lpstr>
      <vt:lpstr>Courier New</vt:lpstr>
      <vt:lpstr>Daytona Condensed Light</vt:lpstr>
      <vt:lpstr>Posterama</vt:lpstr>
      <vt:lpstr>Office Theme</vt:lpstr>
      <vt:lpstr>Custom</vt:lpstr>
      <vt:lpstr>CONSUMER BEHAVIOUR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BEHAVIOUR</dc:title>
  <dc:creator>Gaurav Mandhan</dc:creator>
  <cp:lastModifiedBy>Gezatan Nimal Raj</cp:lastModifiedBy>
  <cp:revision>2</cp:revision>
  <dcterms:created xsi:type="dcterms:W3CDTF">2024-09-18T13:17:44Z</dcterms:created>
  <dcterms:modified xsi:type="dcterms:W3CDTF">2025-05-16T10:42:03Z</dcterms:modified>
</cp:coreProperties>
</file>