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77" r:id="rId2"/>
    <p:sldId id="261" r:id="rId3"/>
    <p:sldId id="259" r:id="rId4"/>
    <p:sldId id="262" r:id="rId5"/>
    <p:sldId id="263" r:id="rId6"/>
    <p:sldId id="264" r:id="rId7"/>
    <p:sldId id="260" r:id="rId8"/>
    <p:sldId id="268" r:id="rId9"/>
    <p:sldId id="267" r:id="rId10"/>
    <p:sldId id="271" r:id="rId11"/>
    <p:sldId id="265" r:id="rId12"/>
    <p:sldId id="266" r:id="rId13"/>
    <p:sldId id="269" r:id="rId14"/>
    <p:sldId id="278" r:id="rId15"/>
    <p:sldId id="257" r:id="rId16"/>
    <p:sldId id="272" r:id="rId17"/>
    <p:sldId id="276"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735A4-F53D-E442-F840-D43EE2626CD1}" v="22" dt="2024-08-09T16:52:27.048"/>
    <p1510:client id="{0DFF16FD-1A0C-C7FC-8B97-2FCE5435C667}" v="62" vWet="63" dt="2024-08-09T18:16:54.984"/>
    <p1510:client id="{9AEE3212-0082-46BE-A623-D1C44A14C409}" v="227" dt="2024-08-09T18:01:39.041"/>
    <p1510:client id="{F2350952-C850-838B-FBC4-17CA116232D2}" v="33" dt="2024-08-09T16:46:51.307"/>
    <p1510:client id="{F4C92E80-ECA5-8940-AE46-300B1E81852E}" v="2091" dt="2024-08-09T18:17:05.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43"/>
  </p:normalViewPr>
  <p:slideViewPr>
    <p:cSldViewPr snapToGrid="0">
      <p:cViewPr varScale="1">
        <p:scale>
          <a:sx n="99" d="100"/>
          <a:sy n="99" d="100"/>
        </p:scale>
        <p:origin x="18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8042F2-63DD-480F-9965-F2F5906B812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1A3EFE8-8E2C-4B15-9023-5687067CB6C4}">
      <dgm:prSet phldrT="[Text]" custT="1"/>
      <dgm:spPr/>
      <dgm:t>
        <a:bodyPr/>
        <a:lstStyle/>
        <a:p>
          <a:r>
            <a:rPr lang="en-IN" sz="2800" b="1" u="sng"/>
            <a:t>Brand Equity</a:t>
          </a:r>
        </a:p>
      </dgm:t>
    </dgm:pt>
    <dgm:pt modelId="{4D98DCAE-B259-41DA-929C-FD0916CA7A05}" type="parTrans" cxnId="{BEC95D43-39E0-4C90-9465-1010DC277115}">
      <dgm:prSet/>
      <dgm:spPr/>
      <dgm:t>
        <a:bodyPr/>
        <a:lstStyle/>
        <a:p>
          <a:endParaRPr lang="en-IN"/>
        </a:p>
      </dgm:t>
    </dgm:pt>
    <dgm:pt modelId="{4007C014-F4FB-4DA0-AAA0-370CB1C2A5E0}" type="sibTrans" cxnId="{BEC95D43-39E0-4C90-9465-1010DC277115}">
      <dgm:prSet/>
      <dgm:spPr/>
      <dgm:t>
        <a:bodyPr/>
        <a:lstStyle/>
        <a:p>
          <a:endParaRPr lang="en-IN"/>
        </a:p>
      </dgm:t>
    </dgm:pt>
    <dgm:pt modelId="{507A7020-7E3F-4796-8203-755E35E7FCE8}">
      <dgm:prSet phldrT="[Text]" custT="1"/>
      <dgm:spPr/>
      <dgm:t>
        <a:bodyPr/>
        <a:lstStyle/>
        <a:p>
          <a:r>
            <a:rPr lang="en-IN" sz="2400"/>
            <a:t>Awareness</a:t>
          </a:r>
        </a:p>
      </dgm:t>
    </dgm:pt>
    <dgm:pt modelId="{EDF40DA3-D196-446D-8273-F0B86B03BBFF}" type="parTrans" cxnId="{9C6EA1A3-4D71-45B2-8D14-24EAC5C3A569}">
      <dgm:prSet/>
      <dgm:spPr/>
      <dgm:t>
        <a:bodyPr/>
        <a:lstStyle/>
        <a:p>
          <a:endParaRPr lang="en-IN"/>
        </a:p>
      </dgm:t>
    </dgm:pt>
    <dgm:pt modelId="{B06B8BA7-912B-4A87-9019-7AD161D1D43C}" type="sibTrans" cxnId="{9C6EA1A3-4D71-45B2-8D14-24EAC5C3A569}">
      <dgm:prSet/>
      <dgm:spPr/>
      <dgm:t>
        <a:bodyPr/>
        <a:lstStyle/>
        <a:p>
          <a:endParaRPr lang="en-IN"/>
        </a:p>
      </dgm:t>
    </dgm:pt>
    <dgm:pt modelId="{02DC5C9F-1811-40B9-960A-C8FDF39AF048}">
      <dgm:prSet phldrT="[Text]" custT="1"/>
      <dgm:spPr/>
      <dgm:t>
        <a:bodyPr/>
        <a:lstStyle/>
        <a:p>
          <a:r>
            <a:rPr lang="en-IN" sz="2400"/>
            <a:t>Perception</a:t>
          </a:r>
        </a:p>
      </dgm:t>
    </dgm:pt>
    <dgm:pt modelId="{0D18A411-A40C-433A-AC96-25593B3DFD27}" type="parTrans" cxnId="{ECE2EE3A-797D-4A90-B1F6-378B8F1C7C7B}">
      <dgm:prSet/>
      <dgm:spPr/>
      <dgm:t>
        <a:bodyPr/>
        <a:lstStyle/>
        <a:p>
          <a:endParaRPr lang="en-IN"/>
        </a:p>
      </dgm:t>
    </dgm:pt>
    <dgm:pt modelId="{17B762AC-25CF-4BA0-A40D-3E5E3FA55E53}" type="sibTrans" cxnId="{ECE2EE3A-797D-4A90-B1F6-378B8F1C7C7B}">
      <dgm:prSet/>
      <dgm:spPr/>
      <dgm:t>
        <a:bodyPr/>
        <a:lstStyle/>
        <a:p>
          <a:endParaRPr lang="en-IN"/>
        </a:p>
      </dgm:t>
    </dgm:pt>
    <dgm:pt modelId="{D7213BE2-1A45-4AA5-826C-901C27DAE9D6}">
      <dgm:prSet phldrT="[Text]" custT="1"/>
      <dgm:spPr/>
      <dgm:t>
        <a:bodyPr/>
        <a:lstStyle/>
        <a:p>
          <a:r>
            <a:rPr lang="en-IN" sz="2400"/>
            <a:t>Loyalty</a:t>
          </a:r>
        </a:p>
      </dgm:t>
    </dgm:pt>
    <dgm:pt modelId="{C3402650-525F-42DC-9DBD-AAF3D321BFEC}" type="parTrans" cxnId="{4C2A48F1-9CBF-4102-B771-AC9BA591B1CC}">
      <dgm:prSet/>
      <dgm:spPr/>
      <dgm:t>
        <a:bodyPr/>
        <a:lstStyle/>
        <a:p>
          <a:endParaRPr lang="en-IN"/>
        </a:p>
      </dgm:t>
    </dgm:pt>
    <dgm:pt modelId="{97ABD62C-0612-4FCC-B123-BBCE4567E8CE}" type="sibTrans" cxnId="{4C2A48F1-9CBF-4102-B771-AC9BA591B1CC}">
      <dgm:prSet/>
      <dgm:spPr/>
      <dgm:t>
        <a:bodyPr/>
        <a:lstStyle/>
        <a:p>
          <a:endParaRPr lang="en-IN"/>
        </a:p>
      </dgm:t>
    </dgm:pt>
    <dgm:pt modelId="{025A4CE3-BC6E-42BF-BA8F-F4105565D46A}">
      <dgm:prSet phldrT="[Text]" custT="1"/>
      <dgm:spPr/>
      <dgm:t>
        <a:bodyPr/>
        <a:lstStyle/>
        <a:p>
          <a:r>
            <a:rPr lang="en-IN" sz="2400"/>
            <a:t>Association</a:t>
          </a:r>
        </a:p>
      </dgm:t>
    </dgm:pt>
    <dgm:pt modelId="{6B09318D-7F37-478A-BEA6-16702649C40D}" type="parTrans" cxnId="{16C1AF86-3C00-468D-A5FB-39BA2D2C6CFC}">
      <dgm:prSet/>
      <dgm:spPr/>
      <dgm:t>
        <a:bodyPr/>
        <a:lstStyle/>
        <a:p>
          <a:endParaRPr lang="en-IN"/>
        </a:p>
      </dgm:t>
    </dgm:pt>
    <dgm:pt modelId="{1B964669-39AB-4529-979F-A83A85EDBE8D}" type="sibTrans" cxnId="{16C1AF86-3C00-468D-A5FB-39BA2D2C6CFC}">
      <dgm:prSet/>
      <dgm:spPr/>
      <dgm:t>
        <a:bodyPr/>
        <a:lstStyle/>
        <a:p>
          <a:endParaRPr lang="en-IN"/>
        </a:p>
      </dgm:t>
    </dgm:pt>
    <dgm:pt modelId="{5DAC59AE-643D-4ED7-A79F-3E83D9513557}" type="pres">
      <dgm:prSet presAssocID="{5A8042F2-63DD-480F-9965-F2F5906B8127}" presName="hierChild1" presStyleCnt="0">
        <dgm:presLayoutVars>
          <dgm:orgChart val="1"/>
          <dgm:chPref val="1"/>
          <dgm:dir/>
          <dgm:animOne val="branch"/>
          <dgm:animLvl val="lvl"/>
          <dgm:resizeHandles/>
        </dgm:presLayoutVars>
      </dgm:prSet>
      <dgm:spPr/>
    </dgm:pt>
    <dgm:pt modelId="{53E198C4-DD6E-467B-9982-6F098E2085FF}" type="pres">
      <dgm:prSet presAssocID="{41A3EFE8-8E2C-4B15-9023-5687067CB6C4}" presName="hierRoot1" presStyleCnt="0">
        <dgm:presLayoutVars>
          <dgm:hierBranch val="init"/>
        </dgm:presLayoutVars>
      </dgm:prSet>
      <dgm:spPr/>
    </dgm:pt>
    <dgm:pt modelId="{E628FE6A-B041-41AC-AFF3-EA452E58F004}" type="pres">
      <dgm:prSet presAssocID="{41A3EFE8-8E2C-4B15-9023-5687067CB6C4}" presName="rootComposite1" presStyleCnt="0"/>
      <dgm:spPr/>
    </dgm:pt>
    <dgm:pt modelId="{9EBBF846-B903-4A84-9F1A-E5BEC242C169}" type="pres">
      <dgm:prSet presAssocID="{41A3EFE8-8E2C-4B15-9023-5687067CB6C4}" presName="rootText1" presStyleLbl="node0" presStyleIdx="0" presStyleCnt="1" custScaleX="188044" custLinFactNeighborY="-3576">
        <dgm:presLayoutVars>
          <dgm:chPref val="3"/>
        </dgm:presLayoutVars>
      </dgm:prSet>
      <dgm:spPr/>
    </dgm:pt>
    <dgm:pt modelId="{DDD952BF-86F7-4D4D-B44A-697A5F6088A3}" type="pres">
      <dgm:prSet presAssocID="{41A3EFE8-8E2C-4B15-9023-5687067CB6C4}" presName="rootConnector1" presStyleLbl="node1" presStyleIdx="0" presStyleCnt="0"/>
      <dgm:spPr/>
    </dgm:pt>
    <dgm:pt modelId="{7365116A-DC59-4660-AC96-D6E4364112E2}" type="pres">
      <dgm:prSet presAssocID="{41A3EFE8-8E2C-4B15-9023-5687067CB6C4}" presName="hierChild2" presStyleCnt="0"/>
      <dgm:spPr/>
    </dgm:pt>
    <dgm:pt modelId="{6DA6AB69-1580-47EB-882F-E9EA0803DBC0}" type="pres">
      <dgm:prSet presAssocID="{EDF40DA3-D196-446D-8273-F0B86B03BBFF}" presName="Name37" presStyleLbl="parChTrans1D2" presStyleIdx="0" presStyleCnt="4"/>
      <dgm:spPr/>
    </dgm:pt>
    <dgm:pt modelId="{5D9BD96F-D2A7-4DB2-BE8C-2A8F3851FB8D}" type="pres">
      <dgm:prSet presAssocID="{507A7020-7E3F-4796-8203-755E35E7FCE8}" presName="hierRoot2" presStyleCnt="0">
        <dgm:presLayoutVars>
          <dgm:hierBranch val="init"/>
        </dgm:presLayoutVars>
      </dgm:prSet>
      <dgm:spPr/>
    </dgm:pt>
    <dgm:pt modelId="{D68DDC38-75AF-4D8D-B666-05582314F3BF}" type="pres">
      <dgm:prSet presAssocID="{507A7020-7E3F-4796-8203-755E35E7FCE8}" presName="rootComposite" presStyleCnt="0"/>
      <dgm:spPr/>
    </dgm:pt>
    <dgm:pt modelId="{0B352828-5639-456B-81A5-7420EA81B257}" type="pres">
      <dgm:prSet presAssocID="{507A7020-7E3F-4796-8203-755E35E7FCE8}" presName="rootText" presStyleLbl="node2" presStyleIdx="0" presStyleCnt="4">
        <dgm:presLayoutVars>
          <dgm:chPref val="3"/>
        </dgm:presLayoutVars>
      </dgm:prSet>
      <dgm:spPr/>
    </dgm:pt>
    <dgm:pt modelId="{409DE84E-9138-47CE-BDBF-0862CF78B835}" type="pres">
      <dgm:prSet presAssocID="{507A7020-7E3F-4796-8203-755E35E7FCE8}" presName="rootConnector" presStyleLbl="node2" presStyleIdx="0" presStyleCnt="4"/>
      <dgm:spPr/>
    </dgm:pt>
    <dgm:pt modelId="{F61F4B60-20F5-4181-8035-3203D2654A57}" type="pres">
      <dgm:prSet presAssocID="{507A7020-7E3F-4796-8203-755E35E7FCE8}" presName="hierChild4" presStyleCnt="0"/>
      <dgm:spPr/>
    </dgm:pt>
    <dgm:pt modelId="{92BFBF78-35D1-4660-8933-E383C46896AA}" type="pres">
      <dgm:prSet presAssocID="{507A7020-7E3F-4796-8203-755E35E7FCE8}" presName="hierChild5" presStyleCnt="0"/>
      <dgm:spPr/>
    </dgm:pt>
    <dgm:pt modelId="{1DFF33E6-3AF6-4DF7-8A9B-0A983150284B}" type="pres">
      <dgm:prSet presAssocID="{6B09318D-7F37-478A-BEA6-16702649C40D}" presName="Name37" presStyleLbl="parChTrans1D2" presStyleIdx="1" presStyleCnt="4"/>
      <dgm:spPr/>
    </dgm:pt>
    <dgm:pt modelId="{DA7201FB-41E4-4E5A-A396-746B71734BAD}" type="pres">
      <dgm:prSet presAssocID="{025A4CE3-BC6E-42BF-BA8F-F4105565D46A}" presName="hierRoot2" presStyleCnt="0">
        <dgm:presLayoutVars>
          <dgm:hierBranch val="init"/>
        </dgm:presLayoutVars>
      </dgm:prSet>
      <dgm:spPr/>
    </dgm:pt>
    <dgm:pt modelId="{A2359B14-E153-4B3E-8914-38F993D8DE00}" type="pres">
      <dgm:prSet presAssocID="{025A4CE3-BC6E-42BF-BA8F-F4105565D46A}" presName="rootComposite" presStyleCnt="0"/>
      <dgm:spPr/>
    </dgm:pt>
    <dgm:pt modelId="{AC0F862C-1081-4410-9FC7-1A7B6F51388B}" type="pres">
      <dgm:prSet presAssocID="{025A4CE3-BC6E-42BF-BA8F-F4105565D46A}" presName="rootText" presStyleLbl="node2" presStyleIdx="1" presStyleCnt="4">
        <dgm:presLayoutVars>
          <dgm:chPref val="3"/>
        </dgm:presLayoutVars>
      </dgm:prSet>
      <dgm:spPr/>
    </dgm:pt>
    <dgm:pt modelId="{C2B95DDE-0986-408D-8825-C25A835CF8E8}" type="pres">
      <dgm:prSet presAssocID="{025A4CE3-BC6E-42BF-BA8F-F4105565D46A}" presName="rootConnector" presStyleLbl="node2" presStyleIdx="1" presStyleCnt="4"/>
      <dgm:spPr/>
    </dgm:pt>
    <dgm:pt modelId="{E9EF1FD6-2AFC-43E1-A036-84BB258A7A8A}" type="pres">
      <dgm:prSet presAssocID="{025A4CE3-BC6E-42BF-BA8F-F4105565D46A}" presName="hierChild4" presStyleCnt="0"/>
      <dgm:spPr/>
    </dgm:pt>
    <dgm:pt modelId="{80163558-1436-4567-8F7F-A07E6BBA86D1}" type="pres">
      <dgm:prSet presAssocID="{025A4CE3-BC6E-42BF-BA8F-F4105565D46A}" presName="hierChild5" presStyleCnt="0"/>
      <dgm:spPr/>
    </dgm:pt>
    <dgm:pt modelId="{B0FDE77C-8AEC-4AE5-9295-F2B5BEA1A99C}" type="pres">
      <dgm:prSet presAssocID="{0D18A411-A40C-433A-AC96-25593B3DFD27}" presName="Name37" presStyleLbl="parChTrans1D2" presStyleIdx="2" presStyleCnt="4"/>
      <dgm:spPr/>
    </dgm:pt>
    <dgm:pt modelId="{BD70AD3A-F1B1-4780-B9B9-E3A94F031198}" type="pres">
      <dgm:prSet presAssocID="{02DC5C9F-1811-40B9-960A-C8FDF39AF048}" presName="hierRoot2" presStyleCnt="0">
        <dgm:presLayoutVars>
          <dgm:hierBranch val="init"/>
        </dgm:presLayoutVars>
      </dgm:prSet>
      <dgm:spPr/>
    </dgm:pt>
    <dgm:pt modelId="{DB7FDC6D-F2BB-443A-AE6D-14EDDE63CE83}" type="pres">
      <dgm:prSet presAssocID="{02DC5C9F-1811-40B9-960A-C8FDF39AF048}" presName="rootComposite" presStyleCnt="0"/>
      <dgm:spPr/>
    </dgm:pt>
    <dgm:pt modelId="{839D267E-15B9-41F7-B741-BC60F6F3C6AA}" type="pres">
      <dgm:prSet presAssocID="{02DC5C9F-1811-40B9-960A-C8FDF39AF048}" presName="rootText" presStyleLbl="node2" presStyleIdx="2" presStyleCnt="4">
        <dgm:presLayoutVars>
          <dgm:chPref val="3"/>
        </dgm:presLayoutVars>
      </dgm:prSet>
      <dgm:spPr/>
    </dgm:pt>
    <dgm:pt modelId="{50CD207E-83CA-4DFB-B5A9-0AD072F09858}" type="pres">
      <dgm:prSet presAssocID="{02DC5C9F-1811-40B9-960A-C8FDF39AF048}" presName="rootConnector" presStyleLbl="node2" presStyleIdx="2" presStyleCnt="4"/>
      <dgm:spPr/>
    </dgm:pt>
    <dgm:pt modelId="{63685586-64DB-4DEB-8642-15C9D17FD253}" type="pres">
      <dgm:prSet presAssocID="{02DC5C9F-1811-40B9-960A-C8FDF39AF048}" presName="hierChild4" presStyleCnt="0"/>
      <dgm:spPr/>
    </dgm:pt>
    <dgm:pt modelId="{4FFA90C9-10A1-40DF-96A9-D09846186EF0}" type="pres">
      <dgm:prSet presAssocID="{02DC5C9F-1811-40B9-960A-C8FDF39AF048}" presName="hierChild5" presStyleCnt="0"/>
      <dgm:spPr/>
    </dgm:pt>
    <dgm:pt modelId="{076293FD-1D70-4F48-8858-DF8D31123064}" type="pres">
      <dgm:prSet presAssocID="{C3402650-525F-42DC-9DBD-AAF3D321BFEC}" presName="Name37" presStyleLbl="parChTrans1D2" presStyleIdx="3" presStyleCnt="4"/>
      <dgm:spPr/>
    </dgm:pt>
    <dgm:pt modelId="{65734AC9-406E-495E-9DA8-688E1804C049}" type="pres">
      <dgm:prSet presAssocID="{D7213BE2-1A45-4AA5-826C-901C27DAE9D6}" presName="hierRoot2" presStyleCnt="0">
        <dgm:presLayoutVars>
          <dgm:hierBranch val="init"/>
        </dgm:presLayoutVars>
      </dgm:prSet>
      <dgm:spPr/>
    </dgm:pt>
    <dgm:pt modelId="{28981EA8-7C13-4A2B-94ED-B1E4CFED172E}" type="pres">
      <dgm:prSet presAssocID="{D7213BE2-1A45-4AA5-826C-901C27DAE9D6}" presName="rootComposite" presStyleCnt="0"/>
      <dgm:spPr/>
    </dgm:pt>
    <dgm:pt modelId="{D9F1361E-72E9-486A-86E9-F35ABDE7E2E3}" type="pres">
      <dgm:prSet presAssocID="{D7213BE2-1A45-4AA5-826C-901C27DAE9D6}" presName="rootText" presStyleLbl="node2" presStyleIdx="3" presStyleCnt="4">
        <dgm:presLayoutVars>
          <dgm:chPref val="3"/>
        </dgm:presLayoutVars>
      </dgm:prSet>
      <dgm:spPr/>
    </dgm:pt>
    <dgm:pt modelId="{6F7E85B8-59BA-4E57-AF79-DF564593F21D}" type="pres">
      <dgm:prSet presAssocID="{D7213BE2-1A45-4AA5-826C-901C27DAE9D6}" presName="rootConnector" presStyleLbl="node2" presStyleIdx="3" presStyleCnt="4"/>
      <dgm:spPr/>
    </dgm:pt>
    <dgm:pt modelId="{AC540561-96A9-4A6B-AF94-124104CED74C}" type="pres">
      <dgm:prSet presAssocID="{D7213BE2-1A45-4AA5-826C-901C27DAE9D6}" presName="hierChild4" presStyleCnt="0"/>
      <dgm:spPr/>
    </dgm:pt>
    <dgm:pt modelId="{801D0B57-A931-434E-8078-73C633CA6E73}" type="pres">
      <dgm:prSet presAssocID="{D7213BE2-1A45-4AA5-826C-901C27DAE9D6}" presName="hierChild5" presStyleCnt="0"/>
      <dgm:spPr/>
    </dgm:pt>
    <dgm:pt modelId="{67003D0F-2424-4A9D-B1AE-FB09873A4BFC}" type="pres">
      <dgm:prSet presAssocID="{41A3EFE8-8E2C-4B15-9023-5687067CB6C4}" presName="hierChild3" presStyleCnt="0"/>
      <dgm:spPr/>
    </dgm:pt>
  </dgm:ptLst>
  <dgm:cxnLst>
    <dgm:cxn modelId="{C0583414-8A76-457D-8607-F6DA94209E9C}" type="presOf" srcId="{5A8042F2-63DD-480F-9965-F2F5906B8127}" destId="{5DAC59AE-643D-4ED7-A79F-3E83D9513557}" srcOrd="0" destOrd="0" presId="urn:microsoft.com/office/officeart/2005/8/layout/orgChart1"/>
    <dgm:cxn modelId="{8C0B9016-E63D-4DA9-9EE6-B540BBC17472}" type="presOf" srcId="{02DC5C9F-1811-40B9-960A-C8FDF39AF048}" destId="{839D267E-15B9-41F7-B741-BC60F6F3C6AA}" srcOrd="0" destOrd="0" presId="urn:microsoft.com/office/officeart/2005/8/layout/orgChart1"/>
    <dgm:cxn modelId="{26ADCD35-FC9A-447B-891A-DE63963B0A80}" type="presOf" srcId="{507A7020-7E3F-4796-8203-755E35E7FCE8}" destId="{409DE84E-9138-47CE-BDBF-0862CF78B835}" srcOrd="1" destOrd="0" presId="urn:microsoft.com/office/officeart/2005/8/layout/orgChart1"/>
    <dgm:cxn modelId="{ECE2EE3A-797D-4A90-B1F6-378B8F1C7C7B}" srcId="{41A3EFE8-8E2C-4B15-9023-5687067CB6C4}" destId="{02DC5C9F-1811-40B9-960A-C8FDF39AF048}" srcOrd="2" destOrd="0" parTransId="{0D18A411-A40C-433A-AC96-25593B3DFD27}" sibTransId="{17B762AC-25CF-4BA0-A40D-3E5E3FA55E53}"/>
    <dgm:cxn modelId="{BEC95D43-39E0-4C90-9465-1010DC277115}" srcId="{5A8042F2-63DD-480F-9965-F2F5906B8127}" destId="{41A3EFE8-8E2C-4B15-9023-5687067CB6C4}" srcOrd="0" destOrd="0" parTransId="{4D98DCAE-B259-41DA-929C-FD0916CA7A05}" sibTransId="{4007C014-F4FB-4DA0-AAA0-370CB1C2A5E0}"/>
    <dgm:cxn modelId="{B8D8F05F-04A7-4067-AA51-7B56F212967C}" type="presOf" srcId="{D7213BE2-1A45-4AA5-826C-901C27DAE9D6}" destId="{6F7E85B8-59BA-4E57-AF79-DF564593F21D}" srcOrd="1" destOrd="0" presId="urn:microsoft.com/office/officeart/2005/8/layout/orgChart1"/>
    <dgm:cxn modelId="{5D4D2C68-FCED-4889-9DCB-4556AFAF9DC3}" type="presOf" srcId="{025A4CE3-BC6E-42BF-BA8F-F4105565D46A}" destId="{C2B95DDE-0986-408D-8825-C25A835CF8E8}" srcOrd="1" destOrd="0" presId="urn:microsoft.com/office/officeart/2005/8/layout/orgChart1"/>
    <dgm:cxn modelId="{4A2CCB75-2072-4A48-B5FC-0EEFEE51C831}" type="presOf" srcId="{41A3EFE8-8E2C-4B15-9023-5687067CB6C4}" destId="{9EBBF846-B903-4A84-9F1A-E5BEC242C169}" srcOrd="0" destOrd="0" presId="urn:microsoft.com/office/officeart/2005/8/layout/orgChart1"/>
    <dgm:cxn modelId="{5EA3797E-D894-4CA6-84C1-74D7AB9A5447}" type="presOf" srcId="{0D18A411-A40C-433A-AC96-25593B3DFD27}" destId="{B0FDE77C-8AEC-4AE5-9295-F2B5BEA1A99C}" srcOrd="0" destOrd="0" presId="urn:microsoft.com/office/officeart/2005/8/layout/orgChart1"/>
    <dgm:cxn modelId="{96EFFA7E-E125-44BF-8BC6-4F6A918522F8}" type="presOf" srcId="{507A7020-7E3F-4796-8203-755E35E7FCE8}" destId="{0B352828-5639-456B-81A5-7420EA81B257}" srcOrd="0" destOrd="0" presId="urn:microsoft.com/office/officeart/2005/8/layout/orgChart1"/>
    <dgm:cxn modelId="{BDD4EE81-C2E2-40CF-B60E-A84C4450240C}" type="presOf" srcId="{D7213BE2-1A45-4AA5-826C-901C27DAE9D6}" destId="{D9F1361E-72E9-486A-86E9-F35ABDE7E2E3}" srcOrd="0" destOrd="0" presId="urn:microsoft.com/office/officeart/2005/8/layout/orgChart1"/>
    <dgm:cxn modelId="{16C1AF86-3C00-468D-A5FB-39BA2D2C6CFC}" srcId="{41A3EFE8-8E2C-4B15-9023-5687067CB6C4}" destId="{025A4CE3-BC6E-42BF-BA8F-F4105565D46A}" srcOrd="1" destOrd="0" parTransId="{6B09318D-7F37-478A-BEA6-16702649C40D}" sibTransId="{1B964669-39AB-4529-979F-A83A85EDBE8D}"/>
    <dgm:cxn modelId="{9C6EA1A3-4D71-45B2-8D14-24EAC5C3A569}" srcId="{41A3EFE8-8E2C-4B15-9023-5687067CB6C4}" destId="{507A7020-7E3F-4796-8203-755E35E7FCE8}" srcOrd="0" destOrd="0" parTransId="{EDF40DA3-D196-446D-8273-F0B86B03BBFF}" sibTransId="{B06B8BA7-912B-4A87-9019-7AD161D1D43C}"/>
    <dgm:cxn modelId="{C2208BAF-39CD-4905-8C33-63C1850EB40C}" type="presOf" srcId="{EDF40DA3-D196-446D-8273-F0B86B03BBFF}" destId="{6DA6AB69-1580-47EB-882F-E9EA0803DBC0}" srcOrd="0" destOrd="0" presId="urn:microsoft.com/office/officeart/2005/8/layout/orgChart1"/>
    <dgm:cxn modelId="{C77369B0-CBBD-4995-9ED5-3FEA598E76D4}" type="presOf" srcId="{025A4CE3-BC6E-42BF-BA8F-F4105565D46A}" destId="{AC0F862C-1081-4410-9FC7-1A7B6F51388B}" srcOrd="0" destOrd="0" presId="urn:microsoft.com/office/officeart/2005/8/layout/orgChart1"/>
    <dgm:cxn modelId="{5060DDDD-F0F3-4F85-8912-E204E21958CA}" type="presOf" srcId="{C3402650-525F-42DC-9DBD-AAF3D321BFEC}" destId="{076293FD-1D70-4F48-8858-DF8D31123064}" srcOrd="0" destOrd="0" presId="urn:microsoft.com/office/officeart/2005/8/layout/orgChart1"/>
    <dgm:cxn modelId="{D93258E1-93EA-4997-AB86-EC2AB8673FE7}" type="presOf" srcId="{41A3EFE8-8E2C-4B15-9023-5687067CB6C4}" destId="{DDD952BF-86F7-4D4D-B44A-697A5F6088A3}" srcOrd="1" destOrd="0" presId="urn:microsoft.com/office/officeart/2005/8/layout/orgChart1"/>
    <dgm:cxn modelId="{693622E4-5BFF-4C01-853F-28BCD7660E24}" type="presOf" srcId="{02DC5C9F-1811-40B9-960A-C8FDF39AF048}" destId="{50CD207E-83CA-4DFB-B5A9-0AD072F09858}" srcOrd="1" destOrd="0" presId="urn:microsoft.com/office/officeart/2005/8/layout/orgChart1"/>
    <dgm:cxn modelId="{4C2A48F1-9CBF-4102-B771-AC9BA591B1CC}" srcId="{41A3EFE8-8E2C-4B15-9023-5687067CB6C4}" destId="{D7213BE2-1A45-4AA5-826C-901C27DAE9D6}" srcOrd="3" destOrd="0" parTransId="{C3402650-525F-42DC-9DBD-AAF3D321BFEC}" sibTransId="{97ABD62C-0612-4FCC-B123-BBCE4567E8CE}"/>
    <dgm:cxn modelId="{A9571BF2-B874-41A9-A4A5-B3BEF9CE1488}" type="presOf" srcId="{6B09318D-7F37-478A-BEA6-16702649C40D}" destId="{1DFF33E6-3AF6-4DF7-8A9B-0A983150284B}" srcOrd="0" destOrd="0" presId="urn:microsoft.com/office/officeart/2005/8/layout/orgChart1"/>
    <dgm:cxn modelId="{BFF2A4E5-E644-4C11-8E7F-70A5FB99D9FF}" type="presParOf" srcId="{5DAC59AE-643D-4ED7-A79F-3E83D9513557}" destId="{53E198C4-DD6E-467B-9982-6F098E2085FF}" srcOrd="0" destOrd="0" presId="urn:microsoft.com/office/officeart/2005/8/layout/orgChart1"/>
    <dgm:cxn modelId="{CB0D593E-003A-4382-8891-0CE9B6BCB13E}" type="presParOf" srcId="{53E198C4-DD6E-467B-9982-6F098E2085FF}" destId="{E628FE6A-B041-41AC-AFF3-EA452E58F004}" srcOrd="0" destOrd="0" presId="urn:microsoft.com/office/officeart/2005/8/layout/orgChart1"/>
    <dgm:cxn modelId="{5D3D43A5-111A-46E4-8AA3-1B52CA4B8CEA}" type="presParOf" srcId="{E628FE6A-B041-41AC-AFF3-EA452E58F004}" destId="{9EBBF846-B903-4A84-9F1A-E5BEC242C169}" srcOrd="0" destOrd="0" presId="urn:microsoft.com/office/officeart/2005/8/layout/orgChart1"/>
    <dgm:cxn modelId="{666948E7-AD04-42A8-B301-D82EDD654914}" type="presParOf" srcId="{E628FE6A-B041-41AC-AFF3-EA452E58F004}" destId="{DDD952BF-86F7-4D4D-B44A-697A5F6088A3}" srcOrd="1" destOrd="0" presId="urn:microsoft.com/office/officeart/2005/8/layout/orgChart1"/>
    <dgm:cxn modelId="{4C6241FF-0339-4096-9F4F-A627153A09FA}" type="presParOf" srcId="{53E198C4-DD6E-467B-9982-6F098E2085FF}" destId="{7365116A-DC59-4660-AC96-D6E4364112E2}" srcOrd="1" destOrd="0" presId="urn:microsoft.com/office/officeart/2005/8/layout/orgChart1"/>
    <dgm:cxn modelId="{365810B1-C16A-4051-B221-B93A5AD888A9}" type="presParOf" srcId="{7365116A-DC59-4660-AC96-D6E4364112E2}" destId="{6DA6AB69-1580-47EB-882F-E9EA0803DBC0}" srcOrd="0" destOrd="0" presId="urn:microsoft.com/office/officeart/2005/8/layout/orgChart1"/>
    <dgm:cxn modelId="{B15B4C66-D63F-41D8-9858-A4654AB4FE7B}" type="presParOf" srcId="{7365116A-DC59-4660-AC96-D6E4364112E2}" destId="{5D9BD96F-D2A7-4DB2-BE8C-2A8F3851FB8D}" srcOrd="1" destOrd="0" presId="urn:microsoft.com/office/officeart/2005/8/layout/orgChart1"/>
    <dgm:cxn modelId="{8BF4FC81-119D-4259-B2EE-31BA08D2C558}" type="presParOf" srcId="{5D9BD96F-D2A7-4DB2-BE8C-2A8F3851FB8D}" destId="{D68DDC38-75AF-4D8D-B666-05582314F3BF}" srcOrd="0" destOrd="0" presId="urn:microsoft.com/office/officeart/2005/8/layout/orgChart1"/>
    <dgm:cxn modelId="{3F00D27F-2DEB-417A-9DD6-F40081C4A74F}" type="presParOf" srcId="{D68DDC38-75AF-4D8D-B666-05582314F3BF}" destId="{0B352828-5639-456B-81A5-7420EA81B257}" srcOrd="0" destOrd="0" presId="urn:microsoft.com/office/officeart/2005/8/layout/orgChart1"/>
    <dgm:cxn modelId="{C2EA1659-4419-4078-BB2C-6BF067308F1E}" type="presParOf" srcId="{D68DDC38-75AF-4D8D-B666-05582314F3BF}" destId="{409DE84E-9138-47CE-BDBF-0862CF78B835}" srcOrd="1" destOrd="0" presId="urn:microsoft.com/office/officeart/2005/8/layout/orgChart1"/>
    <dgm:cxn modelId="{82BA5030-A1F9-4906-A0E3-A399B0694607}" type="presParOf" srcId="{5D9BD96F-D2A7-4DB2-BE8C-2A8F3851FB8D}" destId="{F61F4B60-20F5-4181-8035-3203D2654A57}" srcOrd="1" destOrd="0" presId="urn:microsoft.com/office/officeart/2005/8/layout/orgChart1"/>
    <dgm:cxn modelId="{76290940-4444-4AE5-8F18-4D9D2510237E}" type="presParOf" srcId="{5D9BD96F-D2A7-4DB2-BE8C-2A8F3851FB8D}" destId="{92BFBF78-35D1-4660-8933-E383C46896AA}" srcOrd="2" destOrd="0" presId="urn:microsoft.com/office/officeart/2005/8/layout/orgChart1"/>
    <dgm:cxn modelId="{A5D0FA98-3A26-4971-8E7E-0A08BFBC0173}" type="presParOf" srcId="{7365116A-DC59-4660-AC96-D6E4364112E2}" destId="{1DFF33E6-3AF6-4DF7-8A9B-0A983150284B}" srcOrd="2" destOrd="0" presId="urn:microsoft.com/office/officeart/2005/8/layout/orgChart1"/>
    <dgm:cxn modelId="{FDDC26E4-9753-4BD6-9BD9-E35E2E9660B7}" type="presParOf" srcId="{7365116A-DC59-4660-AC96-D6E4364112E2}" destId="{DA7201FB-41E4-4E5A-A396-746B71734BAD}" srcOrd="3" destOrd="0" presId="urn:microsoft.com/office/officeart/2005/8/layout/orgChart1"/>
    <dgm:cxn modelId="{7CE0420F-FBEA-4C4B-A9AD-08A8354FBECD}" type="presParOf" srcId="{DA7201FB-41E4-4E5A-A396-746B71734BAD}" destId="{A2359B14-E153-4B3E-8914-38F993D8DE00}" srcOrd="0" destOrd="0" presId="urn:microsoft.com/office/officeart/2005/8/layout/orgChart1"/>
    <dgm:cxn modelId="{071191FC-0749-4C5F-AEC7-304434B2C609}" type="presParOf" srcId="{A2359B14-E153-4B3E-8914-38F993D8DE00}" destId="{AC0F862C-1081-4410-9FC7-1A7B6F51388B}" srcOrd="0" destOrd="0" presId="urn:microsoft.com/office/officeart/2005/8/layout/orgChart1"/>
    <dgm:cxn modelId="{8E59CA36-2CF4-433E-B428-9D0B43E2C34A}" type="presParOf" srcId="{A2359B14-E153-4B3E-8914-38F993D8DE00}" destId="{C2B95DDE-0986-408D-8825-C25A835CF8E8}" srcOrd="1" destOrd="0" presId="urn:microsoft.com/office/officeart/2005/8/layout/orgChart1"/>
    <dgm:cxn modelId="{3EFDD9E2-4A6B-4A77-9DCD-87B0EF446956}" type="presParOf" srcId="{DA7201FB-41E4-4E5A-A396-746B71734BAD}" destId="{E9EF1FD6-2AFC-43E1-A036-84BB258A7A8A}" srcOrd="1" destOrd="0" presId="urn:microsoft.com/office/officeart/2005/8/layout/orgChart1"/>
    <dgm:cxn modelId="{F5B599C8-5F1A-47F0-8E69-CC9F9DF980FC}" type="presParOf" srcId="{DA7201FB-41E4-4E5A-A396-746B71734BAD}" destId="{80163558-1436-4567-8F7F-A07E6BBA86D1}" srcOrd="2" destOrd="0" presId="urn:microsoft.com/office/officeart/2005/8/layout/orgChart1"/>
    <dgm:cxn modelId="{CC71EF53-7207-4013-9D81-6C00081DA936}" type="presParOf" srcId="{7365116A-DC59-4660-AC96-D6E4364112E2}" destId="{B0FDE77C-8AEC-4AE5-9295-F2B5BEA1A99C}" srcOrd="4" destOrd="0" presId="urn:microsoft.com/office/officeart/2005/8/layout/orgChart1"/>
    <dgm:cxn modelId="{CA31C14E-D084-4EB3-AB81-AAAF87FCCB8E}" type="presParOf" srcId="{7365116A-DC59-4660-AC96-D6E4364112E2}" destId="{BD70AD3A-F1B1-4780-B9B9-E3A94F031198}" srcOrd="5" destOrd="0" presId="urn:microsoft.com/office/officeart/2005/8/layout/orgChart1"/>
    <dgm:cxn modelId="{EAF82DC2-7094-4B0D-AD63-95D464DA5D46}" type="presParOf" srcId="{BD70AD3A-F1B1-4780-B9B9-E3A94F031198}" destId="{DB7FDC6D-F2BB-443A-AE6D-14EDDE63CE83}" srcOrd="0" destOrd="0" presId="urn:microsoft.com/office/officeart/2005/8/layout/orgChart1"/>
    <dgm:cxn modelId="{79323369-64DB-4568-AF04-0467E6CA0C1D}" type="presParOf" srcId="{DB7FDC6D-F2BB-443A-AE6D-14EDDE63CE83}" destId="{839D267E-15B9-41F7-B741-BC60F6F3C6AA}" srcOrd="0" destOrd="0" presId="urn:microsoft.com/office/officeart/2005/8/layout/orgChart1"/>
    <dgm:cxn modelId="{F070BD60-3E6F-43B3-96F2-826732DFEE07}" type="presParOf" srcId="{DB7FDC6D-F2BB-443A-AE6D-14EDDE63CE83}" destId="{50CD207E-83CA-4DFB-B5A9-0AD072F09858}" srcOrd="1" destOrd="0" presId="urn:microsoft.com/office/officeart/2005/8/layout/orgChart1"/>
    <dgm:cxn modelId="{4C305821-BD0B-4DBE-854E-158C3B87976A}" type="presParOf" srcId="{BD70AD3A-F1B1-4780-B9B9-E3A94F031198}" destId="{63685586-64DB-4DEB-8642-15C9D17FD253}" srcOrd="1" destOrd="0" presId="urn:microsoft.com/office/officeart/2005/8/layout/orgChart1"/>
    <dgm:cxn modelId="{088D4CA3-FAA4-4EA5-AE01-4C91AFD46015}" type="presParOf" srcId="{BD70AD3A-F1B1-4780-B9B9-E3A94F031198}" destId="{4FFA90C9-10A1-40DF-96A9-D09846186EF0}" srcOrd="2" destOrd="0" presId="urn:microsoft.com/office/officeart/2005/8/layout/orgChart1"/>
    <dgm:cxn modelId="{4021C06E-2749-4CDA-9114-6DB3450E1326}" type="presParOf" srcId="{7365116A-DC59-4660-AC96-D6E4364112E2}" destId="{076293FD-1D70-4F48-8858-DF8D31123064}" srcOrd="6" destOrd="0" presId="urn:microsoft.com/office/officeart/2005/8/layout/orgChart1"/>
    <dgm:cxn modelId="{0DB5AB34-5C78-4A24-8562-44CD60927AA8}" type="presParOf" srcId="{7365116A-DC59-4660-AC96-D6E4364112E2}" destId="{65734AC9-406E-495E-9DA8-688E1804C049}" srcOrd="7" destOrd="0" presId="urn:microsoft.com/office/officeart/2005/8/layout/orgChart1"/>
    <dgm:cxn modelId="{1DE64B60-8ED2-455C-BBC9-50FBA08C4E7D}" type="presParOf" srcId="{65734AC9-406E-495E-9DA8-688E1804C049}" destId="{28981EA8-7C13-4A2B-94ED-B1E4CFED172E}" srcOrd="0" destOrd="0" presId="urn:microsoft.com/office/officeart/2005/8/layout/orgChart1"/>
    <dgm:cxn modelId="{B5494F19-4551-4EAC-B7F3-CE26E69CEA13}" type="presParOf" srcId="{28981EA8-7C13-4A2B-94ED-B1E4CFED172E}" destId="{D9F1361E-72E9-486A-86E9-F35ABDE7E2E3}" srcOrd="0" destOrd="0" presId="urn:microsoft.com/office/officeart/2005/8/layout/orgChart1"/>
    <dgm:cxn modelId="{8A6922F7-8A38-4E91-B087-789A333C6F58}" type="presParOf" srcId="{28981EA8-7C13-4A2B-94ED-B1E4CFED172E}" destId="{6F7E85B8-59BA-4E57-AF79-DF564593F21D}" srcOrd="1" destOrd="0" presId="urn:microsoft.com/office/officeart/2005/8/layout/orgChart1"/>
    <dgm:cxn modelId="{DA7D6500-C5F5-43F5-A328-ADA98063E115}" type="presParOf" srcId="{65734AC9-406E-495E-9DA8-688E1804C049}" destId="{AC540561-96A9-4A6B-AF94-124104CED74C}" srcOrd="1" destOrd="0" presId="urn:microsoft.com/office/officeart/2005/8/layout/orgChart1"/>
    <dgm:cxn modelId="{E3BEA131-C941-45B7-8DAD-C07A4E82B649}" type="presParOf" srcId="{65734AC9-406E-495E-9DA8-688E1804C049}" destId="{801D0B57-A931-434E-8078-73C633CA6E73}" srcOrd="2" destOrd="0" presId="urn:microsoft.com/office/officeart/2005/8/layout/orgChart1"/>
    <dgm:cxn modelId="{F02D631A-D6DD-41B3-A057-8C29E523DD6F}" type="presParOf" srcId="{53E198C4-DD6E-467B-9982-6F098E2085FF}" destId="{67003D0F-2424-4A9D-B1AE-FB09873A4BF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D493E3-D2FF-4E80-8506-3AC790607916}" type="doc">
      <dgm:prSet loTypeId="urn:microsoft.com/office/officeart/2005/8/layout/pyramid1" loCatId="pyramid" qsTypeId="urn:microsoft.com/office/officeart/2005/8/quickstyle/simple1" qsCatId="simple" csTypeId="urn:microsoft.com/office/officeart/2005/8/colors/colorful2" csCatId="colorful" phldr="1"/>
      <dgm:spPr/>
    </dgm:pt>
    <dgm:pt modelId="{73398E70-4AAD-4946-9C4D-34DE9DDAC596}">
      <dgm:prSet phldrT="[Text]" custT="1"/>
      <dgm:spPr/>
      <dgm:t>
        <a:bodyPr/>
        <a:lstStyle/>
        <a:p>
          <a:r>
            <a:rPr lang="en-IN" sz="2000">
              <a:solidFill>
                <a:schemeClr val="bg1"/>
              </a:solidFill>
            </a:rPr>
            <a:t>Brand Persona</a:t>
          </a:r>
        </a:p>
      </dgm:t>
    </dgm:pt>
    <dgm:pt modelId="{0AB32C59-8921-4684-9B44-5A84D22A0E9E}" type="parTrans" cxnId="{98066E5C-50C1-44B8-9982-27071035257E}">
      <dgm:prSet/>
      <dgm:spPr/>
      <dgm:t>
        <a:bodyPr/>
        <a:lstStyle/>
        <a:p>
          <a:endParaRPr lang="en-IN"/>
        </a:p>
      </dgm:t>
    </dgm:pt>
    <dgm:pt modelId="{72F8D29A-EB57-47EA-94E6-BC1C436C2455}" type="sibTrans" cxnId="{98066E5C-50C1-44B8-9982-27071035257E}">
      <dgm:prSet/>
      <dgm:spPr/>
      <dgm:t>
        <a:bodyPr/>
        <a:lstStyle/>
        <a:p>
          <a:endParaRPr lang="en-IN"/>
        </a:p>
      </dgm:t>
    </dgm:pt>
    <dgm:pt modelId="{EC8125E4-F5D4-4B03-8823-45A4ED6E1CEB}">
      <dgm:prSet/>
      <dgm:spPr/>
      <dgm:t>
        <a:bodyPr/>
        <a:lstStyle/>
        <a:p>
          <a:endParaRPr lang="en-IN"/>
        </a:p>
      </dgm:t>
    </dgm:pt>
    <dgm:pt modelId="{164E9F75-6A5C-4003-AB63-2AE034745050}" type="parTrans" cxnId="{334C7628-CBC8-441C-A1A8-2BD3698F3B1D}">
      <dgm:prSet/>
      <dgm:spPr/>
      <dgm:t>
        <a:bodyPr/>
        <a:lstStyle/>
        <a:p>
          <a:endParaRPr lang="en-IN"/>
        </a:p>
      </dgm:t>
    </dgm:pt>
    <dgm:pt modelId="{5D22FB9C-A5C9-4673-A121-83223BD82473}" type="sibTrans" cxnId="{334C7628-CBC8-441C-A1A8-2BD3698F3B1D}">
      <dgm:prSet/>
      <dgm:spPr/>
      <dgm:t>
        <a:bodyPr/>
        <a:lstStyle/>
        <a:p>
          <a:endParaRPr lang="en-IN"/>
        </a:p>
      </dgm:t>
    </dgm:pt>
    <dgm:pt modelId="{8E9C1E72-E151-4601-9F6B-4C9BC32A3CFE}">
      <dgm:prSet/>
      <dgm:spPr/>
      <dgm:t>
        <a:bodyPr/>
        <a:lstStyle/>
        <a:p>
          <a:endParaRPr lang="en-IN"/>
        </a:p>
      </dgm:t>
    </dgm:pt>
    <dgm:pt modelId="{33E7F015-C8FD-43E5-B115-F77130C479D7}" type="parTrans" cxnId="{284081E1-5C75-4DF1-9404-552ADE776D29}">
      <dgm:prSet/>
      <dgm:spPr/>
      <dgm:t>
        <a:bodyPr/>
        <a:lstStyle/>
        <a:p>
          <a:endParaRPr lang="en-IN"/>
        </a:p>
      </dgm:t>
    </dgm:pt>
    <dgm:pt modelId="{FE74C07F-157B-44EF-AB60-170398405D04}" type="sibTrans" cxnId="{284081E1-5C75-4DF1-9404-552ADE776D29}">
      <dgm:prSet/>
      <dgm:spPr/>
      <dgm:t>
        <a:bodyPr/>
        <a:lstStyle/>
        <a:p>
          <a:endParaRPr lang="en-IN"/>
        </a:p>
      </dgm:t>
    </dgm:pt>
    <dgm:pt modelId="{3E4AED98-DA45-47DD-9EF8-98F37409915D}">
      <dgm:prSet phldrT="[Text]" custT="1"/>
      <dgm:spPr/>
      <dgm:t>
        <a:bodyPr/>
        <a:lstStyle/>
        <a:p>
          <a:r>
            <a:rPr lang="en-IN" sz="2000">
              <a:solidFill>
                <a:schemeClr val="bg1"/>
              </a:solidFill>
            </a:rPr>
            <a:t>Emotional Benefits</a:t>
          </a:r>
        </a:p>
      </dgm:t>
    </dgm:pt>
    <dgm:pt modelId="{EAE42FE6-5073-44F1-A70A-EE82C00646C8}" type="sibTrans" cxnId="{C3274D0D-F2E3-426E-B48A-0D190592D18C}">
      <dgm:prSet/>
      <dgm:spPr/>
      <dgm:t>
        <a:bodyPr/>
        <a:lstStyle/>
        <a:p>
          <a:endParaRPr lang="en-IN"/>
        </a:p>
      </dgm:t>
    </dgm:pt>
    <dgm:pt modelId="{7C684916-9931-47D8-9A93-3E4745FED121}" type="parTrans" cxnId="{C3274D0D-F2E3-426E-B48A-0D190592D18C}">
      <dgm:prSet/>
      <dgm:spPr/>
      <dgm:t>
        <a:bodyPr/>
        <a:lstStyle/>
        <a:p>
          <a:endParaRPr lang="en-IN"/>
        </a:p>
      </dgm:t>
    </dgm:pt>
    <dgm:pt modelId="{2CDCEDFD-2DA2-4B93-9A5E-656EDE71F2A8}">
      <dgm:prSet phldrT="[Text]" custT="1"/>
      <dgm:spPr/>
      <dgm:t>
        <a:bodyPr/>
        <a:lstStyle/>
        <a:p>
          <a:r>
            <a:rPr lang="en-IN" sz="1200">
              <a:solidFill>
                <a:schemeClr val="accent1"/>
              </a:solidFill>
              <a:latin typeface="Calibri Light" panose="020F0302020204030204"/>
            </a:rPr>
            <a:t>Brand Idea</a:t>
          </a:r>
          <a:endParaRPr lang="en-IN" sz="1200">
            <a:solidFill>
              <a:schemeClr val="accent1"/>
            </a:solidFill>
          </a:endParaRPr>
        </a:p>
      </dgm:t>
    </dgm:pt>
    <dgm:pt modelId="{38836683-FDBF-441F-92AA-F849E81BC6CF}" type="sibTrans" cxnId="{24D70B7F-B1A1-474A-9DB4-940B4A004D68}">
      <dgm:prSet/>
      <dgm:spPr/>
      <dgm:t>
        <a:bodyPr/>
        <a:lstStyle/>
        <a:p>
          <a:endParaRPr lang="en-IN"/>
        </a:p>
      </dgm:t>
    </dgm:pt>
    <dgm:pt modelId="{BA85A910-F5C4-4412-BCE3-5EC8F9495C21}" type="parTrans" cxnId="{24D70B7F-B1A1-474A-9DB4-940B4A004D68}">
      <dgm:prSet/>
      <dgm:spPr/>
      <dgm:t>
        <a:bodyPr/>
        <a:lstStyle/>
        <a:p>
          <a:endParaRPr lang="en-IN"/>
        </a:p>
      </dgm:t>
    </dgm:pt>
    <dgm:pt modelId="{013F59D5-B9D8-426B-B5DB-614252EB103D}" type="pres">
      <dgm:prSet presAssocID="{64D493E3-D2FF-4E80-8506-3AC790607916}" presName="Name0" presStyleCnt="0">
        <dgm:presLayoutVars>
          <dgm:dir/>
          <dgm:animLvl val="lvl"/>
          <dgm:resizeHandles val="exact"/>
        </dgm:presLayoutVars>
      </dgm:prSet>
      <dgm:spPr/>
    </dgm:pt>
    <dgm:pt modelId="{8FBECCE2-4CF9-4351-8013-F0E0F715B6FB}" type="pres">
      <dgm:prSet presAssocID="{2CDCEDFD-2DA2-4B93-9A5E-656EDE71F2A8}" presName="Name8" presStyleCnt="0"/>
      <dgm:spPr/>
    </dgm:pt>
    <dgm:pt modelId="{C7451887-24EF-4C00-8547-4CA34A07C2BE}" type="pres">
      <dgm:prSet presAssocID="{2CDCEDFD-2DA2-4B93-9A5E-656EDE71F2A8}" presName="level" presStyleLbl="node1" presStyleIdx="0" presStyleCnt="5" custLinFactNeighborX="557" custLinFactNeighborY="-20848">
        <dgm:presLayoutVars>
          <dgm:chMax val="1"/>
          <dgm:bulletEnabled val="1"/>
        </dgm:presLayoutVars>
      </dgm:prSet>
      <dgm:spPr/>
    </dgm:pt>
    <dgm:pt modelId="{200D6398-1C71-4728-8732-7927DCAF9F49}" type="pres">
      <dgm:prSet presAssocID="{2CDCEDFD-2DA2-4B93-9A5E-656EDE71F2A8}" presName="levelTx" presStyleLbl="revTx" presStyleIdx="0" presStyleCnt="0">
        <dgm:presLayoutVars>
          <dgm:chMax val="1"/>
          <dgm:bulletEnabled val="1"/>
        </dgm:presLayoutVars>
      </dgm:prSet>
      <dgm:spPr/>
    </dgm:pt>
    <dgm:pt modelId="{0E5E1F5E-A3F7-431E-AC6B-79512441F31F}" type="pres">
      <dgm:prSet presAssocID="{73398E70-4AAD-4946-9C4D-34DE9DDAC596}" presName="Name8" presStyleCnt="0"/>
      <dgm:spPr/>
    </dgm:pt>
    <dgm:pt modelId="{671C1AF2-69F0-4F79-BA2B-7A146D354EB2}" type="pres">
      <dgm:prSet presAssocID="{73398E70-4AAD-4946-9C4D-34DE9DDAC596}" presName="level" presStyleLbl="node1" presStyleIdx="1" presStyleCnt="5">
        <dgm:presLayoutVars>
          <dgm:chMax val="1"/>
          <dgm:bulletEnabled val="1"/>
        </dgm:presLayoutVars>
      </dgm:prSet>
      <dgm:spPr/>
    </dgm:pt>
    <dgm:pt modelId="{AC17315F-651C-4312-934F-54CDD30175CB}" type="pres">
      <dgm:prSet presAssocID="{73398E70-4AAD-4946-9C4D-34DE9DDAC596}" presName="levelTx" presStyleLbl="revTx" presStyleIdx="0" presStyleCnt="0">
        <dgm:presLayoutVars>
          <dgm:chMax val="1"/>
          <dgm:bulletEnabled val="1"/>
        </dgm:presLayoutVars>
      </dgm:prSet>
      <dgm:spPr/>
    </dgm:pt>
    <dgm:pt modelId="{A5F1176C-E438-4054-82A6-9D5B4AD8E7CB}" type="pres">
      <dgm:prSet presAssocID="{3E4AED98-DA45-47DD-9EF8-98F37409915D}" presName="Name8" presStyleCnt="0"/>
      <dgm:spPr/>
    </dgm:pt>
    <dgm:pt modelId="{D1B816F0-C965-40B3-BA2A-2F10174723DC}" type="pres">
      <dgm:prSet presAssocID="{3E4AED98-DA45-47DD-9EF8-98F37409915D}" presName="level" presStyleLbl="node1" presStyleIdx="2" presStyleCnt="5">
        <dgm:presLayoutVars>
          <dgm:chMax val="1"/>
          <dgm:bulletEnabled val="1"/>
        </dgm:presLayoutVars>
      </dgm:prSet>
      <dgm:spPr/>
    </dgm:pt>
    <dgm:pt modelId="{09088260-D729-4169-8890-09BA875B10AA}" type="pres">
      <dgm:prSet presAssocID="{3E4AED98-DA45-47DD-9EF8-98F37409915D}" presName="levelTx" presStyleLbl="revTx" presStyleIdx="0" presStyleCnt="0">
        <dgm:presLayoutVars>
          <dgm:chMax val="1"/>
          <dgm:bulletEnabled val="1"/>
        </dgm:presLayoutVars>
      </dgm:prSet>
      <dgm:spPr/>
    </dgm:pt>
    <dgm:pt modelId="{B6D07DFE-2233-4FFA-A8B1-CF7BBF2BB439}" type="pres">
      <dgm:prSet presAssocID="{EC8125E4-F5D4-4B03-8823-45A4ED6E1CEB}" presName="Name8" presStyleCnt="0"/>
      <dgm:spPr/>
    </dgm:pt>
    <dgm:pt modelId="{6B3A8D5C-3904-49E9-A547-4881CD366891}" type="pres">
      <dgm:prSet presAssocID="{EC8125E4-F5D4-4B03-8823-45A4ED6E1CEB}" presName="level" presStyleLbl="node1" presStyleIdx="3" presStyleCnt="5">
        <dgm:presLayoutVars>
          <dgm:chMax val="1"/>
          <dgm:bulletEnabled val="1"/>
        </dgm:presLayoutVars>
      </dgm:prSet>
      <dgm:spPr/>
    </dgm:pt>
    <dgm:pt modelId="{D796A0D9-D117-448B-91B2-F6DC36F16A53}" type="pres">
      <dgm:prSet presAssocID="{EC8125E4-F5D4-4B03-8823-45A4ED6E1CEB}" presName="levelTx" presStyleLbl="revTx" presStyleIdx="0" presStyleCnt="0">
        <dgm:presLayoutVars>
          <dgm:chMax val="1"/>
          <dgm:bulletEnabled val="1"/>
        </dgm:presLayoutVars>
      </dgm:prSet>
      <dgm:spPr/>
    </dgm:pt>
    <dgm:pt modelId="{7FA4BC7D-8E68-4319-B159-47D1A40133AD}" type="pres">
      <dgm:prSet presAssocID="{8E9C1E72-E151-4601-9F6B-4C9BC32A3CFE}" presName="Name8" presStyleCnt="0"/>
      <dgm:spPr/>
    </dgm:pt>
    <dgm:pt modelId="{55DE03B5-A4DD-49DE-9F1E-A05164B66FD7}" type="pres">
      <dgm:prSet presAssocID="{8E9C1E72-E151-4601-9F6B-4C9BC32A3CFE}" presName="level" presStyleLbl="node1" presStyleIdx="4" presStyleCnt="5">
        <dgm:presLayoutVars>
          <dgm:chMax val="1"/>
          <dgm:bulletEnabled val="1"/>
        </dgm:presLayoutVars>
      </dgm:prSet>
      <dgm:spPr/>
    </dgm:pt>
    <dgm:pt modelId="{ADD95A3E-3F65-4053-B46A-B68828695AEE}" type="pres">
      <dgm:prSet presAssocID="{8E9C1E72-E151-4601-9F6B-4C9BC32A3CFE}" presName="levelTx" presStyleLbl="revTx" presStyleIdx="0" presStyleCnt="0">
        <dgm:presLayoutVars>
          <dgm:chMax val="1"/>
          <dgm:bulletEnabled val="1"/>
        </dgm:presLayoutVars>
      </dgm:prSet>
      <dgm:spPr/>
    </dgm:pt>
  </dgm:ptLst>
  <dgm:cxnLst>
    <dgm:cxn modelId="{C3274D0D-F2E3-426E-B48A-0D190592D18C}" srcId="{64D493E3-D2FF-4E80-8506-3AC790607916}" destId="{3E4AED98-DA45-47DD-9EF8-98F37409915D}" srcOrd="2" destOrd="0" parTransId="{7C684916-9931-47D8-9A93-3E4745FED121}" sibTransId="{EAE42FE6-5073-44F1-A70A-EE82C00646C8}"/>
    <dgm:cxn modelId="{C4F76619-7DBC-4CE0-B6EF-F3629C5F7E9F}" type="presOf" srcId="{2CDCEDFD-2DA2-4B93-9A5E-656EDE71F2A8}" destId="{200D6398-1C71-4728-8732-7927DCAF9F49}" srcOrd="1" destOrd="0" presId="urn:microsoft.com/office/officeart/2005/8/layout/pyramid1"/>
    <dgm:cxn modelId="{334C7628-CBC8-441C-A1A8-2BD3698F3B1D}" srcId="{64D493E3-D2FF-4E80-8506-3AC790607916}" destId="{EC8125E4-F5D4-4B03-8823-45A4ED6E1CEB}" srcOrd="3" destOrd="0" parTransId="{164E9F75-6A5C-4003-AB63-2AE034745050}" sibTransId="{5D22FB9C-A5C9-4673-A121-83223BD82473}"/>
    <dgm:cxn modelId="{9B64B329-8B54-4D91-ACF0-A5D2F263068F}" type="presOf" srcId="{3E4AED98-DA45-47DD-9EF8-98F37409915D}" destId="{09088260-D729-4169-8890-09BA875B10AA}" srcOrd="1" destOrd="0" presId="urn:microsoft.com/office/officeart/2005/8/layout/pyramid1"/>
    <dgm:cxn modelId="{725F3E39-8163-49A8-B8CB-4E9C246AB8DA}" type="presOf" srcId="{EC8125E4-F5D4-4B03-8823-45A4ED6E1CEB}" destId="{D796A0D9-D117-448B-91B2-F6DC36F16A53}" srcOrd="1" destOrd="0" presId="urn:microsoft.com/office/officeart/2005/8/layout/pyramid1"/>
    <dgm:cxn modelId="{1168D141-6B33-412D-A7BD-5DE6BF0EB337}" type="presOf" srcId="{73398E70-4AAD-4946-9C4D-34DE9DDAC596}" destId="{AC17315F-651C-4312-934F-54CDD30175CB}" srcOrd="1" destOrd="0" presId="urn:microsoft.com/office/officeart/2005/8/layout/pyramid1"/>
    <dgm:cxn modelId="{A9D8B74D-F099-41B5-92EC-08CE51D1F65A}" type="presOf" srcId="{EC8125E4-F5D4-4B03-8823-45A4ED6E1CEB}" destId="{6B3A8D5C-3904-49E9-A547-4881CD366891}" srcOrd="0" destOrd="0" presId="urn:microsoft.com/office/officeart/2005/8/layout/pyramid1"/>
    <dgm:cxn modelId="{1F613259-AE43-4CA2-911D-9820086FF48B}" type="presOf" srcId="{8E9C1E72-E151-4601-9F6B-4C9BC32A3CFE}" destId="{55DE03B5-A4DD-49DE-9F1E-A05164B66FD7}" srcOrd="0" destOrd="0" presId="urn:microsoft.com/office/officeart/2005/8/layout/pyramid1"/>
    <dgm:cxn modelId="{98066E5C-50C1-44B8-9982-27071035257E}" srcId="{64D493E3-D2FF-4E80-8506-3AC790607916}" destId="{73398E70-4AAD-4946-9C4D-34DE9DDAC596}" srcOrd="1" destOrd="0" parTransId="{0AB32C59-8921-4684-9B44-5A84D22A0E9E}" sibTransId="{72F8D29A-EB57-47EA-94E6-BC1C436C2455}"/>
    <dgm:cxn modelId="{79C7766C-C060-430E-BD41-B97060534DCD}" type="presOf" srcId="{64D493E3-D2FF-4E80-8506-3AC790607916}" destId="{013F59D5-B9D8-426B-B5DB-614252EB103D}" srcOrd="0" destOrd="0" presId="urn:microsoft.com/office/officeart/2005/8/layout/pyramid1"/>
    <dgm:cxn modelId="{24D70B7F-B1A1-474A-9DB4-940B4A004D68}" srcId="{64D493E3-D2FF-4E80-8506-3AC790607916}" destId="{2CDCEDFD-2DA2-4B93-9A5E-656EDE71F2A8}" srcOrd="0" destOrd="0" parTransId="{BA85A910-F5C4-4412-BCE3-5EC8F9495C21}" sibTransId="{38836683-FDBF-441F-92AA-F849E81BC6CF}"/>
    <dgm:cxn modelId="{8D5BD8BA-4350-49D9-A687-34AC7A3CDB00}" type="presOf" srcId="{3E4AED98-DA45-47DD-9EF8-98F37409915D}" destId="{D1B816F0-C965-40B3-BA2A-2F10174723DC}" srcOrd="0" destOrd="0" presId="urn:microsoft.com/office/officeart/2005/8/layout/pyramid1"/>
    <dgm:cxn modelId="{5019C8D7-C6D0-4E06-9DA9-AE1406885125}" type="presOf" srcId="{8E9C1E72-E151-4601-9F6B-4C9BC32A3CFE}" destId="{ADD95A3E-3F65-4053-B46A-B68828695AEE}" srcOrd="1" destOrd="0" presId="urn:microsoft.com/office/officeart/2005/8/layout/pyramid1"/>
    <dgm:cxn modelId="{95EAD8DA-9844-42F7-879C-41209EB5F3EB}" type="presOf" srcId="{73398E70-4AAD-4946-9C4D-34DE9DDAC596}" destId="{671C1AF2-69F0-4F79-BA2B-7A146D354EB2}" srcOrd="0" destOrd="0" presId="urn:microsoft.com/office/officeart/2005/8/layout/pyramid1"/>
    <dgm:cxn modelId="{284081E1-5C75-4DF1-9404-552ADE776D29}" srcId="{64D493E3-D2FF-4E80-8506-3AC790607916}" destId="{8E9C1E72-E151-4601-9F6B-4C9BC32A3CFE}" srcOrd="4" destOrd="0" parTransId="{33E7F015-C8FD-43E5-B115-F77130C479D7}" sibTransId="{FE74C07F-157B-44EF-AB60-170398405D04}"/>
    <dgm:cxn modelId="{B70489E3-91B3-4A38-A41D-8972B1BE9811}" type="presOf" srcId="{2CDCEDFD-2DA2-4B93-9A5E-656EDE71F2A8}" destId="{C7451887-24EF-4C00-8547-4CA34A07C2BE}" srcOrd="0" destOrd="0" presId="urn:microsoft.com/office/officeart/2005/8/layout/pyramid1"/>
    <dgm:cxn modelId="{74D6EECA-EA37-4B8C-A3A1-8CC4BE659D24}" type="presParOf" srcId="{013F59D5-B9D8-426B-B5DB-614252EB103D}" destId="{8FBECCE2-4CF9-4351-8013-F0E0F715B6FB}" srcOrd="0" destOrd="0" presId="urn:microsoft.com/office/officeart/2005/8/layout/pyramid1"/>
    <dgm:cxn modelId="{AFDD8834-171F-4AE4-8C66-A916E540C13E}" type="presParOf" srcId="{8FBECCE2-4CF9-4351-8013-F0E0F715B6FB}" destId="{C7451887-24EF-4C00-8547-4CA34A07C2BE}" srcOrd="0" destOrd="0" presId="urn:microsoft.com/office/officeart/2005/8/layout/pyramid1"/>
    <dgm:cxn modelId="{A4539DC2-A66C-44FE-ABE6-26D8687320CE}" type="presParOf" srcId="{8FBECCE2-4CF9-4351-8013-F0E0F715B6FB}" destId="{200D6398-1C71-4728-8732-7927DCAF9F49}" srcOrd="1" destOrd="0" presId="urn:microsoft.com/office/officeart/2005/8/layout/pyramid1"/>
    <dgm:cxn modelId="{13079EBA-91D3-49D1-A0BB-EB95B0B918BB}" type="presParOf" srcId="{013F59D5-B9D8-426B-B5DB-614252EB103D}" destId="{0E5E1F5E-A3F7-431E-AC6B-79512441F31F}" srcOrd="1" destOrd="0" presId="urn:microsoft.com/office/officeart/2005/8/layout/pyramid1"/>
    <dgm:cxn modelId="{875755C9-4712-4ECC-A818-6057D4EA15F0}" type="presParOf" srcId="{0E5E1F5E-A3F7-431E-AC6B-79512441F31F}" destId="{671C1AF2-69F0-4F79-BA2B-7A146D354EB2}" srcOrd="0" destOrd="0" presId="urn:microsoft.com/office/officeart/2005/8/layout/pyramid1"/>
    <dgm:cxn modelId="{6EE724F7-CDA5-4A4D-9FB5-89A4DA3E4A86}" type="presParOf" srcId="{0E5E1F5E-A3F7-431E-AC6B-79512441F31F}" destId="{AC17315F-651C-4312-934F-54CDD30175CB}" srcOrd="1" destOrd="0" presId="urn:microsoft.com/office/officeart/2005/8/layout/pyramid1"/>
    <dgm:cxn modelId="{F366D2F8-F75E-49AA-8F0A-96D1F4618FA4}" type="presParOf" srcId="{013F59D5-B9D8-426B-B5DB-614252EB103D}" destId="{A5F1176C-E438-4054-82A6-9D5B4AD8E7CB}" srcOrd="2" destOrd="0" presId="urn:microsoft.com/office/officeart/2005/8/layout/pyramid1"/>
    <dgm:cxn modelId="{A2020EE4-267D-4162-8072-4ADF4449E3CA}" type="presParOf" srcId="{A5F1176C-E438-4054-82A6-9D5B4AD8E7CB}" destId="{D1B816F0-C965-40B3-BA2A-2F10174723DC}" srcOrd="0" destOrd="0" presId="urn:microsoft.com/office/officeart/2005/8/layout/pyramid1"/>
    <dgm:cxn modelId="{7DA9F776-F92C-47A7-871F-2B68B370C456}" type="presParOf" srcId="{A5F1176C-E438-4054-82A6-9D5B4AD8E7CB}" destId="{09088260-D729-4169-8890-09BA875B10AA}" srcOrd="1" destOrd="0" presId="urn:microsoft.com/office/officeart/2005/8/layout/pyramid1"/>
    <dgm:cxn modelId="{E849B1C5-7867-43D1-9FF1-260B3022146D}" type="presParOf" srcId="{013F59D5-B9D8-426B-B5DB-614252EB103D}" destId="{B6D07DFE-2233-4FFA-A8B1-CF7BBF2BB439}" srcOrd="3" destOrd="0" presId="urn:microsoft.com/office/officeart/2005/8/layout/pyramid1"/>
    <dgm:cxn modelId="{EA31BF4E-5A87-4E2E-9EB2-E0029766E0FD}" type="presParOf" srcId="{B6D07DFE-2233-4FFA-A8B1-CF7BBF2BB439}" destId="{6B3A8D5C-3904-49E9-A547-4881CD366891}" srcOrd="0" destOrd="0" presId="urn:microsoft.com/office/officeart/2005/8/layout/pyramid1"/>
    <dgm:cxn modelId="{F656E0EF-7B82-45AC-A787-6CB35B2A6338}" type="presParOf" srcId="{B6D07DFE-2233-4FFA-A8B1-CF7BBF2BB439}" destId="{D796A0D9-D117-448B-91B2-F6DC36F16A53}" srcOrd="1" destOrd="0" presId="urn:microsoft.com/office/officeart/2005/8/layout/pyramid1"/>
    <dgm:cxn modelId="{6EAF9640-8D59-4D8D-8933-84B7154EDED4}" type="presParOf" srcId="{013F59D5-B9D8-426B-B5DB-614252EB103D}" destId="{7FA4BC7D-8E68-4319-B159-47D1A40133AD}" srcOrd="4" destOrd="0" presId="urn:microsoft.com/office/officeart/2005/8/layout/pyramid1"/>
    <dgm:cxn modelId="{45D21820-6761-43DC-B4B4-F5442AFCAAA2}" type="presParOf" srcId="{7FA4BC7D-8E68-4319-B159-47D1A40133AD}" destId="{55DE03B5-A4DD-49DE-9F1E-A05164B66FD7}" srcOrd="0" destOrd="0" presId="urn:microsoft.com/office/officeart/2005/8/layout/pyramid1"/>
    <dgm:cxn modelId="{5453A807-879B-4757-A1F2-ED91D6CC5501}" type="presParOf" srcId="{7FA4BC7D-8E68-4319-B159-47D1A40133AD}" destId="{ADD95A3E-3F65-4053-B46A-B68828695AEE}"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215F6E-B764-4558-BA07-BC0BF9E4E2B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F20573-BC8B-4862-8BF8-F2137DB8D0EC}">
      <dgm:prSet/>
      <dgm:spPr/>
      <dgm:t>
        <a:bodyPr/>
        <a:lstStyle/>
        <a:p>
          <a:r>
            <a:rPr lang="en-IN" b="1"/>
            <a:t>Brand Idea: </a:t>
          </a:r>
          <a:r>
            <a:rPr lang="en-IN"/>
            <a:t>The main essence/Idea of the brand is to empower customers by providing </a:t>
          </a:r>
          <a:r>
            <a:rPr lang="en-US"/>
            <a:t>easy and quick financial solutions that adapt to their lifestyles.</a:t>
          </a:r>
        </a:p>
      </dgm:t>
    </dgm:pt>
    <dgm:pt modelId="{815413B0-7AAC-4605-8C23-D4278BCF5A61}" type="parTrans" cxnId="{6E82331C-BF17-4CC6-A4DD-8AB30212CD35}">
      <dgm:prSet/>
      <dgm:spPr/>
      <dgm:t>
        <a:bodyPr/>
        <a:lstStyle/>
        <a:p>
          <a:endParaRPr lang="en-US"/>
        </a:p>
      </dgm:t>
    </dgm:pt>
    <dgm:pt modelId="{6FC8F1C7-E127-473A-9AE9-F2E266FF17E2}" type="sibTrans" cxnId="{6E82331C-BF17-4CC6-A4DD-8AB30212CD35}">
      <dgm:prSet/>
      <dgm:spPr/>
      <dgm:t>
        <a:bodyPr/>
        <a:lstStyle/>
        <a:p>
          <a:endParaRPr lang="en-US"/>
        </a:p>
      </dgm:t>
    </dgm:pt>
    <dgm:pt modelId="{A322BFDD-CC01-49F4-A4FC-F8FDB0D965D7}">
      <dgm:prSet/>
      <dgm:spPr/>
      <dgm:t>
        <a:bodyPr/>
        <a:lstStyle/>
        <a:p>
          <a:r>
            <a:rPr lang="en-US" b="1"/>
            <a:t>Brand Persona: </a:t>
          </a:r>
          <a:r>
            <a:rPr lang="en-US"/>
            <a:t> Since the brand is going to make an impact through actions their persona revolves around having a customer-first approach and being flexible. </a:t>
          </a:r>
        </a:p>
      </dgm:t>
    </dgm:pt>
    <dgm:pt modelId="{6B7EB936-51FD-4E65-B58C-DFB9A569B6BC}" type="parTrans" cxnId="{93BE389D-DCF8-4F22-9174-0A817AEE3405}">
      <dgm:prSet/>
      <dgm:spPr/>
      <dgm:t>
        <a:bodyPr/>
        <a:lstStyle/>
        <a:p>
          <a:endParaRPr lang="en-US"/>
        </a:p>
      </dgm:t>
    </dgm:pt>
    <dgm:pt modelId="{095B6C30-6F70-46C4-A525-4D131D04ACF0}" type="sibTrans" cxnId="{93BE389D-DCF8-4F22-9174-0A817AEE3405}">
      <dgm:prSet/>
      <dgm:spPr/>
      <dgm:t>
        <a:bodyPr/>
        <a:lstStyle/>
        <a:p>
          <a:endParaRPr lang="en-US"/>
        </a:p>
      </dgm:t>
    </dgm:pt>
    <dgm:pt modelId="{1BDA3570-F681-4DAF-890F-36108BA1CB31}">
      <dgm:prSet/>
      <dgm:spPr/>
      <dgm:t>
        <a:bodyPr/>
        <a:lstStyle/>
        <a:p>
          <a:r>
            <a:rPr lang="en-US" b="1"/>
            <a:t>Emotional Benefits: </a:t>
          </a:r>
          <a:r>
            <a:rPr lang="en-US" b="0"/>
            <a:t>Since the brand is positioning itself around the customer, t</a:t>
          </a:r>
          <a:r>
            <a:rPr lang="en-US"/>
            <a:t>he emotional benefits that the customers would experience are empowerment, peace of mind and confidence.</a:t>
          </a:r>
        </a:p>
      </dgm:t>
    </dgm:pt>
    <dgm:pt modelId="{054CEB1D-BCA8-4248-8329-0404BE3E0F7E}" type="parTrans" cxnId="{4ECA1655-BEAB-4932-AE6F-1A5BFB892DB4}">
      <dgm:prSet/>
      <dgm:spPr/>
      <dgm:t>
        <a:bodyPr/>
        <a:lstStyle/>
        <a:p>
          <a:endParaRPr lang="en-US"/>
        </a:p>
      </dgm:t>
    </dgm:pt>
    <dgm:pt modelId="{645882B2-532C-4FB4-9548-2BE4E01B3B15}" type="sibTrans" cxnId="{4ECA1655-BEAB-4932-AE6F-1A5BFB892DB4}">
      <dgm:prSet/>
      <dgm:spPr/>
      <dgm:t>
        <a:bodyPr/>
        <a:lstStyle/>
        <a:p>
          <a:endParaRPr lang="en-US"/>
        </a:p>
      </dgm:t>
    </dgm:pt>
    <dgm:pt modelId="{B889BAFA-01CA-4751-880A-3CE2917A3866}">
      <dgm:prSet/>
      <dgm:spPr/>
      <dgm:t>
        <a:bodyPr/>
        <a:lstStyle/>
        <a:p>
          <a:r>
            <a:rPr lang="en-US" b="1"/>
            <a:t>Functional Benefits: </a:t>
          </a:r>
          <a:r>
            <a:rPr lang="en-US"/>
            <a:t>Some of the functional benefits that the brand possesses include quick and easy transactions, accessible and personalized credit and cost effectiveness.</a:t>
          </a:r>
        </a:p>
      </dgm:t>
    </dgm:pt>
    <dgm:pt modelId="{0E269395-D0B4-45AC-BFA5-D96126CD7BE3}" type="parTrans" cxnId="{DF33FCE9-6532-4FE3-AF47-1DF17DDCCD43}">
      <dgm:prSet/>
      <dgm:spPr/>
      <dgm:t>
        <a:bodyPr/>
        <a:lstStyle/>
        <a:p>
          <a:endParaRPr lang="en-US"/>
        </a:p>
      </dgm:t>
    </dgm:pt>
    <dgm:pt modelId="{94C5963A-A36E-4FD5-B15A-BF5A7E4A88BE}" type="sibTrans" cxnId="{DF33FCE9-6532-4FE3-AF47-1DF17DDCCD43}">
      <dgm:prSet/>
      <dgm:spPr/>
      <dgm:t>
        <a:bodyPr/>
        <a:lstStyle/>
        <a:p>
          <a:endParaRPr lang="en-US"/>
        </a:p>
      </dgm:t>
    </dgm:pt>
    <dgm:pt modelId="{9C7DCD72-B2DA-4BAC-A365-04A0D2A4DCAB}">
      <dgm:prSet/>
      <dgm:spPr/>
      <dgm:t>
        <a:bodyPr/>
        <a:lstStyle/>
        <a:p>
          <a:r>
            <a:rPr lang="en-US" b="1"/>
            <a:t>Features: </a:t>
          </a:r>
          <a:r>
            <a:rPr lang="en-US"/>
            <a:t>Some of the distinguishable features include, app-based credit line, Unsecured Credit, Flexible Repayment etc.</a:t>
          </a:r>
        </a:p>
      </dgm:t>
    </dgm:pt>
    <dgm:pt modelId="{1597DF98-C9DC-4564-885E-AFAA2F8343A2}" type="parTrans" cxnId="{E4620C09-A9B0-4245-9202-63359492C381}">
      <dgm:prSet/>
      <dgm:spPr/>
      <dgm:t>
        <a:bodyPr/>
        <a:lstStyle/>
        <a:p>
          <a:endParaRPr lang="en-US"/>
        </a:p>
      </dgm:t>
    </dgm:pt>
    <dgm:pt modelId="{9F3A271B-AF33-4CAF-B61B-9486F963A833}" type="sibTrans" cxnId="{E4620C09-A9B0-4245-9202-63359492C381}">
      <dgm:prSet/>
      <dgm:spPr/>
      <dgm:t>
        <a:bodyPr/>
        <a:lstStyle/>
        <a:p>
          <a:endParaRPr lang="en-US"/>
        </a:p>
      </dgm:t>
    </dgm:pt>
    <dgm:pt modelId="{BBC4A7EC-CFD2-3541-B147-5A5F89FFB2AF}" type="pres">
      <dgm:prSet presAssocID="{A9215F6E-B764-4558-BA07-BC0BF9E4E2BF}" presName="vert0" presStyleCnt="0">
        <dgm:presLayoutVars>
          <dgm:dir/>
          <dgm:animOne val="branch"/>
          <dgm:animLvl val="lvl"/>
        </dgm:presLayoutVars>
      </dgm:prSet>
      <dgm:spPr/>
    </dgm:pt>
    <dgm:pt modelId="{F8D977CE-C485-0A41-B3A2-19E8BCFFE570}" type="pres">
      <dgm:prSet presAssocID="{19F20573-BC8B-4862-8BF8-F2137DB8D0EC}" presName="thickLine" presStyleLbl="alignNode1" presStyleIdx="0" presStyleCnt="5"/>
      <dgm:spPr/>
    </dgm:pt>
    <dgm:pt modelId="{0357C720-85FC-A044-BB3E-D4636A9DFC9D}" type="pres">
      <dgm:prSet presAssocID="{19F20573-BC8B-4862-8BF8-F2137DB8D0EC}" presName="horz1" presStyleCnt="0"/>
      <dgm:spPr/>
    </dgm:pt>
    <dgm:pt modelId="{462543DD-1347-8B46-AAF4-0B7099C36927}" type="pres">
      <dgm:prSet presAssocID="{19F20573-BC8B-4862-8BF8-F2137DB8D0EC}" presName="tx1" presStyleLbl="revTx" presStyleIdx="0" presStyleCnt="5"/>
      <dgm:spPr/>
    </dgm:pt>
    <dgm:pt modelId="{B7482DC7-7207-D446-BF43-852752D082B1}" type="pres">
      <dgm:prSet presAssocID="{19F20573-BC8B-4862-8BF8-F2137DB8D0EC}" presName="vert1" presStyleCnt="0"/>
      <dgm:spPr/>
    </dgm:pt>
    <dgm:pt modelId="{C16F532D-8A07-764B-8BAD-20E23BC35A8D}" type="pres">
      <dgm:prSet presAssocID="{A322BFDD-CC01-49F4-A4FC-F8FDB0D965D7}" presName="thickLine" presStyleLbl="alignNode1" presStyleIdx="1" presStyleCnt="5"/>
      <dgm:spPr/>
    </dgm:pt>
    <dgm:pt modelId="{03D3CA40-C10E-D044-BB43-B6586980ED86}" type="pres">
      <dgm:prSet presAssocID="{A322BFDD-CC01-49F4-A4FC-F8FDB0D965D7}" presName="horz1" presStyleCnt="0"/>
      <dgm:spPr/>
    </dgm:pt>
    <dgm:pt modelId="{D7E9DE80-145A-D846-BD4F-9393730249EB}" type="pres">
      <dgm:prSet presAssocID="{A322BFDD-CC01-49F4-A4FC-F8FDB0D965D7}" presName="tx1" presStyleLbl="revTx" presStyleIdx="1" presStyleCnt="5"/>
      <dgm:spPr/>
    </dgm:pt>
    <dgm:pt modelId="{7A62975B-9EF1-0042-B51A-BFEFD5C8EDC3}" type="pres">
      <dgm:prSet presAssocID="{A322BFDD-CC01-49F4-A4FC-F8FDB0D965D7}" presName="vert1" presStyleCnt="0"/>
      <dgm:spPr/>
    </dgm:pt>
    <dgm:pt modelId="{E8CEA432-C534-5A42-AD50-6EC6B50D6EA5}" type="pres">
      <dgm:prSet presAssocID="{1BDA3570-F681-4DAF-890F-36108BA1CB31}" presName="thickLine" presStyleLbl="alignNode1" presStyleIdx="2" presStyleCnt="5"/>
      <dgm:spPr/>
    </dgm:pt>
    <dgm:pt modelId="{DAA4DBF1-54A6-F64D-BEDB-2E9E55000CF2}" type="pres">
      <dgm:prSet presAssocID="{1BDA3570-F681-4DAF-890F-36108BA1CB31}" presName="horz1" presStyleCnt="0"/>
      <dgm:spPr/>
    </dgm:pt>
    <dgm:pt modelId="{48226C28-9247-3043-B96D-B891D18CDE2F}" type="pres">
      <dgm:prSet presAssocID="{1BDA3570-F681-4DAF-890F-36108BA1CB31}" presName="tx1" presStyleLbl="revTx" presStyleIdx="2" presStyleCnt="5"/>
      <dgm:spPr/>
    </dgm:pt>
    <dgm:pt modelId="{B633F9EC-D87F-E44F-A413-619D7D3259A6}" type="pres">
      <dgm:prSet presAssocID="{1BDA3570-F681-4DAF-890F-36108BA1CB31}" presName="vert1" presStyleCnt="0"/>
      <dgm:spPr/>
    </dgm:pt>
    <dgm:pt modelId="{D51DE291-F42A-954A-B618-4F8F2338E76B}" type="pres">
      <dgm:prSet presAssocID="{B889BAFA-01CA-4751-880A-3CE2917A3866}" presName="thickLine" presStyleLbl="alignNode1" presStyleIdx="3" presStyleCnt="5"/>
      <dgm:spPr/>
    </dgm:pt>
    <dgm:pt modelId="{ABE2F624-7647-D749-89E8-61A700FBBCC6}" type="pres">
      <dgm:prSet presAssocID="{B889BAFA-01CA-4751-880A-3CE2917A3866}" presName="horz1" presStyleCnt="0"/>
      <dgm:spPr/>
    </dgm:pt>
    <dgm:pt modelId="{7CCF30F8-4F75-BB4C-9E27-F2FAE976894C}" type="pres">
      <dgm:prSet presAssocID="{B889BAFA-01CA-4751-880A-3CE2917A3866}" presName="tx1" presStyleLbl="revTx" presStyleIdx="3" presStyleCnt="5"/>
      <dgm:spPr/>
    </dgm:pt>
    <dgm:pt modelId="{CD3E263F-019C-964D-A931-C83A89A1ECB5}" type="pres">
      <dgm:prSet presAssocID="{B889BAFA-01CA-4751-880A-3CE2917A3866}" presName="vert1" presStyleCnt="0"/>
      <dgm:spPr/>
    </dgm:pt>
    <dgm:pt modelId="{ABF80924-28D1-2A41-9A82-B1D7BD949771}" type="pres">
      <dgm:prSet presAssocID="{9C7DCD72-B2DA-4BAC-A365-04A0D2A4DCAB}" presName="thickLine" presStyleLbl="alignNode1" presStyleIdx="4" presStyleCnt="5"/>
      <dgm:spPr/>
    </dgm:pt>
    <dgm:pt modelId="{6D315DBD-B9DB-8B4B-A29F-D589D85E76F5}" type="pres">
      <dgm:prSet presAssocID="{9C7DCD72-B2DA-4BAC-A365-04A0D2A4DCAB}" presName="horz1" presStyleCnt="0"/>
      <dgm:spPr/>
    </dgm:pt>
    <dgm:pt modelId="{4238FA84-7D18-AC41-A88A-739D4B727F0D}" type="pres">
      <dgm:prSet presAssocID="{9C7DCD72-B2DA-4BAC-A365-04A0D2A4DCAB}" presName="tx1" presStyleLbl="revTx" presStyleIdx="4" presStyleCnt="5"/>
      <dgm:spPr/>
    </dgm:pt>
    <dgm:pt modelId="{44D28AE7-51AC-1844-9DAE-985D83E81ACE}" type="pres">
      <dgm:prSet presAssocID="{9C7DCD72-B2DA-4BAC-A365-04A0D2A4DCAB}" presName="vert1" presStyleCnt="0"/>
      <dgm:spPr/>
    </dgm:pt>
  </dgm:ptLst>
  <dgm:cxnLst>
    <dgm:cxn modelId="{5F084706-260F-BF42-9FB1-72D422C44952}" type="presOf" srcId="{19F20573-BC8B-4862-8BF8-F2137DB8D0EC}" destId="{462543DD-1347-8B46-AAF4-0B7099C36927}" srcOrd="0" destOrd="0" presId="urn:microsoft.com/office/officeart/2008/layout/LinedList"/>
    <dgm:cxn modelId="{E4620C09-A9B0-4245-9202-63359492C381}" srcId="{A9215F6E-B764-4558-BA07-BC0BF9E4E2BF}" destId="{9C7DCD72-B2DA-4BAC-A365-04A0D2A4DCAB}" srcOrd="4" destOrd="0" parTransId="{1597DF98-C9DC-4564-885E-AFAA2F8343A2}" sibTransId="{9F3A271B-AF33-4CAF-B61B-9486F963A833}"/>
    <dgm:cxn modelId="{6E82331C-BF17-4CC6-A4DD-8AB30212CD35}" srcId="{A9215F6E-B764-4558-BA07-BC0BF9E4E2BF}" destId="{19F20573-BC8B-4862-8BF8-F2137DB8D0EC}" srcOrd="0" destOrd="0" parTransId="{815413B0-7AAC-4605-8C23-D4278BCF5A61}" sibTransId="{6FC8F1C7-E127-473A-9AE9-F2E266FF17E2}"/>
    <dgm:cxn modelId="{4ECA1655-BEAB-4932-AE6F-1A5BFB892DB4}" srcId="{A9215F6E-B764-4558-BA07-BC0BF9E4E2BF}" destId="{1BDA3570-F681-4DAF-890F-36108BA1CB31}" srcOrd="2" destOrd="0" parTransId="{054CEB1D-BCA8-4248-8329-0404BE3E0F7E}" sibTransId="{645882B2-532C-4FB4-9548-2BE4E01B3B15}"/>
    <dgm:cxn modelId="{07623161-A4E0-1B48-9077-5445CFC00788}" type="presOf" srcId="{A9215F6E-B764-4558-BA07-BC0BF9E4E2BF}" destId="{BBC4A7EC-CFD2-3541-B147-5A5F89FFB2AF}" srcOrd="0" destOrd="0" presId="urn:microsoft.com/office/officeart/2008/layout/LinedList"/>
    <dgm:cxn modelId="{ADDE168B-5FF0-8C4F-971B-40434D662C4B}" type="presOf" srcId="{9C7DCD72-B2DA-4BAC-A365-04A0D2A4DCAB}" destId="{4238FA84-7D18-AC41-A88A-739D4B727F0D}" srcOrd="0" destOrd="0" presId="urn:microsoft.com/office/officeart/2008/layout/LinedList"/>
    <dgm:cxn modelId="{93BE389D-DCF8-4F22-9174-0A817AEE3405}" srcId="{A9215F6E-B764-4558-BA07-BC0BF9E4E2BF}" destId="{A322BFDD-CC01-49F4-A4FC-F8FDB0D965D7}" srcOrd="1" destOrd="0" parTransId="{6B7EB936-51FD-4E65-B58C-DFB9A569B6BC}" sibTransId="{095B6C30-6F70-46C4-A525-4D131D04ACF0}"/>
    <dgm:cxn modelId="{7E27979F-9A3B-D54D-95B6-B9F7F44BB8AA}" type="presOf" srcId="{A322BFDD-CC01-49F4-A4FC-F8FDB0D965D7}" destId="{D7E9DE80-145A-D846-BD4F-9393730249EB}" srcOrd="0" destOrd="0" presId="urn:microsoft.com/office/officeart/2008/layout/LinedList"/>
    <dgm:cxn modelId="{AAF29ABF-028F-C94F-975D-FD1FF7600DFD}" type="presOf" srcId="{B889BAFA-01CA-4751-880A-3CE2917A3866}" destId="{7CCF30F8-4F75-BB4C-9E27-F2FAE976894C}" srcOrd="0" destOrd="0" presId="urn:microsoft.com/office/officeart/2008/layout/LinedList"/>
    <dgm:cxn modelId="{D5066EDE-DA81-844F-9E1E-ECE2E7F10040}" type="presOf" srcId="{1BDA3570-F681-4DAF-890F-36108BA1CB31}" destId="{48226C28-9247-3043-B96D-B891D18CDE2F}" srcOrd="0" destOrd="0" presId="urn:microsoft.com/office/officeart/2008/layout/LinedList"/>
    <dgm:cxn modelId="{DF33FCE9-6532-4FE3-AF47-1DF17DDCCD43}" srcId="{A9215F6E-B764-4558-BA07-BC0BF9E4E2BF}" destId="{B889BAFA-01CA-4751-880A-3CE2917A3866}" srcOrd="3" destOrd="0" parTransId="{0E269395-D0B4-45AC-BFA5-D96126CD7BE3}" sibTransId="{94C5963A-A36E-4FD5-B15A-BF5A7E4A88BE}"/>
    <dgm:cxn modelId="{32A34639-2ACD-854A-B3F1-9D6417D0FAD3}" type="presParOf" srcId="{BBC4A7EC-CFD2-3541-B147-5A5F89FFB2AF}" destId="{F8D977CE-C485-0A41-B3A2-19E8BCFFE570}" srcOrd="0" destOrd="0" presId="urn:microsoft.com/office/officeart/2008/layout/LinedList"/>
    <dgm:cxn modelId="{8203C390-349B-5749-B23D-23188A099084}" type="presParOf" srcId="{BBC4A7EC-CFD2-3541-B147-5A5F89FFB2AF}" destId="{0357C720-85FC-A044-BB3E-D4636A9DFC9D}" srcOrd="1" destOrd="0" presId="urn:microsoft.com/office/officeart/2008/layout/LinedList"/>
    <dgm:cxn modelId="{D4FCC0DD-92F2-974E-9B31-6648152A9EB7}" type="presParOf" srcId="{0357C720-85FC-A044-BB3E-D4636A9DFC9D}" destId="{462543DD-1347-8B46-AAF4-0B7099C36927}" srcOrd="0" destOrd="0" presId="urn:microsoft.com/office/officeart/2008/layout/LinedList"/>
    <dgm:cxn modelId="{4797DEBA-7318-224A-B699-860E688BB5A4}" type="presParOf" srcId="{0357C720-85FC-A044-BB3E-D4636A9DFC9D}" destId="{B7482DC7-7207-D446-BF43-852752D082B1}" srcOrd="1" destOrd="0" presId="urn:microsoft.com/office/officeart/2008/layout/LinedList"/>
    <dgm:cxn modelId="{5BEEBFA5-3F33-2D4B-AAB5-12A740ACC78B}" type="presParOf" srcId="{BBC4A7EC-CFD2-3541-B147-5A5F89FFB2AF}" destId="{C16F532D-8A07-764B-8BAD-20E23BC35A8D}" srcOrd="2" destOrd="0" presId="urn:microsoft.com/office/officeart/2008/layout/LinedList"/>
    <dgm:cxn modelId="{66506825-D70C-294B-B8D2-AF83AA2879D2}" type="presParOf" srcId="{BBC4A7EC-CFD2-3541-B147-5A5F89FFB2AF}" destId="{03D3CA40-C10E-D044-BB43-B6586980ED86}" srcOrd="3" destOrd="0" presId="urn:microsoft.com/office/officeart/2008/layout/LinedList"/>
    <dgm:cxn modelId="{5F1A68B7-04FE-2B45-BC33-88F26C9641D8}" type="presParOf" srcId="{03D3CA40-C10E-D044-BB43-B6586980ED86}" destId="{D7E9DE80-145A-D846-BD4F-9393730249EB}" srcOrd="0" destOrd="0" presId="urn:microsoft.com/office/officeart/2008/layout/LinedList"/>
    <dgm:cxn modelId="{58BBBA71-9896-4146-B039-0AA4985812D9}" type="presParOf" srcId="{03D3CA40-C10E-D044-BB43-B6586980ED86}" destId="{7A62975B-9EF1-0042-B51A-BFEFD5C8EDC3}" srcOrd="1" destOrd="0" presId="urn:microsoft.com/office/officeart/2008/layout/LinedList"/>
    <dgm:cxn modelId="{F57DA937-EB56-384C-B3B4-4FE5CF592645}" type="presParOf" srcId="{BBC4A7EC-CFD2-3541-B147-5A5F89FFB2AF}" destId="{E8CEA432-C534-5A42-AD50-6EC6B50D6EA5}" srcOrd="4" destOrd="0" presId="urn:microsoft.com/office/officeart/2008/layout/LinedList"/>
    <dgm:cxn modelId="{8D053976-2AD4-1E46-AB84-6B5D47FAC149}" type="presParOf" srcId="{BBC4A7EC-CFD2-3541-B147-5A5F89FFB2AF}" destId="{DAA4DBF1-54A6-F64D-BEDB-2E9E55000CF2}" srcOrd="5" destOrd="0" presId="urn:microsoft.com/office/officeart/2008/layout/LinedList"/>
    <dgm:cxn modelId="{131C1D8A-89AB-0148-939F-844EA7A890B9}" type="presParOf" srcId="{DAA4DBF1-54A6-F64D-BEDB-2E9E55000CF2}" destId="{48226C28-9247-3043-B96D-B891D18CDE2F}" srcOrd="0" destOrd="0" presId="urn:microsoft.com/office/officeart/2008/layout/LinedList"/>
    <dgm:cxn modelId="{2016FF23-94BD-6D4B-9646-D27211D62A6C}" type="presParOf" srcId="{DAA4DBF1-54A6-F64D-BEDB-2E9E55000CF2}" destId="{B633F9EC-D87F-E44F-A413-619D7D3259A6}" srcOrd="1" destOrd="0" presId="urn:microsoft.com/office/officeart/2008/layout/LinedList"/>
    <dgm:cxn modelId="{12831E1D-2E5F-8C42-80A9-352E9F56C3A3}" type="presParOf" srcId="{BBC4A7EC-CFD2-3541-B147-5A5F89FFB2AF}" destId="{D51DE291-F42A-954A-B618-4F8F2338E76B}" srcOrd="6" destOrd="0" presId="urn:microsoft.com/office/officeart/2008/layout/LinedList"/>
    <dgm:cxn modelId="{741C147B-C836-A541-BF38-B9C5476C0A54}" type="presParOf" srcId="{BBC4A7EC-CFD2-3541-B147-5A5F89FFB2AF}" destId="{ABE2F624-7647-D749-89E8-61A700FBBCC6}" srcOrd="7" destOrd="0" presId="urn:microsoft.com/office/officeart/2008/layout/LinedList"/>
    <dgm:cxn modelId="{9D0646C1-B601-0E48-AA95-5586ACF34E9E}" type="presParOf" srcId="{ABE2F624-7647-D749-89E8-61A700FBBCC6}" destId="{7CCF30F8-4F75-BB4C-9E27-F2FAE976894C}" srcOrd="0" destOrd="0" presId="urn:microsoft.com/office/officeart/2008/layout/LinedList"/>
    <dgm:cxn modelId="{824AFBDD-34EA-A44C-BED3-FF5E7ACDCC92}" type="presParOf" srcId="{ABE2F624-7647-D749-89E8-61A700FBBCC6}" destId="{CD3E263F-019C-964D-A931-C83A89A1ECB5}" srcOrd="1" destOrd="0" presId="urn:microsoft.com/office/officeart/2008/layout/LinedList"/>
    <dgm:cxn modelId="{76EEF844-F0F8-6E41-A561-624251FFF751}" type="presParOf" srcId="{BBC4A7EC-CFD2-3541-B147-5A5F89FFB2AF}" destId="{ABF80924-28D1-2A41-9A82-B1D7BD949771}" srcOrd="8" destOrd="0" presId="urn:microsoft.com/office/officeart/2008/layout/LinedList"/>
    <dgm:cxn modelId="{0876BF60-5CFA-644B-9FAF-8FD9591C77E1}" type="presParOf" srcId="{BBC4A7EC-CFD2-3541-B147-5A5F89FFB2AF}" destId="{6D315DBD-B9DB-8B4B-A29F-D589D85E76F5}" srcOrd="9" destOrd="0" presId="urn:microsoft.com/office/officeart/2008/layout/LinedList"/>
    <dgm:cxn modelId="{82F0E515-D710-954C-9265-A70B93628208}" type="presParOf" srcId="{6D315DBD-B9DB-8B4B-A29F-D589D85E76F5}" destId="{4238FA84-7D18-AC41-A88A-739D4B727F0D}" srcOrd="0" destOrd="0" presId="urn:microsoft.com/office/officeart/2008/layout/LinedList"/>
    <dgm:cxn modelId="{C27744FF-1BE8-6942-BE4B-46F777C23E5A}" type="presParOf" srcId="{6D315DBD-B9DB-8B4B-A29F-D589D85E76F5}" destId="{44D28AE7-51AC-1844-9DAE-985D83E81ACE}"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293FD-1D70-4F48-8858-DF8D31123064}">
      <dsp:nvSpPr>
        <dsp:cNvPr id="0" name=""/>
        <dsp:cNvSpPr/>
      </dsp:nvSpPr>
      <dsp:spPr>
        <a:xfrm>
          <a:off x="4376757" y="872199"/>
          <a:ext cx="3166083" cy="366796"/>
        </a:xfrm>
        <a:custGeom>
          <a:avLst/>
          <a:gdLst/>
          <a:ahLst/>
          <a:cxnLst/>
          <a:rect l="0" t="0" r="0" b="0"/>
          <a:pathLst>
            <a:path>
              <a:moveTo>
                <a:pt x="0" y="0"/>
              </a:moveTo>
              <a:lnTo>
                <a:pt x="0" y="183634"/>
              </a:lnTo>
              <a:lnTo>
                <a:pt x="3166083" y="183634"/>
              </a:lnTo>
              <a:lnTo>
                <a:pt x="3166083" y="366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FDE77C-8AEC-4AE5-9295-F2B5BEA1A99C}">
      <dsp:nvSpPr>
        <dsp:cNvPr id="0" name=""/>
        <dsp:cNvSpPr/>
      </dsp:nvSpPr>
      <dsp:spPr>
        <a:xfrm>
          <a:off x="4376757" y="872199"/>
          <a:ext cx="1055361" cy="366796"/>
        </a:xfrm>
        <a:custGeom>
          <a:avLst/>
          <a:gdLst/>
          <a:ahLst/>
          <a:cxnLst/>
          <a:rect l="0" t="0" r="0" b="0"/>
          <a:pathLst>
            <a:path>
              <a:moveTo>
                <a:pt x="0" y="0"/>
              </a:moveTo>
              <a:lnTo>
                <a:pt x="0" y="183634"/>
              </a:lnTo>
              <a:lnTo>
                <a:pt x="1055361" y="183634"/>
              </a:lnTo>
              <a:lnTo>
                <a:pt x="1055361" y="366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33E6-3AF6-4DF7-8A9B-0A983150284B}">
      <dsp:nvSpPr>
        <dsp:cNvPr id="0" name=""/>
        <dsp:cNvSpPr/>
      </dsp:nvSpPr>
      <dsp:spPr>
        <a:xfrm>
          <a:off x="3321395" y="872199"/>
          <a:ext cx="1055361" cy="366796"/>
        </a:xfrm>
        <a:custGeom>
          <a:avLst/>
          <a:gdLst/>
          <a:ahLst/>
          <a:cxnLst/>
          <a:rect l="0" t="0" r="0" b="0"/>
          <a:pathLst>
            <a:path>
              <a:moveTo>
                <a:pt x="1055361" y="0"/>
              </a:moveTo>
              <a:lnTo>
                <a:pt x="1055361" y="183634"/>
              </a:lnTo>
              <a:lnTo>
                <a:pt x="0" y="183634"/>
              </a:lnTo>
              <a:lnTo>
                <a:pt x="0" y="366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A6AB69-1580-47EB-882F-E9EA0803DBC0}">
      <dsp:nvSpPr>
        <dsp:cNvPr id="0" name=""/>
        <dsp:cNvSpPr/>
      </dsp:nvSpPr>
      <dsp:spPr>
        <a:xfrm>
          <a:off x="1210673" y="872199"/>
          <a:ext cx="3166083" cy="366796"/>
        </a:xfrm>
        <a:custGeom>
          <a:avLst/>
          <a:gdLst/>
          <a:ahLst/>
          <a:cxnLst/>
          <a:rect l="0" t="0" r="0" b="0"/>
          <a:pathLst>
            <a:path>
              <a:moveTo>
                <a:pt x="3166083" y="0"/>
              </a:moveTo>
              <a:lnTo>
                <a:pt x="3166083" y="183634"/>
              </a:lnTo>
              <a:lnTo>
                <a:pt x="0" y="183634"/>
              </a:lnTo>
              <a:lnTo>
                <a:pt x="0" y="3667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BF846-B903-4A84-9F1A-E5BEC242C169}">
      <dsp:nvSpPr>
        <dsp:cNvPr id="0" name=""/>
        <dsp:cNvSpPr/>
      </dsp:nvSpPr>
      <dsp:spPr>
        <a:xfrm>
          <a:off x="2736638" y="0"/>
          <a:ext cx="3280236" cy="872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b="1" u="sng" kern="1200"/>
            <a:t>Brand Equity</a:t>
          </a:r>
        </a:p>
      </dsp:txBody>
      <dsp:txXfrm>
        <a:off x="2736638" y="0"/>
        <a:ext cx="3280236" cy="872199"/>
      </dsp:txXfrm>
    </dsp:sp>
    <dsp:sp modelId="{0B352828-5639-456B-81A5-7420EA81B257}">
      <dsp:nvSpPr>
        <dsp:cNvPr id="0" name=""/>
        <dsp:cNvSpPr/>
      </dsp:nvSpPr>
      <dsp:spPr>
        <a:xfrm>
          <a:off x="338474" y="1238995"/>
          <a:ext cx="1744398" cy="872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Awareness</a:t>
          </a:r>
        </a:p>
      </dsp:txBody>
      <dsp:txXfrm>
        <a:off x="338474" y="1238995"/>
        <a:ext cx="1744398" cy="872199"/>
      </dsp:txXfrm>
    </dsp:sp>
    <dsp:sp modelId="{AC0F862C-1081-4410-9FC7-1A7B6F51388B}">
      <dsp:nvSpPr>
        <dsp:cNvPr id="0" name=""/>
        <dsp:cNvSpPr/>
      </dsp:nvSpPr>
      <dsp:spPr>
        <a:xfrm>
          <a:off x="2449196" y="1238995"/>
          <a:ext cx="1744398" cy="872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Association</a:t>
          </a:r>
        </a:p>
      </dsp:txBody>
      <dsp:txXfrm>
        <a:off x="2449196" y="1238995"/>
        <a:ext cx="1744398" cy="872199"/>
      </dsp:txXfrm>
    </dsp:sp>
    <dsp:sp modelId="{839D267E-15B9-41F7-B741-BC60F6F3C6AA}">
      <dsp:nvSpPr>
        <dsp:cNvPr id="0" name=""/>
        <dsp:cNvSpPr/>
      </dsp:nvSpPr>
      <dsp:spPr>
        <a:xfrm>
          <a:off x="4559918" y="1238995"/>
          <a:ext cx="1744398" cy="872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Perception</a:t>
          </a:r>
        </a:p>
      </dsp:txBody>
      <dsp:txXfrm>
        <a:off x="4559918" y="1238995"/>
        <a:ext cx="1744398" cy="872199"/>
      </dsp:txXfrm>
    </dsp:sp>
    <dsp:sp modelId="{D9F1361E-72E9-486A-86E9-F35ABDE7E2E3}">
      <dsp:nvSpPr>
        <dsp:cNvPr id="0" name=""/>
        <dsp:cNvSpPr/>
      </dsp:nvSpPr>
      <dsp:spPr>
        <a:xfrm>
          <a:off x="6670640" y="1238995"/>
          <a:ext cx="1744398" cy="8721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a:t>Loyalty</a:t>
          </a:r>
        </a:p>
      </dsp:txBody>
      <dsp:txXfrm>
        <a:off x="6670640" y="1238995"/>
        <a:ext cx="1744398" cy="872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51887-24EF-4C00-8547-4CA34A07C2BE}">
      <dsp:nvSpPr>
        <dsp:cNvPr id="0" name=""/>
        <dsp:cNvSpPr/>
      </dsp:nvSpPr>
      <dsp:spPr>
        <a:xfrm>
          <a:off x="1840794" y="0"/>
          <a:ext cx="917841" cy="718389"/>
        </a:xfrm>
        <a:prstGeom prst="trapezoid">
          <a:avLst>
            <a:gd name="adj" fmla="val 63882"/>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a:solidFill>
                <a:schemeClr val="accent1"/>
              </a:solidFill>
              <a:latin typeface="Calibri Light" panose="020F0302020204030204"/>
            </a:rPr>
            <a:t>Brand Idea</a:t>
          </a:r>
          <a:endParaRPr lang="en-IN" sz="1200" kern="1200">
            <a:solidFill>
              <a:schemeClr val="accent1"/>
            </a:solidFill>
          </a:endParaRPr>
        </a:p>
      </dsp:txBody>
      <dsp:txXfrm>
        <a:off x="1840794" y="0"/>
        <a:ext cx="917841" cy="718389"/>
      </dsp:txXfrm>
    </dsp:sp>
    <dsp:sp modelId="{671C1AF2-69F0-4F79-BA2B-7A146D354EB2}">
      <dsp:nvSpPr>
        <dsp:cNvPr id="0" name=""/>
        <dsp:cNvSpPr/>
      </dsp:nvSpPr>
      <dsp:spPr>
        <a:xfrm>
          <a:off x="1376761" y="718389"/>
          <a:ext cx="1835682" cy="718389"/>
        </a:xfrm>
        <a:prstGeom prst="trapezoid">
          <a:avLst>
            <a:gd name="adj" fmla="val 63882"/>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bg1"/>
              </a:solidFill>
            </a:rPr>
            <a:t>Brand Persona</a:t>
          </a:r>
        </a:p>
      </dsp:txBody>
      <dsp:txXfrm>
        <a:off x="1698006" y="718389"/>
        <a:ext cx="1193193" cy="718389"/>
      </dsp:txXfrm>
    </dsp:sp>
    <dsp:sp modelId="{D1B816F0-C965-40B3-BA2A-2F10174723DC}">
      <dsp:nvSpPr>
        <dsp:cNvPr id="0" name=""/>
        <dsp:cNvSpPr/>
      </dsp:nvSpPr>
      <dsp:spPr>
        <a:xfrm>
          <a:off x="917841" y="1436779"/>
          <a:ext cx="2753523" cy="718389"/>
        </a:xfrm>
        <a:prstGeom prst="trapezoid">
          <a:avLst>
            <a:gd name="adj" fmla="val 63882"/>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bg1"/>
              </a:solidFill>
            </a:rPr>
            <a:t>Emotional Benefits</a:t>
          </a:r>
        </a:p>
      </dsp:txBody>
      <dsp:txXfrm>
        <a:off x="1399707" y="1436779"/>
        <a:ext cx="1789790" cy="718389"/>
      </dsp:txXfrm>
    </dsp:sp>
    <dsp:sp modelId="{6B3A8D5C-3904-49E9-A547-4881CD366891}">
      <dsp:nvSpPr>
        <dsp:cNvPr id="0" name=""/>
        <dsp:cNvSpPr/>
      </dsp:nvSpPr>
      <dsp:spPr>
        <a:xfrm>
          <a:off x="458920" y="2155168"/>
          <a:ext cx="3671364" cy="718389"/>
        </a:xfrm>
        <a:prstGeom prst="trapezoid">
          <a:avLst>
            <a:gd name="adj" fmla="val 63882"/>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a:off x="1101409" y="2155168"/>
        <a:ext cx="2386387" cy="718389"/>
      </dsp:txXfrm>
    </dsp:sp>
    <dsp:sp modelId="{55DE03B5-A4DD-49DE-9F1E-A05164B66FD7}">
      <dsp:nvSpPr>
        <dsp:cNvPr id="0" name=""/>
        <dsp:cNvSpPr/>
      </dsp:nvSpPr>
      <dsp:spPr>
        <a:xfrm>
          <a:off x="0" y="2873558"/>
          <a:ext cx="4589206" cy="718389"/>
        </a:xfrm>
        <a:prstGeom prst="trapezoid">
          <a:avLst>
            <a:gd name="adj" fmla="val 63882"/>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IN" sz="4300" kern="1200"/>
        </a:p>
      </dsp:txBody>
      <dsp:txXfrm>
        <a:off x="803111" y="2873558"/>
        <a:ext cx="2982983" cy="718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977CE-C485-0A41-B3A2-19E8BCFFE570}">
      <dsp:nvSpPr>
        <dsp:cNvPr id="0" name=""/>
        <dsp:cNvSpPr/>
      </dsp:nvSpPr>
      <dsp:spPr>
        <a:xfrm>
          <a:off x="0" y="721"/>
          <a:ext cx="713084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543DD-1347-8B46-AAF4-0B7099C36927}">
      <dsp:nvSpPr>
        <dsp:cNvPr id="0" name=""/>
        <dsp:cNvSpPr/>
      </dsp:nvSpPr>
      <dsp:spPr>
        <a:xfrm>
          <a:off x="0" y="721"/>
          <a:ext cx="7130844" cy="118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IN" sz="2100" b="1" kern="1200"/>
            <a:t>Brand Idea: </a:t>
          </a:r>
          <a:r>
            <a:rPr lang="en-IN" sz="2100" kern="1200"/>
            <a:t>The main essence/Idea of the brand is to empower customers by providing </a:t>
          </a:r>
          <a:r>
            <a:rPr lang="en-US" sz="2100" kern="1200"/>
            <a:t>easy and quick financial solutions that adapt to their lifestyles.</a:t>
          </a:r>
        </a:p>
      </dsp:txBody>
      <dsp:txXfrm>
        <a:off x="0" y="721"/>
        <a:ext cx="7130844" cy="1181573"/>
      </dsp:txXfrm>
    </dsp:sp>
    <dsp:sp modelId="{C16F532D-8A07-764B-8BAD-20E23BC35A8D}">
      <dsp:nvSpPr>
        <dsp:cNvPr id="0" name=""/>
        <dsp:cNvSpPr/>
      </dsp:nvSpPr>
      <dsp:spPr>
        <a:xfrm>
          <a:off x="0" y="1182294"/>
          <a:ext cx="713084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E9DE80-145A-D846-BD4F-9393730249EB}">
      <dsp:nvSpPr>
        <dsp:cNvPr id="0" name=""/>
        <dsp:cNvSpPr/>
      </dsp:nvSpPr>
      <dsp:spPr>
        <a:xfrm>
          <a:off x="0" y="1182294"/>
          <a:ext cx="7130844" cy="118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Brand Persona: </a:t>
          </a:r>
          <a:r>
            <a:rPr lang="en-US" sz="2100" kern="1200"/>
            <a:t> Since the brand is going to make an impact through actions their persona revolves around having a customer-first approach and being flexible. </a:t>
          </a:r>
        </a:p>
      </dsp:txBody>
      <dsp:txXfrm>
        <a:off x="0" y="1182294"/>
        <a:ext cx="7130844" cy="1181573"/>
      </dsp:txXfrm>
    </dsp:sp>
    <dsp:sp modelId="{E8CEA432-C534-5A42-AD50-6EC6B50D6EA5}">
      <dsp:nvSpPr>
        <dsp:cNvPr id="0" name=""/>
        <dsp:cNvSpPr/>
      </dsp:nvSpPr>
      <dsp:spPr>
        <a:xfrm>
          <a:off x="0" y="2363868"/>
          <a:ext cx="713084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226C28-9247-3043-B96D-B891D18CDE2F}">
      <dsp:nvSpPr>
        <dsp:cNvPr id="0" name=""/>
        <dsp:cNvSpPr/>
      </dsp:nvSpPr>
      <dsp:spPr>
        <a:xfrm>
          <a:off x="0" y="2363868"/>
          <a:ext cx="7130844" cy="118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Emotional Benefits: </a:t>
          </a:r>
          <a:r>
            <a:rPr lang="en-US" sz="2100" b="0" kern="1200"/>
            <a:t>Since the brand is positioning itself around the customer, t</a:t>
          </a:r>
          <a:r>
            <a:rPr lang="en-US" sz="2100" kern="1200"/>
            <a:t>he emotional benefits that the customers would experience are empowerment, peace of mind and confidence.</a:t>
          </a:r>
        </a:p>
      </dsp:txBody>
      <dsp:txXfrm>
        <a:off x="0" y="2363868"/>
        <a:ext cx="7130844" cy="1181573"/>
      </dsp:txXfrm>
    </dsp:sp>
    <dsp:sp modelId="{D51DE291-F42A-954A-B618-4F8F2338E76B}">
      <dsp:nvSpPr>
        <dsp:cNvPr id="0" name=""/>
        <dsp:cNvSpPr/>
      </dsp:nvSpPr>
      <dsp:spPr>
        <a:xfrm>
          <a:off x="0" y="3545441"/>
          <a:ext cx="713084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F30F8-4F75-BB4C-9E27-F2FAE976894C}">
      <dsp:nvSpPr>
        <dsp:cNvPr id="0" name=""/>
        <dsp:cNvSpPr/>
      </dsp:nvSpPr>
      <dsp:spPr>
        <a:xfrm>
          <a:off x="0" y="3545441"/>
          <a:ext cx="7130844" cy="118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Functional Benefits: </a:t>
          </a:r>
          <a:r>
            <a:rPr lang="en-US" sz="2100" kern="1200"/>
            <a:t>Some of the functional benefits that the brand possesses include quick and easy transactions, accessible and personalized credit and cost effectiveness.</a:t>
          </a:r>
        </a:p>
      </dsp:txBody>
      <dsp:txXfrm>
        <a:off x="0" y="3545441"/>
        <a:ext cx="7130844" cy="1181573"/>
      </dsp:txXfrm>
    </dsp:sp>
    <dsp:sp modelId="{ABF80924-28D1-2A41-9A82-B1D7BD949771}">
      <dsp:nvSpPr>
        <dsp:cNvPr id="0" name=""/>
        <dsp:cNvSpPr/>
      </dsp:nvSpPr>
      <dsp:spPr>
        <a:xfrm>
          <a:off x="0" y="4727015"/>
          <a:ext cx="713084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8FA84-7D18-AC41-A88A-739D4B727F0D}">
      <dsp:nvSpPr>
        <dsp:cNvPr id="0" name=""/>
        <dsp:cNvSpPr/>
      </dsp:nvSpPr>
      <dsp:spPr>
        <a:xfrm>
          <a:off x="0" y="4727015"/>
          <a:ext cx="7130844" cy="1181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a:t>Features: </a:t>
          </a:r>
          <a:r>
            <a:rPr lang="en-US" sz="2100" kern="1200"/>
            <a:t>Some of the distinguishable features include, app-based credit line, Unsecured Credit, Flexible Repayment etc.</a:t>
          </a:r>
        </a:p>
      </dsp:txBody>
      <dsp:txXfrm>
        <a:off x="0" y="4727015"/>
        <a:ext cx="7130844" cy="118157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C7F99-E9A2-7F47-BAFD-7E98336560D4}" type="datetimeFigureOut">
              <a:rPr lang="en-US" smtClean="0"/>
              <a:t>5/16/25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BC5DB-C2CF-3545-8DC0-24352B64AAEB}" type="slidenum">
              <a:rPr lang="en-US" smtClean="0"/>
              <a:t>‹#›</a:t>
            </a:fld>
            <a:endParaRPr lang="en-US"/>
          </a:p>
        </p:txBody>
      </p:sp>
    </p:spTree>
    <p:extLst>
      <p:ext uri="{BB962C8B-B14F-4D97-AF65-F5344CB8AC3E}">
        <p14:creationId xmlns:p14="http://schemas.microsoft.com/office/powerpoint/2010/main" val="342919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The above three are the co-founders of the app based credit line company Money Tap. </a:t>
            </a:r>
          </a:p>
          <a:p>
            <a:pPr marL="171450" indent="-171450">
              <a:buFont typeface="Arial"/>
              <a:buChar char="•"/>
            </a:pPr>
            <a:endParaRPr lang="en-US">
              <a:cs typeface="Calibri"/>
            </a:endParaRPr>
          </a:p>
          <a:p>
            <a:pPr marL="171450" indent="-171450">
              <a:buFont typeface="Arial"/>
              <a:buChar char="•"/>
            </a:pPr>
            <a:r>
              <a:rPr lang="en-US">
                <a:cs typeface="Calibri"/>
              </a:rPr>
              <a:t>Bala Parthasarathy has done his Bachelors IIT Madras and went onto pursue his masters in Computer Engineering from the University Of Califiornia. He is the Co-Founder of </a:t>
            </a:r>
            <a:r>
              <a:rPr lang="en-US" err="1">
                <a:cs typeface="Calibri"/>
              </a:rPr>
              <a:t>SnapFish</a:t>
            </a:r>
            <a:r>
              <a:rPr lang="en-US">
                <a:cs typeface="Calibri"/>
              </a:rPr>
              <a:t> and is the Managing Partner of Prime Ventures. </a:t>
            </a:r>
          </a:p>
          <a:p>
            <a:pPr marL="171450" indent="-171450">
              <a:buFont typeface="Arial"/>
              <a:buChar char="•"/>
            </a:pPr>
            <a:endParaRPr lang="en-US">
              <a:cs typeface="Calibri"/>
            </a:endParaRPr>
          </a:p>
          <a:p>
            <a:pPr marL="171450" indent="-171450">
              <a:buFont typeface="Arial"/>
              <a:buChar char="•"/>
            </a:pPr>
            <a:r>
              <a:rPr lang="en-US">
                <a:cs typeface="Calibri"/>
              </a:rPr>
              <a:t>Kunal Verma has done is </a:t>
            </a:r>
            <a:r>
              <a:rPr lang="en-US" err="1">
                <a:cs typeface="Calibri"/>
              </a:rPr>
              <a:t>Bachelors</a:t>
            </a:r>
            <a:r>
              <a:rPr lang="en-US">
                <a:cs typeface="Calibri"/>
              </a:rPr>
              <a:t> Degree from IIT Roorkee and has done an MBA from the Indian School Of Business. He was the founder of </a:t>
            </a:r>
            <a:r>
              <a:rPr lang="en-US" err="1">
                <a:cs typeface="Calibri"/>
              </a:rPr>
              <a:t>Aspirare</a:t>
            </a:r>
            <a:r>
              <a:rPr lang="en-US">
                <a:cs typeface="Calibri"/>
              </a:rPr>
              <a:t> and was also the CEO of </a:t>
            </a:r>
            <a:r>
              <a:rPr lang="en-US" err="1">
                <a:cs typeface="Calibri"/>
              </a:rPr>
              <a:t>TapStart</a:t>
            </a:r>
            <a:r>
              <a:rPr lang="en-US">
                <a:cs typeface="Calibri"/>
              </a:rPr>
              <a:t>.</a:t>
            </a:r>
          </a:p>
          <a:p>
            <a:pPr marL="171450" indent="-171450">
              <a:buFont typeface="Arial"/>
              <a:buChar char="•"/>
            </a:pPr>
            <a:endParaRPr lang="en-US">
              <a:cs typeface="Calibri"/>
            </a:endParaRPr>
          </a:p>
          <a:p>
            <a:pPr marL="171450" indent="-171450">
              <a:buFont typeface="Arial"/>
              <a:buChar char="•"/>
            </a:pPr>
            <a:r>
              <a:rPr lang="en-US">
                <a:cs typeface="Calibri"/>
              </a:rPr>
              <a:t>Anuj </a:t>
            </a:r>
            <a:r>
              <a:rPr lang="en-US" err="1">
                <a:cs typeface="Calibri"/>
              </a:rPr>
              <a:t>Kacker</a:t>
            </a:r>
            <a:r>
              <a:rPr lang="en-US">
                <a:cs typeface="Calibri"/>
              </a:rPr>
              <a:t> has done his Bachelors in </a:t>
            </a:r>
            <a:r>
              <a:rPr lang="en-US" err="1">
                <a:cs typeface="Calibri"/>
              </a:rPr>
              <a:t>B.s.c</a:t>
            </a:r>
            <a:r>
              <a:rPr lang="en-US">
                <a:cs typeface="Calibri"/>
              </a:rPr>
              <a:t> Mathemetics from St Xavier's College. He's also done his MBA from the Indian School Of Business. He was the DGM Head of acquisitions &amp; Mobile Internet and was also the co-founder of </a:t>
            </a:r>
            <a:r>
              <a:rPr lang="en-US" err="1">
                <a:cs typeface="Calibri"/>
              </a:rPr>
              <a:t>TapStart</a:t>
            </a:r>
            <a:r>
              <a:rPr lang="en-US">
                <a:cs typeface="Calibri"/>
              </a:rPr>
              <a:t>.</a:t>
            </a:r>
          </a:p>
          <a:p>
            <a:endParaRPr lang="en-US">
              <a:cs typeface="Calibri"/>
            </a:endParaRPr>
          </a:p>
        </p:txBody>
      </p:sp>
      <p:sp>
        <p:nvSpPr>
          <p:cNvPr id="4" name="Slide Number Placeholder 3"/>
          <p:cNvSpPr>
            <a:spLocks noGrp="1"/>
          </p:cNvSpPr>
          <p:nvPr>
            <p:ph type="sldNum" sz="quarter" idx="5"/>
          </p:nvPr>
        </p:nvSpPr>
        <p:spPr/>
        <p:txBody>
          <a:bodyPr/>
          <a:lstStyle/>
          <a:p>
            <a:fld id="{DADBC5DB-C2CF-3545-8DC0-24352B64AAEB}" type="slidenum">
              <a:rPr lang="en-US" smtClean="0"/>
              <a:t>2</a:t>
            </a:fld>
            <a:endParaRPr lang="en-US"/>
          </a:p>
        </p:txBody>
      </p:sp>
    </p:spTree>
    <p:extLst>
      <p:ext uri="{BB962C8B-B14F-4D97-AF65-F5344CB8AC3E}">
        <p14:creationId xmlns:p14="http://schemas.microsoft.com/office/powerpoint/2010/main" val="252683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CF990DF-A779-43B2-8210-FF51866289C5}" type="slidenum">
              <a:rPr lang="en-IN" smtClean="0"/>
              <a:t>14</a:t>
            </a:fld>
            <a:endParaRPr lang="en-IN"/>
          </a:p>
        </p:txBody>
      </p:sp>
    </p:spTree>
    <p:extLst>
      <p:ext uri="{BB962C8B-B14F-4D97-AF65-F5344CB8AC3E}">
        <p14:creationId xmlns:p14="http://schemas.microsoft.com/office/powerpoint/2010/main" val="407938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ADBC5DB-C2CF-3545-8DC0-24352B64AAEB}" type="slidenum">
              <a:rPr lang="en-US" smtClean="0"/>
              <a:t>15</a:t>
            </a:fld>
            <a:endParaRPr lang="en-US"/>
          </a:p>
        </p:txBody>
      </p:sp>
    </p:spTree>
    <p:extLst>
      <p:ext uri="{BB962C8B-B14F-4D97-AF65-F5344CB8AC3E}">
        <p14:creationId xmlns:p14="http://schemas.microsoft.com/office/powerpoint/2010/main" val="244352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Used Google trends to </a:t>
            </a:r>
            <a:r>
              <a:rPr lang="en-US" err="1"/>
              <a:t>analyse</a:t>
            </a:r>
            <a:r>
              <a:rPr lang="en-US"/>
              <a:t> the search traffic of </a:t>
            </a:r>
            <a:r>
              <a:rPr lang="en-US" err="1"/>
              <a:t>MoneyTap</a:t>
            </a:r>
            <a:r>
              <a:rPr lang="en-US"/>
              <a:t> (This image clearly indicates there is a good growth opportunity Indian market for the neo banks </a:t>
            </a:r>
          </a:p>
        </p:txBody>
      </p:sp>
      <p:sp>
        <p:nvSpPr>
          <p:cNvPr id="4" name="Slide Number Placeholder 3"/>
          <p:cNvSpPr>
            <a:spLocks noGrp="1"/>
          </p:cNvSpPr>
          <p:nvPr>
            <p:ph type="sldNum" sz="quarter" idx="5"/>
          </p:nvPr>
        </p:nvSpPr>
        <p:spPr/>
        <p:txBody>
          <a:bodyPr/>
          <a:lstStyle/>
          <a:p>
            <a:fld id="{DADBC5DB-C2CF-3545-8DC0-24352B64AAEB}" type="slidenum">
              <a:rPr lang="en-US" smtClean="0"/>
              <a:t>16</a:t>
            </a:fld>
            <a:endParaRPr lang="en-US"/>
          </a:p>
        </p:txBody>
      </p:sp>
    </p:spTree>
    <p:extLst>
      <p:ext uri="{BB962C8B-B14F-4D97-AF65-F5344CB8AC3E}">
        <p14:creationId xmlns:p14="http://schemas.microsoft.com/office/powerpoint/2010/main" val="6600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Karnataka is more familiar with </a:t>
            </a:r>
            <a:r>
              <a:rPr lang="en-US" err="1"/>
              <a:t>Moneytap</a:t>
            </a:r>
            <a:r>
              <a:rPr lang="en-US"/>
              <a:t> as it is a startup from Bangalore. With no surprise,the Karnataka region is tend to be more familiar with the app</a:t>
            </a:r>
          </a:p>
        </p:txBody>
      </p:sp>
      <p:sp>
        <p:nvSpPr>
          <p:cNvPr id="4" name="Slide Number Placeholder 3"/>
          <p:cNvSpPr>
            <a:spLocks noGrp="1"/>
          </p:cNvSpPr>
          <p:nvPr>
            <p:ph type="sldNum" sz="quarter" idx="5"/>
          </p:nvPr>
        </p:nvSpPr>
        <p:spPr/>
        <p:txBody>
          <a:bodyPr/>
          <a:lstStyle/>
          <a:p>
            <a:fld id="{DADBC5DB-C2CF-3545-8DC0-24352B64AAEB}" type="slidenum">
              <a:rPr lang="en-US" smtClean="0"/>
              <a:t>17</a:t>
            </a:fld>
            <a:endParaRPr lang="en-US"/>
          </a:p>
        </p:txBody>
      </p:sp>
    </p:spTree>
    <p:extLst>
      <p:ext uri="{BB962C8B-B14F-4D97-AF65-F5344CB8AC3E}">
        <p14:creationId xmlns:p14="http://schemas.microsoft.com/office/powerpoint/2010/main" val="3982437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Used Google Trends</a:t>
            </a:r>
          </a:p>
        </p:txBody>
      </p:sp>
      <p:sp>
        <p:nvSpPr>
          <p:cNvPr id="4" name="Slide Number Placeholder 3"/>
          <p:cNvSpPr>
            <a:spLocks noGrp="1"/>
          </p:cNvSpPr>
          <p:nvPr>
            <p:ph type="sldNum" sz="quarter" idx="5"/>
          </p:nvPr>
        </p:nvSpPr>
        <p:spPr/>
        <p:txBody>
          <a:bodyPr/>
          <a:lstStyle/>
          <a:p>
            <a:fld id="{DADBC5DB-C2CF-3545-8DC0-24352B64AAEB}" type="slidenum">
              <a:rPr lang="en-US" smtClean="0"/>
              <a:t>18</a:t>
            </a:fld>
            <a:endParaRPr lang="en-US"/>
          </a:p>
        </p:txBody>
      </p:sp>
    </p:spTree>
    <p:extLst>
      <p:ext uri="{BB962C8B-B14F-4D97-AF65-F5344CB8AC3E}">
        <p14:creationId xmlns:p14="http://schemas.microsoft.com/office/powerpoint/2010/main" val="3578961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(Used Google Trends) Compared to 2019 related queries have shown a distinct increase in the people’s interest </a:t>
            </a:r>
          </a:p>
          <a:p>
            <a:endParaRPr lang="en-US"/>
          </a:p>
        </p:txBody>
      </p:sp>
      <p:sp>
        <p:nvSpPr>
          <p:cNvPr id="4" name="Slide Number Placeholder 3"/>
          <p:cNvSpPr>
            <a:spLocks noGrp="1"/>
          </p:cNvSpPr>
          <p:nvPr>
            <p:ph type="sldNum" sz="quarter" idx="5"/>
          </p:nvPr>
        </p:nvSpPr>
        <p:spPr/>
        <p:txBody>
          <a:bodyPr/>
          <a:lstStyle/>
          <a:p>
            <a:fld id="{DADBC5DB-C2CF-3545-8DC0-24352B64AAEB}" type="slidenum">
              <a:rPr lang="en-US" smtClean="0"/>
              <a:t>19</a:t>
            </a:fld>
            <a:endParaRPr lang="en-US"/>
          </a:p>
        </p:txBody>
      </p:sp>
    </p:spTree>
    <p:extLst>
      <p:ext uri="{BB962C8B-B14F-4D97-AF65-F5344CB8AC3E}">
        <p14:creationId xmlns:p14="http://schemas.microsoft.com/office/powerpoint/2010/main" val="359771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They are into the lending business, Ideology of the business is penetrating into middle class segment and fulfilling desires, wants and needs</a:t>
            </a:r>
          </a:p>
        </p:txBody>
      </p:sp>
      <p:sp>
        <p:nvSpPr>
          <p:cNvPr id="4" name="Slide Number Placeholder 3"/>
          <p:cNvSpPr>
            <a:spLocks noGrp="1"/>
          </p:cNvSpPr>
          <p:nvPr>
            <p:ph type="sldNum" sz="quarter" idx="5"/>
          </p:nvPr>
        </p:nvSpPr>
        <p:spPr/>
        <p:txBody>
          <a:bodyPr/>
          <a:lstStyle/>
          <a:p>
            <a:fld id="{DADBC5DB-C2CF-3545-8DC0-24352B64AAEB}" type="slidenum">
              <a:rPr lang="en-US" smtClean="0"/>
              <a:t>3</a:t>
            </a:fld>
            <a:endParaRPr lang="en-US"/>
          </a:p>
        </p:txBody>
      </p:sp>
    </p:spTree>
    <p:extLst>
      <p:ext uri="{BB962C8B-B14F-4D97-AF65-F5344CB8AC3E}">
        <p14:creationId xmlns:p14="http://schemas.microsoft.com/office/powerpoint/2010/main" val="63135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problem arises with money tap when they want to become a full stack neo bank, as they were shifting their focus from a single product to multiple product offering they needed to change brand architecture with an overarching brand</a:t>
            </a:r>
          </a:p>
        </p:txBody>
      </p:sp>
      <p:sp>
        <p:nvSpPr>
          <p:cNvPr id="4" name="Slide Number Placeholder 3"/>
          <p:cNvSpPr>
            <a:spLocks noGrp="1"/>
          </p:cNvSpPr>
          <p:nvPr>
            <p:ph type="sldNum" sz="quarter" idx="5"/>
          </p:nvPr>
        </p:nvSpPr>
        <p:spPr/>
        <p:txBody>
          <a:bodyPr/>
          <a:lstStyle/>
          <a:p>
            <a:fld id="{DADBC5DB-C2CF-3545-8DC0-24352B64AAEB}" type="slidenum">
              <a:rPr lang="en-US" smtClean="0"/>
              <a:t>4</a:t>
            </a:fld>
            <a:endParaRPr lang="en-US"/>
          </a:p>
        </p:txBody>
      </p:sp>
    </p:spTree>
    <p:extLst>
      <p:ext uri="{BB962C8B-B14F-4D97-AF65-F5344CB8AC3E}">
        <p14:creationId xmlns:p14="http://schemas.microsoft.com/office/powerpoint/2010/main" val="282009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cs typeface="Calibri"/>
              </a:rPr>
              <a:t>Neobanks are only digital and they don't occupy any physical space to operate. Traditional Banks on the other hand operate through a physical Branch and use online platforms for convenience and better connectivity.</a:t>
            </a:r>
            <a:endParaRPr lang="en-US"/>
          </a:p>
          <a:p>
            <a:endParaRPr lang="en-US">
              <a:cs typeface="Calibri"/>
            </a:endParaRPr>
          </a:p>
          <a:p>
            <a:pPr marL="171450" indent="-171450">
              <a:buFont typeface="Arial"/>
              <a:buChar char="•"/>
            </a:pPr>
            <a:r>
              <a:rPr lang="en-US" err="1">
                <a:cs typeface="Calibri"/>
              </a:rPr>
              <a:t>NeoBanks</a:t>
            </a:r>
            <a:r>
              <a:rPr lang="en-US">
                <a:cs typeface="Calibri"/>
              </a:rPr>
              <a:t> usually partner with </a:t>
            </a:r>
            <a:r>
              <a:rPr lang="en-US" err="1">
                <a:cs typeface="Calibri"/>
              </a:rPr>
              <a:t>liceneced</a:t>
            </a:r>
            <a:r>
              <a:rPr lang="en-US">
                <a:cs typeface="Calibri"/>
              </a:rPr>
              <a:t> banks to operate. This is usually because </a:t>
            </a:r>
            <a:r>
              <a:rPr lang="en-US" err="1">
                <a:cs typeface="Calibri"/>
              </a:rPr>
              <a:t>NeoBanks</a:t>
            </a:r>
            <a:r>
              <a:rPr lang="en-US">
                <a:cs typeface="Calibri"/>
              </a:rPr>
              <a:t> are not directly regulated by the Reserve Bank Of India. Traditional banks on the other hand hold their own banking </a:t>
            </a:r>
            <a:r>
              <a:rPr lang="en-US" err="1">
                <a:cs typeface="Calibri"/>
              </a:rPr>
              <a:t>licences</a:t>
            </a:r>
            <a:r>
              <a:rPr lang="en-US">
                <a:cs typeface="Calibri"/>
              </a:rPr>
              <a:t> and are regulated by the RBI.</a:t>
            </a:r>
          </a:p>
          <a:p>
            <a:endParaRPr lang="en-US">
              <a:cs typeface="Calibri"/>
            </a:endParaRPr>
          </a:p>
          <a:p>
            <a:pPr marL="171450" indent="-171450">
              <a:buFont typeface="Arial"/>
              <a:buChar char="•"/>
            </a:pPr>
            <a:r>
              <a:rPr lang="en-US" err="1">
                <a:cs typeface="Calibri"/>
              </a:rPr>
              <a:t>NeoBanks</a:t>
            </a:r>
            <a:r>
              <a:rPr lang="en-US">
                <a:cs typeface="Calibri"/>
              </a:rPr>
              <a:t> usually focus on core banking services, </a:t>
            </a:r>
            <a:r>
              <a:rPr lang="en-US" err="1">
                <a:cs typeface="Calibri"/>
              </a:rPr>
              <a:t>wherease</a:t>
            </a:r>
            <a:r>
              <a:rPr lang="en-US">
                <a:cs typeface="Calibri"/>
              </a:rPr>
              <a:t> traditional banks have a wider range of products like insurance, investments etc.</a:t>
            </a:r>
          </a:p>
        </p:txBody>
      </p:sp>
      <p:sp>
        <p:nvSpPr>
          <p:cNvPr id="4" name="Slide Number Placeholder 3"/>
          <p:cNvSpPr>
            <a:spLocks noGrp="1"/>
          </p:cNvSpPr>
          <p:nvPr>
            <p:ph type="sldNum" sz="quarter" idx="5"/>
          </p:nvPr>
        </p:nvSpPr>
        <p:spPr/>
        <p:txBody>
          <a:bodyPr/>
          <a:lstStyle/>
          <a:p>
            <a:fld id="{DADBC5DB-C2CF-3545-8DC0-24352B64AAEB}" type="slidenum">
              <a:rPr lang="en-US" smtClean="0"/>
              <a:t>5</a:t>
            </a:fld>
            <a:endParaRPr lang="en-US"/>
          </a:p>
        </p:txBody>
      </p:sp>
    </p:spTree>
    <p:extLst>
      <p:ext uri="{BB962C8B-B14F-4D97-AF65-F5344CB8AC3E}">
        <p14:creationId xmlns:p14="http://schemas.microsoft.com/office/powerpoint/2010/main" val="2901883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Money tap was seeking help for a new brand strategy L&amp;F India (Mr. Lulu Raghavan) comes up with 3 positioning concepts based on its analysis. We think impact through actions is the right choice to go ahead as this strategy focuses on the credit new </a:t>
            </a:r>
            <a:r>
              <a:rPr lang="en-US" err="1"/>
              <a:t>bies</a:t>
            </a:r>
            <a:r>
              <a:rPr lang="en-US"/>
              <a:t> and big dreamers. As the stats denotes that the neo banking is going to increase by $USD 333.4 billion and mobile penetration is expected to increase from 47.1% to 96% by 2040 which means there are going to be more density credit new </a:t>
            </a:r>
            <a:r>
              <a:rPr lang="en-US" err="1"/>
              <a:t>bies</a:t>
            </a:r>
            <a:r>
              <a:rPr lang="en-US"/>
              <a:t>. So choosing this strategy will be more impactful than the other two as it focuses more on credit new </a:t>
            </a:r>
            <a:r>
              <a:rPr lang="en-US" err="1"/>
              <a:t>bies</a:t>
            </a:r>
            <a:r>
              <a:rPr lang="en-US"/>
              <a:t> and big dreamers segmentations. Additionally considering the dynamic change in consumer expectations especially among the younger demographic segments understanding the consumer and providing personalized financial solutions will build trust and loyalty</a:t>
            </a:r>
          </a:p>
        </p:txBody>
      </p:sp>
      <p:sp>
        <p:nvSpPr>
          <p:cNvPr id="4" name="Slide Number Placeholder 3"/>
          <p:cNvSpPr>
            <a:spLocks noGrp="1"/>
          </p:cNvSpPr>
          <p:nvPr>
            <p:ph type="sldNum" sz="quarter" idx="5"/>
          </p:nvPr>
        </p:nvSpPr>
        <p:spPr/>
        <p:txBody>
          <a:bodyPr/>
          <a:lstStyle/>
          <a:p>
            <a:fld id="{DADBC5DB-C2CF-3545-8DC0-24352B64AAEB}" type="slidenum">
              <a:rPr lang="en-US" smtClean="0"/>
              <a:t>6</a:t>
            </a:fld>
            <a:endParaRPr lang="en-US"/>
          </a:p>
        </p:txBody>
      </p:sp>
    </p:spTree>
    <p:extLst>
      <p:ext uri="{BB962C8B-B14F-4D97-AF65-F5344CB8AC3E}">
        <p14:creationId xmlns:p14="http://schemas.microsoft.com/office/powerpoint/2010/main" val="405492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Strength –</a:t>
            </a:r>
          </a:p>
          <a:p>
            <a:pPr marL="285750" indent="-285750">
              <a:buFont typeface="Arial"/>
              <a:buChar char="•"/>
            </a:pPr>
            <a:r>
              <a:rPr lang="en-US" b="1"/>
              <a:t>Brand Identity</a:t>
            </a:r>
            <a:r>
              <a:rPr lang="en-US"/>
              <a:t> - </a:t>
            </a:r>
            <a:r>
              <a:rPr lang="en-IN"/>
              <a:t>The </a:t>
            </a:r>
            <a:r>
              <a:rPr lang="en-IN" err="1"/>
              <a:t>MoneyTap</a:t>
            </a:r>
            <a:r>
              <a:rPr lang="en-IN"/>
              <a:t> brand has a strong association with its credit line product, indicating a well-established brand identity in the market.</a:t>
            </a:r>
            <a:endParaRPr lang="en-US"/>
          </a:p>
          <a:p>
            <a:pPr marL="285750" indent="-285750">
              <a:buFont typeface="Arial"/>
              <a:buChar char="•"/>
            </a:pPr>
            <a:r>
              <a:rPr lang="en-US" b="1"/>
              <a:t>Strategic Partnership and Fund raising</a:t>
            </a:r>
            <a:r>
              <a:rPr lang="en-IN"/>
              <a:t> - </a:t>
            </a:r>
            <a:r>
              <a:rPr lang="en-IN" err="1"/>
              <a:t>MoneyTap</a:t>
            </a:r>
            <a:r>
              <a:rPr lang="en-IN"/>
              <a:t> has garnered the support of prominent investors like Sequoia India, Prime Venture Partners, RTP Global and more, which provides not only capital but also adds credibility and stability to the venture</a:t>
            </a:r>
            <a:endParaRPr lang="en-US"/>
          </a:p>
          <a:p>
            <a:pPr marL="285750" indent="-285750">
              <a:buFont typeface="Arial"/>
              <a:buChar char="•"/>
            </a:pPr>
            <a:r>
              <a:rPr lang="en-IN" b="1"/>
              <a:t>Adaptability in Marketing</a:t>
            </a:r>
            <a:r>
              <a:rPr lang="en-IN"/>
              <a:t>: </a:t>
            </a:r>
            <a:r>
              <a:rPr lang="en-IN" err="1"/>
              <a:t>MoneyTap's</a:t>
            </a:r>
            <a:r>
              <a:rPr lang="en-IN"/>
              <a:t> shift from mass campaigns to personalized online campaigns significantly improved lead generation, and application, which resulted in 10 times increased in disbursement within 3 years. </a:t>
            </a:r>
            <a:endParaRPr lang="en-US"/>
          </a:p>
          <a:p>
            <a:r>
              <a:rPr lang="en-US"/>
              <a:t>Weakness </a:t>
            </a:r>
          </a:p>
          <a:p>
            <a:pPr marL="171450" indent="-171450">
              <a:buFont typeface="Arial"/>
              <a:buChar char="•"/>
            </a:pPr>
            <a:r>
              <a:rPr lang="en-US" b="1"/>
              <a:t>Brand Perception</a:t>
            </a:r>
            <a:r>
              <a:rPr lang="en-US"/>
              <a:t> - </a:t>
            </a:r>
            <a:r>
              <a:rPr lang="en-IN"/>
              <a:t>The company is perceived as an app-startup rather than financial institution which led to less credibility for the </a:t>
            </a:r>
            <a:r>
              <a:rPr lang="en-IN" err="1"/>
              <a:t>MoneyTap</a:t>
            </a:r>
            <a:r>
              <a:rPr lang="en-IN"/>
              <a:t> as a brand.</a:t>
            </a:r>
            <a:endParaRPr lang="en-US"/>
          </a:p>
          <a:p>
            <a:pPr marL="171450" indent="-171450">
              <a:buFont typeface="Arial"/>
              <a:buChar char="•"/>
            </a:pPr>
            <a:r>
              <a:rPr lang="en-US" b="1"/>
              <a:t>Strong association with single product</a:t>
            </a:r>
            <a:r>
              <a:rPr lang="en-IN"/>
              <a:t> – The company is perceived primarily as a credit </a:t>
            </a:r>
            <a:r>
              <a:rPr lang="en-IN" err="1"/>
              <a:t>provider,which</a:t>
            </a:r>
            <a:r>
              <a:rPr lang="en-IN"/>
              <a:t> could hinder diversification efforts.</a:t>
            </a:r>
            <a:endParaRPr lang="en-US"/>
          </a:p>
          <a:p>
            <a:pPr marL="171450" indent="-171450">
              <a:buFont typeface="Arial"/>
              <a:buChar char="•"/>
            </a:pPr>
            <a:r>
              <a:rPr lang="en-US" b="1"/>
              <a:t>Regulatory Challenges</a:t>
            </a:r>
            <a:r>
              <a:rPr lang="en-IN"/>
              <a:t>: Operating as a neobank in India presents regulatory challenges, as the Reserve Bank of India does not yet recognize neobanks. This limitation prevents </a:t>
            </a:r>
            <a:r>
              <a:rPr lang="en-IN" err="1"/>
              <a:t>MoneyTap</a:t>
            </a:r>
            <a:r>
              <a:rPr lang="en-IN"/>
              <a:t> from accepting deposits or offering lending products directly, potentially restricting growth and service offerings</a:t>
            </a:r>
            <a:endParaRPr lang="en-US"/>
          </a:p>
          <a:p>
            <a:r>
              <a:rPr lang="en-US"/>
              <a:t>Opportunities </a:t>
            </a:r>
          </a:p>
          <a:p>
            <a:pPr marL="171450" indent="-171450">
              <a:buFont typeface="Arial"/>
              <a:buChar char="•"/>
            </a:pPr>
            <a:r>
              <a:rPr lang="en-US" b="1"/>
              <a:t>First Mover advantage</a:t>
            </a:r>
            <a:r>
              <a:rPr lang="en-US"/>
              <a:t> to become India’s first full stack neobank by expanding offerings </a:t>
            </a:r>
            <a:r>
              <a:rPr lang="en-IN"/>
              <a:t>by adding a pay-later option, credit cards, and digital savings accounts, hence starting with </a:t>
            </a:r>
            <a:r>
              <a:rPr lang="en-IN" err="1"/>
              <a:t>neobanking</a:t>
            </a:r>
            <a:r>
              <a:rPr lang="en-IN"/>
              <a:t> services in India which was expected to hit US$333.4billion by 2026 at a CAGR of 47.1%. </a:t>
            </a:r>
            <a:endParaRPr lang="en-US"/>
          </a:p>
          <a:p>
            <a:pPr marL="171450" indent="-171450">
              <a:buFont typeface="Arial"/>
              <a:buChar char="•"/>
            </a:pPr>
            <a:r>
              <a:rPr lang="en-US" b="1"/>
              <a:t>Growing digital adoptions</a:t>
            </a:r>
            <a:r>
              <a:rPr lang="en-IN"/>
              <a:t> – Smartphone penetration was expected to grow to 96% by 2040 and allocation of US$196.6million to boost digital payments in the fintech sector.</a:t>
            </a:r>
            <a:endParaRPr lang="en-US"/>
          </a:p>
          <a:p>
            <a:pPr marL="171450" indent="-171450">
              <a:buFont typeface="Arial"/>
              <a:buChar char="•"/>
            </a:pPr>
            <a:r>
              <a:rPr lang="en-US" b="1"/>
              <a:t>Changing consumer demand</a:t>
            </a:r>
            <a:r>
              <a:rPr lang="en-IN"/>
              <a:t> – </a:t>
            </a:r>
            <a:r>
              <a:rPr lang="en-IN" err="1"/>
              <a:t>Millenials</a:t>
            </a:r>
            <a:r>
              <a:rPr lang="en-IN"/>
              <a:t> and Gen Xers were more tech-</a:t>
            </a:r>
            <a:r>
              <a:rPr lang="en-IN" err="1"/>
              <a:t>savy</a:t>
            </a:r>
            <a:r>
              <a:rPr lang="en-IN"/>
              <a:t> and preferred mobile banking services. </a:t>
            </a:r>
            <a:endParaRPr lang="en-US"/>
          </a:p>
          <a:p>
            <a:r>
              <a:rPr lang="en-US"/>
              <a:t>Threats</a:t>
            </a:r>
          </a:p>
          <a:p>
            <a:pPr marL="171450" indent="-171450">
              <a:buFont typeface="Arial"/>
              <a:buChar char="•"/>
            </a:pPr>
            <a:r>
              <a:rPr lang="en-US" b="1"/>
              <a:t>Intense Competition</a:t>
            </a:r>
            <a:r>
              <a:rPr lang="en-US"/>
              <a:t> – </a:t>
            </a:r>
            <a:r>
              <a:rPr lang="en-IN"/>
              <a:t>The market was becoming more saturated with a mix of emerging and established competitors.</a:t>
            </a:r>
            <a:endParaRPr lang="en-US"/>
          </a:p>
          <a:p>
            <a:pPr marL="171450" indent="-171450">
              <a:buFont typeface="Arial"/>
              <a:buChar char="•"/>
            </a:pPr>
            <a:r>
              <a:rPr lang="en-US" b="1"/>
              <a:t>Regulatory Uncertainty</a:t>
            </a:r>
            <a:r>
              <a:rPr lang="en-IN"/>
              <a:t>: The lack of clear regulatory frameworks for neobanks in India poses a threat to </a:t>
            </a:r>
            <a:r>
              <a:rPr lang="en-IN" err="1"/>
              <a:t>MoneyTap’s</a:t>
            </a:r>
            <a:r>
              <a:rPr lang="en-IN"/>
              <a:t> operations. Regulatory changes or increased scrutiny could impact its ability to offer certain financial products and services.</a:t>
            </a:r>
            <a:endParaRPr lang="en-US"/>
          </a:p>
          <a:p>
            <a:r>
              <a:rPr lang="en-US" b="1"/>
              <a:t>Economic Uncertainty</a:t>
            </a:r>
            <a:r>
              <a:rPr lang="en-IN"/>
              <a:t>- Economic downturns, such as those experienced during the COVID-19 pandemic, can impact consumer spending and borrowing </a:t>
            </a:r>
            <a:r>
              <a:rPr lang="en-IN" err="1"/>
              <a:t>behaviors</a:t>
            </a:r>
            <a:r>
              <a:rPr lang="en-IN"/>
              <a:t>, potentially affecting </a:t>
            </a:r>
            <a:r>
              <a:rPr lang="en-IN" err="1"/>
              <a:t>MoneyTap’s</a:t>
            </a:r>
            <a:r>
              <a:rPr lang="en-IN"/>
              <a:t> revenue and growth prospects</a:t>
            </a:r>
            <a:endParaRPr lang="en-US"/>
          </a:p>
        </p:txBody>
      </p:sp>
      <p:sp>
        <p:nvSpPr>
          <p:cNvPr id="4" name="Slide Number Placeholder 3"/>
          <p:cNvSpPr>
            <a:spLocks noGrp="1"/>
          </p:cNvSpPr>
          <p:nvPr>
            <p:ph type="sldNum" sz="quarter" idx="5"/>
          </p:nvPr>
        </p:nvSpPr>
        <p:spPr/>
        <p:txBody>
          <a:bodyPr/>
          <a:lstStyle/>
          <a:p>
            <a:fld id="{DADBC5DB-C2CF-3545-8DC0-24352B64AAEB}" type="slidenum">
              <a:rPr lang="en-US" smtClean="0"/>
              <a:t>8</a:t>
            </a:fld>
            <a:endParaRPr lang="en-US"/>
          </a:p>
        </p:txBody>
      </p:sp>
    </p:spTree>
    <p:extLst>
      <p:ext uri="{BB962C8B-B14F-4D97-AF65-F5344CB8AC3E}">
        <p14:creationId xmlns:p14="http://schemas.microsoft.com/office/powerpoint/2010/main" val="142508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298DA6-CBAB-4301-A946-5A1839F83CDF}" type="slidenum">
              <a:rPr lang="en-IN" smtClean="0"/>
              <a:t>10</a:t>
            </a:fld>
            <a:endParaRPr lang="en-IN"/>
          </a:p>
        </p:txBody>
      </p:sp>
    </p:spTree>
    <p:extLst>
      <p:ext uri="{BB962C8B-B14F-4D97-AF65-F5344CB8AC3E}">
        <p14:creationId xmlns:p14="http://schemas.microsoft.com/office/powerpoint/2010/main" val="62662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model is by Philip Kotler</a:t>
            </a:r>
          </a:p>
          <a:p>
            <a:r>
              <a:rPr lang="en-US"/>
              <a:t>Mantra- Brand Essence</a:t>
            </a:r>
            <a:endParaRPr lang="en-US">
              <a:cs typeface="Calibri"/>
            </a:endParaRPr>
          </a:p>
          <a:p>
            <a:r>
              <a:rPr lang="en-US"/>
              <a:t>POP- Competitors </a:t>
            </a:r>
            <a:endParaRPr lang="en-US">
              <a:cs typeface="Calibri"/>
            </a:endParaRPr>
          </a:p>
          <a:p>
            <a:r>
              <a:rPr lang="en-US"/>
              <a:t>POD- Competitors</a:t>
            </a:r>
          </a:p>
          <a:p>
            <a:r>
              <a:rPr lang="en-US"/>
              <a:t>Personality and values- Brand Characteristics</a:t>
            </a:r>
          </a:p>
          <a:p>
            <a:r>
              <a:rPr lang="en-US"/>
              <a:t>Visual Identity- Brand guidelines</a:t>
            </a:r>
          </a:p>
          <a:p>
            <a:r>
              <a:rPr lang="en-US" err="1"/>
              <a:t>Substantiators</a:t>
            </a:r>
            <a:r>
              <a:rPr lang="en-US"/>
              <a:t>- Elements or factors that provides credibility</a:t>
            </a:r>
          </a:p>
          <a:p>
            <a:endParaRPr lang="en-US">
              <a:cs typeface="Calibri"/>
            </a:endParaRPr>
          </a:p>
        </p:txBody>
      </p:sp>
      <p:sp>
        <p:nvSpPr>
          <p:cNvPr id="4" name="Slide Number Placeholder 3"/>
          <p:cNvSpPr>
            <a:spLocks noGrp="1"/>
          </p:cNvSpPr>
          <p:nvPr>
            <p:ph type="sldNum" sz="quarter" idx="5"/>
          </p:nvPr>
        </p:nvSpPr>
        <p:spPr/>
        <p:txBody>
          <a:bodyPr/>
          <a:lstStyle/>
          <a:p>
            <a:fld id="{DADBC5DB-C2CF-3545-8DC0-24352B64AAEB}" type="slidenum">
              <a:rPr lang="en-US" smtClean="0"/>
              <a:t>11</a:t>
            </a:fld>
            <a:endParaRPr lang="en-US"/>
          </a:p>
        </p:txBody>
      </p:sp>
    </p:spTree>
    <p:extLst>
      <p:ext uri="{BB962C8B-B14F-4D97-AF65-F5344CB8AC3E}">
        <p14:creationId xmlns:p14="http://schemas.microsoft.com/office/powerpoint/2010/main" val="109991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Actions for gaining market equity-</a:t>
            </a:r>
          </a:p>
          <a:p>
            <a:r>
              <a:rPr lang="en-IN"/>
              <a:t>Brand awareness- Actively engaging with the customers through social media and create buzz about the brand.</a:t>
            </a:r>
          </a:p>
          <a:p>
            <a:r>
              <a:rPr lang="en-IN"/>
              <a:t>Brand association-  Developing keywords that will make the customers relate with the brand. In our brand, It can be tailormade or personal credit, etc.</a:t>
            </a:r>
          </a:p>
          <a:p>
            <a:r>
              <a:rPr lang="en-IN"/>
              <a:t>Perceived quality- Regularly updating the website and apps based on events and customer feedbacks to make it more user friendly.</a:t>
            </a:r>
          </a:p>
          <a:p>
            <a:r>
              <a:rPr lang="en-IN"/>
              <a:t>Brand Loyalty-  Creating community engagement platforms to share experiences and to know more about the brands from its customers. Incentivizing repeat customers and referrals. </a:t>
            </a:r>
          </a:p>
        </p:txBody>
      </p:sp>
      <p:sp>
        <p:nvSpPr>
          <p:cNvPr id="4" name="Slide Number Placeholder 3"/>
          <p:cNvSpPr>
            <a:spLocks noGrp="1"/>
          </p:cNvSpPr>
          <p:nvPr>
            <p:ph type="sldNum" sz="quarter" idx="5"/>
          </p:nvPr>
        </p:nvSpPr>
        <p:spPr/>
        <p:txBody>
          <a:bodyPr/>
          <a:lstStyle/>
          <a:p>
            <a:fld id="{94298DA6-CBAB-4301-A946-5A1839F83CDF}" type="slidenum">
              <a:rPr lang="en-IN" smtClean="0"/>
              <a:t>13</a:t>
            </a:fld>
            <a:endParaRPr lang="en-IN"/>
          </a:p>
        </p:txBody>
      </p:sp>
    </p:spTree>
    <p:extLst>
      <p:ext uri="{BB962C8B-B14F-4D97-AF65-F5344CB8AC3E}">
        <p14:creationId xmlns:p14="http://schemas.microsoft.com/office/powerpoint/2010/main" val="309293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BF70-2E7D-6CCC-460D-ABC405131BE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2E7A1C-C2E9-A7C4-A504-9D53B60F6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2EE4F4-74E6-9ACB-AD0D-34513CDC4135}"/>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2A23D5D6-9A26-3E17-ACA5-2D2ACFED1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186F4-0E5C-2545-1E74-B6244656578A}"/>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112937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A982-00EA-7D32-9E29-3EC7E925201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BC94EC8-5109-024C-F7B2-041FAF318F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60F0BC-80C9-268B-0CBF-5C10DF787CFC}"/>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03434A26-3108-83D1-4E45-71E2DFAF4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CCE71-F411-0B23-DAB4-B40585FAA71A}"/>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42805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F6BED-E967-4EFD-BD54-BD6AA43C272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40372C-4AF0-D2EA-5CCC-900877700E1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0144178-4D8A-643D-7EAE-E9FC61030D57}"/>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1BAF9AA6-28BA-6CB2-9BA1-807463A0F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1ECFA-3218-8802-0836-DD56AE26AC40}"/>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335472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4BDD-671E-1E08-EB79-4EE86149EB2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1F1BF5-A354-E906-9A74-253A9FFA6BD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CB691C-2241-6AAF-487F-87694F982E31}"/>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BDA75FC8-3A27-8346-65E1-B78FE013D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DF3BE1-A79B-7F62-FF62-68071BB34035}"/>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37791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0E4A-8292-E8D3-5138-A2C93A07B2C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6E065B4-55CB-11C2-86E5-B7645435A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6E17B5-A498-84E5-E218-5F2F0B96C018}"/>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CF4FD1DE-EFC3-E40F-7052-FF131850C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0787E-66D9-0B21-C543-934B3BB38F34}"/>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290241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7002-7145-28E4-3AF6-EC132B8FC9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A4CEF3-CF48-6481-3BD4-0F64D841F0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AF7DF29-4DE5-D598-111C-DC076774DB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E79B04-31C4-78A0-7173-8FF7097D8312}"/>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6" name="Footer Placeholder 5">
            <a:extLst>
              <a:ext uri="{FF2B5EF4-FFF2-40B4-BE49-F238E27FC236}">
                <a16:creationId xmlns:a16="http://schemas.microsoft.com/office/drawing/2014/main" id="{06FD6550-B5EA-1405-1AE0-5CE0B386A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DD37F-A4A3-1727-0BBA-E056A7C3057A}"/>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305958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7506-3923-55B0-489F-D5D16FC7051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2F09CE-53A1-F83D-F419-0CD9C3FC4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DD86E5-72EA-330A-199D-4C30E2A316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4D4E24E-B88D-8936-AC27-3F9E7E056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304475-F224-D354-7430-AE863ABEFC1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BBCE549-A131-9BCD-4075-7EBA46C38975}"/>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8" name="Footer Placeholder 7">
            <a:extLst>
              <a:ext uri="{FF2B5EF4-FFF2-40B4-BE49-F238E27FC236}">
                <a16:creationId xmlns:a16="http://schemas.microsoft.com/office/drawing/2014/main" id="{E95E264F-F34D-CCA7-1D65-E0879CE36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D0CF2-94B2-D561-473B-349981FC0079}"/>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151364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4B3D-7295-9D31-99C0-8B48427F41E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D1D270E-F983-954E-71F4-0AF949D8E559}"/>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4" name="Footer Placeholder 3">
            <a:extLst>
              <a:ext uri="{FF2B5EF4-FFF2-40B4-BE49-F238E27FC236}">
                <a16:creationId xmlns:a16="http://schemas.microsoft.com/office/drawing/2014/main" id="{463A6677-D3F8-8C09-EFD6-B34F6157C2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AF4AA-DEBF-FC8D-B9DE-10193F5BE2C9}"/>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202173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7075D-1C56-ACB2-6CA1-62A0DA489756}"/>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3" name="Footer Placeholder 2">
            <a:extLst>
              <a:ext uri="{FF2B5EF4-FFF2-40B4-BE49-F238E27FC236}">
                <a16:creationId xmlns:a16="http://schemas.microsoft.com/office/drawing/2014/main" id="{7753CBD7-E7EE-1F3E-033F-F941B9252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EB7158-F3C3-B2F1-2763-CA647B0E87EF}"/>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337313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3EDC-452D-913C-94F6-2E3A86A1D8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DAE80DF-23B9-655A-C49B-0A553C31F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A1BAA1-8418-F9A5-6AA3-F78C316C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13FEF2-05FB-61C7-92FE-77081111B3CE}"/>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6" name="Footer Placeholder 5">
            <a:extLst>
              <a:ext uri="{FF2B5EF4-FFF2-40B4-BE49-F238E27FC236}">
                <a16:creationId xmlns:a16="http://schemas.microsoft.com/office/drawing/2014/main" id="{1C0F4036-82E8-47C6-EA59-BFEC3FEFE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FF4CA-D51D-4CF5-6839-B696AC0B6E94}"/>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403792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FEF42-CA3F-ED76-04F6-D2EF97F724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05378C1-925A-1BC4-D72A-825C70A12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BAFC6-7039-49E9-95D8-2A8361B12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645C14-4E94-D486-AAFB-9BA3B951B19D}"/>
              </a:ext>
            </a:extLst>
          </p:cNvPr>
          <p:cNvSpPr>
            <a:spLocks noGrp="1"/>
          </p:cNvSpPr>
          <p:nvPr>
            <p:ph type="dt" sz="half" idx="10"/>
          </p:nvPr>
        </p:nvSpPr>
        <p:spPr/>
        <p:txBody>
          <a:bodyPr/>
          <a:lstStyle/>
          <a:p>
            <a:fld id="{A9FDDB93-8386-7E4F-B6C8-C698B27DDDC5}" type="datetimeFigureOut">
              <a:rPr lang="en-US" smtClean="0"/>
              <a:t>5/16/25</a:t>
            </a:fld>
            <a:endParaRPr lang="en-US"/>
          </a:p>
        </p:txBody>
      </p:sp>
      <p:sp>
        <p:nvSpPr>
          <p:cNvPr id="6" name="Footer Placeholder 5">
            <a:extLst>
              <a:ext uri="{FF2B5EF4-FFF2-40B4-BE49-F238E27FC236}">
                <a16:creationId xmlns:a16="http://schemas.microsoft.com/office/drawing/2014/main" id="{8D6E357C-EBE7-83B5-25DF-2D3096D11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DE7E3-FD20-CBDC-D030-10DB85851697}"/>
              </a:ext>
            </a:extLst>
          </p:cNvPr>
          <p:cNvSpPr>
            <a:spLocks noGrp="1"/>
          </p:cNvSpPr>
          <p:nvPr>
            <p:ph type="sldNum" sz="quarter" idx="12"/>
          </p:nvPr>
        </p:nvSpPr>
        <p:spPr/>
        <p:txBody>
          <a:bodyPr/>
          <a:lstStyle/>
          <a:p>
            <a:fld id="{4BC819DE-BE45-7047-8605-8595513709F5}" type="slidenum">
              <a:rPr lang="en-US" smtClean="0"/>
              <a:t>‹#›</a:t>
            </a:fld>
            <a:endParaRPr lang="en-US"/>
          </a:p>
        </p:txBody>
      </p:sp>
    </p:spTree>
    <p:extLst>
      <p:ext uri="{BB962C8B-B14F-4D97-AF65-F5344CB8AC3E}">
        <p14:creationId xmlns:p14="http://schemas.microsoft.com/office/powerpoint/2010/main" val="200004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94C23E-19B2-409A-1C42-5F112CC95D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37594F-4056-6636-B63A-89381DD71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A373D-D13B-85AC-F812-44D8C99CE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DDB93-8386-7E4F-B6C8-C698B27DDDC5}" type="datetimeFigureOut">
              <a:rPr lang="en-US" smtClean="0"/>
              <a:t>5/16/25</a:t>
            </a:fld>
            <a:endParaRPr lang="en-US"/>
          </a:p>
        </p:txBody>
      </p:sp>
      <p:sp>
        <p:nvSpPr>
          <p:cNvPr id="5" name="Footer Placeholder 4">
            <a:extLst>
              <a:ext uri="{FF2B5EF4-FFF2-40B4-BE49-F238E27FC236}">
                <a16:creationId xmlns:a16="http://schemas.microsoft.com/office/drawing/2014/main" id="{9460DE7A-781D-D4F9-BC71-3E5026591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2F88ED-AA3B-2108-D140-6EDEC6A94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819DE-BE45-7047-8605-8595513709F5}" type="slidenum">
              <a:rPr lang="en-US" smtClean="0"/>
              <a:t>‹#›</a:t>
            </a:fld>
            <a:endParaRPr lang="en-US"/>
          </a:p>
        </p:txBody>
      </p:sp>
    </p:spTree>
    <p:extLst>
      <p:ext uri="{BB962C8B-B14F-4D97-AF65-F5344CB8AC3E}">
        <p14:creationId xmlns:p14="http://schemas.microsoft.com/office/powerpoint/2010/main" val="3749656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for a company&#10;&#10;Description automatically generated">
            <a:extLst>
              <a:ext uri="{FF2B5EF4-FFF2-40B4-BE49-F238E27FC236}">
                <a16:creationId xmlns:a16="http://schemas.microsoft.com/office/drawing/2014/main" id="{20CE6692-44BE-1D3F-A602-D955620764E9}"/>
              </a:ext>
            </a:extLst>
          </p:cNvPr>
          <p:cNvPicPr>
            <a:picLocks noChangeAspect="1"/>
          </p:cNvPicPr>
          <p:nvPr/>
        </p:nvPicPr>
        <p:blipFill>
          <a:blip r:embed="rId2"/>
          <a:srcRect l="696" r="19992"/>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B30641-5D2C-C499-8E0D-58D7CF0F23F2}"/>
              </a:ext>
            </a:extLst>
          </p:cNvPr>
          <p:cNvSpPr txBox="1"/>
          <p:nvPr/>
        </p:nvSpPr>
        <p:spPr>
          <a:xfrm>
            <a:off x="360336" y="210142"/>
            <a:ext cx="5875714"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i="0" u="none" strike="noStrike">
                <a:effectLst/>
                <a:highlight>
                  <a:srgbClr val="F5F5F5"/>
                </a:highlight>
                <a:latin typeface="+mj-lt"/>
                <a:ea typeface="+mj-ea"/>
                <a:cs typeface="+mj-cs"/>
              </a:rPr>
              <a:t>MONEY TAP : BRAND POSITIONING &amp; ARCHITECTURE FOR A FINTECH STARTUP BRAND</a:t>
            </a:r>
            <a:r>
              <a:rPr lang="en-US" sz="2800" b="0" i="0">
                <a:effectLst/>
                <a:highlight>
                  <a:srgbClr val="F5F5F5"/>
                </a:highlight>
                <a:latin typeface="+mj-lt"/>
                <a:ea typeface="+mj-ea"/>
                <a:cs typeface="+mj-cs"/>
              </a:rPr>
              <a:t>​</a:t>
            </a:r>
            <a:endParaRPr lang="en-US" sz="2800">
              <a:latin typeface="+mj-lt"/>
              <a:ea typeface="+mj-ea"/>
              <a:cs typeface="+mj-cs"/>
            </a:endParaRPr>
          </a:p>
        </p:txBody>
      </p:sp>
      <p:sp>
        <p:nvSpPr>
          <p:cNvPr id="4" name="Subtitle 2">
            <a:extLst>
              <a:ext uri="{FF2B5EF4-FFF2-40B4-BE49-F238E27FC236}">
                <a16:creationId xmlns:a16="http://schemas.microsoft.com/office/drawing/2014/main" id="{6BB5AD71-FCF2-6971-28FE-FD723CBFD4D2}"/>
              </a:ext>
            </a:extLst>
          </p:cNvPr>
          <p:cNvSpPr>
            <a:spLocks noGrp="1"/>
          </p:cNvSpPr>
          <p:nvPr/>
        </p:nvSpPr>
        <p:spPr>
          <a:xfrm>
            <a:off x="360336" y="2111320"/>
            <a:ext cx="4442120" cy="401398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900" b="1" i="1" u="sng"/>
              <a:t>GROUP X5 </a:t>
            </a:r>
            <a:endParaRPr lang="en-US"/>
          </a:p>
          <a:p>
            <a:pPr marL="342900" indent="-228600" algn="l">
              <a:buFont typeface="Arial" panose="020B0604020202020204" pitchFamily="34" charset="0"/>
              <a:buChar char="•"/>
            </a:pPr>
            <a:r>
              <a:rPr lang="en-US" sz="1900" err="1"/>
              <a:t>Gezatan</a:t>
            </a:r>
            <a:r>
              <a:rPr lang="en-US" sz="1900"/>
              <a:t> Nimal Raj (MBA202325-081)</a:t>
            </a:r>
            <a:endParaRPr lang="en-US" sz="1900">
              <a:cs typeface="Calibri"/>
            </a:endParaRPr>
          </a:p>
          <a:p>
            <a:pPr marL="342900" indent="-228600" algn="l">
              <a:buFont typeface="Arial" panose="020B0604020202020204" pitchFamily="34" charset="0"/>
              <a:buChar char="•"/>
            </a:pPr>
            <a:r>
              <a:rPr lang="en-US" sz="1900"/>
              <a:t>R. Kuberan (MBA202325-165)</a:t>
            </a:r>
            <a:endParaRPr lang="en-US" sz="1900">
              <a:cs typeface="Calibri"/>
            </a:endParaRPr>
          </a:p>
          <a:p>
            <a:pPr marL="342900" indent="-228600" algn="l">
              <a:buFont typeface="Arial" panose="020B0604020202020204" pitchFamily="34" charset="0"/>
              <a:buChar char="•"/>
            </a:pPr>
            <a:r>
              <a:rPr lang="en-US" sz="1900"/>
              <a:t>K Muhammed Dawood Khalid (MBA202325-120)</a:t>
            </a:r>
            <a:endParaRPr lang="en-US" sz="1900">
              <a:cs typeface="Calibri"/>
            </a:endParaRPr>
          </a:p>
          <a:p>
            <a:pPr marL="342900" indent="-228600" algn="l">
              <a:buFont typeface="Arial" panose="020B0604020202020204" pitchFamily="34" charset="0"/>
              <a:buChar char="•"/>
            </a:pPr>
            <a:r>
              <a:rPr lang="en-US" sz="1900"/>
              <a:t>Jeby Raja </a:t>
            </a:r>
            <a:r>
              <a:rPr lang="en-US" sz="1900" err="1"/>
              <a:t>Jesura</a:t>
            </a:r>
            <a:r>
              <a:rPr lang="en-US" sz="1900"/>
              <a:t> (MBA202325- 092)</a:t>
            </a:r>
            <a:endParaRPr lang="en-US" sz="1900">
              <a:cs typeface="Calibri"/>
            </a:endParaRPr>
          </a:p>
          <a:p>
            <a:pPr marL="342900" indent="-228600" algn="l">
              <a:buFont typeface="Arial" panose="020B0604020202020204" pitchFamily="34" charset="0"/>
              <a:buChar char="•"/>
            </a:pPr>
            <a:r>
              <a:rPr lang="en-US" sz="1900"/>
              <a:t>Raksha </a:t>
            </a:r>
            <a:r>
              <a:rPr lang="en-US" sz="1900" err="1"/>
              <a:t>jaiswal</a:t>
            </a:r>
            <a:r>
              <a:rPr lang="en-US" sz="1900"/>
              <a:t> (MBA202325- 173)</a:t>
            </a:r>
            <a:endParaRPr lang="en-US" sz="1900">
              <a:cs typeface="Calibri"/>
            </a:endParaRPr>
          </a:p>
          <a:p>
            <a:pPr marL="342900" indent="-228600" algn="l">
              <a:buFont typeface="Arial" panose="020B0604020202020204" pitchFamily="34" charset="0"/>
              <a:buChar char="•"/>
            </a:pPr>
            <a:r>
              <a:rPr lang="en-US" sz="1900"/>
              <a:t> Niyati Reddy (MBA202325- 137)</a:t>
            </a:r>
            <a:endParaRPr lang="en-US" sz="1900">
              <a:cs typeface="Calibri"/>
            </a:endParaRPr>
          </a:p>
        </p:txBody>
      </p:sp>
    </p:spTree>
    <p:extLst>
      <p:ext uri="{BB962C8B-B14F-4D97-AF65-F5344CB8AC3E}">
        <p14:creationId xmlns:p14="http://schemas.microsoft.com/office/powerpoint/2010/main" val="4392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ic of a building with arrows&#10;&#10;Description automatically generated">
            <a:extLst>
              <a:ext uri="{FF2B5EF4-FFF2-40B4-BE49-F238E27FC236}">
                <a16:creationId xmlns:a16="http://schemas.microsoft.com/office/drawing/2014/main" id="{E8848616-A5B8-52C5-6F15-FECE7ABEC4E5}"/>
              </a:ext>
            </a:extLst>
          </p:cNvPr>
          <p:cNvPicPr>
            <a:picLocks noChangeAspect="1"/>
          </p:cNvPicPr>
          <p:nvPr/>
        </p:nvPicPr>
        <p:blipFill>
          <a:blip r:embed="rId3">
            <a:extLst>
              <a:ext uri="{28A0092B-C50C-407E-A947-70E740481C1C}">
                <a14:useLocalDpi xmlns:a14="http://schemas.microsoft.com/office/drawing/2010/main" val="0"/>
              </a:ext>
            </a:extLst>
          </a:blip>
          <a:srcRect t="10320" b="3157"/>
          <a:stretch/>
        </p:blipFill>
        <p:spPr>
          <a:xfrm>
            <a:off x="20" y="100434"/>
            <a:ext cx="12191980" cy="6856718"/>
          </a:xfrm>
          <a:prstGeom prst="rect">
            <a:avLst/>
          </a:prstGeom>
        </p:spPr>
      </p:pic>
      <p:sp>
        <p:nvSpPr>
          <p:cNvPr id="8" name="TextBox 7">
            <a:extLst>
              <a:ext uri="{FF2B5EF4-FFF2-40B4-BE49-F238E27FC236}">
                <a16:creationId xmlns:a16="http://schemas.microsoft.com/office/drawing/2014/main" id="{C94C0D23-B876-A16F-B859-3A9DE3E86B82}"/>
              </a:ext>
            </a:extLst>
          </p:cNvPr>
          <p:cNvSpPr txBox="1"/>
          <p:nvPr/>
        </p:nvSpPr>
        <p:spPr>
          <a:xfrm>
            <a:off x="4549967" y="1070773"/>
            <a:ext cx="5905040" cy="369332"/>
          </a:xfrm>
          <a:prstGeom prst="rect">
            <a:avLst/>
          </a:prstGeom>
          <a:noFill/>
        </p:spPr>
        <p:txBody>
          <a:bodyPr wrap="square" rtlCol="0">
            <a:spAutoFit/>
          </a:bodyPr>
          <a:lstStyle/>
          <a:p>
            <a:r>
              <a:rPr lang="en-IN" b="1"/>
              <a:t>Born different for you- Tailor made financial services</a:t>
            </a:r>
          </a:p>
        </p:txBody>
      </p:sp>
      <p:sp>
        <p:nvSpPr>
          <p:cNvPr id="9" name="TextBox 8">
            <a:extLst>
              <a:ext uri="{FF2B5EF4-FFF2-40B4-BE49-F238E27FC236}">
                <a16:creationId xmlns:a16="http://schemas.microsoft.com/office/drawing/2014/main" id="{76747419-FE96-5875-BBB2-CDD069BA6636}"/>
              </a:ext>
            </a:extLst>
          </p:cNvPr>
          <p:cNvSpPr txBox="1"/>
          <p:nvPr/>
        </p:nvSpPr>
        <p:spPr>
          <a:xfrm>
            <a:off x="3208119" y="1399320"/>
            <a:ext cx="8285150" cy="369332"/>
          </a:xfrm>
          <a:prstGeom prst="rect">
            <a:avLst/>
          </a:prstGeom>
          <a:noFill/>
        </p:spPr>
        <p:txBody>
          <a:bodyPr wrap="square" rtlCol="0">
            <a:spAutoFit/>
          </a:bodyPr>
          <a:lstStyle/>
          <a:p>
            <a:r>
              <a:rPr lang="en-US" b="0" i="0">
                <a:effectLst/>
                <a:highlight>
                  <a:srgbClr val="F9F9FE"/>
                </a:highlight>
                <a:latin typeface="-apple-system"/>
              </a:rPr>
              <a:t>Break down rigidity and Experience financial freedom with convenience and flexibility    </a:t>
            </a:r>
            <a:endParaRPr lang="en-IN"/>
          </a:p>
        </p:txBody>
      </p:sp>
      <p:sp>
        <p:nvSpPr>
          <p:cNvPr id="10" name="TextBox 9">
            <a:extLst>
              <a:ext uri="{FF2B5EF4-FFF2-40B4-BE49-F238E27FC236}">
                <a16:creationId xmlns:a16="http://schemas.microsoft.com/office/drawing/2014/main" id="{6D15BAF4-2EAA-E2A9-80A5-586C5F006C44}"/>
              </a:ext>
            </a:extLst>
          </p:cNvPr>
          <p:cNvSpPr txBox="1"/>
          <p:nvPr/>
        </p:nvSpPr>
        <p:spPr>
          <a:xfrm>
            <a:off x="3718192" y="2512199"/>
            <a:ext cx="1399143" cy="646331"/>
          </a:xfrm>
          <a:prstGeom prst="rect">
            <a:avLst/>
          </a:prstGeom>
          <a:noFill/>
        </p:spPr>
        <p:txBody>
          <a:bodyPr wrap="square" rtlCol="0">
            <a:spAutoFit/>
          </a:bodyPr>
          <a:lstStyle/>
          <a:p>
            <a:pPr algn="ctr"/>
            <a:r>
              <a:rPr lang="en-IN" b="1"/>
              <a:t>Personal credit Line</a:t>
            </a:r>
          </a:p>
        </p:txBody>
      </p:sp>
      <p:sp>
        <p:nvSpPr>
          <p:cNvPr id="11" name="TextBox 10">
            <a:extLst>
              <a:ext uri="{FF2B5EF4-FFF2-40B4-BE49-F238E27FC236}">
                <a16:creationId xmlns:a16="http://schemas.microsoft.com/office/drawing/2014/main" id="{DD4DF21A-71B7-BB1C-7C9B-44F0DE7E0917}"/>
              </a:ext>
            </a:extLst>
          </p:cNvPr>
          <p:cNvSpPr txBox="1"/>
          <p:nvPr/>
        </p:nvSpPr>
        <p:spPr>
          <a:xfrm>
            <a:off x="6626334" y="2512199"/>
            <a:ext cx="1399143" cy="646331"/>
          </a:xfrm>
          <a:prstGeom prst="rect">
            <a:avLst/>
          </a:prstGeom>
          <a:noFill/>
        </p:spPr>
        <p:txBody>
          <a:bodyPr wrap="square" rtlCol="0">
            <a:spAutoFit/>
          </a:bodyPr>
          <a:lstStyle/>
          <a:p>
            <a:pPr algn="ctr"/>
            <a:r>
              <a:rPr lang="en-IN" b="1"/>
              <a:t>Savings account</a:t>
            </a:r>
          </a:p>
        </p:txBody>
      </p:sp>
      <p:sp>
        <p:nvSpPr>
          <p:cNvPr id="13" name="TextBox 12">
            <a:extLst>
              <a:ext uri="{FF2B5EF4-FFF2-40B4-BE49-F238E27FC236}">
                <a16:creationId xmlns:a16="http://schemas.microsoft.com/office/drawing/2014/main" id="{EB0DFC1D-FF32-D218-5C41-EC535263D4E0}"/>
              </a:ext>
            </a:extLst>
          </p:cNvPr>
          <p:cNvSpPr txBox="1"/>
          <p:nvPr/>
        </p:nvSpPr>
        <p:spPr>
          <a:xfrm>
            <a:off x="9408405" y="2512199"/>
            <a:ext cx="1399143" cy="646331"/>
          </a:xfrm>
          <a:prstGeom prst="rect">
            <a:avLst/>
          </a:prstGeom>
          <a:noFill/>
        </p:spPr>
        <p:txBody>
          <a:bodyPr wrap="square" rtlCol="0">
            <a:spAutoFit/>
          </a:bodyPr>
          <a:lstStyle/>
          <a:p>
            <a:pPr algn="ctr"/>
            <a:r>
              <a:rPr lang="en-IN" b="1"/>
              <a:t>Pay later services</a:t>
            </a:r>
          </a:p>
        </p:txBody>
      </p:sp>
      <p:sp>
        <p:nvSpPr>
          <p:cNvPr id="16" name="TextBox 15">
            <a:extLst>
              <a:ext uri="{FF2B5EF4-FFF2-40B4-BE49-F238E27FC236}">
                <a16:creationId xmlns:a16="http://schemas.microsoft.com/office/drawing/2014/main" id="{36A3F6C5-DAA2-827A-8D5C-D4A6C628AA54}"/>
              </a:ext>
            </a:extLst>
          </p:cNvPr>
          <p:cNvSpPr txBox="1"/>
          <p:nvPr/>
        </p:nvSpPr>
        <p:spPr>
          <a:xfrm>
            <a:off x="3668150" y="3713942"/>
            <a:ext cx="1514820" cy="1754326"/>
          </a:xfrm>
          <a:prstGeom prst="rect">
            <a:avLst/>
          </a:prstGeom>
          <a:noFill/>
        </p:spPr>
        <p:txBody>
          <a:bodyPr wrap="square" rtlCol="0">
            <a:spAutoFit/>
          </a:bodyPr>
          <a:lstStyle/>
          <a:p>
            <a:r>
              <a:rPr lang="en-IN"/>
              <a:t>Moneytap’s flagship app based  credit line .  Credit limit starting from 3000.</a:t>
            </a:r>
          </a:p>
        </p:txBody>
      </p:sp>
      <p:sp>
        <p:nvSpPr>
          <p:cNvPr id="17" name="TextBox 16">
            <a:extLst>
              <a:ext uri="{FF2B5EF4-FFF2-40B4-BE49-F238E27FC236}">
                <a16:creationId xmlns:a16="http://schemas.microsoft.com/office/drawing/2014/main" id="{3A099703-D30B-9349-D012-D1C9A47E361E}"/>
              </a:ext>
            </a:extLst>
          </p:cNvPr>
          <p:cNvSpPr txBox="1"/>
          <p:nvPr/>
        </p:nvSpPr>
        <p:spPr>
          <a:xfrm>
            <a:off x="9292729" y="3711746"/>
            <a:ext cx="1757189" cy="1754326"/>
          </a:xfrm>
          <a:prstGeom prst="rect">
            <a:avLst/>
          </a:prstGeom>
          <a:noFill/>
        </p:spPr>
        <p:txBody>
          <a:bodyPr wrap="square" rtlCol="0">
            <a:spAutoFit/>
          </a:bodyPr>
          <a:lstStyle/>
          <a:p>
            <a:r>
              <a:rPr lang="en-IN"/>
              <a:t>This service allows </a:t>
            </a:r>
            <a:r>
              <a:rPr lang="en-IN" err="1"/>
              <a:t>cutomers</a:t>
            </a:r>
            <a:r>
              <a:rPr lang="en-IN"/>
              <a:t> to buy the product and defer payment </a:t>
            </a:r>
          </a:p>
        </p:txBody>
      </p:sp>
      <p:sp>
        <p:nvSpPr>
          <p:cNvPr id="18" name="TextBox 17">
            <a:extLst>
              <a:ext uri="{FF2B5EF4-FFF2-40B4-BE49-F238E27FC236}">
                <a16:creationId xmlns:a16="http://schemas.microsoft.com/office/drawing/2014/main" id="{E7856EF8-FAB0-A7D9-BC84-FB656EF906FB}"/>
              </a:ext>
            </a:extLst>
          </p:cNvPr>
          <p:cNvSpPr txBox="1"/>
          <p:nvPr/>
        </p:nvSpPr>
        <p:spPr>
          <a:xfrm>
            <a:off x="6447310" y="3700729"/>
            <a:ext cx="1757189" cy="1754326"/>
          </a:xfrm>
          <a:prstGeom prst="rect">
            <a:avLst/>
          </a:prstGeom>
          <a:noFill/>
        </p:spPr>
        <p:txBody>
          <a:bodyPr wrap="square" rtlCol="0">
            <a:spAutoFit/>
          </a:bodyPr>
          <a:lstStyle/>
          <a:p>
            <a:r>
              <a:rPr lang="en-IN"/>
              <a:t>Allows existing customers to keep  cash in account and helps in ease of loan approval.</a:t>
            </a:r>
          </a:p>
        </p:txBody>
      </p:sp>
      <p:sp>
        <p:nvSpPr>
          <p:cNvPr id="19" name="TextBox 18">
            <a:extLst>
              <a:ext uri="{FF2B5EF4-FFF2-40B4-BE49-F238E27FC236}">
                <a16:creationId xmlns:a16="http://schemas.microsoft.com/office/drawing/2014/main" id="{B54242D9-2849-EFDF-3DFE-F2898E6967DD}"/>
              </a:ext>
            </a:extLst>
          </p:cNvPr>
          <p:cNvSpPr txBox="1"/>
          <p:nvPr/>
        </p:nvSpPr>
        <p:spPr>
          <a:xfrm>
            <a:off x="3547431" y="5544128"/>
            <a:ext cx="8174515" cy="923330"/>
          </a:xfrm>
          <a:prstGeom prst="rect">
            <a:avLst/>
          </a:prstGeom>
          <a:noFill/>
        </p:spPr>
        <p:txBody>
          <a:bodyPr wrap="square" rtlCol="0">
            <a:spAutoFit/>
          </a:bodyPr>
          <a:lstStyle/>
          <a:p>
            <a:r>
              <a:rPr lang="en-IN"/>
              <a:t>Moneytap’s  mobile app helps in seamless experience to track finance. </a:t>
            </a:r>
          </a:p>
          <a:p>
            <a:r>
              <a:rPr lang="en-IN"/>
              <a:t>To empower individuals by innovative financial  solutions that cater to their lifestyles and desires.</a:t>
            </a:r>
          </a:p>
        </p:txBody>
      </p:sp>
      <p:pic>
        <p:nvPicPr>
          <p:cNvPr id="2054" name="Picture 6" descr="MoneyTap launches 'buy now pay later' facility for digital ...">
            <a:extLst>
              <a:ext uri="{FF2B5EF4-FFF2-40B4-BE49-F238E27FC236}">
                <a16:creationId xmlns:a16="http://schemas.microsoft.com/office/drawing/2014/main" id="{0197D373-6246-793C-5FEF-89FA78864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0458" y="100434"/>
            <a:ext cx="801522" cy="59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3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erson&amp;#39;s personality&#10;&#10;Description automatically generated">
            <a:extLst>
              <a:ext uri="{FF2B5EF4-FFF2-40B4-BE49-F238E27FC236}">
                <a16:creationId xmlns:a16="http://schemas.microsoft.com/office/drawing/2014/main" id="{81D8D2B5-528D-AF55-1CC1-E2562FCE7C41}"/>
              </a:ext>
            </a:extLst>
          </p:cNvPr>
          <p:cNvPicPr>
            <a:picLocks noChangeAspect="1"/>
          </p:cNvPicPr>
          <p:nvPr/>
        </p:nvPicPr>
        <p:blipFill>
          <a:blip r:embed="rId3"/>
          <a:srcRect l="-6030" t="1851" r="-8437" b="-196"/>
          <a:stretch/>
        </p:blipFill>
        <p:spPr>
          <a:xfrm>
            <a:off x="347826" y="646502"/>
            <a:ext cx="11513000" cy="581612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42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money tap&#10;&#10;Description automatically generated">
            <a:extLst>
              <a:ext uri="{FF2B5EF4-FFF2-40B4-BE49-F238E27FC236}">
                <a16:creationId xmlns:a16="http://schemas.microsoft.com/office/drawing/2014/main" id="{B8547B1E-0144-BC65-B8C1-BCCE60C4825C}"/>
              </a:ext>
            </a:extLst>
          </p:cNvPr>
          <p:cNvPicPr>
            <a:picLocks noChangeAspect="1"/>
          </p:cNvPicPr>
          <p:nvPr/>
        </p:nvPicPr>
        <p:blipFill>
          <a:blip r:embed="rId2"/>
          <a:stretch>
            <a:fillRect/>
          </a:stretch>
        </p:blipFill>
        <p:spPr>
          <a:xfrm>
            <a:off x="1709335" y="643467"/>
            <a:ext cx="877333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4B8F1C-2B11-CD7C-F4B6-654BC1925BA8}"/>
              </a:ext>
            </a:extLst>
          </p:cNvPr>
          <p:cNvSpPr>
            <a:spLocks noGrp="1"/>
          </p:cNvSpPr>
          <p:nvPr>
            <p:ph type="subTitle" idx="1"/>
          </p:nvPr>
        </p:nvSpPr>
        <p:spPr>
          <a:xfrm>
            <a:off x="44067" y="2353741"/>
            <a:ext cx="12103865" cy="5692441"/>
          </a:xfrm>
        </p:spPr>
        <p:txBody>
          <a:bodyPr>
            <a:normAutofit/>
          </a:bodyPr>
          <a:lstStyle/>
          <a:p>
            <a:pPr algn="just"/>
            <a:r>
              <a:rPr lang="en-IN" b="1">
                <a:latin typeface="Calibri" panose="020F0502020204030204" pitchFamily="34" charset="0"/>
                <a:ea typeface="Calibri" panose="020F0502020204030204" pitchFamily="34" charset="0"/>
                <a:cs typeface="Calibri" panose="020F0502020204030204" pitchFamily="34" charset="0"/>
              </a:rPr>
              <a:t>Brand awareness </a:t>
            </a:r>
            <a:r>
              <a:rPr lang="en-IN">
                <a:latin typeface="Calibri" panose="020F0502020204030204" pitchFamily="34" charset="0"/>
                <a:ea typeface="Calibri" panose="020F0502020204030204" pitchFamily="34" charset="0"/>
                <a:cs typeface="Calibri" panose="020F0502020204030204" pitchFamily="34" charset="0"/>
              </a:rPr>
              <a:t>– The applied brand position strategy increases recognition of the brand  as a flexible and customer first financial solution. With  social media having a strong impact in influencing, word of mouth will improve awareness of the brand.</a:t>
            </a:r>
          </a:p>
          <a:p>
            <a:pPr algn="just"/>
            <a:r>
              <a:rPr lang="en-IN" b="1">
                <a:latin typeface="Calibri" panose="020F0502020204030204" pitchFamily="34" charset="0"/>
                <a:ea typeface="Calibri" panose="020F0502020204030204" pitchFamily="34" charset="0"/>
                <a:cs typeface="Calibri" panose="020F0502020204030204" pitchFamily="34" charset="0"/>
              </a:rPr>
              <a:t>Brand Associations</a:t>
            </a:r>
            <a:r>
              <a:rPr lang="en-IN">
                <a:latin typeface="Calibri" panose="020F0502020204030204" pitchFamily="34" charset="0"/>
                <a:ea typeface="Calibri" panose="020F0502020204030204" pitchFamily="34" charset="0"/>
                <a:cs typeface="Calibri" panose="020F0502020204030204" pitchFamily="34" charset="0"/>
              </a:rPr>
              <a:t>- A strong and positive synergy can be created with the tailormade service and  customer support.  As the brand focuses on understanding the lifestyle and goals, this makes customers feel more engaged with the brand.</a:t>
            </a:r>
          </a:p>
          <a:p>
            <a:pPr algn="just"/>
            <a:r>
              <a:rPr lang="en-IN" b="1">
                <a:latin typeface="Calibri" panose="020F0502020204030204" pitchFamily="34" charset="0"/>
                <a:ea typeface="Calibri" panose="020F0502020204030204" pitchFamily="34" charset="0"/>
                <a:cs typeface="Calibri" panose="020F0502020204030204" pitchFamily="34" charset="0"/>
              </a:rPr>
              <a:t>Perceived Quality</a:t>
            </a:r>
            <a:r>
              <a:rPr lang="en-IN">
                <a:latin typeface="Calibri" panose="020F0502020204030204" pitchFamily="34" charset="0"/>
                <a:ea typeface="Calibri" panose="020F0502020204030204" pitchFamily="34" charset="0"/>
                <a:cs typeface="Calibri" panose="020F0502020204030204" pitchFamily="34" charset="0"/>
              </a:rPr>
              <a:t>- Positioning Moneytap as a strong source of reliability and efficient alternative for traditional banking system. Moneytap presents a flexible, easy and convenient platform to avail credit .</a:t>
            </a:r>
          </a:p>
          <a:p>
            <a:pPr algn="just"/>
            <a:r>
              <a:rPr lang="en-IN" b="1">
                <a:latin typeface="Calibri" panose="020F0502020204030204" pitchFamily="34" charset="0"/>
                <a:ea typeface="Calibri" panose="020F0502020204030204" pitchFamily="34" charset="0"/>
                <a:cs typeface="Calibri" panose="020F0502020204030204" pitchFamily="34" charset="0"/>
              </a:rPr>
              <a:t>Brand Loyalty</a:t>
            </a:r>
            <a:r>
              <a:rPr lang="en-IN">
                <a:latin typeface="Calibri" panose="020F0502020204030204" pitchFamily="34" charset="0"/>
                <a:ea typeface="Calibri" panose="020F0502020204030204" pitchFamily="34" charset="0"/>
                <a:cs typeface="Calibri" panose="020F0502020204030204" pitchFamily="34" charset="0"/>
              </a:rPr>
              <a:t>- Customers who got solutions to their financial queries can become more loyal and inclined towards the brand.  Customers will be delighted as the brand was a helping hand that understood their actual needs and requirements.</a:t>
            </a:r>
          </a:p>
        </p:txBody>
      </p:sp>
      <p:graphicFrame>
        <p:nvGraphicFramePr>
          <p:cNvPr id="16" name="Diagram 15">
            <a:extLst>
              <a:ext uri="{FF2B5EF4-FFF2-40B4-BE49-F238E27FC236}">
                <a16:creationId xmlns:a16="http://schemas.microsoft.com/office/drawing/2014/main" id="{B679B9ED-C41E-B539-3BEC-06A8C5B7DFA3}"/>
              </a:ext>
            </a:extLst>
          </p:cNvPr>
          <p:cNvGraphicFramePr/>
          <p:nvPr/>
        </p:nvGraphicFramePr>
        <p:xfrm>
          <a:off x="1932847" y="132202"/>
          <a:ext cx="8753514" cy="2111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52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FDCD55-404B-720F-C200-DC5D48C2EA25}"/>
              </a:ext>
            </a:extLst>
          </p:cNvPr>
          <p:cNvGraphicFramePr>
            <a:graphicFrameLocks/>
          </p:cNvGraphicFramePr>
          <p:nvPr>
            <p:extLst>
              <p:ext uri="{D42A27DB-BD31-4B8C-83A1-F6EECF244321}">
                <p14:modId xmlns:p14="http://schemas.microsoft.com/office/powerpoint/2010/main" val="2400946396"/>
              </p:ext>
            </p:extLst>
          </p:nvPr>
        </p:nvGraphicFramePr>
        <p:xfrm>
          <a:off x="74903" y="1479383"/>
          <a:ext cx="4589206" cy="3591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C043037-4B59-D6DA-F4CC-5BDC553C4DD8}"/>
              </a:ext>
            </a:extLst>
          </p:cNvPr>
          <p:cNvSpPr txBox="1"/>
          <p:nvPr/>
        </p:nvSpPr>
        <p:spPr>
          <a:xfrm>
            <a:off x="1715931" y="4528307"/>
            <a:ext cx="2057781" cy="400110"/>
          </a:xfrm>
          <a:prstGeom prst="rect">
            <a:avLst/>
          </a:prstGeom>
          <a:noFill/>
        </p:spPr>
        <p:txBody>
          <a:bodyPr wrap="square" rtlCol="0">
            <a:spAutoFit/>
          </a:bodyPr>
          <a:lstStyle/>
          <a:p>
            <a:r>
              <a:rPr lang="en-IN" sz="2000">
                <a:solidFill>
                  <a:schemeClr val="bg1"/>
                </a:solidFill>
              </a:rPr>
              <a:t>Features</a:t>
            </a:r>
          </a:p>
        </p:txBody>
      </p:sp>
      <p:sp>
        <p:nvSpPr>
          <p:cNvPr id="6" name="TextBox 5">
            <a:extLst>
              <a:ext uri="{FF2B5EF4-FFF2-40B4-BE49-F238E27FC236}">
                <a16:creationId xmlns:a16="http://schemas.microsoft.com/office/drawing/2014/main" id="{88DEF3B8-F1C8-662C-DA89-31CA0423E4DE}"/>
              </a:ext>
            </a:extLst>
          </p:cNvPr>
          <p:cNvSpPr txBox="1"/>
          <p:nvPr/>
        </p:nvSpPr>
        <p:spPr>
          <a:xfrm>
            <a:off x="1715931" y="3627791"/>
            <a:ext cx="1639128" cy="707886"/>
          </a:xfrm>
          <a:prstGeom prst="rect">
            <a:avLst/>
          </a:prstGeom>
          <a:noFill/>
        </p:spPr>
        <p:txBody>
          <a:bodyPr wrap="square" rtlCol="0">
            <a:spAutoFit/>
          </a:bodyPr>
          <a:lstStyle/>
          <a:p>
            <a:r>
              <a:rPr lang="en-IN" sz="2000">
                <a:solidFill>
                  <a:schemeClr val="bg1"/>
                </a:solidFill>
              </a:rPr>
              <a:t>Functional Benefits</a:t>
            </a:r>
          </a:p>
        </p:txBody>
      </p:sp>
      <p:graphicFrame>
        <p:nvGraphicFramePr>
          <p:cNvPr id="9" name="TextBox 6">
            <a:extLst>
              <a:ext uri="{FF2B5EF4-FFF2-40B4-BE49-F238E27FC236}">
                <a16:creationId xmlns:a16="http://schemas.microsoft.com/office/drawing/2014/main" id="{56302D82-AE20-2497-C44C-968281B36E5E}"/>
              </a:ext>
            </a:extLst>
          </p:cNvPr>
          <p:cNvGraphicFramePr/>
          <p:nvPr>
            <p:extLst>
              <p:ext uri="{D42A27DB-BD31-4B8C-83A1-F6EECF244321}">
                <p14:modId xmlns:p14="http://schemas.microsoft.com/office/powerpoint/2010/main" val="3040345356"/>
              </p:ext>
            </p:extLst>
          </p:nvPr>
        </p:nvGraphicFramePr>
        <p:xfrm>
          <a:off x="4664109" y="673136"/>
          <a:ext cx="7130844" cy="59093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3" name="TextBox 272">
            <a:extLst>
              <a:ext uri="{FF2B5EF4-FFF2-40B4-BE49-F238E27FC236}">
                <a16:creationId xmlns:a16="http://schemas.microsoft.com/office/drawing/2014/main" id="{8E1413A6-D129-00E9-64BA-14FF70D67005}"/>
              </a:ext>
            </a:extLst>
          </p:cNvPr>
          <p:cNvSpPr txBox="1"/>
          <p:nvPr/>
        </p:nvSpPr>
        <p:spPr>
          <a:xfrm>
            <a:off x="395813" y="442303"/>
            <a:ext cx="39473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cs typeface="Calibri"/>
              </a:rPr>
              <a:t>Brand Pyramid</a:t>
            </a:r>
          </a:p>
        </p:txBody>
      </p:sp>
    </p:spTree>
    <p:extLst>
      <p:ext uri="{BB962C8B-B14F-4D97-AF65-F5344CB8AC3E}">
        <p14:creationId xmlns:p14="http://schemas.microsoft.com/office/powerpoint/2010/main" val="185191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FA6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pyramid with text and words&#10;&#10;Description automatically generated">
            <a:extLst>
              <a:ext uri="{FF2B5EF4-FFF2-40B4-BE49-F238E27FC236}">
                <a16:creationId xmlns:a16="http://schemas.microsoft.com/office/drawing/2014/main" id="{5D76E671-3D97-F595-0E74-8E7BD3B3CA3F}"/>
              </a:ext>
            </a:extLst>
          </p:cNvPr>
          <p:cNvPicPr>
            <a:picLocks noGrp="1" noChangeAspect="1"/>
          </p:cNvPicPr>
          <p:nvPr>
            <p:ph idx="1"/>
          </p:nvPr>
        </p:nvPicPr>
        <p:blipFill>
          <a:blip r:embed="rId3"/>
          <a:stretch>
            <a:fillRect/>
          </a:stretch>
        </p:blipFill>
        <p:spPr>
          <a:xfrm>
            <a:off x="477013" y="0"/>
            <a:ext cx="11237976" cy="6858000"/>
          </a:xfrm>
        </p:spPr>
      </p:pic>
    </p:spTree>
    <p:extLst>
      <p:ext uri="{BB962C8B-B14F-4D97-AF65-F5344CB8AC3E}">
        <p14:creationId xmlns:p14="http://schemas.microsoft.com/office/powerpoint/2010/main" val="1808274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028D8-B2F2-8E09-00C5-61FFE1AC1AF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Search Traffic on MoneyTap</a:t>
            </a:r>
          </a:p>
        </p:txBody>
      </p:sp>
      <p:pic>
        <p:nvPicPr>
          <p:cNvPr id="5" name="Content Placeholder 4" descr="A screen shot of a graph&#10;&#10;Description automatically generated">
            <a:extLst>
              <a:ext uri="{FF2B5EF4-FFF2-40B4-BE49-F238E27FC236}">
                <a16:creationId xmlns:a16="http://schemas.microsoft.com/office/drawing/2014/main" id="{BDE0AB4B-57D7-5F2C-FF6E-FEBB0930DACC}"/>
              </a:ext>
            </a:extLst>
          </p:cNvPr>
          <p:cNvPicPr>
            <a:picLocks noGrp="1" noChangeAspect="1"/>
          </p:cNvPicPr>
          <p:nvPr>
            <p:ph idx="1"/>
          </p:nvPr>
        </p:nvPicPr>
        <p:blipFill>
          <a:blip r:embed="rId3"/>
          <a:srcRect l="2708" r="9655" b="2"/>
          <a:stretch/>
        </p:blipFill>
        <p:spPr>
          <a:xfrm>
            <a:off x="715748" y="2460393"/>
            <a:ext cx="5131088" cy="3439703"/>
          </a:xfrm>
          <a:prstGeom prst="rect">
            <a:avLst/>
          </a:prstGeom>
        </p:spPr>
      </p:pic>
      <p:pic>
        <p:nvPicPr>
          <p:cNvPr id="7" name="Picture 6" descr="A graph on a screen&#10;&#10;Description automatically generated">
            <a:extLst>
              <a:ext uri="{FF2B5EF4-FFF2-40B4-BE49-F238E27FC236}">
                <a16:creationId xmlns:a16="http://schemas.microsoft.com/office/drawing/2014/main" id="{07E97ADB-DC95-B48F-FEB1-A0022F276754}"/>
              </a:ext>
            </a:extLst>
          </p:cNvPr>
          <p:cNvPicPr>
            <a:picLocks noChangeAspect="1"/>
          </p:cNvPicPr>
          <p:nvPr/>
        </p:nvPicPr>
        <p:blipFill>
          <a:blip r:embed="rId4"/>
          <a:srcRect l="451" r="11540" b="3"/>
          <a:stretch/>
        </p:blipFill>
        <p:spPr>
          <a:xfrm>
            <a:off x="6345165" y="2496878"/>
            <a:ext cx="5131087" cy="3439704"/>
          </a:xfrm>
          <a:prstGeom prst="rect">
            <a:avLst/>
          </a:prstGeom>
        </p:spPr>
      </p:pic>
    </p:spTree>
    <p:extLst>
      <p:ext uri="{BB962C8B-B14F-4D97-AF65-F5344CB8AC3E}">
        <p14:creationId xmlns:p14="http://schemas.microsoft.com/office/powerpoint/2010/main" val="180931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0DA85-F3AA-0E36-3198-E2E9D9E5F8A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Interest analysis on Sub-Region!!</a:t>
            </a:r>
          </a:p>
        </p:txBody>
      </p:sp>
      <p:pic>
        <p:nvPicPr>
          <p:cNvPr id="5" name="Content Placeholder 4" descr="A screenshot of a map&#10;&#10;Description automatically generated">
            <a:extLst>
              <a:ext uri="{FF2B5EF4-FFF2-40B4-BE49-F238E27FC236}">
                <a16:creationId xmlns:a16="http://schemas.microsoft.com/office/drawing/2014/main" id="{777EB7CE-05EE-D6D6-09FF-6401C23718BB}"/>
              </a:ext>
            </a:extLst>
          </p:cNvPr>
          <p:cNvPicPr>
            <a:picLocks noGrp="1" noChangeAspect="1"/>
          </p:cNvPicPr>
          <p:nvPr>
            <p:ph idx="1"/>
          </p:nvPr>
        </p:nvPicPr>
        <p:blipFill>
          <a:blip r:embed="rId3"/>
          <a:stretch>
            <a:fillRect/>
          </a:stretch>
        </p:blipFill>
        <p:spPr>
          <a:xfrm>
            <a:off x="666538" y="1966293"/>
            <a:ext cx="10858923" cy="4452160"/>
          </a:xfrm>
          <a:prstGeom prst="rect">
            <a:avLst/>
          </a:prstGeom>
        </p:spPr>
      </p:pic>
    </p:spTree>
    <p:extLst>
      <p:ext uri="{BB962C8B-B14F-4D97-AF65-F5344CB8AC3E}">
        <p14:creationId xmlns:p14="http://schemas.microsoft.com/office/powerpoint/2010/main" val="371885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2CC60-E13B-63AF-25DA-EAA2765CAD6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How do people look for MoneyTap online!!! (2019)</a:t>
            </a:r>
          </a:p>
        </p:txBody>
      </p:sp>
      <p:pic>
        <p:nvPicPr>
          <p:cNvPr id="5" name="Content Placeholder 4" descr="Screens screenshot of a phone&#10;&#10;Description automatically generated">
            <a:extLst>
              <a:ext uri="{FF2B5EF4-FFF2-40B4-BE49-F238E27FC236}">
                <a16:creationId xmlns:a16="http://schemas.microsoft.com/office/drawing/2014/main" id="{EE7BB75E-5C14-9E72-9C0B-34542EC1FF41}"/>
              </a:ext>
            </a:extLst>
          </p:cNvPr>
          <p:cNvPicPr>
            <a:picLocks noGrp="1" noChangeAspect="1"/>
          </p:cNvPicPr>
          <p:nvPr>
            <p:ph idx="1"/>
          </p:nvPr>
        </p:nvPicPr>
        <p:blipFill>
          <a:blip r:embed="rId3"/>
          <a:stretch>
            <a:fillRect/>
          </a:stretch>
        </p:blipFill>
        <p:spPr>
          <a:xfrm>
            <a:off x="699442" y="1966293"/>
            <a:ext cx="10793115" cy="4452160"/>
          </a:xfrm>
          <a:prstGeom prst="rect">
            <a:avLst/>
          </a:prstGeom>
        </p:spPr>
      </p:pic>
    </p:spTree>
    <p:extLst>
      <p:ext uri="{BB962C8B-B14F-4D97-AF65-F5344CB8AC3E}">
        <p14:creationId xmlns:p14="http://schemas.microsoft.com/office/powerpoint/2010/main" val="2622223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99B9B-D743-D0D8-BBC9-E720808C3E6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How do people look for MoneyTap online!!! (2021)</a:t>
            </a:r>
          </a:p>
        </p:txBody>
      </p:sp>
      <p:pic>
        <p:nvPicPr>
          <p:cNvPr id="5" name="Content Placeholder 4" descr="Screenshot of a screenshot of a phone&#10;&#10;Description automatically generated">
            <a:extLst>
              <a:ext uri="{FF2B5EF4-FFF2-40B4-BE49-F238E27FC236}">
                <a16:creationId xmlns:a16="http://schemas.microsoft.com/office/drawing/2014/main" id="{D594A425-DEBD-907C-2C2B-8E13D60DC5C1}"/>
              </a:ext>
            </a:extLst>
          </p:cNvPr>
          <p:cNvPicPr>
            <a:picLocks noGrp="1" noChangeAspect="1"/>
          </p:cNvPicPr>
          <p:nvPr>
            <p:ph idx="1"/>
          </p:nvPr>
        </p:nvPicPr>
        <p:blipFill>
          <a:blip r:embed="rId3"/>
          <a:stretch>
            <a:fillRect/>
          </a:stretch>
        </p:blipFill>
        <p:spPr>
          <a:xfrm>
            <a:off x="795809" y="1966293"/>
            <a:ext cx="10600381" cy="4452160"/>
          </a:xfrm>
          <a:prstGeom prst="rect">
            <a:avLst/>
          </a:prstGeom>
        </p:spPr>
      </p:pic>
    </p:spTree>
    <p:extLst>
      <p:ext uri="{BB962C8B-B14F-4D97-AF65-F5344CB8AC3E}">
        <p14:creationId xmlns:p14="http://schemas.microsoft.com/office/powerpoint/2010/main" val="382048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oup of men sitting at a table&#10;&#10;Description automatically generated">
            <a:extLst>
              <a:ext uri="{FF2B5EF4-FFF2-40B4-BE49-F238E27FC236}">
                <a16:creationId xmlns:a16="http://schemas.microsoft.com/office/drawing/2014/main" id="{BBA35381-2DE9-3776-C3D4-EA1EDD66B6F0}"/>
              </a:ext>
            </a:extLst>
          </p:cNvPr>
          <p:cNvPicPr>
            <a:picLocks noGrp="1" noChangeAspect="1"/>
          </p:cNvPicPr>
          <p:nvPr>
            <p:ph idx="1"/>
          </p:nvPr>
        </p:nvPicPr>
        <p:blipFill>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391143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family on a scooter&#10;&#10;Description automatically generated">
            <a:extLst>
              <a:ext uri="{FF2B5EF4-FFF2-40B4-BE49-F238E27FC236}">
                <a16:creationId xmlns:a16="http://schemas.microsoft.com/office/drawing/2014/main" id="{C7262E5F-9772-D4BE-630F-78E24D6311B2}"/>
              </a:ext>
            </a:extLst>
          </p:cNvPr>
          <p:cNvPicPr>
            <a:picLocks noChangeAspect="1"/>
          </p:cNvPicPr>
          <p:nvPr/>
        </p:nvPicPr>
        <p:blipFill>
          <a:blip r:embed="rId3"/>
          <a:stretch>
            <a:fillRect/>
          </a:stretch>
        </p:blipFill>
        <p:spPr>
          <a:xfrm>
            <a:off x="643467" y="1933242"/>
            <a:ext cx="5294716" cy="2991514"/>
          </a:xfrm>
          <a:prstGeom prst="rect">
            <a:avLst/>
          </a:prstGeom>
        </p:spPr>
      </p:pic>
      <p:cxnSp>
        <p:nvCxnSpPr>
          <p:cNvPr id="20" name="Straight Connector 19">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treasure chest full of gold coins and money&#10;&#10;Description automatically generated">
            <a:extLst>
              <a:ext uri="{FF2B5EF4-FFF2-40B4-BE49-F238E27FC236}">
                <a16:creationId xmlns:a16="http://schemas.microsoft.com/office/drawing/2014/main" id="{7F1E4CDB-730F-2336-03E9-9757F605741D}"/>
              </a:ext>
            </a:extLst>
          </p:cNvPr>
          <p:cNvPicPr>
            <a:picLocks noGrp="1" noChangeAspect="1"/>
          </p:cNvPicPr>
          <p:nvPr>
            <p:ph idx="1"/>
          </p:nvPr>
        </p:nvPicPr>
        <p:blipFill>
          <a:blip r:embed="rId4"/>
          <a:srcRect t="1800" r="-2" b="-2"/>
          <a:stretch/>
        </p:blipFill>
        <p:spPr>
          <a:xfrm>
            <a:off x="6253817" y="1940669"/>
            <a:ext cx="5294715" cy="2976662"/>
          </a:xfrm>
          <a:prstGeom prst="rect">
            <a:avLst/>
          </a:prstGeom>
        </p:spPr>
      </p:pic>
    </p:spTree>
    <p:extLst>
      <p:ext uri="{BB962C8B-B14F-4D97-AF65-F5344CB8AC3E}">
        <p14:creationId xmlns:p14="http://schemas.microsoft.com/office/powerpoint/2010/main" val="116892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176824-7946-6969-3841-DD5C101DF4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C5675077-BFF1-36B0-EA6D-B4599DBA7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37796C-75D6-BAA5-036C-0E9E7F85B7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FBD50A-DBB5-04FA-45B9-183C84E4C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659E1E-0E9F-DC4F-40A9-CFA17EDF7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8217318" y="7059"/>
              <a:ext cx="3974283" cy="6872683"/>
            </a:xfrm>
            <a:prstGeom prst="rect">
              <a:avLst/>
            </a:prstGeom>
            <a:gradFill flip="none" rotWithShape="1">
              <a:gsLst>
                <a:gs pos="0">
                  <a:schemeClr val="accent2">
                    <a:alpha val="64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group of people sitting at a table&#10;&#10;Description automatically generated">
            <a:extLst>
              <a:ext uri="{FF2B5EF4-FFF2-40B4-BE49-F238E27FC236}">
                <a16:creationId xmlns:a16="http://schemas.microsoft.com/office/drawing/2014/main" id="{0B54465D-45A3-001C-FD5F-258335ACA11C}"/>
              </a:ext>
            </a:extLst>
          </p:cNvPr>
          <p:cNvPicPr>
            <a:picLocks noGrp="1" noChangeAspect="1"/>
          </p:cNvPicPr>
          <p:nvPr>
            <p:ph idx="1"/>
          </p:nvPr>
        </p:nvPicPr>
        <p:blipFill>
          <a:blip r:embed="rId3"/>
          <a:srcRect t="3160" r="1" b="1"/>
          <a:stretch/>
        </p:blipFill>
        <p:spPr>
          <a:xfrm>
            <a:off x="122716" y="115738"/>
            <a:ext cx="11938653" cy="6618898"/>
          </a:xfrm>
          <a:prstGeom prst="rect">
            <a:avLst/>
          </a:prstGeom>
        </p:spPr>
      </p:pic>
    </p:spTree>
    <p:extLst>
      <p:ext uri="{BB962C8B-B14F-4D97-AF65-F5344CB8AC3E}">
        <p14:creationId xmlns:p14="http://schemas.microsoft.com/office/powerpoint/2010/main" val="23209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a phone and a bank&#10;&#10;Description automatically generated">
            <a:extLst>
              <a:ext uri="{FF2B5EF4-FFF2-40B4-BE49-F238E27FC236}">
                <a16:creationId xmlns:a16="http://schemas.microsoft.com/office/drawing/2014/main" id="{B65DC4F5-12A2-82BE-FF4A-E473B960577A}"/>
              </a:ext>
            </a:extLst>
          </p:cNvPr>
          <p:cNvPicPr>
            <a:picLocks noGrp="1" noChangeAspect="1"/>
          </p:cNvPicPr>
          <p:nvPr>
            <p:ph idx="1"/>
          </p:nvPr>
        </p:nvPicPr>
        <p:blipFill>
          <a:blip r:embed="rId3"/>
          <a:srcRect t="19"/>
          <a:stretch/>
        </p:blipFill>
        <p:spPr>
          <a:xfrm>
            <a:off x="1143003" y="643467"/>
            <a:ext cx="9905994" cy="5571065"/>
          </a:xfrm>
          <a:prstGeom prst="rect">
            <a:avLst/>
          </a:prstGeom>
          <a:ln>
            <a:noFill/>
          </a:ln>
        </p:spPr>
      </p:pic>
    </p:spTree>
    <p:extLst>
      <p:ext uri="{BB962C8B-B14F-4D97-AF65-F5344CB8AC3E}">
        <p14:creationId xmlns:p14="http://schemas.microsoft.com/office/powerpoint/2010/main" val="110684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AD1DE8-88F8-6D81-A2BD-38B6B61BC933}"/>
              </a:ext>
            </a:extLst>
          </p:cNvPr>
          <p:cNvSpPr>
            <a:spLocks noGrp="1"/>
          </p:cNvSpPr>
          <p:nvPr>
            <p:ph type="title"/>
          </p:nvPr>
        </p:nvSpPr>
        <p:spPr>
          <a:xfrm>
            <a:off x="838198" y="978408"/>
            <a:ext cx="4607052" cy="1106424"/>
          </a:xfrm>
        </p:spPr>
        <p:txBody>
          <a:bodyPr vert="horz" lIns="91440" tIns="45720" rIns="91440" bIns="45720" rtlCol="0">
            <a:normAutofit/>
          </a:bodyPr>
          <a:lstStyle/>
          <a:p>
            <a:r>
              <a:rPr lang="en-US" sz="3200" b="1" kern="1200">
                <a:latin typeface="+mj-lt"/>
                <a:ea typeface="+mj-ea"/>
                <a:cs typeface="+mj-cs"/>
              </a:rPr>
              <a:t>3 Positioning Strategies</a:t>
            </a:r>
          </a:p>
        </p:txBody>
      </p:sp>
      <p:sp>
        <p:nvSpPr>
          <p:cNvPr id="27" name="Rectangle 26">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ontent Placeholder 19">
            <a:extLst>
              <a:ext uri="{FF2B5EF4-FFF2-40B4-BE49-F238E27FC236}">
                <a16:creationId xmlns:a16="http://schemas.microsoft.com/office/drawing/2014/main" id="{97BB4B0D-42A1-F6A4-78A2-AB0A054C9CF4}"/>
              </a:ext>
            </a:extLst>
          </p:cNvPr>
          <p:cNvSpPr>
            <a:spLocks noGrp="1"/>
          </p:cNvSpPr>
          <p:nvPr>
            <p:ph idx="1"/>
          </p:nvPr>
        </p:nvSpPr>
        <p:spPr>
          <a:xfrm>
            <a:off x="841246" y="2368296"/>
            <a:ext cx="4607052" cy="3502152"/>
          </a:xfrm>
        </p:spPr>
        <p:txBody>
          <a:bodyPr vert="horz" lIns="91440" tIns="45720" rIns="91440" bIns="45720" rtlCol="0" anchor="t">
            <a:normAutofit/>
          </a:bodyPr>
          <a:lstStyle/>
          <a:p>
            <a:r>
              <a:rPr lang="en-US"/>
              <a:t>Revolutionize Access</a:t>
            </a:r>
          </a:p>
          <a:p>
            <a:pPr>
              <a:lnSpc>
                <a:spcPct val="250000"/>
              </a:lnSpc>
            </a:pPr>
            <a:r>
              <a:rPr lang="en-US">
                <a:solidFill>
                  <a:srgbClr val="FF0000"/>
                </a:solidFill>
              </a:rPr>
              <a:t>Impact through Actions</a:t>
            </a:r>
            <a:endParaRPr lang="en-US">
              <a:solidFill>
                <a:srgbClr val="FF0000"/>
              </a:solidFill>
              <a:cs typeface="Calibri"/>
            </a:endParaRPr>
          </a:p>
          <a:p>
            <a:pPr>
              <a:lnSpc>
                <a:spcPct val="250000"/>
              </a:lnSpc>
            </a:pPr>
            <a:r>
              <a:rPr lang="en-US"/>
              <a:t>Freedom to fulfil dream</a:t>
            </a:r>
            <a:r>
              <a:rPr lang="en-US" sz="2400"/>
              <a:t>s</a:t>
            </a:r>
            <a:endParaRPr lang="en-US" sz="2400">
              <a:cs typeface="Calibri"/>
            </a:endParaRPr>
          </a:p>
        </p:txBody>
      </p:sp>
      <p:pic>
        <p:nvPicPr>
          <p:cNvPr id="5" name="Content Placeholder 4" descr="A close-up of a logo&#10;&#10;Description automatically generated">
            <a:extLst>
              <a:ext uri="{FF2B5EF4-FFF2-40B4-BE49-F238E27FC236}">
                <a16:creationId xmlns:a16="http://schemas.microsoft.com/office/drawing/2014/main" id="{C4B18813-37CF-A7A1-C050-26002CA98F7D}"/>
              </a:ext>
            </a:extLst>
          </p:cNvPr>
          <p:cNvPicPr>
            <a:picLocks noChangeAspect="1"/>
          </p:cNvPicPr>
          <p:nvPr/>
        </p:nvPicPr>
        <p:blipFill>
          <a:blip r:embed="rId3"/>
          <a:srcRect t="25037" b="13811"/>
          <a:stretch/>
        </p:blipFill>
        <p:spPr>
          <a:xfrm>
            <a:off x="6324599" y="10"/>
            <a:ext cx="5457817" cy="3337549"/>
          </a:xfrm>
          <a:prstGeom prst="rect">
            <a:avLst/>
          </a:prstGeom>
        </p:spPr>
      </p:pic>
      <p:pic>
        <p:nvPicPr>
          <p:cNvPr id="7" name="Picture 6" descr="A group of people sitting around a table&#10;&#10;Description automatically generated">
            <a:extLst>
              <a:ext uri="{FF2B5EF4-FFF2-40B4-BE49-F238E27FC236}">
                <a16:creationId xmlns:a16="http://schemas.microsoft.com/office/drawing/2014/main" id="{A6EDD825-95B8-D3A0-8BBF-E50E1D2C6375}"/>
              </a:ext>
            </a:extLst>
          </p:cNvPr>
          <p:cNvPicPr>
            <a:picLocks noChangeAspect="1"/>
          </p:cNvPicPr>
          <p:nvPr/>
        </p:nvPicPr>
        <p:blipFill>
          <a:blip r:embed="rId4"/>
          <a:srcRect l="6381" r="3" b="3"/>
          <a:stretch/>
        </p:blipFill>
        <p:spPr>
          <a:xfrm>
            <a:off x="6324590" y="3520439"/>
            <a:ext cx="5457817" cy="3337561"/>
          </a:xfrm>
          <a:prstGeom prst="rect">
            <a:avLst/>
          </a:prstGeom>
        </p:spPr>
      </p:pic>
    </p:spTree>
    <p:extLst>
      <p:ext uri="{BB962C8B-B14F-4D97-AF65-F5344CB8AC3E}">
        <p14:creationId xmlns:p14="http://schemas.microsoft.com/office/powerpoint/2010/main" val="423310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57CF2-0368-9E6E-8222-BDF3990BE18C}"/>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Competitors</a:t>
            </a:r>
          </a:p>
        </p:txBody>
      </p:sp>
      <p:sp>
        <p:nvSpPr>
          <p:cNvPr id="29" name="Rectangle: Rounded Corners 2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logo of a company&#10;&#10;Description automatically generated">
            <a:extLst>
              <a:ext uri="{FF2B5EF4-FFF2-40B4-BE49-F238E27FC236}">
                <a16:creationId xmlns:a16="http://schemas.microsoft.com/office/drawing/2014/main" id="{EB8608B0-3A7C-DB47-5A6F-B0B169CACD28}"/>
              </a:ext>
            </a:extLst>
          </p:cNvPr>
          <p:cNvPicPr>
            <a:picLocks noChangeAspect="1"/>
          </p:cNvPicPr>
          <p:nvPr/>
        </p:nvPicPr>
        <p:blipFill>
          <a:blip r:embed="rId2"/>
          <a:stretch>
            <a:fillRect/>
          </a:stretch>
        </p:blipFill>
        <p:spPr>
          <a:xfrm>
            <a:off x="1120168" y="1800911"/>
            <a:ext cx="2620998" cy="1310499"/>
          </a:xfrm>
          <a:prstGeom prst="rect">
            <a:avLst/>
          </a:prstGeom>
        </p:spPr>
      </p:pic>
      <p:pic>
        <p:nvPicPr>
          <p:cNvPr id="7" name="Picture 6" descr="A red and blue logo&#10;&#10;Description automatically generated">
            <a:extLst>
              <a:ext uri="{FF2B5EF4-FFF2-40B4-BE49-F238E27FC236}">
                <a16:creationId xmlns:a16="http://schemas.microsoft.com/office/drawing/2014/main" id="{D41F6F9D-44F2-7336-8BDF-836BCC343B47}"/>
              </a:ext>
            </a:extLst>
          </p:cNvPr>
          <p:cNvPicPr>
            <a:picLocks noChangeAspect="1"/>
          </p:cNvPicPr>
          <p:nvPr/>
        </p:nvPicPr>
        <p:blipFill>
          <a:blip r:embed="rId3"/>
          <a:stretch>
            <a:fillRect/>
          </a:stretch>
        </p:blipFill>
        <p:spPr>
          <a:xfrm>
            <a:off x="5146505" y="2125640"/>
            <a:ext cx="1898989" cy="661040"/>
          </a:xfrm>
          <a:prstGeom prst="rect">
            <a:avLst/>
          </a:prstGeom>
        </p:spPr>
      </p:pic>
      <p:pic>
        <p:nvPicPr>
          <p:cNvPr id="9" name="Picture 8" descr="A blue sign with white text&#10;&#10;Description automatically generated">
            <a:extLst>
              <a:ext uri="{FF2B5EF4-FFF2-40B4-BE49-F238E27FC236}">
                <a16:creationId xmlns:a16="http://schemas.microsoft.com/office/drawing/2014/main" id="{F2A5A4F1-EE28-51EF-700D-91E37E91277A}"/>
              </a:ext>
            </a:extLst>
          </p:cNvPr>
          <p:cNvPicPr>
            <a:picLocks noChangeAspect="1"/>
          </p:cNvPicPr>
          <p:nvPr/>
        </p:nvPicPr>
        <p:blipFill>
          <a:blip r:embed="rId4"/>
          <a:stretch>
            <a:fillRect/>
          </a:stretch>
        </p:blipFill>
        <p:spPr>
          <a:xfrm>
            <a:off x="8451707" y="2156890"/>
            <a:ext cx="2620124" cy="685078"/>
          </a:xfrm>
          <a:prstGeom prst="rect">
            <a:avLst/>
          </a:prstGeom>
        </p:spPr>
      </p:pic>
      <p:pic>
        <p:nvPicPr>
          <p:cNvPr id="12" name="Picture 11" descr="A logo with a pink triangle and black text&#10;&#10;Description automatically generated">
            <a:extLst>
              <a:ext uri="{FF2B5EF4-FFF2-40B4-BE49-F238E27FC236}">
                <a16:creationId xmlns:a16="http://schemas.microsoft.com/office/drawing/2014/main" id="{DEFC64B0-AC9F-1008-1B0A-190F4320E8E8}"/>
              </a:ext>
            </a:extLst>
          </p:cNvPr>
          <p:cNvPicPr>
            <a:picLocks noChangeAspect="1"/>
          </p:cNvPicPr>
          <p:nvPr/>
        </p:nvPicPr>
        <p:blipFill>
          <a:blip r:embed="rId5"/>
          <a:stretch>
            <a:fillRect/>
          </a:stretch>
        </p:blipFill>
        <p:spPr>
          <a:xfrm>
            <a:off x="1475163" y="3357824"/>
            <a:ext cx="1911008" cy="949494"/>
          </a:xfrm>
          <a:prstGeom prst="rect">
            <a:avLst/>
          </a:prstGeom>
        </p:spPr>
      </p:pic>
      <p:pic>
        <p:nvPicPr>
          <p:cNvPr id="14" name="Picture 13" descr="A blue and green logo&#10;&#10;Description automatically generated">
            <a:extLst>
              <a:ext uri="{FF2B5EF4-FFF2-40B4-BE49-F238E27FC236}">
                <a16:creationId xmlns:a16="http://schemas.microsoft.com/office/drawing/2014/main" id="{2EE3FA62-ABF4-D23B-43B4-F6927EE1D316}"/>
              </a:ext>
            </a:extLst>
          </p:cNvPr>
          <p:cNvPicPr>
            <a:picLocks noChangeAspect="1"/>
          </p:cNvPicPr>
          <p:nvPr/>
        </p:nvPicPr>
        <p:blipFill>
          <a:blip r:embed="rId6"/>
          <a:stretch>
            <a:fillRect/>
          </a:stretch>
        </p:blipFill>
        <p:spPr>
          <a:xfrm>
            <a:off x="5422940" y="3357824"/>
            <a:ext cx="1346119" cy="1346119"/>
          </a:xfrm>
          <a:prstGeom prst="rect">
            <a:avLst/>
          </a:prstGeom>
        </p:spPr>
      </p:pic>
      <p:pic>
        <p:nvPicPr>
          <p:cNvPr id="16" name="Picture 15" descr="A white and blue logo&#10;&#10;Description automatically generated">
            <a:extLst>
              <a:ext uri="{FF2B5EF4-FFF2-40B4-BE49-F238E27FC236}">
                <a16:creationId xmlns:a16="http://schemas.microsoft.com/office/drawing/2014/main" id="{2739D5E7-C0EF-7AE5-A0E5-B7E2AC5187A0}"/>
              </a:ext>
            </a:extLst>
          </p:cNvPr>
          <p:cNvPicPr>
            <a:picLocks noChangeAspect="1"/>
          </p:cNvPicPr>
          <p:nvPr/>
        </p:nvPicPr>
        <p:blipFill>
          <a:blip r:embed="rId7"/>
          <a:stretch>
            <a:fillRect/>
          </a:stretch>
        </p:blipFill>
        <p:spPr>
          <a:xfrm>
            <a:off x="1829721" y="4950357"/>
            <a:ext cx="1201892" cy="1201892"/>
          </a:xfrm>
          <a:prstGeom prst="rect">
            <a:avLst/>
          </a:prstGeom>
        </p:spPr>
      </p:pic>
      <p:pic>
        <p:nvPicPr>
          <p:cNvPr id="18" name="Picture 17" descr="A white text on a pink background&#10;&#10;Description automatically generated">
            <a:extLst>
              <a:ext uri="{FF2B5EF4-FFF2-40B4-BE49-F238E27FC236}">
                <a16:creationId xmlns:a16="http://schemas.microsoft.com/office/drawing/2014/main" id="{9B9A6446-5141-5A92-A24F-CDA1A88CD00A}"/>
              </a:ext>
            </a:extLst>
          </p:cNvPr>
          <p:cNvPicPr>
            <a:picLocks noChangeAspect="1"/>
          </p:cNvPicPr>
          <p:nvPr/>
        </p:nvPicPr>
        <p:blipFill>
          <a:blip r:embed="rId8"/>
          <a:stretch>
            <a:fillRect/>
          </a:stretch>
        </p:blipFill>
        <p:spPr>
          <a:xfrm>
            <a:off x="4967532" y="5137839"/>
            <a:ext cx="2256935" cy="826928"/>
          </a:xfrm>
          <a:prstGeom prst="rect">
            <a:avLst/>
          </a:prstGeom>
        </p:spPr>
      </p:pic>
      <p:pic>
        <p:nvPicPr>
          <p:cNvPr id="20" name="Picture 19" descr="A logo with blue and black text&#10;&#10;Description automatically generated">
            <a:extLst>
              <a:ext uri="{FF2B5EF4-FFF2-40B4-BE49-F238E27FC236}">
                <a16:creationId xmlns:a16="http://schemas.microsoft.com/office/drawing/2014/main" id="{4158FE89-2109-901D-A07C-6F8B448ED3C8}"/>
              </a:ext>
            </a:extLst>
          </p:cNvPr>
          <p:cNvPicPr>
            <a:picLocks noChangeAspect="1"/>
          </p:cNvPicPr>
          <p:nvPr/>
        </p:nvPicPr>
        <p:blipFill>
          <a:blip r:embed="rId9"/>
          <a:stretch>
            <a:fillRect/>
          </a:stretch>
        </p:blipFill>
        <p:spPr>
          <a:xfrm>
            <a:off x="8451707" y="5029781"/>
            <a:ext cx="2620124" cy="934987"/>
          </a:xfrm>
          <a:prstGeom prst="rect">
            <a:avLst/>
          </a:prstGeom>
        </p:spPr>
      </p:pic>
      <p:pic>
        <p:nvPicPr>
          <p:cNvPr id="22" name="Picture 21" descr="A green square with a white circle and a white letter z in it&#10;&#10;Description automatically generated">
            <a:extLst>
              <a:ext uri="{FF2B5EF4-FFF2-40B4-BE49-F238E27FC236}">
                <a16:creationId xmlns:a16="http://schemas.microsoft.com/office/drawing/2014/main" id="{0CB0D1E0-8546-9055-5C48-C1312B63E18A}"/>
              </a:ext>
            </a:extLst>
          </p:cNvPr>
          <p:cNvPicPr>
            <a:picLocks noChangeAspect="1"/>
          </p:cNvPicPr>
          <p:nvPr/>
        </p:nvPicPr>
        <p:blipFill>
          <a:blip r:embed="rId10"/>
          <a:stretch>
            <a:fillRect/>
          </a:stretch>
        </p:blipFill>
        <p:spPr>
          <a:xfrm>
            <a:off x="8451707" y="3548084"/>
            <a:ext cx="2620124" cy="1101554"/>
          </a:xfrm>
          <a:prstGeom prst="rect">
            <a:avLst/>
          </a:prstGeom>
        </p:spPr>
      </p:pic>
    </p:spTree>
    <p:extLst>
      <p:ext uri="{BB962C8B-B14F-4D97-AF65-F5344CB8AC3E}">
        <p14:creationId xmlns:p14="http://schemas.microsoft.com/office/powerpoint/2010/main" val="262315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58AF27D-A397-1F8B-F6EF-A921ADAA0BB2}"/>
              </a:ext>
            </a:extLst>
          </p:cNvPr>
          <p:cNvPicPr>
            <a:picLocks noChangeAspect="1"/>
          </p:cNvPicPr>
          <p:nvPr/>
        </p:nvPicPr>
        <p:blipFill>
          <a:blip r:embed="rId3"/>
          <a:stretch>
            <a:fillRect/>
          </a:stretch>
        </p:blipFill>
        <p:spPr>
          <a:xfrm>
            <a:off x="1047563" y="643467"/>
            <a:ext cx="10096874"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78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845F93-2274-5B50-4978-4FF8D98A3E22}"/>
              </a:ext>
            </a:extLst>
          </p:cNvPr>
          <p:cNvPicPr>
            <a:picLocks noChangeAspect="1"/>
          </p:cNvPicPr>
          <p:nvPr/>
        </p:nvPicPr>
        <p:blipFill>
          <a:blip r:embed="rId2"/>
          <a:stretch>
            <a:fillRect/>
          </a:stretch>
        </p:blipFill>
        <p:spPr>
          <a:xfrm>
            <a:off x="761839" y="425823"/>
            <a:ext cx="10948468" cy="6432177"/>
          </a:xfrm>
          <a:prstGeom prst="rect">
            <a:avLst/>
          </a:prstGeom>
        </p:spPr>
      </p:pic>
    </p:spTree>
    <p:extLst>
      <p:ext uri="{BB962C8B-B14F-4D97-AF65-F5344CB8AC3E}">
        <p14:creationId xmlns:p14="http://schemas.microsoft.com/office/powerpoint/2010/main" val="691699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1544</Words>
  <Application>Microsoft Macintosh PowerPoint</Application>
  <PresentationFormat>Widescreen</PresentationFormat>
  <Paragraphs>109</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3 Positioning Strategies</vt:lpstr>
      <vt:lpstr>Competitors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 Traffic on MoneyTap</vt:lpstr>
      <vt:lpstr>Interest analysis on Sub-Region!!</vt:lpstr>
      <vt:lpstr>How do people look for MoneyTap online!!! (2019)</vt:lpstr>
      <vt:lpstr>How do people look for MoneyTap online!!!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Gezatan Nimal Raj</dc:creator>
  <cp:lastModifiedBy>Gezatan Nimal Raj</cp:lastModifiedBy>
  <cp:revision>1</cp:revision>
  <dcterms:created xsi:type="dcterms:W3CDTF">2024-08-08T14:53:15Z</dcterms:created>
  <dcterms:modified xsi:type="dcterms:W3CDTF">2025-05-16T06:21:34Z</dcterms:modified>
</cp:coreProperties>
</file>