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4"/>
  </p:sldMasterIdLst>
  <p:notesMasterIdLst>
    <p:notesMasterId r:id="rId29"/>
  </p:notesMasterIdLst>
  <p:handoutMasterIdLst>
    <p:handoutMasterId r:id="rId30"/>
  </p:handoutMasterIdLst>
  <p:sldIdLst>
    <p:sldId id="475" r:id="rId5"/>
    <p:sldId id="476" r:id="rId6"/>
    <p:sldId id="474" r:id="rId7"/>
    <p:sldId id="473" r:id="rId8"/>
    <p:sldId id="373" r:id="rId9"/>
    <p:sldId id="393" r:id="rId10"/>
    <p:sldId id="454" r:id="rId11"/>
    <p:sldId id="465" r:id="rId12"/>
    <p:sldId id="466" r:id="rId13"/>
    <p:sldId id="467" r:id="rId14"/>
    <p:sldId id="468" r:id="rId15"/>
    <p:sldId id="469" r:id="rId16"/>
    <p:sldId id="470" r:id="rId17"/>
    <p:sldId id="471" r:id="rId18"/>
    <p:sldId id="363" r:id="rId19"/>
    <p:sldId id="416" r:id="rId20"/>
    <p:sldId id="441" r:id="rId21"/>
    <p:sldId id="367" r:id="rId22"/>
    <p:sldId id="472" r:id="rId23"/>
    <p:sldId id="395" r:id="rId24"/>
    <p:sldId id="412" r:id="rId25"/>
    <p:sldId id="432" r:id="rId26"/>
    <p:sldId id="433" r:id="rId27"/>
    <p:sldId id="452" r:id="rId28"/>
  </p:sldIdLst>
  <p:sldSz cx="11522075" cy="6480175"/>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
          <p15:clr>
            <a:srgbClr val="A4A3A4"/>
          </p15:clr>
        </p15:guide>
        <p15:guide id="2" orient="horz" pos="952">
          <p15:clr>
            <a:srgbClr val="A4A3A4"/>
          </p15:clr>
        </p15:guide>
        <p15:guide id="3" orient="horz" pos="3901">
          <p15:clr>
            <a:srgbClr val="A4A3A4"/>
          </p15:clr>
        </p15:guide>
        <p15:guide id="4" orient="horz" pos="408">
          <p15:clr>
            <a:srgbClr val="A4A3A4"/>
          </p15:clr>
        </p15:guide>
        <p15:guide id="5" pos="6940">
          <p15:clr>
            <a:srgbClr val="A4A3A4"/>
          </p15:clr>
        </p15:guide>
        <p15:guide id="6" pos="363">
          <p15:clr>
            <a:srgbClr val="A4A3A4"/>
          </p15:clr>
        </p15:guide>
        <p15:guide id="7" pos="6441">
          <p15:clr>
            <a:srgbClr val="A4A3A4"/>
          </p15:clr>
        </p15:guide>
        <p15:guide id="8" pos="3311">
          <p15:clr>
            <a:srgbClr val="A4A3A4"/>
          </p15:clr>
        </p15:guide>
        <p15:guide id="9" pos="3493">
          <p15:clr>
            <a:srgbClr val="A4A3A4"/>
          </p15:clr>
        </p15:guide>
        <p15:guide id="10" pos="2631">
          <p15:clr>
            <a:srgbClr val="A4A3A4"/>
          </p15:clr>
        </p15:guide>
        <p15:guide id="11" pos="2813">
          <p15:clr>
            <a:srgbClr val="A4A3A4"/>
          </p15:clr>
        </p15:guide>
        <p15:guide id="12" pos="5081">
          <p15:clr>
            <a:srgbClr val="A4A3A4"/>
          </p15:clr>
        </p15:guide>
        <p15:guide id="13" pos="5262">
          <p15:clr>
            <a:srgbClr val="A4A3A4"/>
          </p15:clr>
        </p15:guide>
        <p15:guide id="14" orient="horz" pos="1497">
          <p15:clr>
            <a:srgbClr val="A4A3A4"/>
          </p15:clr>
        </p15:guide>
        <p15:guide id="15" orient="horz" pos="907">
          <p15:clr>
            <a:srgbClr val="A4A3A4"/>
          </p15:clr>
        </p15:guide>
        <p15:guide id="16" pos="544">
          <p15:clr>
            <a:srgbClr val="A4A3A4"/>
          </p15:clr>
        </p15:guide>
        <p15:guide id="17" pos="512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B400"/>
    <a:srgbClr val="CD0000"/>
    <a:srgbClr val="DCF0C6"/>
    <a:srgbClr val="D6CFD0"/>
    <a:srgbClr val="008000"/>
    <a:srgbClr val="D60093"/>
    <a:srgbClr val="CC6600"/>
    <a:srgbClr val="DBDBDB"/>
    <a:srgbClr val="8BCFAB"/>
    <a:srgbClr val="54B8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70" autoAdjust="0"/>
    <p:restoredTop sz="95935" autoAdjust="0"/>
  </p:normalViewPr>
  <p:slideViewPr>
    <p:cSldViewPr showGuides="1">
      <p:cViewPr varScale="1">
        <p:scale>
          <a:sx n="65" d="100"/>
          <a:sy n="65" d="100"/>
        </p:scale>
        <p:origin x="96" y="1140"/>
      </p:cViewPr>
      <p:guideLst>
        <p:guide orient="horz" pos="227"/>
        <p:guide orient="horz" pos="952"/>
        <p:guide orient="horz" pos="3901"/>
        <p:guide orient="horz" pos="408"/>
        <p:guide pos="6940"/>
        <p:guide pos="363"/>
        <p:guide pos="6441"/>
        <p:guide pos="3311"/>
        <p:guide pos="3493"/>
        <p:guide pos="2631"/>
        <p:guide pos="2813"/>
        <p:guide pos="5081"/>
        <p:guide pos="5262"/>
        <p:guide orient="horz" pos="1497"/>
        <p:guide orient="horz" pos="907"/>
        <p:guide pos="544"/>
        <p:guide pos="5126"/>
      </p:guideLst>
    </p:cSldViewPr>
  </p:slideViewPr>
  <p:notesTextViewPr>
    <p:cViewPr>
      <p:scale>
        <a:sx n="1" d="1"/>
        <a:sy n="1" d="1"/>
      </p:scale>
      <p:origin x="0" y="0"/>
    </p:cViewPr>
  </p:notesTextViewPr>
  <p:notesViewPr>
    <p:cSldViewPr showGuides="1">
      <p:cViewPr varScale="1">
        <p:scale>
          <a:sx n="99" d="100"/>
          <a:sy n="99" d="100"/>
        </p:scale>
        <p:origin x="-25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D74240-5679-934D-BF22-41EB3238A394}" type="datetimeFigureOut">
              <a:rPr lang="de-DE" smtClean="0"/>
              <a:t>09.11.2021</a:t>
            </a:fld>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B8FAA7-5E41-834B-B845-BB7D3CBA82CB}" type="slidenum">
              <a:rPr lang="de-DE" smtClean="0"/>
              <a:t>‹Nr.›</a:t>
            </a:fld>
            <a:endParaRPr lang="de-DE" dirty="0"/>
          </a:p>
        </p:txBody>
      </p:sp>
    </p:spTree>
    <p:extLst>
      <p:ext uri="{BB962C8B-B14F-4D97-AF65-F5344CB8AC3E}">
        <p14:creationId xmlns:p14="http://schemas.microsoft.com/office/powerpoint/2010/main" val="15532668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408900-6234-440B-A027-38F10FF7E2F1}" type="datetimeFigureOut">
              <a:rPr lang="de-DE" smtClean="0"/>
              <a:t>09.11.2021</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0" tIns="0" rIns="0" bIns="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2C3873-BA08-40A5-BDCC-B6406E6CD40B}" type="slidenum">
              <a:rPr lang="de-DE" smtClean="0"/>
              <a:t>‹Nr.›</a:t>
            </a:fld>
            <a:endParaRPr lang="de-DE" dirty="0"/>
          </a:p>
        </p:txBody>
      </p:sp>
    </p:spTree>
    <p:extLst>
      <p:ext uri="{BB962C8B-B14F-4D97-AF65-F5344CB8AC3E}">
        <p14:creationId xmlns:p14="http://schemas.microsoft.com/office/powerpoint/2010/main" val="2878483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400" b="0" kern="120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defRPr>
    </a:lvl1pPr>
    <a:lvl2pPr marL="0" algn="l" defTabSz="914400" rtl="0" eaLnBrk="1" latinLnBrk="0" hangingPunct="1">
      <a:defRPr sz="1400" kern="1200">
        <a:solidFill>
          <a:schemeClr val="tx1"/>
        </a:solidFill>
        <a:latin typeface="+mn-lt"/>
        <a:ea typeface="+mn-ea"/>
        <a:cs typeface="+mn-cs"/>
      </a:defRPr>
    </a:lvl2pPr>
    <a:lvl3pPr marL="180000" indent="-180000" algn="l" defTabSz="914400" rtl="0" eaLnBrk="1" latinLnBrk="0" hangingPunct="1">
      <a:buFont typeface="Wingdings" panose="05000000000000000000" pitchFamily="2" charset="2"/>
      <a:buChar char="§"/>
      <a:defRPr sz="1400" kern="1200">
        <a:solidFill>
          <a:schemeClr val="tx1"/>
        </a:solidFill>
        <a:latin typeface="+mn-lt"/>
        <a:ea typeface="+mn-ea"/>
        <a:cs typeface="+mn-cs"/>
      </a:defRPr>
    </a:lvl3pPr>
    <a:lvl4pPr marL="180000" algn="l" defTabSz="914400" rtl="0" eaLnBrk="1" latinLnBrk="0" hangingPunct="1">
      <a:defRPr sz="1400" i="1" kern="1200">
        <a:solidFill>
          <a:schemeClr val="tx1"/>
        </a:solidFill>
        <a:latin typeface="+mn-lt"/>
        <a:ea typeface="+mn-ea"/>
        <a:cs typeface="+mn-cs"/>
      </a:defRPr>
    </a:lvl4pPr>
    <a:lvl5pPr marL="360000" indent="-180000" algn="l" defTabSz="914400" rtl="0" eaLnBrk="1" latinLnBrk="0" hangingPunct="1">
      <a:buFont typeface="Symbol" panose="05050102010706020507" pitchFamily="18"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12C3873-BA08-40A5-BDCC-B6406E6CD40B}" type="slidenum">
              <a:rPr lang="de-DE" smtClean="0"/>
              <a:t>5</a:t>
            </a:fld>
            <a:endParaRPr lang="de-DE" dirty="0"/>
          </a:p>
        </p:txBody>
      </p:sp>
    </p:spTree>
    <p:extLst>
      <p:ext uri="{BB962C8B-B14F-4D97-AF65-F5344CB8AC3E}">
        <p14:creationId xmlns:p14="http://schemas.microsoft.com/office/powerpoint/2010/main" val="2158642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12C3873-BA08-40A5-BDCC-B6406E6CD40B}" type="slidenum">
              <a:rPr lang="de-DE" smtClean="0"/>
              <a:t>15</a:t>
            </a:fld>
            <a:endParaRPr lang="de-DE" dirty="0"/>
          </a:p>
        </p:txBody>
      </p:sp>
    </p:spTree>
    <p:extLst>
      <p:ext uri="{BB962C8B-B14F-4D97-AF65-F5344CB8AC3E}">
        <p14:creationId xmlns:p14="http://schemas.microsoft.com/office/powerpoint/2010/main" val="2781941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12C3873-BA08-40A5-BDCC-B6406E6CD40B}" type="slidenum">
              <a:rPr lang="de-DE" smtClean="0"/>
              <a:t>17</a:t>
            </a:fld>
            <a:endParaRPr lang="de-DE" dirty="0"/>
          </a:p>
        </p:txBody>
      </p:sp>
    </p:spTree>
    <p:extLst>
      <p:ext uri="{BB962C8B-B14F-4D97-AF65-F5344CB8AC3E}">
        <p14:creationId xmlns:p14="http://schemas.microsoft.com/office/powerpoint/2010/main" val="3147240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12C3873-BA08-40A5-BDCC-B6406E6CD40B}" type="slidenum">
              <a:rPr lang="de-DE" smtClean="0"/>
              <a:t>18</a:t>
            </a:fld>
            <a:endParaRPr lang="de-DE" dirty="0"/>
          </a:p>
        </p:txBody>
      </p:sp>
    </p:spTree>
    <p:extLst>
      <p:ext uri="{BB962C8B-B14F-4D97-AF65-F5344CB8AC3E}">
        <p14:creationId xmlns:p14="http://schemas.microsoft.com/office/powerpoint/2010/main" val="2278007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12C3873-BA08-40A5-BDCC-B6406E6CD40B}" type="slidenum">
              <a:rPr lang="de-DE" smtClean="0"/>
              <a:t>21</a:t>
            </a:fld>
            <a:endParaRPr lang="de-DE" dirty="0"/>
          </a:p>
        </p:txBody>
      </p:sp>
    </p:spTree>
    <p:extLst>
      <p:ext uri="{BB962C8B-B14F-4D97-AF65-F5344CB8AC3E}">
        <p14:creationId xmlns:p14="http://schemas.microsoft.com/office/powerpoint/2010/main" val="3869628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0" name="Bildplatzhalter 9"/>
          <p:cNvSpPr>
            <a:spLocks noGrp="1"/>
          </p:cNvSpPr>
          <p:nvPr>
            <p:ph type="pic" sz="quarter" idx="14"/>
          </p:nvPr>
        </p:nvSpPr>
        <p:spPr>
          <a:xfrm>
            <a:off x="288000" y="2087563"/>
            <a:ext cx="11235600" cy="4391025"/>
          </a:xfrm>
        </p:spPr>
        <p:txBody>
          <a:bodyPr anchor="ctr" anchorCtr="1"/>
          <a:lstStyle/>
          <a:p>
            <a:endParaRPr lang="de-DE" dirty="0"/>
          </a:p>
        </p:txBody>
      </p:sp>
      <p:sp>
        <p:nvSpPr>
          <p:cNvPr id="13" name="Rechteck 12"/>
          <p:cNvSpPr/>
          <p:nvPr userDrawn="1"/>
        </p:nvSpPr>
        <p:spPr>
          <a:xfrm>
            <a:off x="0" y="0"/>
            <a:ext cx="11522075" cy="1511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 name="Untertitel 2"/>
          <p:cNvSpPr>
            <a:spLocks noGrp="1"/>
          </p:cNvSpPr>
          <p:nvPr>
            <p:ph type="subTitle" idx="1"/>
          </p:nvPr>
        </p:nvSpPr>
        <p:spPr>
          <a:xfrm>
            <a:off x="792485" y="1548000"/>
            <a:ext cx="9432603" cy="432048"/>
          </a:xfrm>
        </p:spPr>
        <p:txBody>
          <a:bodyPr/>
          <a:lstStyle>
            <a:lvl1pPr marL="0" indent="0" algn="l">
              <a:buNone/>
              <a:defRPr sz="1850" b="0" spc="20" baseline="0">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7" name="Rechteck 6"/>
          <p:cNvSpPr/>
          <p:nvPr/>
        </p:nvSpPr>
        <p:spPr>
          <a:xfrm>
            <a:off x="0" y="0"/>
            <a:ext cx="11522075" cy="1511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p:ph type="ctrTitle"/>
          </p:nvPr>
        </p:nvSpPr>
        <p:spPr>
          <a:xfrm>
            <a:off x="792000" y="1116000"/>
            <a:ext cx="9433088" cy="431903"/>
          </a:xfrm>
        </p:spPr>
        <p:txBody>
          <a:bodyPr/>
          <a:lstStyle>
            <a:lvl1pPr>
              <a:defRPr sz="2500" spc="50" baseline="0"/>
            </a:lvl1pPr>
          </a:lstStyle>
          <a:p>
            <a:r>
              <a:rPr lang="de-DE"/>
              <a:t>Titelmasterformat durch Klicken bearbeiten</a:t>
            </a:r>
          </a:p>
        </p:txBody>
      </p:sp>
      <p:sp>
        <p:nvSpPr>
          <p:cNvPr id="18" name="Textplatzhalter 17"/>
          <p:cNvSpPr>
            <a:spLocks noGrp="1"/>
          </p:cNvSpPr>
          <p:nvPr>
            <p:ph type="body" sz="quarter" idx="13"/>
          </p:nvPr>
        </p:nvSpPr>
        <p:spPr>
          <a:xfrm>
            <a:off x="792163" y="2340000"/>
            <a:ext cx="4464050" cy="648146"/>
          </a:xfrm>
        </p:spPr>
        <p:txBody>
          <a:bodyPr/>
          <a:lstStyle>
            <a:lvl1pPr>
              <a:lnSpc>
                <a:spcPct val="100000"/>
              </a:lnSpc>
              <a:spcAft>
                <a:spcPts val="300"/>
              </a:spcAft>
              <a:buFontTx/>
              <a:buNone/>
              <a:defRPr sz="1300" b="0">
                <a:solidFill>
                  <a:srgbClr val="C00000"/>
                </a:solidFill>
              </a:defRPr>
            </a:lvl1pPr>
            <a:lvl2pPr>
              <a:lnSpc>
                <a:spcPct val="100000"/>
              </a:lnSpc>
              <a:spcAft>
                <a:spcPts val="600"/>
              </a:spcAft>
              <a:buFontTx/>
              <a:buNone/>
              <a:defRPr sz="1300" b="0">
                <a:solidFill>
                  <a:schemeClr val="accent1"/>
                </a:solidFill>
              </a:defRPr>
            </a:lvl2pPr>
            <a:lvl3pPr marL="0" indent="0">
              <a:lnSpc>
                <a:spcPct val="100000"/>
              </a:lnSpc>
              <a:spcAft>
                <a:spcPts val="600"/>
              </a:spcAft>
              <a:buFontTx/>
              <a:buNone/>
              <a:defRPr sz="1300" b="0">
                <a:solidFill>
                  <a:schemeClr val="accent1"/>
                </a:solidFill>
              </a:defRPr>
            </a:lvl3pPr>
            <a:lvl4pPr marL="0" indent="0">
              <a:lnSpc>
                <a:spcPct val="100000"/>
              </a:lnSpc>
              <a:spcAft>
                <a:spcPts val="600"/>
              </a:spcAft>
              <a:buFontTx/>
              <a:buNone/>
              <a:defRPr sz="1300" b="0">
                <a:solidFill>
                  <a:schemeClr val="accent1"/>
                </a:solidFill>
              </a:defRPr>
            </a:lvl4pPr>
            <a:lvl5pPr marL="0" indent="0">
              <a:lnSpc>
                <a:spcPct val="100000"/>
              </a:lnSpc>
              <a:spcAft>
                <a:spcPts val="600"/>
              </a:spcAft>
              <a:buFontTx/>
              <a:buNone/>
              <a:defRPr sz="1300" b="0">
                <a:solidFill>
                  <a:schemeClr val="accent1"/>
                </a:solidFill>
              </a:defRPr>
            </a:lvl5pPr>
          </a:lstStyle>
          <a:p>
            <a:pPr lvl="0"/>
            <a:r>
              <a:rPr lang="de-DE" dirty="0"/>
              <a:t>Textmasterformat bearbeiten</a:t>
            </a:r>
          </a:p>
        </p:txBody>
      </p:sp>
      <p:pic>
        <p:nvPicPr>
          <p:cNvPr id="11" name="Grafik 10"/>
          <p:cNvPicPr>
            <a:picLocks noChangeAspect="1"/>
          </p:cNvPicPr>
          <p:nvPr userDrawn="1"/>
        </p:nvPicPr>
        <p:blipFill rotWithShape="1">
          <a:blip r:embed="rId2">
            <a:extLst>
              <a:ext uri="{28A0092B-C50C-407E-A947-70E740481C1C}">
                <a14:useLocalDpi xmlns:a14="http://schemas.microsoft.com/office/drawing/2010/main" val="0"/>
              </a:ext>
            </a:extLst>
          </a:blip>
          <a:srcRect t="-1" b="42590"/>
          <a:stretch/>
        </p:blipFill>
        <p:spPr>
          <a:xfrm>
            <a:off x="10120106" y="224616"/>
            <a:ext cx="1266825" cy="432000"/>
          </a:xfrm>
          <a:prstGeom prst="rect">
            <a:avLst/>
          </a:prstGeom>
        </p:spPr>
      </p:pic>
      <p:sp>
        <p:nvSpPr>
          <p:cNvPr id="14" name="Textfeld 13"/>
          <p:cNvSpPr txBox="1"/>
          <p:nvPr userDrawn="1"/>
        </p:nvSpPr>
        <p:spPr>
          <a:xfrm>
            <a:off x="7849269" y="301411"/>
            <a:ext cx="2281137" cy="292388"/>
          </a:xfrm>
          <a:prstGeom prst="rect">
            <a:avLst/>
          </a:prstGeom>
          <a:noFill/>
        </p:spPr>
        <p:txBody>
          <a:bodyPr wrap="none" rtlCol="0">
            <a:spAutoFit/>
          </a:bodyPr>
          <a:lstStyle/>
          <a:p>
            <a:r>
              <a:rPr lang="de-DE" sz="1300" dirty="0"/>
              <a:t>Working Group </a:t>
            </a:r>
            <a:r>
              <a:rPr lang="de-DE" sz="1300" dirty="0">
                <a:solidFill>
                  <a:srgbClr val="CD0000"/>
                </a:solidFill>
              </a:rPr>
              <a:t>PLM4MBSE</a:t>
            </a:r>
          </a:p>
        </p:txBody>
      </p:sp>
    </p:spTree>
    <p:extLst>
      <p:ext uri="{BB962C8B-B14F-4D97-AF65-F5344CB8AC3E}">
        <p14:creationId xmlns:p14="http://schemas.microsoft.com/office/powerpoint/2010/main" val="4255106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0225088" y="1511300"/>
            <a:ext cx="792162" cy="46815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576104" y="1511300"/>
            <a:ext cx="9648984" cy="46815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r>
              <a:rPr lang="de-DE" dirty="0"/>
              <a:t>8.11.2021</a:t>
            </a:r>
          </a:p>
        </p:txBody>
      </p:sp>
      <p:sp>
        <p:nvSpPr>
          <p:cNvPr id="5" name="Fußzeilenplatzhalter 4"/>
          <p:cNvSpPr>
            <a:spLocks noGrp="1"/>
          </p:cNvSpPr>
          <p:nvPr>
            <p:ph type="ftr" sz="quarter" idx="11"/>
          </p:nvPr>
        </p:nvSpPr>
        <p:spPr/>
        <p:txBody>
          <a:bodyPr/>
          <a:lstStyle/>
          <a:p>
            <a:r>
              <a:rPr lang="en-US" dirty="0"/>
              <a:t>Integrate BPMN and Archimate Models using SpecIF</a:t>
            </a:r>
            <a:endParaRPr lang="de-DE" dirty="0"/>
          </a:p>
        </p:txBody>
      </p:sp>
      <p:sp>
        <p:nvSpPr>
          <p:cNvPr id="6" name="Foliennummernplatzhalter 5"/>
          <p:cNvSpPr>
            <a:spLocks noGrp="1"/>
          </p:cNvSpPr>
          <p:nvPr>
            <p:ph type="sldNum" sz="quarter" idx="12"/>
          </p:nvPr>
        </p:nvSpPr>
        <p:spPr/>
        <p:txBody>
          <a:bodyPr/>
          <a:lstStyle/>
          <a:p>
            <a:fld id="{E07F1749-2C29-4AD9-BF92-E70F8884412B}" type="slidenum">
              <a:rPr lang="de-DE" smtClean="0"/>
              <a:t>‹Nr.›</a:t>
            </a:fld>
            <a:endParaRPr lang="de-DE" dirty="0"/>
          </a:p>
        </p:txBody>
      </p:sp>
    </p:spTree>
    <p:extLst>
      <p:ext uri="{BB962C8B-B14F-4D97-AF65-F5344CB8AC3E}">
        <p14:creationId xmlns:p14="http://schemas.microsoft.com/office/powerpoint/2010/main" val="2748969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DESSO Titel und Inhalt auf Fon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bg1"/>
                </a:solidFill>
              </a:defRPr>
            </a:lvl1pPr>
          </a:lstStyle>
          <a:p>
            <a:r>
              <a:rPr lang="de-DE"/>
              <a:t>Titelmasterformat durch Klicken bearbeiten</a:t>
            </a:r>
          </a:p>
        </p:txBody>
      </p:sp>
      <p:sp>
        <p:nvSpPr>
          <p:cNvPr id="4" name="Datumsplatzhalter 3"/>
          <p:cNvSpPr>
            <a:spLocks noGrp="1"/>
          </p:cNvSpPr>
          <p:nvPr>
            <p:ph type="dt" sz="half" idx="10"/>
          </p:nvPr>
        </p:nvSpPr>
        <p:spPr/>
        <p:txBody>
          <a:bodyPr/>
          <a:lstStyle>
            <a:lvl1pPr>
              <a:defRPr>
                <a:solidFill>
                  <a:schemeClr val="bg1"/>
                </a:solidFill>
              </a:defRPr>
            </a:lvl1pPr>
          </a:lstStyle>
          <a:p>
            <a:r>
              <a:rPr lang="de-DE" dirty="0"/>
              <a:t>8.11.2021</a:t>
            </a:r>
          </a:p>
        </p:txBody>
      </p:sp>
      <p:sp>
        <p:nvSpPr>
          <p:cNvPr id="5" name="Fußzeilenplatzhalter 4"/>
          <p:cNvSpPr>
            <a:spLocks noGrp="1"/>
          </p:cNvSpPr>
          <p:nvPr>
            <p:ph type="ftr" sz="quarter" idx="11"/>
          </p:nvPr>
        </p:nvSpPr>
        <p:spPr/>
        <p:txBody>
          <a:bodyPr/>
          <a:lstStyle>
            <a:lvl1pPr>
              <a:defRPr>
                <a:solidFill>
                  <a:schemeClr val="bg1"/>
                </a:solidFill>
              </a:defRPr>
            </a:lvl1pPr>
          </a:lstStyle>
          <a:p>
            <a:r>
              <a:rPr lang="en-US" dirty="0"/>
              <a:t>Integrate BPMN and Archimate Models using SpecIF</a:t>
            </a:r>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E07F1749-2C29-4AD9-BF92-E70F8884412B}" type="slidenum">
              <a:rPr lang="de-DE" smtClean="0"/>
              <a:pPr/>
              <a:t>‹Nr.›</a:t>
            </a:fld>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10110" y="395998"/>
            <a:ext cx="539771" cy="720000"/>
          </a:xfrm>
          <a:prstGeom prst="rect">
            <a:avLst/>
          </a:prstGeom>
        </p:spPr>
      </p:pic>
      <p:grpSp>
        <p:nvGrpSpPr>
          <p:cNvPr id="3" name="Gruppieren 2"/>
          <p:cNvGrpSpPr/>
          <p:nvPr userDrawn="1"/>
        </p:nvGrpSpPr>
        <p:grpSpPr>
          <a:xfrm>
            <a:off x="576000" y="396000"/>
            <a:ext cx="9648000" cy="216000"/>
            <a:chOff x="576000" y="396000"/>
            <a:chExt cx="9648000" cy="216000"/>
          </a:xfrm>
        </p:grpSpPr>
        <p:cxnSp>
          <p:nvCxnSpPr>
            <p:cNvPr id="10" name="Gerade Verbindung 9"/>
            <p:cNvCxnSpPr/>
            <p:nvPr userDrawn="1"/>
          </p:nvCxnSpPr>
          <p:spPr>
            <a:xfrm>
              <a:off x="576000" y="612000"/>
              <a:ext cx="96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Gerade Verbindung 10"/>
            <p:cNvCxnSpPr/>
            <p:nvPr userDrawn="1"/>
          </p:nvCxnSpPr>
          <p:spPr>
            <a:xfrm>
              <a:off x="864000" y="396000"/>
              <a:ext cx="0" cy="144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a:xfrm>
              <a:off x="1764000" y="396000"/>
              <a:ext cx="0" cy="144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95146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DESSO Dr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5" name="Datumsplatzhalter 4"/>
          <p:cNvSpPr>
            <a:spLocks noGrp="1"/>
          </p:cNvSpPr>
          <p:nvPr>
            <p:ph type="dt" sz="half" idx="10"/>
          </p:nvPr>
        </p:nvSpPr>
        <p:spPr/>
        <p:txBody>
          <a:bodyPr/>
          <a:lstStyle/>
          <a:p>
            <a:r>
              <a:rPr lang="de-DE" dirty="0"/>
              <a:t>8.11.2021</a:t>
            </a:r>
          </a:p>
        </p:txBody>
      </p:sp>
      <p:sp>
        <p:nvSpPr>
          <p:cNvPr id="6" name="Fußzeilenplatzhalter 5"/>
          <p:cNvSpPr>
            <a:spLocks noGrp="1"/>
          </p:cNvSpPr>
          <p:nvPr>
            <p:ph type="ftr" sz="quarter" idx="11"/>
          </p:nvPr>
        </p:nvSpPr>
        <p:spPr/>
        <p:txBody>
          <a:bodyPr/>
          <a:lstStyle>
            <a:lvl1pPr>
              <a:defRPr/>
            </a:lvl1pPr>
          </a:lstStyle>
          <a:p>
            <a:r>
              <a:rPr lang="en-US" dirty="0"/>
              <a:t>Integrate BPMN and Archimate Models using SpecIF</a:t>
            </a:r>
            <a:endParaRPr lang="de-DE" dirty="0"/>
          </a:p>
        </p:txBody>
      </p:sp>
      <p:sp>
        <p:nvSpPr>
          <p:cNvPr id="7" name="Foliennummernplatzhalter 6"/>
          <p:cNvSpPr>
            <a:spLocks noGrp="1"/>
          </p:cNvSpPr>
          <p:nvPr>
            <p:ph type="sldNum" sz="quarter" idx="12"/>
          </p:nvPr>
        </p:nvSpPr>
        <p:spPr/>
        <p:txBody>
          <a:bodyPr/>
          <a:lstStyle/>
          <a:p>
            <a:fld id="{E07F1749-2C29-4AD9-BF92-E70F8884412B}" type="slidenum">
              <a:rPr lang="de-DE" smtClean="0"/>
              <a:t>‹Nr.›</a:t>
            </a:fld>
            <a:endParaRPr lang="de-DE" dirty="0"/>
          </a:p>
        </p:txBody>
      </p:sp>
      <p:sp>
        <p:nvSpPr>
          <p:cNvPr id="10" name="Inhaltsplatzhalter 9"/>
          <p:cNvSpPr>
            <a:spLocks noGrp="1"/>
          </p:cNvSpPr>
          <p:nvPr>
            <p:ph sz="quarter" idx="15"/>
          </p:nvPr>
        </p:nvSpPr>
        <p:spPr>
          <a:xfrm>
            <a:off x="576263" y="1511300"/>
            <a:ext cx="3600450" cy="46815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11" name="Inhaltsplatzhalter 9"/>
          <p:cNvSpPr>
            <a:spLocks noGrp="1"/>
          </p:cNvSpPr>
          <p:nvPr>
            <p:ph sz="quarter" idx="16"/>
          </p:nvPr>
        </p:nvSpPr>
        <p:spPr>
          <a:xfrm>
            <a:off x="4464075" y="1511300"/>
            <a:ext cx="3600450" cy="46815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12" name="Inhaltsplatzhalter 11"/>
          <p:cNvSpPr>
            <a:spLocks noGrp="1"/>
          </p:cNvSpPr>
          <p:nvPr>
            <p:ph sz="quarter" idx="17"/>
          </p:nvPr>
        </p:nvSpPr>
        <p:spPr>
          <a:xfrm>
            <a:off x="8352002" y="1511301"/>
            <a:ext cx="1873086" cy="4681538"/>
          </a:xfrm>
        </p:spPr>
        <p:txBody>
          <a:bodyPr rIns="0" bIns="288000"/>
          <a:lstStyle>
            <a:lvl1pPr>
              <a:lnSpc>
                <a:spcPct val="120000"/>
              </a:lnSpc>
              <a:spcAft>
                <a:spcPts val="0"/>
              </a:spcAft>
              <a:defRPr sz="1800">
                <a:latin typeface="+mn-lt"/>
              </a:defRPr>
            </a:lvl1pPr>
            <a:lvl2pPr>
              <a:lnSpc>
                <a:spcPct val="120000"/>
              </a:lnSpc>
              <a:spcAft>
                <a:spcPts val="0"/>
              </a:spcAft>
              <a:defRPr sz="1800">
                <a:latin typeface="+mn-lt"/>
              </a:defRPr>
            </a:lvl2pPr>
            <a:lvl3pPr marL="144000" indent="-144000">
              <a:lnSpc>
                <a:spcPct val="120000"/>
              </a:lnSpc>
              <a:spcAft>
                <a:spcPts val="0"/>
              </a:spcAft>
              <a:defRPr sz="1800">
                <a:latin typeface="+mn-lt"/>
              </a:defRPr>
            </a:lvl3pPr>
            <a:lvl4pPr marL="144000" indent="-144000">
              <a:lnSpc>
                <a:spcPct val="120000"/>
              </a:lnSpc>
              <a:spcAft>
                <a:spcPts val="0"/>
              </a:spcAft>
              <a:defRPr sz="1600">
                <a:latin typeface="+mn-lt"/>
              </a:defRPr>
            </a:lvl4pPr>
            <a:lvl5pPr marL="288000" indent="-144000">
              <a:lnSpc>
                <a:spcPct val="120000"/>
              </a:lnSpc>
              <a:spcAft>
                <a:spcPts val="0"/>
              </a:spcAft>
              <a:defRPr sz="1400">
                <a:latin typeface="+mn-lt"/>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386238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DESSO Endfolie">
    <p:spTree>
      <p:nvGrpSpPr>
        <p:cNvPr id="1" name=""/>
        <p:cNvGrpSpPr/>
        <p:nvPr/>
      </p:nvGrpSpPr>
      <p:grpSpPr>
        <a:xfrm>
          <a:off x="0" y="0"/>
          <a:ext cx="0" cy="0"/>
          <a:chOff x="0" y="0"/>
          <a:chExt cx="0" cy="0"/>
        </a:xfrm>
      </p:grpSpPr>
      <p:sp>
        <p:nvSpPr>
          <p:cNvPr id="2" name="Titel 1"/>
          <p:cNvSpPr>
            <a:spLocks noGrp="1"/>
          </p:cNvSpPr>
          <p:nvPr>
            <p:ph type="ctrTitle"/>
          </p:nvPr>
        </p:nvSpPr>
        <p:spPr>
          <a:xfrm>
            <a:off x="504000" y="360363"/>
            <a:ext cx="7345269" cy="576047"/>
          </a:xfrm>
          <a:solidFill>
            <a:schemeClr val="bg1"/>
          </a:solidFill>
        </p:spPr>
        <p:txBody>
          <a:bodyPr lIns="288000" tIns="108000"/>
          <a:lstStyle>
            <a:lvl1pPr>
              <a:defRPr sz="2500" spc="50" baseline="0"/>
            </a:lvl1pPr>
          </a:lstStyle>
          <a:p>
            <a:r>
              <a:rPr lang="de-DE"/>
              <a:t>Titelmasterformat durch Klicken bearbeiten</a:t>
            </a:r>
          </a:p>
        </p:txBody>
      </p:sp>
      <p:sp>
        <p:nvSpPr>
          <p:cNvPr id="3" name="Untertitel 2"/>
          <p:cNvSpPr>
            <a:spLocks noGrp="1"/>
          </p:cNvSpPr>
          <p:nvPr>
            <p:ph type="subTitle" idx="1"/>
          </p:nvPr>
        </p:nvSpPr>
        <p:spPr>
          <a:xfrm>
            <a:off x="792486" y="1296000"/>
            <a:ext cx="5760000" cy="612169"/>
          </a:xfrm>
        </p:spPr>
        <p:txBody>
          <a:bodyPr numCol="3" spcCol="216000" anchor="t" anchorCtr="0"/>
          <a:lstStyle>
            <a:lvl1pPr marL="0" indent="0" algn="l">
              <a:lnSpc>
                <a:spcPct val="100000"/>
              </a:lnSpc>
              <a:spcAft>
                <a:spcPts val="300"/>
              </a:spcAft>
              <a:buNone/>
              <a:defRPr sz="1300" b="1" spc="20" baseline="0">
                <a:solidFill>
                  <a:srgbClr val="C00000"/>
                </a:solidFill>
              </a:defRPr>
            </a:lvl1pPr>
            <a:lvl2pPr marL="0" indent="0" algn="l">
              <a:lnSpc>
                <a:spcPct val="100000"/>
              </a:lnSpc>
              <a:spcAft>
                <a:spcPts val="300"/>
              </a:spcAft>
              <a:buNone/>
              <a:defRPr sz="1300">
                <a:solidFill>
                  <a:schemeClr val="accent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p>
        </p:txBody>
      </p:sp>
      <p:sp>
        <p:nvSpPr>
          <p:cNvPr id="15" name="Bildplatzhalter 9"/>
          <p:cNvSpPr>
            <a:spLocks noGrp="1"/>
          </p:cNvSpPr>
          <p:nvPr>
            <p:ph type="pic" sz="quarter" idx="14"/>
          </p:nvPr>
        </p:nvSpPr>
        <p:spPr>
          <a:xfrm>
            <a:off x="288000" y="2087563"/>
            <a:ext cx="11235600" cy="4391025"/>
          </a:xfrm>
        </p:spPr>
        <p:txBody>
          <a:bodyPr/>
          <a:lstStyle/>
          <a:p>
            <a:endParaRPr lang="de-DE" dirty="0"/>
          </a:p>
        </p:txBody>
      </p:sp>
      <p:sp>
        <p:nvSpPr>
          <p:cNvPr id="4" name="Datumsplatzhalter 3"/>
          <p:cNvSpPr>
            <a:spLocks noGrp="1"/>
          </p:cNvSpPr>
          <p:nvPr>
            <p:ph type="dt" sz="half" idx="15"/>
          </p:nvPr>
        </p:nvSpPr>
        <p:spPr/>
        <p:txBody>
          <a:bodyPr/>
          <a:lstStyle>
            <a:lvl1pPr>
              <a:defRPr>
                <a:solidFill>
                  <a:schemeClr val="bg1"/>
                </a:solidFill>
              </a:defRPr>
            </a:lvl1pPr>
          </a:lstStyle>
          <a:p>
            <a:r>
              <a:rPr lang="de-DE" dirty="0"/>
              <a:t>8.11.2021</a:t>
            </a:r>
          </a:p>
        </p:txBody>
      </p:sp>
      <p:sp>
        <p:nvSpPr>
          <p:cNvPr id="5" name="Fußzeilenplatzhalter 4"/>
          <p:cNvSpPr>
            <a:spLocks noGrp="1"/>
          </p:cNvSpPr>
          <p:nvPr>
            <p:ph type="ftr" sz="quarter" idx="16"/>
          </p:nvPr>
        </p:nvSpPr>
        <p:spPr/>
        <p:txBody>
          <a:bodyPr/>
          <a:lstStyle>
            <a:lvl1pPr>
              <a:defRPr>
                <a:solidFill>
                  <a:schemeClr val="bg1"/>
                </a:solidFill>
              </a:defRPr>
            </a:lvl1pPr>
          </a:lstStyle>
          <a:p>
            <a:r>
              <a:rPr lang="en-US" dirty="0"/>
              <a:t>Integrate BPMN and Archimate Models using SpecIF</a:t>
            </a:r>
            <a:endParaRPr lang="de-DE" dirty="0"/>
          </a:p>
        </p:txBody>
      </p:sp>
      <p:sp>
        <p:nvSpPr>
          <p:cNvPr id="6" name="Foliennummernplatzhalter 5"/>
          <p:cNvSpPr>
            <a:spLocks noGrp="1"/>
          </p:cNvSpPr>
          <p:nvPr>
            <p:ph type="sldNum" sz="quarter" idx="17"/>
          </p:nvPr>
        </p:nvSpPr>
        <p:spPr/>
        <p:txBody>
          <a:bodyPr/>
          <a:lstStyle>
            <a:lvl1pPr>
              <a:defRPr>
                <a:solidFill>
                  <a:schemeClr val="bg1"/>
                </a:solidFill>
              </a:defRPr>
            </a:lvl1pPr>
          </a:lstStyle>
          <a:p>
            <a:fld id="{E07F1749-2C29-4AD9-BF92-E70F8884412B}" type="slidenum">
              <a:rPr lang="de-DE" smtClean="0"/>
              <a:pPr/>
              <a:t>‹Nr.›</a:t>
            </a:fld>
            <a:endParaRPr lang="de-DE" dirty="0"/>
          </a:p>
        </p:txBody>
      </p:sp>
    </p:spTree>
    <p:extLst>
      <p:ext uri="{BB962C8B-B14F-4D97-AF65-F5344CB8AC3E}">
        <p14:creationId xmlns:p14="http://schemas.microsoft.com/office/powerpoint/2010/main" val="2620583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4" name="Datumsplatzhalter 3"/>
          <p:cNvSpPr>
            <a:spLocks noGrp="1"/>
          </p:cNvSpPr>
          <p:nvPr>
            <p:ph type="dt" sz="half" idx="10"/>
          </p:nvPr>
        </p:nvSpPr>
        <p:spPr/>
        <p:txBody>
          <a:bodyPr/>
          <a:lstStyle/>
          <a:p>
            <a:r>
              <a:rPr lang="de-DE" dirty="0"/>
              <a:t>8.11.2021</a:t>
            </a:r>
          </a:p>
        </p:txBody>
      </p:sp>
      <p:sp>
        <p:nvSpPr>
          <p:cNvPr id="5" name="Fußzeilenplatzhalter 4"/>
          <p:cNvSpPr>
            <a:spLocks noGrp="1"/>
          </p:cNvSpPr>
          <p:nvPr>
            <p:ph type="ftr" sz="quarter" idx="11"/>
          </p:nvPr>
        </p:nvSpPr>
        <p:spPr/>
        <p:txBody>
          <a:bodyPr/>
          <a:lstStyle/>
          <a:p>
            <a:r>
              <a:rPr lang="en-US" dirty="0"/>
              <a:t>Integrate BPMN and Archimate Models using SpecIF</a:t>
            </a:r>
            <a:endParaRPr lang="de-DE" dirty="0"/>
          </a:p>
        </p:txBody>
      </p:sp>
      <p:sp>
        <p:nvSpPr>
          <p:cNvPr id="6" name="Foliennummernplatzhalter 5"/>
          <p:cNvSpPr>
            <a:spLocks noGrp="1"/>
          </p:cNvSpPr>
          <p:nvPr>
            <p:ph type="sldNum" sz="quarter" idx="12"/>
          </p:nvPr>
        </p:nvSpPr>
        <p:spPr/>
        <p:txBody>
          <a:bodyPr/>
          <a:lstStyle/>
          <a:p>
            <a:fld id="{E07F1749-2C29-4AD9-BF92-E70F8884412B}" type="slidenum">
              <a:rPr lang="de-DE" smtClean="0"/>
              <a:t>‹Nr.›</a:t>
            </a:fld>
            <a:endParaRPr lang="de-DE" dirty="0"/>
          </a:p>
        </p:txBody>
      </p:sp>
      <p:sp>
        <p:nvSpPr>
          <p:cNvPr id="8" name="Inhaltsplatzhalter 7"/>
          <p:cNvSpPr>
            <a:spLocks noGrp="1"/>
          </p:cNvSpPr>
          <p:nvPr>
            <p:ph sz="quarter" idx="13"/>
          </p:nvPr>
        </p:nvSpPr>
        <p:spPr>
          <a:xfrm>
            <a:off x="576263" y="1654893"/>
            <a:ext cx="9648825" cy="46815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00847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bschnitts-&#10;überschrift">
    <p:spTree>
      <p:nvGrpSpPr>
        <p:cNvPr id="1" name=""/>
        <p:cNvGrpSpPr/>
        <p:nvPr/>
      </p:nvGrpSpPr>
      <p:grpSpPr>
        <a:xfrm>
          <a:off x="0" y="0"/>
          <a:ext cx="0" cy="0"/>
          <a:chOff x="0" y="0"/>
          <a:chExt cx="0" cy="0"/>
        </a:xfrm>
      </p:grpSpPr>
      <p:sp>
        <p:nvSpPr>
          <p:cNvPr id="3" name="Fußzeilenplatzhalter 2"/>
          <p:cNvSpPr>
            <a:spLocks noGrp="1"/>
          </p:cNvSpPr>
          <p:nvPr>
            <p:ph type="ftr" sz="quarter" idx="16"/>
          </p:nvPr>
        </p:nvSpPr>
        <p:spPr/>
        <p:txBody>
          <a:bodyPr/>
          <a:lstStyle/>
          <a:p>
            <a:r>
              <a:rPr lang="en-US" dirty="0"/>
              <a:t>Integrate BPMN and Archimate Models using SpecIF</a:t>
            </a:r>
            <a:endParaRPr lang="de-DE" dirty="0"/>
          </a:p>
        </p:txBody>
      </p:sp>
      <p:sp>
        <p:nvSpPr>
          <p:cNvPr id="2" name="Datumsplatzhalter 1"/>
          <p:cNvSpPr>
            <a:spLocks noGrp="1"/>
          </p:cNvSpPr>
          <p:nvPr>
            <p:ph type="dt" sz="half" idx="15"/>
          </p:nvPr>
        </p:nvSpPr>
        <p:spPr/>
        <p:txBody>
          <a:bodyPr/>
          <a:lstStyle/>
          <a:p>
            <a:r>
              <a:rPr lang="de-DE" dirty="0"/>
              <a:t>8.11.2021</a:t>
            </a:r>
          </a:p>
        </p:txBody>
      </p:sp>
      <p:sp>
        <p:nvSpPr>
          <p:cNvPr id="4" name="Foliennummernplatzhalter 3"/>
          <p:cNvSpPr>
            <a:spLocks noGrp="1"/>
          </p:cNvSpPr>
          <p:nvPr>
            <p:ph type="sldNum" sz="quarter" idx="17"/>
          </p:nvPr>
        </p:nvSpPr>
        <p:spPr/>
        <p:txBody>
          <a:bodyPr/>
          <a:lstStyle/>
          <a:p>
            <a:fld id="{E07F1749-2C29-4AD9-BF92-E70F8884412B}" type="slidenum">
              <a:rPr lang="de-DE" smtClean="0"/>
              <a:pPr/>
              <a:t>‹Nr.›</a:t>
            </a:fld>
            <a:endParaRPr lang="de-DE" dirty="0"/>
          </a:p>
        </p:txBody>
      </p:sp>
      <p:sp>
        <p:nvSpPr>
          <p:cNvPr id="8" name="Bildplatzhalter 7"/>
          <p:cNvSpPr>
            <a:spLocks noGrp="1"/>
          </p:cNvSpPr>
          <p:nvPr>
            <p:ph type="pic" sz="quarter" idx="13"/>
          </p:nvPr>
        </p:nvSpPr>
        <p:spPr>
          <a:xfrm>
            <a:off x="288000" y="0"/>
            <a:ext cx="11235600" cy="6480000"/>
          </a:xfrm>
          <a:solidFill>
            <a:schemeClr val="bg1">
              <a:lumMod val="85000"/>
            </a:schemeClr>
          </a:solidFill>
        </p:spPr>
        <p:txBody>
          <a:bodyPr/>
          <a:lstStyle>
            <a:lvl1pPr>
              <a:defRPr b="0">
                <a:solidFill>
                  <a:schemeClr val="bg1"/>
                </a:solidFill>
              </a:defRPr>
            </a:lvl1pPr>
          </a:lstStyle>
          <a:p>
            <a:r>
              <a:rPr lang="de-DE" dirty="0"/>
              <a:t>Bild durch Klicken auf Symbol hinzufügen</a:t>
            </a:r>
          </a:p>
        </p:txBody>
      </p:sp>
      <p:sp>
        <p:nvSpPr>
          <p:cNvPr id="9" name="Untertitel 2"/>
          <p:cNvSpPr>
            <a:spLocks noGrp="1"/>
          </p:cNvSpPr>
          <p:nvPr>
            <p:ph type="subTitle" idx="1"/>
          </p:nvPr>
        </p:nvSpPr>
        <p:spPr>
          <a:xfrm>
            <a:off x="792485" y="1044000"/>
            <a:ext cx="9432603" cy="432048"/>
          </a:xfrm>
        </p:spPr>
        <p:txBody>
          <a:bodyPr/>
          <a:lstStyle>
            <a:lvl1pPr marL="0" indent="0" algn="l">
              <a:buNone/>
              <a:defRPr sz="1850" b="0" spc="2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10" name="Titel 1"/>
          <p:cNvSpPr>
            <a:spLocks noGrp="1"/>
          </p:cNvSpPr>
          <p:nvPr>
            <p:ph type="ctrTitle"/>
          </p:nvPr>
        </p:nvSpPr>
        <p:spPr>
          <a:xfrm>
            <a:off x="792000" y="612000"/>
            <a:ext cx="9433088" cy="431903"/>
          </a:xfrm>
        </p:spPr>
        <p:txBody>
          <a:bodyPr/>
          <a:lstStyle>
            <a:lvl1pPr>
              <a:defRPr sz="2500" spc="50" baseline="0">
                <a:solidFill>
                  <a:schemeClr val="bg1"/>
                </a:solidFill>
              </a:defRPr>
            </a:lvl1pPr>
          </a:lstStyle>
          <a:p>
            <a:r>
              <a:rPr lang="de-DE"/>
              <a:t>Titelmasterformat durch Klicken bearbeiten</a:t>
            </a:r>
          </a:p>
        </p:txBody>
      </p:sp>
      <p:pic>
        <p:nvPicPr>
          <p:cNvPr id="11" name="Grafik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5798" cy="6479438"/>
          </a:xfrm>
          <a:prstGeom prst="rect">
            <a:avLst/>
          </a:prstGeom>
        </p:spPr>
      </p:pic>
      <p:sp>
        <p:nvSpPr>
          <p:cNvPr id="13" name="Bildplatzhalter 12"/>
          <p:cNvSpPr>
            <a:spLocks noGrp="1"/>
          </p:cNvSpPr>
          <p:nvPr>
            <p:ph type="pic" sz="quarter" idx="14"/>
          </p:nvPr>
        </p:nvSpPr>
        <p:spPr>
          <a:xfrm>
            <a:off x="10710000" y="396000"/>
            <a:ext cx="540000" cy="720000"/>
          </a:xfrm>
        </p:spPr>
        <p:txBody>
          <a:bodyPr/>
          <a:lstStyle>
            <a:lvl1pPr algn="ctr">
              <a:lnSpc>
                <a:spcPct val="100000"/>
              </a:lnSpc>
              <a:spcAft>
                <a:spcPts val="0"/>
              </a:spcAft>
              <a:defRPr sz="800" b="0">
                <a:solidFill>
                  <a:schemeClr val="bg1"/>
                </a:solidFill>
              </a:defRPr>
            </a:lvl1pPr>
          </a:lstStyle>
          <a:p>
            <a:r>
              <a:rPr lang="de-DE" dirty="0"/>
              <a:t>Bild durch Klicken auf Symbol hinzufügen</a:t>
            </a:r>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215798" cy="6479438"/>
          </a:xfrm>
          <a:prstGeom prst="rect">
            <a:avLst/>
          </a:prstGeom>
        </p:spPr>
      </p:pic>
    </p:spTree>
    <p:extLst>
      <p:ext uri="{BB962C8B-B14F-4D97-AF65-F5344CB8AC3E}">
        <p14:creationId xmlns:p14="http://schemas.microsoft.com/office/powerpoint/2010/main" val="1243027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5" name="Datumsplatzhalter 4"/>
          <p:cNvSpPr>
            <a:spLocks noGrp="1"/>
          </p:cNvSpPr>
          <p:nvPr>
            <p:ph type="dt" sz="half" idx="10"/>
          </p:nvPr>
        </p:nvSpPr>
        <p:spPr/>
        <p:txBody>
          <a:bodyPr/>
          <a:lstStyle/>
          <a:p>
            <a:r>
              <a:rPr lang="de-DE" dirty="0"/>
              <a:t>8.11.2021</a:t>
            </a:r>
          </a:p>
        </p:txBody>
      </p:sp>
      <p:sp>
        <p:nvSpPr>
          <p:cNvPr id="6" name="Fußzeilenplatzhalter 5"/>
          <p:cNvSpPr>
            <a:spLocks noGrp="1"/>
          </p:cNvSpPr>
          <p:nvPr>
            <p:ph type="ftr" sz="quarter" idx="11"/>
          </p:nvPr>
        </p:nvSpPr>
        <p:spPr/>
        <p:txBody>
          <a:bodyPr/>
          <a:lstStyle>
            <a:lvl1pPr>
              <a:defRPr/>
            </a:lvl1pPr>
          </a:lstStyle>
          <a:p>
            <a:r>
              <a:rPr lang="en-US" dirty="0"/>
              <a:t>Integrate BPMN and Archimate Models using SpecIF</a:t>
            </a:r>
            <a:endParaRPr lang="de-DE" dirty="0"/>
          </a:p>
        </p:txBody>
      </p:sp>
      <p:sp>
        <p:nvSpPr>
          <p:cNvPr id="7" name="Foliennummernplatzhalter 6"/>
          <p:cNvSpPr>
            <a:spLocks noGrp="1"/>
          </p:cNvSpPr>
          <p:nvPr>
            <p:ph type="sldNum" sz="quarter" idx="12"/>
          </p:nvPr>
        </p:nvSpPr>
        <p:spPr/>
        <p:txBody>
          <a:bodyPr/>
          <a:lstStyle/>
          <a:p>
            <a:fld id="{E07F1749-2C29-4AD9-BF92-E70F8884412B}" type="slidenum">
              <a:rPr lang="de-DE" smtClean="0"/>
              <a:t>‹Nr.›</a:t>
            </a:fld>
            <a:endParaRPr lang="de-DE" dirty="0"/>
          </a:p>
        </p:txBody>
      </p:sp>
      <p:sp>
        <p:nvSpPr>
          <p:cNvPr id="9" name="Inhaltsplatzhalter 8"/>
          <p:cNvSpPr>
            <a:spLocks noGrp="1"/>
          </p:cNvSpPr>
          <p:nvPr>
            <p:ph sz="quarter" idx="13"/>
          </p:nvPr>
        </p:nvSpPr>
        <p:spPr>
          <a:xfrm>
            <a:off x="576263" y="1654893"/>
            <a:ext cx="4679950" cy="4681538"/>
          </a:xfr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Inhaltsplatzhalter 8"/>
          <p:cNvSpPr>
            <a:spLocks noGrp="1"/>
          </p:cNvSpPr>
          <p:nvPr>
            <p:ph sz="quarter" idx="14"/>
          </p:nvPr>
        </p:nvSpPr>
        <p:spPr>
          <a:xfrm>
            <a:off x="5545138" y="1647467"/>
            <a:ext cx="4679950" cy="46815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719326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r>
              <a:rPr lang="de-DE" dirty="0"/>
              <a:t>8.11.2021</a:t>
            </a:r>
          </a:p>
        </p:txBody>
      </p:sp>
      <p:sp>
        <p:nvSpPr>
          <p:cNvPr id="4" name="Fußzeilenplatzhalter 3"/>
          <p:cNvSpPr>
            <a:spLocks noGrp="1"/>
          </p:cNvSpPr>
          <p:nvPr>
            <p:ph type="ftr" sz="quarter" idx="11"/>
          </p:nvPr>
        </p:nvSpPr>
        <p:spPr/>
        <p:txBody>
          <a:bodyPr/>
          <a:lstStyle>
            <a:lvl1pPr>
              <a:defRPr/>
            </a:lvl1pPr>
          </a:lstStyle>
          <a:p>
            <a:r>
              <a:rPr lang="en-US" dirty="0"/>
              <a:t>Integrate BPMN and Archimate Models using SpecIF</a:t>
            </a:r>
            <a:endParaRPr lang="de-DE" dirty="0"/>
          </a:p>
        </p:txBody>
      </p:sp>
      <p:sp>
        <p:nvSpPr>
          <p:cNvPr id="5" name="Foliennummernplatzhalter 4"/>
          <p:cNvSpPr>
            <a:spLocks noGrp="1"/>
          </p:cNvSpPr>
          <p:nvPr>
            <p:ph type="sldNum" sz="quarter" idx="12"/>
          </p:nvPr>
        </p:nvSpPr>
        <p:spPr/>
        <p:txBody>
          <a:bodyPr/>
          <a:lstStyle/>
          <a:p>
            <a:fld id="{E07F1749-2C29-4AD9-BF92-E70F8884412B}" type="slidenum">
              <a:rPr lang="de-DE" smtClean="0"/>
              <a:t>‹Nr.›</a:t>
            </a:fld>
            <a:endParaRPr lang="de-DE" dirty="0"/>
          </a:p>
        </p:txBody>
      </p:sp>
    </p:spTree>
    <p:extLst>
      <p:ext uri="{BB962C8B-B14F-4D97-AF65-F5344CB8AC3E}">
        <p14:creationId xmlns:p14="http://schemas.microsoft.com/office/powerpoint/2010/main" val="3600735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r>
              <a:rPr lang="de-DE" dirty="0"/>
              <a:t>8.11.2021</a:t>
            </a:r>
          </a:p>
        </p:txBody>
      </p:sp>
      <p:sp>
        <p:nvSpPr>
          <p:cNvPr id="3" name="Fußzeilenplatzhalter 2"/>
          <p:cNvSpPr>
            <a:spLocks noGrp="1"/>
          </p:cNvSpPr>
          <p:nvPr>
            <p:ph type="ftr" sz="quarter" idx="11"/>
          </p:nvPr>
        </p:nvSpPr>
        <p:spPr/>
        <p:txBody>
          <a:bodyPr/>
          <a:lstStyle>
            <a:lvl1pPr>
              <a:defRPr/>
            </a:lvl1pPr>
          </a:lstStyle>
          <a:p>
            <a:r>
              <a:rPr lang="en-US" dirty="0"/>
              <a:t>Integrate BPMN and Archimate Models using SpecIF</a:t>
            </a:r>
            <a:endParaRPr lang="de-DE" dirty="0"/>
          </a:p>
        </p:txBody>
      </p:sp>
      <p:sp>
        <p:nvSpPr>
          <p:cNvPr id="4" name="Foliennummernplatzhalter 3"/>
          <p:cNvSpPr>
            <a:spLocks noGrp="1"/>
          </p:cNvSpPr>
          <p:nvPr>
            <p:ph type="sldNum" sz="quarter" idx="12"/>
          </p:nvPr>
        </p:nvSpPr>
        <p:spPr/>
        <p:txBody>
          <a:bodyPr/>
          <a:lstStyle/>
          <a:p>
            <a:fld id="{E07F1749-2C29-4AD9-BF92-E70F8884412B}" type="slidenum">
              <a:rPr lang="de-DE" smtClean="0"/>
              <a:t>‹Nr.›</a:t>
            </a:fld>
            <a:endParaRPr lang="de-DE" dirty="0"/>
          </a:p>
        </p:txBody>
      </p:sp>
    </p:spTree>
    <p:extLst>
      <p:ext uri="{BB962C8B-B14F-4D97-AF65-F5344CB8AC3E}">
        <p14:creationId xmlns:p14="http://schemas.microsoft.com/office/powerpoint/2010/main" val="1914507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r>
              <a:rPr lang="de-DE" dirty="0"/>
              <a:t>8.11.2021</a:t>
            </a:r>
          </a:p>
        </p:txBody>
      </p:sp>
      <p:sp>
        <p:nvSpPr>
          <p:cNvPr id="6" name="Fußzeilenplatzhalter 5"/>
          <p:cNvSpPr>
            <a:spLocks noGrp="1"/>
          </p:cNvSpPr>
          <p:nvPr>
            <p:ph type="ftr" sz="quarter" idx="11"/>
          </p:nvPr>
        </p:nvSpPr>
        <p:spPr/>
        <p:txBody>
          <a:bodyPr/>
          <a:lstStyle>
            <a:lvl1pPr>
              <a:defRPr/>
            </a:lvl1pPr>
          </a:lstStyle>
          <a:p>
            <a:r>
              <a:rPr lang="en-US" dirty="0"/>
              <a:t>Integrate BPMN and Archimate Models using SpecIF</a:t>
            </a:r>
            <a:endParaRPr lang="de-DE" dirty="0"/>
          </a:p>
        </p:txBody>
      </p:sp>
      <p:sp>
        <p:nvSpPr>
          <p:cNvPr id="7" name="Foliennummernplatzhalter 6"/>
          <p:cNvSpPr>
            <a:spLocks noGrp="1"/>
          </p:cNvSpPr>
          <p:nvPr>
            <p:ph type="sldNum" sz="quarter" idx="12"/>
          </p:nvPr>
        </p:nvSpPr>
        <p:spPr/>
        <p:txBody>
          <a:bodyPr/>
          <a:lstStyle/>
          <a:p>
            <a:fld id="{E07F1749-2C29-4AD9-BF92-E70F8884412B}" type="slidenum">
              <a:rPr lang="de-DE" smtClean="0"/>
              <a:t>‹Nr.›</a:t>
            </a:fld>
            <a:endParaRPr lang="de-DE" dirty="0"/>
          </a:p>
        </p:txBody>
      </p:sp>
      <p:sp>
        <p:nvSpPr>
          <p:cNvPr id="9" name="Inhaltsplatzhalter 8"/>
          <p:cNvSpPr>
            <a:spLocks noGrp="1"/>
          </p:cNvSpPr>
          <p:nvPr>
            <p:ph sz="quarter" idx="13"/>
          </p:nvPr>
        </p:nvSpPr>
        <p:spPr>
          <a:xfrm>
            <a:off x="576264" y="1654893"/>
            <a:ext cx="7200997" cy="46815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10" name="Titel 1"/>
          <p:cNvSpPr>
            <a:spLocks noGrp="1"/>
          </p:cNvSpPr>
          <p:nvPr>
            <p:ph type="title"/>
          </p:nvPr>
        </p:nvSpPr>
        <p:spPr>
          <a:xfrm>
            <a:off x="576460" y="647799"/>
            <a:ext cx="9648627" cy="691737"/>
          </a:xfrm>
        </p:spPr>
        <p:txBody>
          <a:bodyPr/>
          <a:lstStyle/>
          <a:p>
            <a:r>
              <a:rPr lang="de-DE"/>
              <a:t>Titelmasterformat durch Klicken bearbeiten</a:t>
            </a:r>
          </a:p>
        </p:txBody>
      </p:sp>
      <p:sp>
        <p:nvSpPr>
          <p:cNvPr id="8" name="Inhaltsplatzhalter 11"/>
          <p:cNvSpPr>
            <a:spLocks noGrp="1"/>
          </p:cNvSpPr>
          <p:nvPr>
            <p:ph sz="quarter" idx="17"/>
          </p:nvPr>
        </p:nvSpPr>
        <p:spPr>
          <a:xfrm>
            <a:off x="8066086" y="1511301"/>
            <a:ext cx="3459600" cy="4968874"/>
          </a:xfrm>
        </p:spPr>
        <p:txBody>
          <a:bodyPr rIns="576000" bIns="288000"/>
          <a:lstStyle>
            <a:lvl1pPr>
              <a:lnSpc>
                <a:spcPct val="120000"/>
              </a:lnSpc>
              <a:spcAft>
                <a:spcPts val="0"/>
              </a:spcAft>
              <a:defRPr sz="1800">
                <a:latin typeface="+mn-lt"/>
              </a:defRPr>
            </a:lvl1pPr>
            <a:lvl2pPr>
              <a:lnSpc>
                <a:spcPct val="120000"/>
              </a:lnSpc>
              <a:spcAft>
                <a:spcPts val="0"/>
              </a:spcAft>
              <a:defRPr sz="1800">
                <a:latin typeface="+mn-lt"/>
              </a:defRPr>
            </a:lvl2pPr>
            <a:lvl3pPr marL="144000" indent="-144000">
              <a:lnSpc>
                <a:spcPct val="120000"/>
              </a:lnSpc>
              <a:spcAft>
                <a:spcPts val="0"/>
              </a:spcAft>
              <a:defRPr sz="1800">
                <a:latin typeface="+mn-lt"/>
              </a:defRPr>
            </a:lvl3pPr>
            <a:lvl4pPr marL="144000" indent="-144000">
              <a:lnSpc>
                <a:spcPct val="120000"/>
              </a:lnSpc>
              <a:spcAft>
                <a:spcPts val="0"/>
              </a:spcAft>
              <a:defRPr sz="1600">
                <a:latin typeface="+mn-lt"/>
              </a:defRPr>
            </a:lvl4pPr>
            <a:lvl5pPr marL="288000" indent="-144000">
              <a:lnSpc>
                <a:spcPct val="120000"/>
              </a:lnSpc>
              <a:spcAft>
                <a:spcPts val="0"/>
              </a:spcAft>
              <a:defRPr sz="1400">
                <a:latin typeface="+mn-lt"/>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080663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576262" y="1511299"/>
            <a:ext cx="10440000" cy="439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 durch Klicken auf Symbol hinzufügen</a:t>
            </a:r>
          </a:p>
        </p:txBody>
      </p:sp>
      <p:sp>
        <p:nvSpPr>
          <p:cNvPr id="4" name="Textplatzhalter 3"/>
          <p:cNvSpPr>
            <a:spLocks noGrp="1"/>
          </p:cNvSpPr>
          <p:nvPr>
            <p:ph type="body" sz="half" idx="2"/>
          </p:nvPr>
        </p:nvSpPr>
        <p:spPr>
          <a:xfrm>
            <a:off x="576262" y="5904383"/>
            <a:ext cx="10440000" cy="400698"/>
          </a:xfrm>
        </p:spPr>
        <p:txBody>
          <a:bodyPr anchor="b" anchorCtr="0"/>
          <a:lstStyle>
            <a:lvl1pPr marL="0" indent="0">
              <a:buNone/>
              <a:defRPr sz="20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p:txBody>
          <a:bodyPr/>
          <a:lstStyle/>
          <a:p>
            <a:r>
              <a:rPr lang="de-DE" dirty="0"/>
              <a:t>8.11.2021</a:t>
            </a:r>
          </a:p>
        </p:txBody>
      </p:sp>
      <p:sp>
        <p:nvSpPr>
          <p:cNvPr id="6" name="Fußzeilenplatzhalter 5"/>
          <p:cNvSpPr>
            <a:spLocks noGrp="1"/>
          </p:cNvSpPr>
          <p:nvPr>
            <p:ph type="ftr" sz="quarter" idx="11"/>
          </p:nvPr>
        </p:nvSpPr>
        <p:spPr/>
        <p:txBody>
          <a:bodyPr/>
          <a:lstStyle>
            <a:lvl1pPr>
              <a:defRPr/>
            </a:lvl1pPr>
          </a:lstStyle>
          <a:p>
            <a:r>
              <a:rPr lang="en-US" dirty="0"/>
              <a:t>Integrate BPMN and Archimate Models using SpecIF</a:t>
            </a:r>
            <a:endParaRPr lang="de-DE" dirty="0"/>
          </a:p>
        </p:txBody>
      </p:sp>
      <p:sp>
        <p:nvSpPr>
          <p:cNvPr id="7" name="Foliennummernplatzhalter 6"/>
          <p:cNvSpPr>
            <a:spLocks noGrp="1"/>
          </p:cNvSpPr>
          <p:nvPr>
            <p:ph type="sldNum" sz="quarter" idx="12"/>
          </p:nvPr>
        </p:nvSpPr>
        <p:spPr/>
        <p:txBody>
          <a:bodyPr/>
          <a:lstStyle/>
          <a:p>
            <a:fld id="{E07F1749-2C29-4AD9-BF92-E70F8884412B}" type="slidenum">
              <a:rPr lang="de-DE" smtClean="0"/>
              <a:t>‹Nr.›</a:t>
            </a:fld>
            <a:endParaRPr lang="de-DE" dirty="0"/>
          </a:p>
        </p:txBody>
      </p:sp>
      <p:sp>
        <p:nvSpPr>
          <p:cNvPr id="8" name="Titel 1"/>
          <p:cNvSpPr>
            <a:spLocks noGrp="1"/>
          </p:cNvSpPr>
          <p:nvPr>
            <p:ph type="title"/>
          </p:nvPr>
        </p:nvSpPr>
        <p:spPr>
          <a:xfrm>
            <a:off x="576460" y="647799"/>
            <a:ext cx="9648627" cy="691737"/>
          </a:xfrm>
        </p:spPr>
        <p:txBody>
          <a:bodyPr/>
          <a:lstStyle>
            <a:lvl1pPr>
              <a:defRPr sz="2400"/>
            </a:lvl1pPr>
          </a:lstStyle>
          <a:p>
            <a:r>
              <a:rPr lang="de-DE" dirty="0"/>
              <a:t>Titelmasterformat durch Klicken bearbeiten</a:t>
            </a:r>
          </a:p>
        </p:txBody>
      </p:sp>
    </p:spTree>
    <p:extLst>
      <p:ext uri="{BB962C8B-B14F-4D97-AF65-F5344CB8AC3E}">
        <p14:creationId xmlns:p14="http://schemas.microsoft.com/office/powerpoint/2010/main" val="1538310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r>
              <a:rPr lang="de-DE" dirty="0"/>
              <a:t>8.11.2021</a:t>
            </a:r>
          </a:p>
        </p:txBody>
      </p:sp>
      <p:sp>
        <p:nvSpPr>
          <p:cNvPr id="5" name="Fußzeilenplatzhalter 4"/>
          <p:cNvSpPr>
            <a:spLocks noGrp="1"/>
          </p:cNvSpPr>
          <p:nvPr>
            <p:ph type="ftr" sz="quarter" idx="11"/>
          </p:nvPr>
        </p:nvSpPr>
        <p:spPr/>
        <p:txBody>
          <a:bodyPr/>
          <a:lstStyle>
            <a:lvl1pPr>
              <a:defRPr/>
            </a:lvl1pPr>
          </a:lstStyle>
          <a:p>
            <a:r>
              <a:rPr lang="en-US" dirty="0"/>
              <a:t>Integrate BPMN and Archimate Models using SpecIF</a:t>
            </a:r>
            <a:endParaRPr lang="de-DE" dirty="0"/>
          </a:p>
        </p:txBody>
      </p:sp>
      <p:sp>
        <p:nvSpPr>
          <p:cNvPr id="6" name="Foliennummernplatzhalter 5"/>
          <p:cNvSpPr>
            <a:spLocks noGrp="1"/>
          </p:cNvSpPr>
          <p:nvPr>
            <p:ph type="sldNum" sz="quarter" idx="12"/>
          </p:nvPr>
        </p:nvSpPr>
        <p:spPr/>
        <p:txBody>
          <a:bodyPr/>
          <a:lstStyle/>
          <a:p>
            <a:fld id="{E07F1749-2C29-4AD9-BF92-E70F8884412B}" type="slidenum">
              <a:rPr lang="de-DE" smtClean="0"/>
              <a:t>‹Nr.›</a:t>
            </a:fld>
            <a:endParaRPr lang="de-DE" dirty="0"/>
          </a:p>
        </p:txBody>
      </p:sp>
    </p:spTree>
    <p:extLst>
      <p:ext uri="{BB962C8B-B14F-4D97-AF65-F5344CB8AC3E}">
        <p14:creationId xmlns:p14="http://schemas.microsoft.com/office/powerpoint/2010/main" val="1524107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76460" y="647799"/>
            <a:ext cx="9648627" cy="691737"/>
          </a:xfrm>
          <a:prstGeom prst="rect">
            <a:avLst/>
          </a:prstGeom>
        </p:spPr>
        <p:txBody>
          <a:bodyPr vert="horz" lIns="0" tIns="36000" rIns="0" bIns="0" rtlCol="0" anchor="t" anchorCtr="0">
            <a:noAutofit/>
          </a:bodyPr>
          <a:lstStyle/>
          <a:p>
            <a:r>
              <a:rPr lang="de-DE" dirty="0"/>
              <a:t>Titelmasterformat durch Klicken bearbeiten</a:t>
            </a:r>
          </a:p>
        </p:txBody>
      </p:sp>
      <p:sp>
        <p:nvSpPr>
          <p:cNvPr id="3" name="Textplatzhalter 2"/>
          <p:cNvSpPr>
            <a:spLocks noGrp="1"/>
          </p:cNvSpPr>
          <p:nvPr>
            <p:ph type="body" idx="1"/>
          </p:nvPr>
        </p:nvSpPr>
        <p:spPr>
          <a:xfrm>
            <a:off x="576000" y="1655911"/>
            <a:ext cx="9648000" cy="4681538"/>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918000" y="360363"/>
            <a:ext cx="827515" cy="216000"/>
          </a:xfrm>
          <a:prstGeom prst="rect">
            <a:avLst/>
          </a:prstGeom>
        </p:spPr>
        <p:txBody>
          <a:bodyPr vert="horz" lIns="0" tIns="18000" rIns="0" bIns="0" rtlCol="0" anchor="t" anchorCtr="0"/>
          <a:lstStyle>
            <a:lvl1pPr algn="ctr">
              <a:defRPr sz="1050">
                <a:solidFill>
                  <a:srgbClr val="C00000"/>
                </a:solidFill>
              </a:defRPr>
            </a:lvl1pPr>
          </a:lstStyle>
          <a:p>
            <a:r>
              <a:rPr lang="de-DE" dirty="0"/>
              <a:t>8.11.2021</a:t>
            </a:r>
          </a:p>
        </p:txBody>
      </p:sp>
      <p:sp>
        <p:nvSpPr>
          <p:cNvPr id="5" name="Fußzeilenplatzhalter 4"/>
          <p:cNvSpPr>
            <a:spLocks noGrp="1"/>
          </p:cNvSpPr>
          <p:nvPr>
            <p:ph type="ftr" sz="quarter" idx="3"/>
          </p:nvPr>
        </p:nvSpPr>
        <p:spPr>
          <a:xfrm>
            <a:off x="1872000" y="360363"/>
            <a:ext cx="8352000" cy="216000"/>
          </a:xfrm>
          <a:prstGeom prst="rect">
            <a:avLst/>
          </a:prstGeom>
        </p:spPr>
        <p:txBody>
          <a:bodyPr vert="horz" lIns="0" tIns="18000" rIns="0" bIns="0" rtlCol="0" anchor="t" anchorCtr="0"/>
          <a:lstStyle>
            <a:lvl1pPr algn="l">
              <a:defRPr sz="1050" spc="30" baseline="0">
                <a:solidFill>
                  <a:srgbClr val="C00000"/>
                </a:solidFill>
              </a:defRPr>
            </a:lvl1pPr>
          </a:lstStyle>
          <a:p>
            <a:r>
              <a:rPr lang="en-US" dirty="0"/>
              <a:t>Integrate BPMN and Archimate Models using SpecIF</a:t>
            </a:r>
            <a:endParaRPr lang="de-DE" dirty="0"/>
          </a:p>
        </p:txBody>
      </p:sp>
      <p:sp>
        <p:nvSpPr>
          <p:cNvPr id="6" name="Foliennummernplatzhalter 5"/>
          <p:cNvSpPr>
            <a:spLocks noGrp="1"/>
          </p:cNvSpPr>
          <p:nvPr>
            <p:ph type="sldNum" sz="quarter" idx="4"/>
          </p:nvPr>
        </p:nvSpPr>
        <p:spPr>
          <a:xfrm>
            <a:off x="575999" y="360363"/>
            <a:ext cx="288000" cy="216000"/>
          </a:xfrm>
          <a:prstGeom prst="rect">
            <a:avLst/>
          </a:prstGeom>
        </p:spPr>
        <p:txBody>
          <a:bodyPr vert="horz" lIns="0" tIns="18000" rIns="0" bIns="0" rtlCol="0" anchor="t" anchorCtr="0"/>
          <a:lstStyle>
            <a:lvl1pPr algn="l">
              <a:defRPr sz="1050">
                <a:solidFill>
                  <a:srgbClr val="C00000"/>
                </a:solidFill>
              </a:defRPr>
            </a:lvl1pPr>
          </a:lstStyle>
          <a:p>
            <a:fld id="{E07F1749-2C29-4AD9-BF92-E70F8884412B}" type="slidenum">
              <a:rPr lang="de-DE" smtClean="0"/>
              <a:pPr/>
              <a:t>‹Nr.›</a:t>
            </a:fld>
            <a:endParaRPr lang="de-DE" dirty="0"/>
          </a:p>
        </p:txBody>
      </p:sp>
      <p:cxnSp>
        <p:nvCxnSpPr>
          <p:cNvPr id="10" name="Gerade Verbindung 9"/>
          <p:cNvCxnSpPr/>
          <p:nvPr/>
        </p:nvCxnSpPr>
        <p:spPr>
          <a:xfrm>
            <a:off x="576000" y="612000"/>
            <a:ext cx="9432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userDrawn="1"/>
        </p:nvCxnSpPr>
        <p:spPr>
          <a:xfrm>
            <a:off x="576000" y="612000"/>
            <a:ext cx="9432000"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userDrawn="1"/>
        </p:nvCxnSpPr>
        <p:spPr>
          <a:xfrm>
            <a:off x="864000" y="396000"/>
            <a:ext cx="0" cy="14400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a:xfrm>
            <a:off x="1764000" y="396000"/>
            <a:ext cx="0" cy="144000"/>
          </a:xfrm>
          <a:prstGeom prst="line">
            <a:avLst/>
          </a:prstGeom>
          <a:ln w="9525"/>
        </p:spPr>
        <p:style>
          <a:lnRef idx="1">
            <a:schemeClr val="accent1"/>
          </a:lnRef>
          <a:fillRef idx="0">
            <a:schemeClr val="accent1"/>
          </a:fillRef>
          <a:effectRef idx="0">
            <a:schemeClr val="accent1"/>
          </a:effectRef>
          <a:fontRef idx="minor">
            <a:schemeClr val="tx1"/>
          </a:fontRef>
        </p:style>
      </p:cxnSp>
      <p:pic>
        <p:nvPicPr>
          <p:cNvPr id="12" name="Grafik 11"/>
          <p:cNvPicPr>
            <a:picLocks noChangeAspect="1"/>
          </p:cNvPicPr>
          <p:nvPr userDrawn="1"/>
        </p:nvPicPr>
        <p:blipFill rotWithShape="1">
          <a:blip r:embed="rId15">
            <a:extLst>
              <a:ext uri="{28A0092B-C50C-407E-A947-70E740481C1C}">
                <a14:useLocalDpi xmlns:a14="http://schemas.microsoft.com/office/drawing/2010/main" val="0"/>
              </a:ext>
            </a:extLst>
          </a:blip>
          <a:srcRect t="-1" b="42590"/>
          <a:stretch/>
        </p:blipFill>
        <p:spPr>
          <a:xfrm>
            <a:off x="10120106" y="224616"/>
            <a:ext cx="1266825" cy="432000"/>
          </a:xfrm>
          <a:prstGeom prst="rect">
            <a:avLst/>
          </a:prstGeom>
        </p:spPr>
      </p:pic>
      <p:sp>
        <p:nvSpPr>
          <p:cNvPr id="16" name="Textfeld 15"/>
          <p:cNvSpPr txBox="1"/>
          <p:nvPr userDrawn="1"/>
        </p:nvSpPr>
        <p:spPr>
          <a:xfrm>
            <a:off x="8222959" y="322447"/>
            <a:ext cx="1885453" cy="253916"/>
          </a:xfrm>
          <a:prstGeom prst="rect">
            <a:avLst/>
          </a:prstGeom>
          <a:noFill/>
        </p:spPr>
        <p:txBody>
          <a:bodyPr wrap="none" rtlCol="0">
            <a:spAutoFit/>
          </a:bodyPr>
          <a:lstStyle/>
          <a:p>
            <a:r>
              <a:rPr lang="de-DE" sz="1050" dirty="0"/>
              <a:t>Working Group </a:t>
            </a:r>
            <a:r>
              <a:rPr lang="de-DE" sz="1050" dirty="0">
                <a:solidFill>
                  <a:srgbClr val="CD0000"/>
                </a:solidFill>
              </a:rPr>
              <a:t>PLM4MBSE</a:t>
            </a:r>
          </a:p>
        </p:txBody>
      </p:sp>
    </p:spTree>
    <p:extLst>
      <p:ext uri="{BB962C8B-B14F-4D97-AF65-F5344CB8AC3E}">
        <p14:creationId xmlns:p14="http://schemas.microsoft.com/office/powerpoint/2010/main" val="337688044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9" r:id="rId5"/>
    <p:sldLayoutId id="2147483680" r:id="rId6"/>
    <p:sldLayoutId id="2147483681" r:id="rId7"/>
    <p:sldLayoutId id="2147483682" r:id="rId8"/>
    <p:sldLayoutId id="2147483683" r:id="rId9"/>
    <p:sldLayoutId id="2147483684" r:id="rId10"/>
    <p:sldLayoutId id="2147483686" r:id="rId11"/>
    <p:sldLayoutId id="2147483687" r:id="rId12"/>
    <p:sldLayoutId id="2147483685" r:id="rId13"/>
  </p:sldLayoutIdLst>
  <p:hf hdr="0"/>
  <p:txStyles>
    <p:titleStyle>
      <a:lvl1pPr algn="l" defTabSz="914400" rtl="0" eaLnBrk="1" latinLnBrk="0" hangingPunct="1">
        <a:lnSpc>
          <a:spcPct val="100000"/>
        </a:lnSpc>
        <a:spcBef>
          <a:spcPct val="0"/>
        </a:spcBef>
        <a:buNone/>
        <a:defRPr sz="2400" kern="1200" spc="100" baseline="0">
          <a:solidFill>
            <a:srgbClr val="CD0000"/>
          </a:solidFill>
          <a:latin typeface="+mn-lt"/>
          <a:ea typeface="+mj-ea"/>
          <a:cs typeface="+mj-cs"/>
        </a:defRPr>
      </a:lvl1pPr>
    </p:titleStyle>
    <p:bodyStyle>
      <a:lvl1pPr marL="0" indent="0" algn="l" defTabSz="914400" rtl="0" eaLnBrk="1" latinLnBrk="0" hangingPunct="1">
        <a:lnSpc>
          <a:spcPct val="120000"/>
        </a:lnSpc>
        <a:spcBef>
          <a:spcPts val="600"/>
        </a:spcBef>
        <a:spcAft>
          <a:spcPts val="0"/>
        </a:spcAft>
        <a:buFontTx/>
        <a:buNone/>
        <a:defRPr sz="2100" b="1" kern="1200" spc="-20" baseline="0">
          <a:solidFill>
            <a:schemeClr val="bg2"/>
          </a:solidFill>
          <a:latin typeface="+mn-lt"/>
          <a:ea typeface="+mn-ea"/>
          <a:cs typeface="+mn-cs"/>
        </a:defRPr>
      </a:lvl1pPr>
      <a:lvl2pPr marL="0" indent="0" algn="l" defTabSz="914400" rtl="0" eaLnBrk="1" latinLnBrk="0" hangingPunct="1">
        <a:lnSpc>
          <a:spcPct val="120000"/>
        </a:lnSpc>
        <a:spcBef>
          <a:spcPts val="600"/>
        </a:spcBef>
        <a:spcAft>
          <a:spcPts val="0"/>
        </a:spcAft>
        <a:buFontTx/>
        <a:buNone/>
        <a:defRPr sz="2100" kern="1200" spc="-20" baseline="0">
          <a:solidFill>
            <a:schemeClr val="bg2"/>
          </a:solidFill>
          <a:latin typeface="+mn-lt"/>
          <a:ea typeface="+mn-ea"/>
          <a:cs typeface="+mn-cs"/>
        </a:defRPr>
      </a:lvl2pPr>
      <a:lvl3pPr marL="252000" indent="-252000" algn="l" defTabSz="914400" rtl="0" eaLnBrk="1" latinLnBrk="0" hangingPunct="1">
        <a:lnSpc>
          <a:spcPct val="110000"/>
        </a:lnSpc>
        <a:spcBef>
          <a:spcPts val="600"/>
        </a:spcBef>
        <a:spcAft>
          <a:spcPts val="0"/>
        </a:spcAft>
        <a:buClr>
          <a:srgbClr val="CD0000"/>
        </a:buClr>
        <a:buSzPct val="120000"/>
        <a:buFont typeface="Arial" panose="020B0604020202020204" pitchFamily="34" charset="0"/>
        <a:buChar char="•"/>
        <a:defRPr sz="2100" kern="1200" spc="-20" baseline="0">
          <a:solidFill>
            <a:schemeClr val="bg2"/>
          </a:solidFill>
          <a:latin typeface="+mn-lt"/>
          <a:ea typeface="+mn-ea"/>
          <a:cs typeface="+mn-cs"/>
        </a:defRPr>
      </a:lvl3pPr>
      <a:lvl4pPr marL="432000" indent="-180000" algn="l" defTabSz="914400" rtl="0" eaLnBrk="1" latinLnBrk="0" hangingPunct="1">
        <a:lnSpc>
          <a:spcPct val="120000"/>
        </a:lnSpc>
        <a:spcBef>
          <a:spcPts val="600"/>
        </a:spcBef>
        <a:spcAft>
          <a:spcPts val="0"/>
        </a:spcAft>
        <a:buClr>
          <a:srgbClr val="CD0000"/>
        </a:buClr>
        <a:buFont typeface="Arial" panose="020B0604020202020204" pitchFamily="34" charset="0"/>
        <a:buChar char="•"/>
        <a:defRPr sz="1800" kern="1200" spc="-20" baseline="0">
          <a:solidFill>
            <a:schemeClr val="bg2"/>
          </a:solidFill>
          <a:latin typeface="+mn-lt"/>
          <a:ea typeface="+mn-ea"/>
          <a:cs typeface="+mn-cs"/>
        </a:defRPr>
      </a:lvl4pPr>
      <a:lvl5pPr marL="648000" indent="-180000" algn="l" defTabSz="914400" rtl="0" eaLnBrk="1" latinLnBrk="0" hangingPunct="1">
        <a:lnSpc>
          <a:spcPct val="120000"/>
        </a:lnSpc>
        <a:spcBef>
          <a:spcPts val="0"/>
        </a:spcBef>
        <a:buClr>
          <a:srgbClr val="CD0000"/>
        </a:buClr>
        <a:buFont typeface="Arial" panose="020B0604020202020204" pitchFamily="34" charset="0"/>
        <a:buChar char="•"/>
        <a:defRPr sz="1800" kern="1200" spc="-20" baseline="0">
          <a:solidFill>
            <a:schemeClr val="bg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hyperlink" Target="https://specif.de/apps/edit#view=doc;node=N--1230234435;import=../examples/Telephone-Connection-Request.specif.zip" TargetMode="External"/><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hyperlink" Target="https://specif.de/apps/edit#view=doc;node=N-Folder-FMC_Actor--1145466750;import=../examples/Telephone-Connection-Request.specif.zip" TargetMode="External"/><Relationship Id="rId10" Type="http://schemas.openxmlformats.org/officeDocument/2006/relationships/image" Target="../media/image19.png"/><Relationship Id="rId4" Type="http://schemas.openxmlformats.org/officeDocument/2006/relationships/image" Target="../media/image15.png"/><Relationship Id="rId9" Type="http://schemas.openxmlformats.org/officeDocument/2006/relationships/hyperlink" Target="https://specif.de/apps/edit#view=statements;node=N-1060522275;import=../examples/Telephone-Connection-Request.specif.zip"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github.com/GfSE"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hyperlink" Target="https://specif.de/apps/view.html" TargetMode="External"/><Relationship Id="rId13" Type="http://schemas.openxmlformats.org/officeDocument/2006/relationships/hyperlink" Target="https://specif.de/apps/edit#import=../examples/SmAV.specifz" TargetMode="External"/><Relationship Id="rId3" Type="http://schemas.openxmlformats.org/officeDocument/2006/relationships/hyperlink" Target="http://specif.de/" TargetMode="External"/><Relationship Id="rId7" Type="http://schemas.openxmlformats.org/officeDocument/2006/relationships/hyperlink" Target="https://github.com/GfSE/SpecIF/releases" TargetMode="External"/><Relationship Id="rId12" Type="http://schemas.openxmlformats.org/officeDocument/2006/relationships/hyperlink" Target="https://specif.de/apps/edit#import=../examples/Dimmer.specifz"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specif.de/v1.1/check.js" TargetMode="External"/><Relationship Id="rId11" Type="http://schemas.openxmlformats.org/officeDocument/2006/relationships/hyperlink" Target="https://specif.de/apps/edit#import=../examples/SE-Collaboration.specifz" TargetMode="External"/><Relationship Id="rId5" Type="http://schemas.openxmlformats.org/officeDocument/2006/relationships/hyperlink" Target="https://specif.de/v1.1/schema" TargetMode="External"/><Relationship Id="rId10" Type="http://schemas.openxmlformats.org/officeDocument/2006/relationships/hyperlink" Target="https://specif.de/apps/edit#import=../examples/Telephone-Connection-Request.specif.zip" TargetMode="External"/><Relationship Id="rId4" Type="http://schemas.openxmlformats.org/officeDocument/2006/relationships/hyperlink" Target="https://github.com/GfSE/" TargetMode="External"/><Relationship Id="rId9" Type="http://schemas.openxmlformats.org/officeDocument/2006/relationships/hyperlink" Target="https://specif.de/apps/edit.html" TargetMode="External"/><Relationship Id="rId14" Type="http://schemas.openxmlformats.org/officeDocument/2006/relationships/hyperlink" Target="https://specif.de/apps/view.html#import=../examples/Vocabulary.specifz"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pecif.de/files/resources/enso-m/documents-en/7GSVF_Semantic-Model-Integration.pdf" TargetMode="External"/><Relationship Id="rId13" Type="http://schemas.openxmlformats.org/officeDocument/2006/relationships/hyperlink" Target="https://specif.de/files/resources/adesso/docs-de/TdSE-2017_SysML-Modelle-maschinell-verstehen-und-verknuepfen.pdf" TargetMode="External"/><Relationship Id="rId3" Type="http://schemas.openxmlformats.org/officeDocument/2006/relationships/hyperlink" Target="http://gfse.de/Dokumente_Mitglieder/ag_ergebnisse/PLM4MBSE/PLM4MBSE_Position_paper_V_1_1.pdf" TargetMode="External"/><Relationship Id="rId7" Type="http://schemas.openxmlformats.org/officeDocument/2006/relationships/hyperlink" Target="http://specif.de/" TargetMode="External"/><Relationship Id="rId12" Type="http://schemas.openxmlformats.org/officeDocument/2006/relationships/hyperlink" Target="https://specif.de/files/resources/adesso/docs-de/ReCONF-2017_Dungern-Uphoff_Interaction-Room-SpecIF.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open-services.net/" TargetMode="External"/><Relationship Id="rId11" Type="http://schemas.openxmlformats.org/officeDocument/2006/relationships/hyperlink" Target="http://enso-managers.de/files/resources/enso-m/documents-en/TdSE-2016_Dungern_Semantic-Model-Integration-for-System-Specification_(Text).pdf" TargetMode="External"/><Relationship Id="rId5" Type="http://schemas.openxmlformats.org/officeDocument/2006/relationships/hyperlink" Target="http://www.omg.org/spec/ReqIF/" TargetMode="External"/><Relationship Id="rId15" Type="http://schemas.openxmlformats.org/officeDocument/2006/relationships/hyperlink" Target="https://specif.de/files/SpecIF/documents/2019-11-24%20Model-Integration%20with%20SpecIF" TargetMode="External"/><Relationship Id="rId10" Type="http://schemas.openxmlformats.org/officeDocument/2006/relationships/hyperlink" Target="http://specif.de/files/resources/enso-m/documents-de/REConf2016_Dungern_Von-Anforderungslisten-zu-vernetzten-Produktmodellen.pdf" TargetMode="External"/><Relationship Id="rId4" Type="http://schemas.openxmlformats.org/officeDocument/2006/relationships/hyperlink" Target="http://www.omg.org/spec/SysML/1.3/" TargetMode="External"/><Relationship Id="rId9" Type="http://schemas.openxmlformats.org/officeDocument/2006/relationships/hyperlink" Target="http://specif.de/files/resources/enso-m/documents-de/TdSE-2015_Dungern_Modellintegration-mit-fuenf-fundamentalen-Elementtypen_(Text).pdf" TargetMode="External"/><Relationship Id="rId14" Type="http://schemas.openxmlformats.org/officeDocument/2006/relationships/hyperlink" Target="https://fg-re.gi.de/fileadmin/FG/RE/Vortraege/2018/RE2018_Oliver_Alt_Folien.pdf"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ww.google.de/imgres?imgurl=https%3A%2F%2Fwww.omg.org%2Fimages%2Flogos%2FBPMN-logo.svg&amp;imgrefurl=https%3A%2F%2Fwww.omg.org%2Fbpmn%2F&amp;docid=bcsZYmD36o3_0M&amp;tbnid=3Ql29AWdpZcK9M%3A&amp;vet=10ahUKEwjk6dGM1rHkAhXSiVwKHWRkAh0QMwhCKAAwAA..i&amp;w=792&amp;h=612&amp;hl=de&amp;bih=931&amp;biw=1920&amp;q=bpmn%20logo&amp;ved=0ahUKEwjk6dGM1rHkAhXSiVwKHWRkAh0QMwhCKAAwAA&amp;iact=mrc&amp;uact=8" TargetMode="External"/><Relationship Id="rId13" Type="http://schemas.openxmlformats.org/officeDocument/2006/relationships/image" Target="../media/image29.png"/><Relationship Id="rId3" Type="http://schemas.openxmlformats.org/officeDocument/2006/relationships/hyperlink" Target="mailto:oliver.alt@mdd4all.de" TargetMode="External"/><Relationship Id="rId7" Type="http://schemas.openxmlformats.org/officeDocument/2006/relationships/image" Target="../media/image24.jpeg"/><Relationship Id="rId12" Type="http://schemas.openxmlformats.org/officeDocument/2006/relationships/image" Target="../media/image28.jpeg"/><Relationship Id="rId2" Type="http://schemas.openxmlformats.org/officeDocument/2006/relationships/hyperlink" Target="mailto:od@enso-managers.de" TargetMode="External"/><Relationship Id="rId16" Type="http://schemas.openxmlformats.org/officeDocument/2006/relationships/image" Target="../media/image32.png"/><Relationship Id="rId1" Type="http://schemas.openxmlformats.org/officeDocument/2006/relationships/slideLayout" Target="../slideLayouts/slideLayout13.xml"/><Relationship Id="rId6" Type="http://schemas.openxmlformats.org/officeDocument/2006/relationships/image" Target="../media/image23.png"/><Relationship Id="rId11" Type="http://schemas.openxmlformats.org/officeDocument/2006/relationships/image" Target="../media/image27.jpeg"/><Relationship Id="rId5" Type="http://schemas.openxmlformats.org/officeDocument/2006/relationships/image" Target="../media/image22.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21.png"/><Relationship Id="rId9" Type="http://schemas.openxmlformats.org/officeDocument/2006/relationships/image" Target="../media/image25.png"/><Relationship Id="rId14" Type="http://schemas.openxmlformats.org/officeDocument/2006/relationships/image" Target="../media/image3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emf"/><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pecif.de/"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8FF65D-8A80-419F-80C0-CD822B4F2FA3}"/>
              </a:ext>
            </a:extLst>
          </p:cNvPr>
          <p:cNvSpPr>
            <a:spLocks noGrp="1"/>
          </p:cNvSpPr>
          <p:nvPr>
            <p:ph type="title"/>
          </p:nvPr>
        </p:nvSpPr>
        <p:spPr/>
        <p:txBody>
          <a:bodyPr/>
          <a:lstStyle/>
          <a:p>
            <a:r>
              <a:rPr lang="de-DE" dirty="0"/>
              <a:t>BPMN </a:t>
            </a:r>
            <a:r>
              <a:rPr lang="de-DE" dirty="0">
                <a:sym typeface="Wingdings" panose="05000000000000000000" pitchFamily="2" charset="2"/>
              </a:rPr>
              <a:t> SpecIF Transformation</a:t>
            </a:r>
            <a:endParaRPr lang="de-DE" dirty="0"/>
          </a:p>
        </p:txBody>
      </p:sp>
      <p:sp>
        <p:nvSpPr>
          <p:cNvPr id="4" name="Fußzeilenplatzhalter 3">
            <a:extLst>
              <a:ext uri="{FF2B5EF4-FFF2-40B4-BE49-F238E27FC236}">
                <a16:creationId xmlns:a16="http://schemas.microsoft.com/office/drawing/2014/main" id="{84689E17-E0EC-4075-AE7A-12FAC3EC3923}"/>
              </a:ext>
            </a:extLst>
          </p:cNvPr>
          <p:cNvSpPr>
            <a:spLocks noGrp="1"/>
          </p:cNvSpPr>
          <p:nvPr>
            <p:ph type="ftr" sz="quarter" idx="11"/>
          </p:nvPr>
        </p:nvSpPr>
        <p:spPr/>
        <p:txBody>
          <a:bodyPr/>
          <a:lstStyle/>
          <a:p>
            <a:r>
              <a:rPr lang="en-US" dirty="0"/>
              <a:t>Integrate BPMN and Archimate Models using SpecIF</a:t>
            </a:r>
            <a:endParaRPr lang="de-DE" dirty="0"/>
          </a:p>
        </p:txBody>
      </p:sp>
      <p:cxnSp>
        <p:nvCxnSpPr>
          <p:cNvPr id="20" name="Gerade Verbindung mit Pfeil 19">
            <a:extLst>
              <a:ext uri="{FF2B5EF4-FFF2-40B4-BE49-F238E27FC236}">
                <a16:creationId xmlns:a16="http://schemas.microsoft.com/office/drawing/2014/main" id="{D3987934-2CCC-4AEF-8626-B7231D5E09B3}"/>
              </a:ext>
            </a:extLst>
          </p:cNvPr>
          <p:cNvCxnSpPr>
            <a:cxnSpLocks/>
            <a:stCxn id="71" idx="3"/>
            <a:endCxn id="75" idx="1"/>
          </p:cNvCxnSpPr>
          <p:nvPr/>
        </p:nvCxnSpPr>
        <p:spPr>
          <a:xfrm>
            <a:off x="2950335" y="3895344"/>
            <a:ext cx="1117778" cy="2"/>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Verbinder: gewinkelt 45">
            <a:extLst>
              <a:ext uri="{FF2B5EF4-FFF2-40B4-BE49-F238E27FC236}">
                <a16:creationId xmlns:a16="http://schemas.microsoft.com/office/drawing/2014/main" id="{C18605A1-4262-4A93-AB3B-CBE7D19A18F0}"/>
              </a:ext>
            </a:extLst>
          </p:cNvPr>
          <p:cNvCxnSpPr>
            <a:cxnSpLocks/>
            <a:stCxn id="75" idx="2"/>
            <a:endCxn id="87" idx="1"/>
          </p:cNvCxnSpPr>
          <p:nvPr/>
        </p:nvCxnSpPr>
        <p:spPr>
          <a:xfrm rot="16200000" flipH="1">
            <a:off x="5484204" y="3391423"/>
            <a:ext cx="511323" cy="1859686"/>
          </a:xfrm>
          <a:prstGeom prst="bentConnector2">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Verbinder: gewinkelt 47">
            <a:extLst>
              <a:ext uri="{FF2B5EF4-FFF2-40B4-BE49-F238E27FC236}">
                <a16:creationId xmlns:a16="http://schemas.microsoft.com/office/drawing/2014/main" id="{34C61136-323C-418B-902A-1CA86FA80C6F}"/>
              </a:ext>
            </a:extLst>
          </p:cNvPr>
          <p:cNvCxnSpPr>
            <a:cxnSpLocks/>
            <a:stCxn id="75" idx="0"/>
            <a:endCxn id="88" idx="1"/>
          </p:cNvCxnSpPr>
          <p:nvPr/>
        </p:nvCxnSpPr>
        <p:spPr>
          <a:xfrm rot="5400000" flipH="1" flipV="1">
            <a:off x="5484203" y="2539581"/>
            <a:ext cx="511325" cy="1859686"/>
          </a:xfrm>
          <a:prstGeom prst="bentConnector2">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1" name="Rechteck 60">
            <a:extLst>
              <a:ext uri="{FF2B5EF4-FFF2-40B4-BE49-F238E27FC236}">
                <a16:creationId xmlns:a16="http://schemas.microsoft.com/office/drawing/2014/main" id="{65228D60-F5A4-4EF1-B560-DB9F27C87815}"/>
              </a:ext>
            </a:extLst>
          </p:cNvPr>
          <p:cNvSpPr/>
          <p:nvPr/>
        </p:nvSpPr>
        <p:spPr>
          <a:xfrm rot="18000000">
            <a:off x="2933160" y="3787332"/>
            <a:ext cx="11521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SpecIF:precedes</a:t>
            </a:r>
          </a:p>
        </p:txBody>
      </p:sp>
      <p:sp>
        <p:nvSpPr>
          <p:cNvPr id="71" name="Rechteck: abgerundete Ecken 70">
            <a:extLst>
              <a:ext uri="{FF2B5EF4-FFF2-40B4-BE49-F238E27FC236}">
                <a16:creationId xmlns:a16="http://schemas.microsoft.com/office/drawing/2014/main" id="{CA21A039-1C54-4B75-8280-CC2F09B24B09}"/>
              </a:ext>
            </a:extLst>
          </p:cNvPr>
          <p:cNvSpPr/>
          <p:nvPr/>
        </p:nvSpPr>
        <p:spPr>
          <a:xfrm>
            <a:off x="1419072" y="3725084"/>
            <a:ext cx="1531263" cy="340519"/>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b="0" i="0" u="none" strike="noStrike" dirty="0">
                <a:solidFill>
                  <a:srgbClr val="008000"/>
                </a:solidFill>
                <a:latin typeface="UnitOT-Light"/>
              </a:rPr>
              <a:t>■ Action 1</a:t>
            </a:r>
          </a:p>
        </p:txBody>
      </p:sp>
      <p:sp>
        <p:nvSpPr>
          <p:cNvPr id="75" name="Rechteck: abgerundete Ecken 74">
            <a:extLst>
              <a:ext uri="{FF2B5EF4-FFF2-40B4-BE49-F238E27FC236}">
                <a16:creationId xmlns:a16="http://schemas.microsoft.com/office/drawing/2014/main" id="{B21BBF37-D0C4-43F9-8332-0CE5FAACD72C}"/>
              </a:ext>
            </a:extLst>
          </p:cNvPr>
          <p:cNvSpPr/>
          <p:nvPr/>
        </p:nvSpPr>
        <p:spPr>
          <a:xfrm>
            <a:off x="4068113" y="3725086"/>
            <a:ext cx="1483817" cy="340519"/>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b="0" i="0" u="none" strike="noStrike" dirty="0">
                <a:solidFill>
                  <a:srgbClr val="008000"/>
                </a:solidFill>
                <a:latin typeface="UnitOT-Light"/>
              </a:rPr>
              <a:t>■ </a:t>
            </a:r>
            <a:r>
              <a:rPr lang="de-DE" sz="1400" dirty="0" err="1">
                <a:solidFill>
                  <a:srgbClr val="008000"/>
                </a:solidFill>
                <a:latin typeface="UnitOT-Light"/>
              </a:rPr>
              <a:t>DecisionNode</a:t>
            </a:r>
            <a:endParaRPr lang="de-DE" sz="1400" b="0" i="0" u="none" strike="noStrike" dirty="0">
              <a:solidFill>
                <a:srgbClr val="008000"/>
              </a:solidFill>
              <a:latin typeface="UnitOT-Light"/>
            </a:endParaRPr>
          </a:p>
        </p:txBody>
      </p:sp>
      <p:grpSp>
        <p:nvGrpSpPr>
          <p:cNvPr id="30" name="Gruppieren 29">
            <a:extLst>
              <a:ext uri="{FF2B5EF4-FFF2-40B4-BE49-F238E27FC236}">
                <a16:creationId xmlns:a16="http://schemas.microsoft.com/office/drawing/2014/main" id="{4A206F3C-91E7-4EDE-B1F0-EB465A2DA08A}"/>
              </a:ext>
            </a:extLst>
          </p:cNvPr>
          <p:cNvGrpSpPr/>
          <p:nvPr/>
        </p:nvGrpSpPr>
        <p:grpSpPr>
          <a:xfrm>
            <a:off x="6669708" y="3043501"/>
            <a:ext cx="966995" cy="1703686"/>
            <a:chOff x="6337100" y="3043501"/>
            <a:chExt cx="966995" cy="1703686"/>
          </a:xfrm>
        </p:grpSpPr>
        <p:sp>
          <p:nvSpPr>
            <p:cNvPr id="87" name="Rechteck: abgerundete Ecken 86">
              <a:extLst>
                <a:ext uri="{FF2B5EF4-FFF2-40B4-BE49-F238E27FC236}">
                  <a16:creationId xmlns:a16="http://schemas.microsoft.com/office/drawing/2014/main" id="{85843B51-F651-4214-8EA4-3E5A3911C1EF}"/>
                </a:ext>
              </a:extLst>
            </p:cNvPr>
            <p:cNvSpPr/>
            <p:nvPr/>
          </p:nvSpPr>
          <p:spPr>
            <a:xfrm>
              <a:off x="6337100" y="4406668"/>
              <a:ext cx="966995" cy="340519"/>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dirty="0">
                  <a:solidFill>
                    <a:srgbClr val="008000"/>
                  </a:solidFill>
                  <a:latin typeface="Arial" panose="020B0604020202020204" pitchFamily="34" charset="0"/>
                  <a:cs typeface="Arial" panose="020B0604020202020204" pitchFamily="34" charset="0"/>
                </a:rPr>
                <a:t>♦</a:t>
              </a:r>
              <a:r>
                <a:rPr lang="de-DE" sz="1400" dirty="0">
                  <a:solidFill>
                    <a:srgbClr val="008000"/>
                  </a:solidFill>
                  <a:latin typeface="UnitOT-Light"/>
                </a:rPr>
                <a:t> Case 2</a:t>
              </a:r>
            </a:p>
          </p:txBody>
        </p:sp>
        <p:sp>
          <p:nvSpPr>
            <p:cNvPr id="88" name="Rechteck: abgerundete Ecken 87">
              <a:extLst>
                <a:ext uri="{FF2B5EF4-FFF2-40B4-BE49-F238E27FC236}">
                  <a16:creationId xmlns:a16="http://schemas.microsoft.com/office/drawing/2014/main" id="{7CD5CECE-1DC7-4516-8962-C4E33BFA3D5D}"/>
                </a:ext>
              </a:extLst>
            </p:cNvPr>
            <p:cNvSpPr/>
            <p:nvPr/>
          </p:nvSpPr>
          <p:spPr>
            <a:xfrm>
              <a:off x="6337100" y="3043501"/>
              <a:ext cx="966995" cy="340519"/>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dirty="0">
                  <a:solidFill>
                    <a:srgbClr val="008000"/>
                  </a:solidFill>
                  <a:latin typeface="Arial" panose="020B0604020202020204" pitchFamily="34" charset="0"/>
                  <a:cs typeface="Arial" panose="020B0604020202020204" pitchFamily="34" charset="0"/>
                </a:rPr>
                <a:t>♦</a:t>
              </a:r>
              <a:r>
                <a:rPr lang="de-DE" sz="1400" dirty="0">
                  <a:solidFill>
                    <a:srgbClr val="008000"/>
                  </a:solidFill>
                  <a:latin typeface="UnitOT-Light"/>
                </a:rPr>
                <a:t> Case 1</a:t>
              </a:r>
            </a:p>
          </p:txBody>
        </p:sp>
      </p:grpSp>
      <p:sp>
        <p:nvSpPr>
          <p:cNvPr id="104" name="Datumsplatzhalter 103">
            <a:extLst>
              <a:ext uri="{FF2B5EF4-FFF2-40B4-BE49-F238E27FC236}">
                <a16:creationId xmlns:a16="http://schemas.microsoft.com/office/drawing/2014/main" id="{D46E7B0C-CA26-4415-9438-31F150902FDE}"/>
              </a:ext>
            </a:extLst>
          </p:cNvPr>
          <p:cNvSpPr>
            <a:spLocks noGrp="1"/>
          </p:cNvSpPr>
          <p:nvPr>
            <p:ph type="dt" sz="half" idx="10"/>
          </p:nvPr>
        </p:nvSpPr>
        <p:spPr/>
        <p:txBody>
          <a:bodyPr/>
          <a:lstStyle/>
          <a:p>
            <a:r>
              <a:rPr lang="de-DE" dirty="0"/>
              <a:t>8.11.2021</a:t>
            </a:r>
          </a:p>
        </p:txBody>
      </p:sp>
      <p:sp>
        <p:nvSpPr>
          <p:cNvPr id="105" name="Foliennummernplatzhalter 104">
            <a:extLst>
              <a:ext uri="{FF2B5EF4-FFF2-40B4-BE49-F238E27FC236}">
                <a16:creationId xmlns:a16="http://schemas.microsoft.com/office/drawing/2014/main" id="{BE157014-8B9F-4BAE-A44B-ED6B70D981C0}"/>
              </a:ext>
            </a:extLst>
          </p:cNvPr>
          <p:cNvSpPr>
            <a:spLocks noGrp="1"/>
          </p:cNvSpPr>
          <p:nvPr>
            <p:ph type="sldNum" sz="quarter" idx="12"/>
          </p:nvPr>
        </p:nvSpPr>
        <p:spPr/>
        <p:txBody>
          <a:bodyPr/>
          <a:lstStyle/>
          <a:p>
            <a:fld id="{E07F1749-2C29-4AD9-BF92-E70F8884412B}" type="slidenum">
              <a:rPr lang="de-DE" smtClean="0"/>
              <a:t>1</a:t>
            </a:fld>
            <a:endParaRPr lang="de-DE" dirty="0"/>
          </a:p>
        </p:txBody>
      </p:sp>
      <p:grpSp>
        <p:nvGrpSpPr>
          <p:cNvPr id="28" name="Gruppieren 27">
            <a:extLst>
              <a:ext uri="{FF2B5EF4-FFF2-40B4-BE49-F238E27FC236}">
                <a16:creationId xmlns:a16="http://schemas.microsoft.com/office/drawing/2014/main" id="{71FA328F-C14E-4A12-BA48-2F05BFC5ABE0}"/>
              </a:ext>
            </a:extLst>
          </p:cNvPr>
          <p:cNvGrpSpPr/>
          <p:nvPr/>
        </p:nvGrpSpPr>
        <p:grpSpPr>
          <a:xfrm>
            <a:off x="8754482" y="3043500"/>
            <a:ext cx="966995" cy="1703687"/>
            <a:chOff x="8754482" y="3043500"/>
            <a:chExt cx="966995" cy="1703687"/>
          </a:xfrm>
        </p:grpSpPr>
        <p:sp>
          <p:nvSpPr>
            <p:cNvPr id="92" name="Rechteck: abgerundete Ecken 91">
              <a:extLst>
                <a:ext uri="{FF2B5EF4-FFF2-40B4-BE49-F238E27FC236}">
                  <a16:creationId xmlns:a16="http://schemas.microsoft.com/office/drawing/2014/main" id="{BCF046B6-6185-4512-AD8C-0BEA986172A6}"/>
                </a:ext>
              </a:extLst>
            </p:cNvPr>
            <p:cNvSpPr/>
            <p:nvPr/>
          </p:nvSpPr>
          <p:spPr>
            <a:xfrm>
              <a:off x="8754482" y="3043500"/>
              <a:ext cx="966995" cy="340519"/>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b="0" i="0" u="none" strike="noStrike" dirty="0">
                  <a:solidFill>
                    <a:srgbClr val="008000"/>
                  </a:solidFill>
                  <a:latin typeface="UnitOT-Light"/>
                </a:rPr>
                <a:t>■ Action 2</a:t>
              </a:r>
            </a:p>
          </p:txBody>
        </p:sp>
        <p:sp>
          <p:nvSpPr>
            <p:cNvPr id="32" name="Rechteck: abgerundete Ecken 31">
              <a:extLst>
                <a:ext uri="{FF2B5EF4-FFF2-40B4-BE49-F238E27FC236}">
                  <a16:creationId xmlns:a16="http://schemas.microsoft.com/office/drawing/2014/main" id="{BDF643EA-E23C-4A46-8B59-D2C565D3788E}"/>
                </a:ext>
              </a:extLst>
            </p:cNvPr>
            <p:cNvSpPr/>
            <p:nvPr/>
          </p:nvSpPr>
          <p:spPr>
            <a:xfrm>
              <a:off x="8754482" y="4406668"/>
              <a:ext cx="966995" cy="340519"/>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b="0" i="0" u="none" strike="noStrike" dirty="0">
                  <a:solidFill>
                    <a:srgbClr val="008000"/>
                  </a:solidFill>
                  <a:latin typeface="UnitOT-Light"/>
                </a:rPr>
                <a:t>■ Action 3</a:t>
              </a:r>
            </a:p>
          </p:txBody>
        </p:sp>
      </p:grpSp>
      <p:cxnSp>
        <p:nvCxnSpPr>
          <p:cNvPr id="42" name="Gerade Verbindung mit Pfeil 41">
            <a:extLst>
              <a:ext uri="{FF2B5EF4-FFF2-40B4-BE49-F238E27FC236}">
                <a16:creationId xmlns:a16="http://schemas.microsoft.com/office/drawing/2014/main" id="{5BC23D08-556A-47BA-B162-BD41A4D62C68}"/>
              </a:ext>
            </a:extLst>
          </p:cNvPr>
          <p:cNvCxnSpPr>
            <a:cxnSpLocks/>
            <a:stCxn id="88" idx="3"/>
            <a:endCxn id="92" idx="1"/>
          </p:cNvCxnSpPr>
          <p:nvPr/>
        </p:nvCxnSpPr>
        <p:spPr>
          <a:xfrm flipV="1">
            <a:off x="7636703" y="3213760"/>
            <a:ext cx="1117779" cy="1"/>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D53048B2-163E-40CA-96EF-DF85C7209CA1}"/>
              </a:ext>
            </a:extLst>
          </p:cNvPr>
          <p:cNvCxnSpPr>
            <a:cxnSpLocks/>
            <a:stCxn id="87" idx="3"/>
            <a:endCxn id="32" idx="1"/>
          </p:cNvCxnSpPr>
          <p:nvPr/>
        </p:nvCxnSpPr>
        <p:spPr>
          <a:xfrm>
            <a:off x="7636703" y="4576928"/>
            <a:ext cx="1117779"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7" name="Rechteck 56">
            <a:extLst>
              <a:ext uri="{FF2B5EF4-FFF2-40B4-BE49-F238E27FC236}">
                <a16:creationId xmlns:a16="http://schemas.microsoft.com/office/drawing/2014/main" id="{61FB89EF-EBB2-4347-A1AE-327DB34492F5}"/>
              </a:ext>
            </a:extLst>
          </p:cNvPr>
          <p:cNvSpPr/>
          <p:nvPr/>
        </p:nvSpPr>
        <p:spPr>
          <a:xfrm rot="18000000">
            <a:off x="5534755" y="4489413"/>
            <a:ext cx="11521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SpecIF:precedes</a:t>
            </a:r>
          </a:p>
        </p:txBody>
      </p:sp>
      <p:sp>
        <p:nvSpPr>
          <p:cNvPr id="58" name="Rechteck 57">
            <a:extLst>
              <a:ext uri="{FF2B5EF4-FFF2-40B4-BE49-F238E27FC236}">
                <a16:creationId xmlns:a16="http://schemas.microsoft.com/office/drawing/2014/main" id="{8F5606D0-44B4-4196-A241-ACE674B86A17}"/>
              </a:ext>
            </a:extLst>
          </p:cNvPr>
          <p:cNvSpPr/>
          <p:nvPr/>
        </p:nvSpPr>
        <p:spPr>
          <a:xfrm rot="18000000">
            <a:off x="5534755" y="3121261"/>
            <a:ext cx="11521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SpecIF:precedes</a:t>
            </a:r>
          </a:p>
        </p:txBody>
      </p:sp>
      <p:sp>
        <p:nvSpPr>
          <p:cNvPr id="59" name="Rechteck 58">
            <a:extLst>
              <a:ext uri="{FF2B5EF4-FFF2-40B4-BE49-F238E27FC236}">
                <a16:creationId xmlns:a16="http://schemas.microsoft.com/office/drawing/2014/main" id="{9597EED6-AF43-4B55-8797-09AC6E194264}"/>
              </a:ext>
            </a:extLst>
          </p:cNvPr>
          <p:cNvSpPr/>
          <p:nvPr/>
        </p:nvSpPr>
        <p:spPr>
          <a:xfrm rot="18000000">
            <a:off x="7619528" y="4477056"/>
            <a:ext cx="11521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SpecIF:precedes</a:t>
            </a:r>
          </a:p>
        </p:txBody>
      </p:sp>
      <p:sp>
        <p:nvSpPr>
          <p:cNvPr id="60" name="Rechteck 59">
            <a:extLst>
              <a:ext uri="{FF2B5EF4-FFF2-40B4-BE49-F238E27FC236}">
                <a16:creationId xmlns:a16="http://schemas.microsoft.com/office/drawing/2014/main" id="{2436A515-5E0B-496E-AE20-6FC15AE050A6}"/>
              </a:ext>
            </a:extLst>
          </p:cNvPr>
          <p:cNvSpPr/>
          <p:nvPr/>
        </p:nvSpPr>
        <p:spPr>
          <a:xfrm rot="18000000">
            <a:off x="7619528" y="3108904"/>
            <a:ext cx="11521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SpecIF:precedes</a:t>
            </a:r>
          </a:p>
        </p:txBody>
      </p:sp>
    </p:spTree>
    <p:extLst>
      <p:ext uri="{BB962C8B-B14F-4D97-AF65-F5344CB8AC3E}">
        <p14:creationId xmlns:p14="http://schemas.microsoft.com/office/powerpoint/2010/main" val="3077093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635116FA-6800-4212-83A7-9CE541D2C585}"/>
              </a:ext>
            </a:extLst>
          </p:cNvPr>
          <p:cNvPicPr>
            <a:picLocks noChangeAspect="1"/>
          </p:cNvPicPr>
          <p:nvPr/>
        </p:nvPicPr>
        <p:blipFill rotWithShape="1">
          <a:blip r:embed="rId2">
            <a:extLst>
              <a:ext uri="{28A0092B-C50C-407E-A947-70E740481C1C}">
                <a14:useLocalDpi xmlns:a14="http://schemas.microsoft.com/office/drawing/2010/main" val="0"/>
              </a:ext>
            </a:extLst>
          </a:blip>
          <a:srcRect t="44445" b="1"/>
          <a:stretch/>
        </p:blipFill>
        <p:spPr>
          <a:xfrm>
            <a:off x="504453" y="2015951"/>
            <a:ext cx="10701235" cy="4104457"/>
          </a:xfrm>
          <a:prstGeom prst="rect">
            <a:avLst/>
          </a:prstGeom>
        </p:spPr>
      </p:pic>
      <p:sp>
        <p:nvSpPr>
          <p:cNvPr id="2" name="Titel 1">
            <a:extLst>
              <a:ext uri="{FF2B5EF4-FFF2-40B4-BE49-F238E27FC236}">
                <a16:creationId xmlns:a16="http://schemas.microsoft.com/office/drawing/2014/main" id="{6E013C29-41C7-42F7-A55D-27A9EFFE3A12}"/>
              </a:ext>
            </a:extLst>
          </p:cNvPr>
          <p:cNvSpPr>
            <a:spLocks noGrp="1"/>
          </p:cNvSpPr>
          <p:nvPr>
            <p:ph type="title"/>
          </p:nvPr>
        </p:nvSpPr>
        <p:spPr/>
        <p:txBody>
          <a:bodyPr/>
          <a:lstStyle/>
          <a:p>
            <a:r>
              <a:rPr lang="de-DE" dirty="0"/>
              <a:t>Telephone Connection Request </a:t>
            </a:r>
            <a:br>
              <a:rPr lang="de-DE" dirty="0"/>
            </a:br>
            <a:r>
              <a:rPr lang="de-DE" dirty="0"/>
              <a:t>– Application Landscape (Archimate)</a:t>
            </a:r>
          </a:p>
        </p:txBody>
      </p:sp>
      <p:sp>
        <p:nvSpPr>
          <p:cNvPr id="4" name="Fußzeilenplatzhalter 3">
            <a:extLst>
              <a:ext uri="{FF2B5EF4-FFF2-40B4-BE49-F238E27FC236}">
                <a16:creationId xmlns:a16="http://schemas.microsoft.com/office/drawing/2014/main" id="{5FFB0A09-3650-4E59-9CF1-D7341AAFFF43}"/>
              </a:ext>
            </a:extLst>
          </p:cNvPr>
          <p:cNvSpPr>
            <a:spLocks noGrp="1"/>
          </p:cNvSpPr>
          <p:nvPr>
            <p:ph type="ftr" sz="quarter" idx="11"/>
          </p:nvPr>
        </p:nvSpPr>
        <p:spPr/>
        <p:txBody>
          <a:bodyPr/>
          <a:lstStyle/>
          <a:p>
            <a:r>
              <a:rPr lang="en-US" dirty="0"/>
              <a:t>Integrate BPMN and Archimate Models using SpecIF</a:t>
            </a:r>
            <a:endParaRPr lang="de-DE" dirty="0"/>
          </a:p>
        </p:txBody>
      </p:sp>
      <p:sp>
        <p:nvSpPr>
          <p:cNvPr id="8" name="Rechteck 7">
            <a:extLst>
              <a:ext uri="{FF2B5EF4-FFF2-40B4-BE49-F238E27FC236}">
                <a16:creationId xmlns:a16="http://schemas.microsoft.com/office/drawing/2014/main" id="{12994939-AAC5-4476-9270-20691ED5D8E5}"/>
              </a:ext>
            </a:extLst>
          </p:cNvPr>
          <p:cNvSpPr/>
          <p:nvPr/>
        </p:nvSpPr>
        <p:spPr>
          <a:xfrm>
            <a:off x="3096741" y="2592014"/>
            <a:ext cx="5040560" cy="2736305"/>
          </a:xfrm>
          <a:prstGeom prst="rect">
            <a:avLst/>
          </a:prstGeom>
          <a:solidFill>
            <a:srgbClr val="FF0000">
              <a:alpha val="8000"/>
            </a:srgbClr>
          </a:solidFill>
          <a:ln>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Datumsplatzhalter 11">
            <a:extLst>
              <a:ext uri="{FF2B5EF4-FFF2-40B4-BE49-F238E27FC236}">
                <a16:creationId xmlns:a16="http://schemas.microsoft.com/office/drawing/2014/main" id="{56B10A94-3F9A-4247-8DAD-D9D3FBF22296}"/>
              </a:ext>
            </a:extLst>
          </p:cNvPr>
          <p:cNvSpPr>
            <a:spLocks noGrp="1"/>
          </p:cNvSpPr>
          <p:nvPr>
            <p:ph type="dt" sz="half" idx="10"/>
          </p:nvPr>
        </p:nvSpPr>
        <p:spPr/>
        <p:txBody>
          <a:bodyPr/>
          <a:lstStyle/>
          <a:p>
            <a:r>
              <a:rPr lang="de-DE" dirty="0"/>
              <a:t>8.11.2021</a:t>
            </a:r>
          </a:p>
        </p:txBody>
      </p:sp>
      <p:sp>
        <p:nvSpPr>
          <p:cNvPr id="13" name="Foliennummernplatzhalter 12">
            <a:extLst>
              <a:ext uri="{FF2B5EF4-FFF2-40B4-BE49-F238E27FC236}">
                <a16:creationId xmlns:a16="http://schemas.microsoft.com/office/drawing/2014/main" id="{EBC18572-A584-4B0B-95EF-AD4A25192324}"/>
              </a:ext>
            </a:extLst>
          </p:cNvPr>
          <p:cNvSpPr>
            <a:spLocks noGrp="1"/>
          </p:cNvSpPr>
          <p:nvPr>
            <p:ph type="sldNum" sz="quarter" idx="12"/>
          </p:nvPr>
        </p:nvSpPr>
        <p:spPr/>
        <p:txBody>
          <a:bodyPr/>
          <a:lstStyle/>
          <a:p>
            <a:fld id="{E07F1749-2C29-4AD9-BF92-E70F8884412B}" type="slidenum">
              <a:rPr lang="de-DE" smtClean="0"/>
              <a:t>10</a:t>
            </a:fld>
            <a:endParaRPr lang="de-DE" dirty="0"/>
          </a:p>
        </p:txBody>
      </p:sp>
      <p:sp>
        <p:nvSpPr>
          <p:cNvPr id="14" name="Ellipse 13">
            <a:extLst>
              <a:ext uri="{FF2B5EF4-FFF2-40B4-BE49-F238E27FC236}">
                <a16:creationId xmlns:a16="http://schemas.microsoft.com/office/drawing/2014/main" id="{6A218499-B153-4B7A-8BA4-73B15690121C}"/>
              </a:ext>
            </a:extLst>
          </p:cNvPr>
          <p:cNvSpPr/>
          <p:nvPr/>
        </p:nvSpPr>
        <p:spPr>
          <a:xfrm>
            <a:off x="3101013" y="3095641"/>
            <a:ext cx="1363880" cy="830658"/>
          </a:xfrm>
          <a:prstGeom prst="ellipse">
            <a:avLst/>
          </a:prstGeom>
          <a:solidFill>
            <a:srgbClr val="FF0000">
              <a:alpha val="20000"/>
            </a:srgbClr>
          </a:solidFill>
          <a:ln>
            <a:no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084220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FCBF41-F25D-4EA2-B166-DD8E0F9A3E79}"/>
              </a:ext>
            </a:extLst>
          </p:cNvPr>
          <p:cNvSpPr>
            <a:spLocks noGrp="1"/>
          </p:cNvSpPr>
          <p:nvPr>
            <p:ph type="title"/>
          </p:nvPr>
        </p:nvSpPr>
        <p:spPr/>
        <p:txBody>
          <a:bodyPr/>
          <a:lstStyle/>
          <a:p>
            <a:r>
              <a:rPr lang="de-DE" dirty="0"/>
              <a:t>Archimate </a:t>
            </a:r>
            <a:r>
              <a:rPr lang="de-DE" dirty="0">
                <a:sym typeface="Wingdings" panose="05000000000000000000" pitchFamily="2" charset="2"/>
              </a:rPr>
              <a:t> SpecIF Transformation</a:t>
            </a:r>
            <a:endParaRPr lang="de-DE" dirty="0"/>
          </a:p>
        </p:txBody>
      </p:sp>
      <p:sp>
        <p:nvSpPr>
          <p:cNvPr id="4" name="Fußzeilenplatzhalter 3">
            <a:extLst>
              <a:ext uri="{FF2B5EF4-FFF2-40B4-BE49-F238E27FC236}">
                <a16:creationId xmlns:a16="http://schemas.microsoft.com/office/drawing/2014/main" id="{21A417A6-B1E2-48BA-BB83-4DF84B977D03}"/>
              </a:ext>
            </a:extLst>
          </p:cNvPr>
          <p:cNvSpPr>
            <a:spLocks noGrp="1"/>
          </p:cNvSpPr>
          <p:nvPr>
            <p:ph type="ftr" sz="quarter" idx="11"/>
          </p:nvPr>
        </p:nvSpPr>
        <p:spPr/>
        <p:txBody>
          <a:bodyPr/>
          <a:lstStyle/>
          <a:p>
            <a:r>
              <a:rPr lang="en-US" dirty="0"/>
              <a:t>Integrate BPMN and Archimate Models using SpecIF</a:t>
            </a:r>
            <a:endParaRPr lang="de-DE" dirty="0"/>
          </a:p>
        </p:txBody>
      </p:sp>
      <p:cxnSp>
        <p:nvCxnSpPr>
          <p:cNvPr id="10" name="Gerade Verbindung mit Pfeil 9">
            <a:extLst>
              <a:ext uri="{FF2B5EF4-FFF2-40B4-BE49-F238E27FC236}">
                <a16:creationId xmlns:a16="http://schemas.microsoft.com/office/drawing/2014/main" id="{040F8693-B626-4394-A2FB-9A89A8FD7F20}"/>
              </a:ext>
            </a:extLst>
          </p:cNvPr>
          <p:cNvCxnSpPr>
            <a:cxnSpLocks/>
            <a:stCxn id="24" idx="2"/>
            <a:endCxn id="14" idx="0"/>
          </p:cNvCxnSpPr>
          <p:nvPr/>
        </p:nvCxnSpPr>
        <p:spPr>
          <a:xfrm>
            <a:off x="4709585" y="2720155"/>
            <a:ext cx="0" cy="1048308"/>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Rechteck: abgerundete Ecken 13">
            <a:extLst>
              <a:ext uri="{FF2B5EF4-FFF2-40B4-BE49-F238E27FC236}">
                <a16:creationId xmlns:a16="http://schemas.microsoft.com/office/drawing/2014/main" id="{5A932315-A1F3-41B7-8F58-9C19DBBB5CA9}"/>
              </a:ext>
            </a:extLst>
          </p:cNvPr>
          <p:cNvSpPr/>
          <p:nvPr/>
        </p:nvSpPr>
        <p:spPr>
          <a:xfrm>
            <a:off x="4025509" y="3768463"/>
            <a:ext cx="1368152" cy="578882"/>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b="0" i="0" u="none" strike="noStrike" dirty="0">
                <a:solidFill>
                  <a:srgbClr val="008000"/>
                </a:solidFill>
                <a:latin typeface="UnitOT-Light"/>
              </a:rPr>
              <a:t>■ E-Mail Server (Operator)</a:t>
            </a:r>
            <a:endParaRPr lang="de-DE" sz="1400" dirty="0"/>
          </a:p>
        </p:txBody>
      </p:sp>
      <p:sp>
        <p:nvSpPr>
          <p:cNvPr id="15" name="Rechteck: abgerundete Ecken 14">
            <a:extLst>
              <a:ext uri="{FF2B5EF4-FFF2-40B4-BE49-F238E27FC236}">
                <a16:creationId xmlns:a16="http://schemas.microsoft.com/office/drawing/2014/main" id="{EEE82389-C9DA-4EA7-A63F-9F1A9E1FE4D2}"/>
              </a:ext>
            </a:extLst>
          </p:cNvPr>
          <p:cNvSpPr/>
          <p:nvPr/>
        </p:nvSpPr>
        <p:spPr>
          <a:xfrm>
            <a:off x="1192801" y="2260454"/>
            <a:ext cx="1368152" cy="578882"/>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dirty="0">
                <a:solidFill>
                  <a:srgbClr val="008000"/>
                </a:solidFill>
                <a:latin typeface="Arial" panose="020B0604020202020204" pitchFamily="34" charset="0"/>
                <a:cs typeface="Arial" panose="020B0604020202020204" pitchFamily="34" charset="0"/>
              </a:rPr>
              <a:t>● </a:t>
            </a:r>
            <a:r>
              <a:rPr lang="de-DE" sz="1400" dirty="0">
                <a:solidFill>
                  <a:srgbClr val="008000"/>
                </a:solidFill>
                <a:latin typeface="UnitOT-Light"/>
                <a:cs typeface="Arial" panose="020B0604020202020204" pitchFamily="34" charset="0"/>
              </a:rPr>
              <a:t>Connection Request [initial]</a:t>
            </a:r>
          </a:p>
        </p:txBody>
      </p:sp>
      <p:sp>
        <p:nvSpPr>
          <p:cNvPr id="16" name="Rechteck: abgerundete Ecken 15">
            <a:extLst>
              <a:ext uri="{FF2B5EF4-FFF2-40B4-BE49-F238E27FC236}">
                <a16:creationId xmlns:a16="http://schemas.microsoft.com/office/drawing/2014/main" id="{7D88B833-904B-4BE1-98C2-A3943195FB4F}"/>
              </a:ext>
            </a:extLst>
          </p:cNvPr>
          <p:cNvSpPr/>
          <p:nvPr/>
        </p:nvSpPr>
        <p:spPr>
          <a:xfrm>
            <a:off x="1387232" y="3887644"/>
            <a:ext cx="979290" cy="340519"/>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dirty="0">
                <a:solidFill>
                  <a:srgbClr val="008000"/>
                </a:solidFill>
                <a:latin typeface="Arial" panose="020B0604020202020204" pitchFamily="34" charset="0"/>
                <a:cs typeface="Arial" panose="020B0604020202020204" pitchFamily="34" charset="0"/>
              </a:rPr>
              <a:t>● </a:t>
            </a:r>
            <a:r>
              <a:rPr lang="de-DE" sz="1400" dirty="0">
                <a:solidFill>
                  <a:srgbClr val="008000"/>
                </a:solidFill>
                <a:latin typeface="UnitOT-Light"/>
                <a:cs typeface="Arial" panose="020B0604020202020204" pitchFamily="34" charset="0"/>
              </a:rPr>
              <a:t>Inquiry</a:t>
            </a:r>
          </a:p>
        </p:txBody>
      </p:sp>
      <p:cxnSp>
        <p:nvCxnSpPr>
          <p:cNvPr id="17" name="Gerade Verbindung mit Pfeil 16">
            <a:extLst>
              <a:ext uri="{FF2B5EF4-FFF2-40B4-BE49-F238E27FC236}">
                <a16:creationId xmlns:a16="http://schemas.microsoft.com/office/drawing/2014/main" id="{6C6B8886-2321-40A5-9D0B-81B284164A68}"/>
              </a:ext>
            </a:extLst>
          </p:cNvPr>
          <p:cNvCxnSpPr>
            <a:cxnSpLocks/>
            <a:stCxn id="14" idx="3"/>
            <a:endCxn id="23" idx="1"/>
          </p:cNvCxnSpPr>
          <p:nvPr/>
        </p:nvCxnSpPr>
        <p:spPr>
          <a:xfrm>
            <a:off x="5393661" y="4057904"/>
            <a:ext cx="2427927"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Rechteck: abgerundete Ecken 20">
            <a:extLst>
              <a:ext uri="{FF2B5EF4-FFF2-40B4-BE49-F238E27FC236}">
                <a16:creationId xmlns:a16="http://schemas.microsoft.com/office/drawing/2014/main" id="{8CE35773-7788-4B32-A300-45A0EB15AB02}"/>
              </a:ext>
            </a:extLst>
          </p:cNvPr>
          <p:cNvSpPr/>
          <p:nvPr/>
        </p:nvSpPr>
        <p:spPr>
          <a:xfrm>
            <a:off x="1387232" y="5275832"/>
            <a:ext cx="979290" cy="340519"/>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dirty="0">
                <a:solidFill>
                  <a:srgbClr val="008000"/>
                </a:solidFill>
                <a:latin typeface="Arial" panose="020B0604020202020204" pitchFamily="34" charset="0"/>
                <a:cs typeface="Arial" panose="020B0604020202020204" pitchFamily="34" charset="0"/>
              </a:rPr>
              <a:t>● </a:t>
            </a:r>
            <a:r>
              <a:rPr lang="de-DE" sz="1400" dirty="0">
                <a:solidFill>
                  <a:srgbClr val="008000"/>
                </a:solidFill>
                <a:latin typeface="UnitOT-Light"/>
                <a:cs typeface="Arial" panose="020B0604020202020204" pitchFamily="34" charset="0"/>
              </a:rPr>
              <a:t>Offer</a:t>
            </a:r>
          </a:p>
        </p:txBody>
      </p:sp>
      <p:sp>
        <p:nvSpPr>
          <p:cNvPr id="22" name="Rechteck: abgerundete Ecken 21">
            <a:extLst>
              <a:ext uri="{FF2B5EF4-FFF2-40B4-BE49-F238E27FC236}">
                <a16:creationId xmlns:a16="http://schemas.microsoft.com/office/drawing/2014/main" id="{5578EB3E-8831-4169-A7E5-54249369AC89}"/>
              </a:ext>
            </a:extLst>
          </p:cNvPr>
          <p:cNvSpPr/>
          <p:nvPr/>
        </p:nvSpPr>
        <p:spPr>
          <a:xfrm>
            <a:off x="7821588" y="2961483"/>
            <a:ext cx="1683865" cy="340519"/>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b="0" i="0" u="none" strike="noStrike" dirty="0">
                <a:solidFill>
                  <a:srgbClr val="008000"/>
                </a:solidFill>
                <a:latin typeface="UnitOT-Light"/>
              </a:rPr>
              <a:t>■ Customer Portal</a:t>
            </a:r>
            <a:endParaRPr lang="de-DE" sz="1400" dirty="0"/>
          </a:p>
        </p:txBody>
      </p:sp>
      <p:sp>
        <p:nvSpPr>
          <p:cNvPr id="23" name="Rechteck: abgerundete Ecken 22">
            <a:extLst>
              <a:ext uri="{FF2B5EF4-FFF2-40B4-BE49-F238E27FC236}">
                <a16:creationId xmlns:a16="http://schemas.microsoft.com/office/drawing/2014/main" id="{BAE9A49F-5FA5-46D7-9481-F2B3B3353D10}"/>
              </a:ext>
            </a:extLst>
          </p:cNvPr>
          <p:cNvSpPr/>
          <p:nvPr/>
        </p:nvSpPr>
        <p:spPr>
          <a:xfrm>
            <a:off x="7821588" y="3768463"/>
            <a:ext cx="1683865" cy="578882"/>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b="0" i="0" u="none" strike="noStrike" dirty="0">
                <a:solidFill>
                  <a:srgbClr val="008000"/>
                </a:solidFill>
                <a:latin typeface="UnitOT-Light"/>
              </a:rPr>
              <a:t>■ Home Connection Management</a:t>
            </a:r>
            <a:endParaRPr lang="de-DE" sz="1400" dirty="0"/>
          </a:p>
        </p:txBody>
      </p:sp>
      <p:sp>
        <p:nvSpPr>
          <p:cNvPr id="24" name="Rechteck: abgerundete Ecken 23">
            <a:extLst>
              <a:ext uri="{FF2B5EF4-FFF2-40B4-BE49-F238E27FC236}">
                <a16:creationId xmlns:a16="http://schemas.microsoft.com/office/drawing/2014/main" id="{E334D063-DEAD-4BCC-B2F6-EC768CE03053}"/>
              </a:ext>
            </a:extLst>
          </p:cNvPr>
          <p:cNvSpPr/>
          <p:nvPr/>
        </p:nvSpPr>
        <p:spPr>
          <a:xfrm>
            <a:off x="3867652" y="2379636"/>
            <a:ext cx="1683865" cy="340519"/>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b="0" i="0" u="none" strike="noStrike" dirty="0">
                <a:solidFill>
                  <a:srgbClr val="008000"/>
                </a:solidFill>
                <a:latin typeface="UnitOT-Light"/>
              </a:rPr>
              <a:t>■ Virtual Server Farm</a:t>
            </a:r>
            <a:endParaRPr lang="de-DE" sz="1400" dirty="0"/>
          </a:p>
        </p:txBody>
      </p:sp>
      <p:cxnSp>
        <p:nvCxnSpPr>
          <p:cNvPr id="27" name="Gerade Verbindung mit Pfeil 26">
            <a:extLst>
              <a:ext uri="{FF2B5EF4-FFF2-40B4-BE49-F238E27FC236}">
                <a16:creationId xmlns:a16="http://schemas.microsoft.com/office/drawing/2014/main" id="{542D2D9A-530F-4127-A944-502BCDFFA1FD}"/>
              </a:ext>
            </a:extLst>
          </p:cNvPr>
          <p:cNvCxnSpPr>
            <a:cxnSpLocks/>
            <a:stCxn id="24" idx="2"/>
            <a:endCxn id="23" idx="1"/>
          </p:cNvCxnSpPr>
          <p:nvPr/>
        </p:nvCxnSpPr>
        <p:spPr>
          <a:xfrm>
            <a:off x="4709585" y="2720155"/>
            <a:ext cx="3112003" cy="1337749"/>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DC6E5451-8DDD-4FEF-8611-5FB790A7B2AE}"/>
              </a:ext>
            </a:extLst>
          </p:cNvPr>
          <p:cNvCxnSpPr>
            <a:cxnSpLocks/>
            <a:stCxn id="24" idx="2"/>
            <a:endCxn id="22" idx="1"/>
          </p:cNvCxnSpPr>
          <p:nvPr/>
        </p:nvCxnSpPr>
        <p:spPr>
          <a:xfrm>
            <a:off x="4709585" y="2720155"/>
            <a:ext cx="3112003" cy="411588"/>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27E22BE8-4AEB-45FE-A49A-302AA9FC983C}"/>
              </a:ext>
            </a:extLst>
          </p:cNvPr>
          <p:cNvCxnSpPr>
            <a:cxnSpLocks/>
            <a:stCxn id="23" idx="0"/>
            <a:endCxn id="22" idx="2"/>
          </p:cNvCxnSpPr>
          <p:nvPr/>
        </p:nvCxnSpPr>
        <p:spPr>
          <a:xfrm flipV="1">
            <a:off x="8663521" y="3302002"/>
            <a:ext cx="0" cy="466461"/>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A7E8A164-73C0-4A38-AEEB-563BD862E21B}"/>
              </a:ext>
            </a:extLst>
          </p:cNvPr>
          <p:cNvCxnSpPr>
            <a:cxnSpLocks/>
            <a:stCxn id="14" idx="1"/>
            <a:endCxn id="15" idx="3"/>
          </p:cNvCxnSpPr>
          <p:nvPr/>
        </p:nvCxnSpPr>
        <p:spPr>
          <a:xfrm flipH="1" flipV="1">
            <a:off x="2560953" y="2549895"/>
            <a:ext cx="1464556" cy="1508009"/>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a:extLst>
              <a:ext uri="{FF2B5EF4-FFF2-40B4-BE49-F238E27FC236}">
                <a16:creationId xmlns:a16="http://schemas.microsoft.com/office/drawing/2014/main" id="{A635E548-1D8D-4A47-8C78-3EADE7CA68C7}"/>
              </a:ext>
            </a:extLst>
          </p:cNvPr>
          <p:cNvCxnSpPr>
            <a:cxnSpLocks/>
            <a:stCxn id="14" idx="1"/>
            <a:endCxn id="16" idx="3"/>
          </p:cNvCxnSpPr>
          <p:nvPr/>
        </p:nvCxnSpPr>
        <p:spPr>
          <a:xfrm flipH="1">
            <a:off x="2366522" y="4057904"/>
            <a:ext cx="1658987"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Gerade Verbindung mit Pfeil 43">
            <a:extLst>
              <a:ext uri="{FF2B5EF4-FFF2-40B4-BE49-F238E27FC236}">
                <a16:creationId xmlns:a16="http://schemas.microsoft.com/office/drawing/2014/main" id="{BA2E7A3B-8928-47F4-99D3-E3E19C19CF8B}"/>
              </a:ext>
            </a:extLst>
          </p:cNvPr>
          <p:cNvCxnSpPr>
            <a:cxnSpLocks/>
            <a:stCxn id="14" idx="1"/>
            <a:endCxn id="21" idx="3"/>
          </p:cNvCxnSpPr>
          <p:nvPr/>
        </p:nvCxnSpPr>
        <p:spPr>
          <a:xfrm flipH="1">
            <a:off x="2366522" y="4057904"/>
            <a:ext cx="1658987" cy="1388188"/>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3" name="Rechteck 52">
            <a:extLst>
              <a:ext uri="{FF2B5EF4-FFF2-40B4-BE49-F238E27FC236}">
                <a16:creationId xmlns:a16="http://schemas.microsoft.com/office/drawing/2014/main" id="{FC919F71-1EFD-4767-ACD7-F8CD4DF023D0}"/>
              </a:ext>
            </a:extLst>
          </p:cNvPr>
          <p:cNvSpPr/>
          <p:nvPr/>
        </p:nvSpPr>
        <p:spPr>
          <a:xfrm>
            <a:off x="8087456" y="3453022"/>
            <a:ext cx="11521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SpecIF:serves</a:t>
            </a:r>
          </a:p>
        </p:txBody>
      </p:sp>
      <p:sp>
        <p:nvSpPr>
          <p:cNvPr id="54" name="Rechteck 53">
            <a:extLst>
              <a:ext uri="{FF2B5EF4-FFF2-40B4-BE49-F238E27FC236}">
                <a16:creationId xmlns:a16="http://schemas.microsoft.com/office/drawing/2014/main" id="{B0C0F8DA-4710-4348-8E0E-8859D3E37FAD}"/>
              </a:ext>
            </a:extLst>
          </p:cNvPr>
          <p:cNvSpPr/>
          <p:nvPr/>
        </p:nvSpPr>
        <p:spPr>
          <a:xfrm>
            <a:off x="6060100" y="2862160"/>
            <a:ext cx="11521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SpecIF:contains</a:t>
            </a:r>
          </a:p>
        </p:txBody>
      </p:sp>
      <p:sp>
        <p:nvSpPr>
          <p:cNvPr id="55" name="Rechteck 54">
            <a:extLst>
              <a:ext uri="{FF2B5EF4-FFF2-40B4-BE49-F238E27FC236}">
                <a16:creationId xmlns:a16="http://schemas.microsoft.com/office/drawing/2014/main" id="{52C306FB-45F1-4336-853A-9B32A00BC92A}"/>
              </a:ext>
            </a:extLst>
          </p:cNvPr>
          <p:cNvSpPr/>
          <p:nvPr/>
        </p:nvSpPr>
        <p:spPr>
          <a:xfrm>
            <a:off x="6060100" y="3417018"/>
            <a:ext cx="11521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SpecIF:contains</a:t>
            </a:r>
          </a:p>
        </p:txBody>
      </p:sp>
      <p:sp>
        <p:nvSpPr>
          <p:cNvPr id="63" name="Rechteck 62">
            <a:extLst>
              <a:ext uri="{FF2B5EF4-FFF2-40B4-BE49-F238E27FC236}">
                <a16:creationId xmlns:a16="http://schemas.microsoft.com/office/drawing/2014/main" id="{D9255D0A-0E31-4988-B20E-998EF78226F0}"/>
              </a:ext>
            </a:extLst>
          </p:cNvPr>
          <p:cNvSpPr/>
          <p:nvPr/>
        </p:nvSpPr>
        <p:spPr>
          <a:xfrm>
            <a:off x="2708659" y="3950841"/>
            <a:ext cx="958243"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SpecIF:writes</a:t>
            </a:r>
          </a:p>
        </p:txBody>
      </p:sp>
      <p:grpSp>
        <p:nvGrpSpPr>
          <p:cNvPr id="65" name="Gruppieren 64">
            <a:extLst>
              <a:ext uri="{FF2B5EF4-FFF2-40B4-BE49-F238E27FC236}">
                <a16:creationId xmlns:a16="http://schemas.microsoft.com/office/drawing/2014/main" id="{52052959-3F17-4199-AB80-36FEFF62010B}"/>
              </a:ext>
            </a:extLst>
          </p:cNvPr>
          <p:cNvGrpSpPr/>
          <p:nvPr/>
        </p:nvGrpSpPr>
        <p:grpSpPr>
          <a:xfrm>
            <a:off x="2721547" y="3093408"/>
            <a:ext cx="1152128" cy="1835778"/>
            <a:chOff x="1886594" y="2772461"/>
            <a:chExt cx="1152128" cy="1835778"/>
          </a:xfrm>
        </p:grpSpPr>
        <p:sp>
          <p:nvSpPr>
            <p:cNvPr id="62" name="Rechteck 61">
              <a:extLst>
                <a:ext uri="{FF2B5EF4-FFF2-40B4-BE49-F238E27FC236}">
                  <a16:creationId xmlns:a16="http://schemas.microsoft.com/office/drawing/2014/main" id="{B32854F3-B0D4-4333-A7DF-D3CB509F5100}"/>
                </a:ext>
              </a:extLst>
            </p:cNvPr>
            <p:cNvSpPr/>
            <p:nvPr/>
          </p:nvSpPr>
          <p:spPr>
            <a:xfrm>
              <a:off x="1886594" y="2772461"/>
              <a:ext cx="11521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SpecIF:reads</a:t>
              </a:r>
            </a:p>
          </p:txBody>
        </p:sp>
        <p:sp>
          <p:nvSpPr>
            <p:cNvPr id="64" name="Rechteck 63">
              <a:extLst>
                <a:ext uri="{FF2B5EF4-FFF2-40B4-BE49-F238E27FC236}">
                  <a16:creationId xmlns:a16="http://schemas.microsoft.com/office/drawing/2014/main" id="{C6BE3B94-C474-48E0-8E05-9EC64C6EB973}"/>
                </a:ext>
              </a:extLst>
            </p:cNvPr>
            <p:cNvSpPr/>
            <p:nvPr/>
          </p:nvSpPr>
          <p:spPr>
            <a:xfrm>
              <a:off x="1886594" y="4392215"/>
              <a:ext cx="11521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SpecIF:writes</a:t>
              </a:r>
            </a:p>
          </p:txBody>
        </p:sp>
      </p:grpSp>
      <p:sp>
        <p:nvSpPr>
          <p:cNvPr id="11" name="Rechteck 10">
            <a:extLst>
              <a:ext uri="{FF2B5EF4-FFF2-40B4-BE49-F238E27FC236}">
                <a16:creationId xmlns:a16="http://schemas.microsoft.com/office/drawing/2014/main" id="{3A592A60-AC29-413C-BD8E-B4A7E3F540A8}"/>
              </a:ext>
            </a:extLst>
          </p:cNvPr>
          <p:cNvSpPr/>
          <p:nvPr/>
        </p:nvSpPr>
        <p:spPr>
          <a:xfrm>
            <a:off x="6121341" y="3949892"/>
            <a:ext cx="1029646"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SpecIF:serves</a:t>
            </a:r>
          </a:p>
        </p:txBody>
      </p:sp>
      <p:sp>
        <p:nvSpPr>
          <p:cNvPr id="9" name="Rechteck 8">
            <a:extLst>
              <a:ext uri="{FF2B5EF4-FFF2-40B4-BE49-F238E27FC236}">
                <a16:creationId xmlns:a16="http://schemas.microsoft.com/office/drawing/2014/main" id="{2E1E3409-C809-482B-A6EE-B81A4C5C36DE}"/>
              </a:ext>
            </a:extLst>
          </p:cNvPr>
          <p:cNvSpPr/>
          <p:nvPr/>
        </p:nvSpPr>
        <p:spPr>
          <a:xfrm>
            <a:off x="4133521" y="3149684"/>
            <a:ext cx="11521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SpecIF:contains</a:t>
            </a:r>
          </a:p>
        </p:txBody>
      </p:sp>
      <p:sp>
        <p:nvSpPr>
          <p:cNvPr id="66" name="Datumsplatzhalter 65">
            <a:extLst>
              <a:ext uri="{FF2B5EF4-FFF2-40B4-BE49-F238E27FC236}">
                <a16:creationId xmlns:a16="http://schemas.microsoft.com/office/drawing/2014/main" id="{5B8F5803-1543-4EB3-9FC1-01CF614CC41C}"/>
              </a:ext>
            </a:extLst>
          </p:cNvPr>
          <p:cNvSpPr>
            <a:spLocks noGrp="1"/>
          </p:cNvSpPr>
          <p:nvPr>
            <p:ph type="dt" sz="half" idx="10"/>
          </p:nvPr>
        </p:nvSpPr>
        <p:spPr/>
        <p:txBody>
          <a:bodyPr/>
          <a:lstStyle/>
          <a:p>
            <a:r>
              <a:rPr lang="de-DE" dirty="0"/>
              <a:t>8.11.2021</a:t>
            </a:r>
          </a:p>
        </p:txBody>
      </p:sp>
      <p:sp>
        <p:nvSpPr>
          <p:cNvPr id="67" name="Foliennummernplatzhalter 66">
            <a:extLst>
              <a:ext uri="{FF2B5EF4-FFF2-40B4-BE49-F238E27FC236}">
                <a16:creationId xmlns:a16="http://schemas.microsoft.com/office/drawing/2014/main" id="{5A4C0DC9-B6DF-4A71-A619-032E108ED137}"/>
              </a:ext>
            </a:extLst>
          </p:cNvPr>
          <p:cNvSpPr>
            <a:spLocks noGrp="1"/>
          </p:cNvSpPr>
          <p:nvPr>
            <p:ph type="sldNum" sz="quarter" idx="12"/>
          </p:nvPr>
        </p:nvSpPr>
        <p:spPr/>
        <p:txBody>
          <a:bodyPr/>
          <a:lstStyle/>
          <a:p>
            <a:fld id="{E07F1749-2C29-4AD9-BF92-E70F8884412B}" type="slidenum">
              <a:rPr lang="de-DE" smtClean="0"/>
              <a:t>11</a:t>
            </a:fld>
            <a:endParaRPr lang="de-DE" dirty="0"/>
          </a:p>
        </p:txBody>
      </p:sp>
      <p:sp>
        <p:nvSpPr>
          <p:cNvPr id="69" name="Ellipse 68">
            <a:extLst>
              <a:ext uri="{FF2B5EF4-FFF2-40B4-BE49-F238E27FC236}">
                <a16:creationId xmlns:a16="http://schemas.microsoft.com/office/drawing/2014/main" id="{C09DEB32-38D9-47B9-AD10-3584FF6B9432}"/>
              </a:ext>
            </a:extLst>
          </p:cNvPr>
          <p:cNvSpPr/>
          <p:nvPr/>
        </p:nvSpPr>
        <p:spPr>
          <a:xfrm>
            <a:off x="978914" y="2134566"/>
            <a:ext cx="1795927" cy="830658"/>
          </a:xfrm>
          <a:prstGeom prst="ellipse">
            <a:avLst/>
          </a:prstGeom>
          <a:solidFill>
            <a:srgbClr val="5CB400">
              <a:alpha val="20000"/>
            </a:srgbClr>
          </a:solidFill>
          <a:ln>
            <a:no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1" name="Rechteck 30">
            <a:extLst>
              <a:ext uri="{FF2B5EF4-FFF2-40B4-BE49-F238E27FC236}">
                <a16:creationId xmlns:a16="http://schemas.microsoft.com/office/drawing/2014/main" id="{7E483252-2FDC-4929-9A71-46DBABEAE345}"/>
              </a:ext>
            </a:extLst>
          </p:cNvPr>
          <p:cNvSpPr/>
          <p:nvPr/>
        </p:nvSpPr>
        <p:spPr>
          <a:xfrm>
            <a:off x="863999" y="1871935"/>
            <a:ext cx="8929486" cy="4032448"/>
          </a:xfrm>
          <a:prstGeom prst="rect">
            <a:avLst/>
          </a:prstGeom>
          <a:solidFill>
            <a:srgbClr val="5CB400">
              <a:alpha val="8000"/>
            </a:srgbClr>
          </a:solidFill>
          <a:ln>
            <a:solidFill>
              <a:srgbClr val="5CB4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764814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D2EF27-7A06-473D-AAA6-58EBDBCA35B5}"/>
              </a:ext>
            </a:extLst>
          </p:cNvPr>
          <p:cNvSpPr>
            <a:spLocks noGrp="1"/>
          </p:cNvSpPr>
          <p:nvPr>
            <p:ph type="title"/>
          </p:nvPr>
        </p:nvSpPr>
        <p:spPr/>
        <p:txBody>
          <a:bodyPr/>
          <a:lstStyle/>
          <a:p>
            <a:r>
              <a:rPr lang="de-DE" dirty="0"/>
              <a:t>Telephone Connection Request </a:t>
            </a:r>
            <a:br>
              <a:rPr lang="de-DE" dirty="0"/>
            </a:br>
            <a:r>
              <a:rPr lang="de-DE" dirty="0"/>
              <a:t>– Class Diagram (Archimate, UML, .. )</a:t>
            </a:r>
          </a:p>
        </p:txBody>
      </p:sp>
      <p:sp>
        <p:nvSpPr>
          <p:cNvPr id="4" name="Fußzeilenplatzhalter 3">
            <a:extLst>
              <a:ext uri="{FF2B5EF4-FFF2-40B4-BE49-F238E27FC236}">
                <a16:creationId xmlns:a16="http://schemas.microsoft.com/office/drawing/2014/main" id="{2A29818D-E114-4A69-A7DB-C9014F960FEB}"/>
              </a:ext>
            </a:extLst>
          </p:cNvPr>
          <p:cNvSpPr>
            <a:spLocks noGrp="1"/>
          </p:cNvSpPr>
          <p:nvPr>
            <p:ph type="ftr" sz="quarter" idx="11"/>
          </p:nvPr>
        </p:nvSpPr>
        <p:spPr/>
        <p:txBody>
          <a:bodyPr/>
          <a:lstStyle/>
          <a:p>
            <a:r>
              <a:rPr lang="en-US" dirty="0"/>
              <a:t>Integrate BPMN and Archimate Models using SpecIF</a:t>
            </a:r>
            <a:endParaRPr lang="de-DE" dirty="0"/>
          </a:p>
        </p:txBody>
      </p:sp>
      <p:pic>
        <p:nvPicPr>
          <p:cNvPr id="7" name="Grafik 6">
            <a:extLst>
              <a:ext uri="{FF2B5EF4-FFF2-40B4-BE49-F238E27FC236}">
                <a16:creationId xmlns:a16="http://schemas.microsoft.com/office/drawing/2014/main" id="{72ABE0E9-A063-47D6-9B5D-E00DE68ED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170" y="2647429"/>
            <a:ext cx="8899735" cy="3400970"/>
          </a:xfrm>
          <a:prstGeom prst="rect">
            <a:avLst/>
          </a:prstGeom>
        </p:spPr>
      </p:pic>
      <p:sp>
        <p:nvSpPr>
          <p:cNvPr id="8" name="Rechteck 7">
            <a:extLst>
              <a:ext uri="{FF2B5EF4-FFF2-40B4-BE49-F238E27FC236}">
                <a16:creationId xmlns:a16="http://schemas.microsoft.com/office/drawing/2014/main" id="{3D7FBF26-031F-4257-BFBF-231D5ACF98FE}"/>
              </a:ext>
            </a:extLst>
          </p:cNvPr>
          <p:cNvSpPr/>
          <p:nvPr/>
        </p:nvSpPr>
        <p:spPr>
          <a:xfrm>
            <a:off x="1311170" y="2520008"/>
            <a:ext cx="3585771" cy="2808311"/>
          </a:xfrm>
          <a:prstGeom prst="rect">
            <a:avLst/>
          </a:prstGeom>
          <a:solidFill>
            <a:srgbClr val="FF0000">
              <a:alpha val="8000"/>
            </a:srgbClr>
          </a:solidFill>
          <a:ln>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Datumsplatzhalter 8">
            <a:extLst>
              <a:ext uri="{FF2B5EF4-FFF2-40B4-BE49-F238E27FC236}">
                <a16:creationId xmlns:a16="http://schemas.microsoft.com/office/drawing/2014/main" id="{9F647189-5407-45D2-94B7-4ABF1DA70CCF}"/>
              </a:ext>
            </a:extLst>
          </p:cNvPr>
          <p:cNvSpPr>
            <a:spLocks noGrp="1"/>
          </p:cNvSpPr>
          <p:nvPr>
            <p:ph type="dt" sz="half" idx="10"/>
          </p:nvPr>
        </p:nvSpPr>
        <p:spPr/>
        <p:txBody>
          <a:bodyPr/>
          <a:lstStyle/>
          <a:p>
            <a:r>
              <a:rPr lang="de-DE" dirty="0"/>
              <a:t>8.11.2021</a:t>
            </a:r>
          </a:p>
        </p:txBody>
      </p:sp>
      <p:sp>
        <p:nvSpPr>
          <p:cNvPr id="10" name="Foliennummernplatzhalter 9">
            <a:extLst>
              <a:ext uri="{FF2B5EF4-FFF2-40B4-BE49-F238E27FC236}">
                <a16:creationId xmlns:a16="http://schemas.microsoft.com/office/drawing/2014/main" id="{0AEEE200-4F58-4291-9508-CBD46737B7EB}"/>
              </a:ext>
            </a:extLst>
          </p:cNvPr>
          <p:cNvSpPr>
            <a:spLocks noGrp="1"/>
          </p:cNvSpPr>
          <p:nvPr>
            <p:ph type="sldNum" sz="quarter" idx="12"/>
          </p:nvPr>
        </p:nvSpPr>
        <p:spPr/>
        <p:txBody>
          <a:bodyPr/>
          <a:lstStyle/>
          <a:p>
            <a:fld id="{E07F1749-2C29-4AD9-BF92-E70F8884412B}" type="slidenum">
              <a:rPr lang="de-DE" smtClean="0"/>
              <a:t>12</a:t>
            </a:fld>
            <a:endParaRPr lang="de-DE" dirty="0"/>
          </a:p>
        </p:txBody>
      </p:sp>
      <p:sp>
        <p:nvSpPr>
          <p:cNvPr id="11" name="Ellipse 10">
            <a:extLst>
              <a:ext uri="{FF2B5EF4-FFF2-40B4-BE49-F238E27FC236}">
                <a16:creationId xmlns:a16="http://schemas.microsoft.com/office/drawing/2014/main" id="{58AD6189-A0DE-4D04-8800-C61346D411DB}"/>
              </a:ext>
            </a:extLst>
          </p:cNvPr>
          <p:cNvSpPr/>
          <p:nvPr/>
        </p:nvSpPr>
        <p:spPr>
          <a:xfrm>
            <a:off x="3321150" y="4417616"/>
            <a:ext cx="1601191" cy="919170"/>
          </a:xfrm>
          <a:prstGeom prst="ellipse">
            <a:avLst/>
          </a:prstGeom>
          <a:solidFill>
            <a:srgbClr val="FF0000">
              <a:alpha val="20000"/>
            </a:srgbClr>
          </a:solidFill>
          <a:ln>
            <a:no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184430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2B6C43-C6E2-44C0-9A9B-B1CFA0803ACD}"/>
              </a:ext>
            </a:extLst>
          </p:cNvPr>
          <p:cNvSpPr>
            <a:spLocks noGrp="1"/>
          </p:cNvSpPr>
          <p:nvPr>
            <p:ph type="title"/>
          </p:nvPr>
        </p:nvSpPr>
        <p:spPr/>
        <p:txBody>
          <a:bodyPr/>
          <a:lstStyle/>
          <a:p>
            <a:r>
              <a:rPr lang="de-DE" dirty="0"/>
              <a:t>Class Diagram </a:t>
            </a:r>
            <a:r>
              <a:rPr lang="de-DE" dirty="0">
                <a:sym typeface="Wingdings" panose="05000000000000000000" pitchFamily="2" charset="2"/>
              </a:rPr>
              <a:t> SpecIF Transformation</a:t>
            </a:r>
            <a:endParaRPr lang="de-DE" dirty="0"/>
          </a:p>
        </p:txBody>
      </p:sp>
      <p:sp>
        <p:nvSpPr>
          <p:cNvPr id="4" name="Fußzeilenplatzhalter 3">
            <a:extLst>
              <a:ext uri="{FF2B5EF4-FFF2-40B4-BE49-F238E27FC236}">
                <a16:creationId xmlns:a16="http://schemas.microsoft.com/office/drawing/2014/main" id="{76596658-D2F0-441B-A0F3-D675B7D25A8B}"/>
              </a:ext>
            </a:extLst>
          </p:cNvPr>
          <p:cNvSpPr>
            <a:spLocks noGrp="1"/>
          </p:cNvSpPr>
          <p:nvPr>
            <p:ph type="ftr" sz="quarter" idx="11"/>
          </p:nvPr>
        </p:nvSpPr>
        <p:spPr/>
        <p:txBody>
          <a:bodyPr/>
          <a:lstStyle/>
          <a:p>
            <a:r>
              <a:rPr lang="en-US" dirty="0"/>
              <a:t>Integrate BPMN and Archimate Models using SpecIF</a:t>
            </a:r>
            <a:endParaRPr lang="de-DE" dirty="0"/>
          </a:p>
        </p:txBody>
      </p:sp>
      <p:sp>
        <p:nvSpPr>
          <p:cNvPr id="6" name="Rechteck: abgerundete Ecken 5">
            <a:extLst>
              <a:ext uri="{FF2B5EF4-FFF2-40B4-BE49-F238E27FC236}">
                <a16:creationId xmlns:a16="http://schemas.microsoft.com/office/drawing/2014/main" id="{1C52F696-7307-48EF-927A-1C0072E76DB4}"/>
              </a:ext>
            </a:extLst>
          </p:cNvPr>
          <p:cNvSpPr/>
          <p:nvPr/>
        </p:nvSpPr>
        <p:spPr>
          <a:xfrm>
            <a:off x="3737327" y="2069849"/>
            <a:ext cx="1368152" cy="578882"/>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dirty="0">
                <a:solidFill>
                  <a:srgbClr val="008000"/>
                </a:solidFill>
                <a:latin typeface="Arial" panose="020B0604020202020204" pitchFamily="34" charset="0"/>
                <a:cs typeface="Arial" panose="020B0604020202020204" pitchFamily="34" charset="0"/>
              </a:rPr>
              <a:t>● </a:t>
            </a:r>
            <a:r>
              <a:rPr lang="de-DE" sz="1400" dirty="0">
                <a:solidFill>
                  <a:srgbClr val="008000"/>
                </a:solidFill>
                <a:latin typeface="UnitOT-Light"/>
                <a:cs typeface="Arial" panose="020B0604020202020204" pitchFamily="34" charset="0"/>
              </a:rPr>
              <a:t>Business Data Object</a:t>
            </a:r>
          </a:p>
        </p:txBody>
      </p:sp>
      <p:sp>
        <p:nvSpPr>
          <p:cNvPr id="9" name="Rechteck: abgerundete Ecken 8">
            <a:extLst>
              <a:ext uri="{FF2B5EF4-FFF2-40B4-BE49-F238E27FC236}">
                <a16:creationId xmlns:a16="http://schemas.microsoft.com/office/drawing/2014/main" id="{80FB6669-E73D-4814-8482-AEC662EFD18B}"/>
              </a:ext>
            </a:extLst>
          </p:cNvPr>
          <p:cNvSpPr/>
          <p:nvPr/>
        </p:nvSpPr>
        <p:spPr>
          <a:xfrm>
            <a:off x="1713616" y="4940626"/>
            <a:ext cx="1368152" cy="340519"/>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dirty="0">
                <a:solidFill>
                  <a:srgbClr val="008000"/>
                </a:solidFill>
                <a:latin typeface="Arial" panose="020B0604020202020204" pitchFamily="34" charset="0"/>
                <a:cs typeface="Arial" panose="020B0604020202020204" pitchFamily="34" charset="0"/>
              </a:rPr>
              <a:t>● </a:t>
            </a:r>
            <a:r>
              <a:rPr lang="de-DE" sz="1400" dirty="0">
                <a:solidFill>
                  <a:srgbClr val="008000"/>
                </a:solidFill>
                <a:latin typeface="UnitOT-Light"/>
                <a:cs typeface="Arial" panose="020B0604020202020204" pitchFamily="34" charset="0"/>
              </a:rPr>
              <a:t>Addresses</a:t>
            </a:r>
          </a:p>
        </p:txBody>
      </p:sp>
      <p:sp>
        <p:nvSpPr>
          <p:cNvPr id="11" name="Rechteck: abgerundete Ecken 10">
            <a:extLst>
              <a:ext uri="{FF2B5EF4-FFF2-40B4-BE49-F238E27FC236}">
                <a16:creationId xmlns:a16="http://schemas.microsoft.com/office/drawing/2014/main" id="{28AB7617-2648-4734-B8B8-1A37E6845759}"/>
              </a:ext>
            </a:extLst>
          </p:cNvPr>
          <p:cNvSpPr/>
          <p:nvPr/>
        </p:nvSpPr>
        <p:spPr>
          <a:xfrm>
            <a:off x="1713616" y="3822158"/>
            <a:ext cx="1368152" cy="340519"/>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dirty="0">
                <a:solidFill>
                  <a:srgbClr val="008000"/>
                </a:solidFill>
                <a:latin typeface="Arial" panose="020B0604020202020204" pitchFamily="34" charset="0"/>
                <a:cs typeface="Arial" panose="020B0604020202020204" pitchFamily="34" charset="0"/>
              </a:rPr>
              <a:t>● </a:t>
            </a:r>
            <a:r>
              <a:rPr lang="de-DE" sz="1400" dirty="0">
                <a:solidFill>
                  <a:srgbClr val="008000"/>
                </a:solidFill>
                <a:latin typeface="UnitOT-Light"/>
                <a:cs typeface="Arial" panose="020B0604020202020204" pitchFamily="34" charset="0"/>
              </a:rPr>
              <a:t>Customer</a:t>
            </a:r>
          </a:p>
        </p:txBody>
      </p:sp>
      <p:sp>
        <p:nvSpPr>
          <p:cNvPr id="12" name="Rechteck: abgerundete Ecken 11">
            <a:extLst>
              <a:ext uri="{FF2B5EF4-FFF2-40B4-BE49-F238E27FC236}">
                <a16:creationId xmlns:a16="http://schemas.microsoft.com/office/drawing/2014/main" id="{A3568EDA-EF3A-44CD-97EE-4650EEBBDBFB}"/>
              </a:ext>
            </a:extLst>
          </p:cNvPr>
          <p:cNvSpPr/>
          <p:nvPr/>
        </p:nvSpPr>
        <p:spPr>
          <a:xfrm>
            <a:off x="5761037" y="3702977"/>
            <a:ext cx="1368152" cy="578882"/>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dirty="0">
                <a:solidFill>
                  <a:srgbClr val="008000"/>
                </a:solidFill>
                <a:latin typeface="Arial" panose="020B0604020202020204" pitchFamily="34" charset="0"/>
                <a:cs typeface="Arial" panose="020B0604020202020204" pitchFamily="34" charset="0"/>
              </a:rPr>
              <a:t>● </a:t>
            </a:r>
            <a:r>
              <a:rPr lang="de-DE" sz="1400" dirty="0">
                <a:solidFill>
                  <a:srgbClr val="008000"/>
                </a:solidFill>
                <a:latin typeface="UnitOT-Light"/>
                <a:cs typeface="Arial" panose="020B0604020202020204" pitchFamily="34" charset="0"/>
              </a:rPr>
              <a:t>Connection Request</a:t>
            </a:r>
          </a:p>
        </p:txBody>
      </p:sp>
      <p:sp>
        <p:nvSpPr>
          <p:cNvPr id="13" name="Rechteck: abgerundete Ecken 12">
            <a:extLst>
              <a:ext uri="{FF2B5EF4-FFF2-40B4-BE49-F238E27FC236}">
                <a16:creationId xmlns:a16="http://schemas.microsoft.com/office/drawing/2014/main" id="{74C77FD6-5247-4E46-8581-DB50C7229B44}"/>
              </a:ext>
            </a:extLst>
          </p:cNvPr>
          <p:cNvSpPr/>
          <p:nvPr/>
        </p:nvSpPr>
        <p:spPr>
          <a:xfrm>
            <a:off x="5761037" y="4821445"/>
            <a:ext cx="1368152" cy="578882"/>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dirty="0">
                <a:solidFill>
                  <a:srgbClr val="008000"/>
                </a:solidFill>
                <a:latin typeface="Arial" panose="020B0604020202020204" pitchFamily="34" charset="0"/>
                <a:cs typeface="Arial" panose="020B0604020202020204" pitchFamily="34" charset="0"/>
              </a:rPr>
              <a:t>● </a:t>
            </a:r>
            <a:r>
              <a:rPr lang="de-DE" sz="1400" dirty="0">
                <a:solidFill>
                  <a:srgbClr val="008000"/>
                </a:solidFill>
                <a:latin typeface="UnitOT-Light"/>
                <a:cs typeface="Arial" panose="020B0604020202020204" pitchFamily="34" charset="0"/>
              </a:rPr>
              <a:t>Connection Request [initial]</a:t>
            </a:r>
          </a:p>
        </p:txBody>
      </p:sp>
      <p:cxnSp>
        <p:nvCxnSpPr>
          <p:cNvPr id="14" name="Gerade Verbindung mit Pfeil 13">
            <a:extLst>
              <a:ext uri="{FF2B5EF4-FFF2-40B4-BE49-F238E27FC236}">
                <a16:creationId xmlns:a16="http://schemas.microsoft.com/office/drawing/2014/main" id="{31FC5634-60A8-4C1A-A795-9B1FD6C35C5B}"/>
              </a:ext>
            </a:extLst>
          </p:cNvPr>
          <p:cNvCxnSpPr>
            <a:cxnSpLocks/>
            <a:stCxn id="13" idx="0"/>
            <a:endCxn id="12" idx="2"/>
          </p:cNvCxnSpPr>
          <p:nvPr/>
        </p:nvCxnSpPr>
        <p:spPr>
          <a:xfrm flipV="1">
            <a:off x="6445113" y="4281859"/>
            <a:ext cx="0" cy="539586"/>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hteck 16">
            <a:extLst>
              <a:ext uri="{FF2B5EF4-FFF2-40B4-BE49-F238E27FC236}">
                <a16:creationId xmlns:a16="http://schemas.microsoft.com/office/drawing/2014/main" id="{D8C24979-3652-48CF-9EDA-3A442821450D}"/>
              </a:ext>
            </a:extLst>
          </p:cNvPr>
          <p:cNvSpPr/>
          <p:nvPr/>
        </p:nvSpPr>
        <p:spPr>
          <a:xfrm>
            <a:off x="5595815" y="4469041"/>
            <a:ext cx="1692187"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SpecIF:isSpecializationOf</a:t>
            </a:r>
          </a:p>
        </p:txBody>
      </p:sp>
      <p:cxnSp>
        <p:nvCxnSpPr>
          <p:cNvPr id="20" name="Verbinder: gewinkelt 19">
            <a:extLst>
              <a:ext uri="{FF2B5EF4-FFF2-40B4-BE49-F238E27FC236}">
                <a16:creationId xmlns:a16="http://schemas.microsoft.com/office/drawing/2014/main" id="{673993D9-9A4D-4BE4-B366-FEAD1E0ADFC2}"/>
              </a:ext>
            </a:extLst>
          </p:cNvPr>
          <p:cNvCxnSpPr>
            <a:cxnSpLocks/>
            <a:stCxn id="12" idx="0"/>
            <a:endCxn id="6" idx="2"/>
          </p:cNvCxnSpPr>
          <p:nvPr/>
        </p:nvCxnSpPr>
        <p:spPr>
          <a:xfrm rot="16200000" flipV="1">
            <a:off x="4906135" y="2163999"/>
            <a:ext cx="1054246" cy="2023710"/>
          </a:xfrm>
          <a:prstGeom prst="bentConnector3">
            <a:avLst>
              <a:gd name="adj1" fmla="val 63780"/>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396040E8-2962-4B8B-9147-66596774F068}"/>
              </a:ext>
            </a:extLst>
          </p:cNvPr>
          <p:cNvCxnSpPr>
            <a:cxnSpLocks/>
          </p:cNvCxnSpPr>
          <p:nvPr/>
        </p:nvCxnSpPr>
        <p:spPr>
          <a:xfrm>
            <a:off x="2397692" y="4162677"/>
            <a:ext cx="0" cy="777949"/>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 name="Rechteck 7">
            <a:extLst>
              <a:ext uri="{FF2B5EF4-FFF2-40B4-BE49-F238E27FC236}">
                <a16:creationId xmlns:a16="http://schemas.microsoft.com/office/drawing/2014/main" id="{FE7F13B8-C754-49A2-BD22-82EF663B44B5}"/>
              </a:ext>
            </a:extLst>
          </p:cNvPr>
          <p:cNvSpPr/>
          <p:nvPr/>
        </p:nvSpPr>
        <p:spPr>
          <a:xfrm>
            <a:off x="1821628" y="4399362"/>
            <a:ext cx="11521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SpecIF:contains</a:t>
            </a:r>
          </a:p>
        </p:txBody>
      </p:sp>
      <p:cxnSp>
        <p:nvCxnSpPr>
          <p:cNvPr id="27" name="Verbinder: gewinkelt 26">
            <a:extLst>
              <a:ext uri="{FF2B5EF4-FFF2-40B4-BE49-F238E27FC236}">
                <a16:creationId xmlns:a16="http://schemas.microsoft.com/office/drawing/2014/main" id="{5E306661-F2D0-4885-8D74-4B5C501EB7EE}"/>
              </a:ext>
            </a:extLst>
          </p:cNvPr>
          <p:cNvCxnSpPr>
            <a:cxnSpLocks/>
            <a:stCxn id="11" idx="0"/>
            <a:endCxn id="6" idx="2"/>
          </p:cNvCxnSpPr>
          <p:nvPr/>
        </p:nvCxnSpPr>
        <p:spPr>
          <a:xfrm rot="5400000" flipH="1" flipV="1">
            <a:off x="2822834" y="2223590"/>
            <a:ext cx="1173427" cy="2023711"/>
          </a:xfrm>
          <a:prstGeom prst="bentConnector3">
            <a:avLst>
              <a:gd name="adj1" fmla="val 67478"/>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2" name="Rechteck 31">
            <a:extLst>
              <a:ext uri="{FF2B5EF4-FFF2-40B4-BE49-F238E27FC236}">
                <a16:creationId xmlns:a16="http://schemas.microsoft.com/office/drawing/2014/main" id="{4809D70B-6EEC-4161-B553-1B3E534CE448}"/>
              </a:ext>
            </a:extLst>
          </p:cNvPr>
          <p:cNvSpPr/>
          <p:nvPr/>
        </p:nvSpPr>
        <p:spPr>
          <a:xfrm>
            <a:off x="5595815" y="3290543"/>
            <a:ext cx="1692187"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SpecIF:isSpecializationOf</a:t>
            </a:r>
          </a:p>
        </p:txBody>
      </p:sp>
      <p:sp>
        <p:nvSpPr>
          <p:cNvPr id="33" name="Rechteck 32">
            <a:extLst>
              <a:ext uri="{FF2B5EF4-FFF2-40B4-BE49-F238E27FC236}">
                <a16:creationId xmlns:a16="http://schemas.microsoft.com/office/drawing/2014/main" id="{E38EA167-81C3-4D8C-84F5-63F3689A60EA}"/>
              </a:ext>
            </a:extLst>
          </p:cNvPr>
          <p:cNvSpPr/>
          <p:nvPr/>
        </p:nvSpPr>
        <p:spPr>
          <a:xfrm>
            <a:off x="1551598" y="3290543"/>
            <a:ext cx="1692187"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SpecIF:isSpecializationOf</a:t>
            </a:r>
          </a:p>
        </p:txBody>
      </p:sp>
      <p:sp>
        <p:nvSpPr>
          <p:cNvPr id="34" name="Datumsplatzhalter 33">
            <a:extLst>
              <a:ext uri="{FF2B5EF4-FFF2-40B4-BE49-F238E27FC236}">
                <a16:creationId xmlns:a16="http://schemas.microsoft.com/office/drawing/2014/main" id="{60F105F0-5440-4F90-BE37-F5257FDBF9ED}"/>
              </a:ext>
            </a:extLst>
          </p:cNvPr>
          <p:cNvSpPr>
            <a:spLocks noGrp="1"/>
          </p:cNvSpPr>
          <p:nvPr>
            <p:ph type="dt" sz="half" idx="10"/>
          </p:nvPr>
        </p:nvSpPr>
        <p:spPr/>
        <p:txBody>
          <a:bodyPr/>
          <a:lstStyle/>
          <a:p>
            <a:r>
              <a:rPr lang="de-DE" dirty="0"/>
              <a:t>8.11.2021</a:t>
            </a:r>
          </a:p>
        </p:txBody>
      </p:sp>
      <p:sp>
        <p:nvSpPr>
          <p:cNvPr id="35" name="Foliennummernplatzhalter 34">
            <a:extLst>
              <a:ext uri="{FF2B5EF4-FFF2-40B4-BE49-F238E27FC236}">
                <a16:creationId xmlns:a16="http://schemas.microsoft.com/office/drawing/2014/main" id="{A64D13D2-303E-4891-9DA3-9A1C1994AC36}"/>
              </a:ext>
            </a:extLst>
          </p:cNvPr>
          <p:cNvSpPr>
            <a:spLocks noGrp="1"/>
          </p:cNvSpPr>
          <p:nvPr>
            <p:ph type="sldNum" sz="quarter" idx="12"/>
          </p:nvPr>
        </p:nvSpPr>
        <p:spPr/>
        <p:txBody>
          <a:bodyPr/>
          <a:lstStyle/>
          <a:p>
            <a:fld id="{E07F1749-2C29-4AD9-BF92-E70F8884412B}" type="slidenum">
              <a:rPr lang="de-DE" smtClean="0"/>
              <a:t>13</a:t>
            </a:fld>
            <a:endParaRPr lang="de-DE" dirty="0"/>
          </a:p>
        </p:txBody>
      </p:sp>
      <p:sp>
        <p:nvSpPr>
          <p:cNvPr id="38" name="Ellipse 37">
            <a:extLst>
              <a:ext uri="{FF2B5EF4-FFF2-40B4-BE49-F238E27FC236}">
                <a16:creationId xmlns:a16="http://schemas.microsoft.com/office/drawing/2014/main" id="{FD5DAA8D-F823-4C7B-8DD9-A42593D97775}"/>
              </a:ext>
            </a:extLst>
          </p:cNvPr>
          <p:cNvSpPr/>
          <p:nvPr/>
        </p:nvSpPr>
        <p:spPr>
          <a:xfrm>
            <a:off x="5549286" y="4696751"/>
            <a:ext cx="1795927" cy="830658"/>
          </a:xfrm>
          <a:prstGeom prst="ellipse">
            <a:avLst/>
          </a:prstGeom>
          <a:solidFill>
            <a:srgbClr val="5CB400">
              <a:alpha val="20000"/>
            </a:srgbClr>
          </a:solidFill>
          <a:ln>
            <a:no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1" name="Rechteck 20">
            <a:extLst>
              <a:ext uri="{FF2B5EF4-FFF2-40B4-BE49-F238E27FC236}">
                <a16:creationId xmlns:a16="http://schemas.microsoft.com/office/drawing/2014/main" id="{01F6C8E2-AA31-4695-9EC4-4851CB27C190}"/>
              </a:ext>
            </a:extLst>
          </p:cNvPr>
          <p:cNvSpPr/>
          <p:nvPr/>
        </p:nvSpPr>
        <p:spPr>
          <a:xfrm>
            <a:off x="1296545" y="1783423"/>
            <a:ext cx="6264692" cy="4048953"/>
          </a:xfrm>
          <a:prstGeom prst="rect">
            <a:avLst/>
          </a:prstGeom>
          <a:solidFill>
            <a:srgbClr val="5CB400">
              <a:alpha val="8000"/>
            </a:srgbClr>
          </a:solidFill>
          <a:ln>
            <a:solidFill>
              <a:srgbClr val="5CB4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2997018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406E20-96F9-474C-B9B3-C2E75FF08358}"/>
              </a:ext>
            </a:extLst>
          </p:cNvPr>
          <p:cNvSpPr>
            <a:spLocks noGrp="1"/>
          </p:cNvSpPr>
          <p:nvPr>
            <p:ph type="title"/>
          </p:nvPr>
        </p:nvSpPr>
        <p:spPr/>
        <p:txBody>
          <a:bodyPr/>
          <a:lstStyle/>
          <a:p>
            <a:r>
              <a:rPr lang="de-DE" dirty="0"/>
              <a:t>All relations combined </a:t>
            </a:r>
            <a:r>
              <a:rPr lang="de-DE" dirty="0">
                <a:sym typeface="Wingdings" panose="05000000000000000000" pitchFamily="2" charset="2"/>
              </a:rPr>
              <a:t> Semantics </a:t>
            </a:r>
            <a:r>
              <a:rPr lang="en-US" dirty="0">
                <a:sym typeface="Wingdings" panose="05000000000000000000" pitchFamily="2" charset="2"/>
              </a:rPr>
              <a:t>of</a:t>
            </a:r>
            <a:r>
              <a:rPr lang="de-DE" dirty="0">
                <a:sym typeface="Wingdings" panose="05000000000000000000" pitchFamily="2" charset="2"/>
              </a:rPr>
              <a:t> a Model-Element</a:t>
            </a:r>
            <a:endParaRPr lang="de-DE" dirty="0"/>
          </a:p>
        </p:txBody>
      </p:sp>
      <p:sp>
        <p:nvSpPr>
          <p:cNvPr id="3" name="Datumsplatzhalter 2">
            <a:extLst>
              <a:ext uri="{FF2B5EF4-FFF2-40B4-BE49-F238E27FC236}">
                <a16:creationId xmlns:a16="http://schemas.microsoft.com/office/drawing/2014/main" id="{3948488C-C90C-47F9-9132-1C917B593CD1}"/>
              </a:ext>
            </a:extLst>
          </p:cNvPr>
          <p:cNvSpPr>
            <a:spLocks noGrp="1"/>
          </p:cNvSpPr>
          <p:nvPr>
            <p:ph type="dt" sz="half" idx="10"/>
          </p:nvPr>
        </p:nvSpPr>
        <p:spPr/>
        <p:txBody>
          <a:bodyPr/>
          <a:lstStyle/>
          <a:p>
            <a:r>
              <a:rPr lang="de-DE" dirty="0"/>
              <a:t>8.11.2021</a:t>
            </a:r>
          </a:p>
        </p:txBody>
      </p:sp>
      <p:sp>
        <p:nvSpPr>
          <p:cNvPr id="4" name="Fußzeilenplatzhalter 3">
            <a:extLst>
              <a:ext uri="{FF2B5EF4-FFF2-40B4-BE49-F238E27FC236}">
                <a16:creationId xmlns:a16="http://schemas.microsoft.com/office/drawing/2014/main" id="{3DE7DFBC-2A2B-40B1-AB27-2403DB8961E2}"/>
              </a:ext>
            </a:extLst>
          </p:cNvPr>
          <p:cNvSpPr>
            <a:spLocks noGrp="1"/>
          </p:cNvSpPr>
          <p:nvPr>
            <p:ph type="ftr" sz="quarter" idx="11"/>
          </p:nvPr>
        </p:nvSpPr>
        <p:spPr/>
        <p:txBody>
          <a:bodyPr/>
          <a:lstStyle/>
          <a:p>
            <a:r>
              <a:rPr lang="en-US" dirty="0"/>
              <a:t>Integrate BPMN and Archimate Models using SpecIF</a:t>
            </a:r>
            <a:endParaRPr lang="de-DE" dirty="0"/>
          </a:p>
        </p:txBody>
      </p:sp>
      <p:sp>
        <p:nvSpPr>
          <p:cNvPr id="5" name="Foliennummernplatzhalter 4">
            <a:extLst>
              <a:ext uri="{FF2B5EF4-FFF2-40B4-BE49-F238E27FC236}">
                <a16:creationId xmlns:a16="http://schemas.microsoft.com/office/drawing/2014/main" id="{F88B02F7-9814-46C4-B950-9BEEB1E5742C}"/>
              </a:ext>
            </a:extLst>
          </p:cNvPr>
          <p:cNvSpPr>
            <a:spLocks noGrp="1"/>
          </p:cNvSpPr>
          <p:nvPr>
            <p:ph type="sldNum" sz="quarter" idx="12"/>
          </p:nvPr>
        </p:nvSpPr>
        <p:spPr/>
        <p:txBody>
          <a:bodyPr/>
          <a:lstStyle/>
          <a:p>
            <a:fld id="{E07F1749-2C29-4AD9-BF92-E70F8884412B}" type="slidenum">
              <a:rPr lang="de-DE" smtClean="0"/>
              <a:t>14</a:t>
            </a:fld>
            <a:endParaRPr lang="de-DE" dirty="0"/>
          </a:p>
        </p:txBody>
      </p:sp>
      <p:pic>
        <p:nvPicPr>
          <p:cNvPr id="7" name="Grafik 6">
            <a:extLst>
              <a:ext uri="{FF2B5EF4-FFF2-40B4-BE49-F238E27FC236}">
                <a16:creationId xmlns:a16="http://schemas.microsoft.com/office/drawing/2014/main" id="{8CC2DD75-73BF-4FCD-8A47-19A1B4789B96}"/>
              </a:ext>
            </a:extLst>
          </p:cNvPr>
          <p:cNvPicPr>
            <a:picLocks noChangeAspect="1"/>
          </p:cNvPicPr>
          <p:nvPr/>
        </p:nvPicPr>
        <p:blipFill>
          <a:blip r:embed="rId2"/>
          <a:stretch>
            <a:fillRect/>
          </a:stretch>
        </p:blipFill>
        <p:spPr>
          <a:xfrm>
            <a:off x="1008509" y="1410972"/>
            <a:ext cx="8528837" cy="4955462"/>
          </a:xfrm>
          <a:prstGeom prst="rect">
            <a:avLst/>
          </a:prstGeom>
        </p:spPr>
      </p:pic>
      <p:sp>
        <p:nvSpPr>
          <p:cNvPr id="8" name="Ellipse 7">
            <a:extLst>
              <a:ext uri="{FF2B5EF4-FFF2-40B4-BE49-F238E27FC236}">
                <a16:creationId xmlns:a16="http://schemas.microsoft.com/office/drawing/2014/main" id="{FDC0D5D2-91DA-47D2-B4E9-780D938A763C}"/>
              </a:ext>
            </a:extLst>
          </p:cNvPr>
          <p:cNvSpPr/>
          <p:nvPr/>
        </p:nvSpPr>
        <p:spPr>
          <a:xfrm>
            <a:off x="5279831" y="4032175"/>
            <a:ext cx="1777350" cy="830658"/>
          </a:xfrm>
          <a:prstGeom prst="ellipse">
            <a:avLst/>
          </a:prstGeom>
          <a:solidFill>
            <a:srgbClr val="5CB400">
              <a:alpha val="20000"/>
            </a:srgbClr>
          </a:solidFill>
          <a:ln>
            <a:no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2200783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feld 10"/>
          <p:cNvSpPr txBox="1"/>
          <p:nvPr/>
        </p:nvSpPr>
        <p:spPr>
          <a:xfrm>
            <a:off x="584928" y="4593431"/>
            <a:ext cx="1629613" cy="230832"/>
          </a:xfrm>
          <a:prstGeom prst="rect">
            <a:avLst/>
          </a:prstGeom>
          <a:noFill/>
        </p:spPr>
        <p:txBody>
          <a:bodyPr wrap="none" lIns="0" tIns="0" rIns="0" bIns="0" rtlCol="0" anchor="ctr" anchorCtr="0">
            <a:spAutoFit/>
          </a:bodyPr>
          <a:lstStyle/>
          <a:p>
            <a:r>
              <a:rPr lang="de-DE" sz="1500" i="1" dirty="0">
                <a:solidFill>
                  <a:srgbClr val="0070C0"/>
                </a:solidFill>
              </a:rPr>
              <a:t>All Model-diagrams</a:t>
            </a:r>
          </a:p>
        </p:txBody>
      </p:sp>
      <p:sp>
        <p:nvSpPr>
          <p:cNvPr id="2" name="Titel 1"/>
          <p:cNvSpPr>
            <a:spLocks noGrp="1"/>
          </p:cNvSpPr>
          <p:nvPr>
            <p:ph type="title"/>
          </p:nvPr>
        </p:nvSpPr>
        <p:spPr>
          <a:xfrm>
            <a:off x="576460" y="647799"/>
            <a:ext cx="10009113" cy="691737"/>
          </a:xfrm>
        </p:spPr>
        <p:txBody>
          <a:bodyPr/>
          <a:lstStyle/>
          <a:p>
            <a:r>
              <a:rPr lang="de-DE" dirty="0"/>
              <a:t>Navigate, search and audit in a common context</a:t>
            </a:r>
          </a:p>
        </p:txBody>
      </p:sp>
      <p:sp>
        <p:nvSpPr>
          <p:cNvPr id="17" name="Fußzeilenplatzhalter 3"/>
          <p:cNvSpPr>
            <a:spLocks noGrp="1"/>
          </p:cNvSpPr>
          <p:nvPr>
            <p:ph type="ftr" sz="quarter" idx="11"/>
          </p:nvPr>
        </p:nvSpPr>
        <p:spPr>
          <a:xfrm>
            <a:off x="1872000" y="360363"/>
            <a:ext cx="8352000" cy="216000"/>
          </a:xfrm>
        </p:spPr>
        <p:txBody>
          <a:bodyPr/>
          <a:lstStyle/>
          <a:p>
            <a:r>
              <a:rPr lang="en-US" dirty="0"/>
              <a:t>Integrate BPMN and Archimate Models using SpecIF</a:t>
            </a:r>
            <a:endParaRPr lang="de-DE" dirty="0"/>
          </a:p>
        </p:txBody>
      </p:sp>
      <p:sp>
        <p:nvSpPr>
          <p:cNvPr id="12" name="Textfeld 11"/>
          <p:cNvSpPr txBox="1"/>
          <p:nvPr/>
        </p:nvSpPr>
        <p:spPr>
          <a:xfrm>
            <a:off x="2486605" y="6022620"/>
            <a:ext cx="1588575" cy="230832"/>
          </a:xfrm>
          <a:prstGeom prst="rect">
            <a:avLst/>
          </a:prstGeom>
          <a:noFill/>
        </p:spPr>
        <p:txBody>
          <a:bodyPr wrap="none" lIns="0" tIns="0" rIns="0" bIns="0" rtlCol="0" anchor="ctr" anchorCtr="0">
            <a:spAutoFit/>
          </a:bodyPr>
          <a:lstStyle/>
          <a:p>
            <a:pPr algn="r"/>
            <a:r>
              <a:rPr lang="de-DE" sz="1500" i="1" dirty="0">
                <a:solidFill>
                  <a:srgbClr val="0070C0"/>
                </a:solidFill>
              </a:rPr>
              <a:t>All Model-elements</a:t>
            </a:r>
          </a:p>
        </p:txBody>
      </p:sp>
      <p:sp>
        <p:nvSpPr>
          <p:cNvPr id="13" name="Textfeld 12"/>
          <p:cNvSpPr txBox="1"/>
          <p:nvPr/>
        </p:nvSpPr>
        <p:spPr>
          <a:xfrm>
            <a:off x="10348676" y="4646967"/>
            <a:ext cx="1024318" cy="230832"/>
          </a:xfrm>
          <a:prstGeom prst="rect">
            <a:avLst/>
          </a:prstGeom>
          <a:noFill/>
        </p:spPr>
        <p:txBody>
          <a:bodyPr wrap="none" lIns="0" tIns="0" rIns="0" bIns="0" rtlCol="0" anchor="ctr" anchorCtr="0">
            <a:spAutoFit/>
          </a:bodyPr>
          <a:lstStyle/>
          <a:p>
            <a:pPr algn="ctr"/>
            <a:r>
              <a:rPr lang="de-DE" sz="1500" i="1" dirty="0">
                <a:solidFill>
                  <a:srgbClr val="0070C0"/>
                </a:solidFill>
              </a:rPr>
              <a:t>All Relations</a:t>
            </a:r>
          </a:p>
        </p:txBody>
      </p:sp>
      <p:pic>
        <p:nvPicPr>
          <p:cNvPr id="10" name="Grafik 9">
            <a:hlinkClick r:id="rId3"/>
            <a:extLst>
              <a:ext uri="{FF2B5EF4-FFF2-40B4-BE49-F238E27FC236}">
                <a16:creationId xmlns:a16="http://schemas.microsoft.com/office/drawing/2014/main" id="{708B3D0A-0108-42B0-8A60-E8A643E8E2D0}"/>
              </a:ext>
            </a:extLst>
          </p:cNvPr>
          <p:cNvPicPr>
            <a:picLocks noChangeAspect="1"/>
          </p:cNvPicPr>
          <p:nvPr/>
        </p:nvPicPr>
        <p:blipFill>
          <a:blip r:embed="rId4"/>
          <a:stretch>
            <a:fillRect/>
          </a:stretch>
        </p:blipFill>
        <p:spPr>
          <a:xfrm>
            <a:off x="576461" y="1799927"/>
            <a:ext cx="4680000" cy="2705934"/>
          </a:xfrm>
          <a:prstGeom prst="rect">
            <a:avLst/>
          </a:prstGeom>
          <a:ln>
            <a:solidFill>
              <a:schemeClr val="tx1">
                <a:lumMod val="50000"/>
                <a:lumOff val="50000"/>
              </a:schemeClr>
            </a:solidFill>
          </a:ln>
          <a:effectLst>
            <a:outerShdw blurRad="101600" dist="101600" dir="2700000" algn="tl" rotWithShape="0">
              <a:prstClr val="black">
                <a:alpha val="40000"/>
              </a:prstClr>
            </a:outerShdw>
          </a:effectLst>
        </p:spPr>
      </p:pic>
      <p:pic>
        <p:nvPicPr>
          <p:cNvPr id="15" name="Grafik 14">
            <a:hlinkClick r:id="rId5"/>
            <a:extLst>
              <a:ext uri="{FF2B5EF4-FFF2-40B4-BE49-F238E27FC236}">
                <a16:creationId xmlns:a16="http://schemas.microsoft.com/office/drawing/2014/main" id="{02131638-D7C0-42C6-A1A3-C77E7525BEC5}"/>
              </a:ext>
            </a:extLst>
          </p:cNvPr>
          <p:cNvPicPr>
            <a:picLocks noChangeAspect="1"/>
          </p:cNvPicPr>
          <p:nvPr/>
        </p:nvPicPr>
        <p:blipFill>
          <a:blip r:embed="rId6"/>
          <a:stretch>
            <a:fillRect/>
          </a:stretch>
        </p:blipFill>
        <p:spPr>
          <a:xfrm>
            <a:off x="4176861" y="3657360"/>
            <a:ext cx="4680000" cy="2705934"/>
          </a:xfrm>
          <a:prstGeom prst="rect">
            <a:avLst/>
          </a:prstGeom>
          <a:ln>
            <a:solidFill>
              <a:schemeClr val="tx1">
                <a:lumMod val="50000"/>
                <a:lumOff val="50000"/>
              </a:schemeClr>
            </a:solidFill>
          </a:ln>
          <a:effectLst>
            <a:outerShdw blurRad="101600" dist="101600" dir="2700000" algn="tl" rotWithShape="0">
              <a:prstClr val="black">
                <a:alpha val="40000"/>
              </a:prstClr>
            </a:outerShdw>
          </a:effectLst>
        </p:spPr>
      </p:pic>
      <p:pic>
        <p:nvPicPr>
          <p:cNvPr id="16" name="Grafik 15" descr="Nach rechts zeigender Finger, Handrücken"/>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2720854">
            <a:off x="8734292" y="5522922"/>
            <a:ext cx="648566" cy="648566"/>
          </a:xfrm>
          <a:prstGeom prst="rect">
            <a:avLst/>
          </a:prstGeom>
        </p:spPr>
      </p:pic>
      <p:sp>
        <p:nvSpPr>
          <p:cNvPr id="20" name="Datumsplatzhalter 19">
            <a:extLst>
              <a:ext uri="{FF2B5EF4-FFF2-40B4-BE49-F238E27FC236}">
                <a16:creationId xmlns:a16="http://schemas.microsoft.com/office/drawing/2014/main" id="{FEB81DE8-0C51-4ABE-8D22-FD9198E3AC49}"/>
              </a:ext>
            </a:extLst>
          </p:cNvPr>
          <p:cNvSpPr>
            <a:spLocks noGrp="1"/>
          </p:cNvSpPr>
          <p:nvPr>
            <p:ph type="dt" sz="half" idx="10"/>
          </p:nvPr>
        </p:nvSpPr>
        <p:spPr/>
        <p:txBody>
          <a:bodyPr/>
          <a:lstStyle/>
          <a:p>
            <a:r>
              <a:rPr lang="de-DE" dirty="0"/>
              <a:t>8.11.2021</a:t>
            </a:r>
          </a:p>
        </p:txBody>
      </p:sp>
      <p:sp>
        <p:nvSpPr>
          <p:cNvPr id="21" name="Foliennummernplatzhalter 20">
            <a:extLst>
              <a:ext uri="{FF2B5EF4-FFF2-40B4-BE49-F238E27FC236}">
                <a16:creationId xmlns:a16="http://schemas.microsoft.com/office/drawing/2014/main" id="{F1F7744D-601A-4AF9-A210-177DCE97EA66}"/>
              </a:ext>
            </a:extLst>
          </p:cNvPr>
          <p:cNvSpPr>
            <a:spLocks noGrp="1"/>
          </p:cNvSpPr>
          <p:nvPr>
            <p:ph type="sldNum" sz="quarter" idx="12"/>
          </p:nvPr>
        </p:nvSpPr>
        <p:spPr/>
        <p:txBody>
          <a:bodyPr/>
          <a:lstStyle/>
          <a:p>
            <a:fld id="{E07F1749-2C29-4AD9-BF92-E70F8884412B}" type="slidenum">
              <a:rPr lang="de-DE" smtClean="0"/>
              <a:t>15</a:t>
            </a:fld>
            <a:endParaRPr lang="de-DE" dirty="0"/>
          </a:p>
        </p:txBody>
      </p:sp>
      <p:pic>
        <p:nvPicPr>
          <p:cNvPr id="23" name="Grafik 22">
            <a:hlinkClick r:id="rId9"/>
            <a:extLst>
              <a:ext uri="{FF2B5EF4-FFF2-40B4-BE49-F238E27FC236}">
                <a16:creationId xmlns:a16="http://schemas.microsoft.com/office/drawing/2014/main" id="{29EAF2FA-0A1D-47DF-8D38-07CF516BDC5B}"/>
              </a:ext>
            </a:extLst>
          </p:cNvPr>
          <p:cNvPicPr>
            <a:picLocks noChangeAspect="1"/>
          </p:cNvPicPr>
          <p:nvPr/>
        </p:nvPicPr>
        <p:blipFill>
          <a:blip r:embed="rId10"/>
          <a:stretch>
            <a:fillRect/>
          </a:stretch>
        </p:blipFill>
        <p:spPr>
          <a:xfrm>
            <a:off x="6714075" y="1399088"/>
            <a:ext cx="4680000" cy="3137143"/>
          </a:xfrm>
          <a:prstGeom prst="rect">
            <a:avLst/>
          </a:prstGeom>
          <a:ln>
            <a:solidFill>
              <a:schemeClr val="tx1">
                <a:lumMod val="50000"/>
                <a:lumOff val="50000"/>
              </a:schemeClr>
            </a:solidFill>
          </a:ln>
          <a:effectLst>
            <a:outerShdw blurRad="101600" dist="101600" dir="2700000" algn="tl" rotWithShape="0">
              <a:prstClr val="black">
                <a:alpha val="40000"/>
              </a:prstClr>
            </a:outerShdw>
          </a:effectLst>
        </p:spPr>
      </p:pic>
    </p:spTree>
    <p:extLst>
      <p:ext uri="{BB962C8B-B14F-4D97-AF65-F5344CB8AC3E}">
        <p14:creationId xmlns:p14="http://schemas.microsoft.com/office/powerpoint/2010/main" val="3034436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Status … </a:t>
            </a:r>
            <a:br>
              <a:rPr lang="de-DE" dirty="0"/>
            </a:br>
            <a:br>
              <a:rPr lang="de-DE" dirty="0"/>
            </a:br>
            <a:r>
              <a:rPr lang="de-DE" sz="1600" dirty="0"/>
              <a:t>see </a:t>
            </a:r>
            <a:r>
              <a:rPr lang="de-DE" sz="1600" dirty="0">
                <a:hlinkClick r:id="rId2"/>
              </a:rPr>
              <a:t>github.com/GfSE</a:t>
            </a:r>
            <a:endParaRPr lang="de-DE" sz="1600" dirty="0"/>
          </a:p>
        </p:txBody>
      </p:sp>
      <p:sp>
        <p:nvSpPr>
          <p:cNvPr id="4" name="Fußzeilenplatzhalter 3"/>
          <p:cNvSpPr>
            <a:spLocks noGrp="1"/>
          </p:cNvSpPr>
          <p:nvPr>
            <p:ph type="ftr" sz="quarter" idx="11"/>
          </p:nvPr>
        </p:nvSpPr>
        <p:spPr/>
        <p:txBody>
          <a:bodyPr/>
          <a:lstStyle/>
          <a:p>
            <a:r>
              <a:rPr lang="en-US" dirty="0"/>
              <a:t>Integrate BPMN and Archimate Models using SpecIF</a:t>
            </a:r>
            <a:endParaRPr lang="de-DE" dirty="0"/>
          </a:p>
        </p:txBody>
      </p:sp>
      <p:sp>
        <p:nvSpPr>
          <p:cNvPr id="6" name="Rechteck 5"/>
          <p:cNvSpPr/>
          <p:nvPr/>
        </p:nvSpPr>
        <p:spPr bwMode="auto">
          <a:xfrm>
            <a:off x="2664693" y="3607230"/>
            <a:ext cx="8496943" cy="784985"/>
          </a:xfrm>
          <a:prstGeom prst="rect">
            <a:avLst/>
          </a:prstGeom>
          <a:solidFill>
            <a:srgbClr val="5CB4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de-DE" b="0" i="0" u="none" strike="noStrike" cap="none" normalizeH="0" baseline="0" dirty="0">
                <a:ln>
                  <a:noFill/>
                </a:ln>
                <a:solidFill>
                  <a:schemeClr val="bg1"/>
                </a:solidFill>
                <a:effectLst/>
                <a:latin typeface="Arial" charset="0"/>
              </a:rPr>
              <a:t>Specification Integration</a:t>
            </a:r>
            <a:r>
              <a:rPr kumimoji="0" lang="de-DE" b="0" i="0" u="none" strike="noStrike" cap="none" normalizeH="0" dirty="0">
                <a:ln>
                  <a:noFill/>
                </a:ln>
                <a:solidFill>
                  <a:schemeClr val="bg1"/>
                </a:solidFill>
                <a:effectLst/>
                <a:latin typeface="Arial" charset="0"/>
              </a:rPr>
              <a:t> Facility</a:t>
            </a:r>
            <a:endParaRPr kumimoji="0" lang="de-DE" b="0" i="0" u="none" strike="noStrike" cap="none" normalizeH="0" baseline="0" dirty="0">
              <a:ln>
                <a:noFill/>
              </a:ln>
              <a:solidFill>
                <a:schemeClr val="bg1"/>
              </a:solidFill>
              <a:effectLst/>
              <a:latin typeface="Arial" charset="0"/>
            </a:endParaRPr>
          </a:p>
        </p:txBody>
      </p:sp>
      <p:sp>
        <p:nvSpPr>
          <p:cNvPr id="7" name="Rechteck 6"/>
          <p:cNvSpPr/>
          <p:nvPr/>
        </p:nvSpPr>
        <p:spPr bwMode="auto">
          <a:xfrm>
            <a:off x="2952725" y="2095755"/>
            <a:ext cx="936000" cy="1601574"/>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a:ln>
                  <a:noFill/>
                </a:ln>
                <a:effectLst/>
              </a:rPr>
              <a:t>FMC</a:t>
            </a:r>
          </a:p>
        </p:txBody>
      </p:sp>
      <p:sp>
        <p:nvSpPr>
          <p:cNvPr id="9" name="Rechteck 8"/>
          <p:cNvSpPr/>
          <p:nvPr/>
        </p:nvSpPr>
        <p:spPr bwMode="auto">
          <a:xfrm>
            <a:off x="5977169" y="2095755"/>
            <a:ext cx="936000" cy="1601574"/>
          </a:xfrm>
          <a:prstGeom prst="rect">
            <a:avLst/>
          </a:prstGeom>
          <a:gradFill>
            <a:gsLst>
              <a:gs pos="0">
                <a:schemeClr val="accent6">
                  <a:lumMod val="60000"/>
                  <a:lumOff val="40000"/>
                </a:schemeClr>
              </a:gs>
              <a:gs pos="30000">
                <a:schemeClr val="accent6">
                  <a:lumMod val="20000"/>
                  <a:lumOff val="80000"/>
                </a:schemeClr>
              </a:gs>
              <a:gs pos="70000">
                <a:schemeClr val="bg1"/>
              </a:gs>
            </a:gsLst>
            <a:lin ang="141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r>
              <a:rPr lang="de-DE" sz="2000" dirty="0"/>
              <a:t>SysML</a:t>
            </a:r>
            <a:endParaRPr kumimoji="0" lang="de-DE" sz="2000" b="0" i="0" u="none" strike="noStrike" cap="none" normalizeH="0" baseline="0" dirty="0">
              <a:ln>
                <a:noFill/>
              </a:ln>
              <a:effectLst/>
            </a:endParaRPr>
          </a:p>
        </p:txBody>
      </p:sp>
      <p:sp>
        <p:nvSpPr>
          <p:cNvPr id="10" name="Rechteck 9"/>
          <p:cNvSpPr/>
          <p:nvPr/>
        </p:nvSpPr>
        <p:spPr bwMode="auto">
          <a:xfrm>
            <a:off x="3960873" y="2095755"/>
            <a:ext cx="936000" cy="1601574"/>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49263" fontAlgn="base" hangingPunct="0">
              <a:lnSpc>
                <a:spcPct val="93000"/>
              </a:lnSpc>
              <a:spcBef>
                <a:spcPct val="0"/>
              </a:spcBef>
              <a:spcAft>
                <a:spcPct val="0"/>
              </a:spcAft>
              <a:buClr>
                <a:srgbClr val="000000"/>
              </a:buClr>
              <a:buSzPct val="100000"/>
              <a:buFont typeface="Times New Roman" pitchFamily="16" charset="0"/>
              <a:buNone/>
            </a:pPr>
            <a:r>
              <a:rPr lang="de-DE" sz="2000" dirty="0"/>
              <a:t>BPMN</a:t>
            </a:r>
          </a:p>
        </p:txBody>
      </p:sp>
      <p:sp>
        <p:nvSpPr>
          <p:cNvPr id="11" name="Rechteck 10"/>
          <p:cNvSpPr/>
          <p:nvPr/>
        </p:nvSpPr>
        <p:spPr bwMode="auto">
          <a:xfrm>
            <a:off x="3276144" y="4298556"/>
            <a:ext cx="990837" cy="1601574"/>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23400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r>
              <a:rPr lang="de-DE" sz="2000" dirty="0"/>
              <a:t>ReqIF</a:t>
            </a:r>
            <a:endParaRPr kumimoji="0" lang="de-DE" sz="1600" b="0" i="0" u="none" strike="noStrike" cap="none" normalizeH="0" baseline="0" dirty="0">
              <a:ln>
                <a:noFill/>
              </a:ln>
              <a:effectLst/>
            </a:endParaRPr>
          </a:p>
        </p:txBody>
      </p:sp>
      <p:sp>
        <p:nvSpPr>
          <p:cNvPr id="12" name="Rechteck 11"/>
          <p:cNvSpPr/>
          <p:nvPr/>
        </p:nvSpPr>
        <p:spPr bwMode="auto">
          <a:xfrm>
            <a:off x="4342081" y="4298556"/>
            <a:ext cx="990000" cy="1601574"/>
          </a:xfrm>
          <a:prstGeom prst="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23400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a:ln>
                  <a:noFill/>
                </a:ln>
                <a:effectLst/>
              </a:rPr>
              <a:t>SpecIF</a:t>
            </a:r>
            <a:r>
              <a:rPr kumimoji="0" lang="de-DE" sz="2000" b="0" i="0" u="none" strike="noStrike" cap="none" normalizeH="0" dirty="0">
                <a:ln>
                  <a:noFill/>
                </a:ln>
                <a:effectLst/>
              </a:rPr>
              <a:t> native</a:t>
            </a:r>
            <a:endParaRPr kumimoji="0" lang="de-DE" sz="1600" b="0" i="0" u="none" strike="noStrike" cap="none" normalizeH="0" baseline="0" dirty="0">
              <a:ln>
                <a:noFill/>
              </a:ln>
              <a:effectLst/>
            </a:endParaRPr>
          </a:p>
        </p:txBody>
      </p:sp>
      <p:sp>
        <p:nvSpPr>
          <p:cNvPr id="13" name="Rechteck 12"/>
          <p:cNvSpPr/>
          <p:nvPr/>
        </p:nvSpPr>
        <p:spPr bwMode="auto">
          <a:xfrm>
            <a:off x="5407181" y="4298556"/>
            <a:ext cx="990000" cy="160157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234000" rIns="91440" bIns="45720" numCol="1" rtlCol="0" anchor="t" anchorCtr="0" compatLnSpc="1">
            <a:prstTxWarp prst="textNoShape">
              <a:avLst/>
            </a:prstTxWarp>
          </a:bodyPr>
          <a:lstStyle/>
          <a:p>
            <a:pPr algn="ctr"/>
            <a:r>
              <a:rPr lang="de-DE" sz="2000" dirty="0"/>
              <a:t>OSLC</a:t>
            </a:r>
          </a:p>
        </p:txBody>
      </p:sp>
      <p:sp>
        <p:nvSpPr>
          <p:cNvPr id="14" name="Rechteck 13"/>
          <p:cNvSpPr/>
          <p:nvPr/>
        </p:nvSpPr>
        <p:spPr bwMode="auto">
          <a:xfrm>
            <a:off x="6472281" y="4298556"/>
            <a:ext cx="990000" cy="1601574"/>
          </a:xfrm>
          <a:prstGeom prst="rect">
            <a:avLst/>
          </a:prstGeom>
          <a:gradFill>
            <a:gsLst>
              <a:gs pos="84000">
                <a:schemeClr val="bg1"/>
              </a:gs>
              <a:gs pos="0">
                <a:srgbClr val="00B0F0"/>
              </a:gs>
              <a:gs pos="22000">
                <a:srgbClr val="00B0F0"/>
              </a:gs>
              <a:gs pos="100000">
                <a:schemeClr val="bg1"/>
              </a:gs>
            </a:gsLst>
            <a:lin ang="14100000" scaled="0"/>
          </a:gradFill>
          <a:ln w="9525" cap="flat" cmpd="sng" algn="ctr">
            <a:solidFill>
              <a:schemeClr val="tx1"/>
            </a:solidFill>
            <a:prstDash val="solid"/>
            <a:round/>
            <a:headEnd type="none" w="med" len="med"/>
            <a:tailEnd type="none" w="med" len="med"/>
          </a:ln>
          <a:effectLst/>
        </p:spPr>
        <p:txBody>
          <a:bodyPr vert="horz" wrap="square" lIns="91440" tIns="234000" rIns="91440" bIns="45720" numCol="1" rtlCol="0" anchor="t" anchorCtr="0" compatLnSpc="1">
            <a:prstTxWarp prst="textNoShape">
              <a:avLst/>
            </a:prstTxWarp>
          </a:bodyPr>
          <a:lstStyle/>
          <a:p>
            <a:pPr algn="ctr" defTabSz="449263" fontAlgn="base" hangingPunct="0">
              <a:lnSpc>
                <a:spcPct val="93000"/>
              </a:lnSpc>
              <a:spcBef>
                <a:spcPct val="0"/>
              </a:spcBef>
              <a:spcAft>
                <a:spcPct val="0"/>
              </a:spcAft>
              <a:buClr>
                <a:srgbClr val="000000"/>
              </a:buClr>
              <a:buSzPct val="100000"/>
            </a:pPr>
            <a:r>
              <a:rPr lang="de-DE" sz="2000" dirty="0"/>
              <a:t>linked-data</a:t>
            </a:r>
          </a:p>
        </p:txBody>
      </p:sp>
      <p:sp>
        <p:nvSpPr>
          <p:cNvPr id="15" name="Rechteck 14"/>
          <p:cNvSpPr/>
          <p:nvPr/>
        </p:nvSpPr>
        <p:spPr bwMode="auto">
          <a:xfrm>
            <a:off x="360437" y="2583537"/>
            <a:ext cx="2178385" cy="36851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r>
              <a:rPr lang="de-DE" sz="1600" i="1" dirty="0">
                <a:solidFill>
                  <a:schemeClr val="tx1">
                    <a:lumMod val="50000"/>
                    <a:lumOff val="50000"/>
                  </a:schemeClr>
                </a:solidFill>
              </a:rPr>
              <a:t>Notation</a:t>
            </a:r>
            <a:endParaRPr kumimoji="0" lang="de-DE" sz="1600" b="0" i="1" u="none" strike="noStrike" cap="none" normalizeH="0" baseline="0" dirty="0">
              <a:ln>
                <a:noFill/>
              </a:ln>
              <a:solidFill>
                <a:schemeClr val="tx1">
                  <a:lumMod val="50000"/>
                  <a:lumOff val="50000"/>
                </a:schemeClr>
              </a:solidFill>
              <a:effectLst/>
            </a:endParaRPr>
          </a:p>
        </p:txBody>
      </p:sp>
      <p:sp>
        <p:nvSpPr>
          <p:cNvPr id="16" name="Rechteck 15"/>
          <p:cNvSpPr/>
          <p:nvPr/>
        </p:nvSpPr>
        <p:spPr bwMode="auto">
          <a:xfrm>
            <a:off x="360437" y="5003149"/>
            <a:ext cx="2178385" cy="89698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49263" fontAlgn="base" hangingPunct="0">
              <a:lnSpc>
                <a:spcPct val="93000"/>
              </a:lnSpc>
              <a:spcBef>
                <a:spcPct val="0"/>
              </a:spcBef>
              <a:spcAft>
                <a:spcPct val="0"/>
              </a:spcAft>
              <a:buClr>
                <a:srgbClr val="000000"/>
              </a:buClr>
              <a:buSzPct val="100000"/>
            </a:pPr>
            <a:r>
              <a:rPr lang="de-DE" sz="1600" i="1" dirty="0">
                <a:solidFill>
                  <a:schemeClr val="tx1">
                    <a:lumMod val="50000"/>
                    <a:lumOff val="50000"/>
                  </a:schemeClr>
                </a:solidFill>
              </a:rPr>
              <a:t>Presentation </a:t>
            </a:r>
            <a:br>
              <a:rPr lang="de-DE" sz="1600" i="1" dirty="0">
                <a:solidFill>
                  <a:schemeClr val="tx1">
                    <a:lumMod val="50000"/>
                    <a:lumOff val="50000"/>
                  </a:schemeClr>
                </a:solidFill>
              </a:rPr>
            </a:br>
            <a:r>
              <a:rPr lang="de-DE" sz="1600" i="1" dirty="0">
                <a:solidFill>
                  <a:schemeClr val="tx1">
                    <a:lumMod val="50000"/>
                    <a:lumOff val="50000"/>
                  </a:schemeClr>
                </a:solidFill>
              </a:rPr>
              <a:t>resp.</a:t>
            </a:r>
            <a:br>
              <a:rPr lang="de-DE" sz="1600" i="1" dirty="0">
                <a:solidFill>
                  <a:schemeClr val="tx1">
                    <a:lumMod val="50000"/>
                    <a:lumOff val="50000"/>
                  </a:schemeClr>
                </a:solidFill>
              </a:rPr>
            </a:br>
            <a:r>
              <a:rPr lang="de-DE" sz="1600" i="1" dirty="0">
                <a:solidFill>
                  <a:schemeClr val="tx1">
                    <a:lumMod val="50000"/>
                    <a:lumOff val="50000"/>
                  </a:schemeClr>
                </a:solidFill>
              </a:rPr>
              <a:t>Persistence</a:t>
            </a:r>
            <a:endParaRPr kumimoji="0" lang="de-DE" sz="1600" b="0" i="1" u="none" strike="noStrike" cap="none" normalizeH="0" baseline="0" dirty="0">
              <a:ln>
                <a:noFill/>
              </a:ln>
              <a:solidFill>
                <a:schemeClr val="tx1">
                  <a:lumMod val="50000"/>
                  <a:lumOff val="50000"/>
                </a:schemeClr>
              </a:solidFill>
              <a:effectLst/>
            </a:endParaRPr>
          </a:p>
        </p:txBody>
      </p:sp>
      <p:grpSp>
        <p:nvGrpSpPr>
          <p:cNvPr id="62" name="Gruppieren 61"/>
          <p:cNvGrpSpPr/>
          <p:nvPr/>
        </p:nvGrpSpPr>
        <p:grpSpPr>
          <a:xfrm>
            <a:off x="6055589" y="1300105"/>
            <a:ext cx="1526380" cy="1054007"/>
            <a:chOff x="6574068" y="1295871"/>
            <a:chExt cx="1526380" cy="1054007"/>
          </a:xfrm>
        </p:grpSpPr>
        <p:cxnSp>
          <p:nvCxnSpPr>
            <p:cNvPr id="17" name="Gerader Verbinder 16"/>
            <p:cNvCxnSpPr/>
            <p:nvPr/>
          </p:nvCxnSpPr>
          <p:spPr bwMode="auto">
            <a:xfrm flipV="1">
              <a:off x="6574068" y="1339536"/>
              <a:ext cx="0" cy="1010342"/>
            </a:xfrm>
            <a:prstGeom prst="line">
              <a:avLst/>
            </a:prstGeom>
            <a:solidFill>
              <a:srgbClr val="00B8FF"/>
            </a:solidFill>
            <a:ln w="12700" cap="flat" cmpd="sng" algn="ctr">
              <a:solidFill>
                <a:schemeClr val="accent1"/>
              </a:solidFill>
              <a:prstDash val="solid"/>
              <a:round/>
              <a:headEnd type="oval" w="med" len="med"/>
              <a:tailEnd type="none" w="med" len="med"/>
            </a:ln>
            <a:effectLst/>
          </p:spPr>
        </p:cxnSp>
        <p:sp>
          <p:nvSpPr>
            <p:cNvPr id="18" name="Textfeld 17"/>
            <p:cNvSpPr txBox="1"/>
            <p:nvPr/>
          </p:nvSpPr>
          <p:spPr>
            <a:xfrm>
              <a:off x="6574068" y="1295871"/>
              <a:ext cx="1526380" cy="523220"/>
            </a:xfrm>
            <a:prstGeom prst="rect">
              <a:avLst/>
            </a:prstGeom>
            <a:noFill/>
          </p:spPr>
          <p:txBody>
            <a:bodyPr wrap="none" rtlCol="0">
              <a:spAutoFit/>
            </a:bodyPr>
            <a:lstStyle/>
            <a:p>
              <a:r>
                <a:rPr lang="de-DE" sz="1400" i="1" dirty="0">
                  <a:solidFill>
                    <a:srgbClr val="0070C0"/>
                  </a:solidFill>
                </a:rPr>
                <a:t>Oliver Alt</a:t>
              </a:r>
              <a:br>
                <a:rPr lang="de-DE" sz="1400" i="1" dirty="0">
                  <a:solidFill>
                    <a:srgbClr val="0070C0"/>
                  </a:solidFill>
                </a:rPr>
              </a:br>
              <a:r>
                <a:rPr lang="de-DE" sz="1400" i="1" dirty="0">
                  <a:solidFill>
                    <a:srgbClr val="0070C0"/>
                  </a:solidFill>
                </a:rPr>
                <a:t>Oliver Eichmann </a:t>
              </a:r>
            </a:p>
          </p:txBody>
        </p:sp>
      </p:grpSp>
      <p:grpSp>
        <p:nvGrpSpPr>
          <p:cNvPr id="5" name="Gruppieren 4"/>
          <p:cNvGrpSpPr/>
          <p:nvPr/>
        </p:nvGrpSpPr>
        <p:grpSpPr>
          <a:xfrm>
            <a:off x="3360155" y="5703668"/>
            <a:ext cx="898004" cy="704771"/>
            <a:chOff x="3600797" y="5703668"/>
            <a:chExt cx="898004" cy="704771"/>
          </a:xfrm>
        </p:grpSpPr>
        <p:cxnSp>
          <p:nvCxnSpPr>
            <p:cNvPr id="21" name="Gerader Verbinder 20"/>
            <p:cNvCxnSpPr/>
            <p:nvPr/>
          </p:nvCxnSpPr>
          <p:spPr bwMode="auto">
            <a:xfrm flipH="1">
              <a:off x="3600797" y="5703668"/>
              <a:ext cx="2" cy="704771"/>
            </a:xfrm>
            <a:prstGeom prst="line">
              <a:avLst/>
            </a:prstGeom>
            <a:solidFill>
              <a:srgbClr val="00B8FF"/>
            </a:solidFill>
            <a:ln w="12700" cap="flat" cmpd="sng" algn="ctr">
              <a:solidFill>
                <a:schemeClr val="accent1"/>
              </a:solidFill>
              <a:prstDash val="solid"/>
              <a:round/>
              <a:headEnd type="oval" w="med" len="med"/>
              <a:tailEnd type="none" w="med" len="med"/>
            </a:ln>
            <a:effectLst/>
          </p:spPr>
        </p:cxnSp>
        <p:sp>
          <p:nvSpPr>
            <p:cNvPr id="22" name="Textfeld 21"/>
            <p:cNvSpPr txBox="1"/>
            <p:nvPr/>
          </p:nvSpPr>
          <p:spPr>
            <a:xfrm>
              <a:off x="3600798" y="6088089"/>
              <a:ext cx="898003" cy="307777"/>
            </a:xfrm>
            <a:prstGeom prst="rect">
              <a:avLst/>
            </a:prstGeom>
            <a:noFill/>
          </p:spPr>
          <p:txBody>
            <a:bodyPr wrap="none" rtlCol="0">
              <a:spAutoFit/>
            </a:bodyPr>
            <a:lstStyle/>
            <a:p>
              <a:r>
                <a:rPr lang="de-DE" sz="1400" i="1" dirty="0">
                  <a:solidFill>
                    <a:srgbClr val="0070C0"/>
                  </a:solidFill>
                </a:rPr>
                <a:t>available</a:t>
              </a:r>
            </a:p>
          </p:txBody>
        </p:sp>
      </p:grpSp>
      <p:grpSp>
        <p:nvGrpSpPr>
          <p:cNvPr id="3" name="Gruppieren 2"/>
          <p:cNvGrpSpPr/>
          <p:nvPr/>
        </p:nvGrpSpPr>
        <p:grpSpPr>
          <a:xfrm>
            <a:off x="4419543" y="5703668"/>
            <a:ext cx="1276313" cy="776779"/>
            <a:chOff x="4683143" y="5703668"/>
            <a:chExt cx="1276313" cy="776779"/>
          </a:xfrm>
        </p:grpSpPr>
        <p:cxnSp>
          <p:nvCxnSpPr>
            <p:cNvPr id="23" name="Gerader Verbinder 22"/>
            <p:cNvCxnSpPr/>
            <p:nvPr/>
          </p:nvCxnSpPr>
          <p:spPr bwMode="auto">
            <a:xfrm flipH="1">
              <a:off x="4683143" y="5703668"/>
              <a:ext cx="2" cy="704771"/>
            </a:xfrm>
            <a:prstGeom prst="line">
              <a:avLst/>
            </a:prstGeom>
            <a:solidFill>
              <a:srgbClr val="00B8FF"/>
            </a:solidFill>
            <a:ln w="12700" cap="flat" cmpd="sng" algn="ctr">
              <a:solidFill>
                <a:schemeClr val="accent1"/>
              </a:solidFill>
              <a:prstDash val="solid"/>
              <a:round/>
              <a:headEnd type="oval" w="med" len="med"/>
              <a:tailEnd type="none" w="med" len="med"/>
            </a:ln>
            <a:effectLst/>
          </p:spPr>
        </p:cxnSp>
        <p:sp>
          <p:nvSpPr>
            <p:cNvPr id="24" name="Textfeld 23"/>
            <p:cNvSpPr txBox="1"/>
            <p:nvPr/>
          </p:nvSpPr>
          <p:spPr>
            <a:xfrm>
              <a:off x="4683145" y="5957227"/>
              <a:ext cx="1276311" cy="523220"/>
            </a:xfrm>
            <a:prstGeom prst="rect">
              <a:avLst/>
            </a:prstGeom>
            <a:noFill/>
          </p:spPr>
          <p:txBody>
            <a:bodyPr wrap="none" rtlCol="0" anchor="ctr">
              <a:spAutoFit/>
            </a:bodyPr>
            <a:lstStyle/>
            <a:p>
              <a:r>
                <a:rPr lang="de-DE" sz="1400" i="1" dirty="0">
                  <a:solidFill>
                    <a:srgbClr val="0070C0"/>
                  </a:solidFill>
                </a:rPr>
                <a:t>available </a:t>
              </a:r>
              <a:br>
                <a:rPr lang="de-DE" sz="1400" i="1" dirty="0">
                  <a:solidFill>
                    <a:srgbClr val="0070C0"/>
                  </a:solidFill>
                </a:rPr>
              </a:br>
              <a:r>
                <a:rPr lang="de-DE" sz="1400" i="1" dirty="0">
                  <a:solidFill>
                    <a:srgbClr val="0070C0"/>
                  </a:solidFill>
                </a:rPr>
                <a:t>(with schema)</a:t>
              </a:r>
            </a:p>
          </p:txBody>
        </p:sp>
      </p:grpSp>
      <p:sp>
        <p:nvSpPr>
          <p:cNvPr id="31" name="Rechteck 30"/>
          <p:cNvSpPr/>
          <p:nvPr/>
        </p:nvSpPr>
        <p:spPr bwMode="auto">
          <a:xfrm>
            <a:off x="7537381" y="4298556"/>
            <a:ext cx="990000" cy="1601574"/>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23400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a:ln>
                  <a:noFill/>
                </a:ln>
                <a:effectLst/>
              </a:rPr>
              <a:t>WIKI</a:t>
            </a:r>
            <a:endParaRPr kumimoji="0" lang="de-DE" sz="1200" b="0" i="0" u="none" strike="noStrike" cap="none" normalizeH="0" baseline="0" dirty="0">
              <a:ln>
                <a:noFill/>
              </a:ln>
              <a:effectLst/>
            </a:endParaRPr>
          </a:p>
        </p:txBody>
      </p:sp>
      <p:sp>
        <p:nvSpPr>
          <p:cNvPr id="32" name="Textfeld 31"/>
          <p:cNvSpPr txBox="1"/>
          <p:nvPr/>
        </p:nvSpPr>
        <p:spPr>
          <a:xfrm>
            <a:off x="7588617" y="5287669"/>
            <a:ext cx="876843" cy="184666"/>
          </a:xfrm>
          <a:prstGeom prst="rect">
            <a:avLst/>
          </a:prstGeom>
          <a:noFill/>
        </p:spPr>
        <p:txBody>
          <a:bodyPr wrap="none" lIns="0" tIns="0" rIns="0" bIns="0" rtlCol="0" anchor="ctr" anchorCtr="0">
            <a:spAutoFit/>
          </a:bodyPr>
          <a:lstStyle/>
          <a:p>
            <a:pPr algn="ctr"/>
            <a:r>
              <a:rPr lang="de-DE" sz="1200" dirty="0">
                <a:latin typeface="Arial" charset="0"/>
              </a:rPr>
              <a:t>(Confluence)</a:t>
            </a:r>
            <a:endParaRPr lang="de-DE" sz="1200" b="1" dirty="0"/>
          </a:p>
        </p:txBody>
      </p:sp>
      <p:sp>
        <p:nvSpPr>
          <p:cNvPr id="33" name="Textfeld 32"/>
          <p:cNvSpPr txBox="1"/>
          <p:nvPr/>
        </p:nvSpPr>
        <p:spPr>
          <a:xfrm>
            <a:off x="4580600" y="5287669"/>
            <a:ext cx="512962" cy="184666"/>
          </a:xfrm>
          <a:prstGeom prst="rect">
            <a:avLst/>
          </a:prstGeom>
          <a:noFill/>
        </p:spPr>
        <p:txBody>
          <a:bodyPr wrap="none" lIns="0" tIns="0" rIns="0" bIns="0" rtlCol="0" anchor="ctr" anchorCtr="0">
            <a:spAutoFit/>
          </a:bodyPr>
          <a:lstStyle/>
          <a:p>
            <a:pPr algn="ctr"/>
            <a:r>
              <a:rPr lang="de-DE" sz="1200" dirty="0">
                <a:latin typeface="Arial" charset="0"/>
              </a:rPr>
              <a:t>(JSON)</a:t>
            </a:r>
            <a:endParaRPr lang="de-DE" sz="1200" b="1" dirty="0"/>
          </a:p>
        </p:txBody>
      </p:sp>
      <p:sp>
        <p:nvSpPr>
          <p:cNvPr id="34" name="Textfeld 33"/>
          <p:cNvSpPr txBox="1"/>
          <p:nvPr/>
        </p:nvSpPr>
        <p:spPr>
          <a:xfrm>
            <a:off x="3562370" y="5287669"/>
            <a:ext cx="418384" cy="184666"/>
          </a:xfrm>
          <a:prstGeom prst="rect">
            <a:avLst/>
          </a:prstGeom>
          <a:noFill/>
        </p:spPr>
        <p:txBody>
          <a:bodyPr wrap="none" lIns="0" tIns="0" rIns="0" bIns="0" rtlCol="0" anchor="ctr" anchorCtr="0">
            <a:spAutoFit/>
          </a:bodyPr>
          <a:lstStyle/>
          <a:p>
            <a:pPr algn="ctr"/>
            <a:r>
              <a:rPr lang="de-DE" sz="1200" dirty="0">
                <a:latin typeface="Arial" charset="0"/>
              </a:rPr>
              <a:t>(XML)</a:t>
            </a:r>
            <a:endParaRPr lang="de-DE" sz="1200" b="1" dirty="0"/>
          </a:p>
        </p:txBody>
      </p:sp>
      <p:sp>
        <p:nvSpPr>
          <p:cNvPr id="35" name="Rechteck 34"/>
          <p:cNvSpPr/>
          <p:nvPr/>
        </p:nvSpPr>
        <p:spPr bwMode="auto">
          <a:xfrm>
            <a:off x="8602481" y="4298556"/>
            <a:ext cx="990000" cy="1601574"/>
          </a:xfrm>
          <a:prstGeom prst="rect">
            <a:avLst/>
          </a:prstGeom>
          <a:gradFill>
            <a:gsLst>
              <a:gs pos="0">
                <a:srgbClr val="00B0F0"/>
              </a:gs>
              <a:gs pos="69000">
                <a:srgbClr val="00B0F0"/>
              </a:gs>
              <a:gs pos="100000">
                <a:schemeClr val="bg1"/>
              </a:gs>
            </a:gsLst>
            <a:lin ang="14100000" scaled="0"/>
          </a:gradFill>
          <a:ln w="9525" cap="flat" cmpd="sng" algn="ctr">
            <a:solidFill>
              <a:schemeClr val="tx1"/>
            </a:solidFill>
            <a:prstDash val="solid"/>
            <a:round/>
            <a:headEnd type="none" w="med" len="med"/>
            <a:tailEnd type="none" w="med" len="med"/>
          </a:ln>
          <a:effectLst/>
        </p:spPr>
        <p:txBody>
          <a:bodyPr vert="horz" wrap="square" lIns="91440" tIns="234000" rIns="91440" bIns="45720" numCol="1" rtlCol="0" anchor="t" anchorCtr="0" compatLnSpc="1">
            <a:prstTxWarp prst="textNoShape">
              <a:avLst/>
            </a:prstTxWarp>
          </a:bodyPr>
          <a:lstStyle/>
          <a:p>
            <a:pPr algn="ctr" defTabSz="449263" fontAlgn="base" hangingPunct="0">
              <a:lnSpc>
                <a:spcPct val="93000"/>
              </a:lnSpc>
              <a:spcBef>
                <a:spcPct val="0"/>
              </a:spcBef>
              <a:spcAft>
                <a:spcPct val="0"/>
              </a:spcAft>
              <a:buClr>
                <a:srgbClr val="000000"/>
              </a:buClr>
              <a:buSzPct val="100000"/>
              <a:buFont typeface="Times New Roman" pitchFamily="16" charset="0"/>
              <a:buNone/>
            </a:pPr>
            <a:r>
              <a:rPr lang="de-DE" sz="2000" dirty="0"/>
              <a:t>Docu-ment</a:t>
            </a:r>
          </a:p>
        </p:txBody>
      </p:sp>
      <p:sp>
        <p:nvSpPr>
          <p:cNvPr id="36" name="Textfeld 35"/>
          <p:cNvSpPr txBox="1"/>
          <p:nvPr/>
        </p:nvSpPr>
        <p:spPr>
          <a:xfrm>
            <a:off x="8634370" y="5287669"/>
            <a:ext cx="940963" cy="184666"/>
          </a:xfrm>
          <a:prstGeom prst="rect">
            <a:avLst/>
          </a:prstGeom>
          <a:noFill/>
        </p:spPr>
        <p:txBody>
          <a:bodyPr wrap="none" lIns="0" tIns="0" rIns="0" bIns="0" rtlCol="0" anchor="ctr" anchorCtr="0">
            <a:spAutoFit/>
          </a:bodyPr>
          <a:lstStyle/>
          <a:p>
            <a:pPr algn="ctr"/>
            <a:r>
              <a:rPr lang="de-DE" sz="1200" dirty="0">
                <a:latin typeface="Arial" charset="0"/>
              </a:rPr>
              <a:t>(DOCX, PDF)</a:t>
            </a:r>
            <a:endParaRPr lang="de-DE" sz="1200" b="1" dirty="0"/>
          </a:p>
        </p:txBody>
      </p:sp>
      <p:grpSp>
        <p:nvGrpSpPr>
          <p:cNvPr id="27" name="Gruppieren 26"/>
          <p:cNvGrpSpPr/>
          <p:nvPr/>
        </p:nvGrpSpPr>
        <p:grpSpPr>
          <a:xfrm>
            <a:off x="7617173" y="5703668"/>
            <a:ext cx="898004" cy="704771"/>
            <a:chOff x="7921277" y="5703668"/>
            <a:chExt cx="898004" cy="704771"/>
          </a:xfrm>
        </p:grpSpPr>
        <p:cxnSp>
          <p:nvCxnSpPr>
            <p:cNvPr id="37" name="Gerader Verbinder 36"/>
            <p:cNvCxnSpPr/>
            <p:nvPr/>
          </p:nvCxnSpPr>
          <p:spPr bwMode="auto">
            <a:xfrm flipH="1">
              <a:off x="7921277" y="5703668"/>
              <a:ext cx="2" cy="704771"/>
            </a:xfrm>
            <a:prstGeom prst="line">
              <a:avLst/>
            </a:prstGeom>
            <a:solidFill>
              <a:srgbClr val="00B8FF"/>
            </a:solidFill>
            <a:ln w="12700" cap="flat" cmpd="sng" algn="ctr">
              <a:solidFill>
                <a:schemeClr val="accent1"/>
              </a:solidFill>
              <a:prstDash val="solid"/>
              <a:round/>
              <a:headEnd type="oval" w="med" len="med"/>
              <a:tailEnd type="none" w="med" len="med"/>
            </a:ln>
            <a:effectLst/>
          </p:spPr>
        </p:cxnSp>
        <p:sp>
          <p:nvSpPr>
            <p:cNvPr id="38" name="Textfeld 37"/>
            <p:cNvSpPr txBox="1"/>
            <p:nvPr/>
          </p:nvSpPr>
          <p:spPr>
            <a:xfrm>
              <a:off x="7921278" y="6088089"/>
              <a:ext cx="898003" cy="307777"/>
            </a:xfrm>
            <a:prstGeom prst="rect">
              <a:avLst/>
            </a:prstGeom>
            <a:noFill/>
          </p:spPr>
          <p:txBody>
            <a:bodyPr wrap="none" rtlCol="0">
              <a:spAutoFit/>
            </a:bodyPr>
            <a:lstStyle/>
            <a:p>
              <a:r>
                <a:rPr lang="de-DE" sz="1400" i="1" dirty="0">
                  <a:solidFill>
                    <a:srgbClr val="0070C0"/>
                  </a:solidFill>
                </a:rPr>
                <a:t>available</a:t>
              </a:r>
            </a:p>
          </p:txBody>
        </p:sp>
      </p:grpSp>
      <p:sp>
        <p:nvSpPr>
          <p:cNvPr id="39" name="Rechteck 38"/>
          <p:cNvSpPr/>
          <p:nvPr/>
        </p:nvSpPr>
        <p:spPr bwMode="auto">
          <a:xfrm>
            <a:off x="7993465" y="2095755"/>
            <a:ext cx="936000" cy="1601574"/>
          </a:xfrm>
          <a:prstGeom prst="rect">
            <a:avLst/>
          </a:prstGeom>
          <a:gradFill>
            <a:gsLst>
              <a:gs pos="0">
                <a:schemeClr val="accent6">
                  <a:lumMod val="60000"/>
                  <a:lumOff val="40000"/>
                </a:schemeClr>
              </a:gs>
              <a:gs pos="13000">
                <a:schemeClr val="accent6">
                  <a:lumMod val="60000"/>
                  <a:lumOff val="40000"/>
                </a:schemeClr>
              </a:gs>
              <a:gs pos="100000">
                <a:schemeClr val="bg1"/>
              </a:gs>
            </a:gsLst>
            <a:lin ang="141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r>
              <a:rPr lang="de-DE" sz="2000" dirty="0"/>
              <a:t>Inter-action</a:t>
            </a:r>
            <a:br>
              <a:rPr lang="de-DE" sz="2000" dirty="0"/>
            </a:br>
            <a:r>
              <a:rPr lang="de-DE" sz="2000" dirty="0"/>
              <a:t>Room</a:t>
            </a:r>
            <a:endParaRPr kumimoji="0" lang="de-DE" sz="2000" b="0" i="0" u="none" strike="noStrike" cap="none" normalizeH="0" baseline="0" dirty="0">
              <a:ln>
                <a:noFill/>
              </a:ln>
              <a:effectLst/>
            </a:endParaRPr>
          </a:p>
        </p:txBody>
      </p:sp>
      <p:grpSp>
        <p:nvGrpSpPr>
          <p:cNvPr id="25" name="Gruppieren 24"/>
          <p:cNvGrpSpPr/>
          <p:nvPr/>
        </p:nvGrpSpPr>
        <p:grpSpPr>
          <a:xfrm>
            <a:off x="3032490" y="1660145"/>
            <a:ext cx="898003" cy="693967"/>
            <a:chOff x="6193085" y="1655911"/>
            <a:chExt cx="898003" cy="693967"/>
          </a:xfrm>
        </p:grpSpPr>
        <p:cxnSp>
          <p:nvCxnSpPr>
            <p:cNvPr id="40" name="Gerader Verbinder 39"/>
            <p:cNvCxnSpPr/>
            <p:nvPr/>
          </p:nvCxnSpPr>
          <p:spPr bwMode="auto">
            <a:xfrm flipH="1" flipV="1">
              <a:off x="6193085" y="1727919"/>
              <a:ext cx="2" cy="621959"/>
            </a:xfrm>
            <a:prstGeom prst="line">
              <a:avLst/>
            </a:prstGeom>
            <a:solidFill>
              <a:srgbClr val="00B8FF"/>
            </a:solidFill>
            <a:ln w="12700" cap="flat" cmpd="sng" algn="ctr">
              <a:solidFill>
                <a:schemeClr val="accent1"/>
              </a:solidFill>
              <a:prstDash val="solid"/>
              <a:round/>
              <a:headEnd type="oval" w="med" len="med"/>
              <a:tailEnd type="none" w="med" len="med"/>
            </a:ln>
            <a:effectLst/>
          </p:spPr>
        </p:cxnSp>
        <p:sp>
          <p:nvSpPr>
            <p:cNvPr id="41" name="Textfeld 40"/>
            <p:cNvSpPr txBox="1"/>
            <p:nvPr/>
          </p:nvSpPr>
          <p:spPr>
            <a:xfrm>
              <a:off x="6193085" y="1655911"/>
              <a:ext cx="898003" cy="307777"/>
            </a:xfrm>
            <a:prstGeom prst="rect">
              <a:avLst/>
            </a:prstGeom>
            <a:noFill/>
          </p:spPr>
          <p:txBody>
            <a:bodyPr wrap="none" rtlCol="0">
              <a:spAutoFit/>
            </a:bodyPr>
            <a:lstStyle/>
            <a:p>
              <a:r>
                <a:rPr lang="de-DE" sz="1400" i="1" dirty="0">
                  <a:solidFill>
                    <a:srgbClr val="0070C0"/>
                  </a:solidFill>
                </a:rPr>
                <a:t>available</a:t>
              </a:r>
            </a:p>
          </p:txBody>
        </p:sp>
      </p:grpSp>
      <p:grpSp>
        <p:nvGrpSpPr>
          <p:cNvPr id="42" name="Gruppieren 41"/>
          <p:cNvGrpSpPr/>
          <p:nvPr/>
        </p:nvGrpSpPr>
        <p:grpSpPr>
          <a:xfrm>
            <a:off x="4040602" y="1660145"/>
            <a:ext cx="898003" cy="693967"/>
            <a:chOff x="6193085" y="1655911"/>
            <a:chExt cx="898003" cy="693967"/>
          </a:xfrm>
        </p:grpSpPr>
        <p:cxnSp>
          <p:nvCxnSpPr>
            <p:cNvPr id="43" name="Gerader Verbinder 42"/>
            <p:cNvCxnSpPr/>
            <p:nvPr/>
          </p:nvCxnSpPr>
          <p:spPr bwMode="auto">
            <a:xfrm flipH="1" flipV="1">
              <a:off x="6193085" y="1727919"/>
              <a:ext cx="2" cy="621959"/>
            </a:xfrm>
            <a:prstGeom prst="line">
              <a:avLst/>
            </a:prstGeom>
            <a:solidFill>
              <a:srgbClr val="00B8FF"/>
            </a:solidFill>
            <a:ln w="12700" cap="flat" cmpd="sng" algn="ctr">
              <a:solidFill>
                <a:schemeClr val="accent1"/>
              </a:solidFill>
              <a:prstDash val="solid"/>
              <a:round/>
              <a:headEnd type="oval" w="med" len="med"/>
              <a:tailEnd type="none" w="med" len="med"/>
            </a:ln>
            <a:effectLst/>
          </p:spPr>
        </p:cxnSp>
        <p:sp>
          <p:nvSpPr>
            <p:cNvPr id="44" name="Textfeld 43"/>
            <p:cNvSpPr txBox="1"/>
            <p:nvPr/>
          </p:nvSpPr>
          <p:spPr>
            <a:xfrm>
              <a:off x="6193085" y="1655911"/>
              <a:ext cx="898003" cy="307777"/>
            </a:xfrm>
            <a:prstGeom prst="rect">
              <a:avLst/>
            </a:prstGeom>
            <a:noFill/>
          </p:spPr>
          <p:txBody>
            <a:bodyPr wrap="none" rtlCol="0">
              <a:spAutoFit/>
            </a:bodyPr>
            <a:lstStyle/>
            <a:p>
              <a:r>
                <a:rPr lang="de-DE" sz="1400" i="1" dirty="0">
                  <a:solidFill>
                    <a:srgbClr val="0070C0"/>
                  </a:solidFill>
                </a:rPr>
                <a:t>available</a:t>
              </a:r>
            </a:p>
          </p:txBody>
        </p:sp>
      </p:grpSp>
      <p:sp>
        <p:nvSpPr>
          <p:cNvPr id="45" name="Rechteck 44"/>
          <p:cNvSpPr/>
          <p:nvPr/>
        </p:nvSpPr>
        <p:spPr bwMode="auto">
          <a:xfrm>
            <a:off x="9001613" y="2095755"/>
            <a:ext cx="936000" cy="1601574"/>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49263" fontAlgn="base" hangingPunct="0">
              <a:lnSpc>
                <a:spcPct val="93000"/>
              </a:lnSpc>
              <a:spcBef>
                <a:spcPct val="0"/>
              </a:spcBef>
              <a:spcAft>
                <a:spcPct val="0"/>
              </a:spcAft>
              <a:buClr>
                <a:srgbClr val="000000"/>
              </a:buClr>
              <a:buSzPct val="100000"/>
            </a:pPr>
            <a:r>
              <a:rPr lang="de-DE" sz="2000" dirty="0"/>
              <a:t>ReqIF</a:t>
            </a:r>
          </a:p>
        </p:txBody>
      </p:sp>
      <p:sp>
        <p:nvSpPr>
          <p:cNvPr id="46" name="Rechteck 45"/>
          <p:cNvSpPr/>
          <p:nvPr/>
        </p:nvSpPr>
        <p:spPr bwMode="auto">
          <a:xfrm>
            <a:off x="4969021" y="2095755"/>
            <a:ext cx="936000" cy="1601574"/>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49263" fontAlgn="base" hangingPunct="0">
              <a:lnSpc>
                <a:spcPct val="93000"/>
              </a:lnSpc>
              <a:spcBef>
                <a:spcPct val="0"/>
              </a:spcBef>
              <a:spcAft>
                <a:spcPct val="0"/>
              </a:spcAft>
              <a:buClr>
                <a:srgbClr val="000000"/>
              </a:buClr>
              <a:buSzPct val="100000"/>
            </a:pPr>
            <a:r>
              <a:rPr lang="de-DE" sz="2000" dirty="0"/>
              <a:t>Archi-mate</a:t>
            </a:r>
          </a:p>
        </p:txBody>
      </p:sp>
      <p:sp>
        <p:nvSpPr>
          <p:cNvPr id="48" name="Rechteck 47"/>
          <p:cNvSpPr/>
          <p:nvPr/>
        </p:nvSpPr>
        <p:spPr bwMode="auto">
          <a:xfrm>
            <a:off x="10009760" y="2095755"/>
            <a:ext cx="936000" cy="1601574"/>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a:ln>
                  <a:noFill/>
                </a:ln>
                <a:effectLst/>
              </a:rPr>
              <a:t>Excel</a:t>
            </a:r>
          </a:p>
        </p:txBody>
      </p:sp>
      <p:sp>
        <p:nvSpPr>
          <p:cNvPr id="49" name="Rechteck 48"/>
          <p:cNvSpPr/>
          <p:nvPr/>
        </p:nvSpPr>
        <p:spPr bwMode="auto">
          <a:xfrm>
            <a:off x="9667581" y="4298556"/>
            <a:ext cx="990000" cy="1601574"/>
          </a:xfrm>
          <a:prstGeom prst="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23400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r>
              <a:rPr kumimoji="0" lang="de-DE" sz="2000" b="0" i="0" u="none" strike="noStrike" cap="none" normalizeH="0" baseline="0" dirty="0">
                <a:ln>
                  <a:noFill/>
                </a:ln>
                <a:effectLst/>
              </a:rPr>
              <a:t>ePub</a:t>
            </a:r>
            <a:endParaRPr kumimoji="0" lang="de-DE" sz="1200" b="0" i="0" u="none" strike="noStrike" cap="none" normalizeH="0" baseline="0" dirty="0">
              <a:ln>
                <a:noFill/>
              </a:ln>
              <a:effectLst/>
            </a:endParaRPr>
          </a:p>
        </p:txBody>
      </p:sp>
      <p:sp>
        <p:nvSpPr>
          <p:cNvPr id="50" name="Textfeld 49"/>
          <p:cNvSpPr txBox="1"/>
          <p:nvPr/>
        </p:nvSpPr>
        <p:spPr>
          <a:xfrm>
            <a:off x="9850797" y="5287669"/>
            <a:ext cx="623569" cy="184666"/>
          </a:xfrm>
          <a:prstGeom prst="rect">
            <a:avLst/>
          </a:prstGeom>
          <a:noFill/>
        </p:spPr>
        <p:txBody>
          <a:bodyPr wrap="none" lIns="0" tIns="0" rIns="0" bIns="0" rtlCol="0" anchor="ctr" anchorCtr="0">
            <a:spAutoFit/>
          </a:bodyPr>
          <a:lstStyle/>
          <a:p>
            <a:pPr algn="ctr"/>
            <a:r>
              <a:rPr lang="de-DE" sz="1200" dirty="0">
                <a:latin typeface="Arial" charset="0"/>
              </a:rPr>
              <a:t>(XHTML)</a:t>
            </a:r>
            <a:endParaRPr lang="de-DE" sz="1200" b="1" dirty="0"/>
          </a:p>
        </p:txBody>
      </p:sp>
      <p:sp>
        <p:nvSpPr>
          <p:cNvPr id="51" name="Textfeld 50"/>
          <p:cNvSpPr txBox="1"/>
          <p:nvPr/>
        </p:nvSpPr>
        <p:spPr>
          <a:xfrm>
            <a:off x="5692989" y="5287669"/>
            <a:ext cx="418384" cy="184666"/>
          </a:xfrm>
          <a:prstGeom prst="rect">
            <a:avLst/>
          </a:prstGeom>
          <a:noFill/>
        </p:spPr>
        <p:txBody>
          <a:bodyPr wrap="none" lIns="0" tIns="0" rIns="0" bIns="0" rtlCol="0" anchor="ctr" anchorCtr="0">
            <a:spAutoFit/>
          </a:bodyPr>
          <a:lstStyle/>
          <a:p>
            <a:pPr algn="ctr"/>
            <a:r>
              <a:rPr lang="de-DE" sz="1200" dirty="0">
                <a:latin typeface="Arial" charset="0"/>
              </a:rPr>
              <a:t>(RDF)</a:t>
            </a:r>
            <a:endParaRPr lang="de-DE" sz="1200" b="1" dirty="0"/>
          </a:p>
        </p:txBody>
      </p:sp>
      <p:sp>
        <p:nvSpPr>
          <p:cNvPr id="52" name="Textfeld 51"/>
          <p:cNvSpPr txBox="1"/>
          <p:nvPr/>
        </p:nvSpPr>
        <p:spPr>
          <a:xfrm>
            <a:off x="6521296" y="5287669"/>
            <a:ext cx="891975" cy="184666"/>
          </a:xfrm>
          <a:prstGeom prst="rect">
            <a:avLst/>
          </a:prstGeom>
          <a:noFill/>
        </p:spPr>
        <p:txBody>
          <a:bodyPr wrap="none" lIns="0" tIns="0" rIns="0" bIns="0" rtlCol="0" anchor="ctr" anchorCtr="0">
            <a:spAutoFit/>
          </a:bodyPr>
          <a:lstStyle/>
          <a:p>
            <a:pPr algn="ctr"/>
            <a:r>
              <a:rPr lang="de-DE" sz="1200" dirty="0">
                <a:latin typeface="Arial" charset="0"/>
              </a:rPr>
              <a:t>(Turtle, RDF)</a:t>
            </a:r>
            <a:endParaRPr lang="de-DE" sz="1200" b="1" dirty="0"/>
          </a:p>
        </p:txBody>
      </p:sp>
      <p:grpSp>
        <p:nvGrpSpPr>
          <p:cNvPr id="53" name="Gruppieren 52"/>
          <p:cNvGrpSpPr/>
          <p:nvPr/>
        </p:nvGrpSpPr>
        <p:grpSpPr>
          <a:xfrm>
            <a:off x="8680201" y="5703668"/>
            <a:ext cx="898004" cy="704771"/>
            <a:chOff x="7921277" y="5703668"/>
            <a:chExt cx="898004" cy="704771"/>
          </a:xfrm>
        </p:grpSpPr>
        <p:cxnSp>
          <p:nvCxnSpPr>
            <p:cNvPr id="54" name="Gerader Verbinder 53"/>
            <p:cNvCxnSpPr/>
            <p:nvPr/>
          </p:nvCxnSpPr>
          <p:spPr bwMode="auto">
            <a:xfrm flipH="1">
              <a:off x="7921277" y="5703668"/>
              <a:ext cx="2" cy="704771"/>
            </a:xfrm>
            <a:prstGeom prst="line">
              <a:avLst/>
            </a:prstGeom>
            <a:solidFill>
              <a:srgbClr val="00B8FF"/>
            </a:solidFill>
            <a:ln w="12700" cap="flat" cmpd="sng" algn="ctr">
              <a:solidFill>
                <a:schemeClr val="accent1"/>
              </a:solidFill>
              <a:prstDash val="solid"/>
              <a:round/>
              <a:headEnd type="oval" w="med" len="med"/>
              <a:tailEnd type="none" w="med" len="med"/>
            </a:ln>
            <a:effectLst/>
          </p:spPr>
        </p:cxnSp>
        <p:sp>
          <p:nvSpPr>
            <p:cNvPr id="55" name="Textfeld 54"/>
            <p:cNvSpPr txBox="1"/>
            <p:nvPr/>
          </p:nvSpPr>
          <p:spPr>
            <a:xfrm>
              <a:off x="7921278" y="6088089"/>
              <a:ext cx="898003" cy="307777"/>
            </a:xfrm>
            <a:prstGeom prst="rect">
              <a:avLst/>
            </a:prstGeom>
            <a:noFill/>
          </p:spPr>
          <p:txBody>
            <a:bodyPr wrap="none" rtlCol="0">
              <a:spAutoFit/>
            </a:bodyPr>
            <a:lstStyle/>
            <a:p>
              <a:r>
                <a:rPr lang="de-DE" sz="1400" i="1" dirty="0">
                  <a:solidFill>
                    <a:srgbClr val="0070C0"/>
                  </a:solidFill>
                </a:rPr>
                <a:t>available</a:t>
              </a:r>
            </a:p>
          </p:txBody>
        </p:sp>
      </p:grpSp>
      <p:grpSp>
        <p:nvGrpSpPr>
          <p:cNvPr id="56" name="Gruppieren 55"/>
          <p:cNvGrpSpPr/>
          <p:nvPr/>
        </p:nvGrpSpPr>
        <p:grpSpPr>
          <a:xfrm>
            <a:off x="9743229" y="5703668"/>
            <a:ext cx="898004" cy="704771"/>
            <a:chOff x="7921277" y="5703668"/>
            <a:chExt cx="898004" cy="704771"/>
          </a:xfrm>
        </p:grpSpPr>
        <p:cxnSp>
          <p:nvCxnSpPr>
            <p:cNvPr id="57" name="Gerader Verbinder 56"/>
            <p:cNvCxnSpPr/>
            <p:nvPr/>
          </p:nvCxnSpPr>
          <p:spPr bwMode="auto">
            <a:xfrm flipH="1">
              <a:off x="7921277" y="5703668"/>
              <a:ext cx="2" cy="704771"/>
            </a:xfrm>
            <a:prstGeom prst="line">
              <a:avLst/>
            </a:prstGeom>
            <a:solidFill>
              <a:srgbClr val="00B8FF"/>
            </a:solidFill>
            <a:ln w="12700" cap="flat" cmpd="sng" algn="ctr">
              <a:solidFill>
                <a:schemeClr val="accent1"/>
              </a:solidFill>
              <a:prstDash val="solid"/>
              <a:round/>
              <a:headEnd type="oval" w="med" len="med"/>
              <a:tailEnd type="none" w="med" len="med"/>
            </a:ln>
            <a:effectLst/>
          </p:spPr>
        </p:cxnSp>
        <p:sp>
          <p:nvSpPr>
            <p:cNvPr id="58" name="Textfeld 57"/>
            <p:cNvSpPr txBox="1"/>
            <p:nvPr/>
          </p:nvSpPr>
          <p:spPr>
            <a:xfrm>
              <a:off x="7921278" y="6088089"/>
              <a:ext cx="898003" cy="307777"/>
            </a:xfrm>
            <a:prstGeom prst="rect">
              <a:avLst/>
            </a:prstGeom>
            <a:noFill/>
          </p:spPr>
          <p:txBody>
            <a:bodyPr wrap="none" rtlCol="0">
              <a:spAutoFit/>
            </a:bodyPr>
            <a:lstStyle/>
            <a:p>
              <a:r>
                <a:rPr lang="de-DE" sz="1400" i="1" dirty="0">
                  <a:solidFill>
                    <a:srgbClr val="0070C0"/>
                  </a:solidFill>
                </a:rPr>
                <a:t>available</a:t>
              </a:r>
            </a:p>
          </p:txBody>
        </p:sp>
      </p:grpSp>
      <p:cxnSp>
        <p:nvCxnSpPr>
          <p:cNvPr id="29" name="Gerade Verbindung mit Pfeil 28"/>
          <p:cNvCxnSpPr>
            <a:cxnSpLocks/>
            <a:stCxn id="15" idx="2"/>
          </p:cNvCxnSpPr>
          <p:nvPr/>
        </p:nvCxnSpPr>
        <p:spPr>
          <a:xfrm flipH="1">
            <a:off x="1449629" y="2952055"/>
            <a:ext cx="1" cy="792000"/>
          </a:xfrm>
          <a:prstGeom prst="straightConnector1">
            <a:avLst/>
          </a:prstGeom>
          <a:ln w="12700">
            <a:solidFill>
              <a:srgbClr val="5CB4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Gerade Verbindung mit Pfeil 58"/>
          <p:cNvCxnSpPr>
            <a:cxnSpLocks/>
          </p:cNvCxnSpPr>
          <p:nvPr/>
        </p:nvCxnSpPr>
        <p:spPr>
          <a:xfrm>
            <a:off x="1449629" y="4248287"/>
            <a:ext cx="1" cy="792000"/>
          </a:xfrm>
          <a:prstGeom prst="straightConnector1">
            <a:avLst/>
          </a:prstGeom>
          <a:ln w="12700">
            <a:solidFill>
              <a:srgbClr val="5CB400"/>
            </a:solidFill>
            <a:tailEnd type="triangle"/>
          </a:ln>
        </p:spPr>
        <p:style>
          <a:lnRef idx="1">
            <a:schemeClr val="accent1"/>
          </a:lnRef>
          <a:fillRef idx="0">
            <a:schemeClr val="accent1"/>
          </a:fillRef>
          <a:effectRef idx="0">
            <a:schemeClr val="accent1"/>
          </a:effectRef>
          <a:fontRef idx="minor">
            <a:schemeClr val="tx1"/>
          </a:fontRef>
        </p:style>
      </p:cxnSp>
      <p:grpSp>
        <p:nvGrpSpPr>
          <p:cNvPr id="63" name="Gruppieren 62"/>
          <p:cNvGrpSpPr/>
          <p:nvPr/>
        </p:nvGrpSpPr>
        <p:grpSpPr>
          <a:xfrm>
            <a:off x="10089802" y="1660145"/>
            <a:ext cx="898003" cy="693967"/>
            <a:chOff x="6193085" y="1655911"/>
            <a:chExt cx="898003" cy="693967"/>
          </a:xfrm>
        </p:grpSpPr>
        <p:cxnSp>
          <p:nvCxnSpPr>
            <p:cNvPr id="64" name="Gerader Verbinder 63"/>
            <p:cNvCxnSpPr/>
            <p:nvPr/>
          </p:nvCxnSpPr>
          <p:spPr bwMode="auto">
            <a:xfrm flipH="1" flipV="1">
              <a:off x="6193085" y="1727919"/>
              <a:ext cx="2" cy="621959"/>
            </a:xfrm>
            <a:prstGeom prst="line">
              <a:avLst/>
            </a:prstGeom>
            <a:solidFill>
              <a:srgbClr val="00B8FF"/>
            </a:solidFill>
            <a:ln w="12700" cap="flat" cmpd="sng" algn="ctr">
              <a:solidFill>
                <a:schemeClr val="accent1"/>
              </a:solidFill>
              <a:prstDash val="solid"/>
              <a:round/>
              <a:headEnd type="oval" w="med" len="med"/>
              <a:tailEnd type="none" w="med" len="med"/>
            </a:ln>
            <a:effectLst/>
          </p:spPr>
        </p:cxnSp>
        <p:sp>
          <p:nvSpPr>
            <p:cNvPr id="65" name="Textfeld 64"/>
            <p:cNvSpPr txBox="1"/>
            <p:nvPr/>
          </p:nvSpPr>
          <p:spPr>
            <a:xfrm>
              <a:off x="6193085" y="1655911"/>
              <a:ext cx="898003" cy="307777"/>
            </a:xfrm>
            <a:prstGeom prst="rect">
              <a:avLst/>
            </a:prstGeom>
            <a:noFill/>
          </p:spPr>
          <p:txBody>
            <a:bodyPr wrap="none" rtlCol="0">
              <a:spAutoFit/>
            </a:bodyPr>
            <a:lstStyle/>
            <a:p>
              <a:r>
                <a:rPr lang="de-DE" sz="1400" i="1" dirty="0">
                  <a:solidFill>
                    <a:srgbClr val="0070C0"/>
                  </a:solidFill>
                </a:rPr>
                <a:t>available</a:t>
              </a:r>
            </a:p>
          </p:txBody>
        </p:sp>
      </p:grpSp>
      <p:sp>
        <p:nvSpPr>
          <p:cNvPr id="60" name="Rechteck 59"/>
          <p:cNvSpPr/>
          <p:nvPr/>
        </p:nvSpPr>
        <p:spPr bwMode="auto">
          <a:xfrm>
            <a:off x="6985317" y="2095755"/>
            <a:ext cx="936000" cy="160157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49263" fontAlgn="base" hangingPunct="0">
              <a:lnSpc>
                <a:spcPct val="93000"/>
              </a:lnSpc>
              <a:spcBef>
                <a:spcPct val="0"/>
              </a:spcBef>
              <a:spcAft>
                <a:spcPct val="0"/>
              </a:spcAft>
              <a:buClr>
                <a:srgbClr val="000000"/>
              </a:buClr>
              <a:buSzPct val="100000"/>
              <a:buFont typeface="Times New Roman" pitchFamily="16" charset="0"/>
              <a:buNone/>
            </a:pPr>
            <a:r>
              <a:rPr lang="de-DE" sz="2000" dirty="0"/>
              <a:t>Arca-dia</a:t>
            </a:r>
          </a:p>
        </p:txBody>
      </p:sp>
      <p:sp>
        <p:nvSpPr>
          <p:cNvPr id="26" name="Datumsplatzhalter 25">
            <a:extLst>
              <a:ext uri="{FF2B5EF4-FFF2-40B4-BE49-F238E27FC236}">
                <a16:creationId xmlns:a16="http://schemas.microsoft.com/office/drawing/2014/main" id="{69586B04-B63B-4C00-9D73-54B5FF049907}"/>
              </a:ext>
            </a:extLst>
          </p:cNvPr>
          <p:cNvSpPr>
            <a:spLocks noGrp="1"/>
          </p:cNvSpPr>
          <p:nvPr>
            <p:ph type="dt" sz="half" idx="10"/>
          </p:nvPr>
        </p:nvSpPr>
        <p:spPr/>
        <p:txBody>
          <a:bodyPr/>
          <a:lstStyle/>
          <a:p>
            <a:r>
              <a:rPr lang="de-DE" dirty="0"/>
              <a:t>8.11.2021</a:t>
            </a:r>
          </a:p>
        </p:txBody>
      </p:sp>
      <p:sp>
        <p:nvSpPr>
          <p:cNvPr id="28" name="Foliennummernplatzhalter 27">
            <a:extLst>
              <a:ext uri="{FF2B5EF4-FFF2-40B4-BE49-F238E27FC236}">
                <a16:creationId xmlns:a16="http://schemas.microsoft.com/office/drawing/2014/main" id="{399101F2-1794-4824-BD13-1203EE78AD82}"/>
              </a:ext>
            </a:extLst>
          </p:cNvPr>
          <p:cNvSpPr>
            <a:spLocks noGrp="1"/>
          </p:cNvSpPr>
          <p:nvPr>
            <p:ph type="sldNum" sz="quarter" idx="12"/>
          </p:nvPr>
        </p:nvSpPr>
        <p:spPr/>
        <p:txBody>
          <a:bodyPr/>
          <a:lstStyle/>
          <a:p>
            <a:fld id="{E07F1749-2C29-4AD9-BF92-E70F8884412B}" type="slidenum">
              <a:rPr lang="de-DE" smtClean="0"/>
              <a:t>16</a:t>
            </a:fld>
            <a:endParaRPr lang="de-DE" dirty="0"/>
          </a:p>
        </p:txBody>
      </p:sp>
      <p:pic>
        <p:nvPicPr>
          <p:cNvPr id="66" name="Grafik 65">
            <a:extLst>
              <a:ext uri="{FF2B5EF4-FFF2-40B4-BE49-F238E27FC236}">
                <a16:creationId xmlns:a16="http://schemas.microsoft.com/office/drawing/2014/main" id="{5F653E97-5A61-4BD5-B921-6C445425BE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2337" y="3783722"/>
            <a:ext cx="1519621" cy="432000"/>
          </a:xfrm>
          <a:prstGeom prst="rect">
            <a:avLst/>
          </a:prstGeom>
        </p:spPr>
      </p:pic>
      <p:grpSp>
        <p:nvGrpSpPr>
          <p:cNvPr id="67" name="Gruppieren 66">
            <a:extLst>
              <a:ext uri="{FF2B5EF4-FFF2-40B4-BE49-F238E27FC236}">
                <a16:creationId xmlns:a16="http://schemas.microsoft.com/office/drawing/2014/main" id="{15CF72A3-AD53-4209-A5E2-862E13A3E930}"/>
              </a:ext>
            </a:extLst>
          </p:cNvPr>
          <p:cNvGrpSpPr/>
          <p:nvPr/>
        </p:nvGrpSpPr>
        <p:grpSpPr>
          <a:xfrm>
            <a:off x="9081676" y="1660145"/>
            <a:ext cx="898003" cy="693967"/>
            <a:chOff x="6193085" y="1655911"/>
            <a:chExt cx="898003" cy="693967"/>
          </a:xfrm>
        </p:grpSpPr>
        <p:cxnSp>
          <p:nvCxnSpPr>
            <p:cNvPr id="68" name="Gerader Verbinder 67">
              <a:extLst>
                <a:ext uri="{FF2B5EF4-FFF2-40B4-BE49-F238E27FC236}">
                  <a16:creationId xmlns:a16="http://schemas.microsoft.com/office/drawing/2014/main" id="{550C3E5F-7557-4CF2-BC27-45C4F083D0D8}"/>
                </a:ext>
              </a:extLst>
            </p:cNvPr>
            <p:cNvCxnSpPr/>
            <p:nvPr/>
          </p:nvCxnSpPr>
          <p:spPr bwMode="auto">
            <a:xfrm flipH="1" flipV="1">
              <a:off x="6193085" y="1727919"/>
              <a:ext cx="2" cy="621959"/>
            </a:xfrm>
            <a:prstGeom prst="line">
              <a:avLst/>
            </a:prstGeom>
            <a:solidFill>
              <a:srgbClr val="00B8FF"/>
            </a:solidFill>
            <a:ln w="12700" cap="flat" cmpd="sng" algn="ctr">
              <a:solidFill>
                <a:schemeClr val="accent1"/>
              </a:solidFill>
              <a:prstDash val="solid"/>
              <a:round/>
              <a:headEnd type="oval" w="med" len="med"/>
              <a:tailEnd type="none" w="med" len="med"/>
            </a:ln>
            <a:effectLst/>
          </p:spPr>
        </p:cxnSp>
        <p:sp>
          <p:nvSpPr>
            <p:cNvPr id="69" name="Textfeld 68">
              <a:extLst>
                <a:ext uri="{FF2B5EF4-FFF2-40B4-BE49-F238E27FC236}">
                  <a16:creationId xmlns:a16="http://schemas.microsoft.com/office/drawing/2014/main" id="{34F581E8-CA3D-4456-9CEE-6863F4308598}"/>
                </a:ext>
              </a:extLst>
            </p:cNvPr>
            <p:cNvSpPr txBox="1"/>
            <p:nvPr/>
          </p:nvSpPr>
          <p:spPr>
            <a:xfrm>
              <a:off x="6193085" y="1655911"/>
              <a:ext cx="898003" cy="307777"/>
            </a:xfrm>
            <a:prstGeom prst="rect">
              <a:avLst/>
            </a:prstGeom>
            <a:noFill/>
          </p:spPr>
          <p:txBody>
            <a:bodyPr wrap="none" rtlCol="0">
              <a:spAutoFit/>
            </a:bodyPr>
            <a:lstStyle/>
            <a:p>
              <a:r>
                <a:rPr lang="de-DE" sz="1400" i="1" dirty="0">
                  <a:solidFill>
                    <a:srgbClr val="0070C0"/>
                  </a:solidFill>
                </a:rPr>
                <a:t>available</a:t>
              </a:r>
            </a:p>
          </p:txBody>
        </p:sp>
      </p:grpSp>
      <p:grpSp>
        <p:nvGrpSpPr>
          <p:cNvPr id="70" name="Gruppieren 69">
            <a:extLst>
              <a:ext uri="{FF2B5EF4-FFF2-40B4-BE49-F238E27FC236}">
                <a16:creationId xmlns:a16="http://schemas.microsoft.com/office/drawing/2014/main" id="{34950ADE-9E95-4A75-9DAA-2348A85A0522}"/>
              </a:ext>
            </a:extLst>
          </p:cNvPr>
          <p:cNvGrpSpPr/>
          <p:nvPr/>
        </p:nvGrpSpPr>
        <p:grpSpPr>
          <a:xfrm>
            <a:off x="5045190" y="1660145"/>
            <a:ext cx="898003" cy="693967"/>
            <a:chOff x="6193085" y="1655911"/>
            <a:chExt cx="898003" cy="693967"/>
          </a:xfrm>
        </p:grpSpPr>
        <p:cxnSp>
          <p:nvCxnSpPr>
            <p:cNvPr id="71" name="Gerader Verbinder 70">
              <a:extLst>
                <a:ext uri="{FF2B5EF4-FFF2-40B4-BE49-F238E27FC236}">
                  <a16:creationId xmlns:a16="http://schemas.microsoft.com/office/drawing/2014/main" id="{26E94691-2E66-4232-BB11-904E024A9C04}"/>
                </a:ext>
              </a:extLst>
            </p:cNvPr>
            <p:cNvCxnSpPr/>
            <p:nvPr/>
          </p:nvCxnSpPr>
          <p:spPr bwMode="auto">
            <a:xfrm flipH="1" flipV="1">
              <a:off x="6193085" y="1727919"/>
              <a:ext cx="2" cy="621959"/>
            </a:xfrm>
            <a:prstGeom prst="line">
              <a:avLst/>
            </a:prstGeom>
            <a:solidFill>
              <a:srgbClr val="00B8FF"/>
            </a:solidFill>
            <a:ln w="12700" cap="flat" cmpd="sng" algn="ctr">
              <a:solidFill>
                <a:schemeClr val="accent1"/>
              </a:solidFill>
              <a:prstDash val="solid"/>
              <a:round/>
              <a:headEnd type="oval" w="med" len="med"/>
              <a:tailEnd type="none" w="med" len="med"/>
            </a:ln>
            <a:effectLst/>
          </p:spPr>
        </p:cxnSp>
        <p:sp>
          <p:nvSpPr>
            <p:cNvPr id="72" name="Textfeld 71">
              <a:extLst>
                <a:ext uri="{FF2B5EF4-FFF2-40B4-BE49-F238E27FC236}">
                  <a16:creationId xmlns:a16="http://schemas.microsoft.com/office/drawing/2014/main" id="{F6233EC4-C1A1-4C82-BAA0-B8AD33D14827}"/>
                </a:ext>
              </a:extLst>
            </p:cNvPr>
            <p:cNvSpPr txBox="1"/>
            <p:nvPr/>
          </p:nvSpPr>
          <p:spPr>
            <a:xfrm>
              <a:off x="6193085" y="1655911"/>
              <a:ext cx="898003" cy="307777"/>
            </a:xfrm>
            <a:prstGeom prst="rect">
              <a:avLst/>
            </a:prstGeom>
            <a:noFill/>
          </p:spPr>
          <p:txBody>
            <a:bodyPr wrap="none" rtlCol="0">
              <a:spAutoFit/>
            </a:bodyPr>
            <a:lstStyle/>
            <a:p>
              <a:r>
                <a:rPr lang="de-DE" sz="1400" i="1" dirty="0">
                  <a:solidFill>
                    <a:srgbClr val="0070C0"/>
                  </a:solidFill>
                </a:rPr>
                <a:t>available</a:t>
              </a:r>
            </a:p>
          </p:txBody>
        </p:sp>
      </p:grpSp>
    </p:spTree>
    <p:extLst>
      <p:ext uri="{BB962C8B-B14F-4D97-AF65-F5344CB8AC3E}">
        <p14:creationId xmlns:p14="http://schemas.microsoft.com/office/powerpoint/2010/main" val="436984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Resources</a:t>
            </a:r>
          </a:p>
        </p:txBody>
      </p:sp>
      <p:sp>
        <p:nvSpPr>
          <p:cNvPr id="4" name="Fußzeilenplatzhalter 3"/>
          <p:cNvSpPr>
            <a:spLocks noGrp="1"/>
          </p:cNvSpPr>
          <p:nvPr>
            <p:ph type="ftr" sz="quarter" idx="11"/>
          </p:nvPr>
        </p:nvSpPr>
        <p:spPr/>
        <p:txBody>
          <a:bodyPr/>
          <a:lstStyle/>
          <a:p>
            <a:r>
              <a:rPr lang="en-US" dirty="0"/>
              <a:t>Integrate BPMN and Archimate Models using SpecIF</a:t>
            </a:r>
            <a:endParaRPr lang="de-DE" dirty="0"/>
          </a:p>
        </p:txBody>
      </p:sp>
      <p:sp>
        <p:nvSpPr>
          <p:cNvPr id="6" name="Inhaltsplatzhalter 5"/>
          <p:cNvSpPr>
            <a:spLocks noGrp="1"/>
          </p:cNvSpPr>
          <p:nvPr>
            <p:ph sz="quarter" idx="13"/>
          </p:nvPr>
        </p:nvSpPr>
        <p:spPr/>
        <p:txBody>
          <a:bodyPr anchor="ctr"/>
          <a:lstStyle/>
          <a:p>
            <a:pPr lvl="2">
              <a:spcBef>
                <a:spcPts val="1200"/>
              </a:spcBef>
            </a:pPr>
            <a:r>
              <a:rPr lang="de-DE" sz="1600" dirty="0">
                <a:hlinkClick r:id="rId3"/>
              </a:rPr>
              <a:t>SpecIF Home</a:t>
            </a:r>
            <a:endParaRPr lang="de-DE" sz="1600" dirty="0"/>
          </a:p>
          <a:p>
            <a:pPr lvl="2">
              <a:spcBef>
                <a:spcPts val="1200"/>
              </a:spcBef>
            </a:pPr>
            <a:r>
              <a:rPr lang="de-DE" sz="1600" dirty="0">
                <a:hlinkClick r:id="rId4"/>
              </a:rPr>
              <a:t>SpecIF Schema and Tools on GitHub (Open Source, Apache License)</a:t>
            </a:r>
            <a:br>
              <a:rPr lang="de-DE" sz="1600" dirty="0"/>
            </a:br>
            <a:r>
              <a:rPr lang="de-DE" sz="1600" dirty="0">
                <a:sym typeface="Wingdings" panose="05000000000000000000" pitchFamily="2" charset="2"/>
              </a:rPr>
              <a:t> Use the GitHub Ticket System for questions, proposals and requests</a:t>
            </a:r>
            <a:endParaRPr lang="de-DE" sz="1600" dirty="0"/>
          </a:p>
          <a:p>
            <a:pPr lvl="2">
              <a:spcBef>
                <a:spcPts val="1200"/>
              </a:spcBef>
            </a:pPr>
            <a:r>
              <a:rPr lang="de-DE" sz="1600" dirty="0"/>
              <a:t>Hosted SpecIF </a:t>
            </a:r>
            <a:r>
              <a:rPr lang="de-DE" sz="1600" dirty="0">
                <a:hlinkClick r:id="rId5"/>
              </a:rPr>
              <a:t>Schema</a:t>
            </a:r>
            <a:r>
              <a:rPr lang="de-DE" sz="1600" dirty="0"/>
              <a:t> and </a:t>
            </a:r>
            <a:r>
              <a:rPr lang="de-DE" sz="1600" dirty="0">
                <a:hlinkClick r:id="rId6"/>
              </a:rPr>
              <a:t>Consistency-check</a:t>
            </a:r>
            <a:r>
              <a:rPr lang="de-DE" sz="1600" dirty="0"/>
              <a:t> (CORS-enabled, watch for </a:t>
            </a:r>
            <a:r>
              <a:rPr lang="de-DE" sz="1600" dirty="0">
                <a:hlinkClick r:id="rId7"/>
              </a:rPr>
              <a:t>new releases</a:t>
            </a:r>
            <a:r>
              <a:rPr lang="de-DE" sz="1600" dirty="0"/>
              <a:t>)</a:t>
            </a:r>
          </a:p>
          <a:p>
            <a:pPr lvl="2">
              <a:spcBef>
                <a:spcPts val="1200"/>
              </a:spcBef>
            </a:pPr>
            <a:r>
              <a:rPr lang="de-DE" sz="1600" dirty="0"/>
              <a:t>SpecIF </a:t>
            </a:r>
            <a:r>
              <a:rPr lang="de-DE" sz="1600" dirty="0">
                <a:hlinkClick r:id="rId8"/>
              </a:rPr>
              <a:t>Viewer</a:t>
            </a:r>
            <a:r>
              <a:rPr lang="de-DE" sz="1600" dirty="0"/>
              <a:t> und </a:t>
            </a:r>
            <a:r>
              <a:rPr lang="de-DE" sz="1600" dirty="0">
                <a:hlinkClick r:id="rId9"/>
              </a:rPr>
              <a:t>Editor</a:t>
            </a:r>
            <a:endParaRPr lang="de-DE" sz="1600" dirty="0"/>
          </a:p>
          <a:p>
            <a:pPr lvl="2">
              <a:spcBef>
                <a:spcPts val="1200"/>
              </a:spcBef>
            </a:pPr>
            <a:r>
              <a:rPr lang="de-DE" sz="1600" dirty="0"/>
              <a:t>Examples: </a:t>
            </a:r>
          </a:p>
          <a:p>
            <a:pPr lvl="3"/>
            <a:r>
              <a:rPr lang="de-DE" sz="1400" dirty="0">
                <a:hlinkClick r:id="rId10"/>
              </a:rPr>
              <a:t>Telephone Connection Request</a:t>
            </a:r>
            <a:r>
              <a:rPr lang="de-DE" sz="1400" dirty="0"/>
              <a:t> (Notation BPMN+Archimate+XSLX)</a:t>
            </a:r>
            <a:endParaRPr lang="de-DE" sz="1400" dirty="0">
              <a:hlinkClick r:id="rId11"/>
            </a:endParaRPr>
          </a:p>
          <a:p>
            <a:pPr lvl="3"/>
            <a:r>
              <a:rPr lang="de-DE" sz="1400" dirty="0">
                <a:hlinkClick r:id="rId11"/>
              </a:rPr>
              <a:t>System Engineering Collaboration</a:t>
            </a:r>
            <a:r>
              <a:rPr lang="de-DE" sz="1400" dirty="0"/>
              <a:t> (Notation Archimate)</a:t>
            </a:r>
          </a:p>
          <a:p>
            <a:pPr lvl="3"/>
            <a:r>
              <a:rPr lang="de-DE" sz="1400" dirty="0">
                <a:hlinkClick r:id="rId12"/>
              </a:rPr>
              <a:t>Dimmer</a:t>
            </a:r>
            <a:r>
              <a:rPr lang="de-DE" sz="1400" dirty="0"/>
              <a:t> (Notation FMC) </a:t>
            </a:r>
          </a:p>
          <a:p>
            <a:pPr lvl="3"/>
            <a:r>
              <a:rPr lang="en-US" sz="1400" u="sng" dirty="0">
                <a:hlinkClick r:id="rId13"/>
              </a:rPr>
              <a:t>Small Autonomous Vehicle</a:t>
            </a:r>
            <a:r>
              <a:rPr lang="en-US" sz="1400" dirty="0"/>
              <a:t> (Notation: SysML)</a:t>
            </a:r>
            <a:endParaRPr lang="de-DE" sz="1400" dirty="0"/>
          </a:p>
          <a:p>
            <a:pPr lvl="2">
              <a:spcBef>
                <a:spcPts val="1200"/>
              </a:spcBef>
            </a:pPr>
            <a:r>
              <a:rPr lang="de-DE" sz="1600" dirty="0"/>
              <a:t>SpecIF </a:t>
            </a:r>
            <a:r>
              <a:rPr lang="de-DE" sz="1600" dirty="0">
                <a:hlinkClick r:id="rId14"/>
              </a:rPr>
              <a:t>Vocabulary</a:t>
            </a:r>
            <a:endParaRPr lang="de-DE" sz="1600" dirty="0"/>
          </a:p>
        </p:txBody>
      </p:sp>
      <p:sp>
        <p:nvSpPr>
          <p:cNvPr id="3" name="Datumsplatzhalter 2">
            <a:extLst>
              <a:ext uri="{FF2B5EF4-FFF2-40B4-BE49-F238E27FC236}">
                <a16:creationId xmlns:a16="http://schemas.microsoft.com/office/drawing/2014/main" id="{E74CA843-013E-4BF8-A384-F669551DFAEC}"/>
              </a:ext>
            </a:extLst>
          </p:cNvPr>
          <p:cNvSpPr>
            <a:spLocks noGrp="1"/>
          </p:cNvSpPr>
          <p:nvPr>
            <p:ph type="dt" sz="half" idx="10"/>
          </p:nvPr>
        </p:nvSpPr>
        <p:spPr/>
        <p:txBody>
          <a:bodyPr/>
          <a:lstStyle/>
          <a:p>
            <a:r>
              <a:rPr lang="de-DE" dirty="0"/>
              <a:t>8.11.2021</a:t>
            </a:r>
          </a:p>
        </p:txBody>
      </p:sp>
      <p:sp>
        <p:nvSpPr>
          <p:cNvPr id="5" name="Foliennummernplatzhalter 4">
            <a:extLst>
              <a:ext uri="{FF2B5EF4-FFF2-40B4-BE49-F238E27FC236}">
                <a16:creationId xmlns:a16="http://schemas.microsoft.com/office/drawing/2014/main" id="{7D17AEC5-D411-44E2-83A5-A47FED50EB02}"/>
              </a:ext>
            </a:extLst>
          </p:cNvPr>
          <p:cNvSpPr>
            <a:spLocks noGrp="1"/>
          </p:cNvSpPr>
          <p:nvPr>
            <p:ph type="sldNum" sz="quarter" idx="12"/>
          </p:nvPr>
        </p:nvSpPr>
        <p:spPr/>
        <p:txBody>
          <a:bodyPr/>
          <a:lstStyle/>
          <a:p>
            <a:fld id="{E07F1749-2C29-4AD9-BF92-E70F8884412B}" type="slidenum">
              <a:rPr lang="de-DE" smtClean="0"/>
              <a:t>17</a:t>
            </a:fld>
            <a:endParaRPr lang="de-DE" dirty="0"/>
          </a:p>
        </p:txBody>
      </p:sp>
    </p:spTree>
    <p:extLst>
      <p:ext uri="{BB962C8B-B14F-4D97-AF65-F5344CB8AC3E}">
        <p14:creationId xmlns:p14="http://schemas.microsoft.com/office/powerpoint/2010/main" val="2144364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Literature</a:t>
            </a:r>
          </a:p>
        </p:txBody>
      </p:sp>
      <p:sp>
        <p:nvSpPr>
          <p:cNvPr id="6" name="Inhaltsplatzhalter 5"/>
          <p:cNvSpPr>
            <a:spLocks noGrp="1"/>
          </p:cNvSpPr>
          <p:nvPr>
            <p:ph sz="quarter" idx="13"/>
          </p:nvPr>
        </p:nvSpPr>
        <p:spPr>
          <a:xfrm>
            <a:off x="576263" y="1223863"/>
            <a:ext cx="10369350" cy="4681538"/>
          </a:xfrm>
        </p:spPr>
        <p:txBody>
          <a:bodyPr/>
          <a:lstStyle/>
          <a:p>
            <a:pPr marL="432000" indent="-432000">
              <a:spcBef>
                <a:spcPts val="300"/>
              </a:spcBef>
              <a:tabLst>
                <a:tab pos="432000" algn="l"/>
              </a:tabLst>
            </a:pPr>
            <a:r>
              <a:rPr lang="de-DE" sz="1200" b="0" dirty="0"/>
              <a:t>[1] 	Wendt, S.: Ein grundlegender Begriffsrahmen für das Wissensmanagement im Software-Engineering. In Proceedings „Knowtech“ Dresden 2001. </a:t>
            </a:r>
          </a:p>
          <a:p>
            <a:pPr marL="432000" indent="-432000">
              <a:spcBef>
                <a:spcPts val="300"/>
              </a:spcBef>
              <a:tabLst>
                <a:tab pos="432000" algn="l"/>
              </a:tabLst>
            </a:pPr>
            <a:r>
              <a:rPr lang="de-DE" sz="1200" b="0" dirty="0"/>
              <a:t>[2]	Knöpfel, A.; Gröne, B.; Tabeling, P.: Fundamental Modelling Concepts – Effective Communication of IT Systems. ISBN-13: 978-0-470-02710-3. </a:t>
            </a:r>
            <a:br>
              <a:rPr lang="de-DE" sz="1200" b="0" dirty="0"/>
            </a:br>
            <a:r>
              <a:rPr lang="de-DE" sz="1200" b="0" dirty="0"/>
              <a:t>John Wiley&amp;Sons, Chichester, 2005. </a:t>
            </a:r>
          </a:p>
          <a:p>
            <a:pPr marL="432000" indent="-432000">
              <a:spcBef>
                <a:spcPts val="300"/>
              </a:spcBef>
              <a:tabLst>
                <a:tab pos="432000" algn="l"/>
              </a:tabLst>
            </a:pPr>
            <a:r>
              <a:rPr lang="de-DE" sz="1200" b="0" dirty="0"/>
              <a:t>[3] 	Kaufmann, U., Pfenning, M.: </a:t>
            </a:r>
            <a:r>
              <a:rPr lang="de-DE" sz="1200" b="0" dirty="0">
                <a:hlinkClick r:id="rId3"/>
              </a:rPr>
              <a:t>10 Theses about MBSE and PLM</a:t>
            </a:r>
            <a:r>
              <a:rPr lang="de-DE" sz="1200" b="0" dirty="0"/>
              <a:t>. </a:t>
            </a:r>
          </a:p>
          <a:p>
            <a:pPr marL="432000" indent="-432000">
              <a:spcBef>
                <a:spcPts val="300"/>
              </a:spcBef>
              <a:tabLst>
                <a:tab pos="432000" algn="l"/>
              </a:tabLst>
            </a:pPr>
            <a:r>
              <a:rPr lang="de-DE" sz="1200" b="0" dirty="0"/>
              <a:t>[4] 	Object Management Group: </a:t>
            </a:r>
            <a:r>
              <a:rPr lang="de-DE" sz="1200" b="0" dirty="0">
                <a:hlinkClick r:id="rId4"/>
              </a:rPr>
              <a:t>Systems Modeling Language (OMG SysML™), Version 1.3, June 2012</a:t>
            </a:r>
            <a:r>
              <a:rPr lang="de-DE" sz="1200" b="0" dirty="0"/>
              <a:t>.</a:t>
            </a:r>
          </a:p>
          <a:p>
            <a:pPr marL="432000" indent="-432000">
              <a:spcBef>
                <a:spcPts val="300"/>
              </a:spcBef>
              <a:tabLst>
                <a:tab pos="432000" algn="l"/>
              </a:tabLst>
            </a:pPr>
            <a:r>
              <a:rPr lang="de-DE" sz="1200" b="0" dirty="0"/>
              <a:t>[5] 	Object Management Group: </a:t>
            </a:r>
            <a:r>
              <a:rPr lang="de-DE" sz="1200" b="0" dirty="0">
                <a:hlinkClick r:id="rId5"/>
              </a:rPr>
              <a:t>Requirements Interchange Format (ReqIF)</a:t>
            </a:r>
            <a:r>
              <a:rPr lang="de-DE" sz="1200" b="0" dirty="0"/>
              <a:t>. </a:t>
            </a:r>
          </a:p>
          <a:p>
            <a:pPr marL="432000" indent="-432000">
              <a:spcBef>
                <a:spcPts val="300"/>
              </a:spcBef>
              <a:tabLst>
                <a:tab pos="432000" algn="l"/>
              </a:tabLst>
            </a:pPr>
            <a:r>
              <a:rPr lang="de-DE" sz="1200" b="0" dirty="0"/>
              <a:t>[6] 	</a:t>
            </a:r>
            <a:r>
              <a:rPr lang="de-DE" sz="1200" b="0" dirty="0">
                <a:hlinkClick r:id="rId6"/>
              </a:rPr>
              <a:t>Open Services for Lifecycle Collaboration (OSLC)</a:t>
            </a:r>
            <a:r>
              <a:rPr lang="de-DE" sz="1200" b="0" dirty="0"/>
              <a:t>. </a:t>
            </a:r>
          </a:p>
          <a:p>
            <a:pPr marL="432000" indent="-432000">
              <a:spcBef>
                <a:spcPts val="300"/>
              </a:spcBef>
              <a:tabLst>
                <a:tab pos="432000" algn="l"/>
              </a:tabLst>
            </a:pPr>
            <a:r>
              <a:rPr lang="de-DE" sz="1200" b="0" dirty="0"/>
              <a:t>[7] 	</a:t>
            </a:r>
            <a:r>
              <a:rPr lang="de-DE" sz="1200" b="0" dirty="0">
                <a:hlinkClick r:id="rId7"/>
              </a:rPr>
              <a:t>Specification Integration Facility (SpecIF)</a:t>
            </a:r>
            <a:r>
              <a:rPr lang="de-DE" sz="1200" b="0" dirty="0"/>
              <a:t>.</a:t>
            </a:r>
          </a:p>
          <a:p>
            <a:pPr marL="432000" indent="-432000">
              <a:spcBef>
                <a:spcPts val="300"/>
              </a:spcBef>
              <a:tabLst>
                <a:tab pos="432000" algn="l"/>
              </a:tabLst>
            </a:pPr>
            <a:r>
              <a:rPr lang="de-DE" sz="1200" b="0" dirty="0"/>
              <a:t>[8] 	Dungern, O.v.: </a:t>
            </a:r>
            <a:r>
              <a:rPr lang="de-DE" sz="1200" b="0" dirty="0">
                <a:hlinkClick r:id="rId8"/>
              </a:rPr>
              <a:t>Semantic Model-Integration for System Specification – Meaningful, Consistent and Viable</a:t>
            </a:r>
            <a:r>
              <a:rPr lang="de-DE" sz="1200" b="0" dirty="0"/>
              <a:t>, 7.Grazer Symposium Virtuelles Fahrzeug, Graz, Mai 2014. </a:t>
            </a:r>
          </a:p>
          <a:p>
            <a:pPr marL="432000" indent="-432000">
              <a:spcBef>
                <a:spcPts val="300"/>
              </a:spcBef>
              <a:tabLst>
                <a:tab pos="432000" algn="l"/>
              </a:tabLst>
            </a:pPr>
            <a:r>
              <a:rPr lang="de-DE" sz="1200" b="0" dirty="0"/>
              <a:t>[9] 	Dungern, O.v.: </a:t>
            </a:r>
            <a:r>
              <a:rPr lang="de-DE" sz="1200" b="0" dirty="0">
                <a:hlinkClick r:id="rId9"/>
              </a:rPr>
              <a:t>Integration von Systemmodellen mit fünf fundamentalen Elementtypen</a:t>
            </a:r>
            <a:r>
              <a:rPr lang="de-DE" sz="1200" b="0" dirty="0"/>
              <a:t>. TdSE Tag des Systems Engineering der GfSE, Ulm, November 2015. </a:t>
            </a:r>
          </a:p>
          <a:p>
            <a:pPr marL="432000" indent="-432000">
              <a:spcBef>
                <a:spcPts val="300"/>
              </a:spcBef>
              <a:tabLst>
                <a:tab pos="432000" algn="l"/>
              </a:tabLst>
            </a:pPr>
            <a:r>
              <a:rPr lang="en-US" sz="1200" b="0" dirty="0"/>
              <a:t>[10]	</a:t>
            </a:r>
            <a:r>
              <a:rPr lang="de-DE" sz="1200" b="0" dirty="0"/>
              <a:t>Dungern, O.v.: </a:t>
            </a:r>
            <a:r>
              <a:rPr lang="de-DE" sz="1200" b="0" dirty="0">
                <a:hlinkClick r:id="rId10"/>
              </a:rPr>
              <a:t>Von Anforderungslisten zu vernetzten Produktmodellen – am Beispiel der Gebäudeautomation</a:t>
            </a:r>
            <a:r>
              <a:rPr lang="de-DE" sz="1200" b="0" dirty="0"/>
              <a:t>. REConf, Unterschleißheim, </a:t>
            </a:r>
            <a:br>
              <a:rPr lang="de-DE" sz="1200" b="0" dirty="0"/>
            </a:br>
            <a:r>
              <a:rPr lang="de-DE" sz="1200" b="0" dirty="0"/>
              <a:t>März 2016. </a:t>
            </a:r>
          </a:p>
          <a:p>
            <a:pPr marL="432000" indent="-432000">
              <a:spcBef>
                <a:spcPts val="300"/>
              </a:spcBef>
              <a:tabLst>
                <a:tab pos="432000" algn="l"/>
              </a:tabLst>
            </a:pPr>
            <a:r>
              <a:rPr lang="de-DE" sz="1200" b="0" dirty="0"/>
              <a:t>[11]	Dungern, O.v.: </a:t>
            </a:r>
            <a:r>
              <a:rPr lang="de-DE" sz="1200" b="0" dirty="0">
                <a:hlinkClick r:id="rId11"/>
              </a:rPr>
              <a:t>Semantic Model Integration for System Specification</a:t>
            </a:r>
            <a:r>
              <a:rPr lang="de-DE" sz="1200" b="0" dirty="0"/>
              <a:t>. TdSE Tag des Systems Engineering der GfSE, Herzogenaurach, October 2016.</a:t>
            </a:r>
          </a:p>
          <a:p>
            <a:pPr marL="432000" indent="-432000">
              <a:spcBef>
                <a:spcPts val="300"/>
              </a:spcBef>
              <a:tabLst>
                <a:tab pos="432000" algn="l"/>
              </a:tabLst>
            </a:pPr>
            <a:r>
              <a:rPr lang="de-DE" sz="1200" b="0" dirty="0"/>
              <a:t>[12]	Uphoff, F.: </a:t>
            </a:r>
            <a:r>
              <a:rPr lang="de-DE" sz="1200" b="0" dirty="0">
                <a:hlinkClick r:id="rId12"/>
              </a:rPr>
              <a:t>Konzept und prototypische Implementierung der Modellintegration der Interaction-Room-Methode in die Specification Integration Facility</a:t>
            </a:r>
            <a:r>
              <a:rPr lang="de-DE" sz="1200" b="0" dirty="0"/>
              <a:t>, Kamp-Lintfort, März 2017.</a:t>
            </a:r>
          </a:p>
          <a:p>
            <a:pPr marL="432000" indent="-432000">
              <a:spcBef>
                <a:spcPts val="300"/>
              </a:spcBef>
              <a:tabLst>
                <a:tab pos="432000" algn="l"/>
              </a:tabLst>
            </a:pPr>
            <a:r>
              <a:rPr lang="de-DE" sz="1200" b="0" dirty="0"/>
              <a:t>[13]	Mochine, P.; Sünnetcioglu, A.; Dungern, O.v.; Stark, R.: </a:t>
            </a:r>
            <a:r>
              <a:rPr lang="de-DE" sz="1200" b="0" dirty="0">
                <a:hlinkClick r:id="rId13"/>
              </a:rPr>
              <a:t>SysML-Modelle maschinell verstehen und verknüpfen</a:t>
            </a:r>
            <a:r>
              <a:rPr lang="de-DE" sz="1200" b="0" dirty="0"/>
              <a:t>. TdSE Tag des Systems Engineering der GfSE, Paderborn, Oktober 2017.</a:t>
            </a:r>
          </a:p>
          <a:p>
            <a:pPr marL="432000" indent="-432000">
              <a:spcBef>
                <a:spcPts val="300"/>
              </a:spcBef>
              <a:tabLst>
                <a:tab pos="432000" algn="l"/>
              </a:tabLst>
            </a:pPr>
            <a:r>
              <a:rPr lang="de-DE" sz="1200" b="0" dirty="0"/>
              <a:t>[14]  	Alt, O.: </a:t>
            </a:r>
            <a:r>
              <a:rPr lang="de-DE" sz="1200" b="0" dirty="0">
                <a:hlinkClick r:id="rId14"/>
              </a:rPr>
              <a:t>SpecIF - Die kommende vielschichtige Datenquelle für Spezifikationsdaten</a:t>
            </a:r>
            <a:r>
              <a:rPr lang="de-DE" sz="1200" b="0" dirty="0"/>
              <a:t>. Fachgruppentreffen GI-RE, Nürnberg, November 2018.</a:t>
            </a:r>
          </a:p>
          <a:p>
            <a:pPr marL="432000" indent="-432000">
              <a:spcBef>
                <a:spcPts val="300"/>
              </a:spcBef>
              <a:tabLst>
                <a:tab pos="432000" algn="l"/>
              </a:tabLst>
            </a:pPr>
            <a:r>
              <a:rPr lang="de-DE" sz="1200" b="0" dirty="0"/>
              <a:t>[15]  	Dungern, O.v.: </a:t>
            </a:r>
            <a:r>
              <a:rPr lang="de-DE" sz="1200" b="0" dirty="0">
                <a:hlinkClick r:id="rId15"/>
              </a:rPr>
              <a:t>Model-Integration with SpecIF</a:t>
            </a:r>
            <a:r>
              <a:rPr lang="de-DE" sz="1200" b="0" dirty="0"/>
              <a:t>. ProSTEP ivip e.V. SysML-Workflow-Forum November 2019.</a:t>
            </a:r>
          </a:p>
          <a:p>
            <a:pPr marL="432000" indent="-432000">
              <a:spcBef>
                <a:spcPts val="300"/>
              </a:spcBef>
              <a:tabLst>
                <a:tab pos="432000" algn="l"/>
              </a:tabLst>
            </a:pPr>
            <a:endParaRPr lang="de-DE" sz="1200" b="0" dirty="0"/>
          </a:p>
        </p:txBody>
      </p:sp>
      <p:sp>
        <p:nvSpPr>
          <p:cNvPr id="7" name="Fußzeilenplatzhalter 3"/>
          <p:cNvSpPr>
            <a:spLocks noGrp="1"/>
          </p:cNvSpPr>
          <p:nvPr>
            <p:ph type="ftr" sz="quarter" idx="11"/>
          </p:nvPr>
        </p:nvSpPr>
        <p:spPr>
          <a:xfrm>
            <a:off x="1872000" y="360363"/>
            <a:ext cx="8352000" cy="216000"/>
          </a:xfrm>
        </p:spPr>
        <p:txBody>
          <a:bodyPr/>
          <a:lstStyle/>
          <a:p>
            <a:r>
              <a:rPr lang="en-US" dirty="0"/>
              <a:t>Integrate BPMN and Archimate Models using SpecIF</a:t>
            </a:r>
            <a:endParaRPr lang="de-DE" dirty="0"/>
          </a:p>
        </p:txBody>
      </p:sp>
      <p:sp>
        <p:nvSpPr>
          <p:cNvPr id="3" name="Datumsplatzhalter 2">
            <a:extLst>
              <a:ext uri="{FF2B5EF4-FFF2-40B4-BE49-F238E27FC236}">
                <a16:creationId xmlns:a16="http://schemas.microsoft.com/office/drawing/2014/main" id="{9D651FF8-AB56-4D34-9169-EDF0D5B5DFD5}"/>
              </a:ext>
            </a:extLst>
          </p:cNvPr>
          <p:cNvSpPr>
            <a:spLocks noGrp="1"/>
          </p:cNvSpPr>
          <p:nvPr>
            <p:ph type="dt" sz="half" idx="10"/>
          </p:nvPr>
        </p:nvSpPr>
        <p:spPr/>
        <p:txBody>
          <a:bodyPr/>
          <a:lstStyle/>
          <a:p>
            <a:r>
              <a:rPr lang="de-DE" dirty="0"/>
              <a:t>8.11.2021</a:t>
            </a:r>
          </a:p>
        </p:txBody>
      </p:sp>
      <p:sp>
        <p:nvSpPr>
          <p:cNvPr id="5" name="Foliennummernplatzhalter 4">
            <a:extLst>
              <a:ext uri="{FF2B5EF4-FFF2-40B4-BE49-F238E27FC236}">
                <a16:creationId xmlns:a16="http://schemas.microsoft.com/office/drawing/2014/main" id="{1F1D5463-9163-4E55-8E9C-F83AA3D40DF7}"/>
              </a:ext>
            </a:extLst>
          </p:cNvPr>
          <p:cNvSpPr>
            <a:spLocks noGrp="1"/>
          </p:cNvSpPr>
          <p:nvPr>
            <p:ph type="sldNum" sz="quarter" idx="12"/>
          </p:nvPr>
        </p:nvSpPr>
        <p:spPr/>
        <p:txBody>
          <a:bodyPr/>
          <a:lstStyle/>
          <a:p>
            <a:fld id="{E07F1749-2C29-4AD9-BF92-E70F8884412B}" type="slidenum">
              <a:rPr lang="de-DE" smtClean="0"/>
              <a:t>18</a:t>
            </a:fld>
            <a:endParaRPr lang="de-DE" dirty="0"/>
          </a:p>
        </p:txBody>
      </p:sp>
    </p:spTree>
    <p:extLst>
      <p:ext uri="{BB962C8B-B14F-4D97-AF65-F5344CB8AC3E}">
        <p14:creationId xmlns:p14="http://schemas.microsoft.com/office/powerpoint/2010/main" val="3362301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ctrTitle"/>
          </p:nvPr>
        </p:nvSpPr>
        <p:spPr>
          <a:xfrm>
            <a:off x="288000" y="360363"/>
            <a:ext cx="7993317" cy="576047"/>
          </a:xfrm>
        </p:spPr>
        <p:txBody>
          <a:bodyPr/>
          <a:lstStyle/>
          <a:p>
            <a:r>
              <a:rPr lang="de-DE" dirty="0"/>
              <a:t>Interessant ?</a:t>
            </a:r>
          </a:p>
        </p:txBody>
      </p:sp>
      <p:sp>
        <p:nvSpPr>
          <p:cNvPr id="10" name="Untertitel 9"/>
          <p:cNvSpPr>
            <a:spLocks noGrp="1"/>
          </p:cNvSpPr>
          <p:nvPr>
            <p:ph type="subTitle" idx="1"/>
          </p:nvPr>
        </p:nvSpPr>
        <p:spPr>
          <a:xfrm>
            <a:off x="576461" y="1583903"/>
            <a:ext cx="7416823" cy="324266"/>
          </a:xfrm>
        </p:spPr>
        <p:txBody>
          <a:bodyPr wrap="none" numCol="1"/>
          <a:lstStyle/>
          <a:p>
            <a:pPr>
              <a:spcBef>
                <a:spcPts val="300"/>
              </a:spcBef>
            </a:pPr>
            <a:r>
              <a:rPr lang="de-DE" b="0" dirty="0">
                <a:hlinkClick r:id="rId2"/>
              </a:rPr>
              <a:t>od@enso-managers.de</a:t>
            </a:r>
            <a:br>
              <a:rPr lang="de-DE" b="0" dirty="0"/>
            </a:br>
            <a:r>
              <a:rPr lang="de-DE" b="0" dirty="0">
                <a:hlinkClick r:id="rId3"/>
              </a:rPr>
              <a:t>oliver.alt@mdd4all.de</a:t>
            </a:r>
            <a:endParaRPr lang="de-DE" b="0" dirty="0"/>
          </a:p>
          <a:p>
            <a:pPr>
              <a:spcBef>
                <a:spcPts val="300"/>
              </a:spcBef>
            </a:pPr>
            <a:r>
              <a:rPr lang="de-DE" b="0" dirty="0"/>
              <a:t> </a:t>
            </a:r>
          </a:p>
        </p:txBody>
      </p:sp>
      <p:sp>
        <p:nvSpPr>
          <p:cNvPr id="2" name="Fußzeilenplatzhalter 1"/>
          <p:cNvSpPr>
            <a:spLocks noGrp="1"/>
          </p:cNvSpPr>
          <p:nvPr>
            <p:ph type="ftr" sz="quarter" idx="16"/>
          </p:nvPr>
        </p:nvSpPr>
        <p:spPr/>
        <p:txBody>
          <a:bodyPr/>
          <a:lstStyle/>
          <a:p>
            <a:r>
              <a:rPr lang="de-DE" dirty="0"/>
              <a:t>SpecIF verbindet Arbeitsergebnisse verschiedener Quellen</a:t>
            </a:r>
          </a:p>
        </p:txBody>
      </p:sp>
      <p:sp>
        <p:nvSpPr>
          <p:cNvPr id="5" name="Datumsplatzhalter 4"/>
          <p:cNvSpPr>
            <a:spLocks noGrp="1"/>
          </p:cNvSpPr>
          <p:nvPr>
            <p:ph type="dt" sz="half" idx="15"/>
          </p:nvPr>
        </p:nvSpPr>
        <p:spPr/>
        <p:txBody>
          <a:bodyPr/>
          <a:lstStyle/>
          <a:p>
            <a:r>
              <a:rPr lang="de-DE" dirty="0"/>
              <a:t>2021-10-26</a:t>
            </a:r>
          </a:p>
        </p:txBody>
      </p:sp>
      <p:sp>
        <p:nvSpPr>
          <p:cNvPr id="6" name="Foliennummernplatzhalter 5"/>
          <p:cNvSpPr>
            <a:spLocks noGrp="1"/>
          </p:cNvSpPr>
          <p:nvPr>
            <p:ph type="sldNum" sz="quarter" idx="17"/>
          </p:nvPr>
        </p:nvSpPr>
        <p:spPr/>
        <p:txBody>
          <a:bodyPr/>
          <a:lstStyle/>
          <a:p>
            <a:fld id="{E07F1749-2C29-4AD9-BF92-E70F8884412B}" type="slidenum">
              <a:rPr lang="de-DE" smtClean="0"/>
              <a:pPr/>
              <a:t>19</a:t>
            </a:fld>
            <a:endParaRPr lang="de-DE" dirty="0"/>
          </a:p>
        </p:txBody>
      </p:sp>
      <p:grpSp>
        <p:nvGrpSpPr>
          <p:cNvPr id="11" name="Gruppieren 10">
            <a:extLst>
              <a:ext uri="{FF2B5EF4-FFF2-40B4-BE49-F238E27FC236}">
                <a16:creationId xmlns:a16="http://schemas.microsoft.com/office/drawing/2014/main" id="{E92C358C-0A6C-4038-AA4A-BD69DBF20B48}"/>
              </a:ext>
            </a:extLst>
          </p:cNvPr>
          <p:cNvGrpSpPr/>
          <p:nvPr/>
        </p:nvGrpSpPr>
        <p:grpSpPr>
          <a:xfrm>
            <a:off x="2952725" y="2159967"/>
            <a:ext cx="7439900" cy="3944299"/>
            <a:chOff x="2041087" y="2464140"/>
            <a:chExt cx="7439900" cy="3944299"/>
          </a:xfrm>
        </p:grpSpPr>
        <p:pic>
          <p:nvPicPr>
            <p:cNvPr id="14" name="Picture 3" descr="Bildergebnis für UML logo">
              <a:extLst>
                <a:ext uri="{FF2B5EF4-FFF2-40B4-BE49-F238E27FC236}">
                  <a16:creationId xmlns:a16="http://schemas.microsoft.com/office/drawing/2014/main" id="{08FB3EB9-A13E-4AA1-AA65-89D2DAEA7E19}"/>
                </a:ext>
              </a:extLst>
            </p:cNvPr>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06973" y="3975261"/>
              <a:ext cx="516020" cy="630409"/>
            </a:xfrm>
            <a:prstGeom prst="rect">
              <a:avLst/>
            </a:prstGeom>
            <a:noFill/>
            <a:extLst>
              <a:ext uri="{909E8E84-426E-40DD-AFC4-6F175D3DCCD1}">
                <a14:hiddenFill xmlns:a14="http://schemas.microsoft.com/office/drawing/2010/main">
                  <a:solidFill>
                    <a:srgbClr val="FFFFFF"/>
                  </a:solidFill>
                </a14:hiddenFill>
              </a:ext>
            </a:extLst>
          </p:spPr>
        </p:pic>
        <p:pic>
          <p:nvPicPr>
            <p:cNvPr id="15" name="Grafik 14">
              <a:extLst>
                <a:ext uri="{FF2B5EF4-FFF2-40B4-BE49-F238E27FC236}">
                  <a16:creationId xmlns:a16="http://schemas.microsoft.com/office/drawing/2014/main" id="{7BCBB963-EAD6-4D04-8F14-06F667093C9F}"/>
                </a:ext>
              </a:extLst>
            </p:cNvPr>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377237" y="3424285"/>
              <a:ext cx="546700" cy="546700"/>
            </a:xfrm>
            <a:prstGeom prst="rect">
              <a:avLst/>
            </a:prstGeom>
          </p:spPr>
        </p:pic>
        <p:pic>
          <p:nvPicPr>
            <p:cNvPr id="16" name="Picture 5" descr="Bildergebnis für sysml logo">
              <a:extLst>
                <a:ext uri="{FF2B5EF4-FFF2-40B4-BE49-F238E27FC236}">
                  <a16:creationId xmlns:a16="http://schemas.microsoft.com/office/drawing/2014/main" id="{BA8E739A-B9D5-4B22-9CA2-899A8E73D8F7}"/>
                </a:ext>
              </a:extLst>
            </p:cNvPr>
            <p:cNvPicPr>
              <a:picLocks noChangeAspect="1" noChangeArrowheads="1"/>
            </p:cNvPicPr>
            <p:nvPr/>
          </p:nvPicPr>
          <p:blipFill rotWithShape="1">
            <a:blip r:embed="rId6" cstate="print">
              <a:duotone>
                <a:schemeClr val="bg2">
                  <a:shade val="45000"/>
                  <a:satMod val="135000"/>
                </a:schemeClr>
                <a:prstClr val="white"/>
              </a:duotone>
              <a:extLst>
                <a:ext uri="{28A0092B-C50C-407E-A947-70E740481C1C}">
                  <a14:useLocalDpi xmlns:a14="http://schemas.microsoft.com/office/drawing/2010/main" val="0"/>
                </a:ext>
              </a:extLst>
            </a:blip>
            <a:srcRect l="46093"/>
            <a:stretch/>
          </p:blipFill>
          <p:spPr bwMode="auto">
            <a:xfrm>
              <a:off x="3014444" y="4017756"/>
              <a:ext cx="516021" cy="559683"/>
            </a:xfrm>
            <a:prstGeom prst="rect">
              <a:avLst/>
            </a:prstGeom>
            <a:noFill/>
            <a:extLst>
              <a:ext uri="{909E8E84-426E-40DD-AFC4-6F175D3DCCD1}">
                <a14:hiddenFill xmlns:a14="http://schemas.microsoft.com/office/drawing/2010/main">
                  <a:solidFill>
                    <a:srgbClr val="FFFFFF"/>
                  </a:solidFill>
                </a14:hiddenFill>
              </a:ext>
            </a:extLst>
          </p:spPr>
        </p:pic>
        <p:sp>
          <p:nvSpPr>
            <p:cNvPr id="17" name="Textfeld 16">
              <a:extLst>
                <a:ext uri="{FF2B5EF4-FFF2-40B4-BE49-F238E27FC236}">
                  <a16:creationId xmlns:a16="http://schemas.microsoft.com/office/drawing/2014/main" id="{B1E2D33C-9484-4162-B86E-078A91CA7DA0}"/>
                </a:ext>
              </a:extLst>
            </p:cNvPr>
            <p:cNvSpPr txBox="1"/>
            <p:nvPr/>
          </p:nvSpPr>
          <p:spPr>
            <a:xfrm>
              <a:off x="2041087" y="4644386"/>
              <a:ext cx="1651435" cy="481780"/>
            </a:xfrm>
            <a:prstGeom prst="rect">
              <a:avLst/>
            </a:prstGeom>
            <a:noFill/>
          </p:spPr>
          <p:txBody>
            <a:bodyPr wrap="none" rtlCol="0">
              <a:spAutoFit/>
            </a:bodyPr>
            <a:lstStyle/>
            <a:p>
              <a:pPr algn="ctr"/>
              <a:r>
                <a:rPr lang="de-DE" sz="1200" dirty="0"/>
                <a:t>Modell-basierte</a:t>
              </a:r>
            </a:p>
            <a:p>
              <a:pPr algn="ctr"/>
              <a:r>
                <a:rPr lang="de-DE" sz="1200" dirty="0"/>
                <a:t>Entwicklung (MBSE)</a:t>
              </a:r>
            </a:p>
          </p:txBody>
        </p:sp>
        <p:pic>
          <p:nvPicPr>
            <p:cNvPr id="18" name="Picture 7" descr="Bildergebnis für ireb logo">
              <a:extLst>
                <a:ext uri="{FF2B5EF4-FFF2-40B4-BE49-F238E27FC236}">
                  <a16:creationId xmlns:a16="http://schemas.microsoft.com/office/drawing/2014/main" id="{55CA17A8-7258-4618-8B34-5A84E993179A}"/>
                </a:ext>
              </a:extLst>
            </p:cNvPr>
            <p:cNvPicPr>
              <a:picLocks noChangeAspect="1" noChangeArrowheads="1"/>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894" y="3144036"/>
              <a:ext cx="1139784" cy="508832"/>
            </a:xfrm>
            <a:prstGeom prst="rect">
              <a:avLst/>
            </a:prstGeom>
            <a:noFill/>
            <a:extLst>
              <a:ext uri="{909E8E84-426E-40DD-AFC4-6F175D3DCCD1}">
                <a14:hiddenFill xmlns:a14="http://schemas.microsoft.com/office/drawing/2010/main">
                  <a:solidFill>
                    <a:srgbClr val="FFFFFF"/>
                  </a:solidFill>
                </a14:hiddenFill>
              </a:ext>
            </a:extLst>
          </p:spPr>
        </p:pic>
        <p:sp>
          <p:nvSpPr>
            <p:cNvPr id="19" name="Textfeld 18">
              <a:extLst>
                <a:ext uri="{FF2B5EF4-FFF2-40B4-BE49-F238E27FC236}">
                  <a16:creationId xmlns:a16="http://schemas.microsoft.com/office/drawing/2014/main" id="{996DC6B3-D5B5-4B0C-BEF0-803A8EECC92C}"/>
                </a:ext>
              </a:extLst>
            </p:cNvPr>
            <p:cNvSpPr txBox="1"/>
            <p:nvPr/>
          </p:nvSpPr>
          <p:spPr>
            <a:xfrm>
              <a:off x="8237592" y="3645482"/>
              <a:ext cx="1243395" cy="481780"/>
            </a:xfrm>
            <a:prstGeom prst="rect">
              <a:avLst/>
            </a:prstGeom>
            <a:noFill/>
          </p:spPr>
          <p:txBody>
            <a:bodyPr wrap="none" rtlCol="0">
              <a:spAutoFit/>
            </a:bodyPr>
            <a:lstStyle/>
            <a:p>
              <a:pPr algn="ctr"/>
              <a:r>
                <a:rPr lang="de-DE" sz="1200" dirty="0"/>
                <a:t>Requirements</a:t>
              </a:r>
            </a:p>
            <a:p>
              <a:pPr algn="ctr"/>
              <a:r>
                <a:rPr lang="de-DE" sz="1200" dirty="0"/>
                <a:t>Engineering</a:t>
              </a:r>
            </a:p>
          </p:txBody>
        </p:sp>
        <p:pic>
          <p:nvPicPr>
            <p:cNvPr id="20" name="Picture 9" descr="Bildergebnis für bpmn logo">
              <a:hlinkClick r:id="rId8"/>
              <a:extLst>
                <a:ext uri="{FF2B5EF4-FFF2-40B4-BE49-F238E27FC236}">
                  <a16:creationId xmlns:a16="http://schemas.microsoft.com/office/drawing/2014/main" id="{EC79FC13-5DC5-452F-BDE6-8B7C7175AB43}"/>
                </a:ext>
              </a:extLst>
            </p:cNvPr>
            <p:cNvPicPr>
              <a:picLocks noChangeAspect="1" noChangeArrowheads="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53443" y="3548632"/>
              <a:ext cx="546701" cy="422353"/>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uppieren 20">
              <a:extLst>
                <a:ext uri="{FF2B5EF4-FFF2-40B4-BE49-F238E27FC236}">
                  <a16:creationId xmlns:a16="http://schemas.microsoft.com/office/drawing/2014/main" id="{9AA15848-68A1-4311-A607-5FD4B9318B5D}"/>
                </a:ext>
              </a:extLst>
            </p:cNvPr>
            <p:cNvGrpSpPr/>
            <p:nvPr/>
          </p:nvGrpSpPr>
          <p:grpSpPr>
            <a:xfrm>
              <a:off x="4128956" y="2464140"/>
              <a:ext cx="1959373" cy="715251"/>
              <a:chOff x="2991745" y="769537"/>
              <a:chExt cx="2938339" cy="1072614"/>
            </a:xfrm>
          </p:grpSpPr>
          <p:pic>
            <p:nvPicPr>
              <p:cNvPr id="41" name="Picture 11" descr="Bildergebnis für feature modeling logo">
                <a:extLst>
                  <a:ext uri="{FF2B5EF4-FFF2-40B4-BE49-F238E27FC236}">
                    <a16:creationId xmlns:a16="http://schemas.microsoft.com/office/drawing/2014/main" id="{AFF929F3-AEF5-4334-B73D-07353596AE59}"/>
                  </a:ext>
                </a:extLst>
              </p:cNvPr>
              <p:cNvPicPr>
                <a:picLocks noChangeAspect="1" noChangeArrowheads="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38261" y="769537"/>
                <a:ext cx="819849" cy="582524"/>
              </a:xfrm>
              <a:prstGeom prst="rect">
                <a:avLst/>
              </a:prstGeom>
              <a:noFill/>
              <a:extLst>
                <a:ext uri="{909E8E84-426E-40DD-AFC4-6F175D3DCCD1}">
                  <a14:hiddenFill xmlns:a14="http://schemas.microsoft.com/office/drawing/2010/main">
                    <a:solidFill>
                      <a:srgbClr val="FFFFFF"/>
                    </a:solidFill>
                  </a14:hiddenFill>
                </a:ext>
              </a:extLst>
            </p:spPr>
          </p:pic>
          <p:sp>
            <p:nvSpPr>
              <p:cNvPr id="42" name="Textfeld 41">
                <a:extLst>
                  <a:ext uri="{FF2B5EF4-FFF2-40B4-BE49-F238E27FC236}">
                    <a16:creationId xmlns:a16="http://schemas.microsoft.com/office/drawing/2014/main" id="{4755C7C6-8E35-4674-A803-6D8D7F464ED6}"/>
                  </a:ext>
                </a:extLst>
              </p:cNvPr>
              <p:cNvSpPr txBox="1"/>
              <p:nvPr/>
            </p:nvSpPr>
            <p:spPr>
              <a:xfrm>
                <a:off x="2991745" y="1408655"/>
                <a:ext cx="2938339" cy="433496"/>
              </a:xfrm>
              <a:prstGeom prst="rect">
                <a:avLst/>
              </a:prstGeom>
              <a:noFill/>
            </p:spPr>
            <p:txBody>
              <a:bodyPr wrap="none" rtlCol="0">
                <a:spAutoFit/>
              </a:bodyPr>
              <a:lstStyle/>
              <a:p>
                <a:r>
                  <a:rPr lang="de-DE" sz="1200" dirty="0"/>
                  <a:t>Varianten-Management</a:t>
                </a:r>
              </a:p>
            </p:txBody>
          </p:sp>
        </p:grpSp>
        <p:pic>
          <p:nvPicPr>
            <p:cNvPr id="22" name="Picture 13" descr="Bildergebnis für cad data logo">
              <a:extLst>
                <a:ext uri="{FF2B5EF4-FFF2-40B4-BE49-F238E27FC236}">
                  <a16:creationId xmlns:a16="http://schemas.microsoft.com/office/drawing/2014/main" id="{C0AEB6C0-D8D6-4DF4-81C0-A545380D49A6}"/>
                </a:ext>
              </a:extLst>
            </p:cNvPr>
            <p:cNvPicPr>
              <a:picLocks noChangeAspect="1" noChangeArrowheads="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71948" y="5551697"/>
              <a:ext cx="414677" cy="4739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5" descr="Bildergebnis für certified tester logo">
              <a:extLst>
                <a:ext uri="{FF2B5EF4-FFF2-40B4-BE49-F238E27FC236}">
                  <a16:creationId xmlns:a16="http://schemas.microsoft.com/office/drawing/2014/main" id="{BC2C6668-1889-4205-B7D4-4277B2884DFB}"/>
                </a:ext>
              </a:extLst>
            </p:cNvPr>
            <p:cNvPicPr>
              <a:picLocks noChangeAspect="1" noChangeArrowheads="1"/>
            </p:cNvPicPr>
            <p:nvPr/>
          </p:nvPicPr>
          <p:blipFill>
            <a:blip r:embed="rId1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67645" y="5572736"/>
              <a:ext cx="554069" cy="435809"/>
            </a:xfrm>
            <a:prstGeom prst="rect">
              <a:avLst/>
            </a:prstGeom>
            <a:noFill/>
            <a:extLst>
              <a:ext uri="{909E8E84-426E-40DD-AFC4-6F175D3DCCD1}">
                <a14:hiddenFill xmlns:a14="http://schemas.microsoft.com/office/drawing/2010/main">
                  <a:solidFill>
                    <a:srgbClr val="FFFFFF"/>
                  </a:solidFill>
                </a14:hiddenFill>
              </a:ext>
            </a:extLst>
          </p:spPr>
        </p:pic>
        <p:sp>
          <p:nvSpPr>
            <p:cNvPr id="24" name="Textfeld 23">
              <a:extLst>
                <a:ext uri="{FF2B5EF4-FFF2-40B4-BE49-F238E27FC236}">
                  <a16:creationId xmlns:a16="http://schemas.microsoft.com/office/drawing/2014/main" id="{466A987B-0697-4E03-B60F-E86BBDAD2E6F}"/>
                </a:ext>
              </a:extLst>
            </p:cNvPr>
            <p:cNvSpPr txBox="1"/>
            <p:nvPr/>
          </p:nvSpPr>
          <p:spPr>
            <a:xfrm>
              <a:off x="6695774" y="6119371"/>
              <a:ext cx="683326" cy="289068"/>
            </a:xfrm>
            <a:prstGeom prst="rect">
              <a:avLst/>
            </a:prstGeom>
            <a:noFill/>
          </p:spPr>
          <p:txBody>
            <a:bodyPr wrap="none" rtlCol="0">
              <a:spAutoFit/>
            </a:bodyPr>
            <a:lstStyle/>
            <a:p>
              <a:r>
                <a:rPr lang="de-DE" sz="1200" dirty="0"/>
                <a:t>Testen</a:t>
              </a:r>
            </a:p>
          </p:txBody>
        </p:sp>
        <p:pic>
          <p:nvPicPr>
            <p:cNvPr id="25" name="Picture 17" descr="Bildergebnis für bill of material logo">
              <a:extLst>
                <a:ext uri="{FF2B5EF4-FFF2-40B4-BE49-F238E27FC236}">
                  <a16:creationId xmlns:a16="http://schemas.microsoft.com/office/drawing/2014/main" id="{F8C10F45-5C35-457B-BF0B-A93FB2070BEC}"/>
                </a:ext>
              </a:extLst>
            </p:cNvPr>
            <p:cNvPicPr>
              <a:picLocks noChangeAspect="1" noChangeArrowheads="1"/>
            </p:cNvPicPr>
            <p:nvPr/>
          </p:nvPicPr>
          <p:blipFill>
            <a:blip r:embed="rId1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90158" y="5422021"/>
              <a:ext cx="546700" cy="546700"/>
            </a:xfrm>
            <a:prstGeom prst="rect">
              <a:avLst/>
            </a:prstGeom>
            <a:noFill/>
            <a:extLst>
              <a:ext uri="{909E8E84-426E-40DD-AFC4-6F175D3DCCD1}">
                <a14:hiddenFill xmlns:a14="http://schemas.microsoft.com/office/drawing/2010/main">
                  <a:solidFill>
                    <a:srgbClr val="FFFFFF"/>
                  </a:solidFill>
                </a14:hiddenFill>
              </a:ext>
            </a:extLst>
          </p:spPr>
        </p:pic>
        <p:sp>
          <p:nvSpPr>
            <p:cNvPr id="26" name="Textfeld 25">
              <a:extLst>
                <a:ext uri="{FF2B5EF4-FFF2-40B4-BE49-F238E27FC236}">
                  <a16:creationId xmlns:a16="http://schemas.microsoft.com/office/drawing/2014/main" id="{3F76F0A3-01FC-464D-8AAD-920A56A28DDB}"/>
                </a:ext>
              </a:extLst>
            </p:cNvPr>
            <p:cNvSpPr txBox="1"/>
            <p:nvPr/>
          </p:nvSpPr>
          <p:spPr>
            <a:xfrm>
              <a:off x="3264775" y="5979999"/>
              <a:ext cx="1000699" cy="289068"/>
            </a:xfrm>
            <a:prstGeom prst="rect">
              <a:avLst/>
            </a:prstGeom>
            <a:noFill/>
          </p:spPr>
          <p:txBody>
            <a:bodyPr wrap="none" rtlCol="0">
              <a:spAutoFit/>
            </a:bodyPr>
            <a:lstStyle/>
            <a:p>
              <a:r>
                <a:rPr lang="de-DE" sz="1200" dirty="0"/>
                <a:t>Stücklisten</a:t>
              </a:r>
            </a:p>
          </p:txBody>
        </p:sp>
        <p:pic>
          <p:nvPicPr>
            <p:cNvPr id="27" name="Picture 19" descr="Bildergebnis für issue management logo">
              <a:extLst>
                <a:ext uri="{FF2B5EF4-FFF2-40B4-BE49-F238E27FC236}">
                  <a16:creationId xmlns:a16="http://schemas.microsoft.com/office/drawing/2014/main" id="{CAD7FAC4-1FD4-4FD8-A4FE-4D8F4B02A83C}"/>
                </a:ext>
              </a:extLst>
            </p:cNvPr>
            <p:cNvPicPr>
              <a:picLocks noChangeAspect="1" noChangeArrowheads="1"/>
            </p:cNvPicPr>
            <p:nvPr/>
          </p:nvPicPr>
          <p:blipFill>
            <a:blip r:embed="rId1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62265" y="2497641"/>
              <a:ext cx="407885" cy="407885"/>
            </a:xfrm>
            <a:prstGeom prst="rect">
              <a:avLst/>
            </a:prstGeom>
            <a:noFill/>
            <a:extLst>
              <a:ext uri="{909E8E84-426E-40DD-AFC4-6F175D3DCCD1}">
                <a14:hiddenFill xmlns:a14="http://schemas.microsoft.com/office/drawing/2010/main">
                  <a:solidFill>
                    <a:srgbClr val="FFFFFF"/>
                  </a:solidFill>
                </a14:hiddenFill>
              </a:ext>
            </a:extLst>
          </p:spPr>
        </p:pic>
        <p:sp>
          <p:nvSpPr>
            <p:cNvPr id="28" name="Textfeld 27">
              <a:extLst>
                <a:ext uri="{FF2B5EF4-FFF2-40B4-BE49-F238E27FC236}">
                  <a16:creationId xmlns:a16="http://schemas.microsoft.com/office/drawing/2014/main" id="{02ABC345-45A1-4F90-8D6F-E8E53465F6A5}"/>
                </a:ext>
              </a:extLst>
            </p:cNvPr>
            <p:cNvSpPr txBox="1"/>
            <p:nvPr/>
          </p:nvSpPr>
          <p:spPr>
            <a:xfrm>
              <a:off x="6344987" y="2890322"/>
              <a:ext cx="1628015" cy="289068"/>
            </a:xfrm>
            <a:prstGeom prst="rect">
              <a:avLst/>
            </a:prstGeom>
            <a:noFill/>
          </p:spPr>
          <p:txBody>
            <a:bodyPr wrap="none" rtlCol="0">
              <a:spAutoFit/>
            </a:bodyPr>
            <a:lstStyle/>
            <a:p>
              <a:r>
                <a:rPr lang="de-DE" sz="1200" dirty="0"/>
                <a:t>Issue-Management</a:t>
              </a:r>
            </a:p>
          </p:txBody>
        </p:sp>
        <p:sp>
          <p:nvSpPr>
            <p:cNvPr id="29" name="Pfeil: nach links und rechts 28">
              <a:extLst>
                <a:ext uri="{FF2B5EF4-FFF2-40B4-BE49-F238E27FC236}">
                  <a16:creationId xmlns:a16="http://schemas.microsoft.com/office/drawing/2014/main" id="{97989252-CA9D-4A72-BE59-DC72F9081140}"/>
                </a:ext>
              </a:extLst>
            </p:cNvPr>
            <p:cNvSpPr/>
            <p:nvPr/>
          </p:nvSpPr>
          <p:spPr>
            <a:xfrm>
              <a:off x="3668406" y="4285664"/>
              <a:ext cx="511275" cy="222805"/>
            </a:xfrm>
            <a:prstGeom prst="leftRightArrow">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p>
          </p:txBody>
        </p:sp>
        <p:sp>
          <p:nvSpPr>
            <p:cNvPr id="30" name="Pfeil: nach links und rechts 29">
              <a:extLst>
                <a:ext uri="{FF2B5EF4-FFF2-40B4-BE49-F238E27FC236}">
                  <a16:creationId xmlns:a16="http://schemas.microsoft.com/office/drawing/2014/main" id="{2660FD34-40C3-4EBE-AE4E-6E8748E1C6EE}"/>
                </a:ext>
              </a:extLst>
            </p:cNvPr>
            <p:cNvSpPr/>
            <p:nvPr/>
          </p:nvSpPr>
          <p:spPr>
            <a:xfrm rot="20086065">
              <a:off x="7454798" y="3712791"/>
              <a:ext cx="530931" cy="222805"/>
            </a:xfrm>
            <a:prstGeom prst="leftRightArrow">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p>
          </p:txBody>
        </p:sp>
        <p:sp>
          <p:nvSpPr>
            <p:cNvPr id="31" name="Pfeil: nach links und rechts 30">
              <a:extLst>
                <a:ext uri="{FF2B5EF4-FFF2-40B4-BE49-F238E27FC236}">
                  <a16:creationId xmlns:a16="http://schemas.microsoft.com/office/drawing/2014/main" id="{740C85F7-B0B8-46A2-9E78-D2033575D8D2}"/>
                </a:ext>
              </a:extLst>
            </p:cNvPr>
            <p:cNvSpPr/>
            <p:nvPr/>
          </p:nvSpPr>
          <p:spPr>
            <a:xfrm rot="19288437">
              <a:off x="3894697" y="5177772"/>
              <a:ext cx="808718" cy="222805"/>
            </a:xfrm>
            <a:prstGeom prst="leftRightArrow">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p>
          </p:txBody>
        </p:sp>
        <p:sp>
          <p:nvSpPr>
            <p:cNvPr id="32" name="Pfeil: nach links und rechts 31">
              <a:extLst>
                <a:ext uri="{FF2B5EF4-FFF2-40B4-BE49-F238E27FC236}">
                  <a16:creationId xmlns:a16="http://schemas.microsoft.com/office/drawing/2014/main" id="{C6EB39A3-DE81-402A-8664-4D6BAA00906D}"/>
                </a:ext>
              </a:extLst>
            </p:cNvPr>
            <p:cNvSpPr/>
            <p:nvPr/>
          </p:nvSpPr>
          <p:spPr>
            <a:xfrm rot="18476453">
              <a:off x="6477455" y="3247523"/>
              <a:ext cx="464714" cy="222805"/>
            </a:xfrm>
            <a:prstGeom prst="leftRightArrow">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p>
          </p:txBody>
        </p:sp>
        <p:sp>
          <p:nvSpPr>
            <p:cNvPr id="33" name="Pfeil: nach links und rechts 32">
              <a:extLst>
                <a:ext uri="{FF2B5EF4-FFF2-40B4-BE49-F238E27FC236}">
                  <a16:creationId xmlns:a16="http://schemas.microsoft.com/office/drawing/2014/main" id="{939580FA-A3EC-4726-80BF-0FED362CA8CD}"/>
                </a:ext>
              </a:extLst>
            </p:cNvPr>
            <p:cNvSpPr/>
            <p:nvPr/>
          </p:nvSpPr>
          <p:spPr>
            <a:xfrm rot="3187771">
              <a:off x="4815881" y="3250198"/>
              <a:ext cx="470615" cy="222805"/>
            </a:xfrm>
            <a:prstGeom prst="leftRightArrow">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p>
          </p:txBody>
        </p:sp>
        <p:sp>
          <p:nvSpPr>
            <p:cNvPr id="34" name="Pfeil: nach links und rechts 33">
              <a:extLst>
                <a:ext uri="{FF2B5EF4-FFF2-40B4-BE49-F238E27FC236}">
                  <a16:creationId xmlns:a16="http://schemas.microsoft.com/office/drawing/2014/main" id="{44807E8E-F44C-49B2-9C8A-F0C5331E7CA5}"/>
                </a:ext>
              </a:extLst>
            </p:cNvPr>
            <p:cNvSpPr/>
            <p:nvPr/>
          </p:nvSpPr>
          <p:spPr>
            <a:xfrm rot="5400000">
              <a:off x="6671233" y="5104907"/>
              <a:ext cx="422496" cy="222805"/>
            </a:xfrm>
            <a:prstGeom prst="leftRightArrow">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p>
          </p:txBody>
        </p:sp>
        <p:sp>
          <p:nvSpPr>
            <p:cNvPr id="35" name="Pfeil: nach links und rechts 34">
              <a:extLst>
                <a:ext uri="{FF2B5EF4-FFF2-40B4-BE49-F238E27FC236}">
                  <a16:creationId xmlns:a16="http://schemas.microsoft.com/office/drawing/2014/main" id="{DE8D4478-11EA-4420-942D-6002A21AE3C6}"/>
                </a:ext>
              </a:extLst>
            </p:cNvPr>
            <p:cNvSpPr/>
            <p:nvPr/>
          </p:nvSpPr>
          <p:spPr>
            <a:xfrm rot="5400000">
              <a:off x="5378604" y="5115470"/>
              <a:ext cx="401365" cy="222805"/>
            </a:xfrm>
            <a:prstGeom prst="leftRightArrow">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p>
          </p:txBody>
        </p:sp>
        <p:pic>
          <p:nvPicPr>
            <p:cNvPr id="36" name="Picture 4" descr="High Resolution - SAP Logo">
              <a:extLst>
                <a:ext uri="{FF2B5EF4-FFF2-40B4-BE49-F238E27FC236}">
                  <a16:creationId xmlns:a16="http://schemas.microsoft.com/office/drawing/2014/main" id="{DD87163A-46E3-4278-9D1C-2F5A0C79E568}"/>
                </a:ext>
              </a:extLst>
            </p:cNvPr>
            <p:cNvPicPr>
              <a:picLocks noChangeAspect="1" noChangeArrowheads="1"/>
            </p:cNvPicPr>
            <p:nvPr/>
          </p:nvPicPr>
          <p:blipFill>
            <a:blip r:embed="rId1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41658" y="5176535"/>
              <a:ext cx="536611" cy="536611"/>
            </a:xfrm>
            <a:prstGeom prst="rect">
              <a:avLst/>
            </a:prstGeom>
            <a:noFill/>
            <a:extLst>
              <a:ext uri="{909E8E84-426E-40DD-AFC4-6F175D3DCCD1}">
                <a14:hiddenFill xmlns:a14="http://schemas.microsoft.com/office/drawing/2010/main">
                  <a:solidFill>
                    <a:srgbClr val="FFFFFF"/>
                  </a:solidFill>
                </a14:hiddenFill>
              </a:ext>
            </a:extLst>
          </p:spPr>
        </p:pic>
        <p:sp>
          <p:nvSpPr>
            <p:cNvPr id="37" name="Textfeld 36">
              <a:extLst>
                <a:ext uri="{FF2B5EF4-FFF2-40B4-BE49-F238E27FC236}">
                  <a16:creationId xmlns:a16="http://schemas.microsoft.com/office/drawing/2014/main" id="{F427493E-3762-4CD2-9DE8-E7D701D514C4}"/>
                </a:ext>
              </a:extLst>
            </p:cNvPr>
            <p:cNvSpPr txBox="1"/>
            <p:nvPr/>
          </p:nvSpPr>
          <p:spPr>
            <a:xfrm>
              <a:off x="8171517" y="5551697"/>
              <a:ext cx="1161291" cy="289068"/>
            </a:xfrm>
            <a:prstGeom prst="rect">
              <a:avLst/>
            </a:prstGeom>
            <a:noFill/>
          </p:spPr>
          <p:txBody>
            <a:bodyPr wrap="none" rtlCol="0">
              <a:spAutoFit/>
            </a:bodyPr>
            <a:lstStyle/>
            <a:p>
              <a:pPr algn="ctr"/>
              <a:r>
                <a:rPr lang="de-DE" sz="1200" dirty="0"/>
                <a:t>ERP-Systeme</a:t>
              </a:r>
            </a:p>
          </p:txBody>
        </p:sp>
        <p:sp>
          <p:nvSpPr>
            <p:cNvPr id="38" name="Pfeil: nach links und rechts 37">
              <a:extLst>
                <a:ext uri="{FF2B5EF4-FFF2-40B4-BE49-F238E27FC236}">
                  <a16:creationId xmlns:a16="http://schemas.microsoft.com/office/drawing/2014/main" id="{1AA59B52-971A-4691-B014-72132199ED43}"/>
                </a:ext>
              </a:extLst>
            </p:cNvPr>
            <p:cNvSpPr/>
            <p:nvPr/>
          </p:nvSpPr>
          <p:spPr>
            <a:xfrm rot="1561021">
              <a:off x="7501954" y="4972554"/>
              <a:ext cx="565213" cy="222805"/>
            </a:xfrm>
            <a:prstGeom prst="leftRightArrow">
              <a:avLst/>
            </a:prstGeom>
            <a:solidFill>
              <a:schemeClr val="bg2"/>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p>
          </p:txBody>
        </p:sp>
        <p:sp>
          <p:nvSpPr>
            <p:cNvPr id="39" name="Textfeld 38">
              <a:extLst>
                <a:ext uri="{FF2B5EF4-FFF2-40B4-BE49-F238E27FC236}">
                  <a16:creationId xmlns:a16="http://schemas.microsoft.com/office/drawing/2014/main" id="{A2A5AAC2-C1DE-4716-A6E1-51BB78771ABA}"/>
                </a:ext>
              </a:extLst>
            </p:cNvPr>
            <p:cNvSpPr txBox="1"/>
            <p:nvPr/>
          </p:nvSpPr>
          <p:spPr>
            <a:xfrm>
              <a:off x="5173456" y="6119371"/>
              <a:ext cx="1017427" cy="289068"/>
            </a:xfrm>
            <a:prstGeom prst="rect">
              <a:avLst/>
            </a:prstGeom>
            <a:noFill/>
          </p:spPr>
          <p:txBody>
            <a:bodyPr wrap="none" rtlCol="0">
              <a:spAutoFit/>
            </a:bodyPr>
            <a:lstStyle/>
            <a:p>
              <a:r>
                <a:rPr lang="de-DE" sz="1200" dirty="0"/>
                <a:t>CAD-Daten</a:t>
              </a:r>
            </a:p>
          </p:txBody>
        </p:sp>
        <p:pic>
          <p:nvPicPr>
            <p:cNvPr id="40" name="Grafik 39">
              <a:extLst>
                <a:ext uri="{FF2B5EF4-FFF2-40B4-BE49-F238E27FC236}">
                  <a16:creationId xmlns:a16="http://schemas.microsoft.com/office/drawing/2014/main" id="{831A8F85-6B18-4008-BCC0-D3E1C72128C7}"/>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269950" y="3878013"/>
              <a:ext cx="3075263" cy="874242"/>
            </a:xfrm>
            <a:prstGeom prst="rect">
              <a:avLst/>
            </a:prstGeom>
          </p:spPr>
        </p:pic>
      </p:grpSp>
    </p:spTree>
    <p:extLst>
      <p:ext uri="{BB962C8B-B14F-4D97-AF65-F5344CB8AC3E}">
        <p14:creationId xmlns:p14="http://schemas.microsoft.com/office/powerpoint/2010/main" val="1071481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8FF65D-8A80-419F-80C0-CD822B4F2FA3}"/>
              </a:ext>
            </a:extLst>
          </p:cNvPr>
          <p:cNvSpPr>
            <a:spLocks noGrp="1"/>
          </p:cNvSpPr>
          <p:nvPr>
            <p:ph type="title"/>
          </p:nvPr>
        </p:nvSpPr>
        <p:spPr/>
        <p:txBody>
          <a:bodyPr/>
          <a:lstStyle/>
          <a:p>
            <a:r>
              <a:rPr lang="de-DE" dirty="0"/>
              <a:t>BPMN </a:t>
            </a:r>
            <a:r>
              <a:rPr lang="de-DE" dirty="0">
                <a:sym typeface="Wingdings" panose="05000000000000000000" pitchFamily="2" charset="2"/>
              </a:rPr>
              <a:t> SpecIF Transformation</a:t>
            </a:r>
            <a:endParaRPr lang="de-DE" dirty="0"/>
          </a:p>
        </p:txBody>
      </p:sp>
      <p:sp>
        <p:nvSpPr>
          <p:cNvPr id="4" name="Fußzeilenplatzhalter 3">
            <a:extLst>
              <a:ext uri="{FF2B5EF4-FFF2-40B4-BE49-F238E27FC236}">
                <a16:creationId xmlns:a16="http://schemas.microsoft.com/office/drawing/2014/main" id="{84689E17-E0EC-4075-AE7A-12FAC3EC3923}"/>
              </a:ext>
            </a:extLst>
          </p:cNvPr>
          <p:cNvSpPr>
            <a:spLocks noGrp="1"/>
          </p:cNvSpPr>
          <p:nvPr>
            <p:ph type="ftr" sz="quarter" idx="11"/>
          </p:nvPr>
        </p:nvSpPr>
        <p:spPr/>
        <p:txBody>
          <a:bodyPr/>
          <a:lstStyle/>
          <a:p>
            <a:r>
              <a:rPr lang="en-US" dirty="0"/>
              <a:t>Integrate BPMN and Archimate Models using SpecIF</a:t>
            </a:r>
            <a:endParaRPr lang="de-DE" dirty="0"/>
          </a:p>
        </p:txBody>
      </p:sp>
      <p:cxnSp>
        <p:nvCxnSpPr>
          <p:cNvPr id="20" name="Gerade Verbindung mit Pfeil 19">
            <a:extLst>
              <a:ext uri="{FF2B5EF4-FFF2-40B4-BE49-F238E27FC236}">
                <a16:creationId xmlns:a16="http://schemas.microsoft.com/office/drawing/2014/main" id="{D3987934-2CCC-4AEF-8626-B7231D5E09B3}"/>
              </a:ext>
            </a:extLst>
          </p:cNvPr>
          <p:cNvCxnSpPr>
            <a:cxnSpLocks/>
            <a:stCxn id="75" idx="3"/>
            <a:endCxn id="71" idx="1"/>
          </p:cNvCxnSpPr>
          <p:nvPr/>
        </p:nvCxnSpPr>
        <p:spPr>
          <a:xfrm flipV="1">
            <a:off x="5572739" y="3895344"/>
            <a:ext cx="1321331" cy="2"/>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Verbinder: gewinkelt 45">
            <a:extLst>
              <a:ext uri="{FF2B5EF4-FFF2-40B4-BE49-F238E27FC236}">
                <a16:creationId xmlns:a16="http://schemas.microsoft.com/office/drawing/2014/main" id="{C18605A1-4262-4A93-AB3B-CBE7D19A18F0}"/>
              </a:ext>
            </a:extLst>
          </p:cNvPr>
          <p:cNvCxnSpPr>
            <a:cxnSpLocks/>
            <a:stCxn id="32" idx="3"/>
            <a:endCxn id="75" idx="2"/>
          </p:cNvCxnSpPr>
          <p:nvPr/>
        </p:nvCxnSpPr>
        <p:spPr>
          <a:xfrm flipV="1">
            <a:off x="2767592" y="4065605"/>
            <a:ext cx="2063239" cy="511323"/>
          </a:xfrm>
          <a:prstGeom prst="bentConnector2">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Verbinder: gewinkelt 47">
            <a:extLst>
              <a:ext uri="{FF2B5EF4-FFF2-40B4-BE49-F238E27FC236}">
                <a16:creationId xmlns:a16="http://schemas.microsoft.com/office/drawing/2014/main" id="{34C61136-323C-418B-902A-1CA86FA80C6F}"/>
              </a:ext>
            </a:extLst>
          </p:cNvPr>
          <p:cNvCxnSpPr>
            <a:cxnSpLocks/>
            <a:stCxn id="92" idx="3"/>
            <a:endCxn id="75" idx="0"/>
          </p:cNvCxnSpPr>
          <p:nvPr/>
        </p:nvCxnSpPr>
        <p:spPr>
          <a:xfrm>
            <a:off x="2767592" y="3213760"/>
            <a:ext cx="2063239" cy="511326"/>
          </a:xfrm>
          <a:prstGeom prst="bentConnector2">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1" name="Rechteck 60">
            <a:extLst>
              <a:ext uri="{FF2B5EF4-FFF2-40B4-BE49-F238E27FC236}">
                <a16:creationId xmlns:a16="http://schemas.microsoft.com/office/drawing/2014/main" id="{65228D60-F5A4-4EF1-B560-DB9F27C87815}"/>
              </a:ext>
            </a:extLst>
          </p:cNvPr>
          <p:cNvSpPr/>
          <p:nvPr/>
        </p:nvSpPr>
        <p:spPr>
          <a:xfrm rot="18000000">
            <a:off x="5657340" y="3787332"/>
            <a:ext cx="11521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SpecIF:precedes</a:t>
            </a:r>
          </a:p>
        </p:txBody>
      </p:sp>
      <p:sp>
        <p:nvSpPr>
          <p:cNvPr id="71" name="Rechteck: abgerundete Ecken 70">
            <a:extLst>
              <a:ext uri="{FF2B5EF4-FFF2-40B4-BE49-F238E27FC236}">
                <a16:creationId xmlns:a16="http://schemas.microsoft.com/office/drawing/2014/main" id="{CA21A039-1C54-4B75-8280-CC2F09B24B09}"/>
              </a:ext>
            </a:extLst>
          </p:cNvPr>
          <p:cNvSpPr/>
          <p:nvPr/>
        </p:nvSpPr>
        <p:spPr>
          <a:xfrm>
            <a:off x="6894070" y="3725084"/>
            <a:ext cx="1531263" cy="340519"/>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b="0" i="0" u="none" strike="noStrike" dirty="0">
                <a:solidFill>
                  <a:srgbClr val="008000"/>
                </a:solidFill>
                <a:latin typeface="UnitOT-Light"/>
              </a:rPr>
              <a:t>■ Action 3</a:t>
            </a:r>
          </a:p>
        </p:txBody>
      </p:sp>
      <p:sp>
        <p:nvSpPr>
          <p:cNvPr id="75" name="Rechteck: abgerundete Ecken 74">
            <a:extLst>
              <a:ext uri="{FF2B5EF4-FFF2-40B4-BE49-F238E27FC236}">
                <a16:creationId xmlns:a16="http://schemas.microsoft.com/office/drawing/2014/main" id="{B21BBF37-D0C4-43F9-8332-0CE5FAACD72C}"/>
              </a:ext>
            </a:extLst>
          </p:cNvPr>
          <p:cNvSpPr/>
          <p:nvPr/>
        </p:nvSpPr>
        <p:spPr>
          <a:xfrm>
            <a:off x="4088922" y="3725086"/>
            <a:ext cx="1483817" cy="340519"/>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b="0" i="0" u="none" strike="noStrike" dirty="0">
                <a:solidFill>
                  <a:srgbClr val="008000"/>
                </a:solidFill>
                <a:latin typeface="UnitOT-Light"/>
              </a:rPr>
              <a:t>■ </a:t>
            </a:r>
            <a:r>
              <a:rPr lang="de-DE" sz="1400" b="0" i="0" u="none" strike="noStrike" dirty="0" err="1">
                <a:solidFill>
                  <a:srgbClr val="008000"/>
                </a:solidFill>
                <a:latin typeface="UnitOT-Light"/>
              </a:rPr>
              <a:t>Joini</a:t>
            </a:r>
            <a:r>
              <a:rPr lang="de-DE" sz="1400" dirty="0" err="1">
                <a:solidFill>
                  <a:srgbClr val="008000"/>
                </a:solidFill>
                <a:latin typeface="UnitOT-Light"/>
              </a:rPr>
              <a:t>ngNode</a:t>
            </a:r>
            <a:endParaRPr lang="de-DE" sz="1400" b="0" i="0" u="none" strike="noStrike" dirty="0">
              <a:solidFill>
                <a:srgbClr val="008000"/>
              </a:solidFill>
              <a:latin typeface="UnitOT-Light"/>
            </a:endParaRPr>
          </a:p>
        </p:txBody>
      </p:sp>
      <p:sp>
        <p:nvSpPr>
          <p:cNvPr id="104" name="Datumsplatzhalter 103">
            <a:extLst>
              <a:ext uri="{FF2B5EF4-FFF2-40B4-BE49-F238E27FC236}">
                <a16:creationId xmlns:a16="http://schemas.microsoft.com/office/drawing/2014/main" id="{D46E7B0C-CA26-4415-9438-31F150902FDE}"/>
              </a:ext>
            </a:extLst>
          </p:cNvPr>
          <p:cNvSpPr>
            <a:spLocks noGrp="1"/>
          </p:cNvSpPr>
          <p:nvPr>
            <p:ph type="dt" sz="half" idx="10"/>
          </p:nvPr>
        </p:nvSpPr>
        <p:spPr/>
        <p:txBody>
          <a:bodyPr/>
          <a:lstStyle/>
          <a:p>
            <a:r>
              <a:rPr lang="de-DE" dirty="0"/>
              <a:t>8.11.2021</a:t>
            </a:r>
          </a:p>
        </p:txBody>
      </p:sp>
      <p:sp>
        <p:nvSpPr>
          <p:cNvPr id="105" name="Foliennummernplatzhalter 104">
            <a:extLst>
              <a:ext uri="{FF2B5EF4-FFF2-40B4-BE49-F238E27FC236}">
                <a16:creationId xmlns:a16="http://schemas.microsoft.com/office/drawing/2014/main" id="{BE157014-8B9F-4BAE-A44B-ED6B70D981C0}"/>
              </a:ext>
            </a:extLst>
          </p:cNvPr>
          <p:cNvSpPr>
            <a:spLocks noGrp="1"/>
          </p:cNvSpPr>
          <p:nvPr>
            <p:ph type="sldNum" sz="quarter" idx="12"/>
          </p:nvPr>
        </p:nvSpPr>
        <p:spPr/>
        <p:txBody>
          <a:bodyPr/>
          <a:lstStyle/>
          <a:p>
            <a:fld id="{E07F1749-2C29-4AD9-BF92-E70F8884412B}" type="slidenum">
              <a:rPr lang="de-DE" smtClean="0"/>
              <a:t>2</a:t>
            </a:fld>
            <a:endParaRPr lang="de-DE" dirty="0"/>
          </a:p>
        </p:txBody>
      </p:sp>
      <p:grpSp>
        <p:nvGrpSpPr>
          <p:cNvPr id="28" name="Gruppieren 27">
            <a:extLst>
              <a:ext uri="{FF2B5EF4-FFF2-40B4-BE49-F238E27FC236}">
                <a16:creationId xmlns:a16="http://schemas.microsoft.com/office/drawing/2014/main" id="{71FA328F-C14E-4A12-BA48-2F05BFC5ABE0}"/>
              </a:ext>
            </a:extLst>
          </p:cNvPr>
          <p:cNvGrpSpPr/>
          <p:nvPr/>
        </p:nvGrpSpPr>
        <p:grpSpPr>
          <a:xfrm>
            <a:off x="1800597" y="3043500"/>
            <a:ext cx="966995" cy="1703687"/>
            <a:chOff x="8754482" y="3043500"/>
            <a:chExt cx="966995" cy="1703687"/>
          </a:xfrm>
        </p:grpSpPr>
        <p:sp>
          <p:nvSpPr>
            <p:cNvPr id="92" name="Rechteck: abgerundete Ecken 91">
              <a:extLst>
                <a:ext uri="{FF2B5EF4-FFF2-40B4-BE49-F238E27FC236}">
                  <a16:creationId xmlns:a16="http://schemas.microsoft.com/office/drawing/2014/main" id="{BCF046B6-6185-4512-AD8C-0BEA986172A6}"/>
                </a:ext>
              </a:extLst>
            </p:cNvPr>
            <p:cNvSpPr/>
            <p:nvPr/>
          </p:nvSpPr>
          <p:spPr>
            <a:xfrm>
              <a:off x="8754482" y="3043500"/>
              <a:ext cx="966995" cy="340519"/>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b="0" i="0" u="none" strike="noStrike" dirty="0">
                  <a:solidFill>
                    <a:srgbClr val="008000"/>
                  </a:solidFill>
                  <a:latin typeface="UnitOT-Light"/>
                </a:rPr>
                <a:t>■ Action 1</a:t>
              </a:r>
            </a:p>
          </p:txBody>
        </p:sp>
        <p:sp>
          <p:nvSpPr>
            <p:cNvPr id="32" name="Rechteck: abgerundete Ecken 31">
              <a:extLst>
                <a:ext uri="{FF2B5EF4-FFF2-40B4-BE49-F238E27FC236}">
                  <a16:creationId xmlns:a16="http://schemas.microsoft.com/office/drawing/2014/main" id="{BDF643EA-E23C-4A46-8B59-D2C565D3788E}"/>
                </a:ext>
              </a:extLst>
            </p:cNvPr>
            <p:cNvSpPr/>
            <p:nvPr/>
          </p:nvSpPr>
          <p:spPr>
            <a:xfrm>
              <a:off x="8754482" y="4406668"/>
              <a:ext cx="966995" cy="340519"/>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b="0" i="0" u="none" strike="noStrike" dirty="0">
                  <a:solidFill>
                    <a:srgbClr val="008000"/>
                  </a:solidFill>
                  <a:latin typeface="UnitOT-Light"/>
                </a:rPr>
                <a:t>■ Action2</a:t>
              </a:r>
            </a:p>
          </p:txBody>
        </p:sp>
      </p:grpSp>
      <p:sp>
        <p:nvSpPr>
          <p:cNvPr id="33" name="Rechteck 32">
            <a:extLst>
              <a:ext uri="{FF2B5EF4-FFF2-40B4-BE49-F238E27FC236}">
                <a16:creationId xmlns:a16="http://schemas.microsoft.com/office/drawing/2014/main" id="{BBCB6975-1BB3-41FD-BDEE-FA013955989C}"/>
              </a:ext>
            </a:extLst>
          </p:cNvPr>
          <p:cNvSpPr/>
          <p:nvPr/>
        </p:nvSpPr>
        <p:spPr>
          <a:xfrm rot="18000000">
            <a:off x="2852193" y="4477056"/>
            <a:ext cx="11521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SpecIF:precedes</a:t>
            </a:r>
          </a:p>
        </p:txBody>
      </p:sp>
      <p:sp>
        <p:nvSpPr>
          <p:cNvPr id="34" name="Rechteck 33">
            <a:extLst>
              <a:ext uri="{FF2B5EF4-FFF2-40B4-BE49-F238E27FC236}">
                <a16:creationId xmlns:a16="http://schemas.microsoft.com/office/drawing/2014/main" id="{3C5C255D-7938-425E-B5BB-502A9F38B1ED}"/>
              </a:ext>
            </a:extLst>
          </p:cNvPr>
          <p:cNvSpPr/>
          <p:nvPr/>
        </p:nvSpPr>
        <p:spPr>
          <a:xfrm rot="18000000">
            <a:off x="2852193" y="3108904"/>
            <a:ext cx="11521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SpecIF:precedes</a:t>
            </a:r>
          </a:p>
        </p:txBody>
      </p:sp>
    </p:spTree>
    <p:extLst>
      <p:ext uri="{BB962C8B-B14F-4D97-AF65-F5344CB8AC3E}">
        <p14:creationId xmlns:p14="http://schemas.microsoft.com/office/powerpoint/2010/main" val="1194408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Consolidate model elements from different diagrams</a:t>
            </a:r>
          </a:p>
        </p:txBody>
      </p:sp>
      <p:sp>
        <p:nvSpPr>
          <p:cNvPr id="4" name="Fußzeilenplatzhalter 3"/>
          <p:cNvSpPr>
            <a:spLocks noGrp="1"/>
          </p:cNvSpPr>
          <p:nvPr>
            <p:ph type="ftr" sz="quarter" idx="11"/>
          </p:nvPr>
        </p:nvSpPr>
        <p:spPr/>
        <p:txBody>
          <a:bodyPr/>
          <a:lstStyle/>
          <a:p>
            <a:r>
              <a:rPr lang="en-US" dirty="0"/>
              <a:t>Integrate BPMN and Archimate Models using SpecIF</a:t>
            </a:r>
            <a:endParaRPr lang="de-DE" dirty="0"/>
          </a:p>
        </p:txBody>
      </p:sp>
      <p:sp>
        <p:nvSpPr>
          <p:cNvPr id="31" name="Inhaltsplatzhalter 30"/>
          <p:cNvSpPr>
            <a:spLocks noGrp="1"/>
          </p:cNvSpPr>
          <p:nvPr>
            <p:ph sz="quarter" idx="13"/>
          </p:nvPr>
        </p:nvSpPr>
        <p:spPr>
          <a:xfrm>
            <a:off x="576263" y="1654893"/>
            <a:ext cx="3707831" cy="4681538"/>
          </a:xfrm>
        </p:spPr>
        <p:txBody>
          <a:bodyPr anchor="ctr"/>
          <a:lstStyle/>
          <a:p>
            <a:pPr lvl="2">
              <a:spcBef>
                <a:spcPts val="1800"/>
              </a:spcBef>
            </a:pPr>
            <a:r>
              <a:rPr lang="en-US" sz="1800" dirty="0"/>
              <a:t>Key to success is the abstraction using 5 fundamental model element types</a:t>
            </a:r>
          </a:p>
          <a:p>
            <a:pPr lvl="2">
              <a:spcBef>
                <a:spcPts val="1800"/>
              </a:spcBef>
            </a:pPr>
            <a:r>
              <a:rPr lang="en-US" sz="1800" dirty="0"/>
              <a:t>Impossible with 162 model</a:t>
            </a:r>
            <a:br>
              <a:rPr lang="en-US" sz="1800" dirty="0"/>
            </a:br>
            <a:r>
              <a:rPr lang="en-US" sz="1800" dirty="0"/>
              <a:t>element types in SysML and</a:t>
            </a:r>
            <a:br>
              <a:rPr lang="en-US" sz="1800" dirty="0"/>
            </a:br>
            <a:r>
              <a:rPr lang="en-US" sz="1800" dirty="0"/>
              <a:t>almost as many in BPMN</a:t>
            </a:r>
          </a:p>
          <a:p>
            <a:pPr lvl="2">
              <a:spcBef>
                <a:spcPts val="1800"/>
              </a:spcBef>
            </a:pPr>
            <a:r>
              <a:rPr lang="en-US" sz="1800" dirty="0"/>
              <a:t>Even within SysML the current tools fail to properly consolidate </a:t>
            </a:r>
            <a:br>
              <a:rPr lang="en-US" sz="1800" dirty="0"/>
            </a:br>
            <a:r>
              <a:rPr lang="en-US" sz="1800" dirty="0"/>
              <a:t>model elements from different model views</a:t>
            </a:r>
          </a:p>
        </p:txBody>
      </p:sp>
      <p:grpSp>
        <p:nvGrpSpPr>
          <p:cNvPr id="29" name="Gruppieren 28"/>
          <p:cNvGrpSpPr/>
          <p:nvPr/>
        </p:nvGrpSpPr>
        <p:grpSpPr>
          <a:xfrm>
            <a:off x="4231060" y="1655911"/>
            <a:ext cx="7002585" cy="4608512"/>
            <a:chOff x="2592685" y="1655911"/>
            <a:chExt cx="7002585" cy="4608512"/>
          </a:xfrm>
        </p:grpSpPr>
        <p:pic>
          <p:nvPicPr>
            <p:cNvPr id="28" name="Grafik 27"/>
            <p:cNvPicPr>
              <a:picLocks noChangeAspect="1"/>
            </p:cNvPicPr>
            <p:nvPr/>
          </p:nvPicPr>
          <p:blipFill>
            <a:blip r:embed="rId2"/>
            <a:stretch>
              <a:fillRect/>
            </a:stretch>
          </p:blipFill>
          <p:spPr>
            <a:xfrm>
              <a:off x="4662552" y="3302231"/>
              <a:ext cx="1905164" cy="1896258"/>
            </a:xfrm>
            <a:prstGeom prst="rect">
              <a:avLst/>
            </a:prstGeom>
          </p:spPr>
        </p:pic>
        <p:grpSp>
          <p:nvGrpSpPr>
            <p:cNvPr id="26" name="Gruppieren 25"/>
            <p:cNvGrpSpPr/>
            <p:nvPr/>
          </p:nvGrpSpPr>
          <p:grpSpPr>
            <a:xfrm>
              <a:off x="2592685" y="1655911"/>
              <a:ext cx="7002585" cy="4608512"/>
              <a:chOff x="521370" y="1907694"/>
              <a:chExt cx="8315571" cy="5472608"/>
            </a:xfrm>
          </p:grpSpPr>
          <p:cxnSp>
            <p:nvCxnSpPr>
              <p:cNvPr id="9" name="Gerade Verbindung 7"/>
              <p:cNvCxnSpPr/>
              <p:nvPr/>
            </p:nvCxnSpPr>
            <p:spPr bwMode="auto">
              <a:xfrm flipV="1">
                <a:off x="2100399" y="4430395"/>
                <a:ext cx="1909626" cy="1509747"/>
              </a:xfrm>
              <a:prstGeom prst="line">
                <a:avLst/>
              </a:prstGeom>
              <a:solidFill>
                <a:srgbClr val="00B8FF"/>
              </a:solidFill>
              <a:ln w="9525" cap="flat" cmpd="sng" algn="ctr">
                <a:solidFill>
                  <a:srgbClr val="0070C0"/>
                </a:solidFill>
                <a:prstDash val="solid"/>
                <a:round/>
                <a:headEnd type="oval" w="med" len="med"/>
                <a:tailEnd type="oval" w="med" len="med"/>
              </a:ln>
              <a:effectLst/>
            </p:spPr>
          </p:cxnSp>
          <p:cxnSp>
            <p:nvCxnSpPr>
              <p:cNvPr id="10" name="Gerade Verbindung 9"/>
              <p:cNvCxnSpPr/>
              <p:nvPr/>
            </p:nvCxnSpPr>
            <p:spPr bwMode="auto">
              <a:xfrm flipV="1">
                <a:off x="2604455" y="5242152"/>
                <a:ext cx="888507" cy="986023"/>
              </a:xfrm>
              <a:prstGeom prst="line">
                <a:avLst/>
              </a:prstGeom>
              <a:solidFill>
                <a:srgbClr val="00B8FF"/>
              </a:solidFill>
              <a:ln w="9525" cap="flat" cmpd="sng" algn="ctr">
                <a:solidFill>
                  <a:srgbClr val="0070C0"/>
                </a:solidFill>
                <a:prstDash val="solid"/>
                <a:round/>
                <a:headEnd type="oval" w="med" len="med"/>
                <a:tailEnd type="oval" w="med" len="med"/>
              </a:ln>
              <a:effectLst/>
            </p:spPr>
          </p:cxnSp>
          <p:cxnSp>
            <p:nvCxnSpPr>
              <p:cNvPr id="11" name="Gerade Verbindung 14"/>
              <p:cNvCxnSpPr/>
              <p:nvPr/>
            </p:nvCxnSpPr>
            <p:spPr bwMode="auto">
              <a:xfrm flipV="1">
                <a:off x="3036503" y="5711151"/>
                <a:ext cx="810796" cy="805057"/>
              </a:xfrm>
              <a:prstGeom prst="line">
                <a:avLst/>
              </a:prstGeom>
              <a:solidFill>
                <a:srgbClr val="00B8FF"/>
              </a:solidFill>
              <a:ln w="9525" cap="flat" cmpd="sng" algn="ctr">
                <a:solidFill>
                  <a:srgbClr val="0070C0"/>
                </a:solidFill>
                <a:prstDash val="solid"/>
                <a:round/>
                <a:headEnd type="oval" w="med" len="med"/>
                <a:tailEnd type="oval" w="med" len="med"/>
              </a:ln>
              <a:effectLst/>
            </p:spPr>
          </p:cxnSp>
          <p:cxnSp>
            <p:nvCxnSpPr>
              <p:cNvPr id="12" name="Gerade Verbindung 18"/>
              <p:cNvCxnSpPr/>
              <p:nvPr/>
            </p:nvCxnSpPr>
            <p:spPr bwMode="auto">
              <a:xfrm flipV="1">
                <a:off x="1236303" y="4710696"/>
                <a:ext cx="2096564" cy="1085430"/>
              </a:xfrm>
              <a:prstGeom prst="line">
                <a:avLst/>
              </a:prstGeom>
              <a:solidFill>
                <a:srgbClr val="00B8FF"/>
              </a:solidFill>
              <a:ln w="9525" cap="flat" cmpd="sng" algn="ctr">
                <a:solidFill>
                  <a:srgbClr val="0070C0"/>
                </a:solidFill>
                <a:prstDash val="solid"/>
                <a:round/>
                <a:headEnd type="oval" w="med" len="med"/>
                <a:tailEnd type="oval" w="med" len="med"/>
              </a:ln>
              <a:effectLst/>
            </p:spPr>
          </p:cxnSp>
          <p:pic>
            <p:nvPicPr>
              <p:cNvPr id="13" name="Inhaltsplatzhalter 5" descr="D4.png"/>
              <p:cNvPicPr>
                <a:picLocks noChangeAspect="1"/>
              </p:cNvPicPr>
              <p:nvPr/>
            </p:nvPicPr>
            <p:blipFill>
              <a:blip r:embed="rId3" cstate="print"/>
              <a:stretch>
                <a:fillRect/>
              </a:stretch>
            </p:blipFill>
            <p:spPr>
              <a:xfrm>
                <a:off x="1025426" y="5242152"/>
                <a:ext cx="2515133" cy="2138150"/>
              </a:xfrm>
              <a:prstGeom prst="rect">
                <a:avLst/>
              </a:prstGeom>
              <a:ln w="2540">
                <a:noFill/>
              </a:ln>
              <a:effectLst>
                <a:outerShdw blurRad="101600" dist="101600" dir="2700000" algn="tl" rotWithShape="0">
                  <a:prstClr val="black">
                    <a:alpha val="40000"/>
                  </a:prstClr>
                </a:outerShdw>
              </a:effectLst>
            </p:spPr>
          </p:pic>
          <p:cxnSp>
            <p:nvCxnSpPr>
              <p:cNvPr id="14" name="Gerade Verbindung 21"/>
              <p:cNvCxnSpPr/>
              <p:nvPr/>
            </p:nvCxnSpPr>
            <p:spPr bwMode="auto">
              <a:xfrm flipH="1" flipV="1">
                <a:off x="3847301" y="5711151"/>
                <a:ext cx="1493459" cy="445017"/>
              </a:xfrm>
              <a:prstGeom prst="line">
                <a:avLst/>
              </a:prstGeom>
              <a:solidFill>
                <a:srgbClr val="00B8FF"/>
              </a:solidFill>
              <a:ln w="9525" cap="flat" cmpd="sng" algn="ctr">
                <a:solidFill>
                  <a:srgbClr val="0070C0"/>
                </a:solidFill>
                <a:prstDash val="solid"/>
                <a:round/>
                <a:headEnd type="oval" w="med" len="med"/>
                <a:tailEnd type="oval" w="med" len="med"/>
              </a:ln>
              <a:effectLst/>
            </p:spPr>
          </p:cxnSp>
          <p:cxnSp>
            <p:nvCxnSpPr>
              <p:cNvPr id="15" name="Gerade Verbindung 24"/>
              <p:cNvCxnSpPr/>
              <p:nvPr/>
            </p:nvCxnSpPr>
            <p:spPr bwMode="auto">
              <a:xfrm flipH="1" flipV="1">
                <a:off x="4682360" y="5364729"/>
                <a:ext cx="658400" cy="647421"/>
              </a:xfrm>
              <a:prstGeom prst="line">
                <a:avLst/>
              </a:prstGeom>
              <a:solidFill>
                <a:srgbClr val="00B8FF"/>
              </a:solidFill>
              <a:ln w="9525" cap="flat" cmpd="sng" algn="ctr">
                <a:solidFill>
                  <a:srgbClr val="0070C0"/>
                </a:solidFill>
                <a:prstDash val="solid"/>
                <a:round/>
                <a:headEnd type="oval" w="med" len="med"/>
                <a:tailEnd type="oval" w="med" len="med"/>
              </a:ln>
              <a:effectLst/>
            </p:spPr>
          </p:cxnSp>
          <p:cxnSp>
            <p:nvCxnSpPr>
              <p:cNvPr id="16" name="Gerade Verbindung 27"/>
              <p:cNvCxnSpPr/>
              <p:nvPr/>
            </p:nvCxnSpPr>
            <p:spPr bwMode="auto">
              <a:xfrm flipH="1" flipV="1">
                <a:off x="4845087" y="4868406"/>
                <a:ext cx="504056" cy="1008112"/>
              </a:xfrm>
              <a:prstGeom prst="line">
                <a:avLst/>
              </a:prstGeom>
              <a:solidFill>
                <a:srgbClr val="00B8FF"/>
              </a:solidFill>
              <a:ln w="9525" cap="flat" cmpd="sng" algn="ctr">
                <a:solidFill>
                  <a:srgbClr val="0070C0"/>
                </a:solidFill>
                <a:prstDash val="solid"/>
                <a:round/>
                <a:headEnd type="oval" w="med" len="med"/>
                <a:tailEnd type="oval" w="med" len="med"/>
              </a:ln>
              <a:effectLst/>
            </p:spPr>
          </p:cxnSp>
          <p:pic>
            <p:nvPicPr>
              <p:cNvPr id="17" name="Grafik 16" descr="A1.png"/>
              <p:cNvPicPr>
                <a:picLocks noChangeAspect="1"/>
              </p:cNvPicPr>
              <p:nvPr/>
            </p:nvPicPr>
            <p:blipFill>
              <a:blip r:embed="rId4" cstate="print"/>
              <a:stretch>
                <a:fillRect/>
              </a:stretch>
            </p:blipFill>
            <p:spPr>
              <a:xfrm>
                <a:off x="4682361" y="5200862"/>
                <a:ext cx="2895794" cy="1963416"/>
              </a:xfrm>
              <a:prstGeom prst="rect">
                <a:avLst/>
              </a:prstGeom>
              <a:ln w="2540">
                <a:noFill/>
              </a:ln>
              <a:effectLst>
                <a:outerShdw blurRad="101600" dist="101600" dir="2700000" algn="tl" rotWithShape="0">
                  <a:prstClr val="black">
                    <a:alpha val="40000"/>
                  </a:prstClr>
                </a:outerShdw>
              </a:effectLst>
            </p:spPr>
          </p:pic>
          <p:cxnSp>
            <p:nvCxnSpPr>
              <p:cNvPr id="18" name="Gerade Verbindung 30"/>
              <p:cNvCxnSpPr/>
              <p:nvPr/>
            </p:nvCxnSpPr>
            <p:spPr bwMode="auto">
              <a:xfrm flipH="1">
                <a:off x="4836703" y="3563878"/>
                <a:ext cx="216024" cy="1296144"/>
              </a:xfrm>
              <a:prstGeom prst="line">
                <a:avLst/>
              </a:prstGeom>
              <a:solidFill>
                <a:srgbClr val="00B8FF"/>
              </a:solidFill>
              <a:ln w="9525" cap="flat" cmpd="sng" algn="ctr">
                <a:solidFill>
                  <a:srgbClr val="0070C0"/>
                </a:solidFill>
                <a:prstDash val="solid"/>
                <a:round/>
                <a:headEnd type="oval" w="med" len="med"/>
                <a:tailEnd type="oval" w="med" len="med"/>
              </a:ln>
              <a:effectLst/>
            </p:spPr>
          </p:cxnSp>
          <p:cxnSp>
            <p:nvCxnSpPr>
              <p:cNvPr id="19" name="Gerade Verbindung 33"/>
              <p:cNvCxnSpPr/>
              <p:nvPr/>
            </p:nvCxnSpPr>
            <p:spPr bwMode="auto">
              <a:xfrm>
                <a:off x="3108512" y="3563878"/>
                <a:ext cx="224355" cy="1146818"/>
              </a:xfrm>
              <a:prstGeom prst="line">
                <a:avLst/>
              </a:prstGeom>
              <a:solidFill>
                <a:srgbClr val="00B8FF"/>
              </a:solidFill>
              <a:ln w="9525" cap="flat" cmpd="sng" algn="ctr">
                <a:solidFill>
                  <a:srgbClr val="0070C0"/>
                </a:solidFill>
                <a:prstDash val="solid"/>
                <a:round/>
                <a:headEnd type="oval" w="med" len="med"/>
                <a:tailEnd type="oval" w="med" len="med"/>
              </a:ln>
              <a:effectLst/>
            </p:spPr>
          </p:cxnSp>
          <p:cxnSp>
            <p:nvCxnSpPr>
              <p:cNvPr id="20" name="Gerade Verbindung 36"/>
              <p:cNvCxnSpPr/>
              <p:nvPr/>
            </p:nvCxnSpPr>
            <p:spPr bwMode="auto">
              <a:xfrm flipH="1">
                <a:off x="4010025" y="2987814"/>
                <a:ext cx="106597" cy="1442581"/>
              </a:xfrm>
              <a:prstGeom prst="line">
                <a:avLst/>
              </a:prstGeom>
              <a:solidFill>
                <a:srgbClr val="00B8FF"/>
              </a:solidFill>
              <a:ln w="9525" cap="flat" cmpd="sng" algn="ctr">
                <a:solidFill>
                  <a:srgbClr val="0070C0"/>
                </a:solidFill>
                <a:prstDash val="solid"/>
                <a:round/>
                <a:headEnd type="oval" w="med" len="med"/>
                <a:tailEnd type="oval" w="med" len="med"/>
              </a:ln>
              <a:effectLst/>
            </p:spPr>
          </p:cxnSp>
          <p:cxnSp>
            <p:nvCxnSpPr>
              <p:cNvPr id="21" name="Gerade Verbindung 39"/>
              <p:cNvCxnSpPr/>
              <p:nvPr/>
            </p:nvCxnSpPr>
            <p:spPr bwMode="auto">
              <a:xfrm>
                <a:off x="4548673" y="3563878"/>
                <a:ext cx="133687" cy="1800852"/>
              </a:xfrm>
              <a:prstGeom prst="line">
                <a:avLst/>
              </a:prstGeom>
              <a:solidFill>
                <a:srgbClr val="00B8FF"/>
              </a:solidFill>
              <a:ln w="9525" cap="flat" cmpd="sng" algn="ctr">
                <a:solidFill>
                  <a:srgbClr val="0070C0"/>
                </a:solidFill>
                <a:prstDash val="solid"/>
                <a:round/>
                <a:headEnd type="oval" w="med" len="med"/>
                <a:tailEnd type="oval" w="med" len="med"/>
              </a:ln>
              <a:effectLst/>
            </p:spPr>
          </p:cxnSp>
          <p:pic>
            <p:nvPicPr>
              <p:cNvPr id="22" name="Grafik 21" descr="S2.png"/>
              <p:cNvPicPr>
                <a:picLocks noChangeAspect="1"/>
              </p:cNvPicPr>
              <p:nvPr/>
            </p:nvPicPr>
            <p:blipFill>
              <a:blip r:embed="rId5" cstate="print"/>
              <a:srcRect b="40068"/>
              <a:stretch>
                <a:fillRect/>
              </a:stretch>
            </p:blipFill>
            <p:spPr>
              <a:xfrm>
                <a:off x="2456217" y="1907694"/>
                <a:ext cx="3334740" cy="2141222"/>
              </a:xfrm>
              <a:prstGeom prst="rect">
                <a:avLst/>
              </a:prstGeom>
              <a:ln w="2540">
                <a:noFill/>
              </a:ln>
              <a:effectLst>
                <a:outerShdw blurRad="101600" dist="101600" dir="2700000" algn="tl" rotWithShape="0">
                  <a:prstClr val="black">
                    <a:alpha val="40000"/>
                  </a:prstClr>
                </a:outerShdw>
              </a:effectLst>
            </p:spPr>
          </p:pic>
          <p:sp>
            <p:nvSpPr>
              <p:cNvPr id="23" name="AutoShape 27"/>
              <p:cNvSpPr>
                <a:spLocks noChangeArrowheads="1"/>
              </p:cNvSpPr>
              <p:nvPr/>
            </p:nvSpPr>
            <p:spPr bwMode="auto">
              <a:xfrm>
                <a:off x="521370" y="6732165"/>
                <a:ext cx="1421359" cy="648000"/>
              </a:xfrm>
              <a:prstGeom prst="roundRect">
                <a:avLst>
                  <a:gd name="adj" fmla="val 16667"/>
                </a:avLst>
              </a:prstGeom>
              <a:solidFill>
                <a:srgbClr val="FFDE2B"/>
              </a:solidFill>
              <a:ln w="9525" cap="flat">
                <a:noFill/>
                <a:round/>
                <a:headEnd/>
                <a:tailEnd/>
              </a:ln>
              <a:effectLst/>
            </p:spPr>
            <p:txBody>
              <a:bodyPr wrap="none" lIns="90000" tIns="59112" rIns="90000" bIns="45000" anchor="ctr"/>
              <a:lstStyle/>
              <a:p>
                <a:pPr algn="ctr">
                  <a:tabLst>
                    <a:tab pos="723900" algn="l"/>
                    <a:tab pos="1447800" algn="l"/>
                  </a:tabLst>
                </a:pPr>
                <a:r>
                  <a:rPr lang="de-DE" dirty="0">
                    <a:solidFill>
                      <a:srgbClr val="000000"/>
                    </a:solidFill>
                  </a:rPr>
                  <a:t>Behavior</a:t>
                </a:r>
              </a:p>
            </p:txBody>
          </p:sp>
          <p:sp>
            <p:nvSpPr>
              <p:cNvPr id="24" name="AutoShape 28"/>
              <p:cNvSpPr>
                <a:spLocks noChangeArrowheads="1"/>
              </p:cNvSpPr>
              <p:nvPr/>
            </p:nvSpPr>
            <p:spPr bwMode="auto">
              <a:xfrm>
                <a:off x="1081970" y="2051709"/>
                <a:ext cx="1886804" cy="648000"/>
              </a:xfrm>
              <a:prstGeom prst="roundRect">
                <a:avLst>
                  <a:gd name="adj" fmla="val 16667"/>
                </a:avLst>
              </a:prstGeom>
              <a:solidFill>
                <a:srgbClr val="FFDE2B"/>
              </a:solidFill>
              <a:ln w="9525" cap="flat">
                <a:noFill/>
                <a:round/>
                <a:headEnd/>
                <a:tailEnd/>
              </a:ln>
              <a:effectLst/>
            </p:spPr>
            <p:txBody>
              <a:bodyPr wrap="none" lIns="90000" tIns="59112" rIns="90000" bIns="45000" anchor="ctr"/>
              <a:lstStyle/>
              <a:p>
                <a:pPr algn="ctr">
                  <a:tabLst>
                    <a:tab pos="723900" algn="l"/>
                    <a:tab pos="1447800" algn="l"/>
                  </a:tabLst>
                </a:pPr>
                <a:r>
                  <a:rPr lang="de-DE" dirty="0">
                    <a:solidFill>
                      <a:srgbClr val="000000"/>
                    </a:solidFill>
                  </a:rPr>
                  <a:t>Composition</a:t>
                </a:r>
              </a:p>
            </p:txBody>
          </p:sp>
          <p:sp>
            <p:nvSpPr>
              <p:cNvPr id="25" name="AutoShape 26"/>
              <p:cNvSpPr>
                <a:spLocks noChangeArrowheads="1"/>
              </p:cNvSpPr>
              <p:nvPr/>
            </p:nvSpPr>
            <p:spPr bwMode="auto">
              <a:xfrm>
                <a:off x="6714057" y="6372125"/>
                <a:ext cx="2122884" cy="648000"/>
              </a:xfrm>
              <a:prstGeom prst="roundRect">
                <a:avLst>
                  <a:gd name="adj" fmla="val 16667"/>
                </a:avLst>
              </a:prstGeom>
              <a:solidFill>
                <a:srgbClr val="FFDE2B"/>
              </a:solidFill>
              <a:ln w="9525" cap="flat">
                <a:noFill/>
                <a:round/>
                <a:headEnd/>
                <a:tailEnd/>
              </a:ln>
              <a:effectLst/>
            </p:spPr>
            <p:txBody>
              <a:bodyPr wrap="none" lIns="90000" tIns="59112" rIns="90000" bIns="45000" anchor="ctr"/>
              <a:lstStyle/>
              <a:p>
                <a:pPr algn="ctr">
                  <a:tabLst>
                    <a:tab pos="723900" algn="l"/>
                    <a:tab pos="1447800" algn="l"/>
                  </a:tabLst>
                </a:pPr>
                <a:r>
                  <a:rPr lang="de-DE" dirty="0">
                    <a:solidFill>
                      <a:srgbClr val="000000"/>
                    </a:solidFill>
                  </a:rPr>
                  <a:t>Requirements</a:t>
                </a:r>
              </a:p>
            </p:txBody>
          </p:sp>
        </p:grpSp>
      </p:grpSp>
      <p:sp>
        <p:nvSpPr>
          <p:cNvPr id="3" name="Datumsplatzhalter 2">
            <a:extLst>
              <a:ext uri="{FF2B5EF4-FFF2-40B4-BE49-F238E27FC236}">
                <a16:creationId xmlns:a16="http://schemas.microsoft.com/office/drawing/2014/main" id="{781426F6-0667-4293-9148-EBB2146B43BA}"/>
              </a:ext>
            </a:extLst>
          </p:cNvPr>
          <p:cNvSpPr>
            <a:spLocks noGrp="1"/>
          </p:cNvSpPr>
          <p:nvPr>
            <p:ph type="dt" sz="half" idx="10"/>
          </p:nvPr>
        </p:nvSpPr>
        <p:spPr/>
        <p:txBody>
          <a:bodyPr/>
          <a:lstStyle/>
          <a:p>
            <a:r>
              <a:rPr lang="de-DE" dirty="0"/>
              <a:t>8.11.2021</a:t>
            </a:r>
          </a:p>
        </p:txBody>
      </p:sp>
      <p:sp>
        <p:nvSpPr>
          <p:cNvPr id="5" name="Foliennummernplatzhalter 4">
            <a:extLst>
              <a:ext uri="{FF2B5EF4-FFF2-40B4-BE49-F238E27FC236}">
                <a16:creationId xmlns:a16="http://schemas.microsoft.com/office/drawing/2014/main" id="{6147EB48-A759-4CD6-834F-E2D63789076D}"/>
              </a:ext>
            </a:extLst>
          </p:cNvPr>
          <p:cNvSpPr>
            <a:spLocks noGrp="1"/>
          </p:cNvSpPr>
          <p:nvPr>
            <p:ph type="sldNum" sz="quarter" idx="12"/>
          </p:nvPr>
        </p:nvSpPr>
        <p:spPr/>
        <p:txBody>
          <a:bodyPr/>
          <a:lstStyle/>
          <a:p>
            <a:fld id="{E07F1749-2C29-4AD9-BF92-E70F8884412B}" type="slidenum">
              <a:rPr lang="de-DE" smtClean="0"/>
              <a:t>20</a:t>
            </a:fld>
            <a:endParaRPr lang="de-DE" dirty="0"/>
          </a:p>
        </p:txBody>
      </p:sp>
    </p:spTree>
    <p:extLst>
      <p:ext uri="{BB962C8B-B14F-4D97-AF65-F5344CB8AC3E}">
        <p14:creationId xmlns:p14="http://schemas.microsoft.com/office/powerpoint/2010/main" val="1897759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76460" y="647799"/>
            <a:ext cx="10369153" cy="691737"/>
          </a:xfrm>
        </p:spPr>
        <p:txBody>
          <a:bodyPr/>
          <a:lstStyle/>
          <a:p>
            <a:r>
              <a:rPr lang="de-DE" dirty="0"/>
              <a:t>Add partial models step-by-step …		</a:t>
            </a:r>
          </a:p>
        </p:txBody>
      </p:sp>
      <p:grpSp>
        <p:nvGrpSpPr>
          <p:cNvPr id="3" name="Gruppieren 2"/>
          <p:cNvGrpSpPr/>
          <p:nvPr/>
        </p:nvGrpSpPr>
        <p:grpSpPr>
          <a:xfrm>
            <a:off x="864493" y="1611228"/>
            <a:ext cx="9689534" cy="4860000"/>
            <a:chOff x="864493" y="1611228"/>
            <a:chExt cx="9689534" cy="4860000"/>
          </a:xfrm>
        </p:grpSpPr>
        <p:sp>
          <p:nvSpPr>
            <p:cNvPr id="8" name="Textfeld 7"/>
            <p:cNvSpPr txBox="1"/>
            <p:nvPr/>
          </p:nvSpPr>
          <p:spPr>
            <a:xfrm>
              <a:off x="3535937" y="4968279"/>
              <a:ext cx="3220241" cy="1215717"/>
            </a:xfrm>
            <a:prstGeom prst="rect">
              <a:avLst/>
            </a:prstGeom>
            <a:noFill/>
          </p:spPr>
          <p:txBody>
            <a:bodyPr wrap="none" lIns="0" tIns="0" rIns="0" bIns="0" rtlCol="0" anchor="ctr" anchorCtr="0">
              <a:spAutoFit/>
            </a:bodyPr>
            <a:lstStyle/>
            <a:p>
              <a:pPr marL="342900" indent="-342900">
                <a:spcBef>
                  <a:spcPts val="600"/>
                </a:spcBef>
                <a:buClr>
                  <a:srgbClr val="0070C0"/>
                </a:buClr>
                <a:buSzPct val="80000"/>
                <a:buFont typeface="+mj-lt"/>
                <a:buAutoNum type="arabicPeriod"/>
              </a:pPr>
              <a:r>
                <a:rPr lang="de-DE" sz="1600" dirty="0"/>
                <a:t>Sichten und Modell trennen.</a:t>
              </a:r>
            </a:p>
            <a:p>
              <a:pPr marL="342900" indent="-342900">
                <a:spcBef>
                  <a:spcPts val="600"/>
                </a:spcBef>
                <a:buClr>
                  <a:srgbClr val="0070C0"/>
                </a:buClr>
                <a:buSzPct val="80000"/>
                <a:buFont typeface="+mj-lt"/>
                <a:buAutoNum type="arabicPeriod"/>
              </a:pPr>
              <a:r>
                <a:rPr lang="de-DE" sz="1600" dirty="0"/>
                <a:t>Modellelemente abstrahieren,</a:t>
              </a:r>
            </a:p>
            <a:p>
              <a:pPr marL="342900" indent="-342900">
                <a:spcBef>
                  <a:spcPts val="600"/>
                </a:spcBef>
                <a:buClr>
                  <a:srgbClr val="0070C0"/>
                </a:buClr>
                <a:buSzPct val="80000"/>
                <a:buFont typeface="+mj-lt"/>
                <a:buAutoNum type="arabicPeriod"/>
              </a:pPr>
              <a:r>
                <a:rPr lang="de-DE" sz="1600" dirty="0"/>
                <a:t>… konsolidieren und</a:t>
              </a:r>
            </a:p>
            <a:p>
              <a:pPr marL="342900" indent="-342900">
                <a:spcBef>
                  <a:spcPts val="600"/>
                </a:spcBef>
                <a:buClr>
                  <a:srgbClr val="0070C0"/>
                </a:buClr>
                <a:buSzPct val="80000"/>
                <a:buFont typeface="+mj-lt"/>
                <a:buAutoNum type="arabicPeriod"/>
              </a:pPr>
              <a:r>
                <a:rPr lang="de-DE" sz="1600" dirty="0"/>
                <a:t>… logisch vernetzen.</a:t>
              </a:r>
            </a:p>
          </p:txBody>
        </p:sp>
        <p:pic>
          <p:nvPicPr>
            <p:cNvPr id="18" name="Grafik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047" y="1611228"/>
              <a:ext cx="9585980" cy="4860000"/>
            </a:xfrm>
            <a:prstGeom prst="rect">
              <a:avLst/>
            </a:prstGeom>
          </p:spPr>
        </p:pic>
        <p:sp>
          <p:nvSpPr>
            <p:cNvPr id="6" name="Textfeld 5"/>
            <p:cNvSpPr txBox="1"/>
            <p:nvPr/>
          </p:nvSpPr>
          <p:spPr>
            <a:xfrm>
              <a:off x="3168749" y="2695381"/>
              <a:ext cx="1101392" cy="184666"/>
            </a:xfrm>
            <a:prstGeom prst="rect">
              <a:avLst/>
            </a:prstGeom>
            <a:noFill/>
          </p:spPr>
          <p:txBody>
            <a:bodyPr wrap="none" lIns="0" tIns="0" rIns="0" bIns="0" rtlCol="0" anchor="ctr" anchorCtr="0">
              <a:spAutoFit/>
            </a:bodyPr>
            <a:lstStyle/>
            <a:p>
              <a:pPr algn="ctr"/>
              <a:r>
                <a:rPr lang="de-DE" sz="1200" i="1" dirty="0">
                  <a:solidFill>
                    <a:srgbClr val="0070C0"/>
                  </a:solidFill>
                </a:rPr>
                <a:t>BPMN Processes</a:t>
              </a:r>
            </a:p>
          </p:txBody>
        </p:sp>
        <p:sp>
          <p:nvSpPr>
            <p:cNvPr id="9" name="Textfeld 8"/>
            <p:cNvSpPr txBox="1"/>
            <p:nvPr/>
          </p:nvSpPr>
          <p:spPr>
            <a:xfrm>
              <a:off x="6409109" y="1862643"/>
              <a:ext cx="1160575" cy="369332"/>
            </a:xfrm>
            <a:prstGeom prst="rect">
              <a:avLst/>
            </a:prstGeom>
            <a:noFill/>
          </p:spPr>
          <p:txBody>
            <a:bodyPr wrap="none" lIns="0" tIns="0" rIns="0" bIns="0" rtlCol="0" anchor="ctr" anchorCtr="0">
              <a:spAutoFit/>
            </a:bodyPr>
            <a:lstStyle/>
            <a:p>
              <a:pPr algn="ctr"/>
              <a:r>
                <a:rPr lang="de-DE" sz="1200" i="1" dirty="0">
                  <a:solidFill>
                    <a:srgbClr val="0070C0"/>
                  </a:solidFill>
                </a:rPr>
                <a:t>UML/SysML/FMC </a:t>
              </a:r>
              <a:br>
                <a:rPr lang="de-DE" sz="1200" i="1" dirty="0">
                  <a:solidFill>
                    <a:srgbClr val="0070C0"/>
                  </a:solidFill>
                </a:rPr>
              </a:br>
              <a:r>
                <a:rPr lang="de-DE" sz="1200" i="1" dirty="0">
                  <a:solidFill>
                    <a:srgbClr val="0070C0"/>
                  </a:solidFill>
                </a:rPr>
                <a:t>System models</a:t>
              </a:r>
            </a:p>
          </p:txBody>
        </p:sp>
        <p:sp>
          <p:nvSpPr>
            <p:cNvPr id="11" name="Textfeld 10"/>
            <p:cNvSpPr txBox="1"/>
            <p:nvPr/>
          </p:nvSpPr>
          <p:spPr>
            <a:xfrm>
              <a:off x="4619952" y="1646619"/>
              <a:ext cx="925061" cy="369332"/>
            </a:xfrm>
            <a:prstGeom prst="rect">
              <a:avLst/>
            </a:prstGeom>
            <a:noFill/>
          </p:spPr>
          <p:txBody>
            <a:bodyPr wrap="none" lIns="0" tIns="0" rIns="0" bIns="0" rtlCol="0" anchor="ctr" anchorCtr="0">
              <a:spAutoFit/>
            </a:bodyPr>
            <a:lstStyle/>
            <a:p>
              <a:pPr algn="ctr"/>
              <a:r>
                <a:rPr lang="de-DE" sz="1200" i="1" dirty="0">
                  <a:solidFill>
                    <a:srgbClr val="0070C0"/>
                  </a:solidFill>
                </a:rPr>
                <a:t>Requirements</a:t>
              </a:r>
              <a:br>
                <a:rPr lang="de-DE" sz="1200" i="1" dirty="0">
                  <a:solidFill>
                    <a:srgbClr val="0070C0"/>
                  </a:solidFill>
                </a:rPr>
              </a:br>
              <a:r>
                <a:rPr lang="de-DE" sz="1200" i="1" dirty="0">
                  <a:solidFill>
                    <a:srgbClr val="0070C0"/>
                  </a:solidFill>
                </a:rPr>
                <a:t>User Stories</a:t>
              </a:r>
            </a:p>
          </p:txBody>
        </p:sp>
        <p:sp>
          <p:nvSpPr>
            <p:cNvPr id="12" name="Textfeld 11"/>
            <p:cNvSpPr txBox="1"/>
            <p:nvPr/>
          </p:nvSpPr>
          <p:spPr>
            <a:xfrm>
              <a:off x="6599309" y="5735106"/>
              <a:ext cx="1033936" cy="169277"/>
            </a:xfrm>
            <a:prstGeom prst="rect">
              <a:avLst/>
            </a:prstGeom>
            <a:noFill/>
          </p:spPr>
          <p:txBody>
            <a:bodyPr wrap="none" lIns="0" tIns="0" rIns="0" bIns="0" rtlCol="0" anchor="ctr" anchorCtr="0">
              <a:spAutoFit/>
            </a:bodyPr>
            <a:lstStyle/>
            <a:p>
              <a:pPr algn="r"/>
              <a:r>
                <a:rPr lang="de-DE" sz="1100" dirty="0">
                  <a:solidFill>
                    <a:schemeClr val="tx2">
                      <a:lumMod val="50000"/>
                    </a:schemeClr>
                  </a:solidFill>
                  <a:hlinkClick r:id="rId4"/>
                </a:rPr>
                <a:t>http://specif.de</a:t>
              </a:r>
              <a:r>
                <a:rPr lang="de-DE" sz="1100" dirty="0"/>
                <a:t> </a:t>
              </a:r>
            </a:p>
          </p:txBody>
        </p:sp>
        <p:sp>
          <p:nvSpPr>
            <p:cNvPr id="13" name="Textfeld 12"/>
            <p:cNvSpPr txBox="1"/>
            <p:nvPr/>
          </p:nvSpPr>
          <p:spPr>
            <a:xfrm>
              <a:off x="864493" y="2808039"/>
              <a:ext cx="1248868" cy="738664"/>
            </a:xfrm>
            <a:prstGeom prst="rect">
              <a:avLst/>
            </a:prstGeom>
            <a:noFill/>
          </p:spPr>
          <p:txBody>
            <a:bodyPr wrap="none" lIns="0" tIns="0" rIns="0" bIns="0" rtlCol="0" anchor="ctr" anchorCtr="0">
              <a:spAutoFit/>
            </a:bodyPr>
            <a:lstStyle/>
            <a:p>
              <a:r>
                <a:rPr lang="de-DE" sz="1200" i="1" dirty="0">
                  <a:solidFill>
                    <a:srgbClr val="0070C0"/>
                  </a:solidFill>
                </a:rPr>
                <a:t>Processes</a:t>
              </a:r>
            </a:p>
            <a:p>
              <a:r>
                <a:rPr lang="de-DE" sz="1200" i="1" dirty="0">
                  <a:solidFill>
                    <a:srgbClr val="0070C0"/>
                  </a:solidFill>
                </a:rPr>
                <a:t>System integration</a:t>
              </a:r>
            </a:p>
            <a:p>
              <a:r>
                <a:rPr lang="de-DE" sz="1200" i="1" dirty="0">
                  <a:solidFill>
                    <a:srgbClr val="0070C0"/>
                  </a:solidFill>
                </a:rPr>
                <a:t>Business objects</a:t>
              </a:r>
            </a:p>
            <a:p>
              <a:r>
                <a:rPr lang="de-DE" sz="1200" i="1" dirty="0">
                  <a:solidFill>
                    <a:srgbClr val="0070C0"/>
                  </a:solidFill>
                </a:rPr>
                <a:t>Annotations</a:t>
              </a:r>
            </a:p>
          </p:txBody>
        </p:sp>
      </p:grpSp>
      <p:sp>
        <p:nvSpPr>
          <p:cNvPr id="14" name="Fußzeilenplatzhalter 3"/>
          <p:cNvSpPr>
            <a:spLocks noGrp="1"/>
          </p:cNvSpPr>
          <p:nvPr>
            <p:ph type="ftr" sz="quarter" idx="11"/>
          </p:nvPr>
        </p:nvSpPr>
        <p:spPr>
          <a:xfrm>
            <a:off x="1872000" y="360363"/>
            <a:ext cx="8352000" cy="216000"/>
          </a:xfrm>
        </p:spPr>
        <p:txBody>
          <a:bodyPr/>
          <a:lstStyle/>
          <a:p>
            <a:r>
              <a:rPr lang="en-US" dirty="0"/>
              <a:t>Integrate BPMN and Archimate Models using SpecIF</a:t>
            </a:r>
            <a:endParaRPr lang="de-DE" dirty="0"/>
          </a:p>
        </p:txBody>
      </p:sp>
      <p:sp>
        <p:nvSpPr>
          <p:cNvPr id="5" name="Datumsplatzhalter 4">
            <a:extLst>
              <a:ext uri="{FF2B5EF4-FFF2-40B4-BE49-F238E27FC236}">
                <a16:creationId xmlns:a16="http://schemas.microsoft.com/office/drawing/2014/main" id="{C960B4F6-3A95-49F4-BF70-357DB7563313}"/>
              </a:ext>
            </a:extLst>
          </p:cNvPr>
          <p:cNvSpPr>
            <a:spLocks noGrp="1"/>
          </p:cNvSpPr>
          <p:nvPr>
            <p:ph type="dt" sz="half" idx="10"/>
          </p:nvPr>
        </p:nvSpPr>
        <p:spPr/>
        <p:txBody>
          <a:bodyPr/>
          <a:lstStyle/>
          <a:p>
            <a:r>
              <a:rPr lang="de-DE" dirty="0"/>
              <a:t>8.11.2021</a:t>
            </a:r>
          </a:p>
        </p:txBody>
      </p:sp>
      <p:sp>
        <p:nvSpPr>
          <p:cNvPr id="10" name="Foliennummernplatzhalter 9">
            <a:extLst>
              <a:ext uri="{FF2B5EF4-FFF2-40B4-BE49-F238E27FC236}">
                <a16:creationId xmlns:a16="http://schemas.microsoft.com/office/drawing/2014/main" id="{E7485DBD-006C-4896-8A91-5ED63E59754E}"/>
              </a:ext>
            </a:extLst>
          </p:cNvPr>
          <p:cNvSpPr>
            <a:spLocks noGrp="1"/>
          </p:cNvSpPr>
          <p:nvPr>
            <p:ph type="sldNum" sz="quarter" idx="12"/>
          </p:nvPr>
        </p:nvSpPr>
        <p:spPr/>
        <p:txBody>
          <a:bodyPr/>
          <a:lstStyle/>
          <a:p>
            <a:fld id="{E07F1749-2C29-4AD9-BF92-E70F8884412B}" type="slidenum">
              <a:rPr lang="de-DE" smtClean="0"/>
              <a:t>21</a:t>
            </a:fld>
            <a:endParaRPr lang="de-DE" dirty="0"/>
          </a:p>
        </p:txBody>
      </p:sp>
    </p:spTree>
    <p:extLst>
      <p:ext uri="{BB962C8B-B14F-4D97-AF65-F5344CB8AC3E}">
        <p14:creationId xmlns:p14="http://schemas.microsoft.com/office/powerpoint/2010/main" val="3565255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693" y="1529332"/>
            <a:ext cx="6159698" cy="4896000"/>
          </a:xfrm>
          <a:prstGeom prst="rect">
            <a:avLst/>
          </a:prstGeom>
        </p:spPr>
      </p:pic>
      <p:sp>
        <p:nvSpPr>
          <p:cNvPr id="2" name="Titel 1"/>
          <p:cNvSpPr>
            <a:spLocks noGrp="1"/>
          </p:cNvSpPr>
          <p:nvPr>
            <p:ph type="title"/>
          </p:nvPr>
        </p:nvSpPr>
        <p:spPr/>
        <p:txBody>
          <a:bodyPr/>
          <a:lstStyle/>
          <a:p>
            <a:r>
              <a:rPr lang="de-DE" dirty="0"/>
              <a:t>A SpecIF data set contains both the Set types („model“) </a:t>
            </a:r>
            <a:br>
              <a:rPr lang="de-DE" dirty="0"/>
            </a:br>
            <a:r>
              <a:rPr lang="de-DE" dirty="0"/>
              <a:t>and the instances („data“ = „payload“)</a:t>
            </a:r>
          </a:p>
        </p:txBody>
      </p:sp>
      <p:sp>
        <p:nvSpPr>
          <p:cNvPr id="4" name="Fußzeilenplatzhalter 3"/>
          <p:cNvSpPr>
            <a:spLocks noGrp="1"/>
          </p:cNvSpPr>
          <p:nvPr>
            <p:ph type="ftr" sz="quarter" idx="11"/>
          </p:nvPr>
        </p:nvSpPr>
        <p:spPr/>
        <p:txBody>
          <a:bodyPr/>
          <a:lstStyle/>
          <a:p>
            <a:r>
              <a:rPr lang="en-US" dirty="0"/>
              <a:t>Integrate BPMN and Archimate Models using SpecIF</a:t>
            </a:r>
            <a:endParaRPr lang="de-DE" dirty="0"/>
          </a:p>
        </p:txBody>
      </p:sp>
      <p:sp>
        <p:nvSpPr>
          <p:cNvPr id="7" name="Ellipse 6"/>
          <p:cNvSpPr/>
          <p:nvPr/>
        </p:nvSpPr>
        <p:spPr bwMode="auto">
          <a:xfrm rot="19093367">
            <a:off x="3307036" y="3267841"/>
            <a:ext cx="2545438" cy="3369043"/>
          </a:xfrm>
          <a:prstGeom prst="ellipse">
            <a:avLst/>
          </a:prstGeom>
          <a:noFill/>
          <a:ln w="12700" cap="flat" cmpd="sng" algn="ctr">
            <a:solidFill>
              <a:srgbClr val="008000"/>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de-DE" sz="1800" b="0" i="0" u="none" strike="noStrike" cap="none" normalizeH="0" baseline="0" dirty="0">
              <a:ln>
                <a:noFill/>
              </a:ln>
              <a:effectLst/>
              <a:latin typeface="Arial" charset="0"/>
            </a:endParaRPr>
          </a:p>
        </p:txBody>
      </p:sp>
      <p:sp>
        <p:nvSpPr>
          <p:cNvPr id="11" name="Ellipse 10"/>
          <p:cNvSpPr/>
          <p:nvPr/>
        </p:nvSpPr>
        <p:spPr bwMode="auto">
          <a:xfrm>
            <a:off x="5328989" y="1529332"/>
            <a:ext cx="2397121" cy="1957740"/>
          </a:xfrm>
          <a:prstGeom prst="ellipse">
            <a:avLst/>
          </a:prstGeom>
          <a:noFill/>
          <a:ln w="12700" cap="flat" cmpd="sng" algn="ctr">
            <a:solidFill>
              <a:schemeClr val="accent6">
                <a:lumMod val="60000"/>
                <a:lumOff val="40000"/>
              </a:schemeClr>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de-DE" sz="1800" b="0" i="0" u="none" strike="noStrike" cap="none" normalizeH="0" baseline="0" dirty="0">
              <a:ln>
                <a:noFill/>
              </a:ln>
              <a:effectLst/>
              <a:latin typeface="Arial" charset="0"/>
            </a:endParaRPr>
          </a:p>
        </p:txBody>
      </p:sp>
      <p:sp>
        <p:nvSpPr>
          <p:cNvPr id="12" name="AutoShape 21"/>
          <p:cNvSpPr>
            <a:spLocks/>
          </p:cNvSpPr>
          <p:nvPr/>
        </p:nvSpPr>
        <p:spPr bwMode="auto">
          <a:xfrm>
            <a:off x="9306345" y="1583903"/>
            <a:ext cx="2071316" cy="1296144"/>
          </a:xfrm>
          <a:prstGeom prst="wedgeRoundRectCallout">
            <a:avLst>
              <a:gd name="adj1" fmla="val -129538"/>
              <a:gd name="adj2" fmla="val 1165"/>
              <a:gd name="adj3" fmla="val 16667"/>
            </a:avLst>
          </a:prstGeom>
          <a:solidFill>
            <a:srgbClr val="E6E6E6"/>
          </a:solidFill>
          <a:ln w="7200" cap="flat">
            <a:noFill/>
            <a:round/>
            <a:headEnd type="triangle" w="med" len="med"/>
            <a:tailEnd type="triangle" w="med" len="med"/>
          </a:ln>
          <a:effectLst/>
        </p:spPr>
        <p:txBody>
          <a:bodyPr wrap="none" lIns="90000" tIns="57347" rIns="90000" bIns="45000" anchor="ctr"/>
          <a:lstStyle/>
          <a:p>
            <a:pPr algn="ctr">
              <a:tabLst>
                <a:tab pos="449263" algn="l"/>
                <a:tab pos="898525" algn="l"/>
                <a:tab pos="1347788" algn="l"/>
              </a:tabLst>
            </a:pPr>
            <a:r>
              <a:rPr lang="de-DE" sz="1600" i="1" dirty="0">
                <a:solidFill>
                  <a:schemeClr val="accent6">
                    <a:lumMod val="60000"/>
                    <a:lumOff val="40000"/>
                  </a:schemeClr>
                </a:solidFill>
                <a:ea typeface="Lucida Sans Unicode" charset="0"/>
                <a:cs typeface="Lucida Sans Unicode" charset="0"/>
              </a:rPr>
              <a:t>Hierarchical</a:t>
            </a:r>
            <a:br>
              <a:rPr lang="de-DE" sz="1600" i="1" dirty="0">
                <a:solidFill>
                  <a:schemeClr val="accent6">
                    <a:lumMod val="60000"/>
                    <a:lumOff val="40000"/>
                  </a:schemeClr>
                </a:solidFill>
                <a:ea typeface="Lucida Sans Unicode" charset="0"/>
                <a:cs typeface="Lucida Sans Unicode" charset="0"/>
              </a:rPr>
            </a:br>
            <a:r>
              <a:rPr lang="de-DE" sz="1600" i="1" dirty="0">
                <a:solidFill>
                  <a:schemeClr val="accent6">
                    <a:lumMod val="60000"/>
                    <a:lumOff val="40000"/>
                  </a:schemeClr>
                </a:solidFill>
                <a:ea typeface="Lucida Sans Unicode" charset="0"/>
                <a:cs typeface="Lucida Sans Unicode" charset="0"/>
              </a:rPr>
              <a:t>ordering of Resources</a:t>
            </a:r>
            <a:br>
              <a:rPr lang="de-DE" sz="1600" i="1" dirty="0">
                <a:solidFill>
                  <a:schemeClr val="accent6">
                    <a:lumMod val="60000"/>
                    <a:lumOff val="40000"/>
                  </a:schemeClr>
                </a:solidFill>
                <a:ea typeface="Lucida Sans Unicode" charset="0"/>
                <a:cs typeface="Lucida Sans Unicode" charset="0"/>
              </a:rPr>
            </a:br>
            <a:r>
              <a:rPr lang="de-DE" sz="1600" i="1" dirty="0">
                <a:solidFill>
                  <a:schemeClr val="accent6">
                    <a:lumMod val="60000"/>
                    <a:lumOff val="40000"/>
                  </a:schemeClr>
                </a:solidFill>
                <a:ea typeface="Lucida Sans Unicode" charset="0"/>
                <a:cs typeface="Lucida Sans Unicode" charset="0"/>
              </a:rPr>
              <a:t>(e.g. for convenient </a:t>
            </a:r>
            <a:br>
              <a:rPr lang="de-DE" sz="1600" i="1" dirty="0">
                <a:solidFill>
                  <a:schemeClr val="accent6">
                    <a:lumMod val="60000"/>
                    <a:lumOff val="40000"/>
                  </a:schemeClr>
                </a:solidFill>
                <a:ea typeface="Lucida Sans Unicode" charset="0"/>
                <a:cs typeface="Lucida Sans Unicode" charset="0"/>
              </a:rPr>
            </a:br>
            <a:r>
              <a:rPr lang="de-DE" sz="1600" i="1" dirty="0">
                <a:solidFill>
                  <a:schemeClr val="accent6">
                    <a:lumMod val="60000"/>
                    <a:lumOff val="40000"/>
                  </a:schemeClr>
                </a:solidFill>
                <a:ea typeface="Lucida Sans Unicode" charset="0"/>
                <a:cs typeface="Lucida Sans Unicode" charset="0"/>
              </a:rPr>
              <a:t>reading)</a:t>
            </a:r>
          </a:p>
        </p:txBody>
      </p:sp>
      <p:sp>
        <p:nvSpPr>
          <p:cNvPr id="10" name="AutoShape 21"/>
          <p:cNvSpPr>
            <a:spLocks/>
          </p:cNvSpPr>
          <p:nvPr/>
        </p:nvSpPr>
        <p:spPr bwMode="auto">
          <a:xfrm>
            <a:off x="9515871" y="3816151"/>
            <a:ext cx="1717774" cy="1224136"/>
          </a:xfrm>
          <a:prstGeom prst="wedgeRoundRectCallout">
            <a:avLst>
              <a:gd name="adj1" fmla="val -93117"/>
              <a:gd name="adj2" fmla="val 20908"/>
              <a:gd name="adj3" fmla="val 16667"/>
            </a:avLst>
          </a:prstGeom>
          <a:solidFill>
            <a:srgbClr val="E6E6E6"/>
          </a:solidFill>
          <a:ln w="7200" cap="flat">
            <a:noFill/>
            <a:round/>
            <a:headEnd type="triangle" w="med" len="med"/>
            <a:tailEnd type="triangle" w="med" len="med"/>
          </a:ln>
          <a:effectLst/>
        </p:spPr>
        <p:txBody>
          <a:bodyPr wrap="none" lIns="90000" tIns="57347" rIns="90000" bIns="45000" anchor="ctr"/>
          <a:lstStyle/>
          <a:p>
            <a:pPr algn="ctr">
              <a:tabLst>
                <a:tab pos="449263" algn="l"/>
                <a:tab pos="898525" algn="l"/>
                <a:tab pos="1347788" algn="l"/>
              </a:tabLst>
            </a:pPr>
            <a:r>
              <a:rPr lang="de-DE" sz="1600" i="1" dirty="0">
                <a:solidFill>
                  <a:srgbClr val="C00000"/>
                </a:solidFill>
                <a:ea typeface="Lucida Sans Unicode" charset="0"/>
                <a:cs typeface="Lucida Sans Unicode" charset="0"/>
              </a:rPr>
              <a:t>SpecIF data </a:t>
            </a:r>
            <a:br>
              <a:rPr lang="de-DE" sz="1600" i="1" dirty="0">
                <a:solidFill>
                  <a:srgbClr val="C00000"/>
                </a:solidFill>
                <a:ea typeface="Lucida Sans Unicode" charset="0"/>
                <a:cs typeface="Lucida Sans Unicode" charset="0"/>
              </a:rPr>
            </a:br>
            <a:r>
              <a:rPr lang="de-DE" sz="1600" i="1" dirty="0">
                <a:solidFill>
                  <a:srgbClr val="C00000"/>
                </a:solidFill>
                <a:ea typeface="Lucida Sans Unicode" charset="0"/>
                <a:cs typeface="Lucida Sans Unicode" charset="0"/>
              </a:rPr>
              <a:t>(payload) with </a:t>
            </a:r>
            <a:br>
              <a:rPr lang="de-DE" sz="1600" i="1" dirty="0">
                <a:solidFill>
                  <a:srgbClr val="C00000"/>
                </a:solidFill>
                <a:ea typeface="Lucida Sans Unicode" charset="0"/>
                <a:cs typeface="Lucida Sans Unicode" charset="0"/>
              </a:rPr>
            </a:br>
            <a:r>
              <a:rPr lang="de-DE" sz="1600" i="1" dirty="0">
                <a:solidFill>
                  <a:srgbClr val="C00000"/>
                </a:solidFill>
                <a:ea typeface="Lucida Sans Unicode" charset="0"/>
                <a:cs typeface="Lucida Sans Unicode" charset="0"/>
              </a:rPr>
              <a:t>Resources and </a:t>
            </a:r>
            <a:br>
              <a:rPr lang="de-DE" sz="1600" i="1" dirty="0">
                <a:solidFill>
                  <a:srgbClr val="C00000"/>
                </a:solidFill>
                <a:ea typeface="Lucida Sans Unicode" charset="0"/>
                <a:cs typeface="Lucida Sans Unicode" charset="0"/>
              </a:rPr>
            </a:br>
            <a:r>
              <a:rPr lang="de-DE" sz="1600" i="1" dirty="0">
                <a:solidFill>
                  <a:srgbClr val="C00000"/>
                </a:solidFill>
                <a:ea typeface="Lucida Sans Unicode" charset="0"/>
                <a:cs typeface="Lucida Sans Unicode" charset="0"/>
              </a:rPr>
              <a:t>Statements</a:t>
            </a:r>
          </a:p>
        </p:txBody>
      </p:sp>
      <p:sp>
        <p:nvSpPr>
          <p:cNvPr id="8" name="AutoShape 21"/>
          <p:cNvSpPr>
            <a:spLocks/>
          </p:cNvSpPr>
          <p:nvPr/>
        </p:nvSpPr>
        <p:spPr bwMode="auto">
          <a:xfrm>
            <a:off x="629561" y="2448031"/>
            <a:ext cx="1875187" cy="1224104"/>
          </a:xfrm>
          <a:prstGeom prst="wedgeRoundRectCallout">
            <a:avLst>
              <a:gd name="adj1" fmla="val 93792"/>
              <a:gd name="adj2" fmla="val 60274"/>
              <a:gd name="adj3" fmla="val 16667"/>
            </a:avLst>
          </a:prstGeom>
          <a:solidFill>
            <a:srgbClr val="E6E6E6"/>
          </a:solidFill>
          <a:ln w="7200" cap="flat">
            <a:noFill/>
            <a:round/>
            <a:headEnd type="triangle" w="med" len="med"/>
            <a:tailEnd type="triangle" w="med" len="med"/>
          </a:ln>
          <a:effectLst/>
        </p:spPr>
        <p:txBody>
          <a:bodyPr wrap="none" lIns="90000" tIns="57347" rIns="90000" bIns="45000" anchor="ctr"/>
          <a:lstStyle/>
          <a:p>
            <a:pPr algn="ctr">
              <a:tabLst>
                <a:tab pos="449263" algn="l"/>
                <a:tab pos="898525" algn="l"/>
                <a:tab pos="1347788" algn="l"/>
              </a:tabLst>
            </a:pPr>
            <a:r>
              <a:rPr lang="de-DE" sz="1600" i="1" dirty="0">
                <a:solidFill>
                  <a:srgbClr val="008000"/>
                </a:solidFill>
                <a:ea typeface="Lucida Sans Unicode" charset="0"/>
                <a:cs typeface="Lucida Sans Unicode" charset="0"/>
              </a:rPr>
              <a:t>SpecIF model with </a:t>
            </a:r>
            <a:br>
              <a:rPr lang="de-DE" sz="1600" i="1" dirty="0">
                <a:solidFill>
                  <a:srgbClr val="008000"/>
                </a:solidFill>
                <a:ea typeface="Lucida Sans Unicode" charset="0"/>
                <a:cs typeface="Lucida Sans Unicode" charset="0"/>
              </a:rPr>
            </a:br>
            <a:r>
              <a:rPr lang="de-DE" sz="1600" i="1" dirty="0">
                <a:solidFill>
                  <a:srgbClr val="008000"/>
                </a:solidFill>
                <a:ea typeface="Lucida Sans Unicode" charset="0"/>
                <a:cs typeface="Lucida Sans Unicode" charset="0"/>
              </a:rPr>
              <a:t>Resource- and </a:t>
            </a:r>
            <a:br>
              <a:rPr lang="de-DE" sz="1600" i="1" dirty="0">
                <a:solidFill>
                  <a:srgbClr val="008000"/>
                </a:solidFill>
                <a:ea typeface="Lucida Sans Unicode" charset="0"/>
                <a:cs typeface="Lucida Sans Unicode" charset="0"/>
              </a:rPr>
            </a:br>
            <a:r>
              <a:rPr lang="de-DE" sz="1600" i="1" dirty="0">
                <a:solidFill>
                  <a:srgbClr val="008000"/>
                </a:solidFill>
                <a:ea typeface="Lucida Sans Unicode" charset="0"/>
                <a:cs typeface="Lucida Sans Unicode" charset="0"/>
              </a:rPr>
              <a:t>Statement-Classes</a:t>
            </a:r>
          </a:p>
        </p:txBody>
      </p:sp>
      <p:sp>
        <p:nvSpPr>
          <p:cNvPr id="14" name="AutoShape 21"/>
          <p:cNvSpPr>
            <a:spLocks/>
          </p:cNvSpPr>
          <p:nvPr/>
        </p:nvSpPr>
        <p:spPr bwMode="auto">
          <a:xfrm>
            <a:off x="720477" y="5112835"/>
            <a:ext cx="1784271" cy="1151588"/>
          </a:xfrm>
          <a:prstGeom prst="wedgeRoundRectCallout">
            <a:avLst>
              <a:gd name="adj1" fmla="val 86079"/>
              <a:gd name="adj2" fmla="val -67346"/>
              <a:gd name="adj3" fmla="val 16667"/>
            </a:avLst>
          </a:prstGeom>
          <a:solidFill>
            <a:srgbClr val="E6E6E6"/>
          </a:solidFill>
          <a:ln w="7200" cap="flat">
            <a:noFill/>
            <a:round/>
            <a:headEnd type="triangle" w="med" len="med"/>
            <a:tailEnd type="triangle" w="med" len="med"/>
          </a:ln>
          <a:effectLst/>
        </p:spPr>
        <p:txBody>
          <a:bodyPr wrap="none" lIns="90000" tIns="57347" rIns="90000" bIns="45000" anchor="ctr"/>
          <a:lstStyle/>
          <a:p>
            <a:pPr algn="ctr">
              <a:tabLst>
                <a:tab pos="449263" algn="l"/>
                <a:tab pos="898525" algn="l"/>
                <a:tab pos="1347788" algn="l"/>
              </a:tabLst>
            </a:pPr>
            <a:r>
              <a:rPr lang="de-DE" sz="1600" i="1" dirty="0">
                <a:solidFill>
                  <a:srgbClr val="008000"/>
                </a:solidFill>
                <a:ea typeface="Lucida Sans Unicode" charset="0"/>
                <a:cs typeface="Lucida Sans Unicode" charset="0"/>
              </a:rPr>
              <a:t>The classes can </a:t>
            </a:r>
            <a:br>
              <a:rPr lang="de-DE" sz="1600" i="1" dirty="0">
                <a:solidFill>
                  <a:srgbClr val="008000"/>
                </a:solidFill>
                <a:ea typeface="Lucida Sans Unicode" charset="0"/>
                <a:cs typeface="Lucida Sans Unicode" charset="0"/>
              </a:rPr>
            </a:br>
            <a:r>
              <a:rPr lang="de-DE" sz="1600" i="1" dirty="0">
                <a:solidFill>
                  <a:srgbClr val="008000"/>
                </a:solidFill>
                <a:ea typeface="Lucida Sans Unicode" charset="0"/>
                <a:cs typeface="Lucida Sans Unicode" charset="0"/>
              </a:rPr>
              <a:t>be defined </a:t>
            </a:r>
            <a:br>
              <a:rPr lang="de-DE" sz="1600" i="1" dirty="0">
                <a:solidFill>
                  <a:srgbClr val="008000"/>
                </a:solidFill>
                <a:ea typeface="Lucida Sans Unicode" charset="0"/>
                <a:cs typeface="Lucida Sans Unicode" charset="0"/>
              </a:rPr>
            </a:br>
            <a:r>
              <a:rPr lang="de-DE" sz="1600" i="1" dirty="0">
                <a:solidFill>
                  <a:srgbClr val="008000"/>
                </a:solidFill>
                <a:ea typeface="Lucida Sans Unicode" charset="0"/>
                <a:cs typeface="Lucida Sans Unicode" charset="0"/>
              </a:rPr>
              <a:t>at runtime</a:t>
            </a:r>
            <a:br>
              <a:rPr lang="de-DE" sz="1600" i="1" dirty="0">
                <a:solidFill>
                  <a:srgbClr val="008000"/>
                </a:solidFill>
                <a:ea typeface="Lucida Sans Unicode" charset="0"/>
                <a:cs typeface="Lucida Sans Unicode" charset="0"/>
              </a:rPr>
            </a:br>
            <a:r>
              <a:rPr lang="de-DE" sz="1600" i="1" dirty="0">
                <a:solidFill>
                  <a:srgbClr val="008000"/>
                </a:solidFill>
                <a:ea typeface="Lucida Sans Unicode" charset="0"/>
                <a:cs typeface="Lucida Sans Unicode" charset="0"/>
              </a:rPr>
              <a:t>(„dynamic model“) </a:t>
            </a:r>
          </a:p>
        </p:txBody>
      </p:sp>
      <p:sp>
        <p:nvSpPr>
          <p:cNvPr id="17" name="Ellipse 16"/>
          <p:cNvSpPr/>
          <p:nvPr/>
        </p:nvSpPr>
        <p:spPr bwMode="auto">
          <a:xfrm rot="19093367">
            <a:off x="6199686" y="3267841"/>
            <a:ext cx="2545438" cy="3369043"/>
          </a:xfrm>
          <a:prstGeom prst="ellipse">
            <a:avLst/>
          </a:prstGeom>
          <a:noFill/>
          <a:ln w="12700" cap="flat" cmpd="sng" algn="ctr">
            <a:solidFill>
              <a:srgbClr val="C00000"/>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pPr>
            <a:endParaRPr kumimoji="0" lang="de-DE" sz="1800" b="0" i="0" u="none" strike="noStrike" cap="none" normalizeH="0" baseline="0" dirty="0">
              <a:ln>
                <a:noFill/>
              </a:ln>
              <a:solidFill>
                <a:srgbClr val="C00000"/>
              </a:solidFill>
              <a:effectLst/>
              <a:latin typeface="Arial" charset="0"/>
            </a:endParaRPr>
          </a:p>
        </p:txBody>
      </p:sp>
      <p:sp>
        <p:nvSpPr>
          <p:cNvPr id="3" name="Datumsplatzhalter 2">
            <a:extLst>
              <a:ext uri="{FF2B5EF4-FFF2-40B4-BE49-F238E27FC236}">
                <a16:creationId xmlns:a16="http://schemas.microsoft.com/office/drawing/2014/main" id="{23FB60D3-21E2-480F-8B76-7ADC55D1B26D}"/>
              </a:ext>
            </a:extLst>
          </p:cNvPr>
          <p:cNvSpPr>
            <a:spLocks noGrp="1"/>
          </p:cNvSpPr>
          <p:nvPr>
            <p:ph type="dt" sz="half" idx="10"/>
          </p:nvPr>
        </p:nvSpPr>
        <p:spPr/>
        <p:txBody>
          <a:bodyPr/>
          <a:lstStyle/>
          <a:p>
            <a:r>
              <a:rPr lang="de-DE" dirty="0"/>
              <a:t>8.11.2021</a:t>
            </a:r>
          </a:p>
        </p:txBody>
      </p:sp>
      <p:sp>
        <p:nvSpPr>
          <p:cNvPr id="5" name="Foliennummernplatzhalter 4">
            <a:extLst>
              <a:ext uri="{FF2B5EF4-FFF2-40B4-BE49-F238E27FC236}">
                <a16:creationId xmlns:a16="http://schemas.microsoft.com/office/drawing/2014/main" id="{444E5BA0-6EC4-4FAB-81D1-84DDFF1F3450}"/>
              </a:ext>
            </a:extLst>
          </p:cNvPr>
          <p:cNvSpPr>
            <a:spLocks noGrp="1"/>
          </p:cNvSpPr>
          <p:nvPr>
            <p:ph type="sldNum" sz="quarter" idx="12"/>
          </p:nvPr>
        </p:nvSpPr>
        <p:spPr/>
        <p:txBody>
          <a:bodyPr/>
          <a:lstStyle/>
          <a:p>
            <a:fld id="{E07F1749-2C29-4AD9-BF92-E70F8884412B}" type="slidenum">
              <a:rPr lang="de-DE" smtClean="0"/>
              <a:t>22</a:t>
            </a:fld>
            <a:endParaRPr lang="de-DE" dirty="0"/>
          </a:p>
        </p:txBody>
      </p:sp>
    </p:spTree>
    <p:extLst>
      <p:ext uri="{BB962C8B-B14F-4D97-AF65-F5344CB8AC3E}">
        <p14:creationId xmlns:p14="http://schemas.microsoft.com/office/powerpoint/2010/main" val="1523471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835" y="1410972"/>
            <a:ext cx="9507490" cy="5069475"/>
          </a:xfrm>
          <a:prstGeom prst="rect">
            <a:avLst/>
          </a:prstGeom>
        </p:spPr>
      </p:pic>
      <p:sp>
        <p:nvSpPr>
          <p:cNvPr id="2" name="Titel 1"/>
          <p:cNvSpPr>
            <a:spLocks noGrp="1"/>
          </p:cNvSpPr>
          <p:nvPr>
            <p:ph type="title"/>
          </p:nvPr>
        </p:nvSpPr>
        <p:spPr>
          <a:xfrm>
            <a:off x="576460" y="748549"/>
            <a:ext cx="9937105" cy="590987"/>
          </a:xfrm>
        </p:spPr>
        <p:txBody>
          <a:bodyPr/>
          <a:lstStyle/>
          <a:p>
            <a:pPr>
              <a:spcBef>
                <a:spcPts val="900"/>
              </a:spcBef>
            </a:pPr>
            <a:r>
              <a:rPr lang="de-DE" sz="2100" dirty="0"/>
              <a:t>The SpecIF Integration Model with 5 Fundamental Model-element Types</a:t>
            </a:r>
          </a:p>
        </p:txBody>
      </p:sp>
      <p:sp>
        <p:nvSpPr>
          <p:cNvPr id="4" name="Fußzeilenplatzhalter 3"/>
          <p:cNvSpPr>
            <a:spLocks noGrp="1"/>
          </p:cNvSpPr>
          <p:nvPr>
            <p:ph type="ftr" sz="quarter" idx="11"/>
          </p:nvPr>
        </p:nvSpPr>
        <p:spPr/>
        <p:txBody>
          <a:bodyPr/>
          <a:lstStyle/>
          <a:p>
            <a:r>
              <a:rPr lang="en-US" dirty="0"/>
              <a:t>Integrate BPMN and Archimate Models using SpecIF</a:t>
            </a:r>
            <a:endParaRPr lang="de-DE" dirty="0"/>
          </a:p>
        </p:txBody>
      </p:sp>
      <p:sp>
        <p:nvSpPr>
          <p:cNvPr id="7" name="Oval 3"/>
          <p:cNvSpPr>
            <a:spLocks noChangeArrowheads="1"/>
          </p:cNvSpPr>
          <p:nvPr/>
        </p:nvSpPr>
        <p:spPr bwMode="auto">
          <a:xfrm>
            <a:off x="8737048" y="5688359"/>
            <a:ext cx="296115" cy="296116"/>
          </a:xfrm>
          <a:prstGeom prst="ellipse">
            <a:avLst/>
          </a:prstGeom>
          <a:noFill/>
          <a:ln w="7200" cap="flat">
            <a:noFill/>
            <a:round/>
            <a:headEnd type="triangle" w="med" len="med"/>
            <a:tailEnd type="triangle" w="med" len="med"/>
          </a:ln>
          <a:effectLst/>
        </p:spPr>
        <p:txBody>
          <a:bodyPr wrap="none" anchor="ctr"/>
          <a:lstStyle/>
          <a:p>
            <a:pPr algn="ctr"/>
            <a:r>
              <a:rPr lang="de-DE" sz="2800" dirty="0">
                <a:solidFill>
                  <a:srgbClr val="FF0000"/>
                </a:solidFill>
                <a:latin typeface="UnitOT-Light"/>
              </a:rPr>
              <a:t>↯</a:t>
            </a:r>
            <a:endParaRPr lang="de-DE" sz="2800" dirty="0">
              <a:solidFill>
                <a:srgbClr val="FF0000"/>
              </a:solidFill>
            </a:endParaRPr>
          </a:p>
        </p:txBody>
      </p:sp>
      <p:sp>
        <p:nvSpPr>
          <p:cNvPr id="8" name="Oval 3"/>
          <p:cNvSpPr>
            <a:spLocks noChangeArrowheads="1"/>
          </p:cNvSpPr>
          <p:nvPr/>
        </p:nvSpPr>
        <p:spPr bwMode="auto">
          <a:xfrm>
            <a:off x="6217881" y="5688359"/>
            <a:ext cx="296115" cy="296116"/>
          </a:xfrm>
          <a:prstGeom prst="ellipse">
            <a:avLst/>
          </a:prstGeom>
          <a:noFill/>
          <a:ln w="7200" cap="flat">
            <a:noFill/>
            <a:round/>
            <a:headEnd type="triangle" w="med" len="med"/>
            <a:tailEnd type="triangle" w="med" len="med"/>
          </a:ln>
          <a:effectLst/>
        </p:spPr>
        <p:txBody>
          <a:bodyPr wrap="none" anchor="ctr"/>
          <a:lstStyle/>
          <a:p>
            <a:pPr algn="ctr"/>
            <a:r>
              <a:rPr lang="de-DE" sz="3200" dirty="0">
                <a:solidFill>
                  <a:srgbClr val="FF3366"/>
                </a:solidFill>
                <a:latin typeface="UnitOT-Light"/>
              </a:rPr>
              <a:t>✶</a:t>
            </a:r>
            <a:endParaRPr lang="de-DE" sz="3200" dirty="0">
              <a:solidFill>
                <a:srgbClr val="FF3366"/>
              </a:solidFill>
            </a:endParaRPr>
          </a:p>
        </p:txBody>
      </p:sp>
      <p:sp>
        <p:nvSpPr>
          <p:cNvPr id="9" name="Oval 3"/>
          <p:cNvSpPr>
            <a:spLocks noChangeArrowheads="1"/>
          </p:cNvSpPr>
          <p:nvPr/>
        </p:nvSpPr>
        <p:spPr bwMode="auto">
          <a:xfrm>
            <a:off x="6199010" y="1943943"/>
            <a:ext cx="354981" cy="354981"/>
          </a:xfrm>
          <a:prstGeom prst="ellipse">
            <a:avLst/>
          </a:prstGeom>
          <a:noFill/>
          <a:ln w="7200" cap="flat">
            <a:noFill/>
            <a:round/>
            <a:headEnd type="triangle" w="med" len="med"/>
            <a:tailEnd type="triangle" w="med" len="med"/>
          </a:ln>
          <a:effectLst/>
        </p:spPr>
        <p:txBody>
          <a:bodyPr wrap="none" anchor="ctr"/>
          <a:lstStyle/>
          <a:p>
            <a:pPr algn="ctr"/>
            <a:r>
              <a:rPr lang="de-DE" sz="3600" dirty="0">
                <a:solidFill>
                  <a:srgbClr val="008000"/>
                </a:solidFill>
                <a:latin typeface="UnitOT-Light"/>
              </a:rPr>
              <a:t>■</a:t>
            </a:r>
            <a:endParaRPr lang="de-DE" sz="3600" dirty="0">
              <a:solidFill>
                <a:srgbClr val="008000"/>
              </a:solidFill>
            </a:endParaRPr>
          </a:p>
        </p:txBody>
      </p:sp>
      <p:sp>
        <p:nvSpPr>
          <p:cNvPr id="10" name="Oval 3"/>
          <p:cNvSpPr>
            <a:spLocks noChangeArrowheads="1"/>
          </p:cNvSpPr>
          <p:nvPr/>
        </p:nvSpPr>
        <p:spPr bwMode="auto">
          <a:xfrm>
            <a:off x="8704136" y="1943943"/>
            <a:ext cx="354981" cy="354981"/>
          </a:xfrm>
          <a:prstGeom prst="ellipse">
            <a:avLst/>
          </a:prstGeom>
          <a:noFill/>
          <a:ln w="7200" cap="flat">
            <a:noFill/>
            <a:round/>
            <a:headEnd type="triangle" w="med" len="med"/>
            <a:tailEnd type="triangle" w="med" len="med"/>
          </a:ln>
          <a:effectLst/>
        </p:spPr>
        <p:txBody>
          <a:bodyPr wrap="none" anchor="ctr"/>
          <a:lstStyle/>
          <a:p>
            <a:pPr algn="ctr"/>
            <a:r>
              <a:rPr lang="de-DE" sz="3600" dirty="0">
                <a:solidFill>
                  <a:srgbClr val="008000"/>
                </a:solidFill>
                <a:latin typeface="UnitOT-Light"/>
              </a:rPr>
              <a:t>●</a:t>
            </a:r>
            <a:endParaRPr lang="de-DE" sz="3600" dirty="0">
              <a:solidFill>
                <a:srgbClr val="008000"/>
              </a:solidFill>
            </a:endParaRPr>
          </a:p>
        </p:txBody>
      </p:sp>
      <p:sp>
        <p:nvSpPr>
          <p:cNvPr id="11" name="Oval 3"/>
          <p:cNvSpPr>
            <a:spLocks noChangeArrowheads="1"/>
          </p:cNvSpPr>
          <p:nvPr/>
        </p:nvSpPr>
        <p:spPr bwMode="auto">
          <a:xfrm>
            <a:off x="3723333" y="1943943"/>
            <a:ext cx="354981" cy="354981"/>
          </a:xfrm>
          <a:prstGeom prst="ellipse">
            <a:avLst/>
          </a:prstGeom>
          <a:noFill/>
          <a:ln w="7200" cap="flat">
            <a:noFill/>
            <a:round/>
            <a:headEnd type="triangle" w="med" len="med"/>
            <a:tailEnd type="triangle" w="med" len="med"/>
          </a:ln>
          <a:effectLst/>
        </p:spPr>
        <p:txBody>
          <a:bodyPr wrap="none" anchor="ctr"/>
          <a:lstStyle/>
          <a:p>
            <a:pPr algn="ctr"/>
            <a:r>
              <a:rPr lang="de-DE" sz="3600" dirty="0">
                <a:solidFill>
                  <a:srgbClr val="008000"/>
                </a:solidFill>
                <a:latin typeface="Arial" panose="020B0604020202020204" pitchFamily="34" charset="0"/>
                <a:cs typeface="Arial" panose="020B0604020202020204" pitchFamily="34" charset="0"/>
              </a:rPr>
              <a:t>♦</a:t>
            </a:r>
          </a:p>
        </p:txBody>
      </p:sp>
      <p:sp>
        <p:nvSpPr>
          <p:cNvPr id="12" name="Textfeld 11"/>
          <p:cNvSpPr txBox="1"/>
          <p:nvPr/>
        </p:nvSpPr>
        <p:spPr>
          <a:xfrm>
            <a:off x="5775325" y="2684348"/>
            <a:ext cx="1259946" cy="830997"/>
          </a:xfrm>
          <a:prstGeom prst="rect">
            <a:avLst/>
          </a:prstGeom>
          <a:noFill/>
        </p:spPr>
        <p:txBody>
          <a:bodyPr wrap="square" rtlCol="0">
            <a:spAutoFit/>
          </a:bodyPr>
          <a:lstStyle/>
          <a:p>
            <a:pPr marL="180000" indent="-180000">
              <a:buClr>
                <a:srgbClr val="008000"/>
              </a:buClr>
              <a:buFont typeface="Arial" panose="020B0604020202020204" pitchFamily="34" charset="0"/>
              <a:buChar char="•"/>
            </a:pPr>
            <a:r>
              <a:rPr lang="de-DE" sz="1200" i="1" dirty="0">
                <a:solidFill>
                  <a:srgbClr val="008000"/>
                </a:solidFill>
              </a:rPr>
              <a:t>Function</a:t>
            </a:r>
          </a:p>
          <a:p>
            <a:pPr marL="180000" indent="-180000">
              <a:buClr>
                <a:srgbClr val="008000"/>
              </a:buClr>
              <a:buFont typeface="Arial" panose="020B0604020202020204" pitchFamily="34" charset="0"/>
              <a:buChar char="•"/>
            </a:pPr>
            <a:r>
              <a:rPr lang="de-DE" sz="1200" i="1" dirty="0">
                <a:solidFill>
                  <a:srgbClr val="008000"/>
                </a:solidFill>
              </a:rPr>
              <a:t>Module</a:t>
            </a:r>
          </a:p>
          <a:p>
            <a:pPr marL="180000" indent="-180000">
              <a:buClr>
                <a:srgbClr val="008000"/>
              </a:buClr>
              <a:buFont typeface="Arial" panose="020B0604020202020204" pitchFamily="34" charset="0"/>
              <a:buChar char="•"/>
            </a:pPr>
            <a:r>
              <a:rPr lang="de-DE" sz="1200" i="1" dirty="0">
                <a:solidFill>
                  <a:srgbClr val="008000"/>
                </a:solidFill>
              </a:rPr>
              <a:t>Component</a:t>
            </a:r>
          </a:p>
          <a:p>
            <a:pPr marL="180000" indent="-180000">
              <a:buClr>
                <a:srgbClr val="008000"/>
              </a:buClr>
              <a:buFont typeface="Arial" panose="020B0604020202020204" pitchFamily="34" charset="0"/>
              <a:buChar char="•"/>
            </a:pPr>
            <a:r>
              <a:rPr lang="de-DE" sz="1200" i="1" dirty="0">
                <a:solidFill>
                  <a:srgbClr val="008000"/>
                </a:solidFill>
              </a:rPr>
              <a:t>Role</a:t>
            </a:r>
          </a:p>
        </p:txBody>
      </p:sp>
      <p:sp>
        <p:nvSpPr>
          <p:cNvPr id="13" name="Textfeld 12"/>
          <p:cNvSpPr txBox="1"/>
          <p:nvPr/>
        </p:nvSpPr>
        <p:spPr>
          <a:xfrm>
            <a:off x="8270985" y="2592015"/>
            <a:ext cx="1220180" cy="1015663"/>
          </a:xfrm>
          <a:prstGeom prst="rect">
            <a:avLst/>
          </a:prstGeom>
          <a:noFill/>
        </p:spPr>
        <p:txBody>
          <a:bodyPr wrap="square" rtlCol="0">
            <a:spAutoFit/>
          </a:bodyPr>
          <a:lstStyle/>
          <a:p>
            <a:pPr marL="180000" indent="-180000">
              <a:buClr>
                <a:srgbClr val="008000"/>
              </a:buClr>
              <a:buFont typeface="Arial" panose="020B0604020202020204" pitchFamily="34" charset="0"/>
              <a:buChar char="•"/>
            </a:pPr>
            <a:r>
              <a:rPr lang="de-DE" sz="1200" i="1" dirty="0">
                <a:solidFill>
                  <a:srgbClr val="008000"/>
                </a:solidFill>
              </a:rPr>
              <a:t>Information</a:t>
            </a:r>
          </a:p>
          <a:p>
            <a:pPr marL="180000" indent="-180000">
              <a:buClr>
                <a:srgbClr val="008000"/>
              </a:buClr>
              <a:buFont typeface="Arial" panose="020B0604020202020204" pitchFamily="34" charset="0"/>
              <a:buChar char="•"/>
            </a:pPr>
            <a:r>
              <a:rPr lang="de-DE" sz="1200" i="1" dirty="0">
                <a:solidFill>
                  <a:srgbClr val="008000"/>
                </a:solidFill>
              </a:rPr>
              <a:t>Database</a:t>
            </a:r>
          </a:p>
          <a:p>
            <a:pPr marL="180000" indent="-180000">
              <a:buClr>
                <a:srgbClr val="008000"/>
              </a:buClr>
              <a:buFont typeface="Arial" panose="020B0604020202020204" pitchFamily="34" charset="0"/>
              <a:buChar char="•"/>
            </a:pPr>
            <a:r>
              <a:rPr lang="de-DE" sz="1200" i="1" dirty="0">
                <a:solidFill>
                  <a:srgbClr val="008000"/>
                </a:solidFill>
              </a:rPr>
              <a:t>State</a:t>
            </a:r>
          </a:p>
          <a:p>
            <a:pPr marL="180000" indent="-180000">
              <a:buClr>
                <a:srgbClr val="008000"/>
              </a:buClr>
              <a:buFont typeface="Arial" panose="020B0604020202020204" pitchFamily="34" charset="0"/>
              <a:buChar char="•"/>
            </a:pPr>
            <a:r>
              <a:rPr lang="de-DE" sz="1200" i="1" dirty="0">
                <a:solidFill>
                  <a:srgbClr val="008000"/>
                </a:solidFill>
              </a:rPr>
              <a:t>Form</a:t>
            </a:r>
          </a:p>
          <a:p>
            <a:pPr marL="180000" indent="-180000">
              <a:buClr>
                <a:srgbClr val="008000"/>
              </a:buClr>
              <a:buFont typeface="Arial" panose="020B0604020202020204" pitchFamily="34" charset="0"/>
              <a:buChar char="•"/>
            </a:pPr>
            <a:r>
              <a:rPr lang="de-DE" sz="1200" i="1" dirty="0">
                <a:solidFill>
                  <a:srgbClr val="008000"/>
                </a:solidFill>
              </a:rPr>
              <a:t>Color</a:t>
            </a:r>
          </a:p>
        </p:txBody>
      </p:sp>
      <p:sp>
        <p:nvSpPr>
          <p:cNvPr id="14" name="Textfeld 13"/>
          <p:cNvSpPr txBox="1"/>
          <p:nvPr/>
        </p:nvSpPr>
        <p:spPr>
          <a:xfrm>
            <a:off x="3478175" y="2961347"/>
            <a:ext cx="1029014" cy="276999"/>
          </a:xfrm>
          <a:prstGeom prst="rect">
            <a:avLst/>
          </a:prstGeom>
          <a:noFill/>
        </p:spPr>
        <p:txBody>
          <a:bodyPr wrap="square" rtlCol="0">
            <a:spAutoFit/>
          </a:bodyPr>
          <a:lstStyle/>
          <a:p>
            <a:pPr marL="180000" indent="-180000">
              <a:buClr>
                <a:srgbClr val="008000"/>
              </a:buClr>
              <a:buFont typeface="Arial" panose="020B0604020202020204" pitchFamily="34" charset="0"/>
              <a:buChar char="•"/>
            </a:pPr>
            <a:r>
              <a:rPr lang="de-DE" sz="1200" i="1" dirty="0">
                <a:solidFill>
                  <a:srgbClr val="008000"/>
                </a:solidFill>
              </a:rPr>
              <a:t>Eventc</a:t>
            </a:r>
          </a:p>
        </p:txBody>
      </p:sp>
      <p:sp>
        <p:nvSpPr>
          <p:cNvPr id="15" name="Textfeld 14"/>
          <p:cNvSpPr txBox="1"/>
          <p:nvPr/>
        </p:nvSpPr>
        <p:spPr>
          <a:xfrm>
            <a:off x="5933629" y="6004210"/>
            <a:ext cx="864617" cy="276999"/>
          </a:xfrm>
          <a:prstGeom prst="rect">
            <a:avLst/>
          </a:prstGeom>
          <a:noFill/>
        </p:spPr>
        <p:txBody>
          <a:bodyPr wrap="square" rtlCol="0">
            <a:spAutoFit/>
          </a:bodyPr>
          <a:lstStyle/>
          <a:p>
            <a:pPr marL="180000" indent="-180000">
              <a:buClr>
                <a:srgbClr val="FF3366"/>
              </a:buClr>
              <a:buFont typeface="Arial" panose="020B0604020202020204" pitchFamily="34" charset="0"/>
              <a:buChar char="•"/>
            </a:pPr>
            <a:r>
              <a:rPr lang="de-DE" sz="1200" i="1" dirty="0">
                <a:solidFill>
                  <a:srgbClr val="FF3366"/>
                </a:solidFill>
              </a:rPr>
              <a:t>Feature</a:t>
            </a:r>
          </a:p>
        </p:txBody>
      </p:sp>
      <p:sp>
        <p:nvSpPr>
          <p:cNvPr id="16" name="Textfeld 15"/>
          <p:cNvSpPr txBox="1"/>
          <p:nvPr/>
        </p:nvSpPr>
        <p:spPr>
          <a:xfrm>
            <a:off x="8253542" y="6004210"/>
            <a:ext cx="1305647" cy="276999"/>
          </a:xfrm>
          <a:prstGeom prst="rect">
            <a:avLst/>
          </a:prstGeom>
          <a:noFill/>
        </p:spPr>
        <p:txBody>
          <a:bodyPr wrap="square" rtlCol="0">
            <a:spAutoFit/>
          </a:bodyPr>
          <a:lstStyle/>
          <a:p>
            <a:pPr marL="180000" indent="-180000">
              <a:buClr>
                <a:srgbClr val="FF3366"/>
              </a:buClr>
              <a:buFont typeface="Arial" panose="020B0604020202020204" pitchFamily="34" charset="0"/>
              <a:buChar char="•"/>
            </a:pPr>
            <a:r>
              <a:rPr lang="de-DE" sz="1200" i="1" dirty="0">
                <a:solidFill>
                  <a:srgbClr val="FF3366"/>
                </a:solidFill>
              </a:rPr>
              <a:t>Requirement</a:t>
            </a:r>
          </a:p>
        </p:txBody>
      </p:sp>
      <p:sp>
        <p:nvSpPr>
          <p:cNvPr id="17" name="AutoShape 13"/>
          <p:cNvSpPr>
            <a:spLocks/>
          </p:cNvSpPr>
          <p:nvPr/>
        </p:nvSpPr>
        <p:spPr bwMode="auto">
          <a:xfrm>
            <a:off x="584681" y="2019444"/>
            <a:ext cx="1863987" cy="309402"/>
          </a:xfrm>
          <a:prstGeom prst="wedgeRoundRectCallout">
            <a:avLst>
              <a:gd name="adj1" fmla="val 117298"/>
              <a:gd name="adj2" fmla="val -12055"/>
              <a:gd name="adj3" fmla="val 16667"/>
            </a:avLst>
          </a:prstGeom>
          <a:solidFill>
            <a:schemeClr val="bg1">
              <a:lumMod val="85000"/>
            </a:schemeClr>
          </a:solidFill>
          <a:ln w="9525" cap="flat">
            <a:noFill/>
            <a:round/>
            <a:headEnd/>
            <a:tailEnd/>
          </a:ln>
          <a:effectLst/>
        </p:spPr>
        <p:txBody>
          <a:bodyPr wrap="none" lIns="90000" tIns="59112" rIns="90000" bIns="45000" anchor="ctr"/>
          <a:lstStyle/>
          <a:p>
            <a:pPr algn="ctr">
              <a:tabLst>
                <a:tab pos="723900" algn="l"/>
                <a:tab pos="1447800" algn="l"/>
              </a:tabLst>
            </a:pPr>
            <a:r>
              <a:rPr lang="de-DE" sz="1400" i="1" dirty="0"/>
              <a:t>SpecIF ObjectType</a:t>
            </a:r>
          </a:p>
        </p:txBody>
      </p:sp>
      <p:sp>
        <p:nvSpPr>
          <p:cNvPr id="18" name="AutoShape 13"/>
          <p:cNvSpPr>
            <a:spLocks/>
          </p:cNvSpPr>
          <p:nvPr/>
        </p:nvSpPr>
        <p:spPr bwMode="auto">
          <a:xfrm>
            <a:off x="792485" y="5666989"/>
            <a:ext cx="2088232" cy="309402"/>
          </a:xfrm>
          <a:prstGeom prst="wedgeRoundRectCallout">
            <a:avLst>
              <a:gd name="adj1" fmla="val 163850"/>
              <a:gd name="adj2" fmla="val -724037"/>
              <a:gd name="adj3" fmla="val 16667"/>
            </a:avLst>
          </a:prstGeom>
          <a:solidFill>
            <a:schemeClr val="bg1">
              <a:lumMod val="85000"/>
            </a:schemeClr>
          </a:solidFill>
          <a:ln w="9525" cap="flat">
            <a:noFill/>
            <a:round/>
            <a:headEnd/>
            <a:tailEnd/>
          </a:ln>
          <a:effectLst/>
        </p:spPr>
        <p:txBody>
          <a:bodyPr wrap="none" lIns="90000" tIns="59112" rIns="90000" bIns="45000" anchor="ctr"/>
          <a:lstStyle/>
          <a:p>
            <a:pPr algn="ctr">
              <a:tabLst>
                <a:tab pos="723900" algn="l"/>
                <a:tab pos="1447800" algn="l"/>
              </a:tabLst>
            </a:pPr>
            <a:r>
              <a:rPr lang="de-DE" sz="1400" i="1" dirty="0"/>
              <a:t>SpecIF statementClass</a:t>
            </a:r>
          </a:p>
        </p:txBody>
      </p:sp>
      <p:sp>
        <p:nvSpPr>
          <p:cNvPr id="20" name="AutoShape 13"/>
          <p:cNvSpPr>
            <a:spLocks/>
          </p:cNvSpPr>
          <p:nvPr/>
        </p:nvSpPr>
        <p:spPr bwMode="auto">
          <a:xfrm>
            <a:off x="594479" y="2015951"/>
            <a:ext cx="1854190" cy="309402"/>
          </a:xfrm>
          <a:prstGeom prst="wedgeRoundRectCallout">
            <a:avLst>
              <a:gd name="adj1" fmla="val 46932"/>
              <a:gd name="adj2" fmla="val 544320"/>
              <a:gd name="adj3" fmla="val 16667"/>
            </a:avLst>
          </a:prstGeom>
          <a:solidFill>
            <a:schemeClr val="bg1">
              <a:lumMod val="85000"/>
            </a:schemeClr>
          </a:solidFill>
          <a:ln w="9525" cap="flat">
            <a:noFill/>
            <a:round/>
            <a:headEnd/>
            <a:tailEnd/>
          </a:ln>
          <a:effectLst/>
        </p:spPr>
        <p:txBody>
          <a:bodyPr wrap="none" lIns="90000" tIns="59112" rIns="90000" bIns="45000" anchor="ctr"/>
          <a:lstStyle/>
          <a:p>
            <a:pPr algn="ctr">
              <a:tabLst>
                <a:tab pos="723900" algn="l"/>
                <a:tab pos="1447800" algn="l"/>
              </a:tabLst>
            </a:pPr>
            <a:r>
              <a:rPr lang="de-DE" sz="1400" i="1" dirty="0"/>
              <a:t>SpecIF resourceClass</a:t>
            </a:r>
          </a:p>
        </p:txBody>
      </p:sp>
      <p:sp>
        <p:nvSpPr>
          <p:cNvPr id="21" name="Textfeld 20"/>
          <p:cNvSpPr txBox="1"/>
          <p:nvPr/>
        </p:nvSpPr>
        <p:spPr>
          <a:xfrm>
            <a:off x="1832200" y="3908484"/>
            <a:ext cx="230832" cy="553998"/>
          </a:xfrm>
          <a:prstGeom prst="rect">
            <a:avLst/>
          </a:prstGeom>
          <a:noFill/>
        </p:spPr>
        <p:txBody>
          <a:bodyPr wrap="none" lIns="0" tIns="0" rIns="0" bIns="0" rtlCol="0" anchor="ctr" anchorCtr="0">
            <a:spAutoFit/>
          </a:bodyPr>
          <a:lstStyle/>
          <a:p>
            <a:pPr algn="ctr"/>
            <a:r>
              <a:rPr lang="de-DE" sz="3600" dirty="0">
                <a:solidFill>
                  <a:srgbClr val="000000"/>
                </a:solidFill>
                <a:latin typeface="UnitOT-Light"/>
              </a:rPr>
              <a:t>▣</a:t>
            </a:r>
            <a:endParaRPr lang="de-DE" sz="3600" b="1" dirty="0"/>
          </a:p>
        </p:txBody>
      </p:sp>
      <p:sp>
        <p:nvSpPr>
          <p:cNvPr id="23" name="Textfeld 22"/>
          <p:cNvSpPr txBox="1"/>
          <p:nvPr/>
        </p:nvSpPr>
        <p:spPr>
          <a:xfrm>
            <a:off x="1253677" y="4392215"/>
            <a:ext cx="1411016" cy="276999"/>
          </a:xfrm>
          <a:prstGeom prst="rect">
            <a:avLst/>
          </a:prstGeom>
          <a:noFill/>
        </p:spPr>
        <p:txBody>
          <a:bodyPr wrap="square" rtlCol="0">
            <a:spAutoFit/>
          </a:bodyPr>
          <a:lstStyle/>
          <a:p>
            <a:pPr marL="108000" indent="-108000">
              <a:buClr>
                <a:srgbClr val="008000"/>
              </a:buClr>
              <a:buFont typeface="Arial" panose="020B0604020202020204" pitchFamily="34" charset="0"/>
              <a:buChar char="•"/>
            </a:pPr>
            <a:r>
              <a:rPr lang="de-DE" sz="1200" i="1" dirty="0"/>
              <a:t>Model Diagram</a:t>
            </a:r>
          </a:p>
        </p:txBody>
      </p:sp>
      <p:sp>
        <p:nvSpPr>
          <p:cNvPr id="22" name="AutoShape 13"/>
          <p:cNvSpPr>
            <a:spLocks/>
          </p:cNvSpPr>
          <p:nvPr/>
        </p:nvSpPr>
        <p:spPr bwMode="auto">
          <a:xfrm>
            <a:off x="792485" y="5688359"/>
            <a:ext cx="2088232" cy="309402"/>
          </a:xfrm>
          <a:prstGeom prst="wedgeRoundRectCallout">
            <a:avLst>
              <a:gd name="adj1" fmla="val 161904"/>
              <a:gd name="adj2" fmla="val -246798"/>
              <a:gd name="adj3" fmla="val 16667"/>
            </a:avLst>
          </a:prstGeom>
          <a:solidFill>
            <a:schemeClr val="bg1">
              <a:lumMod val="85000"/>
            </a:schemeClr>
          </a:solidFill>
          <a:ln w="9525" cap="flat">
            <a:noFill/>
            <a:round/>
            <a:headEnd/>
            <a:tailEnd/>
          </a:ln>
          <a:effectLst/>
        </p:spPr>
        <p:txBody>
          <a:bodyPr wrap="none" lIns="90000" tIns="59112" rIns="90000" bIns="45000" anchor="ctr"/>
          <a:lstStyle/>
          <a:p>
            <a:pPr algn="ctr">
              <a:tabLst>
                <a:tab pos="723900" algn="l"/>
                <a:tab pos="1447800" algn="l"/>
              </a:tabLst>
            </a:pPr>
            <a:r>
              <a:rPr lang="de-DE" sz="1400" i="1" dirty="0"/>
              <a:t>SpecIF statementClass</a:t>
            </a:r>
          </a:p>
        </p:txBody>
      </p:sp>
      <p:sp>
        <p:nvSpPr>
          <p:cNvPr id="3" name="Datumsplatzhalter 2">
            <a:extLst>
              <a:ext uri="{FF2B5EF4-FFF2-40B4-BE49-F238E27FC236}">
                <a16:creationId xmlns:a16="http://schemas.microsoft.com/office/drawing/2014/main" id="{230BCC07-5420-4613-9CB8-7F3B9A037A3B}"/>
              </a:ext>
            </a:extLst>
          </p:cNvPr>
          <p:cNvSpPr>
            <a:spLocks noGrp="1"/>
          </p:cNvSpPr>
          <p:nvPr>
            <p:ph type="dt" sz="half" idx="10"/>
          </p:nvPr>
        </p:nvSpPr>
        <p:spPr/>
        <p:txBody>
          <a:bodyPr/>
          <a:lstStyle/>
          <a:p>
            <a:r>
              <a:rPr lang="de-DE" dirty="0"/>
              <a:t>8.11.2021</a:t>
            </a:r>
          </a:p>
        </p:txBody>
      </p:sp>
      <p:sp>
        <p:nvSpPr>
          <p:cNvPr id="5" name="Foliennummernplatzhalter 4">
            <a:extLst>
              <a:ext uri="{FF2B5EF4-FFF2-40B4-BE49-F238E27FC236}">
                <a16:creationId xmlns:a16="http://schemas.microsoft.com/office/drawing/2014/main" id="{740FA0AF-6206-485C-B547-80A94C477164}"/>
              </a:ext>
            </a:extLst>
          </p:cNvPr>
          <p:cNvSpPr>
            <a:spLocks noGrp="1"/>
          </p:cNvSpPr>
          <p:nvPr>
            <p:ph type="sldNum" sz="quarter" idx="12"/>
          </p:nvPr>
        </p:nvSpPr>
        <p:spPr/>
        <p:txBody>
          <a:bodyPr/>
          <a:lstStyle/>
          <a:p>
            <a:fld id="{E07F1749-2C29-4AD9-BF92-E70F8884412B}" type="slidenum">
              <a:rPr lang="de-DE" smtClean="0"/>
              <a:t>23</a:t>
            </a:fld>
            <a:endParaRPr lang="de-DE" dirty="0"/>
          </a:p>
        </p:txBody>
      </p:sp>
    </p:spTree>
    <p:extLst>
      <p:ext uri="{BB962C8B-B14F-4D97-AF65-F5344CB8AC3E}">
        <p14:creationId xmlns:p14="http://schemas.microsoft.com/office/powerpoint/2010/main" val="4097857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Simple Model-Integration „Adopt“</a:t>
            </a:r>
          </a:p>
        </p:txBody>
      </p:sp>
      <p:sp>
        <p:nvSpPr>
          <p:cNvPr id="4" name="Fußzeilenplatzhalter 3"/>
          <p:cNvSpPr>
            <a:spLocks noGrp="1"/>
          </p:cNvSpPr>
          <p:nvPr>
            <p:ph type="ftr" sz="quarter" idx="11"/>
          </p:nvPr>
        </p:nvSpPr>
        <p:spPr/>
        <p:txBody>
          <a:bodyPr/>
          <a:lstStyle/>
          <a:p>
            <a:r>
              <a:rPr lang="en-US" dirty="0"/>
              <a:t>Integrate BPMN and Archimate Models using SpecIF</a:t>
            </a:r>
            <a:endParaRPr lang="de-DE" dirty="0"/>
          </a:p>
        </p:txBody>
      </p:sp>
      <p:sp>
        <p:nvSpPr>
          <p:cNvPr id="6" name="Inhaltsplatzhalter 5"/>
          <p:cNvSpPr>
            <a:spLocks noGrp="1"/>
          </p:cNvSpPr>
          <p:nvPr>
            <p:ph sz="quarter" idx="13"/>
          </p:nvPr>
        </p:nvSpPr>
        <p:spPr/>
        <p:txBody>
          <a:bodyPr anchor="ctr"/>
          <a:lstStyle/>
          <a:p>
            <a:pPr lvl="2"/>
            <a:r>
              <a:rPr lang="de-DE" dirty="0"/>
              <a:t>Adopt existing model-element types, if they are equivalent</a:t>
            </a:r>
          </a:p>
          <a:p>
            <a:pPr lvl="2"/>
            <a:r>
              <a:rPr lang="de-DE" dirty="0"/>
              <a:t>Add new diagrams (views)</a:t>
            </a:r>
          </a:p>
          <a:p>
            <a:pPr lvl="2"/>
            <a:r>
              <a:rPr lang="de-DE" dirty="0"/>
              <a:t>Adopt existing model-elements having the same title</a:t>
            </a:r>
          </a:p>
          <a:p>
            <a:pPr lvl="2"/>
            <a:r>
              <a:rPr lang="de-DE" dirty="0"/>
              <a:t>Add new statements</a:t>
            </a:r>
          </a:p>
          <a:p>
            <a:pPr lvl="2"/>
            <a:r>
              <a:rPr lang="de-DE" dirty="0"/>
              <a:t>Build new glossary of model-elements, sorted by fundamental type</a:t>
            </a:r>
          </a:p>
        </p:txBody>
      </p:sp>
      <p:sp>
        <p:nvSpPr>
          <p:cNvPr id="7" name="Datumsplatzhalter 6">
            <a:extLst>
              <a:ext uri="{FF2B5EF4-FFF2-40B4-BE49-F238E27FC236}">
                <a16:creationId xmlns:a16="http://schemas.microsoft.com/office/drawing/2014/main" id="{1A1E2AC9-EDC1-4773-B507-BB4E5E33DFAD}"/>
              </a:ext>
            </a:extLst>
          </p:cNvPr>
          <p:cNvSpPr>
            <a:spLocks noGrp="1"/>
          </p:cNvSpPr>
          <p:nvPr>
            <p:ph type="dt" sz="half" idx="10"/>
          </p:nvPr>
        </p:nvSpPr>
        <p:spPr/>
        <p:txBody>
          <a:bodyPr/>
          <a:lstStyle/>
          <a:p>
            <a:r>
              <a:rPr lang="de-DE" dirty="0"/>
              <a:t>8.11.2021</a:t>
            </a:r>
          </a:p>
        </p:txBody>
      </p:sp>
      <p:sp>
        <p:nvSpPr>
          <p:cNvPr id="8" name="Foliennummernplatzhalter 7">
            <a:extLst>
              <a:ext uri="{FF2B5EF4-FFF2-40B4-BE49-F238E27FC236}">
                <a16:creationId xmlns:a16="http://schemas.microsoft.com/office/drawing/2014/main" id="{6D1A0D46-E2DB-4D2D-82A6-09858B804D4D}"/>
              </a:ext>
            </a:extLst>
          </p:cNvPr>
          <p:cNvSpPr>
            <a:spLocks noGrp="1"/>
          </p:cNvSpPr>
          <p:nvPr>
            <p:ph type="sldNum" sz="quarter" idx="12"/>
          </p:nvPr>
        </p:nvSpPr>
        <p:spPr/>
        <p:txBody>
          <a:bodyPr/>
          <a:lstStyle/>
          <a:p>
            <a:fld id="{E07F1749-2C29-4AD9-BF92-E70F8884412B}" type="slidenum">
              <a:rPr lang="de-DE" smtClean="0"/>
              <a:t>24</a:t>
            </a:fld>
            <a:endParaRPr lang="de-DE" dirty="0"/>
          </a:p>
        </p:txBody>
      </p:sp>
    </p:spTree>
    <p:extLst>
      <p:ext uri="{BB962C8B-B14F-4D97-AF65-F5344CB8AC3E}">
        <p14:creationId xmlns:p14="http://schemas.microsoft.com/office/powerpoint/2010/main" val="1971501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8FF65D-8A80-419F-80C0-CD822B4F2FA3}"/>
              </a:ext>
            </a:extLst>
          </p:cNvPr>
          <p:cNvSpPr>
            <a:spLocks noGrp="1"/>
          </p:cNvSpPr>
          <p:nvPr>
            <p:ph type="title"/>
          </p:nvPr>
        </p:nvSpPr>
        <p:spPr/>
        <p:txBody>
          <a:bodyPr/>
          <a:lstStyle/>
          <a:p>
            <a:r>
              <a:rPr lang="de-DE" dirty="0"/>
              <a:t>BPMN </a:t>
            </a:r>
            <a:r>
              <a:rPr lang="de-DE" dirty="0">
                <a:sym typeface="Wingdings" panose="05000000000000000000" pitchFamily="2" charset="2"/>
              </a:rPr>
              <a:t> SpecIF Transformation</a:t>
            </a:r>
            <a:endParaRPr lang="de-DE" dirty="0"/>
          </a:p>
        </p:txBody>
      </p:sp>
      <p:sp>
        <p:nvSpPr>
          <p:cNvPr id="4" name="Fußzeilenplatzhalter 3">
            <a:extLst>
              <a:ext uri="{FF2B5EF4-FFF2-40B4-BE49-F238E27FC236}">
                <a16:creationId xmlns:a16="http://schemas.microsoft.com/office/drawing/2014/main" id="{84689E17-E0EC-4075-AE7A-12FAC3EC3923}"/>
              </a:ext>
            </a:extLst>
          </p:cNvPr>
          <p:cNvSpPr>
            <a:spLocks noGrp="1"/>
          </p:cNvSpPr>
          <p:nvPr>
            <p:ph type="ftr" sz="quarter" idx="11"/>
          </p:nvPr>
        </p:nvSpPr>
        <p:spPr/>
        <p:txBody>
          <a:bodyPr/>
          <a:lstStyle/>
          <a:p>
            <a:r>
              <a:rPr lang="en-US" dirty="0"/>
              <a:t>Integrate BPMN and Archimate Models using SpecIF</a:t>
            </a:r>
            <a:endParaRPr lang="de-DE" dirty="0"/>
          </a:p>
        </p:txBody>
      </p:sp>
      <p:cxnSp>
        <p:nvCxnSpPr>
          <p:cNvPr id="12" name="Gerade Verbindung mit Pfeil 11">
            <a:extLst>
              <a:ext uri="{FF2B5EF4-FFF2-40B4-BE49-F238E27FC236}">
                <a16:creationId xmlns:a16="http://schemas.microsoft.com/office/drawing/2014/main" id="{863DEBA6-D8D6-469D-8960-ABA96314B455}"/>
              </a:ext>
            </a:extLst>
          </p:cNvPr>
          <p:cNvCxnSpPr>
            <a:cxnSpLocks/>
            <a:stCxn id="32" idx="2"/>
            <a:endCxn id="68" idx="0"/>
          </p:cNvCxnSpPr>
          <p:nvPr/>
        </p:nvCxnSpPr>
        <p:spPr>
          <a:xfrm>
            <a:off x="4914578" y="2520007"/>
            <a:ext cx="0" cy="1205077"/>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Rechteck 13">
            <a:extLst>
              <a:ext uri="{FF2B5EF4-FFF2-40B4-BE49-F238E27FC236}">
                <a16:creationId xmlns:a16="http://schemas.microsoft.com/office/drawing/2014/main" id="{CF45C552-01F7-42DD-882C-FE143E415738}"/>
              </a:ext>
            </a:extLst>
          </p:cNvPr>
          <p:cNvSpPr/>
          <p:nvPr/>
        </p:nvSpPr>
        <p:spPr>
          <a:xfrm>
            <a:off x="4338514" y="3014534"/>
            <a:ext cx="11521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err="1">
                <a:solidFill>
                  <a:schemeClr val="tx1"/>
                </a:solidFill>
              </a:rPr>
              <a:t>SpecIF:contains</a:t>
            </a:r>
            <a:endParaRPr lang="de-DE" sz="1000" dirty="0">
              <a:solidFill>
                <a:schemeClr val="tx1"/>
              </a:solidFill>
            </a:endParaRPr>
          </a:p>
        </p:txBody>
      </p:sp>
      <p:cxnSp>
        <p:nvCxnSpPr>
          <p:cNvPr id="20" name="Gerade Verbindung mit Pfeil 19">
            <a:extLst>
              <a:ext uri="{FF2B5EF4-FFF2-40B4-BE49-F238E27FC236}">
                <a16:creationId xmlns:a16="http://schemas.microsoft.com/office/drawing/2014/main" id="{D3987934-2CCC-4AEF-8626-B7231D5E09B3}"/>
              </a:ext>
            </a:extLst>
          </p:cNvPr>
          <p:cNvCxnSpPr>
            <a:cxnSpLocks/>
            <a:stCxn id="68" idx="3"/>
            <a:endCxn id="75" idx="1"/>
          </p:cNvCxnSpPr>
          <p:nvPr/>
        </p:nvCxnSpPr>
        <p:spPr>
          <a:xfrm>
            <a:off x="5598654" y="3895344"/>
            <a:ext cx="1280168" cy="1"/>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4637BCE9-4E14-4753-9BD8-5846AAB492A5}"/>
              </a:ext>
            </a:extLst>
          </p:cNvPr>
          <p:cNvCxnSpPr>
            <a:cxnSpLocks/>
            <a:stCxn id="71" idx="3"/>
            <a:endCxn id="68" idx="1"/>
          </p:cNvCxnSpPr>
          <p:nvPr/>
        </p:nvCxnSpPr>
        <p:spPr>
          <a:xfrm>
            <a:off x="2950335" y="3895344"/>
            <a:ext cx="1280167"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1" name="Rechteck 60">
            <a:extLst>
              <a:ext uri="{FF2B5EF4-FFF2-40B4-BE49-F238E27FC236}">
                <a16:creationId xmlns:a16="http://schemas.microsoft.com/office/drawing/2014/main" id="{65228D60-F5A4-4EF1-B560-DB9F27C87815}"/>
              </a:ext>
            </a:extLst>
          </p:cNvPr>
          <p:cNvSpPr/>
          <p:nvPr/>
        </p:nvSpPr>
        <p:spPr>
          <a:xfrm rot="18000000">
            <a:off x="5719877" y="3787332"/>
            <a:ext cx="11521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SpecIF:precedes</a:t>
            </a:r>
          </a:p>
        </p:txBody>
      </p:sp>
      <p:sp>
        <p:nvSpPr>
          <p:cNvPr id="64" name="Rechteck 63">
            <a:extLst>
              <a:ext uri="{FF2B5EF4-FFF2-40B4-BE49-F238E27FC236}">
                <a16:creationId xmlns:a16="http://schemas.microsoft.com/office/drawing/2014/main" id="{CC251AFD-8F09-47C7-9C72-A2F0ECDF91C3}"/>
              </a:ext>
            </a:extLst>
          </p:cNvPr>
          <p:cNvSpPr/>
          <p:nvPr/>
        </p:nvSpPr>
        <p:spPr>
          <a:xfrm rot="18000000">
            <a:off x="2957152" y="3787332"/>
            <a:ext cx="11521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SpecIF:precedes</a:t>
            </a:r>
          </a:p>
        </p:txBody>
      </p:sp>
      <p:sp>
        <p:nvSpPr>
          <p:cNvPr id="71" name="Rechteck: abgerundete Ecken 70">
            <a:extLst>
              <a:ext uri="{FF2B5EF4-FFF2-40B4-BE49-F238E27FC236}">
                <a16:creationId xmlns:a16="http://schemas.microsoft.com/office/drawing/2014/main" id="{CA21A039-1C54-4B75-8280-CC2F09B24B09}"/>
              </a:ext>
            </a:extLst>
          </p:cNvPr>
          <p:cNvSpPr/>
          <p:nvPr/>
        </p:nvSpPr>
        <p:spPr>
          <a:xfrm>
            <a:off x="1419072" y="3725084"/>
            <a:ext cx="1531263" cy="340519"/>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b="0" i="0" u="none" strike="noStrike" dirty="0">
                <a:solidFill>
                  <a:srgbClr val="008000"/>
                </a:solidFill>
                <a:latin typeface="UnitOT-Light"/>
              </a:rPr>
              <a:t>■ Action 1</a:t>
            </a:r>
            <a:endParaRPr lang="de-DE" sz="1400" dirty="0">
              <a:solidFill>
                <a:srgbClr val="008000"/>
              </a:solidFill>
              <a:latin typeface="UnitOT-Light"/>
            </a:endParaRPr>
          </a:p>
        </p:txBody>
      </p:sp>
      <p:sp>
        <p:nvSpPr>
          <p:cNvPr id="75" name="Rechteck: abgerundete Ecken 74">
            <a:extLst>
              <a:ext uri="{FF2B5EF4-FFF2-40B4-BE49-F238E27FC236}">
                <a16:creationId xmlns:a16="http://schemas.microsoft.com/office/drawing/2014/main" id="{B21BBF37-D0C4-43F9-8332-0CE5FAACD72C}"/>
              </a:ext>
            </a:extLst>
          </p:cNvPr>
          <p:cNvSpPr/>
          <p:nvPr/>
        </p:nvSpPr>
        <p:spPr>
          <a:xfrm>
            <a:off x="6878822" y="3725085"/>
            <a:ext cx="1101994" cy="340519"/>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b="0" i="0" u="none" strike="noStrike" dirty="0">
                <a:solidFill>
                  <a:srgbClr val="008000"/>
                </a:solidFill>
                <a:latin typeface="UnitOT-Light"/>
              </a:rPr>
              <a:t>■ Action 3</a:t>
            </a:r>
          </a:p>
        </p:txBody>
      </p:sp>
      <p:sp>
        <p:nvSpPr>
          <p:cNvPr id="68" name="Rechteck: abgerundete Ecken 67">
            <a:extLst>
              <a:ext uri="{FF2B5EF4-FFF2-40B4-BE49-F238E27FC236}">
                <a16:creationId xmlns:a16="http://schemas.microsoft.com/office/drawing/2014/main" id="{56E2A065-7133-4F85-8E29-A17918653D12}"/>
              </a:ext>
            </a:extLst>
          </p:cNvPr>
          <p:cNvSpPr/>
          <p:nvPr/>
        </p:nvSpPr>
        <p:spPr>
          <a:xfrm>
            <a:off x="4230502" y="3725084"/>
            <a:ext cx="1368152" cy="340519"/>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b="0" i="0" u="none" strike="noStrike" dirty="0">
                <a:solidFill>
                  <a:srgbClr val="008000"/>
                </a:solidFill>
                <a:latin typeface="UnitOT-Light"/>
              </a:rPr>
              <a:t>■ Action 2</a:t>
            </a:r>
            <a:endParaRPr lang="de-DE" sz="1400" dirty="0"/>
          </a:p>
        </p:txBody>
      </p:sp>
      <p:sp>
        <p:nvSpPr>
          <p:cNvPr id="104" name="Datumsplatzhalter 103">
            <a:extLst>
              <a:ext uri="{FF2B5EF4-FFF2-40B4-BE49-F238E27FC236}">
                <a16:creationId xmlns:a16="http://schemas.microsoft.com/office/drawing/2014/main" id="{D46E7B0C-CA26-4415-9438-31F150902FDE}"/>
              </a:ext>
            </a:extLst>
          </p:cNvPr>
          <p:cNvSpPr>
            <a:spLocks noGrp="1"/>
          </p:cNvSpPr>
          <p:nvPr>
            <p:ph type="dt" sz="half" idx="10"/>
          </p:nvPr>
        </p:nvSpPr>
        <p:spPr/>
        <p:txBody>
          <a:bodyPr/>
          <a:lstStyle/>
          <a:p>
            <a:r>
              <a:rPr lang="de-DE" dirty="0"/>
              <a:t>8.11.2021</a:t>
            </a:r>
          </a:p>
        </p:txBody>
      </p:sp>
      <p:sp>
        <p:nvSpPr>
          <p:cNvPr id="105" name="Foliennummernplatzhalter 104">
            <a:extLst>
              <a:ext uri="{FF2B5EF4-FFF2-40B4-BE49-F238E27FC236}">
                <a16:creationId xmlns:a16="http://schemas.microsoft.com/office/drawing/2014/main" id="{BE157014-8B9F-4BAE-A44B-ED6B70D981C0}"/>
              </a:ext>
            </a:extLst>
          </p:cNvPr>
          <p:cNvSpPr>
            <a:spLocks noGrp="1"/>
          </p:cNvSpPr>
          <p:nvPr>
            <p:ph type="sldNum" sz="quarter" idx="12"/>
          </p:nvPr>
        </p:nvSpPr>
        <p:spPr/>
        <p:txBody>
          <a:bodyPr/>
          <a:lstStyle/>
          <a:p>
            <a:fld id="{E07F1749-2C29-4AD9-BF92-E70F8884412B}" type="slidenum">
              <a:rPr lang="de-DE" smtClean="0"/>
              <a:t>3</a:t>
            </a:fld>
            <a:endParaRPr lang="de-DE" dirty="0"/>
          </a:p>
        </p:txBody>
      </p:sp>
      <p:sp>
        <p:nvSpPr>
          <p:cNvPr id="32" name="Rechteck: abgerundete Ecken 31">
            <a:extLst>
              <a:ext uri="{FF2B5EF4-FFF2-40B4-BE49-F238E27FC236}">
                <a16:creationId xmlns:a16="http://schemas.microsoft.com/office/drawing/2014/main" id="{0592566E-0A99-42C5-A0FE-6C7E539A551F}"/>
              </a:ext>
            </a:extLst>
          </p:cNvPr>
          <p:cNvSpPr/>
          <p:nvPr/>
        </p:nvSpPr>
        <p:spPr>
          <a:xfrm>
            <a:off x="4363581" y="2179488"/>
            <a:ext cx="1101994" cy="340519"/>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b="0" i="0" u="none" strike="noStrike" dirty="0">
                <a:solidFill>
                  <a:srgbClr val="008000"/>
                </a:solidFill>
                <a:latin typeface="UnitOT-Light"/>
              </a:rPr>
              <a:t>■ Partition</a:t>
            </a:r>
          </a:p>
        </p:txBody>
      </p:sp>
    </p:spTree>
    <p:extLst>
      <p:ext uri="{BB962C8B-B14F-4D97-AF65-F5344CB8AC3E}">
        <p14:creationId xmlns:p14="http://schemas.microsoft.com/office/powerpoint/2010/main" val="2195736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FCBF41-F25D-4EA2-B166-DD8E0F9A3E79}"/>
              </a:ext>
            </a:extLst>
          </p:cNvPr>
          <p:cNvSpPr>
            <a:spLocks noGrp="1"/>
          </p:cNvSpPr>
          <p:nvPr>
            <p:ph type="title"/>
          </p:nvPr>
        </p:nvSpPr>
        <p:spPr/>
        <p:txBody>
          <a:bodyPr/>
          <a:lstStyle/>
          <a:p>
            <a:r>
              <a:rPr lang="de-DE" dirty="0"/>
              <a:t>Archimate </a:t>
            </a:r>
            <a:r>
              <a:rPr lang="de-DE" dirty="0">
                <a:sym typeface="Wingdings" panose="05000000000000000000" pitchFamily="2" charset="2"/>
              </a:rPr>
              <a:t> SpecIF Transformation</a:t>
            </a:r>
            <a:endParaRPr lang="de-DE" dirty="0"/>
          </a:p>
        </p:txBody>
      </p:sp>
      <p:sp>
        <p:nvSpPr>
          <p:cNvPr id="4" name="Fußzeilenplatzhalter 3">
            <a:extLst>
              <a:ext uri="{FF2B5EF4-FFF2-40B4-BE49-F238E27FC236}">
                <a16:creationId xmlns:a16="http://schemas.microsoft.com/office/drawing/2014/main" id="{21A417A6-B1E2-48BA-BB83-4DF84B977D03}"/>
              </a:ext>
            </a:extLst>
          </p:cNvPr>
          <p:cNvSpPr>
            <a:spLocks noGrp="1"/>
          </p:cNvSpPr>
          <p:nvPr>
            <p:ph type="ftr" sz="quarter" idx="11"/>
          </p:nvPr>
        </p:nvSpPr>
        <p:spPr/>
        <p:txBody>
          <a:bodyPr/>
          <a:lstStyle/>
          <a:p>
            <a:r>
              <a:rPr lang="en-US" dirty="0"/>
              <a:t>Integrate BPMN and Archimate Models using SpecIF</a:t>
            </a:r>
            <a:endParaRPr lang="de-DE" dirty="0"/>
          </a:p>
        </p:txBody>
      </p:sp>
      <p:cxnSp>
        <p:nvCxnSpPr>
          <p:cNvPr id="10" name="Gerade Verbindung mit Pfeil 9">
            <a:extLst>
              <a:ext uri="{FF2B5EF4-FFF2-40B4-BE49-F238E27FC236}">
                <a16:creationId xmlns:a16="http://schemas.microsoft.com/office/drawing/2014/main" id="{040F8693-B626-4394-A2FB-9A89A8FD7F20}"/>
              </a:ext>
            </a:extLst>
          </p:cNvPr>
          <p:cNvCxnSpPr>
            <a:cxnSpLocks/>
            <a:stCxn id="24" idx="2"/>
            <a:endCxn id="14" idx="0"/>
          </p:cNvCxnSpPr>
          <p:nvPr/>
        </p:nvCxnSpPr>
        <p:spPr>
          <a:xfrm flipH="1">
            <a:off x="4709585" y="2721234"/>
            <a:ext cx="1" cy="116641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Rechteck: abgerundete Ecken 13">
            <a:extLst>
              <a:ext uri="{FF2B5EF4-FFF2-40B4-BE49-F238E27FC236}">
                <a16:creationId xmlns:a16="http://schemas.microsoft.com/office/drawing/2014/main" id="{5A932315-A1F3-41B7-8F58-9C19DBBB5CA9}"/>
              </a:ext>
            </a:extLst>
          </p:cNvPr>
          <p:cNvSpPr/>
          <p:nvPr/>
        </p:nvSpPr>
        <p:spPr>
          <a:xfrm>
            <a:off x="4025509" y="3887644"/>
            <a:ext cx="1368152" cy="340519"/>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b="0" i="0" u="none" strike="noStrike" dirty="0">
                <a:solidFill>
                  <a:srgbClr val="008000"/>
                </a:solidFill>
                <a:latin typeface="UnitOT-Light"/>
              </a:rPr>
              <a:t>■ SCM</a:t>
            </a:r>
            <a:endParaRPr lang="de-DE" sz="1400" dirty="0"/>
          </a:p>
        </p:txBody>
      </p:sp>
      <p:cxnSp>
        <p:nvCxnSpPr>
          <p:cNvPr id="17" name="Gerade Verbindung mit Pfeil 16">
            <a:extLst>
              <a:ext uri="{FF2B5EF4-FFF2-40B4-BE49-F238E27FC236}">
                <a16:creationId xmlns:a16="http://schemas.microsoft.com/office/drawing/2014/main" id="{6C6B8886-2321-40A5-9D0B-81B284164A68}"/>
              </a:ext>
            </a:extLst>
          </p:cNvPr>
          <p:cNvCxnSpPr>
            <a:cxnSpLocks/>
            <a:stCxn id="14" idx="3"/>
            <a:endCxn id="23" idx="1"/>
          </p:cNvCxnSpPr>
          <p:nvPr/>
        </p:nvCxnSpPr>
        <p:spPr>
          <a:xfrm>
            <a:off x="5393661" y="4057904"/>
            <a:ext cx="2311592" cy="0"/>
          </a:xfrm>
          <a:prstGeom prst="straightConnector1">
            <a:avLst/>
          </a:prstGeom>
          <a:ln w="127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Rechteck: abgerundete Ecken 20">
            <a:extLst>
              <a:ext uri="{FF2B5EF4-FFF2-40B4-BE49-F238E27FC236}">
                <a16:creationId xmlns:a16="http://schemas.microsoft.com/office/drawing/2014/main" id="{8CE35773-7788-4B32-A300-45A0EB15AB02}"/>
              </a:ext>
            </a:extLst>
          </p:cNvPr>
          <p:cNvSpPr/>
          <p:nvPr/>
        </p:nvSpPr>
        <p:spPr>
          <a:xfrm>
            <a:off x="1387232" y="5275832"/>
            <a:ext cx="979290" cy="340519"/>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dirty="0">
                <a:solidFill>
                  <a:srgbClr val="008000"/>
                </a:solidFill>
                <a:latin typeface="Arial" panose="020B0604020202020204" pitchFamily="34" charset="0"/>
                <a:cs typeface="Arial" panose="020B0604020202020204" pitchFamily="34" charset="0"/>
              </a:rPr>
              <a:t>● </a:t>
            </a:r>
            <a:r>
              <a:rPr lang="de-DE" sz="1400" dirty="0">
                <a:solidFill>
                  <a:srgbClr val="008000"/>
                </a:solidFill>
                <a:latin typeface="UnitOT-Light"/>
                <a:cs typeface="Arial" panose="020B0604020202020204" pitchFamily="34" charset="0"/>
              </a:rPr>
              <a:t>MDM</a:t>
            </a:r>
          </a:p>
        </p:txBody>
      </p:sp>
      <p:sp>
        <p:nvSpPr>
          <p:cNvPr id="23" name="Rechteck: abgerundete Ecken 22">
            <a:extLst>
              <a:ext uri="{FF2B5EF4-FFF2-40B4-BE49-F238E27FC236}">
                <a16:creationId xmlns:a16="http://schemas.microsoft.com/office/drawing/2014/main" id="{BAE9A49F-5FA5-46D7-9481-F2B3B3353D10}"/>
              </a:ext>
            </a:extLst>
          </p:cNvPr>
          <p:cNvSpPr/>
          <p:nvPr/>
        </p:nvSpPr>
        <p:spPr>
          <a:xfrm>
            <a:off x="7705253" y="3887644"/>
            <a:ext cx="1368152" cy="340519"/>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b="0" i="0" u="none" strike="noStrike" dirty="0">
                <a:solidFill>
                  <a:srgbClr val="008000"/>
                </a:solidFill>
                <a:latin typeface="UnitOT-Light"/>
              </a:rPr>
              <a:t>■ FiCo</a:t>
            </a:r>
            <a:endParaRPr lang="de-DE" sz="1400" dirty="0"/>
          </a:p>
        </p:txBody>
      </p:sp>
      <p:sp>
        <p:nvSpPr>
          <p:cNvPr id="24" name="Rechteck: abgerundete Ecken 23">
            <a:extLst>
              <a:ext uri="{FF2B5EF4-FFF2-40B4-BE49-F238E27FC236}">
                <a16:creationId xmlns:a16="http://schemas.microsoft.com/office/drawing/2014/main" id="{E334D063-DEAD-4BCC-B2F6-EC768CE03053}"/>
              </a:ext>
            </a:extLst>
          </p:cNvPr>
          <p:cNvSpPr/>
          <p:nvPr/>
        </p:nvSpPr>
        <p:spPr>
          <a:xfrm>
            <a:off x="4025509" y="2380715"/>
            <a:ext cx="1368153" cy="340519"/>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b="0" i="0" u="none" strike="noStrike" dirty="0">
                <a:solidFill>
                  <a:srgbClr val="008000"/>
                </a:solidFill>
                <a:latin typeface="UnitOT-Light"/>
              </a:rPr>
              <a:t>■ ERP</a:t>
            </a:r>
            <a:endParaRPr lang="de-DE" sz="1400" dirty="0"/>
          </a:p>
        </p:txBody>
      </p:sp>
      <p:cxnSp>
        <p:nvCxnSpPr>
          <p:cNvPr id="27" name="Gerade Verbindung mit Pfeil 26">
            <a:extLst>
              <a:ext uri="{FF2B5EF4-FFF2-40B4-BE49-F238E27FC236}">
                <a16:creationId xmlns:a16="http://schemas.microsoft.com/office/drawing/2014/main" id="{542D2D9A-530F-4127-A944-502BCDFFA1FD}"/>
              </a:ext>
            </a:extLst>
          </p:cNvPr>
          <p:cNvCxnSpPr>
            <a:cxnSpLocks/>
            <a:stCxn id="24" idx="2"/>
            <a:endCxn id="23" idx="0"/>
          </p:cNvCxnSpPr>
          <p:nvPr/>
        </p:nvCxnSpPr>
        <p:spPr>
          <a:xfrm>
            <a:off x="4709586" y="2721234"/>
            <a:ext cx="3679743" cy="116641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Gerade Verbindung mit Pfeil 43">
            <a:extLst>
              <a:ext uri="{FF2B5EF4-FFF2-40B4-BE49-F238E27FC236}">
                <a16:creationId xmlns:a16="http://schemas.microsoft.com/office/drawing/2014/main" id="{BA2E7A3B-8928-47F4-99D3-E3E19C19CF8B}"/>
              </a:ext>
            </a:extLst>
          </p:cNvPr>
          <p:cNvCxnSpPr>
            <a:cxnSpLocks/>
            <a:stCxn id="14" idx="2"/>
            <a:endCxn id="21" idx="3"/>
          </p:cNvCxnSpPr>
          <p:nvPr/>
        </p:nvCxnSpPr>
        <p:spPr>
          <a:xfrm flipH="1">
            <a:off x="2366522" y="4228163"/>
            <a:ext cx="2343063" cy="1217929"/>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Rechteck 54">
            <a:extLst>
              <a:ext uri="{FF2B5EF4-FFF2-40B4-BE49-F238E27FC236}">
                <a16:creationId xmlns:a16="http://schemas.microsoft.com/office/drawing/2014/main" id="{52C306FB-45F1-4336-853A-9B32A00BC92A}"/>
              </a:ext>
            </a:extLst>
          </p:cNvPr>
          <p:cNvSpPr/>
          <p:nvPr/>
        </p:nvSpPr>
        <p:spPr>
          <a:xfrm>
            <a:off x="5973392" y="3197752"/>
            <a:ext cx="11521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SpecIF:contains</a:t>
            </a:r>
          </a:p>
        </p:txBody>
      </p:sp>
      <p:sp>
        <p:nvSpPr>
          <p:cNvPr id="64" name="Rechteck 63">
            <a:extLst>
              <a:ext uri="{FF2B5EF4-FFF2-40B4-BE49-F238E27FC236}">
                <a16:creationId xmlns:a16="http://schemas.microsoft.com/office/drawing/2014/main" id="{C6BE3B94-C474-48E0-8E05-9EC64C6EB973}"/>
              </a:ext>
            </a:extLst>
          </p:cNvPr>
          <p:cNvSpPr/>
          <p:nvPr/>
        </p:nvSpPr>
        <p:spPr>
          <a:xfrm>
            <a:off x="2952725" y="4713162"/>
            <a:ext cx="11521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SpecIF:stores</a:t>
            </a:r>
          </a:p>
        </p:txBody>
      </p:sp>
      <p:sp>
        <p:nvSpPr>
          <p:cNvPr id="11" name="Rechteck 10">
            <a:extLst>
              <a:ext uri="{FF2B5EF4-FFF2-40B4-BE49-F238E27FC236}">
                <a16:creationId xmlns:a16="http://schemas.microsoft.com/office/drawing/2014/main" id="{3A592A60-AC29-413C-BD8E-B4A7E3F540A8}"/>
              </a:ext>
            </a:extLst>
          </p:cNvPr>
          <p:cNvSpPr/>
          <p:nvPr/>
        </p:nvSpPr>
        <p:spPr>
          <a:xfrm>
            <a:off x="5679134" y="3949892"/>
            <a:ext cx="1740646"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err="1">
                <a:solidFill>
                  <a:schemeClr val="tx1"/>
                </a:solidFill>
              </a:rPr>
              <a:t>SpecIF:communicatesWith</a:t>
            </a:r>
            <a:endParaRPr lang="de-DE" sz="1000" dirty="0">
              <a:solidFill>
                <a:schemeClr val="tx1"/>
              </a:solidFill>
            </a:endParaRPr>
          </a:p>
        </p:txBody>
      </p:sp>
      <p:sp>
        <p:nvSpPr>
          <p:cNvPr id="9" name="Rechteck 8">
            <a:extLst>
              <a:ext uri="{FF2B5EF4-FFF2-40B4-BE49-F238E27FC236}">
                <a16:creationId xmlns:a16="http://schemas.microsoft.com/office/drawing/2014/main" id="{2E1E3409-C809-482B-A6EE-B81A4C5C36DE}"/>
              </a:ext>
            </a:extLst>
          </p:cNvPr>
          <p:cNvSpPr/>
          <p:nvPr/>
        </p:nvSpPr>
        <p:spPr>
          <a:xfrm>
            <a:off x="4133521" y="3197752"/>
            <a:ext cx="11521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SpecIF:contains</a:t>
            </a:r>
          </a:p>
        </p:txBody>
      </p:sp>
      <p:sp>
        <p:nvSpPr>
          <p:cNvPr id="66" name="Datumsplatzhalter 65">
            <a:extLst>
              <a:ext uri="{FF2B5EF4-FFF2-40B4-BE49-F238E27FC236}">
                <a16:creationId xmlns:a16="http://schemas.microsoft.com/office/drawing/2014/main" id="{5B8F5803-1543-4EB3-9FC1-01CF614CC41C}"/>
              </a:ext>
            </a:extLst>
          </p:cNvPr>
          <p:cNvSpPr>
            <a:spLocks noGrp="1"/>
          </p:cNvSpPr>
          <p:nvPr>
            <p:ph type="dt" sz="half" idx="10"/>
          </p:nvPr>
        </p:nvSpPr>
        <p:spPr/>
        <p:txBody>
          <a:bodyPr/>
          <a:lstStyle/>
          <a:p>
            <a:r>
              <a:rPr lang="de-DE" dirty="0"/>
              <a:t>8.11.2021</a:t>
            </a:r>
          </a:p>
        </p:txBody>
      </p:sp>
      <p:sp>
        <p:nvSpPr>
          <p:cNvPr id="67" name="Foliennummernplatzhalter 66">
            <a:extLst>
              <a:ext uri="{FF2B5EF4-FFF2-40B4-BE49-F238E27FC236}">
                <a16:creationId xmlns:a16="http://schemas.microsoft.com/office/drawing/2014/main" id="{5A4C0DC9-B6DF-4A71-A619-032E108ED137}"/>
              </a:ext>
            </a:extLst>
          </p:cNvPr>
          <p:cNvSpPr>
            <a:spLocks noGrp="1"/>
          </p:cNvSpPr>
          <p:nvPr>
            <p:ph type="sldNum" sz="quarter" idx="12"/>
          </p:nvPr>
        </p:nvSpPr>
        <p:spPr/>
        <p:txBody>
          <a:bodyPr/>
          <a:lstStyle/>
          <a:p>
            <a:fld id="{E07F1749-2C29-4AD9-BF92-E70F8884412B}" type="slidenum">
              <a:rPr lang="de-DE" smtClean="0"/>
              <a:t>4</a:t>
            </a:fld>
            <a:endParaRPr lang="de-DE" dirty="0"/>
          </a:p>
        </p:txBody>
      </p:sp>
      <p:cxnSp>
        <p:nvCxnSpPr>
          <p:cNvPr id="34" name="Gerade Verbindung mit Pfeil 33">
            <a:extLst>
              <a:ext uri="{FF2B5EF4-FFF2-40B4-BE49-F238E27FC236}">
                <a16:creationId xmlns:a16="http://schemas.microsoft.com/office/drawing/2014/main" id="{47618BB8-BAF7-4FE6-8652-8140DDA8A29E}"/>
              </a:ext>
            </a:extLst>
          </p:cNvPr>
          <p:cNvCxnSpPr>
            <a:cxnSpLocks/>
            <a:stCxn id="23" idx="2"/>
            <a:endCxn id="21" idx="3"/>
          </p:cNvCxnSpPr>
          <p:nvPr/>
        </p:nvCxnSpPr>
        <p:spPr>
          <a:xfrm flipH="1">
            <a:off x="2366522" y="4228163"/>
            <a:ext cx="6022807" cy="1217929"/>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35">
            <a:extLst>
              <a:ext uri="{FF2B5EF4-FFF2-40B4-BE49-F238E27FC236}">
                <a16:creationId xmlns:a16="http://schemas.microsoft.com/office/drawing/2014/main" id="{A1123DC4-86E8-4045-92BA-6CA65C6EB56F}"/>
              </a:ext>
            </a:extLst>
          </p:cNvPr>
          <p:cNvCxnSpPr>
            <a:cxnSpLocks/>
            <a:stCxn id="24" idx="2"/>
            <a:endCxn id="21" idx="0"/>
          </p:cNvCxnSpPr>
          <p:nvPr/>
        </p:nvCxnSpPr>
        <p:spPr>
          <a:xfrm flipH="1">
            <a:off x="1876877" y="2721234"/>
            <a:ext cx="2832709" cy="2554598"/>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9" name="Rechteck 38">
            <a:extLst>
              <a:ext uri="{FF2B5EF4-FFF2-40B4-BE49-F238E27FC236}">
                <a16:creationId xmlns:a16="http://schemas.microsoft.com/office/drawing/2014/main" id="{0E46ECFD-4D2A-47C7-A224-BF8AE8DABF1B}"/>
              </a:ext>
            </a:extLst>
          </p:cNvPr>
          <p:cNvSpPr/>
          <p:nvPr/>
        </p:nvSpPr>
        <p:spPr>
          <a:xfrm>
            <a:off x="4824933" y="4734810"/>
            <a:ext cx="11521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SpecIF:stores</a:t>
            </a:r>
          </a:p>
        </p:txBody>
      </p:sp>
      <p:sp>
        <p:nvSpPr>
          <p:cNvPr id="50" name="Rechteck 49">
            <a:extLst>
              <a:ext uri="{FF2B5EF4-FFF2-40B4-BE49-F238E27FC236}">
                <a16:creationId xmlns:a16="http://schemas.microsoft.com/office/drawing/2014/main" id="{D6FEFBB5-8B5E-4534-84D0-901B6CC189BF}"/>
              </a:ext>
            </a:extLst>
          </p:cNvPr>
          <p:cNvSpPr/>
          <p:nvPr/>
        </p:nvSpPr>
        <p:spPr>
          <a:xfrm>
            <a:off x="3168749" y="3456111"/>
            <a:ext cx="11521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SpecIF:contains</a:t>
            </a:r>
          </a:p>
        </p:txBody>
      </p:sp>
    </p:spTree>
    <p:extLst>
      <p:ext uri="{BB962C8B-B14F-4D97-AF65-F5344CB8AC3E}">
        <p14:creationId xmlns:p14="http://schemas.microsoft.com/office/powerpoint/2010/main" val="1391381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3"/>
          </p:nvPr>
        </p:nvSpPr>
        <p:spPr>
          <a:xfrm>
            <a:off x="911567" y="1727919"/>
            <a:ext cx="4328480" cy="648146"/>
          </a:xfrm>
          <a:solidFill>
            <a:schemeClr val="bg1">
              <a:alpha val="60000"/>
            </a:schemeClr>
          </a:solidFill>
        </p:spPr>
        <p:txBody>
          <a:bodyPr lIns="108000" rIns="0" anchor="ctr"/>
          <a:lstStyle/>
          <a:p>
            <a:pPr>
              <a:spcBef>
                <a:spcPts val="0"/>
              </a:spcBef>
            </a:pPr>
            <a:r>
              <a:rPr lang="de-DE" sz="1600" dirty="0"/>
              <a:t>TdSE 2021 </a:t>
            </a:r>
            <a:br>
              <a:rPr lang="de-DE" sz="1600" dirty="0"/>
            </a:br>
            <a:r>
              <a:rPr lang="de-DE" sz="1600" dirty="0">
                <a:solidFill>
                  <a:srgbClr val="C00000"/>
                </a:solidFill>
              </a:rPr>
              <a:t>Oskar von Dungern,</a:t>
            </a:r>
            <a:r>
              <a:rPr lang="de-DE" sz="1100" dirty="0">
                <a:solidFill>
                  <a:srgbClr val="C00000"/>
                </a:solidFill>
              </a:rPr>
              <a:t> </a:t>
            </a:r>
            <a:r>
              <a:rPr lang="de-DE" sz="1200" dirty="0">
                <a:solidFill>
                  <a:srgbClr val="C00000"/>
                </a:solidFill>
              </a:rPr>
              <a:t>Dr.-Ing., </a:t>
            </a:r>
            <a:r>
              <a:rPr lang="de-DE" sz="1200" dirty="0"/>
              <a:t>enso managers GmbH</a:t>
            </a:r>
            <a:endParaRPr lang="de-DE" sz="1200" dirty="0">
              <a:solidFill>
                <a:srgbClr val="C00000"/>
              </a:solidFill>
            </a:endParaRPr>
          </a:p>
        </p:txBody>
      </p:sp>
      <p:sp>
        <p:nvSpPr>
          <p:cNvPr id="4" name="Titel 3"/>
          <p:cNvSpPr>
            <a:spLocks noGrp="1"/>
          </p:cNvSpPr>
          <p:nvPr>
            <p:ph type="ctrTitle"/>
          </p:nvPr>
        </p:nvSpPr>
        <p:spPr>
          <a:xfrm>
            <a:off x="1008509" y="1116000"/>
            <a:ext cx="10153128" cy="431903"/>
          </a:xfrm>
        </p:spPr>
        <p:txBody>
          <a:bodyPr/>
          <a:lstStyle/>
          <a:p>
            <a:r>
              <a:rPr lang="de-DE" dirty="0"/>
              <a:t>Integrate BPMN and Archimate Models using SpecIF</a:t>
            </a:r>
            <a:endParaRPr lang="de-DE" sz="1600" dirty="0"/>
          </a:p>
        </p:txBody>
      </p:sp>
      <p:pic>
        <p:nvPicPr>
          <p:cNvPr id="14" name="Grafik 13">
            <a:extLst>
              <a:ext uri="{FF2B5EF4-FFF2-40B4-BE49-F238E27FC236}">
                <a16:creationId xmlns:a16="http://schemas.microsoft.com/office/drawing/2014/main" id="{D3C9B977-381F-4459-8949-47F8816036C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42221" y="2736031"/>
            <a:ext cx="1683668" cy="1301016"/>
          </a:xfrm>
          <a:prstGeom prst="rect">
            <a:avLst/>
          </a:prstGeom>
        </p:spPr>
      </p:pic>
      <p:pic>
        <p:nvPicPr>
          <p:cNvPr id="18" name="Grafik 17">
            <a:extLst>
              <a:ext uri="{FF2B5EF4-FFF2-40B4-BE49-F238E27FC236}">
                <a16:creationId xmlns:a16="http://schemas.microsoft.com/office/drawing/2014/main" id="{C75FA610-E73E-4691-9E78-3CE919279A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6055" y="3816151"/>
            <a:ext cx="1296000" cy="1296000"/>
          </a:xfrm>
          <a:prstGeom prst="rect">
            <a:avLst/>
          </a:prstGeom>
        </p:spPr>
      </p:pic>
      <p:cxnSp>
        <p:nvCxnSpPr>
          <p:cNvPr id="31" name="Gerade Verbindung mit Pfeil 30">
            <a:extLst>
              <a:ext uri="{FF2B5EF4-FFF2-40B4-BE49-F238E27FC236}">
                <a16:creationId xmlns:a16="http://schemas.microsoft.com/office/drawing/2014/main" id="{96D85A26-3BC6-4106-A41B-0A942B56C5A0}"/>
              </a:ext>
            </a:extLst>
          </p:cNvPr>
          <p:cNvCxnSpPr>
            <a:cxnSpLocks/>
            <a:stCxn id="14" idx="3"/>
            <a:endCxn id="43" idx="1"/>
          </p:cNvCxnSpPr>
          <p:nvPr/>
        </p:nvCxnSpPr>
        <p:spPr>
          <a:xfrm>
            <a:off x="3225889" y="3386539"/>
            <a:ext cx="3070840" cy="1001239"/>
          </a:xfrm>
          <a:prstGeom prst="straightConnector1">
            <a:avLst/>
          </a:prstGeom>
          <a:ln w="25400" cmpd="sng">
            <a:solidFill>
              <a:schemeClr val="bg2">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CF39B53E-543F-4FAB-800E-4B05F171A63F}"/>
              </a:ext>
            </a:extLst>
          </p:cNvPr>
          <p:cNvCxnSpPr>
            <a:cxnSpLocks/>
            <a:stCxn id="18" idx="3"/>
            <a:endCxn id="43" idx="2"/>
          </p:cNvCxnSpPr>
          <p:nvPr/>
        </p:nvCxnSpPr>
        <p:spPr>
          <a:xfrm>
            <a:off x="3032055" y="4464151"/>
            <a:ext cx="3233038" cy="0"/>
          </a:xfrm>
          <a:prstGeom prst="straightConnector1">
            <a:avLst/>
          </a:prstGeom>
          <a:ln w="25400" cmpd="sng">
            <a:solidFill>
              <a:schemeClr val="bg2">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Gerade Verbindung mit Pfeil 34">
            <a:extLst>
              <a:ext uri="{FF2B5EF4-FFF2-40B4-BE49-F238E27FC236}">
                <a16:creationId xmlns:a16="http://schemas.microsoft.com/office/drawing/2014/main" id="{1C6EEFB5-8B91-4AD3-B43E-0B5BFCA51994}"/>
              </a:ext>
            </a:extLst>
          </p:cNvPr>
          <p:cNvCxnSpPr>
            <a:cxnSpLocks/>
            <a:stCxn id="38" idx="6"/>
            <a:endCxn id="43" idx="3"/>
          </p:cNvCxnSpPr>
          <p:nvPr/>
        </p:nvCxnSpPr>
        <p:spPr>
          <a:xfrm flipV="1">
            <a:off x="3312765" y="4540524"/>
            <a:ext cx="2983964" cy="1131483"/>
          </a:xfrm>
          <a:prstGeom prst="straightConnector1">
            <a:avLst/>
          </a:prstGeom>
          <a:ln w="25400" cmpd="sng">
            <a:solidFill>
              <a:schemeClr val="bg2">
                <a:lumMod val="40000"/>
                <a:lumOff val="6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Ellipse 37">
            <a:extLst>
              <a:ext uri="{FF2B5EF4-FFF2-40B4-BE49-F238E27FC236}">
                <a16:creationId xmlns:a16="http://schemas.microsoft.com/office/drawing/2014/main" id="{A281E50E-FB77-43A9-AF69-9D829651F381}"/>
              </a:ext>
            </a:extLst>
          </p:cNvPr>
          <p:cNvSpPr/>
          <p:nvPr/>
        </p:nvSpPr>
        <p:spPr>
          <a:xfrm>
            <a:off x="3096741" y="5563999"/>
            <a:ext cx="216024" cy="216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6" name="Grafik 25" descr="Ein Bild, das Text, Schild, ClipArt enthält.&#10;&#10;Automatisch generierte Beschreibung">
            <a:extLst>
              <a:ext uri="{FF2B5EF4-FFF2-40B4-BE49-F238E27FC236}">
                <a16:creationId xmlns:a16="http://schemas.microsoft.com/office/drawing/2014/main" id="{17993C4D-5B9D-4F62-9EDB-87EA0079B5B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64543" y="5312007"/>
            <a:ext cx="1639024" cy="720000"/>
          </a:xfrm>
          <a:prstGeom prst="rect">
            <a:avLst/>
          </a:prstGeom>
        </p:spPr>
      </p:pic>
      <p:sp>
        <p:nvSpPr>
          <p:cNvPr id="43" name="Ellipse 42">
            <a:extLst>
              <a:ext uri="{FF2B5EF4-FFF2-40B4-BE49-F238E27FC236}">
                <a16:creationId xmlns:a16="http://schemas.microsoft.com/office/drawing/2014/main" id="{720BAEC4-0B15-489C-9A4C-756F374FB8BD}"/>
              </a:ext>
            </a:extLst>
          </p:cNvPr>
          <p:cNvSpPr/>
          <p:nvPr/>
        </p:nvSpPr>
        <p:spPr>
          <a:xfrm>
            <a:off x="6265093" y="4356143"/>
            <a:ext cx="216024" cy="216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6" name="Grafik 15">
            <a:extLst>
              <a:ext uri="{FF2B5EF4-FFF2-40B4-BE49-F238E27FC236}">
                <a16:creationId xmlns:a16="http://schemas.microsoft.com/office/drawing/2014/main" id="{E2F059A0-5319-4195-B3A1-D2C9F39D7ED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66217" y="4032151"/>
            <a:ext cx="3039236" cy="864000"/>
          </a:xfrm>
          <a:prstGeom prst="rect">
            <a:avLst/>
          </a:prstGeom>
        </p:spPr>
      </p:pic>
    </p:spTree>
    <p:extLst>
      <p:ext uri="{BB962C8B-B14F-4D97-AF65-F5344CB8AC3E}">
        <p14:creationId xmlns:p14="http://schemas.microsoft.com/office/powerpoint/2010/main" val="4103800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a:t>The eye sees the same – behind the surface it gets interesting</a:t>
            </a:r>
          </a:p>
        </p:txBody>
      </p:sp>
      <p:sp>
        <p:nvSpPr>
          <p:cNvPr id="4" name="Fußzeilenplatzhalter 3"/>
          <p:cNvSpPr>
            <a:spLocks noGrp="1"/>
          </p:cNvSpPr>
          <p:nvPr>
            <p:ph type="ftr" sz="quarter" idx="11"/>
          </p:nvPr>
        </p:nvSpPr>
        <p:spPr/>
        <p:txBody>
          <a:bodyPr/>
          <a:lstStyle/>
          <a:p>
            <a:r>
              <a:rPr lang="en-US" dirty="0"/>
              <a:t>Integrate BPMN and Archimate Models using SpecIF</a:t>
            </a:r>
            <a:endParaRPr lang="de-DE" dirty="0"/>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246" y="1367879"/>
            <a:ext cx="10058400" cy="3149371"/>
          </a:xfrm>
          <a:prstGeom prst="rect">
            <a:avLst/>
          </a:prstGeom>
        </p:spPr>
      </p:pic>
      <p:sp>
        <p:nvSpPr>
          <p:cNvPr id="9" name="Textfeld 8"/>
          <p:cNvSpPr txBox="1"/>
          <p:nvPr/>
        </p:nvSpPr>
        <p:spPr>
          <a:xfrm>
            <a:off x="741556" y="4848983"/>
            <a:ext cx="2823850" cy="1431161"/>
          </a:xfrm>
          <a:prstGeom prst="rect">
            <a:avLst/>
          </a:prstGeom>
          <a:noFill/>
        </p:spPr>
        <p:txBody>
          <a:bodyPr wrap="none" lIns="0" tIns="0" rIns="0" bIns="0" rtlCol="0" anchor="t" anchorCtr="0">
            <a:spAutoFit/>
          </a:bodyPr>
          <a:lstStyle/>
          <a:p>
            <a:r>
              <a:rPr lang="de-DE" dirty="0">
                <a:solidFill>
                  <a:srgbClr val="C00000"/>
                </a:solidFill>
              </a:rPr>
              <a:t>Creating the „Visible“</a:t>
            </a:r>
          </a:p>
          <a:p>
            <a:pPr marL="171450" indent="-171450">
              <a:spcBef>
                <a:spcPts val="900"/>
              </a:spcBef>
              <a:buClr>
                <a:srgbClr val="C00000"/>
              </a:buClr>
              <a:buFont typeface="Arial" panose="020B0604020202020204" pitchFamily="34" charset="0"/>
              <a:buChar char="•"/>
            </a:pPr>
            <a:r>
              <a:rPr lang="de-DE" sz="1500" dirty="0">
                <a:solidFill>
                  <a:schemeClr val="bg2"/>
                </a:solidFill>
              </a:rPr>
              <a:t>Text editing and </a:t>
            </a:r>
            <a:br>
              <a:rPr lang="de-DE" sz="1500" dirty="0">
                <a:solidFill>
                  <a:schemeClr val="bg2"/>
                </a:solidFill>
              </a:rPr>
            </a:br>
            <a:r>
              <a:rPr lang="de-DE" sz="1500" dirty="0">
                <a:solidFill>
                  <a:schemeClr val="bg2"/>
                </a:solidFill>
              </a:rPr>
              <a:t>image „drawing“</a:t>
            </a:r>
          </a:p>
          <a:p>
            <a:pPr marL="171450" indent="-171450">
              <a:spcBef>
                <a:spcPts val="900"/>
              </a:spcBef>
              <a:buClr>
                <a:srgbClr val="C00000"/>
              </a:buClr>
              <a:buFont typeface="Arial" panose="020B0604020202020204" pitchFamily="34" charset="0"/>
              <a:buChar char="•"/>
            </a:pPr>
            <a:r>
              <a:rPr lang="de-DE" sz="1500" dirty="0">
                <a:solidFill>
                  <a:schemeClr val="bg2"/>
                </a:solidFill>
              </a:rPr>
              <a:t>Needs brain and discipline to </a:t>
            </a:r>
            <a:br>
              <a:rPr lang="de-DE" sz="1500" dirty="0">
                <a:solidFill>
                  <a:schemeClr val="bg2"/>
                </a:solidFill>
              </a:rPr>
            </a:br>
            <a:r>
              <a:rPr lang="de-DE" sz="1500" dirty="0">
                <a:solidFill>
                  <a:schemeClr val="bg2"/>
                </a:solidFill>
              </a:rPr>
              <a:t>build and keep consistent</a:t>
            </a:r>
          </a:p>
        </p:txBody>
      </p:sp>
      <p:sp>
        <p:nvSpPr>
          <p:cNvPr id="10" name="Textfeld 9"/>
          <p:cNvSpPr txBox="1"/>
          <p:nvPr/>
        </p:nvSpPr>
        <p:spPr>
          <a:xfrm>
            <a:off x="4464893" y="4848983"/>
            <a:ext cx="2294924" cy="1431161"/>
          </a:xfrm>
          <a:prstGeom prst="rect">
            <a:avLst/>
          </a:prstGeom>
          <a:noFill/>
        </p:spPr>
        <p:txBody>
          <a:bodyPr wrap="none" lIns="0" tIns="0" rIns="0" bIns="0" rtlCol="0" anchor="t" anchorCtr="0">
            <a:spAutoFit/>
          </a:bodyPr>
          <a:lstStyle/>
          <a:p>
            <a:r>
              <a:rPr lang="de-DE" dirty="0">
                <a:solidFill>
                  <a:srgbClr val="C00000"/>
                </a:solidFill>
              </a:rPr>
              <a:t>Partial Modelling</a:t>
            </a:r>
          </a:p>
          <a:p>
            <a:pPr marL="171450" indent="-171450">
              <a:spcBef>
                <a:spcPts val="900"/>
              </a:spcBef>
              <a:buClr>
                <a:srgbClr val="C00000"/>
              </a:buClr>
              <a:buFont typeface="Arial" panose="020B0604020202020204" pitchFamily="34" charset="0"/>
              <a:buChar char="•"/>
            </a:pPr>
            <a:r>
              <a:rPr lang="de-DE" sz="1500" dirty="0">
                <a:solidFill>
                  <a:schemeClr val="bg2"/>
                </a:solidFill>
              </a:rPr>
              <a:t>Text editing and</a:t>
            </a:r>
            <a:br>
              <a:rPr lang="de-DE" sz="1500" dirty="0">
                <a:solidFill>
                  <a:schemeClr val="bg2"/>
                </a:solidFill>
              </a:rPr>
            </a:br>
            <a:r>
              <a:rPr lang="de-DE" sz="1500" dirty="0">
                <a:solidFill>
                  <a:schemeClr val="bg2"/>
                </a:solidFill>
              </a:rPr>
              <a:t>modelling per method</a:t>
            </a:r>
          </a:p>
          <a:p>
            <a:pPr marL="171450" indent="-171450">
              <a:spcBef>
                <a:spcPts val="900"/>
              </a:spcBef>
              <a:buClr>
                <a:srgbClr val="C00000"/>
              </a:buClr>
              <a:buFont typeface="Arial" panose="020B0604020202020204" pitchFamily="34" charset="0"/>
              <a:buChar char="•"/>
            </a:pPr>
            <a:r>
              <a:rPr lang="de-DE" sz="1500" dirty="0">
                <a:solidFill>
                  <a:schemeClr val="bg2"/>
                </a:solidFill>
              </a:rPr>
              <a:t>Tool support within the </a:t>
            </a:r>
            <a:br>
              <a:rPr lang="de-DE" sz="1500" dirty="0">
                <a:solidFill>
                  <a:schemeClr val="bg2"/>
                </a:solidFill>
              </a:rPr>
            </a:br>
            <a:r>
              <a:rPr lang="de-DE" sz="1500" dirty="0">
                <a:solidFill>
                  <a:schemeClr val="bg2"/>
                </a:solidFill>
              </a:rPr>
              <a:t>methods</a:t>
            </a:r>
          </a:p>
        </p:txBody>
      </p:sp>
      <p:sp>
        <p:nvSpPr>
          <p:cNvPr id="11" name="Textfeld 10"/>
          <p:cNvSpPr txBox="1"/>
          <p:nvPr/>
        </p:nvSpPr>
        <p:spPr>
          <a:xfrm>
            <a:off x="7705253" y="4848983"/>
            <a:ext cx="2845651" cy="1431161"/>
          </a:xfrm>
          <a:prstGeom prst="rect">
            <a:avLst/>
          </a:prstGeom>
          <a:noFill/>
        </p:spPr>
        <p:txBody>
          <a:bodyPr wrap="none" lIns="0" tIns="0" rIns="0" bIns="0" rtlCol="0" anchor="t" anchorCtr="0">
            <a:spAutoFit/>
          </a:bodyPr>
          <a:lstStyle/>
          <a:p>
            <a:r>
              <a:rPr lang="de-DE" dirty="0">
                <a:solidFill>
                  <a:srgbClr val="C00000"/>
                </a:solidFill>
              </a:rPr>
              <a:t>Model Integration</a:t>
            </a:r>
          </a:p>
          <a:p>
            <a:pPr marL="171450" indent="-171450">
              <a:spcBef>
                <a:spcPts val="900"/>
              </a:spcBef>
              <a:buClr>
                <a:srgbClr val="C00000"/>
              </a:buClr>
              <a:buFont typeface="Arial" panose="020B0604020202020204" pitchFamily="34" charset="0"/>
              <a:buChar char="•"/>
            </a:pPr>
            <a:r>
              <a:rPr lang="de-DE" sz="1500" dirty="0">
                <a:solidFill>
                  <a:schemeClr val="bg2"/>
                </a:solidFill>
              </a:rPr>
              <a:t>Text editing and</a:t>
            </a:r>
            <a:br>
              <a:rPr lang="de-DE" sz="1500" dirty="0">
                <a:solidFill>
                  <a:schemeClr val="bg2"/>
                </a:solidFill>
              </a:rPr>
            </a:br>
            <a:r>
              <a:rPr lang="de-DE" sz="1500" dirty="0">
                <a:solidFill>
                  <a:schemeClr val="bg2"/>
                </a:solidFill>
              </a:rPr>
              <a:t>modelling per method</a:t>
            </a:r>
          </a:p>
          <a:p>
            <a:pPr marL="171450" indent="-171450">
              <a:spcBef>
                <a:spcPts val="900"/>
              </a:spcBef>
              <a:buClr>
                <a:srgbClr val="C00000"/>
              </a:buClr>
              <a:buFont typeface="Arial" panose="020B0604020202020204" pitchFamily="34" charset="0"/>
              <a:buChar char="•"/>
            </a:pPr>
            <a:r>
              <a:rPr lang="de-DE" sz="1500" dirty="0">
                <a:solidFill>
                  <a:schemeClr val="bg2"/>
                </a:solidFill>
              </a:rPr>
              <a:t>Elements in all views are </a:t>
            </a:r>
            <a:br>
              <a:rPr lang="de-DE" sz="1500" dirty="0">
                <a:solidFill>
                  <a:schemeClr val="bg2"/>
                </a:solidFill>
              </a:rPr>
            </a:br>
            <a:r>
              <a:rPr lang="de-DE" sz="1500" dirty="0">
                <a:solidFill>
                  <a:schemeClr val="bg2"/>
                </a:solidFill>
              </a:rPr>
              <a:t>interrelated by a semantic net</a:t>
            </a:r>
          </a:p>
        </p:txBody>
      </p:sp>
      <p:sp>
        <p:nvSpPr>
          <p:cNvPr id="2" name="Textfeld 1"/>
          <p:cNvSpPr txBox="1"/>
          <p:nvPr/>
        </p:nvSpPr>
        <p:spPr>
          <a:xfrm>
            <a:off x="5937112" y="4471917"/>
            <a:ext cx="383118" cy="169277"/>
          </a:xfrm>
          <a:prstGeom prst="rect">
            <a:avLst/>
          </a:prstGeom>
          <a:noFill/>
        </p:spPr>
        <p:txBody>
          <a:bodyPr wrap="none" lIns="0" tIns="0" rIns="0" bIns="0" rtlCol="0" anchor="ctr" anchorCtr="0">
            <a:spAutoFit/>
          </a:bodyPr>
          <a:lstStyle/>
          <a:p>
            <a:pPr algn="ctr"/>
            <a:r>
              <a:rPr lang="de-DE" sz="1100" i="1" dirty="0">
                <a:solidFill>
                  <a:srgbClr val="CC6600"/>
                </a:solidFill>
              </a:rPr>
              <a:t>BPMN</a:t>
            </a:r>
          </a:p>
        </p:txBody>
      </p:sp>
      <p:sp>
        <p:nvSpPr>
          <p:cNvPr id="13" name="Textfeld 12"/>
          <p:cNvSpPr txBox="1"/>
          <p:nvPr/>
        </p:nvSpPr>
        <p:spPr>
          <a:xfrm>
            <a:off x="6657193" y="4471917"/>
            <a:ext cx="383117" cy="169277"/>
          </a:xfrm>
          <a:prstGeom prst="rect">
            <a:avLst/>
          </a:prstGeom>
          <a:noFill/>
        </p:spPr>
        <p:txBody>
          <a:bodyPr wrap="none" lIns="0" tIns="0" rIns="0" bIns="0" rtlCol="0" anchor="ctr" anchorCtr="0">
            <a:spAutoFit/>
          </a:bodyPr>
          <a:lstStyle/>
          <a:p>
            <a:pPr algn="ctr"/>
            <a:r>
              <a:rPr lang="de-DE" sz="1100" i="1" dirty="0">
                <a:solidFill>
                  <a:srgbClr val="0070C0"/>
                </a:solidFill>
              </a:rPr>
              <a:t>SysML</a:t>
            </a:r>
          </a:p>
        </p:txBody>
      </p:sp>
      <p:cxnSp>
        <p:nvCxnSpPr>
          <p:cNvPr id="16" name="Gerade Verbindung mit Pfeil 15"/>
          <p:cNvCxnSpPr/>
          <p:nvPr/>
        </p:nvCxnSpPr>
        <p:spPr>
          <a:xfrm>
            <a:off x="3240853" y="4986209"/>
            <a:ext cx="864000" cy="0"/>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p:nvPr/>
        </p:nvCxnSpPr>
        <p:spPr>
          <a:xfrm>
            <a:off x="6697237" y="4986209"/>
            <a:ext cx="864000" cy="0"/>
          </a:xfrm>
          <a:prstGeom prst="straightConnector1">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Textfeld 5"/>
          <p:cNvSpPr txBox="1"/>
          <p:nvPr/>
        </p:nvSpPr>
        <p:spPr>
          <a:xfrm>
            <a:off x="9433445" y="4093270"/>
            <a:ext cx="1447512" cy="338554"/>
          </a:xfrm>
          <a:prstGeom prst="rect">
            <a:avLst/>
          </a:prstGeom>
          <a:noFill/>
        </p:spPr>
        <p:txBody>
          <a:bodyPr wrap="none" lIns="0" tIns="0" rIns="0" bIns="0" rtlCol="0" anchor="ctr" anchorCtr="0">
            <a:spAutoFit/>
          </a:bodyPr>
          <a:lstStyle/>
          <a:p>
            <a:r>
              <a:rPr lang="de-DE" sz="1100" dirty="0">
                <a:solidFill>
                  <a:schemeClr val="tx1">
                    <a:lumMod val="65000"/>
                    <a:lumOff val="35000"/>
                  </a:schemeClr>
                </a:solidFill>
              </a:rPr>
              <a:t>Database, </a:t>
            </a:r>
            <a:br>
              <a:rPr lang="de-DE" sz="1100" dirty="0">
                <a:solidFill>
                  <a:schemeClr val="tx1">
                    <a:lumMod val="65000"/>
                    <a:lumOff val="35000"/>
                  </a:schemeClr>
                </a:solidFill>
              </a:rPr>
            </a:br>
            <a:r>
              <a:rPr lang="de-DE" sz="1100" dirty="0">
                <a:solidFill>
                  <a:schemeClr val="tx1">
                    <a:lumMod val="65000"/>
                    <a:lumOff val="35000"/>
                  </a:schemeClr>
                </a:solidFill>
              </a:rPr>
              <a:t>ReqIF, OSLC, RDF or …</a:t>
            </a:r>
          </a:p>
        </p:txBody>
      </p:sp>
      <p:sp>
        <p:nvSpPr>
          <p:cNvPr id="3" name="Datumsplatzhalter 2">
            <a:extLst>
              <a:ext uri="{FF2B5EF4-FFF2-40B4-BE49-F238E27FC236}">
                <a16:creationId xmlns:a16="http://schemas.microsoft.com/office/drawing/2014/main" id="{41D3AA78-65FA-4C01-AE0B-A867E38E8172}"/>
              </a:ext>
            </a:extLst>
          </p:cNvPr>
          <p:cNvSpPr>
            <a:spLocks noGrp="1"/>
          </p:cNvSpPr>
          <p:nvPr>
            <p:ph type="dt" sz="half" idx="10"/>
          </p:nvPr>
        </p:nvSpPr>
        <p:spPr/>
        <p:txBody>
          <a:bodyPr/>
          <a:lstStyle/>
          <a:p>
            <a:r>
              <a:rPr lang="de-DE" dirty="0"/>
              <a:t>8.11.2021</a:t>
            </a:r>
          </a:p>
        </p:txBody>
      </p:sp>
      <p:sp>
        <p:nvSpPr>
          <p:cNvPr id="5" name="Foliennummernplatzhalter 4">
            <a:extLst>
              <a:ext uri="{FF2B5EF4-FFF2-40B4-BE49-F238E27FC236}">
                <a16:creationId xmlns:a16="http://schemas.microsoft.com/office/drawing/2014/main" id="{B9AB2CC3-B23B-461B-89AC-66D7BE99EFCE}"/>
              </a:ext>
            </a:extLst>
          </p:cNvPr>
          <p:cNvSpPr>
            <a:spLocks noGrp="1"/>
          </p:cNvSpPr>
          <p:nvPr>
            <p:ph type="sldNum" sz="quarter" idx="12"/>
          </p:nvPr>
        </p:nvSpPr>
        <p:spPr/>
        <p:txBody>
          <a:bodyPr/>
          <a:lstStyle/>
          <a:p>
            <a:fld id="{E07F1749-2C29-4AD9-BF92-E70F8884412B}" type="slidenum">
              <a:rPr lang="de-DE" smtClean="0"/>
              <a:t>6</a:t>
            </a:fld>
            <a:endParaRPr lang="de-DE" dirty="0"/>
          </a:p>
        </p:txBody>
      </p:sp>
      <p:pic>
        <p:nvPicPr>
          <p:cNvPr id="19" name="Grafik 18">
            <a:extLst>
              <a:ext uri="{FF2B5EF4-FFF2-40B4-BE49-F238E27FC236}">
                <a16:creationId xmlns:a16="http://schemas.microsoft.com/office/drawing/2014/main" id="{55C2631F-FC28-4087-8499-07AB9B97C4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57201" y="3409512"/>
            <a:ext cx="1013081" cy="288000"/>
          </a:xfrm>
          <a:prstGeom prst="rect">
            <a:avLst/>
          </a:prstGeom>
        </p:spPr>
      </p:pic>
    </p:spTree>
    <p:extLst>
      <p:ext uri="{BB962C8B-B14F-4D97-AF65-F5344CB8AC3E}">
        <p14:creationId xmlns:p14="http://schemas.microsoft.com/office/powerpoint/2010/main" val="1501110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Find a Useful Abstraction Level</a:t>
            </a:r>
          </a:p>
        </p:txBody>
      </p:sp>
      <p:sp>
        <p:nvSpPr>
          <p:cNvPr id="4" name="Fußzeilenplatzhalter 3"/>
          <p:cNvSpPr>
            <a:spLocks noGrp="1"/>
          </p:cNvSpPr>
          <p:nvPr>
            <p:ph type="ftr" sz="quarter" idx="11"/>
          </p:nvPr>
        </p:nvSpPr>
        <p:spPr/>
        <p:txBody>
          <a:bodyPr/>
          <a:lstStyle/>
          <a:p>
            <a:r>
              <a:rPr lang="en-US" dirty="0"/>
              <a:t>Integrate BPMN and Archimate Models using SpecIF</a:t>
            </a:r>
            <a:endParaRPr lang="de-DE" dirty="0"/>
          </a:p>
        </p:txBody>
      </p:sp>
      <p:sp>
        <p:nvSpPr>
          <p:cNvPr id="44" name="Inhaltsplatzhalter 43"/>
          <p:cNvSpPr>
            <a:spLocks noGrp="1"/>
          </p:cNvSpPr>
          <p:nvPr>
            <p:ph sz="quarter" idx="13"/>
          </p:nvPr>
        </p:nvSpPr>
        <p:spPr>
          <a:xfrm>
            <a:off x="576265" y="1654893"/>
            <a:ext cx="4412526" cy="4681538"/>
          </a:xfrm>
        </p:spPr>
        <p:txBody>
          <a:bodyPr anchor="ctr"/>
          <a:lstStyle/>
          <a:p>
            <a:pPr lvl="2"/>
            <a:r>
              <a:rPr lang="de-DE" sz="1800" dirty="0">
                <a:solidFill>
                  <a:srgbClr val="CD0000"/>
                </a:solidFill>
              </a:rPr>
              <a:t>Model-Integration:</a:t>
            </a:r>
            <a:r>
              <a:rPr lang="de-DE" sz="1800" dirty="0"/>
              <a:t> Cannot match original model-element types, because there are </a:t>
            </a:r>
            <a:r>
              <a:rPr lang="de-DE" sz="1800" dirty="0">
                <a:sym typeface="Wingdings" panose="05000000000000000000" pitchFamily="2" charset="2"/>
              </a:rPr>
              <a:t>too many.</a:t>
            </a:r>
          </a:p>
          <a:p>
            <a:pPr lvl="2">
              <a:spcBef>
                <a:spcPts val="1800"/>
              </a:spcBef>
            </a:pPr>
            <a:r>
              <a:rPr lang="de-DE" sz="1800" dirty="0">
                <a:solidFill>
                  <a:srgbClr val="CD0000"/>
                </a:solidFill>
                <a:sym typeface="Wingdings" panose="05000000000000000000" pitchFamily="2" charset="2"/>
              </a:rPr>
              <a:t>Configuration Management:</a:t>
            </a:r>
            <a:r>
              <a:rPr lang="de-DE" sz="1800" dirty="0">
                <a:sym typeface="Wingdings" panose="05000000000000000000" pitchFamily="2" charset="2"/>
              </a:rPr>
              <a:t> Should only handle a few artefact types.</a:t>
            </a:r>
          </a:p>
          <a:p>
            <a:pPr lvl="2">
              <a:spcBef>
                <a:spcPts val="1800"/>
              </a:spcBef>
            </a:pPr>
            <a:endParaRPr lang="de-DE" sz="1800" dirty="0">
              <a:sym typeface="Wingdings" panose="05000000000000000000" pitchFamily="2" charset="2"/>
            </a:endParaRPr>
          </a:p>
          <a:p>
            <a:pPr lvl="2">
              <a:spcBef>
                <a:spcPts val="1800"/>
              </a:spcBef>
            </a:pPr>
            <a:endParaRPr lang="de-DE" sz="1800" dirty="0">
              <a:sym typeface="Wingdings" panose="05000000000000000000" pitchFamily="2" charset="2"/>
            </a:endParaRPr>
          </a:p>
          <a:p>
            <a:pPr marL="252000" lvl="1" indent="-252000">
              <a:spcBef>
                <a:spcPts val="1800"/>
              </a:spcBef>
              <a:tabLst>
                <a:tab pos="252000" algn="l"/>
              </a:tabLst>
            </a:pPr>
            <a:r>
              <a:rPr lang="de-DE" sz="1600" dirty="0">
                <a:solidFill>
                  <a:srgbClr val="CD0000"/>
                </a:solidFill>
                <a:sym typeface="Wingdings" panose="05000000000000000000" pitchFamily="2" charset="2"/>
              </a:rPr>
              <a:t></a:t>
            </a:r>
            <a:r>
              <a:rPr lang="de-DE" sz="1600" dirty="0">
                <a:sym typeface="Wingdings" panose="05000000000000000000" pitchFamily="2" charset="2"/>
              </a:rPr>
              <a:t>	</a:t>
            </a:r>
            <a:r>
              <a:rPr lang="de-DE" sz="1800" dirty="0">
                <a:sym typeface="Wingdings" panose="05000000000000000000" pitchFamily="2" charset="2"/>
              </a:rPr>
              <a:t>Map to 3 fundamental model-element types </a:t>
            </a:r>
            <a:r>
              <a:rPr lang="de-DE" sz="1800" dirty="0">
                <a:solidFill>
                  <a:srgbClr val="0070C0"/>
                </a:solidFill>
                <a:latin typeface="UnitOT-Light"/>
              </a:rPr>
              <a:t>■ Actor</a:t>
            </a:r>
            <a:r>
              <a:rPr lang="de-DE" sz="1800" dirty="0">
                <a:sym typeface="Wingdings" panose="05000000000000000000" pitchFamily="2" charset="2"/>
              </a:rPr>
              <a:t>, </a:t>
            </a:r>
            <a:r>
              <a:rPr lang="de-DE" sz="1800" dirty="0">
                <a:solidFill>
                  <a:schemeClr val="accent1"/>
                </a:solidFill>
                <a:latin typeface="UnitOT-Light"/>
              </a:rPr>
              <a:t>● State</a:t>
            </a:r>
            <a:r>
              <a:rPr lang="de-DE" sz="1800" dirty="0">
                <a:sym typeface="Wingdings" panose="05000000000000000000" pitchFamily="2" charset="2"/>
              </a:rPr>
              <a:t> and </a:t>
            </a:r>
            <a:r>
              <a:rPr lang="de-DE" sz="1800" dirty="0">
                <a:solidFill>
                  <a:schemeClr val="accent1"/>
                </a:solidFill>
                <a:latin typeface="Arial" panose="020B0604020202020204" pitchFamily="34" charset="0"/>
                <a:cs typeface="Arial" panose="020B0604020202020204" pitchFamily="34" charset="0"/>
              </a:rPr>
              <a:t>♦</a:t>
            </a:r>
            <a:r>
              <a:rPr lang="de-DE" sz="1800" dirty="0">
                <a:solidFill>
                  <a:schemeClr val="accent1"/>
                </a:solidFill>
                <a:latin typeface="UnitOT-Light"/>
              </a:rPr>
              <a:t> Event</a:t>
            </a:r>
            <a:r>
              <a:rPr lang="de-DE" sz="1800" dirty="0">
                <a:sym typeface="Wingdings" panose="05000000000000000000" pitchFamily="2" charset="2"/>
              </a:rPr>
              <a:t> </a:t>
            </a:r>
            <a:br>
              <a:rPr lang="de-DE" sz="1800" dirty="0">
                <a:sym typeface="Wingdings" panose="05000000000000000000" pitchFamily="2" charset="2"/>
              </a:rPr>
            </a:br>
            <a:r>
              <a:rPr lang="de-DE" sz="1800" dirty="0">
                <a:sym typeface="Wingdings" panose="05000000000000000000" pitchFamily="2" charset="2"/>
              </a:rPr>
              <a:t>being common to </a:t>
            </a:r>
            <a:r>
              <a:rPr lang="de-DE" sz="1800" i="1" dirty="0">
                <a:sym typeface="Wingdings" panose="05000000000000000000" pitchFamily="2" charset="2"/>
              </a:rPr>
              <a:t>all</a:t>
            </a:r>
            <a:r>
              <a:rPr lang="de-DE" sz="1800" dirty="0">
                <a:sym typeface="Wingdings" panose="05000000000000000000" pitchFamily="2" charset="2"/>
              </a:rPr>
              <a:t> notations.</a:t>
            </a:r>
            <a:br>
              <a:rPr lang="de-DE" sz="1800" dirty="0">
                <a:sym typeface="Wingdings" panose="05000000000000000000" pitchFamily="2" charset="2"/>
              </a:rPr>
            </a:br>
            <a:r>
              <a:rPr lang="de-DE" sz="1400" dirty="0">
                <a:sym typeface="Wingdings" panose="05000000000000000000" pitchFamily="2" charset="2"/>
              </a:rPr>
              <a:t>(see Fundamental Modelling Concepts by S.Wendt)</a:t>
            </a:r>
            <a:r>
              <a:rPr lang="de-DE" sz="2000" dirty="0">
                <a:sym typeface="Wingdings" panose="05000000000000000000" pitchFamily="2" charset="2"/>
              </a:rPr>
              <a:t> </a:t>
            </a:r>
            <a:endParaRPr lang="de-DE" sz="2000" dirty="0"/>
          </a:p>
        </p:txBody>
      </p:sp>
      <p:grpSp>
        <p:nvGrpSpPr>
          <p:cNvPr id="3" name="Gruppieren 2"/>
          <p:cNvGrpSpPr/>
          <p:nvPr/>
        </p:nvGrpSpPr>
        <p:grpSpPr>
          <a:xfrm>
            <a:off x="5042733" y="2144049"/>
            <a:ext cx="6406936" cy="3616318"/>
            <a:chOff x="5042733" y="2144049"/>
            <a:chExt cx="6406936" cy="3616318"/>
          </a:xfrm>
        </p:grpSpPr>
        <p:sp>
          <p:nvSpPr>
            <p:cNvPr id="9" name="Ellipse 8"/>
            <p:cNvSpPr/>
            <p:nvPr/>
          </p:nvSpPr>
          <p:spPr>
            <a:xfrm>
              <a:off x="5042733" y="4680247"/>
              <a:ext cx="2320543" cy="1080120"/>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Ellipse 7"/>
            <p:cNvSpPr/>
            <p:nvPr/>
          </p:nvSpPr>
          <p:spPr>
            <a:xfrm>
              <a:off x="5378261" y="2144049"/>
              <a:ext cx="4320480" cy="1296144"/>
            </a:xfrm>
            <a:prstGeom prst="ellipse">
              <a:avLst/>
            </a:prstGeom>
            <a:solidFill>
              <a:srgbClr val="DCF0C6">
                <a:alpha val="75000"/>
              </a:srgbClr>
            </a:solidFill>
            <a:ln w="1270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Rechteck 6"/>
            <p:cNvSpPr/>
            <p:nvPr/>
          </p:nvSpPr>
          <p:spPr>
            <a:xfrm>
              <a:off x="7668802" y="2475796"/>
              <a:ext cx="751872" cy="307777"/>
            </a:xfrm>
            <a:prstGeom prst="rect">
              <a:avLst/>
            </a:prstGeom>
          </p:spPr>
          <p:txBody>
            <a:bodyPr wrap="none">
              <a:spAutoFit/>
            </a:bodyPr>
            <a:lstStyle/>
            <a:p>
              <a:r>
                <a:rPr lang="de-DE" sz="1400" dirty="0">
                  <a:solidFill>
                    <a:srgbClr val="0070C0"/>
                  </a:solidFill>
                  <a:latin typeface="UnitOT-Light"/>
                </a:rPr>
                <a:t>■ Actor</a:t>
              </a:r>
              <a:endParaRPr lang="de-DE" sz="1400" dirty="0"/>
            </a:p>
          </p:txBody>
        </p:sp>
        <p:sp>
          <p:nvSpPr>
            <p:cNvPr id="13" name="Rechteck 12"/>
            <p:cNvSpPr/>
            <p:nvPr/>
          </p:nvSpPr>
          <p:spPr>
            <a:xfrm>
              <a:off x="8741803" y="2535287"/>
              <a:ext cx="722314" cy="338554"/>
            </a:xfrm>
            <a:prstGeom prst="rect">
              <a:avLst/>
            </a:prstGeom>
          </p:spPr>
          <p:txBody>
            <a:bodyPr wrap="none">
              <a:spAutoFit/>
            </a:bodyPr>
            <a:lstStyle/>
            <a:p>
              <a:r>
                <a:rPr lang="de-DE" sz="1600" dirty="0">
                  <a:solidFill>
                    <a:schemeClr val="accent1"/>
                  </a:solidFill>
                  <a:latin typeface="UnitOT-Light"/>
                </a:rPr>
                <a:t>●</a:t>
              </a:r>
              <a:r>
                <a:rPr lang="de-DE" sz="1400" dirty="0">
                  <a:solidFill>
                    <a:schemeClr val="accent1"/>
                  </a:solidFill>
                  <a:latin typeface="UnitOT-Light"/>
                </a:rPr>
                <a:t> State</a:t>
              </a:r>
            </a:p>
          </p:txBody>
        </p:sp>
        <p:sp>
          <p:nvSpPr>
            <p:cNvPr id="14" name="Rechteck 13"/>
            <p:cNvSpPr/>
            <p:nvPr/>
          </p:nvSpPr>
          <p:spPr>
            <a:xfrm>
              <a:off x="7336021" y="3024063"/>
              <a:ext cx="856709" cy="297113"/>
            </a:xfrm>
            <a:prstGeom prst="rect">
              <a:avLst/>
            </a:prstGeom>
          </p:spPr>
          <p:txBody>
            <a:bodyPr wrap="none" tIns="36000" bIns="14400">
              <a:spAutoFit/>
            </a:bodyPr>
            <a:lstStyle/>
            <a:p>
              <a:r>
                <a:rPr lang="de-DE" sz="1600" dirty="0">
                  <a:solidFill>
                    <a:schemeClr val="accent1"/>
                  </a:solidFill>
                  <a:latin typeface="Arial" panose="020B0604020202020204" pitchFamily="34" charset="0"/>
                  <a:cs typeface="Arial" panose="020B0604020202020204" pitchFamily="34" charset="0"/>
                </a:rPr>
                <a:t>♦</a:t>
              </a:r>
              <a:r>
                <a:rPr lang="de-DE" sz="1400" dirty="0">
                  <a:solidFill>
                    <a:schemeClr val="accent1"/>
                  </a:solidFill>
                  <a:latin typeface="UnitOT-Light"/>
                </a:rPr>
                <a:t> Event   </a:t>
              </a:r>
            </a:p>
          </p:txBody>
        </p:sp>
        <p:sp>
          <p:nvSpPr>
            <p:cNvPr id="15" name="Rechteck 14"/>
            <p:cNvSpPr/>
            <p:nvPr/>
          </p:nvSpPr>
          <p:spPr>
            <a:xfrm>
              <a:off x="6121077" y="3004318"/>
              <a:ext cx="1008609" cy="307777"/>
            </a:xfrm>
            <a:prstGeom prst="rect">
              <a:avLst/>
            </a:prstGeom>
          </p:spPr>
          <p:txBody>
            <a:bodyPr wrap="none">
              <a:spAutoFit/>
            </a:bodyPr>
            <a:lstStyle/>
            <a:p>
              <a:r>
                <a:rPr lang="de-DE" sz="1400" dirty="0">
                  <a:solidFill>
                    <a:srgbClr val="FF0000"/>
                  </a:solidFill>
                  <a:latin typeface="UnitOT-Light"/>
                </a:rPr>
                <a:t>✶ Feature</a:t>
              </a:r>
              <a:endParaRPr lang="de-DE" sz="1400" dirty="0"/>
            </a:p>
          </p:txBody>
        </p:sp>
        <p:sp>
          <p:nvSpPr>
            <p:cNvPr id="16" name="Rechteck 15"/>
            <p:cNvSpPr/>
            <p:nvPr/>
          </p:nvSpPr>
          <p:spPr>
            <a:xfrm>
              <a:off x="5617021" y="2664023"/>
              <a:ext cx="1362874" cy="307777"/>
            </a:xfrm>
            <a:prstGeom prst="rect">
              <a:avLst/>
            </a:prstGeom>
          </p:spPr>
          <p:txBody>
            <a:bodyPr wrap="none">
              <a:spAutoFit/>
            </a:bodyPr>
            <a:lstStyle/>
            <a:p>
              <a:r>
                <a:rPr lang="de-DE" sz="1400" dirty="0">
                  <a:solidFill>
                    <a:srgbClr val="FF0000"/>
                  </a:solidFill>
                  <a:latin typeface="UnitOT-Light"/>
                </a:rPr>
                <a:t>↯ Requirement</a:t>
              </a:r>
            </a:p>
          </p:txBody>
        </p:sp>
        <p:sp>
          <p:nvSpPr>
            <p:cNvPr id="18" name="Textfeld 17"/>
            <p:cNvSpPr txBox="1"/>
            <p:nvPr/>
          </p:nvSpPr>
          <p:spPr>
            <a:xfrm>
              <a:off x="6471525" y="2211633"/>
              <a:ext cx="2133951" cy="215444"/>
            </a:xfrm>
            <a:prstGeom prst="rect">
              <a:avLst/>
            </a:prstGeom>
            <a:noFill/>
          </p:spPr>
          <p:txBody>
            <a:bodyPr wrap="square" lIns="0" tIns="0" rIns="0" bIns="0" rtlCol="0" anchor="ctr" anchorCtr="0">
              <a:spAutoFit/>
            </a:bodyPr>
            <a:lstStyle/>
            <a:p>
              <a:pPr algn="ctr"/>
              <a:r>
                <a:rPr lang="de-DE" sz="1400" b="1" i="1" spc="-20" dirty="0">
                  <a:solidFill>
                    <a:srgbClr val="5CB400"/>
                  </a:solidFill>
                </a:rPr>
                <a:t>SpecIF Integration-Model</a:t>
              </a:r>
            </a:p>
          </p:txBody>
        </p:sp>
        <p:grpSp>
          <p:nvGrpSpPr>
            <p:cNvPr id="39" name="Gruppieren 38"/>
            <p:cNvGrpSpPr/>
            <p:nvPr/>
          </p:nvGrpSpPr>
          <p:grpSpPr>
            <a:xfrm>
              <a:off x="6337101" y="4104183"/>
              <a:ext cx="2785576" cy="1296144"/>
              <a:chOff x="2183373" y="4104183"/>
              <a:chExt cx="2785576" cy="1296144"/>
            </a:xfrm>
          </p:grpSpPr>
          <p:sp>
            <p:nvSpPr>
              <p:cNvPr id="10" name="Ellipse 9"/>
              <p:cNvSpPr/>
              <p:nvPr/>
            </p:nvSpPr>
            <p:spPr>
              <a:xfrm>
                <a:off x="2183373" y="4104183"/>
                <a:ext cx="2785576" cy="1296144"/>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de-DE" dirty="0"/>
                </a:br>
                <a:br>
                  <a:rPr lang="de-DE" dirty="0"/>
                </a:br>
                <a:br>
                  <a:rPr lang="de-DE" dirty="0"/>
                </a:br>
                <a:endParaRPr lang="de-DE" sz="1600" i="1" dirty="0">
                  <a:solidFill>
                    <a:schemeClr val="tx1"/>
                  </a:solidFill>
                </a:endParaRPr>
              </a:p>
            </p:txBody>
          </p:sp>
          <p:sp>
            <p:nvSpPr>
              <p:cNvPr id="17" name="Textfeld 16"/>
              <p:cNvSpPr txBox="1"/>
              <p:nvPr/>
            </p:nvSpPr>
            <p:spPr>
              <a:xfrm>
                <a:off x="2509186" y="5040867"/>
                <a:ext cx="2133951" cy="215444"/>
              </a:xfrm>
              <a:prstGeom prst="rect">
                <a:avLst/>
              </a:prstGeom>
              <a:noFill/>
            </p:spPr>
            <p:txBody>
              <a:bodyPr wrap="square" lIns="0" tIns="0" rIns="0" bIns="0" rtlCol="0" anchor="ctr" anchorCtr="0">
                <a:spAutoFit/>
              </a:bodyPr>
              <a:lstStyle/>
              <a:p>
                <a:pPr algn="ctr"/>
                <a:r>
                  <a:rPr lang="de-DE" sz="1400" b="1" i="1" dirty="0"/>
                  <a:t>BPMN Process-Model</a:t>
                </a:r>
              </a:p>
            </p:txBody>
          </p:sp>
          <p:sp>
            <p:nvSpPr>
              <p:cNvPr id="19" name="Rechteck 18"/>
              <p:cNvSpPr/>
              <p:nvPr/>
            </p:nvSpPr>
            <p:spPr>
              <a:xfrm>
                <a:off x="3263493" y="4320207"/>
                <a:ext cx="1164100" cy="430887"/>
              </a:xfrm>
              <a:prstGeom prst="rect">
                <a:avLst/>
              </a:prstGeom>
            </p:spPr>
            <p:txBody>
              <a:bodyPr wrap="none">
                <a:spAutoFit/>
              </a:bodyPr>
              <a:lstStyle/>
              <a:p>
                <a:pPr algn="ctr"/>
                <a:r>
                  <a:rPr lang="de-DE" sz="1100" i="1" dirty="0">
                    <a:latin typeface="UnitOT-Light"/>
                  </a:rPr>
                  <a:t>61 Event Types</a:t>
                </a:r>
                <a:br>
                  <a:rPr lang="de-DE" sz="1100" i="1" dirty="0">
                    <a:latin typeface="UnitOT-Light"/>
                  </a:rPr>
                </a:br>
                <a:r>
                  <a:rPr lang="de-DE" sz="1100" i="1" dirty="0">
                    <a:latin typeface="UnitOT-Light"/>
                  </a:rPr>
                  <a:t>plus all others</a:t>
                </a:r>
              </a:p>
            </p:txBody>
          </p:sp>
        </p:grpSp>
        <p:cxnSp>
          <p:nvCxnSpPr>
            <p:cNvPr id="21" name="Gerade Verbindung mit Pfeil 20"/>
            <p:cNvCxnSpPr>
              <a:stCxn id="14" idx="2"/>
            </p:cNvCxnSpPr>
            <p:nvPr/>
          </p:nvCxnSpPr>
          <p:spPr>
            <a:xfrm>
              <a:off x="7764376" y="3321176"/>
              <a:ext cx="344403" cy="1008091"/>
            </a:xfrm>
            <a:prstGeom prst="straightConnector1">
              <a:avLst/>
            </a:prstGeom>
            <a:ln w="12700">
              <a:solidFill>
                <a:schemeClr val="accent1"/>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a:stCxn id="14" idx="2"/>
            </p:cNvCxnSpPr>
            <p:nvPr/>
          </p:nvCxnSpPr>
          <p:spPr>
            <a:xfrm>
              <a:off x="7764376" y="3321176"/>
              <a:ext cx="224644" cy="1008091"/>
            </a:xfrm>
            <a:prstGeom prst="straightConnector1">
              <a:avLst/>
            </a:prstGeom>
            <a:ln w="12700">
              <a:solidFill>
                <a:schemeClr val="accent1"/>
              </a:solidFill>
              <a:headEnd type="triangle" w="med" len="med"/>
              <a:tailEnd type="none"/>
            </a:ln>
          </p:spPr>
          <p:style>
            <a:lnRef idx="1">
              <a:schemeClr val="accent1"/>
            </a:lnRef>
            <a:fillRef idx="0">
              <a:schemeClr val="accent1"/>
            </a:fillRef>
            <a:effectRef idx="0">
              <a:schemeClr val="accent1"/>
            </a:effectRef>
            <a:fontRef idx="minor">
              <a:schemeClr val="tx1"/>
            </a:fontRef>
          </p:style>
        </p:cxnSp>
        <p:cxnSp>
          <p:nvCxnSpPr>
            <p:cNvPr id="25" name="Gerade Verbindung mit Pfeil 24"/>
            <p:cNvCxnSpPr>
              <a:stCxn id="14" idx="2"/>
            </p:cNvCxnSpPr>
            <p:nvPr/>
          </p:nvCxnSpPr>
          <p:spPr>
            <a:xfrm>
              <a:off x="7764376" y="3321176"/>
              <a:ext cx="460412" cy="1017673"/>
            </a:xfrm>
            <a:prstGeom prst="straightConnector1">
              <a:avLst/>
            </a:prstGeom>
            <a:ln w="12700">
              <a:solidFill>
                <a:schemeClr val="accent1"/>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nvGrpSpPr>
            <p:cNvPr id="38" name="Gruppieren 37"/>
            <p:cNvGrpSpPr/>
            <p:nvPr/>
          </p:nvGrpSpPr>
          <p:grpSpPr>
            <a:xfrm>
              <a:off x="8569349" y="4032175"/>
              <a:ext cx="2880320" cy="1296144"/>
              <a:chOff x="4415621" y="4356689"/>
              <a:chExt cx="2880320" cy="1296144"/>
            </a:xfrm>
          </p:grpSpPr>
          <p:sp>
            <p:nvSpPr>
              <p:cNvPr id="11" name="Ellipse 10"/>
              <p:cNvSpPr/>
              <p:nvPr/>
            </p:nvSpPr>
            <p:spPr>
              <a:xfrm>
                <a:off x="4415621" y="4356689"/>
                <a:ext cx="2880320" cy="1296144"/>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8" name="Textfeld 27"/>
              <p:cNvSpPr txBox="1"/>
              <p:nvPr/>
            </p:nvSpPr>
            <p:spPr>
              <a:xfrm>
                <a:off x="4788806" y="5292793"/>
                <a:ext cx="2133951" cy="215444"/>
              </a:xfrm>
              <a:prstGeom prst="rect">
                <a:avLst/>
              </a:prstGeom>
              <a:noFill/>
            </p:spPr>
            <p:txBody>
              <a:bodyPr wrap="square" lIns="0" tIns="0" rIns="0" bIns="0" rtlCol="0" anchor="ctr" anchorCtr="0">
                <a:spAutoFit/>
              </a:bodyPr>
              <a:lstStyle/>
              <a:p>
                <a:pPr algn="ctr"/>
                <a:r>
                  <a:rPr lang="de-DE" sz="1400" b="1" i="1" dirty="0"/>
                  <a:t>SysML System-Model</a:t>
                </a:r>
              </a:p>
            </p:txBody>
          </p:sp>
          <p:sp>
            <p:nvSpPr>
              <p:cNvPr id="29" name="Rechteck 28"/>
              <p:cNvSpPr/>
              <p:nvPr/>
            </p:nvSpPr>
            <p:spPr>
              <a:xfrm>
                <a:off x="5040957" y="4573874"/>
                <a:ext cx="1814920" cy="430887"/>
              </a:xfrm>
              <a:prstGeom prst="rect">
                <a:avLst/>
              </a:prstGeom>
            </p:spPr>
            <p:txBody>
              <a:bodyPr wrap="none">
                <a:spAutoFit/>
              </a:bodyPr>
              <a:lstStyle/>
              <a:p>
                <a:r>
                  <a:rPr lang="de-DE" sz="1100" i="1" dirty="0">
                    <a:latin typeface="UnitOT-Light"/>
                  </a:rPr>
                  <a:t>168 Model-element Types</a:t>
                </a:r>
                <a:br>
                  <a:rPr lang="de-DE" sz="1100" i="1" dirty="0">
                    <a:latin typeface="UnitOT-Light"/>
                  </a:rPr>
                </a:br>
                <a:r>
                  <a:rPr lang="de-DE" sz="1100" i="1" dirty="0">
                    <a:latin typeface="UnitOT-Light"/>
                  </a:rPr>
                  <a:t>  22 Data Types</a:t>
                </a:r>
              </a:p>
            </p:txBody>
          </p:sp>
        </p:grpSp>
        <p:sp>
          <p:nvSpPr>
            <p:cNvPr id="30" name="Rechteck 29"/>
            <p:cNvSpPr/>
            <p:nvPr/>
          </p:nvSpPr>
          <p:spPr>
            <a:xfrm>
              <a:off x="7177317" y="2808039"/>
              <a:ext cx="2472152" cy="261610"/>
            </a:xfrm>
            <a:prstGeom prst="rect">
              <a:avLst/>
            </a:prstGeom>
          </p:spPr>
          <p:txBody>
            <a:bodyPr wrap="none">
              <a:spAutoFit/>
            </a:bodyPr>
            <a:lstStyle/>
            <a:p>
              <a:r>
                <a:rPr lang="de-DE" sz="1100" i="1" dirty="0">
                  <a:latin typeface="UnitOT-Light"/>
                </a:rPr>
                <a:t>3 fundamental Model-element Types</a:t>
              </a:r>
            </a:p>
          </p:txBody>
        </p:sp>
        <p:sp>
          <p:nvSpPr>
            <p:cNvPr id="40" name="Textfeld 39"/>
            <p:cNvSpPr txBox="1"/>
            <p:nvPr/>
          </p:nvSpPr>
          <p:spPr>
            <a:xfrm>
              <a:off x="5136029" y="5472915"/>
              <a:ext cx="2133951" cy="215444"/>
            </a:xfrm>
            <a:prstGeom prst="rect">
              <a:avLst/>
            </a:prstGeom>
            <a:noFill/>
          </p:spPr>
          <p:txBody>
            <a:bodyPr wrap="square" lIns="0" tIns="0" rIns="0" bIns="0" rtlCol="0" anchor="ctr" anchorCtr="0">
              <a:spAutoFit/>
            </a:bodyPr>
            <a:lstStyle/>
            <a:p>
              <a:pPr algn="ctr"/>
              <a:r>
                <a:rPr lang="de-DE" sz="1400" b="1" i="1" dirty="0"/>
                <a:t>Other Model</a:t>
              </a:r>
            </a:p>
          </p:txBody>
        </p:sp>
        <p:cxnSp>
          <p:nvCxnSpPr>
            <p:cNvPr id="48" name="Gerade Verbindung mit Pfeil 47"/>
            <p:cNvCxnSpPr>
              <a:stCxn id="11" idx="0"/>
              <a:endCxn id="8" idx="5"/>
            </p:cNvCxnSpPr>
            <p:nvPr/>
          </p:nvCxnSpPr>
          <p:spPr>
            <a:xfrm flipH="1" flipV="1">
              <a:off x="9066021" y="3250377"/>
              <a:ext cx="943488" cy="78179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 Verbindung mit Pfeil 51"/>
            <p:cNvCxnSpPr>
              <a:stCxn id="10" idx="0"/>
              <a:endCxn id="8" idx="4"/>
            </p:cNvCxnSpPr>
            <p:nvPr/>
          </p:nvCxnSpPr>
          <p:spPr>
            <a:xfrm flipH="1" flipV="1">
              <a:off x="7538501" y="3440193"/>
              <a:ext cx="191388" cy="66399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Gerade Verbindung mit Pfeil 57"/>
            <p:cNvCxnSpPr>
              <a:stCxn id="9" idx="0"/>
            </p:cNvCxnSpPr>
            <p:nvPr/>
          </p:nvCxnSpPr>
          <p:spPr>
            <a:xfrm flipV="1">
              <a:off x="6203005" y="3403849"/>
              <a:ext cx="435580" cy="127639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4" name="Rechteck 33"/>
            <p:cNvSpPr/>
            <p:nvPr/>
          </p:nvSpPr>
          <p:spPr>
            <a:xfrm>
              <a:off x="6533453" y="2415290"/>
              <a:ext cx="1061509" cy="307777"/>
            </a:xfrm>
            <a:prstGeom prst="rect">
              <a:avLst/>
            </a:prstGeom>
          </p:spPr>
          <p:txBody>
            <a:bodyPr wrap="none">
              <a:spAutoFit/>
            </a:bodyPr>
            <a:lstStyle/>
            <a:p>
              <a:r>
                <a:rPr lang="de-DE" sz="1400" dirty="0"/>
                <a:t>▣</a:t>
              </a:r>
              <a:r>
                <a:rPr lang="de-DE" sz="1400" dirty="0">
                  <a:latin typeface="UnitOT-Light"/>
                </a:rPr>
                <a:t> Diagram</a:t>
              </a:r>
              <a:endParaRPr lang="de-DE" sz="1400" dirty="0"/>
            </a:p>
          </p:txBody>
        </p:sp>
      </p:grpSp>
      <p:sp>
        <p:nvSpPr>
          <p:cNvPr id="35" name="Ellipse 34">
            <a:extLst>
              <a:ext uri="{FF2B5EF4-FFF2-40B4-BE49-F238E27FC236}">
                <a16:creationId xmlns:a16="http://schemas.microsoft.com/office/drawing/2014/main" id="{5816D0F2-CFF5-495E-8FC8-95391485E8F7}"/>
              </a:ext>
            </a:extLst>
          </p:cNvPr>
          <p:cNvSpPr/>
          <p:nvPr/>
        </p:nvSpPr>
        <p:spPr>
          <a:xfrm>
            <a:off x="4608909" y="3968551"/>
            <a:ext cx="1646024" cy="711696"/>
          </a:xfrm>
          <a:prstGeom prst="ellipse">
            <a:avLst/>
          </a:prstGeom>
          <a:solidFill>
            <a:schemeClr val="bg1">
              <a:lumMod val="9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6" name="Textfeld 35">
            <a:extLst>
              <a:ext uri="{FF2B5EF4-FFF2-40B4-BE49-F238E27FC236}">
                <a16:creationId xmlns:a16="http://schemas.microsoft.com/office/drawing/2014/main" id="{6B8D4E0A-3D49-420D-A2F4-D6999A5BA128}"/>
              </a:ext>
            </a:extLst>
          </p:cNvPr>
          <p:cNvSpPr txBox="1"/>
          <p:nvPr/>
        </p:nvSpPr>
        <p:spPr>
          <a:xfrm>
            <a:off x="4756739" y="4422192"/>
            <a:ext cx="1350364" cy="215444"/>
          </a:xfrm>
          <a:prstGeom prst="rect">
            <a:avLst/>
          </a:prstGeom>
          <a:noFill/>
        </p:spPr>
        <p:txBody>
          <a:bodyPr wrap="square" lIns="0" tIns="0" rIns="0" bIns="0" rtlCol="0" anchor="ctr" anchorCtr="0">
            <a:spAutoFit/>
          </a:bodyPr>
          <a:lstStyle/>
          <a:p>
            <a:pPr algn="ctr"/>
            <a:r>
              <a:rPr lang="de-DE" sz="1400" b="1" i="1" dirty="0"/>
              <a:t>Excel®</a:t>
            </a:r>
          </a:p>
        </p:txBody>
      </p:sp>
      <p:cxnSp>
        <p:nvCxnSpPr>
          <p:cNvPr id="37" name="Gerade Verbindung mit Pfeil 36">
            <a:extLst>
              <a:ext uri="{FF2B5EF4-FFF2-40B4-BE49-F238E27FC236}">
                <a16:creationId xmlns:a16="http://schemas.microsoft.com/office/drawing/2014/main" id="{8239CF51-AFF3-4F5A-8052-47D0B36138AF}"/>
              </a:ext>
            </a:extLst>
          </p:cNvPr>
          <p:cNvCxnSpPr>
            <a:cxnSpLocks/>
            <a:stCxn id="35" idx="0"/>
          </p:cNvCxnSpPr>
          <p:nvPr/>
        </p:nvCxnSpPr>
        <p:spPr>
          <a:xfrm flipV="1">
            <a:off x="5431921" y="3205379"/>
            <a:ext cx="387432" cy="76317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Pfeil: nach rechts 41">
            <a:extLst>
              <a:ext uri="{FF2B5EF4-FFF2-40B4-BE49-F238E27FC236}">
                <a16:creationId xmlns:a16="http://schemas.microsoft.com/office/drawing/2014/main" id="{1C7F6651-FAB3-4620-AA14-8C6BC9EA89F9}"/>
              </a:ext>
            </a:extLst>
          </p:cNvPr>
          <p:cNvSpPr/>
          <p:nvPr/>
        </p:nvSpPr>
        <p:spPr>
          <a:xfrm rot="19800000">
            <a:off x="9647696" y="2101527"/>
            <a:ext cx="760191" cy="484632"/>
          </a:xfrm>
          <a:prstGeom prst="rightArrow">
            <a:avLst>
              <a:gd name="adj1" fmla="val 37896"/>
              <a:gd name="adj2"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nvGrpSpPr>
          <p:cNvPr id="41" name="Gruppieren 40">
            <a:extLst>
              <a:ext uri="{FF2B5EF4-FFF2-40B4-BE49-F238E27FC236}">
                <a16:creationId xmlns:a16="http://schemas.microsoft.com/office/drawing/2014/main" id="{5A49A2FE-81A7-4D2B-9EE1-BD7BBDD51ADD}"/>
              </a:ext>
            </a:extLst>
          </p:cNvPr>
          <p:cNvGrpSpPr/>
          <p:nvPr/>
        </p:nvGrpSpPr>
        <p:grpSpPr>
          <a:xfrm>
            <a:off x="10439687" y="1434456"/>
            <a:ext cx="914400" cy="1085551"/>
            <a:chOff x="10441557" y="2065594"/>
            <a:chExt cx="914400" cy="1085551"/>
          </a:xfrm>
        </p:grpSpPr>
        <p:sp>
          <p:nvSpPr>
            <p:cNvPr id="49" name="Flussdiagramm: Magnetplattenspeicher 48">
              <a:extLst>
                <a:ext uri="{FF2B5EF4-FFF2-40B4-BE49-F238E27FC236}">
                  <a16:creationId xmlns:a16="http://schemas.microsoft.com/office/drawing/2014/main" id="{91574213-92EE-402F-9770-92D02608D2A1}"/>
                </a:ext>
              </a:extLst>
            </p:cNvPr>
            <p:cNvSpPr/>
            <p:nvPr/>
          </p:nvSpPr>
          <p:spPr>
            <a:xfrm>
              <a:off x="10441557" y="2679798"/>
              <a:ext cx="914400" cy="471347"/>
            </a:xfrm>
            <a:prstGeom prst="flowChartMagneticDisk">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0" name="Flussdiagramm: Magnetplattenspeicher 49">
              <a:extLst>
                <a:ext uri="{FF2B5EF4-FFF2-40B4-BE49-F238E27FC236}">
                  <a16:creationId xmlns:a16="http://schemas.microsoft.com/office/drawing/2014/main" id="{3F23318F-968A-42AF-A0A3-49C8B95AC2A5}"/>
                </a:ext>
              </a:extLst>
            </p:cNvPr>
            <p:cNvSpPr/>
            <p:nvPr/>
          </p:nvSpPr>
          <p:spPr>
            <a:xfrm>
              <a:off x="10441557" y="2375991"/>
              <a:ext cx="914400" cy="471347"/>
            </a:xfrm>
            <a:prstGeom prst="flowChartMagneticDisk">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3" name="Flussdiagramm: Magnetplattenspeicher 32">
              <a:extLst>
                <a:ext uri="{FF2B5EF4-FFF2-40B4-BE49-F238E27FC236}">
                  <a16:creationId xmlns:a16="http://schemas.microsoft.com/office/drawing/2014/main" id="{EFE71367-1672-468A-AA5D-01FAD816E144}"/>
                </a:ext>
              </a:extLst>
            </p:cNvPr>
            <p:cNvSpPr/>
            <p:nvPr/>
          </p:nvSpPr>
          <p:spPr>
            <a:xfrm>
              <a:off x="10441557" y="2065594"/>
              <a:ext cx="914400" cy="471347"/>
            </a:xfrm>
            <a:prstGeom prst="flowChartMagneticDisk">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43" name="Textfeld 42">
            <a:extLst>
              <a:ext uri="{FF2B5EF4-FFF2-40B4-BE49-F238E27FC236}">
                <a16:creationId xmlns:a16="http://schemas.microsoft.com/office/drawing/2014/main" id="{5DAEBAC7-2A78-4E79-BABA-95151D8169FC}"/>
              </a:ext>
            </a:extLst>
          </p:cNvPr>
          <p:cNvSpPr txBox="1"/>
          <p:nvPr/>
        </p:nvSpPr>
        <p:spPr>
          <a:xfrm>
            <a:off x="10499343" y="1944523"/>
            <a:ext cx="795089" cy="215444"/>
          </a:xfrm>
          <a:prstGeom prst="rect">
            <a:avLst/>
          </a:prstGeom>
          <a:noFill/>
        </p:spPr>
        <p:txBody>
          <a:bodyPr wrap="none" lIns="0" tIns="0" rIns="0" bIns="0" rtlCol="0" anchor="ctr" anchorCtr="0">
            <a:spAutoFit/>
          </a:bodyPr>
          <a:lstStyle/>
          <a:p>
            <a:pPr algn="ctr"/>
            <a:r>
              <a:rPr lang="de-DE" sz="1400" b="1" i="1" dirty="0">
                <a:solidFill>
                  <a:schemeClr val="accent1"/>
                </a:solidFill>
              </a:rPr>
              <a:t>PLM/ALM</a:t>
            </a:r>
          </a:p>
        </p:txBody>
      </p:sp>
      <p:sp>
        <p:nvSpPr>
          <p:cNvPr id="51" name="Datumsplatzhalter 50">
            <a:extLst>
              <a:ext uri="{FF2B5EF4-FFF2-40B4-BE49-F238E27FC236}">
                <a16:creationId xmlns:a16="http://schemas.microsoft.com/office/drawing/2014/main" id="{B1C54224-852A-445F-B56E-0CEB2EF4039F}"/>
              </a:ext>
            </a:extLst>
          </p:cNvPr>
          <p:cNvSpPr>
            <a:spLocks noGrp="1"/>
          </p:cNvSpPr>
          <p:nvPr>
            <p:ph type="dt" sz="half" idx="10"/>
          </p:nvPr>
        </p:nvSpPr>
        <p:spPr/>
        <p:txBody>
          <a:bodyPr/>
          <a:lstStyle/>
          <a:p>
            <a:r>
              <a:rPr lang="de-DE" dirty="0"/>
              <a:t>8.11.2021</a:t>
            </a:r>
          </a:p>
        </p:txBody>
      </p:sp>
      <p:sp>
        <p:nvSpPr>
          <p:cNvPr id="53" name="Foliennummernplatzhalter 52">
            <a:extLst>
              <a:ext uri="{FF2B5EF4-FFF2-40B4-BE49-F238E27FC236}">
                <a16:creationId xmlns:a16="http://schemas.microsoft.com/office/drawing/2014/main" id="{C011FBE8-19CE-49C6-AF24-B86AB81FA3B5}"/>
              </a:ext>
            </a:extLst>
          </p:cNvPr>
          <p:cNvSpPr>
            <a:spLocks noGrp="1"/>
          </p:cNvSpPr>
          <p:nvPr>
            <p:ph type="sldNum" sz="quarter" idx="12"/>
          </p:nvPr>
        </p:nvSpPr>
        <p:spPr/>
        <p:txBody>
          <a:bodyPr/>
          <a:lstStyle/>
          <a:p>
            <a:fld id="{E07F1749-2C29-4AD9-BF92-E70F8884412B}" type="slidenum">
              <a:rPr lang="de-DE" smtClean="0"/>
              <a:t>7</a:t>
            </a:fld>
            <a:endParaRPr lang="de-DE" dirty="0"/>
          </a:p>
        </p:txBody>
      </p:sp>
    </p:spTree>
    <p:extLst>
      <p:ext uri="{BB962C8B-B14F-4D97-AF65-F5344CB8AC3E}">
        <p14:creationId xmlns:p14="http://schemas.microsoft.com/office/powerpoint/2010/main" val="2667266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96F80A4A-E4DB-4EF5-B83C-A5ABA848C916}"/>
              </a:ext>
            </a:extLst>
          </p:cNvPr>
          <p:cNvSpPr>
            <a:spLocks noGrp="1"/>
          </p:cNvSpPr>
          <p:nvPr>
            <p:ph type="title"/>
          </p:nvPr>
        </p:nvSpPr>
        <p:spPr/>
        <p:txBody>
          <a:bodyPr/>
          <a:lstStyle/>
          <a:p>
            <a:r>
              <a:rPr lang="de-DE" dirty="0"/>
              <a:t>Telephone Connection Request – Business Process (BPMN)</a:t>
            </a:r>
          </a:p>
        </p:txBody>
      </p:sp>
      <p:sp>
        <p:nvSpPr>
          <p:cNvPr id="4" name="Fußzeilenplatzhalter 3">
            <a:extLst>
              <a:ext uri="{FF2B5EF4-FFF2-40B4-BE49-F238E27FC236}">
                <a16:creationId xmlns:a16="http://schemas.microsoft.com/office/drawing/2014/main" id="{0705B021-2372-4958-B666-D39EDB403D44}"/>
              </a:ext>
            </a:extLst>
          </p:cNvPr>
          <p:cNvSpPr>
            <a:spLocks noGrp="1"/>
          </p:cNvSpPr>
          <p:nvPr>
            <p:ph type="ftr" sz="quarter" idx="11"/>
          </p:nvPr>
        </p:nvSpPr>
        <p:spPr/>
        <p:txBody>
          <a:bodyPr/>
          <a:lstStyle/>
          <a:p>
            <a:r>
              <a:rPr lang="en-US" dirty="0"/>
              <a:t>Integrate BPMN and Archimate Models using SpecIF</a:t>
            </a:r>
            <a:endParaRPr lang="de-DE" dirty="0"/>
          </a:p>
        </p:txBody>
      </p:sp>
      <p:pic>
        <p:nvPicPr>
          <p:cNvPr id="13" name="Grafik 12">
            <a:extLst>
              <a:ext uri="{FF2B5EF4-FFF2-40B4-BE49-F238E27FC236}">
                <a16:creationId xmlns:a16="http://schemas.microsoft.com/office/drawing/2014/main" id="{607D35CF-F939-47C2-B756-87740868CD9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057" b="32389"/>
          <a:stretch/>
        </p:blipFill>
        <p:spPr>
          <a:xfrm>
            <a:off x="550598" y="1591939"/>
            <a:ext cx="10106983" cy="4816500"/>
          </a:xfrm>
          <a:prstGeom prst="rect">
            <a:avLst/>
          </a:prstGeom>
        </p:spPr>
      </p:pic>
      <p:sp>
        <p:nvSpPr>
          <p:cNvPr id="14" name="Rechteck 13">
            <a:extLst>
              <a:ext uri="{FF2B5EF4-FFF2-40B4-BE49-F238E27FC236}">
                <a16:creationId xmlns:a16="http://schemas.microsoft.com/office/drawing/2014/main" id="{01AA4AAF-1F99-4F58-882E-01AE3AE0CC93}"/>
              </a:ext>
            </a:extLst>
          </p:cNvPr>
          <p:cNvSpPr/>
          <p:nvPr/>
        </p:nvSpPr>
        <p:spPr>
          <a:xfrm>
            <a:off x="3384773" y="3705573"/>
            <a:ext cx="3024336" cy="2638894"/>
          </a:xfrm>
          <a:prstGeom prst="rect">
            <a:avLst/>
          </a:prstGeom>
          <a:solidFill>
            <a:srgbClr val="FF0000">
              <a:alpha val="8000"/>
            </a:srgbClr>
          </a:solidFill>
          <a:ln>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Datumsplatzhalter 14">
            <a:extLst>
              <a:ext uri="{FF2B5EF4-FFF2-40B4-BE49-F238E27FC236}">
                <a16:creationId xmlns:a16="http://schemas.microsoft.com/office/drawing/2014/main" id="{452C9F5C-2422-4582-ADFD-669957370FD7}"/>
              </a:ext>
            </a:extLst>
          </p:cNvPr>
          <p:cNvSpPr>
            <a:spLocks noGrp="1"/>
          </p:cNvSpPr>
          <p:nvPr>
            <p:ph type="dt" sz="half" idx="10"/>
          </p:nvPr>
        </p:nvSpPr>
        <p:spPr/>
        <p:txBody>
          <a:bodyPr/>
          <a:lstStyle/>
          <a:p>
            <a:r>
              <a:rPr lang="de-DE" dirty="0"/>
              <a:t>8.11.2021</a:t>
            </a:r>
          </a:p>
        </p:txBody>
      </p:sp>
      <p:sp>
        <p:nvSpPr>
          <p:cNvPr id="16" name="Foliennummernplatzhalter 15">
            <a:extLst>
              <a:ext uri="{FF2B5EF4-FFF2-40B4-BE49-F238E27FC236}">
                <a16:creationId xmlns:a16="http://schemas.microsoft.com/office/drawing/2014/main" id="{C14A9C29-1B46-4FDE-B0F5-FF41695A0858}"/>
              </a:ext>
            </a:extLst>
          </p:cNvPr>
          <p:cNvSpPr>
            <a:spLocks noGrp="1"/>
          </p:cNvSpPr>
          <p:nvPr>
            <p:ph type="sldNum" sz="quarter" idx="12"/>
          </p:nvPr>
        </p:nvSpPr>
        <p:spPr/>
        <p:txBody>
          <a:bodyPr/>
          <a:lstStyle/>
          <a:p>
            <a:fld id="{E07F1749-2C29-4AD9-BF92-E70F8884412B}" type="slidenum">
              <a:rPr lang="de-DE" smtClean="0"/>
              <a:t>8</a:t>
            </a:fld>
            <a:endParaRPr lang="de-DE" dirty="0"/>
          </a:p>
        </p:txBody>
      </p:sp>
      <p:sp>
        <p:nvSpPr>
          <p:cNvPr id="17" name="Ellipse 16">
            <a:extLst>
              <a:ext uri="{FF2B5EF4-FFF2-40B4-BE49-F238E27FC236}">
                <a16:creationId xmlns:a16="http://schemas.microsoft.com/office/drawing/2014/main" id="{A941CD28-055E-4AEB-BA51-1C68F0094618}"/>
              </a:ext>
            </a:extLst>
          </p:cNvPr>
          <p:cNvSpPr/>
          <p:nvPr/>
        </p:nvSpPr>
        <p:spPr>
          <a:xfrm>
            <a:off x="4329344" y="3705573"/>
            <a:ext cx="792088" cy="830658"/>
          </a:xfrm>
          <a:prstGeom prst="ellipse">
            <a:avLst/>
          </a:prstGeom>
          <a:solidFill>
            <a:srgbClr val="FF0000">
              <a:alpha val="20000"/>
            </a:srgbClr>
          </a:solidFill>
          <a:ln>
            <a:no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212354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8FF65D-8A80-419F-80C0-CD822B4F2FA3}"/>
              </a:ext>
            </a:extLst>
          </p:cNvPr>
          <p:cNvSpPr>
            <a:spLocks noGrp="1"/>
          </p:cNvSpPr>
          <p:nvPr>
            <p:ph type="title"/>
          </p:nvPr>
        </p:nvSpPr>
        <p:spPr/>
        <p:txBody>
          <a:bodyPr/>
          <a:lstStyle/>
          <a:p>
            <a:r>
              <a:rPr lang="de-DE" dirty="0"/>
              <a:t>BPMN </a:t>
            </a:r>
            <a:r>
              <a:rPr lang="de-DE" dirty="0">
                <a:sym typeface="Wingdings" panose="05000000000000000000" pitchFamily="2" charset="2"/>
              </a:rPr>
              <a:t> SpecIF Transformation</a:t>
            </a:r>
            <a:endParaRPr lang="de-DE" dirty="0"/>
          </a:p>
        </p:txBody>
      </p:sp>
      <p:sp>
        <p:nvSpPr>
          <p:cNvPr id="4" name="Fußzeilenplatzhalter 3">
            <a:extLst>
              <a:ext uri="{FF2B5EF4-FFF2-40B4-BE49-F238E27FC236}">
                <a16:creationId xmlns:a16="http://schemas.microsoft.com/office/drawing/2014/main" id="{84689E17-E0EC-4075-AE7A-12FAC3EC3923}"/>
              </a:ext>
            </a:extLst>
          </p:cNvPr>
          <p:cNvSpPr>
            <a:spLocks noGrp="1"/>
          </p:cNvSpPr>
          <p:nvPr>
            <p:ph type="ftr" sz="quarter" idx="11"/>
          </p:nvPr>
        </p:nvSpPr>
        <p:spPr/>
        <p:txBody>
          <a:bodyPr/>
          <a:lstStyle/>
          <a:p>
            <a:r>
              <a:rPr lang="en-US" dirty="0"/>
              <a:t>Integrate BPMN and Archimate Models using SpecIF</a:t>
            </a:r>
            <a:endParaRPr lang="de-DE" dirty="0"/>
          </a:p>
        </p:txBody>
      </p:sp>
      <p:cxnSp>
        <p:nvCxnSpPr>
          <p:cNvPr id="12" name="Gerade Verbindung mit Pfeil 11">
            <a:extLst>
              <a:ext uri="{FF2B5EF4-FFF2-40B4-BE49-F238E27FC236}">
                <a16:creationId xmlns:a16="http://schemas.microsoft.com/office/drawing/2014/main" id="{863DEBA6-D8D6-469D-8960-ABA96314B455}"/>
              </a:ext>
            </a:extLst>
          </p:cNvPr>
          <p:cNvCxnSpPr>
            <a:cxnSpLocks/>
            <a:stCxn id="68" idx="0"/>
            <a:endCxn id="74" idx="2"/>
          </p:cNvCxnSpPr>
          <p:nvPr/>
        </p:nvCxnSpPr>
        <p:spPr>
          <a:xfrm flipV="1">
            <a:off x="4914578" y="2465188"/>
            <a:ext cx="0" cy="1259896"/>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Rechteck 13">
            <a:extLst>
              <a:ext uri="{FF2B5EF4-FFF2-40B4-BE49-F238E27FC236}">
                <a16:creationId xmlns:a16="http://schemas.microsoft.com/office/drawing/2014/main" id="{CF45C552-01F7-42DD-882C-FE143E415738}"/>
              </a:ext>
            </a:extLst>
          </p:cNvPr>
          <p:cNvSpPr/>
          <p:nvPr/>
        </p:nvSpPr>
        <p:spPr>
          <a:xfrm>
            <a:off x="4338514" y="2987124"/>
            <a:ext cx="11521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SpecIF:reads</a:t>
            </a:r>
          </a:p>
        </p:txBody>
      </p:sp>
      <p:cxnSp>
        <p:nvCxnSpPr>
          <p:cNvPr id="16" name="Gerade Verbindung mit Pfeil 15">
            <a:extLst>
              <a:ext uri="{FF2B5EF4-FFF2-40B4-BE49-F238E27FC236}">
                <a16:creationId xmlns:a16="http://schemas.microsoft.com/office/drawing/2014/main" id="{5BCA8593-C84B-4BB7-A181-AD83DB7675F4}"/>
              </a:ext>
            </a:extLst>
          </p:cNvPr>
          <p:cNvCxnSpPr>
            <a:cxnSpLocks/>
            <a:stCxn id="68" idx="2"/>
            <a:endCxn id="82" idx="0"/>
          </p:cNvCxnSpPr>
          <p:nvPr/>
        </p:nvCxnSpPr>
        <p:spPr>
          <a:xfrm>
            <a:off x="4914578" y="4065603"/>
            <a:ext cx="1" cy="1259898"/>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D3987934-2CCC-4AEF-8626-B7231D5E09B3}"/>
              </a:ext>
            </a:extLst>
          </p:cNvPr>
          <p:cNvCxnSpPr>
            <a:cxnSpLocks/>
            <a:stCxn id="68" idx="3"/>
            <a:endCxn id="75" idx="1"/>
          </p:cNvCxnSpPr>
          <p:nvPr/>
        </p:nvCxnSpPr>
        <p:spPr>
          <a:xfrm>
            <a:off x="5598654" y="3895344"/>
            <a:ext cx="1280168" cy="1"/>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4637BCE9-4E14-4753-9BD8-5846AAB492A5}"/>
              </a:ext>
            </a:extLst>
          </p:cNvPr>
          <p:cNvCxnSpPr>
            <a:cxnSpLocks/>
            <a:stCxn id="71" idx="3"/>
            <a:endCxn id="68" idx="1"/>
          </p:cNvCxnSpPr>
          <p:nvPr/>
        </p:nvCxnSpPr>
        <p:spPr>
          <a:xfrm>
            <a:off x="2950335" y="3895344"/>
            <a:ext cx="1280167" cy="0"/>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Verbinder: gewinkelt 45">
            <a:extLst>
              <a:ext uri="{FF2B5EF4-FFF2-40B4-BE49-F238E27FC236}">
                <a16:creationId xmlns:a16="http://schemas.microsoft.com/office/drawing/2014/main" id="{C18605A1-4262-4A93-AB3B-CBE7D19A18F0}"/>
              </a:ext>
            </a:extLst>
          </p:cNvPr>
          <p:cNvCxnSpPr>
            <a:cxnSpLocks/>
            <a:stCxn id="75" idx="3"/>
            <a:endCxn id="87" idx="0"/>
          </p:cNvCxnSpPr>
          <p:nvPr/>
        </p:nvCxnSpPr>
        <p:spPr>
          <a:xfrm>
            <a:off x="7980816" y="3895345"/>
            <a:ext cx="1092589" cy="511323"/>
          </a:xfrm>
          <a:prstGeom prst="bentConnector2">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Verbinder: gewinkelt 47">
            <a:extLst>
              <a:ext uri="{FF2B5EF4-FFF2-40B4-BE49-F238E27FC236}">
                <a16:creationId xmlns:a16="http://schemas.microsoft.com/office/drawing/2014/main" id="{34C61136-323C-418B-902A-1CA86FA80C6F}"/>
              </a:ext>
            </a:extLst>
          </p:cNvPr>
          <p:cNvCxnSpPr>
            <a:cxnSpLocks/>
            <a:stCxn id="75" idx="3"/>
            <a:endCxn id="88" idx="2"/>
          </p:cNvCxnSpPr>
          <p:nvPr/>
        </p:nvCxnSpPr>
        <p:spPr>
          <a:xfrm flipV="1">
            <a:off x="7980816" y="3384020"/>
            <a:ext cx="1092589" cy="511325"/>
          </a:xfrm>
          <a:prstGeom prst="bentConnector2">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4" name="Rechteck 53">
            <a:extLst>
              <a:ext uri="{FF2B5EF4-FFF2-40B4-BE49-F238E27FC236}">
                <a16:creationId xmlns:a16="http://schemas.microsoft.com/office/drawing/2014/main" id="{1D7F560C-0426-40C4-AC21-A74BA1AB1E95}"/>
              </a:ext>
            </a:extLst>
          </p:cNvPr>
          <p:cNvSpPr/>
          <p:nvPr/>
        </p:nvSpPr>
        <p:spPr>
          <a:xfrm>
            <a:off x="4338514" y="4587539"/>
            <a:ext cx="11521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SpecIF:writes</a:t>
            </a:r>
          </a:p>
        </p:txBody>
      </p:sp>
      <p:sp>
        <p:nvSpPr>
          <p:cNvPr id="61" name="Rechteck 60">
            <a:extLst>
              <a:ext uri="{FF2B5EF4-FFF2-40B4-BE49-F238E27FC236}">
                <a16:creationId xmlns:a16="http://schemas.microsoft.com/office/drawing/2014/main" id="{65228D60-F5A4-4EF1-B560-DB9F27C87815}"/>
              </a:ext>
            </a:extLst>
          </p:cNvPr>
          <p:cNvSpPr/>
          <p:nvPr/>
        </p:nvSpPr>
        <p:spPr>
          <a:xfrm rot="18000000">
            <a:off x="5719877" y="3787332"/>
            <a:ext cx="11521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SpecIF:precedes</a:t>
            </a:r>
          </a:p>
        </p:txBody>
      </p:sp>
      <p:sp>
        <p:nvSpPr>
          <p:cNvPr id="62" name="Rechteck 61">
            <a:extLst>
              <a:ext uri="{FF2B5EF4-FFF2-40B4-BE49-F238E27FC236}">
                <a16:creationId xmlns:a16="http://schemas.microsoft.com/office/drawing/2014/main" id="{AEBE821F-25D9-4ED5-BB05-19FCB6F032AC}"/>
              </a:ext>
            </a:extLst>
          </p:cNvPr>
          <p:cNvSpPr/>
          <p:nvPr/>
        </p:nvSpPr>
        <p:spPr>
          <a:xfrm>
            <a:off x="8497341" y="4002057"/>
            <a:ext cx="11521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SpecIF:precedes</a:t>
            </a:r>
          </a:p>
        </p:txBody>
      </p:sp>
      <p:sp>
        <p:nvSpPr>
          <p:cNvPr id="63" name="Rechteck 62">
            <a:extLst>
              <a:ext uri="{FF2B5EF4-FFF2-40B4-BE49-F238E27FC236}">
                <a16:creationId xmlns:a16="http://schemas.microsoft.com/office/drawing/2014/main" id="{B4CAE3AC-9902-4669-95D5-02161B94FAC6}"/>
              </a:ext>
            </a:extLst>
          </p:cNvPr>
          <p:cNvSpPr/>
          <p:nvPr/>
        </p:nvSpPr>
        <p:spPr>
          <a:xfrm>
            <a:off x="8497341" y="3572163"/>
            <a:ext cx="11521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SpecIF:precedes</a:t>
            </a:r>
          </a:p>
        </p:txBody>
      </p:sp>
      <p:sp>
        <p:nvSpPr>
          <p:cNvPr id="64" name="Rechteck 63">
            <a:extLst>
              <a:ext uri="{FF2B5EF4-FFF2-40B4-BE49-F238E27FC236}">
                <a16:creationId xmlns:a16="http://schemas.microsoft.com/office/drawing/2014/main" id="{CC251AFD-8F09-47C7-9C72-A2F0ECDF91C3}"/>
              </a:ext>
            </a:extLst>
          </p:cNvPr>
          <p:cNvSpPr/>
          <p:nvPr/>
        </p:nvSpPr>
        <p:spPr>
          <a:xfrm rot="18000000">
            <a:off x="2957152" y="3787332"/>
            <a:ext cx="11521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SpecIF:precedes</a:t>
            </a:r>
          </a:p>
        </p:txBody>
      </p:sp>
      <p:sp>
        <p:nvSpPr>
          <p:cNvPr id="71" name="Rechteck: abgerundete Ecken 70">
            <a:extLst>
              <a:ext uri="{FF2B5EF4-FFF2-40B4-BE49-F238E27FC236}">
                <a16:creationId xmlns:a16="http://schemas.microsoft.com/office/drawing/2014/main" id="{CA21A039-1C54-4B75-8280-CC2F09B24B09}"/>
              </a:ext>
            </a:extLst>
          </p:cNvPr>
          <p:cNvSpPr/>
          <p:nvPr/>
        </p:nvSpPr>
        <p:spPr>
          <a:xfrm>
            <a:off x="1419072" y="3605903"/>
            <a:ext cx="1531263" cy="578882"/>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dirty="0">
                <a:solidFill>
                  <a:srgbClr val="008000"/>
                </a:solidFill>
                <a:latin typeface="Arial" panose="020B0604020202020204" pitchFamily="34" charset="0"/>
                <a:cs typeface="Arial" panose="020B0604020202020204" pitchFamily="34" charset="0"/>
              </a:rPr>
              <a:t>♦</a:t>
            </a:r>
            <a:r>
              <a:rPr lang="de-DE" sz="1400" dirty="0">
                <a:solidFill>
                  <a:srgbClr val="008000"/>
                </a:solidFill>
                <a:latin typeface="UnitOT-Light"/>
              </a:rPr>
              <a:t> Connection request received!</a:t>
            </a:r>
          </a:p>
        </p:txBody>
      </p:sp>
      <p:sp>
        <p:nvSpPr>
          <p:cNvPr id="75" name="Rechteck: abgerundete Ecken 74">
            <a:extLst>
              <a:ext uri="{FF2B5EF4-FFF2-40B4-BE49-F238E27FC236}">
                <a16:creationId xmlns:a16="http://schemas.microsoft.com/office/drawing/2014/main" id="{B21BBF37-D0C4-43F9-8332-0CE5FAACD72C}"/>
              </a:ext>
            </a:extLst>
          </p:cNvPr>
          <p:cNvSpPr/>
          <p:nvPr/>
        </p:nvSpPr>
        <p:spPr>
          <a:xfrm>
            <a:off x="6878822" y="3725085"/>
            <a:ext cx="1101994" cy="340519"/>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b="0" i="0" u="none" strike="noStrike" dirty="0">
                <a:solidFill>
                  <a:srgbClr val="008000"/>
                </a:solidFill>
                <a:latin typeface="UnitOT-Light"/>
              </a:rPr>
              <a:t>■ Complete?</a:t>
            </a:r>
          </a:p>
        </p:txBody>
      </p:sp>
      <p:grpSp>
        <p:nvGrpSpPr>
          <p:cNvPr id="101" name="Gruppieren 100">
            <a:extLst>
              <a:ext uri="{FF2B5EF4-FFF2-40B4-BE49-F238E27FC236}">
                <a16:creationId xmlns:a16="http://schemas.microsoft.com/office/drawing/2014/main" id="{F6B86B07-851D-4557-AC6D-7E648B0C656C}"/>
              </a:ext>
            </a:extLst>
          </p:cNvPr>
          <p:cNvGrpSpPr/>
          <p:nvPr/>
        </p:nvGrpSpPr>
        <p:grpSpPr>
          <a:xfrm>
            <a:off x="4116097" y="1886306"/>
            <a:ext cx="1596963" cy="4018077"/>
            <a:chOff x="2753524" y="1727919"/>
            <a:chExt cx="1596963" cy="4018077"/>
          </a:xfrm>
        </p:grpSpPr>
        <p:sp>
          <p:nvSpPr>
            <p:cNvPr id="68" name="Rechteck: abgerundete Ecken 67">
              <a:extLst>
                <a:ext uri="{FF2B5EF4-FFF2-40B4-BE49-F238E27FC236}">
                  <a16:creationId xmlns:a16="http://schemas.microsoft.com/office/drawing/2014/main" id="{56E2A065-7133-4F85-8E29-A17918653D12}"/>
                </a:ext>
              </a:extLst>
            </p:cNvPr>
            <p:cNvSpPr/>
            <p:nvPr/>
          </p:nvSpPr>
          <p:spPr>
            <a:xfrm>
              <a:off x="2867929" y="3566697"/>
              <a:ext cx="1368152" cy="340519"/>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b="0" i="0" u="none" strike="noStrike" dirty="0">
                  <a:solidFill>
                    <a:srgbClr val="008000"/>
                  </a:solidFill>
                  <a:latin typeface="UnitOT-Light"/>
                </a:rPr>
                <a:t>■ Check request</a:t>
              </a:r>
              <a:endParaRPr lang="de-DE" sz="1400" dirty="0"/>
            </a:p>
          </p:txBody>
        </p:sp>
        <p:sp>
          <p:nvSpPr>
            <p:cNvPr id="74" name="Rechteck: abgerundete Ecken 73">
              <a:extLst>
                <a:ext uri="{FF2B5EF4-FFF2-40B4-BE49-F238E27FC236}">
                  <a16:creationId xmlns:a16="http://schemas.microsoft.com/office/drawing/2014/main" id="{8DD8F4A1-398B-4211-BF0A-0629BB2BC9AE}"/>
                </a:ext>
              </a:extLst>
            </p:cNvPr>
            <p:cNvSpPr/>
            <p:nvPr/>
          </p:nvSpPr>
          <p:spPr>
            <a:xfrm>
              <a:off x="2867929" y="1727919"/>
              <a:ext cx="1368152" cy="578882"/>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dirty="0">
                  <a:solidFill>
                    <a:srgbClr val="008000"/>
                  </a:solidFill>
                  <a:latin typeface="Arial" panose="020B0604020202020204" pitchFamily="34" charset="0"/>
                  <a:cs typeface="Arial" panose="020B0604020202020204" pitchFamily="34" charset="0"/>
                </a:rPr>
                <a:t>● </a:t>
              </a:r>
              <a:r>
                <a:rPr lang="de-DE" sz="1400" dirty="0">
                  <a:solidFill>
                    <a:srgbClr val="008000"/>
                  </a:solidFill>
                  <a:latin typeface="UnitOT-Light"/>
                  <a:cs typeface="Arial" panose="020B0604020202020204" pitchFamily="34" charset="0"/>
                </a:rPr>
                <a:t>Connection Request [initial]</a:t>
              </a:r>
            </a:p>
          </p:txBody>
        </p:sp>
        <p:sp>
          <p:nvSpPr>
            <p:cNvPr id="82" name="Rechteck: abgerundete Ecken 81">
              <a:extLst>
                <a:ext uri="{FF2B5EF4-FFF2-40B4-BE49-F238E27FC236}">
                  <a16:creationId xmlns:a16="http://schemas.microsoft.com/office/drawing/2014/main" id="{D70B6B49-828B-4B5C-968C-ACACF992AD92}"/>
                </a:ext>
              </a:extLst>
            </p:cNvPr>
            <p:cNvSpPr/>
            <p:nvPr/>
          </p:nvSpPr>
          <p:spPr>
            <a:xfrm>
              <a:off x="2753524" y="5167114"/>
              <a:ext cx="1596963" cy="578882"/>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dirty="0">
                  <a:solidFill>
                    <a:srgbClr val="008000"/>
                  </a:solidFill>
                  <a:latin typeface="Arial" panose="020B0604020202020204" pitchFamily="34" charset="0"/>
                  <a:cs typeface="Arial" panose="020B0604020202020204" pitchFamily="34" charset="0"/>
                </a:rPr>
                <a:t>● </a:t>
              </a:r>
              <a:r>
                <a:rPr lang="de-DE" sz="1400" dirty="0">
                  <a:solidFill>
                    <a:srgbClr val="008000"/>
                  </a:solidFill>
                  <a:latin typeface="UnitOT-Light"/>
                  <a:cs typeface="Arial" panose="020B0604020202020204" pitchFamily="34" charset="0"/>
                </a:rPr>
                <a:t>Connection Request [complete]</a:t>
              </a:r>
            </a:p>
          </p:txBody>
        </p:sp>
      </p:grpSp>
      <p:grpSp>
        <p:nvGrpSpPr>
          <p:cNvPr id="102" name="Gruppieren 101">
            <a:extLst>
              <a:ext uri="{FF2B5EF4-FFF2-40B4-BE49-F238E27FC236}">
                <a16:creationId xmlns:a16="http://schemas.microsoft.com/office/drawing/2014/main" id="{101E2FBB-8D15-43DB-990A-334CC4E31818}"/>
              </a:ext>
            </a:extLst>
          </p:cNvPr>
          <p:cNvGrpSpPr/>
          <p:nvPr/>
        </p:nvGrpSpPr>
        <p:grpSpPr>
          <a:xfrm>
            <a:off x="8785373" y="3043501"/>
            <a:ext cx="576064" cy="1703686"/>
            <a:chOff x="7591590" y="3038619"/>
            <a:chExt cx="576064" cy="1703686"/>
          </a:xfrm>
        </p:grpSpPr>
        <p:sp>
          <p:nvSpPr>
            <p:cNvPr id="87" name="Rechteck: abgerundete Ecken 86">
              <a:extLst>
                <a:ext uri="{FF2B5EF4-FFF2-40B4-BE49-F238E27FC236}">
                  <a16:creationId xmlns:a16="http://schemas.microsoft.com/office/drawing/2014/main" id="{85843B51-F651-4214-8EA4-3E5A3911C1EF}"/>
                </a:ext>
              </a:extLst>
            </p:cNvPr>
            <p:cNvSpPr/>
            <p:nvPr/>
          </p:nvSpPr>
          <p:spPr>
            <a:xfrm>
              <a:off x="7591590" y="4401786"/>
              <a:ext cx="576064" cy="340519"/>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dirty="0">
                  <a:solidFill>
                    <a:srgbClr val="008000"/>
                  </a:solidFill>
                  <a:latin typeface="Arial" panose="020B0604020202020204" pitchFamily="34" charset="0"/>
                  <a:cs typeface="Arial" panose="020B0604020202020204" pitchFamily="34" charset="0"/>
                </a:rPr>
                <a:t>♦</a:t>
              </a:r>
              <a:r>
                <a:rPr lang="de-DE" sz="1400" dirty="0">
                  <a:solidFill>
                    <a:srgbClr val="008000"/>
                  </a:solidFill>
                  <a:latin typeface="UnitOT-Light"/>
                </a:rPr>
                <a:t> yes</a:t>
              </a:r>
            </a:p>
          </p:txBody>
        </p:sp>
        <p:sp>
          <p:nvSpPr>
            <p:cNvPr id="88" name="Rechteck: abgerundete Ecken 87">
              <a:extLst>
                <a:ext uri="{FF2B5EF4-FFF2-40B4-BE49-F238E27FC236}">
                  <a16:creationId xmlns:a16="http://schemas.microsoft.com/office/drawing/2014/main" id="{7CD5CECE-1DC7-4516-8962-C4E33BFA3D5D}"/>
                </a:ext>
              </a:extLst>
            </p:cNvPr>
            <p:cNvSpPr/>
            <p:nvPr/>
          </p:nvSpPr>
          <p:spPr>
            <a:xfrm>
              <a:off x="7591590" y="3038619"/>
              <a:ext cx="576064" cy="340519"/>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dirty="0">
                  <a:solidFill>
                    <a:srgbClr val="008000"/>
                  </a:solidFill>
                  <a:latin typeface="Arial" panose="020B0604020202020204" pitchFamily="34" charset="0"/>
                  <a:cs typeface="Arial" panose="020B0604020202020204" pitchFamily="34" charset="0"/>
                </a:rPr>
                <a:t>♦</a:t>
              </a:r>
              <a:r>
                <a:rPr lang="de-DE" sz="1400" dirty="0">
                  <a:solidFill>
                    <a:srgbClr val="008000"/>
                  </a:solidFill>
                  <a:latin typeface="UnitOT-Light"/>
                </a:rPr>
                <a:t> no</a:t>
              </a:r>
            </a:p>
          </p:txBody>
        </p:sp>
      </p:grpSp>
      <p:sp>
        <p:nvSpPr>
          <p:cNvPr id="92" name="Rechteck: abgerundete Ecken 91">
            <a:extLst>
              <a:ext uri="{FF2B5EF4-FFF2-40B4-BE49-F238E27FC236}">
                <a16:creationId xmlns:a16="http://schemas.microsoft.com/office/drawing/2014/main" id="{BCF046B6-6185-4512-AD8C-0BEA986172A6}"/>
              </a:ext>
            </a:extLst>
          </p:cNvPr>
          <p:cNvSpPr/>
          <p:nvPr/>
        </p:nvSpPr>
        <p:spPr>
          <a:xfrm>
            <a:off x="8589908" y="1886306"/>
            <a:ext cx="966995" cy="578882"/>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lIns="46800" rIns="46800" rtlCol="0" anchor="ctr">
            <a:spAutoFit/>
          </a:bodyPr>
          <a:lstStyle/>
          <a:p>
            <a:pPr algn="ctr"/>
            <a:r>
              <a:rPr lang="de-DE" sz="1400" dirty="0">
                <a:solidFill>
                  <a:srgbClr val="008000"/>
                </a:solidFill>
                <a:latin typeface="Arial" panose="020B0604020202020204" pitchFamily="34" charset="0"/>
                <a:cs typeface="Arial" panose="020B0604020202020204" pitchFamily="34" charset="0"/>
              </a:rPr>
              <a:t>♦ </a:t>
            </a:r>
            <a:r>
              <a:rPr lang="de-DE" sz="1400" dirty="0">
                <a:solidFill>
                  <a:srgbClr val="008000"/>
                </a:solidFill>
                <a:latin typeface="UnitOT-Light"/>
                <a:cs typeface="Arial" panose="020B0604020202020204" pitchFamily="34" charset="0"/>
              </a:rPr>
              <a:t>Details missing!</a:t>
            </a:r>
          </a:p>
        </p:txBody>
      </p:sp>
      <p:cxnSp>
        <p:nvCxnSpPr>
          <p:cNvPr id="93" name="Gerade Verbindung mit Pfeil 92">
            <a:extLst>
              <a:ext uri="{FF2B5EF4-FFF2-40B4-BE49-F238E27FC236}">
                <a16:creationId xmlns:a16="http://schemas.microsoft.com/office/drawing/2014/main" id="{91F196F8-4AA1-41B9-8D0F-442A2E175AB8}"/>
              </a:ext>
            </a:extLst>
          </p:cNvPr>
          <p:cNvCxnSpPr>
            <a:cxnSpLocks/>
          </p:cNvCxnSpPr>
          <p:nvPr/>
        </p:nvCxnSpPr>
        <p:spPr>
          <a:xfrm flipV="1">
            <a:off x="9073405" y="2465188"/>
            <a:ext cx="1" cy="578313"/>
          </a:xfrm>
          <a:prstGeom prst="straightConnector1">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7" name="Rechteck 66">
            <a:extLst>
              <a:ext uri="{FF2B5EF4-FFF2-40B4-BE49-F238E27FC236}">
                <a16:creationId xmlns:a16="http://schemas.microsoft.com/office/drawing/2014/main" id="{3AD52747-53F4-4F98-8877-23260F93DE85}"/>
              </a:ext>
            </a:extLst>
          </p:cNvPr>
          <p:cNvSpPr/>
          <p:nvPr/>
        </p:nvSpPr>
        <p:spPr>
          <a:xfrm>
            <a:off x="8497341" y="2678394"/>
            <a:ext cx="1152128"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solidFill>
                  <a:schemeClr val="tx1"/>
                </a:solidFill>
              </a:rPr>
              <a:t>SpecIF:precedes</a:t>
            </a:r>
          </a:p>
        </p:txBody>
      </p:sp>
      <p:sp>
        <p:nvSpPr>
          <p:cNvPr id="104" name="Datumsplatzhalter 103">
            <a:extLst>
              <a:ext uri="{FF2B5EF4-FFF2-40B4-BE49-F238E27FC236}">
                <a16:creationId xmlns:a16="http://schemas.microsoft.com/office/drawing/2014/main" id="{D46E7B0C-CA26-4415-9438-31F150902FDE}"/>
              </a:ext>
            </a:extLst>
          </p:cNvPr>
          <p:cNvSpPr>
            <a:spLocks noGrp="1"/>
          </p:cNvSpPr>
          <p:nvPr>
            <p:ph type="dt" sz="half" idx="10"/>
          </p:nvPr>
        </p:nvSpPr>
        <p:spPr/>
        <p:txBody>
          <a:bodyPr/>
          <a:lstStyle/>
          <a:p>
            <a:r>
              <a:rPr lang="de-DE" dirty="0"/>
              <a:t>8.11.2021</a:t>
            </a:r>
          </a:p>
        </p:txBody>
      </p:sp>
      <p:sp>
        <p:nvSpPr>
          <p:cNvPr id="105" name="Foliennummernplatzhalter 104">
            <a:extLst>
              <a:ext uri="{FF2B5EF4-FFF2-40B4-BE49-F238E27FC236}">
                <a16:creationId xmlns:a16="http://schemas.microsoft.com/office/drawing/2014/main" id="{BE157014-8B9F-4BAE-A44B-ED6B70D981C0}"/>
              </a:ext>
            </a:extLst>
          </p:cNvPr>
          <p:cNvSpPr>
            <a:spLocks noGrp="1"/>
          </p:cNvSpPr>
          <p:nvPr>
            <p:ph type="sldNum" sz="quarter" idx="12"/>
          </p:nvPr>
        </p:nvSpPr>
        <p:spPr/>
        <p:txBody>
          <a:bodyPr/>
          <a:lstStyle/>
          <a:p>
            <a:fld id="{E07F1749-2C29-4AD9-BF92-E70F8884412B}" type="slidenum">
              <a:rPr lang="de-DE" smtClean="0"/>
              <a:t>9</a:t>
            </a:fld>
            <a:endParaRPr lang="de-DE" dirty="0"/>
          </a:p>
        </p:txBody>
      </p:sp>
      <p:sp>
        <p:nvSpPr>
          <p:cNvPr id="106" name="Ellipse 105">
            <a:extLst>
              <a:ext uri="{FF2B5EF4-FFF2-40B4-BE49-F238E27FC236}">
                <a16:creationId xmlns:a16="http://schemas.microsoft.com/office/drawing/2014/main" id="{D078D924-70ED-4F94-8DF4-DC8F139BB73C}"/>
              </a:ext>
            </a:extLst>
          </p:cNvPr>
          <p:cNvSpPr/>
          <p:nvPr/>
        </p:nvSpPr>
        <p:spPr>
          <a:xfrm>
            <a:off x="4037116" y="1761357"/>
            <a:ext cx="1795927" cy="830658"/>
          </a:xfrm>
          <a:prstGeom prst="ellipse">
            <a:avLst/>
          </a:prstGeom>
          <a:solidFill>
            <a:srgbClr val="5CB400">
              <a:alpha val="20000"/>
            </a:srgbClr>
          </a:solidFill>
          <a:ln>
            <a:no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1" name="Rechteck 30">
            <a:extLst>
              <a:ext uri="{FF2B5EF4-FFF2-40B4-BE49-F238E27FC236}">
                <a16:creationId xmlns:a16="http://schemas.microsoft.com/office/drawing/2014/main" id="{3394B044-5828-4B74-A51F-1663F7FA548B}"/>
              </a:ext>
            </a:extLst>
          </p:cNvPr>
          <p:cNvSpPr/>
          <p:nvPr/>
        </p:nvSpPr>
        <p:spPr>
          <a:xfrm>
            <a:off x="1152525" y="1584499"/>
            <a:ext cx="8640959" cy="4607916"/>
          </a:xfrm>
          <a:prstGeom prst="rect">
            <a:avLst/>
          </a:prstGeom>
          <a:solidFill>
            <a:srgbClr val="5CB400">
              <a:alpha val="8000"/>
            </a:srgbClr>
          </a:solidFill>
          <a:ln>
            <a:solidFill>
              <a:srgbClr val="5CB4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565729051"/>
      </p:ext>
    </p:extLst>
  </p:cSld>
  <p:clrMapOvr>
    <a:masterClrMapping/>
  </p:clrMapOvr>
</p:sld>
</file>

<file path=ppt/theme/theme1.xml><?xml version="1.0" encoding="utf-8"?>
<a:theme xmlns:a="http://schemas.openxmlformats.org/drawingml/2006/main" name="ADESSO-2016">
  <a:themeElements>
    <a:clrScheme name="ADESSO Farben2016">
      <a:dk1>
        <a:sysClr val="windowText" lastClr="000000"/>
      </a:dk1>
      <a:lt1>
        <a:sysClr val="window" lastClr="FFFFFF"/>
      </a:lt1>
      <a:dk2>
        <a:srgbClr val="888279"/>
      </a:dk2>
      <a:lt2>
        <a:srgbClr val="595959"/>
      </a:lt2>
      <a:accent1>
        <a:srgbClr val="006EC7"/>
      </a:accent1>
      <a:accent2>
        <a:srgbClr val="774251"/>
      </a:accent2>
      <a:accent3>
        <a:srgbClr val="618792"/>
      </a:accent3>
      <a:accent4>
        <a:srgbClr val="857700"/>
      </a:accent4>
      <a:accent5>
        <a:srgbClr val="AF593E"/>
      </a:accent5>
      <a:accent6>
        <a:srgbClr val="663300"/>
      </a:accent6>
      <a:hlink>
        <a:srgbClr val="2D232E"/>
      </a:hlink>
      <a:folHlink>
        <a:srgbClr val="324611"/>
      </a:folHlink>
    </a:clrScheme>
    <a:fontScheme name="ADESSO Schriften2016">
      <a:majorFont>
        <a:latin typeface="Open Sans Condensed Light"/>
        <a:ea typeface=""/>
        <a:cs typeface=""/>
      </a:majorFont>
      <a:minorFont>
        <a:latin typeface="Open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ctr" anchorCtr="0">
        <a:spAutoFit/>
      </a:bodyPr>
      <a:lstStyle>
        <a:defPPr algn="ctr">
          <a:defRPr sz="1200" b="1" smtClean="0"/>
        </a:defPPr>
      </a:lstStyle>
    </a:txDef>
  </a:objectDefaults>
  <a:extraClrSchemeLst/>
  <a:extLst>
    <a:ext uri="{05A4C25C-085E-4340-85A3-A5531E510DB2}">
      <thm15:themeFamily xmlns:thm15="http://schemas.microsoft.com/office/thememl/2012/main" name="ADESSO-PowerPoint-Vorlage-2016-16zu9.potx" id="{DEE1FB47-8437-4D9A-AC06-D8A29F51A5AB}" vid="{2EF04E00-0B8A-45AE-8120-22F46B2D12F7}"/>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ESSO Schriften2016">
      <a:majorFont>
        <a:latin typeface="Open Sans Condensed Light"/>
        <a:ea typeface=""/>
        <a:cs typeface=""/>
      </a:majorFont>
      <a:minorFont>
        <a:latin typeface="Open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3969FAE1D870D24AB1F685203B54C731" ma:contentTypeVersion="1" ma:contentTypeDescription="Ein neues Dokument erstellen." ma:contentTypeScope="" ma:versionID="49e8420ccc884b71a44dddead001aef3">
  <xsd:schema xmlns:xsd="http://www.w3.org/2001/XMLSchema" xmlns:xs="http://www.w3.org/2001/XMLSchema" xmlns:p="http://schemas.microsoft.com/office/2006/metadata/properties" xmlns:ns1="http://schemas.microsoft.com/sharepoint/v3" targetNamespace="http://schemas.microsoft.com/office/2006/metadata/properties" ma:root="true" ma:fieldsID="527feafd7c2aaee042aea6d2d3f7a934"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hidden="true"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61A4B8-DEDD-456A-84D6-5A0C57F208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64FBED-6A77-47B6-A076-0761A107B556}">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F5528FC4-AAF0-475E-B68F-F0E395DB3B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1566</Words>
  <Application>Microsoft Office PowerPoint</Application>
  <PresentationFormat>Benutzerdefiniert</PresentationFormat>
  <Paragraphs>332</Paragraphs>
  <Slides>24</Slides>
  <Notes>5</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24</vt:i4>
      </vt:variant>
    </vt:vector>
  </HeadingPairs>
  <TitlesOfParts>
    <vt:vector size="33" baseType="lpstr">
      <vt:lpstr>Arial</vt:lpstr>
      <vt:lpstr>Calibri</vt:lpstr>
      <vt:lpstr>Open Sans</vt:lpstr>
      <vt:lpstr>Open Sans Semibold</vt:lpstr>
      <vt:lpstr>Symbol</vt:lpstr>
      <vt:lpstr>Times New Roman</vt:lpstr>
      <vt:lpstr>UnitOT-Light</vt:lpstr>
      <vt:lpstr>Wingdings</vt:lpstr>
      <vt:lpstr>ADESSO-2016</vt:lpstr>
      <vt:lpstr>BPMN  SpecIF Transformation</vt:lpstr>
      <vt:lpstr>BPMN  SpecIF Transformation</vt:lpstr>
      <vt:lpstr>BPMN  SpecIF Transformation</vt:lpstr>
      <vt:lpstr>Archimate  SpecIF Transformation</vt:lpstr>
      <vt:lpstr>Integrate BPMN and Archimate Models using SpecIF</vt:lpstr>
      <vt:lpstr>The eye sees the same – behind the surface it gets interesting</vt:lpstr>
      <vt:lpstr>Find a Useful Abstraction Level</vt:lpstr>
      <vt:lpstr>Telephone Connection Request – Business Process (BPMN)</vt:lpstr>
      <vt:lpstr>BPMN  SpecIF Transformation</vt:lpstr>
      <vt:lpstr>Telephone Connection Request  – Application Landscape (Archimate)</vt:lpstr>
      <vt:lpstr>Archimate  SpecIF Transformation</vt:lpstr>
      <vt:lpstr>Telephone Connection Request  – Class Diagram (Archimate, UML, .. )</vt:lpstr>
      <vt:lpstr>Class Diagram  SpecIF Transformation</vt:lpstr>
      <vt:lpstr>All relations combined  Semantics of a Model-Element</vt:lpstr>
      <vt:lpstr>Navigate, search and audit in a common context</vt:lpstr>
      <vt:lpstr>Status …   see github.com/GfSE</vt:lpstr>
      <vt:lpstr>Resources</vt:lpstr>
      <vt:lpstr>Literature</vt:lpstr>
      <vt:lpstr>Interessant ?</vt:lpstr>
      <vt:lpstr>Consolidate model elements from different diagrams</vt:lpstr>
      <vt:lpstr>Add partial models step-by-step …  </vt:lpstr>
      <vt:lpstr>A SpecIF data set contains both the Set types („model“)  and the instances („data“ = „payload“)</vt:lpstr>
      <vt:lpstr>The SpecIF Integration Model with 5 Fundamental Model-element Types</vt:lpstr>
      <vt:lpstr>Simple Model-Integration „Adopt“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Oskar.Dungern@adesso.de</dc:creator>
  <cp:lastModifiedBy>Oskar von Dungern</cp:lastModifiedBy>
  <cp:revision>767</cp:revision>
  <dcterms:created xsi:type="dcterms:W3CDTF">2016-01-07T15:54:50Z</dcterms:created>
  <dcterms:modified xsi:type="dcterms:W3CDTF">2021-11-09T09:29:38Z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0x0101003969FAE1D870D24AB1F685203B54C731</vt:lpwstr>
  </property>
</Properties>
</file>