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8"/>
  </p:notesMasterIdLst>
  <p:handoutMasterIdLst>
    <p:handoutMasterId r:id="rId29"/>
  </p:handoutMasterIdLst>
  <p:sldIdLst>
    <p:sldId id="299" r:id="rId2"/>
    <p:sldId id="300" r:id="rId3"/>
    <p:sldId id="301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24" r:id="rId23"/>
    <p:sldId id="326" r:id="rId24"/>
    <p:sldId id="325" r:id="rId25"/>
    <p:sldId id="305" r:id="rId26"/>
    <p:sldId id="303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559" autoAdjust="0"/>
    <p:restoredTop sz="91736" autoAdjust="0"/>
  </p:normalViewPr>
  <p:slideViewPr>
    <p:cSldViewPr snapToGrid="0" snapToObjects="1">
      <p:cViewPr>
        <p:scale>
          <a:sx n="75" d="100"/>
          <a:sy n="75" d="100"/>
        </p:scale>
        <p:origin x="-194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DYNAMIC FORMATION CONTROL WITH HETEROGENOUS MOBILE</a:t>
            </a:r>
          </a:p>
          <a:p>
            <a:r>
              <a:rPr lang="tr-TR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ROBOTS</a:t>
            </a: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Kadir ÇİMENCİ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June 27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201</a:t>
            </a: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Ankara</a:t>
            </a: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BentonSansTRUReg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4464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9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102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47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50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rmanoid.org/swarmanoid_hardware.php.html" TargetMode="External"/><Relationship Id="rId2" Type="http://schemas.openxmlformats.org/officeDocument/2006/relationships/hyperlink" Target="http://www.eecs.harvard.edu/ssr/projects/progSA/kilobo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8863" y="3065462"/>
            <a:ext cx="3817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u="sng" dirty="0" smtClean="0"/>
              <a:t>2)</a:t>
            </a:r>
            <a:r>
              <a:rPr lang="en-US" sz="1600" u="sng" dirty="0" smtClean="0"/>
              <a:t>Route Table Determination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This process </a:t>
            </a:r>
            <a:r>
              <a:rPr lang="tr-TR" sz="1400" dirty="0" smtClean="0"/>
              <a:t>creates a mesh network which is a communication backbone in the swarm. It also </a:t>
            </a:r>
            <a:r>
              <a:rPr lang="en-US" sz="1400" dirty="0" smtClean="0"/>
              <a:t>determines the clusters around the</a:t>
            </a:r>
            <a:r>
              <a:rPr lang="tr-TR" sz="1400" dirty="0" smtClean="0"/>
              <a:t> p</a:t>
            </a:r>
            <a:r>
              <a:rPr lang="en-US" sz="1400" dirty="0" err="1" smtClean="0"/>
              <a:t>osition</a:t>
            </a:r>
            <a:r>
              <a:rPr lang="en-US" sz="1400" dirty="0" smtClean="0"/>
              <a:t> beacons and provides the order for the </a:t>
            </a:r>
            <a:r>
              <a:rPr lang="tr-TR" sz="1400" dirty="0" smtClean="0"/>
              <a:t>l</a:t>
            </a:r>
            <a:r>
              <a:rPr lang="en-US" sz="1400" dirty="0" err="1" smtClean="0"/>
              <a:t>ocal</a:t>
            </a:r>
            <a:r>
              <a:rPr lang="en-US" sz="1400" dirty="0" smtClean="0"/>
              <a:t> </a:t>
            </a:r>
            <a:r>
              <a:rPr lang="en-US" sz="1400" dirty="0" err="1" smtClean="0"/>
              <a:t>trilateration</a:t>
            </a:r>
            <a:r>
              <a:rPr lang="en-US" sz="1400" dirty="0" smtClean="0"/>
              <a:t> process.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638" y="3065462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u="sng" dirty="0" smtClean="0"/>
              <a:t>1)</a:t>
            </a:r>
            <a:r>
              <a:rPr lang="en-US" sz="1600" u="sng" dirty="0" smtClean="0"/>
              <a:t>Local </a:t>
            </a:r>
            <a:r>
              <a:rPr lang="en-US" sz="1600" u="sng" dirty="0" err="1" smtClean="0"/>
              <a:t>Trilateration</a:t>
            </a:r>
            <a:endParaRPr lang="en-US" sz="1600" u="sng" dirty="0" smtClean="0"/>
          </a:p>
          <a:p>
            <a:pPr algn="just"/>
            <a:endParaRPr lang="en-US" sz="1400" dirty="0" smtClean="0"/>
          </a:p>
          <a:p>
            <a:pPr algn="just"/>
            <a:r>
              <a:rPr lang="tr-TR" sz="1400" dirty="0" smtClean="0"/>
              <a:t>This process calculates the position </a:t>
            </a:r>
            <a:r>
              <a:rPr lang="en-US" sz="1400" dirty="0" smtClean="0"/>
              <a:t>data</a:t>
            </a:r>
            <a:r>
              <a:rPr lang="tr-TR" sz="1400" dirty="0" smtClean="0"/>
              <a:t> for</a:t>
            </a:r>
            <a:r>
              <a:rPr lang="en-US" sz="1400" dirty="0" smtClean="0"/>
              <a:t> the agents which don’t have position sensors</a:t>
            </a:r>
            <a:r>
              <a:rPr lang="tr-TR" sz="1400" dirty="0" smtClean="0"/>
              <a:t>  by using local neighbors.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63687" y="1722437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positioning system is composed of two main parts.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773362" y="2255837"/>
            <a:ext cx="838200" cy="609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0362" y="2255837"/>
            <a:ext cx="762000" cy="609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endParaRPr lang="en-US" u="sng" dirty="0" smtClean="0"/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Requires at least 3 neighbors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 </a:t>
            </a:r>
            <a:r>
              <a:rPr lang="en-US" sz="1400" dirty="0" smtClean="0"/>
              <a:t>Handles lost agents (agents do not have  three neighbors) </a:t>
            </a:r>
          </a:p>
          <a:p>
            <a:r>
              <a:rPr lang="en-US" sz="1400" dirty="0" smtClean="0"/>
              <a:t> </a:t>
            </a:r>
            <a:endParaRPr lang="tr-TR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 The execution order of this process is determined with the help of route tables.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tr-TR" dirty="0"/>
          </a:p>
        </p:txBody>
      </p:sp>
      <p:grpSp>
        <p:nvGrpSpPr>
          <p:cNvPr id="6" name="Group 5"/>
          <p:cNvGrpSpPr/>
          <p:nvPr/>
        </p:nvGrpSpPr>
        <p:grpSpPr>
          <a:xfrm>
            <a:off x="2068512" y="3551237"/>
            <a:ext cx="4541520" cy="2470964"/>
            <a:chOff x="2068512" y="3551237"/>
            <a:chExt cx="4541520" cy="2470964"/>
          </a:xfrm>
        </p:grpSpPr>
        <p:sp>
          <p:nvSpPr>
            <p:cNvPr id="7" name="Arc 6"/>
            <p:cNvSpPr/>
            <p:nvPr/>
          </p:nvSpPr>
          <p:spPr>
            <a:xfrm rot="10800000">
              <a:off x="2982912" y="5075237"/>
              <a:ext cx="3276600" cy="609600"/>
            </a:xfrm>
            <a:prstGeom prst="arc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973512" y="4160837"/>
              <a:ext cx="7620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49712" y="4793297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Agent </a:t>
              </a:r>
              <a:r>
                <a:rPr lang="en-US" sz="1100" dirty="0" err="1" smtClean="0"/>
                <a:t>i</a:t>
              </a:r>
              <a:endParaRPr lang="tr-TR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5912" y="4237037"/>
              <a:ext cx="6206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P(</a:t>
              </a:r>
              <a:r>
                <a:rPr lang="en-US" sz="1000" dirty="0" err="1" smtClean="0"/>
                <a:t>x,y,z</a:t>
              </a:r>
              <a:r>
                <a:rPr lang="en-US" sz="1050" dirty="0" smtClean="0"/>
                <a:t>)</a:t>
              </a:r>
              <a:endParaRPr lang="tr-TR" sz="105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525712" y="3856037"/>
              <a:ext cx="1828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V="1">
              <a:off x="2754312" y="4541837"/>
              <a:ext cx="16002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125912" y="4770437"/>
              <a:ext cx="11430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354512" y="4008437"/>
              <a:ext cx="1905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11512" y="390175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r1</a:t>
              </a:r>
              <a:endParaRPr lang="tr-T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6512" y="40084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r2</a:t>
              </a:r>
              <a:endParaRPr lang="tr-T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3912" y="46180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r3</a:t>
              </a:r>
              <a:endParaRPr lang="tr-T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59312" y="49228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rn</a:t>
              </a:r>
              <a:endParaRPr lang="tr-TR" sz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331653" y="4526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20" name="Group 30"/>
            <p:cNvGrpSpPr/>
            <p:nvPr/>
          </p:nvGrpSpPr>
          <p:grpSpPr>
            <a:xfrm>
              <a:off x="2068512" y="3551237"/>
              <a:ext cx="762000" cy="430887"/>
              <a:chOff x="2068512" y="3551237"/>
              <a:chExt cx="762000" cy="430887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N1(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1" name="Group 31"/>
            <p:cNvGrpSpPr/>
            <p:nvPr/>
          </p:nvGrpSpPr>
          <p:grpSpPr>
            <a:xfrm>
              <a:off x="5848032" y="3714710"/>
              <a:ext cx="762000" cy="430887"/>
              <a:chOff x="2068512" y="3551237"/>
              <a:chExt cx="762000" cy="4308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N2(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2" name="Group 34"/>
            <p:cNvGrpSpPr/>
            <p:nvPr/>
          </p:nvGrpSpPr>
          <p:grpSpPr>
            <a:xfrm>
              <a:off x="2312352" y="4872950"/>
              <a:ext cx="762000" cy="430887"/>
              <a:chOff x="2068512" y="3551237"/>
              <a:chExt cx="762000" cy="43088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N3(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3" name="Group 37"/>
            <p:cNvGrpSpPr/>
            <p:nvPr/>
          </p:nvGrpSpPr>
          <p:grpSpPr>
            <a:xfrm>
              <a:off x="4613592" y="5410517"/>
              <a:ext cx="762000" cy="430887"/>
              <a:chOff x="2068512" y="3551237"/>
              <a:chExt cx="762000" cy="4308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 smtClean="0"/>
                  <a:t>Nn</a:t>
                </a:r>
                <a:r>
                  <a:rPr lang="en-US" sz="1100" dirty="0" smtClean="0"/>
                  <a:t>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133280" y="393985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1</a:t>
              </a:r>
              <a:endParaRPr lang="tr-TR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78512" y="410749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2</a:t>
              </a:r>
              <a:endParaRPr lang="tr-TR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58072" y="526573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3</a:t>
              </a:r>
              <a:endParaRPr lang="tr-TR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6452" y="580675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n</a:t>
              </a:r>
              <a:endParaRPr lang="tr-T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276225" y="1925419"/>
            <a:ext cx="8342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The s</a:t>
            </a:r>
            <a:r>
              <a:rPr lang="en-US" sz="1600" dirty="0" err="1" smtClean="0"/>
              <a:t>olution</a:t>
            </a:r>
            <a:r>
              <a:rPr lang="en-US" sz="1600" dirty="0" smtClean="0"/>
              <a:t> of the position(P(</a:t>
            </a:r>
            <a:r>
              <a:rPr lang="en-US" sz="1600" dirty="0" err="1" smtClean="0"/>
              <a:t>x,y,z</a:t>
            </a:r>
            <a:r>
              <a:rPr lang="en-US" sz="1600" dirty="0" smtClean="0"/>
              <a:t>)) </a:t>
            </a:r>
            <a:r>
              <a:rPr lang="tr-TR" sz="1600" dirty="0" smtClean="0"/>
              <a:t>with the help of positions of neighbors</a:t>
            </a:r>
            <a:r>
              <a:rPr lang="en-US" sz="1600" dirty="0" smtClean="0"/>
              <a:t>can be reduced to a problem of; </a:t>
            </a:r>
            <a:endParaRPr lang="tr-TR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8431" y="2571750"/>
          <a:ext cx="998537" cy="485775"/>
        </p:xfrm>
        <a:graphic>
          <a:graphicData uri="http://schemas.openxmlformats.org/presentationml/2006/ole">
            <p:oleObj spid="_x0000_s1033" name="Equation" r:id="rId3" imgW="469900" imgH="228600" progId="Equation.3">
              <p:embed/>
            </p:oleObj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6225" y="3351163"/>
            <a:ext cx="8686800" cy="2246769"/>
            <a:chOff x="696913" y="2017712"/>
            <a:chExt cx="8192186" cy="2246769"/>
          </a:xfrm>
        </p:grpSpPr>
        <p:sp>
          <p:nvSpPr>
            <p:cNvPr id="8" name="TextBox 7"/>
            <p:cNvSpPr txBox="1"/>
            <p:nvPr/>
          </p:nvSpPr>
          <p:spPr>
            <a:xfrm>
              <a:off x="696913" y="2017712"/>
              <a:ext cx="819218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/>
                <a:t>W</a:t>
              </a:r>
              <a:r>
                <a:rPr lang="en-US" sz="1600" dirty="0" smtClean="0"/>
                <a:t>e have a</a:t>
              </a:r>
              <a:r>
                <a:rPr lang="tr-TR" sz="1600" dirty="0" smtClean="0"/>
                <a:t>n</a:t>
              </a:r>
              <a:r>
                <a:rPr lang="en-US" sz="1600" dirty="0" smtClean="0"/>
                <a:t> A matrix with a dimension of </a:t>
              </a:r>
              <a:r>
                <a:rPr lang="tr-TR" sz="1600" dirty="0" smtClean="0"/>
                <a:t>[</a:t>
              </a:r>
              <a:r>
                <a:rPr lang="en-US" sz="1600" dirty="0" smtClean="0"/>
                <a:t>n-1</a:t>
              </a:r>
              <a:r>
                <a:rPr lang="tr-TR" sz="1600" dirty="0" smtClean="0"/>
                <a:t>]</a:t>
              </a:r>
              <a:r>
                <a:rPr lang="en-US" sz="1600" dirty="0" smtClean="0"/>
                <a:t> x 2</a:t>
              </a:r>
              <a:r>
                <a:rPr lang="tr-TR" sz="1600" dirty="0" smtClean="0"/>
                <a:t> (where n is the number of neighbors).</a:t>
              </a:r>
              <a:r>
                <a:rPr lang="en-US" sz="1600" dirty="0" smtClean="0"/>
                <a:t> </a:t>
              </a:r>
              <a:r>
                <a:rPr lang="tr-TR" sz="1600" dirty="0" smtClean="0"/>
                <a:t>T</a:t>
              </a:r>
              <a:r>
                <a:rPr lang="en-US" sz="1600" dirty="0" smtClean="0"/>
                <a:t>here are three options for</a:t>
              </a:r>
              <a:r>
                <a:rPr lang="tr-TR" sz="1600" dirty="0" smtClean="0"/>
                <a:t> t</a:t>
              </a:r>
              <a:r>
                <a:rPr lang="en-US" sz="1600" dirty="0" smtClean="0"/>
                <a:t>he solution of the problem related with the condition of A matrix,</a:t>
              </a:r>
            </a:p>
            <a:p>
              <a:endParaRPr lang="en-US" dirty="0" smtClean="0"/>
            </a:p>
            <a:p>
              <a:r>
                <a:rPr lang="en-US" sz="1400" dirty="0" smtClean="0"/>
                <a:t>1) </a:t>
              </a:r>
              <a:r>
                <a:rPr lang="en-US" dirty="0" smtClean="0"/>
                <a:t>                         </a:t>
              </a:r>
              <a:r>
                <a:rPr lang="tr-TR" dirty="0" smtClean="0"/>
                <a:t>  </a:t>
              </a:r>
              <a:r>
                <a:rPr lang="en-US" dirty="0" smtClean="0"/>
                <a:t>, </a:t>
              </a:r>
              <a:r>
                <a:rPr lang="en-US" sz="1400" dirty="0" smtClean="0"/>
                <a:t>unique solution </a:t>
              </a:r>
              <a:r>
                <a:rPr lang="tr-TR" sz="1400" dirty="0" smtClean="0"/>
                <a:t>(if there are</a:t>
              </a:r>
              <a:r>
                <a:rPr lang="en-US" sz="1400" dirty="0" smtClean="0"/>
                <a:t> 3 neighbors and A is full column rank matrix</a:t>
              </a:r>
              <a:r>
                <a:rPr lang="tr-TR" sz="1400" dirty="0" smtClean="0"/>
                <a:t>)</a:t>
              </a:r>
              <a:endParaRPr lang="en-US" dirty="0" smtClean="0"/>
            </a:p>
            <a:p>
              <a:r>
                <a:rPr lang="en-US" sz="1400" dirty="0" smtClean="0"/>
                <a:t>2)</a:t>
              </a:r>
              <a:r>
                <a:rPr lang="en-US" dirty="0" smtClean="0"/>
                <a:t>                         , </a:t>
              </a:r>
              <a:r>
                <a:rPr lang="tr-TR" dirty="0" smtClean="0"/>
                <a:t>, </a:t>
              </a:r>
              <a:r>
                <a:rPr lang="en-US" sz="1400" dirty="0" smtClean="0"/>
                <a:t>minimum norm solution </a:t>
              </a:r>
              <a:r>
                <a:rPr lang="tr-TR" sz="1400" dirty="0" smtClean="0"/>
                <a:t>(if there are </a:t>
              </a:r>
              <a:r>
                <a:rPr lang="en-US" sz="1400" dirty="0" smtClean="0"/>
                <a:t>more neighbors and A is full column rank matrix</a:t>
              </a:r>
              <a:endParaRPr lang="en-US" dirty="0" smtClean="0"/>
            </a:p>
            <a:p>
              <a:r>
                <a:rPr lang="en-US" sz="1400" dirty="0" smtClean="0"/>
                <a:t>3) </a:t>
              </a:r>
              <a:r>
                <a:rPr lang="en-US" dirty="0" smtClean="0"/>
                <a:t> </a:t>
              </a:r>
              <a:r>
                <a:rPr lang="tr-TR" dirty="0" smtClean="0"/>
                <a:t>  </a:t>
              </a:r>
              <a:r>
                <a:rPr lang="en-US" sz="1400" dirty="0" smtClean="0"/>
                <a:t>Find the minimum error/norm solution with nonlinear least squares method</a:t>
              </a:r>
              <a:r>
                <a:rPr lang="tr-TR" sz="1400" dirty="0" smtClean="0"/>
                <a:t>, if rank(A) = 1</a:t>
              </a:r>
              <a:endParaRPr lang="en-US" dirty="0" smtClean="0"/>
            </a:p>
            <a:p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endParaRPr lang="tr-TR" dirty="0"/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47962" y="2871836"/>
              <a:ext cx="92016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24160" y="3186161"/>
              <a:ext cx="1196341" cy="19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Box 10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719" y="1914525"/>
            <a:ext cx="7926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Lost agent handling rules</a:t>
            </a:r>
            <a:r>
              <a:rPr lang="tr-TR" sz="1600" u="sng" dirty="0" smtClean="0"/>
              <a:t>;</a:t>
            </a:r>
            <a:endParaRPr lang="en-US" sz="1600" u="sng" dirty="0" smtClean="0"/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An agent is called ‘lost’ when it doesn’t have minimum 3 neighbors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If an agent is lost it cannot enter the localization process</a:t>
            </a:r>
            <a:r>
              <a:rPr lang="tr-TR" sz="1400" dirty="0" smtClean="0"/>
              <a:t>, and it enters ‘Lost’ mode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If an agent is missing the localization process for 3 times</a:t>
            </a:r>
            <a:r>
              <a:rPr lang="tr-TR" sz="1400" dirty="0" smtClean="0"/>
              <a:t>,</a:t>
            </a:r>
            <a:r>
              <a:rPr lang="en-US" sz="1400" dirty="0" smtClean="0"/>
              <a:t>  then</a:t>
            </a:r>
            <a:r>
              <a:rPr lang="tr-TR" sz="1400" dirty="0" smtClean="0"/>
              <a:t> it enters ‘</a:t>
            </a:r>
            <a:r>
              <a:rPr lang="en-US" sz="1400" dirty="0" smtClean="0"/>
              <a:t>Return to Home </a:t>
            </a:r>
            <a:r>
              <a:rPr lang="tr-TR" sz="1400" dirty="0" smtClean="0"/>
              <a:t>mode’ in which </a:t>
            </a:r>
            <a:r>
              <a:rPr lang="en-US" sz="1400" dirty="0" smtClean="0"/>
              <a:t> it </a:t>
            </a:r>
            <a:r>
              <a:rPr lang="tr-TR" sz="1400" dirty="0" smtClean="0"/>
              <a:t>is directed </a:t>
            </a:r>
            <a:r>
              <a:rPr lang="en-US" sz="1400" dirty="0" smtClean="0"/>
              <a:t>to the formation shape center  </a:t>
            </a:r>
            <a:endParaRPr lang="tr-TR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95575" y="3959997"/>
            <a:ext cx="3973512" cy="2179842"/>
            <a:chOff x="1687512" y="3551237"/>
            <a:chExt cx="5525112" cy="2865642"/>
          </a:xfrm>
        </p:grpSpPr>
        <p:sp>
          <p:nvSpPr>
            <p:cNvPr id="7" name="CustomShape 2"/>
            <p:cNvSpPr/>
            <p:nvPr/>
          </p:nvSpPr>
          <p:spPr>
            <a:xfrm>
              <a:off x="5687400" y="5456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51"/>
            <p:cNvGrpSpPr/>
            <p:nvPr/>
          </p:nvGrpSpPr>
          <p:grpSpPr>
            <a:xfrm>
              <a:off x="1687512" y="4999037"/>
              <a:ext cx="728441" cy="555120"/>
              <a:chOff x="3566160" y="5943600"/>
              <a:chExt cx="728441" cy="555120"/>
            </a:xfrm>
          </p:grpSpPr>
          <p:sp>
            <p:nvSpPr>
              <p:cNvPr id="14" name="CustomShape 17"/>
              <p:cNvSpPr/>
              <p:nvPr/>
            </p:nvSpPr>
            <p:spPr>
              <a:xfrm>
                <a:off x="3566160" y="5943600"/>
                <a:ext cx="587160" cy="555120"/>
              </a:xfrm>
              <a:prstGeom prst="ellipse">
                <a:avLst/>
              </a:prstGeom>
              <a:solidFill>
                <a:srgbClr val="C5000B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5" name="Line 18"/>
              <p:cNvSpPr/>
              <p:nvPr/>
            </p:nvSpPr>
            <p:spPr>
              <a:xfrm>
                <a:off x="3723480" y="6190560"/>
                <a:ext cx="29376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</p:sp>
          <p:sp>
            <p:nvSpPr>
              <p:cNvPr id="16" name="TextShape 19"/>
              <p:cNvSpPr txBox="1"/>
              <p:nvPr/>
            </p:nvSpPr>
            <p:spPr>
              <a:xfrm>
                <a:off x="3580787" y="5956278"/>
                <a:ext cx="713814" cy="503640"/>
              </a:xfrm>
              <a:prstGeom prst="rect">
                <a:avLst/>
              </a:prstGeom>
            </p:spPr>
            <p:txBody>
              <a:bodyPr lIns="90000" tIns="45000" rIns="90000" bIns="45000"/>
              <a:lstStyle/>
              <a:p>
                <a:r>
                  <a:rPr lang="en-US" sz="1000" dirty="0" smtClean="0"/>
                  <a:t>Lost</a:t>
                </a:r>
                <a:endParaRPr sz="1000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6640512" y="48466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5345112" y="42370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6640512" y="3551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4278312" y="38560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3" name="CustomShape 2"/>
            <p:cNvSpPr/>
            <p:nvPr/>
          </p:nvSpPr>
          <p:spPr>
            <a:xfrm>
              <a:off x="4583112" y="5837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</p:grpSp>
      <p:sp>
        <p:nvSpPr>
          <p:cNvPr id="17" name="TextBox 16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9962" y="1897143"/>
            <a:ext cx="2166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Return to Home </a:t>
            </a:r>
            <a:r>
              <a:rPr lang="tr-TR" sz="1600" u="sng" dirty="0" smtClean="0"/>
              <a:t>Mode</a:t>
            </a:r>
            <a:endParaRPr lang="tr-TR" sz="1600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2430543"/>
            <a:ext cx="7734820" cy="3423033"/>
            <a:chOff x="1458912" y="2103437"/>
            <a:chExt cx="7734820" cy="3423033"/>
          </a:xfrm>
        </p:grpSpPr>
        <p:grpSp>
          <p:nvGrpSpPr>
            <p:cNvPr id="7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1" name="Straight Arrow Connector 20"/>
            <p:cNvCxnSpPr>
              <a:stCxn id="19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2</a:t>
            </a:r>
            <a:r>
              <a:rPr lang="tr-TR" u="sng" dirty="0" smtClean="0"/>
              <a:t>)Route </a:t>
            </a:r>
            <a:r>
              <a:rPr lang="tr-TR" u="sng" dirty="0" smtClean="0"/>
              <a:t>Table Determination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22321" y="2257425"/>
            <a:ext cx="8251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This process </a:t>
            </a:r>
            <a:r>
              <a:rPr lang="tr-TR" sz="1600" dirty="0" smtClean="0"/>
              <a:t>creates the mesh network in the swarm and </a:t>
            </a:r>
            <a:r>
              <a:rPr lang="en-US" sz="1600" dirty="0" smtClean="0"/>
              <a:t>determines the clusters around position beacon</a:t>
            </a:r>
            <a:r>
              <a:rPr lang="tr-TR" sz="1600" dirty="0" smtClean="0"/>
              <a:t>s</a:t>
            </a:r>
          </a:p>
          <a:p>
            <a:pPr>
              <a:buFont typeface="Arial" pitchFamily="34" charset="0"/>
              <a:buChar char="•"/>
            </a:pP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 Agents get in localization process in an order determined with the </a:t>
            </a:r>
            <a:r>
              <a:rPr lang="en-US" sz="1600" dirty="0" smtClean="0"/>
              <a:t>rank information</a:t>
            </a:r>
            <a:r>
              <a:rPr lang="tr-TR" sz="1600" dirty="0" smtClean="0"/>
              <a:t> stored in their route tables.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 </a:t>
            </a:r>
            <a:r>
              <a:rPr lang="en-US" sz="1600" dirty="0" smtClean="0"/>
              <a:t>Destination-Sequenced Distance Vector Routing Protocol</a:t>
            </a:r>
            <a:r>
              <a:rPr lang="tr-TR" sz="1600" dirty="0" smtClean="0"/>
              <a:t> (</a:t>
            </a:r>
            <a:r>
              <a:rPr lang="en-US" sz="1600" dirty="0" smtClean="0"/>
              <a:t>DSDV</a:t>
            </a:r>
            <a:r>
              <a:rPr lang="tr-TR" sz="1600" dirty="0" smtClean="0"/>
              <a:t>)</a:t>
            </a:r>
            <a:r>
              <a:rPr lang="en-US" sz="1600" dirty="0" smtClean="0"/>
              <a:t> algorithms</a:t>
            </a:r>
          </a:p>
          <a:p>
            <a:r>
              <a:rPr lang="en-US" sz="1600" dirty="0" smtClean="0"/>
              <a:t>   are used</a:t>
            </a:r>
            <a:r>
              <a:rPr lang="tr-TR" sz="1600" dirty="0" smtClean="0"/>
              <a:t> to create the route tables.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57174" y="59801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2</a:t>
            </a:r>
            <a:r>
              <a:rPr lang="tr-TR" u="sng" dirty="0" smtClean="0"/>
              <a:t>)Route </a:t>
            </a:r>
            <a:r>
              <a:rPr lang="tr-TR" u="sng" dirty="0" smtClean="0"/>
              <a:t>Table Determination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44512" y="1722437"/>
            <a:ext cx="667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DSDV is a table driven routing scheme based on </a:t>
            </a:r>
            <a:r>
              <a:rPr lang="en-US" sz="1600" dirty="0" err="1" smtClean="0"/>
              <a:t>Bellma</a:t>
            </a:r>
            <a:r>
              <a:rPr lang="tr-TR" sz="1600" dirty="0" smtClean="0"/>
              <a:t>n</a:t>
            </a:r>
            <a:r>
              <a:rPr lang="en-US" sz="1600" dirty="0" smtClean="0"/>
              <a:t> Ford algorithm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Used generally in wireless mesh networks and ad-hoc mobile networks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Solves routing loop problem in Bellman Ford algorithm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263" y="4610417"/>
            <a:ext cx="3733799" cy="1887857"/>
            <a:chOff x="620712" y="4465637"/>
            <a:chExt cx="3860265" cy="1887857"/>
          </a:xfrm>
        </p:grpSpPr>
        <p:grpSp>
          <p:nvGrpSpPr>
            <p:cNvPr id="8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4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1" name="TextBox 4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9" name="TextBox 3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7" name="TextBox 3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11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5" name="TextBox 3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3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3" name="TextBox 3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3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1" name="TextBox 3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4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9" name="TextBox 2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7" name="TextBox 2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0" idx="6"/>
              <a:endCxn id="38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8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8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0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4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6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8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34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7787" y="2873057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82687" y="259873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  <p:graphicFrame>
        <p:nvGraphicFramePr>
          <p:cNvPr id="44" name="Group 22"/>
          <p:cNvGraphicFramePr>
            <a:graphicFrameLocks noGrp="1"/>
          </p:cNvGraphicFramePr>
          <p:nvPr/>
        </p:nvGraphicFramePr>
        <p:xfrm>
          <a:off x="4278312" y="5122862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22"/>
          <p:cNvGraphicFramePr>
            <a:graphicFrameLocks noGrp="1"/>
          </p:cNvGraphicFramePr>
          <p:nvPr/>
        </p:nvGraphicFramePr>
        <p:xfrm>
          <a:off x="7478712" y="5183822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2, 4, 6,..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roup 22"/>
          <p:cNvGraphicFramePr>
            <a:graphicFrameLocks noGrp="1"/>
          </p:cNvGraphicFramePr>
          <p:nvPr/>
        </p:nvGraphicFramePr>
        <p:xfrm>
          <a:off x="5878512" y="5145722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354512" y="3263582"/>
            <a:ext cx="4775438" cy="1783080"/>
            <a:chOff x="5215572" y="4084637"/>
            <a:chExt cx="4775438" cy="1783080"/>
          </a:xfrm>
        </p:grpSpPr>
        <p:sp>
          <p:nvSpPr>
            <p:cNvPr id="48" name="Oval 4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Oval 4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0" name="Oval 4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val 5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52" name="Straight Connector 51"/>
            <p:cNvCxnSpPr>
              <a:stCxn id="48" idx="6"/>
              <a:endCxn id="4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6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6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6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(D,3)</a:t>
                </a:r>
                <a:endParaRPr lang="tr-TR" sz="11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6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6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(D,5)</a:t>
                </a:r>
                <a:endParaRPr lang="tr-TR" sz="1100" dirty="0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962332" y="2615882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2283619" y="4466114"/>
            <a:ext cx="37004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74887"/>
            <a:ext cx="788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tr-TR" sz="1400" dirty="0" smtClean="0"/>
              <a:t> </a:t>
            </a:r>
            <a:r>
              <a:rPr lang="en-US" sz="1400" dirty="0" smtClean="0"/>
              <a:t>Agents decide to join the cluster of position agent with minimum metric value</a:t>
            </a:r>
            <a:r>
              <a:rPr lang="tr-TR" sz="1400" dirty="0" smtClean="0"/>
              <a:t>(i.e. counts for hops)</a:t>
            </a:r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This approach minimizes the </a:t>
            </a:r>
            <a:r>
              <a:rPr lang="tr-TR" sz="1400" dirty="0" smtClean="0"/>
              <a:t>total </a:t>
            </a:r>
            <a:r>
              <a:rPr lang="en-US" sz="1400" dirty="0" smtClean="0"/>
              <a:t>error for the positions of agents which are relatively</a:t>
            </a:r>
          </a:p>
          <a:p>
            <a:pPr algn="just"/>
            <a:r>
              <a:rPr lang="en-US" sz="1400" dirty="0" smtClean="0"/>
              <a:t>  far away from the beacons.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Localization process must be done with increasing order of counts for hops in a cluster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9838" y="1905555"/>
            <a:ext cx="290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Rules for Localization Problem</a:t>
            </a:r>
            <a:endParaRPr lang="tr-TR" sz="1600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5545456" y="3532187"/>
            <a:ext cx="2952432" cy="2788603"/>
            <a:chOff x="5440680" y="3551515"/>
            <a:chExt cx="3728429" cy="3245525"/>
          </a:xfrm>
        </p:grpSpPr>
        <p:grpSp>
          <p:nvGrpSpPr>
            <p:cNvPr id="9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42" name="Oval 8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2)</a:t>
            </a:r>
            <a:r>
              <a:rPr lang="tr-TR" u="sng" dirty="0" smtClean="0"/>
              <a:t>Route </a:t>
            </a:r>
            <a:r>
              <a:rPr lang="tr-TR" u="sng" dirty="0" smtClean="0"/>
              <a:t>Table Determination</a:t>
            </a:r>
            <a:endParaRPr lang="tr-TR" dirty="0"/>
          </a:p>
        </p:txBody>
      </p:sp>
      <p:pic>
        <p:nvPicPr>
          <p:cNvPr id="2050" name="Picture 2" descr="C:\Users\Kadir\Desktop\Seminer\rank_vs_err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44438"/>
            <a:ext cx="5316184" cy="269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Three different approaches were used to design the formation control system in this thesis work.</a:t>
            </a:r>
            <a:endParaRPr lang="tr-TR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236763" y="2489982"/>
            <a:ext cx="2220937" cy="520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5755" y="3010486"/>
            <a:ext cx="181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Potential  Field Based Approach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65895" y="2475914"/>
            <a:ext cx="2067951" cy="520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99870" y="3025728"/>
            <a:ext cx="203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Shape Partitioning Based Approaches</a:t>
            </a:r>
            <a:endParaRPr lang="tr-TR" dirty="0"/>
          </a:p>
        </p:txBody>
      </p:sp>
      <p:sp>
        <p:nvSpPr>
          <p:cNvPr id="49" name="TextBox 48"/>
          <p:cNvSpPr txBox="1"/>
          <p:nvPr/>
        </p:nvSpPr>
        <p:spPr>
          <a:xfrm>
            <a:off x="3173171" y="2122655"/>
            <a:ext cx="307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Formation Control Strategies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673842" y="4580090"/>
            <a:ext cx="285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/>
              <a:t>Directly calculates control laws </a:t>
            </a:r>
            <a:r>
              <a:rPr lang="tr-TR" sz="1400" dirty="0" smtClean="0"/>
              <a:t>based </a:t>
            </a:r>
            <a:r>
              <a:rPr lang="tr-TR" sz="1400" dirty="0"/>
              <a:t>upon potential fields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249" y="3882683"/>
            <a:ext cx="251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1) Artificial Forces Method</a:t>
            </a:r>
            <a:endParaRPr lang="tr-TR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488533" y="3757632"/>
            <a:ext cx="3007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2) Bubble Packing Method</a:t>
            </a:r>
          </a:p>
          <a:p>
            <a:r>
              <a:rPr lang="tr-TR" sz="1600" dirty="0" smtClean="0"/>
              <a:t>3) Randomized Fractals Method</a:t>
            </a:r>
            <a:endParaRPr lang="tr-TR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586983" y="4553521"/>
            <a:ext cx="2978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Partitions the desired formation shape into goal states.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Control laws are implemented to reach these goal states.</a:t>
            </a:r>
            <a:endParaRPr lang="tr-T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759661" y="4361914"/>
            <a:ext cx="2574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871152" y="4342407"/>
            <a:ext cx="2574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5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C:\Users\Kadir\Desktop\Seminer\intermember_for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2848" y="2311762"/>
            <a:ext cx="2053432" cy="18925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Artificial Forces </a:t>
            </a:r>
            <a:r>
              <a:rPr lang="tr-TR" dirty="0" smtClean="0"/>
              <a:t>Method</a:t>
            </a:r>
          </a:p>
          <a:p>
            <a:pPr marL="285750" indent="-285750" algn="just"/>
            <a:endParaRPr lang="tr-TR" dirty="0"/>
          </a:p>
        </p:txBody>
      </p:sp>
      <p:pic>
        <p:nvPicPr>
          <p:cNvPr id="25602" name="Picture 2" descr="C:\Users\Kadir\Desktop\Seminer\attractive_for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88304"/>
            <a:ext cx="3036099" cy="1716025"/>
          </a:xfrm>
          <a:prstGeom prst="rect">
            <a:avLst/>
          </a:prstGeom>
          <a:noFill/>
        </p:spPr>
      </p:pic>
      <p:pic>
        <p:nvPicPr>
          <p:cNvPr id="25603" name="Picture 3" descr="C:\Users\Kadir\Desktop\Seminer\repulsive_forc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936" y="4493027"/>
            <a:ext cx="2627312" cy="170933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75249" y="1845118"/>
            <a:ext cx="800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Directly defines the </a:t>
            </a:r>
            <a:r>
              <a:rPr lang="tr-TR" sz="1600" dirty="0" smtClean="0"/>
              <a:t>control law </a:t>
            </a:r>
            <a:r>
              <a:rPr lang="tr-TR" sz="1600" dirty="0" smtClean="0"/>
              <a:t>for individuals with different potential field components.</a:t>
            </a:r>
          </a:p>
          <a:p>
            <a:endParaRPr lang="tr-TR" sz="1600" dirty="0"/>
          </a:p>
        </p:txBody>
      </p:sp>
      <p:pic>
        <p:nvPicPr>
          <p:cNvPr id="25611" name="Picture 11" descr="C:\Users\Kadir\Desktop\Seminer\denkle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0023" y="3985254"/>
            <a:ext cx="3552825" cy="438150"/>
          </a:xfrm>
          <a:prstGeom prst="rect">
            <a:avLst/>
          </a:prstGeom>
          <a:noFill/>
        </p:spPr>
      </p:pic>
      <p:pic>
        <p:nvPicPr>
          <p:cNvPr id="25612" name="Picture 12" descr="C:\Users\Kadir\Desktop\Seminer\obstacle_force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37500" y="4204329"/>
            <a:ext cx="1511200" cy="2290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823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314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082" y="3100381"/>
            <a:ext cx="2700448" cy="186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4" y="5019085"/>
            <a:ext cx="2678267" cy="1416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28" y="3180749"/>
            <a:ext cx="2524477" cy="2381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150" y="1882811"/>
            <a:ext cx="8412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These two methods partition the desired formation shape into goal states with different approaches. The procedure of the assignment of the agents to these goal states are identical.</a:t>
            </a:r>
            <a:endParaRPr lang="tr-T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8150" y="2621561"/>
            <a:ext cx="1841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smtClean="0"/>
              <a:t>Bubble Packing</a:t>
            </a:r>
            <a:endParaRPr lang="tr-T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9130" y="2637543"/>
            <a:ext cx="2252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smtClean="0"/>
              <a:t>Randomized Factals</a:t>
            </a:r>
            <a:endParaRPr lang="tr-TR" sz="16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457700" y="2637543"/>
            <a:ext cx="15826" cy="3636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2988" y="4706508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</a:t>
            </a:r>
            <a:r>
              <a:rPr lang="tr-TR" sz="1050" dirty="0" smtClean="0"/>
              <a:t>12]</a:t>
            </a:r>
            <a:endParaRPr lang="tr-TR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626243" y="5019085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</a:t>
            </a:r>
            <a:r>
              <a:rPr lang="tr-TR" sz="1050" dirty="0" smtClean="0"/>
              <a:t>13]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xmlns="" val="24313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366" y="2057893"/>
            <a:ext cx="222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Decision of Goal States</a:t>
            </a:r>
            <a:endParaRPr lang="tr-TR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73524" y="2489982"/>
            <a:ext cx="0" cy="372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021" y="2579132"/>
            <a:ext cx="333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 smtClean="0"/>
              <a:t>1)</a:t>
            </a:r>
            <a:r>
              <a:rPr lang="en-US" sz="1400" i="1" u="sng" dirty="0" smtClean="0"/>
              <a:t>Calculation of Free Configuration Space</a:t>
            </a:r>
            <a:endParaRPr lang="tr-TR" sz="1400" i="1" u="sng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995" y="2991969"/>
            <a:ext cx="2819400" cy="39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-3954" y="3388244"/>
            <a:ext cx="1605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Forbidden Space : </a:t>
            </a:r>
            <a:endParaRPr lang="tr-TR" sz="14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141" y="3379548"/>
            <a:ext cx="2920182" cy="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5136" y="3870010"/>
            <a:ext cx="1638300" cy="1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415149" y="5685459"/>
            <a:ext cx="147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Forbidden Space</a:t>
            </a:r>
            <a:endParaRPr lang="tr-T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53409" y="2565063"/>
            <a:ext cx="1603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 smtClean="0"/>
              <a:t>2)Visibility Graphs</a:t>
            </a:r>
            <a:endParaRPr lang="tr-TR" sz="1400" i="1" u="sng" dirty="0"/>
          </a:p>
        </p:txBody>
      </p:sp>
      <p:sp>
        <p:nvSpPr>
          <p:cNvPr id="22" name="Rectangle 21"/>
          <p:cNvSpPr/>
          <p:nvPr/>
        </p:nvSpPr>
        <p:spPr>
          <a:xfrm>
            <a:off x="4459455" y="2945129"/>
            <a:ext cx="4698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shortest path between </a:t>
            </a:r>
            <a:r>
              <a:rPr lang="tr-TR" sz="1200" dirty="0" smtClean="0"/>
              <a:t>a </a:t>
            </a:r>
            <a:r>
              <a:rPr lang="en-US" sz="1200" dirty="0" smtClean="0"/>
              <a:t>start</a:t>
            </a:r>
            <a:r>
              <a:rPr lang="tr-TR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goal </a:t>
            </a:r>
            <a:r>
              <a:rPr lang="en-US" sz="1200" dirty="0"/>
              <a:t>among a set S of augmented polygonal</a:t>
            </a:r>
            <a:r>
              <a:rPr lang="tr-TR" sz="1200" dirty="0"/>
              <a:t> </a:t>
            </a:r>
            <a:r>
              <a:rPr lang="en-US" sz="1200" dirty="0"/>
              <a:t>obstacles consists of arcs of the visibility</a:t>
            </a:r>
            <a:r>
              <a:rPr lang="tr-TR" sz="1200" dirty="0"/>
              <a:t> graph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6533" y="3554260"/>
            <a:ext cx="2497202" cy="2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27098" y="3852432"/>
            <a:ext cx="2176634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6493412" y="5735698"/>
            <a:ext cx="140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Visibility Graph</a:t>
            </a:r>
            <a:endParaRPr lang="tr-TR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23320" y="545364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</a:t>
            </a:r>
            <a:r>
              <a:rPr lang="tr-TR" sz="1050" dirty="0" smtClean="0"/>
              <a:t>14]</a:t>
            </a:r>
            <a:endParaRPr lang="tr-TR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7812281" y="545364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</a:t>
            </a:r>
            <a:r>
              <a:rPr lang="tr-TR" sz="1050" dirty="0" smtClean="0"/>
              <a:t>14]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xmlns="" val="26437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3060" y="3532197"/>
            <a:ext cx="1490105" cy="268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366" y="2057893"/>
            <a:ext cx="222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Decision of Goal States</a:t>
            </a:r>
            <a:endParaRPr lang="tr-TR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73524" y="2489982"/>
            <a:ext cx="0" cy="372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60192" y="2579132"/>
            <a:ext cx="1871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/>
              <a:t>3</a:t>
            </a:r>
            <a:r>
              <a:rPr lang="tr-TR" sz="1400" i="1" u="sng" dirty="0" smtClean="0"/>
              <a:t>)Dijkstra’s Algorithm</a:t>
            </a:r>
            <a:endParaRPr lang="tr-TR" sz="1400" i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575707" y="2565063"/>
            <a:ext cx="459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 smtClean="0"/>
              <a:t>4)Hungarian </a:t>
            </a:r>
            <a:r>
              <a:rPr lang="tr-TR" sz="1400" i="1" u="sng" dirty="0"/>
              <a:t>Algorithm (Munkres Assignment Algorithm)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59455" y="2945129"/>
            <a:ext cx="4698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shortest path between </a:t>
            </a:r>
            <a:r>
              <a:rPr lang="tr-TR" sz="1200" dirty="0" smtClean="0"/>
              <a:t>a </a:t>
            </a:r>
            <a:r>
              <a:rPr lang="en-US" sz="1200" dirty="0" smtClean="0"/>
              <a:t>start</a:t>
            </a:r>
            <a:r>
              <a:rPr lang="tr-TR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goal </a:t>
            </a:r>
            <a:r>
              <a:rPr lang="en-US" sz="1200" dirty="0"/>
              <a:t>among a set S of augmented polygonal</a:t>
            </a:r>
            <a:r>
              <a:rPr lang="tr-TR" sz="1200" dirty="0"/>
              <a:t> </a:t>
            </a:r>
            <a:r>
              <a:rPr lang="en-US" sz="1200" dirty="0"/>
              <a:t>obstacles consists of arcs of the visibility</a:t>
            </a:r>
            <a:r>
              <a:rPr lang="tr-TR" sz="1200" dirty="0"/>
              <a:t> graph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9382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Dijkstra's algorithm is a</a:t>
            </a:r>
            <a:r>
              <a:rPr lang="tr-TR" sz="1200" dirty="0"/>
              <a:t> tree search</a:t>
            </a:r>
            <a:r>
              <a:rPr lang="en-US" sz="1200" dirty="0"/>
              <a:t> </a:t>
            </a:r>
            <a:r>
              <a:rPr lang="tr-TR" sz="1200" dirty="0"/>
              <a:t>algorithm </a:t>
            </a:r>
            <a:r>
              <a:rPr lang="en-US" sz="1200" dirty="0"/>
              <a:t>for finding the </a:t>
            </a:r>
            <a:r>
              <a:rPr lang="tr-TR" sz="1200" dirty="0"/>
              <a:t>shortest paths</a:t>
            </a:r>
            <a:r>
              <a:rPr lang="en-US" sz="1200" dirty="0"/>
              <a:t> between </a:t>
            </a:r>
            <a:r>
              <a:rPr lang="tr-TR" sz="1200" dirty="0"/>
              <a:t>nodes</a:t>
            </a:r>
            <a:r>
              <a:rPr lang="en-US" sz="1200" dirty="0"/>
              <a:t> in a graph</a:t>
            </a:r>
            <a:endParaRPr lang="tr-TR" sz="1200" dirty="0"/>
          </a:p>
        </p:txBody>
      </p:sp>
      <p:pic>
        <p:nvPicPr>
          <p:cNvPr id="26" name="Picture 2" descr="https://nevraa.files.wordpress.com/2012/08/ekran-alc4b1ntc4b1sc4b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95" y="3753438"/>
            <a:ext cx="4041412" cy="12210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21283" y="4974506"/>
            <a:ext cx="416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Calculation of Minimum Shortest Path From A to K</a:t>
            </a:r>
            <a:endParaRPr lang="tr-TR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1656854"/>
              </p:ext>
            </p:extLst>
          </p:nvPr>
        </p:nvGraphicFramePr>
        <p:xfrm>
          <a:off x="6020973" y="4052709"/>
          <a:ext cx="3074435" cy="17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29"/>
                <a:gridCol w="893404"/>
                <a:gridCol w="604996"/>
                <a:gridCol w="823606"/>
              </a:tblGrid>
              <a:tr h="547434">
                <a:tc>
                  <a:txBody>
                    <a:bodyPr/>
                    <a:lstStyle/>
                    <a:p>
                      <a:pPr algn="ctr"/>
                      <a:endParaRPr lang="tr-T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/>
                        <a:t>Clean</a:t>
                      </a:r>
                    </a:p>
                    <a:p>
                      <a:pPr algn="ctr"/>
                      <a:r>
                        <a:rPr lang="tr-TR" sz="1000" dirty="0" smtClean="0"/>
                        <a:t>Bathroom</a:t>
                      </a:r>
                      <a:endParaRPr lang="tr-T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/>
                        <a:t>Sweep</a:t>
                      </a:r>
                    </a:p>
                    <a:p>
                      <a:pPr algn="ctr"/>
                      <a:r>
                        <a:rPr lang="tr-TR" sz="1000" dirty="0" smtClean="0"/>
                        <a:t>Floors</a:t>
                      </a:r>
                      <a:endParaRPr lang="tr-T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 smtClean="0"/>
                        <a:t>Wash</a:t>
                      </a:r>
                      <a:r>
                        <a:rPr lang="tr-TR" sz="1000" baseline="0" dirty="0" smtClean="0"/>
                        <a:t> Windows</a:t>
                      </a:r>
                      <a:endParaRPr lang="tr-TR" sz="1000" dirty="0"/>
                    </a:p>
                  </a:txBody>
                  <a:tcPr/>
                </a:tc>
              </a:tr>
              <a:tr h="386302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Jim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</a:tr>
              <a:tr h="386302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Steve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$2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</a:tr>
              <a:tr h="386302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Alan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$3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$2</a:t>
                      </a:r>
                      <a:endParaRPr lang="tr-T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59998" y="609096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</a:t>
            </a:r>
            <a:r>
              <a:rPr lang="tr-TR" sz="1050" dirty="0" smtClean="0"/>
              <a:t>16]</a:t>
            </a:r>
            <a:endParaRPr lang="tr-T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583646" y="4720590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</a:t>
            </a:r>
            <a:r>
              <a:rPr lang="tr-TR" sz="1050" dirty="0" smtClean="0"/>
              <a:t>15]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xmlns="" val="26302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7105" y="2057893"/>
            <a:ext cx="24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Navigation to Goal States</a:t>
            </a:r>
            <a:endParaRPr lang="tr-T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21188" y="2491127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tr-TR" sz="1600" i="1" dirty="0" smtClean="0"/>
          </a:p>
          <a:p>
            <a:pPr algn="ctr"/>
            <a:endParaRPr lang="tr-TR" sz="1600" dirty="0" smtClean="0"/>
          </a:p>
        </p:txBody>
      </p:sp>
      <p:pic>
        <p:nvPicPr>
          <p:cNvPr id="15" name="Picture 4" descr="C:\Users\Kadir\Desktop\Formation Control\formation_control\Resim - Video\open_loo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244" y="4126226"/>
            <a:ext cx="3440806" cy="2055294"/>
          </a:xfrm>
          <a:prstGeom prst="rect">
            <a:avLst/>
          </a:prstGeom>
          <a:noFill/>
        </p:spPr>
      </p:pic>
      <p:pic>
        <p:nvPicPr>
          <p:cNvPr id="16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7239" y="4126225"/>
            <a:ext cx="3406503" cy="2052446"/>
          </a:xfrm>
          <a:prstGeom prst="rect">
            <a:avLst/>
          </a:prstGeom>
          <a:noFill/>
        </p:spPr>
      </p:pic>
      <p:grpSp>
        <p:nvGrpSpPr>
          <p:cNvPr id="17" name="Group 16"/>
          <p:cNvGrpSpPr/>
          <p:nvPr/>
        </p:nvGrpSpPr>
        <p:grpSpPr>
          <a:xfrm>
            <a:off x="4097553" y="2512226"/>
            <a:ext cx="4894052" cy="1348143"/>
            <a:chOff x="871268" y="1138687"/>
            <a:chExt cx="5676181" cy="1852597"/>
          </a:xfrm>
        </p:grpSpPr>
        <p:sp>
          <p:nvSpPr>
            <p:cNvPr id="18" name="TextBox 17"/>
            <p:cNvSpPr txBox="1"/>
            <p:nvPr/>
          </p:nvSpPr>
          <p:spPr>
            <a:xfrm>
              <a:off x="4770408" y="1496837"/>
              <a:ext cx="871268" cy="465236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Plant</a:t>
              </a:r>
              <a:endParaRPr lang="tr-TR" sz="1600" dirty="0"/>
            </a:p>
          </p:txBody>
        </p:sp>
        <p:cxnSp>
          <p:nvCxnSpPr>
            <p:cNvPr id="19" name="Straight Connector 18"/>
            <p:cNvCxnSpPr>
              <a:stCxn id="18" idx="2"/>
            </p:cNvCxnSpPr>
            <p:nvPr/>
          </p:nvCxnSpPr>
          <p:spPr>
            <a:xfrm flipH="1">
              <a:off x="5201728" y="1962072"/>
              <a:ext cx="4315" cy="492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4649638" y="2460308"/>
              <a:ext cx="552090" cy="1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16200000">
              <a:off x="4123427" y="2156603"/>
              <a:ext cx="500333" cy="56934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39088" y="2234242"/>
              <a:ext cx="351757" cy="42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K</a:t>
              </a:r>
              <a:endParaRPr lang="tr-TR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72975" y="2024332"/>
              <a:ext cx="314574" cy="42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x</a:t>
              </a:r>
              <a:endParaRPr lang="tr-TR" sz="1400" dirty="0"/>
            </a:p>
          </p:txBody>
        </p:sp>
        <p:cxnSp>
          <p:nvCxnSpPr>
            <p:cNvPr id="24" name="Shape 14"/>
            <p:cNvCxnSpPr>
              <a:stCxn id="21" idx="0"/>
            </p:cNvCxnSpPr>
            <p:nvPr/>
          </p:nvCxnSpPr>
          <p:spPr>
            <a:xfrm rot="10800000">
              <a:off x="3752492" y="1932317"/>
              <a:ext cx="336431" cy="5089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545457" y="1526875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6" name="Straight Arrow Connector 25"/>
            <p:cNvCxnSpPr>
              <a:stCxn id="25" idx="6"/>
              <a:endCxn id="18" idx="1"/>
            </p:cNvCxnSpPr>
            <p:nvPr/>
          </p:nvCxnSpPr>
          <p:spPr>
            <a:xfrm flipV="1">
              <a:off x="3994031" y="1729454"/>
              <a:ext cx="776377" cy="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5" idx="2"/>
            </p:cNvCxnSpPr>
            <p:nvPr/>
          </p:nvCxnSpPr>
          <p:spPr>
            <a:xfrm flipV="1">
              <a:off x="3036498" y="1729596"/>
              <a:ext cx="508959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653397" y="1521918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9" name="Straight Arrow Connector 28"/>
            <p:cNvCxnSpPr>
              <a:stCxn id="18" idx="3"/>
            </p:cNvCxnSpPr>
            <p:nvPr/>
          </p:nvCxnSpPr>
          <p:spPr>
            <a:xfrm flipV="1">
              <a:off x="5641676" y="1723896"/>
              <a:ext cx="905773" cy="55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5520906" y="2337759"/>
              <a:ext cx="1259456" cy="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897812" y="2969470"/>
              <a:ext cx="4261455" cy="1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6200000" flipV="1">
              <a:off x="1358208" y="2457884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71268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236455" y="1408982"/>
              <a:ext cx="294124" cy="42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</a:t>
              </a:r>
              <a:endParaRPr lang="tr-TR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93127" y="1348596"/>
              <a:ext cx="314574" cy="42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y</a:t>
              </a:r>
              <a:endParaRPr lang="tr-TR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26279" y="1319842"/>
              <a:ext cx="2674189" cy="157000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47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68151" y="1138687"/>
              <a:ext cx="1228725" cy="190500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2490839" y="1530735"/>
              <a:ext cx="546339" cy="380648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1/s</a:t>
              </a:r>
              <a:endParaRPr lang="tr-TR" sz="1200" dirty="0"/>
            </a:p>
          </p:txBody>
        </p:sp>
        <p:cxnSp>
          <p:nvCxnSpPr>
            <p:cNvPr id="49" name="Straight Arrow Connector 48"/>
            <p:cNvCxnSpPr>
              <a:stCxn id="28" idx="6"/>
              <a:endCxn id="48" idx="1"/>
            </p:cNvCxnSpPr>
            <p:nvPr/>
          </p:nvCxnSpPr>
          <p:spPr>
            <a:xfrm flipV="1">
              <a:off x="2101970" y="1721060"/>
              <a:ext cx="388869" cy="3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296766" y="6162085"/>
            <a:ext cx="1866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Open loop Bode plots</a:t>
            </a:r>
            <a:endParaRPr lang="tr-TR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425671" y="6140068"/>
            <a:ext cx="1249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Step response</a:t>
            </a:r>
            <a:endParaRPr lang="tr-TR" sz="1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56613" y="2729172"/>
            <a:ext cx="3111958" cy="972262"/>
            <a:chOff x="2355011" y="3165894"/>
            <a:chExt cx="4267159" cy="1639019"/>
          </a:xfrm>
        </p:grpSpPr>
        <p:sp>
          <p:nvSpPr>
            <p:cNvPr id="53" name="Oval 52"/>
            <p:cNvSpPr/>
            <p:nvPr/>
          </p:nvSpPr>
          <p:spPr>
            <a:xfrm>
              <a:off x="2355011" y="4235570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35696" y="4296103"/>
              <a:ext cx="336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A1</a:t>
              </a:r>
              <a:endParaRPr lang="tr-TR" sz="12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727940" y="3165894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11710" y="3201911"/>
              <a:ext cx="1110460" cy="441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 smtClean="0"/>
                <a:t>Goal State</a:t>
              </a:r>
              <a:endParaRPr lang="tr-TR" sz="1100" dirty="0"/>
            </a:p>
          </p:txBody>
        </p:sp>
        <p:cxnSp>
          <p:nvCxnSpPr>
            <p:cNvPr id="57" name="Straight Arrow Connector 56"/>
            <p:cNvCxnSpPr>
              <a:stCxn id="53" idx="7"/>
            </p:cNvCxnSpPr>
            <p:nvPr/>
          </p:nvCxnSpPr>
          <p:spPr>
            <a:xfrm rot="5400000" flipH="1" flipV="1">
              <a:off x="3733070" y="2375837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/>
            <p:cNvSpPr/>
            <p:nvPr/>
          </p:nvSpPr>
          <p:spPr>
            <a:xfrm>
              <a:off x="3493698" y="4106174"/>
              <a:ext cx="112143" cy="189781"/>
            </a:xfrm>
            <a:custGeom>
              <a:avLst/>
              <a:gdLst>
                <a:gd name="connsiteX0" fmla="*/ 51759 w 112143"/>
                <a:gd name="connsiteY0" fmla="*/ 189781 h 189781"/>
                <a:gd name="connsiteX1" fmla="*/ 103517 w 112143"/>
                <a:gd name="connsiteY1" fmla="*/ 69011 h 189781"/>
                <a:gd name="connsiteX2" fmla="*/ 0 w 112143"/>
                <a:gd name="connsiteY2" fmla="*/ 0 h 189781"/>
                <a:gd name="connsiteX3" fmla="*/ 0 w 112143"/>
                <a:gd name="connsiteY3" fmla="*/ 0 h 18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143" h="189781">
                  <a:moveTo>
                    <a:pt x="51759" y="189781"/>
                  </a:moveTo>
                  <a:cubicBezTo>
                    <a:pt x="81951" y="145211"/>
                    <a:pt x="112143" y="100641"/>
                    <a:pt x="103517" y="69011"/>
                  </a:cubicBezTo>
                  <a:cubicBezTo>
                    <a:pt x="94891" y="3738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59" name="Straight Connector 58"/>
            <p:cNvCxnSpPr>
              <a:stCxn id="53" idx="7"/>
            </p:cNvCxnSpPr>
            <p:nvPr/>
          </p:nvCxnSpPr>
          <p:spPr>
            <a:xfrm rot="5400000" flipH="1" flipV="1">
              <a:off x="3418206" y="3769003"/>
              <a:ext cx="31620" cy="1068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605841" y="3983638"/>
              <a:ext cx="1043876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Bearing Angle</a:t>
              </a:r>
              <a:endParaRPr lang="tr-TR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 rot="20365342">
              <a:off x="3720116" y="3534966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00" dirty="0" smtClean="0"/>
                <a:t>Amplitude</a:t>
              </a:r>
              <a:endParaRPr lang="tr-T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007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2240" y="2057893"/>
            <a:ext cx="1855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Velocity Controller</a:t>
            </a:r>
            <a:endParaRPr lang="tr-T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21188" y="2491127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tr-TR" sz="1600" i="1" dirty="0" smtClean="0"/>
          </a:p>
          <a:p>
            <a:pPr algn="ctr"/>
            <a:endParaRPr lang="tr-TR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54878" y="2659086"/>
            <a:ext cx="5460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The dynamical system of agents  is augmented with an artificial error state, to design an </a:t>
            </a:r>
            <a:r>
              <a:rPr lang="tr-TR" sz="1400" dirty="0"/>
              <a:t>State feedback with LQR controller;</a:t>
            </a:r>
          </a:p>
          <a:p>
            <a:endParaRPr lang="tr-TR" sz="1400" dirty="0"/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391" y="3573744"/>
            <a:ext cx="2976114" cy="454684"/>
          </a:xfrm>
          <a:prstGeom prst="rect">
            <a:avLst/>
          </a:prstGeom>
          <a:noFill/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91" y="3536255"/>
            <a:ext cx="1268082" cy="4086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88742" y="4182237"/>
            <a:ext cx="4149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Q and R matrices used in solving Riccati equations,</a:t>
            </a:r>
          </a:p>
        </p:txBody>
      </p: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9110" y="4535120"/>
            <a:ext cx="4233460" cy="491705"/>
          </a:xfrm>
          <a:prstGeom prst="rect">
            <a:avLst/>
          </a:prstGeom>
          <a:noFill/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402" y="4623516"/>
            <a:ext cx="1811548" cy="374378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254878" y="5248238"/>
            <a:ext cx="704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where,</a:t>
            </a:r>
          </a:p>
        </p:txBody>
      </p:sp>
      <p:pic>
        <p:nvPicPr>
          <p:cNvPr id="40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483" y="6038239"/>
            <a:ext cx="2971718" cy="221770"/>
          </a:xfrm>
          <a:prstGeom prst="rect">
            <a:avLst/>
          </a:prstGeom>
          <a:noFill/>
        </p:spPr>
      </p:pic>
      <p:pic>
        <p:nvPicPr>
          <p:cNvPr id="41" name="Picture 2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042" y="5773667"/>
            <a:ext cx="2191108" cy="237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56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[1]</a:t>
            </a:r>
            <a:r>
              <a:rPr lang="tr-TR" sz="1100" dirty="0" smtClean="0">
                <a:hlinkClick r:id="rId2"/>
              </a:rPr>
              <a:t> </a:t>
            </a:r>
            <a:r>
              <a:rPr lang="tr-TR" sz="1050" dirty="0" smtClean="0">
                <a:hlinkClick r:id="rId2"/>
              </a:rPr>
              <a:t>http://www.eecs.harvard.edu/ssr/projects/progSA/kilobot.html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[2] </a:t>
            </a:r>
            <a:r>
              <a:rPr lang="tr-TR" sz="900" dirty="0" smtClean="0"/>
              <a:t>Martin N, Klupar P, “</a:t>
            </a:r>
            <a:r>
              <a:rPr lang="en-US" sz="900" dirty="0" err="1" smtClean="0"/>
              <a:t>Techsat</a:t>
            </a:r>
            <a:r>
              <a:rPr lang="en-US" sz="900" dirty="0" smtClean="0"/>
              <a:t> 21 And Revolutionizing Space</a:t>
            </a:r>
            <a:r>
              <a:rPr lang="tr-TR" sz="900" dirty="0" smtClean="0"/>
              <a:t> M</a:t>
            </a:r>
            <a:r>
              <a:rPr lang="en-US" sz="900" dirty="0" err="1" smtClean="0"/>
              <a:t>issions</a:t>
            </a:r>
            <a:r>
              <a:rPr lang="tr-TR" sz="900" dirty="0" smtClean="0"/>
              <a:t> Using Mıcrosatellıtes”, 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[3]</a:t>
            </a:r>
            <a:r>
              <a:rPr lang="tr-TR" sz="1100" dirty="0" smtClean="0">
                <a:hlinkClick r:id="rId3"/>
              </a:rPr>
              <a:t> </a:t>
            </a:r>
            <a:r>
              <a:rPr lang="tr-TR" sz="1050" dirty="0" smtClean="0">
                <a:hlinkClick r:id="rId3"/>
              </a:rPr>
              <a:t>http://www.swarmanoid.org/swarmanoid_hardware.php.html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[</a:t>
            </a:r>
            <a:r>
              <a:rPr lang="tr-TR" sz="1050" dirty="0" smtClean="0"/>
              <a:t>4</a:t>
            </a:r>
            <a:r>
              <a:rPr lang="en-US" sz="1050" dirty="0" smtClean="0"/>
              <a:t>] S </a:t>
            </a:r>
            <a:r>
              <a:rPr lang="en-US" sz="1050" dirty="0" err="1" smtClean="0"/>
              <a:t>Kornienki</a:t>
            </a:r>
            <a:r>
              <a:rPr lang="en-US" sz="1050" dirty="0" smtClean="0"/>
              <a:t>, O. </a:t>
            </a:r>
            <a:r>
              <a:rPr lang="en-US" sz="1050" dirty="0" err="1" smtClean="0"/>
              <a:t>Kornienko</a:t>
            </a:r>
            <a:r>
              <a:rPr lang="en-US" sz="1050" dirty="0" smtClean="0"/>
              <a:t>, and Levi. P. Minimalistic approach towards communication</a:t>
            </a:r>
          </a:p>
          <a:p>
            <a:r>
              <a:rPr lang="en-US" sz="1050" dirty="0" smtClean="0"/>
              <a:t>and perception in </a:t>
            </a:r>
            <a:r>
              <a:rPr lang="en-US" sz="1050" dirty="0" err="1" smtClean="0"/>
              <a:t>microrobotic</a:t>
            </a:r>
            <a:r>
              <a:rPr lang="en-US" sz="1050" dirty="0" smtClean="0"/>
              <a:t> swarms. In IEEE International Conference</a:t>
            </a:r>
            <a:r>
              <a:rPr lang="tr-TR" sz="1050" dirty="0" smtClean="0"/>
              <a:t> </a:t>
            </a:r>
            <a:r>
              <a:rPr lang="en-US" sz="1050" dirty="0" smtClean="0"/>
              <a:t>on Intelligent Robots and Systems, 2005.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[5] Farshad Arvin, John Murray, Licheng Shi, Chun Zhang, and Shigang Yue. Development</a:t>
            </a:r>
          </a:p>
          <a:p>
            <a:r>
              <a:rPr lang="en-US" sz="1050" dirty="0" smtClean="0"/>
              <a:t>of an autonomous micro robot for swarm robotics. In IEEE International</a:t>
            </a:r>
            <a:r>
              <a:rPr lang="tr-TR" sz="1050" dirty="0" smtClean="0"/>
              <a:t> </a:t>
            </a:r>
            <a:r>
              <a:rPr lang="en-US" sz="1050" dirty="0" smtClean="0"/>
              <a:t>Conference on </a:t>
            </a:r>
            <a:r>
              <a:rPr lang="en-US" sz="1050" dirty="0" err="1" smtClean="0"/>
              <a:t>Mechatronics</a:t>
            </a:r>
            <a:r>
              <a:rPr lang="en-US" sz="1050" dirty="0" smtClean="0"/>
              <a:t> and Automation, 2014.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[6]</a:t>
            </a:r>
            <a:r>
              <a:rPr lang="it-IT" sz="1050" dirty="0" smtClean="0"/>
              <a:t>Touraj Soleymani, Vito Trianni, Michael Bonani, Francesco Mondada, and</a:t>
            </a:r>
            <a:r>
              <a:rPr lang="tr-TR" sz="1050" dirty="0" smtClean="0"/>
              <a:t> </a:t>
            </a:r>
            <a:r>
              <a:rPr lang="en-US" sz="1050" dirty="0" smtClean="0"/>
              <a:t>Marco </a:t>
            </a:r>
            <a:r>
              <a:rPr lang="en-US" sz="1050" dirty="0" err="1" smtClean="0"/>
              <a:t>Dorigo</a:t>
            </a:r>
            <a:r>
              <a:rPr lang="en-US" sz="1050" dirty="0" smtClean="0"/>
              <a:t>. Bio-inspired construction with mobile robots and compliant</a:t>
            </a:r>
            <a:r>
              <a:rPr lang="tr-TR" sz="1050" dirty="0" smtClean="0"/>
              <a:t> </a:t>
            </a:r>
            <a:r>
              <a:rPr lang="en-US" sz="1050" dirty="0" smtClean="0"/>
              <a:t>pockets. Robotics and </a:t>
            </a:r>
            <a:r>
              <a:rPr lang="en-US" sz="1050" dirty="0" err="1" smtClean="0"/>
              <a:t>Autonomus</a:t>
            </a:r>
            <a:r>
              <a:rPr lang="en-US" sz="1050" dirty="0" smtClean="0"/>
              <a:t> Systems, 74:340–350, 2015.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[7] Roderich Grof, Michael Bonani, Mondada Francesco, and Marco Dorigo. Autonomous</a:t>
            </a:r>
          </a:p>
          <a:p>
            <a:r>
              <a:rPr lang="en-US" sz="1050" dirty="0" smtClean="0"/>
              <a:t>self-assembly in a swarm-bot. 22:1115–1130, 2006.</a:t>
            </a:r>
            <a:endParaRPr lang="tr-TR" sz="1050" dirty="0" smtClean="0"/>
          </a:p>
          <a:p>
            <a:r>
              <a:rPr lang="tr-TR" sz="1050" dirty="0" smtClean="0"/>
              <a:t>[8]</a:t>
            </a:r>
            <a:r>
              <a:rPr lang="en-US" sz="1050" dirty="0" smtClean="0"/>
              <a:t> S.P. </a:t>
            </a:r>
            <a:r>
              <a:rPr lang="en-US" sz="1050" dirty="0" err="1" smtClean="0"/>
              <a:t>Hou</a:t>
            </a:r>
            <a:r>
              <a:rPr lang="en-US" sz="1050" dirty="0" smtClean="0"/>
              <a:t>, C.C. </a:t>
            </a:r>
            <a:r>
              <a:rPr lang="en-US" sz="1050" dirty="0" err="1" smtClean="0"/>
              <a:t>Cheah</a:t>
            </a:r>
            <a:r>
              <a:rPr lang="en-US" sz="1050" dirty="0" smtClean="0"/>
              <a:t>, and J.J.E. </a:t>
            </a:r>
            <a:r>
              <a:rPr lang="en-US" sz="1050" dirty="0" err="1" smtClean="0"/>
              <a:t>Slotine</a:t>
            </a:r>
            <a:r>
              <a:rPr lang="en-US" sz="1050" dirty="0" smtClean="0"/>
              <a:t>. Dynamic region following </a:t>
            </a:r>
            <a:r>
              <a:rPr lang="en-US" sz="1050" dirty="0" err="1" smtClean="0"/>
              <a:t>formationcontrol</a:t>
            </a:r>
            <a:r>
              <a:rPr lang="en-US" sz="1050" dirty="0" smtClean="0"/>
              <a:t> for a swarm of robots. In ICRA, 2009</a:t>
            </a:r>
            <a:r>
              <a:rPr lang="en-US" sz="1050" dirty="0" smtClean="0"/>
              <a:t>.</a:t>
            </a:r>
            <a:r>
              <a:rPr lang="tr-TR" sz="1050" dirty="0" smtClean="0"/>
              <a:t> [</a:t>
            </a:r>
            <a:r>
              <a:rPr lang="tr-TR" sz="1050" dirty="0" smtClean="0"/>
              <a:t>9]</a:t>
            </a:r>
            <a:r>
              <a:rPr lang="en-US" sz="1050" dirty="0" smtClean="0"/>
              <a:t> </a:t>
            </a:r>
            <a:r>
              <a:rPr lang="en-US" sz="1050" dirty="0" err="1" smtClean="0"/>
              <a:t>Samitha</a:t>
            </a:r>
            <a:r>
              <a:rPr lang="en-US" sz="1050" dirty="0" smtClean="0"/>
              <a:t> </a:t>
            </a:r>
            <a:r>
              <a:rPr lang="en-US" sz="1050" dirty="0" err="1" smtClean="0"/>
              <a:t>Ekanayake</a:t>
            </a:r>
            <a:r>
              <a:rPr lang="en-US" sz="1050" dirty="0" smtClean="0"/>
              <a:t> and </a:t>
            </a:r>
            <a:r>
              <a:rPr lang="en-US" sz="1050" dirty="0" err="1" smtClean="0"/>
              <a:t>Pubudu</a:t>
            </a:r>
            <a:r>
              <a:rPr lang="en-US" sz="1050" dirty="0" smtClean="0"/>
              <a:t> </a:t>
            </a:r>
            <a:r>
              <a:rPr lang="en-US" sz="1050" dirty="0" err="1" smtClean="0"/>
              <a:t>Pathirana</a:t>
            </a:r>
            <a:r>
              <a:rPr lang="en-US" sz="1050" dirty="0" smtClean="0"/>
              <a:t>. Formations of robotic swarm: An</a:t>
            </a:r>
            <a:r>
              <a:rPr lang="tr-TR" sz="1050" dirty="0" smtClean="0"/>
              <a:t> </a:t>
            </a:r>
            <a:r>
              <a:rPr lang="en-US" sz="1050" dirty="0" smtClean="0"/>
              <a:t>artificial force based approach. International Journal of Advanced Robotic Systems,</a:t>
            </a:r>
            <a:r>
              <a:rPr lang="tr-TR" sz="1050" dirty="0" smtClean="0"/>
              <a:t>7:173–190, 2010</a:t>
            </a:r>
          </a:p>
          <a:p>
            <a:r>
              <a:rPr lang="tr-TR" sz="1050" dirty="0" smtClean="0"/>
              <a:t>[10] http://electronicdesign.com/systems/advanced-robots-swarm-nyc-s-museum-math</a:t>
            </a:r>
          </a:p>
          <a:p>
            <a:r>
              <a:rPr lang="tr-TR" sz="1050" dirty="0" smtClean="0"/>
              <a:t>[11]</a:t>
            </a:r>
            <a:r>
              <a:rPr lang="de-DE" sz="1050" dirty="0" smtClean="0"/>
              <a:t> Aveek Das, Rafael Fierro, Vijay Kumar, James Ostrowski, John Spletzer, and</a:t>
            </a:r>
            <a:r>
              <a:rPr lang="tr-TR" sz="1050" dirty="0" smtClean="0"/>
              <a:t> </a:t>
            </a:r>
            <a:r>
              <a:rPr lang="en-US" sz="1050" dirty="0" smtClean="0"/>
              <a:t>Camilla Taylor. A vision-based formation control framework. IEEE Transactions</a:t>
            </a:r>
            <a:r>
              <a:rPr lang="tr-TR" sz="1050" dirty="0" smtClean="0"/>
              <a:t> </a:t>
            </a:r>
            <a:r>
              <a:rPr lang="en-US" sz="1050" dirty="0" smtClean="0"/>
              <a:t>on Robotics and Automation, 18:813–825, 2002.</a:t>
            </a:r>
            <a:endParaRPr lang="tr-TR" sz="1050" dirty="0" smtClean="0"/>
          </a:p>
          <a:p>
            <a:r>
              <a:rPr lang="tr-TR" sz="1050" dirty="0" smtClean="0"/>
              <a:t>[12] Kenji </a:t>
            </a:r>
            <a:r>
              <a:rPr lang="tr-TR" sz="1050" dirty="0" smtClean="0"/>
              <a:t>Shimada and David Gossard. Bubble mesh: Automated triangular </a:t>
            </a:r>
            <a:r>
              <a:rPr lang="tr-TR" sz="1050" dirty="0" smtClean="0"/>
              <a:t>meshing </a:t>
            </a:r>
            <a:r>
              <a:rPr lang="en-US" sz="1050" dirty="0" smtClean="0"/>
              <a:t>of </a:t>
            </a:r>
            <a:r>
              <a:rPr lang="en-US" sz="1050" dirty="0" smtClean="0"/>
              <a:t>non-manifold geometry by sphere </a:t>
            </a:r>
            <a:r>
              <a:rPr lang="en-US" sz="1050" dirty="0" smtClean="0"/>
              <a:t>packing</a:t>
            </a:r>
            <a:r>
              <a:rPr lang="en-US" sz="1050" dirty="0" smtClean="0"/>
              <a:t>. In ACM Symposium on </a:t>
            </a:r>
            <a:r>
              <a:rPr lang="en-US" sz="1050" dirty="0" smtClean="0"/>
              <a:t>Solid</a:t>
            </a:r>
            <a:r>
              <a:rPr lang="tr-TR" sz="1050" dirty="0" smtClean="0"/>
              <a:t> Modeling </a:t>
            </a:r>
            <a:r>
              <a:rPr lang="tr-TR" sz="1050" dirty="0" smtClean="0"/>
              <a:t>and Applications, 1995</a:t>
            </a:r>
            <a:r>
              <a:rPr lang="tr-TR" sz="1050" dirty="0" smtClean="0"/>
              <a:t>.</a:t>
            </a:r>
          </a:p>
          <a:p>
            <a:r>
              <a:rPr lang="tr-TR" sz="1050" dirty="0" smtClean="0"/>
              <a:t>[13]</a:t>
            </a:r>
            <a:r>
              <a:rPr lang="en-US" sz="1050" dirty="0" smtClean="0"/>
              <a:t>John </a:t>
            </a:r>
            <a:r>
              <a:rPr lang="en-US" sz="1050" dirty="0" smtClean="0"/>
              <a:t>Shier and Paul Bourke. An algorithm for random fractal filling of </a:t>
            </a:r>
            <a:r>
              <a:rPr lang="en-US" sz="1050" dirty="0" smtClean="0"/>
              <a:t>space.</a:t>
            </a:r>
            <a:r>
              <a:rPr lang="de-DE" sz="1050" dirty="0" smtClean="0"/>
              <a:t>Computer </a:t>
            </a:r>
            <a:r>
              <a:rPr lang="de-DE" sz="1050" dirty="0" smtClean="0"/>
              <a:t>Graphics Forum, 32:89–97, 2013</a:t>
            </a:r>
            <a:r>
              <a:rPr lang="de-DE" sz="1050" dirty="0" smtClean="0"/>
              <a:t>.</a:t>
            </a:r>
            <a:endParaRPr lang="tr-TR" sz="1050" dirty="0" smtClean="0"/>
          </a:p>
          <a:p>
            <a:r>
              <a:rPr lang="tr-TR" sz="1050" dirty="0" smtClean="0"/>
              <a:t>[14]</a:t>
            </a:r>
            <a:r>
              <a:rPr lang="en-US" sz="1050" dirty="0" smtClean="0"/>
              <a:t> Mark Berg, </a:t>
            </a:r>
            <a:r>
              <a:rPr lang="en-US" sz="1050" dirty="0" err="1" smtClean="0"/>
              <a:t>Otfried</a:t>
            </a:r>
            <a:r>
              <a:rPr lang="en-US" sz="1050" dirty="0" smtClean="0"/>
              <a:t> Cheong, </a:t>
            </a:r>
            <a:r>
              <a:rPr lang="en-US" sz="1050" dirty="0" err="1" smtClean="0"/>
              <a:t>Kreveld</a:t>
            </a:r>
            <a:r>
              <a:rPr lang="en-US" sz="1050" dirty="0" smtClean="0"/>
              <a:t>. Marc, and Marc </a:t>
            </a:r>
            <a:r>
              <a:rPr lang="en-US" sz="1050" dirty="0" err="1" smtClean="0"/>
              <a:t>Overmars</a:t>
            </a:r>
            <a:r>
              <a:rPr lang="en-US" sz="1050" dirty="0" smtClean="0"/>
              <a:t>. </a:t>
            </a:r>
            <a:r>
              <a:rPr lang="en-US" sz="1050" dirty="0" smtClean="0"/>
              <a:t>Computational</a:t>
            </a:r>
            <a:r>
              <a:rPr lang="tr-TR" sz="1050" dirty="0" smtClean="0"/>
              <a:t>Geometry</a:t>
            </a:r>
            <a:r>
              <a:rPr lang="tr-TR" sz="1050" dirty="0" smtClean="0"/>
              <a:t>. Springer, 1998</a:t>
            </a:r>
            <a:r>
              <a:rPr lang="tr-TR" sz="1050" dirty="0" smtClean="0"/>
              <a:t>.</a:t>
            </a:r>
          </a:p>
          <a:p>
            <a:r>
              <a:rPr lang="tr-TR" sz="1050" dirty="0" smtClean="0"/>
              <a:t>[15] </a:t>
            </a:r>
            <a:r>
              <a:rPr lang="tr-TR" sz="1050" dirty="0" smtClean="0"/>
              <a:t> https</a:t>
            </a:r>
            <a:r>
              <a:rPr lang="tr-TR" sz="1050" dirty="0" smtClean="0"/>
              <a:t>://nevraa.wordpress.com/2012/08/08/dijkstra-algoritmasi-ile-en-kisa-yol-bulma/</a:t>
            </a:r>
            <a:endParaRPr lang="tr-TR" sz="1050" dirty="0" smtClean="0"/>
          </a:p>
          <a:p>
            <a:r>
              <a:rPr lang="tr-TR" sz="1050" dirty="0" smtClean="0"/>
              <a:t>[16]</a:t>
            </a:r>
            <a:r>
              <a:rPr lang="tr-TR" sz="1050" dirty="0" smtClean="0"/>
              <a:t> Jop Frederik Sibeyn. Graph algorithms. https://www8.cs.umu.se/ </a:t>
            </a:r>
            <a:r>
              <a:rPr lang="tr-TR" sz="1050" dirty="0" smtClean="0"/>
              <a:t>jopsi/dinf504/</a:t>
            </a:r>
            <a:r>
              <a:rPr lang="en-US" sz="1050" dirty="0" smtClean="0"/>
              <a:t>chap14.shtml</a:t>
            </a:r>
            <a:r>
              <a:rPr lang="en-US" sz="1050" dirty="0" smtClean="0"/>
              <a:t>, last visited on April 2016.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endParaRPr lang="tr-TR" sz="1100" dirty="0" smtClean="0"/>
          </a:p>
          <a:p>
            <a:endParaRPr lang="tr-TR" sz="1100" dirty="0" smtClean="0"/>
          </a:p>
          <a:p>
            <a:r>
              <a:rPr lang="tr-TR" sz="1100" dirty="0" smtClean="0"/>
              <a:t>                           </a:t>
            </a:r>
            <a:endParaRPr lang="tr-TR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354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Motivation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System Overview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Local Positioning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Formation Control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Conclusion and Future Works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thesis work focuses on dynamic adaptation to achieve changes in formation of</a:t>
            </a:r>
            <a:r>
              <a:rPr lang="tr-TR" dirty="0" smtClean="0"/>
              <a:t> </a:t>
            </a:r>
            <a:r>
              <a:rPr lang="en-US" dirty="0" smtClean="0"/>
              <a:t>swarms consisting of </a:t>
            </a:r>
            <a:r>
              <a:rPr lang="en-US" dirty="0" err="1" smtClean="0"/>
              <a:t>heterogenous</a:t>
            </a:r>
            <a:r>
              <a:rPr lang="en-US" dirty="0" smtClean="0"/>
              <a:t> mobile robots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599" y="2857499"/>
            <a:ext cx="326231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00762" y="2857499"/>
            <a:ext cx="2967038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699621" y="2857499"/>
            <a:ext cx="209718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1599" y="449295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[1]</a:t>
            </a:r>
            <a:endParaRPr lang="tr-T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699621" y="4492952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[2]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100762" y="447756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[3]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The research about the formation control, mainly focuses on swarms with homogenous agents.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76462" y="2123589"/>
            <a:ext cx="4945235" cy="3357604"/>
            <a:chOff x="4457700" y="633371"/>
            <a:chExt cx="4945235" cy="3357604"/>
          </a:xfrm>
        </p:grpSpPr>
        <p:pic>
          <p:nvPicPr>
            <p:cNvPr id="1026" name="Picture 2" descr="C:\Users\Kadir\Desktop\Seminer\mobilerobot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57700" y="633371"/>
              <a:ext cx="4927601" cy="335760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28851" y="2123589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[4]</a:t>
              </a:r>
              <a:endParaRPr lang="tr-TR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59571" y="2123589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[5]</a:t>
              </a:r>
              <a:endParaRPr lang="tr-TR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3208" y="3729365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[6]</a:t>
              </a:r>
              <a:endParaRPr lang="tr-TR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59571" y="3729365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[7]</a:t>
              </a:r>
              <a:endParaRPr lang="tr-T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Formation control solutions are generally implemented with simple geometrical shapes which don’t change with time.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1338" y="2382838"/>
            <a:ext cx="2489200" cy="17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Kadir\Desktop\Seminer\houslot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299" y="2382838"/>
            <a:ext cx="3810001" cy="3431882"/>
          </a:xfrm>
          <a:prstGeom prst="rect">
            <a:avLst/>
          </a:prstGeom>
          <a:noFill/>
        </p:spPr>
      </p:pic>
      <p:pic>
        <p:nvPicPr>
          <p:cNvPr id="2052" name="Picture 4" descr="C:\Users\Kadir\Desktop\Seminer\compl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4736733"/>
            <a:ext cx="2801938" cy="1762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70600" y="429589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7613" y="581472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[8]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7760762" y="4041978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[9]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Kadir\Desktop\Seminer\decentraliz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75" y="4846638"/>
            <a:ext cx="4362450" cy="15716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Centralized topologies create single point of failure type systems. We aim to implement a decentralized solution to increase the robustness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C:\Users\Kadir\Desktop\Seminer\lea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735" y="2459038"/>
            <a:ext cx="3184979" cy="1858962"/>
          </a:xfrm>
          <a:prstGeom prst="rect">
            <a:avLst/>
          </a:prstGeom>
          <a:noFill/>
        </p:spPr>
      </p:pic>
      <p:pic>
        <p:nvPicPr>
          <p:cNvPr id="1027" name="Picture 3" descr="C:\Users\Kadir\Desktop\Seminer\Robots in 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9931" y="2459038"/>
            <a:ext cx="3297769" cy="18589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102100" y="442930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411" y="404197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[10]</a:t>
            </a:r>
            <a:endParaRPr lang="tr-TR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930040" y="391502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[11]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One of the most important characteristic of an agent in</a:t>
            </a:r>
            <a:r>
              <a:rPr lang="tr-TR" dirty="0" smtClean="0"/>
              <a:t> </a:t>
            </a:r>
            <a:r>
              <a:rPr lang="en-US" dirty="0" smtClean="0"/>
              <a:t>the swarm is its simplicity and limited sensor &amp; communication capability [</a:t>
            </a:r>
            <a:r>
              <a:rPr lang="tr-TR" dirty="0" smtClean="0"/>
              <a:t>12</a:t>
            </a:r>
            <a:r>
              <a:rPr lang="en-US" dirty="0" smtClean="0"/>
              <a:t>].</a:t>
            </a:r>
            <a:r>
              <a:rPr lang="tr-TR" dirty="0" smtClean="0"/>
              <a:t> Most of the related work assumes that the position data is always available (i.e. can be measured) for each agent in the workspace.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6" name="Group 32"/>
          <p:cNvGrpSpPr/>
          <p:nvPr/>
        </p:nvGrpSpPr>
        <p:grpSpPr>
          <a:xfrm>
            <a:off x="5618674" y="5722374"/>
            <a:ext cx="400186" cy="284451"/>
            <a:chOff x="5306400" y="6446837"/>
            <a:chExt cx="572112" cy="579642"/>
          </a:xfrm>
        </p:grpSpPr>
        <p:sp>
          <p:nvSpPr>
            <p:cNvPr id="59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0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1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 rot="21571800">
            <a:off x="5908514" y="3678562"/>
            <a:ext cx="1239942" cy="581580"/>
          </a:xfrm>
          <a:prstGeom prst="rect">
            <a:avLst/>
          </a:prstGeom>
          <a:ln>
            <a:noFill/>
          </a:ln>
        </p:spPr>
      </p:pic>
      <p:sp>
        <p:nvSpPr>
          <p:cNvPr id="27" name="CustomShape 17"/>
          <p:cNvSpPr/>
          <p:nvPr/>
        </p:nvSpPr>
        <p:spPr>
          <a:xfrm>
            <a:off x="4401395" y="5475418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28" name="Line 18"/>
          <p:cNvSpPr/>
          <p:nvPr/>
        </p:nvSpPr>
        <p:spPr>
          <a:xfrm>
            <a:off x="4511439" y="5657570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9" name="TextShape 19"/>
          <p:cNvSpPr txBox="1"/>
          <p:nvPr/>
        </p:nvSpPr>
        <p:spPr>
          <a:xfrm>
            <a:off x="4439418" y="5487785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grpSp>
        <p:nvGrpSpPr>
          <p:cNvPr id="40" name="Group 40"/>
          <p:cNvGrpSpPr/>
          <p:nvPr/>
        </p:nvGrpSpPr>
        <p:grpSpPr>
          <a:xfrm>
            <a:off x="5565798" y="5589156"/>
            <a:ext cx="479710" cy="140231"/>
            <a:chOff x="5230808" y="6175370"/>
            <a:chExt cx="685800" cy="285756"/>
          </a:xfrm>
        </p:grpSpPr>
        <p:sp>
          <p:nvSpPr>
            <p:cNvPr id="53" name="Arc 52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Arc 53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5" name="Arc 54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1" name="Group 41"/>
          <p:cNvGrpSpPr/>
          <p:nvPr/>
        </p:nvGrpSpPr>
        <p:grpSpPr>
          <a:xfrm rot="19537052">
            <a:off x="7206013" y="4982484"/>
            <a:ext cx="479710" cy="140231"/>
            <a:chOff x="5230808" y="6175370"/>
            <a:chExt cx="685800" cy="285756"/>
          </a:xfrm>
        </p:grpSpPr>
        <p:sp>
          <p:nvSpPr>
            <p:cNvPr id="50" name="Arc 49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Arc 50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2" name="Arc 51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2" name="Group 45"/>
          <p:cNvGrpSpPr/>
          <p:nvPr/>
        </p:nvGrpSpPr>
        <p:grpSpPr>
          <a:xfrm rot="11373260">
            <a:off x="6138724" y="4328359"/>
            <a:ext cx="479710" cy="140231"/>
            <a:chOff x="5230808" y="6175370"/>
            <a:chExt cx="685800" cy="285756"/>
          </a:xfrm>
        </p:grpSpPr>
        <p:sp>
          <p:nvSpPr>
            <p:cNvPr id="47" name="Arc 46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8" name="Arc 47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Arc 48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3" name="Group 80"/>
          <p:cNvGrpSpPr/>
          <p:nvPr/>
        </p:nvGrpSpPr>
        <p:grpSpPr>
          <a:xfrm rot="7440794">
            <a:off x="6813815" y="4118407"/>
            <a:ext cx="336546" cy="199883"/>
            <a:chOff x="5230808" y="6175370"/>
            <a:chExt cx="685800" cy="285756"/>
          </a:xfrm>
        </p:grpSpPr>
        <p:sp>
          <p:nvSpPr>
            <p:cNvPr id="44" name="Arc 43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Arc 44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Arc 45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2" name="Group 32"/>
          <p:cNvGrpSpPr/>
          <p:nvPr/>
        </p:nvGrpSpPr>
        <p:grpSpPr>
          <a:xfrm>
            <a:off x="7413379" y="5080540"/>
            <a:ext cx="400186" cy="284451"/>
            <a:chOff x="5306400" y="6446837"/>
            <a:chExt cx="572112" cy="579642"/>
          </a:xfrm>
        </p:grpSpPr>
        <p:sp>
          <p:nvSpPr>
            <p:cNvPr id="63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4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5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sp>
        <p:nvSpPr>
          <p:cNvPr id="67" name="CustomShape 17"/>
          <p:cNvSpPr/>
          <p:nvPr/>
        </p:nvSpPr>
        <p:spPr>
          <a:xfrm>
            <a:off x="5235040" y="502585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68" name="Line 18"/>
          <p:cNvSpPr/>
          <p:nvPr/>
        </p:nvSpPr>
        <p:spPr>
          <a:xfrm>
            <a:off x="5345084" y="520800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9" name="TextShape 19"/>
          <p:cNvSpPr txBox="1"/>
          <p:nvPr/>
        </p:nvSpPr>
        <p:spPr>
          <a:xfrm>
            <a:off x="5273063" y="503822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0" name="CustomShape 17"/>
          <p:cNvSpPr/>
          <p:nvPr/>
        </p:nvSpPr>
        <p:spPr>
          <a:xfrm>
            <a:off x="6491802" y="5229047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1" name="Line 18"/>
          <p:cNvSpPr/>
          <p:nvPr/>
        </p:nvSpPr>
        <p:spPr>
          <a:xfrm>
            <a:off x="6601846" y="5411199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2" name="TextShape 19"/>
          <p:cNvSpPr txBox="1"/>
          <p:nvPr/>
        </p:nvSpPr>
        <p:spPr>
          <a:xfrm>
            <a:off x="6529825" y="5241414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3" name="CustomShape 17"/>
          <p:cNvSpPr/>
          <p:nvPr/>
        </p:nvSpPr>
        <p:spPr>
          <a:xfrm>
            <a:off x="7208323" y="594010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4" name="Line 18"/>
          <p:cNvSpPr/>
          <p:nvPr/>
        </p:nvSpPr>
        <p:spPr>
          <a:xfrm>
            <a:off x="7318367" y="612225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5" name="TextShape 19"/>
          <p:cNvSpPr txBox="1"/>
          <p:nvPr/>
        </p:nvSpPr>
        <p:spPr>
          <a:xfrm>
            <a:off x="7246346" y="595247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6" name="CustomShape 17"/>
          <p:cNvSpPr/>
          <p:nvPr/>
        </p:nvSpPr>
        <p:spPr>
          <a:xfrm>
            <a:off x="8276088" y="5105205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7" name="Line 18"/>
          <p:cNvSpPr/>
          <p:nvPr/>
        </p:nvSpPr>
        <p:spPr>
          <a:xfrm>
            <a:off x="8386132" y="5287357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8" name="TextShape 19"/>
          <p:cNvSpPr txBox="1"/>
          <p:nvPr/>
        </p:nvSpPr>
        <p:spPr>
          <a:xfrm>
            <a:off x="8314111" y="5117572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9" name="TextBox 78"/>
          <p:cNvSpPr txBox="1"/>
          <p:nvPr/>
        </p:nvSpPr>
        <p:spPr>
          <a:xfrm>
            <a:off x="186166" y="3810029"/>
            <a:ext cx="45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u="sng" dirty="0" smtClean="0">
                <a:latin typeface="Century Gothic" pitchFamily="34" charset="0"/>
              </a:rPr>
              <a:t>Our aim</a:t>
            </a:r>
            <a:r>
              <a:rPr lang="tr-TR" dirty="0" smtClean="0">
                <a:latin typeface="Century Gothic" pitchFamily="34" charset="0"/>
              </a:rPr>
              <a:t> is to design a local positioning system to provide position information to the agents which do not have the ability to measure its position in the workspace</a:t>
            </a:r>
            <a:endParaRPr lang="tr-T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 Overview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95983" y="1861826"/>
            <a:ext cx="8662251" cy="4849288"/>
            <a:chOff x="195983" y="1757051"/>
            <a:chExt cx="8662251" cy="4849288"/>
          </a:xfrm>
        </p:grpSpPr>
        <p:sp>
          <p:nvSpPr>
            <p:cNvPr id="58" name="TextShape 2"/>
            <p:cNvSpPr txBox="1"/>
            <p:nvPr/>
          </p:nvSpPr>
          <p:spPr>
            <a:xfrm>
              <a:off x="457172" y="2628855"/>
              <a:ext cx="8228763" cy="3977484"/>
            </a:xfrm>
            <a:prstGeom prst="rect">
              <a:avLst/>
            </a:prstGeom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5429" y="2243266"/>
              <a:ext cx="103680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Local </a:t>
              </a:r>
              <a:r>
                <a:rPr lang="en-US" sz="1100" dirty="0" err="1" smtClean="0"/>
                <a:t>Trilateration</a:t>
              </a:r>
              <a:endParaRPr lang="tr-TR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5919" y="2318710"/>
              <a:ext cx="967680" cy="437699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Route Table</a:t>
              </a:r>
            </a:p>
            <a:p>
              <a:pPr algn="ctr"/>
              <a:r>
                <a:rPr lang="en-US" sz="1100" dirty="0" smtClean="0"/>
                <a:t> Algorithms</a:t>
              </a:r>
              <a:endParaRPr lang="tr-TR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46159" y="3899996"/>
              <a:ext cx="110592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</a:t>
              </a:r>
              <a:r>
                <a:rPr lang="en-US" sz="1100" dirty="0" err="1" smtClean="0"/>
                <a:t>Propogation</a:t>
              </a:r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05039" y="3664039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Estimator</a:t>
              </a:r>
            </a:p>
            <a:p>
              <a:pPr algn="ctr"/>
              <a:endParaRPr lang="tr-TR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09519" y="2932214"/>
              <a:ext cx="414720" cy="437699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31920" y="2932214"/>
              <a:ext cx="887259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Localization </a:t>
              </a:r>
            </a:p>
            <a:p>
              <a:pPr algn="ctr"/>
              <a:r>
                <a:rPr lang="en-US" sz="1000" dirty="0" smtClean="0"/>
                <a:t>Timer</a:t>
              </a:r>
              <a:endParaRPr lang="tr-TR" sz="10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 flipH="1" flipV="1">
              <a:off x="4640370" y="2793960"/>
              <a:ext cx="553018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0800000">
              <a:off x="4709519" y="2517450"/>
              <a:ext cx="2073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6" idx="1"/>
              <a:endCxn id="62" idx="3"/>
            </p:cNvCxnSpPr>
            <p:nvPr/>
          </p:nvCxnSpPr>
          <p:spPr>
            <a:xfrm rot="10800000" flipV="1">
              <a:off x="3322229" y="2537560"/>
              <a:ext cx="393690" cy="15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1557405" y="3268714"/>
              <a:ext cx="1112134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104845" y="3825456"/>
              <a:ext cx="600194" cy="68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916879" y="3139596"/>
              <a:ext cx="138240" cy="7115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36679" y="3588923"/>
              <a:ext cx="760400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1" idx="3"/>
            </p:cNvCxnSpPr>
            <p:nvPr/>
          </p:nvCxnSpPr>
          <p:spPr>
            <a:xfrm>
              <a:off x="3672719" y="3967527"/>
              <a:ext cx="12434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299279" y="3667575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Formation Control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3" name="Straight Arrow Connector 92"/>
            <p:cNvCxnSpPr>
              <a:endCxn id="92" idx="1"/>
            </p:cNvCxnSpPr>
            <p:nvPr/>
          </p:nvCxnSpPr>
          <p:spPr>
            <a:xfrm>
              <a:off x="4916159" y="3967527"/>
              <a:ext cx="1383120" cy="35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625083" y="4432080"/>
              <a:ext cx="768637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Formation</a:t>
              </a:r>
            </a:p>
            <a:p>
              <a:pPr algn="ctr"/>
              <a:r>
                <a:rPr lang="en-US" sz="1000" dirty="0" smtClean="0"/>
                <a:t>Shape</a:t>
              </a:r>
              <a:endParaRPr lang="tr-TR" sz="10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5400000" flipH="1" flipV="1">
              <a:off x="6515516" y="4531316"/>
              <a:ext cx="518725" cy="7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21521" y="4789634"/>
              <a:ext cx="5529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681679" y="3677100"/>
              <a:ext cx="96768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Agent </a:t>
              </a:r>
            </a:p>
            <a:p>
              <a:pPr algn="ctr"/>
              <a:r>
                <a:rPr lang="en-US" sz="1100" dirty="0" smtClean="0"/>
                <a:t>Dynamics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8" name="Straight Arrow Connector 97"/>
            <p:cNvCxnSpPr>
              <a:stCxn id="92" idx="3"/>
              <a:endCxn id="97" idx="1"/>
            </p:cNvCxnSpPr>
            <p:nvPr/>
          </p:nvCxnSpPr>
          <p:spPr>
            <a:xfrm>
              <a:off x="7266959" y="3971063"/>
              <a:ext cx="414720" cy="183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8649359" y="3955607"/>
              <a:ext cx="2073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8318930" y="4486894"/>
              <a:ext cx="107702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 flipV="1">
              <a:off x="216719" y="5025402"/>
              <a:ext cx="8640000" cy="1929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V="1">
              <a:off x="-313437" y="4500720"/>
              <a:ext cx="1075580" cy="1238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216719" y="396912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16719" y="445301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152079" y="4107377"/>
              <a:ext cx="5529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6720" y="3817043"/>
              <a:ext cx="760765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Acc. Sensors</a:t>
              </a:r>
              <a:endParaRPr lang="tr-TR" sz="7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5983" y="4058988"/>
              <a:ext cx="807296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Gyro Sensors</a:t>
              </a:r>
              <a:endParaRPr lang="tr-TR" sz="7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216719" y="4211068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30543" y="4300934"/>
              <a:ext cx="783063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Mag. Sensors</a:t>
              </a:r>
              <a:endParaRPr lang="tr-TR" sz="7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32784" y="2220203"/>
              <a:ext cx="1045957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Ultrasonic Sensors</a:t>
              </a:r>
              <a:endParaRPr lang="tr-TR" sz="700" b="1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1460879" y="2379196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3831862" y="3533282"/>
              <a:ext cx="3275954" cy="1588"/>
            </a:xfrm>
            <a:prstGeom prst="line">
              <a:avLst/>
            </a:prstGeom>
            <a:ln w="2222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608898" y="1757051"/>
              <a:ext cx="2582102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LOCAL POSITIONING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31582" y="1757051"/>
              <a:ext cx="2834564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FORMATION CONTROL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grpSp>
          <p:nvGrpSpPr>
            <p:cNvPr id="115" name="Group 75"/>
            <p:cNvGrpSpPr/>
            <p:nvPr/>
          </p:nvGrpSpPr>
          <p:grpSpPr>
            <a:xfrm>
              <a:off x="1114560" y="5171259"/>
              <a:ext cx="6775202" cy="1162864"/>
              <a:chOff x="468312" y="5380037"/>
              <a:chExt cx="7469187" cy="1281842"/>
            </a:xfrm>
          </p:grpSpPr>
          <p:grpSp>
            <p:nvGrpSpPr>
              <p:cNvPr id="117" name="Group 41"/>
              <p:cNvGrpSpPr/>
              <p:nvPr/>
            </p:nvGrpSpPr>
            <p:grpSpPr>
              <a:xfrm>
                <a:off x="6488112" y="5456237"/>
                <a:ext cx="1449387" cy="1060833"/>
                <a:chOff x="1914525" y="4770437"/>
                <a:chExt cx="2592387" cy="1746633"/>
              </a:xfrm>
            </p:grpSpPr>
            <p:sp>
              <p:nvSpPr>
                <p:cNvPr id="129" name="Freeform 43"/>
                <p:cNvSpPr/>
                <p:nvPr/>
              </p:nvSpPr>
              <p:spPr>
                <a:xfrm>
                  <a:off x="1914525" y="4770437"/>
                  <a:ext cx="2592387" cy="1746633"/>
                </a:xfrm>
                <a:custGeom>
                  <a:avLst/>
                  <a:gdLst>
                    <a:gd name="connsiteX0" fmla="*/ 800100 w 1724025"/>
                    <a:gd name="connsiteY0" fmla="*/ 7937 h 1238632"/>
                    <a:gd name="connsiteX1" fmla="*/ 790575 w 1724025"/>
                    <a:gd name="connsiteY1" fmla="*/ 55562 h 1238632"/>
                    <a:gd name="connsiteX2" fmla="*/ 809625 w 1724025"/>
                    <a:gd name="connsiteY2" fmla="*/ 169862 h 1238632"/>
                    <a:gd name="connsiteX3" fmla="*/ 828675 w 1724025"/>
                    <a:gd name="connsiteY3" fmla="*/ 198437 h 1238632"/>
                    <a:gd name="connsiteX4" fmla="*/ 1019175 w 1724025"/>
                    <a:gd name="connsiteY4" fmla="*/ 188912 h 1238632"/>
                    <a:gd name="connsiteX5" fmla="*/ 1047750 w 1724025"/>
                    <a:gd name="connsiteY5" fmla="*/ 169862 h 1238632"/>
                    <a:gd name="connsiteX6" fmla="*/ 1076325 w 1724025"/>
                    <a:gd name="connsiteY6" fmla="*/ 160337 h 1238632"/>
                    <a:gd name="connsiteX7" fmla="*/ 1085850 w 1724025"/>
                    <a:gd name="connsiteY7" fmla="*/ 131762 h 1238632"/>
                    <a:gd name="connsiteX8" fmla="*/ 1114425 w 1724025"/>
                    <a:gd name="connsiteY8" fmla="*/ 122237 h 1238632"/>
                    <a:gd name="connsiteX9" fmla="*/ 1143000 w 1724025"/>
                    <a:gd name="connsiteY9" fmla="*/ 103187 h 1238632"/>
                    <a:gd name="connsiteX10" fmla="*/ 1200150 w 1724025"/>
                    <a:gd name="connsiteY10" fmla="*/ 84137 h 1238632"/>
                    <a:gd name="connsiteX11" fmla="*/ 1276350 w 1724025"/>
                    <a:gd name="connsiteY11" fmla="*/ 93662 h 1238632"/>
                    <a:gd name="connsiteX12" fmla="*/ 1333500 w 1724025"/>
                    <a:gd name="connsiteY12" fmla="*/ 112712 h 1238632"/>
                    <a:gd name="connsiteX13" fmla="*/ 1343025 w 1724025"/>
                    <a:gd name="connsiteY13" fmla="*/ 141287 h 1238632"/>
                    <a:gd name="connsiteX14" fmla="*/ 1362075 w 1724025"/>
                    <a:gd name="connsiteY14" fmla="*/ 169862 h 1238632"/>
                    <a:gd name="connsiteX15" fmla="*/ 1381125 w 1724025"/>
                    <a:gd name="connsiteY15" fmla="*/ 227012 h 1238632"/>
                    <a:gd name="connsiteX16" fmla="*/ 1362075 w 1724025"/>
                    <a:gd name="connsiteY16" fmla="*/ 341312 h 1238632"/>
                    <a:gd name="connsiteX17" fmla="*/ 1343025 w 1724025"/>
                    <a:gd name="connsiteY17" fmla="*/ 369887 h 1238632"/>
                    <a:gd name="connsiteX18" fmla="*/ 1352550 w 1724025"/>
                    <a:gd name="connsiteY18" fmla="*/ 474662 h 1238632"/>
                    <a:gd name="connsiteX19" fmla="*/ 1409700 w 1724025"/>
                    <a:gd name="connsiteY19" fmla="*/ 512762 h 1238632"/>
                    <a:gd name="connsiteX20" fmla="*/ 1466850 w 1724025"/>
                    <a:gd name="connsiteY20" fmla="*/ 541337 h 1238632"/>
                    <a:gd name="connsiteX21" fmla="*/ 1504950 w 1724025"/>
                    <a:gd name="connsiteY21" fmla="*/ 550862 h 1238632"/>
                    <a:gd name="connsiteX22" fmla="*/ 1533525 w 1724025"/>
                    <a:gd name="connsiteY22" fmla="*/ 560387 h 1238632"/>
                    <a:gd name="connsiteX23" fmla="*/ 1638300 w 1724025"/>
                    <a:gd name="connsiteY23" fmla="*/ 598487 h 1238632"/>
                    <a:gd name="connsiteX24" fmla="*/ 1666875 w 1724025"/>
                    <a:gd name="connsiteY24" fmla="*/ 608012 h 1238632"/>
                    <a:gd name="connsiteX25" fmla="*/ 1685925 w 1724025"/>
                    <a:gd name="connsiteY25" fmla="*/ 636587 h 1238632"/>
                    <a:gd name="connsiteX26" fmla="*/ 1704975 w 1724025"/>
                    <a:gd name="connsiteY26" fmla="*/ 693737 h 1238632"/>
                    <a:gd name="connsiteX27" fmla="*/ 1724025 w 1724025"/>
                    <a:gd name="connsiteY27" fmla="*/ 779462 h 1238632"/>
                    <a:gd name="connsiteX28" fmla="*/ 1695450 w 1724025"/>
                    <a:gd name="connsiteY28" fmla="*/ 855662 h 1238632"/>
                    <a:gd name="connsiteX29" fmla="*/ 1666875 w 1724025"/>
                    <a:gd name="connsiteY29" fmla="*/ 865187 h 1238632"/>
                    <a:gd name="connsiteX30" fmla="*/ 1638300 w 1724025"/>
                    <a:gd name="connsiteY30" fmla="*/ 884237 h 1238632"/>
                    <a:gd name="connsiteX31" fmla="*/ 1400175 w 1724025"/>
                    <a:gd name="connsiteY31" fmla="*/ 893762 h 1238632"/>
                    <a:gd name="connsiteX32" fmla="*/ 1333500 w 1724025"/>
                    <a:gd name="connsiteY32" fmla="*/ 912812 h 1238632"/>
                    <a:gd name="connsiteX33" fmla="*/ 1276350 w 1724025"/>
                    <a:gd name="connsiteY33" fmla="*/ 931862 h 1238632"/>
                    <a:gd name="connsiteX34" fmla="*/ 1219200 w 1724025"/>
                    <a:gd name="connsiteY34" fmla="*/ 969962 h 1238632"/>
                    <a:gd name="connsiteX35" fmla="*/ 1162050 w 1724025"/>
                    <a:gd name="connsiteY35" fmla="*/ 1008062 h 1238632"/>
                    <a:gd name="connsiteX36" fmla="*/ 1133475 w 1724025"/>
                    <a:gd name="connsiteY36" fmla="*/ 1027112 h 1238632"/>
                    <a:gd name="connsiteX37" fmla="*/ 1057275 w 1724025"/>
                    <a:gd name="connsiteY37" fmla="*/ 1141412 h 1238632"/>
                    <a:gd name="connsiteX38" fmla="*/ 1038225 w 1724025"/>
                    <a:gd name="connsiteY38" fmla="*/ 1169987 h 1238632"/>
                    <a:gd name="connsiteX39" fmla="*/ 942975 w 1724025"/>
                    <a:gd name="connsiteY39" fmla="*/ 1208087 h 1238632"/>
                    <a:gd name="connsiteX40" fmla="*/ 895350 w 1724025"/>
                    <a:gd name="connsiteY40" fmla="*/ 1217612 h 1238632"/>
                    <a:gd name="connsiteX41" fmla="*/ 781050 w 1724025"/>
                    <a:gd name="connsiteY41" fmla="*/ 1236662 h 1238632"/>
                    <a:gd name="connsiteX42" fmla="*/ 571500 w 1724025"/>
                    <a:gd name="connsiteY42" fmla="*/ 1227137 h 1238632"/>
                    <a:gd name="connsiteX43" fmla="*/ 552450 w 1724025"/>
                    <a:gd name="connsiteY43" fmla="*/ 1198562 h 1238632"/>
                    <a:gd name="connsiteX44" fmla="*/ 542925 w 1724025"/>
                    <a:gd name="connsiteY44" fmla="*/ 969962 h 1238632"/>
                    <a:gd name="connsiteX45" fmla="*/ 523875 w 1724025"/>
                    <a:gd name="connsiteY45" fmla="*/ 855662 h 1238632"/>
                    <a:gd name="connsiteX46" fmla="*/ 495300 w 1724025"/>
                    <a:gd name="connsiteY46" fmla="*/ 798512 h 1238632"/>
                    <a:gd name="connsiteX47" fmla="*/ 438150 w 1724025"/>
                    <a:gd name="connsiteY47" fmla="*/ 760412 h 1238632"/>
                    <a:gd name="connsiteX48" fmla="*/ 342900 w 1724025"/>
                    <a:gd name="connsiteY48" fmla="*/ 731837 h 1238632"/>
                    <a:gd name="connsiteX49" fmla="*/ 257175 w 1724025"/>
                    <a:gd name="connsiteY49" fmla="*/ 712787 h 1238632"/>
                    <a:gd name="connsiteX50" fmla="*/ 228600 w 1724025"/>
                    <a:gd name="connsiteY50" fmla="*/ 703262 h 1238632"/>
                    <a:gd name="connsiteX51" fmla="*/ 142875 w 1724025"/>
                    <a:gd name="connsiteY51" fmla="*/ 684212 h 1238632"/>
                    <a:gd name="connsiteX52" fmla="*/ 104775 w 1724025"/>
                    <a:gd name="connsiteY52" fmla="*/ 655637 h 1238632"/>
                    <a:gd name="connsiteX53" fmla="*/ 57150 w 1724025"/>
                    <a:gd name="connsiteY53" fmla="*/ 608012 h 1238632"/>
                    <a:gd name="connsiteX54" fmla="*/ 28575 w 1724025"/>
                    <a:gd name="connsiteY54" fmla="*/ 550862 h 1238632"/>
                    <a:gd name="connsiteX55" fmla="*/ 9525 w 1724025"/>
                    <a:gd name="connsiteY55" fmla="*/ 484187 h 1238632"/>
                    <a:gd name="connsiteX56" fmla="*/ 0 w 1724025"/>
                    <a:gd name="connsiteY56" fmla="*/ 455612 h 1238632"/>
                    <a:gd name="connsiteX57" fmla="*/ 9525 w 1724025"/>
                    <a:gd name="connsiteY57" fmla="*/ 360362 h 1238632"/>
                    <a:gd name="connsiteX58" fmla="*/ 47625 w 1724025"/>
                    <a:gd name="connsiteY58" fmla="*/ 303212 h 1238632"/>
                    <a:gd name="connsiteX59" fmla="*/ 76200 w 1724025"/>
                    <a:gd name="connsiteY59" fmla="*/ 274637 h 1238632"/>
                    <a:gd name="connsiteX60" fmla="*/ 171450 w 1724025"/>
                    <a:gd name="connsiteY60" fmla="*/ 217487 h 1238632"/>
                    <a:gd name="connsiteX61" fmla="*/ 200025 w 1724025"/>
                    <a:gd name="connsiteY61" fmla="*/ 207962 h 1238632"/>
                    <a:gd name="connsiteX62" fmla="*/ 333375 w 1724025"/>
                    <a:gd name="connsiteY62" fmla="*/ 188912 h 1238632"/>
                    <a:gd name="connsiteX63" fmla="*/ 495300 w 1724025"/>
                    <a:gd name="connsiteY63" fmla="*/ 179387 h 1238632"/>
                    <a:gd name="connsiteX64" fmla="*/ 523875 w 1724025"/>
                    <a:gd name="connsiteY64" fmla="*/ 169862 h 1238632"/>
                    <a:gd name="connsiteX65" fmla="*/ 590550 w 1724025"/>
                    <a:gd name="connsiteY65" fmla="*/ 93662 h 1238632"/>
                    <a:gd name="connsiteX66" fmla="*/ 609600 w 1724025"/>
                    <a:gd name="connsiteY66" fmla="*/ 65087 h 1238632"/>
                    <a:gd name="connsiteX67" fmla="*/ 628650 w 1724025"/>
                    <a:gd name="connsiteY67" fmla="*/ 36512 h 1238632"/>
                    <a:gd name="connsiteX68" fmla="*/ 685800 w 1724025"/>
                    <a:gd name="connsiteY68" fmla="*/ 7937 h 1238632"/>
                    <a:gd name="connsiteX69" fmla="*/ 800100 w 1724025"/>
                    <a:gd name="connsiteY69" fmla="*/ 7937 h 123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1724025" h="1238632">
                      <a:moveTo>
                        <a:pt x="800100" y="7937"/>
                      </a:moveTo>
                      <a:cubicBezTo>
                        <a:pt x="817562" y="15874"/>
                        <a:pt x="790575" y="39373"/>
                        <a:pt x="790575" y="55562"/>
                      </a:cubicBezTo>
                      <a:cubicBezTo>
                        <a:pt x="790575" y="76688"/>
                        <a:pt x="794722" y="140055"/>
                        <a:pt x="809625" y="169862"/>
                      </a:cubicBezTo>
                      <a:cubicBezTo>
                        <a:pt x="814745" y="180101"/>
                        <a:pt x="822325" y="188912"/>
                        <a:pt x="828675" y="198437"/>
                      </a:cubicBezTo>
                      <a:cubicBezTo>
                        <a:pt x="892175" y="195262"/>
                        <a:pt x="956130" y="197135"/>
                        <a:pt x="1019175" y="188912"/>
                      </a:cubicBezTo>
                      <a:cubicBezTo>
                        <a:pt x="1030526" y="187431"/>
                        <a:pt x="1037511" y="174982"/>
                        <a:pt x="1047750" y="169862"/>
                      </a:cubicBezTo>
                      <a:cubicBezTo>
                        <a:pt x="1056730" y="165372"/>
                        <a:pt x="1066800" y="163512"/>
                        <a:pt x="1076325" y="160337"/>
                      </a:cubicBezTo>
                      <a:cubicBezTo>
                        <a:pt x="1079500" y="150812"/>
                        <a:pt x="1078750" y="138862"/>
                        <a:pt x="1085850" y="131762"/>
                      </a:cubicBezTo>
                      <a:cubicBezTo>
                        <a:pt x="1092950" y="124662"/>
                        <a:pt x="1105445" y="126727"/>
                        <a:pt x="1114425" y="122237"/>
                      </a:cubicBezTo>
                      <a:cubicBezTo>
                        <a:pt x="1124664" y="117117"/>
                        <a:pt x="1132539" y="107836"/>
                        <a:pt x="1143000" y="103187"/>
                      </a:cubicBezTo>
                      <a:cubicBezTo>
                        <a:pt x="1161350" y="95032"/>
                        <a:pt x="1200150" y="84137"/>
                        <a:pt x="1200150" y="84137"/>
                      </a:cubicBezTo>
                      <a:cubicBezTo>
                        <a:pt x="1225550" y="87312"/>
                        <a:pt x="1251321" y="88299"/>
                        <a:pt x="1276350" y="93662"/>
                      </a:cubicBezTo>
                      <a:cubicBezTo>
                        <a:pt x="1295985" y="97869"/>
                        <a:pt x="1333500" y="112712"/>
                        <a:pt x="1333500" y="112712"/>
                      </a:cubicBezTo>
                      <a:cubicBezTo>
                        <a:pt x="1336675" y="122237"/>
                        <a:pt x="1338535" y="132307"/>
                        <a:pt x="1343025" y="141287"/>
                      </a:cubicBezTo>
                      <a:cubicBezTo>
                        <a:pt x="1348145" y="151526"/>
                        <a:pt x="1357426" y="159401"/>
                        <a:pt x="1362075" y="169862"/>
                      </a:cubicBezTo>
                      <a:cubicBezTo>
                        <a:pt x="1370230" y="188212"/>
                        <a:pt x="1381125" y="227012"/>
                        <a:pt x="1381125" y="227012"/>
                      </a:cubicBezTo>
                      <a:cubicBezTo>
                        <a:pt x="1378107" y="254174"/>
                        <a:pt x="1378032" y="309397"/>
                        <a:pt x="1362075" y="341312"/>
                      </a:cubicBezTo>
                      <a:cubicBezTo>
                        <a:pt x="1356955" y="351551"/>
                        <a:pt x="1349375" y="360362"/>
                        <a:pt x="1343025" y="369887"/>
                      </a:cubicBezTo>
                      <a:cubicBezTo>
                        <a:pt x="1346200" y="404812"/>
                        <a:pt x="1337720" y="442883"/>
                        <a:pt x="1352550" y="474662"/>
                      </a:cubicBezTo>
                      <a:cubicBezTo>
                        <a:pt x="1362232" y="495409"/>
                        <a:pt x="1387980" y="505522"/>
                        <a:pt x="1409700" y="512762"/>
                      </a:cubicBezTo>
                      <a:cubicBezTo>
                        <a:pt x="1530107" y="552898"/>
                        <a:pt x="1337599" y="485944"/>
                        <a:pt x="1466850" y="541337"/>
                      </a:cubicBezTo>
                      <a:cubicBezTo>
                        <a:pt x="1478882" y="546494"/>
                        <a:pt x="1492363" y="547266"/>
                        <a:pt x="1504950" y="550862"/>
                      </a:cubicBezTo>
                      <a:cubicBezTo>
                        <a:pt x="1514604" y="553620"/>
                        <a:pt x="1524124" y="556862"/>
                        <a:pt x="1533525" y="560387"/>
                      </a:cubicBezTo>
                      <a:cubicBezTo>
                        <a:pt x="1639556" y="600149"/>
                        <a:pt x="1518232" y="558464"/>
                        <a:pt x="1638300" y="598487"/>
                      </a:cubicBezTo>
                      <a:lnTo>
                        <a:pt x="1666875" y="608012"/>
                      </a:lnTo>
                      <a:cubicBezTo>
                        <a:pt x="1673225" y="617537"/>
                        <a:pt x="1681276" y="626126"/>
                        <a:pt x="1685925" y="636587"/>
                      </a:cubicBezTo>
                      <a:cubicBezTo>
                        <a:pt x="1694080" y="654937"/>
                        <a:pt x="1698625" y="674687"/>
                        <a:pt x="1704975" y="693737"/>
                      </a:cubicBezTo>
                      <a:cubicBezTo>
                        <a:pt x="1720607" y="740634"/>
                        <a:pt x="1712849" y="712408"/>
                        <a:pt x="1724025" y="779462"/>
                      </a:cubicBezTo>
                      <a:cubicBezTo>
                        <a:pt x="1718862" y="805278"/>
                        <a:pt x="1718809" y="836975"/>
                        <a:pt x="1695450" y="855662"/>
                      </a:cubicBezTo>
                      <a:cubicBezTo>
                        <a:pt x="1687610" y="861934"/>
                        <a:pt x="1675855" y="860697"/>
                        <a:pt x="1666875" y="865187"/>
                      </a:cubicBezTo>
                      <a:cubicBezTo>
                        <a:pt x="1656636" y="870307"/>
                        <a:pt x="1649682" y="883017"/>
                        <a:pt x="1638300" y="884237"/>
                      </a:cubicBezTo>
                      <a:cubicBezTo>
                        <a:pt x="1559314" y="892700"/>
                        <a:pt x="1479550" y="890587"/>
                        <a:pt x="1400175" y="893762"/>
                      </a:cubicBezTo>
                      <a:cubicBezTo>
                        <a:pt x="1304143" y="925773"/>
                        <a:pt x="1453101" y="876932"/>
                        <a:pt x="1333500" y="912812"/>
                      </a:cubicBezTo>
                      <a:cubicBezTo>
                        <a:pt x="1314266" y="918582"/>
                        <a:pt x="1293058" y="920723"/>
                        <a:pt x="1276350" y="931862"/>
                      </a:cubicBezTo>
                      <a:lnTo>
                        <a:pt x="1219200" y="969962"/>
                      </a:lnTo>
                      <a:lnTo>
                        <a:pt x="1162050" y="1008062"/>
                      </a:lnTo>
                      <a:lnTo>
                        <a:pt x="1133475" y="1027112"/>
                      </a:lnTo>
                      <a:lnTo>
                        <a:pt x="1057275" y="1141412"/>
                      </a:lnTo>
                      <a:cubicBezTo>
                        <a:pt x="1050925" y="1150937"/>
                        <a:pt x="1048464" y="1164867"/>
                        <a:pt x="1038225" y="1169987"/>
                      </a:cubicBezTo>
                      <a:cubicBezTo>
                        <a:pt x="1004358" y="1186920"/>
                        <a:pt x="982209" y="1200240"/>
                        <a:pt x="942975" y="1208087"/>
                      </a:cubicBezTo>
                      <a:cubicBezTo>
                        <a:pt x="927100" y="1211262"/>
                        <a:pt x="911293" y="1214799"/>
                        <a:pt x="895350" y="1217612"/>
                      </a:cubicBezTo>
                      <a:lnTo>
                        <a:pt x="781050" y="1236662"/>
                      </a:lnTo>
                      <a:cubicBezTo>
                        <a:pt x="711200" y="1233487"/>
                        <a:pt x="640471" y="1238632"/>
                        <a:pt x="571500" y="1227137"/>
                      </a:cubicBezTo>
                      <a:cubicBezTo>
                        <a:pt x="560208" y="1225255"/>
                        <a:pt x="553714" y="1209940"/>
                        <a:pt x="552450" y="1198562"/>
                      </a:cubicBezTo>
                      <a:cubicBezTo>
                        <a:pt x="544028" y="1122762"/>
                        <a:pt x="547835" y="1046070"/>
                        <a:pt x="542925" y="969962"/>
                      </a:cubicBezTo>
                      <a:cubicBezTo>
                        <a:pt x="541522" y="948223"/>
                        <a:pt x="530295" y="881341"/>
                        <a:pt x="523875" y="855662"/>
                      </a:cubicBezTo>
                      <a:cubicBezTo>
                        <a:pt x="519255" y="837182"/>
                        <a:pt x="510199" y="811549"/>
                        <a:pt x="495300" y="798512"/>
                      </a:cubicBezTo>
                      <a:cubicBezTo>
                        <a:pt x="478070" y="783435"/>
                        <a:pt x="459870" y="767652"/>
                        <a:pt x="438150" y="760412"/>
                      </a:cubicBezTo>
                      <a:cubicBezTo>
                        <a:pt x="302337" y="715141"/>
                        <a:pt x="443667" y="760627"/>
                        <a:pt x="342900" y="731837"/>
                      </a:cubicBezTo>
                      <a:cubicBezTo>
                        <a:pt x="230329" y="699674"/>
                        <a:pt x="450556" y="755761"/>
                        <a:pt x="257175" y="712787"/>
                      </a:cubicBezTo>
                      <a:cubicBezTo>
                        <a:pt x="247374" y="710609"/>
                        <a:pt x="238401" y="705440"/>
                        <a:pt x="228600" y="703262"/>
                      </a:cubicBezTo>
                      <a:cubicBezTo>
                        <a:pt x="128020" y="680911"/>
                        <a:pt x="207201" y="705654"/>
                        <a:pt x="142875" y="684212"/>
                      </a:cubicBezTo>
                      <a:cubicBezTo>
                        <a:pt x="130175" y="674687"/>
                        <a:pt x="116000" y="666862"/>
                        <a:pt x="104775" y="655637"/>
                      </a:cubicBezTo>
                      <a:cubicBezTo>
                        <a:pt x="41275" y="592137"/>
                        <a:pt x="133350" y="658812"/>
                        <a:pt x="57150" y="608012"/>
                      </a:cubicBezTo>
                      <a:cubicBezTo>
                        <a:pt x="33209" y="536188"/>
                        <a:pt x="65504" y="624720"/>
                        <a:pt x="28575" y="550862"/>
                      </a:cubicBezTo>
                      <a:cubicBezTo>
                        <a:pt x="20962" y="535637"/>
                        <a:pt x="13594" y="498429"/>
                        <a:pt x="9525" y="484187"/>
                      </a:cubicBezTo>
                      <a:cubicBezTo>
                        <a:pt x="6767" y="474533"/>
                        <a:pt x="3175" y="465137"/>
                        <a:pt x="0" y="455612"/>
                      </a:cubicBezTo>
                      <a:cubicBezTo>
                        <a:pt x="3175" y="423862"/>
                        <a:pt x="8" y="390818"/>
                        <a:pt x="9525" y="360362"/>
                      </a:cubicBezTo>
                      <a:cubicBezTo>
                        <a:pt x="16354" y="338509"/>
                        <a:pt x="31436" y="319401"/>
                        <a:pt x="47625" y="303212"/>
                      </a:cubicBezTo>
                      <a:cubicBezTo>
                        <a:pt x="57150" y="293687"/>
                        <a:pt x="65567" y="282907"/>
                        <a:pt x="76200" y="274637"/>
                      </a:cubicBezTo>
                      <a:cubicBezTo>
                        <a:pt x="103901" y="253092"/>
                        <a:pt x="138462" y="231625"/>
                        <a:pt x="171450" y="217487"/>
                      </a:cubicBezTo>
                      <a:cubicBezTo>
                        <a:pt x="180678" y="213532"/>
                        <a:pt x="190224" y="210140"/>
                        <a:pt x="200025" y="207962"/>
                      </a:cubicBezTo>
                      <a:cubicBezTo>
                        <a:pt x="227472" y="201863"/>
                        <a:pt x="310847" y="190714"/>
                        <a:pt x="333375" y="188912"/>
                      </a:cubicBezTo>
                      <a:cubicBezTo>
                        <a:pt x="387271" y="184600"/>
                        <a:pt x="441325" y="182562"/>
                        <a:pt x="495300" y="179387"/>
                      </a:cubicBezTo>
                      <a:cubicBezTo>
                        <a:pt x="504825" y="176212"/>
                        <a:pt x="514895" y="174352"/>
                        <a:pt x="523875" y="169862"/>
                      </a:cubicBezTo>
                      <a:cubicBezTo>
                        <a:pt x="563563" y="150018"/>
                        <a:pt x="561975" y="136525"/>
                        <a:pt x="590550" y="93662"/>
                      </a:cubicBezTo>
                      <a:lnTo>
                        <a:pt x="609600" y="65087"/>
                      </a:lnTo>
                      <a:cubicBezTo>
                        <a:pt x="615950" y="55562"/>
                        <a:pt x="617790" y="40132"/>
                        <a:pt x="628650" y="36512"/>
                      </a:cubicBezTo>
                      <a:cubicBezTo>
                        <a:pt x="668085" y="23367"/>
                        <a:pt x="648871" y="32556"/>
                        <a:pt x="685800" y="7937"/>
                      </a:cubicBezTo>
                      <a:cubicBezTo>
                        <a:pt x="784209" y="17778"/>
                        <a:pt x="782638" y="0"/>
                        <a:pt x="800100" y="7937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143125" y="52276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2600325" y="545623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667125" y="49990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514725" y="58372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2981325" y="606583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5" name="Isosceles Triangle 134"/>
                <p:cNvSpPr/>
                <p:nvPr/>
              </p:nvSpPr>
              <p:spPr>
                <a:xfrm>
                  <a:off x="26003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6" name="Isosceles Triangle 135"/>
                <p:cNvSpPr/>
                <p:nvPr/>
              </p:nvSpPr>
              <p:spPr>
                <a:xfrm>
                  <a:off x="32099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895725" y="5684837"/>
                  <a:ext cx="3810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286125" y="5532437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  <p:sp>
            <p:nvSpPr>
              <p:cNvPr id="118" name="Freeform 117"/>
              <p:cNvSpPr/>
              <p:nvPr/>
            </p:nvSpPr>
            <p:spPr>
              <a:xfrm>
                <a:off x="2982912" y="5456237"/>
                <a:ext cx="1449387" cy="10608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001712" y="5380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535112" y="5456237"/>
                <a:ext cx="213015" cy="2314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839912" y="59896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297112" y="6523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763712" y="6446837"/>
                <a:ext cx="170412" cy="1851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>
                <a:off x="1154112" y="60658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2297112" y="57610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25512" y="6446837"/>
                <a:ext cx="213015" cy="1388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68312" y="5761037"/>
                <a:ext cx="127809" cy="925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>
                <a:off x="5040312" y="5837237"/>
                <a:ext cx="8382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2113472" y="2721275"/>
              <a:ext cx="181154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5129</TotalTime>
  <Words>1820</Words>
  <Application>Microsoft Office PowerPoint</Application>
  <PresentationFormat>On-screen Show (4:3)</PresentationFormat>
  <Paragraphs>343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Flow</vt:lpstr>
      <vt:lpstr>Equation</vt:lpstr>
      <vt:lpstr>Slide 1</vt:lpstr>
      <vt:lpstr>Slide 2</vt:lpstr>
      <vt:lpstr>Outline</vt:lpstr>
      <vt:lpstr>Introduction</vt:lpstr>
      <vt:lpstr>Motivation</vt:lpstr>
      <vt:lpstr>Motivation</vt:lpstr>
      <vt:lpstr>Motivation</vt:lpstr>
      <vt:lpstr>Motivation</vt:lpstr>
      <vt:lpstr>System Overview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Formation Control System</vt:lpstr>
      <vt:lpstr>Formation Control System</vt:lpstr>
      <vt:lpstr>Formation Control System</vt:lpstr>
      <vt:lpstr>Formation Control System</vt:lpstr>
      <vt:lpstr>Formation Control System</vt:lpstr>
      <vt:lpstr>Formation Control System</vt:lpstr>
      <vt:lpstr>Formation Control System</vt:lpstr>
      <vt:lpstr>References</vt:lpstr>
      <vt:lpstr>Slide 26</vt:lpstr>
    </vt:vector>
  </TitlesOfParts>
  <Company>METU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Kadir</cp:lastModifiedBy>
  <cp:revision>360</cp:revision>
  <cp:lastPrinted>2013-02-15T02:19:28Z</cp:lastPrinted>
  <dcterms:created xsi:type="dcterms:W3CDTF">2013-02-15T04:31:56Z</dcterms:created>
  <dcterms:modified xsi:type="dcterms:W3CDTF">2016-04-23T14:19:34Z</dcterms:modified>
</cp:coreProperties>
</file>