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2"/>
  </p:notesMasterIdLst>
  <p:handoutMasterIdLst>
    <p:handoutMasterId r:id="rId23"/>
  </p:handoutMasterIdLst>
  <p:sldIdLst>
    <p:sldId id="299" r:id="rId2"/>
    <p:sldId id="300" r:id="rId3"/>
    <p:sldId id="301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05" r:id="rId20"/>
    <p:sldId id="303" r:id="rId2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20024"/>
    <a:srgbClr val="7D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9805" autoAdjust="0"/>
    <p:restoredTop sz="91736" autoAdjust="0"/>
  </p:normalViewPr>
  <p:slideViewPr>
    <p:cSldViewPr snapToGrid="0" snapToObjects="1">
      <p:cViewPr>
        <p:scale>
          <a:sx n="100" d="100"/>
          <a:sy n="100" d="100"/>
        </p:scale>
        <p:origin x="-122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en-US" sz="1800" kern="1200" baseline="0" dirty="0" smtClean="0">
                <a:solidFill>
                  <a:schemeClr val="bg1"/>
                </a:solidFill>
                <a:latin typeface="Constantia" panose="02030602050306030303" pitchFamily="18" charset="0"/>
                <a:ea typeface="+mn-ea"/>
                <a:cs typeface="+mn-cs"/>
              </a:rPr>
              <a:t>DYNAMIC FORMATION CONTROL WITH HETEROGENOUS MOBILE</a:t>
            </a:r>
          </a:p>
          <a:p>
            <a:r>
              <a:rPr lang="tr-TR" sz="1800" kern="1200" baseline="0" dirty="0" smtClean="0">
                <a:solidFill>
                  <a:schemeClr val="bg1"/>
                </a:solidFill>
                <a:latin typeface="Constantia" panose="02030602050306030303" pitchFamily="18" charset="0"/>
                <a:ea typeface="+mn-ea"/>
                <a:cs typeface="+mn-cs"/>
              </a:rPr>
              <a:t>ROBOTS</a:t>
            </a:r>
            <a:endParaRPr lang="tr-TR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Kadir ÇİMENCİ</a:t>
            </a: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June 27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201</a:t>
            </a: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Ankara</a:t>
            </a: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BentonSansTRUReg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4464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94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66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102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947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21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US" sz="2200" b="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550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 smtClean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armanoid.org/swarmanoid_hardware.php.html" TargetMode="External"/><Relationship Id="rId2" Type="http://schemas.openxmlformats.org/officeDocument/2006/relationships/hyperlink" Target="http://www.eecs.harvard.edu/ssr/projects/progSA/kilobo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ctronicdesign.com/systems/advanced-robots-swarm-nyc-s-museum-mat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[1]</a:t>
            </a:r>
            <a:r>
              <a:rPr lang="tr-TR" sz="1100" dirty="0" smtClean="0">
                <a:hlinkClick r:id="rId2"/>
              </a:rPr>
              <a:t> </a:t>
            </a:r>
            <a:r>
              <a:rPr lang="tr-TR" sz="1050" dirty="0" smtClean="0">
                <a:hlinkClick r:id="rId2"/>
              </a:rPr>
              <a:t>http://www.eecs.harvard.edu/ssr/projects/progSA/kilobot.html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[2] </a:t>
            </a:r>
            <a:r>
              <a:rPr lang="tr-TR" sz="900" dirty="0" smtClean="0"/>
              <a:t>Martin N, Klupar P, “</a:t>
            </a:r>
            <a:r>
              <a:rPr lang="en-US" sz="900" dirty="0" err="1" smtClean="0"/>
              <a:t>Techsat</a:t>
            </a:r>
            <a:r>
              <a:rPr lang="en-US" sz="900" dirty="0" smtClean="0"/>
              <a:t> 21 And Revolutionizing Space</a:t>
            </a:r>
            <a:r>
              <a:rPr lang="tr-TR" sz="900" dirty="0" smtClean="0"/>
              <a:t> M</a:t>
            </a:r>
            <a:r>
              <a:rPr lang="en-US" sz="900" dirty="0" err="1" smtClean="0"/>
              <a:t>issions</a:t>
            </a:r>
            <a:r>
              <a:rPr lang="tr-TR" sz="900" dirty="0" smtClean="0"/>
              <a:t> Using Mıcrosatellıtes”, 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[3]</a:t>
            </a:r>
            <a:r>
              <a:rPr lang="tr-TR" sz="1100" dirty="0" smtClean="0">
                <a:hlinkClick r:id="rId3"/>
              </a:rPr>
              <a:t> </a:t>
            </a:r>
            <a:r>
              <a:rPr lang="tr-TR" sz="1050" dirty="0" smtClean="0">
                <a:hlinkClick r:id="rId3"/>
              </a:rPr>
              <a:t>http://www.swarmanoid.org/swarmanoid_hardware.php.html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en-US" sz="1050" dirty="0" smtClean="0"/>
              <a:t>[</a:t>
            </a:r>
            <a:r>
              <a:rPr lang="tr-TR" sz="1050" dirty="0" smtClean="0"/>
              <a:t>4</a:t>
            </a:r>
            <a:r>
              <a:rPr lang="en-US" sz="1050" dirty="0" smtClean="0"/>
              <a:t>] S </a:t>
            </a:r>
            <a:r>
              <a:rPr lang="en-US" sz="1050" dirty="0" err="1" smtClean="0"/>
              <a:t>Kornienki</a:t>
            </a:r>
            <a:r>
              <a:rPr lang="en-US" sz="1050" dirty="0" smtClean="0"/>
              <a:t>, O. </a:t>
            </a:r>
            <a:r>
              <a:rPr lang="en-US" sz="1050" dirty="0" err="1" smtClean="0"/>
              <a:t>Kornienko</a:t>
            </a:r>
            <a:r>
              <a:rPr lang="en-US" sz="1050" dirty="0" smtClean="0"/>
              <a:t>, and Levi. P. Minimalistic approach towards communication</a:t>
            </a:r>
          </a:p>
          <a:p>
            <a:r>
              <a:rPr lang="en-US" sz="1050" dirty="0" smtClean="0"/>
              <a:t>and perception in </a:t>
            </a:r>
            <a:r>
              <a:rPr lang="en-US" sz="1050" dirty="0" err="1" smtClean="0"/>
              <a:t>microrobotic</a:t>
            </a:r>
            <a:r>
              <a:rPr lang="en-US" sz="1050" dirty="0" smtClean="0"/>
              <a:t> swarms. In IEEE International Conference</a:t>
            </a:r>
            <a:r>
              <a:rPr lang="tr-TR" sz="1050" dirty="0" smtClean="0"/>
              <a:t> </a:t>
            </a:r>
            <a:r>
              <a:rPr lang="en-US" sz="1050" dirty="0" smtClean="0"/>
              <a:t>on Intelligent Robots and Systems, 2005.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tr-TR" sz="1050" dirty="0" smtClean="0"/>
              <a:t>[5] Farshad Arvin, John Murray, Licheng Shi, Chun Zhang, and Shigang Yue. Development</a:t>
            </a:r>
          </a:p>
          <a:p>
            <a:r>
              <a:rPr lang="en-US" sz="1050" dirty="0" smtClean="0"/>
              <a:t>of an autonomous micro robot for swarm robotics. In IEEE International</a:t>
            </a:r>
            <a:r>
              <a:rPr lang="tr-TR" sz="1050" dirty="0" smtClean="0"/>
              <a:t> </a:t>
            </a:r>
            <a:r>
              <a:rPr lang="en-US" sz="1050" dirty="0" smtClean="0"/>
              <a:t>Conference on </a:t>
            </a:r>
            <a:r>
              <a:rPr lang="en-US" sz="1050" dirty="0" err="1" smtClean="0"/>
              <a:t>Mechatronics</a:t>
            </a:r>
            <a:r>
              <a:rPr lang="en-US" sz="1050" dirty="0" smtClean="0"/>
              <a:t> and Automation, 2014.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tr-TR" sz="1050" dirty="0" smtClean="0"/>
              <a:t>[6]</a:t>
            </a:r>
            <a:r>
              <a:rPr lang="it-IT" sz="1050" dirty="0" smtClean="0"/>
              <a:t>Touraj Soleymani, Vito Trianni, Michael Bonani, Francesco Mondada, and</a:t>
            </a:r>
            <a:r>
              <a:rPr lang="tr-TR" sz="1050" dirty="0" smtClean="0"/>
              <a:t> </a:t>
            </a:r>
            <a:r>
              <a:rPr lang="en-US" sz="1050" dirty="0" smtClean="0"/>
              <a:t>Marco </a:t>
            </a:r>
            <a:r>
              <a:rPr lang="en-US" sz="1050" dirty="0" err="1" smtClean="0"/>
              <a:t>Dorigo</a:t>
            </a:r>
            <a:r>
              <a:rPr lang="en-US" sz="1050" dirty="0" smtClean="0"/>
              <a:t>. Bio-inspired construction with mobile robots and compliant</a:t>
            </a:r>
            <a:r>
              <a:rPr lang="tr-TR" sz="1050" dirty="0" smtClean="0"/>
              <a:t> </a:t>
            </a:r>
            <a:r>
              <a:rPr lang="en-US" sz="1050" dirty="0" smtClean="0"/>
              <a:t>pockets. Robotics and </a:t>
            </a:r>
            <a:r>
              <a:rPr lang="en-US" sz="1050" dirty="0" err="1" smtClean="0"/>
              <a:t>Autonomus</a:t>
            </a:r>
            <a:r>
              <a:rPr lang="en-US" sz="1050" dirty="0" smtClean="0"/>
              <a:t> Systems, 74:340–350, 2015.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tr-TR" sz="1050" dirty="0" smtClean="0"/>
              <a:t>[7] Roderich Grof, Michael Bonani, Mondada Francesco, and Marco Dorigo. Autonomous</a:t>
            </a:r>
          </a:p>
          <a:p>
            <a:r>
              <a:rPr lang="en-US" sz="1050" dirty="0" smtClean="0"/>
              <a:t>self-assembly in a swarm-bot. 22:1115–1130, 2006</a:t>
            </a:r>
            <a:r>
              <a:rPr lang="en-US" sz="1050" dirty="0" smtClean="0"/>
              <a:t>.</a:t>
            </a:r>
            <a:endParaRPr lang="tr-TR" sz="1050" dirty="0" smtClean="0"/>
          </a:p>
          <a:p>
            <a:r>
              <a:rPr lang="tr-TR" sz="1050" dirty="0" smtClean="0"/>
              <a:t>[8]</a:t>
            </a:r>
            <a:r>
              <a:rPr lang="en-US" sz="1050" dirty="0" smtClean="0"/>
              <a:t> S.P. </a:t>
            </a:r>
            <a:r>
              <a:rPr lang="en-US" sz="1050" dirty="0" err="1" smtClean="0"/>
              <a:t>Hou</a:t>
            </a:r>
            <a:r>
              <a:rPr lang="en-US" sz="1050" dirty="0" smtClean="0"/>
              <a:t>, C.C. </a:t>
            </a:r>
            <a:r>
              <a:rPr lang="en-US" sz="1050" dirty="0" err="1" smtClean="0"/>
              <a:t>Cheah</a:t>
            </a:r>
            <a:r>
              <a:rPr lang="en-US" sz="1050" dirty="0" smtClean="0"/>
              <a:t>, and J.J.E. </a:t>
            </a:r>
            <a:r>
              <a:rPr lang="en-US" sz="1050" dirty="0" err="1" smtClean="0"/>
              <a:t>Slotine</a:t>
            </a:r>
            <a:r>
              <a:rPr lang="en-US" sz="1050" dirty="0" smtClean="0"/>
              <a:t>. Dynamic region following </a:t>
            </a:r>
            <a:r>
              <a:rPr lang="en-US" sz="1050" dirty="0" err="1" smtClean="0"/>
              <a:t>formationcontrol</a:t>
            </a:r>
            <a:r>
              <a:rPr lang="en-US" sz="1050" dirty="0" smtClean="0"/>
              <a:t> </a:t>
            </a:r>
            <a:r>
              <a:rPr lang="en-US" sz="1050" dirty="0" smtClean="0"/>
              <a:t>for a swarm of robots. In ICRA, 2009</a:t>
            </a:r>
            <a:r>
              <a:rPr lang="en-US" sz="1050" dirty="0" smtClean="0"/>
              <a:t>.</a:t>
            </a:r>
            <a:r>
              <a:rPr lang="tr-TR" sz="1050" dirty="0" smtClean="0"/>
              <a:t>[10] </a:t>
            </a:r>
            <a:r>
              <a:rPr lang="tr-TR" sz="1050" dirty="0" smtClean="0">
                <a:hlinkClick r:id="rId4"/>
              </a:rPr>
              <a:t>http://</a:t>
            </a:r>
            <a:r>
              <a:rPr lang="tr-TR" sz="1050" dirty="0" smtClean="0">
                <a:hlinkClick r:id="rId4"/>
              </a:rPr>
              <a:t>electronicdesign.com/systems/advanced-robots-swarm-nyc-s-museum-math</a:t>
            </a:r>
            <a:endParaRPr lang="tr-TR" sz="1050" dirty="0" smtClean="0"/>
          </a:p>
          <a:p>
            <a:r>
              <a:rPr lang="tr-TR" sz="1050" dirty="0" smtClean="0"/>
              <a:t>[9]</a:t>
            </a:r>
            <a:r>
              <a:rPr lang="en-US" sz="1050" dirty="0" smtClean="0"/>
              <a:t> </a:t>
            </a:r>
            <a:r>
              <a:rPr lang="en-US" sz="1050" dirty="0" err="1" smtClean="0"/>
              <a:t>Samitha</a:t>
            </a:r>
            <a:r>
              <a:rPr lang="en-US" sz="1050" dirty="0" smtClean="0"/>
              <a:t> </a:t>
            </a:r>
            <a:r>
              <a:rPr lang="en-US" sz="1050" dirty="0" err="1" smtClean="0"/>
              <a:t>Ekanayake</a:t>
            </a:r>
            <a:r>
              <a:rPr lang="en-US" sz="1050" dirty="0" smtClean="0"/>
              <a:t> and </a:t>
            </a:r>
            <a:r>
              <a:rPr lang="en-US" sz="1050" dirty="0" err="1" smtClean="0"/>
              <a:t>Pubudu</a:t>
            </a:r>
            <a:r>
              <a:rPr lang="en-US" sz="1050" dirty="0" smtClean="0"/>
              <a:t> </a:t>
            </a:r>
            <a:r>
              <a:rPr lang="en-US" sz="1050" dirty="0" err="1" smtClean="0"/>
              <a:t>Pathirana</a:t>
            </a:r>
            <a:r>
              <a:rPr lang="en-US" sz="1050" dirty="0" smtClean="0"/>
              <a:t>. Formations of robotic swarm: </a:t>
            </a:r>
            <a:r>
              <a:rPr lang="en-US" sz="1050" dirty="0" smtClean="0"/>
              <a:t>An</a:t>
            </a:r>
            <a:r>
              <a:rPr lang="tr-TR" sz="1050" dirty="0" smtClean="0"/>
              <a:t> </a:t>
            </a:r>
            <a:r>
              <a:rPr lang="en-US" sz="1050" dirty="0" smtClean="0"/>
              <a:t>artificial </a:t>
            </a:r>
            <a:r>
              <a:rPr lang="en-US" sz="1050" dirty="0" smtClean="0"/>
              <a:t>force based approach. International Journal of Advanced Robotic </a:t>
            </a:r>
            <a:r>
              <a:rPr lang="en-US" sz="1050" dirty="0" smtClean="0"/>
              <a:t>Systems,</a:t>
            </a:r>
            <a:r>
              <a:rPr lang="tr-TR" sz="1050" dirty="0" smtClean="0"/>
              <a:t>7:173–190</a:t>
            </a:r>
            <a:r>
              <a:rPr lang="tr-TR" sz="1050" dirty="0" smtClean="0"/>
              <a:t>, </a:t>
            </a:r>
            <a:r>
              <a:rPr lang="tr-TR" sz="1050" dirty="0" smtClean="0"/>
              <a:t>2010</a:t>
            </a:r>
          </a:p>
          <a:p>
            <a:r>
              <a:rPr lang="tr-TR" sz="1050" dirty="0" smtClean="0"/>
              <a:t>[10] http://electronicdesign.com/systems/advanced-robots-swarm-nyc-s-museum-math</a:t>
            </a:r>
            <a:endParaRPr lang="tr-TR" sz="1050" dirty="0" smtClean="0"/>
          </a:p>
          <a:p>
            <a:r>
              <a:rPr lang="tr-TR" sz="1050" dirty="0" smtClean="0"/>
              <a:t>[11]</a:t>
            </a:r>
            <a:r>
              <a:rPr lang="de-DE" sz="1050" dirty="0" smtClean="0"/>
              <a:t> </a:t>
            </a:r>
            <a:r>
              <a:rPr lang="de-DE" sz="1050" dirty="0" smtClean="0"/>
              <a:t>Aveek Das, Rafael Fierro, Vijay Kumar, James Ostrowski, John Spletzer, </a:t>
            </a:r>
            <a:r>
              <a:rPr lang="de-DE" sz="1050" dirty="0" smtClean="0"/>
              <a:t>and</a:t>
            </a:r>
            <a:r>
              <a:rPr lang="tr-TR" sz="1050" dirty="0" smtClean="0"/>
              <a:t> </a:t>
            </a:r>
            <a:r>
              <a:rPr lang="en-US" sz="1050" dirty="0" smtClean="0"/>
              <a:t>Camilla </a:t>
            </a:r>
            <a:r>
              <a:rPr lang="en-US" sz="1050" dirty="0" smtClean="0"/>
              <a:t>Taylor. A vision-based formation control framework. IEEE </a:t>
            </a:r>
            <a:r>
              <a:rPr lang="en-US" sz="1050" dirty="0" smtClean="0"/>
              <a:t>Transactions</a:t>
            </a:r>
            <a:r>
              <a:rPr lang="tr-TR" sz="1050" dirty="0" smtClean="0"/>
              <a:t> </a:t>
            </a:r>
            <a:r>
              <a:rPr lang="en-US" sz="1050" dirty="0" smtClean="0"/>
              <a:t>on </a:t>
            </a:r>
            <a:r>
              <a:rPr lang="en-US" sz="1050" dirty="0" smtClean="0"/>
              <a:t>Robotics and Automation, 18:813–825, 2002</a:t>
            </a:r>
            <a:r>
              <a:rPr lang="en-US" sz="1050" dirty="0" smtClean="0"/>
              <a:t>.</a:t>
            </a:r>
            <a:endParaRPr lang="tr-TR" sz="1050" dirty="0" smtClean="0"/>
          </a:p>
          <a:p>
            <a:r>
              <a:rPr lang="tr-TR" sz="1050" dirty="0" smtClean="0"/>
              <a:t>[12]</a:t>
            </a:r>
            <a:r>
              <a:rPr lang="en-US" sz="1050" dirty="0" smtClean="0"/>
              <a:t> </a:t>
            </a:r>
            <a:r>
              <a:rPr lang="en-US" sz="1050" dirty="0" err="1" smtClean="0"/>
              <a:t>Yogeswaran</a:t>
            </a:r>
            <a:r>
              <a:rPr lang="en-US" sz="1050" dirty="0" smtClean="0"/>
              <a:t> Mohan and S.G. </a:t>
            </a:r>
            <a:r>
              <a:rPr lang="en-US" sz="1050" dirty="0" err="1" smtClean="0"/>
              <a:t>Ponnambalam</a:t>
            </a:r>
            <a:r>
              <a:rPr lang="en-US" sz="1050" dirty="0" smtClean="0"/>
              <a:t>. An extensive review of </a:t>
            </a:r>
            <a:r>
              <a:rPr lang="en-US" sz="1050" dirty="0" smtClean="0"/>
              <a:t>research</a:t>
            </a:r>
            <a:r>
              <a:rPr lang="tr-TR" sz="1050" dirty="0" smtClean="0"/>
              <a:t> </a:t>
            </a:r>
            <a:r>
              <a:rPr lang="en-US" sz="1050" dirty="0" smtClean="0"/>
              <a:t>in </a:t>
            </a:r>
            <a:r>
              <a:rPr lang="en-US" sz="1050" dirty="0" smtClean="0"/>
              <a:t>swarm robotics. In World Congress on Nature &amp; Biologically Inspired </a:t>
            </a:r>
            <a:r>
              <a:rPr lang="en-US" sz="1050" dirty="0" smtClean="0"/>
              <a:t>Computing,</a:t>
            </a:r>
            <a:r>
              <a:rPr lang="tr-TR" sz="1050" dirty="0" smtClean="0"/>
              <a:t> NaBIC</a:t>
            </a:r>
            <a:r>
              <a:rPr lang="tr-TR" sz="1050" dirty="0" smtClean="0"/>
              <a:t>, 2009.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endParaRPr lang="tr-TR" sz="1100" dirty="0" smtClean="0"/>
          </a:p>
          <a:p>
            <a:endParaRPr lang="tr-TR" sz="1100" dirty="0" smtClean="0"/>
          </a:p>
          <a:p>
            <a:r>
              <a:rPr lang="tr-TR" sz="1100" dirty="0" smtClean="0"/>
              <a:t>                           </a:t>
            </a:r>
            <a:endParaRPr lang="tr-TR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3149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354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Motivation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System Overview</a:t>
            </a: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Local Positioning System Design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Formation Control System Design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Results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Conclusion and Future Works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thesis work focuses on dynamic adaptation to achieve changes in formation of</a:t>
            </a:r>
            <a:r>
              <a:rPr lang="tr-TR" dirty="0" smtClean="0"/>
              <a:t> </a:t>
            </a:r>
            <a:r>
              <a:rPr lang="en-US" dirty="0" smtClean="0"/>
              <a:t>swarms consisting of </a:t>
            </a:r>
            <a:r>
              <a:rPr lang="en-US" dirty="0" err="1" smtClean="0"/>
              <a:t>heterogenous</a:t>
            </a:r>
            <a:r>
              <a:rPr lang="en-US" dirty="0" smtClean="0"/>
              <a:t> mobile robots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599" y="2857499"/>
            <a:ext cx="3262312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100762" y="2857499"/>
            <a:ext cx="2967038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699621" y="2857499"/>
            <a:ext cx="2097182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1599" y="449295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[1]</a:t>
            </a:r>
            <a:endParaRPr lang="tr-TR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3699621" y="4492952"/>
            <a:ext cx="343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[2]</a:t>
            </a:r>
            <a:endParaRPr lang="tr-T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6100762" y="4477563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[3]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The research about the formation control, mainly focuses on swarms with homogenous agents.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76462" y="2123589"/>
            <a:ext cx="4945235" cy="3357604"/>
            <a:chOff x="4457700" y="633371"/>
            <a:chExt cx="4945235" cy="3357604"/>
          </a:xfrm>
        </p:grpSpPr>
        <p:pic>
          <p:nvPicPr>
            <p:cNvPr id="1026" name="Picture 2" descr="C:\Users\Kadir\Desktop\Seminer\mobilerobot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57700" y="633371"/>
              <a:ext cx="4927601" cy="3357604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428851" y="2123589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[4]</a:t>
              </a:r>
              <a:endParaRPr lang="tr-TR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59571" y="2123589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[5]</a:t>
              </a:r>
              <a:endParaRPr lang="tr-TR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3208" y="3729365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[6]</a:t>
              </a:r>
              <a:endParaRPr lang="tr-TR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59571" y="3729365"/>
              <a:ext cx="3433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[7]</a:t>
              </a:r>
              <a:endParaRPr lang="tr-T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Formation control solutions are generally implemented with simple geometrical shapes which don’t change with time.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1338" y="2382838"/>
            <a:ext cx="2489200" cy="179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Kadir\Desktop\Seminer\houslot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299" y="2382838"/>
            <a:ext cx="3810001" cy="3431882"/>
          </a:xfrm>
          <a:prstGeom prst="rect">
            <a:avLst/>
          </a:prstGeom>
          <a:noFill/>
        </p:spPr>
      </p:pic>
      <p:pic>
        <p:nvPicPr>
          <p:cNvPr id="2052" name="Picture 4" descr="C:\Users\Kadir\Desktop\Seminer\comple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4800" y="4736733"/>
            <a:ext cx="2801938" cy="1762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070600" y="4295894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u="sng" dirty="0" smtClean="0">
                <a:latin typeface="Century Gothic" pitchFamily="34" charset="0"/>
              </a:rPr>
              <a:t>Our  aim</a:t>
            </a:r>
            <a:endParaRPr lang="tr-TR" sz="2000" u="sng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7613" y="581472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[8]</a:t>
            </a:r>
            <a:endParaRPr lang="tr-T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7760762" y="4041978"/>
            <a:ext cx="351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[9]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Kadir\Desktop\Seminer\decentraliz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4775" y="4846638"/>
            <a:ext cx="4362450" cy="15716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Centralized topologies</a:t>
            </a:r>
            <a:r>
              <a:rPr lang="tr-TR" dirty="0" smtClean="0"/>
              <a:t> </a:t>
            </a:r>
            <a:r>
              <a:rPr lang="tr-TR" dirty="0" smtClean="0"/>
              <a:t>create single point of failure type systems. We aim to implement a decentralized solution to increase the robustness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1026" name="Picture 2" descr="C:\Users\Kadir\Desktop\Seminer\lea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4735" y="2459038"/>
            <a:ext cx="3184979" cy="1858962"/>
          </a:xfrm>
          <a:prstGeom prst="rect">
            <a:avLst/>
          </a:prstGeom>
          <a:noFill/>
        </p:spPr>
      </p:pic>
      <p:pic>
        <p:nvPicPr>
          <p:cNvPr id="1027" name="Picture 3" descr="C:\Users\Kadir\Desktop\Seminer\Robots in li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9931" y="2459038"/>
            <a:ext cx="3297769" cy="185896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102100" y="4429304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u="sng" dirty="0" smtClean="0">
                <a:latin typeface="Century Gothic" pitchFamily="34" charset="0"/>
              </a:rPr>
              <a:t>Our  aim</a:t>
            </a:r>
            <a:endParaRPr lang="tr-TR" sz="2000" u="sng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6411" y="4041978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[10]</a:t>
            </a:r>
            <a:endParaRPr lang="tr-TR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930040" y="391502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[11]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One of the most important characteristic of an agent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swarm is its simplicity and limited sensor &amp; communication capability </a:t>
            </a:r>
            <a:r>
              <a:rPr lang="en-US" dirty="0" smtClean="0"/>
              <a:t>[</a:t>
            </a:r>
            <a:r>
              <a:rPr lang="tr-TR" dirty="0" smtClean="0"/>
              <a:t>12</a:t>
            </a:r>
            <a:r>
              <a:rPr lang="en-US" dirty="0" smtClean="0"/>
              <a:t>].</a:t>
            </a:r>
            <a:r>
              <a:rPr lang="tr-TR" dirty="0" smtClean="0"/>
              <a:t> Most of the related work assumes that the position data is always available (i.e. can be measured) for each agent in the workspace. </a:t>
            </a:r>
            <a:endParaRPr lang="tr-TR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grpSp>
        <p:nvGrpSpPr>
          <p:cNvPr id="16" name="Group 32"/>
          <p:cNvGrpSpPr/>
          <p:nvPr/>
        </p:nvGrpSpPr>
        <p:grpSpPr>
          <a:xfrm>
            <a:off x="5618674" y="5722374"/>
            <a:ext cx="400186" cy="284451"/>
            <a:chOff x="5306400" y="6446837"/>
            <a:chExt cx="572112" cy="579642"/>
          </a:xfrm>
        </p:grpSpPr>
        <p:sp>
          <p:nvSpPr>
            <p:cNvPr id="59" name="CustomShape 2"/>
            <p:cNvSpPr/>
            <p:nvPr/>
          </p:nvSpPr>
          <p:spPr>
            <a:xfrm>
              <a:off x="5306400" y="64468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60" name="Line 3"/>
            <p:cNvSpPr/>
            <p:nvPr/>
          </p:nvSpPr>
          <p:spPr>
            <a:xfrm>
              <a:off x="5424042" y="6890519"/>
              <a:ext cx="33767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</p:sp>
        <p:sp>
          <p:nvSpPr>
            <p:cNvPr id="61" name="TextShape 4"/>
            <p:cNvSpPr txBox="1"/>
            <p:nvPr/>
          </p:nvSpPr>
          <p:spPr>
            <a:xfrm>
              <a:off x="5317733" y="6518880"/>
              <a:ext cx="538992" cy="308957"/>
            </a:xfrm>
            <a:prstGeom prst="rect">
              <a:avLst/>
            </a:prstGeom>
          </p:spPr>
          <p:txBody>
            <a:bodyPr lIns="90000" tIns="45000" rIns="90000" bIns="45000"/>
            <a:lstStyle/>
            <a:p>
              <a:r>
                <a:rPr lang="en-US" sz="800" dirty="0" err="1">
                  <a:latin typeface="Arial"/>
                </a:rPr>
                <a:t>Gps</a:t>
              </a:r>
              <a:endParaRPr sz="800"/>
            </a:p>
          </p:txBody>
        </p:sp>
      </p:grp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 rot="21571800">
            <a:off x="5908514" y="3678562"/>
            <a:ext cx="1239942" cy="581580"/>
          </a:xfrm>
          <a:prstGeom prst="rect">
            <a:avLst/>
          </a:prstGeom>
          <a:ln>
            <a:noFill/>
          </a:ln>
        </p:spPr>
      </p:pic>
      <p:sp>
        <p:nvSpPr>
          <p:cNvPr id="27" name="CustomShape 17"/>
          <p:cNvSpPr/>
          <p:nvPr/>
        </p:nvSpPr>
        <p:spPr>
          <a:xfrm>
            <a:off x="4401395" y="5475418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28" name="Line 18"/>
          <p:cNvSpPr/>
          <p:nvPr/>
        </p:nvSpPr>
        <p:spPr>
          <a:xfrm>
            <a:off x="4511439" y="5657570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9" name="TextShape 19"/>
          <p:cNvSpPr txBox="1"/>
          <p:nvPr/>
        </p:nvSpPr>
        <p:spPr>
          <a:xfrm>
            <a:off x="4439418" y="5487785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</a:t>
            </a:r>
            <a:r>
              <a:rPr lang="en-US" sz="800" dirty="0" smtClean="0">
                <a:latin typeface="Arial"/>
              </a:rPr>
              <a:t>?</a:t>
            </a:r>
            <a:endParaRPr sz="800"/>
          </a:p>
        </p:txBody>
      </p:sp>
      <p:grpSp>
        <p:nvGrpSpPr>
          <p:cNvPr id="40" name="Group 40"/>
          <p:cNvGrpSpPr/>
          <p:nvPr/>
        </p:nvGrpSpPr>
        <p:grpSpPr>
          <a:xfrm>
            <a:off x="5565798" y="5589156"/>
            <a:ext cx="479710" cy="140231"/>
            <a:chOff x="5230808" y="6175370"/>
            <a:chExt cx="685800" cy="285756"/>
          </a:xfrm>
        </p:grpSpPr>
        <p:sp>
          <p:nvSpPr>
            <p:cNvPr id="53" name="Arc 52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4" name="Arc 53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5" name="Arc 54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1" name="Group 41"/>
          <p:cNvGrpSpPr/>
          <p:nvPr/>
        </p:nvGrpSpPr>
        <p:grpSpPr>
          <a:xfrm rot="19537052">
            <a:off x="7206013" y="4982484"/>
            <a:ext cx="479710" cy="140231"/>
            <a:chOff x="5230808" y="6175370"/>
            <a:chExt cx="685800" cy="285756"/>
          </a:xfrm>
        </p:grpSpPr>
        <p:sp>
          <p:nvSpPr>
            <p:cNvPr id="50" name="Arc 49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Arc 50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2" name="Arc 51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2" name="Group 45"/>
          <p:cNvGrpSpPr/>
          <p:nvPr/>
        </p:nvGrpSpPr>
        <p:grpSpPr>
          <a:xfrm rot="11373260">
            <a:off x="6138724" y="4328359"/>
            <a:ext cx="479710" cy="140231"/>
            <a:chOff x="5230808" y="6175370"/>
            <a:chExt cx="685800" cy="285756"/>
          </a:xfrm>
        </p:grpSpPr>
        <p:sp>
          <p:nvSpPr>
            <p:cNvPr id="47" name="Arc 46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8" name="Arc 47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9" name="Arc 48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3" name="Group 80"/>
          <p:cNvGrpSpPr/>
          <p:nvPr/>
        </p:nvGrpSpPr>
        <p:grpSpPr>
          <a:xfrm rot="7440794">
            <a:off x="6813815" y="4118407"/>
            <a:ext cx="336546" cy="199883"/>
            <a:chOff x="5230808" y="6175370"/>
            <a:chExt cx="685800" cy="285756"/>
          </a:xfrm>
        </p:grpSpPr>
        <p:sp>
          <p:nvSpPr>
            <p:cNvPr id="44" name="Arc 43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Arc 44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Arc 45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62" name="Group 32"/>
          <p:cNvGrpSpPr/>
          <p:nvPr/>
        </p:nvGrpSpPr>
        <p:grpSpPr>
          <a:xfrm>
            <a:off x="7413379" y="5080540"/>
            <a:ext cx="400186" cy="284451"/>
            <a:chOff x="5306400" y="6446837"/>
            <a:chExt cx="572112" cy="579642"/>
          </a:xfrm>
        </p:grpSpPr>
        <p:sp>
          <p:nvSpPr>
            <p:cNvPr id="63" name="CustomShape 2"/>
            <p:cNvSpPr/>
            <p:nvPr/>
          </p:nvSpPr>
          <p:spPr>
            <a:xfrm>
              <a:off x="5306400" y="64468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64" name="Line 3"/>
            <p:cNvSpPr/>
            <p:nvPr/>
          </p:nvSpPr>
          <p:spPr>
            <a:xfrm>
              <a:off x="5424042" y="6890519"/>
              <a:ext cx="33767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</p:sp>
        <p:sp>
          <p:nvSpPr>
            <p:cNvPr id="65" name="TextShape 4"/>
            <p:cNvSpPr txBox="1"/>
            <p:nvPr/>
          </p:nvSpPr>
          <p:spPr>
            <a:xfrm>
              <a:off x="5317733" y="6518880"/>
              <a:ext cx="538992" cy="308957"/>
            </a:xfrm>
            <a:prstGeom prst="rect">
              <a:avLst/>
            </a:prstGeom>
          </p:spPr>
          <p:txBody>
            <a:bodyPr lIns="90000" tIns="45000" rIns="90000" bIns="45000"/>
            <a:lstStyle/>
            <a:p>
              <a:r>
                <a:rPr lang="en-US" sz="800" dirty="0" err="1">
                  <a:latin typeface="Arial"/>
                </a:rPr>
                <a:t>Gps</a:t>
              </a:r>
              <a:endParaRPr sz="800"/>
            </a:p>
          </p:txBody>
        </p:sp>
      </p:grpSp>
      <p:sp>
        <p:nvSpPr>
          <p:cNvPr id="67" name="CustomShape 17"/>
          <p:cNvSpPr/>
          <p:nvPr/>
        </p:nvSpPr>
        <p:spPr>
          <a:xfrm>
            <a:off x="5235040" y="5025854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68" name="Line 18"/>
          <p:cNvSpPr/>
          <p:nvPr/>
        </p:nvSpPr>
        <p:spPr>
          <a:xfrm>
            <a:off x="5345084" y="5208006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9" name="TextShape 19"/>
          <p:cNvSpPr txBox="1"/>
          <p:nvPr/>
        </p:nvSpPr>
        <p:spPr>
          <a:xfrm>
            <a:off x="5273063" y="5038221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</a:t>
            </a:r>
            <a:r>
              <a:rPr lang="en-US" sz="800" dirty="0" smtClean="0">
                <a:latin typeface="Arial"/>
              </a:rPr>
              <a:t>?</a:t>
            </a:r>
            <a:endParaRPr sz="800"/>
          </a:p>
        </p:txBody>
      </p:sp>
      <p:sp>
        <p:nvSpPr>
          <p:cNvPr id="70" name="CustomShape 17"/>
          <p:cNvSpPr/>
          <p:nvPr/>
        </p:nvSpPr>
        <p:spPr>
          <a:xfrm>
            <a:off x="6491802" y="5229047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71" name="Line 18"/>
          <p:cNvSpPr/>
          <p:nvPr/>
        </p:nvSpPr>
        <p:spPr>
          <a:xfrm>
            <a:off x="6601846" y="5411199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2" name="TextShape 19"/>
          <p:cNvSpPr txBox="1"/>
          <p:nvPr/>
        </p:nvSpPr>
        <p:spPr>
          <a:xfrm>
            <a:off x="6529825" y="5241414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</a:t>
            </a:r>
            <a:r>
              <a:rPr lang="en-US" sz="800" dirty="0" smtClean="0">
                <a:latin typeface="Arial"/>
              </a:rPr>
              <a:t>?</a:t>
            </a:r>
            <a:endParaRPr sz="800"/>
          </a:p>
        </p:txBody>
      </p:sp>
      <p:sp>
        <p:nvSpPr>
          <p:cNvPr id="73" name="CustomShape 17"/>
          <p:cNvSpPr/>
          <p:nvPr/>
        </p:nvSpPr>
        <p:spPr>
          <a:xfrm>
            <a:off x="7208323" y="5940104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74" name="Line 18"/>
          <p:cNvSpPr/>
          <p:nvPr/>
        </p:nvSpPr>
        <p:spPr>
          <a:xfrm>
            <a:off x="7318367" y="6122256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5" name="TextShape 19"/>
          <p:cNvSpPr txBox="1"/>
          <p:nvPr/>
        </p:nvSpPr>
        <p:spPr>
          <a:xfrm>
            <a:off x="7246346" y="5952471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</a:t>
            </a:r>
            <a:r>
              <a:rPr lang="en-US" sz="800" dirty="0" smtClean="0">
                <a:latin typeface="Arial"/>
              </a:rPr>
              <a:t>?</a:t>
            </a:r>
            <a:endParaRPr sz="800"/>
          </a:p>
        </p:txBody>
      </p:sp>
      <p:sp>
        <p:nvSpPr>
          <p:cNvPr id="76" name="CustomShape 17"/>
          <p:cNvSpPr/>
          <p:nvPr/>
        </p:nvSpPr>
        <p:spPr>
          <a:xfrm>
            <a:off x="8276088" y="5105205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77" name="Line 18"/>
          <p:cNvSpPr/>
          <p:nvPr/>
        </p:nvSpPr>
        <p:spPr>
          <a:xfrm>
            <a:off x="8386132" y="5287357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8" name="TextShape 19"/>
          <p:cNvSpPr txBox="1"/>
          <p:nvPr/>
        </p:nvSpPr>
        <p:spPr>
          <a:xfrm>
            <a:off x="8314111" y="5117572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</a:t>
            </a:r>
            <a:r>
              <a:rPr lang="en-US" sz="800" dirty="0" smtClean="0">
                <a:latin typeface="Arial"/>
              </a:rPr>
              <a:t>?</a:t>
            </a:r>
            <a:endParaRPr sz="800"/>
          </a:p>
        </p:txBody>
      </p:sp>
      <p:sp>
        <p:nvSpPr>
          <p:cNvPr id="79" name="TextBox 78"/>
          <p:cNvSpPr txBox="1"/>
          <p:nvPr/>
        </p:nvSpPr>
        <p:spPr>
          <a:xfrm>
            <a:off x="186166" y="3810029"/>
            <a:ext cx="4530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u="sng" dirty="0" smtClean="0">
                <a:latin typeface="Century Gothic" pitchFamily="34" charset="0"/>
              </a:rPr>
              <a:t>Our aim</a:t>
            </a:r>
            <a:r>
              <a:rPr lang="tr-TR" dirty="0" smtClean="0">
                <a:latin typeface="Century Gothic" pitchFamily="34" charset="0"/>
              </a:rPr>
              <a:t> is to design a local positioning system to provide position information to the agents which do not have the ability to measure its position in the workspace</a:t>
            </a:r>
            <a:endParaRPr lang="tr-TR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System Overview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95983" y="1861826"/>
            <a:ext cx="8662251" cy="4849288"/>
            <a:chOff x="195983" y="1757051"/>
            <a:chExt cx="8662251" cy="4849288"/>
          </a:xfrm>
        </p:grpSpPr>
        <p:sp>
          <p:nvSpPr>
            <p:cNvPr id="58" name="TextShape 2"/>
            <p:cNvSpPr txBox="1"/>
            <p:nvPr/>
          </p:nvSpPr>
          <p:spPr>
            <a:xfrm>
              <a:off x="457172" y="2628855"/>
              <a:ext cx="8228763" cy="3977484"/>
            </a:xfrm>
            <a:prstGeom prst="rect">
              <a:avLst/>
            </a:prstGeom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5429" y="2243266"/>
              <a:ext cx="1036800" cy="591587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Local </a:t>
              </a:r>
              <a:r>
                <a:rPr lang="en-US" sz="1100" dirty="0" err="1" smtClean="0"/>
                <a:t>Trilateration</a:t>
              </a:r>
              <a:endParaRPr lang="tr-TR" sz="1100" dirty="0" smtClean="0"/>
            </a:p>
            <a:p>
              <a:pPr algn="ctr"/>
              <a:endParaRPr lang="tr-TR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5919" y="2318710"/>
              <a:ext cx="967680" cy="437699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Route Table</a:t>
              </a:r>
            </a:p>
            <a:p>
              <a:pPr algn="ctr"/>
              <a:r>
                <a:rPr lang="en-US" sz="1100" dirty="0" smtClean="0"/>
                <a:t> Algorithms</a:t>
              </a:r>
              <a:endParaRPr lang="tr-TR" sz="11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46159" y="3899996"/>
              <a:ext cx="1105920" cy="591587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State </a:t>
              </a:r>
              <a:r>
                <a:rPr lang="en-US" sz="1100" dirty="0" err="1" smtClean="0"/>
                <a:t>Propogation</a:t>
              </a:r>
              <a:endParaRPr lang="en-US" sz="1100" dirty="0" smtClean="0"/>
            </a:p>
            <a:p>
              <a:pPr algn="ctr"/>
              <a:endParaRPr lang="tr-TR" sz="11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05039" y="3664039"/>
              <a:ext cx="967680" cy="606976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State Estimator</a:t>
              </a:r>
            </a:p>
            <a:p>
              <a:pPr algn="ctr"/>
              <a:endParaRPr lang="tr-TR" sz="11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09519" y="2932214"/>
              <a:ext cx="414720" cy="437699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endParaRPr lang="en-US" sz="1100" dirty="0" smtClean="0"/>
            </a:p>
            <a:p>
              <a:pPr algn="ctr"/>
              <a:endParaRPr lang="tr-TR" sz="11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31920" y="2932214"/>
              <a:ext cx="887259" cy="406921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1000" dirty="0" smtClean="0"/>
                <a:t>Localization </a:t>
              </a:r>
            </a:p>
            <a:p>
              <a:pPr algn="ctr"/>
              <a:r>
                <a:rPr lang="en-US" sz="1000" dirty="0" smtClean="0"/>
                <a:t>Timer</a:t>
              </a:r>
              <a:endParaRPr lang="tr-TR" sz="10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 flipH="1" flipV="1">
              <a:off x="4640370" y="2793960"/>
              <a:ext cx="553018" cy="144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10800000">
              <a:off x="4709519" y="2517450"/>
              <a:ext cx="20736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6" idx="1"/>
              <a:endCxn id="62" idx="3"/>
            </p:cNvCxnSpPr>
            <p:nvPr/>
          </p:nvCxnSpPr>
          <p:spPr>
            <a:xfrm rot="10800000" flipV="1">
              <a:off x="3322229" y="2537560"/>
              <a:ext cx="393690" cy="15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1557405" y="3268714"/>
              <a:ext cx="1112134" cy="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104845" y="3825456"/>
              <a:ext cx="600194" cy="68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916879" y="3139596"/>
              <a:ext cx="138240" cy="7115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536679" y="3588923"/>
              <a:ext cx="760400" cy="144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1" idx="3"/>
            </p:cNvCxnSpPr>
            <p:nvPr/>
          </p:nvCxnSpPr>
          <p:spPr>
            <a:xfrm>
              <a:off x="3672719" y="3967527"/>
              <a:ext cx="124344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299279" y="3667575"/>
              <a:ext cx="967680" cy="606976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Formation Control</a:t>
              </a:r>
            </a:p>
            <a:p>
              <a:pPr algn="ctr"/>
              <a:endParaRPr lang="tr-TR" sz="1100" dirty="0"/>
            </a:p>
          </p:txBody>
        </p:sp>
        <p:cxnSp>
          <p:nvCxnSpPr>
            <p:cNvPr id="93" name="Straight Arrow Connector 92"/>
            <p:cNvCxnSpPr>
              <a:endCxn id="92" idx="1"/>
            </p:cNvCxnSpPr>
            <p:nvPr/>
          </p:nvCxnSpPr>
          <p:spPr>
            <a:xfrm>
              <a:off x="4916159" y="3967527"/>
              <a:ext cx="1383120" cy="35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625083" y="4432080"/>
              <a:ext cx="768637" cy="406921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1000" dirty="0" smtClean="0"/>
                <a:t>Formation</a:t>
              </a:r>
            </a:p>
            <a:p>
              <a:pPr algn="ctr"/>
              <a:r>
                <a:rPr lang="en-US" sz="1000" dirty="0" smtClean="0"/>
                <a:t>Shape</a:t>
              </a:r>
              <a:endParaRPr lang="tr-TR" sz="10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rot="5400000" flipH="1" flipV="1">
              <a:off x="6515516" y="4531316"/>
              <a:ext cx="518725" cy="7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221521" y="4789634"/>
              <a:ext cx="552960" cy="144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681679" y="3677100"/>
              <a:ext cx="967680" cy="591587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Agent </a:t>
              </a:r>
            </a:p>
            <a:p>
              <a:pPr algn="ctr"/>
              <a:r>
                <a:rPr lang="en-US" sz="1100" dirty="0" smtClean="0"/>
                <a:t>Dynamics</a:t>
              </a:r>
            </a:p>
            <a:p>
              <a:pPr algn="ctr"/>
              <a:endParaRPr lang="tr-TR" sz="1100" dirty="0"/>
            </a:p>
          </p:txBody>
        </p:sp>
        <p:cxnSp>
          <p:nvCxnSpPr>
            <p:cNvPr id="98" name="Straight Arrow Connector 97"/>
            <p:cNvCxnSpPr>
              <a:stCxn id="92" idx="3"/>
              <a:endCxn id="97" idx="1"/>
            </p:cNvCxnSpPr>
            <p:nvPr/>
          </p:nvCxnSpPr>
          <p:spPr>
            <a:xfrm>
              <a:off x="7266959" y="3971063"/>
              <a:ext cx="414720" cy="183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8649359" y="3955607"/>
              <a:ext cx="207360" cy="144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8318930" y="4486894"/>
              <a:ext cx="107702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0800000" flipV="1">
              <a:off x="216719" y="5025402"/>
              <a:ext cx="8640000" cy="1929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V="1">
              <a:off x="-313437" y="4500720"/>
              <a:ext cx="1075580" cy="1238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216719" y="3969123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16719" y="4453013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2152079" y="4107377"/>
              <a:ext cx="55296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16720" y="3817043"/>
              <a:ext cx="760765" cy="195447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Acc. Sensors</a:t>
              </a:r>
              <a:endParaRPr lang="tr-TR" sz="7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5983" y="4058988"/>
              <a:ext cx="807296" cy="195447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Gyro Sensors</a:t>
              </a:r>
              <a:endParaRPr lang="tr-TR" sz="700" b="1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216719" y="4211068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230543" y="4300934"/>
              <a:ext cx="783063" cy="191478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Mag. Sensors</a:t>
              </a:r>
              <a:endParaRPr lang="tr-TR" sz="7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32784" y="2220203"/>
              <a:ext cx="1045957" cy="191478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Ultrasonic Sensors</a:t>
              </a:r>
              <a:endParaRPr lang="tr-TR" sz="700" b="1" dirty="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1460879" y="2379196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3831862" y="3533282"/>
              <a:ext cx="3275954" cy="1588"/>
            </a:xfrm>
            <a:prstGeom prst="line">
              <a:avLst/>
            </a:prstGeom>
            <a:ln w="22225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608898" y="1757051"/>
              <a:ext cx="2582102" cy="283811"/>
            </a:xfrm>
            <a:prstGeom prst="rect">
              <a:avLst/>
            </a:prstGeom>
            <a:noFill/>
          </p:spPr>
          <p:txBody>
            <a:bodyPr wrap="square" lIns="82945" tIns="41473" rIns="82945" bIns="41473" rtlCol="0">
              <a:spAutoFit/>
            </a:bodyPr>
            <a:lstStyle/>
            <a:p>
              <a:r>
                <a:rPr lang="en-US" sz="1300" dirty="0" smtClean="0"/>
                <a:t>LOCAL </a:t>
              </a:r>
              <a:r>
                <a:rPr lang="en-US" sz="1300" dirty="0" smtClean="0"/>
                <a:t>POSITIONING</a:t>
              </a:r>
              <a:r>
                <a:rPr lang="tr-TR" sz="1300" dirty="0" smtClean="0"/>
                <a:t> SYSTEM</a:t>
              </a:r>
              <a:endParaRPr lang="tr-TR" sz="13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831582" y="1757051"/>
              <a:ext cx="2834564" cy="283811"/>
            </a:xfrm>
            <a:prstGeom prst="rect">
              <a:avLst/>
            </a:prstGeom>
            <a:noFill/>
          </p:spPr>
          <p:txBody>
            <a:bodyPr wrap="square" lIns="82945" tIns="41473" rIns="82945" bIns="41473" rtlCol="0">
              <a:spAutoFit/>
            </a:bodyPr>
            <a:lstStyle/>
            <a:p>
              <a:r>
                <a:rPr lang="en-US" sz="1300" dirty="0" smtClean="0"/>
                <a:t>FORMATION </a:t>
              </a:r>
              <a:r>
                <a:rPr lang="en-US" sz="1300" dirty="0" smtClean="0"/>
                <a:t>CONTROL</a:t>
              </a:r>
              <a:r>
                <a:rPr lang="tr-TR" sz="1300" dirty="0" smtClean="0"/>
                <a:t> SYSTEM</a:t>
              </a:r>
              <a:endParaRPr lang="tr-TR" sz="1300" dirty="0"/>
            </a:p>
          </p:txBody>
        </p:sp>
        <p:grpSp>
          <p:nvGrpSpPr>
            <p:cNvPr id="115" name="Group 75"/>
            <p:cNvGrpSpPr/>
            <p:nvPr/>
          </p:nvGrpSpPr>
          <p:grpSpPr>
            <a:xfrm>
              <a:off x="1114560" y="5171259"/>
              <a:ext cx="6775202" cy="1162864"/>
              <a:chOff x="468312" y="5380037"/>
              <a:chExt cx="7469187" cy="1281842"/>
            </a:xfrm>
          </p:grpSpPr>
          <p:grpSp>
            <p:nvGrpSpPr>
              <p:cNvPr id="117" name="Group 41"/>
              <p:cNvGrpSpPr/>
              <p:nvPr/>
            </p:nvGrpSpPr>
            <p:grpSpPr>
              <a:xfrm>
                <a:off x="6488112" y="5456237"/>
                <a:ext cx="1449387" cy="1060833"/>
                <a:chOff x="1914525" y="4770437"/>
                <a:chExt cx="2592387" cy="1746633"/>
              </a:xfrm>
            </p:grpSpPr>
            <p:sp>
              <p:nvSpPr>
                <p:cNvPr id="129" name="Freeform 43"/>
                <p:cNvSpPr/>
                <p:nvPr/>
              </p:nvSpPr>
              <p:spPr>
                <a:xfrm>
                  <a:off x="1914525" y="4770437"/>
                  <a:ext cx="2592387" cy="1746633"/>
                </a:xfrm>
                <a:custGeom>
                  <a:avLst/>
                  <a:gdLst>
                    <a:gd name="connsiteX0" fmla="*/ 800100 w 1724025"/>
                    <a:gd name="connsiteY0" fmla="*/ 7937 h 1238632"/>
                    <a:gd name="connsiteX1" fmla="*/ 790575 w 1724025"/>
                    <a:gd name="connsiteY1" fmla="*/ 55562 h 1238632"/>
                    <a:gd name="connsiteX2" fmla="*/ 809625 w 1724025"/>
                    <a:gd name="connsiteY2" fmla="*/ 169862 h 1238632"/>
                    <a:gd name="connsiteX3" fmla="*/ 828675 w 1724025"/>
                    <a:gd name="connsiteY3" fmla="*/ 198437 h 1238632"/>
                    <a:gd name="connsiteX4" fmla="*/ 1019175 w 1724025"/>
                    <a:gd name="connsiteY4" fmla="*/ 188912 h 1238632"/>
                    <a:gd name="connsiteX5" fmla="*/ 1047750 w 1724025"/>
                    <a:gd name="connsiteY5" fmla="*/ 169862 h 1238632"/>
                    <a:gd name="connsiteX6" fmla="*/ 1076325 w 1724025"/>
                    <a:gd name="connsiteY6" fmla="*/ 160337 h 1238632"/>
                    <a:gd name="connsiteX7" fmla="*/ 1085850 w 1724025"/>
                    <a:gd name="connsiteY7" fmla="*/ 131762 h 1238632"/>
                    <a:gd name="connsiteX8" fmla="*/ 1114425 w 1724025"/>
                    <a:gd name="connsiteY8" fmla="*/ 122237 h 1238632"/>
                    <a:gd name="connsiteX9" fmla="*/ 1143000 w 1724025"/>
                    <a:gd name="connsiteY9" fmla="*/ 103187 h 1238632"/>
                    <a:gd name="connsiteX10" fmla="*/ 1200150 w 1724025"/>
                    <a:gd name="connsiteY10" fmla="*/ 84137 h 1238632"/>
                    <a:gd name="connsiteX11" fmla="*/ 1276350 w 1724025"/>
                    <a:gd name="connsiteY11" fmla="*/ 93662 h 1238632"/>
                    <a:gd name="connsiteX12" fmla="*/ 1333500 w 1724025"/>
                    <a:gd name="connsiteY12" fmla="*/ 112712 h 1238632"/>
                    <a:gd name="connsiteX13" fmla="*/ 1343025 w 1724025"/>
                    <a:gd name="connsiteY13" fmla="*/ 141287 h 1238632"/>
                    <a:gd name="connsiteX14" fmla="*/ 1362075 w 1724025"/>
                    <a:gd name="connsiteY14" fmla="*/ 169862 h 1238632"/>
                    <a:gd name="connsiteX15" fmla="*/ 1381125 w 1724025"/>
                    <a:gd name="connsiteY15" fmla="*/ 227012 h 1238632"/>
                    <a:gd name="connsiteX16" fmla="*/ 1362075 w 1724025"/>
                    <a:gd name="connsiteY16" fmla="*/ 341312 h 1238632"/>
                    <a:gd name="connsiteX17" fmla="*/ 1343025 w 1724025"/>
                    <a:gd name="connsiteY17" fmla="*/ 369887 h 1238632"/>
                    <a:gd name="connsiteX18" fmla="*/ 1352550 w 1724025"/>
                    <a:gd name="connsiteY18" fmla="*/ 474662 h 1238632"/>
                    <a:gd name="connsiteX19" fmla="*/ 1409700 w 1724025"/>
                    <a:gd name="connsiteY19" fmla="*/ 512762 h 1238632"/>
                    <a:gd name="connsiteX20" fmla="*/ 1466850 w 1724025"/>
                    <a:gd name="connsiteY20" fmla="*/ 541337 h 1238632"/>
                    <a:gd name="connsiteX21" fmla="*/ 1504950 w 1724025"/>
                    <a:gd name="connsiteY21" fmla="*/ 550862 h 1238632"/>
                    <a:gd name="connsiteX22" fmla="*/ 1533525 w 1724025"/>
                    <a:gd name="connsiteY22" fmla="*/ 560387 h 1238632"/>
                    <a:gd name="connsiteX23" fmla="*/ 1638300 w 1724025"/>
                    <a:gd name="connsiteY23" fmla="*/ 598487 h 1238632"/>
                    <a:gd name="connsiteX24" fmla="*/ 1666875 w 1724025"/>
                    <a:gd name="connsiteY24" fmla="*/ 608012 h 1238632"/>
                    <a:gd name="connsiteX25" fmla="*/ 1685925 w 1724025"/>
                    <a:gd name="connsiteY25" fmla="*/ 636587 h 1238632"/>
                    <a:gd name="connsiteX26" fmla="*/ 1704975 w 1724025"/>
                    <a:gd name="connsiteY26" fmla="*/ 693737 h 1238632"/>
                    <a:gd name="connsiteX27" fmla="*/ 1724025 w 1724025"/>
                    <a:gd name="connsiteY27" fmla="*/ 779462 h 1238632"/>
                    <a:gd name="connsiteX28" fmla="*/ 1695450 w 1724025"/>
                    <a:gd name="connsiteY28" fmla="*/ 855662 h 1238632"/>
                    <a:gd name="connsiteX29" fmla="*/ 1666875 w 1724025"/>
                    <a:gd name="connsiteY29" fmla="*/ 865187 h 1238632"/>
                    <a:gd name="connsiteX30" fmla="*/ 1638300 w 1724025"/>
                    <a:gd name="connsiteY30" fmla="*/ 884237 h 1238632"/>
                    <a:gd name="connsiteX31" fmla="*/ 1400175 w 1724025"/>
                    <a:gd name="connsiteY31" fmla="*/ 893762 h 1238632"/>
                    <a:gd name="connsiteX32" fmla="*/ 1333500 w 1724025"/>
                    <a:gd name="connsiteY32" fmla="*/ 912812 h 1238632"/>
                    <a:gd name="connsiteX33" fmla="*/ 1276350 w 1724025"/>
                    <a:gd name="connsiteY33" fmla="*/ 931862 h 1238632"/>
                    <a:gd name="connsiteX34" fmla="*/ 1219200 w 1724025"/>
                    <a:gd name="connsiteY34" fmla="*/ 969962 h 1238632"/>
                    <a:gd name="connsiteX35" fmla="*/ 1162050 w 1724025"/>
                    <a:gd name="connsiteY35" fmla="*/ 1008062 h 1238632"/>
                    <a:gd name="connsiteX36" fmla="*/ 1133475 w 1724025"/>
                    <a:gd name="connsiteY36" fmla="*/ 1027112 h 1238632"/>
                    <a:gd name="connsiteX37" fmla="*/ 1057275 w 1724025"/>
                    <a:gd name="connsiteY37" fmla="*/ 1141412 h 1238632"/>
                    <a:gd name="connsiteX38" fmla="*/ 1038225 w 1724025"/>
                    <a:gd name="connsiteY38" fmla="*/ 1169987 h 1238632"/>
                    <a:gd name="connsiteX39" fmla="*/ 942975 w 1724025"/>
                    <a:gd name="connsiteY39" fmla="*/ 1208087 h 1238632"/>
                    <a:gd name="connsiteX40" fmla="*/ 895350 w 1724025"/>
                    <a:gd name="connsiteY40" fmla="*/ 1217612 h 1238632"/>
                    <a:gd name="connsiteX41" fmla="*/ 781050 w 1724025"/>
                    <a:gd name="connsiteY41" fmla="*/ 1236662 h 1238632"/>
                    <a:gd name="connsiteX42" fmla="*/ 571500 w 1724025"/>
                    <a:gd name="connsiteY42" fmla="*/ 1227137 h 1238632"/>
                    <a:gd name="connsiteX43" fmla="*/ 552450 w 1724025"/>
                    <a:gd name="connsiteY43" fmla="*/ 1198562 h 1238632"/>
                    <a:gd name="connsiteX44" fmla="*/ 542925 w 1724025"/>
                    <a:gd name="connsiteY44" fmla="*/ 969962 h 1238632"/>
                    <a:gd name="connsiteX45" fmla="*/ 523875 w 1724025"/>
                    <a:gd name="connsiteY45" fmla="*/ 855662 h 1238632"/>
                    <a:gd name="connsiteX46" fmla="*/ 495300 w 1724025"/>
                    <a:gd name="connsiteY46" fmla="*/ 798512 h 1238632"/>
                    <a:gd name="connsiteX47" fmla="*/ 438150 w 1724025"/>
                    <a:gd name="connsiteY47" fmla="*/ 760412 h 1238632"/>
                    <a:gd name="connsiteX48" fmla="*/ 342900 w 1724025"/>
                    <a:gd name="connsiteY48" fmla="*/ 731837 h 1238632"/>
                    <a:gd name="connsiteX49" fmla="*/ 257175 w 1724025"/>
                    <a:gd name="connsiteY49" fmla="*/ 712787 h 1238632"/>
                    <a:gd name="connsiteX50" fmla="*/ 228600 w 1724025"/>
                    <a:gd name="connsiteY50" fmla="*/ 703262 h 1238632"/>
                    <a:gd name="connsiteX51" fmla="*/ 142875 w 1724025"/>
                    <a:gd name="connsiteY51" fmla="*/ 684212 h 1238632"/>
                    <a:gd name="connsiteX52" fmla="*/ 104775 w 1724025"/>
                    <a:gd name="connsiteY52" fmla="*/ 655637 h 1238632"/>
                    <a:gd name="connsiteX53" fmla="*/ 57150 w 1724025"/>
                    <a:gd name="connsiteY53" fmla="*/ 608012 h 1238632"/>
                    <a:gd name="connsiteX54" fmla="*/ 28575 w 1724025"/>
                    <a:gd name="connsiteY54" fmla="*/ 550862 h 1238632"/>
                    <a:gd name="connsiteX55" fmla="*/ 9525 w 1724025"/>
                    <a:gd name="connsiteY55" fmla="*/ 484187 h 1238632"/>
                    <a:gd name="connsiteX56" fmla="*/ 0 w 1724025"/>
                    <a:gd name="connsiteY56" fmla="*/ 455612 h 1238632"/>
                    <a:gd name="connsiteX57" fmla="*/ 9525 w 1724025"/>
                    <a:gd name="connsiteY57" fmla="*/ 360362 h 1238632"/>
                    <a:gd name="connsiteX58" fmla="*/ 47625 w 1724025"/>
                    <a:gd name="connsiteY58" fmla="*/ 303212 h 1238632"/>
                    <a:gd name="connsiteX59" fmla="*/ 76200 w 1724025"/>
                    <a:gd name="connsiteY59" fmla="*/ 274637 h 1238632"/>
                    <a:gd name="connsiteX60" fmla="*/ 171450 w 1724025"/>
                    <a:gd name="connsiteY60" fmla="*/ 217487 h 1238632"/>
                    <a:gd name="connsiteX61" fmla="*/ 200025 w 1724025"/>
                    <a:gd name="connsiteY61" fmla="*/ 207962 h 1238632"/>
                    <a:gd name="connsiteX62" fmla="*/ 333375 w 1724025"/>
                    <a:gd name="connsiteY62" fmla="*/ 188912 h 1238632"/>
                    <a:gd name="connsiteX63" fmla="*/ 495300 w 1724025"/>
                    <a:gd name="connsiteY63" fmla="*/ 179387 h 1238632"/>
                    <a:gd name="connsiteX64" fmla="*/ 523875 w 1724025"/>
                    <a:gd name="connsiteY64" fmla="*/ 169862 h 1238632"/>
                    <a:gd name="connsiteX65" fmla="*/ 590550 w 1724025"/>
                    <a:gd name="connsiteY65" fmla="*/ 93662 h 1238632"/>
                    <a:gd name="connsiteX66" fmla="*/ 609600 w 1724025"/>
                    <a:gd name="connsiteY66" fmla="*/ 65087 h 1238632"/>
                    <a:gd name="connsiteX67" fmla="*/ 628650 w 1724025"/>
                    <a:gd name="connsiteY67" fmla="*/ 36512 h 1238632"/>
                    <a:gd name="connsiteX68" fmla="*/ 685800 w 1724025"/>
                    <a:gd name="connsiteY68" fmla="*/ 7937 h 1238632"/>
                    <a:gd name="connsiteX69" fmla="*/ 800100 w 1724025"/>
                    <a:gd name="connsiteY69" fmla="*/ 7937 h 1238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1724025" h="1238632">
                      <a:moveTo>
                        <a:pt x="800100" y="7937"/>
                      </a:moveTo>
                      <a:cubicBezTo>
                        <a:pt x="817562" y="15874"/>
                        <a:pt x="790575" y="39373"/>
                        <a:pt x="790575" y="55562"/>
                      </a:cubicBezTo>
                      <a:cubicBezTo>
                        <a:pt x="790575" y="76688"/>
                        <a:pt x="794722" y="140055"/>
                        <a:pt x="809625" y="169862"/>
                      </a:cubicBezTo>
                      <a:cubicBezTo>
                        <a:pt x="814745" y="180101"/>
                        <a:pt x="822325" y="188912"/>
                        <a:pt x="828675" y="198437"/>
                      </a:cubicBezTo>
                      <a:cubicBezTo>
                        <a:pt x="892175" y="195262"/>
                        <a:pt x="956130" y="197135"/>
                        <a:pt x="1019175" y="188912"/>
                      </a:cubicBezTo>
                      <a:cubicBezTo>
                        <a:pt x="1030526" y="187431"/>
                        <a:pt x="1037511" y="174982"/>
                        <a:pt x="1047750" y="169862"/>
                      </a:cubicBezTo>
                      <a:cubicBezTo>
                        <a:pt x="1056730" y="165372"/>
                        <a:pt x="1066800" y="163512"/>
                        <a:pt x="1076325" y="160337"/>
                      </a:cubicBezTo>
                      <a:cubicBezTo>
                        <a:pt x="1079500" y="150812"/>
                        <a:pt x="1078750" y="138862"/>
                        <a:pt x="1085850" y="131762"/>
                      </a:cubicBezTo>
                      <a:cubicBezTo>
                        <a:pt x="1092950" y="124662"/>
                        <a:pt x="1105445" y="126727"/>
                        <a:pt x="1114425" y="122237"/>
                      </a:cubicBezTo>
                      <a:cubicBezTo>
                        <a:pt x="1124664" y="117117"/>
                        <a:pt x="1132539" y="107836"/>
                        <a:pt x="1143000" y="103187"/>
                      </a:cubicBezTo>
                      <a:cubicBezTo>
                        <a:pt x="1161350" y="95032"/>
                        <a:pt x="1200150" y="84137"/>
                        <a:pt x="1200150" y="84137"/>
                      </a:cubicBezTo>
                      <a:cubicBezTo>
                        <a:pt x="1225550" y="87312"/>
                        <a:pt x="1251321" y="88299"/>
                        <a:pt x="1276350" y="93662"/>
                      </a:cubicBezTo>
                      <a:cubicBezTo>
                        <a:pt x="1295985" y="97869"/>
                        <a:pt x="1333500" y="112712"/>
                        <a:pt x="1333500" y="112712"/>
                      </a:cubicBezTo>
                      <a:cubicBezTo>
                        <a:pt x="1336675" y="122237"/>
                        <a:pt x="1338535" y="132307"/>
                        <a:pt x="1343025" y="141287"/>
                      </a:cubicBezTo>
                      <a:cubicBezTo>
                        <a:pt x="1348145" y="151526"/>
                        <a:pt x="1357426" y="159401"/>
                        <a:pt x="1362075" y="169862"/>
                      </a:cubicBezTo>
                      <a:cubicBezTo>
                        <a:pt x="1370230" y="188212"/>
                        <a:pt x="1381125" y="227012"/>
                        <a:pt x="1381125" y="227012"/>
                      </a:cubicBezTo>
                      <a:cubicBezTo>
                        <a:pt x="1378107" y="254174"/>
                        <a:pt x="1378032" y="309397"/>
                        <a:pt x="1362075" y="341312"/>
                      </a:cubicBezTo>
                      <a:cubicBezTo>
                        <a:pt x="1356955" y="351551"/>
                        <a:pt x="1349375" y="360362"/>
                        <a:pt x="1343025" y="369887"/>
                      </a:cubicBezTo>
                      <a:cubicBezTo>
                        <a:pt x="1346200" y="404812"/>
                        <a:pt x="1337720" y="442883"/>
                        <a:pt x="1352550" y="474662"/>
                      </a:cubicBezTo>
                      <a:cubicBezTo>
                        <a:pt x="1362232" y="495409"/>
                        <a:pt x="1387980" y="505522"/>
                        <a:pt x="1409700" y="512762"/>
                      </a:cubicBezTo>
                      <a:cubicBezTo>
                        <a:pt x="1530107" y="552898"/>
                        <a:pt x="1337599" y="485944"/>
                        <a:pt x="1466850" y="541337"/>
                      </a:cubicBezTo>
                      <a:cubicBezTo>
                        <a:pt x="1478882" y="546494"/>
                        <a:pt x="1492363" y="547266"/>
                        <a:pt x="1504950" y="550862"/>
                      </a:cubicBezTo>
                      <a:cubicBezTo>
                        <a:pt x="1514604" y="553620"/>
                        <a:pt x="1524124" y="556862"/>
                        <a:pt x="1533525" y="560387"/>
                      </a:cubicBezTo>
                      <a:cubicBezTo>
                        <a:pt x="1639556" y="600149"/>
                        <a:pt x="1518232" y="558464"/>
                        <a:pt x="1638300" y="598487"/>
                      </a:cubicBezTo>
                      <a:lnTo>
                        <a:pt x="1666875" y="608012"/>
                      </a:lnTo>
                      <a:cubicBezTo>
                        <a:pt x="1673225" y="617537"/>
                        <a:pt x="1681276" y="626126"/>
                        <a:pt x="1685925" y="636587"/>
                      </a:cubicBezTo>
                      <a:cubicBezTo>
                        <a:pt x="1694080" y="654937"/>
                        <a:pt x="1698625" y="674687"/>
                        <a:pt x="1704975" y="693737"/>
                      </a:cubicBezTo>
                      <a:cubicBezTo>
                        <a:pt x="1720607" y="740634"/>
                        <a:pt x="1712849" y="712408"/>
                        <a:pt x="1724025" y="779462"/>
                      </a:cubicBezTo>
                      <a:cubicBezTo>
                        <a:pt x="1718862" y="805278"/>
                        <a:pt x="1718809" y="836975"/>
                        <a:pt x="1695450" y="855662"/>
                      </a:cubicBezTo>
                      <a:cubicBezTo>
                        <a:pt x="1687610" y="861934"/>
                        <a:pt x="1675855" y="860697"/>
                        <a:pt x="1666875" y="865187"/>
                      </a:cubicBezTo>
                      <a:cubicBezTo>
                        <a:pt x="1656636" y="870307"/>
                        <a:pt x="1649682" y="883017"/>
                        <a:pt x="1638300" y="884237"/>
                      </a:cubicBezTo>
                      <a:cubicBezTo>
                        <a:pt x="1559314" y="892700"/>
                        <a:pt x="1479550" y="890587"/>
                        <a:pt x="1400175" y="893762"/>
                      </a:cubicBezTo>
                      <a:cubicBezTo>
                        <a:pt x="1304143" y="925773"/>
                        <a:pt x="1453101" y="876932"/>
                        <a:pt x="1333500" y="912812"/>
                      </a:cubicBezTo>
                      <a:cubicBezTo>
                        <a:pt x="1314266" y="918582"/>
                        <a:pt x="1293058" y="920723"/>
                        <a:pt x="1276350" y="931862"/>
                      </a:cubicBezTo>
                      <a:lnTo>
                        <a:pt x="1219200" y="969962"/>
                      </a:lnTo>
                      <a:lnTo>
                        <a:pt x="1162050" y="1008062"/>
                      </a:lnTo>
                      <a:lnTo>
                        <a:pt x="1133475" y="1027112"/>
                      </a:lnTo>
                      <a:lnTo>
                        <a:pt x="1057275" y="1141412"/>
                      </a:lnTo>
                      <a:cubicBezTo>
                        <a:pt x="1050925" y="1150937"/>
                        <a:pt x="1048464" y="1164867"/>
                        <a:pt x="1038225" y="1169987"/>
                      </a:cubicBezTo>
                      <a:cubicBezTo>
                        <a:pt x="1004358" y="1186920"/>
                        <a:pt x="982209" y="1200240"/>
                        <a:pt x="942975" y="1208087"/>
                      </a:cubicBezTo>
                      <a:cubicBezTo>
                        <a:pt x="927100" y="1211262"/>
                        <a:pt x="911293" y="1214799"/>
                        <a:pt x="895350" y="1217612"/>
                      </a:cubicBezTo>
                      <a:lnTo>
                        <a:pt x="781050" y="1236662"/>
                      </a:lnTo>
                      <a:cubicBezTo>
                        <a:pt x="711200" y="1233487"/>
                        <a:pt x="640471" y="1238632"/>
                        <a:pt x="571500" y="1227137"/>
                      </a:cubicBezTo>
                      <a:cubicBezTo>
                        <a:pt x="560208" y="1225255"/>
                        <a:pt x="553714" y="1209940"/>
                        <a:pt x="552450" y="1198562"/>
                      </a:cubicBezTo>
                      <a:cubicBezTo>
                        <a:pt x="544028" y="1122762"/>
                        <a:pt x="547835" y="1046070"/>
                        <a:pt x="542925" y="969962"/>
                      </a:cubicBezTo>
                      <a:cubicBezTo>
                        <a:pt x="541522" y="948223"/>
                        <a:pt x="530295" y="881341"/>
                        <a:pt x="523875" y="855662"/>
                      </a:cubicBezTo>
                      <a:cubicBezTo>
                        <a:pt x="519255" y="837182"/>
                        <a:pt x="510199" y="811549"/>
                        <a:pt x="495300" y="798512"/>
                      </a:cubicBezTo>
                      <a:cubicBezTo>
                        <a:pt x="478070" y="783435"/>
                        <a:pt x="459870" y="767652"/>
                        <a:pt x="438150" y="760412"/>
                      </a:cubicBezTo>
                      <a:cubicBezTo>
                        <a:pt x="302337" y="715141"/>
                        <a:pt x="443667" y="760627"/>
                        <a:pt x="342900" y="731837"/>
                      </a:cubicBezTo>
                      <a:cubicBezTo>
                        <a:pt x="230329" y="699674"/>
                        <a:pt x="450556" y="755761"/>
                        <a:pt x="257175" y="712787"/>
                      </a:cubicBezTo>
                      <a:cubicBezTo>
                        <a:pt x="247374" y="710609"/>
                        <a:pt x="238401" y="705440"/>
                        <a:pt x="228600" y="703262"/>
                      </a:cubicBezTo>
                      <a:cubicBezTo>
                        <a:pt x="128020" y="680911"/>
                        <a:pt x="207201" y="705654"/>
                        <a:pt x="142875" y="684212"/>
                      </a:cubicBezTo>
                      <a:cubicBezTo>
                        <a:pt x="130175" y="674687"/>
                        <a:pt x="116000" y="666862"/>
                        <a:pt x="104775" y="655637"/>
                      </a:cubicBezTo>
                      <a:cubicBezTo>
                        <a:pt x="41275" y="592137"/>
                        <a:pt x="133350" y="658812"/>
                        <a:pt x="57150" y="608012"/>
                      </a:cubicBezTo>
                      <a:cubicBezTo>
                        <a:pt x="33209" y="536188"/>
                        <a:pt x="65504" y="624720"/>
                        <a:pt x="28575" y="550862"/>
                      </a:cubicBezTo>
                      <a:cubicBezTo>
                        <a:pt x="20962" y="535637"/>
                        <a:pt x="13594" y="498429"/>
                        <a:pt x="9525" y="484187"/>
                      </a:cubicBezTo>
                      <a:cubicBezTo>
                        <a:pt x="6767" y="474533"/>
                        <a:pt x="3175" y="465137"/>
                        <a:pt x="0" y="455612"/>
                      </a:cubicBezTo>
                      <a:cubicBezTo>
                        <a:pt x="3175" y="423862"/>
                        <a:pt x="8" y="390818"/>
                        <a:pt x="9525" y="360362"/>
                      </a:cubicBezTo>
                      <a:cubicBezTo>
                        <a:pt x="16354" y="338509"/>
                        <a:pt x="31436" y="319401"/>
                        <a:pt x="47625" y="303212"/>
                      </a:cubicBezTo>
                      <a:cubicBezTo>
                        <a:pt x="57150" y="293687"/>
                        <a:pt x="65567" y="282907"/>
                        <a:pt x="76200" y="274637"/>
                      </a:cubicBezTo>
                      <a:cubicBezTo>
                        <a:pt x="103901" y="253092"/>
                        <a:pt x="138462" y="231625"/>
                        <a:pt x="171450" y="217487"/>
                      </a:cubicBezTo>
                      <a:cubicBezTo>
                        <a:pt x="180678" y="213532"/>
                        <a:pt x="190224" y="210140"/>
                        <a:pt x="200025" y="207962"/>
                      </a:cubicBezTo>
                      <a:cubicBezTo>
                        <a:pt x="227472" y="201863"/>
                        <a:pt x="310847" y="190714"/>
                        <a:pt x="333375" y="188912"/>
                      </a:cubicBezTo>
                      <a:cubicBezTo>
                        <a:pt x="387271" y="184600"/>
                        <a:pt x="441325" y="182562"/>
                        <a:pt x="495300" y="179387"/>
                      </a:cubicBezTo>
                      <a:cubicBezTo>
                        <a:pt x="504825" y="176212"/>
                        <a:pt x="514895" y="174352"/>
                        <a:pt x="523875" y="169862"/>
                      </a:cubicBezTo>
                      <a:cubicBezTo>
                        <a:pt x="563563" y="150018"/>
                        <a:pt x="561975" y="136525"/>
                        <a:pt x="590550" y="93662"/>
                      </a:cubicBezTo>
                      <a:lnTo>
                        <a:pt x="609600" y="65087"/>
                      </a:lnTo>
                      <a:cubicBezTo>
                        <a:pt x="615950" y="55562"/>
                        <a:pt x="617790" y="40132"/>
                        <a:pt x="628650" y="36512"/>
                      </a:cubicBezTo>
                      <a:cubicBezTo>
                        <a:pt x="668085" y="23367"/>
                        <a:pt x="648871" y="32556"/>
                        <a:pt x="685800" y="7937"/>
                      </a:cubicBezTo>
                      <a:cubicBezTo>
                        <a:pt x="784209" y="17778"/>
                        <a:pt x="782638" y="0"/>
                        <a:pt x="800100" y="7937"/>
                      </a:cubicBez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143125" y="522763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2600325" y="545623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3667125" y="499903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3514725" y="583723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2981325" y="606583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5" name="Isosceles Triangle 134"/>
                <p:cNvSpPr/>
                <p:nvPr/>
              </p:nvSpPr>
              <p:spPr>
                <a:xfrm>
                  <a:off x="2600325" y="5151437"/>
                  <a:ext cx="228600" cy="22860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6" name="Isosceles Triangle 135"/>
                <p:cNvSpPr/>
                <p:nvPr/>
              </p:nvSpPr>
              <p:spPr>
                <a:xfrm>
                  <a:off x="3209925" y="5151437"/>
                  <a:ext cx="228600" cy="22860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895725" y="5684837"/>
                  <a:ext cx="3810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3286125" y="5532437"/>
                  <a:ext cx="228600" cy="152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</p:grpSp>
          <p:sp>
            <p:nvSpPr>
              <p:cNvPr id="118" name="Freeform 117"/>
              <p:cNvSpPr/>
              <p:nvPr/>
            </p:nvSpPr>
            <p:spPr>
              <a:xfrm>
                <a:off x="2982912" y="5456237"/>
                <a:ext cx="1449387" cy="10608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001712" y="5380037"/>
                <a:ext cx="127809" cy="138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535112" y="5456237"/>
                <a:ext cx="213015" cy="2314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839912" y="5989637"/>
                <a:ext cx="127809" cy="138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2297112" y="6523037"/>
                <a:ext cx="127809" cy="138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763712" y="6446837"/>
                <a:ext cx="170412" cy="1851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4" name="Isosceles Triangle 123"/>
              <p:cNvSpPr/>
              <p:nvPr/>
            </p:nvSpPr>
            <p:spPr>
              <a:xfrm>
                <a:off x="1154112" y="6065837"/>
                <a:ext cx="127809" cy="13884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5" name="Isosceles Triangle 124"/>
              <p:cNvSpPr/>
              <p:nvPr/>
            </p:nvSpPr>
            <p:spPr>
              <a:xfrm>
                <a:off x="2297112" y="5761037"/>
                <a:ext cx="127809" cy="13884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925512" y="6446837"/>
                <a:ext cx="213015" cy="1388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68312" y="5761037"/>
                <a:ext cx="127809" cy="925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8" name="Right Arrow 127"/>
              <p:cNvSpPr/>
              <p:nvPr/>
            </p:nvSpPr>
            <p:spPr>
              <a:xfrm>
                <a:off x="5040312" y="5837237"/>
                <a:ext cx="838200" cy="381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cxnSp>
          <p:nvCxnSpPr>
            <p:cNvPr id="116" name="Straight Connector 115"/>
            <p:cNvCxnSpPr/>
            <p:nvPr/>
          </p:nvCxnSpPr>
          <p:spPr>
            <a:xfrm>
              <a:off x="2113472" y="2721275"/>
              <a:ext cx="181154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4860</TotalTime>
  <Words>739</Words>
  <Application>Microsoft Office PowerPoint</Application>
  <PresentationFormat>On-screen Show (4:3)</PresentationFormat>
  <Paragraphs>111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Slide 1</vt:lpstr>
      <vt:lpstr>Slide 2</vt:lpstr>
      <vt:lpstr>Outline</vt:lpstr>
      <vt:lpstr>Introduction</vt:lpstr>
      <vt:lpstr>Motivation</vt:lpstr>
      <vt:lpstr>Motivation</vt:lpstr>
      <vt:lpstr>Motivation</vt:lpstr>
      <vt:lpstr>Motivation</vt:lpstr>
      <vt:lpstr>System Overview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References</vt:lpstr>
      <vt:lpstr>Slide 20</vt:lpstr>
    </vt:vector>
  </TitlesOfParts>
  <Company>METU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Kadir</cp:lastModifiedBy>
  <cp:revision>317</cp:revision>
  <cp:lastPrinted>2013-02-15T02:19:28Z</cp:lastPrinted>
  <dcterms:created xsi:type="dcterms:W3CDTF">2013-02-15T04:31:56Z</dcterms:created>
  <dcterms:modified xsi:type="dcterms:W3CDTF">2016-04-17T14:20:05Z</dcterms:modified>
</cp:coreProperties>
</file>