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0080625" cy="7559675"/>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222" y="-7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2120" y="1768680"/>
            <a:ext cx="5495040" cy="4384440"/>
          </a:xfrm>
          <a:prstGeom prst="rect">
            <a:avLst/>
          </a:prstGeom>
          <a:ln>
            <a:noFill/>
          </a:ln>
        </p:spPr>
      </p:pic>
      <p:pic>
        <p:nvPicPr>
          <p:cNvPr id="38" name="Picture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1F3BB4DA-B5E5-48CC-B388-2DD2EAD63E33}"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0960"/>
            <a:ext cx="9071640" cy="1262160"/>
          </a:xfrm>
          <a:prstGeom prst="rect">
            <a:avLst/>
          </a:prstGeom>
        </p:spPr>
        <p:txBody>
          <a:bodyPr lIns="0" tIns="0" rIns="0" bIns="0" anchor="ctr"/>
          <a:lstStyle/>
          <a:p>
            <a:pPr algn="ctr"/>
            <a:r>
              <a:rPr lang="en-US" sz="2800">
                <a:latin typeface="Arial"/>
              </a:rPr>
              <a:t>DYNAMIC FORMATION CONTROL WITH HETEROGENEOUS MOBILE ROBOTS</a:t>
            </a:r>
            <a:endParaRPr/>
          </a:p>
        </p:txBody>
      </p:sp>
      <p:pic>
        <p:nvPicPr>
          <p:cNvPr id="40" name="Picture 39"/>
          <p:cNvPicPr/>
          <p:nvPr/>
        </p:nvPicPr>
        <p:blipFill>
          <a:blip r:embed="rId2"/>
          <a:stretch>
            <a:fillRect/>
          </a:stretch>
        </p:blipFill>
        <p:spPr>
          <a:xfrm>
            <a:off x="157320" y="2710080"/>
            <a:ext cx="4963320" cy="3122640"/>
          </a:xfrm>
          <a:prstGeom prst="rect">
            <a:avLst/>
          </a:prstGeom>
          <a:ln>
            <a:noFill/>
          </a:ln>
        </p:spPr>
      </p:pic>
      <p:pic>
        <p:nvPicPr>
          <p:cNvPr id="41" name="Picture 40"/>
          <p:cNvPicPr/>
          <p:nvPr/>
        </p:nvPicPr>
        <p:blipFill>
          <a:blip r:embed="rId3"/>
          <a:stretch>
            <a:fillRect/>
          </a:stretch>
        </p:blipFill>
        <p:spPr>
          <a:xfrm>
            <a:off x="5336640" y="2560320"/>
            <a:ext cx="4206240" cy="298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1754326"/>
          </a:xfrm>
          <a:prstGeom prst="rect">
            <a:avLst/>
          </a:prstGeom>
          <a:noFill/>
        </p:spPr>
        <p:txBody>
          <a:bodyPr wrap="square" rtlCol="0">
            <a:spAutoFit/>
          </a:bodyPr>
          <a:lstStyle/>
          <a:p>
            <a:pPr marL="342900" indent="-342900"/>
            <a:r>
              <a:rPr lang="en-US" dirty="0" smtClean="0"/>
              <a:t>Problem -3</a:t>
            </a:r>
          </a:p>
          <a:p>
            <a:pPr marL="342900" indent="-342900"/>
            <a:r>
              <a:rPr lang="en-US" dirty="0" err="1" smtClean="0"/>
              <a:t>Heterogenous</a:t>
            </a:r>
            <a:r>
              <a:rPr lang="en-US" dirty="0" smtClean="0"/>
              <a:t> Robots with Different Dynamics</a:t>
            </a:r>
          </a:p>
          <a:p>
            <a:pPr marL="342900" indent="-342900"/>
            <a:endParaRPr lang="en-US" dirty="0" smtClean="0"/>
          </a:p>
          <a:p>
            <a:pPr marL="342900" indent="-342900"/>
            <a:r>
              <a:rPr lang="en-US" dirty="0"/>
              <a:t> </a:t>
            </a:r>
            <a:r>
              <a:rPr lang="en-US" dirty="0" smtClean="0"/>
              <a:t>     Agents will have different volumes and masses (no mass point particles) and they have different dynamics</a:t>
            </a:r>
            <a:endParaRPr lang="en-US" dirty="0"/>
          </a:p>
        </p:txBody>
      </p:sp>
      <p:pic>
        <p:nvPicPr>
          <p:cNvPr id="3074" name="Picture 2" descr="C:\Users\Kadir\Desktop\Formation Control\Resim - Video\robot1.jpg"/>
          <p:cNvPicPr>
            <a:picLocks noChangeAspect="1" noChangeArrowheads="1"/>
          </p:cNvPicPr>
          <p:nvPr/>
        </p:nvPicPr>
        <p:blipFill>
          <a:blip r:embed="rId2"/>
          <a:srcRect/>
          <a:stretch>
            <a:fillRect/>
          </a:stretch>
        </p:blipFill>
        <p:spPr bwMode="auto">
          <a:xfrm>
            <a:off x="1763712" y="3322637"/>
            <a:ext cx="2486025" cy="1838325"/>
          </a:xfrm>
          <a:prstGeom prst="rect">
            <a:avLst/>
          </a:prstGeom>
          <a:noFill/>
        </p:spPr>
      </p:pic>
      <p:pic>
        <p:nvPicPr>
          <p:cNvPr id="3075" name="Picture 3" descr="C:\Users\Kadir\Desktop\Formation Control\Resim - Video\robot2.jpg"/>
          <p:cNvPicPr>
            <a:picLocks noChangeAspect="1" noChangeArrowheads="1"/>
          </p:cNvPicPr>
          <p:nvPr/>
        </p:nvPicPr>
        <p:blipFill>
          <a:blip r:embed="rId3"/>
          <a:srcRect/>
          <a:stretch>
            <a:fillRect/>
          </a:stretch>
        </p:blipFill>
        <p:spPr bwMode="auto">
          <a:xfrm>
            <a:off x="1839912" y="5380037"/>
            <a:ext cx="2371725" cy="1924050"/>
          </a:xfrm>
          <a:prstGeom prst="rect">
            <a:avLst/>
          </a:prstGeom>
          <a:noFill/>
        </p:spPr>
      </p:pic>
      <p:pic>
        <p:nvPicPr>
          <p:cNvPr id="3076" name="Picture 4" descr="C:\Users\Kadir\Desktop\Formation Control\Resim - Video\robot3.jpg"/>
          <p:cNvPicPr>
            <a:picLocks noChangeAspect="1" noChangeArrowheads="1"/>
          </p:cNvPicPr>
          <p:nvPr/>
        </p:nvPicPr>
        <p:blipFill>
          <a:blip r:embed="rId4"/>
          <a:srcRect/>
          <a:stretch>
            <a:fillRect/>
          </a:stretch>
        </p:blipFill>
        <p:spPr bwMode="auto">
          <a:xfrm>
            <a:off x="5116512" y="3322637"/>
            <a:ext cx="2466975" cy="1847850"/>
          </a:xfrm>
          <a:prstGeom prst="rect">
            <a:avLst/>
          </a:prstGeom>
          <a:noFill/>
        </p:spPr>
      </p:pic>
      <p:pic>
        <p:nvPicPr>
          <p:cNvPr id="3077" name="Picture 5" descr="C:\Users\Kadir\Desktop\Formation Control\Resim - Video\robot4.jpg"/>
          <p:cNvPicPr>
            <a:picLocks noChangeAspect="1" noChangeArrowheads="1"/>
          </p:cNvPicPr>
          <p:nvPr/>
        </p:nvPicPr>
        <p:blipFill>
          <a:blip r:embed="rId5"/>
          <a:srcRect/>
          <a:stretch>
            <a:fillRect/>
          </a:stretch>
        </p:blipFill>
        <p:spPr bwMode="auto">
          <a:xfrm>
            <a:off x="5268912" y="5303837"/>
            <a:ext cx="2276475" cy="20097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-4</a:t>
            </a:r>
          </a:p>
          <a:p>
            <a:pPr marL="342900" indent="-342900"/>
            <a:r>
              <a:rPr lang="en-US" dirty="0" smtClean="0"/>
              <a:t>Collision Avoidance</a:t>
            </a:r>
          </a:p>
          <a:p>
            <a:pPr marL="342900" indent="-342900"/>
            <a:endParaRPr lang="en-US" dirty="0" smtClean="0"/>
          </a:p>
          <a:p>
            <a:pPr marL="342900" indent="-342900"/>
            <a:r>
              <a:rPr lang="en-US" dirty="0"/>
              <a:t> </a:t>
            </a:r>
            <a:r>
              <a:rPr lang="en-US" dirty="0" smtClean="0"/>
              <a:t>     Since the point mass approach for the agents are ignored, it is necessary to handle the collision events between agents. On the other side, the collision between the obstacles and the agents must be prevented. </a:t>
            </a:r>
            <a:endParaRPr lang="en-US" dirty="0"/>
          </a:p>
        </p:txBody>
      </p:sp>
      <p:pic>
        <p:nvPicPr>
          <p:cNvPr id="4098" name="Picture 2" descr="C:\Users\Kadir\Desktop\Formation Control\Resim - Video\ford-obstacle-avoidance.jpg"/>
          <p:cNvPicPr>
            <a:picLocks noChangeAspect="1" noChangeArrowheads="1"/>
          </p:cNvPicPr>
          <p:nvPr/>
        </p:nvPicPr>
        <p:blipFill>
          <a:blip r:embed="rId2" cstate="print"/>
          <a:srcRect/>
          <a:stretch>
            <a:fillRect/>
          </a:stretch>
        </p:blipFill>
        <p:spPr bwMode="auto">
          <a:xfrm>
            <a:off x="1230312" y="4389437"/>
            <a:ext cx="3200400" cy="2362200"/>
          </a:xfrm>
          <a:prstGeom prst="rect">
            <a:avLst/>
          </a:prstGeom>
          <a:noFill/>
        </p:spPr>
      </p:pic>
      <p:pic>
        <p:nvPicPr>
          <p:cNvPr id="4099" name="Picture 3" descr="C:\Users\Kadir\Desktop\Formation Control\Resim - Video\obst_avoid_rescale.jpg"/>
          <p:cNvPicPr>
            <a:picLocks noChangeAspect="1" noChangeArrowheads="1"/>
          </p:cNvPicPr>
          <p:nvPr/>
        </p:nvPicPr>
        <p:blipFill>
          <a:blip r:embed="rId3"/>
          <a:srcRect/>
          <a:stretch>
            <a:fillRect/>
          </a:stretch>
        </p:blipFill>
        <p:spPr bwMode="auto">
          <a:xfrm>
            <a:off x="5421312" y="4389437"/>
            <a:ext cx="3141098" cy="24463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315912" y="1570037"/>
            <a:ext cx="5562599" cy="2585323"/>
          </a:xfrm>
          <a:prstGeom prst="rect">
            <a:avLst/>
          </a:prstGeom>
          <a:noFill/>
        </p:spPr>
        <p:txBody>
          <a:bodyPr wrap="square" rtlCol="0">
            <a:spAutoFit/>
          </a:bodyPr>
          <a:lstStyle/>
          <a:p>
            <a:pPr marL="342900" indent="-342900"/>
            <a:r>
              <a:rPr lang="en-US" dirty="0" smtClean="0"/>
              <a:t>Problem -5</a:t>
            </a:r>
          </a:p>
          <a:p>
            <a:pPr marL="342900" indent="-342900"/>
            <a:r>
              <a:rPr lang="en-US" dirty="0" smtClean="0"/>
              <a:t>Formation Changes</a:t>
            </a:r>
          </a:p>
          <a:p>
            <a:pPr marL="342900" indent="-342900"/>
            <a:r>
              <a:rPr lang="en-US" dirty="0" smtClean="0"/>
              <a:t>    </a:t>
            </a:r>
          </a:p>
          <a:p>
            <a:pPr marL="342900" indent="-342900"/>
            <a:r>
              <a:rPr lang="en-US" dirty="0"/>
              <a:t> </a:t>
            </a:r>
            <a:r>
              <a:rPr lang="en-US" dirty="0" smtClean="0"/>
              <a:t>    Formation shape must be changed in three ways while keeping the original closed contour;</a:t>
            </a:r>
          </a:p>
          <a:p>
            <a:pPr marL="342900" indent="-342900"/>
            <a:endParaRPr lang="en-US" dirty="0"/>
          </a:p>
          <a:p>
            <a:pPr marL="342900" indent="-342900">
              <a:buAutoNum type="arabicParenR"/>
            </a:pPr>
            <a:r>
              <a:rPr lang="en-US" dirty="0" smtClean="0"/>
              <a:t>Orientation Changes</a:t>
            </a:r>
          </a:p>
          <a:p>
            <a:pPr marL="342900" indent="-342900">
              <a:buAutoNum type="arabicParenR"/>
            </a:pPr>
            <a:r>
              <a:rPr lang="en-US" dirty="0" smtClean="0"/>
              <a:t>Density/Area Changes</a:t>
            </a:r>
          </a:p>
          <a:p>
            <a:pPr marL="342900" indent="-342900">
              <a:buAutoNum type="arabicParenR"/>
            </a:pPr>
            <a:r>
              <a:rPr lang="en-US" dirty="0" smtClean="0"/>
              <a:t>Position Changes</a:t>
            </a:r>
          </a:p>
        </p:txBody>
      </p:sp>
      <p:grpSp>
        <p:nvGrpSpPr>
          <p:cNvPr id="5" name="Group 4"/>
          <p:cNvGrpSpPr/>
          <p:nvPr/>
        </p:nvGrpSpPr>
        <p:grpSpPr>
          <a:xfrm>
            <a:off x="1916112" y="4770437"/>
            <a:ext cx="1981199" cy="1365633"/>
            <a:chOff x="1914525" y="4770437"/>
            <a:chExt cx="2592387" cy="1746633"/>
          </a:xfrm>
        </p:grpSpPr>
        <p:sp>
          <p:nvSpPr>
            <p:cNvPr id="6" name="Freeform 5"/>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sosceles Triangle 11"/>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17" name="Straight Arrow Connector 16"/>
          <p:cNvCxnSpPr/>
          <p:nvPr/>
        </p:nvCxnSpPr>
        <p:spPr>
          <a:xfrm flipV="1">
            <a:off x="4430712" y="3322637"/>
            <a:ext cx="1295400" cy="914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640512" y="2255837"/>
            <a:ext cx="2209800" cy="1518033"/>
            <a:chOff x="5497512" y="3246437"/>
            <a:chExt cx="2592387" cy="1746633"/>
          </a:xfrm>
        </p:grpSpPr>
        <p:grpSp>
          <p:nvGrpSpPr>
            <p:cNvPr id="30" name="Group 29"/>
            <p:cNvGrpSpPr/>
            <p:nvPr/>
          </p:nvGrpSpPr>
          <p:grpSpPr>
            <a:xfrm>
              <a:off x="5497513" y="3322637"/>
              <a:ext cx="2209800" cy="1518033"/>
              <a:chOff x="5497512" y="3246437"/>
              <a:chExt cx="2592387" cy="1746633"/>
            </a:xfrm>
          </p:grpSpPr>
          <p:sp>
            <p:nvSpPr>
              <p:cNvPr id="19" name="Freeform 18"/>
              <p:cNvSpPr/>
              <p:nvPr/>
            </p:nvSpPr>
            <p:spPr>
              <a:xfrm>
                <a:off x="5497512" y="3246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5726112" y="3703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6183312" y="3932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250112" y="3475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097712" y="4313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6564312" y="4541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Isosceles Triangle 24"/>
              <p:cNvSpPr/>
              <p:nvPr/>
            </p:nvSpPr>
            <p:spPr>
              <a:xfrm>
                <a:off x="6183312" y="3627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Isosceles Triangle 25"/>
              <p:cNvSpPr/>
              <p:nvPr/>
            </p:nvSpPr>
            <p:spPr>
              <a:xfrm>
                <a:off x="6792912" y="3627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Rectangle 26"/>
              <p:cNvSpPr/>
              <p:nvPr/>
            </p:nvSpPr>
            <p:spPr>
              <a:xfrm>
                <a:off x="7478712" y="4160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Rectangle 27"/>
              <p:cNvSpPr/>
              <p:nvPr/>
            </p:nvSpPr>
            <p:spPr>
              <a:xfrm>
                <a:off x="6869112" y="4008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9" name="Freeform 28"/>
            <p:cNvSpPr/>
            <p:nvPr/>
          </p:nvSpPr>
          <p:spPr>
            <a:xfrm rot="1837277">
              <a:off x="5497512" y="3246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79" name="Group 78"/>
          <p:cNvGrpSpPr/>
          <p:nvPr/>
        </p:nvGrpSpPr>
        <p:grpSpPr>
          <a:xfrm>
            <a:off x="5497512" y="4008437"/>
            <a:ext cx="4419599" cy="1441833"/>
            <a:chOff x="5497512" y="4008437"/>
            <a:chExt cx="4419599" cy="1441833"/>
          </a:xfrm>
        </p:grpSpPr>
        <p:grpSp>
          <p:nvGrpSpPr>
            <p:cNvPr id="43" name="Group 42"/>
            <p:cNvGrpSpPr/>
            <p:nvPr/>
          </p:nvGrpSpPr>
          <p:grpSpPr>
            <a:xfrm>
              <a:off x="5497512" y="4008437"/>
              <a:ext cx="1981199" cy="13656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Oval 44"/>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Oval 47"/>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Oval 48"/>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Isosceles Triangle 49"/>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Isosceles Triangle 50"/>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Rectangle 51"/>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Rectangle 52"/>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5" name="Freeform 54"/>
            <p:cNvSpPr/>
            <p:nvPr/>
          </p:nvSpPr>
          <p:spPr>
            <a:xfrm>
              <a:off x="7935912" y="4084637"/>
              <a:ext cx="1981199" cy="1365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Right Arrow 64"/>
            <p:cNvSpPr/>
            <p:nvPr/>
          </p:nvSpPr>
          <p:spPr>
            <a:xfrm>
              <a:off x="7554912" y="46180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78" name="Group 77"/>
          <p:cNvGrpSpPr/>
          <p:nvPr/>
        </p:nvGrpSpPr>
        <p:grpSpPr>
          <a:xfrm>
            <a:off x="6345237" y="5532437"/>
            <a:ext cx="2781300" cy="1870458"/>
            <a:chOff x="6345237" y="5656263"/>
            <a:chExt cx="2781300" cy="1870458"/>
          </a:xfrm>
        </p:grpSpPr>
        <p:sp>
          <p:nvSpPr>
            <p:cNvPr id="67" name="Freeform 66"/>
            <p:cNvSpPr/>
            <p:nvPr/>
          </p:nvSpPr>
          <p:spPr>
            <a:xfrm>
              <a:off x="6716712" y="5913437"/>
              <a:ext cx="1981199" cy="1365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6891417" y="6270906"/>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Oval 68"/>
            <p:cNvSpPr/>
            <p:nvPr/>
          </p:nvSpPr>
          <p:spPr>
            <a:xfrm>
              <a:off x="7240826" y="6449641"/>
              <a:ext cx="291174" cy="297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Oval 69"/>
            <p:cNvSpPr/>
            <p:nvPr/>
          </p:nvSpPr>
          <p:spPr>
            <a:xfrm>
              <a:off x="8056114" y="6092172"/>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Oval 70"/>
            <p:cNvSpPr/>
            <p:nvPr/>
          </p:nvSpPr>
          <p:spPr>
            <a:xfrm>
              <a:off x="7939645" y="6747532"/>
              <a:ext cx="174705" cy="178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Oval 71"/>
            <p:cNvSpPr/>
            <p:nvPr/>
          </p:nvSpPr>
          <p:spPr>
            <a:xfrm>
              <a:off x="7532000" y="6926266"/>
              <a:ext cx="232940" cy="238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3" name="Isosceles Triangle 72"/>
            <p:cNvSpPr/>
            <p:nvPr/>
          </p:nvSpPr>
          <p:spPr>
            <a:xfrm>
              <a:off x="7240826" y="6211328"/>
              <a:ext cx="174705" cy="1787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Isosceles Triangle 73"/>
            <p:cNvSpPr/>
            <p:nvPr/>
          </p:nvSpPr>
          <p:spPr>
            <a:xfrm>
              <a:off x="7706705" y="6211328"/>
              <a:ext cx="174705" cy="1787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ectangle 74"/>
            <p:cNvSpPr/>
            <p:nvPr/>
          </p:nvSpPr>
          <p:spPr>
            <a:xfrm>
              <a:off x="8230819" y="6628375"/>
              <a:ext cx="291174" cy="178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Rectangle 75"/>
            <p:cNvSpPr/>
            <p:nvPr/>
          </p:nvSpPr>
          <p:spPr>
            <a:xfrm>
              <a:off x="7764940" y="6509219"/>
              <a:ext cx="174705" cy="11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7" name="Freeform 76"/>
            <p:cNvSpPr/>
            <p:nvPr/>
          </p:nvSpPr>
          <p:spPr>
            <a:xfrm>
              <a:off x="6345237" y="5656263"/>
              <a:ext cx="2781300" cy="1870458"/>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81" name="Straight Arrow Connector 80"/>
          <p:cNvCxnSpPr/>
          <p:nvPr/>
        </p:nvCxnSpPr>
        <p:spPr>
          <a:xfrm flipV="1">
            <a:off x="4125912" y="4770437"/>
            <a:ext cx="1066800" cy="228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202112" y="5837237"/>
            <a:ext cx="1600200" cy="4572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315912" y="1570037"/>
            <a:ext cx="5562599" cy="1754326"/>
          </a:xfrm>
          <a:prstGeom prst="rect">
            <a:avLst/>
          </a:prstGeom>
          <a:noFill/>
        </p:spPr>
        <p:txBody>
          <a:bodyPr wrap="square" rtlCol="0">
            <a:spAutoFit/>
          </a:bodyPr>
          <a:lstStyle/>
          <a:p>
            <a:pPr marL="342900" indent="-342900"/>
            <a:r>
              <a:rPr lang="en-US" dirty="0" smtClean="0"/>
              <a:t>Problem -6</a:t>
            </a:r>
          </a:p>
          <a:p>
            <a:pPr marL="342900" indent="-342900"/>
            <a:r>
              <a:rPr lang="en-US" dirty="0" smtClean="0"/>
              <a:t>Rugged Terrain Approach    </a:t>
            </a:r>
          </a:p>
          <a:p>
            <a:pPr marL="342900" indent="-342900"/>
            <a:endParaRPr lang="en-US" dirty="0"/>
          </a:p>
          <a:p>
            <a:pPr marL="342900" indent="-342900"/>
            <a:r>
              <a:rPr lang="en-US" dirty="0" smtClean="0"/>
              <a:t>     Environment for the formation control must be a rough </a:t>
            </a:r>
            <a:r>
              <a:rPr lang="en-US" dirty="0" err="1" smtClean="0"/>
              <a:t>territorty</a:t>
            </a:r>
            <a:r>
              <a:rPr lang="en-US" dirty="0" smtClean="0"/>
              <a:t>. A 3D environment with some obstacles will be presented for simulations.</a:t>
            </a:r>
          </a:p>
        </p:txBody>
      </p:sp>
      <p:pic>
        <p:nvPicPr>
          <p:cNvPr id="5122" name="Picture 2" descr="C:\Users\Kadir\Desktop\Formation Control\Resim - Video\ugv01.jpg"/>
          <p:cNvPicPr>
            <a:picLocks noChangeAspect="1" noChangeArrowheads="1"/>
          </p:cNvPicPr>
          <p:nvPr/>
        </p:nvPicPr>
        <p:blipFill>
          <a:blip r:embed="rId2"/>
          <a:srcRect/>
          <a:stretch>
            <a:fillRect/>
          </a:stretch>
        </p:blipFill>
        <p:spPr bwMode="auto">
          <a:xfrm>
            <a:off x="1077912" y="3932237"/>
            <a:ext cx="3268662" cy="2451497"/>
          </a:xfrm>
          <a:prstGeom prst="rect">
            <a:avLst/>
          </a:prstGeom>
          <a:noFill/>
        </p:spPr>
      </p:pic>
      <p:pic>
        <p:nvPicPr>
          <p:cNvPr id="5123" name="Picture 3" descr="C:\Users\Kadir\Desktop\Formation Control\Resim - Video\st-j-4x4w-3.jpg"/>
          <p:cNvPicPr>
            <a:picLocks noChangeAspect="1" noChangeArrowheads="1"/>
          </p:cNvPicPr>
          <p:nvPr/>
        </p:nvPicPr>
        <p:blipFill>
          <a:blip r:embed="rId3"/>
          <a:srcRect/>
          <a:stretch>
            <a:fillRect/>
          </a:stretch>
        </p:blipFill>
        <p:spPr bwMode="auto">
          <a:xfrm>
            <a:off x="5345112" y="3398837"/>
            <a:ext cx="3440113" cy="34401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392112" y="3094037"/>
            <a:ext cx="4003019" cy="1200329"/>
          </a:xfrm>
          <a:prstGeom prst="rect">
            <a:avLst/>
          </a:prstGeom>
          <a:noFill/>
        </p:spPr>
        <p:txBody>
          <a:bodyPr wrap="none" rtlCol="0">
            <a:spAutoFit/>
          </a:bodyPr>
          <a:lstStyle/>
          <a:p>
            <a:r>
              <a:rPr lang="en-US" sz="1600" u="sng" dirty="0" smtClean="0"/>
              <a:t>Route Table Determination</a:t>
            </a:r>
          </a:p>
          <a:p>
            <a:endParaRPr lang="en-US" sz="1400" dirty="0" smtClean="0"/>
          </a:p>
          <a:p>
            <a:r>
              <a:rPr lang="en-US" sz="1400" dirty="0" smtClean="0"/>
              <a:t>This process determines the clusters around the</a:t>
            </a:r>
          </a:p>
          <a:p>
            <a:r>
              <a:rPr lang="en-US" sz="1400" dirty="0" smtClean="0"/>
              <a:t>Position beacons and provides the order for the </a:t>
            </a:r>
          </a:p>
          <a:p>
            <a:r>
              <a:rPr lang="en-US" sz="1400" dirty="0" smtClean="0"/>
              <a:t>Local </a:t>
            </a:r>
            <a:r>
              <a:rPr lang="en-US" sz="1400" dirty="0" err="1" smtClean="0"/>
              <a:t>trilateration</a:t>
            </a:r>
            <a:r>
              <a:rPr lang="en-US" sz="1400" dirty="0" smtClean="0"/>
              <a:t> process.</a:t>
            </a:r>
          </a:p>
        </p:txBody>
      </p:sp>
      <p:sp>
        <p:nvSpPr>
          <p:cNvPr id="16" name="TextBox 15"/>
          <p:cNvSpPr txBox="1"/>
          <p:nvPr/>
        </p:nvSpPr>
        <p:spPr>
          <a:xfrm>
            <a:off x="5421312" y="3094037"/>
            <a:ext cx="4108932" cy="984885"/>
          </a:xfrm>
          <a:prstGeom prst="rect">
            <a:avLst/>
          </a:prstGeom>
          <a:noFill/>
        </p:spPr>
        <p:txBody>
          <a:bodyPr wrap="square" rtlCol="0">
            <a:spAutoFit/>
          </a:bodyPr>
          <a:lstStyle/>
          <a:p>
            <a:r>
              <a:rPr lang="en-US" sz="1600" u="sng" dirty="0" smtClean="0"/>
              <a:t>Local </a:t>
            </a:r>
            <a:r>
              <a:rPr lang="en-US" sz="1600" u="sng" dirty="0" err="1" smtClean="0"/>
              <a:t>Trilateration</a:t>
            </a:r>
            <a:endParaRPr lang="en-US" sz="1600" u="sng" dirty="0" smtClean="0"/>
          </a:p>
          <a:p>
            <a:endParaRPr lang="en-US" sz="1400" dirty="0" smtClean="0"/>
          </a:p>
          <a:p>
            <a:r>
              <a:rPr lang="en-US" sz="1400" dirty="0" smtClean="0"/>
              <a:t>It provides position and translational velocity data</a:t>
            </a:r>
          </a:p>
          <a:p>
            <a:r>
              <a:rPr lang="en-US" sz="1400" dirty="0" smtClean="0"/>
              <a:t>To the agents which don’t have position sensors</a:t>
            </a:r>
            <a:endParaRPr lang="tr-TR" sz="1400" dirty="0"/>
          </a:p>
        </p:txBody>
      </p:sp>
      <p:sp>
        <p:nvSpPr>
          <p:cNvPr id="17" name="TextBox 16"/>
          <p:cNvSpPr txBox="1"/>
          <p:nvPr/>
        </p:nvSpPr>
        <p:spPr>
          <a:xfrm>
            <a:off x="1839912" y="1722437"/>
            <a:ext cx="5942652" cy="369332"/>
          </a:xfrm>
          <a:prstGeom prst="rect">
            <a:avLst/>
          </a:prstGeom>
          <a:noFill/>
        </p:spPr>
        <p:txBody>
          <a:bodyPr wrap="none" rtlCol="0">
            <a:spAutoFit/>
          </a:bodyPr>
          <a:lstStyle/>
          <a:p>
            <a:r>
              <a:rPr lang="en-US" dirty="0" smtClean="0"/>
              <a:t>Local positioning system is composed of two main parts.</a:t>
            </a:r>
            <a:endParaRPr lang="tr-TR" dirty="0"/>
          </a:p>
        </p:txBody>
      </p:sp>
      <p:cxnSp>
        <p:nvCxnSpPr>
          <p:cNvPr id="19" name="Straight Arrow Connector 18"/>
          <p:cNvCxnSpPr/>
          <p:nvPr/>
        </p:nvCxnSpPr>
        <p:spPr>
          <a:xfrm rot="10800000" flipV="1">
            <a:off x="2525712" y="2255837"/>
            <a:ext cx="8382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92712" y="2255837"/>
            <a:ext cx="7620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620712" y="1417637"/>
            <a:ext cx="8153400" cy="1969770"/>
          </a:xfrm>
          <a:prstGeom prst="rect">
            <a:avLst/>
          </a:prstGeom>
          <a:noFill/>
        </p:spPr>
        <p:txBody>
          <a:bodyPr wrap="square" rtlCol="0">
            <a:spAutoFit/>
          </a:bodyPr>
          <a:lstStyle/>
          <a:p>
            <a:r>
              <a:rPr lang="en-US" u="sng" dirty="0" smtClean="0"/>
              <a:t>Local </a:t>
            </a:r>
            <a:r>
              <a:rPr lang="en-US" u="sng" dirty="0" err="1" smtClean="0"/>
              <a:t>trilateration</a:t>
            </a:r>
            <a:r>
              <a:rPr lang="en-US" u="sng" dirty="0" smtClean="0"/>
              <a:t> process;</a:t>
            </a:r>
          </a:p>
          <a:p>
            <a:endParaRPr lang="en-US" sz="1600" dirty="0" smtClean="0"/>
          </a:p>
          <a:p>
            <a:pPr>
              <a:buFont typeface="Arial" pitchFamily="34" charset="0"/>
              <a:buChar char="•"/>
            </a:pPr>
            <a:r>
              <a:rPr lang="en-US" sz="1400" dirty="0" smtClean="0"/>
              <a:t> Requires at least 3 neighbors</a:t>
            </a:r>
          </a:p>
          <a:p>
            <a:pPr>
              <a:buFont typeface="Arial" pitchFamily="34" charset="0"/>
              <a:buChar char="•"/>
            </a:pPr>
            <a:endParaRPr lang="en-US" sz="1400" dirty="0" smtClean="0"/>
          </a:p>
          <a:p>
            <a:pPr>
              <a:buFont typeface="Arial" pitchFamily="34" charset="0"/>
              <a:buChar char="•"/>
            </a:pPr>
            <a:r>
              <a:rPr lang="en-US" sz="1400" dirty="0" smtClean="0"/>
              <a:t> Loops with low frequencies due to computational and power restrictions</a:t>
            </a:r>
          </a:p>
          <a:p>
            <a:endParaRPr lang="en-US" sz="1400" dirty="0" smtClean="0"/>
          </a:p>
          <a:p>
            <a:pPr>
              <a:buFont typeface="Arial" pitchFamily="34" charset="0"/>
              <a:buChar char="•"/>
            </a:pPr>
            <a:r>
              <a:rPr lang="en-US" sz="1400" dirty="0" smtClean="0"/>
              <a:t>  Handles lost agents (agents do not have  three neighbors) </a:t>
            </a:r>
          </a:p>
          <a:p>
            <a:endParaRPr lang="tr-TR" dirty="0"/>
          </a:p>
        </p:txBody>
      </p:sp>
      <p:grpSp>
        <p:nvGrpSpPr>
          <p:cNvPr id="45" name="Group 44"/>
          <p:cNvGrpSpPr/>
          <p:nvPr/>
        </p:nvGrpSpPr>
        <p:grpSpPr>
          <a:xfrm>
            <a:off x="2068512" y="3551237"/>
            <a:ext cx="4541520" cy="2470964"/>
            <a:chOff x="2068512" y="3551237"/>
            <a:chExt cx="4541520" cy="2470964"/>
          </a:xfrm>
        </p:grpSpPr>
        <p:sp>
          <p:nvSpPr>
            <p:cNvPr id="12" name="Arc 11"/>
            <p:cNvSpPr/>
            <p:nvPr/>
          </p:nvSpPr>
          <p:spPr>
            <a:xfrm rot="10800000">
              <a:off x="2982912" y="5075237"/>
              <a:ext cx="3276600" cy="609600"/>
            </a:xfrm>
            <a:prstGeom prst="arc">
              <a:avLst/>
            </a:prstGeom>
            <a:ln w="1905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Oval 12"/>
            <p:cNvSpPr/>
            <p:nvPr/>
          </p:nvSpPr>
          <p:spPr>
            <a:xfrm>
              <a:off x="3973512" y="4160837"/>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TextBox 13"/>
            <p:cNvSpPr txBox="1"/>
            <p:nvPr/>
          </p:nvSpPr>
          <p:spPr>
            <a:xfrm>
              <a:off x="4049712" y="4793297"/>
              <a:ext cx="685800" cy="261610"/>
            </a:xfrm>
            <a:prstGeom prst="rect">
              <a:avLst/>
            </a:prstGeom>
            <a:noFill/>
          </p:spPr>
          <p:txBody>
            <a:bodyPr wrap="square" rtlCol="0">
              <a:spAutoFit/>
            </a:bodyPr>
            <a:lstStyle/>
            <a:p>
              <a:r>
                <a:rPr lang="en-US" sz="1100" dirty="0" smtClean="0"/>
                <a:t>Agent </a:t>
              </a:r>
              <a:r>
                <a:rPr lang="en-US" sz="1100" dirty="0" err="1" smtClean="0"/>
                <a:t>i</a:t>
              </a:r>
              <a:endParaRPr lang="tr-TR" sz="1100" dirty="0"/>
            </a:p>
          </p:txBody>
        </p:sp>
        <p:sp>
          <p:nvSpPr>
            <p:cNvPr id="15" name="TextBox 14"/>
            <p:cNvSpPr txBox="1"/>
            <p:nvPr/>
          </p:nvSpPr>
          <p:spPr>
            <a:xfrm>
              <a:off x="4125912" y="4237037"/>
              <a:ext cx="620683" cy="253916"/>
            </a:xfrm>
            <a:prstGeom prst="rect">
              <a:avLst/>
            </a:prstGeom>
            <a:noFill/>
          </p:spPr>
          <p:txBody>
            <a:bodyPr wrap="none" rtlCol="0">
              <a:spAutoFit/>
            </a:bodyPr>
            <a:lstStyle/>
            <a:p>
              <a:r>
                <a:rPr lang="en-US" sz="1000" dirty="0" smtClean="0"/>
                <a:t>P(</a:t>
              </a:r>
              <a:r>
                <a:rPr lang="en-US" sz="1000" dirty="0" err="1" smtClean="0"/>
                <a:t>x,y,z</a:t>
              </a:r>
              <a:r>
                <a:rPr lang="en-US" sz="1050" dirty="0" smtClean="0"/>
                <a:t>)</a:t>
              </a:r>
              <a:endParaRPr lang="tr-TR" sz="1050" dirty="0"/>
            </a:p>
          </p:txBody>
        </p:sp>
        <p:cxnSp>
          <p:nvCxnSpPr>
            <p:cNvPr id="17" name="Straight Connector 16"/>
            <p:cNvCxnSpPr/>
            <p:nvPr/>
          </p:nvCxnSpPr>
          <p:spPr>
            <a:xfrm>
              <a:off x="2525712" y="3856037"/>
              <a:ext cx="1828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2754312" y="4541837"/>
              <a:ext cx="1600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4125912" y="4770437"/>
              <a:ext cx="1143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354512" y="4008437"/>
              <a:ext cx="19050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11512" y="3901757"/>
              <a:ext cx="320922" cy="276999"/>
            </a:xfrm>
            <a:prstGeom prst="rect">
              <a:avLst/>
            </a:prstGeom>
            <a:noFill/>
          </p:spPr>
          <p:txBody>
            <a:bodyPr wrap="none" rtlCol="0">
              <a:spAutoFit/>
            </a:bodyPr>
            <a:lstStyle/>
            <a:p>
              <a:r>
                <a:rPr lang="en-US" sz="1200" dirty="0" smtClean="0"/>
                <a:t>r1</a:t>
              </a:r>
              <a:endParaRPr lang="tr-TR" sz="1200" dirty="0"/>
            </a:p>
          </p:txBody>
        </p:sp>
        <p:sp>
          <p:nvSpPr>
            <p:cNvPr id="25" name="TextBox 24"/>
            <p:cNvSpPr txBox="1"/>
            <p:nvPr/>
          </p:nvSpPr>
          <p:spPr>
            <a:xfrm>
              <a:off x="5116512" y="4008437"/>
              <a:ext cx="320922" cy="276999"/>
            </a:xfrm>
            <a:prstGeom prst="rect">
              <a:avLst/>
            </a:prstGeom>
            <a:noFill/>
          </p:spPr>
          <p:txBody>
            <a:bodyPr wrap="none" rtlCol="0">
              <a:spAutoFit/>
            </a:bodyPr>
            <a:lstStyle/>
            <a:p>
              <a:r>
                <a:rPr lang="en-US" sz="1200" dirty="0" smtClean="0"/>
                <a:t>r2</a:t>
              </a:r>
              <a:endParaRPr lang="tr-TR" sz="1200" dirty="0"/>
            </a:p>
          </p:txBody>
        </p:sp>
        <p:sp>
          <p:nvSpPr>
            <p:cNvPr id="26" name="TextBox 25"/>
            <p:cNvSpPr txBox="1"/>
            <p:nvPr/>
          </p:nvSpPr>
          <p:spPr>
            <a:xfrm>
              <a:off x="3363912" y="4618037"/>
              <a:ext cx="320922" cy="276999"/>
            </a:xfrm>
            <a:prstGeom prst="rect">
              <a:avLst/>
            </a:prstGeom>
            <a:noFill/>
          </p:spPr>
          <p:txBody>
            <a:bodyPr wrap="none" rtlCol="0">
              <a:spAutoFit/>
            </a:bodyPr>
            <a:lstStyle/>
            <a:p>
              <a:r>
                <a:rPr lang="en-US" sz="1200" dirty="0" smtClean="0"/>
                <a:t>r3</a:t>
              </a:r>
              <a:endParaRPr lang="tr-TR" sz="1200" dirty="0"/>
            </a:p>
          </p:txBody>
        </p:sp>
        <p:sp>
          <p:nvSpPr>
            <p:cNvPr id="27" name="TextBox 26"/>
            <p:cNvSpPr txBox="1"/>
            <p:nvPr/>
          </p:nvSpPr>
          <p:spPr>
            <a:xfrm>
              <a:off x="4659312" y="4922837"/>
              <a:ext cx="320922" cy="276999"/>
            </a:xfrm>
            <a:prstGeom prst="rect">
              <a:avLst/>
            </a:prstGeom>
            <a:noFill/>
          </p:spPr>
          <p:txBody>
            <a:bodyPr wrap="none" rtlCol="0">
              <a:spAutoFit/>
            </a:bodyPr>
            <a:lstStyle/>
            <a:p>
              <a:r>
                <a:rPr lang="en-US" sz="1200" dirty="0" err="1" smtClean="0"/>
                <a:t>rn</a:t>
              </a:r>
              <a:endParaRPr lang="tr-TR" sz="1200" dirty="0"/>
            </a:p>
          </p:txBody>
        </p:sp>
        <p:sp>
          <p:nvSpPr>
            <p:cNvPr id="28" name="Oval 27"/>
            <p:cNvSpPr/>
            <p:nvPr/>
          </p:nvSpPr>
          <p:spPr>
            <a:xfrm>
              <a:off x="4331653" y="452659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1" name="Group 30"/>
            <p:cNvGrpSpPr/>
            <p:nvPr/>
          </p:nvGrpSpPr>
          <p:grpSpPr>
            <a:xfrm>
              <a:off x="2068512" y="3551237"/>
              <a:ext cx="762000" cy="430887"/>
              <a:chOff x="2068512" y="3551237"/>
              <a:chExt cx="762000" cy="430887"/>
            </a:xfrm>
          </p:grpSpPr>
          <p:sp>
            <p:nvSpPr>
              <p:cNvPr id="7" name="TextBox 6"/>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N1(</a:t>
                </a:r>
                <a:r>
                  <a:rPr lang="en-US" sz="1100" dirty="0" err="1" smtClean="0"/>
                  <a:t>x,y,z</a:t>
                </a:r>
                <a:r>
                  <a:rPr lang="en-US" sz="1100" dirty="0" smtClean="0"/>
                  <a:t>)</a:t>
                </a:r>
              </a:p>
              <a:p>
                <a:pPr algn="ctr"/>
                <a:endParaRPr lang="tr-TR" sz="1100" dirty="0"/>
              </a:p>
            </p:txBody>
          </p:sp>
          <p:sp>
            <p:nvSpPr>
              <p:cNvPr id="30" name="Oval 29"/>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2" name="Group 31"/>
            <p:cNvGrpSpPr/>
            <p:nvPr/>
          </p:nvGrpSpPr>
          <p:grpSpPr>
            <a:xfrm>
              <a:off x="5848032" y="3714710"/>
              <a:ext cx="762000" cy="430887"/>
              <a:chOff x="2068512" y="3551237"/>
              <a:chExt cx="762000" cy="430887"/>
            </a:xfrm>
          </p:grpSpPr>
          <p:sp>
            <p:nvSpPr>
              <p:cNvPr id="33" name="TextBox 32"/>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N2(</a:t>
                </a:r>
                <a:r>
                  <a:rPr lang="en-US" sz="1100" dirty="0" err="1" smtClean="0"/>
                  <a:t>x,y,z</a:t>
                </a:r>
                <a:r>
                  <a:rPr lang="en-US" sz="1100" dirty="0" smtClean="0"/>
                  <a:t>)</a:t>
                </a:r>
              </a:p>
              <a:p>
                <a:pPr algn="ctr"/>
                <a:endParaRPr lang="tr-TR" sz="1100" dirty="0"/>
              </a:p>
            </p:txBody>
          </p:sp>
          <p:sp>
            <p:nvSpPr>
              <p:cNvPr id="34" name="Oval 33"/>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5" name="Group 34"/>
            <p:cNvGrpSpPr/>
            <p:nvPr/>
          </p:nvGrpSpPr>
          <p:grpSpPr>
            <a:xfrm>
              <a:off x="2312352" y="4872950"/>
              <a:ext cx="762000" cy="430887"/>
              <a:chOff x="2068512" y="3551237"/>
              <a:chExt cx="762000" cy="430887"/>
            </a:xfrm>
          </p:grpSpPr>
          <p:sp>
            <p:nvSpPr>
              <p:cNvPr id="36" name="TextBox 35"/>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smtClean="0"/>
                  <a:t>N3(</a:t>
                </a:r>
                <a:r>
                  <a:rPr lang="en-US" sz="1100" dirty="0" err="1" smtClean="0"/>
                  <a:t>x,y,z</a:t>
                </a:r>
                <a:r>
                  <a:rPr lang="en-US" sz="1100" dirty="0" smtClean="0"/>
                  <a:t>)</a:t>
                </a:r>
              </a:p>
              <a:p>
                <a:pPr algn="ctr"/>
                <a:endParaRPr lang="tr-TR" sz="1100" dirty="0"/>
              </a:p>
            </p:txBody>
          </p:sp>
          <p:sp>
            <p:nvSpPr>
              <p:cNvPr id="37" name="Oval 36"/>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8" name="Group 37"/>
            <p:cNvGrpSpPr/>
            <p:nvPr/>
          </p:nvGrpSpPr>
          <p:grpSpPr>
            <a:xfrm>
              <a:off x="4613592" y="5410517"/>
              <a:ext cx="762000" cy="430887"/>
              <a:chOff x="2068512" y="3551237"/>
              <a:chExt cx="762000" cy="430887"/>
            </a:xfrm>
          </p:grpSpPr>
          <p:sp>
            <p:nvSpPr>
              <p:cNvPr id="39" name="TextBox 38"/>
              <p:cNvSpPr txBox="1"/>
              <p:nvPr/>
            </p:nvSpPr>
            <p:spPr>
              <a:xfrm>
                <a:off x="2068512" y="3551237"/>
                <a:ext cx="762000" cy="430887"/>
              </a:xfrm>
              <a:prstGeom prst="rect">
                <a:avLst/>
              </a:prstGeom>
              <a:noFill/>
              <a:ln w="12700">
                <a:solidFill>
                  <a:schemeClr val="tx1"/>
                </a:solidFill>
              </a:ln>
            </p:spPr>
            <p:txBody>
              <a:bodyPr wrap="square" rtlCol="0">
                <a:spAutoFit/>
              </a:bodyPr>
              <a:lstStyle/>
              <a:p>
                <a:pPr algn="ctr"/>
                <a:r>
                  <a:rPr lang="en-US" sz="1100" dirty="0" err="1" smtClean="0"/>
                  <a:t>Nn</a:t>
                </a:r>
                <a:r>
                  <a:rPr lang="en-US" sz="1100" dirty="0" smtClean="0"/>
                  <a:t>(</a:t>
                </a:r>
                <a:r>
                  <a:rPr lang="en-US" sz="1100" dirty="0" err="1" smtClean="0"/>
                  <a:t>x,y,z</a:t>
                </a:r>
                <a:r>
                  <a:rPr lang="en-US" sz="1100" dirty="0" smtClean="0"/>
                  <a:t>)</a:t>
                </a:r>
              </a:p>
              <a:p>
                <a:pPr algn="ctr"/>
                <a:endParaRPr lang="tr-TR" sz="1100" dirty="0"/>
              </a:p>
            </p:txBody>
          </p:sp>
          <p:sp>
            <p:nvSpPr>
              <p:cNvPr id="40" name="Oval 39"/>
              <p:cNvSpPr/>
              <p:nvPr/>
            </p:nvSpPr>
            <p:spPr>
              <a:xfrm>
                <a:off x="2464753" y="38179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1" name="TextBox 40"/>
            <p:cNvSpPr txBox="1"/>
            <p:nvPr/>
          </p:nvSpPr>
          <p:spPr>
            <a:xfrm>
              <a:off x="2133280" y="3939857"/>
              <a:ext cx="689612" cy="215444"/>
            </a:xfrm>
            <a:prstGeom prst="rect">
              <a:avLst/>
            </a:prstGeom>
            <a:noFill/>
          </p:spPr>
          <p:txBody>
            <a:bodyPr wrap="none" rtlCol="0">
              <a:spAutoFit/>
            </a:bodyPr>
            <a:lstStyle/>
            <a:p>
              <a:r>
                <a:rPr lang="en-US" sz="800" dirty="0" smtClean="0"/>
                <a:t>Neighbor 1</a:t>
              </a:r>
              <a:endParaRPr lang="tr-TR" sz="800" dirty="0"/>
            </a:p>
          </p:txBody>
        </p:sp>
        <p:sp>
          <p:nvSpPr>
            <p:cNvPr id="42" name="TextBox 41"/>
            <p:cNvSpPr txBox="1"/>
            <p:nvPr/>
          </p:nvSpPr>
          <p:spPr>
            <a:xfrm>
              <a:off x="5878512" y="4107497"/>
              <a:ext cx="689612" cy="215444"/>
            </a:xfrm>
            <a:prstGeom prst="rect">
              <a:avLst/>
            </a:prstGeom>
            <a:noFill/>
          </p:spPr>
          <p:txBody>
            <a:bodyPr wrap="none" rtlCol="0">
              <a:spAutoFit/>
            </a:bodyPr>
            <a:lstStyle/>
            <a:p>
              <a:r>
                <a:rPr lang="en-US" sz="800" dirty="0" smtClean="0"/>
                <a:t>Neighbor 2</a:t>
              </a:r>
              <a:endParaRPr lang="tr-TR" sz="800" dirty="0"/>
            </a:p>
          </p:txBody>
        </p:sp>
        <p:sp>
          <p:nvSpPr>
            <p:cNvPr id="43" name="TextBox 42"/>
            <p:cNvSpPr txBox="1"/>
            <p:nvPr/>
          </p:nvSpPr>
          <p:spPr>
            <a:xfrm>
              <a:off x="2358072" y="5265737"/>
              <a:ext cx="689612" cy="215444"/>
            </a:xfrm>
            <a:prstGeom prst="rect">
              <a:avLst/>
            </a:prstGeom>
            <a:noFill/>
          </p:spPr>
          <p:txBody>
            <a:bodyPr wrap="none" rtlCol="0">
              <a:spAutoFit/>
            </a:bodyPr>
            <a:lstStyle/>
            <a:p>
              <a:r>
                <a:rPr lang="en-US" sz="800" dirty="0" smtClean="0"/>
                <a:t>Neighbor 3</a:t>
              </a:r>
              <a:endParaRPr lang="tr-TR" sz="800" dirty="0"/>
            </a:p>
          </p:txBody>
        </p:sp>
        <p:sp>
          <p:nvSpPr>
            <p:cNvPr id="44" name="TextBox 43"/>
            <p:cNvSpPr txBox="1"/>
            <p:nvPr/>
          </p:nvSpPr>
          <p:spPr>
            <a:xfrm>
              <a:off x="4636452" y="5806757"/>
              <a:ext cx="689612" cy="215444"/>
            </a:xfrm>
            <a:prstGeom prst="rect">
              <a:avLst/>
            </a:prstGeom>
            <a:noFill/>
          </p:spPr>
          <p:txBody>
            <a:bodyPr wrap="none" rtlCol="0">
              <a:spAutoFit/>
            </a:bodyPr>
            <a:lstStyle/>
            <a:p>
              <a:r>
                <a:rPr lang="en-US" sz="800" dirty="0" smtClean="0"/>
                <a:t>Neighbor n</a:t>
              </a:r>
              <a:endParaRPr lang="tr-TR" sz="800"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1001712" y="1493837"/>
            <a:ext cx="8028673" cy="369332"/>
          </a:xfrm>
          <a:prstGeom prst="rect">
            <a:avLst/>
          </a:prstGeom>
          <a:noFill/>
        </p:spPr>
        <p:txBody>
          <a:bodyPr wrap="none" rtlCol="0">
            <a:spAutoFit/>
          </a:bodyPr>
          <a:lstStyle/>
          <a:p>
            <a:r>
              <a:rPr lang="en-US" dirty="0" smtClean="0"/>
              <a:t>Solution of the position for agent (P(</a:t>
            </a:r>
            <a:r>
              <a:rPr lang="en-US" dirty="0" err="1" smtClean="0"/>
              <a:t>x,y,z</a:t>
            </a:r>
            <a:r>
              <a:rPr lang="en-US" dirty="0" smtClean="0"/>
              <a:t>)) can be reduced to a problem of; </a:t>
            </a:r>
            <a:endParaRPr lang="tr-TR" dirty="0"/>
          </a:p>
        </p:txBody>
      </p:sp>
      <p:sp>
        <p:nvSpPr>
          <p:cNvPr id="2050" name="Rectangle 2"/>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428625" cy="219075"/>
          </a:xfrm>
          <a:prstGeom prst="rect">
            <a:avLst/>
          </a:prstGeom>
          <a:noFill/>
        </p:spPr>
      </p:pic>
      <p:sp>
        <p:nvSpPr>
          <p:cNvPr id="2052" name="Rectangle 4"/>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457200"/>
            <a:ext cx="428625" cy="219075"/>
          </a:xfrm>
          <a:prstGeom prst="rect">
            <a:avLst/>
          </a:prstGeom>
          <a:noFill/>
        </p:spPr>
      </p:pic>
      <p:graphicFrame>
        <p:nvGraphicFramePr>
          <p:cNvPr id="8" name="Object 7"/>
          <p:cNvGraphicFramePr>
            <a:graphicFrameLocks noChangeAspect="1"/>
          </p:cNvGraphicFramePr>
          <p:nvPr/>
        </p:nvGraphicFramePr>
        <p:xfrm>
          <a:off x="4202112" y="1874837"/>
          <a:ext cx="998537" cy="485775"/>
        </p:xfrm>
        <a:graphic>
          <a:graphicData uri="http://schemas.openxmlformats.org/presentationml/2006/ole">
            <p:oleObj spid="_x0000_s2053" name="Equation" r:id="rId4" imgW="469800" imgH="228600" progId="Equation.3">
              <p:embed/>
            </p:oleObj>
          </a:graphicData>
        </a:graphic>
      </p:graphicFrame>
      <p:grpSp>
        <p:nvGrpSpPr>
          <p:cNvPr id="14" name="Group 13"/>
          <p:cNvGrpSpPr/>
          <p:nvPr/>
        </p:nvGrpSpPr>
        <p:grpSpPr>
          <a:xfrm>
            <a:off x="696912" y="2713037"/>
            <a:ext cx="8507585" cy="2308324"/>
            <a:chOff x="696912" y="2713037"/>
            <a:chExt cx="8507585" cy="2308324"/>
          </a:xfrm>
        </p:grpSpPr>
        <p:sp>
          <p:nvSpPr>
            <p:cNvPr id="9" name="TextBox 8"/>
            <p:cNvSpPr txBox="1"/>
            <p:nvPr/>
          </p:nvSpPr>
          <p:spPr>
            <a:xfrm>
              <a:off x="696912" y="2713037"/>
              <a:ext cx="8507585" cy="2308324"/>
            </a:xfrm>
            <a:prstGeom prst="rect">
              <a:avLst/>
            </a:prstGeom>
            <a:noFill/>
          </p:spPr>
          <p:txBody>
            <a:bodyPr wrap="none" rtlCol="0">
              <a:spAutoFit/>
            </a:bodyPr>
            <a:lstStyle/>
            <a:p>
              <a:r>
                <a:rPr lang="en-US" dirty="0" smtClean="0"/>
                <a:t>Since we have a </a:t>
              </a:r>
              <a:r>
                <a:rPr lang="en-US" dirty="0" err="1" smtClean="0"/>
                <a:t>A</a:t>
              </a:r>
              <a:r>
                <a:rPr lang="en-US" dirty="0" smtClean="0"/>
                <a:t> matrix with a dimension of (n-1) x 2, there are three options for</a:t>
              </a:r>
            </a:p>
            <a:p>
              <a:r>
                <a:rPr lang="en-US" dirty="0" smtClean="0"/>
                <a:t>The solution of the problem related with the condition of A matrix,</a:t>
              </a:r>
            </a:p>
            <a:p>
              <a:endParaRPr lang="en-US" dirty="0" smtClean="0"/>
            </a:p>
            <a:p>
              <a:r>
                <a:rPr lang="en-US" dirty="0" smtClean="0"/>
                <a:t>1)                                  , </a:t>
              </a:r>
              <a:r>
                <a:rPr lang="en-US" sz="1400" dirty="0" smtClean="0"/>
                <a:t>unique solution              -&gt; 3 neighbors and A is full column rank matrix</a:t>
              </a:r>
              <a:endParaRPr lang="en-US" dirty="0" smtClean="0"/>
            </a:p>
            <a:p>
              <a:r>
                <a:rPr lang="en-US" dirty="0" smtClean="0"/>
                <a:t>2)                                  , </a:t>
              </a:r>
              <a:r>
                <a:rPr lang="en-US" sz="1400" dirty="0" smtClean="0"/>
                <a:t>minimum norm solution -&gt; more neighbors and A is full column rank matrix</a:t>
              </a:r>
              <a:endParaRPr lang="en-US" dirty="0" smtClean="0"/>
            </a:p>
            <a:p>
              <a:r>
                <a:rPr lang="en-US" dirty="0" smtClean="0"/>
                <a:t>3)  </a:t>
              </a:r>
              <a:r>
                <a:rPr lang="en-US" sz="1400" dirty="0" smtClean="0"/>
                <a:t>Find the minimum error/norm solution with nonlinear least squares method </a:t>
              </a:r>
              <a:endParaRPr lang="en-US" dirty="0" smtClean="0"/>
            </a:p>
            <a:p>
              <a:endParaRPr lang="en-US" dirty="0" smtClean="0"/>
            </a:p>
            <a:p>
              <a:pPr marL="342900" indent="-342900">
                <a:buFont typeface="+mj-lt"/>
                <a:buAutoNum type="arabicPeriod"/>
              </a:pPr>
              <a:endParaRPr lang="tr-TR" dirty="0"/>
            </a:p>
          </p:txBody>
        </p:sp>
        <p:pic>
          <p:nvPicPr>
            <p:cNvPr id="2055" name="Picture 7"/>
            <p:cNvPicPr>
              <a:picLocks noChangeAspect="1" noChangeArrowheads="1"/>
            </p:cNvPicPr>
            <p:nvPr/>
          </p:nvPicPr>
          <p:blipFill>
            <a:blip r:embed="rId5"/>
            <a:srcRect/>
            <a:stretch>
              <a:fillRect/>
            </a:stretch>
          </p:blipFill>
          <p:spPr bwMode="auto">
            <a:xfrm>
              <a:off x="1001712" y="3551237"/>
              <a:ext cx="1276350" cy="409575"/>
            </a:xfrm>
            <a:prstGeom prst="rect">
              <a:avLst/>
            </a:prstGeom>
            <a:noFill/>
            <a:ln w="9525">
              <a:noFill/>
              <a:miter lim="800000"/>
              <a:headEnd/>
              <a:tailEnd/>
            </a:ln>
            <a:effectLst/>
          </p:spPr>
        </p:pic>
        <p:pic>
          <p:nvPicPr>
            <p:cNvPr id="2057" name="Picture 9"/>
            <p:cNvPicPr>
              <a:picLocks noChangeAspect="1" noChangeArrowheads="1"/>
            </p:cNvPicPr>
            <p:nvPr/>
          </p:nvPicPr>
          <p:blipFill>
            <a:blip r:embed="rId6"/>
            <a:srcRect/>
            <a:stretch>
              <a:fillRect/>
            </a:stretch>
          </p:blipFill>
          <p:spPr bwMode="auto">
            <a:xfrm>
              <a:off x="1100772" y="3856037"/>
              <a:ext cx="1752600" cy="2857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3" name="TextBox 2"/>
          <p:cNvSpPr txBox="1"/>
          <p:nvPr/>
        </p:nvSpPr>
        <p:spPr>
          <a:xfrm>
            <a:off x="1077912" y="1570037"/>
            <a:ext cx="7744428" cy="1631216"/>
          </a:xfrm>
          <a:prstGeom prst="rect">
            <a:avLst/>
          </a:prstGeom>
          <a:noFill/>
        </p:spPr>
        <p:txBody>
          <a:bodyPr wrap="none" rtlCol="0">
            <a:spAutoFit/>
          </a:bodyPr>
          <a:lstStyle/>
          <a:p>
            <a:r>
              <a:rPr lang="en-US" u="sng" dirty="0" smtClean="0"/>
              <a:t>Lost agent handling rules,</a:t>
            </a:r>
          </a:p>
          <a:p>
            <a:endParaRPr lang="en-US" dirty="0" smtClean="0"/>
          </a:p>
          <a:p>
            <a:pPr>
              <a:buFont typeface="Arial" pitchFamily="34" charset="0"/>
              <a:buChar char="•"/>
            </a:pPr>
            <a:r>
              <a:rPr lang="en-US" sz="1600" dirty="0" smtClean="0"/>
              <a:t>An agent is called ‘lost’ when it doesn’t have minimum 3 neighbors</a:t>
            </a:r>
          </a:p>
          <a:p>
            <a:pPr>
              <a:buFont typeface="Arial" pitchFamily="34" charset="0"/>
              <a:buChar char="•"/>
            </a:pPr>
            <a:r>
              <a:rPr lang="en-US" sz="1600" dirty="0" smtClean="0"/>
              <a:t>If an agent is lost it cannot enter the localization process</a:t>
            </a:r>
          </a:p>
          <a:p>
            <a:pPr>
              <a:buFont typeface="Arial" pitchFamily="34" charset="0"/>
              <a:buChar char="•"/>
            </a:pPr>
            <a:r>
              <a:rPr lang="en-US" sz="1600" dirty="0" smtClean="0"/>
              <a:t>If an agent is missing the localization process for 3-4 times(task dependent)</a:t>
            </a:r>
          </a:p>
          <a:p>
            <a:r>
              <a:rPr lang="en-US" sz="1600" dirty="0" smtClean="0"/>
              <a:t>  then it must be directed to the formation shape center (Return to Home condition) </a:t>
            </a:r>
            <a:endParaRPr lang="tr-TR" sz="1600" dirty="0"/>
          </a:p>
        </p:txBody>
      </p:sp>
      <p:grpSp>
        <p:nvGrpSpPr>
          <p:cNvPr id="60" name="Group 59"/>
          <p:cNvGrpSpPr/>
          <p:nvPr/>
        </p:nvGrpSpPr>
        <p:grpSpPr>
          <a:xfrm>
            <a:off x="1953600" y="3551237"/>
            <a:ext cx="5525112" cy="2865642"/>
            <a:chOff x="1687512" y="3551237"/>
            <a:chExt cx="5525112" cy="2865642"/>
          </a:xfrm>
        </p:grpSpPr>
        <p:sp>
          <p:nvSpPr>
            <p:cNvPr id="6" name="CustomShape 2"/>
            <p:cNvSpPr/>
            <p:nvPr/>
          </p:nvSpPr>
          <p:spPr>
            <a:xfrm>
              <a:off x="5687400" y="5456237"/>
              <a:ext cx="572112" cy="579642"/>
            </a:xfrm>
            <a:prstGeom prst="ellipse">
              <a:avLst/>
            </a:prstGeom>
            <a:solidFill>
              <a:srgbClr val="579D1C"/>
            </a:solidFill>
            <a:ln>
              <a:solidFill>
                <a:srgbClr val="3465A4"/>
              </a:solidFill>
            </a:ln>
          </p:spPr>
        </p:sp>
        <p:grpSp>
          <p:nvGrpSpPr>
            <p:cNvPr id="7" name="Group 51"/>
            <p:cNvGrpSpPr/>
            <p:nvPr/>
          </p:nvGrpSpPr>
          <p:grpSpPr>
            <a:xfrm>
              <a:off x="1687512" y="4999037"/>
              <a:ext cx="587160" cy="555120"/>
              <a:chOff x="3566160" y="5943600"/>
              <a:chExt cx="587160" cy="555120"/>
            </a:xfrm>
          </p:grpSpPr>
          <p:sp>
            <p:nvSpPr>
              <p:cNvPr id="56" name="CustomShape 17"/>
              <p:cNvSpPr/>
              <p:nvPr/>
            </p:nvSpPr>
            <p:spPr>
              <a:xfrm>
                <a:off x="3566160" y="5943600"/>
                <a:ext cx="587160" cy="555120"/>
              </a:xfrm>
              <a:prstGeom prst="ellipse">
                <a:avLst/>
              </a:prstGeom>
              <a:solidFill>
                <a:srgbClr val="C5000B"/>
              </a:solidFill>
              <a:ln>
                <a:solidFill>
                  <a:srgbClr val="3465A4"/>
                </a:solidFill>
              </a:ln>
            </p:spPr>
          </p:sp>
          <p:sp>
            <p:nvSpPr>
              <p:cNvPr id="57" name="Line 18"/>
              <p:cNvSpPr/>
              <p:nvPr/>
            </p:nvSpPr>
            <p:spPr>
              <a:xfrm>
                <a:off x="3723480" y="6190560"/>
                <a:ext cx="293760" cy="0"/>
              </a:xfrm>
              <a:prstGeom prst="line">
                <a:avLst/>
              </a:prstGeom>
              <a:ln>
                <a:solidFill>
                  <a:srgbClr val="000000"/>
                </a:solidFill>
              </a:ln>
            </p:spPr>
          </p:sp>
          <p:sp>
            <p:nvSpPr>
              <p:cNvPr id="58" name="TextShape 19"/>
              <p:cNvSpPr txBox="1"/>
              <p:nvPr/>
            </p:nvSpPr>
            <p:spPr>
              <a:xfrm>
                <a:off x="3620520" y="5968800"/>
                <a:ext cx="511560" cy="503640"/>
              </a:xfrm>
              <a:prstGeom prst="rect">
                <a:avLst/>
              </a:prstGeom>
            </p:spPr>
            <p:txBody>
              <a:bodyPr lIns="90000" tIns="45000" rIns="90000" bIns="45000"/>
              <a:lstStyle/>
              <a:p>
                <a:r>
                  <a:rPr lang="en-US" sz="1200" dirty="0" smtClean="0"/>
                  <a:t>Lost</a:t>
                </a:r>
                <a:endParaRPr sz="1200"/>
              </a:p>
            </p:txBody>
          </p:sp>
        </p:grpSp>
        <p:sp>
          <p:nvSpPr>
            <p:cNvPr id="10" name="CustomShape 2"/>
            <p:cNvSpPr/>
            <p:nvPr/>
          </p:nvSpPr>
          <p:spPr>
            <a:xfrm>
              <a:off x="6640512" y="4846637"/>
              <a:ext cx="572112" cy="579642"/>
            </a:xfrm>
            <a:prstGeom prst="ellipse">
              <a:avLst/>
            </a:prstGeom>
            <a:solidFill>
              <a:srgbClr val="579D1C"/>
            </a:solidFill>
            <a:ln>
              <a:solidFill>
                <a:srgbClr val="3465A4"/>
              </a:solidFill>
            </a:ln>
          </p:spPr>
        </p:sp>
        <p:sp>
          <p:nvSpPr>
            <p:cNvPr id="11" name="CustomShape 2"/>
            <p:cNvSpPr/>
            <p:nvPr/>
          </p:nvSpPr>
          <p:spPr>
            <a:xfrm>
              <a:off x="5345112" y="4237037"/>
              <a:ext cx="572112" cy="579642"/>
            </a:xfrm>
            <a:prstGeom prst="ellipse">
              <a:avLst/>
            </a:prstGeom>
            <a:solidFill>
              <a:srgbClr val="579D1C"/>
            </a:solidFill>
            <a:ln>
              <a:solidFill>
                <a:srgbClr val="3465A4"/>
              </a:solidFill>
            </a:ln>
          </p:spPr>
        </p:sp>
        <p:sp>
          <p:nvSpPr>
            <p:cNvPr id="12" name="CustomShape 2"/>
            <p:cNvSpPr/>
            <p:nvPr/>
          </p:nvSpPr>
          <p:spPr>
            <a:xfrm>
              <a:off x="6640512" y="3551237"/>
              <a:ext cx="572112" cy="579642"/>
            </a:xfrm>
            <a:prstGeom prst="ellipse">
              <a:avLst/>
            </a:prstGeom>
            <a:solidFill>
              <a:srgbClr val="579D1C"/>
            </a:solidFill>
            <a:ln>
              <a:solidFill>
                <a:srgbClr val="3465A4"/>
              </a:solidFill>
            </a:ln>
          </p:spPr>
        </p:sp>
        <p:sp>
          <p:nvSpPr>
            <p:cNvPr id="13" name="CustomShape 2"/>
            <p:cNvSpPr/>
            <p:nvPr/>
          </p:nvSpPr>
          <p:spPr>
            <a:xfrm>
              <a:off x="4278312" y="3856037"/>
              <a:ext cx="572112" cy="579642"/>
            </a:xfrm>
            <a:prstGeom prst="ellipse">
              <a:avLst/>
            </a:prstGeom>
            <a:solidFill>
              <a:srgbClr val="579D1C"/>
            </a:solidFill>
            <a:ln>
              <a:solidFill>
                <a:srgbClr val="3465A4"/>
              </a:solidFill>
            </a:ln>
          </p:spPr>
        </p:sp>
        <p:sp>
          <p:nvSpPr>
            <p:cNvPr id="59" name="CustomShape 2"/>
            <p:cNvSpPr/>
            <p:nvPr/>
          </p:nvSpPr>
          <p:spPr>
            <a:xfrm>
              <a:off x="4583112" y="5837237"/>
              <a:ext cx="572112" cy="579642"/>
            </a:xfrm>
            <a:prstGeom prst="ellipse">
              <a:avLst/>
            </a:prstGeom>
            <a:solidFill>
              <a:srgbClr val="579D1C"/>
            </a:solidFill>
            <a:ln>
              <a:solidFill>
                <a:srgbClr val="3465A4"/>
              </a:solidFill>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6" name="TextBox 5"/>
          <p:cNvSpPr txBox="1"/>
          <p:nvPr/>
        </p:nvSpPr>
        <p:spPr>
          <a:xfrm>
            <a:off x="3211512" y="1570037"/>
            <a:ext cx="2852127" cy="369332"/>
          </a:xfrm>
          <a:prstGeom prst="rect">
            <a:avLst/>
          </a:prstGeom>
          <a:noFill/>
        </p:spPr>
        <p:txBody>
          <a:bodyPr wrap="none" rtlCol="0">
            <a:spAutoFit/>
          </a:bodyPr>
          <a:lstStyle/>
          <a:p>
            <a:r>
              <a:rPr lang="en-US" u="sng" dirty="0" smtClean="0"/>
              <a:t>Return to Home Approach</a:t>
            </a:r>
            <a:endParaRPr lang="tr-TR" u="sng" dirty="0"/>
          </a:p>
        </p:txBody>
      </p:sp>
      <p:grpSp>
        <p:nvGrpSpPr>
          <p:cNvPr id="39" name="Group 38"/>
          <p:cNvGrpSpPr/>
          <p:nvPr/>
        </p:nvGrpSpPr>
        <p:grpSpPr>
          <a:xfrm>
            <a:off x="1458912" y="2103437"/>
            <a:ext cx="7734820" cy="3423033"/>
            <a:chOff x="1458912" y="2103437"/>
            <a:chExt cx="7734820" cy="3423033"/>
          </a:xfrm>
        </p:grpSpPr>
        <p:grpSp>
          <p:nvGrpSpPr>
            <p:cNvPr id="20" name="Group 19"/>
            <p:cNvGrpSpPr/>
            <p:nvPr/>
          </p:nvGrpSpPr>
          <p:grpSpPr>
            <a:xfrm>
              <a:off x="5954712" y="2484437"/>
              <a:ext cx="2819400" cy="3042033"/>
              <a:chOff x="5954712" y="3398837"/>
              <a:chExt cx="2362200" cy="2127633"/>
            </a:xfrm>
          </p:grpSpPr>
          <p:sp>
            <p:nvSpPr>
              <p:cNvPr id="8" name="Freeform 7"/>
              <p:cNvSpPr/>
              <p:nvPr/>
            </p:nvSpPr>
            <p:spPr>
              <a:xfrm>
                <a:off x="5954712" y="3932237"/>
                <a:ext cx="2362200" cy="15942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63014" y="4349545"/>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6579617" y="4558198"/>
                <a:ext cx="347170" cy="347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7551693" y="4140891"/>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7412825" y="4905955"/>
                <a:ext cx="208302" cy="208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6926787" y="5114609"/>
                <a:ext cx="277736" cy="278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Isosceles Triangle 13"/>
              <p:cNvSpPr/>
              <p:nvPr/>
            </p:nvSpPr>
            <p:spPr>
              <a:xfrm>
                <a:off x="6579617" y="4279993"/>
                <a:ext cx="208302" cy="208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Isosceles Triangle 14"/>
              <p:cNvSpPr/>
              <p:nvPr/>
            </p:nvSpPr>
            <p:spPr>
              <a:xfrm>
                <a:off x="7135089" y="4279993"/>
                <a:ext cx="208302" cy="208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7759994" y="4766852"/>
                <a:ext cx="347170" cy="20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Rectangle 16"/>
              <p:cNvSpPr/>
              <p:nvPr/>
            </p:nvSpPr>
            <p:spPr>
              <a:xfrm>
                <a:off x="7204523" y="4627750"/>
                <a:ext cx="208302" cy="13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Freeform 17"/>
              <p:cNvSpPr/>
              <p:nvPr/>
            </p:nvSpPr>
            <p:spPr>
              <a:xfrm>
                <a:off x="5954712" y="3398837"/>
                <a:ext cx="2362200" cy="15942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9" name="Oval 18"/>
            <p:cNvSpPr/>
            <p:nvPr/>
          </p:nvSpPr>
          <p:spPr>
            <a:xfrm>
              <a:off x="3363912" y="3932237"/>
              <a:ext cx="533400" cy="506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3592512" y="4922837"/>
              <a:ext cx="533400" cy="50680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3" name="Straight Arrow Connector 22"/>
            <p:cNvCxnSpPr/>
            <p:nvPr/>
          </p:nvCxnSpPr>
          <p:spPr>
            <a:xfrm rot="10800000">
              <a:off x="2601912" y="41608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58912" y="3932237"/>
              <a:ext cx="1127168" cy="523220"/>
            </a:xfrm>
            <a:prstGeom prst="rect">
              <a:avLst/>
            </a:prstGeom>
            <a:noFill/>
          </p:spPr>
          <p:txBody>
            <a:bodyPr wrap="none" rtlCol="0">
              <a:spAutoFit/>
            </a:bodyPr>
            <a:lstStyle/>
            <a:p>
              <a:pPr algn="ctr"/>
              <a:r>
                <a:rPr lang="en-US" sz="1400" dirty="0" smtClean="0"/>
                <a:t>Agent’s real</a:t>
              </a:r>
            </a:p>
            <a:p>
              <a:pPr algn="ctr"/>
              <a:r>
                <a:rPr lang="en-US" sz="1400" dirty="0" smtClean="0"/>
                <a:t> position</a:t>
              </a:r>
              <a:endParaRPr lang="tr-TR" sz="1400" dirty="0"/>
            </a:p>
          </p:txBody>
        </p:sp>
        <p:cxnSp>
          <p:nvCxnSpPr>
            <p:cNvPr id="25" name="Straight Arrow Connector 24"/>
            <p:cNvCxnSpPr/>
            <p:nvPr/>
          </p:nvCxnSpPr>
          <p:spPr>
            <a:xfrm rot="10800000">
              <a:off x="2830512" y="52276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35112" y="4999037"/>
              <a:ext cx="1316322" cy="523220"/>
            </a:xfrm>
            <a:prstGeom prst="rect">
              <a:avLst/>
            </a:prstGeom>
            <a:noFill/>
          </p:spPr>
          <p:txBody>
            <a:bodyPr wrap="none" rtlCol="0">
              <a:spAutoFit/>
            </a:bodyPr>
            <a:lstStyle/>
            <a:p>
              <a:pPr algn="ctr"/>
              <a:r>
                <a:rPr lang="en-US" sz="1400" dirty="0" smtClean="0"/>
                <a:t>Agent’s wrong</a:t>
              </a:r>
            </a:p>
            <a:p>
              <a:pPr algn="ctr"/>
              <a:r>
                <a:rPr lang="en-US" sz="1400" dirty="0" smtClean="0"/>
                <a:t> position</a:t>
              </a:r>
              <a:endParaRPr lang="tr-TR" sz="1400" dirty="0"/>
            </a:p>
          </p:txBody>
        </p:sp>
        <p:cxnSp>
          <p:nvCxnSpPr>
            <p:cNvPr id="28" name="Straight Arrow Connector 27"/>
            <p:cNvCxnSpPr/>
            <p:nvPr/>
          </p:nvCxnSpPr>
          <p:spPr>
            <a:xfrm flipV="1">
              <a:off x="4202112" y="4694237"/>
              <a:ext cx="1143000" cy="304800"/>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5932" y="4907597"/>
              <a:ext cx="1701107" cy="430887"/>
            </a:xfrm>
            <a:prstGeom prst="rect">
              <a:avLst/>
            </a:prstGeom>
            <a:noFill/>
          </p:spPr>
          <p:txBody>
            <a:bodyPr wrap="none" rtlCol="0">
              <a:spAutoFit/>
            </a:bodyPr>
            <a:lstStyle/>
            <a:p>
              <a:pPr algn="ctr"/>
              <a:r>
                <a:rPr lang="en-US" sz="1100" dirty="0" smtClean="0"/>
                <a:t>Estimated movement to </a:t>
              </a:r>
            </a:p>
            <a:p>
              <a:pPr algn="ctr"/>
              <a:r>
                <a:rPr lang="en-US" sz="1100" dirty="0" smtClean="0"/>
                <a:t>the formation center</a:t>
              </a:r>
              <a:endParaRPr lang="tr-TR" sz="1100" dirty="0"/>
            </a:p>
          </p:txBody>
        </p:sp>
        <p:cxnSp>
          <p:nvCxnSpPr>
            <p:cNvPr id="30" name="Straight Arrow Connector 29"/>
            <p:cNvCxnSpPr/>
            <p:nvPr/>
          </p:nvCxnSpPr>
          <p:spPr>
            <a:xfrm flipV="1">
              <a:off x="4125912" y="3779837"/>
              <a:ext cx="1219200" cy="382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3472" y="3602047"/>
              <a:ext cx="1641796" cy="261610"/>
            </a:xfrm>
            <a:prstGeom prst="rect">
              <a:avLst/>
            </a:prstGeom>
            <a:noFill/>
          </p:spPr>
          <p:txBody>
            <a:bodyPr wrap="none" rtlCol="0">
              <a:spAutoFit/>
            </a:bodyPr>
            <a:lstStyle/>
            <a:p>
              <a:pPr algn="ctr"/>
              <a:r>
                <a:rPr lang="en-US" sz="1100" dirty="0" smtClean="0"/>
                <a:t>Movement in real world</a:t>
              </a:r>
              <a:endParaRPr lang="tr-TR" sz="1100" dirty="0"/>
            </a:p>
          </p:txBody>
        </p:sp>
        <p:sp>
          <p:nvSpPr>
            <p:cNvPr id="34" name="Oval 33"/>
            <p:cNvSpPr/>
            <p:nvPr/>
          </p:nvSpPr>
          <p:spPr>
            <a:xfrm>
              <a:off x="7326312" y="4313237"/>
              <a:ext cx="45719" cy="76200"/>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val 34"/>
            <p:cNvSpPr/>
            <p:nvPr/>
          </p:nvSpPr>
          <p:spPr>
            <a:xfrm>
              <a:off x="7151052" y="3558857"/>
              <a:ext cx="45719" cy="76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7859712" y="2103437"/>
              <a:ext cx="1334020" cy="430887"/>
            </a:xfrm>
            <a:prstGeom prst="rect">
              <a:avLst/>
            </a:prstGeom>
            <a:noFill/>
          </p:spPr>
          <p:txBody>
            <a:bodyPr wrap="none" rtlCol="0">
              <a:spAutoFit/>
            </a:bodyPr>
            <a:lstStyle/>
            <a:p>
              <a:r>
                <a:rPr lang="en-US" sz="1100" dirty="0" smtClean="0"/>
                <a:t>Lost agent aims to</a:t>
              </a:r>
            </a:p>
            <a:p>
              <a:r>
                <a:rPr lang="en-US" sz="1100" dirty="0" smtClean="0"/>
                <a:t> arrive to this point</a:t>
              </a:r>
              <a:endParaRPr lang="tr-TR" sz="1100" dirty="0"/>
            </a:p>
          </p:txBody>
        </p:sp>
        <p:cxnSp>
          <p:nvCxnSpPr>
            <p:cNvPr id="38" name="Straight Arrow Connector 37"/>
            <p:cNvCxnSpPr>
              <a:stCxn id="35" idx="7"/>
            </p:cNvCxnSpPr>
            <p:nvPr/>
          </p:nvCxnSpPr>
          <p:spPr>
            <a:xfrm rot="5400000" flipH="1" flipV="1">
              <a:off x="7096405" y="2578109"/>
              <a:ext cx="1085579" cy="8982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5" name="TextBox 4"/>
          <p:cNvSpPr txBox="1"/>
          <p:nvPr/>
        </p:nvSpPr>
        <p:spPr>
          <a:xfrm>
            <a:off x="3363912" y="1722437"/>
            <a:ext cx="2912079" cy="369332"/>
          </a:xfrm>
          <a:prstGeom prst="rect">
            <a:avLst/>
          </a:prstGeom>
          <a:noFill/>
        </p:spPr>
        <p:txBody>
          <a:bodyPr wrap="none" rtlCol="0">
            <a:spAutoFit/>
          </a:bodyPr>
          <a:lstStyle/>
          <a:p>
            <a:r>
              <a:rPr lang="en-US" u="sng" dirty="0" smtClean="0"/>
              <a:t>Route Table Determination</a:t>
            </a:r>
            <a:endParaRPr lang="tr-TR" u="sng" dirty="0"/>
          </a:p>
        </p:txBody>
      </p:sp>
      <p:sp>
        <p:nvSpPr>
          <p:cNvPr id="6" name="TextBox 5"/>
          <p:cNvSpPr txBox="1"/>
          <p:nvPr/>
        </p:nvSpPr>
        <p:spPr>
          <a:xfrm>
            <a:off x="1154112" y="2560637"/>
            <a:ext cx="8164479" cy="1477328"/>
          </a:xfrm>
          <a:prstGeom prst="rect">
            <a:avLst/>
          </a:prstGeom>
          <a:noFill/>
        </p:spPr>
        <p:txBody>
          <a:bodyPr wrap="none" rtlCol="0">
            <a:spAutoFit/>
          </a:bodyPr>
          <a:lstStyle/>
          <a:p>
            <a:pPr>
              <a:buFont typeface="Arial" pitchFamily="34" charset="0"/>
              <a:buChar char="•"/>
            </a:pPr>
            <a:r>
              <a:rPr lang="en-US" dirty="0" smtClean="0"/>
              <a:t> This process determines the clusters around position beacons and provides</a:t>
            </a:r>
          </a:p>
          <a:p>
            <a:r>
              <a:rPr lang="en-US" dirty="0" smtClean="0"/>
              <a:t>   rank information for the agents which are in same clusters</a:t>
            </a:r>
          </a:p>
          <a:p>
            <a:pPr>
              <a:buFont typeface="Arial" pitchFamily="34" charset="0"/>
              <a:buChar char="•"/>
            </a:pPr>
            <a:r>
              <a:rPr lang="en-US" dirty="0" smtClean="0"/>
              <a:t>  DSDV(Destination-Sequenced Distance Vector Routing Protocol) algorithms</a:t>
            </a:r>
          </a:p>
          <a:p>
            <a:r>
              <a:rPr lang="en-US" dirty="0" smtClean="0"/>
              <a:t>   are used</a:t>
            </a:r>
          </a:p>
          <a:p>
            <a:endParaRPr lang="en-US" dirty="0" smtClean="0"/>
          </a:p>
        </p:txBody>
      </p:sp>
      <p:sp>
        <p:nvSpPr>
          <p:cNvPr id="7" name="TextBox 6"/>
          <p:cNvSpPr txBox="1"/>
          <p:nvPr/>
        </p:nvSpPr>
        <p:spPr>
          <a:xfrm>
            <a:off x="2982912" y="4465637"/>
            <a:ext cx="2941831" cy="369332"/>
          </a:xfrm>
          <a:prstGeom prst="rect">
            <a:avLst/>
          </a:prstGeom>
          <a:noFill/>
        </p:spPr>
        <p:txBody>
          <a:bodyPr wrap="none" rtlCol="0">
            <a:spAutoFit/>
          </a:bodyPr>
          <a:lstStyle/>
          <a:p>
            <a:r>
              <a:rPr lang="en-US" dirty="0" smtClean="0"/>
              <a:t>3 no </a:t>
            </a:r>
            <a:r>
              <a:rPr lang="en-US" dirty="0" err="1" smtClean="0"/>
              <a:t>lu</a:t>
            </a:r>
            <a:r>
              <a:rPr lang="en-US" dirty="0" smtClean="0"/>
              <a:t> plot </a:t>
            </a:r>
            <a:r>
              <a:rPr lang="en-US" dirty="0" err="1" smtClean="0"/>
              <a:t>buraya</a:t>
            </a:r>
            <a:r>
              <a:rPr lang="en-US" dirty="0" smtClean="0"/>
              <a:t> </a:t>
            </a:r>
            <a:r>
              <a:rPr lang="en-US" dirty="0" err="1" smtClean="0"/>
              <a:t>gelecek</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2"/>
          <p:cNvSpPr txBox="1"/>
          <p:nvPr/>
        </p:nvSpPr>
        <p:spPr>
          <a:xfrm>
            <a:off x="504000" y="1769040"/>
            <a:ext cx="9071640" cy="4384440"/>
          </a:xfrm>
          <a:prstGeom prst="rect">
            <a:avLst/>
          </a:prstGeom>
        </p:spPr>
        <p:txBody>
          <a:bodyPr lIns="0" tIns="0" rIns="0" bIns="0"/>
          <a:lstStyle/>
          <a:p>
            <a:endParaRPr/>
          </a:p>
        </p:txBody>
      </p:sp>
      <p:grpSp>
        <p:nvGrpSpPr>
          <p:cNvPr id="77" name="Group 76"/>
          <p:cNvGrpSpPr/>
          <p:nvPr/>
        </p:nvGrpSpPr>
        <p:grpSpPr>
          <a:xfrm>
            <a:off x="216058" y="808037"/>
            <a:ext cx="9548654" cy="4419600"/>
            <a:chOff x="216058" y="808037"/>
            <a:chExt cx="9548654" cy="4419600"/>
          </a:xfrm>
        </p:grpSpPr>
        <p:sp>
          <p:nvSpPr>
            <p:cNvPr id="4" name="TextBox 3"/>
            <p:cNvSpPr txBox="1"/>
            <p:nvPr/>
          </p:nvSpPr>
          <p:spPr>
            <a:xfrm>
              <a:off x="2524918" y="1417637"/>
              <a:ext cx="990600" cy="461665"/>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Local </a:t>
              </a:r>
              <a:r>
                <a:rPr lang="en-US" sz="1200" dirty="0" err="1" smtClean="0"/>
                <a:t>Trilateration</a:t>
              </a:r>
              <a:endParaRPr lang="tr-TR" sz="1200" dirty="0"/>
            </a:p>
          </p:txBody>
        </p:sp>
        <p:sp>
          <p:nvSpPr>
            <p:cNvPr id="5" name="TextBox 4"/>
            <p:cNvSpPr txBox="1"/>
            <p:nvPr/>
          </p:nvSpPr>
          <p:spPr>
            <a:xfrm>
              <a:off x="4096543" y="1427162"/>
              <a:ext cx="1066800" cy="461665"/>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Route Table</a:t>
              </a:r>
            </a:p>
            <a:p>
              <a:pPr algn="ctr"/>
              <a:r>
                <a:rPr lang="en-US" sz="1200" dirty="0" smtClean="0"/>
                <a:t> Algorithms</a:t>
              </a:r>
              <a:endParaRPr lang="tr-TR" sz="1200" dirty="0"/>
            </a:p>
          </p:txBody>
        </p:sp>
        <p:sp>
          <p:nvSpPr>
            <p:cNvPr id="6" name="TextBox 5"/>
            <p:cNvSpPr txBox="1"/>
            <p:nvPr/>
          </p:nvSpPr>
          <p:spPr>
            <a:xfrm>
              <a:off x="1153318" y="3170237"/>
              <a:ext cx="12192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State </a:t>
              </a:r>
              <a:r>
                <a:rPr lang="en-US" sz="1200" dirty="0" err="1" smtClean="0"/>
                <a:t>Propogation</a:t>
              </a:r>
              <a:endParaRPr lang="en-US" sz="1200" dirty="0" smtClean="0"/>
            </a:p>
            <a:p>
              <a:pPr algn="ctr"/>
              <a:endParaRPr lang="tr-TR" sz="1200" dirty="0"/>
            </a:p>
          </p:txBody>
        </p:sp>
        <p:sp>
          <p:nvSpPr>
            <p:cNvPr id="7" name="TextBox 6"/>
            <p:cNvSpPr txBox="1"/>
            <p:nvPr/>
          </p:nvSpPr>
          <p:spPr>
            <a:xfrm>
              <a:off x="2982118" y="29416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State Estimator</a:t>
              </a:r>
            </a:p>
            <a:p>
              <a:pPr algn="ctr"/>
              <a:endParaRPr lang="tr-TR" sz="1200" dirty="0"/>
            </a:p>
          </p:txBody>
        </p:sp>
        <p:sp>
          <p:nvSpPr>
            <p:cNvPr id="8" name="TextBox 7"/>
            <p:cNvSpPr txBox="1"/>
            <p:nvPr/>
          </p:nvSpPr>
          <p:spPr>
            <a:xfrm>
              <a:off x="5191918" y="2103437"/>
              <a:ext cx="457200" cy="461665"/>
            </a:xfrm>
            <a:prstGeom prst="rect">
              <a:avLst/>
            </a:prstGeom>
            <a:noFill/>
            <a:ln w="6350">
              <a:solidFill>
                <a:schemeClr val="accent1">
                  <a:shade val="95000"/>
                  <a:satMod val="105000"/>
                </a:schemeClr>
              </a:solidFill>
              <a:prstDash val="dash"/>
            </a:ln>
          </p:spPr>
          <p:txBody>
            <a:bodyPr wrap="square" rtlCol="0">
              <a:spAutoFit/>
            </a:bodyPr>
            <a:lstStyle/>
            <a:p>
              <a:pPr algn="ctr"/>
              <a:endParaRPr lang="en-US" sz="1200" dirty="0" smtClean="0"/>
            </a:p>
            <a:p>
              <a:pPr algn="ctr"/>
              <a:endParaRPr lang="tr-TR" sz="1200" dirty="0"/>
            </a:p>
          </p:txBody>
        </p:sp>
        <p:sp>
          <p:nvSpPr>
            <p:cNvPr id="9" name="TextBox 8"/>
            <p:cNvSpPr txBox="1"/>
            <p:nvPr/>
          </p:nvSpPr>
          <p:spPr>
            <a:xfrm>
              <a:off x="4334668" y="2103437"/>
              <a:ext cx="970137" cy="430887"/>
            </a:xfrm>
            <a:prstGeom prst="rect">
              <a:avLst/>
            </a:prstGeom>
            <a:noFill/>
          </p:spPr>
          <p:txBody>
            <a:bodyPr wrap="none" rtlCol="0">
              <a:spAutoFit/>
            </a:bodyPr>
            <a:lstStyle/>
            <a:p>
              <a:pPr algn="ctr"/>
              <a:r>
                <a:rPr lang="en-US" sz="1100" dirty="0" smtClean="0"/>
                <a:t>Localization </a:t>
              </a:r>
            </a:p>
            <a:p>
              <a:pPr algn="ctr"/>
              <a:r>
                <a:rPr lang="en-US" sz="1100" dirty="0" smtClean="0"/>
                <a:t>Timer</a:t>
              </a:r>
              <a:endParaRPr lang="tr-TR" sz="1100" dirty="0"/>
            </a:p>
          </p:txBody>
        </p:sp>
        <p:cxnSp>
          <p:nvCxnSpPr>
            <p:cNvPr id="11" name="Straight Connector 10"/>
            <p:cNvCxnSpPr/>
            <p:nvPr/>
          </p:nvCxnSpPr>
          <p:spPr>
            <a:xfrm rot="5400000" flipH="1" flipV="1">
              <a:off x="5115718" y="1951037"/>
              <a:ext cx="609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191918" y="1646237"/>
              <a:ext cx="228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a:off x="3515519" y="1648471"/>
              <a:ext cx="581025" cy="95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1"/>
            </p:cNvCxnSpPr>
            <p:nvPr/>
          </p:nvCxnSpPr>
          <p:spPr>
            <a:xfrm rot="10800000">
              <a:off x="2372518" y="1646238"/>
              <a:ext cx="152400" cy="22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648618" y="2370137"/>
              <a:ext cx="14478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72518" y="30940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20518" y="2332037"/>
              <a:ext cx="152400" cy="7843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001418" y="2827337"/>
              <a:ext cx="8382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4048918" y="3246437"/>
              <a:ext cx="1371600" cy="18366"/>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44518" y="29035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Formation Control</a:t>
              </a:r>
            </a:p>
            <a:p>
              <a:pPr algn="ctr"/>
              <a:endParaRPr lang="tr-TR" sz="1200" dirty="0"/>
            </a:p>
          </p:txBody>
        </p:sp>
        <p:cxnSp>
          <p:nvCxnSpPr>
            <p:cNvPr id="37" name="Straight Arrow Connector 36"/>
            <p:cNvCxnSpPr>
              <a:endCxn id="35" idx="1"/>
            </p:cNvCxnSpPr>
            <p:nvPr/>
          </p:nvCxnSpPr>
          <p:spPr>
            <a:xfrm flipV="1">
              <a:off x="5420518" y="3226703"/>
              <a:ext cx="1524000" cy="1973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01263" y="4313237"/>
              <a:ext cx="819455" cy="430887"/>
            </a:xfrm>
            <a:prstGeom prst="rect">
              <a:avLst/>
            </a:prstGeom>
            <a:noFill/>
          </p:spPr>
          <p:txBody>
            <a:bodyPr wrap="none" rtlCol="0">
              <a:spAutoFit/>
            </a:bodyPr>
            <a:lstStyle/>
            <a:p>
              <a:pPr algn="ctr"/>
              <a:r>
                <a:rPr lang="en-US" sz="1100" dirty="0" smtClean="0"/>
                <a:t>Formation</a:t>
              </a:r>
            </a:p>
            <a:p>
              <a:pPr algn="ctr"/>
              <a:r>
                <a:rPr lang="en-US" sz="1100" dirty="0" smtClean="0"/>
                <a:t>Shape</a:t>
              </a:r>
              <a:endParaRPr lang="tr-TR" sz="1100" dirty="0"/>
            </a:p>
          </p:txBody>
        </p:sp>
        <p:cxnSp>
          <p:nvCxnSpPr>
            <p:cNvPr id="45" name="Straight Arrow Connector 44"/>
            <p:cNvCxnSpPr/>
            <p:nvPr/>
          </p:nvCxnSpPr>
          <p:spPr>
            <a:xfrm rot="16200000" flipV="1">
              <a:off x="6992144" y="4056062"/>
              <a:ext cx="962025" cy="952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68318" y="4541837"/>
              <a:ext cx="6096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468518" y="2903537"/>
              <a:ext cx="1066800" cy="646331"/>
            </a:xfrm>
            <a:prstGeom prst="rect">
              <a:avLst/>
            </a:prstGeom>
            <a:noFill/>
            <a:ln w="15875">
              <a:solidFill>
                <a:schemeClr val="accent1">
                  <a:shade val="95000"/>
                  <a:satMod val="105000"/>
                </a:schemeClr>
              </a:solidFill>
            </a:ln>
          </p:spPr>
          <p:txBody>
            <a:bodyPr wrap="square" rtlCol="0">
              <a:spAutoFit/>
            </a:bodyPr>
            <a:lstStyle/>
            <a:p>
              <a:pPr algn="ctr"/>
              <a:r>
                <a:rPr lang="en-US" sz="1200" dirty="0" smtClean="0"/>
                <a:t>Agent </a:t>
              </a:r>
            </a:p>
            <a:p>
              <a:pPr algn="ctr"/>
              <a:r>
                <a:rPr lang="en-US" sz="1200" dirty="0" smtClean="0"/>
                <a:t>Dynamics</a:t>
              </a:r>
            </a:p>
            <a:p>
              <a:pPr algn="ctr"/>
              <a:endParaRPr lang="tr-TR" sz="1200" dirty="0"/>
            </a:p>
          </p:txBody>
        </p:sp>
        <p:cxnSp>
          <p:nvCxnSpPr>
            <p:cNvPr id="51" name="Straight Arrow Connector 50"/>
            <p:cNvCxnSpPr>
              <a:stCxn id="35" idx="3"/>
              <a:endCxn id="49" idx="1"/>
            </p:cNvCxnSpPr>
            <p:nvPr/>
          </p:nvCxnSpPr>
          <p:spPr>
            <a:xfrm>
              <a:off x="8011318" y="3226703"/>
              <a:ext cx="4572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9535318" y="3221039"/>
              <a:ext cx="228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887618" y="4099083"/>
              <a:ext cx="1752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38918" y="4977765"/>
              <a:ext cx="9525000" cy="2127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636588" y="4121943"/>
              <a:ext cx="175260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38918" y="32464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38918" y="37798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372518" y="3398837"/>
              <a:ext cx="6096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38918" y="3078797"/>
              <a:ext cx="838691" cy="215444"/>
            </a:xfrm>
            <a:prstGeom prst="rect">
              <a:avLst/>
            </a:prstGeom>
            <a:noFill/>
          </p:spPr>
          <p:txBody>
            <a:bodyPr wrap="none" rtlCol="0">
              <a:spAutoFit/>
            </a:bodyPr>
            <a:lstStyle/>
            <a:p>
              <a:pPr algn="ctr"/>
              <a:r>
                <a:rPr lang="en-US" sz="800" b="1" dirty="0" smtClean="0"/>
                <a:t>Acc. Sensors</a:t>
              </a:r>
              <a:endParaRPr lang="tr-TR" sz="800" b="1" dirty="0"/>
            </a:p>
          </p:txBody>
        </p:sp>
        <p:sp>
          <p:nvSpPr>
            <p:cNvPr id="87" name="TextBox 86"/>
            <p:cNvSpPr txBox="1"/>
            <p:nvPr/>
          </p:nvSpPr>
          <p:spPr>
            <a:xfrm>
              <a:off x="216058" y="3345497"/>
              <a:ext cx="889988" cy="215444"/>
            </a:xfrm>
            <a:prstGeom prst="rect">
              <a:avLst/>
            </a:prstGeom>
            <a:noFill/>
          </p:spPr>
          <p:txBody>
            <a:bodyPr wrap="none" rtlCol="0">
              <a:spAutoFit/>
            </a:bodyPr>
            <a:lstStyle/>
            <a:p>
              <a:pPr algn="ctr"/>
              <a:r>
                <a:rPr lang="en-US" sz="800" b="1" dirty="0" smtClean="0"/>
                <a:t>Gyro Sensors</a:t>
              </a:r>
              <a:endParaRPr lang="tr-TR" sz="800" b="1" dirty="0"/>
            </a:p>
          </p:txBody>
        </p:sp>
        <p:cxnSp>
          <p:nvCxnSpPr>
            <p:cNvPr id="91" name="Straight Arrow Connector 90"/>
            <p:cNvCxnSpPr/>
            <p:nvPr/>
          </p:nvCxnSpPr>
          <p:spPr>
            <a:xfrm>
              <a:off x="238918" y="35131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54158" y="3612197"/>
              <a:ext cx="854722" cy="215444"/>
            </a:xfrm>
            <a:prstGeom prst="rect">
              <a:avLst/>
            </a:prstGeom>
            <a:noFill/>
          </p:spPr>
          <p:txBody>
            <a:bodyPr wrap="none" rtlCol="0">
              <a:spAutoFit/>
            </a:bodyPr>
            <a:lstStyle/>
            <a:p>
              <a:pPr algn="ctr"/>
              <a:r>
                <a:rPr lang="en-US" sz="800" b="1" dirty="0" smtClean="0"/>
                <a:t>Mag. Sensors</a:t>
              </a:r>
              <a:endParaRPr lang="tr-TR" sz="800" b="1" dirty="0"/>
            </a:p>
          </p:txBody>
        </p:sp>
        <p:sp>
          <p:nvSpPr>
            <p:cNvPr id="95" name="TextBox 94"/>
            <p:cNvSpPr txBox="1"/>
            <p:nvPr/>
          </p:nvSpPr>
          <p:spPr>
            <a:xfrm>
              <a:off x="1359058" y="1318577"/>
              <a:ext cx="1124027" cy="215444"/>
            </a:xfrm>
            <a:prstGeom prst="rect">
              <a:avLst/>
            </a:prstGeom>
            <a:noFill/>
          </p:spPr>
          <p:txBody>
            <a:bodyPr wrap="none" rtlCol="0">
              <a:spAutoFit/>
            </a:bodyPr>
            <a:lstStyle/>
            <a:p>
              <a:pPr algn="ctr"/>
              <a:r>
                <a:rPr lang="en-US" sz="800" b="1" dirty="0" smtClean="0"/>
                <a:t>Ultrasonic Sensors</a:t>
              </a:r>
              <a:endParaRPr lang="tr-TR" sz="800" b="1" dirty="0"/>
            </a:p>
          </p:txBody>
        </p:sp>
        <p:cxnSp>
          <p:nvCxnSpPr>
            <p:cNvPr id="99" name="Straight Arrow Connector 98"/>
            <p:cNvCxnSpPr/>
            <p:nvPr/>
          </p:nvCxnSpPr>
          <p:spPr>
            <a:xfrm>
              <a:off x="1610518" y="1493837"/>
              <a:ext cx="91440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934618" y="3055937"/>
              <a:ext cx="4267200" cy="76200"/>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067718" y="808037"/>
              <a:ext cx="2286000" cy="307777"/>
            </a:xfrm>
            <a:prstGeom prst="rect">
              <a:avLst/>
            </a:prstGeom>
            <a:noFill/>
          </p:spPr>
          <p:txBody>
            <a:bodyPr wrap="square" rtlCol="0">
              <a:spAutoFit/>
            </a:bodyPr>
            <a:lstStyle/>
            <a:p>
              <a:r>
                <a:rPr lang="en-US" sz="1400" dirty="0" smtClean="0"/>
                <a:t>LOCAL POSITIONING</a:t>
              </a:r>
              <a:endParaRPr lang="tr-TR" sz="1400" dirty="0"/>
            </a:p>
          </p:txBody>
        </p:sp>
        <p:sp>
          <p:nvSpPr>
            <p:cNvPr id="104" name="TextBox 103"/>
            <p:cNvSpPr txBox="1"/>
            <p:nvPr/>
          </p:nvSpPr>
          <p:spPr>
            <a:xfrm>
              <a:off x="6944518" y="808037"/>
              <a:ext cx="2438400" cy="307777"/>
            </a:xfrm>
            <a:prstGeom prst="rect">
              <a:avLst/>
            </a:prstGeom>
            <a:noFill/>
          </p:spPr>
          <p:txBody>
            <a:bodyPr wrap="square" rtlCol="0">
              <a:spAutoFit/>
            </a:bodyPr>
            <a:lstStyle/>
            <a:p>
              <a:r>
                <a:rPr lang="en-US" sz="1400" dirty="0" smtClean="0"/>
                <a:t>FORMATION CONTROL</a:t>
              </a:r>
              <a:endParaRPr lang="tr-TR" sz="1400" dirty="0"/>
            </a:p>
          </p:txBody>
        </p:sp>
      </p:grpSp>
      <p:sp>
        <p:nvSpPr>
          <p:cNvPr id="106" name="TextBox 105"/>
          <p:cNvSpPr txBox="1"/>
          <p:nvPr/>
        </p:nvSpPr>
        <p:spPr>
          <a:xfrm>
            <a:off x="3516312" y="198437"/>
            <a:ext cx="2714205" cy="461665"/>
          </a:xfrm>
          <a:prstGeom prst="rect">
            <a:avLst/>
          </a:prstGeom>
          <a:noFill/>
        </p:spPr>
        <p:txBody>
          <a:bodyPr wrap="none" rtlCol="0">
            <a:spAutoFit/>
          </a:bodyPr>
          <a:lstStyle/>
          <a:p>
            <a:r>
              <a:rPr lang="en-US" sz="2400" b="1" dirty="0" smtClean="0"/>
              <a:t>SYSTEM DESIGN</a:t>
            </a:r>
            <a:endParaRPr lang="tr-TR" sz="2400" b="1" dirty="0"/>
          </a:p>
        </p:txBody>
      </p:sp>
      <p:grpSp>
        <p:nvGrpSpPr>
          <p:cNvPr id="76" name="Group 75"/>
          <p:cNvGrpSpPr/>
          <p:nvPr/>
        </p:nvGrpSpPr>
        <p:grpSpPr>
          <a:xfrm>
            <a:off x="1228725" y="5380037"/>
            <a:ext cx="7469187" cy="1281842"/>
            <a:chOff x="468312" y="5380037"/>
            <a:chExt cx="7469187" cy="1281842"/>
          </a:xfrm>
        </p:grpSpPr>
        <p:grpSp>
          <p:nvGrpSpPr>
            <p:cNvPr id="42"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5" name="TextBox 4"/>
          <p:cNvSpPr txBox="1"/>
          <p:nvPr/>
        </p:nvSpPr>
        <p:spPr>
          <a:xfrm>
            <a:off x="4138245" y="1341437"/>
            <a:ext cx="825867" cy="369332"/>
          </a:xfrm>
          <a:prstGeom prst="rect">
            <a:avLst/>
          </a:prstGeom>
          <a:noFill/>
        </p:spPr>
        <p:txBody>
          <a:bodyPr wrap="none" rtlCol="0">
            <a:spAutoFit/>
          </a:bodyPr>
          <a:lstStyle/>
          <a:p>
            <a:r>
              <a:rPr lang="en-US" u="sng" dirty="0" smtClean="0"/>
              <a:t>DSDV</a:t>
            </a:r>
            <a:endParaRPr lang="tr-TR" u="sng" dirty="0"/>
          </a:p>
        </p:txBody>
      </p:sp>
      <p:sp>
        <p:nvSpPr>
          <p:cNvPr id="6" name="TextBox 5"/>
          <p:cNvSpPr txBox="1"/>
          <p:nvPr/>
        </p:nvSpPr>
        <p:spPr>
          <a:xfrm>
            <a:off x="544512" y="1722437"/>
            <a:ext cx="6971780" cy="861774"/>
          </a:xfrm>
          <a:prstGeom prst="rect">
            <a:avLst/>
          </a:prstGeom>
          <a:noFill/>
        </p:spPr>
        <p:txBody>
          <a:bodyPr wrap="none" rtlCol="0">
            <a:spAutoFit/>
          </a:bodyPr>
          <a:lstStyle/>
          <a:p>
            <a:pPr>
              <a:buFont typeface="Arial" pitchFamily="34" charset="0"/>
              <a:buChar char="•"/>
            </a:pPr>
            <a:r>
              <a:rPr lang="en-US" sz="1600" dirty="0" smtClean="0"/>
              <a:t> DSDV is a table driven routing scheme based on </a:t>
            </a:r>
            <a:r>
              <a:rPr lang="en-US" sz="1600" dirty="0" err="1" smtClean="0"/>
              <a:t>Bellmam</a:t>
            </a:r>
            <a:r>
              <a:rPr lang="en-US" sz="1600" dirty="0" smtClean="0"/>
              <a:t> Ford algorithm</a:t>
            </a:r>
          </a:p>
          <a:p>
            <a:pPr>
              <a:buFont typeface="Arial" pitchFamily="34" charset="0"/>
              <a:buChar char="•"/>
            </a:pPr>
            <a:r>
              <a:rPr lang="en-US" sz="1600" dirty="0" smtClean="0"/>
              <a:t> Used generally in wireless mesh networks and ad-hoc mobile networks</a:t>
            </a:r>
          </a:p>
          <a:p>
            <a:pPr>
              <a:buFont typeface="Arial" pitchFamily="34" charset="0"/>
              <a:buChar char="•"/>
            </a:pPr>
            <a:r>
              <a:rPr lang="en-US" sz="1600" dirty="0" smtClean="0"/>
              <a:t> Solves routing loop problem in Bellman Ford algorithm</a:t>
            </a:r>
          </a:p>
        </p:txBody>
      </p:sp>
      <p:grpSp>
        <p:nvGrpSpPr>
          <p:cNvPr id="68" name="Group 67"/>
          <p:cNvGrpSpPr/>
          <p:nvPr/>
        </p:nvGrpSpPr>
        <p:grpSpPr>
          <a:xfrm>
            <a:off x="468313" y="4953317"/>
            <a:ext cx="3733799" cy="1887857"/>
            <a:chOff x="620712" y="4465637"/>
            <a:chExt cx="3860265" cy="1887857"/>
          </a:xfrm>
        </p:grpSpPr>
        <p:grpSp>
          <p:nvGrpSpPr>
            <p:cNvPr id="20" name="Group 19"/>
            <p:cNvGrpSpPr/>
            <p:nvPr/>
          </p:nvGrpSpPr>
          <p:grpSpPr>
            <a:xfrm>
              <a:off x="620712" y="5303837"/>
              <a:ext cx="355065" cy="363857"/>
              <a:chOff x="1085617" y="4809368"/>
              <a:chExt cx="355065" cy="363857"/>
            </a:xfrm>
          </p:grpSpPr>
          <p:sp>
            <p:nvSpPr>
              <p:cNvPr id="13" name="CustomShape 2"/>
              <p:cNvSpPr/>
              <p:nvPr/>
            </p:nvSpPr>
            <p:spPr>
              <a:xfrm>
                <a:off x="1085617" y="4809368"/>
                <a:ext cx="355065" cy="363857"/>
              </a:xfrm>
              <a:prstGeom prst="ellipse">
                <a:avLst/>
              </a:prstGeom>
              <a:solidFill>
                <a:srgbClr val="579D1C"/>
              </a:solidFill>
              <a:ln>
                <a:solidFill>
                  <a:srgbClr val="3465A4"/>
                </a:solidFill>
              </a:ln>
            </p:spPr>
          </p:sp>
          <p:sp>
            <p:nvSpPr>
              <p:cNvPr id="19" name="TextBox 18"/>
              <p:cNvSpPr txBox="1"/>
              <p:nvPr/>
            </p:nvSpPr>
            <p:spPr>
              <a:xfrm>
                <a:off x="1131252" y="4854257"/>
                <a:ext cx="269626" cy="276999"/>
              </a:xfrm>
              <a:prstGeom prst="rect">
                <a:avLst/>
              </a:prstGeom>
              <a:noFill/>
            </p:spPr>
            <p:txBody>
              <a:bodyPr wrap="none" rtlCol="0">
                <a:spAutoFit/>
              </a:bodyPr>
              <a:lstStyle/>
              <a:p>
                <a:r>
                  <a:rPr lang="en-US" sz="1200" dirty="0" smtClean="0"/>
                  <a:t>1</a:t>
                </a:r>
                <a:endParaRPr lang="tr-TR" sz="1200" dirty="0"/>
              </a:p>
            </p:txBody>
          </p:sp>
        </p:grpSp>
        <p:grpSp>
          <p:nvGrpSpPr>
            <p:cNvPr id="22" name="Group 21"/>
            <p:cNvGrpSpPr/>
            <p:nvPr/>
          </p:nvGrpSpPr>
          <p:grpSpPr>
            <a:xfrm>
              <a:off x="1611312" y="5456237"/>
              <a:ext cx="355065" cy="363857"/>
              <a:chOff x="1085617" y="4809368"/>
              <a:chExt cx="355065" cy="363857"/>
            </a:xfrm>
          </p:grpSpPr>
          <p:sp>
            <p:nvSpPr>
              <p:cNvPr id="23" name="CustomShape 2"/>
              <p:cNvSpPr/>
              <p:nvPr/>
            </p:nvSpPr>
            <p:spPr>
              <a:xfrm>
                <a:off x="1085617" y="4809368"/>
                <a:ext cx="355065" cy="363857"/>
              </a:xfrm>
              <a:prstGeom prst="ellipse">
                <a:avLst/>
              </a:prstGeom>
              <a:solidFill>
                <a:srgbClr val="579D1C"/>
              </a:solidFill>
              <a:ln>
                <a:solidFill>
                  <a:srgbClr val="3465A4"/>
                </a:solidFill>
              </a:ln>
            </p:spPr>
          </p:sp>
          <p:sp>
            <p:nvSpPr>
              <p:cNvPr id="24" name="TextBox 23"/>
              <p:cNvSpPr txBox="1"/>
              <p:nvPr/>
            </p:nvSpPr>
            <p:spPr>
              <a:xfrm>
                <a:off x="1131252" y="4854257"/>
                <a:ext cx="269626" cy="276999"/>
              </a:xfrm>
              <a:prstGeom prst="rect">
                <a:avLst/>
              </a:prstGeom>
              <a:noFill/>
            </p:spPr>
            <p:txBody>
              <a:bodyPr wrap="none" rtlCol="0">
                <a:spAutoFit/>
              </a:bodyPr>
              <a:lstStyle/>
              <a:p>
                <a:r>
                  <a:rPr lang="en-US" sz="1200" dirty="0" smtClean="0"/>
                  <a:t>2</a:t>
                </a:r>
                <a:endParaRPr lang="tr-TR" sz="1200" dirty="0"/>
              </a:p>
            </p:txBody>
          </p:sp>
        </p:grpSp>
        <p:grpSp>
          <p:nvGrpSpPr>
            <p:cNvPr id="25" name="Group 24"/>
            <p:cNvGrpSpPr/>
            <p:nvPr/>
          </p:nvGrpSpPr>
          <p:grpSpPr>
            <a:xfrm>
              <a:off x="2297112" y="5989637"/>
              <a:ext cx="355065" cy="363857"/>
              <a:chOff x="1085617" y="4809368"/>
              <a:chExt cx="355065" cy="363857"/>
            </a:xfrm>
          </p:grpSpPr>
          <p:sp>
            <p:nvSpPr>
              <p:cNvPr id="26" name="CustomShape 2"/>
              <p:cNvSpPr/>
              <p:nvPr/>
            </p:nvSpPr>
            <p:spPr>
              <a:xfrm>
                <a:off x="1085617" y="4809368"/>
                <a:ext cx="355065" cy="363857"/>
              </a:xfrm>
              <a:prstGeom prst="ellipse">
                <a:avLst/>
              </a:prstGeom>
              <a:solidFill>
                <a:srgbClr val="579D1C"/>
              </a:solidFill>
              <a:ln>
                <a:solidFill>
                  <a:srgbClr val="3465A4"/>
                </a:solidFill>
              </a:ln>
            </p:spPr>
          </p:sp>
          <p:sp>
            <p:nvSpPr>
              <p:cNvPr id="27" name="TextBox 26"/>
              <p:cNvSpPr txBox="1"/>
              <p:nvPr/>
            </p:nvSpPr>
            <p:spPr>
              <a:xfrm>
                <a:off x="1131252" y="4854257"/>
                <a:ext cx="269626" cy="276999"/>
              </a:xfrm>
              <a:prstGeom prst="rect">
                <a:avLst/>
              </a:prstGeom>
              <a:noFill/>
            </p:spPr>
            <p:txBody>
              <a:bodyPr wrap="none" rtlCol="0">
                <a:spAutoFit/>
              </a:bodyPr>
              <a:lstStyle/>
              <a:p>
                <a:r>
                  <a:rPr lang="en-US" sz="1200" dirty="0" smtClean="0"/>
                  <a:t>8</a:t>
                </a:r>
                <a:endParaRPr lang="tr-TR" sz="1200" dirty="0"/>
              </a:p>
            </p:txBody>
          </p:sp>
        </p:grpSp>
        <p:grpSp>
          <p:nvGrpSpPr>
            <p:cNvPr id="28" name="Group 27"/>
            <p:cNvGrpSpPr/>
            <p:nvPr/>
          </p:nvGrpSpPr>
          <p:grpSpPr>
            <a:xfrm>
              <a:off x="3287712" y="5761037"/>
              <a:ext cx="355065" cy="363857"/>
              <a:chOff x="1085617" y="4809368"/>
              <a:chExt cx="355065" cy="363857"/>
            </a:xfrm>
          </p:grpSpPr>
          <p:sp>
            <p:nvSpPr>
              <p:cNvPr id="29" name="CustomShape 2"/>
              <p:cNvSpPr/>
              <p:nvPr/>
            </p:nvSpPr>
            <p:spPr>
              <a:xfrm>
                <a:off x="1085617" y="4809368"/>
                <a:ext cx="355065" cy="363857"/>
              </a:xfrm>
              <a:prstGeom prst="ellipse">
                <a:avLst/>
              </a:prstGeom>
              <a:solidFill>
                <a:srgbClr val="579D1C"/>
              </a:solidFill>
              <a:ln>
                <a:solidFill>
                  <a:srgbClr val="3465A4"/>
                </a:solidFill>
              </a:ln>
            </p:spPr>
          </p:sp>
          <p:sp>
            <p:nvSpPr>
              <p:cNvPr id="30" name="TextBox 29"/>
              <p:cNvSpPr txBox="1"/>
              <p:nvPr/>
            </p:nvSpPr>
            <p:spPr>
              <a:xfrm>
                <a:off x="1131252" y="4854257"/>
                <a:ext cx="269626" cy="276999"/>
              </a:xfrm>
              <a:prstGeom prst="rect">
                <a:avLst/>
              </a:prstGeom>
              <a:noFill/>
            </p:spPr>
            <p:txBody>
              <a:bodyPr wrap="none" rtlCol="0">
                <a:spAutoFit/>
              </a:bodyPr>
              <a:lstStyle/>
              <a:p>
                <a:r>
                  <a:rPr lang="en-US" sz="1200" dirty="0" smtClean="0"/>
                  <a:t>7</a:t>
                </a:r>
                <a:endParaRPr lang="tr-TR" sz="1200" dirty="0"/>
              </a:p>
            </p:txBody>
          </p:sp>
        </p:grpSp>
        <p:grpSp>
          <p:nvGrpSpPr>
            <p:cNvPr id="31" name="Group 30"/>
            <p:cNvGrpSpPr/>
            <p:nvPr/>
          </p:nvGrpSpPr>
          <p:grpSpPr>
            <a:xfrm>
              <a:off x="4125912" y="5151437"/>
              <a:ext cx="355065" cy="363857"/>
              <a:chOff x="1085617" y="4809368"/>
              <a:chExt cx="355065" cy="363857"/>
            </a:xfrm>
          </p:grpSpPr>
          <p:sp>
            <p:nvSpPr>
              <p:cNvPr id="32" name="CustomShape 2"/>
              <p:cNvSpPr/>
              <p:nvPr/>
            </p:nvSpPr>
            <p:spPr>
              <a:xfrm>
                <a:off x="1085617" y="4809368"/>
                <a:ext cx="355065" cy="363857"/>
              </a:xfrm>
              <a:prstGeom prst="ellipse">
                <a:avLst/>
              </a:prstGeom>
              <a:solidFill>
                <a:srgbClr val="579D1C"/>
              </a:solidFill>
              <a:ln>
                <a:solidFill>
                  <a:srgbClr val="3465A4"/>
                </a:solidFill>
              </a:ln>
            </p:spPr>
          </p:sp>
          <p:sp>
            <p:nvSpPr>
              <p:cNvPr id="33" name="TextBox 32"/>
              <p:cNvSpPr txBox="1"/>
              <p:nvPr/>
            </p:nvSpPr>
            <p:spPr>
              <a:xfrm>
                <a:off x="1131252" y="4854257"/>
                <a:ext cx="269626" cy="276999"/>
              </a:xfrm>
              <a:prstGeom prst="rect">
                <a:avLst/>
              </a:prstGeom>
              <a:noFill/>
            </p:spPr>
            <p:txBody>
              <a:bodyPr wrap="none" rtlCol="0">
                <a:spAutoFit/>
              </a:bodyPr>
              <a:lstStyle/>
              <a:p>
                <a:r>
                  <a:rPr lang="en-US" sz="1200" dirty="0" smtClean="0"/>
                  <a:t>6</a:t>
                </a:r>
                <a:endParaRPr lang="tr-TR" sz="1200" dirty="0"/>
              </a:p>
            </p:txBody>
          </p:sp>
        </p:grpSp>
        <p:grpSp>
          <p:nvGrpSpPr>
            <p:cNvPr id="34" name="Group 33"/>
            <p:cNvGrpSpPr/>
            <p:nvPr/>
          </p:nvGrpSpPr>
          <p:grpSpPr>
            <a:xfrm>
              <a:off x="3516312" y="4465637"/>
              <a:ext cx="355065" cy="363857"/>
              <a:chOff x="1085617" y="4809368"/>
              <a:chExt cx="355065" cy="363857"/>
            </a:xfrm>
          </p:grpSpPr>
          <p:sp>
            <p:nvSpPr>
              <p:cNvPr id="35" name="CustomShape 2"/>
              <p:cNvSpPr/>
              <p:nvPr/>
            </p:nvSpPr>
            <p:spPr>
              <a:xfrm>
                <a:off x="1085617" y="4809368"/>
                <a:ext cx="355065" cy="363857"/>
              </a:xfrm>
              <a:prstGeom prst="ellipse">
                <a:avLst/>
              </a:prstGeom>
              <a:solidFill>
                <a:srgbClr val="579D1C"/>
              </a:solidFill>
              <a:ln>
                <a:solidFill>
                  <a:srgbClr val="3465A4"/>
                </a:solidFill>
              </a:ln>
            </p:spPr>
          </p:sp>
          <p:sp>
            <p:nvSpPr>
              <p:cNvPr id="36" name="TextBox 35"/>
              <p:cNvSpPr txBox="1"/>
              <p:nvPr/>
            </p:nvSpPr>
            <p:spPr>
              <a:xfrm>
                <a:off x="1131252" y="4854257"/>
                <a:ext cx="269626" cy="276999"/>
              </a:xfrm>
              <a:prstGeom prst="rect">
                <a:avLst/>
              </a:prstGeom>
              <a:noFill/>
            </p:spPr>
            <p:txBody>
              <a:bodyPr wrap="none" rtlCol="0">
                <a:spAutoFit/>
              </a:bodyPr>
              <a:lstStyle/>
              <a:p>
                <a:r>
                  <a:rPr lang="en-US" sz="1200" dirty="0" smtClean="0"/>
                  <a:t>5</a:t>
                </a:r>
                <a:endParaRPr lang="tr-TR" sz="1200" dirty="0"/>
              </a:p>
            </p:txBody>
          </p:sp>
        </p:grpSp>
        <p:grpSp>
          <p:nvGrpSpPr>
            <p:cNvPr id="37" name="Group 36"/>
            <p:cNvGrpSpPr/>
            <p:nvPr/>
          </p:nvGrpSpPr>
          <p:grpSpPr>
            <a:xfrm>
              <a:off x="2601912" y="4922837"/>
              <a:ext cx="355065" cy="363857"/>
              <a:chOff x="1085617" y="4809368"/>
              <a:chExt cx="355065" cy="363857"/>
            </a:xfrm>
          </p:grpSpPr>
          <p:sp>
            <p:nvSpPr>
              <p:cNvPr id="38" name="CustomShape 2"/>
              <p:cNvSpPr/>
              <p:nvPr/>
            </p:nvSpPr>
            <p:spPr>
              <a:xfrm>
                <a:off x="1085617" y="4809368"/>
                <a:ext cx="355065" cy="363857"/>
              </a:xfrm>
              <a:prstGeom prst="ellipse">
                <a:avLst/>
              </a:prstGeom>
              <a:solidFill>
                <a:srgbClr val="579D1C"/>
              </a:solidFill>
              <a:ln>
                <a:solidFill>
                  <a:srgbClr val="3465A4"/>
                </a:solidFill>
              </a:ln>
            </p:spPr>
          </p:sp>
          <p:sp>
            <p:nvSpPr>
              <p:cNvPr id="39" name="TextBox 38"/>
              <p:cNvSpPr txBox="1"/>
              <p:nvPr/>
            </p:nvSpPr>
            <p:spPr>
              <a:xfrm>
                <a:off x="1131252" y="4854257"/>
                <a:ext cx="269626" cy="276999"/>
              </a:xfrm>
              <a:prstGeom prst="rect">
                <a:avLst/>
              </a:prstGeom>
              <a:noFill/>
            </p:spPr>
            <p:txBody>
              <a:bodyPr wrap="none" rtlCol="0">
                <a:spAutoFit/>
              </a:bodyPr>
              <a:lstStyle/>
              <a:p>
                <a:r>
                  <a:rPr lang="en-US" sz="1200" dirty="0" smtClean="0"/>
                  <a:t>4</a:t>
                </a:r>
                <a:endParaRPr lang="tr-TR" sz="1200" dirty="0"/>
              </a:p>
            </p:txBody>
          </p:sp>
        </p:grpSp>
        <p:grpSp>
          <p:nvGrpSpPr>
            <p:cNvPr id="40" name="Group 39"/>
            <p:cNvGrpSpPr/>
            <p:nvPr/>
          </p:nvGrpSpPr>
          <p:grpSpPr>
            <a:xfrm>
              <a:off x="1611312" y="4541837"/>
              <a:ext cx="355065" cy="363857"/>
              <a:chOff x="1085617" y="4809368"/>
              <a:chExt cx="355065" cy="363857"/>
            </a:xfrm>
          </p:grpSpPr>
          <p:sp>
            <p:nvSpPr>
              <p:cNvPr id="41" name="CustomShape 2"/>
              <p:cNvSpPr/>
              <p:nvPr/>
            </p:nvSpPr>
            <p:spPr>
              <a:xfrm>
                <a:off x="1085617" y="4809368"/>
                <a:ext cx="355065" cy="363857"/>
              </a:xfrm>
              <a:prstGeom prst="ellipse">
                <a:avLst/>
              </a:prstGeom>
              <a:solidFill>
                <a:srgbClr val="579D1C"/>
              </a:solidFill>
              <a:ln>
                <a:solidFill>
                  <a:srgbClr val="3465A4"/>
                </a:solidFill>
              </a:ln>
            </p:spPr>
          </p:sp>
          <p:sp>
            <p:nvSpPr>
              <p:cNvPr id="42" name="TextBox 41"/>
              <p:cNvSpPr txBox="1"/>
              <p:nvPr/>
            </p:nvSpPr>
            <p:spPr>
              <a:xfrm>
                <a:off x="1131252" y="4854257"/>
                <a:ext cx="269626" cy="276999"/>
              </a:xfrm>
              <a:prstGeom prst="rect">
                <a:avLst/>
              </a:prstGeom>
              <a:noFill/>
            </p:spPr>
            <p:txBody>
              <a:bodyPr wrap="none" rtlCol="0">
                <a:spAutoFit/>
              </a:bodyPr>
              <a:lstStyle/>
              <a:p>
                <a:r>
                  <a:rPr lang="en-US" sz="1200" dirty="0" smtClean="0"/>
                  <a:t>3</a:t>
                </a:r>
                <a:endParaRPr lang="tr-TR" sz="1200" dirty="0"/>
              </a:p>
            </p:txBody>
          </p:sp>
        </p:grpSp>
        <p:cxnSp>
          <p:nvCxnSpPr>
            <p:cNvPr id="44" name="Straight Connector 43"/>
            <p:cNvCxnSpPr/>
            <p:nvPr/>
          </p:nvCxnSpPr>
          <p:spPr>
            <a:xfrm flipV="1">
              <a:off x="925512" y="4861877"/>
              <a:ext cx="762000" cy="5181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6"/>
              <a:endCxn id="23" idx="2"/>
            </p:cNvCxnSpPr>
            <p:nvPr/>
          </p:nvCxnSpPr>
          <p:spPr>
            <a:xfrm>
              <a:off x="975777" y="5485766"/>
              <a:ext cx="635535"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3" idx="6"/>
            </p:cNvCxnSpPr>
            <p:nvPr/>
          </p:nvCxnSpPr>
          <p:spPr>
            <a:xfrm flipV="1">
              <a:off x="1966377" y="5227637"/>
              <a:ext cx="711735" cy="4105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8" idx="2"/>
            </p:cNvCxnSpPr>
            <p:nvPr/>
          </p:nvCxnSpPr>
          <p:spPr>
            <a:xfrm>
              <a:off x="1916112" y="4831397"/>
              <a:ext cx="685800" cy="2733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35" idx="3"/>
            </p:cNvCxnSpPr>
            <p:nvPr/>
          </p:nvCxnSpPr>
          <p:spPr>
            <a:xfrm flipV="1">
              <a:off x="2906712" y="4776208"/>
              <a:ext cx="661598" cy="2228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9" idx="6"/>
            </p:cNvCxnSpPr>
            <p:nvPr/>
          </p:nvCxnSpPr>
          <p:spPr>
            <a:xfrm flipV="1">
              <a:off x="3642777" y="5456237"/>
              <a:ext cx="559335" cy="486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6" idx="6"/>
            </p:cNvCxnSpPr>
            <p:nvPr/>
          </p:nvCxnSpPr>
          <p:spPr>
            <a:xfrm flipV="1">
              <a:off x="2652177" y="6065837"/>
              <a:ext cx="711735" cy="1057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3" idx="5"/>
            </p:cNvCxnSpPr>
            <p:nvPr/>
          </p:nvCxnSpPr>
          <p:spPr>
            <a:xfrm rot="16200000" flipH="1">
              <a:off x="1944801" y="5736385"/>
              <a:ext cx="329509" cy="3903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29" idx="1"/>
            </p:cNvCxnSpPr>
            <p:nvPr/>
          </p:nvCxnSpPr>
          <p:spPr>
            <a:xfrm rot="16200000" flipH="1">
              <a:off x="2822248" y="5296861"/>
              <a:ext cx="525726" cy="5091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744912" y="4831397"/>
              <a:ext cx="457200" cy="39624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69" name="Table 68"/>
          <p:cNvGraphicFramePr>
            <a:graphicFrameLocks noGrp="1"/>
          </p:cNvGraphicFramePr>
          <p:nvPr/>
        </p:nvGraphicFramePr>
        <p:xfrm>
          <a:off x="392112" y="3139757"/>
          <a:ext cx="3809999" cy="1706880"/>
        </p:xfrm>
        <a:graphic>
          <a:graphicData uri="http://schemas.openxmlformats.org/drawingml/2006/table">
            <a:tbl>
              <a:tblPr firstRow="1" bandRow="1">
                <a:tableStyleId>{5C22544A-7EE6-4342-B048-85BDC9FD1C3A}</a:tableStyleId>
              </a:tblPr>
              <a:tblGrid>
                <a:gridCol w="1069473"/>
                <a:gridCol w="802105"/>
                <a:gridCol w="868947"/>
                <a:gridCol w="1069474"/>
              </a:tblGrid>
              <a:tr h="239486">
                <a:tc>
                  <a:txBody>
                    <a:bodyPr/>
                    <a:lstStyle/>
                    <a:p>
                      <a:pPr algn="ctr"/>
                      <a:r>
                        <a:rPr lang="en-US" sz="1000" b="1" dirty="0" smtClean="0"/>
                        <a:t>Destination</a:t>
                      </a:r>
                      <a:endParaRPr lang="tr-TR" sz="1000" b="1" dirty="0"/>
                    </a:p>
                  </a:txBody>
                  <a:tcPr/>
                </a:tc>
                <a:tc>
                  <a:txBody>
                    <a:bodyPr/>
                    <a:lstStyle/>
                    <a:p>
                      <a:pPr algn="ctr"/>
                      <a:r>
                        <a:rPr lang="en-US" sz="1000" b="1" dirty="0" smtClean="0"/>
                        <a:t>Next Hop</a:t>
                      </a:r>
                      <a:endParaRPr lang="tr-TR" sz="1000" b="1" dirty="0"/>
                    </a:p>
                  </a:txBody>
                  <a:tcPr/>
                </a:tc>
                <a:tc>
                  <a:txBody>
                    <a:bodyPr/>
                    <a:lstStyle/>
                    <a:p>
                      <a:pPr algn="ctr"/>
                      <a:r>
                        <a:rPr lang="en-US" sz="1000" b="1" dirty="0" smtClean="0"/>
                        <a:t>Metric</a:t>
                      </a:r>
                      <a:endParaRPr lang="tr-TR" sz="1000" b="1" dirty="0"/>
                    </a:p>
                  </a:txBody>
                  <a:tcPr/>
                </a:tc>
                <a:tc>
                  <a:txBody>
                    <a:bodyPr/>
                    <a:lstStyle/>
                    <a:p>
                      <a:pPr algn="ctr"/>
                      <a:r>
                        <a:rPr lang="en-US" sz="1000" b="1" dirty="0" err="1" smtClean="0"/>
                        <a:t>Dest</a:t>
                      </a:r>
                      <a:r>
                        <a:rPr lang="en-US" sz="1000" b="1" dirty="0" smtClean="0"/>
                        <a:t>. Seq.</a:t>
                      </a:r>
                      <a:r>
                        <a:rPr lang="en-US" sz="1000" b="1" baseline="0" dirty="0" smtClean="0"/>
                        <a:t> No</a:t>
                      </a:r>
                      <a:endParaRPr lang="tr-TR" sz="1000" b="1" dirty="0"/>
                    </a:p>
                  </a:txBody>
                  <a:tcPr/>
                </a:tc>
              </a:tr>
              <a:tr h="239486">
                <a:tc>
                  <a:txBody>
                    <a:bodyPr/>
                    <a:lstStyle/>
                    <a:p>
                      <a:pPr algn="ctr"/>
                      <a:r>
                        <a:rPr lang="en-US" sz="1000" b="1" dirty="0" smtClean="0"/>
                        <a:t>1</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123</a:t>
                      </a:r>
                      <a:endParaRPr lang="tr-TR" sz="1000" b="1" dirty="0"/>
                    </a:p>
                  </a:txBody>
                  <a:tcPr/>
                </a:tc>
              </a:tr>
              <a:tr h="239486">
                <a:tc>
                  <a:txBody>
                    <a:bodyPr/>
                    <a:lstStyle/>
                    <a:p>
                      <a:pPr algn="ctr"/>
                      <a:r>
                        <a:rPr lang="en-US" sz="1000" b="1" dirty="0" smtClean="0"/>
                        <a:t>3</a:t>
                      </a:r>
                      <a:endParaRPr lang="tr-TR" sz="1000" b="1" dirty="0"/>
                    </a:p>
                  </a:txBody>
                  <a:tcPr/>
                </a:tc>
                <a:tc>
                  <a:txBody>
                    <a:bodyPr/>
                    <a:lstStyle/>
                    <a:p>
                      <a:pPr algn="ctr"/>
                      <a:r>
                        <a:rPr lang="en-US" sz="1000" b="1" dirty="0" smtClean="0"/>
                        <a:t>3</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516</a:t>
                      </a:r>
                      <a:endParaRPr lang="tr-TR" sz="1000" b="1" dirty="0"/>
                    </a:p>
                  </a:txBody>
                  <a:tcPr/>
                </a:tc>
              </a:tr>
              <a:tr h="239486">
                <a:tc>
                  <a:txBody>
                    <a:bodyPr/>
                    <a:lstStyle/>
                    <a:p>
                      <a:pPr algn="ctr"/>
                      <a:r>
                        <a:rPr lang="en-US" sz="1000" b="1" dirty="0" smtClean="0"/>
                        <a:t>4</a:t>
                      </a:r>
                      <a:endParaRPr lang="tr-TR" sz="1000" b="1" dirty="0"/>
                    </a:p>
                  </a:txBody>
                  <a:tcPr/>
                </a:tc>
                <a:tc>
                  <a:txBody>
                    <a:bodyPr/>
                    <a:lstStyle/>
                    <a:p>
                      <a:pPr algn="ctr"/>
                      <a:r>
                        <a:rPr lang="en-US" sz="1000" b="1" dirty="0" smtClean="0"/>
                        <a:t>4</a:t>
                      </a:r>
                      <a:endParaRPr lang="tr-TR" sz="1000" b="1" dirty="0"/>
                    </a:p>
                  </a:txBody>
                  <a:tcPr/>
                </a:tc>
                <a:tc>
                  <a:txBody>
                    <a:bodyPr/>
                    <a:lstStyle/>
                    <a:p>
                      <a:pPr algn="ctr"/>
                      <a:r>
                        <a:rPr lang="en-US" sz="1000" b="1" dirty="0" smtClean="0"/>
                        <a:t>1</a:t>
                      </a:r>
                      <a:endParaRPr lang="tr-TR" sz="1000" b="1" dirty="0"/>
                    </a:p>
                  </a:txBody>
                  <a:tcPr/>
                </a:tc>
                <a:tc>
                  <a:txBody>
                    <a:bodyPr/>
                    <a:lstStyle/>
                    <a:p>
                      <a:pPr algn="ctr"/>
                      <a:r>
                        <a:rPr lang="en-US" sz="1000" b="1" dirty="0" smtClean="0"/>
                        <a:t>212</a:t>
                      </a:r>
                      <a:endParaRPr lang="tr-TR" sz="1000" b="1" dirty="0"/>
                    </a:p>
                  </a:txBody>
                  <a:tcPr/>
                </a:tc>
              </a:tr>
              <a:tr h="239486">
                <a:tc>
                  <a:txBody>
                    <a:bodyPr/>
                    <a:lstStyle/>
                    <a:p>
                      <a:pPr algn="ctr"/>
                      <a:r>
                        <a:rPr lang="en-US" sz="1000" b="1" dirty="0" smtClean="0"/>
                        <a:t>5</a:t>
                      </a:r>
                      <a:endParaRPr lang="tr-TR" sz="1000" b="1" dirty="0"/>
                    </a:p>
                  </a:txBody>
                  <a:tcPr/>
                </a:tc>
                <a:tc>
                  <a:txBody>
                    <a:bodyPr/>
                    <a:lstStyle/>
                    <a:p>
                      <a:pPr algn="ctr"/>
                      <a:r>
                        <a:rPr lang="en-US" sz="1000" b="1" dirty="0" smtClean="0"/>
                        <a:t>4</a:t>
                      </a:r>
                      <a:endParaRPr lang="tr-TR" sz="1000" b="1" dirty="0"/>
                    </a:p>
                  </a:txBody>
                  <a:tcPr/>
                </a:tc>
                <a:tc>
                  <a:txBody>
                    <a:bodyPr/>
                    <a:lstStyle/>
                    <a:p>
                      <a:pPr algn="ctr"/>
                      <a:r>
                        <a:rPr lang="en-US" sz="1000" b="1" dirty="0" smtClean="0"/>
                        <a:t>2</a:t>
                      </a:r>
                      <a:endParaRPr lang="tr-TR" sz="1000" b="1" dirty="0"/>
                    </a:p>
                  </a:txBody>
                  <a:tcPr/>
                </a:tc>
                <a:tc>
                  <a:txBody>
                    <a:bodyPr/>
                    <a:lstStyle/>
                    <a:p>
                      <a:pPr algn="ctr"/>
                      <a:r>
                        <a:rPr lang="en-US" sz="1000" b="1" dirty="0" smtClean="0"/>
                        <a:t>168</a:t>
                      </a:r>
                      <a:endParaRPr lang="tr-TR" sz="1000" b="1" dirty="0"/>
                    </a:p>
                  </a:txBody>
                  <a:tcPr/>
                </a:tc>
              </a:tr>
              <a:tr h="239486">
                <a:tc>
                  <a:txBody>
                    <a:bodyPr/>
                    <a:lstStyle/>
                    <a:p>
                      <a:pPr algn="ctr"/>
                      <a:r>
                        <a:rPr lang="en-US" sz="1000" b="1" dirty="0" smtClean="0"/>
                        <a:t>6</a:t>
                      </a:r>
                      <a:endParaRPr lang="tr-TR" sz="1000" b="1" dirty="0"/>
                    </a:p>
                  </a:txBody>
                  <a:tcPr/>
                </a:tc>
                <a:tc>
                  <a:txBody>
                    <a:bodyPr/>
                    <a:lstStyle/>
                    <a:p>
                      <a:pPr algn="ctr"/>
                      <a:r>
                        <a:rPr lang="en-US" sz="1000" b="1" dirty="0" smtClean="0"/>
                        <a:t>8</a:t>
                      </a:r>
                      <a:endParaRPr lang="tr-TR" sz="1000" b="1" dirty="0"/>
                    </a:p>
                  </a:txBody>
                  <a:tcPr/>
                </a:tc>
                <a:tc>
                  <a:txBody>
                    <a:bodyPr/>
                    <a:lstStyle/>
                    <a:p>
                      <a:pPr algn="ctr"/>
                      <a:r>
                        <a:rPr lang="en-US" sz="1000" b="1" dirty="0" smtClean="0"/>
                        <a:t>3</a:t>
                      </a:r>
                      <a:endParaRPr lang="tr-TR" sz="1000" b="1" dirty="0"/>
                    </a:p>
                  </a:txBody>
                  <a:tcPr/>
                </a:tc>
                <a:tc>
                  <a:txBody>
                    <a:bodyPr/>
                    <a:lstStyle/>
                    <a:p>
                      <a:pPr algn="ctr"/>
                      <a:r>
                        <a:rPr lang="en-US" sz="1000" b="1" dirty="0" smtClean="0"/>
                        <a:t>372</a:t>
                      </a:r>
                      <a:endParaRPr lang="tr-TR" sz="1000" b="1" dirty="0"/>
                    </a:p>
                  </a:txBody>
                  <a:tcPr/>
                </a:tc>
              </a:tr>
              <a:tr h="239486">
                <a:tc>
                  <a:txBody>
                    <a:bodyPr/>
                    <a:lstStyle/>
                    <a:p>
                      <a:pPr algn="ctr"/>
                      <a:r>
                        <a:rPr lang="en-US" sz="1000" b="1" dirty="0" smtClean="0"/>
                        <a:t>7</a:t>
                      </a:r>
                      <a:endParaRPr lang="tr-TR" sz="1000" b="1" dirty="0"/>
                    </a:p>
                  </a:txBody>
                  <a:tcPr/>
                </a:tc>
                <a:tc>
                  <a:txBody>
                    <a:bodyPr/>
                    <a:lstStyle/>
                    <a:p>
                      <a:pPr algn="ctr"/>
                      <a:r>
                        <a:rPr lang="en-US" sz="1000" b="1" dirty="0" smtClean="0"/>
                        <a:t>8</a:t>
                      </a:r>
                      <a:endParaRPr lang="tr-TR" sz="1000" b="1" dirty="0"/>
                    </a:p>
                  </a:txBody>
                  <a:tcPr/>
                </a:tc>
                <a:tc>
                  <a:txBody>
                    <a:bodyPr/>
                    <a:lstStyle/>
                    <a:p>
                      <a:pPr algn="ctr"/>
                      <a:r>
                        <a:rPr lang="en-US" sz="1000" b="1" dirty="0" smtClean="0"/>
                        <a:t>2</a:t>
                      </a:r>
                      <a:endParaRPr lang="tr-TR" sz="1000" b="1" dirty="0"/>
                    </a:p>
                  </a:txBody>
                  <a:tcPr/>
                </a:tc>
                <a:tc>
                  <a:txBody>
                    <a:bodyPr/>
                    <a:lstStyle/>
                    <a:p>
                      <a:pPr algn="ctr"/>
                      <a:r>
                        <a:rPr lang="en-US" sz="1000" b="1" dirty="0" smtClean="0"/>
                        <a:t>432</a:t>
                      </a:r>
                      <a:endParaRPr lang="tr-TR" sz="1000" b="1" dirty="0"/>
                    </a:p>
                  </a:txBody>
                  <a:tcPr/>
                </a:tc>
              </a:tr>
            </a:tbl>
          </a:graphicData>
        </a:graphic>
      </p:graphicFrame>
      <p:sp>
        <p:nvSpPr>
          <p:cNvPr id="71" name="TextBox 70"/>
          <p:cNvSpPr txBox="1"/>
          <p:nvPr/>
        </p:nvSpPr>
        <p:spPr>
          <a:xfrm>
            <a:off x="1382712" y="2865437"/>
            <a:ext cx="1853392" cy="276999"/>
          </a:xfrm>
          <a:prstGeom prst="rect">
            <a:avLst/>
          </a:prstGeom>
          <a:noFill/>
        </p:spPr>
        <p:txBody>
          <a:bodyPr wrap="none" rtlCol="0">
            <a:spAutoFit/>
          </a:bodyPr>
          <a:lstStyle/>
          <a:p>
            <a:r>
              <a:rPr lang="en-US" sz="1200" b="1" u="sng" dirty="0" smtClean="0"/>
              <a:t>Route table for agent 2</a:t>
            </a:r>
            <a:endParaRPr lang="tr-TR" sz="1200" b="1" u="sng" dirty="0"/>
          </a:p>
        </p:txBody>
      </p:sp>
      <p:graphicFrame>
        <p:nvGraphicFramePr>
          <p:cNvPr id="106" name="Group 22"/>
          <p:cNvGraphicFramePr>
            <a:graphicFrameLocks noGrp="1"/>
          </p:cNvGraphicFramePr>
          <p:nvPr/>
        </p:nvGraphicFramePr>
        <p:xfrm>
          <a:off x="4735512" y="5456237"/>
          <a:ext cx="1371600" cy="571500"/>
        </p:xfrm>
        <a:graphic>
          <a:graphicData uri="http://schemas.openxmlformats.org/drawingml/2006/table">
            <a:tbl>
              <a:tblPr/>
              <a:tblGrid>
                <a:gridCol w="357809"/>
                <a:gridCol w="357809"/>
                <a:gridCol w="655982"/>
              </a:tblGrid>
              <a:tr h="2017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Metric</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48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489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D</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B</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3, 5, …</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7" name="Group 22"/>
          <p:cNvGraphicFramePr>
            <a:graphicFrameLocks noGrp="1"/>
          </p:cNvGraphicFramePr>
          <p:nvPr/>
        </p:nvGraphicFramePr>
        <p:xfrm>
          <a:off x="7935912" y="5517197"/>
          <a:ext cx="1371600" cy="548640"/>
        </p:xfrm>
        <a:graphic>
          <a:graphicData uri="http://schemas.openxmlformats.org/drawingml/2006/table">
            <a:tbl>
              <a:tblPr/>
              <a:tblGrid>
                <a:gridCol w="357809"/>
                <a:gridCol w="357809"/>
                <a:gridCol w="655982"/>
              </a:tblGrid>
              <a:tr h="1748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bg1"/>
                          </a:solidFill>
                          <a:effectLst/>
                          <a:latin typeface="Arial" charset="0"/>
                        </a:rPr>
                        <a:t>Metric</a:t>
                      </a:r>
                      <a:endParaRPr kumimoji="0" lang="en-GB" altLang="zh-TW" sz="1200" b="0" i="0" u="none" strike="noStrike" cap="none" normalizeH="0" baseline="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D</a:t>
                      </a:r>
                      <a:endParaRPr kumimoji="0" lang="en-GB" altLang="zh-TW"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C</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2, 4, 6,..</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109" name="Group 22"/>
          <p:cNvGraphicFramePr>
            <a:graphicFrameLocks noGrp="1"/>
          </p:cNvGraphicFramePr>
          <p:nvPr/>
        </p:nvGraphicFramePr>
        <p:xfrm>
          <a:off x="6335712" y="5479097"/>
          <a:ext cx="1371600" cy="548640"/>
        </p:xfrm>
        <a:graphic>
          <a:graphicData uri="http://schemas.openxmlformats.org/drawingml/2006/table">
            <a:tbl>
              <a:tblPr/>
              <a:tblGrid>
                <a:gridCol w="357809"/>
                <a:gridCol w="357809"/>
                <a:gridCol w="655982"/>
              </a:tblGrid>
              <a:tr h="1748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err="1" smtClean="0">
                          <a:ln>
                            <a:noFill/>
                          </a:ln>
                          <a:solidFill>
                            <a:schemeClr val="bg1"/>
                          </a:solidFill>
                          <a:effectLst/>
                          <a:latin typeface="Arial" charset="0"/>
                        </a:rPr>
                        <a:t>Dest</a:t>
                      </a:r>
                      <a:r>
                        <a:rPr kumimoji="0" lang="en-US" sz="1200" b="0" i="0" u="none" strike="noStrike" cap="none" normalizeH="0" baseline="0" dirty="0" smtClean="0">
                          <a:ln>
                            <a:noFill/>
                          </a:ln>
                          <a:solidFill>
                            <a:schemeClr val="bg1"/>
                          </a:solidFill>
                          <a:effectLst/>
                          <a:latin typeface="Arial" charset="0"/>
                        </a:rPr>
                        <a: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bg1"/>
                          </a:solidFill>
                          <a:effectLst/>
                          <a:latin typeface="Arial" charset="0"/>
                        </a:rPr>
                        <a:t>Next</a:t>
                      </a:r>
                      <a:endParaRPr kumimoji="0" lang="en-GB" altLang="zh-TW" sz="1200" b="0" i="0" u="none" strike="noStrike" cap="none" normalizeH="0" baseline="0" dirty="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bg1"/>
                          </a:solidFill>
                          <a:effectLst/>
                          <a:latin typeface="Arial" charset="0"/>
                        </a:rPr>
                        <a:t>Metric</a:t>
                      </a:r>
                      <a:endParaRPr kumimoji="0" lang="en-GB" altLang="zh-TW" sz="1200" b="0" i="0" u="none" strike="noStrike" cap="none" normalizeH="0" baseline="0" smtClean="0">
                        <a:ln>
                          <a:noFill/>
                        </a:ln>
                        <a:solidFill>
                          <a:schemeClr val="bg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a:t>
                      </a:r>
                      <a:endParaRPr kumimoji="0" lang="zh-TW" altLang="en-GB"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024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D</a:t>
                      </a:r>
                      <a:endParaRPr kumimoji="0" lang="en-GB" altLang="zh-TW"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smtClean="0">
                          <a:ln>
                            <a:noFill/>
                          </a:ln>
                          <a:solidFill>
                            <a:schemeClr val="tx1"/>
                          </a:solidFill>
                          <a:effectLst/>
                          <a:latin typeface="Arial" charset="0"/>
                        </a:rPr>
                        <a:t>B</a:t>
                      </a:r>
                      <a:endParaRPr kumimoji="0" lang="en-GB" altLang="zh-TW" sz="1200" b="0" i="0" u="none" strike="noStrike" cap="none" normalizeH="0" baseline="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3, 5, …</a:t>
                      </a:r>
                      <a:endParaRPr kumimoji="0" lang="zh-TW" altLang="en-GB" sz="1200" b="0" i="0" u="none" strike="noStrike" cap="none" normalizeH="0" baseline="0" dirty="0" smtClean="0">
                        <a:ln>
                          <a:noFill/>
                        </a:ln>
                        <a:solidFill>
                          <a:schemeClr val="tx1"/>
                        </a:solidFill>
                        <a:effectLst/>
                        <a:latin typeface="Arial" charset="0"/>
                        <a:ea typeface="新細明體" pitchFamily="18" charset="-12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nvGrpSpPr>
          <p:cNvPr id="162" name="Group 161"/>
          <p:cNvGrpSpPr/>
          <p:nvPr/>
        </p:nvGrpSpPr>
        <p:grpSpPr>
          <a:xfrm>
            <a:off x="5192712" y="3596957"/>
            <a:ext cx="4775438" cy="1783080"/>
            <a:chOff x="5215572" y="4084637"/>
            <a:chExt cx="4775438" cy="1783080"/>
          </a:xfrm>
        </p:grpSpPr>
        <p:sp>
          <p:nvSpPr>
            <p:cNvPr id="121" name="Oval 120"/>
            <p:cNvSpPr/>
            <p:nvPr/>
          </p:nvSpPr>
          <p:spPr>
            <a:xfrm>
              <a:off x="52689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2" name="Oval 121"/>
            <p:cNvSpPr/>
            <p:nvPr/>
          </p:nvSpPr>
          <p:spPr>
            <a:xfrm>
              <a:off x="69453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3" name="Oval 122"/>
            <p:cNvSpPr/>
            <p:nvPr/>
          </p:nvSpPr>
          <p:spPr>
            <a:xfrm>
              <a:off x="85455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4" name="Oval 123"/>
            <p:cNvSpPr/>
            <p:nvPr/>
          </p:nvSpPr>
          <p:spPr>
            <a:xfrm>
              <a:off x="9764712" y="568483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6" name="Straight Connector 125"/>
            <p:cNvCxnSpPr>
              <a:stCxn id="121" idx="6"/>
              <a:endCxn id="122" idx="2"/>
            </p:cNvCxnSpPr>
            <p:nvPr/>
          </p:nvCxnSpPr>
          <p:spPr>
            <a:xfrm>
              <a:off x="5421312" y="5761037"/>
              <a:ext cx="15240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97712" y="5759449"/>
              <a:ext cx="1447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24" idx="2"/>
            </p:cNvCxnSpPr>
            <p:nvPr/>
          </p:nvCxnSpPr>
          <p:spPr>
            <a:xfrm>
              <a:off x="8556625" y="5761037"/>
              <a:ext cx="1208087"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9155112" y="5684837"/>
              <a:ext cx="304800"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0800000" flipV="1">
              <a:off x="9132252" y="5639117"/>
              <a:ext cx="304800" cy="228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215572" y="5456237"/>
              <a:ext cx="279244" cy="261610"/>
            </a:xfrm>
            <a:prstGeom prst="rect">
              <a:avLst/>
            </a:prstGeom>
            <a:noFill/>
          </p:spPr>
          <p:txBody>
            <a:bodyPr wrap="none" rtlCol="0">
              <a:spAutoFit/>
            </a:bodyPr>
            <a:lstStyle/>
            <a:p>
              <a:r>
                <a:rPr lang="en-US" sz="1100" dirty="0" smtClean="0"/>
                <a:t>A</a:t>
              </a:r>
              <a:endParaRPr lang="tr-TR" sz="1100" dirty="0"/>
            </a:p>
          </p:txBody>
        </p:sp>
        <p:sp>
          <p:nvSpPr>
            <p:cNvPr id="138" name="TextBox 137"/>
            <p:cNvSpPr txBox="1"/>
            <p:nvPr/>
          </p:nvSpPr>
          <p:spPr>
            <a:xfrm>
              <a:off x="9703752" y="5479097"/>
              <a:ext cx="287258" cy="261610"/>
            </a:xfrm>
            <a:prstGeom prst="rect">
              <a:avLst/>
            </a:prstGeom>
            <a:noFill/>
          </p:spPr>
          <p:txBody>
            <a:bodyPr wrap="none" rtlCol="0">
              <a:spAutoFit/>
            </a:bodyPr>
            <a:lstStyle/>
            <a:p>
              <a:r>
                <a:rPr lang="en-US" sz="1100" dirty="0" smtClean="0"/>
                <a:t>D</a:t>
              </a:r>
              <a:endParaRPr lang="tr-TR" sz="1100" dirty="0"/>
            </a:p>
          </p:txBody>
        </p:sp>
        <p:sp>
          <p:nvSpPr>
            <p:cNvPr id="139" name="TextBox 138"/>
            <p:cNvSpPr txBox="1"/>
            <p:nvPr/>
          </p:nvSpPr>
          <p:spPr>
            <a:xfrm>
              <a:off x="8484552" y="5486717"/>
              <a:ext cx="287258" cy="261610"/>
            </a:xfrm>
            <a:prstGeom prst="rect">
              <a:avLst/>
            </a:prstGeom>
            <a:noFill/>
          </p:spPr>
          <p:txBody>
            <a:bodyPr wrap="none" rtlCol="0">
              <a:spAutoFit/>
            </a:bodyPr>
            <a:lstStyle/>
            <a:p>
              <a:r>
                <a:rPr lang="en-US" sz="1100" dirty="0" smtClean="0"/>
                <a:t>C</a:t>
              </a:r>
              <a:endParaRPr lang="tr-TR" sz="1100" dirty="0"/>
            </a:p>
          </p:txBody>
        </p:sp>
        <p:sp>
          <p:nvSpPr>
            <p:cNvPr id="140" name="TextBox 139"/>
            <p:cNvSpPr txBox="1"/>
            <p:nvPr/>
          </p:nvSpPr>
          <p:spPr>
            <a:xfrm>
              <a:off x="6887048" y="5468947"/>
              <a:ext cx="279244" cy="261610"/>
            </a:xfrm>
            <a:prstGeom prst="rect">
              <a:avLst/>
            </a:prstGeom>
            <a:noFill/>
          </p:spPr>
          <p:txBody>
            <a:bodyPr wrap="none" rtlCol="0">
              <a:spAutoFit/>
            </a:bodyPr>
            <a:lstStyle/>
            <a:p>
              <a:r>
                <a:rPr lang="en-US" sz="1100" dirty="0" smtClean="0"/>
                <a:t>B</a:t>
              </a:r>
              <a:endParaRPr lang="tr-TR" sz="1100" dirty="0"/>
            </a:p>
          </p:txBody>
        </p:sp>
        <p:grpSp>
          <p:nvGrpSpPr>
            <p:cNvPr id="144" name="Group 143"/>
            <p:cNvGrpSpPr/>
            <p:nvPr/>
          </p:nvGrpSpPr>
          <p:grpSpPr>
            <a:xfrm>
              <a:off x="5573712" y="5072707"/>
              <a:ext cx="1447800" cy="261610"/>
              <a:chOff x="5573712" y="5072707"/>
              <a:chExt cx="1447800" cy="261610"/>
            </a:xfrm>
          </p:grpSpPr>
          <p:cxnSp>
            <p:nvCxnSpPr>
              <p:cNvPr id="142" name="Straight Arrow Connector 141"/>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008052" y="5072707"/>
                <a:ext cx="497252" cy="261610"/>
              </a:xfrm>
              <a:prstGeom prst="rect">
                <a:avLst/>
              </a:prstGeom>
              <a:noFill/>
            </p:spPr>
            <p:txBody>
              <a:bodyPr wrap="none" rtlCol="0">
                <a:spAutoFit/>
              </a:bodyPr>
              <a:lstStyle/>
              <a:p>
                <a:r>
                  <a:rPr lang="en-US" sz="1100" dirty="0" smtClean="0"/>
                  <a:t>(D,2)</a:t>
                </a:r>
                <a:endParaRPr lang="tr-TR" sz="1100" dirty="0"/>
              </a:p>
            </p:txBody>
          </p:sp>
        </p:grpSp>
        <p:grpSp>
          <p:nvGrpSpPr>
            <p:cNvPr id="161" name="Group 160"/>
            <p:cNvGrpSpPr/>
            <p:nvPr/>
          </p:nvGrpSpPr>
          <p:grpSpPr>
            <a:xfrm>
              <a:off x="7272972" y="5075237"/>
              <a:ext cx="1447800" cy="261610"/>
              <a:chOff x="7272972" y="5075237"/>
              <a:chExt cx="1447800" cy="261610"/>
            </a:xfrm>
          </p:grpSpPr>
          <p:cxnSp>
            <p:nvCxnSpPr>
              <p:cNvPr id="146" name="Straight Arrow Connector 145"/>
              <p:cNvCxnSpPr/>
              <p:nvPr/>
            </p:nvCxnSpPr>
            <p:spPr>
              <a:xfrm rot="10800000">
                <a:off x="7272972" y="5306367"/>
                <a:ext cx="1447800" cy="1588"/>
              </a:xfrm>
              <a:prstGeom prst="straightConnector1">
                <a:avLst/>
              </a:prstGeom>
              <a:ln w="15875">
                <a:prstDash val="dash"/>
                <a:tailEnd type="arrow"/>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608252" y="5075237"/>
                <a:ext cx="497252" cy="261610"/>
              </a:xfrm>
              <a:prstGeom prst="rect">
                <a:avLst/>
              </a:prstGeom>
              <a:noFill/>
            </p:spPr>
            <p:txBody>
              <a:bodyPr wrap="none" rtlCol="0">
                <a:spAutoFit/>
              </a:bodyPr>
              <a:lstStyle/>
              <a:p>
                <a:r>
                  <a:rPr lang="en-US" sz="1100" dirty="0" smtClean="0"/>
                  <a:t>(D,2)</a:t>
                </a:r>
                <a:endParaRPr lang="tr-TR" sz="1100" dirty="0"/>
              </a:p>
            </p:txBody>
          </p:sp>
        </p:grpSp>
        <p:grpSp>
          <p:nvGrpSpPr>
            <p:cNvPr id="148" name="Group 147"/>
            <p:cNvGrpSpPr/>
            <p:nvPr/>
          </p:nvGrpSpPr>
          <p:grpSpPr>
            <a:xfrm>
              <a:off x="7173912" y="4694237"/>
              <a:ext cx="1447800" cy="261610"/>
              <a:chOff x="5573712" y="5072707"/>
              <a:chExt cx="1447800" cy="261610"/>
            </a:xfrm>
          </p:grpSpPr>
          <p:cxnSp>
            <p:nvCxnSpPr>
              <p:cNvPr id="149" name="Straight Arrow Connector 148"/>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6008052" y="5072707"/>
                <a:ext cx="497252" cy="261610"/>
              </a:xfrm>
              <a:prstGeom prst="rect">
                <a:avLst/>
              </a:prstGeom>
              <a:noFill/>
            </p:spPr>
            <p:txBody>
              <a:bodyPr wrap="none" rtlCol="0">
                <a:spAutoFit/>
              </a:bodyPr>
              <a:lstStyle/>
              <a:p>
                <a:r>
                  <a:rPr lang="en-US" sz="1100" dirty="0" smtClean="0"/>
                  <a:t>(D,3)</a:t>
                </a:r>
                <a:endParaRPr lang="tr-TR" sz="1100" dirty="0"/>
              </a:p>
            </p:txBody>
          </p:sp>
        </p:grpSp>
        <p:sp>
          <p:nvSpPr>
            <p:cNvPr id="153" name="TextBox 152"/>
            <p:cNvSpPr txBox="1"/>
            <p:nvPr/>
          </p:nvSpPr>
          <p:spPr>
            <a:xfrm>
              <a:off x="7608252" y="4389437"/>
              <a:ext cx="497252" cy="261610"/>
            </a:xfrm>
            <a:prstGeom prst="rect">
              <a:avLst/>
            </a:prstGeom>
            <a:noFill/>
          </p:spPr>
          <p:txBody>
            <a:bodyPr wrap="none" rtlCol="0">
              <a:spAutoFit/>
            </a:bodyPr>
            <a:lstStyle/>
            <a:p>
              <a:r>
                <a:rPr lang="en-US" sz="1100" dirty="0" smtClean="0"/>
                <a:t>(D,4)</a:t>
              </a:r>
              <a:endParaRPr lang="tr-TR" sz="1100" dirty="0"/>
            </a:p>
          </p:txBody>
        </p:sp>
        <p:grpSp>
          <p:nvGrpSpPr>
            <p:cNvPr id="154" name="Group 153"/>
            <p:cNvGrpSpPr/>
            <p:nvPr/>
          </p:nvGrpSpPr>
          <p:grpSpPr>
            <a:xfrm>
              <a:off x="5573712" y="4389437"/>
              <a:ext cx="1447800" cy="261610"/>
              <a:chOff x="5573712" y="5072707"/>
              <a:chExt cx="1447800" cy="261610"/>
            </a:xfrm>
          </p:grpSpPr>
          <p:cxnSp>
            <p:nvCxnSpPr>
              <p:cNvPr id="155" name="Straight Arrow Connector 154"/>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008052" y="5072707"/>
                <a:ext cx="497252" cy="261610"/>
              </a:xfrm>
              <a:prstGeom prst="rect">
                <a:avLst/>
              </a:prstGeom>
              <a:noFill/>
            </p:spPr>
            <p:txBody>
              <a:bodyPr wrap="none" rtlCol="0">
                <a:spAutoFit/>
              </a:bodyPr>
              <a:lstStyle/>
              <a:p>
                <a:r>
                  <a:rPr lang="en-US" sz="1100" dirty="0" smtClean="0"/>
                  <a:t>(D,4)</a:t>
                </a:r>
                <a:endParaRPr lang="tr-TR" sz="1100" dirty="0"/>
              </a:p>
            </p:txBody>
          </p:sp>
        </p:grpSp>
        <p:grpSp>
          <p:nvGrpSpPr>
            <p:cNvPr id="157" name="Group 156"/>
            <p:cNvGrpSpPr/>
            <p:nvPr/>
          </p:nvGrpSpPr>
          <p:grpSpPr>
            <a:xfrm>
              <a:off x="7173912" y="4084637"/>
              <a:ext cx="1447800" cy="261610"/>
              <a:chOff x="5573712" y="5072707"/>
              <a:chExt cx="1447800" cy="261610"/>
            </a:xfrm>
          </p:grpSpPr>
          <p:cxnSp>
            <p:nvCxnSpPr>
              <p:cNvPr id="158" name="Straight Arrow Connector 157"/>
              <p:cNvCxnSpPr/>
              <p:nvPr/>
            </p:nvCxnSpPr>
            <p:spPr>
              <a:xfrm rot="10800000">
                <a:off x="5573712" y="5303837"/>
                <a:ext cx="1447800" cy="158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008052" y="5072707"/>
                <a:ext cx="497252" cy="261610"/>
              </a:xfrm>
              <a:prstGeom prst="rect">
                <a:avLst/>
              </a:prstGeom>
              <a:noFill/>
            </p:spPr>
            <p:txBody>
              <a:bodyPr wrap="none" rtlCol="0">
                <a:spAutoFit/>
              </a:bodyPr>
              <a:lstStyle/>
              <a:p>
                <a:r>
                  <a:rPr lang="en-US" sz="1100" dirty="0" smtClean="0"/>
                  <a:t>(D,5)</a:t>
                </a:r>
                <a:endParaRPr lang="tr-TR" sz="1100" dirty="0"/>
              </a:p>
            </p:txBody>
          </p:sp>
        </p:grpSp>
        <p:cxnSp>
          <p:nvCxnSpPr>
            <p:cNvPr id="160" name="Straight Arrow Connector 159"/>
            <p:cNvCxnSpPr/>
            <p:nvPr/>
          </p:nvCxnSpPr>
          <p:spPr>
            <a:xfrm rot="10800000">
              <a:off x="7280592" y="4618037"/>
              <a:ext cx="1447800" cy="1588"/>
            </a:xfrm>
            <a:prstGeom prst="straightConnector1">
              <a:avLst/>
            </a:prstGeom>
            <a:ln w="15875">
              <a:prstDash val="dash"/>
              <a:tailEnd type="arrow"/>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6419532" y="2949257"/>
            <a:ext cx="1848583" cy="276999"/>
          </a:xfrm>
          <a:prstGeom prst="rect">
            <a:avLst/>
          </a:prstGeom>
          <a:noFill/>
        </p:spPr>
        <p:txBody>
          <a:bodyPr wrap="none" rtlCol="0">
            <a:spAutoFit/>
          </a:bodyPr>
          <a:lstStyle/>
          <a:p>
            <a:r>
              <a:rPr lang="en-US" sz="1200" b="1" u="sng" dirty="0" smtClean="0"/>
              <a:t>Routing Loop Problem</a:t>
            </a:r>
            <a:endParaRPr lang="tr-TR" sz="1200"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LPS System Design</a:t>
            </a:r>
            <a:endParaRPr/>
          </a:p>
        </p:txBody>
      </p:sp>
      <p:sp>
        <p:nvSpPr>
          <p:cNvPr id="6" name="TextBox 5"/>
          <p:cNvSpPr txBox="1"/>
          <p:nvPr/>
        </p:nvSpPr>
        <p:spPr>
          <a:xfrm>
            <a:off x="849312" y="2027237"/>
            <a:ext cx="8162812" cy="1323439"/>
          </a:xfrm>
          <a:prstGeom prst="rect">
            <a:avLst/>
          </a:prstGeom>
          <a:noFill/>
        </p:spPr>
        <p:txBody>
          <a:bodyPr wrap="none" rtlCol="0">
            <a:spAutoFit/>
          </a:bodyPr>
          <a:lstStyle/>
          <a:p>
            <a:pPr>
              <a:buFont typeface="Arial" pitchFamily="34" charset="0"/>
              <a:buChar char="•"/>
            </a:pPr>
            <a:r>
              <a:rPr lang="en-US" sz="1600" dirty="0" smtClean="0"/>
              <a:t> Metric value for the route table must be counts for hops</a:t>
            </a:r>
          </a:p>
          <a:p>
            <a:pPr>
              <a:buFont typeface="Arial" pitchFamily="34" charset="0"/>
              <a:buChar char="•"/>
            </a:pPr>
            <a:r>
              <a:rPr lang="en-US" sz="1600" dirty="0" smtClean="0"/>
              <a:t> Agents must decide to join the cluster of position agent with minimum metric value</a:t>
            </a:r>
          </a:p>
          <a:p>
            <a:pPr>
              <a:buFont typeface="Arial" pitchFamily="34" charset="0"/>
              <a:buChar char="•"/>
            </a:pPr>
            <a:r>
              <a:rPr lang="en-US" sz="1600" dirty="0" smtClean="0"/>
              <a:t> This approach minimizes the error rate for the positions of agents which are relatively</a:t>
            </a:r>
          </a:p>
          <a:p>
            <a:r>
              <a:rPr lang="en-US" sz="1600" dirty="0" smtClean="0"/>
              <a:t>  far away from the beacons.</a:t>
            </a:r>
          </a:p>
          <a:p>
            <a:pPr>
              <a:buFont typeface="Arial" pitchFamily="34" charset="0"/>
              <a:buChar char="•"/>
            </a:pPr>
            <a:r>
              <a:rPr lang="en-US" sz="1600" dirty="0" smtClean="0"/>
              <a:t> Localization process must be done with increasing order of counts for hops in a cluster</a:t>
            </a:r>
          </a:p>
        </p:txBody>
      </p:sp>
      <p:sp>
        <p:nvSpPr>
          <p:cNvPr id="7" name="TextBox 6"/>
          <p:cNvSpPr txBox="1"/>
          <p:nvPr/>
        </p:nvSpPr>
        <p:spPr>
          <a:xfrm>
            <a:off x="696912" y="4846637"/>
            <a:ext cx="2941831" cy="369332"/>
          </a:xfrm>
          <a:prstGeom prst="rect">
            <a:avLst/>
          </a:prstGeom>
          <a:noFill/>
        </p:spPr>
        <p:txBody>
          <a:bodyPr wrap="none" rtlCol="0">
            <a:spAutoFit/>
          </a:bodyPr>
          <a:lstStyle/>
          <a:p>
            <a:r>
              <a:rPr lang="en-US" dirty="0" smtClean="0"/>
              <a:t>2 no </a:t>
            </a:r>
            <a:r>
              <a:rPr lang="en-US" dirty="0" err="1" smtClean="0"/>
              <a:t>lu</a:t>
            </a:r>
            <a:r>
              <a:rPr lang="en-US" dirty="0" smtClean="0"/>
              <a:t> plot </a:t>
            </a:r>
            <a:r>
              <a:rPr lang="en-US" dirty="0" err="1" smtClean="0"/>
              <a:t>buraya</a:t>
            </a:r>
            <a:r>
              <a:rPr lang="en-US" dirty="0" smtClean="0"/>
              <a:t> </a:t>
            </a:r>
            <a:r>
              <a:rPr lang="en-US" dirty="0" err="1" smtClean="0"/>
              <a:t>gelecek</a:t>
            </a:r>
            <a:endParaRPr lang="tr-TR" dirty="0"/>
          </a:p>
        </p:txBody>
      </p:sp>
      <p:sp>
        <p:nvSpPr>
          <p:cNvPr id="8" name="TextBox 7"/>
          <p:cNvSpPr txBox="1"/>
          <p:nvPr/>
        </p:nvSpPr>
        <p:spPr>
          <a:xfrm>
            <a:off x="3059112" y="1417637"/>
            <a:ext cx="4019049" cy="369332"/>
          </a:xfrm>
          <a:prstGeom prst="rect">
            <a:avLst/>
          </a:prstGeom>
          <a:noFill/>
        </p:spPr>
        <p:txBody>
          <a:bodyPr wrap="none" rtlCol="0">
            <a:spAutoFit/>
          </a:bodyPr>
          <a:lstStyle/>
          <a:p>
            <a:r>
              <a:rPr lang="en-US" u="sng" dirty="0" smtClean="0"/>
              <a:t>DSDV Rules for Localization Problem</a:t>
            </a:r>
            <a:endParaRPr lang="tr-TR" u="sng" dirty="0"/>
          </a:p>
        </p:txBody>
      </p:sp>
      <p:grpSp>
        <p:nvGrpSpPr>
          <p:cNvPr id="43" name="Group 42"/>
          <p:cNvGrpSpPr/>
          <p:nvPr/>
        </p:nvGrpSpPr>
        <p:grpSpPr>
          <a:xfrm>
            <a:off x="5440680" y="3551515"/>
            <a:ext cx="3728429" cy="3245525"/>
            <a:chOff x="5440680" y="3551515"/>
            <a:chExt cx="3728429" cy="3245525"/>
          </a:xfrm>
        </p:grpSpPr>
        <p:grpSp>
          <p:nvGrpSpPr>
            <p:cNvPr id="11" name="Group 10"/>
            <p:cNvGrpSpPr/>
            <p:nvPr/>
          </p:nvGrpSpPr>
          <p:grpSpPr>
            <a:xfrm>
              <a:off x="7097712" y="4846637"/>
              <a:ext cx="609600" cy="609600"/>
              <a:chOff x="7554912" y="4618037"/>
              <a:chExt cx="609600" cy="609600"/>
            </a:xfrm>
          </p:grpSpPr>
          <p:sp>
            <p:nvSpPr>
              <p:cNvPr id="9" name="Oval 8"/>
              <p:cNvSpPr/>
              <p:nvPr/>
            </p:nvSpPr>
            <p:spPr>
              <a:xfrm>
                <a:off x="7554912" y="461803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7562532" y="4762817"/>
                <a:ext cx="590225" cy="338554"/>
              </a:xfrm>
              <a:prstGeom prst="rect">
                <a:avLst/>
              </a:prstGeom>
              <a:noFill/>
            </p:spPr>
            <p:txBody>
              <a:bodyPr wrap="none" rtlCol="0">
                <a:spAutoFit/>
              </a:bodyPr>
              <a:lstStyle/>
              <a:p>
                <a:pPr algn="ctr"/>
                <a:r>
                  <a:rPr lang="en-US" sz="800" b="1" dirty="0" smtClean="0"/>
                  <a:t>Position</a:t>
                </a:r>
              </a:p>
              <a:p>
                <a:pPr algn="ctr"/>
                <a:r>
                  <a:rPr lang="en-US" sz="800" b="1" dirty="0" smtClean="0"/>
                  <a:t>Beacon</a:t>
                </a:r>
                <a:endParaRPr lang="tr-TR" sz="800" b="1" dirty="0"/>
              </a:p>
            </p:txBody>
          </p:sp>
        </p:grpSp>
        <p:sp>
          <p:nvSpPr>
            <p:cNvPr id="12" name="Oval 11"/>
            <p:cNvSpPr/>
            <p:nvPr/>
          </p:nvSpPr>
          <p:spPr>
            <a:xfrm>
              <a:off x="6640512" y="46180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7478712" y="44656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783512" y="50752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7250112" y="55324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6716712" y="5151437"/>
              <a:ext cx="304800" cy="304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6183312" y="45418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6259512" y="53800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p:cNvSpPr/>
            <p:nvPr/>
          </p:nvSpPr>
          <p:spPr>
            <a:xfrm>
              <a:off x="6945312" y="5913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6869112" y="41608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31112" y="4008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8088312" y="4770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8088312" y="56086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7707312" y="5913437"/>
              <a:ext cx="304800" cy="304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5802312" y="4313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5649912" y="5227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6411912" y="3932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6183312" y="58372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6869112" y="62944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173912" y="3703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8240712" y="40084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Oval 33"/>
            <p:cNvSpPr/>
            <p:nvPr/>
          </p:nvSpPr>
          <p:spPr>
            <a:xfrm>
              <a:off x="8469312" y="49228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val 34"/>
            <p:cNvSpPr/>
            <p:nvPr/>
          </p:nvSpPr>
          <p:spPr>
            <a:xfrm>
              <a:off x="8621712" y="5608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Oval 35"/>
            <p:cNvSpPr/>
            <p:nvPr/>
          </p:nvSpPr>
          <p:spPr>
            <a:xfrm>
              <a:off x="7783512" y="637063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Freeform 36"/>
            <p:cNvSpPr/>
            <p:nvPr/>
          </p:nvSpPr>
          <p:spPr>
            <a:xfrm>
              <a:off x="6534998" y="4358640"/>
              <a:ext cx="1664667" cy="1685424"/>
            </a:xfrm>
            <a:custGeom>
              <a:avLst/>
              <a:gdLst>
                <a:gd name="connsiteX0" fmla="*/ 1420282 w 1664667"/>
                <a:gd name="connsiteY0" fmla="*/ 175260 h 1685424"/>
                <a:gd name="connsiteX1" fmla="*/ 1351702 w 1664667"/>
                <a:gd name="connsiteY1" fmla="*/ 160020 h 1685424"/>
                <a:gd name="connsiteX2" fmla="*/ 1328842 w 1664667"/>
                <a:gd name="connsiteY2" fmla="*/ 144780 h 1685424"/>
                <a:gd name="connsiteX3" fmla="*/ 1305982 w 1664667"/>
                <a:gd name="connsiteY3" fmla="*/ 121920 h 1685424"/>
                <a:gd name="connsiteX4" fmla="*/ 1283122 w 1664667"/>
                <a:gd name="connsiteY4" fmla="*/ 114300 h 1685424"/>
                <a:gd name="connsiteX5" fmla="*/ 1260262 w 1664667"/>
                <a:gd name="connsiteY5" fmla="*/ 99060 h 1685424"/>
                <a:gd name="connsiteX6" fmla="*/ 1229782 w 1664667"/>
                <a:gd name="connsiteY6" fmla="*/ 83820 h 1685424"/>
                <a:gd name="connsiteX7" fmla="*/ 1184062 w 1664667"/>
                <a:gd name="connsiteY7" fmla="*/ 53340 h 1685424"/>
                <a:gd name="connsiteX8" fmla="*/ 1161202 w 1664667"/>
                <a:gd name="connsiteY8" fmla="*/ 45720 h 1685424"/>
                <a:gd name="connsiteX9" fmla="*/ 1115482 w 1664667"/>
                <a:gd name="connsiteY9" fmla="*/ 15240 h 1685424"/>
                <a:gd name="connsiteX10" fmla="*/ 1062142 w 1664667"/>
                <a:gd name="connsiteY10" fmla="*/ 0 h 1685424"/>
                <a:gd name="connsiteX11" fmla="*/ 856402 w 1664667"/>
                <a:gd name="connsiteY11" fmla="*/ 7620 h 1685424"/>
                <a:gd name="connsiteX12" fmla="*/ 787822 w 1664667"/>
                <a:gd name="connsiteY12" fmla="*/ 45720 h 1685424"/>
                <a:gd name="connsiteX13" fmla="*/ 764962 w 1664667"/>
                <a:gd name="connsiteY13" fmla="*/ 53340 h 1685424"/>
                <a:gd name="connsiteX14" fmla="*/ 742102 w 1664667"/>
                <a:gd name="connsiteY14" fmla="*/ 76200 h 1685424"/>
                <a:gd name="connsiteX15" fmla="*/ 719242 w 1664667"/>
                <a:gd name="connsiteY15" fmla="*/ 144780 h 1685424"/>
                <a:gd name="connsiteX16" fmla="*/ 696382 w 1664667"/>
                <a:gd name="connsiteY16" fmla="*/ 152400 h 1685424"/>
                <a:gd name="connsiteX17" fmla="*/ 650662 w 1664667"/>
                <a:gd name="connsiteY17" fmla="*/ 175260 h 1685424"/>
                <a:gd name="connsiteX18" fmla="*/ 566842 w 1664667"/>
                <a:gd name="connsiteY18" fmla="*/ 182880 h 1685424"/>
                <a:gd name="connsiteX19" fmla="*/ 513502 w 1664667"/>
                <a:gd name="connsiteY19" fmla="*/ 190500 h 1685424"/>
                <a:gd name="connsiteX20" fmla="*/ 345862 w 1664667"/>
                <a:gd name="connsiteY20" fmla="*/ 182880 h 1685424"/>
                <a:gd name="connsiteX21" fmla="*/ 269662 w 1664667"/>
                <a:gd name="connsiteY21" fmla="*/ 167640 h 1685424"/>
                <a:gd name="connsiteX22" fmla="*/ 231562 w 1664667"/>
                <a:gd name="connsiteY22" fmla="*/ 160020 h 1685424"/>
                <a:gd name="connsiteX23" fmla="*/ 147742 w 1664667"/>
                <a:gd name="connsiteY23" fmla="*/ 175260 h 1685424"/>
                <a:gd name="connsiteX24" fmla="*/ 102022 w 1664667"/>
                <a:gd name="connsiteY24" fmla="*/ 205740 h 1685424"/>
                <a:gd name="connsiteX25" fmla="*/ 86782 w 1664667"/>
                <a:gd name="connsiteY25" fmla="*/ 228600 h 1685424"/>
                <a:gd name="connsiteX26" fmla="*/ 63922 w 1664667"/>
                <a:gd name="connsiteY26" fmla="*/ 243840 h 1685424"/>
                <a:gd name="connsiteX27" fmla="*/ 33442 w 1664667"/>
                <a:gd name="connsiteY27" fmla="*/ 289560 h 1685424"/>
                <a:gd name="connsiteX28" fmla="*/ 25822 w 1664667"/>
                <a:gd name="connsiteY28" fmla="*/ 571500 h 1685424"/>
                <a:gd name="connsiteX29" fmla="*/ 18202 w 1664667"/>
                <a:gd name="connsiteY29" fmla="*/ 601980 h 1685424"/>
                <a:gd name="connsiteX30" fmla="*/ 2962 w 1664667"/>
                <a:gd name="connsiteY30" fmla="*/ 685800 h 1685424"/>
                <a:gd name="connsiteX31" fmla="*/ 18202 w 1664667"/>
                <a:gd name="connsiteY31" fmla="*/ 838200 h 1685424"/>
                <a:gd name="connsiteX32" fmla="*/ 41062 w 1664667"/>
                <a:gd name="connsiteY32" fmla="*/ 891540 h 1685424"/>
                <a:gd name="connsiteX33" fmla="*/ 48682 w 1664667"/>
                <a:gd name="connsiteY33" fmla="*/ 914400 h 1685424"/>
                <a:gd name="connsiteX34" fmla="*/ 79162 w 1664667"/>
                <a:gd name="connsiteY34" fmla="*/ 960120 h 1685424"/>
                <a:gd name="connsiteX35" fmla="*/ 86782 w 1664667"/>
                <a:gd name="connsiteY35" fmla="*/ 982980 h 1685424"/>
                <a:gd name="connsiteX36" fmla="*/ 132502 w 1664667"/>
                <a:gd name="connsiteY36" fmla="*/ 1028700 h 1685424"/>
                <a:gd name="connsiteX37" fmla="*/ 155362 w 1664667"/>
                <a:gd name="connsiteY37" fmla="*/ 1097280 h 1685424"/>
                <a:gd name="connsiteX38" fmla="*/ 162982 w 1664667"/>
                <a:gd name="connsiteY38" fmla="*/ 1120140 h 1685424"/>
                <a:gd name="connsiteX39" fmla="*/ 185842 w 1664667"/>
                <a:gd name="connsiteY39" fmla="*/ 1196340 h 1685424"/>
                <a:gd name="connsiteX40" fmla="*/ 208702 w 1664667"/>
                <a:gd name="connsiteY40" fmla="*/ 1211580 h 1685424"/>
                <a:gd name="connsiteX41" fmla="*/ 262042 w 1664667"/>
                <a:gd name="connsiteY41" fmla="*/ 1280160 h 1685424"/>
                <a:gd name="connsiteX42" fmla="*/ 284902 w 1664667"/>
                <a:gd name="connsiteY42" fmla="*/ 1295400 h 1685424"/>
                <a:gd name="connsiteX43" fmla="*/ 315382 w 1664667"/>
                <a:gd name="connsiteY43" fmla="*/ 1303020 h 1685424"/>
                <a:gd name="connsiteX44" fmla="*/ 338242 w 1664667"/>
                <a:gd name="connsiteY44" fmla="*/ 1318260 h 1685424"/>
                <a:gd name="connsiteX45" fmla="*/ 399202 w 1664667"/>
                <a:gd name="connsiteY45" fmla="*/ 1333500 h 1685424"/>
                <a:gd name="connsiteX46" fmla="*/ 467782 w 1664667"/>
                <a:gd name="connsiteY46" fmla="*/ 1356360 h 1685424"/>
                <a:gd name="connsiteX47" fmla="*/ 513502 w 1664667"/>
                <a:gd name="connsiteY47" fmla="*/ 1371600 h 1685424"/>
                <a:gd name="connsiteX48" fmla="*/ 536362 w 1664667"/>
                <a:gd name="connsiteY48" fmla="*/ 1379220 h 1685424"/>
                <a:gd name="connsiteX49" fmla="*/ 604942 w 1664667"/>
                <a:gd name="connsiteY49" fmla="*/ 1417320 h 1685424"/>
                <a:gd name="connsiteX50" fmla="*/ 627802 w 1664667"/>
                <a:gd name="connsiteY50" fmla="*/ 1432560 h 1685424"/>
                <a:gd name="connsiteX51" fmla="*/ 643042 w 1664667"/>
                <a:gd name="connsiteY51" fmla="*/ 1455420 h 1685424"/>
                <a:gd name="connsiteX52" fmla="*/ 665902 w 1664667"/>
                <a:gd name="connsiteY52" fmla="*/ 1485900 h 1685424"/>
                <a:gd name="connsiteX53" fmla="*/ 673522 w 1664667"/>
                <a:gd name="connsiteY53" fmla="*/ 1508760 h 1685424"/>
                <a:gd name="connsiteX54" fmla="*/ 704002 w 1664667"/>
                <a:gd name="connsiteY54" fmla="*/ 1554480 h 1685424"/>
                <a:gd name="connsiteX55" fmla="*/ 719242 w 1664667"/>
                <a:gd name="connsiteY55" fmla="*/ 1577340 h 1685424"/>
                <a:gd name="connsiteX56" fmla="*/ 772582 w 1664667"/>
                <a:gd name="connsiteY56" fmla="*/ 1630680 h 1685424"/>
                <a:gd name="connsiteX57" fmla="*/ 825922 w 1664667"/>
                <a:gd name="connsiteY57" fmla="*/ 1668780 h 1685424"/>
                <a:gd name="connsiteX58" fmla="*/ 871642 w 1664667"/>
                <a:gd name="connsiteY58" fmla="*/ 1684020 h 1685424"/>
                <a:gd name="connsiteX59" fmla="*/ 993562 w 1664667"/>
                <a:gd name="connsiteY59" fmla="*/ 1676400 h 1685424"/>
                <a:gd name="connsiteX60" fmla="*/ 1039282 w 1664667"/>
                <a:gd name="connsiteY60" fmla="*/ 1645920 h 1685424"/>
                <a:gd name="connsiteX61" fmla="*/ 1069762 w 1664667"/>
                <a:gd name="connsiteY61" fmla="*/ 1623060 h 1685424"/>
                <a:gd name="connsiteX62" fmla="*/ 1092622 w 1664667"/>
                <a:gd name="connsiteY62" fmla="*/ 1607820 h 1685424"/>
                <a:gd name="connsiteX63" fmla="*/ 1115482 w 1664667"/>
                <a:gd name="connsiteY63" fmla="*/ 1584960 h 1685424"/>
                <a:gd name="connsiteX64" fmla="*/ 1145962 w 1664667"/>
                <a:gd name="connsiteY64" fmla="*/ 1569720 h 1685424"/>
                <a:gd name="connsiteX65" fmla="*/ 1168822 w 1664667"/>
                <a:gd name="connsiteY65" fmla="*/ 1546860 h 1685424"/>
                <a:gd name="connsiteX66" fmla="*/ 1214542 w 1664667"/>
                <a:gd name="connsiteY66" fmla="*/ 1524000 h 1685424"/>
                <a:gd name="connsiteX67" fmla="*/ 1260262 w 1664667"/>
                <a:gd name="connsiteY67" fmla="*/ 1493520 h 1685424"/>
                <a:gd name="connsiteX68" fmla="*/ 1298362 w 1664667"/>
                <a:gd name="connsiteY68" fmla="*/ 1455420 h 1685424"/>
                <a:gd name="connsiteX69" fmla="*/ 1313602 w 1664667"/>
                <a:gd name="connsiteY69" fmla="*/ 1432560 h 1685424"/>
                <a:gd name="connsiteX70" fmla="*/ 1336462 w 1664667"/>
                <a:gd name="connsiteY70" fmla="*/ 1402080 h 1685424"/>
                <a:gd name="connsiteX71" fmla="*/ 1351702 w 1664667"/>
                <a:gd name="connsiteY71" fmla="*/ 1371600 h 1685424"/>
                <a:gd name="connsiteX72" fmla="*/ 1382182 w 1664667"/>
                <a:gd name="connsiteY72" fmla="*/ 1325880 h 1685424"/>
                <a:gd name="connsiteX73" fmla="*/ 1389802 w 1664667"/>
                <a:gd name="connsiteY73" fmla="*/ 1303020 h 1685424"/>
                <a:gd name="connsiteX74" fmla="*/ 1466002 w 1664667"/>
                <a:gd name="connsiteY74" fmla="*/ 1242060 h 1685424"/>
                <a:gd name="connsiteX75" fmla="*/ 1504102 w 1664667"/>
                <a:gd name="connsiteY75" fmla="*/ 1211580 h 1685424"/>
                <a:gd name="connsiteX76" fmla="*/ 1549822 w 1664667"/>
                <a:gd name="connsiteY76" fmla="*/ 1181100 h 1685424"/>
                <a:gd name="connsiteX77" fmla="*/ 1595542 w 1664667"/>
                <a:gd name="connsiteY77" fmla="*/ 1158240 h 1685424"/>
                <a:gd name="connsiteX78" fmla="*/ 1626022 w 1664667"/>
                <a:gd name="connsiteY78" fmla="*/ 1112520 h 1685424"/>
                <a:gd name="connsiteX79" fmla="*/ 1656502 w 1664667"/>
                <a:gd name="connsiteY79" fmla="*/ 1059180 h 1685424"/>
                <a:gd name="connsiteX80" fmla="*/ 1664122 w 1664667"/>
                <a:gd name="connsiteY80" fmla="*/ 1036320 h 1685424"/>
                <a:gd name="connsiteX81" fmla="*/ 1656502 w 1664667"/>
                <a:gd name="connsiteY81" fmla="*/ 929640 h 1685424"/>
                <a:gd name="connsiteX82" fmla="*/ 1633642 w 1664667"/>
                <a:gd name="connsiteY82" fmla="*/ 906780 h 1685424"/>
                <a:gd name="connsiteX83" fmla="*/ 1618402 w 1664667"/>
                <a:gd name="connsiteY83" fmla="*/ 876300 h 1685424"/>
                <a:gd name="connsiteX84" fmla="*/ 1595542 w 1664667"/>
                <a:gd name="connsiteY84" fmla="*/ 830580 h 1685424"/>
                <a:gd name="connsiteX85" fmla="*/ 1572682 w 1664667"/>
                <a:gd name="connsiteY85" fmla="*/ 815340 h 1685424"/>
                <a:gd name="connsiteX86" fmla="*/ 1565062 w 1664667"/>
                <a:gd name="connsiteY86" fmla="*/ 792480 h 1685424"/>
                <a:gd name="connsiteX87" fmla="*/ 1549822 w 1664667"/>
                <a:gd name="connsiteY87" fmla="*/ 769620 h 1685424"/>
                <a:gd name="connsiteX88" fmla="*/ 1534582 w 1664667"/>
                <a:gd name="connsiteY88" fmla="*/ 723900 h 1685424"/>
                <a:gd name="connsiteX89" fmla="*/ 1526962 w 1664667"/>
                <a:gd name="connsiteY89" fmla="*/ 647700 h 1685424"/>
                <a:gd name="connsiteX90" fmla="*/ 1511722 w 1664667"/>
                <a:gd name="connsiteY90" fmla="*/ 571500 h 1685424"/>
                <a:gd name="connsiteX91" fmla="*/ 1504102 w 1664667"/>
                <a:gd name="connsiteY91" fmla="*/ 502920 h 1685424"/>
                <a:gd name="connsiteX92" fmla="*/ 1488862 w 1664667"/>
                <a:gd name="connsiteY92" fmla="*/ 449580 h 1685424"/>
                <a:gd name="connsiteX93" fmla="*/ 1481242 w 1664667"/>
                <a:gd name="connsiteY93" fmla="*/ 419100 h 1685424"/>
                <a:gd name="connsiteX94" fmla="*/ 1473622 w 1664667"/>
                <a:gd name="connsiteY94" fmla="*/ 381000 h 1685424"/>
                <a:gd name="connsiteX95" fmla="*/ 1458382 w 1664667"/>
                <a:gd name="connsiteY95" fmla="*/ 335280 h 1685424"/>
                <a:gd name="connsiteX96" fmla="*/ 1450762 w 1664667"/>
                <a:gd name="connsiteY96" fmla="*/ 312420 h 1685424"/>
                <a:gd name="connsiteX97" fmla="*/ 1420282 w 1664667"/>
                <a:gd name="connsiteY97" fmla="*/ 205740 h 1685424"/>
                <a:gd name="connsiteX98" fmla="*/ 1420282 w 1664667"/>
                <a:gd name="connsiteY98" fmla="*/ 175260 h 168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664667" h="1685424">
                  <a:moveTo>
                    <a:pt x="1420282" y="175260"/>
                  </a:moveTo>
                  <a:cubicBezTo>
                    <a:pt x="1408852" y="167640"/>
                    <a:pt x="1370461" y="169399"/>
                    <a:pt x="1351702" y="160020"/>
                  </a:cubicBezTo>
                  <a:cubicBezTo>
                    <a:pt x="1343511" y="155924"/>
                    <a:pt x="1335877" y="150643"/>
                    <a:pt x="1328842" y="144780"/>
                  </a:cubicBezTo>
                  <a:cubicBezTo>
                    <a:pt x="1320563" y="137881"/>
                    <a:pt x="1314948" y="127898"/>
                    <a:pt x="1305982" y="121920"/>
                  </a:cubicBezTo>
                  <a:cubicBezTo>
                    <a:pt x="1299299" y="117465"/>
                    <a:pt x="1290306" y="117892"/>
                    <a:pt x="1283122" y="114300"/>
                  </a:cubicBezTo>
                  <a:cubicBezTo>
                    <a:pt x="1274931" y="110204"/>
                    <a:pt x="1268213" y="103604"/>
                    <a:pt x="1260262" y="99060"/>
                  </a:cubicBezTo>
                  <a:cubicBezTo>
                    <a:pt x="1250399" y="93424"/>
                    <a:pt x="1239522" y="89664"/>
                    <a:pt x="1229782" y="83820"/>
                  </a:cubicBezTo>
                  <a:cubicBezTo>
                    <a:pt x="1214076" y="74396"/>
                    <a:pt x="1201438" y="59132"/>
                    <a:pt x="1184062" y="53340"/>
                  </a:cubicBezTo>
                  <a:cubicBezTo>
                    <a:pt x="1176442" y="50800"/>
                    <a:pt x="1168223" y="49621"/>
                    <a:pt x="1161202" y="45720"/>
                  </a:cubicBezTo>
                  <a:cubicBezTo>
                    <a:pt x="1145191" y="36825"/>
                    <a:pt x="1133251" y="19682"/>
                    <a:pt x="1115482" y="15240"/>
                  </a:cubicBezTo>
                  <a:cubicBezTo>
                    <a:pt x="1077210" y="5672"/>
                    <a:pt x="1094937" y="10932"/>
                    <a:pt x="1062142" y="0"/>
                  </a:cubicBezTo>
                  <a:cubicBezTo>
                    <a:pt x="993562" y="2540"/>
                    <a:pt x="924877" y="3055"/>
                    <a:pt x="856402" y="7620"/>
                  </a:cubicBezTo>
                  <a:cubicBezTo>
                    <a:pt x="827677" y="9535"/>
                    <a:pt x="813976" y="37002"/>
                    <a:pt x="787822" y="45720"/>
                  </a:cubicBezTo>
                  <a:lnTo>
                    <a:pt x="764962" y="53340"/>
                  </a:lnTo>
                  <a:cubicBezTo>
                    <a:pt x="757342" y="60960"/>
                    <a:pt x="746479" y="66352"/>
                    <a:pt x="742102" y="76200"/>
                  </a:cubicBezTo>
                  <a:cubicBezTo>
                    <a:pt x="728768" y="106202"/>
                    <a:pt x="745547" y="123736"/>
                    <a:pt x="719242" y="144780"/>
                  </a:cubicBezTo>
                  <a:cubicBezTo>
                    <a:pt x="712970" y="149798"/>
                    <a:pt x="703566" y="148808"/>
                    <a:pt x="696382" y="152400"/>
                  </a:cubicBezTo>
                  <a:cubicBezTo>
                    <a:pt x="672236" y="164473"/>
                    <a:pt x="677476" y="171429"/>
                    <a:pt x="650662" y="175260"/>
                  </a:cubicBezTo>
                  <a:cubicBezTo>
                    <a:pt x="622889" y="179228"/>
                    <a:pt x="594726" y="179782"/>
                    <a:pt x="566842" y="182880"/>
                  </a:cubicBezTo>
                  <a:cubicBezTo>
                    <a:pt x="548991" y="184863"/>
                    <a:pt x="531282" y="187960"/>
                    <a:pt x="513502" y="190500"/>
                  </a:cubicBezTo>
                  <a:cubicBezTo>
                    <a:pt x="457622" y="187960"/>
                    <a:pt x="401667" y="186729"/>
                    <a:pt x="345862" y="182880"/>
                  </a:cubicBezTo>
                  <a:cubicBezTo>
                    <a:pt x="268520" y="177546"/>
                    <a:pt x="316739" y="179409"/>
                    <a:pt x="269662" y="167640"/>
                  </a:cubicBezTo>
                  <a:cubicBezTo>
                    <a:pt x="257097" y="164499"/>
                    <a:pt x="244262" y="162560"/>
                    <a:pt x="231562" y="160020"/>
                  </a:cubicBezTo>
                  <a:cubicBezTo>
                    <a:pt x="218277" y="161681"/>
                    <a:pt x="168204" y="163892"/>
                    <a:pt x="147742" y="175260"/>
                  </a:cubicBezTo>
                  <a:cubicBezTo>
                    <a:pt x="131731" y="184155"/>
                    <a:pt x="102022" y="205740"/>
                    <a:pt x="102022" y="205740"/>
                  </a:cubicBezTo>
                  <a:cubicBezTo>
                    <a:pt x="96942" y="213360"/>
                    <a:pt x="93258" y="222124"/>
                    <a:pt x="86782" y="228600"/>
                  </a:cubicBezTo>
                  <a:cubicBezTo>
                    <a:pt x="80306" y="235076"/>
                    <a:pt x="69953" y="236948"/>
                    <a:pt x="63922" y="243840"/>
                  </a:cubicBezTo>
                  <a:cubicBezTo>
                    <a:pt x="51861" y="257624"/>
                    <a:pt x="33442" y="289560"/>
                    <a:pt x="33442" y="289560"/>
                  </a:cubicBezTo>
                  <a:cubicBezTo>
                    <a:pt x="30902" y="383540"/>
                    <a:pt x="30403" y="477597"/>
                    <a:pt x="25822" y="571500"/>
                  </a:cubicBezTo>
                  <a:cubicBezTo>
                    <a:pt x="25312" y="581960"/>
                    <a:pt x="20075" y="591676"/>
                    <a:pt x="18202" y="601980"/>
                  </a:cubicBezTo>
                  <a:cubicBezTo>
                    <a:pt x="0" y="702092"/>
                    <a:pt x="20245" y="616669"/>
                    <a:pt x="2962" y="685800"/>
                  </a:cubicBezTo>
                  <a:cubicBezTo>
                    <a:pt x="7394" y="752281"/>
                    <a:pt x="4467" y="783260"/>
                    <a:pt x="18202" y="838200"/>
                  </a:cubicBezTo>
                  <a:cubicBezTo>
                    <a:pt x="25350" y="866792"/>
                    <a:pt x="27977" y="861009"/>
                    <a:pt x="41062" y="891540"/>
                  </a:cubicBezTo>
                  <a:cubicBezTo>
                    <a:pt x="44226" y="898923"/>
                    <a:pt x="44781" y="907379"/>
                    <a:pt x="48682" y="914400"/>
                  </a:cubicBezTo>
                  <a:cubicBezTo>
                    <a:pt x="57577" y="930411"/>
                    <a:pt x="73370" y="942744"/>
                    <a:pt x="79162" y="960120"/>
                  </a:cubicBezTo>
                  <a:cubicBezTo>
                    <a:pt x="81702" y="967740"/>
                    <a:pt x="81851" y="976640"/>
                    <a:pt x="86782" y="982980"/>
                  </a:cubicBezTo>
                  <a:cubicBezTo>
                    <a:pt x="100014" y="999993"/>
                    <a:pt x="132502" y="1028700"/>
                    <a:pt x="132502" y="1028700"/>
                  </a:cubicBezTo>
                  <a:lnTo>
                    <a:pt x="155362" y="1097280"/>
                  </a:lnTo>
                  <a:cubicBezTo>
                    <a:pt x="157902" y="1104900"/>
                    <a:pt x="161662" y="1112217"/>
                    <a:pt x="162982" y="1120140"/>
                  </a:cubicBezTo>
                  <a:cubicBezTo>
                    <a:pt x="167448" y="1146938"/>
                    <a:pt x="167384" y="1174190"/>
                    <a:pt x="185842" y="1196340"/>
                  </a:cubicBezTo>
                  <a:cubicBezTo>
                    <a:pt x="191705" y="1203375"/>
                    <a:pt x="201082" y="1206500"/>
                    <a:pt x="208702" y="1211580"/>
                  </a:cubicBezTo>
                  <a:cubicBezTo>
                    <a:pt x="229943" y="1243441"/>
                    <a:pt x="235183" y="1257778"/>
                    <a:pt x="262042" y="1280160"/>
                  </a:cubicBezTo>
                  <a:cubicBezTo>
                    <a:pt x="269077" y="1286023"/>
                    <a:pt x="276484" y="1291792"/>
                    <a:pt x="284902" y="1295400"/>
                  </a:cubicBezTo>
                  <a:cubicBezTo>
                    <a:pt x="294528" y="1299525"/>
                    <a:pt x="305222" y="1300480"/>
                    <a:pt x="315382" y="1303020"/>
                  </a:cubicBezTo>
                  <a:cubicBezTo>
                    <a:pt x="323002" y="1308100"/>
                    <a:pt x="329635" y="1315130"/>
                    <a:pt x="338242" y="1318260"/>
                  </a:cubicBezTo>
                  <a:cubicBezTo>
                    <a:pt x="357926" y="1325418"/>
                    <a:pt x="380468" y="1324133"/>
                    <a:pt x="399202" y="1333500"/>
                  </a:cubicBezTo>
                  <a:cubicBezTo>
                    <a:pt x="455085" y="1361442"/>
                    <a:pt x="402787" y="1338634"/>
                    <a:pt x="467782" y="1356360"/>
                  </a:cubicBezTo>
                  <a:cubicBezTo>
                    <a:pt x="483280" y="1360587"/>
                    <a:pt x="498262" y="1366520"/>
                    <a:pt x="513502" y="1371600"/>
                  </a:cubicBezTo>
                  <a:lnTo>
                    <a:pt x="536362" y="1379220"/>
                  </a:lnTo>
                  <a:cubicBezTo>
                    <a:pt x="576598" y="1392632"/>
                    <a:pt x="552539" y="1382385"/>
                    <a:pt x="604942" y="1417320"/>
                  </a:cubicBezTo>
                  <a:lnTo>
                    <a:pt x="627802" y="1432560"/>
                  </a:lnTo>
                  <a:cubicBezTo>
                    <a:pt x="632882" y="1440180"/>
                    <a:pt x="637719" y="1447968"/>
                    <a:pt x="643042" y="1455420"/>
                  </a:cubicBezTo>
                  <a:cubicBezTo>
                    <a:pt x="650424" y="1465754"/>
                    <a:pt x="659601" y="1474873"/>
                    <a:pt x="665902" y="1485900"/>
                  </a:cubicBezTo>
                  <a:cubicBezTo>
                    <a:pt x="669887" y="1492874"/>
                    <a:pt x="669621" y="1501739"/>
                    <a:pt x="673522" y="1508760"/>
                  </a:cubicBezTo>
                  <a:cubicBezTo>
                    <a:pt x="682417" y="1524771"/>
                    <a:pt x="693842" y="1539240"/>
                    <a:pt x="704002" y="1554480"/>
                  </a:cubicBezTo>
                  <a:cubicBezTo>
                    <a:pt x="709082" y="1562100"/>
                    <a:pt x="712766" y="1570864"/>
                    <a:pt x="719242" y="1577340"/>
                  </a:cubicBezTo>
                  <a:lnTo>
                    <a:pt x="772582" y="1630680"/>
                  </a:lnTo>
                  <a:cubicBezTo>
                    <a:pt x="797131" y="1655229"/>
                    <a:pt x="792490" y="1655407"/>
                    <a:pt x="825922" y="1668780"/>
                  </a:cubicBezTo>
                  <a:cubicBezTo>
                    <a:pt x="840837" y="1674746"/>
                    <a:pt x="871642" y="1684020"/>
                    <a:pt x="871642" y="1684020"/>
                  </a:cubicBezTo>
                  <a:cubicBezTo>
                    <a:pt x="912282" y="1681480"/>
                    <a:pt x="953855" y="1685424"/>
                    <a:pt x="993562" y="1676400"/>
                  </a:cubicBezTo>
                  <a:cubicBezTo>
                    <a:pt x="1011423" y="1672341"/>
                    <a:pt x="1024629" y="1656910"/>
                    <a:pt x="1039282" y="1645920"/>
                  </a:cubicBezTo>
                  <a:cubicBezTo>
                    <a:pt x="1049442" y="1638300"/>
                    <a:pt x="1059428" y="1630442"/>
                    <a:pt x="1069762" y="1623060"/>
                  </a:cubicBezTo>
                  <a:cubicBezTo>
                    <a:pt x="1077214" y="1617737"/>
                    <a:pt x="1085587" y="1613683"/>
                    <a:pt x="1092622" y="1607820"/>
                  </a:cubicBezTo>
                  <a:cubicBezTo>
                    <a:pt x="1100901" y="1600921"/>
                    <a:pt x="1106713" y="1591224"/>
                    <a:pt x="1115482" y="1584960"/>
                  </a:cubicBezTo>
                  <a:cubicBezTo>
                    <a:pt x="1124725" y="1578358"/>
                    <a:pt x="1136719" y="1576322"/>
                    <a:pt x="1145962" y="1569720"/>
                  </a:cubicBezTo>
                  <a:cubicBezTo>
                    <a:pt x="1154731" y="1563456"/>
                    <a:pt x="1160543" y="1553759"/>
                    <a:pt x="1168822" y="1546860"/>
                  </a:cubicBezTo>
                  <a:cubicBezTo>
                    <a:pt x="1209416" y="1513032"/>
                    <a:pt x="1173302" y="1546911"/>
                    <a:pt x="1214542" y="1524000"/>
                  </a:cubicBezTo>
                  <a:cubicBezTo>
                    <a:pt x="1230553" y="1515105"/>
                    <a:pt x="1260262" y="1493520"/>
                    <a:pt x="1260262" y="1493520"/>
                  </a:cubicBezTo>
                  <a:cubicBezTo>
                    <a:pt x="1300902" y="1432560"/>
                    <a:pt x="1247562" y="1506220"/>
                    <a:pt x="1298362" y="1455420"/>
                  </a:cubicBezTo>
                  <a:cubicBezTo>
                    <a:pt x="1304838" y="1448944"/>
                    <a:pt x="1308279" y="1440012"/>
                    <a:pt x="1313602" y="1432560"/>
                  </a:cubicBezTo>
                  <a:cubicBezTo>
                    <a:pt x="1320984" y="1422226"/>
                    <a:pt x="1329731" y="1412850"/>
                    <a:pt x="1336462" y="1402080"/>
                  </a:cubicBezTo>
                  <a:cubicBezTo>
                    <a:pt x="1342482" y="1392447"/>
                    <a:pt x="1345858" y="1381340"/>
                    <a:pt x="1351702" y="1371600"/>
                  </a:cubicBezTo>
                  <a:cubicBezTo>
                    <a:pt x="1361126" y="1355894"/>
                    <a:pt x="1376390" y="1343256"/>
                    <a:pt x="1382182" y="1325880"/>
                  </a:cubicBezTo>
                  <a:cubicBezTo>
                    <a:pt x="1384722" y="1318260"/>
                    <a:pt x="1384871" y="1309360"/>
                    <a:pt x="1389802" y="1303020"/>
                  </a:cubicBezTo>
                  <a:cubicBezTo>
                    <a:pt x="1424008" y="1259041"/>
                    <a:pt x="1426547" y="1261788"/>
                    <a:pt x="1466002" y="1242060"/>
                  </a:cubicBezTo>
                  <a:cubicBezTo>
                    <a:pt x="1494161" y="1199821"/>
                    <a:pt x="1465131" y="1233231"/>
                    <a:pt x="1504102" y="1211580"/>
                  </a:cubicBezTo>
                  <a:cubicBezTo>
                    <a:pt x="1520113" y="1202685"/>
                    <a:pt x="1532446" y="1186892"/>
                    <a:pt x="1549822" y="1181100"/>
                  </a:cubicBezTo>
                  <a:cubicBezTo>
                    <a:pt x="1581370" y="1170584"/>
                    <a:pt x="1565999" y="1177935"/>
                    <a:pt x="1595542" y="1158240"/>
                  </a:cubicBezTo>
                  <a:lnTo>
                    <a:pt x="1626022" y="1112520"/>
                  </a:lnTo>
                  <a:cubicBezTo>
                    <a:pt x="1641327" y="1089562"/>
                    <a:pt x="1644901" y="1086250"/>
                    <a:pt x="1656502" y="1059180"/>
                  </a:cubicBezTo>
                  <a:cubicBezTo>
                    <a:pt x="1659666" y="1051797"/>
                    <a:pt x="1661582" y="1043940"/>
                    <a:pt x="1664122" y="1036320"/>
                  </a:cubicBezTo>
                  <a:cubicBezTo>
                    <a:pt x="1661582" y="1000760"/>
                    <a:pt x="1664667" y="964343"/>
                    <a:pt x="1656502" y="929640"/>
                  </a:cubicBezTo>
                  <a:cubicBezTo>
                    <a:pt x="1654034" y="919150"/>
                    <a:pt x="1639906" y="915549"/>
                    <a:pt x="1633642" y="906780"/>
                  </a:cubicBezTo>
                  <a:cubicBezTo>
                    <a:pt x="1627040" y="897537"/>
                    <a:pt x="1622877" y="886741"/>
                    <a:pt x="1618402" y="876300"/>
                  </a:cubicBezTo>
                  <a:cubicBezTo>
                    <a:pt x="1609106" y="854609"/>
                    <a:pt x="1613847" y="848885"/>
                    <a:pt x="1595542" y="830580"/>
                  </a:cubicBezTo>
                  <a:cubicBezTo>
                    <a:pt x="1589066" y="824104"/>
                    <a:pt x="1580302" y="820420"/>
                    <a:pt x="1572682" y="815340"/>
                  </a:cubicBezTo>
                  <a:cubicBezTo>
                    <a:pt x="1570142" y="807720"/>
                    <a:pt x="1568654" y="799664"/>
                    <a:pt x="1565062" y="792480"/>
                  </a:cubicBezTo>
                  <a:cubicBezTo>
                    <a:pt x="1560966" y="784289"/>
                    <a:pt x="1553541" y="777989"/>
                    <a:pt x="1549822" y="769620"/>
                  </a:cubicBezTo>
                  <a:cubicBezTo>
                    <a:pt x="1543298" y="754940"/>
                    <a:pt x="1534582" y="723900"/>
                    <a:pt x="1534582" y="723900"/>
                  </a:cubicBezTo>
                  <a:cubicBezTo>
                    <a:pt x="1532042" y="698500"/>
                    <a:pt x="1530128" y="673030"/>
                    <a:pt x="1526962" y="647700"/>
                  </a:cubicBezTo>
                  <a:cubicBezTo>
                    <a:pt x="1522291" y="610333"/>
                    <a:pt x="1519923" y="604305"/>
                    <a:pt x="1511722" y="571500"/>
                  </a:cubicBezTo>
                  <a:cubicBezTo>
                    <a:pt x="1509182" y="548640"/>
                    <a:pt x="1507599" y="525653"/>
                    <a:pt x="1504102" y="502920"/>
                  </a:cubicBezTo>
                  <a:cubicBezTo>
                    <a:pt x="1500132" y="477114"/>
                    <a:pt x="1495500" y="472814"/>
                    <a:pt x="1488862" y="449580"/>
                  </a:cubicBezTo>
                  <a:cubicBezTo>
                    <a:pt x="1485985" y="439510"/>
                    <a:pt x="1483514" y="429323"/>
                    <a:pt x="1481242" y="419100"/>
                  </a:cubicBezTo>
                  <a:cubicBezTo>
                    <a:pt x="1478432" y="406457"/>
                    <a:pt x="1477030" y="393495"/>
                    <a:pt x="1473622" y="381000"/>
                  </a:cubicBezTo>
                  <a:cubicBezTo>
                    <a:pt x="1469395" y="365502"/>
                    <a:pt x="1463462" y="350520"/>
                    <a:pt x="1458382" y="335280"/>
                  </a:cubicBezTo>
                  <a:lnTo>
                    <a:pt x="1450762" y="312420"/>
                  </a:lnTo>
                  <a:cubicBezTo>
                    <a:pt x="1443989" y="224367"/>
                    <a:pt x="1474205" y="219221"/>
                    <a:pt x="1420282" y="205740"/>
                  </a:cubicBezTo>
                  <a:cubicBezTo>
                    <a:pt x="1417818" y="205124"/>
                    <a:pt x="1431712" y="182880"/>
                    <a:pt x="1420282" y="1752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Freeform 37"/>
            <p:cNvSpPr/>
            <p:nvPr/>
          </p:nvSpPr>
          <p:spPr>
            <a:xfrm>
              <a:off x="6004560" y="3924300"/>
              <a:ext cx="2590800" cy="2408764"/>
            </a:xfrm>
            <a:custGeom>
              <a:avLst/>
              <a:gdLst>
                <a:gd name="connsiteX0" fmla="*/ 213360 w 2590800"/>
                <a:gd name="connsiteY0" fmla="*/ 502920 h 2408764"/>
                <a:gd name="connsiteX1" fmla="*/ 190500 w 2590800"/>
                <a:gd name="connsiteY1" fmla="*/ 571500 h 2408764"/>
                <a:gd name="connsiteX2" fmla="*/ 182880 w 2590800"/>
                <a:gd name="connsiteY2" fmla="*/ 594360 h 2408764"/>
                <a:gd name="connsiteX3" fmla="*/ 175260 w 2590800"/>
                <a:gd name="connsiteY3" fmla="*/ 632460 h 2408764"/>
                <a:gd name="connsiteX4" fmla="*/ 167640 w 2590800"/>
                <a:gd name="connsiteY4" fmla="*/ 655320 h 2408764"/>
                <a:gd name="connsiteX5" fmla="*/ 160020 w 2590800"/>
                <a:gd name="connsiteY5" fmla="*/ 693420 h 2408764"/>
                <a:gd name="connsiteX6" fmla="*/ 137160 w 2590800"/>
                <a:gd name="connsiteY6" fmla="*/ 739140 h 2408764"/>
                <a:gd name="connsiteX7" fmla="*/ 114300 w 2590800"/>
                <a:gd name="connsiteY7" fmla="*/ 754380 h 2408764"/>
                <a:gd name="connsiteX8" fmla="*/ 99060 w 2590800"/>
                <a:gd name="connsiteY8" fmla="*/ 777240 h 2408764"/>
                <a:gd name="connsiteX9" fmla="*/ 76200 w 2590800"/>
                <a:gd name="connsiteY9" fmla="*/ 792480 h 2408764"/>
                <a:gd name="connsiteX10" fmla="*/ 68580 w 2590800"/>
                <a:gd name="connsiteY10" fmla="*/ 815340 h 2408764"/>
                <a:gd name="connsiteX11" fmla="*/ 38100 w 2590800"/>
                <a:gd name="connsiteY11" fmla="*/ 861060 h 2408764"/>
                <a:gd name="connsiteX12" fmla="*/ 22860 w 2590800"/>
                <a:gd name="connsiteY12" fmla="*/ 906780 h 2408764"/>
                <a:gd name="connsiteX13" fmla="*/ 15240 w 2590800"/>
                <a:gd name="connsiteY13" fmla="*/ 929640 h 2408764"/>
                <a:gd name="connsiteX14" fmla="*/ 0 w 2590800"/>
                <a:gd name="connsiteY14" fmla="*/ 952500 h 2408764"/>
                <a:gd name="connsiteX15" fmla="*/ 7620 w 2590800"/>
                <a:gd name="connsiteY15" fmla="*/ 1028700 h 2408764"/>
                <a:gd name="connsiteX16" fmla="*/ 38100 w 2590800"/>
                <a:gd name="connsiteY16" fmla="*/ 1074420 h 2408764"/>
                <a:gd name="connsiteX17" fmla="*/ 53340 w 2590800"/>
                <a:gd name="connsiteY17" fmla="*/ 1104900 h 2408764"/>
                <a:gd name="connsiteX18" fmla="*/ 68580 w 2590800"/>
                <a:gd name="connsiteY18" fmla="*/ 1127760 h 2408764"/>
                <a:gd name="connsiteX19" fmla="*/ 76200 w 2590800"/>
                <a:gd name="connsiteY19" fmla="*/ 1150620 h 2408764"/>
                <a:gd name="connsiteX20" fmla="*/ 91440 w 2590800"/>
                <a:gd name="connsiteY20" fmla="*/ 1173480 h 2408764"/>
                <a:gd name="connsiteX21" fmla="*/ 114300 w 2590800"/>
                <a:gd name="connsiteY21" fmla="*/ 1249680 h 2408764"/>
                <a:gd name="connsiteX22" fmla="*/ 106680 w 2590800"/>
                <a:gd name="connsiteY22" fmla="*/ 1516380 h 2408764"/>
                <a:gd name="connsiteX23" fmla="*/ 99060 w 2590800"/>
                <a:gd name="connsiteY23" fmla="*/ 1592580 h 2408764"/>
                <a:gd name="connsiteX24" fmla="*/ 114300 w 2590800"/>
                <a:gd name="connsiteY24" fmla="*/ 1706880 h 2408764"/>
                <a:gd name="connsiteX25" fmla="*/ 121920 w 2590800"/>
                <a:gd name="connsiteY25" fmla="*/ 1737360 h 2408764"/>
                <a:gd name="connsiteX26" fmla="*/ 144780 w 2590800"/>
                <a:gd name="connsiteY26" fmla="*/ 1760220 h 2408764"/>
                <a:gd name="connsiteX27" fmla="*/ 160020 w 2590800"/>
                <a:gd name="connsiteY27" fmla="*/ 1783080 h 2408764"/>
                <a:gd name="connsiteX28" fmla="*/ 182880 w 2590800"/>
                <a:gd name="connsiteY28" fmla="*/ 1790700 h 2408764"/>
                <a:gd name="connsiteX29" fmla="*/ 205740 w 2590800"/>
                <a:gd name="connsiteY29" fmla="*/ 1805940 h 2408764"/>
                <a:gd name="connsiteX30" fmla="*/ 274320 w 2590800"/>
                <a:gd name="connsiteY30" fmla="*/ 1821180 h 2408764"/>
                <a:gd name="connsiteX31" fmla="*/ 487680 w 2590800"/>
                <a:gd name="connsiteY31" fmla="*/ 1836420 h 2408764"/>
                <a:gd name="connsiteX32" fmla="*/ 541020 w 2590800"/>
                <a:gd name="connsiteY32" fmla="*/ 1844040 h 2408764"/>
                <a:gd name="connsiteX33" fmla="*/ 601980 w 2590800"/>
                <a:gd name="connsiteY33" fmla="*/ 1859280 h 2408764"/>
                <a:gd name="connsiteX34" fmla="*/ 624840 w 2590800"/>
                <a:gd name="connsiteY34" fmla="*/ 1882140 h 2408764"/>
                <a:gd name="connsiteX35" fmla="*/ 647700 w 2590800"/>
                <a:gd name="connsiteY35" fmla="*/ 1889760 h 2408764"/>
                <a:gd name="connsiteX36" fmla="*/ 655320 w 2590800"/>
                <a:gd name="connsiteY36" fmla="*/ 1912620 h 2408764"/>
                <a:gd name="connsiteX37" fmla="*/ 670560 w 2590800"/>
                <a:gd name="connsiteY37" fmla="*/ 1935480 h 2408764"/>
                <a:gd name="connsiteX38" fmla="*/ 701040 w 2590800"/>
                <a:gd name="connsiteY38" fmla="*/ 1981200 h 2408764"/>
                <a:gd name="connsiteX39" fmla="*/ 716280 w 2590800"/>
                <a:gd name="connsiteY39" fmla="*/ 2026920 h 2408764"/>
                <a:gd name="connsiteX40" fmla="*/ 731520 w 2590800"/>
                <a:gd name="connsiteY40" fmla="*/ 2049780 h 2408764"/>
                <a:gd name="connsiteX41" fmla="*/ 746760 w 2590800"/>
                <a:gd name="connsiteY41" fmla="*/ 2095500 h 2408764"/>
                <a:gd name="connsiteX42" fmla="*/ 754380 w 2590800"/>
                <a:gd name="connsiteY42" fmla="*/ 2118360 h 2408764"/>
                <a:gd name="connsiteX43" fmla="*/ 777240 w 2590800"/>
                <a:gd name="connsiteY43" fmla="*/ 2148840 h 2408764"/>
                <a:gd name="connsiteX44" fmla="*/ 822960 w 2590800"/>
                <a:gd name="connsiteY44" fmla="*/ 2217420 h 2408764"/>
                <a:gd name="connsiteX45" fmla="*/ 845820 w 2590800"/>
                <a:gd name="connsiteY45" fmla="*/ 2232660 h 2408764"/>
                <a:gd name="connsiteX46" fmla="*/ 883920 w 2590800"/>
                <a:gd name="connsiteY46" fmla="*/ 2263140 h 2408764"/>
                <a:gd name="connsiteX47" fmla="*/ 960120 w 2590800"/>
                <a:gd name="connsiteY47" fmla="*/ 2308860 h 2408764"/>
                <a:gd name="connsiteX48" fmla="*/ 982980 w 2590800"/>
                <a:gd name="connsiteY48" fmla="*/ 2316480 h 2408764"/>
                <a:gd name="connsiteX49" fmla="*/ 1074420 w 2590800"/>
                <a:gd name="connsiteY49" fmla="*/ 2331720 h 2408764"/>
                <a:gd name="connsiteX50" fmla="*/ 1173480 w 2590800"/>
                <a:gd name="connsiteY50" fmla="*/ 2346960 h 2408764"/>
                <a:gd name="connsiteX51" fmla="*/ 1196340 w 2590800"/>
                <a:gd name="connsiteY51" fmla="*/ 2354580 h 2408764"/>
                <a:gd name="connsiteX52" fmla="*/ 1295400 w 2590800"/>
                <a:gd name="connsiteY52" fmla="*/ 2369820 h 2408764"/>
                <a:gd name="connsiteX53" fmla="*/ 1318260 w 2590800"/>
                <a:gd name="connsiteY53" fmla="*/ 2377440 h 2408764"/>
                <a:gd name="connsiteX54" fmla="*/ 1394460 w 2590800"/>
                <a:gd name="connsiteY54" fmla="*/ 2385060 h 2408764"/>
                <a:gd name="connsiteX55" fmla="*/ 1638300 w 2590800"/>
                <a:gd name="connsiteY55" fmla="*/ 2400300 h 2408764"/>
                <a:gd name="connsiteX56" fmla="*/ 1943100 w 2590800"/>
                <a:gd name="connsiteY56" fmla="*/ 2385060 h 2408764"/>
                <a:gd name="connsiteX57" fmla="*/ 1981200 w 2590800"/>
                <a:gd name="connsiteY57" fmla="*/ 2377440 h 2408764"/>
                <a:gd name="connsiteX58" fmla="*/ 2049780 w 2590800"/>
                <a:gd name="connsiteY58" fmla="*/ 2369820 h 2408764"/>
                <a:gd name="connsiteX59" fmla="*/ 2057400 w 2590800"/>
                <a:gd name="connsiteY59" fmla="*/ 2346960 h 2408764"/>
                <a:gd name="connsiteX60" fmla="*/ 2087880 w 2590800"/>
                <a:gd name="connsiteY60" fmla="*/ 2301240 h 2408764"/>
                <a:gd name="connsiteX61" fmla="*/ 2103120 w 2590800"/>
                <a:gd name="connsiteY61" fmla="*/ 2278380 h 2408764"/>
                <a:gd name="connsiteX62" fmla="*/ 2148840 w 2590800"/>
                <a:gd name="connsiteY62" fmla="*/ 2247900 h 2408764"/>
                <a:gd name="connsiteX63" fmla="*/ 2171700 w 2590800"/>
                <a:gd name="connsiteY63" fmla="*/ 2225040 h 2408764"/>
                <a:gd name="connsiteX64" fmla="*/ 2217420 w 2590800"/>
                <a:gd name="connsiteY64" fmla="*/ 2194560 h 2408764"/>
                <a:gd name="connsiteX65" fmla="*/ 2293620 w 2590800"/>
                <a:gd name="connsiteY65" fmla="*/ 2171700 h 2408764"/>
                <a:gd name="connsiteX66" fmla="*/ 2362200 w 2590800"/>
                <a:gd name="connsiteY66" fmla="*/ 2133600 h 2408764"/>
                <a:gd name="connsiteX67" fmla="*/ 2392680 w 2590800"/>
                <a:gd name="connsiteY67" fmla="*/ 2110740 h 2408764"/>
                <a:gd name="connsiteX68" fmla="*/ 2438400 w 2590800"/>
                <a:gd name="connsiteY68" fmla="*/ 2072640 h 2408764"/>
                <a:gd name="connsiteX69" fmla="*/ 2499360 w 2590800"/>
                <a:gd name="connsiteY69" fmla="*/ 2004060 h 2408764"/>
                <a:gd name="connsiteX70" fmla="*/ 2552700 w 2590800"/>
                <a:gd name="connsiteY70" fmla="*/ 1958340 h 2408764"/>
                <a:gd name="connsiteX71" fmla="*/ 2583180 w 2590800"/>
                <a:gd name="connsiteY71" fmla="*/ 1912620 h 2408764"/>
                <a:gd name="connsiteX72" fmla="*/ 2590800 w 2590800"/>
                <a:gd name="connsiteY72" fmla="*/ 1889760 h 2408764"/>
                <a:gd name="connsiteX73" fmla="*/ 2583180 w 2590800"/>
                <a:gd name="connsiteY73" fmla="*/ 1729740 h 2408764"/>
                <a:gd name="connsiteX74" fmla="*/ 2575560 w 2590800"/>
                <a:gd name="connsiteY74" fmla="*/ 1706880 h 2408764"/>
                <a:gd name="connsiteX75" fmla="*/ 2560320 w 2590800"/>
                <a:gd name="connsiteY75" fmla="*/ 1684020 h 2408764"/>
                <a:gd name="connsiteX76" fmla="*/ 2514600 w 2590800"/>
                <a:gd name="connsiteY76" fmla="*/ 1630680 h 2408764"/>
                <a:gd name="connsiteX77" fmla="*/ 2491740 w 2590800"/>
                <a:gd name="connsiteY77" fmla="*/ 1615440 h 2408764"/>
                <a:gd name="connsiteX78" fmla="*/ 2415540 w 2590800"/>
                <a:gd name="connsiteY78" fmla="*/ 1524000 h 2408764"/>
                <a:gd name="connsiteX79" fmla="*/ 2407920 w 2590800"/>
                <a:gd name="connsiteY79" fmla="*/ 1501140 h 2408764"/>
                <a:gd name="connsiteX80" fmla="*/ 2415540 w 2590800"/>
                <a:gd name="connsiteY80" fmla="*/ 1310640 h 2408764"/>
                <a:gd name="connsiteX81" fmla="*/ 2430780 w 2590800"/>
                <a:gd name="connsiteY81" fmla="*/ 1264920 h 2408764"/>
                <a:gd name="connsiteX82" fmla="*/ 2453640 w 2590800"/>
                <a:gd name="connsiteY82" fmla="*/ 1219200 h 2408764"/>
                <a:gd name="connsiteX83" fmla="*/ 2461260 w 2590800"/>
                <a:gd name="connsiteY83" fmla="*/ 1196340 h 2408764"/>
                <a:gd name="connsiteX84" fmla="*/ 2446020 w 2590800"/>
                <a:gd name="connsiteY84" fmla="*/ 876300 h 2408764"/>
                <a:gd name="connsiteX85" fmla="*/ 2438400 w 2590800"/>
                <a:gd name="connsiteY85" fmla="*/ 830580 h 2408764"/>
                <a:gd name="connsiteX86" fmla="*/ 2430780 w 2590800"/>
                <a:gd name="connsiteY86" fmla="*/ 762000 h 2408764"/>
                <a:gd name="connsiteX87" fmla="*/ 2423160 w 2590800"/>
                <a:gd name="connsiteY87" fmla="*/ 655320 h 2408764"/>
                <a:gd name="connsiteX88" fmla="*/ 2415540 w 2590800"/>
                <a:gd name="connsiteY88" fmla="*/ 632460 h 2408764"/>
                <a:gd name="connsiteX89" fmla="*/ 2324100 w 2590800"/>
                <a:gd name="connsiteY89" fmla="*/ 579120 h 2408764"/>
                <a:gd name="connsiteX90" fmla="*/ 2301240 w 2590800"/>
                <a:gd name="connsiteY90" fmla="*/ 556260 h 2408764"/>
                <a:gd name="connsiteX91" fmla="*/ 2255520 w 2590800"/>
                <a:gd name="connsiteY91" fmla="*/ 525780 h 2408764"/>
                <a:gd name="connsiteX92" fmla="*/ 2232660 w 2590800"/>
                <a:gd name="connsiteY92" fmla="*/ 510540 h 2408764"/>
                <a:gd name="connsiteX93" fmla="*/ 2179320 w 2590800"/>
                <a:gd name="connsiteY93" fmla="*/ 472440 h 2408764"/>
                <a:gd name="connsiteX94" fmla="*/ 2156460 w 2590800"/>
                <a:gd name="connsiteY94" fmla="*/ 426720 h 2408764"/>
                <a:gd name="connsiteX95" fmla="*/ 2133600 w 2590800"/>
                <a:gd name="connsiteY95" fmla="*/ 381000 h 2408764"/>
                <a:gd name="connsiteX96" fmla="*/ 2110740 w 2590800"/>
                <a:gd name="connsiteY96" fmla="*/ 289560 h 2408764"/>
                <a:gd name="connsiteX97" fmla="*/ 2095500 w 2590800"/>
                <a:gd name="connsiteY97" fmla="*/ 266700 h 2408764"/>
                <a:gd name="connsiteX98" fmla="*/ 2087880 w 2590800"/>
                <a:gd name="connsiteY98" fmla="*/ 243840 h 2408764"/>
                <a:gd name="connsiteX99" fmla="*/ 2057400 w 2590800"/>
                <a:gd name="connsiteY99" fmla="*/ 198120 h 2408764"/>
                <a:gd name="connsiteX100" fmla="*/ 2042160 w 2590800"/>
                <a:gd name="connsiteY100" fmla="*/ 175260 h 2408764"/>
                <a:gd name="connsiteX101" fmla="*/ 2011680 w 2590800"/>
                <a:gd name="connsiteY101" fmla="*/ 99060 h 2408764"/>
                <a:gd name="connsiteX102" fmla="*/ 1988820 w 2590800"/>
                <a:gd name="connsiteY102" fmla="*/ 76200 h 2408764"/>
                <a:gd name="connsiteX103" fmla="*/ 1965960 w 2590800"/>
                <a:gd name="connsiteY103" fmla="*/ 45720 h 2408764"/>
                <a:gd name="connsiteX104" fmla="*/ 1935480 w 2590800"/>
                <a:gd name="connsiteY104" fmla="*/ 15240 h 2408764"/>
                <a:gd name="connsiteX105" fmla="*/ 1874520 w 2590800"/>
                <a:gd name="connsiteY105" fmla="*/ 0 h 2408764"/>
                <a:gd name="connsiteX106" fmla="*/ 1752600 w 2590800"/>
                <a:gd name="connsiteY106" fmla="*/ 15240 h 2408764"/>
                <a:gd name="connsiteX107" fmla="*/ 1706880 w 2590800"/>
                <a:gd name="connsiteY107" fmla="*/ 30480 h 2408764"/>
                <a:gd name="connsiteX108" fmla="*/ 1645920 w 2590800"/>
                <a:gd name="connsiteY108" fmla="*/ 45720 h 2408764"/>
                <a:gd name="connsiteX109" fmla="*/ 1623060 w 2590800"/>
                <a:gd name="connsiteY109" fmla="*/ 60960 h 2408764"/>
                <a:gd name="connsiteX110" fmla="*/ 1577340 w 2590800"/>
                <a:gd name="connsiteY110" fmla="*/ 76200 h 2408764"/>
                <a:gd name="connsiteX111" fmla="*/ 1524000 w 2590800"/>
                <a:gd name="connsiteY111" fmla="*/ 106680 h 2408764"/>
                <a:gd name="connsiteX112" fmla="*/ 1501140 w 2590800"/>
                <a:gd name="connsiteY112" fmla="*/ 121920 h 2408764"/>
                <a:gd name="connsiteX113" fmla="*/ 1455420 w 2590800"/>
                <a:gd name="connsiteY113" fmla="*/ 167640 h 2408764"/>
                <a:gd name="connsiteX114" fmla="*/ 1432560 w 2590800"/>
                <a:gd name="connsiteY114" fmla="*/ 182880 h 2408764"/>
                <a:gd name="connsiteX115" fmla="*/ 1417320 w 2590800"/>
                <a:gd name="connsiteY115" fmla="*/ 205740 h 2408764"/>
                <a:gd name="connsiteX116" fmla="*/ 1341120 w 2590800"/>
                <a:gd name="connsiteY116" fmla="*/ 251460 h 2408764"/>
                <a:gd name="connsiteX117" fmla="*/ 1318260 w 2590800"/>
                <a:gd name="connsiteY117" fmla="*/ 259080 h 2408764"/>
                <a:gd name="connsiteX118" fmla="*/ 1219200 w 2590800"/>
                <a:gd name="connsiteY118" fmla="*/ 251460 h 2408764"/>
                <a:gd name="connsiteX119" fmla="*/ 1211580 w 2590800"/>
                <a:gd name="connsiteY119" fmla="*/ 228600 h 2408764"/>
                <a:gd name="connsiteX120" fmla="*/ 1165860 w 2590800"/>
                <a:gd name="connsiteY120" fmla="*/ 182880 h 2408764"/>
                <a:gd name="connsiteX121" fmla="*/ 1051560 w 2590800"/>
                <a:gd name="connsiteY121" fmla="*/ 160020 h 2408764"/>
                <a:gd name="connsiteX122" fmla="*/ 922020 w 2590800"/>
                <a:gd name="connsiteY122" fmla="*/ 167640 h 2408764"/>
                <a:gd name="connsiteX123" fmla="*/ 899160 w 2590800"/>
                <a:gd name="connsiteY123" fmla="*/ 182880 h 2408764"/>
                <a:gd name="connsiteX124" fmla="*/ 876300 w 2590800"/>
                <a:gd name="connsiteY124" fmla="*/ 190500 h 2408764"/>
                <a:gd name="connsiteX125" fmla="*/ 853440 w 2590800"/>
                <a:gd name="connsiteY125" fmla="*/ 213360 h 2408764"/>
                <a:gd name="connsiteX126" fmla="*/ 800100 w 2590800"/>
                <a:gd name="connsiteY126" fmla="*/ 274320 h 2408764"/>
                <a:gd name="connsiteX127" fmla="*/ 784860 w 2590800"/>
                <a:gd name="connsiteY127" fmla="*/ 320040 h 2408764"/>
                <a:gd name="connsiteX128" fmla="*/ 777240 w 2590800"/>
                <a:gd name="connsiteY128" fmla="*/ 342900 h 2408764"/>
                <a:gd name="connsiteX129" fmla="*/ 754380 w 2590800"/>
                <a:gd name="connsiteY129" fmla="*/ 396240 h 2408764"/>
                <a:gd name="connsiteX130" fmla="*/ 708660 w 2590800"/>
                <a:gd name="connsiteY130" fmla="*/ 419100 h 2408764"/>
                <a:gd name="connsiteX131" fmla="*/ 670560 w 2590800"/>
                <a:gd name="connsiteY131" fmla="*/ 426720 h 2408764"/>
                <a:gd name="connsiteX132" fmla="*/ 647700 w 2590800"/>
                <a:gd name="connsiteY132" fmla="*/ 434340 h 2408764"/>
                <a:gd name="connsiteX133" fmla="*/ 304800 w 2590800"/>
                <a:gd name="connsiteY133" fmla="*/ 441960 h 2408764"/>
                <a:gd name="connsiteX134" fmla="*/ 281940 w 2590800"/>
                <a:gd name="connsiteY134" fmla="*/ 449580 h 2408764"/>
                <a:gd name="connsiteX135" fmla="*/ 259080 w 2590800"/>
                <a:gd name="connsiteY135" fmla="*/ 472440 h 2408764"/>
                <a:gd name="connsiteX136" fmla="*/ 236220 w 2590800"/>
                <a:gd name="connsiteY136" fmla="*/ 487680 h 2408764"/>
                <a:gd name="connsiteX137" fmla="*/ 220980 w 2590800"/>
                <a:gd name="connsiteY137" fmla="*/ 510540 h 2408764"/>
                <a:gd name="connsiteX138" fmla="*/ 213360 w 2590800"/>
                <a:gd name="connsiteY138" fmla="*/ 502920 h 240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90800" h="2408764">
                  <a:moveTo>
                    <a:pt x="213360" y="502920"/>
                  </a:moveTo>
                  <a:cubicBezTo>
                    <a:pt x="208280" y="513080"/>
                    <a:pt x="205272" y="512414"/>
                    <a:pt x="190500" y="571500"/>
                  </a:cubicBezTo>
                  <a:cubicBezTo>
                    <a:pt x="188552" y="579292"/>
                    <a:pt x="184828" y="586568"/>
                    <a:pt x="182880" y="594360"/>
                  </a:cubicBezTo>
                  <a:cubicBezTo>
                    <a:pt x="179739" y="606925"/>
                    <a:pt x="178401" y="619895"/>
                    <a:pt x="175260" y="632460"/>
                  </a:cubicBezTo>
                  <a:cubicBezTo>
                    <a:pt x="173312" y="640252"/>
                    <a:pt x="169588" y="647528"/>
                    <a:pt x="167640" y="655320"/>
                  </a:cubicBezTo>
                  <a:cubicBezTo>
                    <a:pt x="164499" y="667885"/>
                    <a:pt x="163161" y="680855"/>
                    <a:pt x="160020" y="693420"/>
                  </a:cubicBezTo>
                  <a:cubicBezTo>
                    <a:pt x="155888" y="709947"/>
                    <a:pt x="149576" y="726724"/>
                    <a:pt x="137160" y="739140"/>
                  </a:cubicBezTo>
                  <a:cubicBezTo>
                    <a:pt x="130684" y="745616"/>
                    <a:pt x="121920" y="749300"/>
                    <a:pt x="114300" y="754380"/>
                  </a:cubicBezTo>
                  <a:cubicBezTo>
                    <a:pt x="109220" y="762000"/>
                    <a:pt x="105536" y="770764"/>
                    <a:pt x="99060" y="777240"/>
                  </a:cubicBezTo>
                  <a:cubicBezTo>
                    <a:pt x="92584" y="783716"/>
                    <a:pt x="81921" y="785329"/>
                    <a:pt x="76200" y="792480"/>
                  </a:cubicBezTo>
                  <a:cubicBezTo>
                    <a:pt x="71182" y="798752"/>
                    <a:pt x="72481" y="808319"/>
                    <a:pt x="68580" y="815340"/>
                  </a:cubicBezTo>
                  <a:cubicBezTo>
                    <a:pt x="59685" y="831351"/>
                    <a:pt x="43892" y="843684"/>
                    <a:pt x="38100" y="861060"/>
                  </a:cubicBezTo>
                  <a:lnTo>
                    <a:pt x="22860" y="906780"/>
                  </a:lnTo>
                  <a:cubicBezTo>
                    <a:pt x="20320" y="914400"/>
                    <a:pt x="19695" y="922957"/>
                    <a:pt x="15240" y="929640"/>
                  </a:cubicBezTo>
                  <a:lnTo>
                    <a:pt x="0" y="952500"/>
                  </a:lnTo>
                  <a:cubicBezTo>
                    <a:pt x="2540" y="977900"/>
                    <a:pt x="6" y="1004335"/>
                    <a:pt x="7620" y="1028700"/>
                  </a:cubicBezTo>
                  <a:cubicBezTo>
                    <a:pt x="13083" y="1046182"/>
                    <a:pt x="29909" y="1058037"/>
                    <a:pt x="38100" y="1074420"/>
                  </a:cubicBezTo>
                  <a:cubicBezTo>
                    <a:pt x="43180" y="1084580"/>
                    <a:pt x="47704" y="1095037"/>
                    <a:pt x="53340" y="1104900"/>
                  </a:cubicBezTo>
                  <a:cubicBezTo>
                    <a:pt x="57884" y="1112851"/>
                    <a:pt x="64484" y="1119569"/>
                    <a:pt x="68580" y="1127760"/>
                  </a:cubicBezTo>
                  <a:cubicBezTo>
                    <a:pt x="72172" y="1134944"/>
                    <a:pt x="72608" y="1143436"/>
                    <a:pt x="76200" y="1150620"/>
                  </a:cubicBezTo>
                  <a:cubicBezTo>
                    <a:pt x="80296" y="1158811"/>
                    <a:pt x="87721" y="1165111"/>
                    <a:pt x="91440" y="1173480"/>
                  </a:cubicBezTo>
                  <a:cubicBezTo>
                    <a:pt x="102041" y="1197332"/>
                    <a:pt x="107967" y="1224348"/>
                    <a:pt x="114300" y="1249680"/>
                  </a:cubicBezTo>
                  <a:cubicBezTo>
                    <a:pt x="111760" y="1338580"/>
                    <a:pt x="110629" y="1427531"/>
                    <a:pt x="106680" y="1516380"/>
                  </a:cubicBezTo>
                  <a:cubicBezTo>
                    <a:pt x="105547" y="1541882"/>
                    <a:pt x="99060" y="1567053"/>
                    <a:pt x="99060" y="1592580"/>
                  </a:cubicBezTo>
                  <a:cubicBezTo>
                    <a:pt x="99060" y="1695943"/>
                    <a:pt x="99184" y="1653975"/>
                    <a:pt x="114300" y="1706880"/>
                  </a:cubicBezTo>
                  <a:cubicBezTo>
                    <a:pt x="117177" y="1716950"/>
                    <a:pt x="116724" y="1728267"/>
                    <a:pt x="121920" y="1737360"/>
                  </a:cubicBezTo>
                  <a:cubicBezTo>
                    <a:pt x="127267" y="1746716"/>
                    <a:pt x="137881" y="1751941"/>
                    <a:pt x="144780" y="1760220"/>
                  </a:cubicBezTo>
                  <a:cubicBezTo>
                    <a:pt x="150643" y="1767255"/>
                    <a:pt x="152869" y="1777359"/>
                    <a:pt x="160020" y="1783080"/>
                  </a:cubicBezTo>
                  <a:cubicBezTo>
                    <a:pt x="166292" y="1788098"/>
                    <a:pt x="175696" y="1787108"/>
                    <a:pt x="182880" y="1790700"/>
                  </a:cubicBezTo>
                  <a:cubicBezTo>
                    <a:pt x="191071" y="1794796"/>
                    <a:pt x="197322" y="1802332"/>
                    <a:pt x="205740" y="1805940"/>
                  </a:cubicBezTo>
                  <a:cubicBezTo>
                    <a:pt x="213433" y="1809237"/>
                    <a:pt x="269670" y="1820737"/>
                    <a:pt x="274320" y="1821180"/>
                  </a:cubicBezTo>
                  <a:cubicBezTo>
                    <a:pt x="540125" y="1846495"/>
                    <a:pt x="270514" y="1813560"/>
                    <a:pt x="487680" y="1836420"/>
                  </a:cubicBezTo>
                  <a:cubicBezTo>
                    <a:pt x="505542" y="1838300"/>
                    <a:pt x="523408" y="1840518"/>
                    <a:pt x="541020" y="1844040"/>
                  </a:cubicBezTo>
                  <a:cubicBezTo>
                    <a:pt x="561559" y="1848148"/>
                    <a:pt x="601980" y="1859280"/>
                    <a:pt x="601980" y="1859280"/>
                  </a:cubicBezTo>
                  <a:cubicBezTo>
                    <a:pt x="609600" y="1866900"/>
                    <a:pt x="615874" y="1876162"/>
                    <a:pt x="624840" y="1882140"/>
                  </a:cubicBezTo>
                  <a:cubicBezTo>
                    <a:pt x="631523" y="1886595"/>
                    <a:pt x="642020" y="1884080"/>
                    <a:pt x="647700" y="1889760"/>
                  </a:cubicBezTo>
                  <a:cubicBezTo>
                    <a:pt x="653380" y="1895440"/>
                    <a:pt x="651728" y="1905436"/>
                    <a:pt x="655320" y="1912620"/>
                  </a:cubicBezTo>
                  <a:cubicBezTo>
                    <a:pt x="659416" y="1920811"/>
                    <a:pt x="666464" y="1927289"/>
                    <a:pt x="670560" y="1935480"/>
                  </a:cubicBezTo>
                  <a:cubicBezTo>
                    <a:pt x="692616" y="1979591"/>
                    <a:pt x="657705" y="1937865"/>
                    <a:pt x="701040" y="1981200"/>
                  </a:cubicBezTo>
                  <a:cubicBezTo>
                    <a:pt x="706120" y="1996440"/>
                    <a:pt x="707369" y="2013554"/>
                    <a:pt x="716280" y="2026920"/>
                  </a:cubicBezTo>
                  <a:cubicBezTo>
                    <a:pt x="721360" y="2034540"/>
                    <a:pt x="727801" y="2041411"/>
                    <a:pt x="731520" y="2049780"/>
                  </a:cubicBezTo>
                  <a:cubicBezTo>
                    <a:pt x="738044" y="2064460"/>
                    <a:pt x="741680" y="2080260"/>
                    <a:pt x="746760" y="2095500"/>
                  </a:cubicBezTo>
                  <a:cubicBezTo>
                    <a:pt x="749300" y="2103120"/>
                    <a:pt x="749561" y="2111934"/>
                    <a:pt x="754380" y="2118360"/>
                  </a:cubicBezTo>
                  <a:lnTo>
                    <a:pt x="777240" y="2148840"/>
                  </a:lnTo>
                  <a:cubicBezTo>
                    <a:pt x="795640" y="2204039"/>
                    <a:pt x="780306" y="2186953"/>
                    <a:pt x="822960" y="2217420"/>
                  </a:cubicBezTo>
                  <a:cubicBezTo>
                    <a:pt x="830412" y="2222743"/>
                    <a:pt x="838200" y="2227580"/>
                    <a:pt x="845820" y="2232660"/>
                  </a:cubicBezTo>
                  <a:cubicBezTo>
                    <a:pt x="873979" y="2274899"/>
                    <a:pt x="844949" y="2241489"/>
                    <a:pt x="883920" y="2263140"/>
                  </a:cubicBezTo>
                  <a:cubicBezTo>
                    <a:pt x="944862" y="2296997"/>
                    <a:pt x="909679" y="2287242"/>
                    <a:pt x="960120" y="2308860"/>
                  </a:cubicBezTo>
                  <a:cubicBezTo>
                    <a:pt x="967503" y="2312024"/>
                    <a:pt x="975257" y="2314273"/>
                    <a:pt x="982980" y="2316480"/>
                  </a:cubicBezTo>
                  <a:cubicBezTo>
                    <a:pt x="1022139" y="2327668"/>
                    <a:pt x="1024945" y="2325536"/>
                    <a:pt x="1074420" y="2331720"/>
                  </a:cubicBezTo>
                  <a:cubicBezTo>
                    <a:pt x="1129444" y="2350061"/>
                    <a:pt x="1064030" y="2330122"/>
                    <a:pt x="1173480" y="2346960"/>
                  </a:cubicBezTo>
                  <a:cubicBezTo>
                    <a:pt x="1181419" y="2348181"/>
                    <a:pt x="1188464" y="2353005"/>
                    <a:pt x="1196340" y="2354580"/>
                  </a:cubicBezTo>
                  <a:cubicBezTo>
                    <a:pt x="1257107" y="2366733"/>
                    <a:pt x="1238732" y="2357227"/>
                    <a:pt x="1295400" y="2369820"/>
                  </a:cubicBezTo>
                  <a:cubicBezTo>
                    <a:pt x="1303241" y="2371562"/>
                    <a:pt x="1310321" y="2376219"/>
                    <a:pt x="1318260" y="2377440"/>
                  </a:cubicBezTo>
                  <a:cubicBezTo>
                    <a:pt x="1343490" y="2381322"/>
                    <a:pt x="1369060" y="2382520"/>
                    <a:pt x="1394460" y="2385060"/>
                  </a:cubicBezTo>
                  <a:cubicBezTo>
                    <a:pt x="1489275" y="2408764"/>
                    <a:pt x="1446449" y="2400300"/>
                    <a:pt x="1638300" y="2400300"/>
                  </a:cubicBezTo>
                  <a:cubicBezTo>
                    <a:pt x="1658137" y="2400300"/>
                    <a:pt x="1915543" y="2386510"/>
                    <a:pt x="1943100" y="2385060"/>
                  </a:cubicBezTo>
                  <a:cubicBezTo>
                    <a:pt x="1955800" y="2382520"/>
                    <a:pt x="1968379" y="2379272"/>
                    <a:pt x="1981200" y="2377440"/>
                  </a:cubicBezTo>
                  <a:cubicBezTo>
                    <a:pt x="2003970" y="2374187"/>
                    <a:pt x="2028424" y="2378362"/>
                    <a:pt x="2049780" y="2369820"/>
                  </a:cubicBezTo>
                  <a:cubicBezTo>
                    <a:pt x="2057238" y="2366837"/>
                    <a:pt x="2053499" y="2353981"/>
                    <a:pt x="2057400" y="2346960"/>
                  </a:cubicBezTo>
                  <a:cubicBezTo>
                    <a:pt x="2066295" y="2330949"/>
                    <a:pt x="2077720" y="2316480"/>
                    <a:pt x="2087880" y="2301240"/>
                  </a:cubicBezTo>
                  <a:cubicBezTo>
                    <a:pt x="2092960" y="2293620"/>
                    <a:pt x="2095500" y="2283460"/>
                    <a:pt x="2103120" y="2278380"/>
                  </a:cubicBezTo>
                  <a:cubicBezTo>
                    <a:pt x="2118360" y="2268220"/>
                    <a:pt x="2135888" y="2260852"/>
                    <a:pt x="2148840" y="2247900"/>
                  </a:cubicBezTo>
                  <a:cubicBezTo>
                    <a:pt x="2156460" y="2240280"/>
                    <a:pt x="2163194" y="2231656"/>
                    <a:pt x="2171700" y="2225040"/>
                  </a:cubicBezTo>
                  <a:cubicBezTo>
                    <a:pt x="2186158" y="2213795"/>
                    <a:pt x="2199651" y="2199002"/>
                    <a:pt x="2217420" y="2194560"/>
                  </a:cubicBezTo>
                  <a:cubicBezTo>
                    <a:pt x="2234458" y="2190300"/>
                    <a:pt x="2282489" y="2179121"/>
                    <a:pt x="2293620" y="2171700"/>
                  </a:cubicBezTo>
                  <a:cubicBezTo>
                    <a:pt x="2346023" y="2136765"/>
                    <a:pt x="2321964" y="2147012"/>
                    <a:pt x="2362200" y="2133600"/>
                  </a:cubicBezTo>
                  <a:cubicBezTo>
                    <a:pt x="2372360" y="2125980"/>
                    <a:pt x="2382346" y="2118122"/>
                    <a:pt x="2392680" y="2110740"/>
                  </a:cubicBezTo>
                  <a:cubicBezTo>
                    <a:pt x="2417361" y="2093111"/>
                    <a:pt x="2417472" y="2097753"/>
                    <a:pt x="2438400" y="2072640"/>
                  </a:cubicBezTo>
                  <a:cubicBezTo>
                    <a:pt x="2471404" y="2033035"/>
                    <a:pt x="2433494" y="2053459"/>
                    <a:pt x="2499360" y="2004060"/>
                  </a:cubicBezTo>
                  <a:cubicBezTo>
                    <a:pt x="2518448" y="1989744"/>
                    <a:pt x="2537841" y="1977444"/>
                    <a:pt x="2552700" y="1958340"/>
                  </a:cubicBezTo>
                  <a:cubicBezTo>
                    <a:pt x="2563945" y="1943882"/>
                    <a:pt x="2577388" y="1929996"/>
                    <a:pt x="2583180" y="1912620"/>
                  </a:cubicBezTo>
                  <a:lnTo>
                    <a:pt x="2590800" y="1889760"/>
                  </a:lnTo>
                  <a:cubicBezTo>
                    <a:pt x="2588260" y="1836420"/>
                    <a:pt x="2587615" y="1782956"/>
                    <a:pt x="2583180" y="1729740"/>
                  </a:cubicBezTo>
                  <a:cubicBezTo>
                    <a:pt x="2582513" y="1721736"/>
                    <a:pt x="2579152" y="1714064"/>
                    <a:pt x="2575560" y="1706880"/>
                  </a:cubicBezTo>
                  <a:cubicBezTo>
                    <a:pt x="2571464" y="1698689"/>
                    <a:pt x="2565643" y="1691472"/>
                    <a:pt x="2560320" y="1684020"/>
                  </a:cubicBezTo>
                  <a:cubicBezTo>
                    <a:pt x="2545481" y="1663245"/>
                    <a:pt x="2534148" y="1646970"/>
                    <a:pt x="2514600" y="1630680"/>
                  </a:cubicBezTo>
                  <a:cubicBezTo>
                    <a:pt x="2507565" y="1624817"/>
                    <a:pt x="2498585" y="1621524"/>
                    <a:pt x="2491740" y="1615440"/>
                  </a:cubicBezTo>
                  <a:cubicBezTo>
                    <a:pt x="2471635" y="1597569"/>
                    <a:pt x="2425200" y="1552979"/>
                    <a:pt x="2415540" y="1524000"/>
                  </a:cubicBezTo>
                  <a:lnTo>
                    <a:pt x="2407920" y="1501140"/>
                  </a:lnTo>
                  <a:cubicBezTo>
                    <a:pt x="2410460" y="1437640"/>
                    <a:pt x="2409419" y="1373895"/>
                    <a:pt x="2415540" y="1310640"/>
                  </a:cubicBezTo>
                  <a:cubicBezTo>
                    <a:pt x="2417087" y="1294650"/>
                    <a:pt x="2425700" y="1280160"/>
                    <a:pt x="2430780" y="1264920"/>
                  </a:cubicBezTo>
                  <a:cubicBezTo>
                    <a:pt x="2449933" y="1207461"/>
                    <a:pt x="2424097" y="1278286"/>
                    <a:pt x="2453640" y="1219200"/>
                  </a:cubicBezTo>
                  <a:cubicBezTo>
                    <a:pt x="2457232" y="1212016"/>
                    <a:pt x="2458720" y="1203960"/>
                    <a:pt x="2461260" y="1196340"/>
                  </a:cubicBezTo>
                  <a:cubicBezTo>
                    <a:pt x="2456180" y="1089660"/>
                    <a:pt x="2463578" y="981648"/>
                    <a:pt x="2446020" y="876300"/>
                  </a:cubicBezTo>
                  <a:cubicBezTo>
                    <a:pt x="2443480" y="861060"/>
                    <a:pt x="2440442" y="845895"/>
                    <a:pt x="2438400" y="830580"/>
                  </a:cubicBezTo>
                  <a:cubicBezTo>
                    <a:pt x="2435360" y="807781"/>
                    <a:pt x="2432773" y="784914"/>
                    <a:pt x="2430780" y="762000"/>
                  </a:cubicBezTo>
                  <a:cubicBezTo>
                    <a:pt x="2427692" y="726483"/>
                    <a:pt x="2427325" y="690726"/>
                    <a:pt x="2423160" y="655320"/>
                  </a:cubicBezTo>
                  <a:cubicBezTo>
                    <a:pt x="2422222" y="647343"/>
                    <a:pt x="2421543" y="637796"/>
                    <a:pt x="2415540" y="632460"/>
                  </a:cubicBezTo>
                  <a:cubicBezTo>
                    <a:pt x="2317240" y="545082"/>
                    <a:pt x="2389147" y="625582"/>
                    <a:pt x="2324100" y="579120"/>
                  </a:cubicBezTo>
                  <a:cubicBezTo>
                    <a:pt x="2315331" y="572856"/>
                    <a:pt x="2309746" y="562876"/>
                    <a:pt x="2301240" y="556260"/>
                  </a:cubicBezTo>
                  <a:cubicBezTo>
                    <a:pt x="2286782" y="545015"/>
                    <a:pt x="2270760" y="535940"/>
                    <a:pt x="2255520" y="525780"/>
                  </a:cubicBezTo>
                  <a:cubicBezTo>
                    <a:pt x="2247900" y="520700"/>
                    <a:pt x="2239136" y="517016"/>
                    <a:pt x="2232660" y="510540"/>
                  </a:cubicBezTo>
                  <a:cubicBezTo>
                    <a:pt x="2201768" y="479648"/>
                    <a:pt x="2219439" y="492499"/>
                    <a:pt x="2179320" y="472440"/>
                  </a:cubicBezTo>
                  <a:cubicBezTo>
                    <a:pt x="2135644" y="406926"/>
                    <a:pt x="2188008" y="489816"/>
                    <a:pt x="2156460" y="426720"/>
                  </a:cubicBezTo>
                  <a:cubicBezTo>
                    <a:pt x="2140020" y="393839"/>
                    <a:pt x="2141261" y="415476"/>
                    <a:pt x="2133600" y="381000"/>
                  </a:cubicBezTo>
                  <a:cubicBezTo>
                    <a:pt x="2127887" y="355290"/>
                    <a:pt x="2126137" y="312656"/>
                    <a:pt x="2110740" y="289560"/>
                  </a:cubicBezTo>
                  <a:cubicBezTo>
                    <a:pt x="2105660" y="281940"/>
                    <a:pt x="2099596" y="274891"/>
                    <a:pt x="2095500" y="266700"/>
                  </a:cubicBezTo>
                  <a:cubicBezTo>
                    <a:pt x="2091908" y="259516"/>
                    <a:pt x="2091781" y="250861"/>
                    <a:pt x="2087880" y="243840"/>
                  </a:cubicBezTo>
                  <a:cubicBezTo>
                    <a:pt x="2078985" y="227829"/>
                    <a:pt x="2067560" y="213360"/>
                    <a:pt x="2057400" y="198120"/>
                  </a:cubicBezTo>
                  <a:cubicBezTo>
                    <a:pt x="2052320" y="190500"/>
                    <a:pt x="2045056" y="183948"/>
                    <a:pt x="2042160" y="175260"/>
                  </a:cubicBezTo>
                  <a:cubicBezTo>
                    <a:pt x="2035220" y="154440"/>
                    <a:pt x="2025695" y="118681"/>
                    <a:pt x="2011680" y="99060"/>
                  </a:cubicBezTo>
                  <a:cubicBezTo>
                    <a:pt x="2005416" y="90291"/>
                    <a:pt x="1995833" y="84382"/>
                    <a:pt x="1988820" y="76200"/>
                  </a:cubicBezTo>
                  <a:cubicBezTo>
                    <a:pt x="1980555" y="66557"/>
                    <a:pt x="1973580" y="55880"/>
                    <a:pt x="1965960" y="45720"/>
                  </a:cubicBezTo>
                  <a:cubicBezTo>
                    <a:pt x="1956477" y="17272"/>
                    <a:pt x="1965283" y="23368"/>
                    <a:pt x="1935480" y="15240"/>
                  </a:cubicBezTo>
                  <a:cubicBezTo>
                    <a:pt x="1915273" y="9729"/>
                    <a:pt x="1874520" y="0"/>
                    <a:pt x="1874520" y="0"/>
                  </a:cubicBezTo>
                  <a:cubicBezTo>
                    <a:pt x="1848024" y="2650"/>
                    <a:pt x="1784111" y="7362"/>
                    <a:pt x="1752600" y="15240"/>
                  </a:cubicBezTo>
                  <a:cubicBezTo>
                    <a:pt x="1737015" y="19136"/>
                    <a:pt x="1722465" y="26584"/>
                    <a:pt x="1706880" y="30480"/>
                  </a:cubicBezTo>
                  <a:lnTo>
                    <a:pt x="1645920" y="45720"/>
                  </a:lnTo>
                  <a:cubicBezTo>
                    <a:pt x="1638300" y="50800"/>
                    <a:pt x="1631429" y="57241"/>
                    <a:pt x="1623060" y="60960"/>
                  </a:cubicBezTo>
                  <a:cubicBezTo>
                    <a:pt x="1608380" y="67484"/>
                    <a:pt x="1590706" y="67289"/>
                    <a:pt x="1577340" y="76200"/>
                  </a:cubicBezTo>
                  <a:cubicBezTo>
                    <a:pt x="1521645" y="113330"/>
                    <a:pt x="1591675" y="68009"/>
                    <a:pt x="1524000" y="106680"/>
                  </a:cubicBezTo>
                  <a:cubicBezTo>
                    <a:pt x="1516049" y="111224"/>
                    <a:pt x="1507985" y="115836"/>
                    <a:pt x="1501140" y="121920"/>
                  </a:cubicBezTo>
                  <a:cubicBezTo>
                    <a:pt x="1485031" y="136239"/>
                    <a:pt x="1473353" y="155685"/>
                    <a:pt x="1455420" y="167640"/>
                  </a:cubicBezTo>
                  <a:lnTo>
                    <a:pt x="1432560" y="182880"/>
                  </a:lnTo>
                  <a:cubicBezTo>
                    <a:pt x="1427480" y="190500"/>
                    <a:pt x="1424212" y="199709"/>
                    <a:pt x="1417320" y="205740"/>
                  </a:cubicBezTo>
                  <a:cubicBezTo>
                    <a:pt x="1399985" y="220908"/>
                    <a:pt x="1364517" y="241433"/>
                    <a:pt x="1341120" y="251460"/>
                  </a:cubicBezTo>
                  <a:cubicBezTo>
                    <a:pt x="1333737" y="254624"/>
                    <a:pt x="1325880" y="256540"/>
                    <a:pt x="1318260" y="259080"/>
                  </a:cubicBezTo>
                  <a:cubicBezTo>
                    <a:pt x="1285240" y="256540"/>
                    <a:pt x="1251043" y="260558"/>
                    <a:pt x="1219200" y="251460"/>
                  </a:cubicBezTo>
                  <a:cubicBezTo>
                    <a:pt x="1211477" y="249253"/>
                    <a:pt x="1215172" y="235784"/>
                    <a:pt x="1211580" y="228600"/>
                  </a:cubicBezTo>
                  <a:cubicBezTo>
                    <a:pt x="1201267" y="207975"/>
                    <a:pt x="1187064" y="193482"/>
                    <a:pt x="1165860" y="182880"/>
                  </a:cubicBezTo>
                  <a:cubicBezTo>
                    <a:pt x="1127266" y="163583"/>
                    <a:pt x="1094662" y="164809"/>
                    <a:pt x="1051560" y="160020"/>
                  </a:cubicBezTo>
                  <a:cubicBezTo>
                    <a:pt x="1008380" y="162560"/>
                    <a:pt x="964796" y="161224"/>
                    <a:pt x="922020" y="167640"/>
                  </a:cubicBezTo>
                  <a:cubicBezTo>
                    <a:pt x="912963" y="168999"/>
                    <a:pt x="907351" y="178784"/>
                    <a:pt x="899160" y="182880"/>
                  </a:cubicBezTo>
                  <a:cubicBezTo>
                    <a:pt x="891976" y="186472"/>
                    <a:pt x="883920" y="187960"/>
                    <a:pt x="876300" y="190500"/>
                  </a:cubicBezTo>
                  <a:cubicBezTo>
                    <a:pt x="868680" y="198120"/>
                    <a:pt x="861719" y="206461"/>
                    <a:pt x="853440" y="213360"/>
                  </a:cubicBezTo>
                  <a:cubicBezTo>
                    <a:pt x="824718" y="237295"/>
                    <a:pt x="816903" y="223911"/>
                    <a:pt x="800100" y="274320"/>
                  </a:cubicBezTo>
                  <a:lnTo>
                    <a:pt x="784860" y="320040"/>
                  </a:lnTo>
                  <a:cubicBezTo>
                    <a:pt x="782320" y="327660"/>
                    <a:pt x="779188" y="335108"/>
                    <a:pt x="777240" y="342900"/>
                  </a:cubicBezTo>
                  <a:cubicBezTo>
                    <a:pt x="771411" y="366218"/>
                    <a:pt x="771921" y="378699"/>
                    <a:pt x="754380" y="396240"/>
                  </a:cubicBezTo>
                  <a:cubicBezTo>
                    <a:pt x="741964" y="408656"/>
                    <a:pt x="725187" y="414968"/>
                    <a:pt x="708660" y="419100"/>
                  </a:cubicBezTo>
                  <a:cubicBezTo>
                    <a:pt x="696095" y="422241"/>
                    <a:pt x="683125" y="423579"/>
                    <a:pt x="670560" y="426720"/>
                  </a:cubicBezTo>
                  <a:cubicBezTo>
                    <a:pt x="662768" y="428668"/>
                    <a:pt x="655725" y="434006"/>
                    <a:pt x="647700" y="434340"/>
                  </a:cubicBezTo>
                  <a:cubicBezTo>
                    <a:pt x="533471" y="439100"/>
                    <a:pt x="419100" y="439420"/>
                    <a:pt x="304800" y="441960"/>
                  </a:cubicBezTo>
                  <a:cubicBezTo>
                    <a:pt x="297180" y="444500"/>
                    <a:pt x="288623" y="445125"/>
                    <a:pt x="281940" y="449580"/>
                  </a:cubicBezTo>
                  <a:cubicBezTo>
                    <a:pt x="272974" y="455558"/>
                    <a:pt x="267359" y="465541"/>
                    <a:pt x="259080" y="472440"/>
                  </a:cubicBezTo>
                  <a:cubicBezTo>
                    <a:pt x="252045" y="478303"/>
                    <a:pt x="243840" y="482600"/>
                    <a:pt x="236220" y="487680"/>
                  </a:cubicBezTo>
                  <a:cubicBezTo>
                    <a:pt x="231140" y="495300"/>
                    <a:pt x="224588" y="502122"/>
                    <a:pt x="220980" y="510540"/>
                  </a:cubicBezTo>
                  <a:cubicBezTo>
                    <a:pt x="216855" y="520166"/>
                    <a:pt x="218440" y="492760"/>
                    <a:pt x="213360" y="502920"/>
                  </a:cubicBezTo>
                  <a:close/>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Freeform 38"/>
            <p:cNvSpPr/>
            <p:nvPr/>
          </p:nvSpPr>
          <p:spPr>
            <a:xfrm>
              <a:off x="5440680" y="3551515"/>
              <a:ext cx="3728429" cy="3245525"/>
            </a:xfrm>
            <a:custGeom>
              <a:avLst/>
              <a:gdLst>
                <a:gd name="connsiteX0" fmla="*/ 1455420 w 3728429"/>
                <a:gd name="connsiteY0" fmla="*/ 136565 h 3245525"/>
                <a:gd name="connsiteX1" fmla="*/ 1402080 w 3728429"/>
                <a:gd name="connsiteY1" fmla="*/ 182285 h 3245525"/>
                <a:gd name="connsiteX2" fmla="*/ 1379220 w 3728429"/>
                <a:gd name="connsiteY2" fmla="*/ 212765 h 3245525"/>
                <a:gd name="connsiteX3" fmla="*/ 1333500 w 3728429"/>
                <a:gd name="connsiteY3" fmla="*/ 228005 h 3245525"/>
                <a:gd name="connsiteX4" fmla="*/ 1219200 w 3728429"/>
                <a:gd name="connsiteY4" fmla="*/ 243245 h 3245525"/>
                <a:gd name="connsiteX5" fmla="*/ 1173480 w 3728429"/>
                <a:gd name="connsiteY5" fmla="*/ 250865 h 3245525"/>
                <a:gd name="connsiteX6" fmla="*/ 1089660 w 3728429"/>
                <a:gd name="connsiteY6" fmla="*/ 258485 h 3245525"/>
                <a:gd name="connsiteX7" fmla="*/ 1013460 w 3728429"/>
                <a:gd name="connsiteY7" fmla="*/ 273725 h 3245525"/>
                <a:gd name="connsiteX8" fmla="*/ 952500 w 3728429"/>
                <a:gd name="connsiteY8" fmla="*/ 281345 h 3245525"/>
                <a:gd name="connsiteX9" fmla="*/ 929640 w 3728429"/>
                <a:gd name="connsiteY9" fmla="*/ 288965 h 3245525"/>
                <a:gd name="connsiteX10" fmla="*/ 899160 w 3728429"/>
                <a:gd name="connsiteY10" fmla="*/ 296585 h 3245525"/>
                <a:gd name="connsiteX11" fmla="*/ 853440 w 3728429"/>
                <a:gd name="connsiteY11" fmla="*/ 327065 h 3245525"/>
                <a:gd name="connsiteX12" fmla="*/ 830580 w 3728429"/>
                <a:gd name="connsiteY12" fmla="*/ 342305 h 3245525"/>
                <a:gd name="connsiteX13" fmla="*/ 777240 w 3728429"/>
                <a:gd name="connsiteY13" fmla="*/ 410885 h 3245525"/>
                <a:gd name="connsiteX14" fmla="*/ 762000 w 3728429"/>
                <a:gd name="connsiteY14" fmla="*/ 456605 h 3245525"/>
                <a:gd name="connsiteX15" fmla="*/ 754380 w 3728429"/>
                <a:gd name="connsiteY15" fmla="*/ 479465 h 3245525"/>
                <a:gd name="connsiteX16" fmla="*/ 731520 w 3728429"/>
                <a:gd name="connsiteY16" fmla="*/ 494705 h 3245525"/>
                <a:gd name="connsiteX17" fmla="*/ 708660 w 3728429"/>
                <a:gd name="connsiteY17" fmla="*/ 517565 h 3245525"/>
                <a:gd name="connsiteX18" fmla="*/ 662940 w 3728429"/>
                <a:gd name="connsiteY18" fmla="*/ 532805 h 3245525"/>
                <a:gd name="connsiteX19" fmla="*/ 594360 w 3728429"/>
                <a:gd name="connsiteY19" fmla="*/ 555665 h 3245525"/>
                <a:gd name="connsiteX20" fmla="*/ 518160 w 3728429"/>
                <a:gd name="connsiteY20" fmla="*/ 578525 h 3245525"/>
                <a:gd name="connsiteX21" fmla="*/ 472440 w 3728429"/>
                <a:gd name="connsiteY21" fmla="*/ 593765 h 3245525"/>
                <a:gd name="connsiteX22" fmla="*/ 449580 w 3728429"/>
                <a:gd name="connsiteY22" fmla="*/ 601385 h 3245525"/>
                <a:gd name="connsiteX23" fmla="*/ 411480 w 3728429"/>
                <a:gd name="connsiteY23" fmla="*/ 609005 h 3245525"/>
                <a:gd name="connsiteX24" fmla="*/ 342900 w 3728429"/>
                <a:gd name="connsiteY24" fmla="*/ 639485 h 3245525"/>
                <a:gd name="connsiteX25" fmla="*/ 312420 w 3728429"/>
                <a:gd name="connsiteY25" fmla="*/ 654725 h 3245525"/>
                <a:gd name="connsiteX26" fmla="*/ 266700 w 3728429"/>
                <a:gd name="connsiteY26" fmla="*/ 669965 h 3245525"/>
                <a:gd name="connsiteX27" fmla="*/ 236220 w 3728429"/>
                <a:gd name="connsiteY27" fmla="*/ 692825 h 3245525"/>
                <a:gd name="connsiteX28" fmla="*/ 213360 w 3728429"/>
                <a:gd name="connsiteY28" fmla="*/ 700445 h 3245525"/>
                <a:gd name="connsiteX29" fmla="*/ 190500 w 3728429"/>
                <a:gd name="connsiteY29" fmla="*/ 715685 h 3245525"/>
                <a:gd name="connsiteX30" fmla="*/ 175260 w 3728429"/>
                <a:gd name="connsiteY30" fmla="*/ 738545 h 3245525"/>
                <a:gd name="connsiteX31" fmla="*/ 152400 w 3728429"/>
                <a:gd name="connsiteY31" fmla="*/ 769025 h 3245525"/>
                <a:gd name="connsiteX32" fmla="*/ 137160 w 3728429"/>
                <a:gd name="connsiteY32" fmla="*/ 799505 h 3245525"/>
                <a:gd name="connsiteX33" fmla="*/ 137160 w 3728429"/>
                <a:gd name="connsiteY33" fmla="*/ 990005 h 3245525"/>
                <a:gd name="connsiteX34" fmla="*/ 144780 w 3728429"/>
                <a:gd name="connsiteY34" fmla="*/ 1180505 h 3245525"/>
                <a:gd name="connsiteX35" fmla="*/ 137160 w 3728429"/>
                <a:gd name="connsiteY35" fmla="*/ 1538645 h 3245525"/>
                <a:gd name="connsiteX36" fmla="*/ 121920 w 3728429"/>
                <a:gd name="connsiteY36" fmla="*/ 1584365 h 3245525"/>
                <a:gd name="connsiteX37" fmla="*/ 68580 w 3728429"/>
                <a:gd name="connsiteY37" fmla="*/ 1660565 h 3245525"/>
                <a:gd name="connsiteX38" fmla="*/ 38100 w 3728429"/>
                <a:gd name="connsiteY38" fmla="*/ 1706285 h 3245525"/>
                <a:gd name="connsiteX39" fmla="*/ 22860 w 3728429"/>
                <a:gd name="connsiteY39" fmla="*/ 1752005 h 3245525"/>
                <a:gd name="connsiteX40" fmla="*/ 0 w 3728429"/>
                <a:gd name="connsiteY40" fmla="*/ 1858685 h 3245525"/>
                <a:gd name="connsiteX41" fmla="*/ 7620 w 3728429"/>
                <a:gd name="connsiteY41" fmla="*/ 1965365 h 3245525"/>
                <a:gd name="connsiteX42" fmla="*/ 53340 w 3728429"/>
                <a:gd name="connsiteY42" fmla="*/ 2049185 h 3245525"/>
                <a:gd name="connsiteX43" fmla="*/ 106680 w 3728429"/>
                <a:gd name="connsiteY43" fmla="*/ 2102525 h 3245525"/>
                <a:gd name="connsiteX44" fmla="*/ 144780 w 3728429"/>
                <a:gd name="connsiteY44" fmla="*/ 2140625 h 3245525"/>
                <a:gd name="connsiteX45" fmla="*/ 213360 w 3728429"/>
                <a:gd name="connsiteY45" fmla="*/ 2155865 h 3245525"/>
                <a:gd name="connsiteX46" fmla="*/ 236220 w 3728429"/>
                <a:gd name="connsiteY46" fmla="*/ 2163485 h 3245525"/>
                <a:gd name="connsiteX47" fmla="*/ 312420 w 3728429"/>
                <a:gd name="connsiteY47" fmla="*/ 2186345 h 3245525"/>
                <a:gd name="connsiteX48" fmla="*/ 381000 w 3728429"/>
                <a:gd name="connsiteY48" fmla="*/ 2224445 h 3245525"/>
                <a:gd name="connsiteX49" fmla="*/ 411480 w 3728429"/>
                <a:gd name="connsiteY49" fmla="*/ 2247305 h 3245525"/>
                <a:gd name="connsiteX50" fmla="*/ 441960 w 3728429"/>
                <a:gd name="connsiteY50" fmla="*/ 2262545 h 3245525"/>
                <a:gd name="connsiteX51" fmla="*/ 464820 w 3728429"/>
                <a:gd name="connsiteY51" fmla="*/ 2277785 h 3245525"/>
                <a:gd name="connsiteX52" fmla="*/ 472440 w 3728429"/>
                <a:gd name="connsiteY52" fmla="*/ 2300645 h 3245525"/>
                <a:gd name="connsiteX53" fmla="*/ 480060 w 3728429"/>
                <a:gd name="connsiteY53" fmla="*/ 2384465 h 3245525"/>
                <a:gd name="connsiteX54" fmla="*/ 518160 w 3728429"/>
                <a:gd name="connsiteY54" fmla="*/ 2430185 h 3245525"/>
                <a:gd name="connsiteX55" fmla="*/ 594360 w 3728429"/>
                <a:gd name="connsiteY55" fmla="*/ 2491145 h 3245525"/>
                <a:gd name="connsiteX56" fmla="*/ 609600 w 3728429"/>
                <a:gd name="connsiteY56" fmla="*/ 2536865 h 3245525"/>
                <a:gd name="connsiteX57" fmla="*/ 640080 w 3728429"/>
                <a:gd name="connsiteY57" fmla="*/ 2582585 h 3245525"/>
                <a:gd name="connsiteX58" fmla="*/ 655320 w 3728429"/>
                <a:gd name="connsiteY58" fmla="*/ 2635925 h 3245525"/>
                <a:gd name="connsiteX59" fmla="*/ 670560 w 3728429"/>
                <a:gd name="connsiteY59" fmla="*/ 2658785 h 3245525"/>
                <a:gd name="connsiteX60" fmla="*/ 693420 w 3728429"/>
                <a:gd name="connsiteY60" fmla="*/ 2689265 h 3245525"/>
                <a:gd name="connsiteX61" fmla="*/ 762000 w 3728429"/>
                <a:gd name="connsiteY61" fmla="*/ 2727365 h 3245525"/>
                <a:gd name="connsiteX62" fmla="*/ 777240 w 3728429"/>
                <a:gd name="connsiteY62" fmla="*/ 2750225 h 3245525"/>
                <a:gd name="connsiteX63" fmla="*/ 807720 w 3728429"/>
                <a:gd name="connsiteY63" fmla="*/ 2757845 h 3245525"/>
                <a:gd name="connsiteX64" fmla="*/ 876300 w 3728429"/>
                <a:gd name="connsiteY64" fmla="*/ 2773085 h 3245525"/>
                <a:gd name="connsiteX65" fmla="*/ 922020 w 3728429"/>
                <a:gd name="connsiteY65" fmla="*/ 2803565 h 3245525"/>
                <a:gd name="connsiteX66" fmla="*/ 1028700 w 3728429"/>
                <a:gd name="connsiteY66" fmla="*/ 2841665 h 3245525"/>
                <a:gd name="connsiteX67" fmla="*/ 1051560 w 3728429"/>
                <a:gd name="connsiteY67" fmla="*/ 2887385 h 3245525"/>
                <a:gd name="connsiteX68" fmla="*/ 1074420 w 3728429"/>
                <a:gd name="connsiteY68" fmla="*/ 2902625 h 3245525"/>
                <a:gd name="connsiteX69" fmla="*/ 1104900 w 3728429"/>
                <a:gd name="connsiteY69" fmla="*/ 2978825 h 3245525"/>
                <a:gd name="connsiteX70" fmla="*/ 1127760 w 3728429"/>
                <a:gd name="connsiteY70" fmla="*/ 2994065 h 3245525"/>
                <a:gd name="connsiteX71" fmla="*/ 1181100 w 3728429"/>
                <a:gd name="connsiteY71" fmla="*/ 3032165 h 3245525"/>
                <a:gd name="connsiteX72" fmla="*/ 1203960 w 3728429"/>
                <a:gd name="connsiteY72" fmla="*/ 3039785 h 3245525"/>
                <a:gd name="connsiteX73" fmla="*/ 1211580 w 3728429"/>
                <a:gd name="connsiteY73" fmla="*/ 3062645 h 3245525"/>
                <a:gd name="connsiteX74" fmla="*/ 1272540 w 3728429"/>
                <a:gd name="connsiteY74" fmla="*/ 3093125 h 3245525"/>
                <a:gd name="connsiteX75" fmla="*/ 1318260 w 3728429"/>
                <a:gd name="connsiteY75" fmla="*/ 3123605 h 3245525"/>
                <a:gd name="connsiteX76" fmla="*/ 1341120 w 3728429"/>
                <a:gd name="connsiteY76" fmla="*/ 3138845 h 3245525"/>
                <a:gd name="connsiteX77" fmla="*/ 1584960 w 3728429"/>
                <a:gd name="connsiteY77" fmla="*/ 3169325 h 3245525"/>
                <a:gd name="connsiteX78" fmla="*/ 1790700 w 3728429"/>
                <a:gd name="connsiteY78" fmla="*/ 3176945 h 3245525"/>
                <a:gd name="connsiteX79" fmla="*/ 2255520 w 3728429"/>
                <a:gd name="connsiteY79" fmla="*/ 3176945 h 3245525"/>
                <a:gd name="connsiteX80" fmla="*/ 2286000 w 3728429"/>
                <a:gd name="connsiteY80" fmla="*/ 3184565 h 3245525"/>
                <a:gd name="connsiteX81" fmla="*/ 2354580 w 3728429"/>
                <a:gd name="connsiteY81" fmla="*/ 3192185 h 3245525"/>
                <a:gd name="connsiteX82" fmla="*/ 2506980 w 3728429"/>
                <a:gd name="connsiteY82" fmla="*/ 3222665 h 3245525"/>
                <a:gd name="connsiteX83" fmla="*/ 2560320 w 3728429"/>
                <a:gd name="connsiteY83" fmla="*/ 3230285 h 3245525"/>
                <a:gd name="connsiteX84" fmla="*/ 2750820 w 3728429"/>
                <a:gd name="connsiteY84" fmla="*/ 3245525 h 3245525"/>
                <a:gd name="connsiteX85" fmla="*/ 2796540 w 3728429"/>
                <a:gd name="connsiteY85" fmla="*/ 3237905 h 3245525"/>
                <a:gd name="connsiteX86" fmla="*/ 2819400 w 3728429"/>
                <a:gd name="connsiteY86" fmla="*/ 3176945 h 3245525"/>
                <a:gd name="connsiteX87" fmla="*/ 2849880 w 3728429"/>
                <a:gd name="connsiteY87" fmla="*/ 3108365 h 3245525"/>
                <a:gd name="connsiteX88" fmla="*/ 2880360 w 3728429"/>
                <a:gd name="connsiteY88" fmla="*/ 3055025 h 3245525"/>
                <a:gd name="connsiteX89" fmla="*/ 2887980 w 3728429"/>
                <a:gd name="connsiteY89" fmla="*/ 3024545 h 3245525"/>
                <a:gd name="connsiteX90" fmla="*/ 2933700 w 3728429"/>
                <a:gd name="connsiteY90" fmla="*/ 2955965 h 3245525"/>
                <a:gd name="connsiteX91" fmla="*/ 2948940 w 3728429"/>
                <a:gd name="connsiteY91" fmla="*/ 2933105 h 3245525"/>
                <a:gd name="connsiteX92" fmla="*/ 2971800 w 3728429"/>
                <a:gd name="connsiteY92" fmla="*/ 2910245 h 3245525"/>
                <a:gd name="connsiteX93" fmla="*/ 3017520 w 3728429"/>
                <a:gd name="connsiteY93" fmla="*/ 2879765 h 3245525"/>
                <a:gd name="connsiteX94" fmla="*/ 3048000 w 3728429"/>
                <a:gd name="connsiteY94" fmla="*/ 2834045 h 3245525"/>
                <a:gd name="connsiteX95" fmla="*/ 3063240 w 3728429"/>
                <a:gd name="connsiteY95" fmla="*/ 2811185 h 3245525"/>
                <a:gd name="connsiteX96" fmla="*/ 3116580 w 3728429"/>
                <a:gd name="connsiteY96" fmla="*/ 2765465 h 3245525"/>
                <a:gd name="connsiteX97" fmla="*/ 3162300 w 3728429"/>
                <a:gd name="connsiteY97" fmla="*/ 2734985 h 3245525"/>
                <a:gd name="connsiteX98" fmla="*/ 3200400 w 3728429"/>
                <a:gd name="connsiteY98" fmla="*/ 2696885 h 3245525"/>
                <a:gd name="connsiteX99" fmla="*/ 3246120 w 3728429"/>
                <a:gd name="connsiteY99" fmla="*/ 2651165 h 3245525"/>
                <a:gd name="connsiteX100" fmla="*/ 3268980 w 3728429"/>
                <a:gd name="connsiteY100" fmla="*/ 2628305 h 3245525"/>
                <a:gd name="connsiteX101" fmla="*/ 3299460 w 3728429"/>
                <a:gd name="connsiteY101" fmla="*/ 2605445 h 3245525"/>
                <a:gd name="connsiteX102" fmla="*/ 3314700 w 3728429"/>
                <a:gd name="connsiteY102" fmla="*/ 2582585 h 3245525"/>
                <a:gd name="connsiteX103" fmla="*/ 3345180 w 3728429"/>
                <a:gd name="connsiteY103" fmla="*/ 2559725 h 3245525"/>
                <a:gd name="connsiteX104" fmla="*/ 3360420 w 3728429"/>
                <a:gd name="connsiteY104" fmla="*/ 2536865 h 3245525"/>
                <a:gd name="connsiteX105" fmla="*/ 3406140 w 3728429"/>
                <a:gd name="connsiteY105" fmla="*/ 2506385 h 3245525"/>
                <a:gd name="connsiteX106" fmla="*/ 3429000 w 3728429"/>
                <a:gd name="connsiteY106" fmla="*/ 2491145 h 3245525"/>
                <a:gd name="connsiteX107" fmla="*/ 3474720 w 3728429"/>
                <a:gd name="connsiteY107" fmla="*/ 2460665 h 3245525"/>
                <a:gd name="connsiteX108" fmla="*/ 3528060 w 3728429"/>
                <a:gd name="connsiteY108" fmla="*/ 2414945 h 3245525"/>
                <a:gd name="connsiteX109" fmla="*/ 3596640 w 3728429"/>
                <a:gd name="connsiteY109" fmla="*/ 2353985 h 3245525"/>
                <a:gd name="connsiteX110" fmla="*/ 3627120 w 3728429"/>
                <a:gd name="connsiteY110" fmla="*/ 2300645 h 3245525"/>
                <a:gd name="connsiteX111" fmla="*/ 3665220 w 3728429"/>
                <a:gd name="connsiteY111" fmla="*/ 2247305 h 3245525"/>
                <a:gd name="connsiteX112" fmla="*/ 3688080 w 3728429"/>
                <a:gd name="connsiteY112" fmla="*/ 2201585 h 3245525"/>
                <a:gd name="connsiteX113" fmla="*/ 3703320 w 3728429"/>
                <a:gd name="connsiteY113" fmla="*/ 2163485 h 3245525"/>
                <a:gd name="connsiteX114" fmla="*/ 3726180 w 3728429"/>
                <a:gd name="connsiteY114" fmla="*/ 2110145 h 3245525"/>
                <a:gd name="connsiteX115" fmla="*/ 3710940 w 3728429"/>
                <a:gd name="connsiteY115" fmla="*/ 2041565 h 3245525"/>
                <a:gd name="connsiteX116" fmla="*/ 3627120 w 3728429"/>
                <a:gd name="connsiteY116" fmla="*/ 1988225 h 3245525"/>
                <a:gd name="connsiteX117" fmla="*/ 3566160 w 3728429"/>
                <a:gd name="connsiteY117" fmla="*/ 1965365 h 3245525"/>
                <a:gd name="connsiteX118" fmla="*/ 3535680 w 3728429"/>
                <a:gd name="connsiteY118" fmla="*/ 1942505 h 3245525"/>
                <a:gd name="connsiteX119" fmla="*/ 3497580 w 3728429"/>
                <a:gd name="connsiteY119" fmla="*/ 1896785 h 3245525"/>
                <a:gd name="connsiteX120" fmla="*/ 3489960 w 3728429"/>
                <a:gd name="connsiteY120" fmla="*/ 1873925 h 3245525"/>
                <a:gd name="connsiteX121" fmla="*/ 3459480 w 3728429"/>
                <a:gd name="connsiteY121" fmla="*/ 1828205 h 3245525"/>
                <a:gd name="connsiteX122" fmla="*/ 3436620 w 3728429"/>
                <a:gd name="connsiteY122" fmla="*/ 1774865 h 3245525"/>
                <a:gd name="connsiteX123" fmla="*/ 3421380 w 3728429"/>
                <a:gd name="connsiteY123" fmla="*/ 1729145 h 3245525"/>
                <a:gd name="connsiteX124" fmla="*/ 3406140 w 3728429"/>
                <a:gd name="connsiteY124" fmla="*/ 1683425 h 3245525"/>
                <a:gd name="connsiteX125" fmla="*/ 3398520 w 3728429"/>
                <a:gd name="connsiteY125" fmla="*/ 1660565 h 3245525"/>
                <a:gd name="connsiteX126" fmla="*/ 3390900 w 3728429"/>
                <a:gd name="connsiteY126" fmla="*/ 1614845 h 3245525"/>
                <a:gd name="connsiteX127" fmla="*/ 3383280 w 3728429"/>
                <a:gd name="connsiteY127" fmla="*/ 1591985 h 3245525"/>
                <a:gd name="connsiteX128" fmla="*/ 3375660 w 3728429"/>
                <a:gd name="connsiteY128" fmla="*/ 1561505 h 3245525"/>
                <a:gd name="connsiteX129" fmla="*/ 3368040 w 3728429"/>
                <a:gd name="connsiteY129" fmla="*/ 1363385 h 3245525"/>
                <a:gd name="connsiteX130" fmla="*/ 3360420 w 3728429"/>
                <a:gd name="connsiteY130" fmla="*/ 1340525 h 3245525"/>
                <a:gd name="connsiteX131" fmla="*/ 3352800 w 3728429"/>
                <a:gd name="connsiteY131" fmla="*/ 1302425 h 3245525"/>
                <a:gd name="connsiteX132" fmla="*/ 3337560 w 3728429"/>
                <a:gd name="connsiteY132" fmla="*/ 1271945 h 3245525"/>
                <a:gd name="connsiteX133" fmla="*/ 3299460 w 3728429"/>
                <a:gd name="connsiteY133" fmla="*/ 1218605 h 3245525"/>
                <a:gd name="connsiteX134" fmla="*/ 3284220 w 3728429"/>
                <a:gd name="connsiteY134" fmla="*/ 1172885 h 3245525"/>
                <a:gd name="connsiteX135" fmla="*/ 3276600 w 3728429"/>
                <a:gd name="connsiteY135" fmla="*/ 1150025 h 3245525"/>
                <a:gd name="connsiteX136" fmla="*/ 3261360 w 3728429"/>
                <a:gd name="connsiteY136" fmla="*/ 1127165 h 3245525"/>
                <a:gd name="connsiteX137" fmla="*/ 3238500 w 3728429"/>
                <a:gd name="connsiteY137" fmla="*/ 1050965 h 3245525"/>
                <a:gd name="connsiteX138" fmla="*/ 3253740 w 3728429"/>
                <a:gd name="connsiteY138" fmla="*/ 921425 h 3245525"/>
                <a:gd name="connsiteX139" fmla="*/ 3268980 w 3728429"/>
                <a:gd name="connsiteY139" fmla="*/ 852845 h 3245525"/>
                <a:gd name="connsiteX140" fmla="*/ 3276600 w 3728429"/>
                <a:gd name="connsiteY140" fmla="*/ 746165 h 3245525"/>
                <a:gd name="connsiteX141" fmla="*/ 3253740 w 3728429"/>
                <a:gd name="connsiteY141" fmla="*/ 532805 h 3245525"/>
                <a:gd name="connsiteX142" fmla="*/ 3246120 w 3728429"/>
                <a:gd name="connsiteY142" fmla="*/ 502325 h 3245525"/>
                <a:gd name="connsiteX143" fmla="*/ 3208020 w 3728429"/>
                <a:gd name="connsiteY143" fmla="*/ 441365 h 3245525"/>
                <a:gd name="connsiteX144" fmla="*/ 3169920 w 3728429"/>
                <a:gd name="connsiteY144" fmla="*/ 395645 h 3245525"/>
                <a:gd name="connsiteX145" fmla="*/ 3086100 w 3728429"/>
                <a:gd name="connsiteY145" fmla="*/ 372785 h 3245525"/>
                <a:gd name="connsiteX146" fmla="*/ 2682240 w 3728429"/>
                <a:gd name="connsiteY146" fmla="*/ 365165 h 3245525"/>
                <a:gd name="connsiteX147" fmla="*/ 2659380 w 3728429"/>
                <a:gd name="connsiteY147" fmla="*/ 349925 h 3245525"/>
                <a:gd name="connsiteX148" fmla="*/ 2613660 w 3728429"/>
                <a:gd name="connsiteY148" fmla="*/ 334685 h 3245525"/>
                <a:gd name="connsiteX149" fmla="*/ 2537460 w 3728429"/>
                <a:gd name="connsiteY149" fmla="*/ 288965 h 3245525"/>
                <a:gd name="connsiteX150" fmla="*/ 2514600 w 3728429"/>
                <a:gd name="connsiteY150" fmla="*/ 273725 h 3245525"/>
                <a:gd name="connsiteX151" fmla="*/ 2491740 w 3728429"/>
                <a:gd name="connsiteY151" fmla="*/ 266105 h 3245525"/>
                <a:gd name="connsiteX152" fmla="*/ 2461260 w 3728429"/>
                <a:gd name="connsiteY152" fmla="*/ 250865 h 3245525"/>
                <a:gd name="connsiteX153" fmla="*/ 2438400 w 3728429"/>
                <a:gd name="connsiteY153" fmla="*/ 235625 h 3245525"/>
                <a:gd name="connsiteX154" fmla="*/ 2407920 w 3728429"/>
                <a:gd name="connsiteY154" fmla="*/ 228005 h 3245525"/>
                <a:gd name="connsiteX155" fmla="*/ 2339340 w 3728429"/>
                <a:gd name="connsiteY155" fmla="*/ 197525 h 3245525"/>
                <a:gd name="connsiteX156" fmla="*/ 2316480 w 3728429"/>
                <a:gd name="connsiteY156" fmla="*/ 189905 h 3245525"/>
                <a:gd name="connsiteX157" fmla="*/ 2270760 w 3728429"/>
                <a:gd name="connsiteY157" fmla="*/ 167045 h 3245525"/>
                <a:gd name="connsiteX158" fmla="*/ 2247900 w 3728429"/>
                <a:gd name="connsiteY158" fmla="*/ 151805 h 3245525"/>
                <a:gd name="connsiteX159" fmla="*/ 2202180 w 3728429"/>
                <a:gd name="connsiteY159" fmla="*/ 136565 h 3245525"/>
                <a:gd name="connsiteX160" fmla="*/ 2156460 w 3728429"/>
                <a:gd name="connsiteY160" fmla="*/ 106085 h 3245525"/>
                <a:gd name="connsiteX161" fmla="*/ 2133600 w 3728429"/>
                <a:gd name="connsiteY161" fmla="*/ 98465 h 3245525"/>
                <a:gd name="connsiteX162" fmla="*/ 2065020 w 3728429"/>
                <a:gd name="connsiteY162" fmla="*/ 67985 h 3245525"/>
                <a:gd name="connsiteX163" fmla="*/ 2026920 w 3728429"/>
                <a:gd name="connsiteY163" fmla="*/ 60365 h 3245525"/>
                <a:gd name="connsiteX164" fmla="*/ 1973580 w 3728429"/>
                <a:gd name="connsiteY164" fmla="*/ 37505 h 3245525"/>
                <a:gd name="connsiteX165" fmla="*/ 1943100 w 3728429"/>
                <a:gd name="connsiteY165" fmla="*/ 29885 h 3245525"/>
                <a:gd name="connsiteX166" fmla="*/ 1882140 w 3728429"/>
                <a:gd name="connsiteY166" fmla="*/ 7025 h 3245525"/>
                <a:gd name="connsiteX167" fmla="*/ 1790700 w 3728429"/>
                <a:gd name="connsiteY167" fmla="*/ 14645 h 3245525"/>
                <a:gd name="connsiteX168" fmla="*/ 1744980 w 3728429"/>
                <a:gd name="connsiteY168" fmla="*/ 37505 h 3245525"/>
                <a:gd name="connsiteX169" fmla="*/ 1714500 w 3728429"/>
                <a:gd name="connsiteY169" fmla="*/ 45125 h 3245525"/>
                <a:gd name="connsiteX170" fmla="*/ 1668780 w 3728429"/>
                <a:gd name="connsiteY170" fmla="*/ 60365 h 3245525"/>
                <a:gd name="connsiteX171" fmla="*/ 1569720 w 3728429"/>
                <a:gd name="connsiteY171" fmla="*/ 75605 h 3245525"/>
                <a:gd name="connsiteX172" fmla="*/ 1501140 w 3728429"/>
                <a:gd name="connsiteY172" fmla="*/ 106085 h 3245525"/>
                <a:gd name="connsiteX173" fmla="*/ 1478280 w 3728429"/>
                <a:gd name="connsiteY173" fmla="*/ 113705 h 3245525"/>
                <a:gd name="connsiteX174" fmla="*/ 1455420 w 3728429"/>
                <a:gd name="connsiteY174" fmla="*/ 136565 h 324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3728429" h="3245525">
                  <a:moveTo>
                    <a:pt x="1455420" y="136565"/>
                  </a:moveTo>
                  <a:cubicBezTo>
                    <a:pt x="1442720" y="147995"/>
                    <a:pt x="1421184" y="159997"/>
                    <a:pt x="1402080" y="182285"/>
                  </a:cubicBezTo>
                  <a:cubicBezTo>
                    <a:pt x="1393815" y="191928"/>
                    <a:pt x="1389787" y="205720"/>
                    <a:pt x="1379220" y="212765"/>
                  </a:cubicBezTo>
                  <a:cubicBezTo>
                    <a:pt x="1365854" y="221676"/>
                    <a:pt x="1348740" y="222925"/>
                    <a:pt x="1333500" y="228005"/>
                  </a:cubicBezTo>
                  <a:cubicBezTo>
                    <a:pt x="1278359" y="246385"/>
                    <a:pt x="1331075" y="230814"/>
                    <a:pt x="1219200" y="243245"/>
                  </a:cubicBezTo>
                  <a:cubicBezTo>
                    <a:pt x="1203844" y="244951"/>
                    <a:pt x="1188824" y="249060"/>
                    <a:pt x="1173480" y="250865"/>
                  </a:cubicBezTo>
                  <a:cubicBezTo>
                    <a:pt x="1145617" y="254143"/>
                    <a:pt x="1117523" y="255207"/>
                    <a:pt x="1089660" y="258485"/>
                  </a:cubicBezTo>
                  <a:cubicBezTo>
                    <a:pt x="975625" y="271901"/>
                    <a:pt x="1098233" y="259596"/>
                    <a:pt x="1013460" y="273725"/>
                  </a:cubicBezTo>
                  <a:cubicBezTo>
                    <a:pt x="993260" y="277092"/>
                    <a:pt x="972820" y="278805"/>
                    <a:pt x="952500" y="281345"/>
                  </a:cubicBezTo>
                  <a:cubicBezTo>
                    <a:pt x="944880" y="283885"/>
                    <a:pt x="937363" y="286758"/>
                    <a:pt x="929640" y="288965"/>
                  </a:cubicBezTo>
                  <a:cubicBezTo>
                    <a:pt x="919570" y="291842"/>
                    <a:pt x="908527" y="291901"/>
                    <a:pt x="899160" y="296585"/>
                  </a:cubicBezTo>
                  <a:cubicBezTo>
                    <a:pt x="882777" y="304776"/>
                    <a:pt x="868680" y="316905"/>
                    <a:pt x="853440" y="327065"/>
                  </a:cubicBezTo>
                  <a:lnTo>
                    <a:pt x="830580" y="342305"/>
                  </a:lnTo>
                  <a:cubicBezTo>
                    <a:pt x="794122" y="396991"/>
                    <a:pt x="813052" y="375073"/>
                    <a:pt x="777240" y="410885"/>
                  </a:cubicBezTo>
                  <a:lnTo>
                    <a:pt x="762000" y="456605"/>
                  </a:lnTo>
                  <a:cubicBezTo>
                    <a:pt x="759460" y="464225"/>
                    <a:pt x="761063" y="475010"/>
                    <a:pt x="754380" y="479465"/>
                  </a:cubicBezTo>
                  <a:cubicBezTo>
                    <a:pt x="746760" y="484545"/>
                    <a:pt x="738555" y="488842"/>
                    <a:pt x="731520" y="494705"/>
                  </a:cubicBezTo>
                  <a:cubicBezTo>
                    <a:pt x="723241" y="501604"/>
                    <a:pt x="718080" y="512332"/>
                    <a:pt x="708660" y="517565"/>
                  </a:cubicBezTo>
                  <a:cubicBezTo>
                    <a:pt x="694617" y="525367"/>
                    <a:pt x="677855" y="526839"/>
                    <a:pt x="662940" y="532805"/>
                  </a:cubicBezTo>
                  <a:cubicBezTo>
                    <a:pt x="615116" y="551934"/>
                    <a:pt x="638110" y="544728"/>
                    <a:pt x="594360" y="555665"/>
                  </a:cubicBezTo>
                  <a:cubicBezTo>
                    <a:pt x="550138" y="585146"/>
                    <a:pt x="593152" y="561219"/>
                    <a:pt x="518160" y="578525"/>
                  </a:cubicBezTo>
                  <a:cubicBezTo>
                    <a:pt x="502507" y="582137"/>
                    <a:pt x="487680" y="588685"/>
                    <a:pt x="472440" y="593765"/>
                  </a:cubicBezTo>
                  <a:cubicBezTo>
                    <a:pt x="464820" y="596305"/>
                    <a:pt x="457456" y="599810"/>
                    <a:pt x="449580" y="601385"/>
                  </a:cubicBezTo>
                  <a:lnTo>
                    <a:pt x="411480" y="609005"/>
                  </a:lnTo>
                  <a:cubicBezTo>
                    <a:pt x="367499" y="638325"/>
                    <a:pt x="410910" y="612281"/>
                    <a:pt x="342900" y="639485"/>
                  </a:cubicBezTo>
                  <a:cubicBezTo>
                    <a:pt x="332353" y="643704"/>
                    <a:pt x="322967" y="650506"/>
                    <a:pt x="312420" y="654725"/>
                  </a:cubicBezTo>
                  <a:cubicBezTo>
                    <a:pt x="297505" y="660691"/>
                    <a:pt x="266700" y="669965"/>
                    <a:pt x="266700" y="669965"/>
                  </a:cubicBezTo>
                  <a:cubicBezTo>
                    <a:pt x="256540" y="677585"/>
                    <a:pt x="247247" y="686524"/>
                    <a:pt x="236220" y="692825"/>
                  </a:cubicBezTo>
                  <a:cubicBezTo>
                    <a:pt x="229246" y="696810"/>
                    <a:pt x="220544" y="696853"/>
                    <a:pt x="213360" y="700445"/>
                  </a:cubicBezTo>
                  <a:cubicBezTo>
                    <a:pt x="205169" y="704541"/>
                    <a:pt x="198120" y="710605"/>
                    <a:pt x="190500" y="715685"/>
                  </a:cubicBezTo>
                  <a:cubicBezTo>
                    <a:pt x="185420" y="723305"/>
                    <a:pt x="180583" y="731093"/>
                    <a:pt x="175260" y="738545"/>
                  </a:cubicBezTo>
                  <a:cubicBezTo>
                    <a:pt x="167878" y="748879"/>
                    <a:pt x="159131" y="758255"/>
                    <a:pt x="152400" y="769025"/>
                  </a:cubicBezTo>
                  <a:cubicBezTo>
                    <a:pt x="146380" y="778658"/>
                    <a:pt x="142240" y="789345"/>
                    <a:pt x="137160" y="799505"/>
                  </a:cubicBezTo>
                  <a:cubicBezTo>
                    <a:pt x="119373" y="888438"/>
                    <a:pt x="129645" y="820912"/>
                    <a:pt x="137160" y="990005"/>
                  </a:cubicBezTo>
                  <a:cubicBezTo>
                    <a:pt x="139982" y="1053493"/>
                    <a:pt x="142240" y="1117005"/>
                    <a:pt x="144780" y="1180505"/>
                  </a:cubicBezTo>
                  <a:cubicBezTo>
                    <a:pt x="142240" y="1299885"/>
                    <a:pt x="143908" y="1419429"/>
                    <a:pt x="137160" y="1538645"/>
                  </a:cubicBezTo>
                  <a:cubicBezTo>
                    <a:pt x="136252" y="1554684"/>
                    <a:pt x="130831" y="1570999"/>
                    <a:pt x="121920" y="1584365"/>
                  </a:cubicBezTo>
                  <a:cubicBezTo>
                    <a:pt x="84395" y="1640652"/>
                    <a:pt x="102430" y="1615432"/>
                    <a:pt x="68580" y="1660565"/>
                  </a:cubicBezTo>
                  <a:cubicBezTo>
                    <a:pt x="43371" y="1736193"/>
                    <a:pt x="85666" y="1620666"/>
                    <a:pt x="38100" y="1706285"/>
                  </a:cubicBezTo>
                  <a:cubicBezTo>
                    <a:pt x="30298" y="1720328"/>
                    <a:pt x="26010" y="1736253"/>
                    <a:pt x="22860" y="1752005"/>
                  </a:cubicBezTo>
                  <a:cubicBezTo>
                    <a:pt x="5566" y="1838474"/>
                    <a:pt x="13902" y="1803075"/>
                    <a:pt x="0" y="1858685"/>
                  </a:cubicBezTo>
                  <a:cubicBezTo>
                    <a:pt x="2540" y="1894245"/>
                    <a:pt x="2060" y="1930151"/>
                    <a:pt x="7620" y="1965365"/>
                  </a:cubicBezTo>
                  <a:cubicBezTo>
                    <a:pt x="11154" y="1987749"/>
                    <a:pt x="40056" y="2035901"/>
                    <a:pt x="53340" y="2049185"/>
                  </a:cubicBezTo>
                  <a:cubicBezTo>
                    <a:pt x="71120" y="2066965"/>
                    <a:pt x="92732" y="2081603"/>
                    <a:pt x="106680" y="2102525"/>
                  </a:cubicBezTo>
                  <a:cubicBezTo>
                    <a:pt x="121920" y="2125385"/>
                    <a:pt x="119380" y="2127925"/>
                    <a:pt x="144780" y="2140625"/>
                  </a:cubicBezTo>
                  <a:cubicBezTo>
                    <a:pt x="165364" y="2150917"/>
                    <a:pt x="192288" y="2151182"/>
                    <a:pt x="213360" y="2155865"/>
                  </a:cubicBezTo>
                  <a:cubicBezTo>
                    <a:pt x="221201" y="2157607"/>
                    <a:pt x="228497" y="2161278"/>
                    <a:pt x="236220" y="2163485"/>
                  </a:cubicBezTo>
                  <a:cubicBezTo>
                    <a:pt x="261742" y="2170777"/>
                    <a:pt x="288275" y="2174273"/>
                    <a:pt x="312420" y="2186345"/>
                  </a:cubicBezTo>
                  <a:cubicBezTo>
                    <a:pt x="417226" y="2238748"/>
                    <a:pt x="317783" y="2203373"/>
                    <a:pt x="381000" y="2224445"/>
                  </a:cubicBezTo>
                  <a:cubicBezTo>
                    <a:pt x="391160" y="2232065"/>
                    <a:pt x="400710" y="2240574"/>
                    <a:pt x="411480" y="2247305"/>
                  </a:cubicBezTo>
                  <a:cubicBezTo>
                    <a:pt x="421113" y="2253325"/>
                    <a:pt x="432097" y="2256909"/>
                    <a:pt x="441960" y="2262545"/>
                  </a:cubicBezTo>
                  <a:cubicBezTo>
                    <a:pt x="449911" y="2267089"/>
                    <a:pt x="457200" y="2272705"/>
                    <a:pt x="464820" y="2277785"/>
                  </a:cubicBezTo>
                  <a:cubicBezTo>
                    <a:pt x="467360" y="2285405"/>
                    <a:pt x="471304" y="2292694"/>
                    <a:pt x="472440" y="2300645"/>
                  </a:cubicBezTo>
                  <a:cubicBezTo>
                    <a:pt x="476408" y="2328418"/>
                    <a:pt x="474182" y="2357033"/>
                    <a:pt x="480060" y="2384465"/>
                  </a:cubicBezTo>
                  <a:cubicBezTo>
                    <a:pt x="482759" y="2397060"/>
                    <a:pt x="510615" y="2423478"/>
                    <a:pt x="518160" y="2430185"/>
                  </a:cubicBezTo>
                  <a:cubicBezTo>
                    <a:pt x="551446" y="2459772"/>
                    <a:pt x="562216" y="2467037"/>
                    <a:pt x="594360" y="2491145"/>
                  </a:cubicBezTo>
                  <a:cubicBezTo>
                    <a:pt x="599440" y="2506385"/>
                    <a:pt x="600689" y="2523499"/>
                    <a:pt x="609600" y="2536865"/>
                  </a:cubicBezTo>
                  <a:lnTo>
                    <a:pt x="640080" y="2582585"/>
                  </a:lnTo>
                  <a:cubicBezTo>
                    <a:pt x="642521" y="2592351"/>
                    <a:pt x="649854" y="2624993"/>
                    <a:pt x="655320" y="2635925"/>
                  </a:cubicBezTo>
                  <a:cubicBezTo>
                    <a:pt x="659416" y="2644116"/>
                    <a:pt x="665237" y="2651333"/>
                    <a:pt x="670560" y="2658785"/>
                  </a:cubicBezTo>
                  <a:cubicBezTo>
                    <a:pt x="677942" y="2669119"/>
                    <a:pt x="683862" y="2680902"/>
                    <a:pt x="693420" y="2689265"/>
                  </a:cubicBezTo>
                  <a:cubicBezTo>
                    <a:pt x="706177" y="2700428"/>
                    <a:pt x="745180" y="2718955"/>
                    <a:pt x="762000" y="2727365"/>
                  </a:cubicBezTo>
                  <a:cubicBezTo>
                    <a:pt x="767080" y="2734985"/>
                    <a:pt x="769620" y="2745145"/>
                    <a:pt x="777240" y="2750225"/>
                  </a:cubicBezTo>
                  <a:cubicBezTo>
                    <a:pt x="785954" y="2756034"/>
                    <a:pt x="797650" y="2754968"/>
                    <a:pt x="807720" y="2757845"/>
                  </a:cubicBezTo>
                  <a:cubicBezTo>
                    <a:pt x="860244" y="2772852"/>
                    <a:pt x="793791" y="2759333"/>
                    <a:pt x="876300" y="2773085"/>
                  </a:cubicBezTo>
                  <a:cubicBezTo>
                    <a:pt x="891540" y="2783245"/>
                    <a:pt x="905185" y="2796350"/>
                    <a:pt x="922020" y="2803565"/>
                  </a:cubicBezTo>
                  <a:cubicBezTo>
                    <a:pt x="992356" y="2833709"/>
                    <a:pt x="956760" y="2821111"/>
                    <a:pt x="1028700" y="2841665"/>
                  </a:cubicBezTo>
                  <a:cubicBezTo>
                    <a:pt x="1034898" y="2860258"/>
                    <a:pt x="1036788" y="2872613"/>
                    <a:pt x="1051560" y="2887385"/>
                  </a:cubicBezTo>
                  <a:cubicBezTo>
                    <a:pt x="1058036" y="2893861"/>
                    <a:pt x="1066800" y="2897545"/>
                    <a:pt x="1074420" y="2902625"/>
                  </a:cubicBezTo>
                  <a:cubicBezTo>
                    <a:pt x="1079158" y="2916838"/>
                    <a:pt x="1092442" y="2963876"/>
                    <a:pt x="1104900" y="2978825"/>
                  </a:cubicBezTo>
                  <a:cubicBezTo>
                    <a:pt x="1110763" y="2985860"/>
                    <a:pt x="1120308" y="2988742"/>
                    <a:pt x="1127760" y="2994065"/>
                  </a:cubicBezTo>
                  <a:cubicBezTo>
                    <a:pt x="1135814" y="2999818"/>
                    <a:pt x="1169128" y="3026179"/>
                    <a:pt x="1181100" y="3032165"/>
                  </a:cubicBezTo>
                  <a:cubicBezTo>
                    <a:pt x="1188284" y="3035757"/>
                    <a:pt x="1196340" y="3037245"/>
                    <a:pt x="1203960" y="3039785"/>
                  </a:cubicBezTo>
                  <a:cubicBezTo>
                    <a:pt x="1206500" y="3047405"/>
                    <a:pt x="1205900" y="3056965"/>
                    <a:pt x="1211580" y="3062645"/>
                  </a:cubicBezTo>
                  <a:cubicBezTo>
                    <a:pt x="1250109" y="3101174"/>
                    <a:pt x="1239132" y="3074565"/>
                    <a:pt x="1272540" y="3093125"/>
                  </a:cubicBezTo>
                  <a:cubicBezTo>
                    <a:pt x="1288551" y="3102020"/>
                    <a:pt x="1303020" y="3113445"/>
                    <a:pt x="1318260" y="3123605"/>
                  </a:cubicBezTo>
                  <a:cubicBezTo>
                    <a:pt x="1325880" y="3128685"/>
                    <a:pt x="1332432" y="3135949"/>
                    <a:pt x="1341120" y="3138845"/>
                  </a:cubicBezTo>
                  <a:cubicBezTo>
                    <a:pt x="1442685" y="3172700"/>
                    <a:pt x="1399649" y="3162462"/>
                    <a:pt x="1584960" y="3169325"/>
                  </a:cubicBezTo>
                  <a:lnTo>
                    <a:pt x="1790700" y="3176945"/>
                  </a:lnTo>
                  <a:cubicBezTo>
                    <a:pt x="2012096" y="3166882"/>
                    <a:pt x="1982552" y="3164249"/>
                    <a:pt x="2255520" y="3176945"/>
                  </a:cubicBezTo>
                  <a:cubicBezTo>
                    <a:pt x="2265981" y="3177432"/>
                    <a:pt x="2275649" y="3182973"/>
                    <a:pt x="2286000" y="3184565"/>
                  </a:cubicBezTo>
                  <a:cubicBezTo>
                    <a:pt x="2308733" y="3188062"/>
                    <a:pt x="2331720" y="3189645"/>
                    <a:pt x="2354580" y="3192185"/>
                  </a:cubicBezTo>
                  <a:cubicBezTo>
                    <a:pt x="2428632" y="3210698"/>
                    <a:pt x="2419791" y="3210209"/>
                    <a:pt x="2506980" y="3222665"/>
                  </a:cubicBezTo>
                  <a:cubicBezTo>
                    <a:pt x="2524760" y="3225205"/>
                    <a:pt x="2542438" y="3228609"/>
                    <a:pt x="2560320" y="3230285"/>
                  </a:cubicBezTo>
                  <a:cubicBezTo>
                    <a:pt x="2623745" y="3236231"/>
                    <a:pt x="2750820" y="3245525"/>
                    <a:pt x="2750820" y="3245525"/>
                  </a:cubicBezTo>
                  <a:cubicBezTo>
                    <a:pt x="2766060" y="3242985"/>
                    <a:pt x="2782721" y="3244815"/>
                    <a:pt x="2796540" y="3237905"/>
                  </a:cubicBezTo>
                  <a:cubicBezTo>
                    <a:pt x="2814686" y="3228832"/>
                    <a:pt x="2816034" y="3189288"/>
                    <a:pt x="2819400" y="3176945"/>
                  </a:cubicBezTo>
                  <a:cubicBezTo>
                    <a:pt x="2831956" y="3130907"/>
                    <a:pt x="2828910" y="3139819"/>
                    <a:pt x="2849880" y="3108365"/>
                  </a:cubicBezTo>
                  <a:cubicBezTo>
                    <a:pt x="2869918" y="3028214"/>
                    <a:pt x="2840006" y="3125644"/>
                    <a:pt x="2880360" y="3055025"/>
                  </a:cubicBezTo>
                  <a:cubicBezTo>
                    <a:pt x="2885556" y="3045932"/>
                    <a:pt x="2883296" y="3033912"/>
                    <a:pt x="2887980" y="3024545"/>
                  </a:cubicBezTo>
                  <a:lnTo>
                    <a:pt x="2933700" y="2955965"/>
                  </a:lnTo>
                  <a:cubicBezTo>
                    <a:pt x="2938780" y="2948345"/>
                    <a:pt x="2942464" y="2939581"/>
                    <a:pt x="2948940" y="2933105"/>
                  </a:cubicBezTo>
                  <a:cubicBezTo>
                    <a:pt x="2956560" y="2925485"/>
                    <a:pt x="2963294" y="2916861"/>
                    <a:pt x="2971800" y="2910245"/>
                  </a:cubicBezTo>
                  <a:cubicBezTo>
                    <a:pt x="2986258" y="2899000"/>
                    <a:pt x="3017520" y="2879765"/>
                    <a:pt x="3017520" y="2879765"/>
                  </a:cubicBezTo>
                  <a:lnTo>
                    <a:pt x="3048000" y="2834045"/>
                  </a:lnTo>
                  <a:cubicBezTo>
                    <a:pt x="3053080" y="2826425"/>
                    <a:pt x="3055620" y="2816265"/>
                    <a:pt x="3063240" y="2811185"/>
                  </a:cubicBezTo>
                  <a:cubicBezTo>
                    <a:pt x="3133387" y="2764420"/>
                    <a:pt x="3024191" y="2839377"/>
                    <a:pt x="3116580" y="2765465"/>
                  </a:cubicBezTo>
                  <a:cubicBezTo>
                    <a:pt x="3130883" y="2754023"/>
                    <a:pt x="3162300" y="2734985"/>
                    <a:pt x="3162300" y="2734985"/>
                  </a:cubicBezTo>
                  <a:cubicBezTo>
                    <a:pt x="3193704" y="2687880"/>
                    <a:pt x="3158836" y="2733830"/>
                    <a:pt x="3200400" y="2696885"/>
                  </a:cubicBezTo>
                  <a:cubicBezTo>
                    <a:pt x="3216509" y="2682566"/>
                    <a:pt x="3230880" y="2666405"/>
                    <a:pt x="3246120" y="2651165"/>
                  </a:cubicBezTo>
                  <a:cubicBezTo>
                    <a:pt x="3253740" y="2643545"/>
                    <a:pt x="3260359" y="2634771"/>
                    <a:pt x="3268980" y="2628305"/>
                  </a:cubicBezTo>
                  <a:cubicBezTo>
                    <a:pt x="3279140" y="2620685"/>
                    <a:pt x="3290480" y="2614425"/>
                    <a:pt x="3299460" y="2605445"/>
                  </a:cubicBezTo>
                  <a:cubicBezTo>
                    <a:pt x="3305936" y="2598969"/>
                    <a:pt x="3308224" y="2589061"/>
                    <a:pt x="3314700" y="2582585"/>
                  </a:cubicBezTo>
                  <a:cubicBezTo>
                    <a:pt x="3323680" y="2573605"/>
                    <a:pt x="3336200" y="2568705"/>
                    <a:pt x="3345180" y="2559725"/>
                  </a:cubicBezTo>
                  <a:cubicBezTo>
                    <a:pt x="3351656" y="2553249"/>
                    <a:pt x="3353528" y="2542896"/>
                    <a:pt x="3360420" y="2536865"/>
                  </a:cubicBezTo>
                  <a:cubicBezTo>
                    <a:pt x="3374204" y="2524804"/>
                    <a:pt x="3390900" y="2516545"/>
                    <a:pt x="3406140" y="2506385"/>
                  </a:cubicBezTo>
                  <a:cubicBezTo>
                    <a:pt x="3413760" y="2501305"/>
                    <a:pt x="3422524" y="2497621"/>
                    <a:pt x="3429000" y="2491145"/>
                  </a:cubicBezTo>
                  <a:cubicBezTo>
                    <a:pt x="3457540" y="2462605"/>
                    <a:pt x="3441637" y="2471693"/>
                    <a:pt x="3474720" y="2460665"/>
                  </a:cubicBezTo>
                  <a:cubicBezTo>
                    <a:pt x="3502413" y="2432972"/>
                    <a:pt x="3493847" y="2439383"/>
                    <a:pt x="3528060" y="2414945"/>
                  </a:cubicBezTo>
                  <a:cubicBezTo>
                    <a:pt x="3557211" y="2394123"/>
                    <a:pt x="3571841" y="2391183"/>
                    <a:pt x="3596640" y="2353985"/>
                  </a:cubicBezTo>
                  <a:cubicBezTo>
                    <a:pt x="3633770" y="2298290"/>
                    <a:pt x="3588449" y="2368320"/>
                    <a:pt x="3627120" y="2300645"/>
                  </a:cubicBezTo>
                  <a:cubicBezTo>
                    <a:pt x="3636034" y="2285046"/>
                    <a:pt x="3655407" y="2260389"/>
                    <a:pt x="3665220" y="2247305"/>
                  </a:cubicBezTo>
                  <a:cubicBezTo>
                    <a:pt x="3684373" y="2189846"/>
                    <a:pt x="3658537" y="2260671"/>
                    <a:pt x="3688080" y="2201585"/>
                  </a:cubicBezTo>
                  <a:cubicBezTo>
                    <a:pt x="3694197" y="2189351"/>
                    <a:pt x="3697765" y="2175984"/>
                    <a:pt x="3703320" y="2163485"/>
                  </a:cubicBezTo>
                  <a:cubicBezTo>
                    <a:pt x="3728429" y="2106989"/>
                    <a:pt x="3710529" y="2157098"/>
                    <a:pt x="3726180" y="2110145"/>
                  </a:cubicBezTo>
                  <a:cubicBezTo>
                    <a:pt x="3721100" y="2087285"/>
                    <a:pt x="3723930" y="2061050"/>
                    <a:pt x="3710940" y="2041565"/>
                  </a:cubicBezTo>
                  <a:cubicBezTo>
                    <a:pt x="3677525" y="1991443"/>
                    <a:pt x="3663334" y="2003745"/>
                    <a:pt x="3627120" y="1988225"/>
                  </a:cubicBezTo>
                  <a:cubicBezTo>
                    <a:pt x="3571334" y="1964317"/>
                    <a:pt x="3622355" y="1979414"/>
                    <a:pt x="3566160" y="1965365"/>
                  </a:cubicBezTo>
                  <a:cubicBezTo>
                    <a:pt x="3556000" y="1957745"/>
                    <a:pt x="3545323" y="1950770"/>
                    <a:pt x="3535680" y="1942505"/>
                  </a:cubicBezTo>
                  <a:cubicBezTo>
                    <a:pt x="3520934" y="1929866"/>
                    <a:pt x="3506399" y="1914422"/>
                    <a:pt x="3497580" y="1896785"/>
                  </a:cubicBezTo>
                  <a:cubicBezTo>
                    <a:pt x="3493988" y="1889601"/>
                    <a:pt x="3493861" y="1880946"/>
                    <a:pt x="3489960" y="1873925"/>
                  </a:cubicBezTo>
                  <a:cubicBezTo>
                    <a:pt x="3481065" y="1857914"/>
                    <a:pt x="3459480" y="1828205"/>
                    <a:pt x="3459480" y="1828205"/>
                  </a:cubicBezTo>
                  <a:cubicBezTo>
                    <a:pt x="3439323" y="1747576"/>
                    <a:pt x="3466690" y="1842523"/>
                    <a:pt x="3436620" y="1774865"/>
                  </a:cubicBezTo>
                  <a:cubicBezTo>
                    <a:pt x="3430096" y="1760185"/>
                    <a:pt x="3426460" y="1744385"/>
                    <a:pt x="3421380" y="1729145"/>
                  </a:cubicBezTo>
                  <a:lnTo>
                    <a:pt x="3406140" y="1683425"/>
                  </a:lnTo>
                  <a:cubicBezTo>
                    <a:pt x="3403600" y="1675805"/>
                    <a:pt x="3399840" y="1668488"/>
                    <a:pt x="3398520" y="1660565"/>
                  </a:cubicBezTo>
                  <a:cubicBezTo>
                    <a:pt x="3395980" y="1645325"/>
                    <a:pt x="3394252" y="1629927"/>
                    <a:pt x="3390900" y="1614845"/>
                  </a:cubicBezTo>
                  <a:cubicBezTo>
                    <a:pt x="3389158" y="1607004"/>
                    <a:pt x="3385487" y="1599708"/>
                    <a:pt x="3383280" y="1591985"/>
                  </a:cubicBezTo>
                  <a:cubicBezTo>
                    <a:pt x="3380403" y="1581915"/>
                    <a:pt x="3378200" y="1571665"/>
                    <a:pt x="3375660" y="1561505"/>
                  </a:cubicBezTo>
                  <a:cubicBezTo>
                    <a:pt x="3373120" y="1495465"/>
                    <a:pt x="3372587" y="1429317"/>
                    <a:pt x="3368040" y="1363385"/>
                  </a:cubicBezTo>
                  <a:cubicBezTo>
                    <a:pt x="3367487" y="1355372"/>
                    <a:pt x="3362368" y="1348317"/>
                    <a:pt x="3360420" y="1340525"/>
                  </a:cubicBezTo>
                  <a:cubicBezTo>
                    <a:pt x="3357279" y="1327960"/>
                    <a:pt x="3356896" y="1314712"/>
                    <a:pt x="3352800" y="1302425"/>
                  </a:cubicBezTo>
                  <a:cubicBezTo>
                    <a:pt x="3349208" y="1291649"/>
                    <a:pt x="3343196" y="1281808"/>
                    <a:pt x="3337560" y="1271945"/>
                  </a:cubicBezTo>
                  <a:cubicBezTo>
                    <a:pt x="3328646" y="1256346"/>
                    <a:pt x="3309273" y="1231689"/>
                    <a:pt x="3299460" y="1218605"/>
                  </a:cubicBezTo>
                  <a:lnTo>
                    <a:pt x="3284220" y="1172885"/>
                  </a:lnTo>
                  <a:cubicBezTo>
                    <a:pt x="3281680" y="1165265"/>
                    <a:pt x="3281055" y="1156708"/>
                    <a:pt x="3276600" y="1150025"/>
                  </a:cubicBezTo>
                  <a:cubicBezTo>
                    <a:pt x="3271520" y="1142405"/>
                    <a:pt x="3265079" y="1135534"/>
                    <a:pt x="3261360" y="1127165"/>
                  </a:cubicBezTo>
                  <a:cubicBezTo>
                    <a:pt x="3250759" y="1103313"/>
                    <a:pt x="3244833" y="1076297"/>
                    <a:pt x="3238500" y="1050965"/>
                  </a:cubicBezTo>
                  <a:cubicBezTo>
                    <a:pt x="3253110" y="861031"/>
                    <a:pt x="3236131" y="1009469"/>
                    <a:pt x="3253740" y="921425"/>
                  </a:cubicBezTo>
                  <a:cubicBezTo>
                    <a:pt x="3267151" y="854371"/>
                    <a:pt x="3254150" y="897334"/>
                    <a:pt x="3268980" y="852845"/>
                  </a:cubicBezTo>
                  <a:cubicBezTo>
                    <a:pt x="3271520" y="817285"/>
                    <a:pt x="3276600" y="781816"/>
                    <a:pt x="3276600" y="746165"/>
                  </a:cubicBezTo>
                  <a:cubicBezTo>
                    <a:pt x="3276600" y="558493"/>
                    <a:pt x="3303081" y="606816"/>
                    <a:pt x="3253740" y="532805"/>
                  </a:cubicBezTo>
                  <a:cubicBezTo>
                    <a:pt x="3251200" y="522645"/>
                    <a:pt x="3249797" y="512131"/>
                    <a:pt x="3246120" y="502325"/>
                  </a:cubicBezTo>
                  <a:cubicBezTo>
                    <a:pt x="3234814" y="472175"/>
                    <a:pt x="3226947" y="467863"/>
                    <a:pt x="3208020" y="441365"/>
                  </a:cubicBezTo>
                  <a:cubicBezTo>
                    <a:pt x="3197411" y="426513"/>
                    <a:pt x="3186772" y="405007"/>
                    <a:pt x="3169920" y="395645"/>
                  </a:cubicBezTo>
                  <a:cubicBezTo>
                    <a:pt x="3157869" y="388950"/>
                    <a:pt x="3102902" y="373364"/>
                    <a:pt x="3086100" y="372785"/>
                  </a:cubicBezTo>
                  <a:cubicBezTo>
                    <a:pt x="2951536" y="368145"/>
                    <a:pt x="2816860" y="367705"/>
                    <a:pt x="2682240" y="365165"/>
                  </a:cubicBezTo>
                  <a:cubicBezTo>
                    <a:pt x="2674620" y="360085"/>
                    <a:pt x="2667749" y="353644"/>
                    <a:pt x="2659380" y="349925"/>
                  </a:cubicBezTo>
                  <a:cubicBezTo>
                    <a:pt x="2644700" y="343401"/>
                    <a:pt x="2627026" y="343596"/>
                    <a:pt x="2613660" y="334685"/>
                  </a:cubicBezTo>
                  <a:cubicBezTo>
                    <a:pt x="2501816" y="260122"/>
                    <a:pt x="2619469" y="335828"/>
                    <a:pt x="2537460" y="288965"/>
                  </a:cubicBezTo>
                  <a:cubicBezTo>
                    <a:pt x="2529509" y="284421"/>
                    <a:pt x="2522791" y="277821"/>
                    <a:pt x="2514600" y="273725"/>
                  </a:cubicBezTo>
                  <a:cubicBezTo>
                    <a:pt x="2507416" y="270133"/>
                    <a:pt x="2499123" y="269269"/>
                    <a:pt x="2491740" y="266105"/>
                  </a:cubicBezTo>
                  <a:cubicBezTo>
                    <a:pt x="2481299" y="261630"/>
                    <a:pt x="2471123" y="256501"/>
                    <a:pt x="2461260" y="250865"/>
                  </a:cubicBezTo>
                  <a:cubicBezTo>
                    <a:pt x="2453309" y="246321"/>
                    <a:pt x="2446818" y="239233"/>
                    <a:pt x="2438400" y="235625"/>
                  </a:cubicBezTo>
                  <a:cubicBezTo>
                    <a:pt x="2428774" y="231500"/>
                    <a:pt x="2418080" y="230545"/>
                    <a:pt x="2407920" y="228005"/>
                  </a:cubicBezTo>
                  <a:cubicBezTo>
                    <a:pt x="2371694" y="203854"/>
                    <a:pt x="2393748" y="215661"/>
                    <a:pt x="2339340" y="197525"/>
                  </a:cubicBezTo>
                  <a:cubicBezTo>
                    <a:pt x="2331720" y="194985"/>
                    <a:pt x="2323163" y="194360"/>
                    <a:pt x="2316480" y="189905"/>
                  </a:cubicBezTo>
                  <a:cubicBezTo>
                    <a:pt x="2250966" y="146229"/>
                    <a:pt x="2333856" y="198593"/>
                    <a:pt x="2270760" y="167045"/>
                  </a:cubicBezTo>
                  <a:cubicBezTo>
                    <a:pt x="2262569" y="162949"/>
                    <a:pt x="2256269" y="155524"/>
                    <a:pt x="2247900" y="151805"/>
                  </a:cubicBezTo>
                  <a:cubicBezTo>
                    <a:pt x="2233220" y="145281"/>
                    <a:pt x="2215546" y="145476"/>
                    <a:pt x="2202180" y="136565"/>
                  </a:cubicBezTo>
                  <a:cubicBezTo>
                    <a:pt x="2186940" y="126405"/>
                    <a:pt x="2173836" y="111877"/>
                    <a:pt x="2156460" y="106085"/>
                  </a:cubicBezTo>
                  <a:cubicBezTo>
                    <a:pt x="2148840" y="103545"/>
                    <a:pt x="2140983" y="101629"/>
                    <a:pt x="2133600" y="98465"/>
                  </a:cubicBezTo>
                  <a:cubicBezTo>
                    <a:pt x="2098577" y="83455"/>
                    <a:pt x="2104405" y="79801"/>
                    <a:pt x="2065020" y="67985"/>
                  </a:cubicBezTo>
                  <a:cubicBezTo>
                    <a:pt x="2052615" y="64263"/>
                    <a:pt x="2039620" y="62905"/>
                    <a:pt x="2026920" y="60365"/>
                  </a:cubicBezTo>
                  <a:cubicBezTo>
                    <a:pt x="1999827" y="46818"/>
                    <a:pt x="1999742" y="44980"/>
                    <a:pt x="1973580" y="37505"/>
                  </a:cubicBezTo>
                  <a:cubicBezTo>
                    <a:pt x="1963510" y="34628"/>
                    <a:pt x="1952906" y="33562"/>
                    <a:pt x="1943100" y="29885"/>
                  </a:cubicBezTo>
                  <a:cubicBezTo>
                    <a:pt x="1863406" y="0"/>
                    <a:pt x="1960377" y="26584"/>
                    <a:pt x="1882140" y="7025"/>
                  </a:cubicBezTo>
                  <a:cubicBezTo>
                    <a:pt x="1851660" y="9565"/>
                    <a:pt x="1821017" y="10603"/>
                    <a:pt x="1790700" y="14645"/>
                  </a:cubicBezTo>
                  <a:cubicBezTo>
                    <a:pt x="1759627" y="18788"/>
                    <a:pt x="1773981" y="25076"/>
                    <a:pt x="1744980" y="37505"/>
                  </a:cubicBezTo>
                  <a:cubicBezTo>
                    <a:pt x="1735354" y="41630"/>
                    <a:pt x="1724531" y="42116"/>
                    <a:pt x="1714500" y="45125"/>
                  </a:cubicBezTo>
                  <a:cubicBezTo>
                    <a:pt x="1699113" y="49741"/>
                    <a:pt x="1684683" y="58093"/>
                    <a:pt x="1668780" y="60365"/>
                  </a:cubicBezTo>
                  <a:cubicBezTo>
                    <a:pt x="1657501" y="61976"/>
                    <a:pt x="1583817" y="72081"/>
                    <a:pt x="1569720" y="75605"/>
                  </a:cubicBezTo>
                  <a:cubicBezTo>
                    <a:pt x="1491084" y="95264"/>
                    <a:pt x="1551178" y="81066"/>
                    <a:pt x="1501140" y="106085"/>
                  </a:cubicBezTo>
                  <a:cubicBezTo>
                    <a:pt x="1493956" y="109677"/>
                    <a:pt x="1485464" y="110113"/>
                    <a:pt x="1478280" y="113705"/>
                  </a:cubicBezTo>
                  <a:cubicBezTo>
                    <a:pt x="1470089" y="117801"/>
                    <a:pt x="1468120" y="125135"/>
                    <a:pt x="1455420" y="136565"/>
                  </a:cubicBezTo>
                  <a:close/>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1" name="Straight Arrow Connector 40"/>
            <p:cNvCxnSpPr/>
            <p:nvPr/>
          </p:nvCxnSpPr>
          <p:spPr>
            <a:xfrm rot="10800000">
              <a:off x="5878512" y="5075237"/>
              <a:ext cx="914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6335712" y="4237037"/>
              <a:ext cx="914400" cy="609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7135018" y="4123531"/>
              <a:ext cx="763588"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6450806" y="5647531"/>
              <a:ext cx="760412"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flipH="1">
              <a:off x="7670006" y="5571331"/>
              <a:ext cx="760412" cy="685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9712" y="4618037"/>
              <a:ext cx="762000" cy="2301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lIns="0" tIns="0" rIns="0" bIns="0" anchor="ctr"/>
          <a:lstStyle/>
          <a:p>
            <a:pPr algn="ctr"/>
            <a:r>
              <a:rPr lang="en-US" sz="3600">
                <a:latin typeface="Arial"/>
              </a:rPr>
              <a:t>PROJECT BREAKDOWN STRUCTURE</a:t>
            </a:r>
            <a:endParaRPr/>
          </a:p>
        </p:txBody>
      </p:sp>
      <p:sp>
        <p:nvSpPr>
          <p:cNvPr id="45" name="TextShape 2"/>
          <p:cNvSpPr txBox="1"/>
          <p:nvPr/>
        </p:nvSpPr>
        <p:spPr>
          <a:xfrm>
            <a:off x="504000" y="3108960"/>
            <a:ext cx="9071640" cy="2286000"/>
          </a:xfrm>
          <a:prstGeom prst="rect">
            <a:avLst/>
          </a:prstGeom>
        </p:spPr>
        <p:txBody>
          <a:bodyPr lIns="0" tIns="0" rIns="0" bIns="0"/>
          <a:lstStyle/>
          <a:p>
            <a:pPr>
              <a:buSzPct val="45000"/>
              <a:buFont typeface="Arial" pitchFamily="34" charset="0"/>
              <a:buChar char="•"/>
            </a:pPr>
            <a:r>
              <a:rPr lang="en-US" sz="3200" dirty="0">
                <a:latin typeface="Arial"/>
              </a:rPr>
              <a:t>Local Positioning System (LPS)</a:t>
            </a:r>
            <a:endParaRPr/>
          </a:p>
          <a:p>
            <a:pPr>
              <a:buSzPct val="45000"/>
              <a:buFont typeface="Arial" pitchFamily="34" charset="0"/>
              <a:buChar char="•"/>
            </a:pPr>
            <a:r>
              <a:rPr lang="en-US" sz="3200" dirty="0">
                <a:latin typeface="Arial"/>
              </a:rPr>
              <a:t>Dynamic Formation Control</a:t>
            </a:r>
            <a:endParaRPr/>
          </a:p>
        </p:txBody>
      </p:sp>
      <p:sp>
        <p:nvSpPr>
          <p:cNvPr id="46" name="TextShape 3"/>
          <p:cNvSpPr txBox="1"/>
          <p:nvPr/>
        </p:nvSpPr>
        <p:spPr>
          <a:xfrm>
            <a:off x="640080" y="1828800"/>
            <a:ext cx="7406640" cy="544680"/>
          </a:xfrm>
          <a:prstGeom prst="rect">
            <a:avLst/>
          </a:prstGeom>
        </p:spPr>
        <p:txBody>
          <a:bodyPr lIns="90000" tIns="45000" rIns="90000" bIns="45000"/>
          <a:lstStyle/>
          <a:p>
            <a:r>
              <a:rPr lang="en-US" sz="3200">
                <a:latin typeface="Arial"/>
              </a:rPr>
              <a:t>Two Main Problems related with project,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Local Positioning System(LPS)</a:t>
            </a:r>
            <a:endParaRPr/>
          </a:p>
        </p:txBody>
      </p:sp>
      <p:sp>
        <p:nvSpPr>
          <p:cNvPr id="76" name="TextShape 29"/>
          <p:cNvSpPr txBox="1"/>
          <p:nvPr/>
        </p:nvSpPr>
        <p:spPr>
          <a:xfrm>
            <a:off x="91440" y="1920240"/>
            <a:ext cx="5031360" cy="715320"/>
          </a:xfrm>
          <a:prstGeom prst="rect">
            <a:avLst/>
          </a:prstGeom>
        </p:spPr>
        <p:txBody>
          <a:bodyPr lIns="90000" tIns="45000" rIns="90000" bIns="45000"/>
          <a:lstStyle/>
          <a:p>
            <a:pPr algn="ctr">
              <a:buSzPct val="45000"/>
            </a:pPr>
            <a:r>
              <a:rPr lang="en-US" sz="2200" dirty="0">
                <a:latin typeface="Arial"/>
              </a:rPr>
              <a:t>It is assumed that only some of the</a:t>
            </a:r>
            <a:endParaRPr/>
          </a:p>
          <a:p>
            <a:pPr algn="ctr">
              <a:buSzPct val="45000"/>
            </a:pPr>
            <a:r>
              <a:rPr lang="en-US" sz="2200" dirty="0">
                <a:latin typeface="Arial"/>
              </a:rPr>
              <a:t>agents have  position sensors due to;</a:t>
            </a:r>
            <a:endParaRPr/>
          </a:p>
        </p:txBody>
      </p:sp>
      <p:sp>
        <p:nvSpPr>
          <p:cNvPr id="77" name="TextShape 30"/>
          <p:cNvSpPr txBox="1"/>
          <p:nvPr/>
        </p:nvSpPr>
        <p:spPr>
          <a:xfrm>
            <a:off x="457200" y="2392200"/>
            <a:ext cx="4023360" cy="1852200"/>
          </a:xfrm>
          <a:prstGeom prst="rect">
            <a:avLst/>
          </a:prstGeom>
        </p:spPr>
        <p:txBody>
          <a:bodyPr lIns="90000" tIns="45000" rIns="90000" bIns="45000"/>
          <a:lstStyle/>
          <a:p>
            <a:pPr>
              <a:buSzPct val="45000"/>
              <a:buFont typeface="StarSymbol"/>
              <a:buChar char=""/>
            </a:pPr>
            <a:endParaRPr/>
          </a:p>
          <a:p>
            <a:pPr>
              <a:buSzPct val="45000"/>
            </a:pPr>
            <a:endParaRPr lang="en-US" sz="2200" dirty="0">
              <a:latin typeface="Arial"/>
            </a:endParaRPr>
          </a:p>
          <a:p>
            <a:pPr>
              <a:buSzPct val="45000"/>
              <a:buFont typeface="Arial" pitchFamily="34" charset="0"/>
              <a:buChar char="•"/>
            </a:pPr>
            <a:r>
              <a:rPr lang="en-US" sz="2200" dirty="0" smtClean="0">
                <a:latin typeface="Arial"/>
              </a:rPr>
              <a:t>Low </a:t>
            </a:r>
            <a:r>
              <a:rPr lang="en-US" sz="2200" dirty="0">
                <a:latin typeface="Arial"/>
              </a:rPr>
              <a:t>cost implementation</a:t>
            </a:r>
            <a:endParaRPr/>
          </a:p>
          <a:p>
            <a:pPr>
              <a:buSzPct val="45000"/>
              <a:buFont typeface="StarSymbol"/>
              <a:buChar char=""/>
            </a:pPr>
            <a:endParaRPr/>
          </a:p>
          <a:p>
            <a:pPr>
              <a:buSzPct val="45000"/>
              <a:buFont typeface="Arial" pitchFamily="34" charset="0"/>
              <a:buChar char="•"/>
            </a:pPr>
            <a:r>
              <a:rPr lang="en-US" sz="2200" dirty="0">
                <a:latin typeface="Arial"/>
              </a:rPr>
              <a:t>Power consumption issues</a:t>
            </a:r>
            <a:endParaRPr/>
          </a:p>
          <a:p>
            <a:pPr>
              <a:buSzPct val="45000"/>
              <a:buFont typeface="StarSymbol"/>
              <a:buChar char=""/>
            </a:pPr>
            <a:endParaRPr/>
          </a:p>
          <a:p>
            <a:pPr>
              <a:buSzPct val="45000"/>
              <a:buFont typeface="StarSymbol"/>
              <a:buChar char=""/>
            </a:pPr>
            <a:endParaRPr/>
          </a:p>
        </p:txBody>
      </p:sp>
      <p:grpSp>
        <p:nvGrpSpPr>
          <p:cNvPr id="85" name="Group 84"/>
          <p:cNvGrpSpPr/>
          <p:nvPr/>
        </p:nvGrpSpPr>
        <p:grpSpPr>
          <a:xfrm>
            <a:off x="3566160" y="2282040"/>
            <a:ext cx="6126480" cy="4744439"/>
            <a:chOff x="3566160" y="2282040"/>
            <a:chExt cx="6126480" cy="4744439"/>
          </a:xfrm>
        </p:grpSpPr>
        <p:grpSp>
          <p:nvGrpSpPr>
            <p:cNvPr id="33" name="Group 32"/>
            <p:cNvGrpSpPr/>
            <p:nvPr/>
          </p:nvGrpSpPr>
          <p:grpSpPr>
            <a:xfrm>
              <a:off x="5306400" y="6446837"/>
              <a:ext cx="572112" cy="579642"/>
              <a:chOff x="5306400" y="6446837"/>
              <a:chExt cx="572112" cy="579642"/>
            </a:xfrm>
          </p:grpSpPr>
          <p:sp>
            <p:nvSpPr>
              <p:cNvPr id="48" name="CustomShape 2"/>
              <p:cNvSpPr/>
              <p:nvPr/>
            </p:nvSpPr>
            <p:spPr>
              <a:xfrm>
                <a:off x="5306400" y="6446837"/>
                <a:ext cx="572112" cy="579642"/>
              </a:xfrm>
              <a:prstGeom prst="ellipse">
                <a:avLst/>
              </a:prstGeom>
              <a:solidFill>
                <a:srgbClr val="579D1C"/>
              </a:solidFill>
              <a:ln>
                <a:solidFill>
                  <a:srgbClr val="3465A4"/>
                </a:solidFill>
              </a:ln>
            </p:spPr>
          </p:sp>
          <p:sp>
            <p:nvSpPr>
              <p:cNvPr id="49" name="Line 3"/>
              <p:cNvSpPr/>
              <p:nvPr/>
            </p:nvSpPr>
            <p:spPr>
              <a:xfrm>
                <a:off x="5391360" y="6735240"/>
                <a:ext cx="337680" cy="0"/>
              </a:xfrm>
              <a:prstGeom prst="line">
                <a:avLst/>
              </a:prstGeom>
              <a:ln>
                <a:solidFill>
                  <a:srgbClr val="000000"/>
                </a:solidFill>
              </a:ln>
            </p:spPr>
          </p:sp>
          <p:sp>
            <p:nvSpPr>
              <p:cNvPr id="50" name="TextShape 4"/>
              <p:cNvSpPr txBox="1"/>
              <p:nvPr/>
            </p:nvSpPr>
            <p:spPr>
              <a:xfrm>
                <a:off x="5339520" y="6518879"/>
                <a:ext cx="538992" cy="308957"/>
              </a:xfrm>
              <a:prstGeom prst="rect">
                <a:avLst/>
              </a:prstGeom>
            </p:spPr>
            <p:txBody>
              <a:bodyPr lIns="90000" tIns="45000" rIns="90000" bIns="45000"/>
              <a:lstStyle/>
              <a:p>
                <a:r>
                  <a:rPr lang="en-US" sz="1300" dirty="0" err="1">
                    <a:latin typeface="Arial"/>
                  </a:rPr>
                  <a:t>Gps</a:t>
                </a:r>
                <a:endParaRPr/>
              </a:p>
            </p:txBody>
          </p:sp>
        </p:grpSp>
        <p:pic>
          <p:nvPicPr>
            <p:cNvPr id="51" name="Picture 50"/>
            <p:cNvPicPr/>
            <p:nvPr/>
          </p:nvPicPr>
          <p:blipFill>
            <a:blip r:embed="rId2"/>
            <a:stretch>
              <a:fillRect/>
            </a:stretch>
          </p:blipFill>
          <p:spPr>
            <a:xfrm rot="21571800">
              <a:off x="5720760" y="2282040"/>
              <a:ext cx="1772640" cy="1185120"/>
            </a:xfrm>
            <a:prstGeom prst="rect">
              <a:avLst/>
            </a:prstGeom>
            <a:ln>
              <a:noFill/>
            </a:ln>
          </p:spPr>
        </p:pic>
        <p:sp>
          <p:nvSpPr>
            <p:cNvPr id="55" name="CustomShape 8"/>
            <p:cNvSpPr/>
            <p:nvPr/>
          </p:nvSpPr>
          <p:spPr>
            <a:xfrm>
              <a:off x="4807800" y="5120640"/>
              <a:ext cx="587160" cy="555120"/>
            </a:xfrm>
            <a:prstGeom prst="ellipse">
              <a:avLst/>
            </a:prstGeom>
            <a:solidFill>
              <a:srgbClr val="C5000B"/>
            </a:solidFill>
            <a:ln>
              <a:solidFill>
                <a:srgbClr val="3465A4"/>
              </a:solidFill>
            </a:ln>
          </p:spPr>
        </p:sp>
        <p:sp>
          <p:nvSpPr>
            <p:cNvPr id="56" name="Line 9"/>
            <p:cNvSpPr/>
            <p:nvPr/>
          </p:nvSpPr>
          <p:spPr>
            <a:xfrm>
              <a:off x="4965120" y="5367600"/>
              <a:ext cx="293760" cy="0"/>
            </a:xfrm>
            <a:prstGeom prst="line">
              <a:avLst/>
            </a:prstGeom>
            <a:ln>
              <a:solidFill>
                <a:srgbClr val="000000"/>
              </a:solidFill>
            </a:ln>
          </p:spPr>
        </p:sp>
        <p:sp>
          <p:nvSpPr>
            <p:cNvPr id="57" name="TextShape 10"/>
            <p:cNvSpPr txBox="1"/>
            <p:nvPr/>
          </p:nvSpPr>
          <p:spPr>
            <a:xfrm>
              <a:off x="4862160" y="5145840"/>
              <a:ext cx="511560" cy="503640"/>
            </a:xfrm>
            <a:prstGeom prst="rect">
              <a:avLst/>
            </a:prstGeom>
          </p:spPr>
          <p:txBody>
            <a:bodyPr lIns="90000" tIns="45000" rIns="90000" bIns="45000"/>
            <a:lstStyle/>
            <a:p>
              <a:r>
                <a:rPr lang="en-US" sz="1300">
                  <a:latin typeface="Arial"/>
                </a:rPr>
                <a:t>???</a:t>
              </a:r>
              <a:endParaRPr/>
            </a:p>
          </p:txBody>
        </p:sp>
        <p:sp>
          <p:nvSpPr>
            <p:cNvPr id="58" name="CustomShape 11"/>
            <p:cNvSpPr/>
            <p:nvPr/>
          </p:nvSpPr>
          <p:spPr>
            <a:xfrm>
              <a:off x="4807800" y="5121000"/>
              <a:ext cx="587160" cy="555120"/>
            </a:xfrm>
            <a:prstGeom prst="ellipse">
              <a:avLst/>
            </a:prstGeom>
            <a:solidFill>
              <a:srgbClr val="C5000B"/>
            </a:solidFill>
            <a:ln>
              <a:solidFill>
                <a:srgbClr val="3465A4"/>
              </a:solidFill>
            </a:ln>
          </p:spPr>
        </p:sp>
        <p:sp>
          <p:nvSpPr>
            <p:cNvPr id="59" name="Line 12"/>
            <p:cNvSpPr/>
            <p:nvPr/>
          </p:nvSpPr>
          <p:spPr>
            <a:xfrm>
              <a:off x="4965120" y="5367960"/>
              <a:ext cx="293760" cy="0"/>
            </a:xfrm>
            <a:prstGeom prst="line">
              <a:avLst/>
            </a:prstGeom>
            <a:ln>
              <a:solidFill>
                <a:srgbClr val="000000"/>
              </a:solidFill>
            </a:ln>
          </p:spPr>
        </p:sp>
        <p:sp>
          <p:nvSpPr>
            <p:cNvPr id="60" name="TextShape 13"/>
            <p:cNvSpPr txBox="1"/>
            <p:nvPr/>
          </p:nvSpPr>
          <p:spPr>
            <a:xfrm>
              <a:off x="4862160" y="5146200"/>
              <a:ext cx="511560" cy="503640"/>
            </a:xfrm>
            <a:prstGeom prst="rect">
              <a:avLst/>
            </a:prstGeom>
          </p:spPr>
          <p:txBody>
            <a:bodyPr lIns="90000" tIns="45000" rIns="90000" bIns="45000"/>
            <a:lstStyle/>
            <a:p>
              <a:r>
                <a:rPr lang="en-US" sz="1300">
                  <a:latin typeface="Arial"/>
                </a:rPr>
                <a:t>???</a:t>
              </a:r>
              <a:endParaRPr/>
            </a:p>
          </p:txBody>
        </p:sp>
        <p:sp>
          <p:nvSpPr>
            <p:cNvPr id="61" name="CustomShape 14"/>
            <p:cNvSpPr/>
            <p:nvPr/>
          </p:nvSpPr>
          <p:spPr>
            <a:xfrm>
              <a:off x="4807800" y="5121000"/>
              <a:ext cx="587160" cy="555120"/>
            </a:xfrm>
            <a:prstGeom prst="ellipse">
              <a:avLst/>
            </a:prstGeom>
            <a:solidFill>
              <a:srgbClr val="C5000B"/>
            </a:solidFill>
            <a:ln>
              <a:solidFill>
                <a:srgbClr val="3465A4"/>
              </a:solidFill>
            </a:ln>
          </p:spPr>
        </p:sp>
        <p:sp>
          <p:nvSpPr>
            <p:cNvPr id="62" name="Line 15"/>
            <p:cNvSpPr/>
            <p:nvPr/>
          </p:nvSpPr>
          <p:spPr>
            <a:xfrm>
              <a:off x="4965120" y="5367960"/>
              <a:ext cx="293760" cy="0"/>
            </a:xfrm>
            <a:prstGeom prst="line">
              <a:avLst/>
            </a:prstGeom>
            <a:ln>
              <a:solidFill>
                <a:srgbClr val="000000"/>
              </a:solidFill>
            </a:ln>
          </p:spPr>
        </p:sp>
        <p:sp>
          <p:nvSpPr>
            <p:cNvPr id="63" name="TextShape 16"/>
            <p:cNvSpPr txBox="1"/>
            <p:nvPr/>
          </p:nvSpPr>
          <p:spPr>
            <a:xfrm>
              <a:off x="4862160" y="5146200"/>
              <a:ext cx="511560" cy="503640"/>
            </a:xfrm>
            <a:prstGeom prst="rect">
              <a:avLst/>
            </a:prstGeom>
          </p:spPr>
          <p:txBody>
            <a:bodyPr lIns="90000" tIns="45000" rIns="90000" bIns="45000"/>
            <a:lstStyle/>
            <a:p>
              <a:r>
                <a:rPr lang="en-US" sz="1300" dirty="0">
                  <a:latin typeface="Arial"/>
                </a:rPr>
                <a:t>???</a:t>
              </a:r>
              <a:endParaRPr/>
            </a:p>
          </p:txBody>
        </p:sp>
        <p:sp>
          <p:nvSpPr>
            <p:cNvPr id="64" name="CustomShape 17"/>
            <p:cNvSpPr/>
            <p:nvPr/>
          </p:nvSpPr>
          <p:spPr>
            <a:xfrm>
              <a:off x="3566160" y="5943600"/>
              <a:ext cx="587160" cy="555120"/>
            </a:xfrm>
            <a:prstGeom prst="ellipse">
              <a:avLst/>
            </a:prstGeom>
            <a:solidFill>
              <a:srgbClr val="C5000B"/>
            </a:solidFill>
            <a:ln>
              <a:solidFill>
                <a:srgbClr val="3465A4"/>
              </a:solidFill>
            </a:ln>
          </p:spPr>
        </p:sp>
        <p:sp>
          <p:nvSpPr>
            <p:cNvPr id="65" name="Line 18"/>
            <p:cNvSpPr/>
            <p:nvPr/>
          </p:nvSpPr>
          <p:spPr>
            <a:xfrm>
              <a:off x="3723480" y="6190560"/>
              <a:ext cx="293760" cy="0"/>
            </a:xfrm>
            <a:prstGeom prst="line">
              <a:avLst/>
            </a:prstGeom>
            <a:ln>
              <a:solidFill>
                <a:srgbClr val="000000"/>
              </a:solidFill>
            </a:ln>
          </p:spPr>
        </p:sp>
        <p:sp>
          <p:nvSpPr>
            <p:cNvPr id="66" name="TextShape 19"/>
            <p:cNvSpPr txBox="1"/>
            <p:nvPr/>
          </p:nvSpPr>
          <p:spPr>
            <a:xfrm>
              <a:off x="3620520" y="5968800"/>
              <a:ext cx="511560" cy="503640"/>
            </a:xfrm>
            <a:prstGeom prst="rect">
              <a:avLst/>
            </a:prstGeom>
          </p:spPr>
          <p:txBody>
            <a:bodyPr lIns="90000" tIns="45000" rIns="90000" bIns="45000"/>
            <a:lstStyle/>
            <a:p>
              <a:r>
                <a:rPr lang="en-US" sz="1300">
                  <a:latin typeface="Arial"/>
                </a:rPr>
                <a:t>???</a:t>
              </a:r>
              <a:endParaRPr/>
            </a:p>
          </p:txBody>
        </p:sp>
        <p:sp>
          <p:nvSpPr>
            <p:cNvPr id="67" name="CustomShape 20"/>
            <p:cNvSpPr/>
            <p:nvPr/>
          </p:nvSpPr>
          <p:spPr>
            <a:xfrm>
              <a:off x="8229600" y="6309360"/>
              <a:ext cx="587160" cy="555120"/>
            </a:xfrm>
            <a:prstGeom prst="ellipse">
              <a:avLst/>
            </a:prstGeom>
            <a:solidFill>
              <a:srgbClr val="C5000B"/>
            </a:solidFill>
            <a:ln>
              <a:solidFill>
                <a:srgbClr val="3465A4"/>
              </a:solidFill>
            </a:ln>
          </p:spPr>
        </p:sp>
        <p:sp>
          <p:nvSpPr>
            <p:cNvPr id="68" name="Line 21"/>
            <p:cNvSpPr/>
            <p:nvPr/>
          </p:nvSpPr>
          <p:spPr>
            <a:xfrm>
              <a:off x="8386920" y="6556320"/>
              <a:ext cx="293760" cy="0"/>
            </a:xfrm>
            <a:prstGeom prst="line">
              <a:avLst/>
            </a:prstGeom>
            <a:ln>
              <a:solidFill>
                <a:srgbClr val="000000"/>
              </a:solidFill>
            </a:ln>
          </p:spPr>
        </p:sp>
        <p:sp>
          <p:nvSpPr>
            <p:cNvPr id="69" name="TextShape 22"/>
            <p:cNvSpPr txBox="1"/>
            <p:nvPr/>
          </p:nvSpPr>
          <p:spPr>
            <a:xfrm>
              <a:off x="8283960" y="6334560"/>
              <a:ext cx="511560" cy="503640"/>
            </a:xfrm>
            <a:prstGeom prst="rect">
              <a:avLst/>
            </a:prstGeom>
          </p:spPr>
          <p:txBody>
            <a:bodyPr lIns="90000" tIns="45000" rIns="90000" bIns="45000"/>
            <a:lstStyle/>
            <a:p>
              <a:r>
                <a:rPr lang="en-US" sz="1300">
                  <a:latin typeface="Arial"/>
                </a:rPr>
                <a:t>???</a:t>
              </a:r>
              <a:endParaRPr/>
            </a:p>
          </p:txBody>
        </p:sp>
        <p:sp>
          <p:nvSpPr>
            <p:cNvPr id="70" name="CustomShape 23"/>
            <p:cNvSpPr/>
            <p:nvPr/>
          </p:nvSpPr>
          <p:spPr>
            <a:xfrm>
              <a:off x="9105480" y="4663440"/>
              <a:ext cx="587160" cy="555120"/>
            </a:xfrm>
            <a:prstGeom prst="ellipse">
              <a:avLst/>
            </a:prstGeom>
            <a:solidFill>
              <a:srgbClr val="C5000B"/>
            </a:solidFill>
            <a:ln>
              <a:solidFill>
                <a:srgbClr val="3465A4"/>
              </a:solidFill>
            </a:ln>
          </p:spPr>
        </p:sp>
        <p:sp>
          <p:nvSpPr>
            <p:cNvPr id="71" name="Line 24"/>
            <p:cNvSpPr/>
            <p:nvPr/>
          </p:nvSpPr>
          <p:spPr>
            <a:xfrm>
              <a:off x="9262800" y="4910400"/>
              <a:ext cx="293760" cy="0"/>
            </a:xfrm>
            <a:prstGeom prst="line">
              <a:avLst/>
            </a:prstGeom>
            <a:ln>
              <a:solidFill>
                <a:srgbClr val="000000"/>
              </a:solidFill>
            </a:ln>
          </p:spPr>
        </p:sp>
        <p:sp>
          <p:nvSpPr>
            <p:cNvPr id="72" name="TextShape 25"/>
            <p:cNvSpPr txBox="1"/>
            <p:nvPr/>
          </p:nvSpPr>
          <p:spPr>
            <a:xfrm>
              <a:off x="9159840" y="4688640"/>
              <a:ext cx="511560" cy="503640"/>
            </a:xfrm>
            <a:prstGeom prst="rect">
              <a:avLst/>
            </a:prstGeom>
          </p:spPr>
          <p:txBody>
            <a:bodyPr lIns="90000" tIns="45000" rIns="90000" bIns="45000"/>
            <a:lstStyle/>
            <a:p>
              <a:r>
                <a:rPr lang="en-US" sz="1300">
                  <a:latin typeface="Arial"/>
                </a:rPr>
                <a:t>???</a:t>
              </a:r>
              <a:endParaRPr/>
            </a:p>
          </p:txBody>
        </p:sp>
        <p:sp>
          <p:nvSpPr>
            <p:cNvPr id="73" name="CustomShape 26"/>
            <p:cNvSpPr/>
            <p:nvPr/>
          </p:nvSpPr>
          <p:spPr>
            <a:xfrm>
              <a:off x="6675120" y="5852160"/>
              <a:ext cx="587160" cy="555120"/>
            </a:xfrm>
            <a:prstGeom prst="ellipse">
              <a:avLst/>
            </a:prstGeom>
            <a:solidFill>
              <a:srgbClr val="C5000B"/>
            </a:solidFill>
            <a:ln>
              <a:solidFill>
                <a:srgbClr val="3465A4"/>
              </a:solidFill>
            </a:ln>
          </p:spPr>
        </p:sp>
        <p:sp>
          <p:nvSpPr>
            <p:cNvPr id="74" name="Line 27"/>
            <p:cNvSpPr/>
            <p:nvPr/>
          </p:nvSpPr>
          <p:spPr>
            <a:xfrm>
              <a:off x="6832440" y="6099120"/>
              <a:ext cx="293760" cy="0"/>
            </a:xfrm>
            <a:prstGeom prst="line">
              <a:avLst/>
            </a:prstGeom>
            <a:ln>
              <a:solidFill>
                <a:srgbClr val="000000"/>
              </a:solidFill>
            </a:ln>
          </p:spPr>
        </p:sp>
        <p:sp>
          <p:nvSpPr>
            <p:cNvPr id="75" name="TextShape 28"/>
            <p:cNvSpPr txBox="1"/>
            <p:nvPr/>
          </p:nvSpPr>
          <p:spPr>
            <a:xfrm>
              <a:off x="6729480" y="5877360"/>
              <a:ext cx="511560" cy="503640"/>
            </a:xfrm>
            <a:prstGeom prst="rect">
              <a:avLst/>
            </a:prstGeom>
          </p:spPr>
          <p:txBody>
            <a:bodyPr lIns="90000" tIns="45000" rIns="90000" bIns="45000"/>
            <a:lstStyle/>
            <a:p>
              <a:r>
                <a:rPr lang="en-US" sz="1300">
                  <a:latin typeface="Arial"/>
                </a:rPr>
                <a:t>???</a:t>
              </a:r>
              <a:endParaRPr/>
            </a:p>
          </p:txBody>
        </p:sp>
        <p:grpSp>
          <p:nvGrpSpPr>
            <p:cNvPr id="34" name="Group 33"/>
            <p:cNvGrpSpPr/>
            <p:nvPr/>
          </p:nvGrpSpPr>
          <p:grpSpPr>
            <a:xfrm>
              <a:off x="7935912" y="5075237"/>
              <a:ext cx="572112" cy="579642"/>
              <a:chOff x="5306400" y="6446837"/>
              <a:chExt cx="572112" cy="579642"/>
            </a:xfrm>
          </p:grpSpPr>
          <p:sp>
            <p:nvSpPr>
              <p:cNvPr id="35" name="CustomShape 2"/>
              <p:cNvSpPr/>
              <p:nvPr/>
            </p:nvSpPr>
            <p:spPr>
              <a:xfrm>
                <a:off x="5306400" y="6446837"/>
                <a:ext cx="572112" cy="579642"/>
              </a:xfrm>
              <a:prstGeom prst="ellipse">
                <a:avLst/>
              </a:prstGeom>
              <a:solidFill>
                <a:srgbClr val="579D1C"/>
              </a:solidFill>
              <a:ln>
                <a:solidFill>
                  <a:srgbClr val="3465A4"/>
                </a:solidFill>
              </a:ln>
            </p:spPr>
          </p:sp>
          <p:sp>
            <p:nvSpPr>
              <p:cNvPr id="36" name="Line 3"/>
              <p:cNvSpPr/>
              <p:nvPr/>
            </p:nvSpPr>
            <p:spPr>
              <a:xfrm>
                <a:off x="5391360" y="6735240"/>
                <a:ext cx="337680" cy="0"/>
              </a:xfrm>
              <a:prstGeom prst="line">
                <a:avLst/>
              </a:prstGeom>
              <a:ln>
                <a:solidFill>
                  <a:srgbClr val="000000"/>
                </a:solidFill>
              </a:ln>
            </p:spPr>
          </p:sp>
          <p:sp>
            <p:nvSpPr>
              <p:cNvPr id="37" name="TextShape 4"/>
              <p:cNvSpPr txBox="1"/>
              <p:nvPr/>
            </p:nvSpPr>
            <p:spPr>
              <a:xfrm>
                <a:off x="5339520" y="6518879"/>
                <a:ext cx="538992" cy="308957"/>
              </a:xfrm>
              <a:prstGeom prst="rect">
                <a:avLst/>
              </a:prstGeom>
            </p:spPr>
            <p:txBody>
              <a:bodyPr lIns="90000" tIns="45000" rIns="90000" bIns="45000"/>
              <a:lstStyle/>
              <a:p>
                <a:r>
                  <a:rPr lang="en-US" sz="1300" dirty="0" err="1">
                    <a:latin typeface="Arial"/>
                  </a:rPr>
                  <a:t>Gps</a:t>
                </a:r>
                <a:endParaRPr/>
              </a:p>
            </p:txBody>
          </p:sp>
        </p:grpSp>
        <p:grpSp>
          <p:nvGrpSpPr>
            <p:cNvPr id="41" name="Group 40"/>
            <p:cNvGrpSpPr/>
            <p:nvPr/>
          </p:nvGrpSpPr>
          <p:grpSpPr>
            <a:xfrm>
              <a:off x="5230808" y="6175370"/>
              <a:ext cx="685800" cy="285756"/>
              <a:chOff x="5230808" y="6175370"/>
              <a:chExt cx="685800" cy="285756"/>
            </a:xfrm>
          </p:grpSpPr>
          <p:sp>
            <p:nvSpPr>
              <p:cNvPr id="38" name="Arc 3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9" name="Arc 3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0" name="Arc 3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42" name="Group 41"/>
            <p:cNvGrpSpPr/>
            <p:nvPr/>
          </p:nvGrpSpPr>
          <p:grpSpPr>
            <a:xfrm rot="19537052">
              <a:off x="7575687" y="4939116"/>
              <a:ext cx="685800" cy="285756"/>
              <a:chOff x="5230808" y="6175370"/>
              <a:chExt cx="685800" cy="285756"/>
            </a:xfrm>
          </p:grpSpPr>
          <p:sp>
            <p:nvSpPr>
              <p:cNvPr id="43" name="Arc 42"/>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4" name="Arc 43"/>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5" name="Arc 44"/>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46" name="Group 45"/>
            <p:cNvGrpSpPr/>
            <p:nvPr/>
          </p:nvGrpSpPr>
          <p:grpSpPr>
            <a:xfrm rot="11373260">
              <a:off x="6049872" y="3606170"/>
              <a:ext cx="685800" cy="285756"/>
              <a:chOff x="5230808" y="6175370"/>
              <a:chExt cx="685800" cy="285756"/>
            </a:xfrm>
          </p:grpSpPr>
          <p:sp>
            <p:nvSpPr>
              <p:cNvPr id="78" name="Arc 7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9" name="Arc 7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0" name="Arc 7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1" name="Group 80"/>
            <p:cNvGrpSpPr/>
            <p:nvPr/>
          </p:nvGrpSpPr>
          <p:grpSpPr>
            <a:xfrm rot="7440794">
              <a:off x="6912658" y="3239116"/>
              <a:ext cx="685800" cy="285756"/>
              <a:chOff x="5230808" y="6175370"/>
              <a:chExt cx="685800" cy="285756"/>
            </a:xfrm>
          </p:grpSpPr>
          <p:sp>
            <p:nvSpPr>
              <p:cNvPr id="82" name="Arc 8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3" name="Arc 8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4" name="Arc 8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4" name="TextBox 3"/>
          <p:cNvSpPr txBox="1"/>
          <p:nvPr/>
        </p:nvSpPr>
        <p:spPr>
          <a:xfrm>
            <a:off x="1458912" y="1493837"/>
            <a:ext cx="7315200" cy="1569660"/>
          </a:xfrm>
          <a:prstGeom prst="rect">
            <a:avLst/>
          </a:prstGeom>
          <a:noFill/>
        </p:spPr>
        <p:txBody>
          <a:bodyPr wrap="square" rtlCol="0">
            <a:spAutoFit/>
          </a:bodyPr>
          <a:lstStyle/>
          <a:p>
            <a:pPr algn="just"/>
            <a:r>
              <a:rPr lang="en-US" sz="2400" dirty="0" smtClean="0"/>
              <a:t>It is needed to have a </a:t>
            </a:r>
            <a:r>
              <a:rPr lang="en-US" sz="2400" dirty="0" err="1" smtClean="0"/>
              <a:t>localisation</a:t>
            </a:r>
            <a:r>
              <a:rPr lang="en-US" sz="2400" dirty="0" smtClean="0"/>
              <a:t> solution to provide position data to the rest of the swarm, but there are some problems/restrictions on this problem.</a:t>
            </a:r>
            <a:endParaRPr lang="tr-TR" sz="2400" dirty="0" smtClean="0"/>
          </a:p>
          <a:p>
            <a:pPr algn="just"/>
            <a:endParaRPr lang="tr-TR" sz="2400" dirty="0"/>
          </a:p>
        </p:txBody>
      </p:sp>
      <p:sp>
        <p:nvSpPr>
          <p:cNvPr id="6" name="TextBox 5"/>
          <p:cNvSpPr txBox="1"/>
          <p:nvPr/>
        </p:nvSpPr>
        <p:spPr>
          <a:xfrm>
            <a:off x="1001713" y="4084637"/>
            <a:ext cx="5562599" cy="2308324"/>
          </a:xfrm>
          <a:prstGeom prst="rect">
            <a:avLst/>
          </a:prstGeom>
          <a:noFill/>
        </p:spPr>
        <p:txBody>
          <a:bodyPr wrap="square" rtlCol="0">
            <a:spAutoFit/>
          </a:bodyPr>
          <a:lstStyle/>
          <a:p>
            <a:pPr marL="342900" indent="-342900"/>
            <a:r>
              <a:rPr lang="en-US" dirty="0" smtClean="0"/>
              <a:t>Problem -1</a:t>
            </a:r>
          </a:p>
          <a:p>
            <a:pPr marL="342900" indent="-342900"/>
            <a:r>
              <a:rPr lang="en-US" dirty="0" smtClean="0"/>
              <a:t>Low sensor capabilities of agents</a:t>
            </a:r>
          </a:p>
          <a:p>
            <a:pPr marL="342900" indent="-342900"/>
            <a:endParaRPr lang="en-US" dirty="0" smtClean="0"/>
          </a:p>
          <a:p>
            <a:pPr marL="342900" indent="-342900"/>
            <a:r>
              <a:rPr lang="en-US" dirty="0" smtClean="0"/>
              <a:t>      Due to cost effectiveness and power consumption issued all agents (except for positioning beacons )have low cost MEMS sensors like accelerometers gyroscopes,</a:t>
            </a:r>
          </a:p>
          <a:p>
            <a:pPr marL="342900" indent="-342900"/>
            <a:r>
              <a:rPr lang="en-US" dirty="0" smtClean="0"/>
              <a:t>      magnetometers and ultrasonic sensors. </a:t>
            </a:r>
            <a:endParaRPr lang="tr-TR" dirty="0"/>
          </a:p>
        </p:txBody>
      </p:sp>
      <p:pic>
        <p:nvPicPr>
          <p:cNvPr id="1026" name="Picture 2" descr="C:\Users\Kadir\Desktop\Formation Control\Resim - Video\agent.png"/>
          <p:cNvPicPr>
            <a:picLocks noChangeAspect="1" noChangeArrowheads="1"/>
          </p:cNvPicPr>
          <p:nvPr/>
        </p:nvPicPr>
        <p:blipFill>
          <a:blip r:embed="rId2" cstate="print"/>
          <a:srcRect/>
          <a:stretch>
            <a:fillRect/>
          </a:stretch>
        </p:blipFill>
        <p:spPr bwMode="auto">
          <a:xfrm>
            <a:off x="6945312" y="4008437"/>
            <a:ext cx="2353183" cy="275272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4" name="TextBox 3"/>
          <p:cNvSpPr txBox="1"/>
          <p:nvPr/>
        </p:nvSpPr>
        <p:spPr>
          <a:xfrm>
            <a:off x="925512" y="1570037"/>
            <a:ext cx="5562599" cy="2585323"/>
          </a:xfrm>
          <a:prstGeom prst="rect">
            <a:avLst/>
          </a:prstGeom>
          <a:noFill/>
        </p:spPr>
        <p:txBody>
          <a:bodyPr wrap="square" rtlCol="0">
            <a:spAutoFit/>
          </a:bodyPr>
          <a:lstStyle/>
          <a:p>
            <a:pPr marL="342900" indent="-342900"/>
            <a:r>
              <a:rPr lang="en-US" dirty="0" smtClean="0"/>
              <a:t>Problem -2</a:t>
            </a:r>
          </a:p>
          <a:p>
            <a:pPr marL="342900" indent="-342900"/>
            <a:r>
              <a:rPr lang="en-US" dirty="0" smtClean="0"/>
              <a:t>Weak Radio Links</a:t>
            </a:r>
          </a:p>
          <a:p>
            <a:pPr marL="342900" indent="-342900"/>
            <a:r>
              <a:rPr lang="en-US" dirty="0" smtClean="0"/>
              <a:t>  </a:t>
            </a:r>
          </a:p>
          <a:p>
            <a:pPr marL="342900" indent="-342900"/>
            <a:r>
              <a:rPr lang="en-US" dirty="0" smtClean="0"/>
              <a:t>      Due to power consumption issues every agent has weak radios on board, so every agent has a radio link coverage for closest neighbors and data packets are limited with most critical data (e.g. agent ID, type and position) because of low </a:t>
            </a:r>
            <a:r>
              <a:rPr lang="en-US" dirty="0" err="1" smtClean="0"/>
              <a:t>bandwiths</a:t>
            </a:r>
            <a:r>
              <a:rPr lang="en-US" dirty="0" smtClean="0"/>
              <a:t>.</a:t>
            </a:r>
          </a:p>
        </p:txBody>
      </p:sp>
      <p:grpSp>
        <p:nvGrpSpPr>
          <p:cNvPr id="94" name="Group 93"/>
          <p:cNvGrpSpPr/>
          <p:nvPr/>
        </p:nvGrpSpPr>
        <p:grpSpPr>
          <a:xfrm>
            <a:off x="1801200" y="4237037"/>
            <a:ext cx="5906112" cy="2484642"/>
            <a:chOff x="1306512" y="4541837"/>
            <a:chExt cx="5906112" cy="2484642"/>
          </a:xfrm>
        </p:grpSpPr>
        <p:sp>
          <p:nvSpPr>
            <p:cNvPr id="49" name="CustomShape 2"/>
            <p:cNvSpPr/>
            <p:nvPr/>
          </p:nvSpPr>
          <p:spPr>
            <a:xfrm>
              <a:off x="5306400" y="6446837"/>
              <a:ext cx="572112" cy="579642"/>
            </a:xfrm>
            <a:prstGeom prst="ellipse">
              <a:avLst/>
            </a:prstGeom>
            <a:solidFill>
              <a:srgbClr val="579D1C"/>
            </a:solidFill>
            <a:ln>
              <a:solidFill>
                <a:srgbClr val="3465A4"/>
              </a:solidFill>
            </a:ln>
          </p:spPr>
        </p:sp>
        <p:grpSp>
          <p:nvGrpSpPr>
            <p:cNvPr id="52" name="Group 51"/>
            <p:cNvGrpSpPr/>
            <p:nvPr/>
          </p:nvGrpSpPr>
          <p:grpSpPr>
            <a:xfrm>
              <a:off x="1306512" y="5989637"/>
              <a:ext cx="587160" cy="555120"/>
              <a:chOff x="3566160" y="5943600"/>
              <a:chExt cx="587160" cy="555120"/>
            </a:xfrm>
          </p:grpSpPr>
          <p:sp>
            <p:nvSpPr>
              <p:cNvPr id="17" name="CustomShape 17"/>
              <p:cNvSpPr/>
              <p:nvPr/>
            </p:nvSpPr>
            <p:spPr>
              <a:xfrm>
                <a:off x="3566160" y="5943600"/>
                <a:ext cx="587160" cy="555120"/>
              </a:xfrm>
              <a:prstGeom prst="ellipse">
                <a:avLst/>
              </a:prstGeom>
              <a:solidFill>
                <a:srgbClr val="C5000B"/>
              </a:solidFill>
              <a:ln>
                <a:solidFill>
                  <a:srgbClr val="3465A4"/>
                </a:solidFill>
              </a:ln>
            </p:spPr>
          </p:sp>
          <p:sp>
            <p:nvSpPr>
              <p:cNvPr id="18" name="Line 18"/>
              <p:cNvSpPr/>
              <p:nvPr/>
            </p:nvSpPr>
            <p:spPr>
              <a:xfrm>
                <a:off x="3723480" y="6190560"/>
                <a:ext cx="293760" cy="0"/>
              </a:xfrm>
              <a:prstGeom prst="line">
                <a:avLst/>
              </a:prstGeom>
              <a:ln>
                <a:solidFill>
                  <a:srgbClr val="000000"/>
                </a:solidFill>
              </a:ln>
            </p:spPr>
          </p:sp>
          <p:sp>
            <p:nvSpPr>
              <p:cNvPr id="19" name="TextShape 19"/>
              <p:cNvSpPr txBox="1"/>
              <p:nvPr/>
            </p:nvSpPr>
            <p:spPr>
              <a:xfrm>
                <a:off x="3620520" y="5968800"/>
                <a:ext cx="511560" cy="503640"/>
              </a:xfrm>
              <a:prstGeom prst="rect">
                <a:avLst/>
              </a:prstGeom>
            </p:spPr>
            <p:txBody>
              <a:bodyPr lIns="90000" tIns="45000" rIns="90000" bIns="45000"/>
              <a:lstStyle/>
              <a:p>
                <a:r>
                  <a:rPr lang="en-US" sz="1200" dirty="0" smtClean="0"/>
                  <a:t>Lost</a:t>
                </a:r>
                <a:endParaRPr sz="1200"/>
              </a:p>
            </p:txBody>
          </p:sp>
        </p:grpSp>
        <p:grpSp>
          <p:nvGrpSpPr>
            <p:cNvPr id="30" name="Group 40"/>
            <p:cNvGrpSpPr/>
            <p:nvPr/>
          </p:nvGrpSpPr>
          <p:grpSpPr>
            <a:xfrm rot="9136654">
              <a:off x="6439016" y="4989750"/>
              <a:ext cx="685800" cy="285756"/>
              <a:chOff x="5230808" y="6175370"/>
              <a:chExt cx="685800" cy="285756"/>
            </a:xfrm>
          </p:grpSpPr>
          <p:sp>
            <p:nvSpPr>
              <p:cNvPr id="43" name="Arc 42"/>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4" name="Arc 43"/>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5" name="Arc 44"/>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33" name="Group 80"/>
            <p:cNvGrpSpPr/>
            <p:nvPr/>
          </p:nvGrpSpPr>
          <p:grpSpPr>
            <a:xfrm rot="12061617">
              <a:off x="5983145" y="4960158"/>
              <a:ext cx="685800" cy="285756"/>
              <a:chOff x="5230808" y="6175370"/>
              <a:chExt cx="685800" cy="285756"/>
            </a:xfrm>
          </p:grpSpPr>
          <p:sp>
            <p:nvSpPr>
              <p:cNvPr id="34" name="Arc 33"/>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5" name="Arc 34"/>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6" name="Arc 35"/>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sp>
          <p:nvSpPr>
            <p:cNvPr id="53" name="CustomShape 2"/>
            <p:cNvSpPr/>
            <p:nvPr/>
          </p:nvSpPr>
          <p:spPr>
            <a:xfrm>
              <a:off x="6640512" y="6065837"/>
              <a:ext cx="572112" cy="579642"/>
            </a:xfrm>
            <a:prstGeom prst="ellipse">
              <a:avLst/>
            </a:prstGeom>
            <a:solidFill>
              <a:srgbClr val="579D1C"/>
            </a:solidFill>
            <a:ln>
              <a:solidFill>
                <a:srgbClr val="3465A4"/>
              </a:solidFill>
            </a:ln>
          </p:spPr>
        </p:sp>
        <p:sp>
          <p:nvSpPr>
            <p:cNvPr id="54" name="CustomShape 2"/>
            <p:cNvSpPr/>
            <p:nvPr/>
          </p:nvSpPr>
          <p:spPr>
            <a:xfrm>
              <a:off x="4964112" y="5227637"/>
              <a:ext cx="572112" cy="579642"/>
            </a:xfrm>
            <a:prstGeom prst="ellipse">
              <a:avLst/>
            </a:prstGeom>
            <a:solidFill>
              <a:srgbClr val="579D1C"/>
            </a:solidFill>
            <a:ln>
              <a:solidFill>
                <a:srgbClr val="3465A4"/>
              </a:solidFill>
            </a:ln>
          </p:spPr>
        </p:sp>
        <p:sp>
          <p:nvSpPr>
            <p:cNvPr id="55" name="CustomShape 2"/>
            <p:cNvSpPr/>
            <p:nvPr/>
          </p:nvSpPr>
          <p:spPr>
            <a:xfrm>
              <a:off x="6259512" y="4541837"/>
              <a:ext cx="572112" cy="579642"/>
            </a:xfrm>
            <a:prstGeom prst="ellipse">
              <a:avLst/>
            </a:prstGeom>
            <a:solidFill>
              <a:srgbClr val="579D1C"/>
            </a:solidFill>
            <a:ln>
              <a:solidFill>
                <a:srgbClr val="3465A4"/>
              </a:solidFill>
            </a:ln>
          </p:spPr>
        </p:sp>
        <p:sp>
          <p:nvSpPr>
            <p:cNvPr id="56" name="CustomShape 2"/>
            <p:cNvSpPr/>
            <p:nvPr/>
          </p:nvSpPr>
          <p:spPr>
            <a:xfrm>
              <a:off x="3592512" y="4922837"/>
              <a:ext cx="572112" cy="579642"/>
            </a:xfrm>
            <a:prstGeom prst="ellipse">
              <a:avLst/>
            </a:prstGeom>
            <a:solidFill>
              <a:srgbClr val="579D1C"/>
            </a:solidFill>
            <a:ln>
              <a:solidFill>
                <a:srgbClr val="3465A4"/>
              </a:solidFill>
            </a:ln>
          </p:spPr>
        </p:sp>
        <p:grpSp>
          <p:nvGrpSpPr>
            <p:cNvPr id="57" name="Group 40"/>
            <p:cNvGrpSpPr/>
            <p:nvPr/>
          </p:nvGrpSpPr>
          <p:grpSpPr>
            <a:xfrm rot="5400000">
              <a:off x="3922986" y="4955674"/>
              <a:ext cx="685800" cy="285756"/>
              <a:chOff x="5230808" y="6175370"/>
              <a:chExt cx="685800" cy="285756"/>
            </a:xfrm>
          </p:grpSpPr>
          <p:sp>
            <p:nvSpPr>
              <p:cNvPr id="58" name="Arc 5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9" name="Arc 5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0" name="Arc 5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1" name="Group 40"/>
            <p:cNvGrpSpPr/>
            <p:nvPr/>
          </p:nvGrpSpPr>
          <p:grpSpPr>
            <a:xfrm rot="17008893">
              <a:off x="4535294" y="5375320"/>
              <a:ext cx="685800" cy="285756"/>
              <a:chOff x="5230808" y="6175370"/>
              <a:chExt cx="685800" cy="285756"/>
            </a:xfrm>
          </p:grpSpPr>
          <p:sp>
            <p:nvSpPr>
              <p:cNvPr id="62" name="Arc 6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3" name="Arc 6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4" name="Arc 6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5" name="Group 40"/>
            <p:cNvGrpSpPr/>
            <p:nvPr/>
          </p:nvGrpSpPr>
          <p:grpSpPr>
            <a:xfrm rot="9230359">
              <a:off x="5220578" y="5668982"/>
              <a:ext cx="685800" cy="285756"/>
              <a:chOff x="5230808" y="6175370"/>
              <a:chExt cx="685800" cy="285756"/>
            </a:xfrm>
          </p:grpSpPr>
          <p:sp>
            <p:nvSpPr>
              <p:cNvPr id="66" name="Arc 65"/>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7" name="Arc 66"/>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8" name="Arc 67"/>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69" name="Group 40"/>
            <p:cNvGrpSpPr/>
            <p:nvPr/>
          </p:nvGrpSpPr>
          <p:grpSpPr>
            <a:xfrm rot="2039614">
              <a:off x="5040312" y="5075237"/>
              <a:ext cx="685800" cy="285756"/>
              <a:chOff x="5230808" y="6175370"/>
              <a:chExt cx="685800" cy="285756"/>
            </a:xfrm>
          </p:grpSpPr>
          <p:sp>
            <p:nvSpPr>
              <p:cNvPr id="70" name="Arc 69"/>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1" name="Arc 70"/>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2" name="Arc 71"/>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73" name="Group 40"/>
            <p:cNvGrpSpPr/>
            <p:nvPr/>
          </p:nvGrpSpPr>
          <p:grpSpPr>
            <a:xfrm rot="3185030">
              <a:off x="5520217" y="6435332"/>
              <a:ext cx="685800" cy="285756"/>
              <a:chOff x="5230808" y="6175370"/>
              <a:chExt cx="685800" cy="285756"/>
            </a:xfrm>
          </p:grpSpPr>
          <p:sp>
            <p:nvSpPr>
              <p:cNvPr id="74" name="Arc 73"/>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5" name="Arc 74"/>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6" name="Arc 75"/>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77" name="Group 40"/>
            <p:cNvGrpSpPr/>
            <p:nvPr/>
          </p:nvGrpSpPr>
          <p:grpSpPr>
            <a:xfrm rot="14986884">
              <a:off x="6302542" y="6446508"/>
              <a:ext cx="685800" cy="285756"/>
              <a:chOff x="5230808" y="6175370"/>
              <a:chExt cx="685800" cy="285756"/>
            </a:xfrm>
          </p:grpSpPr>
          <p:sp>
            <p:nvSpPr>
              <p:cNvPr id="78" name="Arc 77"/>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9" name="Arc 78"/>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0" name="Arc 79"/>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1" name="Group 40"/>
            <p:cNvGrpSpPr/>
            <p:nvPr/>
          </p:nvGrpSpPr>
          <p:grpSpPr>
            <a:xfrm rot="20475944">
              <a:off x="6363435" y="5939800"/>
              <a:ext cx="685800" cy="285756"/>
              <a:chOff x="5230808" y="6175370"/>
              <a:chExt cx="685800" cy="285756"/>
            </a:xfrm>
          </p:grpSpPr>
          <p:sp>
            <p:nvSpPr>
              <p:cNvPr id="82" name="Arc 81"/>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3" name="Arc 82"/>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4" name="Arc 83"/>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5" name="Group 40"/>
            <p:cNvGrpSpPr/>
            <p:nvPr/>
          </p:nvGrpSpPr>
          <p:grpSpPr>
            <a:xfrm rot="20391232">
              <a:off x="5068542" y="6327596"/>
              <a:ext cx="685800" cy="285756"/>
              <a:chOff x="5230808" y="6175370"/>
              <a:chExt cx="685800" cy="285756"/>
            </a:xfrm>
          </p:grpSpPr>
          <p:sp>
            <p:nvSpPr>
              <p:cNvPr id="86" name="Arc 85"/>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7" name="Arc 86"/>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8" name="Arc 87"/>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nvGrpSpPr>
            <p:cNvPr id="89" name="Group 40"/>
            <p:cNvGrpSpPr/>
            <p:nvPr/>
          </p:nvGrpSpPr>
          <p:grpSpPr>
            <a:xfrm rot="2470395">
              <a:off x="1468182" y="5799051"/>
              <a:ext cx="685800" cy="285756"/>
              <a:chOff x="5230808" y="6175370"/>
              <a:chExt cx="685800" cy="285756"/>
            </a:xfrm>
          </p:grpSpPr>
          <p:sp>
            <p:nvSpPr>
              <p:cNvPr id="90" name="Arc 89"/>
              <p:cNvSpPr/>
              <p:nvPr/>
            </p:nvSpPr>
            <p:spPr>
              <a:xfrm>
                <a:off x="5345112" y="6294437"/>
                <a:ext cx="457200" cy="152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1" name="Arc 90"/>
              <p:cNvSpPr/>
              <p:nvPr/>
            </p:nvSpPr>
            <p:spPr>
              <a:xfrm>
                <a:off x="5321305" y="6232526"/>
                <a:ext cx="5334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2" name="Arc 91"/>
              <p:cNvSpPr/>
              <p:nvPr/>
            </p:nvSpPr>
            <p:spPr>
              <a:xfrm>
                <a:off x="5230808" y="6175370"/>
                <a:ext cx="685800" cy="228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a:latin typeface="Arial"/>
              </a:rPr>
              <a:t>Local Positioning System(LPS)</a:t>
            </a:r>
            <a:endParaRPr/>
          </a:p>
        </p:txBody>
      </p:sp>
      <p:sp>
        <p:nvSpPr>
          <p:cNvPr id="5" name="TextBox 4"/>
          <p:cNvSpPr txBox="1"/>
          <p:nvPr/>
        </p:nvSpPr>
        <p:spPr>
          <a:xfrm>
            <a:off x="925512" y="1570037"/>
            <a:ext cx="5562599" cy="2031325"/>
          </a:xfrm>
          <a:prstGeom prst="rect">
            <a:avLst/>
          </a:prstGeom>
          <a:noFill/>
        </p:spPr>
        <p:txBody>
          <a:bodyPr wrap="square" rtlCol="0">
            <a:spAutoFit/>
          </a:bodyPr>
          <a:lstStyle/>
          <a:p>
            <a:pPr marL="342900" indent="-342900"/>
            <a:r>
              <a:rPr lang="en-US" dirty="0" smtClean="0"/>
              <a:t>Problem -3</a:t>
            </a:r>
          </a:p>
          <a:p>
            <a:pPr marL="342900" indent="-342900"/>
            <a:r>
              <a:rPr lang="en-US" dirty="0" smtClean="0"/>
              <a:t>Low Computing Power  </a:t>
            </a:r>
          </a:p>
          <a:p>
            <a:pPr marL="342900" indent="-342900"/>
            <a:endParaRPr lang="en-US" dirty="0"/>
          </a:p>
          <a:p>
            <a:pPr marL="342900" indent="-342900"/>
            <a:r>
              <a:rPr lang="en-US" dirty="0" smtClean="0"/>
              <a:t>     Every agent has low cost processors on board, it is not possible to implement complex algorithms and it is not possible to run localization process with high sampling rates.</a:t>
            </a:r>
          </a:p>
        </p:txBody>
      </p:sp>
      <p:pic>
        <p:nvPicPr>
          <p:cNvPr id="2050" name="Picture 2" descr="C:\Users\Kadir\Desktop\Formation Control\Resim - Video\simple_mcu.jpg"/>
          <p:cNvPicPr>
            <a:picLocks noChangeAspect="1" noChangeArrowheads="1"/>
          </p:cNvPicPr>
          <p:nvPr/>
        </p:nvPicPr>
        <p:blipFill>
          <a:blip r:embed="rId2"/>
          <a:srcRect/>
          <a:stretch>
            <a:fillRect/>
          </a:stretch>
        </p:blipFill>
        <p:spPr bwMode="auto">
          <a:xfrm>
            <a:off x="1382712" y="4160837"/>
            <a:ext cx="2696020" cy="1828800"/>
          </a:xfrm>
          <a:prstGeom prst="rect">
            <a:avLst/>
          </a:prstGeom>
          <a:noFill/>
        </p:spPr>
      </p:pic>
      <p:pic>
        <p:nvPicPr>
          <p:cNvPr id="2051" name="Picture 3" descr="C:\Users\Kadir\Desktop\Formation Control\Resim - Video\ARM_Cortex-A9.png"/>
          <p:cNvPicPr>
            <a:picLocks noChangeAspect="1" noChangeArrowheads="1"/>
          </p:cNvPicPr>
          <p:nvPr/>
        </p:nvPicPr>
        <p:blipFill>
          <a:blip r:embed="rId3"/>
          <a:srcRect/>
          <a:stretch>
            <a:fillRect/>
          </a:stretch>
        </p:blipFill>
        <p:spPr bwMode="auto">
          <a:xfrm>
            <a:off x="5345112" y="4237037"/>
            <a:ext cx="3685952" cy="1738313"/>
          </a:xfrm>
          <a:prstGeom prst="rect">
            <a:avLst/>
          </a:prstGeom>
          <a:noFill/>
        </p:spPr>
      </p:pic>
      <p:pic>
        <p:nvPicPr>
          <p:cNvPr id="2052" name="Picture 4" descr="C:\Users\Kadir\Desktop\Formation Control\Resim - Video\ok.jpg"/>
          <p:cNvPicPr>
            <a:picLocks noChangeAspect="1" noChangeArrowheads="1"/>
          </p:cNvPicPr>
          <p:nvPr/>
        </p:nvPicPr>
        <p:blipFill>
          <a:blip r:embed="rId4" cstate="print"/>
          <a:srcRect/>
          <a:stretch>
            <a:fillRect/>
          </a:stretch>
        </p:blipFill>
        <p:spPr bwMode="auto">
          <a:xfrm>
            <a:off x="2373312" y="6142037"/>
            <a:ext cx="687387" cy="707967"/>
          </a:xfrm>
          <a:prstGeom prst="rect">
            <a:avLst/>
          </a:prstGeom>
          <a:noFill/>
        </p:spPr>
      </p:pic>
      <p:pic>
        <p:nvPicPr>
          <p:cNvPr id="2053" name="Picture 5" descr="C:\Users\Kadir\Desktop\Formation Control\Resim - Video\cross.jpg"/>
          <p:cNvPicPr>
            <a:picLocks noChangeAspect="1" noChangeArrowheads="1"/>
          </p:cNvPicPr>
          <p:nvPr/>
        </p:nvPicPr>
        <p:blipFill>
          <a:blip r:embed="rId5" cstate="print"/>
          <a:srcRect/>
          <a:stretch>
            <a:fillRect/>
          </a:stretch>
        </p:blipFill>
        <p:spPr bwMode="auto">
          <a:xfrm>
            <a:off x="6869112" y="6065837"/>
            <a:ext cx="692149" cy="70642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6" name="TextBox 5"/>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-1</a:t>
            </a:r>
          </a:p>
          <a:p>
            <a:pPr marL="342900" indent="-342900"/>
            <a:r>
              <a:rPr lang="en-US" dirty="0" smtClean="0"/>
              <a:t>Complex Closed Contours</a:t>
            </a:r>
          </a:p>
          <a:p>
            <a:pPr marL="342900" indent="-342900"/>
            <a:endParaRPr lang="en-US" dirty="0"/>
          </a:p>
          <a:p>
            <a:pPr marL="342900" indent="-342900"/>
            <a:r>
              <a:rPr lang="en-US" dirty="0" smtClean="0"/>
              <a:t>     Formations shapes will be defined as closed curves with complex shapes and they cannot be identified analytically. On the other hand shapes will be changing dynamically during formation control.</a:t>
            </a:r>
          </a:p>
        </p:txBody>
      </p:sp>
      <p:grpSp>
        <p:nvGrpSpPr>
          <p:cNvPr id="33" name="Group 32"/>
          <p:cNvGrpSpPr/>
          <p:nvPr/>
        </p:nvGrpSpPr>
        <p:grpSpPr>
          <a:xfrm>
            <a:off x="1914525" y="4770437"/>
            <a:ext cx="2592387" cy="1746633"/>
            <a:chOff x="1914525" y="4770437"/>
            <a:chExt cx="2592387" cy="1746633"/>
          </a:xfrm>
        </p:grpSpPr>
        <p:sp>
          <p:nvSpPr>
            <p:cNvPr id="20" name="Freeform 19"/>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Isosceles Triangle 25"/>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Isosceles Triangle 26"/>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Rectangle 27"/>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31" name="Group 30"/>
          <p:cNvGrpSpPr/>
          <p:nvPr/>
        </p:nvGrpSpPr>
        <p:grpSpPr>
          <a:xfrm>
            <a:off x="5573712" y="4694237"/>
            <a:ext cx="2592387" cy="1851408"/>
            <a:chOff x="5726112" y="4741862"/>
            <a:chExt cx="2592387" cy="1851408"/>
          </a:xfrm>
        </p:grpSpPr>
        <p:grpSp>
          <p:nvGrpSpPr>
            <p:cNvPr id="18" name="Group 17"/>
            <p:cNvGrpSpPr/>
            <p:nvPr/>
          </p:nvGrpSpPr>
          <p:grpSpPr>
            <a:xfrm>
              <a:off x="5726112" y="4846637"/>
              <a:ext cx="2592387" cy="1746633"/>
              <a:chOff x="1535112" y="4694237"/>
              <a:chExt cx="2592387" cy="1746633"/>
            </a:xfrm>
          </p:grpSpPr>
          <p:sp>
            <p:nvSpPr>
              <p:cNvPr id="7" name="Freeform 6"/>
              <p:cNvSpPr/>
              <p:nvPr/>
            </p:nvSpPr>
            <p:spPr>
              <a:xfrm>
                <a:off x="1535112" y="46942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763712" y="51514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2220912" y="53800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287712" y="49228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135312" y="5761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601912" y="59896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2220912" y="50752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Isosceles Triangle 14"/>
              <p:cNvSpPr/>
              <p:nvPr/>
            </p:nvSpPr>
            <p:spPr>
              <a:xfrm>
                <a:off x="2830512" y="50752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3516312" y="56086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Rectangle 16"/>
              <p:cNvSpPr/>
              <p:nvPr/>
            </p:nvSpPr>
            <p:spPr>
              <a:xfrm>
                <a:off x="2906712" y="54562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30" name="Freeform 29"/>
            <p:cNvSpPr/>
            <p:nvPr/>
          </p:nvSpPr>
          <p:spPr>
            <a:xfrm>
              <a:off x="5855227" y="4741862"/>
              <a:ext cx="2366358" cy="1781175"/>
            </a:xfrm>
            <a:custGeom>
              <a:avLst/>
              <a:gdLst>
                <a:gd name="connsiteX0" fmla="*/ 783698 w 2366358"/>
                <a:gd name="connsiteY0" fmla="*/ 114300 h 1781175"/>
                <a:gd name="connsiteX1" fmla="*/ 602723 w 2366358"/>
                <a:gd name="connsiteY1" fmla="*/ 123825 h 1781175"/>
                <a:gd name="connsiteX2" fmla="*/ 564623 w 2366358"/>
                <a:gd name="connsiteY2" fmla="*/ 180975 h 1781175"/>
                <a:gd name="connsiteX3" fmla="*/ 536048 w 2366358"/>
                <a:gd name="connsiteY3" fmla="*/ 238125 h 1781175"/>
                <a:gd name="connsiteX4" fmla="*/ 516998 w 2366358"/>
                <a:gd name="connsiteY4" fmla="*/ 304800 h 1781175"/>
                <a:gd name="connsiteX5" fmla="*/ 459848 w 2366358"/>
                <a:gd name="connsiteY5" fmla="*/ 352425 h 1781175"/>
                <a:gd name="connsiteX6" fmla="*/ 431273 w 2366358"/>
                <a:gd name="connsiteY6" fmla="*/ 361950 h 1781175"/>
                <a:gd name="connsiteX7" fmla="*/ 374123 w 2366358"/>
                <a:gd name="connsiteY7" fmla="*/ 400050 h 1781175"/>
                <a:gd name="connsiteX8" fmla="*/ 316973 w 2366358"/>
                <a:gd name="connsiteY8" fmla="*/ 428625 h 1781175"/>
                <a:gd name="connsiteX9" fmla="*/ 288398 w 2366358"/>
                <a:gd name="connsiteY9" fmla="*/ 438150 h 1781175"/>
                <a:gd name="connsiteX10" fmla="*/ 231248 w 2366358"/>
                <a:gd name="connsiteY10" fmla="*/ 466725 h 1781175"/>
                <a:gd name="connsiteX11" fmla="*/ 221723 w 2366358"/>
                <a:gd name="connsiteY11" fmla="*/ 504825 h 1781175"/>
                <a:gd name="connsiteX12" fmla="*/ 155048 w 2366358"/>
                <a:gd name="connsiteY12" fmla="*/ 581025 h 1781175"/>
                <a:gd name="connsiteX13" fmla="*/ 126473 w 2366358"/>
                <a:gd name="connsiteY13" fmla="*/ 638175 h 1781175"/>
                <a:gd name="connsiteX14" fmla="*/ 107423 w 2366358"/>
                <a:gd name="connsiteY14" fmla="*/ 666750 h 1781175"/>
                <a:gd name="connsiteX15" fmla="*/ 97898 w 2366358"/>
                <a:gd name="connsiteY15" fmla="*/ 733425 h 1781175"/>
                <a:gd name="connsiteX16" fmla="*/ 88373 w 2366358"/>
                <a:gd name="connsiteY16" fmla="*/ 762000 h 1781175"/>
                <a:gd name="connsiteX17" fmla="*/ 59798 w 2366358"/>
                <a:gd name="connsiteY17" fmla="*/ 771525 h 1781175"/>
                <a:gd name="connsiteX18" fmla="*/ 31223 w 2366358"/>
                <a:gd name="connsiteY18" fmla="*/ 790575 h 1781175"/>
                <a:gd name="connsiteX19" fmla="*/ 21698 w 2366358"/>
                <a:gd name="connsiteY19" fmla="*/ 819150 h 1781175"/>
                <a:gd name="connsiteX20" fmla="*/ 2648 w 2366358"/>
                <a:gd name="connsiteY20" fmla="*/ 847725 h 1781175"/>
                <a:gd name="connsiteX21" fmla="*/ 12173 w 2366358"/>
                <a:gd name="connsiteY21" fmla="*/ 990600 h 1781175"/>
                <a:gd name="connsiteX22" fmla="*/ 21698 w 2366358"/>
                <a:gd name="connsiteY22" fmla="*/ 1019175 h 1781175"/>
                <a:gd name="connsiteX23" fmla="*/ 50273 w 2366358"/>
                <a:gd name="connsiteY23" fmla="*/ 1028700 h 1781175"/>
                <a:gd name="connsiteX24" fmla="*/ 59798 w 2366358"/>
                <a:gd name="connsiteY24" fmla="*/ 1057275 h 1781175"/>
                <a:gd name="connsiteX25" fmla="*/ 88373 w 2366358"/>
                <a:gd name="connsiteY25" fmla="*/ 1066800 h 1781175"/>
                <a:gd name="connsiteX26" fmla="*/ 116948 w 2366358"/>
                <a:gd name="connsiteY26" fmla="*/ 1085850 h 1781175"/>
                <a:gd name="connsiteX27" fmla="*/ 174098 w 2366358"/>
                <a:gd name="connsiteY27" fmla="*/ 1104900 h 1781175"/>
                <a:gd name="connsiteX28" fmla="*/ 259823 w 2366358"/>
                <a:gd name="connsiteY28" fmla="*/ 1123950 h 1781175"/>
                <a:gd name="connsiteX29" fmla="*/ 326498 w 2366358"/>
                <a:gd name="connsiteY29" fmla="*/ 1133475 h 1781175"/>
                <a:gd name="connsiteX30" fmla="*/ 402698 w 2366358"/>
                <a:gd name="connsiteY30" fmla="*/ 1152525 h 1781175"/>
                <a:gd name="connsiteX31" fmla="*/ 412223 w 2366358"/>
                <a:gd name="connsiteY31" fmla="*/ 1181100 h 1781175"/>
                <a:gd name="connsiteX32" fmla="*/ 440798 w 2366358"/>
                <a:gd name="connsiteY32" fmla="*/ 1200150 h 1781175"/>
                <a:gd name="connsiteX33" fmla="*/ 459848 w 2366358"/>
                <a:gd name="connsiteY33" fmla="*/ 1257300 h 1781175"/>
                <a:gd name="connsiteX34" fmla="*/ 469373 w 2366358"/>
                <a:gd name="connsiteY34" fmla="*/ 1285875 h 1781175"/>
                <a:gd name="connsiteX35" fmla="*/ 478898 w 2366358"/>
                <a:gd name="connsiteY35" fmla="*/ 1314450 h 1781175"/>
                <a:gd name="connsiteX36" fmla="*/ 497948 w 2366358"/>
                <a:gd name="connsiteY36" fmla="*/ 1343025 h 1781175"/>
                <a:gd name="connsiteX37" fmla="*/ 488423 w 2366358"/>
                <a:gd name="connsiteY37" fmla="*/ 1600200 h 1781175"/>
                <a:gd name="connsiteX38" fmla="*/ 488423 w 2366358"/>
                <a:gd name="connsiteY38" fmla="*/ 1752600 h 1781175"/>
                <a:gd name="connsiteX39" fmla="*/ 545573 w 2366358"/>
                <a:gd name="connsiteY39" fmla="*/ 1781175 h 1781175"/>
                <a:gd name="connsiteX40" fmla="*/ 697973 w 2366358"/>
                <a:gd name="connsiteY40" fmla="*/ 1771650 h 1781175"/>
                <a:gd name="connsiteX41" fmla="*/ 736073 w 2366358"/>
                <a:gd name="connsiteY41" fmla="*/ 1724025 h 1781175"/>
                <a:gd name="connsiteX42" fmla="*/ 764648 w 2366358"/>
                <a:gd name="connsiteY42" fmla="*/ 1704975 h 1781175"/>
                <a:gd name="connsiteX43" fmla="*/ 831323 w 2366358"/>
                <a:gd name="connsiteY43" fmla="*/ 1628775 h 1781175"/>
                <a:gd name="connsiteX44" fmla="*/ 859898 w 2366358"/>
                <a:gd name="connsiteY44" fmla="*/ 1619250 h 1781175"/>
                <a:gd name="connsiteX45" fmla="*/ 917048 w 2366358"/>
                <a:gd name="connsiteY45" fmla="*/ 1581150 h 1781175"/>
                <a:gd name="connsiteX46" fmla="*/ 945623 w 2366358"/>
                <a:gd name="connsiteY46" fmla="*/ 1562100 h 1781175"/>
                <a:gd name="connsiteX47" fmla="*/ 1012298 w 2366358"/>
                <a:gd name="connsiteY47" fmla="*/ 1543050 h 1781175"/>
                <a:gd name="connsiteX48" fmla="*/ 1164698 w 2366358"/>
                <a:gd name="connsiteY48" fmla="*/ 1524000 h 1781175"/>
                <a:gd name="connsiteX49" fmla="*/ 1288523 w 2366358"/>
                <a:gd name="connsiteY49" fmla="*/ 1543050 h 1781175"/>
                <a:gd name="connsiteX50" fmla="*/ 1317098 w 2366358"/>
                <a:gd name="connsiteY50" fmla="*/ 1552575 h 1781175"/>
                <a:gd name="connsiteX51" fmla="*/ 1345673 w 2366358"/>
                <a:gd name="connsiteY51" fmla="*/ 1571625 h 1781175"/>
                <a:gd name="connsiteX52" fmla="*/ 1402823 w 2366358"/>
                <a:gd name="connsiteY52" fmla="*/ 1600200 h 1781175"/>
                <a:gd name="connsiteX53" fmla="*/ 1488548 w 2366358"/>
                <a:gd name="connsiteY53" fmla="*/ 1666875 h 1781175"/>
                <a:gd name="connsiteX54" fmla="*/ 1574273 w 2366358"/>
                <a:gd name="connsiteY54" fmla="*/ 1695450 h 1781175"/>
                <a:gd name="connsiteX55" fmla="*/ 1602848 w 2366358"/>
                <a:gd name="connsiteY55" fmla="*/ 1704975 h 1781175"/>
                <a:gd name="connsiteX56" fmla="*/ 1640948 w 2366358"/>
                <a:gd name="connsiteY56" fmla="*/ 1714500 h 1781175"/>
                <a:gd name="connsiteX57" fmla="*/ 1802873 w 2366358"/>
                <a:gd name="connsiteY57" fmla="*/ 1704975 h 1781175"/>
                <a:gd name="connsiteX58" fmla="*/ 1821923 w 2366358"/>
                <a:gd name="connsiteY58" fmla="*/ 1647825 h 1781175"/>
                <a:gd name="connsiteX59" fmla="*/ 1802873 w 2366358"/>
                <a:gd name="connsiteY59" fmla="*/ 1514475 h 1781175"/>
                <a:gd name="connsiteX60" fmla="*/ 1793348 w 2366358"/>
                <a:gd name="connsiteY60" fmla="*/ 1485900 h 1781175"/>
                <a:gd name="connsiteX61" fmla="*/ 1774298 w 2366358"/>
                <a:gd name="connsiteY61" fmla="*/ 1457325 h 1781175"/>
                <a:gd name="connsiteX62" fmla="*/ 1764773 w 2366358"/>
                <a:gd name="connsiteY62" fmla="*/ 1428750 h 1781175"/>
                <a:gd name="connsiteX63" fmla="*/ 1726673 w 2366358"/>
                <a:gd name="connsiteY63" fmla="*/ 1371600 h 1781175"/>
                <a:gd name="connsiteX64" fmla="*/ 1707623 w 2366358"/>
                <a:gd name="connsiteY64" fmla="*/ 1343025 h 1781175"/>
                <a:gd name="connsiteX65" fmla="*/ 1726673 w 2366358"/>
                <a:gd name="connsiteY65" fmla="*/ 1257300 h 1781175"/>
                <a:gd name="connsiteX66" fmla="*/ 1764773 w 2366358"/>
                <a:gd name="connsiteY66" fmla="*/ 1200150 h 1781175"/>
                <a:gd name="connsiteX67" fmla="*/ 1783823 w 2366358"/>
                <a:gd name="connsiteY67" fmla="*/ 1171575 h 1781175"/>
                <a:gd name="connsiteX68" fmla="*/ 1802873 w 2366358"/>
                <a:gd name="connsiteY68" fmla="*/ 1143000 h 1781175"/>
                <a:gd name="connsiteX69" fmla="*/ 1860023 w 2366358"/>
                <a:gd name="connsiteY69" fmla="*/ 1104900 h 1781175"/>
                <a:gd name="connsiteX70" fmla="*/ 1879073 w 2366358"/>
                <a:gd name="connsiteY70" fmla="*/ 1076325 h 1781175"/>
                <a:gd name="connsiteX71" fmla="*/ 1974323 w 2366358"/>
                <a:gd name="connsiteY71" fmla="*/ 1019175 h 1781175"/>
                <a:gd name="connsiteX72" fmla="*/ 2002898 w 2366358"/>
                <a:gd name="connsiteY72" fmla="*/ 1009650 h 1781175"/>
                <a:gd name="connsiteX73" fmla="*/ 2050523 w 2366358"/>
                <a:gd name="connsiteY73" fmla="*/ 1000125 h 1781175"/>
                <a:gd name="connsiteX74" fmla="*/ 2107673 w 2366358"/>
                <a:gd name="connsiteY74" fmla="*/ 981075 h 1781175"/>
                <a:gd name="connsiteX75" fmla="*/ 2164823 w 2366358"/>
                <a:gd name="connsiteY75" fmla="*/ 962025 h 1781175"/>
                <a:gd name="connsiteX76" fmla="*/ 2193398 w 2366358"/>
                <a:gd name="connsiteY76" fmla="*/ 952500 h 1781175"/>
                <a:gd name="connsiteX77" fmla="*/ 2250548 w 2366358"/>
                <a:gd name="connsiteY77" fmla="*/ 923925 h 1781175"/>
                <a:gd name="connsiteX78" fmla="*/ 2307698 w 2366358"/>
                <a:gd name="connsiteY78" fmla="*/ 866775 h 1781175"/>
                <a:gd name="connsiteX79" fmla="*/ 2326748 w 2366358"/>
                <a:gd name="connsiteY79" fmla="*/ 809625 h 1781175"/>
                <a:gd name="connsiteX80" fmla="*/ 2345798 w 2366358"/>
                <a:gd name="connsiteY80" fmla="*/ 781050 h 1781175"/>
                <a:gd name="connsiteX81" fmla="*/ 2364848 w 2366358"/>
                <a:gd name="connsiteY81" fmla="*/ 723900 h 1781175"/>
                <a:gd name="connsiteX82" fmla="*/ 2345798 w 2366358"/>
                <a:gd name="connsiteY82" fmla="*/ 571500 h 1781175"/>
                <a:gd name="connsiteX83" fmla="*/ 2269598 w 2366358"/>
                <a:gd name="connsiteY83" fmla="*/ 504825 h 1781175"/>
                <a:gd name="connsiteX84" fmla="*/ 2212448 w 2366358"/>
                <a:gd name="connsiteY84" fmla="*/ 466725 h 1781175"/>
                <a:gd name="connsiteX85" fmla="*/ 2183873 w 2366358"/>
                <a:gd name="connsiteY85" fmla="*/ 447675 h 1781175"/>
                <a:gd name="connsiteX86" fmla="*/ 2126723 w 2366358"/>
                <a:gd name="connsiteY86" fmla="*/ 428625 h 1781175"/>
                <a:gd name="connsiteX87" fmla="*/ 2021948 w 2366358"/>
                <a:gd name="connsiteY87" fmla="*/ 409575 h 1781175"/>
                <a:gd name="connsiteX88" fmla="*/ 1860023 w 2366358"/>
                <a:gd name="connsiteY88" fmla="*/ 400050 h 1781175"/>
                <a:gd name="connsiteX89" fmla="*/ 1821923 w 2366358"/>
                <a:gd name="connsiteY89" fmla="*/ 390525 h 1781175"/>
                <a:gd name="connsiteX90" fmla="*/ 1774298 w 2366358"/>
                <a:gd name="connsiteY90" fmla="*/ 381000 h 1781175"/>
                <a:gd name="connsiteX91" fmla="*/ 1717148 w 2366358"/>
                <a:gd name="connsiteY91" fmla="*/ 361950 h 1781175"/>
                <a:gd name="connsiteX92" fmla="*/ 1631423 w 2366358"/>
                <a:gd name="connsiteY92" fmla="*/ 342900 h 1781175"/>
                <a:gd name="connsiteX93" fmla="*/ 1602848 w 2366358"/>
                <a:gd name="connsiteY93" fmla="*/ 333375 h 1781175"/>
                <a:gd name="connsiteX94" fmla="*/ 1564748 w 2366358"/>
                <a:gd name="connsiteY94" fmla="*/ 314325 h 1781175"/>
                <a:gd name="connsiteX95" fmla="*/ 1517123 w 2366358"/>
                <a:gd name="connsiteY95" fmla="*/ 228600 h 1781175"/>
                <a:gd name="connsiteX96" fmla="*/ 1498073 w 2366358"/>
                <a:gd name="connsiteY96" fmla="*/ 57150 h 1781175"/>
                <a:gd name="connsiteX97" fmla="*/ 1479023 w 2366358"/>
                <a:gd name="connsiteY97" fmla="*/ 28575 h 1781175"/>
                <a:gd name="connsiteX98" fmla="*/ 1421873 w 2366358"/>
                <a:gd name="connsiteY98" fmla="*/ 0 h 1781175"/>
                <a:gd name="connsiteX99" fmla="*/ 1317098 w 2366358"/>
                <a:gd name="connsiteY99" fmla="*/ 9525 h 1781175"/>
                <a:gd name="connsiteX100" fmla="*/ 1288523 w 2366358"/>
                <a:gd name="connsiteY100" fmla="*/ 19050 h 1781175"/>
                <a:gd name="connsiteX101" fmla="*/ 1240898 w 2366358"/>
                <a:gd name="connsiteY101" fmla="*/ 76200 h 1781175"/>
                <a:gd name="connsiteX102" fmla="*/ 1183748 w 2366358"/>
                <a:gd name="connsiteY102" fmla="*/ 114300 h 1781175"/>
                <a:gd name="connsiteX103" fmla="*/ 1155173 w 2366358"/>
                <a:gd name="connsiteY103" fmla="*/ 133350 h 1781175"/>
                <a:gd name="connsiteX104" fmla="*/ 1088498 w 2366358"/>
                <a:gd name="connsiteY104" fmla="*/ 161925 h 1781175"/>
                <a:gd name="connsiteX105" fmla="*/ 1031348 w 2366358"/>
                <a:gd name="connsiteY105" fmla="*/ 180975 h 1781175"/>
                <a:gd name="connsiteX106" fmla="*/ 764648 w 2366358"/>
                <a:gd name="connsiteY106" fmla="*/ 171450 h 1781175"/>
                <a:gd name="connsiteX107" fmla="*/ 736073 w 2366358"/>
                <a:gd name="connsiteY107" fmla="*/ 152400 h 1781175"/>
                <a:gd name="connsiteX108" fmla="*/ 726548 w 2366358"/>
                <a:gd name="connsiteY108" fmla="*/ 123825 h 178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366358" h="1781175">
                  <a:moveTo>
                    <a:pt x="783698" y="114300"/>
                  </a:moveTo>
                  <a:cubicBezTo>
                    <a:pt x="723373" y="117475"/>
                    <a:pt x="662157" y="113019"/>
                    <a:pt x="602723" y="123825"/>
                  </a:cubicBezTo>
                  <a:cubicBezTo>
                    <a:pt x="572930" y="129242"/>
                    <a:pt x="574024" y="162174"/>
                    <a:pt x="564623" y="180975"/>
                  </a:cubicBezTo>
                  <a:cubicBezTo>
                    <a:pt x="536793" y="236635"/>
                    <a:pt x="552009" y="182262"/>
                    <a:pt x="536048" y="238125"/>
                  </a:cubicBezTo>
                  <a:cubicBezTo>
                    <a:pt x="534460" y="243682"/>
                    <a:pt x="522707" y="296236"/>
                    <a:pt x="516998" y="304800"/>
                  </a:cubicBezTo>
                  <a:cubicBezTo>
                    <a:pt x="506465" y="320599"/>
                    <a:pt x="477419" y="343640"/>
                    <a:pt x="459848" y="352425"/>
                  </a:cubicBezTo>
                  <a:cubicBezTo>
                    <a:pt x="450868" y="356915"/>
                    <a:pt x="440050" y="357074"/>
                    <a:pt x="431273" y="361950"/>
                  </a:cubicBezTo>
                  <a:cubicBezTo>
                    <a:pt x="411259" y="373069"/>
                    <a:pt x="395843" y="392810"/>
                    <a:pt x="374123" y="400050"/>
                  </a:cubicBezTo>
                  <a:cubicBezTo>
                    <a:pt x="302299" y="423991"/>
                    <a:pt x="390831" y="391696"/>
                    <a:pt x="316973" y="428625"/>
                  </a:cubicBezTo>
                  <a:cubicBezTo>
                    <a:pt x="307993" y="433115"/>
                    <a:pt x="297378" y="433660"/>
                    <a:pt x="288398" y="438150"/>
                  </a:cubicBezTo>
                  <a:cubicBezTo>
                    <a:pt x="214540" y="475079"/>
                    <a:pt x="303072" y="442784"/>
                    <a:pt x="231248" y="466725"/>
                  </a:cubicBezTo>
                  <a:cubicBezTo>
                    <a:pt x="228073" y="479425"/>
                    <a:pt x="227577" y="493116"/>
                    <a:pt x="221723" y="504825"/>
                  </a:cubicBezTo>
                  <a:cubicBezTo>
                    <a:pt x="193942" y="560388"/>
                    <a:pt x="194339" y="554831"/>
                    <a:pt x="155048" y="581025"/>
                  </a:cubicBezTo>
                  <a:cubicBezTo>
                    <a:pt x="100453" y="662917"/>
                    <a:pt x="165908" y="559305"/>
                    <a:pt x="126473" y="638175"/>
                  </a:cubicBezTo>
                  <a:cubicBezTo>
                    <a:pt x="121353" y="648414"/>
                    <a:pt x="113773" y="657225"/>
                    <a:pt x="107423" y="666750"/>
                  </a:cubicBezTo>
                  <a:cubicBezTo>
                    <a:pt x="104248" y="688975"/>
                    <a:pt x="102301" y="711410"/>
                    <a:pt x="97898" y="733425"/>
                  </a:cubicBezTo>
                  <a:cubicBezTo>
                    <a:pt x="95929" y="743270"/>
                    <a:pt x="95473" y="754900"/>
                    <a:pt x="88373" y="762000"/>
                  </a:cubicBezTo>
                  <a:cubicBezTo>
                    <a:pt x="81273" y="769100"/>
                    <a:pt x="68778" y="767035"/>
                    <a:pt x="59798" y="771525"/>
                  </a:cubicBezTo>
                  <a:cubicBezTo>
                    <a:pt x="49559" y="776645"/>
                    <a:pt x="40748" y="784225"/>
                    <a:pt x="31223" y="790575"/>
                  </a:cubicBezTo>
                  <a:cubicBezTo>
                    <a:pt x="28048" y="800100"/>
                    <a:pt x="26188" y="810170"/>
                    <a:pt x="21698" y="819150"/>
                  </a:cubicBezTo>
                  <a:cubicBezTo>
                    <a:pt x="16578" y="829389"/>
                    <a:pt x="3283" y="836295"/>
                    <a:pt x="2648" y="847725"/>
                  </a:cubicBezTo>
                  <a:cubicBezTo>
                    <a:pt x="0" y="895382"/>
                    <a:pt x="6902" y="943161"/>
                    <a:pt x="12173" y="990600"/>
                  </a:cubicBezTo>
                  <a:cubicBezTo>
                    <a:pt x="13282" y="1000579"/>
                    <a:pt x="14598" y="1012075"/>
                    <a:pt x="21698" y="1019175"/>
                  </a:cubicBezTo>
                  <a:cubicBezTo>
                    <a:pt x="28798" y="1026275"/>
                    <a:pt x="40748" y="1025525"/>
                    <a:pt x="50273" y="1028700"/>
                  </a:cubicBezTo>
                  <a:cubicBezTo>
                    <a:pt x="53448" y="1038225"/>
                    <a:pt x="52698" y="1050175"/>
                    <a:pt x="59798" y="1057275"/>
                  </a:cubicBezTo>
                  <a:cubicBezTo>
                    <a:pt x="66898" y="1064375"/>
                    <a:pt x="79393" y="1062310"/>
                    <a:pt x="88373" y="1066800"/>
                  </a:cubicBezTo>
                  <a:cubicBezTo>
                    <a:pt x="98612" y="1071920"/>
                    <a:pt x="106487" y="1081201"/>
                    <a:pt x="116948" y="1085850"/>
                  </a:cubicBezTo>
                  <a:cubicBezTo>
                    <a:pt x="135298" y="1094005"/>
                    <a:pt x="154617" y="1100030"/>
                    <a:pt x="174098" y="1104900"/>
                  </a:cubicBezTo>
                  <a:cubicBezTo>
                    <a:pt x="208348" y="1113463"/>
                    <a:pt x="223546" y="1117904"/>
                    <a:pt x="259823" y="1123950"/>
                  </a:cubicBezTo>
                  <a:cubicBezTo>
                    <a:pt x="281968" y="1127641"/>
                    <a:pt x="304483" y="1129072"/>
                    <a:pt x="326498" y="1133475"/>
                  </a:cubicBezTo>
                  <a:cubicBezTo>
                    <a:pt x="352171" y="1138610"/>
                    <a:pt x="402698" y="1152525"/>
                    <a:pt x="402698" y="1152525"/>
                  </a:cubicBezTo>
                  <a:cubicBezTo>
                    <a:pt x="405873" y="1162050"/>
                    <a:pt x="405951" y="1173260"/>
                    <a:pt x="412223" y="1181100"/>
                  </a:cubicBezTo>
                  <a:cubicBezTo>
                    <a:pt x="419374" y="1190039"/>
                    <a:pt x="434731" y="1190442"/>
                    <a:pt x="440798" y="1200150"/>
                  </a:cubicBezTo>
                  <a:cubicBezTo>
                    <a:pt x="451441" y="1217178"/>
                    <a:pt x="453498" y="1238250"/>
                    <a:pt x="459848" y="1257300"/>
                  </a:cubicBezTo>
                  <a:lnTo>
                    <a:pt x="469373" y="1285875"/>
                  </a:lnTo>
                  <a:cubicBezTo>
                    <a:pt x="472548" y="1295400"/>
                    <a:pt x="473329" y="1306096"/>
                    <a:pt x="478898" y="1314450"/>
                  </a:cubicBezTo>
                  <a:lnTo>
                    <a:pt x="497948" y="1343025"/>
                  </a:lnTo>
                  <a:cubicBezTo>
                    <a:pt x="494773" y="1428750"/>
                    <a:pt x="494129" y="1514606"/>
                    <a:pt x="488423" y="1600200"/>
                  </a:cubicBezTo>
                  <a:cubicBezTo>
                    <a:pt x="481513" y="1703848"/>
                    <a:pt x="413371" y="1471154"/>
                    <a:pt x="488423" y="1752600"/>
                  </a:cubicBezTo>
                  <a:cubicBezTo>
                    <a:pt x="492026" y="1766111"/>
                    <a:pt x="535367" y="1777773"/>
                    <a:pt x="545573" y="1781175"/>
                  </a:cubicBezTo>
                  <a:cubicBezTo>
                    <a:pt x="596373" y="1778000"/>
                    <a:pt x="647697" y="1779588"/>
                    <a:pt x="697973" y="1771650"/>
                  </a:cubicBezTo>
                  <a:cubicBezTo>
                    <a:pt x="741715" y="1764743"/>
                    <a:pt x="716953" y="1747925"/>
                    <a:pt x="736073" y="1724025"/>
                  </a:cubicBezTo>
                  <a:cubicBezTo>
                    <a:pt x="743224" y="1715086"/>
                    <a:pt x="755123" y="1711325"/>
                    <a:pt x="764648" y="1704975"/>
                  </a:cubicBezTo>
                  <a:cubicBezTo>
                    <a:pt x="793223" y="1662112"/>
                    <a:pt x="791635" y="1648619"/>
                    <a:pt x="831323" y="1628775"/>
                  </a:cubicBezTo>
                  <a:cubicBezTo>
                    <a:pt x="840303" y="1624285"/>
                    <a:pt x="850373" y="1622425"/>
                    <a:pt x="859898" y="1619250"/>
                  </a:cubicBezTo>
                  <a:cubicBezTo>
                    <a:pt x="914067" y="1565081"/>
                    <a:pt x="861909" y="1608719"/>
                    <a:pt x="917048" y="1581150"/>
                  </a:cubicBezTo>
                  <a:cubicBezTo>
                    <a:pt x="927287" y="1576030"/>
                    <a:pt x="935384" y="1567220"/>
                    <a:pt x="945623" y="1562100"/>
                  </a:cubicBezTo>
                  <a:cubicBezTo>
                    <a:pt x="957281" y="1556271"/>
                    <a:pt x="1002707" y="1544794"/>
                    <a:pt x="1012298" y="1543050"/>
                  </a:cubicBezTo>
                  <a:cubicBezTo>
                    <a:pt x="1055013" y="1535284"/>
                    <a:pt x="1123793" y="1528545"/>
                    <a:pt x="1164698" y="1524000"/>
                  </a:cubicBezTo>
                  <a:cubicBezTo>
                    <a:pt x="1233788" y="1531677"/>
                    <a:pt x="1236029" y="1528052"/>
                    <a:pt x="1288523" y="1543050"/>
                  </a:cubicBezTo>
                  <a:cubicBezTo>
                    <a:pt x="1298177" y="1545808"/>
                    <a:pt x="1308118" y="1548085"/>
                    <a:pt x="1317098" y="1552575"/>
                  </a:cubicBezTo>
                  <a:cubicBezTo>
                    <a:pt x="1327337" y="1557695"/>
                    <a:pt x="1335434" y="1566505"/>
                    <a:pt x="1345673" y="1571625"/>
                  </a:cubicBezTo>
                  <a:cubicBezTo>
                    <a:pt x="1388631" y="1593104"/>
                    <a:pt x="1361877" y="1566078"/>
                    <a:pt x="1402823" y="1600200"/>
                  </a:cubicBezTo>
                  <a:cubicBezTo>
                    <a:pt x="1435697" y="1627595"/>
                    <a:pt x="1440400" y="1650826"/>
                    <a:pt x="1488548" y="1666875"/>
                  </a:cubicBezTo>
                  <a:lnTo>
                    <a:pt x="1574273" y="1695450"/>
                  </a:lnTo>
                  <a:cubicBezTo>
                    <a:pt x="1583798" y="1698625"/>
                    <a:pt x="1593108" y="1702540"/>
                    <a:pt x="1602848" y="1704975"/>
                  </a:cubicBezTo>
                  <a:lnTo>
                    <a:pt x="1640948" y="1714500"/>
                  </a:lnTo>
                  <a:cubicBezTo>
                    <a:pt x="1694923" y="1711325"/>
                    <a:pt x="1752138" y="1723667"/>
                    <a:pt x="1802873" y="1704975"/>
                  </a:cubicBezTo>
                  <a:cubicBezTo>
                    <a:pt x="1821715" y="1698033"/>
                    <a:pt x="1821923" y="1647825"/>
                    <a:pt x="1821923" y="1647825"/>
                  </a:cubicBezTo>
                  <a:cubicBezTo>
                    <a:pt x="1814332" y="1571918"/>
                    <a:pt x="1818809" y="1570251"/>
                    <a:pt x="1802873" y="1514475"/>
                  </a:cubicBezTo>
                  <a:cubicBezTo>
                    <a:pt x="1800115" y="1504821"/>
                    <a:pt x="1797838" y="1494880"/>
                    <a:pt x="1793348" y="1485900"/>
                  </a:cubicBezTo>
                  <a:cubicBezTo>
                    <a:pt x="1788228" y="1475661"/>
                    <a:pt x="1779418" y="1467564"/>
                    <a:pt x="1774298" y="1457325"/>
                  </a:cubicBezTo>
                  <a:cubicBezTo>
                    <a:pt x="1769808" y="1448345"/>
                    <a:pt x="1769649" y="1437527"/>
                    <a:pt x="1764773" y="1428750"/>
                  </a:cubicBezTo>
                  <a:cubicBezTo>
                    <a:pt x="1753654" y="1408736"/>
                    <a:pt x="1739373" y="1390650"/>
                    <a:pt x="1726673" y="1371600"/>
                  </a:cubicBezTo>
                  <a:lnTo>
                    <a:pt x="1707623" y="1343025"/>
                  </a:lnTo>
                  <a:cubicBezTo>
                    <a:pt x="1710207" y="1327519"/>
                    <a:pt x="1715507" y="1277399"/>
                    <a:pt x="1726673" y="1257300"/>
                  </a:cubicBezTo>
                  <a:cubicBezTo>
                    <a:pt x="1737792" y="1237286"/>
                    <a:pt x="1752073" y="1219200"/>
                    <a:pt x="1764773" y="1200150"/>
                  </a:cubicBezTo>
                  <a:lnTo>
                    <a:pt x="1783823" y="1171575"/>
                  </a:lnTo>
                  <a:cubicBezTo>
                    <a:pt x="1790173" y="1162050"/>
                    <a:pt x="1793348" y="1149350"/>
                    <a:pt x="1802873" y="1143000"/>
                  </a:cubicBezTo>
                  <a:lnTo>
                    <a:pt x="1860023" y="1104900"/>
                  </a:lnTo>
                  <a:cubicBezTo>
                    <a:pt x="1866373" y="1095375"/>
                    <a:pt x="1870458" y="1083863"/>
                    <a:pt x="1879073" y="1076325"/>
                  </a:cubicBezTo>
                  <a:cubicBezTo>
                    <a:pt x="1900741" y="1057365"/>
                    <a:pt x="1945077" y="1031709"/>
                    <a:pt x="1974323" y="1019175"/>
                  </a:cubicBezTo>
                  <a:cubicBezTo>
                    <a:pt x="1983551" y="1015220"/>
                    <a:pt x="1993158" y="1012085"/>
                    <a:pt x="2002898" y="1009650"/>
                  </a:cubicBezTo>
                  <a:cubicBezTo>
                    <a:pt x="2018604" y="1005723"/>
                    <a:pt x="2034904" y="1004385"/>
                    <a:pt x="2050523" y="1000125"/>
                  </a:cubicBezTo>
                  <a:cubicBezTo>
                    <a:pt x="2069896" y="994841"/>
                    <a:pt x="2088623" y="987425"/>
                    <a:pt x="2107673" y="981075"/>
                  </a:cubicBezTo>
                  <a:lnTo>
                    <a:pt x="2164823" y="962025"/>
                  </a:lnTo>
                  <a:lnTo>
                    <a:pt x="2193398" y="952500"/>
                  </a:lnTo>
                  <a:cubicBezTo>
                    <a:pt x="2219878" y="943673"/>
                    <a:pt x="2228391" y="943620"/>
                    <a:pt x="2250548" y="923925"/>
                  </a:cubicBezTo>
                  <a:cubicBezTo>
                    <a:pt x="2270684" y="906027"/>
                    <a:pt x="2307698" y="866775"/>
                    <a:pt x="2307698" y="866775"/>
                  </a:cubicBezTo>
                  <a:cubicBezTo>
                    <a:pt x="2314048" y="847725"/>
                    <a:pt x="2315609" y="826333"/>
                    <a:pt x="2326748" y="809625"/>
                  </a:cubicBezTo>
                  <a:cubicBezTo>
                    <a:pt x="2333098" y="800100"/>
                    <a:pt x="2341149" y="791511"/>
                    <a:pt x="2345798" y="781050"/>
                  </a:cubicBezTo>
                  <a:cubicBezTo>
                    <a:pt x="2353953" y="762700"/>
                    <a:pt x="2364848" y="723900"/>
                    <a:pt x="2364848" y="723900"/>
                  </a:cubicBezTo>
                  <a:cubicBezTo>
                    <a:pt x="2363030" y="700266"/>
                    <a:pt x="2366358" y="612620"/>
                    <a:pt x="2345798" y="571500"/>
                  </a:cubicBezTo>
                  <a:cubicBezTo>
                    <a:pt x="2318811" y="517525"/>
                    <a:pt x="2326748" y="561975"/>
                    <a:pt x="2269598" y="504825"/>
                  </a:cubicBezTo>
                  <a:cubicBezTo>
                    <a:pt x="2215429" y="450656"/>
                    <a:pt x="2267587" y="494294"/>
                    <a:pt x="2212448" y="466725"/>
                  </a:cubicBezTo>
                  <a:cubicBezTo>
                    <a:pt x="2202209" y="461605"/>
                    <a:pt x="2194334" y="452324"/>
                    <a:pt x="2183873" y="447675"/>
                  </a:cubicBezTo>
                  <a:cubicBezTo>
                    <a:pt x="2165523" y="439520"/>
                    <a:pt x="2145773" y="434975"/>
                    <a:pt x="2126723" y="428625"/>
                  </a:cubicBezTo>
                  <a:cubicBezTo>
                    <a:pt x="2079867" y="413006"/>
                    <a:pt x="2092805" y="415244"/>
                    <a:pt x="2021948" y="409575"/>
                  </a:cubicBezTo>
                  <a:cubicBezTo>
                    <a:pt x="1968052" y="405263"/>
                    <a:pt x="1913998" y="403225"/>
                    <a:pt x="1860023" y="400050"/>
                  </a:cubicBezTo>
                  <a:cubicBezTo>
                    <a:pt x="1847323" y="396875"/>
                    <a:pt x="1834702" y="393365"/>
                    <a:pt x="1821923" y="390525"/>
                  </a:cubicBezTo>
                  <a:cubicBezTo>
                    <a:pt x="1806119" y="387013"/>
                    <a:pt x="1789917" y="385260"/>
                    <a:pt x="1774298" y="381000"/>
                  </a:cubicBezTo>
                  <a:cubicBezTo>
                    <a:pt x="1754925" y="375716"/>
                    <a:pt x="1736839" y="365888"/>
                    <a:pt x="1717148" y="361950"/>
                  </a:cubicBezTo>
                  <a:cubicBezTo>
                    <a:pt x="1684412" y="355403"/>
                    <a:pt x="1662810" y="351868"/>
                    <a:pt x="1631423" y="342900"/>
                  </a:cubicBezTo>
                  <a:cubicBezTo>
                    <a:pt x="1621769" y="340142"/>
                    <a:pt x="1612076" y="337330"/>
                    <a:pt x="1602848" y="333375"/>
                  </a:cubicBezTo>
                  <a:cubicBezTo>
                    <a:pt x="1589797" y="327782"/>
                    <a:pt x="1577448" y="320675"/>
                    <a:pt x="1564748" y="314325"/>
                  </a:cubicBezTo>
                  <a:cubicBezTo>
                    <a:pt x="1521079" y="248821"/>
                    <a:pt x="1533888" y="278895"/>
                    <a:pt x="1517123" y="228600"/>
                  </a:cubicBezTo>
                  <a:cubicBezTo>
                    <a:pt x="1515933" y="210749"/>
                    <a:pt x="1520798" y="102600"/>
                    <a:pt x="1498073" y="57150"/>
                  </a:cubicBezTo>
                  <a:cubicBezTo>
                    <a:pt x="1492953" y="46911"/>
                    <a:pt x="1487118" y="36670"/>
                    <a:pt x="1479023" y="28575"/>
                  </a:cubicBezTo>
                  <a:cubicBezTo>
                    <a:pt x="1460559" y="10111"/>
                    <a:pt x="1445114" y="7747"/>
                    <a:pt x="1421873" y="0"/>
                  </a:cubicBezTo>
                  <a:cubicBezTo>
                    <a:pt x="1386948" y="3175"/>
                    <a:pt x="1351815" y="4565"/>
                    <a:pt x="1317098" y="9525"/>
                  </a:cubicBezTo>
                  <a:cubicBezTo>
                    <a:pt x="1307159" y="10945"/>
                    <a:pt x="1296877" y="13481"/>
                    <a:pt x="1288523" y="19050"/>
                  </a:cubicBezTo>
                  <a:cubicBezTo>
                    <a:pt x="1216900" y="66799"/>
                    <a:pt x="1297125" y="27001"/>
                    <a:pt x="1240898" y="76200"/>
                  </a:cubicBezTo>
                  <a:cubicBezTo>
                    <a:pt x="1223668" y="91277"/>
                    <a:pt x="1202798" y="101600"/>
                    <a:pt x="1183748" y="114300"/>
                  </a:cubicBezTo>
                  <a:cubicBezTo>
                    <a:pt x="1174223" y="120650"/>
                    <a:pt x="1166033" y="129730"/>
                    <a:pt x="1155173" y="133350"/>
                  </a:cubicBezTo>
                  <a:cubicBezTo>
                    <a:pt x="1063191" y="164011"/>
                    <a:pt x="1206199" y="114845"/>
                    <a:pt x="1088498" y="161925"/>
                  </a:cubicBezTo>
                  <a:cubicBezTo>
                    <a:pt x="1069854" y="169383"/>
                    <a:pt x="1031348" y="180975"/>
                    <a:pt x="1031348" y="180975"/>
                  </a:cubicBezTo>
                  <a:cubicBezTo>
                    <a:pt x="942448" y="177800"/>
                    <a:pt x="853191" y="180019"/>
                    <a:pt x="764648" y="171450"/>
                  </a:cubicBezTo>
                  <a:cubicBezTo>
                    <a:pt x="753254" y="170347"/>
                    <a:pt x="743224" y="161339"/>
                    <a:pt x="736073" y="152400"/>
                  </a:cubicBezTo>
                  <a:cubicBezTo>
                    <a:pt x="729801" y="144560"/>
                    <a:pt x="726548" y="123825"/>
                    <a:pt x="726548" y="123825"/>
                  </a:cubicBezTo>
                </a:path>
              </a:pathLst>
            </a:cu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360" y="301320"/>
            <a:ext cx="9071640" cy="1262160"/>
          </a:xfrm>
          <a:prstGeom prst="rect">
            <a:avLst/>
          </a:prstGeom>
        </p:spPr>
        <p:txBody>
          <a:bodyPr lIns="0" tIns="0" rIns="0" bIns="0" anchor="ctr"/>
          <a:lstStyle/>
          <a:p>
            <a:pPr algn="ctr"/>
            <a:r>
              <a:rPr lang="en-US" sz="4400" dirty="0" smtClean="0">
                <a:latin typeface="Arial"/>
              </a:rPr>
              <a:t>Dynamic Formation Control</a:t>
            </a:r>
            <a:endParaRPr/>
          </a:p>
        </p:txBody>
      </p:sp>
      <p:sp>
        <p:nvSpPr>
          <p:cNvPr id="3" name="TextBox 2"/>
          <p:cNvSpPr txBox="1"/>
          <p:nvPr/>
        </p:nvSpPr>
        <p:spPr>
          <a:xfrm>
            <a:off x="925512" y="1570037"/>
            <a:ext cx="5562599" cy="2308324"/>
          </a:xfrm>
          <a:prstGeom prst="rect">
            <a:avLst/>
          </a:prstGeom>
          <a:noFill/>
        </p:spPr>
        <p:txBody>
          <a:bodyPr wrap="square" rtlCol="0">
            <a:spAutoFit/>
          </a:bodyPr>
          <a:lstStyle/>
          <a:p>
            <a:pPr marL="342900" indent="-342900"/>
            <a:r>
              <a:rPr lang="en-US" dirty="0" smtClean="0"/>
              <a:t>Problem -2</a:t>
            </a:r>
          </a:p>
          <a:p>
            <a:pPr marL="342900" indent="-342900"/>
            <a:r>
              <a:rPr lang="en-US" dirty="0" err="1" smtClean="0"/>
              <a:t>Decentalized</a:t>
            </a:r>
            <a:r>
              <a:rPr lang="en-US" dirty="0" smtClean="0"/>
              <a:t> Structure</a:t>
            </a:r>
          </a:p>
          <a:p>
            <a:pPr marL="342900" indent="-342900"/>
            <a:endParaRPr lang="en-US" dirty="0"/>
          </a:p>
          <a:p>
            <a:pPr marL="342900" indent="-342900"/>
            <a:r>
              <a:rPr lang="en-US" dirty="0" smtClean="0"/>
              <a:t>     There will be no central servers/root nodes to decide agents’ individual positions to get the desired shape. Moreover, agents make their own position choices as unaware of the other agents’ positions and choices. </a:t>
            </a:r>
          </a:p>
        </p:txBody>
      </p:sp>
      <p:grpSp>
        <p:nvGrpSpPr>
          <p:cNvPr id="35" name="Group 34"/>
          <p:cNvGrpSpPr/>
          <p:nvPr/>
        </p:nvGrpSpPr>
        <p:grpSpPr>
          <a:xfrm>
            <a:off x="2144712" y="4237037"/>
            <a:ext cx="5259387" cy="2776954"/>
            <a:chOff x="2144712" y="4237037"/>
            <a:chExt cx="5259387" cy="2776954"/>
          </a:xfrm>
        </p:grpSpPr>
        <p:sp>
          <p:nvSpPr>
            <p:cNvPr id="5" name="Freeform 4"/>
            <p:cNvSpPr/>
            <p:nvPr/>
          </p:nvSpPr>
          <p:spPr>
            <a:xfrm>
              <a:off x="4811712" y="44656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2144712" y="55324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754312" y="4694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592512" y="4237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897312" y="5608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2830512"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Isosceles Triangle 11"/>
            <p:cNvSpPr/>
            <p:nvPr/>
          </p:nvSpPr>
          <p:spPr>
            <a:xfrm>
              <a:off x="2678112" y="53800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Isosceles Triangle 12"/>
            <p:cNvSpPr/>
            <p:nvPr/>
          </p:nvSpPr>
          <p:spPr>
            <a:xfrm>
              <a:off x="3211512" y="53800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4049712" y="62182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668712" y="50752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Straight Arrow Connector 16"/>
            <p:cNvCxnSpPr/>
            <p:nvPr/>
          </p:nvCxnSpPr>
          <p:spPr>
            <a:xfrm>
              <a:off x="3897312" y="4389437"/>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11512" y="4846637"/>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73512" y="5227637"/>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78312" y="5608637"/>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506912" y="6065837"/>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516312" y="5532437"/>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11512" y="6142037"/>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449512" y="5761037"/>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06712" y="5303837"/>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87712" y="6675437"/>
              <a:ext cx="3506088" cy="338554"/>
            </a:xfrm>
            <a:prstGeom prst="rect">
              <a:avLst/>
            </a:prstGeom>
            <a:noFill/>
          </p:spPr>
          <p:txBody>
            <a:bodyPr wrap="none" rtlCol="0">
              <a:spAutoFit/>
            </a:bodyPr>
            <a:lstStyle/>
            <a:p>
              <a:pPr>
                <a:buFont typeface="Arial" pitchFamily="34" charset="0"/>
                <a:buChar char="•"/>
              </a:pPr>
              <a:r>
                <a:rPr lang="en-US" sz="1600" dirty="0" smtClean="0"/>
                <a:t>No decision maker for whole swarm</a:t>
              </a:r>
              <a:endParaRPr lang="tr-TR" sz="16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1089</Words>
  <PresentationFormat>Custom</PresentationFormat>
  <Paragraphs>251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Kadir</cp:lastModifiedBy>
  <cp:revision>70</cp:revision>
  <dcterms:modified xsi:type="dcterms:W3CDTF">2015-08-22T14:56:40Z</dcterms:modified>
</cp:coreProperties>
</file>