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57" r:id="rId4"/>
    <p:sldId id="258" r:id="rId5"/>
    <p:sldId id="259" r:id="rId6"/>
    <p:sldId id="260" r:id="rId7"/>
    <p:sldId id="261" r:id="rId8"/>
    <p:sldId id="262" r:id="rId9"/>
    <p:sldId id="263" r:id="rId10"/>
    <p:sldId id="264" r:id="rId11"/>
    <p:sldId id="269"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4/23/2016</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4/23/2016</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4/23/2016</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4/23/2016</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171" y="531718"/>
            <a:ext cx="8228437" cy="1144682"/>
          </a:xfrm>
          <a:prstGeom prst="rect">
            <a:avLst/>
          </a:prstGeom>
          <a:noFill/>
          <a:ln>
            <a:noFill/>
          </a:ln>
        </p:spPr>
        <p:txBody>
          <a:bodyPr lIns="0" tIns="0" rIns="0" bIns="0" anchor="ctr"/>
          <a:lstStyle/>
          <a:p>
            <a:pPr algn="ctr">
              <a:lnSpc>
                <a:spcPct val="100000"/>
              </a:lnSpc>
            </a:pPr>
            <a:r>
              <a:rPr lang="en-US" sz="2500" dirty="0">
                <a:solidFill>
                  <a:srgbClr val="000000"/>
                </a:solidFill>
                <a:latin typeface="Arial"/>
                <a:ea typeface="DejaVu Sans"/>
              </a:rPr>
              <a:t>DYNAMIC FORMATION CONTROL WITH HETEROGENEOUS MOBILE ROBOTS</a:t>
            </a:r>
            <a:endParaRPr/>
          </a:p>
        </p:txBody>
      </p:sp>
      <p:pic>
        <p:nvPicPr>
          <p:cNvPr id="109" name="Picture 39"/>
          <p:cNvPicPr/>
          <p:nvPr/>
        </p:nvPicPr>
        <p:blipFill>
          <a:blip r:embed="rId2"/>
          <a:stretch>
            <a:fillRect/>
          </a:stretch>
        </p:blipFill>
        <p:spPr>
          <a:xfrm>
            <a:off x="142703" y="2458535"/>
            <a:ext cx="4501835" cy="2832476"/>
          </a:xfrm>
          <a:prstGeom prst="rect">
            <a:avLst/>
          </a:prstGeom>
          <a:ln>
            <a:noFill/>
          </a:ln>
        </p:spPr>
      </p:pic>
      <p:pic>
        <p:nvPicPr>
          <p:cNvPr id="110" name="Picture 40"/>
          <p:cNvPicPr/>
          <p:nvPr/>
        </p:nvPicPr>
        <p:blipFill>
          <a:blip r:embed="rId3"/>
          <a:stretch>
            <a:fillRect/>
          </a:stretch>
        </p:blipFill>
        <p:spPr>
          <a:xfrm>
            <a:off x="4840795" y="2322676"/>
            <a:ext cx="3815097" cy="271098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5485155" cy="369332"/>
          </a:xfrm>
          <a:prstGeom prst="rect">
            <a:avLst/>
          </a:prstGeom>
          <a:noFill/>
        </p:spPr>
        <p:txBody>
          <a:bodyPr wrap="none" rtlCol="0">
            <a:spAutoFit/>
          </a:bodyPr>
          <a:lstStyle/>
          <a:p>
            <a:pPr algn="ctr"/>
            <a:r>
              <a:rPr lang="tr-TR" i="1" u="sng" dirty="0" smtClean="0"/>
              <a:t>4)Hungarian Algorithm (Munkres Assignment Algorithm)</a:t>
            </a:r>
          </a:p>
        </p:txBody>
      </p:sp>
      <p:graphicFrame>
        <p:nvGraphicFramePr>
          <p:cNvPr id="6" name="Table 5"/>
          <p:cNvGraphicFramePr>
            <a:graphicFrameLocks noGrp="1"/>
          </p:cNvGraphicFramePr>
          <p:nvPr/>
        </p:nvGraphicFramePr>
        <p:xfrm>
          <a:off x="3886200" y="1803400"/>
          <a:ext cx="4572000" cy="1432560"/>
        </p:xfrm>
        <a:graphic>
          <a:graphicData uri="http://schemas.openxmlformats.org/drawingml/2006/table">
            <a:tbl>
              <a:tblPr firstRow="1" bandRow="1">
                <a:tableStyleId>{5C22544A-7EE6-4342-B048-85BDC9FD1C3A}</a:tableStyleId>
              </a:tblPr>
              <a:tblGrid>
                <a:gridCol w="1143000"/>
                <a:gridCol w="1143000"/>
                <a:gridCol w="1143000"/>
                <a:gridCol w="1143000"/>
              </a:tblGrid>
              <a:tr h="294640">
                <a:tc>
                  <a:txBody>
                    <a:bodyPr/>
                    <a:lstStyle/>
                    <a:p>
                      <a:endParaRPr lang="tr-TR" sz="1400" dirty="0"/>
                    </a:p>
                  </a:txBody>
                  <a:tcPr/>
                </a:tc>
                <a:tc>
                  <a:txBody>
                    <a:bodyPr/>
                    <a:lstStyle/>
                    <a:p>
                      <a:r>
                        <a:rPr lang="tr-TR" sz="1400" dirty="0" smtClean="0"/>
                        <a:t>Clean Bathroom</a:t>
                      </a:r>
                      <a:endParaRPr lang="tr-TR" sz="1400" dirty="0"/>
                    </a:p>
                  </a:txBody>
                  <a:tcPr/>
                </a:tc>
                <a:tc>
                  <a:txBody>
                    <a:bodyPr/>
                    <a:lstStyle/>
                    <a:p>
                      <a:r>
                        <a:rPr lang="tr-TR" sz="1400" dirty="0" smtClean="0"/>
                        <a:t>Sweep Floors</a:t>
                      </a:r>
                      <a:endParaRPr lang="tr-TR" sz="1400" dirty="0"/>
                    </a:p>
                  </a:txBody>
                  <a:tcPr/>
                </a:tc>
                <a:tc>
                  <a:txBody>
                    <a:bodyPr/>
                    <a:lstStyle/>
                    <a:p>
                      <a:r>
                        <a:rPr lang="tr-TR" sz="1400" dirty="0" smtClean="0"/>
                        <a:t>Wash</a:t>
                      </a:r>
                      <a:r>
                        <a:rPr lang="tr-TR" sz="1400" baseline="0" dirty="0" smtClean="0"/>
                        <a:t> Windows</a:t>
                      </a:r>
                      <a:endParaRPr lang="tr-TR" sz="1400" dirty="0"/>
                    </a:p>
                  </a:txBody>
                  <a:tcPr/>
                </a:tc>
              </a:tr>
              <a:tr h="294640">
                <a:tc>
                  <a:txBody>
                    <a:bodyPr/>
                    <a:lstStyle/>
                    <a:p>
                      <a:r>
                        <a:rPr lang="tr-TR" sz="1400" dirty="0" smtClean="0"/>
                        <a:t>Jim</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r>
              <a:tr h="294640">
                <a:tc>
                  <a:txBody>
                    <a:bodyPr/>
                    <a:lstStyle/>
                    <a:p>
                      <a:r>
                        <a:rPr lang="tr-TR" sz="1400" dirty="0" smtClean="0"/>
                        <a:t>Steve</a:t>
                      </a:r>
                      <a:endParaRPr lang="tr-TR" sz="1400" dirty="0"/>
                    </a:p>
                  </a:txBody>
                  <a:tcPr/>
                </a:tc>
                <a:tc>
                  <a:txBody>
                    <a:bodyPr/>
                    <a:lstStyle/>
                    <a:p>
                      <a:r>
                        <a:rPr lang="tr-TR" sz="1400" dirty="0" smtClean="0"/>
                        <a:t>$3</a:t>
                      </a:r>
                      <a:endParaRPr lang="tr-TR" sz="1400" dirty="0"/>
                    </a:p>
                  </a:txBody>
                  <a:tcPr/>
                </a:tc>
                <a:tc>
                  <a:txBody>
                    <a:bodyPr/>
                    <a:lstStyle/>
                    <a:p>
                      <a:r>
                        <a:rPr lang="tr-TR" sz="1400" dirty="0" smtClean="0"/>
                        <a:t>$2</a:t>
                      </a:r>
                      <a:endParaRPr lang="tr-TR" sz="1400" dirty="0"/>
                    </a:p>
                  </a:txBody>
                  <a:tcPr/>
                </a:tc>
                <a:tc>
                  <a:txBody>
                    <a:bodyPr/>
                    <a:lstStyle/>
                    <a:p>
                      <a:r>
                        <a:rPr lang="tr-TR" sz="1400" dirty="0" smtClean="0"/>
                        <a:t>$3</a:t>
                      </a:r>
                      <a:endParaRPr lang="tr-TR" sz="1400" dirty="0"/>
                    </a:p>
                  </a:txBody>
                  <a:tcPr/>
                </a:tc>
              </a:tr>
              <a:tr h="294640">
                <a:tc>
                  <a:txBody>
                    <a:bodyPr/>
                    <a:lstStyle/>
                    <a:p>
                      <a:r>
                        <a:rPr lang="tr-TR" sz="1400" dirty="0" smtClean="0"/>
                        <a:t>Alan</a:t>
                      </a:r>
                      <a:endParaRPr lang="tr-TR" sz="1400" dirty="0"/>
                    </a:p>
                  </a:txBody>
                  <a:tcPr/>
                </a:tc>
                <a:tc>
                  <a:txBody>
                    <a:bodyPr/>
                    <a:lstStyle/>
                    <a:p>
                      <a:r>
                        <a:rPr lang="tr-TR" sz="1400" dirty="0" smtClean="0"/>
                        <a:t>$3</a:t>
                      </a:r>
                      <a:endParaRPr lang="tr-TR" sz="1400" dirty="0"/>
                    </a:p>
                  </a:txBody>
                  <a:tcPr/>
                </a:tc>
                <a:tc>
                  <a:txBody>
                    <a:bodyPr/>
                    <a:lstStyle/>
                    <a:p>
                      <a:r>
                        <a:rPr lang="tr-TR" sz="1400" dirty="0" smtClean="0"/>
                        <a:t>$3</a:t>
                      </a:r>
                      <a:endParaRPr lang="tr-TR" sz="1400" dirty="0"/>
                    </a:p>
                  </a:txBody>
                  <a:tcPr/>
                </a:tc>
                <a:tc>
                  <a:txBody>
                    <a:bodyPr/>
                    <a:lstStyle/>
                    <a:p>
                      <a:r>
                        <a:rPr lang="tr-TR" sz="1400" dirty="0" smtClean="0"/>
                        <a:t>$2</a:t>
                      </a:r>
                      <a:endParaRPr lang="tr-TR" sz="1400" dirty="0"/>
                    </a:p>
                  </a:txBody>
                  <a:tcPr/>
                </a:tc>
              </a:tr>
            </a:tbl>
          </a:graphicData>
        </a:graphic>
      </p:graphicFrame>
      <p:sp>
        <p:nvSpPr>
          <p:cNvPr id="7" name="TextBox 6"/>
          <p:cNvSpPr txBox="1"/>
          <p:nvPr/>
        </p:nvSpPr>
        <p:spPr>
          <a:xfrm>
            <a:off x="3581400" y="3810000"/>
            <a:ext cx="5257800" cy="1384995"/>
          </a:xfrm>
          <a:prstGeom prst="rect">
            <a:avLst/>
          </a:prstGeom>
          <a:noFill/>
        </p:spPr>
        <p:txBody>
          <a:bodyPr wrap="square" rtlCol="0">
            <a:spAutoFit/>
          </a:bodyPr>
          <a:lstStyle/>
          <a:p>
            <a:pPr>
              <a:buFont typeface="Arial" pitchFamily="34" charset="0"/>
              <a:buChar char="•"/>
            </a:pPr>
            <a:r>
              <a:rPr lang="tr-TR" sz="1400" dirty="0" smtClean="0"/>
              <a:t>The Hungarian method is a combinational optimization algorithm that solves the assignment problem in polynomial time. Worst case time complexity : O (n^3)</a:t>
            </a:r>
          </a:p>
          <a:p>
            <a:pPr>
              <a:buFont typeface="Arial" pitchFamily="34" charset="0"/>
              <a:buChar char="•"/>
            </a:pPr>
            <a:r>
              <a:rPr lang="tr-TR" sz="1400" dirty="0" smtClean="0"/>
              <a:t>Optimality is guaranteed</a:t>
            </a:r>
          </a:p>
          <a:p>
            <a:pPr>
              <a:buFont typeface="Arial" pitchFamily="34" charset="0"/>
              <a:buChar char="•"/>
            </a:pPr>
            <a:r>
              <a:rPr lang="tr-TR" sz="1400" dirty="0" smtClean="0"/>
              <a:t>Time complexity can be made better with some dynamic and incremental implementations. </a:t>
            </a:r>
            <a:endParaRPr lang="tr-TR" sz="1400" dirty="0"/>
          </a:p>
        </p:txBody>
      </p:sp>
      <p:pic>
        <p:nvPicPr>
          <p:cNvPr id="1026" name="Picture 2"/>
          <p:cNvPicPr>
            <a:picLocks noChangeAspect="1" noChangeArrowheads="1"/>
          </p:cNvPicPr>
          <p:nvPr/>
        </p:nvPicPr>
        <p:blipFill>
          <a:blip r:embed="rId2"/>
          <a:srcRect/>
          <a:stretch>
            <a:fillRect/>
          </a:stretch>
        </p:blipFill>
        <p:spPr bwMode="auto">
          <a:xfrm>
            <a:off x="1143000" y="1828800"/>
            <a:ext cx="2008188"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4019" y="658064"/>
            <a:ext cx="1827744" cy="400110"/>
          </a:xfrm>
          <a:prstGeom prst="rect">
            <a:avLst/>
          </a:prstGeom>
          <a:noFill/>
        </p:spPr>
        <p:txBody>
          <a:bodyPr wrap="none" rtlCol="0">
            <a:spAutoFit/>
          </a:bodyPr>
          <a:lstStyle/>
          <a:p>
            <a:pPr algn="ctr"/>
            <a:r>
              <a:rPr lang="tr-TR" sz="2000" dirty="0" smtClean="0"/>
              <a:t>NAVIGATION</a:t>
            </a:r>
            <a:endParaRPr lang="tr-TR" sz="2000" dirty="0"/>
          </a:p>
        </p:txBody>
      </p:sp>
      <p:sp>
        <p:nvSpPr>
          <p:cNvPr id="5" name="TextBox 4"/>
          <p:cNvSpPr txBox="1"/>
          <p:nvPr/>
        </p:nvSpPr>
        <p:spPr>
          <a:xfrm>
            <a:off x="981974" y="1143000"/>
            <a:ext cx="7480539" cy="1754326"/>
          </a:xfrm>
          <a:prstGeom prst="rect">
            <a:avLst/>
          </a:prstGeom>
          <a:noFill/>
        </p:spPr>
        <p:txBody>
          <a:bodyPr wrap="square" rtlCol="0">
            <a:spAutoFit/>
          </a:bodyPr>
          <a:lstStyle/>
          <a:p>
            <a:pPr algn="just"/>
            <a:r>
              <a:rPr lang="tr-TR" dirty="0" smtClean="0"/>
              <a:t>To increase the bandwith of the controllers, desired setpoints are defined in the velocity domain. Velocity setpoints are assumed to have the amplitude proportional with the euclidian distance of each agent to the desired goal state. The direction of these velocity setpoints must have a bearing angle of the line segment drawn from the agent to the goal state. </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2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0" name="Rectangle 6"/>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3" name="Rectangle 9"/>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6" name="Rectangle 12"/>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9" name="Rectangle 15"/>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3" name="Rectangle 19"/>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7" name="Rectangle 2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1" name="Group 40"/>
          <p:cNvGrpSpPr/>
          <p:nvPr/>
        </p:nvGrpSpPr>
        <p:grpSpPr>
          <a:xfrm>
            <a:off x="2268747" y="3562709"/>
            <a:ext cx="4581682" cy="1639019"/>
            <a:chOff x="2355011" y="3165894"/>
            <a:chExt cx="4581682" cy="1639019"/>
          </a:xfrm>
        </p:grpSpPr>
        <p:sp>
          <p:nvSpPr>
            <p:cNvPr id="28" name="Oval 27"/>
            <p:cNvSpPr/>
            <p:nvPr/>
          </p:nvSpPr>
          <p:spPr>
            <a:xfrm>
              <a:off x="2355011" y="4235570"/>
              <a:ext cx="638355" cy="5693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TextBox 28"/>
            <p:cNvSpPr txBox="1"/>
            <p:nvPr/>
          </p:nvSpPr>
          <p:spPr>
            <a:xfrm>
              <a:off x="2458529" y="4347714"/>
              <a:ext cx="439544" cy="369332"/>
            </a:xfrm>
            <a:prstGeom prst="rect">
              <a:avLst/>
            </a:prstGeom>
            <a:noFill/>
          </p:spPr>
          <p:txBody>
            <a:bodyPr wrap="none" rtlCol="0">
              <a:spAutoFit/>
            </a:bodyPr>
            <a:lstStyle/>
            <a:p>
              <a:r>
                <a:rPr lang="tr-TR" dirty="0" smtClean="0"/>
                <a:t>A1</a:t>
              </a:r>
              <a:endParaRPr lang="tr-TR" dirty="0"/>
            </a:p>
          </p:txBody>
        </p:sp>
        <p:sp>
          <p:nvSpPr>
            <p:cNvPr id="30" name="Oval 29"/>
            <p:cNvSpPr/>
            <p:nvPr/>
          </p:nvSpPr>
          <p:spPr>
            <a:xfrm>
              <a:off x="5727940" y="3165894"/>
              <a:ext cx="45719" cy="60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TextBox 30"/>
            <p:cNvSpPr txBox="1"/>
            <p:nvPr/>
          </p:nvSpPr>
          <p:spPr>
            <a:xfrm>
              <a:off x="5702060" y="3243532"/>
              <a:ext cx="1234633" cy="369332"/>
            </a:xfrm>
            <a:prstGeom prst="rect">
              <a:avLst/>
            </a:prstGeom>
            <a:noFill/>
          </p:spPr>
          <p:txBody>
            <a:bodyPr wrap="none" rtlCol="0">
              <a:spAutoFit/>
            </a:bodyPr>
            <a:lstStyle/>
            <a:p>
              <a:r>
                <a:rPr lang="tr-TR" dirty="0" smtClean="0"/>
                <a:t>Goal State</a:t>
              </a:r>
              <a:endParaRPr lang="tr-TR" dirty="0"/>
            </a:p>
          </p:txBody>
        </p:sp>
        <p:cxnSp>
          <p:nvCxnSpPr>
            <p:cNvPr id="35" name="Straight Arrow Connector 34"/>
            <p:cNvCxnSpPr>
              <a:stCxn id="28" idx="7"/>
            </p:cNvCxnSpPr>
            <p:nvPr/>
          </p:nvCxnSpPr>
          <p:spPr>
            <a:xfrm rot="5400000" flipH="1" flipV="1">
              <a:off x="3733070" y="2375837"/>
              <a:ext cx="1109922" cy="27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3493698" y="4106174"/>
              <a:ext cx="112143" cy="189781"/>
            </a:xfrm>
            <a:custGeom>
              <a:avLst/>
              <a:gdLst>
                <a:gd name="connsiteX0" fmla="*/ 51759 w 112143"/>
                <a:gd name="connsiteY0" fmla="*/ 189781 h 189781"/>
                <a:gd name="connsiteX1" fmla="*/ 103517 w 112143"/>
                <a:gd name="connsiteY1" fmla="*/ 69011 h 189781"/>
                <a:gd name="connsiteX2" fmla="*/ 0 w 112143"/>
                <a:gd name="connsiteY2" fmla="*/ 0 h 189781"/>
                <a:gd name="connsiteX3" fmla="*/ 0 w 112143"/>
                <a:gd name="connsiteY3" fmla="*/ 0 h 189781"/>
              </a:gdLst>
              <a:ahLst/>
              <a:cxnLst>
                <a:cxn ang="0">
                  <a:pos x="connsiteX0" y="connsiteY0"/>
                </a:cxn>
                <a:cxn ang="0">
                  <a:pos x="connsiteX1" y="connsiteY1"/>
                </a:cxn>
                <a:cxn ang="0">
                  <a:pos x="connsiteX2" y="connsiteY2"/>
                </a:cxn>
                <a:cxn ang="0">
                  <a:pos x="connsiteX3" y="connsiteY3"/>
                </a:cxn>
              </a:cxnLst>
              <a:rect l="l" t="t" r="r" b="b"/>
              <a:pathLst>
                <a:path w="112143" h="189781">
                  <a:moveTo>
                    <a:pt x="51759" y="189781"/>
                  </a:moveTo>
                  <a:cubicBezTo>
                    <a:pt x="81951" y="145211"/>
                    <a:pt x="112143" y="100641"/>
                    <a:pt x="103517" y="69011"/>
                  </a:cubicBezTo>
                  <a:cubicBezTo>
                    <a:pt x="94891" y="37381"/>
                    <a:pt x="0" y="0"/>
                    <a:pt x="0" y="0"/>
                  </a:cubicBezTo>
                  <a:lnTo>
                    <a:pt x="0" y="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38" name="Straight Connector 37"/>
            <p:cNvCxnSpPr>
              <a:stCxn id="28" idx="7"/>
            </p:cNvCxnSpPr>
            <p:nvPr/>
          </p:nvCxnSpPr>
          <p:spPr>
            <a:xfrm rot="5400000" flipH="1" flipV="1">
              <a:off x="3418206" y="3769003"/>
              <a:ext cx="31620" cy="106827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05841" y="4037162"/>
              <a:ext cx="1140056" cy="276999"/>
            </a:xfrm>
            <a:prstGeom prst="rect">
              <a:avLst/>
            </a:prstGeom>
            <a:noFill/>
          </p:spPr>
          <p:txBody>
            <a:bodyPr wrap="none" rtlCol="0">
              <a:spAutoFit/>
            </a:bodyPr>
            <a:lstStyle/>
            <a:p>
              <a:r>
                <a:rPr lang="tr-TR" sz="1200" dirty="0" smtClean="0"/>
                <a:t>Bearing Angle</a:t>
              </a:r>
              <a:endParaRPr lang="tr-TR" sz="1200" dirty="0"/>
            </a:p>
          </p:txBody>
        </p:sp>
        <p:sp>
          <p:nvSpPr>
            <p:cNvPr id="40" name="TextBox 39"/>
            <p:cNvSpPr txBox="1"/>
            <p:nvPr/>
          </p:nvSpPr>
          <p:spPr>
            <a:xfrm rot="20365342">
              <a:off x="3657599" y="3519578"/>
              <a:ext cx="902811" cy="276999"/>
            </a:xfrm>
            <a:prstGeom prst="rect">
              <a:avLst/>
            </a:prstGeom>
            <a:noFill/>
          </p:spPr>
          <p:txBody>
            <a:bodyPr wrap="none" rtlCol="0">
              <a:spAutoFit/>
            </a:bodyPr>
            <a:lstStyle/>
            <a:p>
              <a:r>
                <a:rPr lang="tr-TR" sz="1200" dirty="0" smtClean="0"/>
                <a:t>Amplitude</a:t>
              </a:r>
              <a:endParaRPr lang="tr-TR" sz="1200"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254417" cy="400110"/>
          </a:xfrm>
          <a:prstGeom prst="rect">
            <a:avLst/>
          </a:prstGeom>
          <a:noFill/>
        </p:spPr>
        <p:txBody>
          <a:bodyPr wrap="none" rtlCol="0">
            <a:spAutoFit/>
          </a:bodyPr>
          <a:lstStyle/>
          <a:p>
            <a:pPr algn="ctr"/>
            <a:r>
              <a:rPr lang="tr-TR" sz="2000" dirty="0" smtClean="0"/>
              <a:t>VELOCITY CONTROLLER</a:t>
            </a:r>
            <a:endParaRPr lang="tr-TR" sz="2000" dirty="0"/>
          </a:p>
        </p:txBody>
      </p:sp>
      <p:sp>
        <p:nvSpPr>
          <p:cNvPr id="5" name="TextBox 4"/>
          <p:cNvSpPr txBox="1"/>
          <p:nvPr/>
        </p:nvSpPr>
        <p:spPr>
          <a:xfrm>
            <a:off x="981974" y="1143000"/>
            <a:ext cx="3897221" cy="923330"/>
          </a:xfrm>
          <a:prstGeom prst="rect">
            <a:avLst/>
          </a:prstGeom>
          <a:noFill/>
        </p:spPr>
        <p:txBody>
          <a:bodyPr wrap="none" rtlCol="0">
            <a:spAutoFit/>
          </a:bodyPr>
          <a:lstStyle/>
          <a:p>
            <a:pPr algn="ctr"/>
            <a:r>
              <a:rPr lang="tr-TR" i="1" u="sng" dirty="0" smtClean="0"/>
              <a:t>State feedback with LQR controller;</a:t>
            </a:r>
          </a:p>
          <a:p>
            <a:pPr algn="ctr"/>
            <a:endParaRPr lang="tr-TR" i="1" u="sng" dirty="0" smtClean="0"/>
          </a:p>
          <a:p>
            <a:pPr algn="ctr"/>
            <a:endParaRPr lang="tr-TR" dirty="0" smtClean="0"/>
          </a:p>
        </p:txBody>
      </p:sp>
      <p:sp>
        <p:nvSpPr>
          <p:cNvPr id="6" name="TextBox 5"/>
          <p:cNvSpPr txBox="1"/>
          <p:nvPr/>
        </p:nvSpPr>
        <p:spPr>
          <a:xfrm>
            <a:off x="793630" y="1733909"/>
            <a:ext cx="5317481" cy="369332"/>
          </a:xfrm>
          <a:prstGeom prst="rect">
            <a:avLst/>
          </a:prstGeom>
          <a:noFill/>
        </p:spPr>
        <p:txBody>
          <a:bodyPr wrap="none" rtlCol="0">
            <a:spAutoFit/>
          </a:bodyPr>
          <a:lstStyle/>
          <a:p>
            <a:r>
              <a:rPr lang="tr-TR" dirty="0" smtClean="0"/>
              <a:t>System is augmented with an artificial error state, </a:t>
            </a:r>
            <a:endParaRPr lang="tr-TR"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52422" y="2225617"/>
            <a:ext cx="2976114" cy="454684"/>
          </a:xfrm>
          <a:prstGeom prst="rect">
            <a:avLst/>
          </a:prstGeom>
          <a:noFill/>
        </p:spPr>
      </p:pic>
      <p:sp>
        <p:nvSpPr>
          <p:cNvPr id="1027" name="Rectangle 3"/>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917722" y="2188128"/>
            <a:ext cx="1268082" cy="408604"/>
          </a:xfrm>
          <a:prstGeom prst="rect">
            <a:avLst/>
          </a:prstGeom>
          <a:noFill/>
        </p:spPr>
      </p:pic>
      <p:sp>
        <p:nvSpPr>
          <p:cNvPr id="1030" name="Rectangle 6"/>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905773" y="3045125"/>
            <a:ext cx="5404043" cy="369332"/>
          </a:xfrm>
          <a:prstGeom prst="rect">
            <a:avLst/>
          </a:prstGeom>
          <a:noFill/>
        </p:spPr>
        <p:txBody>
          <a:bodyPr wrap="none" rtlCol="0">
            <a:spAutoFit/>
          </a:bodyPr>
          <a:lstStyle/>
          <a:p>
            <a:r>
              <a:rPr lang="tr-TR" dirty="0" smtClean="0"/>
              <a:t>Q and R matrices used in solving Riccati equations,</a:t>
            </a: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33" name="Rectangle 9"/>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4"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856141" y="3623094"/>
            <a:ext cx="4233460" cy="491705"/>
          </a:xfrm>
          <a:prstGeom prst="rect">
            <a:avLst/>
          </a:prstGeom>
          <a:noFill/>
        </p:spPr>
      </p:pic>
      <p:sp>
        <p:nvSpPr>
          <p:cNvPr id="1036" name="Rectangle 12"/>
          <p:cNvSpPr>
            <a:spLocks noChangeArrowheads="1"/>
          </p:cNvSpPr>
          <p:nvPr/>
        </p:nvSpPr>
        <p:spPr bwMode="auto">
          <a:xfrm>
            <a:off x="0" y="847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37"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21433" y="3711490"/>
            <a:ext cx="1811548" cy="374378"/>
          </a:xfrm>
          <a:prstGeom prst="rect">
            <a:avLst/>
          </a:prstGeom>
          <a:noFill/>
        </p:spPr>
      </p:pic>
      <p:sp>
        <p:nvSpPr>
          <p:cNvPr id="1039" name="Rectangle 15"/>
          <p:cNvSpPr>
            <a:spLocks noChangeArrowheads="1"/>
          </p:cNvSpPr>
          <p:nvPr/>
        </p:nvSpPr>
        <p:spPr bwMode="auto">
          <a:xfrm>
            <a:off x="0" y="790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TextBox 23"/>
          <p:cNvSpPr txBox="1"/>
          <p:nvPr/>
        </p:nvSpPr>
        <p:spPr>
          <a:xfrm>
            <a:off x="971909" y="4336212"/>
            <a:ext cx="870751" cy="369332"/>
          </a:xfrm>
          <a:prstGeom prst="rect">
            <a:avLst/>
          </a:prstGeom>
          <a:noFill/>
        </p:spPr>
        <p:txBody>
          <a:bodyPr wrap="none" rtlCol="0">
            <a:spAutoFit/>
          </a:bodyPr>
          <a:lstStyle/>
          <a:p>
            <a:r>
              <a:rPr lang="tr-TR" dirty="0" smtClean="0"/>
              <a:t>where,</a:t>
            </a:r>
          </a:p>
        </p:txBody>
      </p:sp>
      <p:pic>
        <p:nvPicPr>
          <p:cNvPr id="1040" name="Picture 1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190446" y="5238751"/>
            <a:ext cx="2971718" cy="221770"/>
          </a:xfrm>
          <a:prstGeom prst="rect">
            <a:avLst/>
          </a:prstGeom>
          <a:noFill/>
        </p:spPr>
      </p:pic>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43" name="Rectangle 19"/>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45" name="Picture 21"/>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199073" y="4861641"/>
            <a:ext cx="2191108" cy="237460"/>
          </a:xfrm>
          <a:prstGeom prst="rect">
            <a:avLst/>
          </a:prstGeom>
          <a:noFill/>
        </p:spPr>
      </p:pic>
      <p:sp>
        <p:nvSpPr>
          <p:cNvPr id="1047" name="Rectangle 2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254417" cy="400110"/>
          </a:xfrm>
          <a:prstGeom prst="rect">
            <a:avLst/>
          </a:prstGeom>
          <a:noFill/>
        </p:spPr>
        <p:txBody>
          <a:bodyPr wrap="none" rtlCol="0">
            <a:spAutoFit/>
          </a:bodyPr>
          <a:lstStyle/>
          <a:p>
            <a:pPr algn="ctr"/>
            <a:r>
              <a:rPr lang="tr-TR" sz="2000" dirty="0" smtClean="0"/>
              <a:t>VELOCITY CONTROLLER</a:t>
            </a:r>
            <a:endParaRPr lang="tr-TR" sz="2000" dirty="0"/>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4579"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pic>
        <p:nvPicPr>
          <p:cNvPr id="24580" name="Picture 4" descr="C:\Users\Kadir\Desktop\Formation Control\formation_control\Resim - Video\open_loop(23-237).png"/>
          <p:cNvPicPr>
            <a:picLocks noChangeAspect="1" noChangeArrowheads="1"/>
          </p:cNvPicPr>
          <p:nvPr/>
        </p:nvPicPr>
        <p:blipFill>
          <a:blip r:embed="rId2"/>
          <a:srcRect/>
          <a:stretch>
            <a:fillRect/>
          </a:stretch>
        </p:blipFill>
        <p:spPr bwMode="auto">
          <a:xfrm>
            <a:off x="370615" y="3337268"/>
            <a:ext cx="4071989" cy="2844251"/>
          </a:xfrm>
          <a:prstGeom prst="rect">
            <a:avLst/>
          </a:prstGeom>
          <a:noFill/>
        </p:spPr>
      </p:pic>
      <p:pic>
        <p:nvPicPr>
          <p:cNvPr id="24581" name="Picture 5" descr="C:\Users\Kadir\Desktop\Formation Control\formation_control\Resim - Video\step(23-237).png"/>
          <p:cNvPicPr>
            <a:picLocks noChangeAspect="1" noChangeArrowheads="1"/>
          </p:cNvPicPr>
          <p:nvPr/>
        </p:nvPicPr>
        <p:blipFill>
          <a:blip r:embed="rId3"/>
          <a:srcRect/>
          <a:stretch>
            <a:fillRect/>
          </a:stretch>
        </p:blipFill>
        <p:spPr bwMode="auto">
          <a:xfrm>
            <a:off x="4865299" y="3347049"/>
            <a:ext cx="4020321" cy="2831621"/>
          </a:xfrm>
          <a:prstGeom prst="rect">
            <a:avLst/>
          </a:prstGeom>
          <a:noFill/>
        </p:spPr>
      </p:pic>
      <p:grpSp>
        <p:nvGrpSpPr>
          <p:cNvPr id="57" name="Group 56"/>
          <p:cNvGrpSpPr/>
          <p:nvPr/>
        </p:nvGrpSpPr>
        <p:grpSpPr>
          <a:xfrm>
            <a:off x="1690738" y="1138687"/>
            <a:ext cx="5676181" cy="1863305"/>
            <a:chOff x="871268" y="1138687"/>
            <a:chExt cx="5676181" cy="1863305"/>
          </a:xfrm>
        </p:grpSpPr>
        <p:sp>
          <p:nvSpPr>
            <p:cNvPr id="5" name="TextBox 4"/>
            <p:cNvSpPr txBox="1"/>
            <p:nvPr/>
          </p:nvSpPr>
          <p:spPr>
            <a:xfrm>
              <a:off x="4770408" y="1535500"/>
              <a:ext cx="871268" cy="369332"/>
            </a:xfrm>
            <a:prstGeom prst="rect">
              <a:avLst/>
            </a:prstGeom>
            <a:noFill/>
            <a:ln w="15875">
              <a:solidFill>
                <a:schemeClr val="accent1"/>
              </a:solidFill>
            </a:ln>
          </p:spPr>
          <p:txBody>
            <a:bodyPr wrap="square" rtlCol="0">
              <a:spAutoFit/>
            </a:bodyPr>
            <a:lstStyle/>
            <a:p>
              <a:pPr algn="ctr"/>
              <a:r>
                <a:rPr lang="tr-TR" dirty="0" smtClean="0"/>
                <a:t>Plant</a:t>
              </a:r>
              <a:endParaRPr lang="tr-TR" dirty="0"/>
            </a:p>
          </p:txBody>
        </p:sp>
        <p:cxnSp>
          <p:nvCxnSpPr>
            <p:cNvPr id="7" name="Straight Connector 6"/>
            <p:cNvCxnSpPr>
              <a:stCxn id="5" idx="2"/>
            </p:cNvCxnSpPr>
            <p:nvPr/>
          </p:nvCxnSpPr>
          <p:spPr>
            <a:xfrm rot="5400000">
              <a:off x="4909785" y="2196775"/>
              <a:ext cx="588200" cy="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4649638" y="2493034"/>
              <a:ext cx="5520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6200000">
              <a:off x="4123427" y="2156603"/>
              <a:ext cx="500333" cy="56934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TextBox 10"/>
            <p:cNvSpPr txBox="1"/>
            <p:nvPr/>
          </p:nvSpPr>
          <p:spPr>
            <a:xfrm>
              <a:off x="4339088" y="2234242"/>
              <a:ext cx="344966" cy="369332"/>
            </a:xfrm>
            <a:prstGeom prst="rect">
              <a:avLst/>
            </a:prstGeom>
            <a:noFill/>
          </p:spPr>
          <p:txBody>
            <a:bodyPr wrap="none" rtlCol="0">
              <a:spAutoFit/>
            </a:bodyPr>
            <a:lstStyle/>
            <a:p>
              <a:r>
                <a:rPr lang="tr-TR" dirty="0" smtClean="0"/>
                <a:t>K</a:t>
              </a:r>
              <a:endParaRPr lang="tr-TR" dirty="0"/>
            </a:p>
          </p:txBody>
        </p:sp>
        <p:sp>
          <p:nvSpPr>
            <p:cNvPr id="13" name="TextBox 12"/>
            <p:cNvSpPr txBox="1"/>
            <p:nvPr/>
          </p:nvSpPr>
          <p:spPr>
            <a:xfrm>
              <a:off x="5172975" y="2024332"/>
              <a:ext cx="301686" cy="369332"/>
            </a:xfrm>
            <a:prstGeom prst="rect">
              <a:avLst/>
            </a:prstGeom>
            <a:noFill/>
          </p:spPr>
          <p:txBody>
            <a:bodyPr wrap="none" rtlCol="0">
              <a:spAutoFit/>
            </a:bodyPr>
            <a:lstStyle/>
            <a:p>
              <a:r>
                <a:rPr lang="tr-TR" dirty="0" smtClean="0"/>
                <a:t>x</a:t>
              </a:r>
              <a:endParaRPr lang="tr-TR" dirty="0"/>
            </a:p>
          </p:txBody>
        </p:sp>
        <p:cxnSp>
          <p:nvCxnSpPr>
            <p:cNvPr id="15" name="Shape 14"/>
            <p:cNvCxnSpPr>
              <a:stCxn id="10" idx="0"/>
            </p:cNvCxnSpPr>
            <p:nvPr/>
          </p:nvCxnSpPr>
          <p:spPr>
            <a:xfrm rot="10800000">
              <a:off x="3752492" y="1932317"/>
              <a:ext cx="336431" cy="5089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545457" y="1526875"/>
              <a:ext cx="448574" cy="405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8" name="Straight Arrow Connector 17"/>
            <p:cNvCxnSpPr>
              <a:stCxn id="16" idx="6"/>
              <a:endCxn id="5" idx="1"/>
            </p:cNvCxnSpPr>
            <p:nvPr/>
          </p:nvCxnSpPr>
          <p:spPr>
            <a:xfrm flipV="1">
              <a:off x="3994031" y="1720166"/>
              <a:ext cx="776377" cy="9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2"/>
            </p:cNvCxnSpPr>
            <p:nvPr/>
          </p:nvCxnSpPr>
          <p:spPr>
            <a:xfrm flipV="1">
              <a:off x="3036498" y="1729596"/>
              <a:ext cx="508959" cy="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653397" y="1515373"/>
              <a:ext cx="448574" cy="4054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29" name="Straight Arrow Connector 28"/>
            <p:cNvCxnSpPr>
              <a:stCxn id="5" idx="3"/>
            </p:cNvCxnSpPr>
            <p:nvPr/>
          </p:nvCxnSpPr>
          <p:spPr>
            <a:xfrm flipV="1">
              <a:off x="5641676" y="1716657"/>
              <a:ext cx="905773" cy="3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5520906" y="2337759"/>
              <a:ext cx="1259456" cy="1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1897812" y="2984738"/>
              <a:ext cx="4261455" cy="17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27" idx="4"/>
            </p:cNvCxnSpPr>
            <p:nvPr/>
          </p:nvCxnSpPr>
          <p:spPr>
            <a:xfrm rot="16200000" flipV="1">
              <a:off x="1347160" y="2451339"/>
              <a:ext cx="1063924" cy="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871268" y="1752600"/>
              <a:ext cx="790755" cy="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36454" y="1408982"/>
              <a:ext cx="279244" cy="369332"/>
            </a:xfrm>
            <a:prstGeom prst="rect">
              <a:avLst/>
            </a:prstGeom>
            <a:noFill/>
          </p:spPr>
          <p:txBody>
            <a:bodyPr wrap="none" rtlCol="0">
              <a:spAutoFit/>
            </a:bodyPr>
            <a:lstStyle/>
            <a:p>
              <a:r>
                <a:rPr lang="tr-TR" dirty="0" smtClean="0"/>
                <a:t>r</a:t>
              </a:r>
              <a:endParaRPr lang="tr-TR" dirty="0"/>
            </a:p>
          </p:txBody>
        </p:sp>
        <p:sp>
          <p:nvSpPr>
            <p:cNvPr id="45" name="TextBox 44"/>
            <p:cNvSpPr txBox="1"/>
            <p:nvPr/>
          </p:nvSpPr>
          <p:spPr>
            <a:xfrm>
              <a:off x="6093127" y="1348596"/>
              <a:ext cx="301686" cy="369332"/>
            </a:xfrm>
            <a:prstGeom prst="rect">
              <a:avLst/>
            </a:prstGeom>
            <a:noFill/>
          </p:spPr>
          <p:txBody>
            <a:bodyPr wrap="none" rtlCol="0">
              <a:spAutoFit/>
            </a:bodyPr>
            <a:lstStyle/>
            <a:p>
              <a:r>
                <a:rPr lang="tr-TR" dirty="0" smtClean="0"/>
                <a:t>y</a:t>
              </a:r>
              <a:endParaRPr lang="tr-TR" dirty="0"/>
            </a:p>
          </p:txBody>
        </p:sp>
        <p:sp>
          <p:nvSpPr>
            <p:cNvPr id="46" name="Rectangle 45"/>
            <p:cNvSpPr/>
            <p:nvPr/>
          </p:nvSpPr>
          <p:spPr>
            <a:xfrm>
              <a:off x="3226279" y="1319842"/>
              <a:ext cx="2674189" cy="1570007"/>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24577"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968151" y="1138687"/>
              <a:ext cx="1228725" cy="190500"/>
            </a:xfrm>
            <a:prstGeom prst="rect">
              <a:avLst/>
            </a:prstGeom>
            <a:noFill/>
          </p:spPr>
        </p:pic>
        <p:sp>
          <p:nvSpPr>
            <p:cNvPr id="53" name="TextBox 52"/>
            <p:cNvSpPr txBox="1"/>
            <p:nvPr/>
          </p:nvSpPr>
          <p:spPr>
            <a:xfrm>
              <a:off x="2507411" y="1570007"/>
              <a:ext cx="546339" cy="307777"/>
            </a:xfrm>
            <a:prstGeom prst="rect">
              <a:avLst/>
            </a:prstGeom>
            <a:noFill/>
            <a:ln w="15875">
              <a:solidFill>
                <a:schemeClr val="accent1"/>
              </a:solidFill>
            </a:ln>
          </p:spPr>
          <p:txBody>
            <a:bodyPr wrap="square" rtlCol="0">
              <a:spAutoFit/>
            </a:bodyPr>
            <a:lstStyle/>
            <a:p>
              <a:pPr algn="ctr"/>
              <a:r>
                <a:rPr lang="tr-TR" sz="1400" dirty="0" smtClean="0"/>
                <a:t>1/s</a:t>
              </a:r>
              <a:endParaRPr lang="tr-TR" sz="1400" dirty="0"/>
            </a:p>
          </p:txBody>
        </p:sp>
        <p:cxnSp>
          <p:nvCxnSpPr>
            <p:cNvPr id="56" name="Straight Arrow Connector 55"/>
            <p:cNvCxnSpPr>
              <a:stCxn id="27" idx="6"/>
              <a:endCxn id="53" idx="1"/>
            </p:cNvCxnSpPr>
            <p:nvPr/>
          </p:nvCxnSpPr>
          <p:spPr>
            <a:xfrm>
              <a:off x="2101971" y="1718094"/>
              <a:ext cx="405440" cy="5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1121433" y="6185139"/>
            <a:ext cx="2436886" cy="369332"/>
          </a:xfrm>
          <a:prstGeom prst="rect">
            <a:avLst/>
          </a:prstGeom>
          <a:noFill/>
        </p:spPr>
        <p:txBody>
          <a:bodyPr wrap="none" rtlCol="0">
            <a:spAutoFit/>
          </a:bodyPr>
          <a:lstStyle/>
          <a:p>
            <a:r>
              <a:rPr lang="tr-TR" dirty="0" smtClean="0"/>
              <a:t>Open loop Bode plots</a:t>
            </a:r>
            <a:endParaRPr lang="tr-TR" dirty="0"/>
          </a:p>
        </p:txBody>
      </p:sp>
      <p:sp>
        <p:nvSpPr>
          <p:cNvPr id="59" name="TextBox 58"/>
          <p:cNvSpPr txBox="1"/>
          <p:nvPr/>
        </p:nvSpPr>
        <p:spPr>
          <a:xfrm>
            <a:off x="6199518" y="6147758"/>
            <a:ext cx="1604927" cy="369332"/>
          </a:xfrm>
          <a:prstGeom prst="rect">
            <a:avLst/>
          </a:prstGeom>
          <a:noFill/>
        </p:spPr>
        <p:txBody>
          <a:bodyPr wrap="none" rtlCol="0">
            <a:spAutoFit/>
          </a:bodyPr>
          <a:lstStyle/>
          <a:p>
            <a:r>
              <a:rPr lang="tr-TR" dirty="0" smtClean="0"/>
              <a:t>Step response</a:t>
            </a:r>
            <a:endParaRPr lang="tr-T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3860352" cy="400110"/>
          </a:xfrm>
          <a:prstGeom prst="rect">
            <a:avLst/>
          </a:prstGeom>
          <a:noFill/>
        </p:spPr>
        <p:txBody>
          <a:bodyPr wrap="none" rtlCol="0">
            <a:spAutoFit/>
          </a:bodyPr>
          <a:lstStyle/>
          <a:p>
            <a:pPr algn="ctr"/>
            <a:r>
              <a:rPr lang="tr-TR" sz="2000" dirty="0" smtClean="0"/>
              <a:t>SIMULATION ENVIRONMENT</a:t>
            </a:r>
            <a:endParaRPr lang="tr-TR" sz="2000" dirty="0"/>
          </a:p>
        </p:txBody>
      </p:sp>
      <p:grpSp>
        <p:nvGrpSpPr>
          <p:cNvPr id="78" name="Group 77"/>
          <p:cNvGrpSpPr/>
          <p:nvPr/>
        </p:nvGrpSpPr>
        <p:grpSpPr>
          <a:xfrm>
            <a:off x="577970" y="1293962"/>
            <a:ext cx="8314160" cy="3655679"/>
            <a:chOff x="577970" y="1293962"/>
            <a:chExt cx="8314160" cy="3655679"/>
          </a:xfrm>
        </p:grpSpPr>
        <p:sp>
          <p:nvSpPr>
            <p:cNvPr id="5" name="TextBox 4"/>
            <p:cNvSpPr txBox="1"/>
            <p:nvPr/>
          </p:nvSpPr>
          <p:spPr>
            <a:xfrm>
              <a:off x="6564702" y="2510287"/>
              <a:ext cx="1143262" cy="369332"/>
            </a:xfrm>
            <a:prstGeom prst="rect">
              <a:avLst/>
            </a:prstGeom>
            <a:noFill/>
            <a:ln>
              <a:solidFill>
                <a:schemeClr val="accent1">
                  <a:shade val="50000"/>
                </a:schemeClr>
              </a:solidFill>
            </a:ln>
          </p:spPr>
          <p:txBody>
            <a:bodyPr wrap="none" rtlCol="0">
              <a:spAutoFit/>
            </a:bodyPr>
            <a:lstStyle/>
            <a:p>
              <a:r>
                <a:rPr lang="tr-TR" dirty="0" smtClean="0"/>
                <a:t>MATLAB</a:t>
              </a:r>
              <a:endParaRPr lang="tr-TR" dirty="0"/>
            </a:p>
          </p:txBody>
        </p:sp>
        <p:sp>
          <p:nvSpPr>
            <p:cNvPr id="6" name="TextBox 5"/>
            <p:cNvSpPr txBox="1"/>
            <p:nvPr/>
          </p:nvSpPr>
          <p:spPr>
            <a:xfrm>
              <a:off x="1509623" y="1302589"/>
              <a:ext cx="2639683" cy="369332"/>
            </a:xfrm>
            <a:prstGeom prst="rect">
              <a:avLst/>
            </a:prstGeom>
            <a:noFill/>
          </p:spPr>
          <p:txBody>
            <a:bodyPr wrap="square" rtlCol="0">
              <a:spAutoFit/>
            </a:bodyPr>
            <a:lstStyle/>
            <a:p>
              <a:r>
                <a:rPr lang="tr-TR" dirty="0" smtClean="0"/>
                <a:t>GAZEBO </a:t>
              </a:r>
              <a:endParaRPr lang="tr-TR" dirty="0"/>
            </a:p>
          </p:txBody>
        </p:sp>
        <p:sp>
          <p:nvSpPr>
            <p:cNvPr id="7" name="Rectangle 6"/>
            <p:cNvSpPr/>
            <p:nvPr/>
          </p:nvSpPr>
          <p:spPr>
            <a:xfrm>
              <a:off x="577970" y="1293962"/>
              <a:ext cx="2976113" cy="2674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TextBox 7"/>
            <p:cNvSpPr txBox="1"/>
            <p:nvPr/>
          </p:nvSpPr>
          <p:spPr>
            <a:xfrm>
              <a:off x="724619" y="2380891"/>
              <a:ext cx="629728" cy="415498"/>
            </a:xfrm>
            <a:prstGeom prst="rect">
              <a:avLst/>
            </a:prstGeom>
            <a:noFill/>
            <a:ln>
              <a:solidFill>
                <a:schemeClr val="accent1">
                  <a:shade val="50000"/>
                </a:schemeClr>
              </a:solidFill>
            </a:ln>
          </p:spPr>
          <p:txBody>
            <a:bodyPr wrap="square" rtlCol="0">
              <a:spAutoFit/>
            </a:bodyPr>
            <a:lstStyle/>
            <a:p>
              <a:pPr algn="ctr"/>
              <a:r>
                <a:rPr lang="tr-TR" sz="1050" dirty="0" smtClean="0"/>
                <a:t>Model1</a:t>
              </a:r>
            </a:p>
            <a:p>
              <a:pPr algn="ctr"/>
              <a:r>
                <a:rPr lang="tr-TR" sz="1050" dirty="0" smtClean="0"/>
                <a:t>Plugin</a:t>
              </a:r>
              <a:endParaRPr lang="tr-TR" sz="1050" dirty="0"/>
            </a:p>
          </p:txBody>
        </p:sp>
        <p:sp>
          <p:nvSpPr>
            <p:cNvPr id="9" name="TextBox 8"/>
            <p:cNvSpPr txBox="1"/>
            <p:nvPr/>
          </p:nvSpPr>
          <p:spPr>
            <a:xfrm>
              <a:off x="1420483" y="2386642"/>
              <a:ext cx="667109" cy="415498"/>
            </a:xfrm>
            <a:prstGeom prst="rect">
              <a:avLst/>
            </a:prstGeom>
            <a:noFill/>
            <a:ln>
              <a:solidFill>
                <a:schemeClr val="accent1">
                  <a:shade val="50000"/>
                </a:schemeClr>
              </a:solidFill>
            </a:ln>
          </p:spPr>
          <p:txBody>
            <a:bodyPr wrap="square" rtlCol="0">
              <a:spAutoFit/>
            </a:bodyPr>
            <a:lstStyle/>
            <a:p>
              <a:pPr algn="ctr"/>
              <a:r>
                <a:rPr lang="tr-TR" sz="1050" dirty="0" smtClean="0"/>
                <a:t>Model2</a:t>
              </a:r>
            </a:p>
            <a:p>
              <a:pPr algn="ctr"/>
              <a:r>
                <a:rPr lang="tr-TR" sz="1050" dirty="0" smtClean="0"/>
                <a:t>Plugin</a:t>
              </a:r>
              <a:endParaRPr lang="tr-TR" sz="1050" dirty="0"/>
            </a:p>
          </p:txBody>
        </p:sp>
        <p:sp>
          <p:nvSpPr>
            <p:cNvPr id="10" name="TextBox 9"/>
            <p:cNvSpPr txBox="1"/>
            <p:nvPr/>
          </p:nvSpPr>
          <p:spPr>
            <a:xfrm>
              <a:off x="2616678" y="2392393"/>
              <a:ext cx="669985" cy="415498"/>
            </a:xfrm>
            <a:prstGeom prst="rect">
              <a:avLst/>
            </a:prstGeom>
            <a:noFill/>
            <a:ln>
              <a:solidFill>
                <a:schemeClr val="accent1">
                  <a:shade val="50000"/>
                </a:schemeClr>
              </a:solidFill>
            </a:ln>
          </p:spPr>
          <p:txBody>
            <a:bodyPr wrap="square" rtlCol="0">
              <a:spAutoFit/>
            </a:bodyPr>
            <a:lstStyle/>
            <a:p>
              <a:pPr algn="ctr"/>
              <a:r>
                <a:rPr lang="tr-TR" sz="1050" dirty="0" smtClean="0"/>
                <a:t>Modeln</a:t>
              </a:r>
            </a:p>
            <a:p>
              <a:pPr algn="ctr"/>
              <a:r>
                <a:rPr lang="tr-TR" sz="1050" dirty="0" smtClean="0"/>
                <a:t>Plugin</a:t>
              </a:r>
              <a:endParaRPr lang="tr-TR" sz="1050" dirty="0"/>
            </a:p>
          </p:txBody>
        </p:sp>
        <p:sp>
          <p:nvSpPr>
            <p:cNvPr id="12" name="TextBox 11"/>
            <p:cNvSpPr txBox="1"/>
            <p:nvPr/>
          </p:nvSpPr>
          <p:spPr>
            <a:xfrm>
              <a:off x="2122098" y="2260118"/>
              <a:ext cx="434734" cy="369332"/>
            </a:xfrm>
            <a:prstGeom prst="rect">
              <a:avLst/>
            </a:prstGeom>
            <a:noFill/>
          </p:spPr>
          <p:txBody>
            <a:bodyPr wrap="none" rtlCol="0">
              <a:spAutoFit/>
            </a:bodyPr>
            <a:lstStyle/>
            <a:p>
              <a:r>
                <a:rPr lang="tr-TR" dirty="0" smtClean="0"/>
                <a:t>....</a:t>
              </a:r>
              <a:endParaRPr lang="tr-TR" dirty="0"/>
            </a:p>
          </p:txBody>
        </p:sp>
        <p:sp>
          <p:nvSpPr>
            <p:cNvPr id="13" name="TextBox 12"/>
            <p:cNvSpPr txBox="1"/>
            <p:nvPr/>
          </p:nvSpPr>
          <p:spPr>
            <a:xfrm>
              <a:off x="5175850" y="1708033"/>
              <a:ext cx="914400" cy="461665"/>
            </a:xfrm>
            <a:prstGeom prst="rect">
              <a:avLst/>
            </a:prstGeom>
            <a:noFill/>
            <a:ln>
              <a:solidFill>
                <a:schemeClr val="accent1">
                  <a:shade val="50000"/>
                </a:schemeClr>
              </a:solidFill>
            </a:ln>
          </p:spPr>
          <p:txBody>
            <a:bodyPr wrap="square" rtlCol="0">
              <a:spAutoFit/>
            </a:bodyPr>
            <a:lstStyle/>
            <a:p>
              <a:r>
                <a:rPr lang="tr-TR" sz="1200" dirty="0" smtClean="0"/>
                <a:t>Publisher Interface</a:t>
              </a:r>
              <a:endParaRPr lang="tr-TR" sz="1200" dirty="0"/>
            </a:p>
          </p:txBody>
        </p:sp>
        <p:cxnSp>
          <p:nvCxnSpPr>
            <p:cNvPr id="15" name="Shape 14"/>
            <p:cNvCxnSpPr>
              <a:stCxn id="5" idx="0"/>
              <a:endCxn id="13" idx="3"/>
            </p:cNvCxnSpPr>
            <p:nvPr/>
          </p:nvCxnSpPr>
          <p:spPr>
            <a:xfrm rot="16200000" flipV="1">
              <a:off x="6327582" y="1701535"/>
              <a:ext cx="571421" cy="1046083"/>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hape 17"/>
            <p:cNvCxnSpPr>
              <a:stCxn id="13" idx="1"/>
              <a:endCxn id="8" idx="0"/>
            </p:cNvCxnSpPr>
            <p:nvPr/>
          </p:nvCxnSpPr>
          <p:spPr>
            <a:xfrm rot="10800000" flipV="1">
              <a:off x="1039484" y="1938865"/>
              <a:ext cx="4136367" cy="4420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9" idx="0"/>
            </p:cNvCxnSpPr>
            <p:nvPr/>
          </p:nvCxnSpPr>
          <p:spPr>
            <a:xfrm rot="5400000">
              <a:off x="1534068" y="2160914"/>
              <a:ext cx="445699" cy="5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0"/>
            </p:cNvCxnSpPr>
            <p:nvPr/>
          </p:nvCxnSpPr>
          <p:spPr>
            <a:xfrm rot="5400000">
              <a:off x="2729543" y="2163072"/>
              <a:ext cx="451449" cy="7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04890" y="1696529"/>
              <a:ext cx="946093" cy="276999"/>
            </a:xfrm>
            <a:prstGeom prst="rect">
              <a:avLst/>
            </a:prstGeom>
            <a:noFill/>
          </p:spPr>
          <p:txBody>
            <a:bodyPr wrap="none" rtlCol="0">
              <a:spAutoFit/>
            </a:bodyPr>
            <a:lstStyle/>
            <a:p>
              <a:r>
                <a:rPr lang="tr-TR" sz="1200" dirty="0" smtClean="0"/>
                <a:t>Goal States</a:t>
              </a:r>
              <a:endParaRPr lang="tr-TR" sz="1200" dirty="0"/>
            </a:p>
          </p:txBody>
        </p:sp>
        <p:sp>
          <p:nvSpPr>
            <p:cNvPr id="27" name="TextBox 26"/>
            <p:cNvSpPr txBox="1"/>
            <p:nvPr/>
          </p:nvSpPr>
          <p:spPr>
            <a:xfrm>
              <a:off x="948906" y="2993363"/>
              <a:ext cx="2208362" cy="338554"/>
            </a:xfrm>
            <a:prstGeom prst="rect">
              <a:avLst/>
            </a:prstGeom>
            <a:noFill/>
            <a:ln>
              <a:solidFill>
                <a:schemeClr val="accent1">
                  <a:shade val="50000"/>
                </a:schemeClr>
              </a:solidFill>
            </a:ln>
          </p:spPr>
          <p:txBody>
            <a:bodyPr wrap="square" rtlCol="0">
              <a:spAutoFit/>
            </a:bodyPr>
            <a:lstStyle/>
            <a:p>
              <a:pPr algn="ctr"/>
              <a:r>
                <a:rPr lang="tr-TR" sz="1600" dirty="0" smtClean="0"/>
                <a:t>Physics Engine</a:t>
              </a:r>
              <a:endParaRPr lang="tr-TR" sz="1600" dirty="0"/>
            </a:p>
          </p:txBody>
        </p:sp>
        <p:cxnSp>
          <p:nvCxnSpPr>
            <p:cNvPr id="34" name="Straight Arrow Connector 33"/>
            <p:cNvCxnSpPr>
              <a:stCxn id="8" idx="2"/>
            </p:cNvCxnSpPr>
            <p:nvPr/>
          </p:nvCxnSpPr>
          <p:spPr>
            <a:xfrm rot="16200000" flipH="1">
              <a:off x="934524" y="2901347"/>
              <a:ext cx="214230" cy="43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p:cNvCxnSpPr>
            <p:nvPr/>
          </p:nvCxnSpPr>
          <p:spPr>
            <a:xfrm rot="16200000" flipH="1">
              <a:off x="1656987" y="2899190"/>
              <a:ext cx="199852" cy="57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2"/>
            </p:cNvCxnSpPr>
            <p:nvPr/>
          </p:nvCxnSpPr>
          <p:spPr>
            <a:xfrm rot="5400000">
              <a:off x="2853903" y="2904223"/>
              <a:ext cx="194101" cy="1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940279" y="3554081"/>
              <a:ext cx="353683" cy="336430"/>
              <a:chOff x="940279" y="3510951"/>
              <a:chExt cx="353683" cy="336430"/>
            </a:xfrm>
          </p:grpSpPr>
          <p:sp>
            <p:nvSpPr>
              <p:cNvPr id="26" name="Oval 25"/>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TextBox 38"/>
              <p:cNvSpPr txBox="1"/>
              <p:nvPr/>
            </p:nvSpPr>
            <p:spPr>
              <a:xfrm>
                <a:off x="940279" y="3554082"/>
                <a:ext cx="332142" cy="253916"/>
              </a:xfrm>
              <a:prstGeom prst="rect">
                <a:avLst/>
              </a:prstGeom>
              <a:noFill/>
            </p:spPr>
            <p:txBody>
              <a:bodyPr wrap="none" rtlCol="0">
                <a:spAutoFit/>
              </a:bodyPr>
              <a:lstStyle/>
              <a:p>
                <a:r>
                  <a:rPr lang="tr-TR" sz="1050" dirty="0" smtClean="0"/>
                  <a:t>A1</a:t>
                </a:r>
                <a:endParaRPr lang="tr-TR" sz="1050" dirty="0"/>
              </a:p>
            </p:txBody>
          </p:sp>
        </p:grpSp>
        <p:grpSp>
          <p:nvGrpSpPr>
            <p:cNvPr id="41" name="Group 40"/>
            <p:cNvGrpSpPr/>
            <p:nvPr/>
          </p:nvGrpSpPr>
          <p:grpSpPr>
            <a:xfrm>
              <a:off x="1558506" y="3542579"/>
              <a:ext cx="353683" cy="336430"/>
              <a:chOff x="940279" y="3510951"/>
              <a:chExt cx="353683" cy="336430"/>
            </a:xfrm>
          </p:grpSpPr>
          <p:sp>
            <p:nvSpPr>
              <p:cNvPr id="42" name="Oval 41"/>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3" name="TextBox 42"/>
              <p:cNvSpPr txBox="1"/>
              <p:nvPr/>
            </p:nvSpPr>
            <p:spPr>
              <a:xfrm>
                <a:off x="940279" y="3554082"/>
                <a:ext cx="349776" cy="253916"/>
              </a:xfrm>
              <a:prstGeom prst="rect">
                <a:avLst/>
              </a:prstGeom>
              <a:noFill/>
            </p:spPr>
            <p:txBody>
              <a:bodyPr wrap="none" rtlCol="0">
                <a:spAutoFit/>
              </a:bodyPr>
              <a:lstStyle/>
              <a:p>
                <a:r>
                  <a:rPr lang="tr-TR" sz="1050" dirty="0" smtClean="0"/>
                  <a:t>A2</a:t>
                </a:r>
                <a:endParaRPr lang="tr-TR" sz="1050" dirty="0"/>
              </a:p>
            </p:txBody>
          </p:sp>
        </p:grpSp>
        <p:grpSp>
          <p:nvGrpSpPr>
            <p:cNvPr id="44" name="Group 43"/>
            <p:cNvGrpSpPr/>
            <p:nvPr/>
          </p:nvGrpSpPr>
          <p:grpSpPr>
            <a:xfrm>
              <a:off x="2711570" y="3539704"/>
              <a:ext cx="354584" cy="336430"/>
              <a:chOff x="940279" y="3510951"/>
              <a:chExt cx="354584" cy="336430"/>
            </a:xfrm>
          </p:grpSpPr>
          <p:sp>
            <p:nvSpPr>
              <p:cNvPr id="45" name="Oval 44"/>
              <p:cNvSpPr/>
              <p:nvPr/>
            </p:nvSpPr>
            <p:spPr>
              <a:xfrm>
                <a:off x="940279" y="3510951"/>
                <a:ext cx="353683" cy="33643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TextBox 45"/>
              <p:cNvSpPr txBox="1"/>
              <p:nvPr/>
            </p:nvSpPr>
            <p:spPr>
              <a:xfrm>
                <a:off x="940279" y="3554082"/>
                <a:ext cx="354584" cy="253916"/>
              </a:xfrm>
              <a:prstGeom prst="rect">
                <a:avLst/>
              </a:prstGeom>
              <a:noFill/>
            </p:spPr>
            <p:txBody>
              <a:bodyPr wrap="none" rtlCol="0">
                <a:spAutoFit/>
              </a:bodyPr>
              <a:lstStyle/>
              <a:p>
                <a:r>
                  <a:rPr lang="tr-TR" sz="1050" dirty="0" smtClean="0"/>
                  <a:t>An</a:t>
                </a:r>
                <a:endParaRPr lang="tr-TR" sz="1050" dirty="0"/>
              </a:p>
            </p:txBody>
          </p:sp>
        </p:grpSp>
        <p:sp>
          <p:nvSpPr>
            <p:cNvPr id="47" name="TextBox 46"/>
            <p:cNvSpPr txBox="1"/>
            <p:nvPr/>
          </p:nvSpPr>
          <p:spPr>
            <a:xfrm>
              <a:off x="2084717" y="3490820"/>
              <a:ext cx="434734" cy="369332"/>
            </a:xfrm>
            <a:prstGeom prst="rect">
              <a:avLst/>
            </a:prstGeom>
            <a:noFill/>
          </p:spPr>
          <p:txBody>
            <a:bodyPr wrap="none" rtlCol="0">
              <a:spAutoFit/>
            </a:bodyPr>
            <a:lstStyle/>
            <a:p>
              <a:r>
                <a:rPr lang="tr-TR" dirty="0" smtClean="0"/>
                <a:t>....</a:t>
              </a:r>
              <a:endParaRPr lang="tr-TR" dirty="0"/>
            </a:p>
          </p:txBody>
        </p:sp>
        <p:cxnSp>
          <p:nvCxnSpPr>
            <p:cNvPr id="53" name="Straight Arrow Connector 52"/>
            <p:cNvCxnSpPr>
              <a:endCxn id="26" idx="0"/>
            </p:cNvCxnSpPr>
            <p:nvPr/>
          </p:nvCxnSpPr>
          <p:spPr>
            <a:xfrm rot="5400000">
              <a:off x="1007136" y="3431156"/>
              <a:ext cx="232911" cy="12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0"/>
            </p:cNvCxnSpPr>
            <p:nvPr/>
          </p:nvCxnSpPr>
          <p:spPr>
            <a:xfrm rot="5400000">
              <a:off x="1636864" y="3436907"/>
              <a:ext cx="204156" cy="7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5" idx="0"/>
            </p:cNvCxnSpPr>
            <p:nvPr/>
          </p:nvCxnSpPr>
          <p:spPr>
            <a:xfrm rot="5400000">
              <a:off x="2792804" y="3434032"/>
              <a:ext cx="201281" cy="10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990492" y="4448358"/>
              <a:ext cx="914400" cy="461665"/>
            </a:xfrm>
            <a:prstGeom prst="rect">
              <a:avLst/>
            </a:prstGeom>
            <a:noFill/>
            <a:ln>
              <a:solidFill>
                <a:schemeClr val="accent1">
                  <a:shade val="50000"/>
                </a:schemeClr>
              </a:solidFill>
            </a:ln>
          </p:spPr>
          <p:txBody>
            <a:bodyPr wrap="square" rtlCol="0">
              <a:spAutoFit/>
            </a:bodyPr>
            <a:lstStyle/>
            <a:p>
              <a:pPr algn="ctr"/>
              <a:r>
                <a:rPr lang="tr-TR" sz="1200" dirty="0" smtClean="0"/>
                <a:t>Gazebo Publisher</a:t>
              </a:r>
              <a:endParaRPr lang="tr-TR" sz="1200" dirty="0"/>
            </a:p>
          </p:txBody>
        </p:sp>
        <p:sp>
          <p:nvSpPr>
            <p:cNvPr id="59" name="TextBox 58"/>
            <p:cNvSpPr txBox="1"/>
            <p:nvPr/>
          </p:nvSpPr>
          <p:spPr>
            <a:xfrm>
              <a:off x="4393722" y="4445481"/>
              <a:ext cx="914400" cy="461665"/>
            </a:xfrm>
            <a:prstGeom prst="rect">
              <a:avLst/>
            </a:prstGeom>
            <a:noFill/>
            <a:ln>
              <a:solidFill>
                <a:schemeClr val="accent1">
                  <a:shade val="50000"/>
                </a:schemeClr>
              </a:solidFill>
            </a:ln>
          </p:spPr>
          <p:txBody>
            <a:bodyPr wrap="square" rtlCol="0">
              <a:spAutoFit/>
            </a:bodyPr>
            <a:lstStyle/>
            <a:p>
              <a:pPr algn="ctr"/>
              <a:r>
                <a:rPr lang="tr-TR" sz="1200" dirty="0" smtClean="0"/>
                <a:t>Matlab Listener</a:t>
              </a:r>
              <a:endParaRPr lang="tr-TR" sz="1200" dirty="0"/>
            </a:p>
          </p:txBody>
        </p:sp>
        <p:cxnSp>
          <p:nvCxnSpPr>
            <p:cNvPr id="61" name="Shape 60"/>
            <p:cNvCxnSpPr>
              <a:stCxn id="7" idx="2"/>
              <a:endCxn id="58" idx="1"/>
            </p:cNvCxnSpPr>
            <p:nvPr/>
          </p:nvCxnSpPr>
          <p:spPr>
            <a:xfrm rot="16200000" flipH="1">
              <a:off x="2172739" y="3861438"/>
              <a:ext cx="711040" cy="924465"/>
            </a:xfrm>
            <a:prstGeom prst="bentConnector2">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107502" y="2415396"/>
              <a:ext cx="2070340" cy="16131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5" name="Straight Arrow Connector 64"/>
            <p:cNvCxnSpPr>
              <a:stCxn id="58" idx="3"/>
              <a:endCxn id="59" idx="1"/>
            </p:cNvCxnSpPr>
            <p:nvPr/>
          </p:nvCxnSpPr>
          <p:spPr>
            <a:xfrm flipV="1">
              <a:off x="3904892" y="4676314"/>
              <a:ext cx="488830" cy="287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9" idx="3"/>
            </p:cNvCxnSpPr>
            <p:nvPr/>
          </p:nvCxnSpPr>
          <p:spPr>
            <a:xfrm flipV="1">
              <a:off x="5308122" y="4675517"/>
              <a:ext cx="1454987" cy="797"/>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6430992" y="4360653"/>
              <a:ext cx="664234" cy="158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530860" y="4528869"/>
              <a:ext cx="1361270" cy="276999"/>
            </a:xfrm>
            <a:prstGeom prst="rect">
              <a:avLst/>
            </a:prstGeom>
            <a:noFill/>
          </p:spPr>
          <p:txBody>
            <a:bodyPr wrap="none" rtlCol="0">
              <a:spAutoFit/>
            </a:bodyPr>
            <a:lstStyle/>
            <a:p>
              <a:r>
                <a:rPr lang="tr-TR" sz="1200" dirty="0" smtClean="0"/>
                <a:t>Formation Shape</a:t>
              </a:r>
              <a:endParaRPr lang="tr-TR" sz="1200" dirty="0"/>
            </a:p>
          </p:txBody>
        </p:sp>
        <p:cxnSp>
          <p:nvCxnSpPr>
            <p:cNvPr id="76" name="Shape 75"/>
            <p:cNvCxnSpPr>
              <a:stCxn id="74" idx="1"/>
            </p:cNvCxnSpPr>
            <p:nvPr/>
          </p:nvCxnSpPr>
          <p:spPr>
            <a:xfrm rot="10800000">
              <a:off x="7341080" y="4037163"/>
              <a:ext cx="189781" cy="630207"/>
            </a:xfrm>
            <a:prstGeom prst="bentConnector2">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405886" y="4672642"/>
              <a:ext cx="1511952" cy="276999"/>
            </a:xfrm>
            <a:prstGeom prst="rect">
              <a:avLst/>
            </a:prstGeom>
            <a:noFill/>
          </p:spPr>
          <p:txBody>
            <a:bodyPr wrap="none" rtlCol="0">
              <a:spAutoFit/>
            </a:bodyPr>
            <a:lstStyle/>
            <a:p>
              <a:r>
                <a:rPr lang="tr-TR" sz="1200" dirty="0" smtClean="0"/>
                <a:t>Agent State Vectors</a:t>
              </a:r>
              <a:endParaRPr lang="tr-TR" sz="1200"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95983" y="1028479"/>
            <a:ext cx="5941438" cy="2873383"/>
            <a:chOff x="195983" y="1028479"/>
            <a:chExt cx="5941438" cy="2873383"/>
          </a:xfrm>
        </p:grpSpPr>
        <p:sp>
          <p:nvSpPr>
            <p:cNvPr id="4" name="TextBox 3"/>
            <p:cNvSpPr txBox="1"/>
            <p:nvPr/>
          </p:nvSpPr>
          <p:spPr>
            <a:xfrm>
              <a:off x="2290319" y="1738176"/>
              <a:ext cx="1008358" cy="422310"/>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Local </a:t>
              </a:r>
              <a:r>
                <a:rPr lang="en-US" sz="1100" dirty="0" err="1" smtClean="0"/>
                <a:t>Trilateration</a:t>
              </a:r>
              <a:endParaRPr lang="tr-TR" sz="1100" dirty="0"/>
            </a:p>
          </p:txBody>
        </p:sp>
        <p:sp>
          <p:nvSpPr>
            <p:cNvPr id="5" name="TextBox 4"/>
            <p:cNvSpPr txBox="1"/>
            <p:nvPr/>
          </p:nvSpPr>
          <p:spPr>
            <a:xfrm>
              <a:off x="3715919" y="1728160"/>
              <a:ext cx="967680" cy="437699"/>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Route Table</a:t>
              </a:r>
            </a:p>
            <a:p>
              <a:pPr algn="ctr"/>
              <a:r>
                <a:rPr lang="en-US" sz="1100" dirty="0" smtClean="0"/>
                <a:t> Algorithms</a:t>
              </a:r>
              <a:endParaRPr lang="tr-TR" sz="1100" dirty="0"/>
            </a:p>
          </p:txBody>
        </p:sp>
        <p:sp>
          <p:nvSpPr>
            <p:cNvPr id="6" name="TextBox 5"/>
            <p:cNvSpPr txBox="1"/>
            <p:nvPr/>
          </p:nvSpPr>
          <p:spPr>
            <a:xfrm>
              <a:off x="1046159" y="3309446"/>
              <a:ext cx="110592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a:t>
              </a:r>
              <a:r>
                <a:rPr lang="en-US" sz="1100" dirty="0" err="1" smtClean="0"/>
                <a:t>Propogation</a:t>
              </a:r>
              <a:endParaRPr lang="en-US" sz="1100" dirty="0" smtClean="0"/>
            </a:p>
            <a:p>
              <a:pPr algn="ctr"/>
              <a:endParaRPr lang="tr-TR" sz="1100" dirty="0"/>
            </a:p>
          </p:txBody>
        </p:sp>
        <p:sp>
          <p:nvSpPr>
            <p:cNvPr id="7" name="TextBox 6"/>
            <p:cNvSpPr txBox="1"/>
            <p:nvPr/>
          </p:nvSpPr>
          <p:spPr>
            <a:xfrm>
              <a:off x="2705039" y="3102064"/>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Estimator</a:t>
              </a:r>
            </a:p>
            <a:p>
              <a:pPr algn="ctr"/>
              <a:endParaRPr lang="tr-TR" sz="1100" dirty="0"/>
            </a:p>
          </p:txBody>
        </p:sp>
        <p:sp>
          <p:nvSpPr>
            <p:cNvPr id="8" name="TextBox 7"/>
            <p:cNvSpPr txBox="1"/>
            <p:nvPr/>
          </p:nvSpPr>
          <p:spPr>
            <a:xfrm>
              <a:off x="4709519" y="2341664"/>
              <a:ext cx="414720" cy="437699"/>
            </a:xfrm>
            <a:prstGeom prst="rect">
              <a:avLst/>
            </a:prstGeom>
            <a:noFill/>
            <a:ln w="6350">
              <a:solidFill>
                <a:schemeClr val="accent1">
                  <a:shade val="95000"/>
                  <a:satMod val="105000"/>
                </a:schemeClr>
              </a:solidFill>
              <a:prstDash val="dash"/>
            </a:ln>
          </p:spPr>
          <p:txBody>
            <a:bodyPr wrap="square" lIns="82945" tIns="41473" rIns="82945" bIns="41473" rtlCol="0">
              <a:spAutoFit/>
            </a:bodyPr>
            <a:lstStyle/>
            <a:p>
              <a:pPr algn="ctr"/>
              <a:endParaRPr lang="en-US" sz="1100" dirty="0" smtClean="0"/>
            </a:p>
            <a:p>
              <a:pPr algn="ctr"/>
              <a:endParaRPr lang="tr-TR" sz="1100" dirty="0"/>
            </a:p>
          </p:txBody>
        </p:sp>
        <p:sp>
          <p:nvSpPr>
            <p:cNvPr id="9" name="TextBox 8"/>
            <p:cNvSpPr txBox="1"/>
            <p:nvPr/>
          </p:nvSpPr>
          <p:spPr>
            <a:xfrm>
              <a:off x="3931920" y="2341664"/>
              <a:ext cx="887259" cy="406921"/>
            </a:xfrm>
            <a:prstGeom prst="rect">
              <a:avLst/>
            </a:prstGeom>
            <a:noFill/>
          </p:spPr>
          <p:txBody>
            <a:bodyPr wrap="none" lIns="82945" tIns="41473" rIns="82945" bIns="41473" rtlCol="0">
              <a:spAutoFit/>
            </a:bodyPr>
            <a:lstStyle/>
            <a:p>
              <a:pPr algn="ctr"/>
              <a:r>
                <a:rPr lang="en-US" sz="1000" dirty="0" smtClean="0"/>
                <a:t>Localization </a:t>
              </a:r>
            </a:p>
            <a:p>
              <a:pPr algn="ctr"/>
              <a:r>
                <a:rPr lang="en-US" sz="1000" dirty="0" smtClean="0"/>
                <a:t>Timer</a:t>
              </a:r>
              <a:endParaRPr lang="tr-TR" sz="1000" dirty="0"/>
            </a:p>
          </p:txBody>
        </p:sp>
        <p:cxnSp>
          <p:nvCxnSpPr>
            <p:cNvPr id="10" name="Straight Connector 9"/>
            <p:cNvCxnSpPr/>
            <p:nvPr/>
          </p:nvCxnSpPr>
          <p:spPr>
            <a:xfrm rot="5400000" flipH="1" flipV="1">
              <a:off x="4640370" y="2220662"/>
              <a:ext cx="553018"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4709519" y="1944152"/>
              <a:ext cx="2073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1"/>
              <a:endCxn id="4" idx="3"/>
            </p:cNvCxnSpPr>
            <p:nvPr/>
          </p:nvCxnSpPr>
          <p:spPr>
            <a:xfrm rot="10800000" flipV="1">
              <a:off x="3298677" y="1947009"/>
              <a:ext cx="417242" cy="232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557405" y="2678164"/>
              <a:ext cx="1112134" cy="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04845" y="3234906"/>
              <a:ext cx="600194" cy="685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916879" y="2566298"/>
              <a:ext cx="138240" cy="7115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536679" y="3015625"/>
              <a:ext cx="760400"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3"/>
            </p:cNvCxnSpPr>
            <p:nvPr/>
          </p:nvCxnSpPr>
          <p:spPr>
            <a:xfrm>
              <a:off x="3672719" y="3405552"/>
              <a:ext cx="1244338" cy="188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152079" y="3516827"/>
              <a:ext cx="5529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32784" y="1629653"/>
              <a:ext cx="1045957" cy="191478"/>
            </a:xfrm>
            <a:prstGeom prst="rect">
              <a:avLst/>
            </a:prstGeom>
            <a:noFill/>
          </p:spPr>
          <p:txBody>
            <a:bodyPr wrap="none" lIns="82945" tIns="41473" rIns="82945" bIns="41473" rtlCol="0">
              <a:spAutoFit/>
            </a:bodyPr>
            <a:lstStyle/>
            <a:p>
              <a:pPr algn="ctr"/>
              <a:r>
                <a:rPr lang="en-US" sz="700" b="1" dirty="0" smtClean="0"/>
                <a:t>Ultrasonic Sensors</a:t>
              </a:r>
              <a:endParaRPr lang="tr-TR" sz="700" b="1" dirty="0"/>
            </a:p>
          </p:txBody>
        </p:sp>
        <p:cxnSp>
          <p:nvCxnSpPr>
            <p:cNvPr id="20" name="Straight Arrow Connector 19"/>
            <p:cNvCxnSpPr/>
            <p:nvPr/>
          </p:nvCxnSpPr>
          <p:spPr>
            <a:xfrm>
              <a:off x="1460879" y="1788646"/>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95108" y="1028479"/>
              <a:ext cx="2073600" cy="283811"/>
            </a:xfrm>
            <a:prstGeom prst="rect">
              <a:avLst/>
            </a:prstGeom>
            <a:noFill/>
          </p:spPr>
          <p:txBody>
            <a:bodyPr wrap="square" lIns="82945" tIns="41473" rIns="82945" bIns="41473" rtlCol="0">
              <a:spAutoFit/>
            </a:bodyPr>
            <a:lstStyle/>
            <a:p>
              <a:r>
                <a:rPr lang="en-US" sz="1300" dirty="0" smtClean="0"/>
                <a:t>LOCAL POSITIONING</a:t>
              </a:r>
              <a:endParaRPr lang="tr-TR" sz="1300" dirty="0"/>
            </a:p>
          </p:txBody>
        </p:sp>
        <p:cxnSp>
          <p:nvCxnSpPr>
            <p:cNvPr id="22" name="Straight Connector 21"/>
            <p:cNvCxnSpPr/>
            <p:nvPr/>
          </p:nvCxnSpPr>
          <p:spPr>
            <a:xfrm>
              <a:off x="2113472" y="2130725"/>
              <a:ext cx="181154" cy="158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16719" y="337857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16719" y="386246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16720" y="3226493"/>
              <a:ext cx="760765" cy="195447"/>
            </a:xfrm>
            <a:prstGeom prst="rect">
              <a:avLst/>
            </a:prstGeom>
            <a:noFill/>
          </p:spPr>
          <p:txBody>
            <a:bodyPr wrap="none" lIns="82945" tIns="41473" rIns="82945" bIns="41473" rtlCol="0">
              <a:spAutoFit/>
            </a:bodyPr>
            <a:lstStyle/>
            <a:p>
              <a:pPr algn="ctr"/>
              <a:r>
                <a:rPr lang="en-US" sz="700" b="1" dirty="0" smtClean="0"/>
                <a:t>Acc. Sensors</a:t>
              </a:r>
              <a:endParaRPr lang="tr-TR" sz="700" b="1" dirty="0"/>
            </a:p>
          </p:txBody>
        </p:sp>
        <p:sp>
          <p:nvSpPr>
            <p:cNvPr id="26" name="TextBox 25"/>
            <p:cNvSpPr txBox="1"/>
            <p:nvPr/>
          </p:nvSpPr>
          <p:spPr>
            <a:xfrm>
              <a:off x="195983" y="3468438"/>
              <a:ext cx="807296" cy="195447"/>
            </a:xfrm>
            <a:prstGeom prst="rect">
              <a:avLst/>
            </a:prstGeom>
            <a:noFill/>
          </p:spPr>
          <p:txBody>
            <a:bodyPr wrap="none" lIns="82945" tIns="41473" rIns="82945" bIns="41473" rtlCol="0">
              <a:spAutoFit/>
            </a:bodyPr>
            <a:lstStyle/>
            <a:p>
              <a:pPr algn="ctr"/>
              <a:r>
                <a:rPr lang="en-US" sz="700" b="1" dirty="0" smtClean="0"/>
                <a:t>Gyro Sensors</a:t>
              </a:r>
              <a:endParaRPr lang="tr-TR" sz="700" b="1" dirty="0"/>
            </a:p>
          </p:txBody>
        </p:sp>
        <p:cxnSp>
          <p:nvCxnSpPr>
            <p:cNvPr id="27" name="Straight Arrow Connector 26"/>
            <p:cNvCxnSpPr/>
            <p:nvPr/>
          </p:nvCxnSpPr>
          <p:spPr>
            <a:xfrm>
              <a:off x="216719" y="3620518"/>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0543" y="3710384"/>
              <a:ext cx="783063" cy="191478"/>
            </a:xfrm>
            <a:prstGeom prst="rect">
              <a:avLst/>
            </a:prstGeom>
            <a:noFill/>
          </p:spPr>
          <p:txBody>
            <a:bodyPr wrap="none" lIns="82945" tIns="41473" rIns="82945" bIns="41473" rtlCol="0">
              <a:spAutoFit/>
            </a:bodyPr>
            <a:lstStyle/>
            <a:p>
              <a:pPr algn="ctr"/>
              <a:r>
                <a:rPr lang="en-US" sz="700" b="1" dirty="0" smtClean="0"/>
                <a:t>Mag. Sensors</a:t>
              </a:r>
              <a:endParaRPr lang="tr-TR" sz="700" b="1" dirty="0"/>
            </a:p>
          </p:txBody>
        </p:sp>
        <p:cxnSp>
          <p:nvCxnSpPr>
            <p:cNvPr id="36" name="Straight Arrow Connector 35"/>
            <p:cNvCxnSpPr/>
            <p:nvPr/>
          </p:nvCxnSpPr>
          <p:spPr>
            <a:xfrm>
              <a:off x="4908430" y="3407434"/>
              <a:ext cx="560717"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474786" y="3425489"/>
              <a:ext cx="1662635" cy="430887"/>
            </a:xfrm>
            <a:prstGeom prst="rect">
              <a:avLst/>
            </a:prstGeom>
          </p:spPr>
          <p:txBody>
            <a:bodyPr wrap="none">
              <a:spAutoFit/>
            </a:bodyPr>
            <a:lstStyle/>
            <a:p>
              <a:pPr algn="ctr"/>
              <a:r>
                <a:rPr lang="tr-TR" sz="1100" dirty="0" smtClean="0"/>
                <a:t>True Position&amp;Velocity </a:t>
              </a:r>
            </a:p>
            <a:p>
              <a:pPr algn="ctr"/>
              <a:r>
                <a:rPr lang="tr-TR" sz="1100" dirty="0" smtClean="0"/>
                <a:t>Information</a:t>
              </a:r>
              <a:endParaRPr lang="tr-TR" sz="11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p:cNvSpPr txBox="1"/>
          <p:nvPr/>
        </p:nvSpPr>
        <p:spPr>
          <a:xfrm>
            <a:off x="2854330" y="609600"/>
            <a:ext cx="2708270" cy="422310"/>
          </a:xfrm>
          <a:prstGeom prst="rect">
            <a:avLst/>
          </a:prstGeom>
          <a:noFill/>
        </p:spPr>
        <p:txBody>
          <a:bodyPr wrap="none" lIns="82945" tIns="41473" rIns="82945" bIns="41473" rtlCol="0">
            <a:spAutoFit/>
          </a:bodyPr>
          <a:lstStyle/>
          <a:p>
            <a:r>
              <a:rPr lang="en-US" sz="2200" b="1" dirty="0" smtClean="0"/>
              <a:t>SYSTEM DESIGN</a:t>
            </a:r>
            <a:endParaRPr lang="tr-TR" sz="2200" b="1" dirty="0"/>
          </a:p>
        </p:txBody>
      </p:sp>
      <p:sp>
        <p:nvSpPr>
          <p:cNvPr id="43" name="TextShape 2"/>
          <p:cNvSpPr txBox="1"/>
          <p:nvPr/>
        </p:nvSpPr>
        <p:spPr>
          <a:xfrm>
            <a:off x="457172" y="2038305"/>
            <a:ext cx="8228763" cy="3977484"/>
          </a:xfrm>
          <a:prstGeom prst="rect">
            <a:avLst/>
          </a:prstGeom>
        </p:spPr>
        <p:txBody>
          <a:bodyPr lIns="0" tIns="0" rIns="0" bIns="0"/>
          <a:lstStyle/>
          <a:p>
            <a:endParaRPr/>
          </a:p>
        </p:txBody>
      </p:sp>
      <p:grpSp>
        <p:nvGrpSpPr>
          <p:cNvPr id="2" name="Group 75"/>
          <p:cNvGrpSpPr/>
          <p:nvPr/>
        </p:nvGrpSpPr>
        <p:grpSpPr>
          <a:xfrm>
            <a:off x="1114560" y="5314136"/>
            <a:ext cx="6775200" cy="1162864"/>
            <a:chOff x="468312" y="5380037"/>
            <a:chExt cx="7469187" cy="1281842"/>
          </a:xfrm>
        </p:grpSpPr>
        <p:grpSp>
          <p:nvGrpSpPr>
            <p:cNvPr id="3" name="Group 41"/>
            <p:cNvGrpSpPr/>
            <p:nvPr/>
          </p:nvGrpSpPr>
          <p:grpSpPr>
            <a:xfrm>
              <a:off x="6488112" y="5456237"/>
              <a:ext cx="1449387" cy="1060833"/>
              <a:chOff x="1914525" y="4770437"/>
              <a:chExt cx="2592387" cy="1746633"/>
            </a:xfrm>
          </p:grpSpPr>
          <p:sp>
            <p:nvSpPr>
              <p:cNvPr id="44" name="Freeform 43"/>
              <p:cNvSpPr/>
              <p:nvPr/>
            </p:nvSpPr>
            <p:spPr>
              <a:xfrm>
                <a:off x="1914525" y="4770437"/>
                <a:ext cx="2592387" cy="17466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6" name="Oval 45"/>
              <p:cNvSpPr/>
              <p:nvPr/>
            </p:nvSpPr>
            <p:spPr>
              <a:xfrm>
                <a:off x="2143125" y="52276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Oval 46"/>
              <p:cNvSpPr/>
              <p:nvPr/>
            </p:nvSpPr>
            <p:spPr>
              <a:xfrm>
                <a:off x="2600325" y="5456237"/>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0" name="Oval 49"/>
              <p:cNvSpPr/>
              <p:nvPr/>
            </p:nvSpPr>
            <p:spPr>
              <a:xfrm>
                <a:off x="3667125" y="49990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2" name="Oval 51"/>
              <p:cNvSpPr/>
              <p:nvPr/>
            </p:nvSpPr>
            <p:spPr>
              <a:xfrm>
                <a:off x="3514725" y="583723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3" name="Oval 52"/>
              <p:cNvSpPr/>
              <p:nvPr/>
            </p:nvSpPr>
            <p:spPr>
              <a:xfrm>
                <a:off x="2981325" y="606583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Isosceles Triangle 53"/>
              <p:cNvSpPr/>
              <p:nvPr/>
            </p:nvSpPr>
            <p:spPr>
              <a:xfrm>
                <a:off x="26003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Isosceles Triangle 54"/>
              <p:cNvSpPr/>
              <p:nvPr/>
            </p:nvSpPr>
            <p:spPr>
              <a:xfrm>
                <a:off x="3209925" y="5151437"/>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6" name="Rectangle 55"/>
              <p:cNvSpPr/>
              <p:nvPr/>
            </p:nvSpPr>
            <p:spPr>
              <a:xfrm>
                <a:off x="3895725" y="5684837"/>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7" name="Rectangle 56"/>
              <p:cNvSpPr/>
              <p:nvPr/>
            </p:nvSpPr>
            <p:spPr>
              <a:xfrm>
                <a:off x="3286125" y="5532437"/>
                <a:ext cx="22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59" name="Freeform 58"/>
            <p:cNvSpPr/>
            <p:nvPr/>
          </p:nvSpPr>
          <p:spPr>
            <a:xfrm>
              <a:off x="2982912" y="5456237"/>
              <a:ext cx="1449387" cy="1060833"/>
            </a:xfrm>
            <a:custGeom>
              <a:avLst/>
              <a:gdLst>
                <a:gd name="connsiteX0" fmla="*/ 800100 w 1724025"/>
                <a:gd name="connsiteY0" fmla="*/ 7937 h 1238632"/>
                <a:gd name="connsiteX1" fmla="*/ 790575 w 1724025"/>
                <a:gd name="connsiteY1" fmla="*/ 55562 h 1238632"/>
                <a:gd name="connsiteX2" fmla="*/ 809625 w 1724025"/>
                <a:gd name="connsiteY2" fmla="*/ 169862 h 1238632"/>
                <a:gd name="connsiteX3" fmla="*/ 828675 w 1724025"/>
                <a:gd name="connsiteY3" fmla="*/ 198437 h 1238632"/>
                <a:gd name="connsiteX4" fmla="*/ 1019175 w 1724025"/>
                <a:gd name="connsiteY4" fmla="*/ 188912 h 1238632"/>
                <a:gd name="connsiteX5" fmla="*/ 1047750 w 1724025"/>
                <a:gd name="connsiteY5" fmla="*/ 169862 h 1238632"/>
                <a:gd name="connsiteX6" fmla="*/ 1076325 w 1724025"/>
                <a:gd name="connsiteY6" fmla="*/ 160337 h 1238632"/>
                <a:gd name="connsiteX7" fmla="*/ 1085850 w 1724025"/>
                <a:gd name="connsiteY7" fmla="*/ 131762 h 1238632"/>
                <a:gd name="connsiteX8" fmla="*/ 1114425 w 1724025"/>
                <a:gd name="connsiteY8" fmla="*/ 122237 h 1238632"/>
                <a:gd name="connsiteX9" fmla="*/ 1143000 w 1724025"/>
                <a:gd name="connsiteY9" fmla="*/ 103187 h 1238632"/>
                <a:gd name="connsiteX10" fmla="*/ 1200150 w 1724025"/>
                <a:gd name="connsiteY10" fmla="*/ 84137 h 1238632"/>
                <a:gd name="connsiteX11" fmla="*/ 1276350 w 1724025"/>
                <a:gd name="connsiteY11" fmla="*/ 93662 h 1238632"/>
                <a:gd name="connsiteX12" fmla="*/ 1333500 w 1724025"/>
                <a:gd name="connsiteY12" fmla="*/ 112712 h 1238632"/>
                <a:gd name="connsiteX13" fmla="*/ 1343025 w 1724025"/>
                <a:gd name="connsiteY13" fmla="*/ 141287 h 1238632"/>
                <a:gd name="connsiteX14" fmla="*/ 1362075 w 1724025"/>
                <a:gd name="connsiteY14" fmla="*/ 169862 h 1238632"/>
                <a:gd name="connsiteX15" fmla="*/ 1381125 w 1724025"/>
                <a:gd name="connsiteY15" fmla="*/ 227012 h 1238632"/>
                <a:gd name="connsiteX16" fmla="*/ 1362075 w 1724025"/>
                <a:gd name="connsiteY16" fmla="*/ 341312 h 1238632"/>
                <a:gd name="connsiteX17" fmla="*/ 1343025 w 1724025"/>
                <a:gd name="connsiteY17" fmla="*/ 369887 h 1238632"/>
                <a:gd name="connsiteX18" fmla="*/ 1352550 w 1724025"/>
                <a:gd name="connsiteY18" fmla="*/ 474662 h 1238632"/>
                <a:gd name="connsiteX19" fmla="*/ 1409700 w 1724025"/>
                <a:gd name="connsiteY19" fmla="*/ 512762 h 1238632"/>
                <a:gd name="connsiteX20" fmla="*/ 1466850 w 1724025"/>
                <a:gd name="connsiteY20" fmla="*/ 541337 h 1238632"/>
                <a:gd name="connsiteX21" fmla="*/ 1504950 w 1724025"/>
                <a:gd name="connsiteY21" fmla="*/ 550862 h 1238632"/>
                <a:gd name="connsiteX22" fmla="*/ 1533525 w 1724025"/>
                <a:gd name="connsiteY22" fmla="*/ 560387 h 1238632"/>
                <a:gd name="connsiteX23" fmla="*/ 1638300 w 1724025"/>
                <a:gd name="connsiteY23" fmla="*/ 598487 h 1238632"/>
                <a:gd name="connsiteX24" fmla="*/ 1666875 w 1724025"/>
                <a:gd name="connsiteY24" fmla="*/ 608012 h 1238632"/>
                <a:gd name="connsiteX25" fmla="*/ 1685925 w 1724025"/>
                <a:gd name="connsiteY25" fmla="*/ 636587 h 1238632"/>
                <a:gd name="connsiteX26" fmla="*/ 1704975 w 1724025"/>
                <a:gd name="connsiteY26" fmla="*/ 693737 h 1238632"/>
                <a:gd name="connsiteX27" fmla="*/ 1724025 w 1724025"/>
                <a:gd name="connsiteY27" fmla="*/ 779462 h 1238632"/>
                <a:gd name="connsiteX28" fmla="*/ 1695450 w 1724025"/>
                <a:gd name="connsiteY28" fmla="*/ 855662 h 1238632"/>
                <a:gd name="connsiteX29" fmla="*/ 1666875 w 1724025"/>
                <a:gd name="connsiteY29" fmla="*/ 865187 h 1238632"/>
                <a:gd name="connsiteX30" fmla="*/ 1638300 w 1724025"/>
                <a:gd name="connsiteY30" fmla="*/ 884237 h 1238632"/>
                <a:gd name="connsiteX31" fmla="*/ 1400175 w 1724025"/>
                <a:gd name="connsiteY31" fmla="*/ 893762 h 1238632"/>
                <a:gd name="connsiteX32" fmla="*/ 1333500 w 1724025"/>
                <a:gd name="connsiteY32" fmla="*/ 912812 h 1238632"/>
                <a:gd name="connsiteX33" fmla="*/ 1276350 w 1724025"/>
                <a:gd name="connsiteY33" fmla="*/ 931862 h 1238632"/>
                <a:gd name="connsiteX34" fmla="*/ 1219200 w 1724025"/>
                <a:gd name="connsiteY34" fmla="*/ 969962 h 1238632"/>
                <a:gd name="connsiteX35" fmla="*/ 1162050 w 1724025"/>
                <a:gd name="connsiteY35" fmla="*/ 1008062 h 1238632"/>
                <a:gd name="connsiteX36" fmla="*/ 1133475 w 1724025"/>
                <a:gd name="connsiteY36" fmla="*/ 1027112 h 1238632"/>
                <a:gd name="connsiteX37" fmla="*/ 1057275 w 1724025"/>
                <a:gd name="connsiteY37" fmla="*/ 1141412 h 1238632"/>
                <a:gd name="connsiteX38" fmla="*/ 1038225 w 1724025"/>
                <a:gd name="connsiteY38" fmla="*/ 1169987 h 1238632"/>
                <a:gd name="connsiteX39" fmla="*/ 942975 w 1724025"/>
                <a:gd name="connsiteY39" fmla="*/ 1208087 h 1238632"/>
                <a:gd name="connsiteX40" fmla="*/ 895350 w 1724025"/>
                <a:gd name="connsiteY40" fmla="*/ 1217612 h 1238632"/>
                <a:gd name="connsiteX41" fmla="*/ 781050 w 1724025"/>
                <a:gd name="connsiteY41" fmla="*/ 1236662 h 1238632"/>
                <a:gd name="connsiteX42" fmla="*/ 571500 w 1724025"/>
                <a:gd name="connsiteY42" fmla="*/ 1227137 h 1238632"/>
                <a:gd name="connsiteX43" fmla="*/ 552450 w 1724025"/>
                <a:gd name="connsiteY43" fmla="*/ 1198562 h 1238632"/>
                <a:gd name="connsiteX44" fmla="*/ 542925 w 1724025"/>
                <a:gd name="connsiteY44" fmla="*/ 969962 h 1238632"/>
                <a:gd name="connsiteX45" fmla="*/ 523875 w 1724025"/>
                <a:gd name="connsiteY45" fmla="*/ 855662 h 1238632"/>
                <a:gd name="connsiteX46" fmla="*/ 495300 w 1724025"/>
                <a:gd name="connsiteY46" fmla="*/ 798512 h 1238632"/>
                <a:gd name="connsiteX47" fmla="*/ 438150 w 1724025"/>
                <a:gd name="connsiteY47" fmla="*/ 760412 h 1238632"/>
                <a:gd name="connsiteX48" fmla="*/ 342900 w 1724025"/>
                <a:gd name="connsiteY48" fmla="*/ 731837 h 1238632"/>
                <a:gd name="connsiteX49" fmla="*/ 257175 w 1724025"/>
                <a:gd name="connsiteY49" fmla="*/ 712787 h 1238632"/>
                <a:gd name="connsiteX50" fmla="*/ 228600 w 1724025"/>
                <a:gd name="connsiteY50" fmla="*/ 703262 h 1238632"/>
                <a:gd name="connsiteX51" fmla="*/ 142875 w 1724025"/>
                <a:gd name="connsiteY51" fmla="*/ 684212 h 1238632"/>
                <a:gd name="connsiteX52" fmla="*/ 104775 w 1724025"/>
                <a:gd name="connsiteY52" fmla="*/ 655637 h 1238632"/>
                <a:gd name="connsiteX53" fmla="*/ 57150 w 1724025"/>
                <a:gd name="connsiteY53" fmla="*/ 608012 h 1238632"/>
                <a:gd name="connsiteX54" fmla="*/ 28575 w 1724025"/>
                <a:gd name="connsiteY54" fmla="*/ 550862 h 1238632"/>
                <a:gd name="connsiteX55" fmla="*/ 9525 w 1724025"/>
                <a:gd name="connsiteY55" fmla="*/ 484187 h 1238632"/>
                <a:gd name="connsiteX56" fmla="*/ 0 w 1724025"/>
                <a:gd name="connsiteY56" fmla="*/ 455612 h 1238632"/>
                <a:gd name="connsiteX57" fmla="*/ 9525 w 1724025"/>
                <a:gd name="connsiteY57" fmla="*/ 360362 h 1238632"/>
                <a:gd name="connsiteX58" fmla="*/ 47625 w 1724025"/>
                <a:gd name="connsiteY58" fmla="*/ 303212 h 1238632"/>
                <a:gd name="connsiteX59" fmla="*/ 76200 w 1724025"/>
                <a:gd name="connsiteY59" fmla="*/ 274637 h 1238632"/>
                <a:gd name="connsiteX60" fmla="*/ 171450 w 1724025"/>
                <a:gd name="connsiteY60" fmla="*/ 217487 h 1238632"/>
                <a:gd name="connsiteX61" fmla="*/ 200025 w 1724025"/>
                <a:gd name="connsiteY61" fmla="*/ 207962 h 1238632"/>
                <a:gd name="connsiteX62" fmla="*/ 333375 w 1724025"/>
                <a:gd name="connsiteY62" fmla="*/ 188912 h 1238632"/>
                <a:gd name="connsiteX63" fmla="*/ 495300 w 1724025"/>
                <a:gd name="connsiteY63" fmla="*/ 179387 h 1238632"/>
                <a:gd name="connsiteX64" fmla="*/ 523875 w 1724025"/>
                <a:gd name="connsiteY64" fmla="*/ 169862 h 1238632"/>
                <a:gd name="connsiteX65" fmla="*/ 590550 w 1724025"/>
                <a:gd name="connsiteY65" fmla="*/ 93662 h 1238632"/>
                <a:gd name="connsiteX66" fmla="*/ 609600 w 1724025"/>
                <a:gd name="connsiteY66" fmla="*/ 65087 h 1238632"/>
                <a:gd name="connsiteX67" fmla="*/ 628650 w 1724025"/>
                <a:gd name="connsiteY67" fmla="*/ 36512 h 1238632"/>
                <a:gd name="connsiteX68" fmla="*/ 685800 w 1724025"/>
                <a:gd name="connsiteY68" fmla="*/ 7937 h 1238632"/>
                <a:gd name="connsiteX69" fmla="*/ 800100 w 1724025"/>
                <a:gd name="connsiteY69" fmla="*/ 7937 h 123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724025" h="1238632">
                  <a:moveTo>
                    <a:pt x="800100" y="7937"/>
                  </a:moveTo>
                  <a:cubicBezTo>
                    <a:pt x="817562" y="15874"/>
                    <a:pt x="790575" y="39373"/>
                    <a:pt x="790575" y="55562"/>
                  </a:cubicBezTo>
                  <a:cubicBezTo>
                    <a:pt x="790575" y="76688"/>
                    <a:pt x="794722" y="140055"/>
                    <a:pt x="809625" y="169862"/>
                  </a:cubicBezTo>
                  <a:cubicBezTo>
                    <a:pt x="814745" y="180101"/>
                    <a:pt x="822325" y="188912"/>
                    <a:pt x="828675" y="198437"/>
                  </a:cubicBezTo>
                  <a:cubicBezTo>
                    <a:pt x="892175" y="195262"/>
                    <a:pt x="956130" y="197135"/>
                    <a:pt x="1019175" y="188912"/>
                  </a:cubicBezTo>
                  <a:cubicBezTo>
                    <a:pt x="1030526" y="187431"/>
                    <a:pt x="1037511" y="174982"/>
                    <a:pt x="1047750" y="169862"/>
                  </a:cubicBezTo>
                  <a:cubicBezTo>
                    <a:pt x="1056730" y="165372"/>
                    <a:pt x="1066800" y="163512"/>
                    <a:pt x="1076325" y="160337"/>
                  </a:cubicBezTo>
                  <a:cubicBezTo>
                    <a:pt x="1079500" y="150812"/>
                    <a:pt x="1078750" y="138862"/>
                    <a:pt x="1085850" y="131762"/>
                  </a:cubicBezTo>
                  <a:cubicBezTo>
                    <a:pt x="1092950" y="124662"/>
                    <a:pt x="1105445" y="126727"/>
                    <a:pt x="1114425" y="122237"/>
                  </a:cubicBezTo>
                  <a:cubicBezTo>
                    <a:pt x="1124664" y="117117"/>
                    <a:pt x="1132539" y="107836"/>
                    <a:pt x="1143000" y="103187"/>
                  </a:cubicBezTo>
                  <a:cubicBezTo>
                    <a:pt x="1161350" y="95032"/>
                    <a:pt x="1200150" y="84137"/>
                    <a:pt x="1200150" y="84137"/>
                  </a:cubicBezTo>
                  <a:cubicBezTo>
                    <a:pt x="1225550" y="87312"/>
                    <a:pt x="1251321" y="88299"/>
                    <a:pt x="1276350" y="93662"/>
                  </a:cubicBezTo>
                  <a:cubicBezTo>
                    <a:pt x="1295985" y="97869"/>
                    <a:pt x="1333500" y="112712"/>
                    <a:pt x="1333500" y="112712"/>
                  </a:cubicBezTo>
                  <a:cubicBezTo>
                    <a:pt x="1336675" y="122237"/>
                    <a:pt x="1338535" y="132307"/>
                    <a:pt x="1343025" y="141287"/>
                  </a:cubicBezTo>
                  <a:cubicBezTo>
                    <a:pt x="1348145" y="151526"/>
                    <a:pt x="1357426" y="159401"/>
                    <a:pt x="1362075" y="169862"/>
                  </a:cubicBezTo>
                  <a:cubicBezTo>
                    <a:pt x="1370230" y="188212"/>
                    <a:pt x="1381125" y="227012"/>
                    <a:pt x="1381125" y="227012"/>
                  </a:cubicBezTo>
                  <a:cubicBezTo>
                    <a:pt x="1378107" y="254174"/>
                    <a:pt x="1378032" y="309397"/>
                    <a:pt x="1362075" y="341312"/>
                  </a:cubicBezTo>
                  <a:cubicBezTo>
                    <a:pt x="1356955" y="351551"/>
                    <a:pt x="1349375" y="360362"/>
                    <a:pt x="1343025" y="369887"/>
                  </a:cubicBezTo>
                  <a:cubicBezTo>
                    <a:pt x="1346200" y="404812"/>
                    <a:pt x="1337720" y="442883"/>
                    <a:pt x="1352550" y="474662"/>
                  </a:cubicBezTo>
                  <a:cubicBezTo>
                    <a:pt x="1362232" y="495409"/>
                    <a:pt x="1387980" y="505522"/>
                    <a:pt x="1409700" y="512762"/>
                  </a:cubicBezTo>
                  <a:cubicBezTo>
                    <a:pt x="1530107" y="552898"/>
                    <a:pt x="1337599" y="485944"/>
                    <a:pt x="1466850" y="541337"/>
                  </a:cubicBezTo>
                  <a:cubicBezTo>
                    <a:pt x="1478882" y="546494"/>
                    <a:pt x="1492363" y="547266"/>
                    <a:pt x="1504950" y="550862"/>
                  </a:cubicBezTo>
                  <a:cubicBezTo>
                    <a:pt x="1514604" y="553620"/>
                    <a:pt x="1524124" y="556862"/>
                    <a:pt x="1533525" y="560387"/>
                  </a:cubicBezTo>
                  <a:cubicBezTo>
                    <a:pt x="1639556" y="600149"/>
                    <a:pt x="1518232" y="558464"/>
                    <a:pt x="1638300" y="598487"/>
                  </a:cubicBezTo>
                  <a:lnTo>
                    <a:pt x="1666875" y="608012"/>
                  </a:lnTo>
                  <a:cubicBezTo>
                    <a:pt x="1673225" y="617537"/>
                    <a:pt x="1681276" y="626126"/>
                    <a:pt x="1685925" y="636587"/>
                  </a:cubicBezTo>
                  <a:cubicBezTo>
                    <a:pt x="1694080" y="654937"/>
                    <a:pt x="1698625" y="674687"/>
                    <a:pt x="1704975" y="693737"/>
                  </a:cubicBezTo>
                  <a:cubicBezTo>
                    <a:pt x="1720607" y="740634"/>
                    <a:pt x="1712849" y="712408"/>
                    <a:pt x="1724025" y="779462"/>
                  </a:cubicBezTo>
                  <a:cubicBezTo>
                    <a:pt x="1718862" y="805278"/>
                    <a:pt x="1718809" y="836975"/>
                    <a:pt x="1695450" y="855662"/>
                  </a:cubicBezTo>
                  <a:cubicBezTo>
                    <a:pt x="1687610" y="861934"/>
                    <a:pt x="1675855" y="860697"/>
                    <a:pt x="1666875" y="865187"/>
                  </a:cubicBezTo>
                  <a:cubicBezTo>
                    <a:pt x="1656636" y="870307"/>
                    <a:pt x="1649682" y="883017"/>
                    <a:pt x="1638300" y="884237"/>
                  </a:cubicBezTo>
                  <a:cubicBezTo>
                    <a:pt x="1559314" y="892700"/>
                    <a:pt x="1479550" y="890587"/>
                    <a:pt x="1400175" y="893762"/>
                  </a:cubicBezTo>
                  <a:cubicBezTo>
                    <a:pt x="1304143" y="925773"/>
                    <a:pt x="1453101" y="876932"/>
                    <a:pt x="1333500" y="912812"/>
                  </a:cubicBezTo>
                  <a:cubicBezTo>
                    <a:pt x="1314266" y="918582"/>
                    <a:pt x="1293058" y="920723"/>
                    <a:pt x="1276350" y="931862"/>
                  </a:cubicBezTo>
                  <a:lnTo>
                    <a:pt x="1219200" y="969962"/>
                  </a:lnTo>
                  <a:lnTo>
                    <a:pt x="1162050" y="1008062"/>
                  </a:lnTo>
                  <a:lnTo>
                    <a:pt x="1133475" y="1027112"/>
                  </a:lnTo>
                  <a:lnTo>
                    <a:pt x="1057275" y="1141412"/>
                  </a:lnTo>
                  <a:cubicBezTo>
                    <a:pt x="1050925" y="1150937"/>
                    <a:pt x="1048464" y="1164867"/>
                    <a:pt x="1038225" y="1169987"/>
                  </a:cubicBezTo>
                  <a:cubicBezTo>
                    <a:pt x="1004358" y="1186920"/>
                    <a:pt x="982209" y="1200240"/>
                    <a:pt x="942975" y="1208087"/>
                  </a:cubicBezTo>
                  <a:cubicBezTo>
                    <a:pt x="927100" y="1211262"/>
                    <a:pt x="911293" y="1214799"/>
                    <a:pt x="895350" y="1217612"/>
                  </a:cubicBezTo>
                  <a:lnTo>
                    <a:pt x="781050" y="1236662"/>
                  </a:lnTo>
                  <a:cubicBezTo>
                    <a:pt x="711200" y="1233487"/>
                    <a:pt x="640471" y="1238632"/>
                    <a:pt x="571500" y="1227137"/>
                  </a:cubicBezTo>
                  <a:cubicBezTo>
                    <a:pt x="560208" y="1225255"/>
                    <a:pt x="553714" y="1209940"/>
                    <a:pt x="552450" y="1198562"/>
                  </a:cubicBezTo>
                  <a:cubicBezTo>
                    <a:pt x="544028" y="1122762"/>
                    <a:pt x="547835" y="1046070"/>
                    <a:pt x="542925" y="969962"/>
                  </a:cubicBezTo>
                  <a:cubicBezTo>
                    <a:pt x="541522" y="948223"/>
                    <a:pt x="530295" y="881341"/>
                    <a:pt x="523875" y="855662"/>
                  </a:cubicBezTo>
                  <a:cubicBezTo>
                    <a:pt x="519255" y="837182"/>
                    <a:pt x="510199" y="811549"/>
                    <a:pt x="495300" y="798512"/>
                  </a:cubicBezTo>
                  <a:cubicBezTo>
                    <a:pt x="478070" y="783435"/>
                    <a:pt x="459870" y="767652"/>
                    <a:pt x="438150" y="760412"/>
                  </a:cubicBezTo>
                  <a:cubicBezTo>
                    <a:pt x="302337" y="715141"/>
                    <a:pt x="443667" y="760627"/>
                    <a:pt x="342900" y="731837"/>
                  </a:cubicBezTo>
                  <a:cubicBezTo>
                    <a:pt x="230329" y="699674"/>
                    <a:pt x="450556" y="755761"/>
                    <a:pt x="257175" y="712787"/>
                  </a:cubicBezTo>
                  <a:cubicBezTo>
                    <a:pt x="247374" y="710609"/>
                    <a:pt x="238401" y="705440"/>
                    <a:pt x="228600" y="703262"/>
                  </a:cubicBezTo>
                  <a:cubicBezTo>
                    <a:pt x="128020" y="680911"/>
                    <a:pt x="207201" y="705654"/>
                    <a:pt x="142875" y="684212"/>
                  </a:cubicBezTo>
                  <a:cubicBezTo>
                    <a:pt x="130175" y="674687"/>
                    <a:pt x="116000" y="666862"/>
                    <a:pt x="104775" y="655637"/>
                  </a:cubicBezTo>
                  <a:cubicBezTo>
                    <a:pt x="41275" y="592137"/>
                    <a:pt x="133350" y="658812"/>
                    <a:pt x="57150" y="608012"/>
                  </a:cubicBezTo>
                  <a:cubicBezTo>
                    <a:pt x="33209" y="536188"/>
                    <a:pt x="65504" y="624720"/>
                    <a:pt x="28575" y="550862"/>
                  </a:cubicBezTo>
                  <a:cubicBezTo>
                    <a:pt x="20962" y="535637"/>
                    <a:pt x="13594" y="498429"/>
                    <a:pt x="9525" y="484187"/>
                  </a:cubicBezTo>
                  <a:cubicBezTo>
                    <a:pt x="6767" y="474533"/>
                    <a:pt x="3175" y="465137"/>
                    <a:pt x="0" y="455612"/>
                  </a:cubicBezTo>
                  <a:cubicBezTo>
                    <a:pt x="3175" y="423862"/>
                    <a:pt x="8" y="390818"/>
                    <a:pt x="9525" y="360362"/>
                  </a:cubicBezTo>
                  <a:cubicBezTo>
                    <a:pt x="16354" y="338509"/>
                    <a:pt x="31436" y="319401"/>
                    <a:pt x="47625" y="303212"/>
                  </a:cubicBezTo>
                  <a:cubicBezTo>
                    <a:pt x="57150" y="293687"/>
                    <a:pt x="65567" y="282907"/>
                    <a:pt x="76200" y="274637"/>
                  </a:cubicBezTo>
                  <a:cubicBezTo>
                    <a:pt x="103901" y="253092"/>
                    <a:pt x="138462" y="231625"/>
                    <a:pt x="171450" y="217487"/>
                  </a:cubicBezTo>
                  <a:cubicBezTo>
                    <a:pt x="180678" y="213532"/>
                    <a:pt x="190224" y="210140"/>
                    <a:pt x="200025" y="207962"/>
                  </a:cubicBezTo>
                  <a:cubicBezTo>
                    <a:pt x="227472" y="201863"/>
                    <a:pt x="310847" y="190714"/>
                    <a:pt x="333375" y="188912"/>
                  </a:cubicBezTo>
                  <a:cubicBezTo>
                    <a:pt x="387271" y="184600"/>
                    <a:pt x="441325" y="182562"/>
                    <a:pt x="495300" y="179387"/>
                  </a:cubicBezTo>
                  <a:cubicBezTo>
                    <a:pt x="504825" y="176212"/>
                    <a:pt x="514895" y="174352"/>
                    <a:pt x="523875" y="169862"/>
                  </a:cubicBezTo>
                  <a:cubicBezTo>
                    <a:pt x="563563" y="150018"/>
                    <a:pt x="561975" y="136525"/>
                    <a:pt x="590550" y="93662"/>
                  </a:cubicBezTo>
                  <a:lnTo>
                    <a:pt x="609600" y="65087"/>
                  </a:lnTo>
                  <a:cubicBezTo>
                    <a:pt x="615950" y="55562"/>
                    <a:pt x="617790" y="40132"/>
                    <a:pt x="628650" y="36512"/>
                  </a:cubicBezTo>
                  <a:cubicBezTo>
                    <a:pt x="668085" y="23367"/>
                    <a:pt x="648871" y="32556"/>
                    <a:pt x="685800" y="7937"/>
                  </a:cubicBezTo>
                  <a:cubicBezTo>
                    <a:pt x="784209" y="17778"/>
                    <a:pt x="782638" y="0"/>
                    <a:pt x="800100" y="793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Oval 59"/>
            <p:cNvSpPr/>
            <p:nvPr/>
          </p:nvSpPr>
          <p:spPr>
            <a:xfrm>
              <a:off x="1001712" y="5380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2" name="Oval 61"/>
            <p:cNvSpPr/>
            <p:nvPr/>
          </p:nvSpPr>
          <p:spPr>
            <a:xfrm>
              <a:off x="1535112" y="5456237"/>
              <a:ext cx="213015" cy="231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4" name="Oval 63"/>
            <p:cNvSpPr/>
            <p:nvPr/>
          </p:nvSpPr>
          <p:spPr>
            <a:xfrm>
              <a:off x="1839912" y="59896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Oval 65"/>
            <p:cNvSpPr/>
            <p:nvPr/>
          </p:nvSpPr>
          <p:spPr>
            <a:xfrm>
              <a:off x="2297112" y="6523037"/>
              <a:ext cx="127809" cy="1388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8" name="Oval 67"/>
            <p:cNvSpPr/>
            <p:nvPr/>
          </p:nvSpPr>
          <p:spPr>
            <a:xfrm>
              <a:off x="1763712" y="6446837"/>
              <a:ext cx="170412" cy="185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Isosceles Triangle 69"/>
            <p:cNvSpPr/>
            <p:nvPr/>
          </p:nvSpPr>
          <p:spPr>
            <a:xfrm>
              <a:off x="1154112" y="60658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1" name="Isosceles Triangle 70"/>
            <p:cNvSpPr/>
            <p:nvPr/>
          </p:nvSpPr>
          <p:spPr>
            <a:xfrm>
              <a:off x="2297112" y="5761037"/>
              <a:ext cx="127809" cy="1388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2" name="Rectangle 71"/>
            <p:cNvSpPr/>
            <p:nvPr/>
          </p:nvSpPr>
          <p:spPr>
            <a:xfrm>
              <a:off x="925512" y="6446837"/>
              <a:ext cx="213015" cy="138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4" name="Rectangle 73"/>
            <p:cNvSpPr/>
            <p:nvPr/>
          </p:nvSpPr>
          <p:spPr>
            <a:xfrm>
              <a:off x="468312" y="5761037"/>
              <a:ext cx="127809" cy="92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Right Arrow 74"/>
            <p:cNvSpPr/>
            <p:nvPr/>
          </p:nvSpPr>
          <p:spPr>
            <a:xfrm>
              <a:off x="5040312" y="5837237"/>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
        <p:nvSpPr>
          <p:cNvPr id="4" name="TextBox 3"/>
          <p:cNvSpPr txBox="1"/>
          <p:nvPr/>
        </p:nvSpPr>
        <p:spPr>
          <a:xfrm>
            <a:off x="2290319" y="1738176"/>
            <a:ext cx="1008358" cy="422310"/>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Local </a:t>
            </a:r>
            <a:r>
              <a:rPr lang="en-US" sz="1100" dirty="0" err="1" smtClean="0"/>
              <a:t>Trilateration</a:t>
            </a:r>
            <a:endParaRPr lang="tr-TR" sz="1100" dirty="0"/>
          </a:p>
        </p:txBody>
      </p:sp>
      <p:sp>
        <p:nvSpPr>
          <p:cNvPr id="5" name="TextBox 4"/>
          <p:cNvSpPr txBox="1"/>
          <p:nvPr/>
        </p:nvSpPr>
        <p:spPr>
          <a:xfrm>
            <a:off x="3715919" y="1728160"/>
            <a:ext cx="967680" cy="437699"/>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Route Table</a:t>
            </a:r>
          </a:p>
          <a:p>
            <a:pPr algn="ctr"/>
            <a:r>
              <a:rPr lang="en-US" sz="1100" dirty="0" smtClean="0"/>
              <a:t> Algorithms</a:t>
            </a:r>
            <a:endParaRPr lang="tr-TR" sz="1100" dirty="0"/>
          </a:p>
        </p:txBody>
      </p:sp>
      <p:sp>
        <p:nvSpPr>
          <p:cNvPr id="6" name="TextBox 5"/>
          <p:cNvSpPr txBox="1"/>
          <p:nvPr/>
        </p:nvSpPr>
        <p:spPr>
          <a:xfrm>
            <a:off x="1046159" y="3309446"/>
            <a:ext cx="110592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a:t>
            </a:r>
            <a:r>
              <a:rPr lang="en-US" sz="1100" dirty="0" err="1" smtClean="0"/>
              <a:t>Propogation</a:t>
            </a:r>
            <a:endParaRPr lang="en-US" sz="1100" dirty="0" smtClean="0"/>
          </a:p>
          <a:p>
            <a:pPr algn="ctr"/>
            <a:endParaRPr lang="tr-TR" sz="1100" dirty="0"/>
          </a:p>
        </p:txBody>
      </p:sp>
      <p:sp>
        <p:nvSpPr>
          <p:cNvPr id="7" name="TextBox 6"/>
          <p:cNvSpPr txBox="1"/>
          <p:nvPr/>
        </p:nvSpPr>
        <p:spPr>
          <a:xfrm>
            <a:off x="2705039" y="3102064"/>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State Estimator</a:t>
            </a:r>
          </a:p>
          <a:p>
            <a:pPr algn="ctr"/>
            <a:endParaRPr lang="tr-TR" sz="1100" dirty="0"/>
          </a:p>
        </p:txBody>
      </p:sp>
      <p:sp>
        <p:nvSpPr>
          <p:cNvPr id="8" name="TextBox 7"/>
          <p:cNvSpPr txBox="1"/>
          <p:nvPr/>
        </p:nvSpPr>
        <p:spPr>
          <a:xfrm>
            <a:off x="4709519" y="2341664"/>
            <a:ext cx="414720" cy="437699"/>
          </a:xfrm>
          <a:prstGeom prst="rect">
            <a:avLst/>
          </a:prstGeom>
          <a:noFill/>
          <a:ln w="6350">
            <a:solidFill>
              <a:schemeClr val="accent1">
                <a:shade val="95000"/>
                <a:satMod val="105000"/>
              </a:schemeClr>
            </a:solidFill>
            <a:prstDash val="dash"/>
          </a:ln>
        </p:spPr>
        <p:txBody>
          <a:bodyPr wrap="square" lIns="82945" tIns="41473" rIns="82945" bIns="41473" rtlCol="0">
            <a:spAutoFit/>
          </a:bodyPr>
          <a:lstStyle/>
          <a:p>
            <a:pPr algn="ctr"/>
            <a:endParaRPr lang="en-US" sz="1100" dirty="0" smtClean="0"/>
          </a:p>
          <a:p>
            <a:pPr algn="ctr"/>
            <a:endParaRPr lang="tr-TR" sz="1100" dirty="0"/>
          </a:p>
        </p:txBody>
      </p:sp>
      <p:sp>
        <p:nvSpPr>
          <p:cNvPr id="9" name="TextBox 8"/>
          <p:cNvSpPr txBox="1"/>
          <p:nvPr/>
        </p:nvSpPr>
        <p:spPr>
          <a:xfrm>
            <a:off x="3931920" y="2341664"/>
            <a:ext cx="887259" cy="406921"/>
          </a:xfrm>
          <a:prstGeom prst="rect">
            <a:avLst/>
          </a:prstGeom>
          <a:noFill/>
        </p:spPr>
        <p:txBody>
          <a:bodyPr wrap="none" lIns="82945" tIns="41473" rIns="82945" bIns="41473" rtlCol="0">
            <a:spAutoFit/>
          </a:bodyPr>
          <a:lstStyle/>
          <a:p>
            <a:pPr algn="ctr"/>
            <a:r>
              <a:rPr lang="en-US" sz="1000" dirty="0" smtClean="0"/>
              <a:t>Localization </a:t>
            </a:r>
          </a:p>
          <a:p>
            <a:pPr algn="ctr"/>
            <a:r>
              <a:rPr lang="en-US" sz="1000" dirty="0" smtClean="0"/>
              <a:t>Timer</a:t>
            </a:r>
            <a:endParaRPr lang="tr-TR" sz="1000" dirty="0"/>
          </a:p>
        </p:txBody>
      </p:sp>
      <p:cxnSp>
        <p:nvCxnSpPr>
          <p:cNvPr id="11" name="Straight Connector 10"/>
          <p:cNvCxnSpPr/>
          <p:nvPr/>
        </p:nvCxnSpPr>
        <p:spPr>
          <a:xfrm rot="5400000" flipH="1" flipV="1">
            <a:off x="4640370" y="2203410"/>
            <a:ext cx="553018"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709519" y="1926900"/>
            <a:ext cx="2073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4" idx="3"/>
          </p:cNvCxnSpPr>
          <p:nvPr/>
        </p:nvCxnSpPr>
        <p:spPr>
          <a:xfrm rot="10800000" flipV="1">
            <a:off x="3298677" y="1947009"/>
            <a:ext cx="417242" cy="232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557405" y="2678164"/>
            <a:ext cx="1112134" cy="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04845" y="3234906"/>
            <a:ext cx="600194" cy="685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916879" y="2549046"/>
            <a:ext cx="138240" cy="7115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536679" y="2998373"/>
            <a:ext cx="760400"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7" idx="3"/>
          </p:cNvCxnSpPr>
          <p:nvPr/>
        </p:nvCxnSpPr>
        <p:spPr>
          <a:xfrm flipV="1">
            <a:off x="3672719" y="3378574"/>
            <a:ext cx="1244160" cy="2697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299279" y="3067500"/>
            <a:ext cx="967680" cy="606976"/>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Formation Control</a:t>
            </a:r>
          </a:p>
          <a:p>
            <a:pPr algn="ctr"/>
            <a:endParaRPr lang="tr-TR" sz="1100" dirty="0"/>
          </a:p>
        </p:txBody>
      </p:sp>
      <p:cxnSp>
        <p:nvCxnSpPr>
          <p:cNvPr id="37" name="Straight Arrow Connector 36"/>
          <p:cNvCxnSpPr>
            <a:endCxn id="35" idx="1"/>
          </p:cNvCxnSpPr>
          <p:nvPr/>
        </p:nvCxnSpPr>
        <p:spPr>
          <a:xfrm flipV="1">
            <a:off x="4916879" y="3370988"/>
            <a:ext cx="1382400" cy="75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625083" y="4346355"/>
            <a:ext cx="768637" cy="406921"/>
          </a:xfrm>
          <a:prstGeom prst="rect">
            <a:avLst/>
          </a:prstGeom>
          <a:noFill/>
        </p:spPr>
        <p:txBody>
          <a:bodyPr wrap="none" lIns="82945" tIns="41473" rIns="82945" bIns="41473" rtlCol="0">
            <a:spAutoFit/>
          </a:bodyPr>
          <a:lstStyle/>
          <a:p>
            <a:pPr algn="ctr"/>
            <a:r>
              <a:rPr lang="en-US" sz="1000" dirty="0" smtClean="0"/>
              <a:t>Formation</a:t>
            </a:r>
          </a:p>
          <a:p>
            <a:pPr algn="ctr"/>
            <a:r>
              <a:rPr lang="en-US" sz="1000" dirty="0" smtClean="0"/>
              <a:t>Shape</a:t>
            </a:r>
            <a:endParaRPr lang="tr-TR" sz="1000" dirty="0"/>
          </a:p>
        </p:txBody>
      </p:sp>
      <p:cxnSp>
        <p:nvCxnSpPr>
          <p:cNvPr id="45" name="Straight Arrow Connector 44"/>
          <p:cNvCxnSpPr/>
          <p:nvPr/>
        </p:nvCxnSpPr>
        <p:spPr>
          <a:xfrm rot="16200000" flipV="1">
            <a:off x="6342435" y="4113051"/>
            <a:ext cx="872732" cy="864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30159" y="4553736"/>
            <a:ext cx="552960" cy="1441"/>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681679" y="3067500"/>
            <a:ext cx="967680" cy="591587"/>
          </a:xfrm>
          <a:prstGeom prst="rect">
            <a:avLst/>
          </a:prstGeom>
          <a:noFill/>
          <a:ln w="15875">
            <a:solidFill>
              <a:schemeClr val="accent1">
                <a:shade val="95000"/>
                <a:satMod val="105000"/>
              </a:schemeClr>
            </a:solidFill>
          </a:ln>
        </p:spPr>
        <p:txBody>
          <a:bodyPr wrap="square" lIns="82945" tIns="41473" rIns="82945" bIns="41473" rtlCol="0">
            <a:spAutoFit/>
          </a:bodyPr>
          <a:lstStyle/>
          <a:p>
            <a:pPr algn="ctr"/>
            <a:r>
              <a:rPr lang="en-US" sz="1100" dirty="0" smtClean="0"/>
              <a:t>Agent </a:t>
            </a:r>
          </a:p>
          <a:p>
            <a:pPr algn="ctr"/>
            <a:r>
              <a:rPr lang="en-US" sz="1100" dirty="0" smtClean="0"/>
              <a:t>Dynamics</a:t>
            </a:r>
          </a:p>
          <a:p>
            <a:pPr algn="ctr"/>
            <a:endParaRPr lang="tr-TR" sz="1100" dirty="0"/>
          </a:p>
        </p:txBody>
      </p:sp>
      <p:cxnSp>
        <p:nvCxnSpPr>
          <p:cNvPr id="51" name="Straight Arrow Connector 50"/>
          <p:cNvCxnSpPr>
            <a:stCxn id="35" idx="3"/>
            <a:endCxn id="49" idx="1"/>
          </p:cNvCxnSpPr>
          <p:nvPr/>
        </p:nvCxnSpPr>
        <p:spPr>
          <a:xfrm flipV="1">
            <a:off x="7266959" y="3363294"/>
            <a:ext cx="414720" cy="769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8649359" y="3355532"/>
            <a:ext cx="207360" cy="144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8061756" y="4152078"/>
            <a:ext cx="1589927"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flipV="1">
            <a:off x="216719" y="4949202"/>
            <a:ext cx="8640000" cy="1929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flipH="1" flipV="1">
            <a:off x="-577524" y="4172816"/>
            <a:ext cx="1589927" cy="144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16719" y="337857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16719" y="3862463"/>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2152079" y="3516827"/>
            <a:ext cx="55296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16720" y="3226493"/>
            <a:ext cx="760765" cy="195447"/>
          </a:xfrm>
          <a:prstGeom prst="rect">
            <a:avLst/>
          </a:prstGeom>
          <a:noFill/>
        </p:spPr>
        <p:txBody>
          <a:bodyPr wrap="none" lIns="82945" tIns="41473" rIns="82945" bIns="41473" rtlCol="0">
            <a:spAutoFit/>
          </a:bodyPr>
          <a:lstStyle/>
          <a:p>
            <a:pPr algn="ctr"/>
            <a:r>
              <a:rPr lang="en-US" sz="700" b="1" dirty="0" smtClean="0"/>
              <a:t>Acc. Sensors</a:t>
            </a:r>
            <a:endParaRPr lang="tr-TR" sz="700" b="1" dirty="0"/>
          </a:p>
        </p:txBody>
      </p:sp>
      <p:sp>
        <p:nvSpPr>
          <p:cNvPr id="87" name="TextBox 86"/>
          <p:cNvSpPr txBox="1"/>
          <p:nvPr/>
        </p:nvSpPr>
        <p:spPr>
          <a:xfrm>
            <a:off x="195983" y="3468438"/>
            <a:ext cx="807296" cy="195447"/>
          </a:xfrm>
          <a:prstGeom prst="rect">
            <a:avLst/>
          </a:prstGeom>
          <a:noFill/>
        </p:spPr>
        <p:txBody>
          <a:bodyPr wrap="none" lIns="82945" tIns="41473" rIns="82945" bIns="41473" rtlCol="0">
            <a:spAutoFit/>
          </a:bodyPr>
          <a:lstStyle/>
          <a:p>
            <a:pPr algn="ctr"/>
            <a:r>
              <a:rPr lang="en-US" sz="700" b="1" dirty="0" smtClean="0"/>
              <a:t>Gyro Sensors</a:t>
            </a:r>
            <a:endParaRPr lang="tr-TR" sz="700" b="1" dirty="0"/>
          </a:p>
        </p:txBody>
      </p:sp>
      <p:cxnSp>
        <p:nvCxnSpPr>
          <p:cNvPr id="91" name="Straight Arrow Connector 90"/>
          <p:cNvCxnSpPr/>
          <p:nvPr/>
        </p:nvCxnSpPr>
        <p:spPr>
          <a:xfrm>
            <a:off x="216719" y="3620518"/>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230543" y="3710384"/>
            <a:ext cx="783063" cy="191478"/>
          </a:xfrm>
          <a:prstGeom prst="rect">
            <a:avLst/>
          </a:prstGeom>
          <a:noFill/>
        </p:spPr>
        <p:txBody>
          <a:bodyPr wrap="none" lIns="82945" tIns="41473" rIns="82945" bIns="41473" rtlCol="0">
            <a:spAutoFit/>
          </a:bodyPr>
          <a:lstStyle/>
          <a:p>
            <a:pPr algn="ctr"/>
            <a:r>
              <a:rPr lang="en-US" sz="700" b="1" dirty="0" smtClean="0"/>
              <a:t>Mag. Sensors</a:t>
            </a:r>
            <a:endParaRPr lang="tr-TR" sz="700" b="1" dirty="0"/>
          </a:p>
        </p:txBody>
      </p:sp>
      <p:sp>
        <p:nvSpPr>
          <p:cNvPr id="95" name="TextBox 94"/>
          <p:cNvSpPr txBox="1"/>
          <p:nvPr/>
        </p:nvSpPr>
        <p:spPr>
          <a:xfrm>
            <a:off x="1232784" y="1629653"/>
            <a:ext cx="1045957" cy="191478"/>
          </a:xfrm>
          <a:prstGeom prst="rect">
            <a:avLst/>
          </a:prstGeom>
          <a:noFill/>
        </p:spPr>
        <p:txBody>
          <a:bodyPr wrap="none" lIns="82945" tIns="41473" rIns="82945" bIns="41473" rtlCol="0">
            <a:spAutoFit/>
          </a:bodyPr>
          <a:lstStyle/>
          <a:p>
            <a:pPr algn="ctr"/>
            <a:r>
              <a:rPr lang="en-US" sz="700" b="1" dirty="0" smtClean="0"/>
              <a:t>Ultrasonic Sensors</a:t>
            </a:r>
            <a:endParaRPr lang="tr-TR" sz="700" b="1" dirty="0"/>
          </a:p>
        </p:txBody>
      </p:sp>
      <p:cxnSp>
        <p:nvCxnSpPr>
          <p:cNvPr id="99" name="Straight Arrow Connector 98"/>
          <p:cNvCxnSpPr/>
          <p:nvPr/>
        </p:nvCxnSpPr>
        <p:spPr>
          <a:xfrm>
            <a:off x="1460879" y="1788646"/>
            <a:ext cx="829440" cy="144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3549667" y="3224927"/>
            <a:ext cx="3882542" cy="42198"/>
          </a:xfrm>
          <a:prstGeom prst="line">
            <a:avLst/>
          </a:prstGeom>
          <a:ln w="2222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875599" y="1166501"/>
            <a:ext cx="2073600" cy="283811"/>
          </a:xfrm>
          <a:prstGeom prst="rect">
            <a:avLst/>
          </a:prstGeom>
          <a:noFill/>
        </p:spPr>
        <p:txBody>
          <a:bodyPr wrap="square" lIns="82945" tIns="41473" rIns="82945" bIns="41473" rtlCol="0">
            <a:spAutoFit/>
          </a:bodyPr>
          <a:lstStyle/>
          <a:p>
            <a:r>
              <a:rPr lang="en-US" sz="1300" dirty="0" smtClean="0"/>
              <a:t>LOCAL POSITIONING</a:t>
            </a:r>
            <a:endParaRPr lang="tr-TR" sz="1300" dirty="0"/>
          </a:p>
        </p:txBody>
      </p:sp>
      <p:sp>
        <p:nvSpPr>
          <p:cNvPr id="104" name="TextBox 103"/>
          <p:cNvSpPr txBox="1"/>
          <p:nvPr/>
        </p:nvSpPr>
        <p:spPr>
          <a:xfrm>
            <a:off x="6299279" y="1166501"/>
            <a:ext cx="2211840" cy="283811"/>
          </a:xfrm>
          <a:prstGeom prst="rect">
            <a:avLst/>
          </a:prstGeom>
          <a:noFill/>
        </p:spPr>
        <p:txBody>
          <a:bodyPr wrap="square" lIns="82945" tIns="41473" rIns="82945" bIns="41473" rtlCol="0">
            <a:spAutoFit/>
          </a:bodyPr>
          <a:lstStyle/>
          <a:p>
            <a:r>
              <a:rPr lang="en-US" sz="1300" dirty="0" smtClean="0"/>
              <a:t>FORMATION CONTROL</a:t>
            </a:r>
            <a:endParaRPr lang="tr-TR" sz="1300" dirty="0"/>
          </a:p>
        </p:txBody>
      </p:sp>
      <p:cxnSp>
        <p:nvCxnSpPr>
          <p:cNvPr id="105" name="Straight Connector 104"/>
          <p:cNvCxnSpPr/>
          <p:nvPr/>
        </p:nvCxnSpPr>
        <p:spPr>
          <a:xfrm>
            <a:off x="2113472" y="2130725"/>
            <a:ext cx="181154" cy="1588"/>
          </a:xfrm>
          <a:prstGeom prst="line">
            <a:avLst/>
          </a:prstGeom>
          <a:ln w="158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990600"/>
            <a:ext cx="7391400" cy="646331"/>
          </a:xfrm>
          <a:prstGeom prst="rect">
            <a:avLst/>
          </a:prstGeom>
          <a:noFill/>
        </p:spPr>
        <p:txBody>
          <a:bodyPr wrap="square" rtlCol="0">
            <a:spAutoFit/>
          </a:bodyPr>
          <a:lstStyle/>
          <a:p>
            <a:r>
              <a:rPr lang="tr-TR" dirty="0" smtClean="0"/>
              <a:t>In this </a:t>
            </a:r>
            <a:r>
              <a:rPr lang="en-US" dirty="0" smtClean="0"/>
              <a:t>project, it is aimed to create a method of formation control for a given complex shape with </a:t>
            </a:r>
            <a:r>
              <a:rPr lang="en-US" dirty="0" err="1" smtClean="0"/>
              <a:t>heterogenous</a:t>
            </a:r>
            <a:r>
              <a:rPr lang="en-US" dirty="0" smtClean="0"/>
              <a:t> agents. </a:t>
            </a:r>
            <a:endParaRPr lang="tr-TR" dirty="0"/>
          </a:p>
        </p:txBody>
      </p:sp>
      <p:sp>
        <p:nvSpPr>
          <p:cNvPr id="5" name="TextBox 4"/>
          <p:cNvSpPr txBox="1"/>
          <p:nvPr/>
        </p:nvSpPr>
        <p:spPr>
          <a:xfrm>
            <a:off x="3352800" y="621268"/>
            <a:ext cx="2640403" cy="369332"/>
          </a:xfrm>
          <a:prstGeom prst="rect">
            <a:avLst/>
          </a:prstGeom>
          <a:noFill/>
        </p:spPr>
        <p:txBody>
          <a:bodyPr wrap="none" rtlCol="0">
            <a:spAutoFit/>
          </a:bodyPr>
          <a:lstStyle/>
          <a:p>
            <a:r>
              <a:rPr lang="en-US" dirty="0" smtClean="0"/>
              <a:t>Problems &amp; Requirements</a:t>
            </a:r>
            <a:endParaRPr lang="tr-TR" dirty="0"/>
          </a:p>
        </p:txBody>
      </p:sp>
      <p:sp>
        <p:nvSpPr>
          <p:cNvPr id="6" name="TextBox 5"/>
          <p:cNvSpPr txBox="1"/>
          <p:nvPr/>
        </p:nvSpPr>
        <p:spPr>
          <a:xfrm>
            <a:off x="1447800" y="2133600"/>
            <a:ext cx="6168996" cy="369332"/>
          </a:xfrm>
          <a:prstGeom prst="rect">
            <a:avLst/>
          </a:prstGeom>
          <a:noFill/>
        </p:spPr>
        <p:txBody>
          <a:bodyPr wrap="none" rtlCol="0">
            <a:spAutoFit/>
          </a:bodyPr>
          <a:lstStyle/>
          <a:p>
            <a:r>
              <a:rPr lang="en-US" dirty="0" smtClean="0"/>
              <a:t>1) Complex geometric shapes will be requested from the swarm</a:t>
            </a:r>
            <a:endParaRPr lang="tr-TR" dirty="0"/>
          </a:p>
        </p:txBody>
      </p:sp>
      <p:pic>
        <p:nvPicPr>
          <p:cNvPr id="1026" name="Picture 2"/>
          <p:cNvPicPr>
            <a:picLocks noChangeAspect="1" noChangeArrowheads="1"/>
          </p:cNvPicPr>
          <p:nvPr/>
        </p:nvPicPr>
        <p:blipFill>
          <a:blip r:embed="rId2"/>
          <a:srcRect/>
          <a:stretch>
            <a:fillRect/>
          </a:stretch>
        </p:blipFill>
        <p:spPr bwMode="auto">
          <a:xfrm>
            <a:off x="5029200" y="2895600"/>
            <a:ext cx="1500188" cy="1143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029200" y="4495800"/>
            <a:ext cx="1787382" cy="1085850"/>
          </a:xfrm>
          <a:prstGeom prst="rect">
            <a:avLst/>
          </a:prstGeom>
          <a:noFill/>
          <a:ln w="9525">
            <a:noFill/>
            <a:miter lim="800000"/>
            <a:headEnd/>
            <a:tailEnd/>
          </a:ln>
          <a:effectLst/>
        </p:spPr>
      </p:pic>
      <p:sp>
        <p:nvSpPr>
          <p:cNvPr id="12" name="Isosceles Triangle 11"/>
          <p:cNvSpPr/>
          <p:nvPr/>
        </p:nvSpPr>
        <p:spPr>
          <a:xfrm>
            <a:off x="2362200" y="4419600"/>
            <a:ext cx="838200" cy="914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9" name="Group 18"/>
          <p:cNvGrpSpPr/>
          <p:nvPr/>
        </p:nvGrpSpPr>
        <p:grpSpPr>
          <a:xfrm>
            <a:off x="2209800" y="2895600"/>
            <a:ext cx="1143000" cy="1371600"/>
            <a:chOff x="2209800" y="2895600"/>
            <a:chExt cx="1143000" cy="1371600"/>
          </a:xfrm>
        </p:grpSpPr>
        <p:cxnSp>
          <p:nvCxnSpPr>
            <p:cNvPr id="14" name="Straight Connector 13"/>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 name="Oval 19"/>
          <p:cNvSpPr/>
          <p:nvPr/>
        </p:nvSpPr>
        <p:spPr>
          <a:xfrm>
            <a:off x="2286000" y="3048000"/>
            <a:ext cx="10668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21" name="Group 20"/>
          <p:cNvGrpSpPr/>
          <p:nvPr/>
        </p:nvGrpSpPr>
        <p:grpSpPr>
          <a:xfrm>
            <a:off x="2192708" y="4419600"/>
            <a:ext cx="1143000" cy="1371600"/>
            <a:chOff x="2209800" y="2895600"/>
            <a:chExt cx="1143000" cy="1371600"/>
          </a:xfrm>
        </p:grpSpPr>
        <p:cxnSp>
          <p:nvCxnSpPr>
            <p:cNvPr id="22" name="Straight Connector 21"/>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990600"/>
            <a:ext cx="7010400" cy="646331"/>
          </a:xfrm>
          <a:prstGeom prst="rect">
            <a:avLst/>
          </a:prstGeom>
          <a:noFill/>
        </p:spPr>
        <p:txBody>
          <a:bodyPr wrap="square" rtlCol="0">
            <a:spAutoFit/>
          </a:bodyPr>
          <a:lstStyle/>
          <a:p>
            <a:r>
              <a:rPr lang="en-US" dirty="0" smtClean="0"/>
              <a:t>2) Agents will have volumes, they may collide with the other ones and the obstacles in the environment</a:t>
            </a:r>
            <a:endParaRPr lang="tr-TR" dirty="0"/>
          </a:p>
        </p:txBody>
      </p:sp>
      <p:sp>
        <p:nvSpPr>
          <p:cNvPr id="5" name="TextBox 4"/>
          <p:cNvSpPr txBox="1"/>
          <p:nvPr/>
        </p:nvSpPr>
        <p:spPr>
          <a:xfrm>
            <a:off x="3352800" y="621268"/>
            <a:ext cx="2640403" cy="369332"/>
          </a:xfrm>
          <a:prstGeom prst="rect">
            <a:avLst/>
          </a:prstGeom>
          <a:noFill/>
        </p:spPr>
        <p:txBody>
          <a:bodyPr wrap="none" rtlCol="0">
            <a:spAutoFit/>
          </a:bodyPr>
          <a:lstStyle/>
          <a:p>
            <a:r>
              <a:rPr lang="en-US" dirty="0" smtClean="0"/>
              <a:t>Problems &amp; Requirements</a:t>
            </a:r>
            <a:endParaRPr lang="tr-TR" dirty="0"/>
          </a:p>
        </p:txBody>
      </p:sp>
      <p:sp>
        <p:nvSpPr>
          <p:cNvPr id="6" name="Oval 5"/>
          <p:cNvSpPr/>
          <p:nvPr/>
        </p:nvSpPr>
        <p:spPr>
          <a:xfrm>
            <a:off x="57912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019800" y="228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3528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505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3200400" y="2209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nvGrpSpPr>
          <p:cNvPr id="12" name="Group 11"/>
          <p:cNvGrpSpPr/>
          <p:nvPr/>
        </p:nvGrpSpPr>
        <p:grpSpPr>
          <a:xfrm>
            <a:off x="2819400" y="1676400"/>
            <a:ext cx="1143000" cy="1371600"/>
            <a:chOff x="2209800" y="2895600"/>
            <a:chExt cx="1143000" cy="1371600"/>
          </a:xfrm>
        </p:grpSpPr>
        <p:cxnSp>
          <p:nvCxnSpPr>
            <p:cNvPr id="13" name="Straight Connector 12"/>
            <p:cNvCxnSpPr/>
            <p:nvPr/>
          </p:nvCxnSpPr>
          <p:spPr>
            <a:xfrm rot="5400000">
              <a:off x="2095500" y="3009900"/>
              <a:ext cx="1371600" cy="1143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2133600" y="3124200"/>
              <a:ext cx="13716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143000" y="3620869"/>
            <a:ext cx="7010400" cy="923330"/>
          </a:xfrm>
          <a:prstGeom prst="rect">
            <a:avLst/>
          </a:prstGeom>
          <a:noFill/>
        </p:spPr>
        <p:txBody>
          <a:bodyPr wrap="square" rtlCol="0">
            <a:spAutoFit/>
          </a:bodyPr>
          <a:lstStyle/>
          <a:p>
            <a:pPr algn="just"/>
            <a:r>
              <a:rPr lang="en-US" dirty="0" smtClean="0"/>
              <a:t>3) Each agent must decide the location in which it will be positioned in the formation by taking into account energy consumption issues, obstacles in the environment, other agents' decisions/conditions. </a:t>
            </a:r>
            <a:endParaRPr lang="tr-TR" dirty="0"/>
          </a:p>
        </p:txBody>
      </p:sp>
      <p:pic>
        <p:nvPicPr>
          <p:cNvPr id="2050" name="Picture 2"/>
          <p:cNvPicPr>
            <a:picLocks noChangeAspect="1" noChangeArrowheads="1"/>
          </p:cNvPicPr>
          <p:nvPr/>
        </p:nvPicPr>
        <p:blipFill>
          <a:blip r:embed="rId2"/>
          <a:srcRect/>
          <a:stretch>
            <a:fillRect/>
          </a:stretch>
        </p:blipFill>
        <p:spPr bwMode="auto">
          <a:xfrm>
            <a:off x="2438400" y="4724400"/>
            <a:ext cx="4810125" cy="18472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1219200"/>
            <a:ext cx="6781472" cy="369332"/>
          </a:xfrm>
          <a:prstGeom prst="rect">
            <a:avLst/>
          </a:prstGeom>
          <a:noFill/>
        </p:spPr>
        <p:txBody>
          <a:bodyPr wrap="none" rtlCol="0">
            <a:spAutoFit/>
          </a:bodyPr>
          <a:lstStyle/>
          <a:p>
            <a:r>
              <a:rPr lang="en-US" dirty="0" smtClean="0"/>
              <a:t>General formation control problem can be divided into two main parts.</a:t>
            </a:r>
            <a:endParaRPr lang="tr-TR" dirty="0"/>
          </a:p>
        </p:txBody>
      </p:sp>
      <p:sp>
        <p:nvSpPr>
          <p:cNvPr id="5" name="TextBox 4"/>
          <p:cNvSpPr txBox="1"/>
          <p:nvPr/>
        </p:nvSpPr>
        <p:spPr>
          <a:xfrm>
            <a:off x="3352800" y="621268"/>
            <a:ext cx="2881623" cy="369332"/>
          </a:xfrm>
          <a:prstGeom prst="rect">
            <a:avLst/>
          </a:prstGeom>
          <a:noFill/>
        </p:spPr>
        <p:txBody>
          <a:bodyPr wrap="none" rtlCol="0">
            <a:spAutoFit/>
          </a:bodyPr>
          <a:lstStyle/>
          <a:p>
            <a:r>
              <a:rPr lang="en-US" dirty="0" smtClean="0"/>
              <a:t>Project Breakdown Structure</a:t>
            </a:r>
            <a:endParaRPr lang="tr-TR" dirty="0"/>
          </a:p>
        </p:txBody>
      </p:sp>
      <p:sp>
        <p:nvSpPr>
          <p:cNvPr id="6" name="TextBox 5"/>
          <p:cNvSpPr txBox="1"/>
          <p:nvPr/>
        </p:nvSpPr>
        <p:spPr>
          <a:xfrm>
            <a:off x="457200" y="1752600"/>
            <a:ext cx="8077200" cy="923330"/>
          </a:xfrm>
          <a:prstGeom prst="rect">
            <a:avLst/>
          </a:prstGeom>
          <a:noFill/>
        </p:spPr>
        <p:txBody>
          <a:bodyPr wrap="square" rtlCol="0">
            <a:spAutoFit/>
          </a:bodyPr>
          <a:lstStyle/>
          <a:p>
            <a:pPr marL="342900" indent="-342900">
              <a:buAutoNum type="arabicParenR"/>
            </a:pPr>
            <a:r>
              <a:rPr lang="en-US" dirty="0" smtClean="0"/>
              <a:t>Partitioning complex formation shape into goal states.</a:t>
            </a:r>
          </a:p>
          <a:p>
            <a:r>
              <a:rPr lang="tr-TR" dirty="0" smtClean="0"/>
              <a:t>In this context,</a:t>
            </a:r>
            <a:r>
              <a:rPr lang="en-US" dirty="0" smtClean="0"/>
              <a:t> potential goal states positions must be determined in the given complex shape to cover the whole </a:t>
            </a:r>
            <a:r>
              <a:rPr lang="tr-TR" dirty="0" smtClean="0"/>
              <a:t>formation</a:t>
            </a:r>
            <a:r>
              <a:rPr lang="en-US" dirty="0" smtClean="0"/>
              <a:t> homogenously.</a:t>
            </a:r>
            <a:endParaRPr lang="tr-TR" dirty="0"/>
          </a:p>
        </p:txBody>
      </p:sp>
      <p:grpSp>
        <p:nvGrpSpPr>
          <p:cNvPr id="7" name="Group 6"/>
          <p:cNvGrpSpPr/>
          <p:nvPr/>
        </p:nvGrpSpPr>
        <p:grpSpPr>
          <a:xfrm>
            <a:off x="3352800" y="2895600"/>
            <a:ext cx="1909762" cy="1160701"/>
            <a:chOff x="2714612" y="1926372"/>
            <a:chExt cx="2576776" cy="1613139"/>
          </a:xfrm>
        </p:grpSpPr>
        <p:sp>
          <p:nvSpPr>
            <p:cNvPr id="8" name="Oval 7"/>
            <p:cNvSpPr/>
            <p:nvPr/>
          </p:nvSpPr>
          <p:spPr>
            <a:xfrm>
              <a:off x="3000364" y="2028548"/>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4643438" y="250030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357554" y="264318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4000496" y="2097556"/>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Oval 11"/>
            <p:cNvSpPr/>
            <p:nvPr/>
          </p:nvSpPr>
          <p:spPr>
            <a:xfrm>
              <a:off x="2786050" y="307181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Oval 12"/>
            <p:cNvSpPr/>
            <p:nvPr/>
          </p:nvSpPr>
          <p:spPr>
            <a:xfrm>
              <a:off x="4374938" y="266043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4857752" y="2500306"/>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3571868" y="214311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3803434" y="280331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3231930" y="308043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Oval 17"/>
            <p:cNvSpPr/>
            <p:nvPr/>
          </p:nvSpPr>
          <p:spPr>
            <a:xfrm>
              <a:off x="485775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 name="Freeform 18"/>
            <p:cNvSpPr/>
            <p:nvPr/>
          </p:nvSpPr>
          <p:spPr>
            <a:xfrm>
              <a:off x="2714612" y="1926372"/>
              <a:ext cx="2576776" cy="1613139"/>
            </a:xfrm>
            <a:custGeom>
              <a:avLst/>
              <a:gdLst>
                <a:gd name="connsiteX0" fmla="*/ 1438089 w 2576776"/>
                <a:gd name="connsiteY0" fmla="*/ 103517 h 1613139"/>
                <a:gd name="connsiteX1" fmla="*/ 1420836 w 2576776"/>
                <a:gd name="connsiteY1" fmla="*/ 129396 h 1613139"/>
                <a:gd name="connsiteX2" fmla="*/ 1412210 w 2576776"/>
                <a:gd name="connsiteY2" fmla="*/ 155275 h 1613139"/>
                <a:gd name="connsiteX3" fmla="*/ 1386331 w 2576776"/>
                <a:gd name="connsiteY3" fmla="*/ 181154 h 1613139"/>
                <a:gd name="connsiteX4" fmla="*/ 1377704 w 2576776"/>
                <a:gd name="connsiteY4" fmla="*/ 207034 h 1613139"/>
                <a:gd name="connsiteX5" fmla="*/ 1343199 w 2576776"/>
                <a:gd name="connsiteY5" fmla="*/ 215660 h 1613139"/>
                <a:gd name="connsiteX6" fmla="*/ 1317320 w 2576776"/>
                <a:gd name="connsiteY6" fmla="*/ 224287 h 1613139"/>
                <a:gd name="connsiteX7" fmla="*/ 1248308 w 2576776"/>
                <a:gd name="connsiteY7" fmla="*/ 241539 h 1613139"/>
                <a:gd name="connsiteX8" fmla="*/ 1144791 w 2576776"/>
                <a:gd name="connsiteY8" fmla="*/ 232913 h 1613139"/>
                <a:gd name="connsiteX9" fmla="*/ 1093033 w 2576776"/>
                <a:gd name="connsiteY9" fmla="*/ 207034 h 1613139"/>
                <a:gd name="connsiteX10" fmla="*/ 1058527 w 2576776"/>
                <a:gd name="connsiteY10" fmla="*/ 189781 h 1613139"/>
                <a:gd name="connsiteX11" fmla="*/ 1032648 w 2576776"/>
                <a:gd name="connsiteY11" fmla="*/ 172528 h 1613139"/>
                <a:gd name="connsiteX12" fmla="*/ 998142 w 2576776"/>
                <a:gd name="connsiteY12" fmla="*/ 155275 h 1613139"/>
                <a:gd name="connsiteX13" fmla="*/ 972263 w 2576776"/>
                <a:gd name="connsiteY13" fmla="*/ 129396 h 1613139"/>
                <a:gd name="connsiteX14" fmla="*/ 946384 w 2576776"/>
                <a:gd name="connsiteY14" fmla="*/ 112143 h 1613139"/>
                <a:gd name="connsiteX15" fmla="*/ 911878 w 2576776"/>
                <a:gd name="connsiteY15" fmla="*/ 77638 h 1613139"/>
                <a:gd name="connsiteX16" fmla="*/ 877372 w 2576776"/>
                <a:gd name="connsiteY16" fmla="*/ 60385 h 1613139"/>
                <a:gd name="connsiteX17" fmla="*/ 851493 w 2576776"/>
                <a:gd name="connsiteY17" fmla="*/ 43132 h 1613139"/>
                <a:gd name="connsiteX18" fmla="*/ 816987 w 2576776"/>
                <a:gd name="connsiteY18" fmla="*/ 17253 h 1613139"/>
                <a:gd name="connsiteX19" fmla="*/ 765229 w 2576776"/>
                <a:gd name="connsiteY19" fmla="*/ 0 h 1613139"/>
                <a:gd name="connsiteX20" fmla="*/ 515063 w 2576776"/>
                <a:gd name="connsiteY20" fmla="*/ 8626 h 1613139"/>
                <a:gd name="connsiteX21" fmla="*/ 480557 w 2576776"/>
                <a:gd name="connsiteY21" fmla="*/ 25879 h 1613139"/>
                <a:gd name="connsiteX22" fmla="*/ 437425 w 2576776"/>
                <a:gd name="connsiteY22" fmla="*/ 43132 h 1613139"/>
                <a:gd name="connsiteX23" fmla="*/ 385667 w 2576776"/>
                <a:gd name="connsiteY23" fmla="*/ 69011 h 1613139"/>
                <a:gd name="connsiteX24" fmla="*/ 308029 w 2576776"/>
                <a:gd name="connsiteY24" fmla="*/ 120770 h 1613139"/>
                <a:gd name="connsiteX25" fmla="*/ 282150 w 2576776"/>
                <a:gd name="connsiteY25" fmla="*/ 138022 h 1613139"/>
                <a:gd name="connsiteX26" fmla="*/ 247644 w 2576776"/>
                <a:gd name="connsiteY26" fmla="*/ 198407 h 1613139"/>
                <a:gd name="connsiteX27" fmla="*/ 239018 w 2576776"/>
                <a:gd name="connsiteY27" fmla="*/ 224287 h 1613139"/>
                <a:gd name="connsiteX28" fmla="*/ 264897 w 2576776"/>
                <a:gd name="connsiteY28" fmla="*/ 319177 h 1613139"/>
                <a:gd name="connsiteX29" fmla="*/ 385667 w 2576776"/>
                <a:gd name="connsiteY29" fmla="*/ 396815 h 1613139"/>
                <a:gd name="connsiteX30" fmla="*/ 446052 w 2576776"/>
                <a:gd name="connsiteY30" fmla="*/ 431321 h 1613139"/>
                <a:gd name="connsiteX31" fmla="*/ 497810 w 2576776"/>
                <a:gd name="connsiteY31" fmla="*/ 448573 h 1613139"/>
                <a:gd name="connsiteX32" fmla="*/ 515063 w 2576776"/>
                <a:gd name="connsiteY32" fmla="*/ 474453 h 1613139"/>
                <a:gd name="connsiteX33" fmla="*/ 506436 w 2576776"/>
                <a:gd name="connsiteY33" fmla="*/ 733245 h 1613139"/>
                <a:gd name="connsiteX34" fmla="*/ 497810 w 2576776"/>
                <a:gd name="connsiteY34" fmla="*/ 785004 h 1613139"/>
                <a:gd name="connsiteX35" fmla="*/ 471931 w 2576776"/>
                <a:gd name="connsiteY35" fmla="*/ 836762 h 1613139"/>
                <a:gd name="connsiteX36" fmla="*/ 446052 w 2576776"/>
                <a:gd name="connsiteY36" fmla="*/ 854015 h 1613139"/>
                <a:gd name="connsiteX37" fmla="*/ 437425 w 2576776"/>
                <a:gd name="connsiteY37" fmla="*/ 879894 h 1613139"/>
                <a:gd name="connsiteX38" fmla="*/ 385667 w 2576776"/>
                <a:gd name="connsiteY38" fmla="*/ 914400 h 1613139"/>
                <a:gd name="connsiteX39" fmla="*/ 308029 w 2576776"/>
                <a:gd name="connsiteY39" fmla="*/ 931653 h 1613139"/>
                <a:gd name="connsiteX40" fmla="*/ 256270 w 2576776"/>
                <a:gd name="connsiteY40" fmla="*/ 948905 h 1613139"/>
                <a:gd name="connsiteX41" fmla="*/ 195886 w 2576776"/>
                <a:gd name="connsiteY41" fmla="*/ 992038 h 1613139"/>
                <a:gd name="connsiteX42" fmla="*/ 152753 w 2576776"/>
                <a:gd name="connsiteY42" fmla="*/ 1043796 h 1613139"/>
                <a:gd name="connsiteX43" fmla="*/ 126874 w 2576776"/>
                <a:gd name="connsiteY43" fmla="*/ 1069675 h 1613139"/>
                <a:gd name="connsiteX44" fmla="*/ 100995 w 2576776"/>
                <a:gd name="connsiteY44" fmla="*/ 1104181 h 1613139"/>
                <a:gd name="connsiteX45" fmla="*/ 92369 w 2576776"/>
                <a:gd name="connsiteY45" fmla="*/ 1130060 h 1613139"/>
                <a:gd name="connsiteX46" fmla="*/ 40610 w 2576776"/>
                <a:gd name="connsiteY46" fmla="*/ 1224951 h 1613139"/>
                <a:gd name="connsiteX47" fmla="*/ 31984 w 2576776"/>
                <a:gd name="connsiteY47" fmla="*/ 1250830 h 1613139"/>
                <a:gd name="connsiteX48" fmla="*/ 6104 w 2576776"/>
                <a:gd name="connsiteY48" fmla="*/ 1311215 h 1613139"/>
                <a:gd name="connsiteX49" fmla="*/ 14731 w 2576776"/>
                <a:gd name="connsiteY49" fmla="*/ 1449238 h 1613139"/>
                <a:gd name="connsiteX50" fmla="*/ 49236 w 2576776"/>
                <a:gd name="connsiteY50" fmla="*/ 1509622 h 1613139"/>
                <a:gd name="connsiteX51" fmla="*/ 83742 w 2576776"/>
                <a:gd name="connsiteY51" fmla="*/ 1552754 h 1613139"/>
                <a:gd name="connsiteX52" fmla="*/ 144127 w 2576776"/>
                <a:gd name="connsiteY52" fmla="*/ 1604513 h 1613139"/>
                <a:gd name="connsiteX53" fmla="*/ 170006 w 2576776"/>
                <a:gd name="connsiteY53" fmla="*/ 1613139 h 1613139"/>
                <a:gd name="connsiteX54" fmla="*/ 359787 w 2576776"/>
                <a:gd name="connsiteY54" fmla="*/ 1604513 h 1613139"/>
                <a:gd name="connsiteX55" fmla="*/ 420172 w 2576776"/>
                <a:gd name="connsiteY55" fmla="*/ 1587260 h 1613139"/>
                <a:gd name="connsiteX56" fmla="*/ 480557 w 2576776"/>
                <a:gd name="connsiteY56" fmla="*/ 1578634 h 1613139"/>
                <a:gd name="connsiteX57" fmla="*/ 540942 w 2576776"/>
                <a:gd name="connsiteY57" fmla="*/ 1561381 h 1613139"/>
                <a:gd name="connsiteX58" fmla="*/ 584074 w 2576776"/>
                <a:gd name="connsiteY58" fmla="*/ 1552754 h 1613139"/>
                <a:gd name="connsiteX59" fmla="*/ 670338 w 2576776"/>
                <a:gd name="connsiteY59" fmla="*/ 1526875 h 1613139"/>
                <a:gd name="connsiteX60" fmla="*/ 704844 w 2576776"/>
                <a:gd name="connsiteY60" fmla="*/ 1500996 h 1613139"/>
                <a:gd name="connsiteX61" fmla="*/ 756603 w 2576776"/>
                <a:gd name="connsiteY61" fmla="*/ 1466490 h 1613139"/>
                <a:gd name="connsiteX62" fmla="*/ 782482 w 2576776"/>
                <a:gd name="connsiteY62" fmla="*/ 1449238 h 1613139"/>
                <a:gd name="connsiteX63" fmla="*/ 816987 w 2576776"/>
                <a:gd name="connsiteY63" fmla="*/ 1423358 h 1613139"/>
                <a:gd name="connsiteX64" fmla="*/ 920504 w 2576776"/>
                <a:gd name="connsiteY64" fmla="*/ 1371600 h 1613139"/>
                <a:gd name="connsiteX65" fmla="*/ 963636 w 2576776"/>
                <a:gd name="connsiteY65" fmla="*/ 1362973 h 1613139"/>
                <a:gd name="connsiteX66" fmla="*/ 998142 w 2576776"/>
                <a:gd name="connsiteY66" fmla="*/ 1345721 h 1613139"/>
                <a:gd name="connsiteX67" fmla="*/ 1024021 w 2576776"/>
                <a:gd name="connsiteY67" fmla="*/ 1337094 h 1613139"/>
                <a:gd name="connsiteX68" fmla="*/ 1067153 w 2576776"/>
                <a:gd name="connsiteY68" fmla="*/ 1311215 h 1613139"/>
                <a:gd name="connsiteX69" fmla="*/ 1118912 w 2576776"/>
                <a:gd name="connsiteY69" fmla="*/ 1276709 h 1613139"/>
                <a:gd name="connsiteX70" fmla="*/ 1144791 w 2576776"/>
                <a:gd name="connsiteY70" fmla="*/ 1259456 h 1613139"/>
                <a:gd name="connsiteX71" fmla="*/ 1170670 w 2576776"/>
                <a:gd name="connsiteY71" fmla="*/ 1250830 h 1613139"/>
                <a:gd name="connsiteX72" fmla="*/ 1231055 w 2576776"/>
                <a:gd name="connsiteY72" fmla="*/ 1216324 h 1613139"/>
                <a:gd name="connsiteX73" fmla="*/ 1265561 w 2576776"/>
                <a:gd name="connsiteY73" fmla="*/ 1207698 h 1613139"/>
                <a:gd name="connsiteX74" fmla="*/ 1524353 w 2576776"/>
                <a:gd name="connsiteY74" fmla="*/ 1190445 h 1613139"/>
                <a:gd name="connsiteX75" fmla="*/ 2309357 w 2576776"/>
                <a:gd name="connsiteY75" fmla="*/ 1181819 h 1613139"/>
                <a:gd name="connsiteX76" fmla="*/ 2386995 w 2576776"/>
                <a:gd name="connsiteY76" fmla="*/ 1147313 h 1613139"/>
                <a:gd name="connsiteX77" fmla="*/ 2421501 w 2576776"/>
                <a:gd name="connsiteY77" fmla="*/ 1130060 h 1613139"/>
                <a:gd name="connsiteX78" fmla="*/ 2447380 w 2576776"/>
                <a:gd name="connsiteY78" fmla="*/ 1104181 h 1613139"/>
                <a:gd name="connsiteX79" fmla="*/ 2473259 w 2576776"/>
                <a:gd name="connsiteY79" fmla="*/ 1086928 h 1613139"/>
                <a:gd name="connsiteX80" fmla="*/ 2525018 w 2576776"/>
                <a:gd name="connsiteY80" fmla="*/ 992038 h 1613139"/>
                <a:gd name="connsiteX81" fmla="*/ 2550897 w 2576776"/>
                <a:gd name="connsiteY81" fmla="*/ 931653 h 1613139"/>
                <a:gd name="connsiteX82" fmla="*/ 2568150 w 2576776"/>
                <a:gd name="connsiteY82" fmla="*/ 854015 h 1613139"/>
                <a:gd name="connsiteX83" fmla="*/ 2576776 w 2576776"/>
                <a:gd name="connsiteY83" fmla="*/ 828136 h 1613139"/>
                <a:gd name="connsiteX84" fmla="*/ 2568150 w 2576776"/>
                <a:gd name="connsiteY84" fmla="*/ 681487 h 1613139"/>
                <a:gd name="connsiteX85" fmla="*/ 2550897 w 2576776"/>
                <a:gd name="connsiteY85" fmla="*/ 655607 h 1613139"/>
                <a:gd name="connsiteX86" fmla="*/ 2533644 w 2576776"/>
                <a:gd name="connsiteY86" fmla="*/ 621102 h 1613139"/>
                <a:gd name="connsiteX87" fmla="*/ 2507765 w 2576776"/>
                <a:gd name="connsiteY87" fmla="*/ 569343 h 1613139"/>
                <a:gd name="connsiteX88" fmla="*/ 2456006 w 2576776"/>
                <a:gd name="connsiteY88" fmla="*/ 552090 h 1613139"/>
                <a:gd name="connsiteX89" fmla="*/ 1998806 w 2576776"/>
                <a:gd name="connsiteY89" fmla="*/ 543464 h 1613139"/>
                <a:gd name="connsiteX90" fmla="*/ 1912542 w 2576776"/>
                <a:gd name="connsiteY90" fmla="*/ 517585 h 1613139"/>
                <a:gd name="connsiteX91" fmla="*/ 1878036 w 2576776"/>
                <a:gd name="connsiteY91" fmla="*/ 500332 h 1613139"/>
                <a:gd name="connsiteX92" fmla="*/ 1809025 w 2576776"/>
                <a:gd name="connsiteY92" fmla="*/ 465826 h 1613139"/>
                <a:gd name="connsiteX93" fmla="*/ 1791772 w 2576776"/>
                <a:gd name="connsiteY93" fmla="*/ 439947 h 1613139"/>
                <a:gd name="connsiteX94" fmla="*/ 1783146 w 2576776"/>
                <a:gd name="connsiteY94" fmla="*/ 414068 h 1613139"/>
                <a:gd name="connsiteX95" fmla="*/ 1757267 w 2576776"/>
                <a:gd name="connsiteY95" fmla="*/ 388188 h 1613139"/>
                <a:gd name="connsiteX96" fmla="*/ 1722761 w 2576776"/>
                <a:gd name="connsiteY96" fmla="*/ 336430 h 1613139"/>
                <a:gd name="connsiteX97" fmla="*/ 1705508 w 2576776"/>
                <a:gd name="connsiteY97" fmla="*/ 276045 h 1613139"/>
                <a:gd name="connsiteX98" fmla="*/ 1671003 w 2576776"/>
                <a:gd name="connsiteY98" fmla="*/ 224287 h 1613139"/>
                <a:gd name="connsiteX99" fmla="*/ 1653750 w 2576776"/>
                <a:gd name="connsiteY99" fmla="*/ 198407 h 1613139"/>
                <a:gd name="connsiteX100" fmla="*/ 1627870 w 2576776"/>
                <a:gd name="connsiteY100" fmla="*/ 181154 h 1613139"/>
                <a:gd name="connsiteX101" fmla="*/ 1558859 w 2576776"/>
                <a:gd name="connsiteY101" fmla="*/ 120770 h 1613139"/>
                <a:gd name="connsiteX102" fmla="*/ 1507101 w 2576776"/>
                <a:gd name="connsiteY102" fmla="*/ 94890 h 1613139"/>
                <a:gd name="connsiteX103" fmla="*/ 1438089 w 2576776"/>
                <a:gd name="connsiteY103" fmla="*/ 103517 h 161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576776" h="1613139">
                  <a:moveTo>
                    <a:pt x="1438089" y="103517"/>
                  </a:moveTo>
                  <a:cubicBezTo>
                    <a:pt x="1423712" y="109268"/>
                    <a:pt x="1425473" y="120123"/>
                    <a:pt x="1420836" y="129396"/>
                  </a:cubicBezTo>
                  <a:cubicBezTo>
                    <a:pt x="1416770" y="137529"/>
                    <a:pt x="1417254" y="147709"/>
                    <a:pt x="1412210" y="155275"/>
                  </a:cubicBezTo>
                  <a:cubicBezTo>
                    <a:pt x="1405443" y="165426"/>
                    <a:pt x="1394957" y="172528"/>
                    <a:pt x="1386331" y="181154"/>
                  </a:cubicBezTo>
                  <a:cubicBezTo>
                    <a:pt x="1383455" y="189781"/>
                    <a:pt x="1384805" y="201353"/>
                    <a:pt x="1377704" y="207034"/>
                  </a:cubicBezTo>
                  <a:cubicBezTo>
                    <a:pt x="1368446" y="214440"/>
                    <a:pt x="1354598" y="212403"/>
                    <a:pt x="1343199" y="215660"/>
                  </a:cubicBezTo>
                  <a:cubicBezTo>
                    <a:pt x="1334456" y="218158"/>
                    <a:pt x="1326093" y="221894"/>
                    <a:pt x="1317320" y="224287"/>
                  </a:cubicBezTo>
                  <a:cubicBezTo>
                    <a:pt x="1294444" y="230526"/>
                    <a:pt x="1248308" y="241539"/>
                    <a:pt x="1248308" y="241539"/>
                  </a:cubicBezTo>
                  <a:cubicBezTo>
                    <a:pt x="1213802" y="238664"/>
                    <a:pt x="1179113" y="237489"/>
                    <a:pt x="1144791" y="232913"/>
                  </a:cubicBezTo>
                  <a:cubicBezTo>
                    <a:pt x="1119003" y="229475"/>
                    <a:pt x="1115160" y="219678"/>
                    <a:pt x="1093033" y="207034"/>
                  </a:cubicBezTo>
                  <a:cubicBezTo>
                    <a:pt x="1081868" y="200654"/>
                    <a:pt x="1069692" y="196161"/>
                    <a:pt x="1058527" y="189781"/>
                  </a:cubicBezTo>
                  <a:cubicBezTo>
                    <a:pt x="1049525" y="184637"/>
                    <a:pt x="1041650" y="177672"/>
                    <a:pt x="1032648" y="172528"/>
                  </a:cubicBezTo>
                  <a:cubicBezTo>
                    <a:pt x="1021483" y="166148"/>
                    <a:pt x="1008606" y="162749"/>
                    <a:pt x="998142" y="155275"/>
                  </a:cubicBezTo>
                  <a:cubicBezTo>
                    <a:pt x="988215" y="148184"/>
                    <a:pt x="981635" y="137206"/>
                    <a:pt x="972263" y="129396"/>
                  </a:cubicBezTo>
                  <a:cubicBezTo>
                    <a:pt x="964298" y="122759"/>
                    <a:pt x="954256" y="118890"/>
                    <a:pt x="946384" y="112143"/>
                  </a:cubicBezTo>
                  <a:cubicBezTo>
                    <a:pt x="934034" y="101557"/>
                    <a:pt x="924891" y="87398"/>
                    <a:pt x="911878" y="77638"/>
                  </a:cubicBezTo>
                  <a:cubicBezTo>
                    <a:pt x="901590" y="69922"/>
                    <a:pt x="888537" y="66765"/>
                    <a:pt x="877372" y="60385"/>
                  </a:cubicBezTo>
                  <a:cubicBezTo>
                    <a:pt x="868370" y="55241"/>
                    <a:pt x="859929" y="49158"/>
                    <a:pt x="851493" y="43132"/>
                  </a:cubicBezTo>
                  <a:cubicBezTo>
                    <a:pt x="839794" y="34775"/>
                    <a:pt x="829847" y="23683"/>
                    <a:pt x="816987" y="17253"/>
                  </a:cubicBezTo>
                  <a:cubicBezTo>
                    <a:pt x="800721" y="9120"/>
                    <a:pt x="765229" y="0"/>
                    <a:pt x="765229" y="0"/>
                  </a:cubicBezTo>
                  <a:cubicBezTo>
                    <a:pt x="681840" y="2875"/>
                    <a:pt x="598159" y="1072"/>
                    <a:pt x="515063" y="8626"/>
                  </a:cubicBezTo>
                  <a:cubicBezTo>
                    <a:pt x="502256" y="9790"/>
                    <a:pt x="492308" y="20656"/>
                    <a:pt x="480557" y="25879"/>
                  </a:cubicBezTo>
                  <a:cubicBezTo>
                    <a:pt x="466407" y="32168"/>
                    <a:pt x="451275" y="36207"/>
                    <a:pt x="437425" y="43132"/>
                  </a:cubicBezTo>
                  <a:cubicBezTo>
                    <a:pt x="370538" y="76576"/>
                    <a:pt x="450712" y="47330"/>
                    <a:pt x="385667" y="69011"/>
                  </a:cubicBezTo>
                  <a:lnTo>
                    <a:pt x="308029" y="120770"/>
                  </a:lnTo>
                  <a:lnTo>
                    <a:pt x="282150" y="138022"/>
                  </a:lnTo>
                  <a:cubicBezTo>
                    <a:pt x="264825" y="164010"/>
                    <a:pt x="260776" y="167766"/>
                    <a:pt x="247644" y="198407"/>
                  </a:cubicBezTo>
                  <a:cubicBezTo>
                    <a:pt x="244062" y="206765"/>
                    <a:pt x="241893" y="215660"/>
                    <a:pt x="239018" y="224287"/>
                  </a:cubicBezTo>
                  <a:cubicBezTo>
                    <a:pt x="247644" y="255917"/>
                    <a:pt x="251033" y="289468"/>
                    <a:pt x="264897" y="319177"/>
                  </a:cubicBezTo>
                  <a:cubicBezTo>
                    <a:pt x="282826" y="357597"/>
                    <a:pt x="362545" y="383602"/>
                    <a:pt x="385667" y="396815"/>
                  </a:cubicBezTo>
                  <a:cubicBezTo>
                    <a:pt x="405795" y="408317"/>
                    <a:pt x="425003" y="421606"/>
                    <a:pt x="446052" y="431321"/>
                  </a:cubicBezTo>
                  <a:cubicBezTo>
                    <a:pt x="462564" y="438942"/>
                    <a:pt x="497810" y="448573"/>
                    <a:pt x="497810" y="448573"/>
                  </a:cubicBezTo>
                  <a:cubicBezTo>
                    <a:pt x="503561" y="457200"/>
                    <a:pt x="514749" y="464090"/>
                    <a:pt x="515063" y="474453"/>
                  </a:cubicBezTo>
                  <a:cubicBezTo>
                    <a:pt x="517677" y="560725"/>
                    <a:pt x="511224" y="647066"/>
                    <a:pt x="506436" y="733245"/>
                  </a:cubicBezTo>
                  <a:cubicBezTo>
                    <a:pt x="505466" y="750709"/>
                    <a:pt x="501604" y="767930"/>
                    <a:pt x="497810" y="785004"/>
                  </a:cubicBezTo>
                  <a:cubicBezTo>
                    <a:pt x="493801" y="803046"/>
                    <a:pt x="485226" y="823467"/>
                    <a:pt x="471931" y="836762"/>
                  </a:cubicBezTo>
                  <a:cubicBezTo>
                    <a:pt x="464600" y="844093"/>
                    <a:pt x="454678" y="848264"/>
                    <a:pt x="446052" y="854015"/>
                  </a:cubicBezTo>
                  <a:cubicBezTo>
                    <a:pt x="443176" y="862641"/>
                    <a:pt x="443855" y="873464"/>
                    <a:pt x="437425" y="879894"/>
                  </a:cubicBezTo>
                  <a:cubicBezTo>
                    <a:pt x="422763" y="894556"/>
                    <a:pt x="406000" y="910334"/>
                    <a:pt x="385667" y="914400"/>
                  </a:cubicBezTo>
                  <a:cubicBezTo>
                    <a:pt x="361028" y="919328"/>
                    <a:pt x="332405" y="924340"/>
                    <a:pt x="308029" y="931653"/>
                  </a:cubicBezTo>
                  <a:cubicBezTo>
                    <a:pt x="290610" y="936879"/>
                    <a:pt x="256270" y="948905"/>
                    <a:pt x="256270" y="948905"/>
                  </a:cubicBezTo>
                  <a:cubicBezTo>
                    <a:pt x="235784" y="962562"/>
                    <a:pt x="214616" y="975983"/>
                    <a:pt x="195886" y="992038"/>
                  </a:cubicBezTo>
                  <a:cubicBezTo>
                    <a:pt x="151778" y="1029845"/>
                    <a:pt x="186034" y="1003859"/>
                    <a:pt x="152753" y="1043796"/>
                  </a:cubicBezTo>
                  <a:cubicBezTo>
                    <a:pt x="144943" y="1053168"/>
                    <a:pt x="134813" y="1060412"/>
                    <a:pt x="126874" y="1069675"/>
                  </a:cubicBezTo>
                  <a:cubicBezTo>
                    <a:pt x="117517" y="1080591"/>
                    <a:pt x="109621" y="1092679"/>
                    <a:pt x="100995" y="1104181"/>
                  </a:cubicBezTo>
                  <a:cubicBezTo>
                    <a:pt x="98120" y="1112807"/>
                    <a:pt x="96132" y="1121782"/>
                    <a:pt x="92369" y="1130060"/>
                  </a:cubicBezTo>
                  <a:cubicBezTo>
                    <a:pt x="64412" y="1191566"/>
                    <a:pt x="67620" y="1184435"/>
                    <a:pt x="40610" y="1224951"/>
                  </a:cubicBezTo>
                  <a:cubicBezTo>
                    <a:pt x="37735" y="1233577"/>
                    <a:pt x="35566" y="1242472"/>
                    <a:pt x="31984" y="1250830"/>
                  </a:cubicBezTo>
                  <a:cubicBezTo>
                    <a:pt x="0" y="1325461"/>
                    <a:pt x="26339" y="1250515"/>
                    <a:pt x="6104" y="1311215"/>
                  </a:cubicBezTo>
                  <a:cubicBezTo>
                    <a:pt x="8980" y="1357223"/>
                    <a:pt x="4939" y="1404193"/>
                    <a:pt x="14731" y="1449238"/>
                  </a:cubicBezTo>
                  <a:cubicBezTo>
                    <a:pt x="19656" y="1471891"/>
                    <a:pt x="36377" y="1490333"/>
                    <a:pt x="49236" y="1509622"/>
                  </a:cubicBezTo>
                  <a:cubicBezTo>
                    <a:pt x="59449" y="1524942"/>
                    <a:pt x="71618" y="1538897"/>
                    <a:pt x="83742" y="1552754"/>
                  </a:cubicBezTo>
                  <a:cubicBezTo>
                    <a:pt x="99041" y="1570239"/>
                    <a:pt x="124311" y="1593190"/>
                    <a:pt x="144127" y="1604513"/>
                  </a:cubicBezTo>
                  <a:cubicBezTo>
                    <a:pt x="152022" y="1609024"/>
                    <a:pt x="161380" y="1610264"/>
                    <a:pt x="170006" y="1613139"/>
                  </a:cubicBezTo>
                  <a:cubicBezTo>
                    <a:pt x="233266" y="1610264"/>
                    <a:pt x="296797" y="1611029"/>
                    <a:pt x="359787" y="1604513"/>
                  </a:cubicBezTo>
                  <a:cubicBezTo>
                    <a:pt x="380610" y="1602359"/>
                    <a:pt x="399703" y="1591646"/>
                    <a:pt x="420172" y="1587260"/>
                  </a:cubicBezTo>
                  <a:cubicBezTo>
                    <a:pt x="440053" y="1583000"/>
                    <a:pt x="460429" y="1581509"/>
                    <a:pt x="480557" y="1578634"/>
                  </a:cubicBezTo>
                  <a:cubicBezTo>
                    <a:pt x="500685" y="1572883"/>
                    <a:pt x="520633" y="1566458"/>
                    <a:pt x="540942" y="1561381"/>
                  </a:cubicBezTo>
                  <a:cubicBezTo>
                    <a:pt x="555166" y="1557825"/>
                    <a:pt x="570030" y="1556967"/>
                    <a:pt x="584074" y="1552754"/>
                  </a:cubicBezTo>
                  <a:cubicBezTo>
                    <a:pt x="697565" y="1518707"/>
                    <a:pt x="558291" y="1549286"/>
                    <a:pt x="670338" y="1526875"/>
                  </a:cubicBezTo>
                  <a:cubicBezTo>
                    <a:pt x="681840" y="1518249"/>
                    <a:pt x="693066" y="1509241"/>
                    <a:pt x="704844" y="1500996"/>
                  </a:cubicBezTo>
                  <a:cubicBezTo>
                    <a:pt x="721831" y="1489105"/>
                    <a:pt x="739350" y="1477992"/>
                    <a:pt x="756603" y="1466490"/>
                  </a:cubicBezTo>
                  <a:cubicBezTo>
                    <a:pt x="765229" y="1460739"/>
                    <a:pt x="774188" y="1455459"/>
                    <a:pt x="782482" y="1449238"/>
                  </a:cubicBezTo>
                  <a:cubicBezTo>
                    <a:pt x="793984" y="1440611"/>
                    <a:pt x="805024" y="1431333"/>
                    <a:pt x="816987" y="1423358"/>
                  </a:cubicBezTo>
                  <a:cubicBezTo>
                    <a:pt x="849931" y="1401395"/>
                    <a:pt x="882541" y="1384254"/>
                    <a:pt x="920504" y="1371600"/>
                  </a:cubicBezTo>
                  <a:cubicBezTo>
                    <a:pt x="934414" y="1366963"/>
                    <a:pt x="949259" y="1365849"/>
                    <a:pt x="963636" y="1362973"/>
                  </a:cubicBezTo>
                  <a:cubicBezTo>
                    <a:pt x="975138" y="1357222"/>
                    <a:pt x="986322" y="1350787"/>
                    <a:pt x="998142" y="1345721"/>
                  </a:cubicBezTo>
                  <a:cubicBezTo>
                    <a:pt x="1006500" y="1342139"/>
                    <a:pt x="1015888" y="1341161"/>
                    <a:pt x="1024021" y="1337094"/>
                  </a:cubicBezTo>
                  <a:cubicBezTo>
                    <a:pt x="1039018" y="1329596"/>
                    <a:pt x="1053008" y="1320217"/>
                    <a:pt x="1067153" y="1311215"/>
                  </a:cubicBezTo>
                  <a:cubicBezTo>
                    <a:pt x="1084647" y="1300083"/>
                    <a:pt x="1101659" y="1288211"/>
                    <a:pt x="1118912" y="1276709"/>
                  </a:cubicBezTo>
                  <a:cubicBezTo>
                    <a:pt x="1127538" y="1270958"/>
                    <a:pt x="1134955" y="1262734"/>
                    <a:pt x="1144791" y="1259456"/>
                  </a:cubicBezTo>
                  <a:lnTo>
                    <a:pt x="1170670" y="1250830"/>
                  </a:lnTo>
                  <a:cubicBezTo>
                    <a:pt x="1192120" y="1236530"/>
                    <a:pt x="1206042" y="1225704"/>
                    <a:pt x="1231055" y="1216324"/>
                  </a:cubicBezTo>
                  <a:cubicBezTo>
                    <a:pt x="1242156" y="1212161"/>
                    <a:pt x="1253987" y="1210270"/>
                    <a:pt x="1265561" y="1207698"/>
                  </a:cubicBezTo>
                  <a:cubicBezTo>
                    <a:pt x="1361712" y="1186331"/>
                    <a:pt x="1380049" y="1192933"/>
                    <a:pt x="1524353" y="1190445"/>
                  </a:cubicBezTo>
                  <a:lnTo>
                    <a:pt x="2309357" y="1181819"/>
                  </a:lnTo>
                  <a:cubicBezTo>
                    <a:pt x="2399729" y="1151695"/>
                    <a:pt x="2329579" y="1180123"/>
                    <a:pt x="2386995" y="1147313"/>
                  </a:cubicBezTo>
                  <a:cubicBezTo>
                    <a:pt x="2398160" y="1140933"/>
                    <a:pt x="2411037" y="1137534"/>
                    <a:pt x="2421501" y="1130060"/>
                  </a:cubicBezTo>
                  <a:cubicBezTo>
                    <a:pt x="2431428" y="1122969"/>
                    <a:pt x="2438008" y="1111991"/>
                    <a:pt x="2447380" y="1104181"/>
                  </a:cubicBezTo>
                  <a:cubicBezTo>
                    <a:pt x="2455345" y="1097544"/>
                    <a:pt x="2464633" y="1092679"/>
                    <a:pt x="2473259" y="1086928"/>
                  </a:cubicBezTo>
                  <a:cubicBezTo>
                    <a:pt x="2504777" y="1039652"/>
                    <a:pt x="2485879" y="1070316"/>
                    <a:pt x="2525018" y="992038"/>
                  </a:cubicBezTo>
                  <a:cubicBezTo>
                    <a:pt x="2540348" y="961377"/>
                    <a:pt x="2542437" y="961262"/>
                    <a:pt x="2550897" y="931653"/>
                  </a:cubicBezTo>
                  <a:cubicBezTo>
                    <a:pt x="2568598" y="869699"/>
                    <a:pt x="2550372" y="925126"/>
                    <a:pt x="2568150" y="854015"/>
                  </a:cubicBezTo>
                  <a:cubicBezTo>
                    <a:pt x="2570355" y="845194"/>
                    <a:pt x="2573901" y="836762"/>
                    <a:pt x="2576776" y="828136"/>
                  </a:cubicBezTo>
                  <a:cubicBezTo>
                    <a:pt x="2573901" y="779253"/>
                    <a:pt x="2575414" y="729913"/>
                    <a:pt x="2568150" y="681487"/>
                  </a:cubicBezTo>
                  <a:cubicBezTo>
                    <a:pt x="2566612" y="671234"/>
                    <a:pt x="2556041" y="664609"/>
                    <a:pt x="2550897" y="655607"/>
                  </a:cubicBezTo>
                  <a:cubicBezTo>
                    <a:pt x="2544517" y="644442"/>
                    <a:pt x="2538709" y="632922"/>
                    <a:pt x="2533644" y="621102"/>
                  </a:cubicBezTo>
                  <a:cubicBezTo>
                    <a:pt x="2527109" y="605853"/>
                    <a:pt x="2523940" y="579452"/>
                    <a:pt x="2507765" y="569343"/>
                  </a:cubicBezTo>
                  <a:cubicBezTo>
                    <a:pt x="2492343" y="559704"/>
                    <a:pt x="2474189" y="552433"/>
                    <a:pt x="2456006" y="552090"/>
                  </a:cubicBezTo>
                  <a:lnTo>
                    <a:pt x="1998806" y="543464"/>
                  </a:lnTo>
                  <a:cubicBezTo>
                    <a:pt x="1974039" y="537273"/>
                    <a:pt x="1933545" y="528087"/>
                    <a:pt x="1912542" y="517585"/>
                  </a:cubicBezTo>
                  <a:cubicBezTo>
                    <a:pt x="1901040" y="511834"/>
                    <a:pt x="1889787" y="505555"/>
                    <a:pt x="1878036" y="500332"/>
                  </a:cubicBezTo>
                  <a:cubicBezTo>
                    <a:pt x="1814727" y="472195"/>
                    <a:pt x="1854852" y="496378"/>
                    <a:pt x="1809025" y="465826"/>
                  </a:cubicBezTo>
                  <a:cubicBezTo>
                    <a:pt x="1803274" y="457200"/>
                    <a:pt x="1796409" y="449220"/>
                    <a:pt x="1791772" y="439947"/>
                  </a:cubicBezTo>
                  <a:cubicBezTo>
                    <a:pt x="1787706" y="431814"/>
                    <a:pt x="1788190" y="421634"/>
                    <a:pt x="1783146" y="414068"/>
                  </a:cubicBezTo>
                  <a:cubicBezTo>
                    <a:pt x="1776379" y="403917"/>
                    <a:pt x="1765893" y="396815"/>
                    <a:pt x="1757267" y="388188"/>
                  </a:cubicBezTo>
                  <a:cubicBezTo>
                    <a:pt x="1736753" y="326651"/>
                    <a:pt x="1765841" y="401051"/>
                    <a:pt x="1722761" y="336430"/>
                  </a:cubicBezTo>
                  <a:cubicBezTo>
                    <a:pt x="1714286" y="323717"/>
                    <a:pt x="1711255" y="287540"/>
                    <a:pt x="1705508" y="276045"/>
                  </a:cubicBezTo>
                  <a:cubicBezTo>
                    <a:pt x="1696235" y="257499"/>
                    <a:pt x="1682505" y="241540"/>
                    <a:pt x="1671003" y="224287"/>
                  </a:cubicBezTo>
                  <a:cubicBezTo>
                    <a:pt x="1665252" y="215660"/>
                    <a:pt x="1662377" y="204158"/>
                    <a:pt x="1653750" y="198407"/>
                  </a:cubicBezTo>
                  <a:lnTo>
                    <a:pt x="1627870" y="181154"/>
                  </a:lnTo>
                  <a:cubicBezTo>
                    <a:pt x="1599116" y="138021"/>
                    <a:pt x="1619245" y="161027"/>
                    <a:pt x="1558859" y="120770"/>
                  </a:cubicBezTo>
                  <a:cubicBezTo>
                    <a:pt x="1542182" y="109652"/>
                    <a:pt x="1528109" y="96991"/>
                    <a:pt x="1507101" y="94890"/>
                  </a:cubicBezTo>
                  <a:cubicBezTo>
                    <a:pt x="1487073" y="92887"/>
                    <a:pt x="1452466" y="97766"/>
                    <a:pt x="1438089" y="10351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0" name="Oval 19"/>
            <p:cNvSpPr/>
            <p:nvPr/>
          </p:nvSpPr>
          <p:spPr>
            <a:xfrm>
              <a:off x="4071934" y="257174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1" name="Oval 20"/>
            <p:cNvSpPr/>
            <p:nvPr/>
          </p:nvSpPr>
          <p:spPr>
            <a:xfrm>
              <a:off x="414337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Oval 21"/>
            <p:cNvSpPr/>
            <p:nvPr/>
          </p:nvSpPr>
          <p:spPr>
            <a:xfrm>
              <a:off x="3643306" y="307181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p:cNvSpPr/>
            <p:nvPr/>
          </p:nvSpPr>
          <p:spPr>
            <a:xfrm>
              <a:off x="3071802" y="292893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p:cNvSpPr/>
            <p:nvPr/>
          </p:nvSpPr>
          <p:spPr>
            <a:xfrm>
              <a:off x="3188800" y="276018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Oval 24"/>
            <p:cNvSpPr/>
            <p:nvPr/>
          </p:nvSpPr>
          <p:spPr>
            <a:xfrm>
              <a:off x="2883366" y="291168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Oval 25"/>
            <p:cNvSpPr/>
            <p:nvPr/>
          </p:nvSpPr>
          <p:spPr>
            <a:xfrm>
              <a:off x="4383564" y="242886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3286116" y="194605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3286116" y="231187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634680" y="248305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848994" y="255449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3848994" y="235743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3357554" y="214311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3472122" y="199161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cxnSp>
        <p:nvCxnSpPr>
          <p:cNvPr id="35" name="Straight Arrow Connector 34"/>
          <p:cNvCxnSpPr/>
          <p:nvPr/>
        </p:nvCxnSpPr>
        <p:spPr>
          <a:xfrm flipV="1">
            <a:off x="4724400" y="3429000"/>
            <a:ext cx="838200" cy="152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851162" y="3276600"/>
            <a:ext cx="711438" cy="8474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38800" y="2971800"/>
            <a:ext cx="1828800" cy="1066800"/>
          </a:xfrm>
          <a:prstGeom prst="rect">
            <a:avLst/>
          </a:prstGeom>
          <a:noFill/>
          <a:ln>
            <a:solidFill>
              <a:schemeClr val="tx1"/>
            </a:solidFill>
          </a:ln>
        </p:spPr>
        <p:txBody>
          <a:bodyPr wrap="square" rtlCol="0">
            <a:spAutoFit/>
          </a:bodyPr>
          <a:lstStyle/>
          <a:p>
            <a:r>
              <a:rPr lang="en-US" sz="1600" dirty="0" smtClean="0"/>
              <a:t>Potential Goal States for different types of agents</a:t>
            </a:r>
            <a:endParaRPr lang="tr-TR" sz="1600" dirty="0"/>
          </a:p>
        </p:txBody>
      </p:sp>
      <p:sp>
        <p:nvSpPr>
          <p:cNvPr id="41" name="TextBox 40"/>
          <p:cNvSpPr txBox="1"/>
          <p:nvPr/>
        </p:nvSpPr>
        <p:spPr>
          <a:xfrm>
            <a:off x="533400" y="4419600"/>
            <a:ext cx="8077200" cy="1754326"/>
          </a:xfrm>
          <a:prstGeom prst="rect">
            <a:avLst/>
          </a:prstGeom>
          <a:noFill/>
        </p:spPr>
        <p:txBody>
          <a:bodyPr wrap="square" rtlCol="0">
            <a:spAutoFit/>
          </a:bodyPr>
          <a:lstStyle/>
          <a:p>
            <a:pPr marL="342900" indent="-342900"/>
            <a:r>
              <a:rPr lang="en-US" dirty="0" smtClean="0"/>
              <a:t>2)  Decision Process Between Possible Goal States</a:t>
            </a:r>
          </a:p>
          <a:p>
            <a:r>
              <a:rPr lang="en-US" dirty="0" smtClean="0"/>
              <a:t>During decision process, the cost of reaching different goal states will be the main criteria </a:t>
            </a:r>
            <a:r>
              <a:rPr lang="tr-TR" dirty="0" smtClean="0"/>
              <a:t>for each agent</a:t>
            </a:r>
            <a:r>
              <a:rPr lang="en-US" dirty="0" smtClean="0"/>
              <a:t>. </a:t>
            </a:r>
            <a:r>
              <a:rPr lang="tr-TR" dirty="0" smtClean="0"/>
              <a:t>It is obvious that</a:t>
            </a:r>
            <a:r>
              <a:rPr lang="en-US" dirty="0" smtClean="0"/>
              <a:t> each agent will try to choose a goal state with minimum cost according to its position and the orientation in the environment. But the cases in which two or more agents are willing to reach the same goal point must be handled to optimize the overall utility of the swarm.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3600" y="621268"/>
            <a:ext cx="4600363" cy="369332"/>
          </a:xfrm>
          <a:prstGeom prst="rect">
            <a:avLst/>
          </a:prstGeom>
          <a:noFill/>
        </p:spPr>
        <p:txBody>
          <a:bodyPr wrap="none" rtlCol="0">
            <a:spAutoFit/>
          </a:bodyPr>
          <a:lstStyle/>
          <a:p>
            <a:pPr algn="ctr"/>
            <a:r>
              <a:rPr lang="en-US" dirty="0" smtClean="0"/>
              <a:t>SHAPE PARTITIONING WITH ARTIFICIAL FORCES</a:t>
            </a:r>
            <a:endParaRPr lang="tr-TR" dirty="0"/>
          </a:p>
        </p:txBody>
      </p:sp>
      <p:pic>
        <p:nvPicPr>
          <p:cNvPr id="3075" name="Picture 3" descr="C:\Users\Kadir\Desktop\New METU Thesis Template\artificial.png"/>
          <p:cNvPicPr>
            <a:picLocks noChangeAspect="1" noChangeArrowheads="1"/>
          </p:cNvPicPr>
          <p:nvPr/>
        </p:nvPicPr>
        <p:blipFill>
          <a:blip r:embed="rId2"/>
          <a:srcRect/>
          <a:stretch>
            <a:fillRect/>
          </a:stretch>
        </p:blipFill>
        <p:spPr bwMode="auto">
          <a:xfrm>
            <a:off x="2667000" y="4800600"/>
            <a:ext cx="4267200" cy="1228110"/>
          </a:xfrm>
          <a:prstGeom prst="rect">
            <a:avLst/>
          </a:prstGeom>
          <a:noFill/>
        </p:spPr>
      </p:pic>
      <p:sp>
        <p:nvSpPr>
          <p:cNvPr id="7" name="Rectangle 6"/>
          <p:cNvSpPr/>
          <p:nvPr/>
        </p:nvSpPr>
        <p:spPr>
          <a:xfrm>
            <a:off x="914400" y="1066800"/>
            <a:ext cx="6096000" cy="1477328"/>
          </a:xfrm>
          <a:prstGeom prst="rect">
            <a:avLst/>
          </a:prstGeom>
        </p:spPr>
        <p:txBody>
          <a:bodyPr wrap="square">
            <a:spAutoFit/>
          </a:bodyPr>
          <a:lstStyle/>
          <a:p>
            <a:pPr>
              <a:buFont typeface="Arial" pitchFamily="34" charset="0"/>
              <a:buChar char="•"/>
            </a:pPr>
            <a:r>
              <a:rPr lang="en-US" dirty="0" smtClean="0"/>
              <a:t>This process is used to detect the positions of the goal states in a given complex shape </a:t>
            </a:r>
            <a:r>
              <a:rPr lang="tr-TR" dirty="0" smtClean="0"/>
              <a:t>with an offline simulation.</a:t>
            </a:r>
            <a:endParaRPr lang="en-US" dirty="0" smtClean="0"/>
          </a:p>
          <a:p>
            <a:pPr>
              <a:buFont typeface="Arial" pitchFamily="34" charset="0"/>
              <a:buChar char="•"/>
            </a:pPr>
            <a:r>
              <a:rPr lang="en-US" dirty="0" smtClean="0"/>
              <a:t>Two artificial forces, resistive and </a:t>
            </a:r>
            <a:r>
              <a:rPr lang="en-US" dirty="0" err="1" smtClean="0"/>
              <a:t>intermember</a:t>
            </a:r>
            <a:r>
              <a:rPr lang="en-US" dirty="0" smtClean="0"/>
              <a:t> forces </a:t>
            </a:r>
            <a:r>
              <a:rPr lang="tr-TR" dirty="0" smtClean="0"/>
              <a:t>will</a:t>
            </a:r>
            <a:r>
              <a:rPr lang="en-US" dirty="0" smtClean="0"/>
              <a:t> </a:t>
            </a:r>
            <a:r>
              <a:rPr lang="tr-TR" dirty="0" smtClean="0"/>
              <a:t>be </a:t>
            </a:r>
            <a:r>
              <a:rPr lang="en-US" dirty="0" smtClean="0"/>
              <a:t>used to provide a uniform distribution of the agents in the given </a:t>
            </a:r>
            <a:r>
              <a:rPr lang="tr-TR" dirty="0" smtClean="0"/>
              <a:t>formation.</a:t>
            </a:r>
            <a:endParaRPr lang="tr-TR" dirty="0"/>
          </a:p>
        </p:txBody>
      </p:sp>
      <p:pic>
        <p:nvPicPr>
          <p:cNvPr id="3076" name="Picture 4"/>
          <p:cNvPicPr>
            <a:picLocks noChangeAspect="1" noChangeArrowheads="1"/>
          </p:cNvPicPr>
          <p:nvPr/>
        </p:nvPicPr>
        <p:blipFill>
          <a:blip r:embed="rId3"/>
          <a:srcRect/>
          <a:stretch>
            <a:fillRect/>
          </a:stretch>
        </p:blipFill>
        <p:spPr bwMode="auto">
          <a:xfrm>
            <a:off x="1143000" y="3124200"/>
            <a:ext cx="3048000" cy="782101"/>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4876800" y="3200400"/>
            <a:ext cx="3198128" cy="757817"/>
          </a:xfrm>
          <a:prstGeom prst="rect">
            <a:avLst/>
          </a:prstGeom>
          <a:noFill/>
          <a:ln w="9525">
            <a:noFill/>
            <a:miter lim="800000"/>
            <a:headEnd/>
            <a:tailEnd/>
          </a:ln>
          <a:effectLst/>
        </p:spPr>
      </p:pic>
      <p:sp>
        <p:nvSpPr>
          <p:cNvPr id="10" name="TextBox 9"/>
          <p:cNvSpPr txBox="1"/>
          <p:nvPr/>
        </p:nvSpPr>
        <p:spPr>
          <a:xfrm>
            <a:off x="1752600" y="2743200"/>
            <a:ext cx="1635191" cy="338554"/>
          </a:xfrm>
          <a:prstGeom prst="rect">
            <a:avLst/>
          </a:prstGeom>
          <a:noFill/>
        </p:spPr>
        <p:txBody>
          <a:bodyPr wrap="none" rtlCol="0">
            <a:spAutoFit/>
          </a:bodyPr>
          <a:lstStyle/>
          <a:p>
            <a:pPr>
              <a:buFont typeface="Arial" pitchFamily="34" charset="0"/>
              <a:buChar char="•"/>
            </a:pPr>
            <a:r>
              <a:rPr lang="en-US" sz="1600" dirty="0" smtClean="0"/>
              <a:t>Repulsive Forces</a:t>
            </a:r>
            <a:endParaRPr lang="tr-TR" sz="1600" dirty="0"/>
          </a:p>
        </p:txBody>
      </p:sp>
      <p:sp>
        <p:nvSpPr>
          <p:cNvPr id="11" name="TextBox 10"/>
          <p:cNvSpPr txBox="1"/>
          <p:nvPr/>
        </p:nvSpPr>
        <p:spPr>
          <a:xfrm>
            <a:off x="6019800" y="2743200"/>
            <a:ext cx="1952458" cy="338554"/>
          </a:xfrm>
          <a:prstGeom prst="rect">
            <a:avLst/>
          </a:prstGeom>
          <a:noFill/>
        </p:spPr>
        <p:txBody>
          <a:bodyPr wrap="none" rtlCol="0">
            <a:spAutoFit/>
          </a:bodyPr>
          <a:lstStyle/>
          <a:p>
            <a:pPr>
              <a:buFont typeface="Arial" pitchFamily="34" charset="0"/>
              <a:buChar char="•"/>
            </a:pPr>
            <a:r>
              <a:rPr lang="en-US" sz="1600" dirty="0" err="1" smtClean="0"/>
              <a:t>Intermember</a:t>
            </a:r>
            <a:r>
              <a:rPr lang="en-US" sz="1600" dirty="0" smtClean="0"/>
              <a:t> Forces</a:t>
            </a:r>
            <a:endParaRPr lang="tr-TR" sz="1600" dirty="0"/>
          </a:p>
        </p:txBody>
      </p:sp>
      <p:pic>
        <p:nvPicPr>
          <p:cNvPr id="3078" name="Picture 6"/>
          <p:cNvPicPr>
            <a:picLocks noChangeAspect="1" noChangeArrowheads="1"/>
          </p:cNvPicPr>
          <p:nvPr/>
        </p:nvPicPr>
        <p:blipFill>
          <a:blip r:embed="rId5"/>
          <a:srcRect/>
          <a:stretch>
            <a:fillRect/>
          </a:stretch>
        </p:blipFill>
        <p:spPr bwMode="auto">
          <a:xfrm>
            <a:off x="6248400" y="3962400"/>
            <a:ext cx="1433512" cy="233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209800"/>
            <a:ext cx="4105098" cy="369332"/>
          </a:xfrm>
          <a:prstGeom prst="rect">
            <a:avLst/>
          </a:prstGeom>
          <a:noFill/>
        </p:spPr>
        <p:txBody>
          <a:bodyPr wrap="none" rtlCol="0">
            <a:spAutoFit/>
          </a:bodyPr>
          <a:lstStyle/>
          <a:p>
            <a:pPr algn="ctr"/>
            <a:r>
              <a:rPr lang="tr-TR" i="1" u="sng" dirty="0" smtClean="0"/>
              <a:t>1)</a:t>
            </a:r>
            <a:r>
              <a:rPr lang="en-US" i="1" u="sng" dirty="0" smtClean="0"/>
              <a:t>Calculation of Free Configuration Space</a:t>
            </a:r>
            <a:endParaRPr lang="tr-TR" i="1" u="sng" dirty="0"/>
          </a:p>
        </p:txBody>
      </p:sp>
      <p:sp>
        <p:nvSpPr>
          <p:cNvPr id="5" name="TextBox 4"/>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7" name="TextBox 6"/>
          <p:cNvSpPr txBox="1"/>
          <p:nvPr/>
        </p:nvSpPr>
        <p:spPr>
          <a:xfrm>
            <a:off x="990600" y="1143000"/>
            <a:ext cx="7924800" cy="923330"/>
          </a:xfrm>
          <a:prstGeom prst="rect">
            <a:avLst/>
          </a:prstGeom>
          <a:noFill/>
        </p:spPr>
        <p:txBody>
          <a:bodyPr wrap="square" rtlCol="0">
            <a:spAutoFit/>
          </a:bodyPr>
          <a:lstStyle/>
          <a:p>
            <a:r>
              <a:rPr lang="en-US" dirty="0" smtClean="0"/>
              <a:t>At this point, the complex formation control problem</a:t>
            </a:r>
            <a:r>
              <a:rPr lang="tr-TR" dirty="0" smtClean="0"/>
              <a:t> is reduced down to</a:t>
            </a:r>
          </a:p>
          <a:p>
            <a:r>
              <a:rPr lang="en-US" dirty="0" smtClean="0"/>
              <a:t>a problem in which every agent is expected to decide individually where to position in a given set of possible goal states </a:t>
            </a:r>
            <a:endParaRPr lang="tr-TR" dirty="0"/>
          </a:p>
        </p:txBody>
      </p:sp>
      <p:pic>
        <p:nvPicPr>
          <p:cNvPr id="4098" name="Picture 2"/>
          <p:cNvPicPr>
            <a:picLocks noChangeAspect="1" noChangeArrowheads="1"/>
          </p:cNvPicPr>
          <p:nvPr/>
        </p:nvPicPr>
        <p:blipFill>
          <a:blip r:embed="rId2"/>
          <a:srcRect/>
          <a:stretch>
            <a:fillRect/>
          </a:stretch>
        </p:blipFill>
        <p:spPr bwMode="auto">
          <a:xfrm>
            <a:off x="5638800" y="1769692"/>
            <a:ext cx="609600" cy="23622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657350" y="3053048"/>
            <a:ext cx="2819400" cy="399479"/>
          </a:xfrm>
          <a:prstGeom prst="rect">
            <a:avLst/>
          </a:prstGeom>
          <a:noFill/>
          <a:ln w="9525">
            <a:noFill/>
            <a:miter lim="800000"/>
            <a:headEnd/>
            <a:tailEnd/>
          </a:ln>
          <a:effectLst/>
        </p:spPr>
      </p:pic>
      <p:sp>
        <p:nvSpPr>
          <p:cNvPr id="8" name="TextBox 7"/>
          <p:cNvSpPr txBox="1"/>
          <p:nvPr/>
        </p:nvSpPr>
        <p:spPr>
          <a:xfrm>
            <a:off x="1066800" y="3352800"/>
            <a:ext cx="1917576" cy="369332"/>
          </a:xfrm>
          <a:prstGeom prst="rect">
            <a:avLst/>
          </a:prstGeom>
          <a:noFill/>
        </p:spPr>
        <p:txBody>
          <a:bodyPr wrap="none" rtlCol="0">
            <a:spAutoFit/>
          </a:bodyPr>
          <a:lstStyle/>
          <a:p>
            <a:r>
              <a:rPr lang="tr-TR" dirty="0" smtClean="0"/>
              <a:t>Forbidden Space : </a:t>
            </a:r>
            <a:endParaRPr lang="tr-TR" dirty="0"/>
          </a:p>
        </p:txBody>
      </p:sp>
      <p:pic>
        <p:nvPicPr>
          <p:cNvPr id="1027" name="Picture 3"/>
          <p:cNvPicPr>
            <a:picLocks noChangeAspect="1" noChangeArrowheads="1"/>
          </p:cNvPicPr>
          <p:nvPr/>
        </p:nvPicPr>
        <p:blipFill>
          <a:blip r:embed="rId4"/>
          <a:srcRect/>
          <a:stretch>
            <a:fillRect/>
          </a:stretch>
        </p:blipFill>
        <p:spPr bwMode="auto">
          <a:xfrm>
            <a:off x="2971800" y="3352800"/>
            <a:ext cx="3619500" cy="409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3657600" y="3962400"/>
            <a:ext cx="1638300" cy="1837553"/>
          </a:xfrm>
          <a:prstGeom prst="rect">
            <a:avLst/>
          </a:prstGeom>
          <a:noFill/>
          <a:ln w="9525">
            <a:noFill/>
            <a:miter lim="800000"/>
            <a:headEnd/>
            <a:tailEnd/>
          </a:ln>
          <a:effectLst/>
        </p:spPr>
      </p:pic>
      <p:sp>
        <p:nvSpPr>
          <p:cNvPr id="10" name="TextBox 9"/>
          <p:cNvSpPr txBox="1"/>
          <p:nvPr/>
        </p:nvSpPr>
        <p:spPr>
          <a:xfrm>
            <a:off x="3581400" y="5791200"/>
            <a:ext cx="1749261" cy="369332"/>
          </a:xfrm>
          <a:prstGeom prst="rect">
            <a:avLst/>
          </a:prstGeom>
          <a:noFill/>
        </p:spPr>
        <p:txBody>
          <a:bodyPr wrap="none" rtlCol="0">
            <a:spAutoFit/>
          </a:bodyPr>
          <a:lstStyle/>
          <a:p>
            <a:r>
              <a:rPr lang="tr-TR" dirty="0" smtClean="0"/>
              <a:t>Forbidden Space</a:t>
            </a:r>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1879041" cy="369332"/>
          </a:xfrm>
          <a:prstGeom prst="rect">
            <a:avLst/>
          </a:prstGeom>
          <a:noFill/>
        </p:spPr>
        <p:txBody>
          <a:bodyPr wrap="none" rtlCol="0">
            <a:spAutoFit/>
          </a:bodyPr>
          <a:lstStyle/>
          <a:p>
            <a:pPr algn="ctr"/>
            <a:r>
              <a:rPr lang="tr-TR" i="1" u="sng" dirty="0" smtClean="0"/>
              <a:t>2)Visibility Graphs</a:t>
            </a:r>
            <a:endParaRPr lang="tr-TR" i="1" u="sng" dirty="0"/>
          </a:p>
        </p:txBody>
      </p:sp>
      <p:sp>
        <p:nvSpPr>
          <p:cNvPr id="6" name="Rectangle 5"/>
          <p:cNvSpPr/>
          <p:nvPr/>
        </p:nvSpPr>
        <p:spPr>
          <a:xfrm>
            <a:off x="685800" y="1676400"/>
            <a:ext cx="7239000" cy="1200329"/>
          </a:xfrm>
          <a:prstGeom prst="rect">
            <a:avLst/>
          </a:prstGeom>
        </p:spPr>
        <p:txBody>
          <a:bodyPr wrap="square">
            <a:spAutoFit/>
          </a:bodyPr>
          <a:lstStyle/>
          <a:p>
            <a:pPr algn="just">
              <a:buFont typeface="Arial" pitchFamily="34" charset="0"/>
              <a:buChar char="•"/>
            </a:pPr>
            <a:r>
              <a:rPr lang="en-US" dirty="0" smtClean="0"/>
              <a:t>Consider set of obstacles in the environment</a:t>
            </a:r>
            <a:r>
              <a:rPr lang="tr-TR" dirty="0" smtClean="0"/>
              <a:t> </a:t>
            </a:r>
            <a:r>
              <a:rPr lang="en-US" dirty="0" smtClean="0"/>
              <a:t>is augmented with the </a:t>
            </a:r>
            <a:r>
              <a:rPr lang="en-US" dirty="0" err="1" smtClean="0"/>
              <a:t>Minkowski</a:t>
            </a:r>
            <a:r>
              <a:rPr lang="en-US" dirty="0" smtClean="0"/>
              <a:t> Sums described</a:t>
            </a:r>
            <a:r>
              <a:rPr lang="tr-TR" dirty="0" smtClean="0"/>
              <a:t> </a:t>
            </a:r>
            <a:r>
              <a:rPr lang="en-US" dirty="0" smtClean="0"/>
              <a:t>in the previous chapter. The shortest path between p</a:t>
            </a:r>
            <a:r>
              <a:rPr lang="tr-TR" dirty="0" smtClean="0"/>
              <a:t>_</a:t>
            </a:r>
            <a:r>
              <a:rPr lang="en-US" dirty="0" smtClean="0"/>
              <a:t>start</a:t>
            </a:r>
            <a:r>
              <a:rPr lang="tr-TR" dirty="0" smtClean="0"/>
              <a:t> </a:t>
            </a:r>
            <a:r>
              <a:rPr lang="en-US" dirty="0" smtClean="0"/>
              <a:t>and p</a:t>
            </a:r>
            <a:r>
              <a:rPr lang="tr-TR" dirty="0" smtClean="0"/>
              <a:t>_</a:t>
            </a:r>
            <a:r>
              <a:rPr lang="en-US" dirty="0" smtClean="0"/>
              <a:t>goal among a set S of augmented polygonal</a:t>
            </a:r>
            <a:r>
              <a:rPr lang="tr-TR" dirty="0" smtClean="0"/>
              <a:t> </a:t>
            </a:r>
            <a:r>
              <a:rPr lang="en-US" dirty="0" smtClean="0"/>
              <a:t>obstacles consists of arcs of the visibility</a:t>
            </a:r>
            <a:r>
              <a:rPr lang="tr-TR" dirty="0" smtClean="0"/>
              <a:t> graph</a:t>
            </a:r>
            <a:endParaRPr lang="tr-TR" dirty="0"/>
          </a:p>
        </p:txBody>
      </p:sp>
      <p:pic>
        <p:nvPicPr>
          <p:cNvPr id="2050" name="Picture 2"/>
          <p:cNvPicPr>
            <a:picLocks noChangeAspect="1" noChangeArrowheads="1"/>
          </p:cNvPicPr>
          <p:nvPr/>
        </p:nvPicPr>
        <p:blipFill>
          <a:blip r:embed="rId2"/>
          <a:srcRect/>
          <a:stretch>
            <a:fillRect/>
          </a:stretch>
        </p:blipFill>
        <p:spPr bwMode="auto">
          <a:xfrm>
            <a:off x="2209800" y="2971800"/>
            <a:ext cx="3762375"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352800" y="3429000"/>
            <a:ext cx="2176634" cy="2047875"/>
          </a:xfrm>
          <a:prstGeom prst="rect">
            <a:avLst/>
          </a:prstGeom>
          <a:noFill/>
          <a:ln w="9525">
            <a:noFill/>
            <a:miter lim="800000"/>
            <a:headEnd/>
            <a:tailEnd/>
          </a:ln>
          <a:effectLst/>
        </p:spPr>
      </p:pic>
      <p:sp>
        <p:nvSpPr>
          <p:cNvPr id="9" name="TextBox 8"/>
          <p:cNvSpPr txBox="1"/>
          <p:nvPr/>
        </p:nvSpPr>
        <p:spPr>
          <a:xfrm>
            <a:off x="3581400" y="5486400"/>
            <a:ext cx="1601785" cy="369332"/>
          </a:xfrm>
          <a:prstGeom prst="rect">
            <a:avLst/>
          </a:prstGeom>
          <a:noFill/>
        </p:spPr>
        <p:txBody>
          <a:bodyPr wrap="none" rtlCol="0">
            <a:spAutoFit/>
          </a:bodyPr>
          <a:lstStyle/>
          <a:p>
            <a:r>
              <a:rPr lang="tr-TR" dirty="0" smtClean="0"/>
              <a:t>Visibility Graph</a:t>
            </a:r>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19400" y="666690"/>
            <a:ext cx="2946064" cy="400110"/>
          </a:xfrm>
          <a:prstGeom prst="rect">
            <a:avLst/>
          </a:prstGeom>
          <a:noFill/>
        </p:spPr>
        <p:txBody>
          <a:bodyPr wrap="none" rtlCol="0">
            <a:spAutoFit/>
          </a:bodyPr>
          <a:lstStyle/>
          <a:p>
            <a:pPr algn="ctr"/>
            <a:r>
              <a:rPr lang="en-US" sz="2000" dirty="0" smtClean="0"/>
              <a:t>DECISION OF GOAL STATES</a:t>
            </a:r>
            <a:endParaRPr lang="tr-TR" sz="2000" dirty="0"/>
          </a:p>
        </p:txBody>
      </p:sp>
      <p:sp>
        <p:nvSpPr>
          <p:cNvPr id="5" name="TextBox 4"/>
          <p:cNvSpPr txBox="1"/>
          <p:nvPr/>
        </p:nvSpPr>
        <p:spPr>
          <a:xfrm>
            <a:off x="990600" y="1143000"/>
            <a:ext cx="2206053" cy="369332"/>
          </a:xfrm>
          <a:prstGeom prst="rect">
            <a:avLst/>
          </a:prstGeom>
          <a:noFill/>
        </p:spPr>
        <p:txBody>
          <a:bodyPr wrap="none" rtlCol="0">
            <a:spAutoFit/>
          </a:bodyPr>
          <a:lstStyle/>
          <a:p>
            <a:pPr algn="ctr"/>
            <a:r>
              <a:rPr lang="tr-TR" i="1" u="sng" dirty="0" smtClean="0"/>
              <a:t>3)Dijkstra’s Algorithm</a:t>
            </a:r>
            <a:endParaRPr lang="tr-TR" i="1" u="sng" dirty="0"/>
          </a:p>
        </p:txBody>
      </p:sp>
      <p:sp>
        <p:nvSpPr>
          <p:cNvPr id="6" name="Rectangle 5"/>
          <p:cNvSpPr/>
          <p:nvPr/>
        </p:nvSpPr>
        <p:spPr>
          <a:xfrm>
            <a:off x="838200" y="1676400"/>
            <a:ext cx="5181600" cy="646331"/>
          </a:xfrm>
          <a:prstGeom prst="rect">
            <a:avLst/>
          </a:prstGeom>
        </p:spPr>
        <p:txBody>
          <a:bodyPr wrap="square">
            <a:spAutoFit/>
          </a:bodyPr>
          <a:lstStyle/>
          <a:p>
            <a:pPr>
              <a:buFont typeface="Arial" pitchFamily="34" charset="0"/>
              <a:buChar char="•"/>
            </a:pPr>
            <a:r>
              <a:rPr lang="en-US" dirty="0" err="1" smtClean="0"/>
              <a:t>Dijkstra's</a:t>
            </a:r>
            <a:r>
              <a:rPr lang="en-US" dirty="0" smtClean="0"/>
              <a:t> algorithm is a</a:t>
            </a:r>
            <a:r>
              <a:rPr lang="tr-TR" dirty="0" smtClean="0"/>
              <a:t> tree search</a:t>
            </a:r>
            <a:r>
              <a:rPr lang="en-US" dirty="0" smtClean="0"/>
              <a:t> </a:t>
            </a:r>
            <a:r>
              <a:rPr lang="tr-TR" dirty="0" smtClean="0"/>
              <a:t>algorithm </a:t>
            </a:r>
            <a:r>
              <a:rPr lang="en-US" dirty="0" smtClean="0"/>
              <a:t>for finding the </a:t>
            </a:r>
            <a:r>
              <a:rPr lang="tr-TR" dirty="0" smtClean="0"/>
              <a:t>shortest paths</a:t>
            </a:r>
            <a:r>
              <a:rPr lang="en-US" dirty="0" smtClean="0"/>
              <a:t> between </a:t>
            </a:r>
            <a:r>
              <a:rPr lang="tr-TR" dirty="0" smtClean="0"/>
              <a:t>nodes</a:t>
            </a:r>
            <a:r>
              <a:rPr lang="en-US" dirty="0" smtClean="0"/>
              <a:t> in a graph</a:t>
            </a:r>
            <a:endParaRPr lang="tr-TR" dirty="0"/>
          </a:p>
        </p:txBody>
      </p:sp>
      <p:sp>
        <p:nvSpPr>
          <p:cNvPr id="7" name="TextBox 6"/>
          <p:cNvSpPr txBox="1"/>
          <p:nvPr/>
        </p:nvSpPr>
        <p:spPr>
          <a:xfrm>
            <a:off x="685800" y="2590800"/>
            <a:ext cx="7162800" cy="830997"/>
          </a:xfrm>
          <a:prstGeom prst="rect">
            <a:avLst/>
          </a:prstGeom>
          <a:noFill/>
        </p:spPr>
        <p:txBody>
          <a:bodyPr wrap="square" rtlCol="0">
            <a:spAutoFit/>
          </a:bodyPr>
          <a:lstStyle/>
          <a:p>
            <a:pPr algn="just"/>
            <a:r>
              <a:rPr lang="tr-TR" sz="1600" dirty="0" smtClean="0"/>
              <a:t>Up to now, we have calculated the all possible paths to the given goal states for an </a:t>
            </a:r>
            <a:r>
              <a:rPr lang="tr-TR" sz="1600" smtClean="0"/>
              <a:t>agent by using visibility </a:t>
            </a:r>
            <a:r>
              <a:rPr lang="tr-TR" sz="1600" dirty="0" smtClean="0"/>
              <a:t>graphs. With the help of Dijkstra’s algorithm , shortest paths and costs to these goal states will be calculated.</a:t>
            </a:r>
            <a:endParaRPr lang="tr-TR" sz="1600" dirty="0"/>
          </a:p>
        </p:txBody>
      </p:sp>
      <p:pic>
        <p:nvPicPr>
          <p:cNvPr id="3074" name="Picture 2" descr="https://nevraa.files.wordpress.com/2012/08/ekran-alc4b1ntc4b1sc4b1.png"/>
          <p:cNvPicPr>
            <a:picLocks noChangeAspect="1" noChangeArrowheads="1"/>
          </p:cNvPicPr>
          <p:nvPr/>
        </p:nvPicPr>
        <p:blipFill>
          <a:blip r:embed="rId2"/>
          <a:srcRect/>
          <a:stretch>
            <a:fillRect/>
          </a:stretch>
        </p:blipFill>
        <p:spPr bwMode="auto">
          <a:xfrm>
            <a:off x="1828800" y="3886200"/>
            <a:ext cx="5124450" cy="1548296"/>
          </a:xfrm>
          <a:prstGeom prst="rect">
            <a:avLst/>
          </a:prstGeom>
          <a:noFill/>
        </p:spPr>
      </p:pic>
      <p:sp>
        <p:nvSpPr>
          <p:cNvPr id="9" name="TextBox 8"/>
          <p:cNvSpPr txBox="1"/>
          <p:nvPr/>
        </p:nvSpPr>
        <p:spPr>
          <a:xfrm>
            <a:off x="2057400" y="5562600"/>
            <a:ext cx="4899739" cy="369332"/>
          </a:xfrm>
          <a:prstGeom prst="rect">
            <a:avLst/>
          </a:prstGeom>
          <a:noFill/>
        </p:spPr>
        <p:txBody>
          <a:bodyPr wrap="none" rtlCol="0">
            <a:spAutoFit/>
          </a:bodyPr>
          <a:lstStyle/>
          <a:p>
            <a:r>
              <a:rPr lang="tr-TR" dirty="0" smtClean="0"/>
              <a:t>Calculation of Minimum Shortest Path From A to K</a:t>
            </a:r>
            <a:endParaRPr lang="tr-T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1010</TotalTime>
  <Words>742</Words>
  <Application>Microsoft Office PowerPoint</Application>
  <PresentationFormat>On-screen Show (4:3)</PresentationFormat>
  <Paragraphs>128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DejaVu Sans</vt:lpstr>
      <vt:lpstr>Georgia</vt:lpstr>
      <vt:lpstr>Trebuchet MS</vt:lpstr>
      <vt:lpstr>Wingdings 2</vt: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Kadir</dc:creator>
  <cp:lastModifiedBy>CaglaEren</cp:lastModifiedBy>
  <cp:revision>63</cp:revision>
  <dcterms:created xsi:type="dcterms:W3CDTF">2006-08-16T00:00:00Z</dcterms:created>
  <dcterms:modified xsi:type="dcterms:W3CDTF">2016-04-23T11:00:14Z</dcterms:modified>
</cp:coreProperties>
</file>