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10"/>
  </p:notesMasterIdLst>
  <p:handoutMasterIdLst>
    <p:handoutMasterId r:id="rId11"/>
  </p:handoutMasterIdLst>
  <p:sldIdLst>
    <p:sldId id="299" r:id="rId2"/>
    <p:sldId id="300" r:id="rId3"/>
    <p:sldId id="301" r:id="rId4"/>
    <p:sldId id="304" r:id="rId5"/>
    <p:sldId id="306" r:id="rId6"/>
    <p:sldId id="307" r:id="rId7"/>
    <p:sldId id="305" r:id="rId8"/>
    <p:sldId id="303" r:id="rId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20024"/>
    <a:srgbClr val="7D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9805" autoAdjust="0"/>
    <p:restoredTop sz="91736" autoAdjust="0"/>
  </p:normalViewPr>
  <p:slideViewPr>
    <p:cSldViewPr snapToGrid="0" snapToObjects="1">
      <p:cViewPr>
        <p:scale>
          <a:sx n="75" d="100"/>
          <a:sy n="75" d="100"/>
        </p:scale>
        <p:origin x="-1944" y="-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4/17/2016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13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r>
              <a:rPr lang="en-US" sz="1800" kern="1200" baseline="0" dirty="0" smtClean="0">
                <a:solidFill>
                  <a:schemeClr val="bg1"/>
                </a:solidFill>
                <a:latin typeface="Constantia" panose="02030602050306030303" pitchFamily="18" charset="0"/>
                <a:ea typeface="+mn-ea"/>
                <a:cs typeface="+mn-cs"/>
              </a:rPr>
              <a:t>DYNAMIC FORMATION CONTROL WITH HETEROGENOUS MOBILE</a:t>
            </a:r>
          </a:p>
          <a:p>
            <a:r>
              <a:rPr lang="tr-TR" sz="1800" kern="1200" baseline="0" dirty="0" smtClean="0">
                <a:solidFill>
                  <a:schemeClr val="bg1"/>
                </a:solidFill>
                <a:latin typeface="Constantia" panose="02030602050306030303" pitchFamily="18" charset="0"/>
                <a:ea typeface="+mn-ea"/>
                <a:cs typeface="+mn-cs"/>
              </a:rPr>
              <a:t>ROBOTS</a:t>
            </a:r>
            <a:endParaRPr lang="tr-TR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Kadir ÇİMENCİ</a:t>
            </a: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June 27</a:t>
            </a:r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, 201</a:t>
            </a:r>
            <a:r>
              <a:rPr lang="tr-T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6</a:t>
            </a: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Ankara</a:t>
            </a:r>
            <a:endParaRPr lang="en-US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 smtClean="0">
              <a:latin typeface="BentonSansTRUReg"/>
            </a:endParaRPr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044641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tr-TR" dirty="0" err="1" smtClean="0"/>
              <a:t>styles</a:t>
            </a:r>
            <a:endParaRPr lang="tr-TR" dirty="0" smtClean="0"/>
          </a:p>
          <a:p>
            <a:pPr lvl="1"/>
            <a:r>
              <a:rPr lang="tr-TR" dirty="0" smtClean="0"/>
              <a:t>Second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2"/>
            <a:r>
              <a:rPr lang="tr-TR" dirty="0" smtClean="0"/>
              <a:t>Third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3"/>
            <a:r>
              <a:rPr lang="tr-TR" dirty="0" err="1" smtClean="0"/>
              <a:t>Fourth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4"/>
            <a:r>
              <a:rPr lang="tr-TR" dirty="0" err="1" smtClean="0"/>
              <a:t>Fifth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3940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tr-TR" dirty="0" err="1" smtClean="0"/>
              <a:t>styles</a:t>
            </a:r>
            <a:endParaRPr lang="tr-TR" dirty="0" smtClean="0"/>
          </a:p>
          <a:p>
            <a:pPr lvl="1"/>
            <a:r>
              <a:rPr lang="tr-TR" dirty="0" smtClean="0"/>
              <a:t>Second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2"/>
            <a:r>
              <a:rPr lang="tr-TR" dirty="0" smtClean="0"/>
              <a:t>Third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3"/>
            <a:r>
              <a:rPr lang="tr-TR" dirty="0" err="1" smtClean="0"/>
              <a:t>Fourth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4"/>
            <a:r>
              <a:rPr lang="tr-TR" dirty="0" err="1" smtClean="0"/>
              <a:t>Fifth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1663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1102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6947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62183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  <a:endParaRPr lang="en-US" sz="2200" b="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5506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 smtClean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smtClean="0"/>
              <a:t>Click to edit Master text styles</a:t>
            </a:r>
          </a:p>
          <a:p>
            <a:pPr lvl="1"/>
            <a:r>
              <a:rPr lang="tr-TR" dirty="0" smtClean="0"/>
              <a:t>Second level</a:t>
            </a:r>
          </a:p>
          <a:p>
            <a:pPr lvl="2"/>
            <a:r>
              <a:rPr lang="tr-TR" dirty="0" smtClean="0"/>
              <a:t>Third level</a:t>
            </a:r>
          </a:p>
          <a:p>
            <a:pPr lvl="3"/>
            <a:r>
              <a:rPr lang="tr-TR" dirty="0" err="1" smtClean="0"/>
              <a:t>Fourth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4"/>
            <a:r>
              <a:rPr lang="tr-TR" dirty="0" err="1" smtClean="0"/>
              <a:t>Fifth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en-US" dirty="0" smtClean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armanoid.org/swarmanoid_hardware.php.html" TargetMode="External"/><Relationship Id="rId2" Type="http://schemas.openxmlformats.org/officeDocument/2006/relationships/hyperlink" Target="http://www.eecs.harvard.edu/ssr/projects/progSA/kilobo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3149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Motivation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Local Positioning System Design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Formation Control System Design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Results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Conclusion and Future Works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References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122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Introduction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thesis work focuses on dynamic adaptation to achieve changes in formation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swarms </a:t>
            </a:r>
            <a:r>
              <a:rPr lang="en-US" dirty="0" smtClean="0"/>
              <a:t>consisting of </a:t>
            </a:r>
            <a:r>
              <a:rPr lang="en-US" dirty="0" err="1" smtClean="0"/>
              <a:t>heterogenous</a:t>
            </a:r>
            <a:r>
              <a:rPr lang="en-US" dirty="0" smtClean="0"/>
              <a:t> mobile robots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pic>
        <p:nvPicPr>
          <p:cNvPr id="6" name="Picture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1599" y="2857499"/>
            <a:ext cx="3262312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100762" y="2857499"/>
            <a:ext cx="2967038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3699621" y="2857499"/>
            <a:ext cx="2097182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1599" y="449295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[1]</a:t>
            </a:r>
            <a:endParaRPr lang="tr-TR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3699621" y="4492952"/>
            <a:ext cx="343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[2]</a:t>
            </a:r>
            <a:endParaRPr lang="tr-TR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6100762" y="4477563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[3]</a:t>
            </a:r>
            <a:endParaRPr lang="tr-TR" sz="1050" dirty="0"/>
          </a:p>
        </p:txBody>
      </p:sp>
    </p:spTree>
    <p:extLst>
      <p:ext uri="{BB962C8B-B14F-4D97-AF65-F5344CB8AC3E}">
        <p14:creationId xmlns=""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Motivation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The research about the formation control, mainly focuses on swarms with homogenous agents.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176462" y="2123589"/>
            <a:ext cx="4945235" cy="3357604"/>
            <a:chOff x="4457700" y="633371"/>
            <a:chExt cx="4945235" cy="3357604"/>
          </a:xfrm>
        </p:grpSpPr>
        <p:pic>
          <p:nvPicPr>
            <p:cNvPr id="1026" name="Picture 2" descr="C:\Users\Kadir\Desktop\Seminer\mobilerobot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57700" y="633371"/>
              <a:ext cx="4927601" cy="3357604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6428851" y="2123589"/>
              <a:ext cx="3497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050" dirty="0" smtClean="0"/>
                <a:t>[4]</a:t>
              </a:r>
              <a:endParaRPr lang="tr-TR" sz="105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059571" y="2123589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050" dirty="0" smtClean="0"/>
                <a:t>[5]</a:t>
              </a:r>
              <a:endParaRPr lang="tr-TR" sz="105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13208" y="3729365"/>
              <a:ext cx="3497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050" dirty="0" smtClean="0"/>
                <a:t>[6]</a:t>
              </a:r>
              <a:endParaRPr lang="tr-TR" sz="105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059571" y="3729365"/>
              <a:ext cx="3433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050" dirty="0" smtClean="0"/>
                <a:t>[7]</a:t>
              </a:r>
              <a:endParaRPr lang="tr-TR" sz="105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Motivation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Formation control solutions are generally implemented with simple geometrical shapes which don’t change with time.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21338" y="2382838"/>
            <a:ext cx="2489200" cy="179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C:\Users\Kadir\Desktop\Seminer\houslotin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6299" y="2382838"/>
            <a:ext cx="3810001" cy="3431882"/>
          </a:xfrm>
          <a:prstGeom prst="rect">
            <a:avLst/>
          </a:prstGeom>
          <a:noFill/>
        </p:spPr>
      </p:pic>
      <p:pic>
        <p:nvPicPr>
          <p:cNvPr id="2052" name="Picture 4" descr="C:\Users\Kadir\Desktop\Seminer\complex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4800" y="4736733"/>
            <a:ext cx="2801938" cy="176269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070600" y="4295894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u="sng" dirty="0" smtClean="0">
                <a:latin typeface="Century Gothic" pitchFamily="34" charset="0"/>
              </a:rPr>
              <a:t>Our  aim</a:t>
            </a:r>
            <a:endParaRPr lang="tr-TR" sz="2000" u="sng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References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tr-TR" sz="1600" dirty="0" smtClean="0"/>
              <a:t>[1]</a:t>
            </a:r>
            <a:r>
              <a:rPr lang="tr-TR" sz="1600" dirty="0" smtClean="0">
                <a:hlinkClick r:id="rId2"/>
              </a:rPr>
              <a:t> </a:t>
            </a:r>
            <a:r>
              <a:rPr lang="tr-TR" sz="1400" dirty="0" smtClean="0">
                <a:hlinkClick r:id="rId2"/>
              </a:rPr>
              <a:t>http://www.eecs.harvard.edu/ssr/projects/progSA/kilobot.html</a:t>
            </a:r>
            <a:endParaRPr lang="tr-TR" sz="1600" dirty="0" smtClean="0"/>
          </a:p>
          <a:p>
            <a:pPr>
              <a:buFont typeface="Arial" pitchFamily="34" charset="0"/>
              <a:buChar char="•"/>
            </a:pPr>
            <a:r>
              <a:rPr lang="tr-TR" sz="1600" dirty="0" smtClean="0"/>
              <a:t>[</a:t>
            </a:r>
            <a:r>
              <a:rPr lang="tr-TR" sz="1600" dirty="0" smtClean="0"/>
              <a:t>2] </a:t>
            </a:r>
            <a:r>
              <a:rPr lang="tr-TR" sz="1100" dirty="0" smtClean="0"/>
              <a:t>Martin N, Klupar P, “</a:t>
            </a:r>
            <a:r>
              <a:rPr lang="en-US" sz="1100" dirty="0" err="1" smtClean="0"/>
              <a:t>Techsat</a:t>
            </a:r>
            <a:r>
              <a:rPr lang="en-US" sz="1100" dirty="0" smtClean="0"/>
              <a:t> 21 And Revolutionizing </a:t>
            </a:r>
            <a:r>
              <a:rPr lang="en-US" sz="1100" dirty="0" smtClean="0"/>
              <a:t>Space</a:t>
            </a:r>
            <a:r>
              <a:rPr lang="tr-TR" sz="1100" dirty="0" smtClean="0"/>
              <a:t> M</a:t>
            </a:r>
            <a:r>
              <a:rPr lang="en-US" sz="1100" dirty="0" err="1" smtClean="0"/>
              <a:t>issions</a:t>
            </a:r>
            <a:r>
              <a:rPr lang="tr-TR" sz="1100" dirty="0" smtClean="0"/>
              <a:t> </a:t>
            </a:r>
            <a:r>
              <a:rPr lang="tr-TR" sz="1100" dirty="0" smtClean="0"/>
              <a:t>Using Mıcrosatellıtes”, </a:t>
            </a:r>
            <a:endParaRPr lang="tr-TR" sz="1600" dirty="0" smtClean="0"/>
          </a:p>
          <a:p>
            <a:pPr>
              <a:buFont typeface="Arial" pitchFamily="34" charset="0"/>
              <a:buChar char="•"/>
            </a:pPr>
            <a:r>
              <a:rPr lang="tr-TR" sz="1600" dirty="0" smtClean="0"/>
              <a:t>[3]</a:t>
            </a:r>
            <a:r>
              <a:rPr lang="tr-TR" sz="1600" dirty="0" smtClean="0">
                <a:hlinkClick r:id="rId3"/>
              </a:rPr>
              <a:t> </a:t>
            </a:r>
            <a:r>
              <a:rPr lang="tr-TR" sz="1400" dirty="0" smtClean="0">
                <a:hlinkClick r:id="rId3"/>
              </a:rPr>
              <a:t>http://</a:t>
            </a:r>
            <a:r>
              <a:rPr lang="tr-TR" sz="1400" dirty="0" smtClean="0">
                <a:hlinkClick r:id="rId3"/>
              </a:rPr>
              <a:t>www.swarmanoid.org/swarmanoid_hardware.php.html</a:t>
            </a:r>
            <a:endParaRPr lang="tr-TR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[</a:t>
            </a:r>
            <a:r>
              <a:rPr lang="tr-TR" sz="1400" dirty="0" smtClean="0"/>
              <a:t>4</a:t>
            </a:r>
            <a:r>
              <a:rPr lang="en-US" sz="1400" dirty="0" smtClean="0"/>
              <a:t>] </a:t>
            </a:r>
            <a:r>
              <a:rPr lang="en-US" sz="1400" dirty="0" smtClean="0"/>
              <a:t>S </a:t>
            </a:r>
            <a:r>
              <a:rPr lang="en-US" sz="1400" dirty="0" err="1" smtClean="0"/>
              <a:t>Kornienki</a:t>
            </a:r>
            <a:r>
              <a:rPr lang="en-US" sz="1400" dirty="0" smtClean="0"/>
              <a:t>, O. </a:t>
            </a:r>
            <a:r>
              <a:rPr lang="en-US" sz="1400" dirty="0" err="1" smtClean="0"/>
              <a:t>Kornienko</a:t>
            </a:r>
            <a:r>
              <a:rPr lang="en-US" sz="1400" dirty="0" smtClean="0"/>
              <a:t>, and Levi. P. Minimalistic approach towards communication</a:t>
            </a:r>
          </a:p>
          <a:p>
            <a:r>
              <a:rPr lang="en-US" sz="1400" dirty="0" smtClean="0"/>
              <a:t>and perception in </a:t>
            </a:r>
            <a:r>
              <a:rPr lang="en-US" sz="1400" dirty="0" err="1" smtClean="0"/>
              <a:t>microrobotic</a:t>
            </a:r>
            <a:r>
              <a:rPr lang="en-US" sz="1400" dirty="0" smtClean="0"/>
              <a:t> swarms. In IEEE International </a:t>
            </a:r>
            <a:r>
              <a:rPr lang="en-US" sz="1400" dirty="0" smtClean="0"/>
              <a:t>Conference</a:t>
            </a:r>
            <a:r>
              <a:rPr lang="tr-TR" sz="1400" dirty="0" smtClean="0"/>
              <a:t> </a:t>
            </a:r>
            <a:r>
              <a:rPr lang="en-US" sz="1400" dirty="0" smtClean="0"/>
              <a:t>on </a:t>
            </a:r>
            <a:r>
              <a:rPr lang="en-US" sz="1400" dirty="0" smtClean="0"/>
              <a:t>Intelligent Robots and Systems, 2005</a:t>
            </a:r>
            <a:r>
              <a:rPr lang="en-US" sz="1400" dirty="0" smtClean="0"/>
              <a:t>.</a:t>
            </a:r>
            <a:endParaRPr lang="tr-TR" sz="1400" dirty="0" smtClean="0"/>
          </a:p>
          <a:p>
            <a:pPr>
              <a:buFont typeface="Arial" pitchFamily="34" charset="0"/>
              <a:buChar char="•"/>
            </a:pPr>
            <a:r>
              <a:rPr lang="tr-TR" sz="1400" dirty="0" smtClean="0"/>
              <a:t>[5]</a:t>
            </a:r>
            <a:r>
              <a:rPr lang="tr-TR" sz="1400" dirty="0" smtClean="0"/>
              <a:t> Farshad Arvin, John Murray, Licheng Shi, Chun Zhang, and Shigang Yue. Development</a:t>
            </a:r>
          </a:p>
          <a:p>
            <a:r>
              <a:rPr lang="en-US" sz="1400" dirty="0" smtClean="0"/>
              <a:t>of an autonomous micro robot for swarm robotics. In IEEE </a:t>
            </a:r>
            <a:r>
              <a:rPr lang="en-US" sz="1400" dirty="0" smtClean="0"/>
              <a:t>International</a:t>
            </a:r>
            <a:r>
              <a:rPr lang="tr-TR" sz="1400" dirty="0" smtClean="0"/>
              <a:t> </a:t>
            </a:r>
            <a:r>
              <a:rPr lang="en-US" sz="1400" dirty="0" smtClean="0"/>
              <a:t>Conference </a:t>
            </a:r>
            <a:r>
              <a:rPr lang="en-US" sz="1400" dirty="0" smtClean="0"/>
              <a:t>on </a:t>
            </a:r>
            <a:r>
              <a:rPr lang="en-US" sz="1400" dirty="0" err="1" smtClean="0"/>
              <a:t>Mechatronics</a:t>
            </a:r>
            <a:r>
              <a:rPr lang="en-US" sz="1400" dirty="0" smtClean="0"/>
              <a:t> and Automation, 2014</a:t>
            </a:r>
            <a:r>
              <a:rPr lang="en-US" sz="1400" dirty="0" smtClean="0"/>
              <a:t>.</a:t>
            </a:r>
            <a:endParaRPr lang="tr-TR" sz="1400" dirty="0" smtClean="0"/>
          </a:p>
          <a:p>
            <a:pPr>
              <a:buFont typeface="Arial" pitchFamily="34" charset="0"/>
              <a:buChar char="•"/>
            </a:pPr>
            <a:r>
              <a:rPr lang="tr-TR" sz="1400" dirty="0" smtClean="0"/>
              <a:t>[6]</a:t>
            </a:r>
            <a:r>
              <a:rPr lang="it-IT" sz="1400" dirty="0" smtClean="0"/>
              <a:t>Touraj </a:t>
            </a:r>
            <a:r>
              <a:rPr lang="it-IT" sz="1400" dirty="0" smtClean="0"/>
              <a:t>Soleymani, Vito Trianni, Michael Bonani, Francesco Mondada, </a:t>
            </a:r>
            <a:r>
              <a:rPr lang="it-IT" sz="1400" dirty="0" smtClean="0"/>
              <a:t>and</a:t>
            </a:r>
            <a:r>
              <a:rPr lang="tr-TR" sz="1400" dirty="0" smtClean="0"/>
              <a:t> </a:t>
            </a:r>
            <a:r>
              <a:rPr lang="en-US" sz="1400" dirty="0" smtClean="0"/>
              <a:t>Marco </a:t>
            </a:r>
            <a:r>
              <a:rPr lang="en-US" sz="1400" dirty="0" err="1" smtClean="0"/>
              <a:t>Dorigo</a:t>
            </a:r>
            <a:r>
              <a:rPr lang="en-US" sz="1400" dirty="0" smtClean="0"/>
              <a:t>. Bio-inspired construction with mobile robots and </a:t>
            </a:r>
            <a:r>
              <a:rPr lang="en-US" sz="1400" dirty="0" smtClean="0"/>
              <a:t>compliant</a:t>
            </a:r>
            <a:r>
              <a:rPr lang="tr-TR" sz="1400" dirty="0" smtClean="0"/>
              <a:t> </a:t>
            </a:r>
            <a:r>
              <a:rPr lang="en-US" sz="1400" dirty="0" smtClean="0"/>
              <a:t>pockets</a:t>
            </a:r>
            <a:r>
              <a:rPr lang="en-US" sz="1400" dirty="0" smtClean="0"/>
              <a:t>. Robotics and </a:t>
            </a:r>
            <a:r>
              <a:rPr lang="en-US" sz="1400" dirty="0" err="1" smtClean="0"/>
              <a:t>Autonomus</a:t>
            </a:r>
            <a:r>
              <a:rPr lang="en-US" sz="1400" dirty="0" smtClean="0"/>
              <a:t> Systems, 74:340–350, 2015</a:t>
            </a:r>
            <a:r>
              <a:rPr lang="en-US" sz="1400" dirty="0" smtClean="0"/>
              <a:t>.</a:t>
            </a:r>
            <a:endParaRPr lang="tr-TR" sz="1400" dirty="0" smtClean="0"/>
          </a:p>
          <a:p>
            <a:pPr>
              <a:buFont typeface="Arial" pitchFamily="34" charset="0"/>
              <a:buChar char="•"/>
            </a:pPr>
            <a:r>
              <a:rPr lang="tr-TR" sz="1400" dirty="0" smtClean="0"/>
              <a:t>[7] Roderich </a:t>
            </a:r>
            <a:r>
              <a:rPr lang="tr-TR" sz="1400" dirty="0" smtClean="0"/>
              <a:t>Grof, Michael Bonani, Mondada Francesco, and Marco Dorigo. Autonomous</a:t>
            </a:r>
          </a:p>
          <a:p>
            <a:r>
              <a:rPr lang="en-US" sz="1400" dirty="0" smtClean="0"/>
              <a:t>self-assembly in a swarm-bot. 22:1115–1130, 2006.</a:t>
            </a:r>
            <a:endParaRPr lang="tr-TR" sz="1400" dirty="0" smtClean="0"/>
          </a:p>
          <a:p>
            <a:pPr>
              <a:buFont typeface="Arial" pitchFamily="34" charset="0"/>
              <a:buChar char="•"/>
            </a:pPr>
            <a:endParaRPr lang="tr-TR" sz="1600" dirty="0" smtClean="0"/>
          </a:p>
          <a:p>
            <a:endParaRPr lang="tr-TR" sz="1600" dirty="0" smtClean="0"/>
          </a:p>
          <a:p>
            <a:r>
              <a:rPr lang="tr-TR" sz="1600" dirty="0" smtClean="0"/>
              <a:t>             </a:t>
            </a:r>
            <a:r>
              <a:rPr lang="tr-TR" sz="1600" dirty="0" smtClean="0"/>
              <a:t>              </a:t>
            </a:r>
            <a:endParaRPr lang="tr-TR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35474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4817</TotalTime>
  <Words>302</Words>
  <Application>Microsoft Office PowerPoint</Application>
  <PresentationFormat>On-screen Show (4:3)</PresentationFormat>
  <Paragraphs>47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Slide 1</vt:lpstr>
      <vt:lpstr>Slide 2</vt:lpstr>
      <vt:lpstr>Outline</vt:lpstr>
      <vt:lpstr>Introduction</vt:lpstr>
      <vt:lpstr>Motivation</vt:lpstr>
      <vt:lpstr>Motivation</vt:lpstr>
      <vt:lpstr>References</vt:lpstr>
      <vt:lpstr>Slide 8</vt:lpstr>
    </vt:vector>
  </TitlesOfParts>
  <Company>METU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Kadir</cp:lastModifiedBy>
  <cp:revision>304</cp:revision>
  <cp:lastPrinted>2013-02-15T02:19:28Z</cp:lastPrinted>
  <dcterms:created xsi:type="dcterms:W3CDTF">2013-02-15T04:31:56Z</dcterms:created>
  <dcterms:modified xsi:type="dcterms:W3CDTF">2016-04-17T12:43:37Z</dcterms:modified>
</cp:coreProperties>
</file>