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59" r:id="rId5"/>
    <p:sldId id="286" r:id="rId6"/>
    <p:sldId id="261" r:id="rId7"/>
    <p:sldId id="260" r:id="rId8"/>
    <p:sldId id="269" r:id="rId9"/>
    <p:sldId id="274" r:id="rId10"/>
    <p:sldId id="279" r:id="rId11"/>
    <p:sldId id="270" r:id="rId12"/>
    <p:sldId id="273" r:id="rId13"/>
    <p:sldId id="267" r:id="rId14"/>
    <p:sldId id="272" r:id="rId15"/>
    <p:sldId id="271" r:id="rId16"/>
    <p:sldId id="282" r:id="rId17"/>
    <p:sldId id="280" r:id="rId18"/>
    <p:sldId id="275" r:id="rId19"/>
    <p:sldId id="268" r:id="rId20"/>
    <p:sldId id="283" r:id="rId21"/>
    <p:sldId id="284" r:id="rId22"/>
    <p:sldId id="277" r:id="rId23"/>
    <p:sldId id="276" r:id="rId24"/>
    <p:sldId id="278" r:id="rId25"/>
    <p:sldId id="264" r:id="rId26"/>
    <p:sldId id="281" r:id="rId27"/>
    <p:sldId id="285" r:id="rId2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5068"/>
  </p:normalViewPr>
  <p:slideViewPr>
    <p:cSldViewPr snapToGrid="0" snapToObjects="1">
      <p:cViewPr varScale="1">
        <p:scale>
          <a:sx n="116" d="100"/>
          <a:sy n="116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898CF-58CE-F240-8C6E-6D02765DC042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F6A71-CC58-144F-9FF0-01F2A7CFB4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6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F6A71-CC58-144F-9FF0-01F2A7CFB48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46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C0E7-0B07-5A20-44BB-B6D12CDAC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32C74-C0A3-184D-26DC-603E1B8BA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6A1C-00C4-2C8D-8285-181EA5F2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D3F5-D9E3-454D-A8CA-FF1CBE606FAA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E5F2A-3A1D-5DBE-58E9-5153902C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913FC-799F-7B96-55DF-D44E4955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0499-87B6-2549-B59F-5DA8B18FE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21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D761-0567-131E-96ED-DB83371D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03F8E-B475-6EC8-69AA-E91FB60EA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28F81-E645-9221-A2AD-4D62687F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D3F5-D9E3-454D-A8CA-FF1CBE606FAA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C83B-F0A7-5025-1EBA-B39BEE99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865F4-4E7A-E71C-BF4C-9F46F336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0499-87B6-2549-B59F-5DA8B18FE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31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7068D-8879-D91B-CF9F-ABA817A1E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DAA31-E2CC-E1B0-73CF-986EA48F8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D9F12-E9D1-516F-D411-382120A5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D3F5-D9E3-454D-A8CA-FF1CBE606FAA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F7733-9B6D-ABE0-FB30-99E56EAE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645A-8123-9A9F-7DD1-1BFC0904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0499-87B6-2549-B59F-5DA8B18FE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49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7F5E-8866-2F89-235C-6B335129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A2D90-BEE6-FECB-5C72-2CF4D7AE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09D6-3B4A-EADE-DB11-4072A35E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D3F5-D9E3-454D-A8CA-FF1CBE606FAA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AD30E-F19D-9938-24A1-752065B2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EE7FC-24AB-97AB-9390-17DF0837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0499-87B6-2549-B59F-5DA8B18FE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11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5755-7D85-52E4-35C2-11566E47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2C6AF-7C29-2FA4-7791-D4EA3E200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76FC1-98F4-056C-0CEE-1382850F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D3F5-D9E3-454D-A8CA-FF1CBE606FAA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6E33D-B6D8-1558-6A5C-36B4AEA5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BFD1C-15CD-33FE-3B8C-9BD7141F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0499-87B6-2549-B59F-5DA8B18FE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86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C67F-D009-7639-0F33-E0ECF322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0309-A6EE-A5BD-3128-68231032D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91CC7-B9A2-0C6B-8C3E-5B37D901F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72615-6799-EB70-55BF-D7652C2F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D3F5-D9E3-454D-A8CA-FF1CBE606FAA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5E661-16E5-B5E8-D533-9F602C0C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35129-7CAB-84D0-3FA1-FFC212DE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0499-87B6-2549-B59F-5DA8B18FE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31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9690-119C-D011-8ABE-AB12F9FF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2DDEA-ECD4-0AEF-F095-410243FAD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A8009-BAEB-7B3A-5CA8-A0F74D390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5D6EA-CAFF-CE18-8A20-120FD8739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D3ACB-9450-317B-B7DE-CCEC9D15F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E1D92-A2A4-396E-ADEA-82E45A20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D3F5-D9E3-454D-A8CA-FF1CBE606FAA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FB6D2-08D1-6410-5541-FFC23422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11E8F-FE68-1D70-9DE5-B84AF823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0499-87B6-2549-B59F-5DA8B18FE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16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A26C-4D2E-1BEF-5DB8-AF5DD8D7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D3CB2-79E6-6090-DF4A-3CE36E9F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D3F5-D9E3-454D-A8CA-FF1CBE606FAA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46D0B-01B9-481D-A562-DA269DFD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408A0-78A3-01E4-D96E-645EFD77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0499-87B6-2549-B59F-5DA8B18FE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77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B8062-341F-1F4C-2080-E5433EB9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D3F5-D9E3-454D-A8CA-FF1CBE606FAA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7BD39-B19E-31EF-FF56-71234BDF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9D8E6-CFCB-A215-6223-4D58C9DF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0499-87B6-2549-B59F-5DA8B18FE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66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18E0-516E-E419-0F7A-DDC834CE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C817A-3E01-112E-AE3D-980D5FBEE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B0C10-83C2-FCC4-B207-960BF8BDF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70C18-E393-F4A0-815E-2BA792D3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D3F5-D9E3-454D-A8CA-FF1CBE606FAA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F7017-9175-54E9-1F0C-6E5572F5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6268A-9C2F-C588-4065-9C97E27F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0499-87B6-2549-B59F-5DA8B18FE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27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C6DA-B8FA-DBF5-5C00-78B7F069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5F7DE-A69F-479D-1224-054E76D81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32A6A-5C44-A7E0-EF94-F0A9D0F5B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DDE62-96C5-4BD7-F078-115DB84D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0D3F5-D9E3-454D-A8CA-FF1CBE606FAA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785-7AFE-C81F-4AD3-3FD885CB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9DDEE-B9E8-0A29-B359-7B128EFE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70499-87B6-2549-B59F-5DA8B18FE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4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133B2-378F-79B8-4B60-3A8BD5F3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6DFA0-1391-DF76-CD93-88304AB65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C5B2-5ADC-AC84-3BC5-2478FF4E1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0D3F5-D9E3-454D-A8CA-FF1CBE606FAA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6229B-BDFC-DA65-344A-D962DB3DC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E305B-5455-53D5-A63D-3192B3D78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70499-87B6-2549-B59F-5DA8B18FEE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89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abome.com/method/Flow-Cytometry-A-Survey-and-the-Basic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lf.unil.c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C31D-7761-28AC-E313-9DF148699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fr-CH" b="1" dirty="0"/>
              <a:t>Introduction à la </a:t>
            </a:r>
            <a:r>
              <a:rPr lang="fr-CH" b="1" dirty="0" err="1"/>
              <a:t>bioinformatique</a:t>
            </a:r>
            <a:r>
              <a:rPr lang="fr-CH" b="1" dirty="0"/>
              <a:t> clinique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E7E9F-84B1-C6C4-5D24-B320F9E00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2114"/>
            <a:ext cx="9144000" cy="961373"/>
          </a:xfrm>
        </p:spPr>
        <p:txBody>
          <a:bodyPr>
            <a:normAutofit/>
          </a:bodyPr>
          <a:lstStyle/>
          <a:p>
            <a:r>
              <a:rPr lang="fr-FR" dirty="0"/>
              <a:t>David Gfeller</a:t>
            </a:r>
          </a:p>
          <a:p>
            <a:r>
              <a:rPr lang="fr-FR" dirty="0"/>
              <a:t>19 septembre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87648-B5C8-0545-BADE-8A5E4EE176C0}"/>
              </a:ext>
            </a:extLst>
          </p:cNvPr>
          <p:cNvSpPr txBox="1"/>
          <p:nvPr/>
        </p:nvSpPr>
        <p:spPr>
          <a:xfrm>
            <a:off x="1632857" y="5735637"/>
            <a:ext cx="892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Assistants: Daniel </a:t>
            </a:r>
            <a:r>
              <a:rPr lang="fr-FR" sz="2400" dirty="0" err="1"/>
              <a:t>Tadros</a:t>
            </a:r>
            <a:r>
              <a:rPr lang="fr-FR" sz="2400" dirty="0"/>
              <a:t>, Julien Racle, Aurélie Gabriel</a:t>
            </a:r>
          </a:p>
        </p:txBody>
      </p:sp>
    </p:spTree>
    <p:extLst>
      <p:ext uri="{BB962C8B-B14F-4D97-AF65-F5344CB8AC3E}">
        <p14:creationId xmlns:p14="http://schemas.microsoft.com/office/powerpoint/2010/main" val="373370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CC08-38D6-7097-2E72-C32C6508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 patient atteint d’un mélanome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3592F1-6DD2-79EC-6537-264B32584CE1}"/>
              </a:ext>
            </a:extLst>
          </p:cNvPr>
          <p:cNvSpPr/>
          <p:nvPr/>
        </p:nvSpPr>
        <p:spPr>
          <a:xfrm>
            <a:off x="494607" y="2090172"/>
            <a:ext cx="1092925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/>
              <a:t>Comme la plupart des cancers, le mélanome se développe suite à des </a:t>
            </a:r>
            <a:r>
              <a:rPr lang="fr-FR" sz="2800" b="1" dirty="0"/>
              <a:t>changements dans le code génétique et épigénétique </a:t>
            </a:r>
            <a:r>
              <a:rPr lang="fr-FR" sz="2800" dirty="0"/>
              <a:t>des cellules de la peau, qui donne lieu des changements dans les </a:t>
            </a:r>
            <a:r>
              <a:rPr lang="fr-FR" sz="2800" b="1" dirty="0"/>
              <a:t>protéines des voies de signalisation.</a:t>
            </a:r>
          </a:p>
          <a:p>
            <a:pPr algn="ctr"/>
            <a:endParaRPr lang="fr-FR" sz="2800" b="1" dirty="0"/>
          </a:p>
          <a:p>
            <a:pPr algn="ctr"/>
            <a:r>
              <a:rPr lang="fr-FR" sz="2800" b="1" dirty="0"/>
              <a:t> </a:t>
            </a:r>
            <a:r>
              <a:rPr lang="fr-FR" sz="2800" dirty="0"/>
              <a:t>Ces changements procurent aux cellules cancéreuses une capacité à </a:t>
            </a:r>
            <a:r>
              <a:rPr lang="fr-FR" sz="2800" b="1" dirty="0"/>
              <a:t>proliférer et se répandre </a:t>
            </a:r>
            <a:r>
              <a:rPr lang="fr-FR" sz="2800" dirty="0"/>
              <a:t>dans l’organisme de manière incontrôlée.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B6E5F3B-6603-8541-F91C-3FCBDEE1A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405" y="5153891"/>
            <a:ext cx="2266320" cy="151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28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66C1-2B70-5382-3126-23708A73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Aller plus loin que le diagnostique initial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417F1-6528-6A2A-AE26-7AD0711D0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65" y="1619113"/>
            <a:ext cx="8110062" cy="4159076"/>
          </a:xfrm>
        </p:spPr>
        <p:txBody>
          <a:bodyPr>
            <a:normAutofit/>
          </a:bodyPr>
          <a:lstStyle/>
          <a:p>
            <a:r>
              <a:rPr lang="fr-FR" dirty="0"/>
              <a:t>Caractériser toutes les mutations ou autre altérations génétiques des cellules cancéreuses.</a:t>
            </a:r>
          </a:p>
          <a:p>
            <a:r>
              <a:rPr lang="fr-FR" dirty="0"/>
              <a:t>Caractériser les gènes/protéines sur-/sous-exprimés dans les cellules cancéreuses.</a:t>
            </a:r>
          </a:p>
          <a:p>
            <a:r>
              <a:rPr lang="fr-FR" dirty="0"/>
              <a:t>Caractériser les différents sous-types cellulaires présents dans la tumeur et leur organisation spatiale.</a:t>
            </a:r>
          </a:p>
          <a:p>
            <a:r>
              <a:rPr lang="fr-FR" dirty="0"/>
              <a:t>Caractériser l’histoire du patient (e.g., nutrition, exposition aux UV ou autre agent toxique,…).</a:t>
            </a:r>
          </a:p>
          <a:p>
            <a:r>
              <a:rPr lang="fr-FR" dirty="0"/>
              <a:t>Caractériser la génétique du patient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F599F7B-B069-7015-286D-6B6C92691092}"/>
              </a:ext>
            </a:extLst>
          </p:cNvPr>
          <p:cNvSpPr/>
          <p:nvPr/>
        </p:nvSpPr>
        <p:spPr>
          <a:xfrm>
            <a:off x="8958943" y="1690688"/>
            <a:ext cx="469559" cy="3871912"/>
          </a:xfrm>
          <a:prstGeom prst="rightBrace">
            <a:avLst>
              <a:gd name="adj1" fmla="val 4731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802A5-B825-66D0-F026-A69D0FCA0BD6}"/>
              </a:ext>
            </a:extLst>
          </p:cNvPr>
          <p:cNvSpPr txBox="1"/>
          <p:nvPr/>
        </p:nvSpPr>
        <p:spPr>
          <a:xfrm>
            <a:off x="9706523" y="2602415"/>
            <a:ext cx="2133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Exemple de patient pour lequel plusieurs de ces valeurs ont pu être mesurées.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22144-5F10-C147-C48C-37CAC59AF0DC}"/>
              </a:ext>
            </a:extLst>
          </p:cNvPr>
          <p:cNvSpPr txBox="1"/>
          <p:nvPr/>
        </p:nvSpPr>
        <p:spPr>
          <a:xfrm>
            <a:off x="651761" y="5879996"/>
            <a:ext cx="107020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3837" algn="ctr"/>
            <a:r>
              <a:rPr lang="fr-FR" sz="2800" dirty="0"/>
              <a:t>=&gt; Trouver des paramètres qui permettront de décider du traitement avec les plus grandes chances de réponses.</a:t>
            </a:r>
          </a:p>
        </p:txBody>
      </p:sp>
    </p:spTree>
    <p:extLst>
      <p:ext uri="{BB962C8B-B14F-4D97-AF65-F5344CB8AC3E}">
        <p14:creationId xmlns:p14="http://schemas.microsoft.com/office/powerpoint/2010/main" val="358486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4B8E-0A41-77D4-EBE0-D57F4FD9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Rendre possible le Big Data en médecine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C186-8505-7342-F976-9D57EA9C6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8520" cy="4351338"/>
          </a:xfrm>
        </p:spPr>
        <p:txBody>
          <a:bodyPr/>
          <a:lstStyle/>
          <a:p>
            <a:r>
              <a:rPr lang="fr-FR" dirty="0"/>
              <a:t>Développements technologiques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Développements (bio)informatiques</a:t>
            </a:r>
          </a:p>
        </p:txBody>
      </p:sp>
    </p:spTree>
    <p:extLst>
      <p:ext uri="{BB962C8B-B14F-4D97-AF65-F5344CB8AC3E}">
        <p14:creationId xmlns:p14="http://schemas.microsoft.com/office/powerpoint/2010/main" val="68110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C9BF-DE48-7E73-2E94-09F9BD1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62083"/>
          </a:xfrm>
        </p:spPr>
        <p:txBody>
          <a:bodyPr/>
          <a:lstStyle/>
          <a:p>
            <a:r>
              <a:rPr lang="fr-FR" dirty="0"/>
              <a:t>Développements technologiques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13C2-FF70-B57B-CCCA-0A74D23D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05" y="2130724"/>
            <a:ext cx="6088810" cy="4528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1) Séquençage:</a:t>
            </a:r>
          </a:p>
          <a:p>
            <a:pPr marL="806450" lvl="1" indent="-180975">
              <a:buNone/>
            </a:pPr>
            <a:endParaRPr lang="fr-FR" dirty="0"/>
          </a:p>
          <a:p>
            <a:pPr marL="806450" lvl="1" indent="-180975">
              <a:buNone/>
            </a:pPr>
            <a:r>
              <a:rPr lang="fr-FR" dirty="0"/>
              <a:t>-&gt; Capacité de déchiffrer le </a:t>
            </a:r>
            <a:r>
              <a:rPr lang="fr-FR" b="1" dirty="0"/>
              <a:t>code génétique</a:t>
            </a:r>
            <a:r>
              <a:rPr lang="fr-FR" dirty="0"/>
              <a:t> (et ses variations) en lisant des millions de bout d’ADN.</a:t>
            </a:r>
          </a:p>
          <a:p>
            <a:pPr marL="806450" lvl="1" indent="-180975">
              <a:buNone/>
            </a:pPr>
            <a:endParaRPr lang="fr-FR" dirty="0"/>
          </a:p>
          <a:p>
            <a:pPr marL="806450" lvl="1" indent="-180975">
              <a:buNone/>
            </a:pPr>
            <a:r>
              <a:rPr lang="fr-FR" dirty="0"/>
              <a:t>-&gt; Capacité de déchiffrer le </a:t>
            </a:r>
            <a:r>
              <a:rPr lang="fr-FR" b="1" dirty="0"/>
              <a:t>transcriptome</a:t>
            </a:r>
            <a:r>
              <a:rPr lang="fr-FR" dirty="0"/>
              <a:t> (i.e., le niveau d’expression de tous les gènes) en lisant des millions de bout d’ARN.</a:t>
            </a:r>
          </a:p>
        </p:txBody>
      </p:sp>
      <p:pic>
        <p:nvPicPr>
          <p:cNvPr id="2050" name="Picture 2" descr="The Go-To Gene Sequencing Machine With Very Strange Results | WIRED">
            <a:extLst>
              <a:ext uri="{FF2B5EF4-FFF2-40B4-BE49-F238E27FC236}">
                <a16:creationId xmlns:a16="http://schemas.microsoft.com/office/drawing/2014/main" id="{69C64140-EC81-3AB4-D1EC-742B7CC0FE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0" t="22767" r="30512" b="18679"/>
          <a:stretch/>
        </p:blipFill>
        <p:spPr bwMode="auto">
          <a:xfrm>
            <a:off x="8204196" y="2130724"/>
            <a:ext cx="1942234" cy="154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1D735F8-52D6-7E5B-FC1D-F46995DB6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05" y="4602487"/>
            <a:ext cx="2809815" cy="181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E64A3C56-3F97-F8B3-5E52-A6F3B30D96C1}"/>
              </a:ext>
            </a:extLst>
          </p:cNvPr>
          <p:cNvSpPr/>
          <p:nvPr/>
        </p:nvSpPr>
        <p:spPr>
          <a:xfrm>
            <a:off x="9038419" y="3869744"/>
            <a:ext cx="273788" cy="6279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330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C9BF-DE48-7E73-2E94-09F9BD1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62083"/>
          </a:xfrm>
        </p:spPr>
        <p:txBody>
          <a:bodyPr/>
          <a:lstStyle/>
          <a:p>
            <a:r>
              <a:rPr lang="fr-FR" dirty="0"/>
              <a:t>Développements technologiques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13C2-FF70-B57B-CCCA-0A74D23D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31" y="2484783"/>
            <a:ext cx="7542566" cy="4223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2) Analyses moléculaires (spectrométrie de masse, protéomique, marquage à l’aide d’anticorps) </a:t>
            </a:r>
          </a:p>
          <a:p>
            <a:pPr marL="444500" indent="0">
              <a:buNone/>
            </a:pPr>
            <a:r>
              <a:rPr lang="fr-FR" sz="2400" dirty="0"/>
              <a:t>-&gt; Mesurer la présence de protéines ou métabolites</a:t>
            </a:r>
          </a:p>
          <a:p>
            <a:pPr marL="514350" indent="-514350">
              <a:buAutoNum type="arabicParenR"/>
            </a:pPr>
            <a:endParaRPr lang="fr-FR" dirty="0"/>
          </a:p>
          <a:p>
            <a:pPr marL="0" indent="0">
              <a:buNone/>
            </a:pPr>
            <a:r>
              <a:rPr lang="fr-FR" dirty="0"/>
              <a:t>3) </a:t>
            </a:r>
            <a:r>
              <a:rPr lang="fr-FR" dirty="0" err="1"/>
              <a:t>Cytométrie</a:t>
            </a:r>
            <a:r>
              <a:rPr lang="fr-FR" dirty="0"/>
              <a:t> (analyses cellulaires)</a:t>
            </a:r>
          </a:p>
          <a:p>
            <a:pPr marL="457200" lvl="1" indent="0">
              <a:buNone/>
            </a:pPr>
            <a:r>
              <a:rPr lang="fr-FR" dirty="0"/>
              <a:t>-&gt; Compter le nombre de cellules de chaque type cellulaire dans une tumeur à l’aide de différents marqueurs.</a:t>
            </a:r>
          </a:p>
          <a:p>
            <a:pPr marL="457200" lvl="1" indent="0">
              <a:buNone/>
            </a:pPr>
            <a:r>
              <a:rPr lang="fr-FR" dirty="0"/>
              <a:t>-&gt; Trier certains types cellulaires pour les analyser </a:t>
            </a:r>
            <a:r>
              <a:rPr lang="fr-FR" dirty="0" err="1"/>
              <a:t>séparemment</a:t>
            </a:r>
            <a:endParaRPr lang="fr-FR" dirty="0"/>
          </a:p>
        </p:txBody>
      </p:sp>
      <p:pic>
        <p:nvPicPr>
          <p:cNvPr id="5" name="Picture 2" descr="Flow Cytometry - A Survey and the Basics">
            <a:hlinkClick r:id="rId2"/>
            <a:extLst>
              <a:ext uri="{FF2B5EF4-FFF2-40B4-BE49-F238E27FC236}">
                <a16:creationId xmlns:a16="http://schemas.microsoft.com/office/drawing/2014/main" id="{C9F9D691-23D3-7168-A257-4EFDEBC29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74" y="4075735"/>
            <a:ext cx="3417770" cy="231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ss Flow Control in Mass Spectrometry | Bronkhorst">
            <a:extLst>
              <a:ext uri="{FF2B5EF4-FFF2-40B4-BE49-F238E27FC236}">
                <a16:creationId xmlns:a16="http://schemas.microsoft.com/office/drawing/2014/main" id="{27FEC75F-6A35-9272-6A5D-B21E80498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422" y="1741976"/>
            <a:ext cx="3079474" cy="208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48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C9BF-DE48-7E73-2E94-09F9BD1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241026"/>
            <a:ext cx="10515600" cy="1662083"/>
          </a:xfrm>
        </p:spPr>
        <p:txBody>
          <a:bodyPr/>
          <a:lstStyle/>
          <a:p>
            <a:r>
              <a:rPr lang="fr-FR" dirty="0"/>
              <a:t>Développements technologiques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13C2-FF70-B57B-CCCA-0A74D23D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91" y="1680979"/>
            <a:ext cx="5985293" cy="49014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4) Imagerie</a:t>
            </a:r>
          </a:p>
          <a:p>
            <a:pPr marL="0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dirty="0"/>
              <a:t>-&gt; Imagerie 2D:</a:t>
            </a:r>
          </a:p>
          <a:p>
            <a:pPr marL="1320800" lvl="1" indent="-342900">
              <a:buFontTx/>
              <a:buChar char="-"/>
            </a:pPr>
            <a:r>
              <a:rPr lang="fr-FR" dirty="0"/>
              <a:t>Coupe d’une tumeur</a:t>
            </a:r>
          </a:p>
          <a:p>
            <a:pPr marL="1320800" lvl="1" indent="-342900">
              <a:buFontTx/>
              <a:buChar char="-"/>
            </a:pPr>
            <a:r>
              <a:rPr lang="fr-FR" dirty="0"/>
              <a:t>Caractérisation de l’organisation des différents types cellulaires, des vaisseaux,…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-&gt; Imagerie 3D:</a:t>
            </a:r>
          </a:p>
          <a:p>
            <a:pPr marL="1277938" lvl="1" indent="-342900">
              <a:buFontTx/>
              <a:buChar char="-"/>
            </a:pPr>
            <a:r>
              <a:rPr lang="fr-FR" dirty="0"/>
              <a:t>Forme de la tumeur</a:t>
            </a:r>
          </a:p>
          <a:p>
            <a:pPr marL="1277938" lvl="1" indent="-342900">
              <a:buFontTx/>
              <a:buChar char="-"/>
            </a:pPr>
            <a:r>
              <a:rPr lang="fr-FR" dirty="0"/>
              <a:t>Positionnement par rapport aux autres organes</a:t>
            </a:r>
          </a:p>
          <a:p>
            <a:pPr marL="1277938" lvl="1" indent="-342900">
              <a:buFontTx/>
              <a:buChar char="-"/>
            </a:pPr>
            <a:r>
              <a:rPr lang="fr-FR" dirty="0"/>
              <a:t>Présence de métastases</a:t>
            </a:r>
          </a:p>
        </p:txBody>
      </p:sp>
      <p:pic>
        <p:nvPicPr>
          <p:cNvPr id="5" name="Picture 4" descr="A picture containing close&#10;&#10;Description automatically generated">
            <a:extLst>
              <a:ext uri="{FF2B5EF4-FFF2-40B4-BE49-F238E27FC236}">
                <a16:creationId xmlns:a16="http://schemas.microsoft.com/office/drawing/2014/main" id="{AE2CE36A-8557-07CD-8930-701264BA9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007172" y="648700"/>
            <a:ext cx="2125796" cy="3905532"/>
          </a:xfrm>
          <a:prstGeom prst="rect">
            <a:avLst/>
          </a:prstGeom>
        </p:spPr>
      </p:pic>
      <p:pic>
        <p:nvPicPr>
          <p:cNvPr id="3074" name="Picture 2" descr="FDG PET Evaluates Immunotherapy for Non-Small Cell Lung Cancer | Imaging  Technology News">
            <a:extLst>
              <a:ext uri="{FF2B5EF4-FFF2-40B4-BE49-F238E27FC236}">
                <a16:creationId xmlns:a16="http://schemas.microsoft.com/office/drawing/2014/main" id="{2F413AA1-2596-67E3-2342-C7C2B6F0C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830" y="4119592"/>
            <a:ext cx="273685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3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C80F-4FCA-1C73-020A-B1EB7527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 donnée capitale: données cliniques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D8098-20B0-BCB4-F952-C00057404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7931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Données médicales standards</a:t>
            </a:r>
          </a:p>
          <a:p>
            <a:pPr lvl="1"/>
            <a:r>
              <a:rPr lang="fr-FR" dirty="0"/>
              <a:t>Poids</a:t>
            </a:r>
          </a:p>
          <a:p>
            <a:pPr lvl="1"/>
            <a:r>
              <a:rPr lang="fr-FR" dirty="0"/>
              <a:t>Taille</a:t>
            </a:r>
          </a:p>
          <a:p>
            <a:pPr lvl="1"/>
            <a:r>
              <a:rPr lang="fr-FR" dirty="0"/>
              <a:t>Age</a:t>
            </a:r>
          </a:p>
          <a:p>
            <a:pPr lvl="1"/>
            <a:r>
              <a:rPr lang="fr-FR" dirty="0" err="1"/>
              <a:t>Sex</a:t>
            </a:r>
            <a:endParaRPr lang="fr-FR" dirty="0"/>
          </a:p>
          <a:p>
            <a:pPr lvl="1"/>
            <a:r>
              <a:rPr lang="fr-FR" dirty="0"/>
              <a:t>Tension artérielle</a:t>
            </a:r>
          </a:p>
          <a:p>
            <a:pPr lvl="1"/>
            <a:r>
              <a:rPr lang="fr-FR" dirty="0"/>
              <a:t>Marqueur sanguin (</a:t>
            </a:r>
            <a:r>
              <a:rPr lang="fr-FR" dirty="0" err="1"/>
              <a:t>cholesterol</a:t>
            </a:r>
            <a:r>
              <a:rPr lang="fr-FR" dirty="0"/>
              <a:t>,...)</a:t>
            </a:r>
          </a:p>
          <a:p>
            <a:pPr lvl="1"/>
            <a:r>
              <a:rPr lang="fr-FR" dirty="0"/>
              <a:t>Fumeur – non-fumeur</a:t>
            </a:r>
          </a:p>
          <a:p>
            <a:pPr lvl="1"/>
            <a:r>
              <a:rPr lang="fr-FR" dirty="0"/>
              <a:t>…</a:t>
            </a:r>
          </a:p>
          <a:p>
            <a:pPr lvl="1"/>
            <a:endParaRPr lang="fr-FR" dirty="0"/>
          </a:p>
          <a:p>
            <a:r>
              <a:rPr lang="fr-FR" dirty="0"/>
              <a:t>Survie</a:t>
            </a:r>
          </a:p>
          <a:p>
            <a:r>
              <a:rPr lang="fr-FR" dirty="0"/>
              <a:t>Réponse à la thérapie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6B2D6A8-D215-E90B-24C5-3B9E333285A0}"/>
              </a:ext>
            </a:extLst>
          </p:cNvPr>
          <p:cNvSpPr/>
          <p:nvPr/>
        </p:nvSpPr>
        <p:spPr>
          <a:xfrm>
            <a:off x="5868074" y="1690688"/>
            <a:ext cx="596113" cy="4588731"/>
          </a:xfrm>
          <a:prstGeom prst="rightBrace">
            <a:avLst>
              <a:gd name="adj1" fmla="val 437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FE550-C61A-BCA7-39F0-62F4FA99C9DD}"/>
              </a:ext>
            </a:extLst>
          </p:cNvPr>
          <p:cNvSpPr txBox="1"/>
          <p:nvPr/>
        </p:nvSpPr>
        <p:spPr>
          <a:xfrm>
            <a:off x="6797310" y="3031797"/>
            <a:ext cx="4499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Gros défis techniques, logistiques et humains pour réunir ces données sur des larges cohortes de manière coordonnée et standardisée.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D0DE9-A184-F810-423B-4B326165DD62}"/>
              </a:ext>
            </a:extLst>
          </p:cNvPr>
          <p:cNvSpPr txBox="1"/>
          <p:nvPr/>
        </p:nvSpPr>
        <p:spPr>
          <a:xfrm>
            <a:off x="9864191" y="6311898"/>
            <a:ext cx="220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Cf exercice semaine 1</a:t>
            </a:r>
          </a:p>
        </p:txBody>
      </p:sp>
    </p:spTree>
    <p:extLst>
      <p:ext uri="{BB962C8B-B14F-4D97-AF65-F5344CB8AC3E}">
        <p14:creationId xmlns:p14="http://schemas.microsoft.com/office/powerpoint/2010/main" val="29150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188C-FE7E-5A98-856D-090B86A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Développements technologiques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F0A1-7543-5B86-230C-84A269EEF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Ces analyses sont réalisées sur des milliers de patients.</a:t>
            </a:r>
          </a:p>
          <a:p>
            <a:r>
              <a:rPr lang="fr-FR" dirty="0"/>
              <a:t>Espoir de pouvoir corréler certains paramètres avec la survie et/ou la réponse à un traitement.</a:t>
            </a:r>
          </a:p>
          <a:p>
            <a:endParaRPr lang="fr-FR" dirty="0"/>
          </a:p>
          <a:p>
            <a:r>
              <a:rPr lang="fr-FR" dirty="0"/>
              <a:t>Cela génère de Pétaoctet/</a:t>
            </a:r>
            <a:r>
              <a:rPr lang="fr-FR" dirty="0" err="1"/>
              <a:t>Petabyte</a:t>
            </a:r>
            <a:r>
              <a:rPr lang="fr-FR" dirty="0"/>
              <a:t>: (1000 </a:t>
            </a:r>
            <a:r>
              <a:rPr lang="fr-FR" dirty="0" err="1"/>
              <a:t>Terabyte</a:t>
            </a:r>
            <a:r>
              <a:rPr lang="fr-FR" dirty="0"/>
              <a:t>, 1’000’000 Gigabyte).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085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EB14-39B4-74BB-69D0-0B5299CD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Conséquences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6B94D-34CD-F42B-CFDD-35F42BCA6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6183"/>
            <a:ext cx="6228522" cy="3920780"/>
          </a:xfrm>
        </p:spPr>
        <p:txBody>
          <a:bodyPr/>
          <a:lstStyle/>
          <a:p>
            <a:r>
              <a:rPr lang="fr-FR" dirty="0"/>
              <a:t>Besoin d’outils informatiques pour stocker ces données.</a:t>
            </a:r>
          </a:p>
          <a:p>
            <a:r>
              <a:rPr lang="fr-FR" dirty="0"/>
              <a:t>Besoin d’outils informatiques pour analyser et donner du sens à ces données.</a:t>
            </a:r>
          </a:p>
          <a:p>
            <a:r>
              <a:rPr lang="fr-FR" dirty="0"/>
              <a:t>Besoin d’outils informatiques pour protéger ces données.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Big Data Requires Bigger Hardware – TDAN.com">
            <a:extLst>
              <a:ext uri="{FF2B5EF4-FFF2-40B4-BE49-F238E27FC236}">
                <a16:creationId xmlns:a16="http://schemas.microsoft.com/office/drawing/2014/main" id="{EBE0F107-CA01-8D9C-58B9-26C95B43F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071" y="2074451"/>
            <a:ext cx="3427729" cy="342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438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64C7-92F1-1E34-C3F9-C9B56561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02" y="334883"/>
            <a:ext cx="10515600" cy="1325563"/>
          </a:xfrm>
        </p:spPr>
        <p:txBody>
          <a:bodyPr/>
          <a:lstStyle/>
          <a:p>
            <a:r>
              <a:rPr lang="fr-FR" dirty="0"/>
              <a:t>Développements </a:t>
            </a:r>
            <a:r>
              <a:rPr lang="fr-FR" dirty="0" err="1"/>
              <a:t>bioinformatiques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DEEA-B019-9229-7BA1-EE989A7B8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02" y="1757952"/>
            <a:ext cx="11087818" cy="492023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fr-FR" dirty="0"/>
              <a:t>Connaissance du génome humain</a:t>
            </a:r>
          </a:p>
          <a:p>
            <a:pPr lvl="1">
              <a:spcBef>
                <a:spcPts val="1800"/>
              </a:spcBef>
            </a:pPr>
            <a:r>
              <a:rPr lang="fr-FR" dirty="0"/>
              <a:t>Essentielle pour toutes les techniques de séquençage, mais aussi de protéomique</a:t>
            </a:r>
          </a:p>
          <a:p>
            <a:pPr>
              <a:spcBef>
                <a:spcPts val="1800"/>
              </a:spcBef>
            </a:pPr>
            <a:r>
              <a:rPr lang="fr-FR" dirty="0"/>
              <a:t>Outils d’analyse des séquences </a:t>
            </a:r>
          </a:p>
          <a:p>
            <a:pPr lvl="1">
              <a:spcBef>
                <a:spcPts val="1800"/>
              </a:spcBef>
            </a:pPr>
            <a:r>
              <a:rPr lang="fr-FR" dirty="0"/>
              <a:t>La taille du génome est telle qu’on a besoin d’outils informatiques très performants pour naviguer dans de telles données.</a:t>
            </a:r>
          </a:p>
          <a:p>
            <a:pPr>
              <a:spcBef>
                <a:spcPts val="1800"/>
              </a:spcBef>
            </a:pPr>
            <a:r>
              <a:rPr lang="fr-FR" dirty="0"/>
              <a:t>Outils statistiques (biomarqueurs, analyse de survie,…)</a:t>
            </a:r>
          </a:p>
          <a:p>
            <a:pPr>
              <a:spcBef>
                <a:spcPts val="1800"/>
              </a:spcBef>
            </a:pPr>
            <a:r>
              <a:rPr lang="fr-FR" dirty="0"/>
              <a:t>Outils pour l’analyse de données avec un grand nombre de paramètres (high-</a:t>
            </a:r>
            <a:r>
              <a:rPr lang="fr-FR" dirty="0" err="1"/>
              <a:t>dimensional</a:t>
            </a:r>
            <a:r>
              <a:rPr lang="fr-FR" dirty="0"/>
              <a:t> data)</a:t>
            </a:r>
          </a:p>
          <a:p>
            <a:pPr>
              <a:spcBef>
                <a:spcPts val="1800"/>
              </a:spcBef>
            </a:pPr>
            <a:r>
              <a:rPr lang="fr-FR" dirty="0"/>
              <a:t>Outils pour l’analyse d’images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801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656C-2F1C-6BFA-8A89-1BAB4D53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 générale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7DB0-E026-4D2B-9271-98EFBD12D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fr-FR" dirty="0"/>
              <a:t>7h de cours et 7h d’exercices les vendredis de 14h00 </a:t>
            </a:r>
            <a:r>
              <a:rPr lang="fr-FR"/>
              <a:t>à 16h00.</a:t>
            </a:r>
            <a:endParaRPr lang="fr-FR" dirty="0"/>
          </a:p>
          <a:p>
            <a:endParaRPr lang="fr-FR" dirty="0"/>
          </a:p>
          <a:p>
            <a:r>
              <a:rPr lang="fr-FR" dirty="0"/>
              <a:t>Introduction aux concepts de </a:t>
            </a:r>
            <a:r>
              <a:rPr lang="fr-FR" dirty="0" err="1"/>
              <a:t>bioinformatique</a:t>
            </a:r>
            <a:r>
              <a:rPr lang="fr-FR" dirty="0"/>
              <a:t> utilisés dans certains aspects de la recherche biomédicale et clinique.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Cours basé en partie sur l’exemple de patients atteints de cancers pour lesquels différentes analyses seront faites.</a:t>
            </a:r>
          </a:p>
          <a:p>
            <a:endParaRPr lang="fr-FR" dirty="0"/>
          </a:p>
          <a:p>
            <a:r>
              <a:rPr lang="fr-FR" dirty="0"/>
              <a:t>Comparaison avec d’autres patients atteint de la même pathologie.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08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64C7-92F1-1E34-C3F9-C9B56561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02" y="334883"/>
            <a:ext cx="10515600" cy="1325563"/>
          </a:xfrm>
        </p:spPr>
        <p:txBody>
          <a:bodyPr/>
          <a:lstStyle/>
          <a:p>
            <a:r>
              <a:rPr lang="fr-FR" dirty="0"/>
              <a:t>Développements </a:t>
            </a:r>
            <a:r>
              <a:rPr lang="fr-FR" dirty="0" err="1"/>
              <a:t>bioinformatiques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DEEA-B019-9229-7BA1-EE989A7B8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02" y="1757952"/>
            <a:ext cx="11087818" cy="4920232"/>
          </a:xfrm>
        </p:spPr>
        <p:txBody>
          <a:bodyPr/>
          <a:lstStyle/>
          <a:p>
            <a:r>
              <a:rPr lang="fr-FR" dirty="0"/>
              <a:t>Stockage des données.</a:t>
            </a:r>
          </a:p>
          <a:p>
            <a:endParaRPr lang="fr-FR" dirty="0"/>
          </a:p>
          <a:p>
            <a:r>
              <a:rPr lang="fr-FR" dirty="0"/>
              <a:t>Partage des données.</a:t>
            </a:r>
          </a:p>
          <a:p>
            <a:pPr lvl="1"/>
            <a:r>
              <a:rPr lang="fr-FR" dirty="0"/>
              <a:t>Permettre aux professionnels de la santé d’accéder à es données: dossier électronique du patient.</a:t>
            </a:r>
          </a:p>
          <a:p>
            <a:pPr lvl="1"/>
            <a:r>
              <a:rPr lang="fr-FR" dirty="0"/>
              <a:t>Permettre à plusieurs personnes d’analyser ces données.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Protection des données: Particulièrement important pour des données de patients.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081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63E9-B975-AC7F-E754-4B85FE5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concret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C973-6B56-8F49-4287-62E46D2A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Cohorte de patients atteints d’un cancer (e.g., mélanome ou cancer du sein).</a:t>
            </a:r>
          </a:p>
          <a:p>
            <a:r>
              <a:rPr lang="fr-FR" dirty="0"/>
              <a:t>Exemple: femme atteinte d’un mélanome avec des métastases au niveau de nœuds lymphatiques.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7648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639C-7B3E-BD56-4E1C-3B93E3BC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91400" cy="1325563"/>
          </a:xfrm>
        </p:spPr>
        <p:txBody>
          <a:bodyPr/>
          <a:lstStyle/>
          <a:p>
            <a:r>
              <a:rPr lang="fr-FR" dirty="0"/>
              <a:t>Questions que l’on va aborder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7D482-66D0-A68C-C0B9-643D3C6BD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851466"/>
            <a:ext cx="7645400" cy="4403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Quelles sont les données cliniques que l’on peut obtenir pour caractériser différents patients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Quels sont les mutations présentes dans une tumeur?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Quels sont les gènes exprimés?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Comment cet échantillon se compare-t-il à ceux d’autres patients?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Comment se répartissent les cellules de différents types cellulaires dans la tumeur?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2B30F18-B0E0-FFAD-4DD0-AEF3BD81A3F7}"/>
              </a:ext>
            </a:extLst>
          </p:cNvPr>
          <p:cNvSpPr/>
          <p:nvPr/>
        </p:nvSpPr>
        <p:spPr>
          <a:xfrm>
            <a:off x="8229600" y="1906243"/>
            <a:ext cx="640080" cy="4348480"/>
          </a:xfrm>
          <a:prstGeom prst="rightBrace">
            <a:avLst>
              <a:gd name="adj1" fmla="val 321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99C94-6E7D-DD63-FFC2-92276AF631B0}"/>
              </a:ext>
            </a:extLst>
          </p:cNvPr>
          <p:cNvSpPr txBox="1"/>
          <p:nvPr/>
        </p:nvSpPr>
        <p:spPr>
          <a:xfrm>
            <a:off x="9183716" y="2714266"/>
            <a:ext cx="2712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But ultime</a:t>
            </a:r>
            <a:r>
              <a:rPr lang="fr-FR" sz="2400" dirty="0"/>
              <a:t>: Trouver certaines données qui sont utiles pour décider d’un traitement ou prédire l’évolution de la maladie.</a:t>
            </a:r>
          </a:p>
        </p:txBody>
      </p:sp>
    </p:spTree>
    <p:extLst>
      <p:ext uri="{BB962C8B-B14F-4D97-AF65-F5344CB8AC3E}">
        <p14:creationId xmlns:p14="http://schemas.microsoft.com/office/powerpoint/2010/main" val="39271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59C0-F7BE-EBC1-6C82-0C9B6C1F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Origine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CE5B-4FA6-8A5A-5656-A5EC500DD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37035" cy="1066662"/>
          </a:xfrm>
        </p:spPr>
        <p:txBody>
          <a:bodyPr/>
          <a:lstStyle/>
          <a:p>
            <a:r>
              <a:rPr lang="fr-FR" dirty="0"/>
              <a:t>The Cancer </a:t>
            </a:r>
            <a:r>
              <a:rPr lang="fr-FR" dirty="0" err="1"/>
              <a:t>Genome</a:t>
            </a:r>
            <a:r>
              <a:rPr lang="fr-FR" dirty="0"/>
              <a:t> Atlas (TCGA): vaste projet international pour séquencer des milliers de tumeurs. </a:t>
            </a:r>
          </a:p>
          <a:p>
            <a:endParaRPr lang="fr-FR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C625735-5FDC-3821-E1E8-2392F3D1386E}"/>
              </a:ext>
            </a:extLst>
          </p:cNvPr>
          <p:cNvSpPr/>
          <p:nvPr/>
        </p:nvSpPr>
        <p:spPr>
          <a:xfrm>
            <a:off x="6096000" y="3261581"/>
            <a:ext cx="335943" cy="2154002"/>
          </a:xfrm>
          <a:prstGeom prst="rightBrace">
            <a:avLst>
              <a:gd name="adj1" fmla="val 2679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1D38A-5F75-0852-7246-75FBF9CF4019}"/>
              </a:ext>
            </a:extLst>
          </p:cNvPr>
          <p:cNvSpPr txBox="1"/>
          <p:nvPr/>
        </p:nvSpPr>
        <p:spPr>
          <a:xfrm>
            <a:off x="6782461" y="3738417"/>
            <a:ext cx="4907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&gt;10’000 patients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37 types principaux de tumeurs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67 sites primaires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82B878-EA59-02D7-3B3B-7CF9846C2F3C}"/>
              </a:ext>
            </a:extLst>
          </p:cNvPr>
          <p:cNvSpPr/>
          <p:nvPr/>
        </p:nvSpPr>
        <p:spPr>
          <a:xfrm>
            <a:off x="838199" y="320503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/>
              <a:t>Données génomiques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/>
              <a:t>Données transcriptomiques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/>
              <a:t>Données d’imagerie (tissus)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/>
              <a:t>Données cliniques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6591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C1DA-98B7-8323-488B-C2A55A46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TCGA web interface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98CBAFA-4617-718B-667C-FA3019256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067063"/>
            <a:ext cx="10553700" cy="3797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23F042-7379-680E-A7F0-B3D7E061319F}"/>
              </a:ext>
            </a:extLst>
          </p:cNvPr>
          <p:cNvSpPr txBox="1"/>
          <p:nvPr/>
        </p:nvSpPr>
        <p:spPr>
          <a:xfrm>
            <a:off x="9926320" y="6308209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Cf. exercice 1</a:t>
            </a:r>
          </a:p>
        </p:txBody>
      </p:sp>
    </p:spTree>
    <p:extLst>
      <p:ext uri="{BB962C8B-B14F-4D97-AF65-F5344CB8AC3E}">
        <p14:creationId xmlns:p14="http://schemas.microsoft.com/office/powerpoint/2010/main" val="3525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1955-046C-0F54-852D-E1C64D4E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249"/>
            <a:ext cx="10515600" cy="1325563"/>
          </a:xfrm>
        </p:spPr>
        <p:txBody>
          <a:bodyPr/>
          <a:lstStyle/>
          <a:p>
            <a:r>
              <a:rPr lang="fr-FR" dirty="0"/>
              <a:t>Autres avantages des données numériques (digitalisation) et de l’analyse </a:t>
            </a:r>
            <a:r>
              <a:rPr lang="fr-FR" dirty="0" err="1"/>
              <a:t>bioinformatique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0936-7CEF-CC70-52A3-836F21708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7981"/>
            <a:ext cx="10515600" cy="3948770"/>
          </a:xfrm>
        </p:spPr>
        <p:txBody>
          <a:bodyPr/>
          <a:lstStyle/>
          <a:p>
            <a:r>
              <a:rPr lang="fr-FR" dirty="0"/>
              <a:t>Meilleur traçage des résultats de mesures</a:t>
            </a:r>
          </a:p>
          <a:p>
            <a:pPr lvl="1"/>
            <a:r>
              <a:rPr lang="fr-FR" dirty="0"/>
              <a:t>Utile pour savoir exactement ce qui a été été mesuré.</a:t>
            </a:r>
          </a:p>
          <a:p>
            <a:pPr lvl="1"/>
            <a:endParaRPr lang="fr-FR" dirty="0"/>
          </a:p>
          <a:p>
            <a:r>
              <a:rPr lang="fr-FR" dirty="0"/>
              <a:t>Meilleur traçage des analyse effectuées</a:t>
            </a:r>
          </a:p>
          <a:p>
            <a:pPr lvl="1"/>
            <a:r>
              <a:rPr lang="fr-FR" dirty="0"/>
              <a:t>Si vous faites des analyses à la main / Excel, dans 6 mois, il est probable que vous ne vous souveniez plus de ce que vous avez fait.</a:t>
            </a:r>
          </a:p>
          <a:p>
            <a:pPr lvl="1"/>
            <a:r>
              <a:rPr lang="fr-FR" dirty="0"/>
              <a:t>Si vous écrivez un programme pour faire ces analyses, vous pourrez retrouver exactement ce que vous avez fait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2339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1955-046C-0F54-852D-E1C64D4E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1249"/>
            <a:ext cx="10515600" cy="1325563"/>
          </a:xfrm>
        </p:spPr>
        <p:txBody>
          <a:bodyPr/>
          <a:lstStyle/>
          <a:p>
            <a:r>
              <a:rPr lang="fr-FR" dirty="0"/>
              <a:t>Autres avantages des données numériques (digitalisation) et de l’analyse </a:t>
            </a:r>
            <a:r>
              <a:rPr lang="fr-FR" dirty="0" err="1"/>
              <a:t>bioinformatique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0936-7CEF-CC70-52A3-836F21708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399"/>
            <a:ext cx="10515600" cy="3738563"/>
          </a:xfrm>
        </p:spPr>
        <p:txBody>
          <a:bodyPr/>
          <a:lstStyle/>
          <a:p>
            <a:r>
              <a:rPr lang="fr-FR" dirty="0"/>
              <a:t>Possibilité d’accéder rapidement aux informations des patients depuis divers endroits.</a:t>
            </a:r>
          </a:p>
          <a:p>
            <a:endParaRPr lang="fr-FR" dirty="0"/>
          </a:p>
          <a:p>
            <a:r>
              <a:rPr lang="fr-FR" dirty="0"/>
              <a:t>Standardisation des résultats des mesures effectuées.</a:t>
            </a:r>
          </a:p>
          <a:p>
            <a:endParaRPr lang="fr-FR" dirty="0"/>
          </a:p>
          <a:p>
            <a:r>
              <a:rPr lang="fr-FR" dirty="0"/>
              <a:t>Possibilités de réanalyser ces données (</a:t>
            </a:r>
            <a:r>
              <a:rPr lang="fr-FR" dirty="0" err="1"/>
              <a:t>meta</a:t>
            </a:r>
            <a:r>
              <a:rPr lang="fr-FR" dirty="0"/>
              <a:t>-analyses).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1765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780F-6579-A33E-9F12-7E71806A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5808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CC44-53C3-25BF-D250-23EB6B2A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9727" cy="1325563"/>
          </a:xfrm>
        </p:spPr>
        <p:txBody>
          <a:bodyPr/>
          <a:lstStyle/>
          <a:p>
            <a:r>
              <a:rPr lang="fr-FR" dirty="0"/>
              <a:t>Plan du cours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6EEC9-060C-4876-1750-BF3CDCF0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53" y="169068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fr-CH" sz="2400" dirty="0"/>
              <a:t>Évolution des données biomédicale :  Du stéthoscope au Big Data</a:t>
            </a:r>
          </a:p>
          <a:p>
            <a:pPr marL="514350" indent="-514350">
              <a:buAutoNum type="arabicParenR"/>
            </a:pPr>
            <a:r>
              <a:rPr lang="fr-CH" sz="2400" dirty="0"/>
              <a:t>Introduction à l’analyse des données de séquençage - ADN</a:t>
            </a:r>
          </a:p>
          <a:p>
            <a:pPr marL="514350" indent="-514350">
              <a:buAutoNum type="arabicParenR"/>
            </a:pPr>
            <a:r>
              <a:rPr lang="fr-CH" sz="2400" dirty="0"/>
              <a:t>Introduction à l’analyse des données de séquençage – ARN – cours donné par Julien Racle</a:t>
            </a:r>
          </a:p>
          <a:p>
            <a:pPr marL="514350" indent="-514350">
              <a:buAutoNum type="arabicParenR"/>
            </a:pPr>
            <a:r>
              <a:rPr lang="fr-CH" sz="2400" dirty="0"/>
              <a:t>La découverte de biomarqueurs</a:t>
            </a:r>
          </a:p>
          <a:p>
            <a:pPr marL="514350" indent="-514350">
              <a:buAutoNum type="arabicParenR"/>
            </a:pPr>
            <a:r>
              <a:rPr lang="fr-CH" sz="2400" dirty="0"/>
              <a:t>L’analyse de données avec un grand nombre de paramètres – cours donné par Aurélie Gabriel</a:t>
            </a:r>
          </a:p>
          <a:p>
            <a:pPr marL="514350" indent="-514350">
              <a:buAutoNum type="arabicParenR"/>
            </a:pPr>
            <a:r>
              <a:rPr lang="fr-CH" sz="2400" dirty="0"/>
              <a:t>Introduction à l’analyse d’images</a:t>
            </a:r>
          </a:p>
          <a:p>
            <a:pPr marL="514350" indent="-514350">
              <a:buAutoNum type="arabicParenR"/>
            </a:pPr>
            <a:r>
              <a:rPr lang="en-US" sz="2400" dirty="0"/>
              <a:t>Segmentation </a:t>
            </a:r>
            <a:r>
              <a:rPr lang="en-US" sz="2400" dirty="0" err="1"/>
              <a:t>d’images</a:t>
            </a:r>
            <a:endParaRPr lang="fr-CH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7F410-443C-300F-3C7F-E3728084831B}"/>
              </a:ext>
            </a:extLst>
          </p:cNvPr>
          <p:cNvSpPr txBox="1"/>
          <p:nvPr/>
        </p:nvSpPr>
        <p:spPr>
          <a:xfrm>
            <a:off x="1771648" y="5702413"/>
            <a:ext cx="8447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Les slides du cours sont disponibles sur le </a:t>
            </a:r>
            <a:r>
              <a:rPr lang="fr-FR" sz="2800" dirty="0" err="1"/>
              <a:t>moodle</a:t>
            </a:r>
            <a:r>
              <a:rPr lang="fr-FR" sz="2800" dirty="0"/>
              <a:t>: https://</a:t>
            </a:r>
            <a:r>
              <a:rPr lang="fr-FR" sz="2800" dirty="0" err="1"/>
              <a:t>moodle.unil.ch</a:t>
            </a:r>
            <a:r>
              <a:rPr lang="fr-FR" sz="2800" dirty="0"/>
              <a:t>/course/</a:t>
            </a:r>
            <a:r>
              <a:rPr lang="fr-FR" sz="2800" dirty="0" err="1"/>
              <a:t>view.php?id</a:t>
            </a:r>
            <a:r>
              <a:rPr lang="fr-FR" sz="2800" dirty="0"/>
              <a:t>=</a:t>
            </a:r>
            <a:r>
              <a:rPr lang="fr-FR" sz="2800" dirty="0">
                <a:highlight>
                  <a:srgbClr val="FFFF00"/>
                </a:highlight>
              </a:rPr>
              <a:t>31678</a:t>
            </a:r>
          </a:p>
        </p:txBody>
      </p:sp>
    </p:spTree>
    <p:extLst>
      <p:ext uri="{BB962C8B-B14F-4D97-AF65-F5344CB8AC3E}">
        <p14:creationId xmlns:p14="http://schemas.microsoft.com/office/powerpoint/2010/main" val="102594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DCB0-7DF2-3143-0292-25D6452E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E51A-12BD-14D2-FBF3-6DF7D2D47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65954" cy="4613564"/>
          </a:xfrm>
        </p:spPr>
        <p:txBody>
          <a:bodyPr>
            <a:normAutofit/>
          </a:bodyPr>
          <a:lstStyle/>
          <a:p>
            <a:r>
              <a:rPr lang="fr-FR" dirty="0"/>
              <a:t>Analyses des données de patients.</a:t>
            </a:r>
          </a:p>
          <a:p>
            <a:r>
              <a:rPr lang="fr-FR" dirty="0"/>
              <a:t>Basés sur des scripts dans un logiciel de programmation (python).</a:t>
            </a:r>
          </a:p>
          <a:p>
            <a:r>
              <a:rPr lang="fr-FR" dirty="0" err="1"/>
              <a:t>Jupyther</a:t>
            </a:r>
            <a:r>
              <a:rPr lang="fr-FR" dirty="0"/>
              <a:t> Notebook: système très pratique pour lancer des parties de code et voir tout de suite les résultats.</a:t>
            </a:r>
          </a:p>
          <a:p>
            <a:r>
              <a:rPr lang="fr-FR" dirty="0"/>
              <a:t>Pas besoin de savoir couramment programmer – l’</a:t>
            </a:r>
            <a:r>
              <a:rPr lang="fr-FR" dirty="0" err="1"/>
              <a:t>intégratlité</a:t>
            </a:r>
            <a:r>
              <a:rPr lang="fr-FR" dirty="0"/>
              <a:t> du code sera fournie. </a:t>
            </a:r>
          </a:p>
          <a:p>
            <a:r>
              <a:rPr lang="fr-FR" b="1" dirty="0" err="1"/>
              <a:t>Etre</a:t>
            </a:r>
            <a:r>
              <a:rPr lang="fr-FR" b="1" dirty="0"/>
              <a:t> capable de comprendre et adapter les scripts et comprendre les concepts algorithmiques.</a:t>
            </a:r>
          </a:p>
          <a:p>
            <a:r>
              <a:rPr lang="fr-FR" dirty="0"/>
              <a:t>Répondre par écrit à des questions spécifiques qui seront discutées à la fin de la séance.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85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CBA5-F6FB-8781-AC36-2C2DDB40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28" y="134293"/>
            <a:ext cx="10515600" cy="1325563"/>
          </a:xfrm>
        </p:spPr>
        <p:txBody>
          <a:bodyPr/>
          <a:lstStyle/>
          <a:p>
            <a:r>
              <a:rPr lang="fr-FR" dirty="0"/>
              <a:t>Exercices – aspects pratiques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FA95-029E-9F31-09E5-F219F6D6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73" y="1302460"/>
            <a:ext cx="10425545" cy="1000702"/>
          </a:xfrm>
        </p:spPr>
        <p:txBody>
          <a:bodyPr/>
          <a:lstStyle/>
          <a:p>
            <a:r>
              <a:rPr lang="fr-FR" sz="2400" dirty="0" err="1"/>
              <a:t>JupyterHub</a:t>
            </a:r>
            <a:r>
              <a:rPr lang="fr-FR" sz="2400" dirty="0"/>
              <a:t>: Environnement virtuel avec toutes les données, accessible depuis l’UNIL ou avec VPN à l’adresse: </a:t>
            </a:r>
            <a:r>
              <a:rPr lang="en-GB" sz="2400" dirty="0">
                <a:hlinkClick r:id="rId3"/>
              </a:rPr>
              <a:t>http://alf.unil.ch/</a:t>
            </a:r>
            <a:r>
              <a:rPr lang="en-GB" sz="2400" dirty="0"/>
              <a:t>.</a:t>
            </a:r>
            <a:endParaRPr lang="fr-FR" sz="2400" dirty="0"/>
          </a:p>
          <a:p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1843A-32BC-8BB9-5AF1-8659CBC3FDFB}"/>
              </a:ext>
            </a:extLst>
          </p:cNvPr>
          <p:cNvSpPr txBox="1"/>
          <p:nvPr/>
        </p:nvSpPr>
        <p:spPr>
          <a:xfrm>
            <a:off x="1536202" y="6262042"/>
            <a:ext cx="895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Nom d’utilisateur: </a:t>
            </a:r>
            <a:r>
              <a:rPr lang="fr-FR" sz="2400" dirty="0" err="1"/>
              <a:t>uxx</a:t>
            </a:r>
            <a:r>
              <a:rPr lang="fr-FR" sz="2400" dirty="0"/>
              <a:t>, mot de passe: </a:t>
            </a:r>
            <a:r>
              <a:rPr lang="fr-FR" sz="2400" dirty="0" err="1"/>
              <a:t>passuxx</a:t>
            </a:r>
            <a:r>
              <a:rPr lang="fr-FR" sz="2400" dirty="0"/>
              <a:t>, avec xx = 01,02,…30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533095-CD17-66FD-1D77-0BBF5E0FC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25615"/>
              </p:ext>
            </p:extLst>
          </p:nvPr>
        </p:nvGraphicFramePr>
        <p:xfrm>
          <a:off x="2027239" y="2303162"/>
          <a:ext cx="7977612" cy="3849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4431">
                  <a:extLst>
                    <a:ext uri="{9D8B030D-6E8A-4147-A177-3AD203B41FA5}">
                      <a16:colId xmlns:a16="http://schemas.microsoft.com/office/drawing/2014/main" val="558409399"/>
                    </a:ext>
                  </a:extLst>
                </a:gridCol>
                <a:gridCol w="1354375">
                  <a:extLst>
                    <a:ext uri="{9D8B030D-6E8A-4147-A177-3AD203B41FA5}">
                      <a16:colId xmlns:a16="http://schemas.microsoft.com/office/drawing/2014/main" val="1221764047"/>
                    </a:ext>
                  </a:extLst>
                </a:gridCol>
                <a:gridCol w="2633731">
                  <a:extLst>
                    <a:ext uri="{9D8B030D-6E8A-4147-A177-3AD203B41FA5}">
                      <a16:colId xmlns:a16="http://schemas.microsoft.com/office/drawing/2014/main" val="3248912478"/>
                    </a:ext>
                  </a:extLst>
                </a:gridCol>
                <a:gridCol w="1355075">
                  <a:extLst>
                    <a:ext uri="{9D8B030D-6E8A-4147-A177-3AD203B41FA5}">
                      <a16:colId xmlns:a16="http://schemas.microsoft.com/office/drawing/2014/main" val="1513353612"/>
                    </a:ext>
                  </a:extLst>
                </a:gridCol>
              </a:tblGrid>
              <a:tr h="26390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Etudiant</a:t>
                      </a:r>
                      <a:endParaRPr lang="en-US" sz="16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Code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Etudiant</a:t>
                      </a:r>
                      <a:endParaRPr lang="en-US" sz="1600" b="1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Code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49195782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95674971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45809165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40307061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04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0177452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54495567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967197990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71767060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93972383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28206887"/>
                  </a:ext>
                </a:extLst>
              </a:tr>
              <a:tr h="351405"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00851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6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F68D-D71B-F2A3-8106-07360F50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09F49-805F-25F6-45EB-D6104F8BA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0597"/>
          </a:xfrm>
        </p:spPr>
        <p:txBody>
          <a:bodyPr>
            <a:normAutofit/>
          </a:bodyPr>
          <a:lstStyle/>
          <a:p>
            <a:r>
              <a:rPr lang="fr-FR"/>
              <a:t>Examen écrit, pas QCM</a:t>
            </a:r>
            <a:endParaRPr lang="fr-FR" dirty="0"/>
          </a:p>
          <a:p>
            <a:r>
              <a:rPr lang="fr-FR" dirty="0"/>
              <a:t>1h30</a:t>
            </a:r>
          </a:p>
          <a:p>
            <a:r>
              <a:rPr lang="fr-FR" dirty="0"/>
              <a:t>Questions à répondre par écrit - pas d’ordinateur à l’examen.</a:t>
            </a:r>
          </a:p>
          <a:p>
            <a:r>
              <a:rPr lang="fr-FR" dirty="0"/>
              <a:t>Questions portant sur la compréhension des différents sujets traités pendant </a:t>
            </a:r>
            <a:r>
              <a:rPr lang="fr-FR" b="1" dirty="0"/>
              <a:t>le cours et les exercices</a:t>
            </a:r>
            <a:r>
              <a:rPr lang="fr-FR" dirty="0"/>
              <a:t>, y compris les aspects algorithmiques/mathématiques + pseudo-code (i.e., comment écrire un programme pour effectuer certaines opérations).</a:t>
            </a:r>
          </a:p>
          <a:p>
            <a:r>
              <a:rPr lang="fr-FR" dirty="0"/>
              <a:t>Aucun matériel à disposition.</a:t>
            </a:r>
          </a:p>
          <a:p>
            <a:r>
              <a:rPr lang="fr-FR" b="1" dirty="0"/>
              <a:t>Pas de questions liées à la syntaxe des lignes de code -&gt; pas un examen de programmation.</a:t>
            </a:r>
          </a:p>
        </p:txBody>
      </p:sp>
    </p:spTree>
    <p:extLst>
      <p:ext uri="{BB962C8B-B14F-4D97-AF65-F5344CB8AC3E}">
        <p14:creationId xmlns:p14="http://schemas.microsoft.com/office/powerpoint/2010/main" val="197769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DAC0-C10A-7654-ADD3-96C97551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9"/>
            <a:ext cx="10515600" cy="1656328"/>
          </a:xfrm>
        </p:spPr>
        <p:txBody>
          <a:bodyPr/>
          <a:lstStyle/>
          <a:p>
            <a:r>
              <a:rPr lang="fr-CH" b="1" dirty="0"/>
              <a:t>Évolution des données biomédicales: du stéthoscope au Big Data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767DE-ACF7-EFEA-BE45-A22C0BBA1FE1}"/>
              </a:ext>
            </a:extLst>
          </p:cNvPr>
          <p:cNvSpPr txBox="1"/>
          <p:nvPr/>
        </p:nvSpPr>
        <p:spPr>
          <a:xfrm>
            <a:off x="1216323" y="5556117"/>
            <a:ext cx="3433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Nombre limité de paramètres, choisis en fonction de leur pertinence et facilité d’accès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4E9CD-7AF5-1841-5DFF-B7B99343F77E}"/>
              </a:ext>
            </a:extLst>
          </p:cNvPr>
          <p:cNvSpPr txBox="1"/>
          <p:nvPr/>
        </p:nvSpPr>
        <p:spPr>
          <a:xfrm>
            <a:off x="7962901" y="5556117"/>
            <a:ext cx="3194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Milliers de paramètres, même si seulement une partie sera pertinente</a:t>
            </a:r>
          </a:p>
        </p:txBody>
      </p:sp>
      <p:pic>
        <p:nvPicPr>
          <p:cNvPr id="1026" name="Picture 2" descr="Stéthoscope double pavillon Deluxe MedComfort">
            <a:extLst>
              <a:ext uri="{FF2B5EF4-FFF2-40B4-BE49-F238E27FC236}">
                <a16:creationId xmlns:a16="http://schemas.microsoft.com/office/drawing/2014/main" id="{6C3540EE-152F-C67E-B592-C5869D7A4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616" y="2543355"/>
            <a:ext cx="2497347" cy="249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g Data Requires Bigger Hardware – TDAN.com">
            <a:extLst>
              <a:ext uri="{FF2B5EF4-FFF2-40B4-BE49-F238E27FC236}">
                <a16:creationId xmlns:a16="http://schemas.microsoft.com/office/drawing/2014/main" id="{2792FC5A-A650-0529-AFB9-EC11BA084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553" y="2573547"/>
            <a:ext cx="2497347" cy="249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E5CDC00B-A140-7F41-9B35-065D2656B72C}"/>
              </a:ext>
            </a:extLst>
          </p:cNvPr>
          <p:cNvSpPr/>
          <p:nvPr/>
        </p:nvSpPr>
        <p:spPr>
          <a:xfrm>
            <a:off x="5210355" y="3604403"/>
            <a:ext cx="2078966" cy="612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05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4DE0-D3ED-D9D0-FD57-C3F3EC4B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Espoir avec le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3F176-7603-26EC-3BA6-07982FE3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769"/>
            <a:ext cx="10515600" cy="435133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fr-FR" dirty="0"/>
              <a:t>Mieux comprendre les maladies.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fr-FR" dirty="0"/>
              <a:t>Mieux caractériser les différences entre chaque patient.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fr-FR" dirty="0"/>
              <a:t>Mieux prédire la gravité d’une maladie et son évolution.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fr-FR" dirty="0"/>
              <a:t>Mieux prédire les traitements les plus appropriés -&gt; personnalisation toujours plus avancée de la médecine.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fr-FR" dirty="0"/>
              <a:t>Médicament, radiothérapie, chirurgie,…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fr-FR" dirty="0"/>
              <a:t>Style de vie, alimentation,…</a:t>
            </a:r>
          </a:p>
          <a:p>
            <a:pPr lvl="1">
              <a:spcAft>
                <a:spcPts val="1200"/>
              </a:spcAft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3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66C1-2B70-5382-3126-23708A73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 patient atteint d’un mélanome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229938B-9997-A0D1-E642-42818EB89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691" y="2030506"/>
            <a:ext cx="3496888" cy="233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126FB1-F255-9E8F-1602-FF302AD4442A}"/>
              </a:ext>
            </a:extLst>
          </p:cNvPr>
          <p:cNvSpPr txBox="1"/>
          <p:nvPr/>
        </p:nvSpPr>
        <p:spPr>
          <a:xfrm>
            <a:off x="685800" y="2030506"/>
            <a:ext cx="62259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Un des cancers les plus visibles.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Le plus souvent détecté par un examen visuel du dermatologue.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Haute capacité à métastaser s’il n’est pas enlevé assez tôt.</a:t>
            </a:r>
          </a:p>
          <a:p>
            <a:pPr marL="457200" indent="-457200">
              <a:buFontTx/>
              <a:buChar char="-"/>
            </a:pPr>
            <a:endParaRPr lang="fr-F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5A9DE-0D55-0CBE-B609-5FC716030F92}"/>
              </a:ext>
            </a:extLst>
          </p:cNvPr>
          <p:cNvSpPr txBox="1"/>
          <p:nvPr/>
        </p:nvSpPr>
        <p:spPr>
          <a:xfrm>
            <a:off x="838200" y="5284982"/>
            <a:ext cx="103341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Typiquement, le diagnostic est posé en fonction de l’aspect visuel (forme, proéminence,…), l’évolution et l’analyse de la biopsie.</a:t>
            </a:r>
          </a:p>
        </p:txBody>
      </p:sp>
    </p:spTree>
    <p:extLst>
      <p:ext uri="{BB962C8B-B14F-4D97-AF65-F5344CB8AC3E}">
        <p14:creationId xmlns:p14="http://schemas.microsoft.com/office/powerpoint/2010/main" val="287222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30189</TotalTime>
  <Words>1415</Words>
  <Application>Microsoft Macintosh PowerPoint</Application>
  <PresentationFormat>Widescreen</PresentationFormat>
  <Paragraphs>198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Introduction à la bioinformatique clinique</vt:lpstr>
      <vt:lpstr>Information générale</vt:lpstr>
      <vt:lpstr>Plan du cours</vt:lpstr>
      <vt:lpstr>Exercices</vt:lpstr>
      <vt:lpstr>Exercices – aspects pratiques</vt:lpstr>
      <vt:lpstr>Examens</vt:lpstr>
      <vt:lpstr>Évolution des données biomédicales: du stéthoscope au Big Data</vt:lpstr>
      <vt:lpstr>Espoir avec le Big Data</vt:lpstr>
      <vt:lpstr>Exemple d’un patient atteint d’un mélanome</vt:lpstr>
      <vt:lpstr>Exemple d’un patient atteint d’un mélanome</vt:lpstr>
      <vt:lpstr>Aller plus loin que le diagnostique initial</vt:lpstr>
      <vt:lpstr>Rendre possible le Big Data en médecine</vt:lpstr>
      <vt:lpstr>Développements technologiques</vt:lpstr>
      <vt:lpstr>Développements technologiques</vt:lpstr>
      <vt:lpstr>Développements technologiques</vt:lpstr>
      <vt:lpstr>Autre donnée capitale: données cliniques</vt:lpstr>
      <vt:lpstr>Développements technologiques</vt:lpstr>
      <vt:lpstr>Conséquences</vt:lpstr>
      <vt:lpstr>Développements bioinformatiques</vt:lpstr>
      <vt:lpstr>Développements bioinformatiques</vt:lpstr>
      <vt:lpstr>Exemple concret</vt:lpstr>
      <vt:lpstr>Questions que l’on va aborder</vt:lpstr>
      <vt:lpstr>Origine des données</vt:lpstr>
      <vt:lpstr>TCGA web interface</vt:lpstr>
      <vt:lpstr>Autres avantages des données numériques (digitalisation) et de l’analyse bioinformatique</vt:lpstr>
      <vt:lpstr>Autres avantages des données numériques (digitalisation) et de l’analyse bioinformatique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Évolution des données biomédicale :  Du stéthoscope au Big Data</dc:title>
  <dc:creator>David Gfeller</dc:creator>
  <cp:lastModifiedBy>David Gfeller</cp:lastModifiedBy>
  <cp:revision>97</cp:revision>
  <cp:lastPrinted>2024-09-19T06:09:46Z</cp:lastPrinted>
  <dcterms:created xsi:type="dcterms:W3CDTF">2022-07-07T13:35:18Z</dcterms:created>
  <dcterms:modified xsi:type="dcterms:W3CDTF">2025-08-13T09:52:22Z</dcterms:modified>
</cp:coreProperties>
</file>