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68" r:id="rId3"/>
    <p:sldId id="258" r:id="rId4"/>
    <p:sldId id="284" r:id="rId5"/>
    <p:sldId id="257" r:id="rId6"/>
    <p:sldId id="259" r:id="rId7"/>
    <p:sldId id="263" r:id="rId8"/>
    <p:sldId id="264" r:id="rId9"/>
    <p:sldId id="266" r:id="rId10"/>
    <p:sldId id="269" r:id="rId11"/>
    <p:sldId id="294" r:id="rId12"/>
    <p:sldId id="270" r:id="rId13"/>
    <p:sldId id="280" r:id="rId14"/>
    <p:sldId id="271" r:id="rId15"/>
    <p:sldId id="267" r:id="rId16"/>
    <p:sldId id="273" r:id="rId17"/>
    <p:sldId id="274" r:id="rId18"/>
    <p:sldId id="286" r:id="rId19"/>
    <p:sldId id="287" r:id="rId20"/>
    <p:sldId id="288" r:id="rId21"/>
    <p:sldId id="289" r:id="rId22"/>
    <p:sldId id="293" r:id="rId23"/>
    <p:sldId id="290" r:id="rId24"/>
    <p:sldId id="291" r:id="rId25"/>
    <p:sldId id="277" r:id="rId26"/>
    <p:sldId id="276" r:id="rId27"/>
    <p:sldId id="279" r:id="rId28"/>
    <p:sldId id="278" r:id="rId29"/>
    <p:sldId id="281" r:id="rId30"/>
    <p:sldId id="282" r:id="rId31"/>
    <p:sldId id="283" r:id="rId32"/>
    <p:sldId id="292" r:id="rId3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23"/>
    <p:restoredTop sz="96327"/>
  </p:normalViewPr>
  <p:slideViewPr>
    <p:cSldViewPr snapToGrid="0">
      <p:cViewPr varScale="1">
        <p:scale>
          <a:sx n="123" d="100"/>
          <a:sy n="123" d="100"/>
        </p:scale>
        <p:origin x="6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9559C-4E77-4541-A33A-EBA0571CC6C4}" type="datetimeFigureOut">
              <a:rPr lang="fr-FR" smtClean="0"/>
              <a:t>13/08/2025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400E1-774C-444C-BEB3-540FAC880604}" type="slidenum">
              <a:rPr lang="fr-FR" smtClean="0"/>
              <a:t>‹#›</a:t>
            </a:fld>
            <a:endParaRPr lang="fr-FR"/>
          </a:p>
        </p:txBody>
      </p:sp>
    </p:spTree>
    <p:extLst>
      <p:ext uri="{BB962C8B-B14F-4D97-AF65-F5344CB8AC3E}">
        <p14:creationId xmlns:p14="http://schemas.microsoft.com/office/powerpoint/2010/main" val="4098997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8044-0939-1164-BF0C-8BB07376F3B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fr-FR"/>
          </a:p>
        </p:txBody>
      </p:sp>
      <p:sp>
        <p:nvSpPr>
          <p:cNvPr id="3" name="Subtitle 2">
            <a:extLst>
              <a:ext uri="{FF2B5EF4-FFF2-40B4-BE49-F238E27FC236}">
                <a16:creationId xmlns:a16="http://schemas.microsoft.com/office/drawing/2014/main" id="{0B943AD1-68DF-04C7-7E62-E56DADB5E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FR"/>
          </a:p>
        </p:txBody>
      </p:sp>
      <p:sp>
        <p:nvSpPr>
          <p:cNvPr id="4" name="Date Placeholder 3">
            <a:extLst>
              <a:ext uri="{FF2B5EF4-FFF2-40B4-BE49-F238E27FC236}">
                <a16:creationId xmlns:a16="http://schemas.microsoft.com/office/drawing/2014/main" id="{34A9CF2E-6E63-DE40-4F67-6557E3D0E2AA}"/>
              </a:ext>
            </a:extLst>
          </p:cNvPr>
          <p:cNvSpPr>
            <a:spLocks noGrp="1"/>
          </p:cNvSpPr>
          <p:nvPr>
            <p:ph type="dt" sz="half" idx="10"/>
          </p:nvPr>
        </p:nvSpPr>
        <p:spPr/>
        <p:txBody>
          <a:bodyPr/>
          <a:lstStyle/>
          <a:p>
            <a:fld id="{5BA906D9-D01E-EC46-B7A0-679699111785}" type="datetimeFigureOut">
              <a:rPr lang="fr-FR" smtClean="0"/>
              <a:t>13/08/2025</a:t>
            </a:fld>
            <a:endParaRPr lang="fr-FR"/>
          </a:p>
        </p:txBody>
      </p:sp>
      <p:sp>
        <p:nvSpPr>
          <p:cNvPr id="5" name="Footer Placeholder 4">
            <a:extLst>
              <a:ext uri="{FF2B5EF4-FFF2-40B4-BE49-F238E27FC236}">
                <a16:creationId xmlns:a16="http://schemas.microsoft.com/office/drawing/2014/main" id="{4FAFD3A6-E10C-D872-37EF-BAD28A140E4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DADE3B5-158B-0D26-E64B-5CC6950FDDF4}"/>
              </a:ext>
            </a:extLst>
          </p:cNvPr>
          <p:cNvSpPr>
            <a:spLocks noGrp="1"/>
          </p:cNvSpPr>
          <p:nvPr>
            <p:ph type="sldNum" sz="quarter" idx="12"/>
          </p:nvPr>
        </p:nvSpPr>
        <p:spPr/>
        <p:txBody>
          <a:bodyPr/>
          <a:lstStyle/>
          <a:p>
            <a:fld id="{36DC6701-DA5B-0542-9972-EE71A9BEC88C}" type="slidenum">
              <a:rPr lang="fr-FR" smtClean="0"/>
              <a:t>‹#›</a:t>
            </a:fld>
            <a:endParaRPr lang="fr-FR"/>
          </a:p>
        </p:txBody>
      </p:sp>
    </p:spTree>
    <p:extLst>
      <p:ext uri="{BB962C8B-B14F-4D97-AF65-F5344CB8AC3E}">
        <p14:creationId xmlns:p14="http://schemas.microsoft.com/office/powerpoint/2010/main" val="862878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04C6-2BCF-7CED-8322-D8FA5B7FDA2E}"/>
              </a:ext>
            </a:extLst>
          </p:cNvPr>
          <p:cNvSpPr>
            <a:spLocks noGrp="1"/>
          </p:cNvSpPr>
          <p:nvPr>
            <p:ph type="title"/>
          </p:nvPr>
        </p:nvSpPr>
        <p:spPr/>
        <p:txBody>
          <a:bodyPr/>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90E3D44E-3460-410C-DCBF-7AFBB34793F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93F8771B-4CED-8AA8-497F-BAAA56165C58}"/>
              </a:ext>
            </a:extLst>
          </p:cNvPr>
          <p:cNvSpPr>
            <a:spLocks noGrp="1"/>
          </p:cNvSpPr>
          <p:nvPr>
            <p:ph type="dt" sz="half" idx="10"/>
          </p:nvPr>
        </p:nvSpPr>
        <p:spPr/>
        <p:txBody>
          <a:bodyPr/>
          <a:lstStyle/>
          <a:p>
            <a:fld id="{5BA906D9-D01E-EC46-B7A0-679699111785}" type="datetimeFigureOut">
              <a:rPr lang="fr-FR" smtClean="0"/>
              <a:t>13/08/2025</a:t>
            </a:fld>
            <a:endParaRPr lang="fr-FR"/>
          </a:p>
        </p:txBody>
      </p:sp>
      <p:sp>
        <p:nvSpPr>
          <p:cNvPr id="5" name="Footer Placeholder 4">
            <a:extLst>
              <a:ext uri="{FF2B5EF4-FFF2-40B4-BE49-F238E27FC236}">
                <a16:creationId xmlns:a16="http://schemas.microsoft.com/office/drawing/2014/main" id="{5F3DFC06-1D26-F37F-0F5D-DE2AC21F3EB4}"/>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F751B44C-666B-E128-6E75-667F887084A2}"/>
              </a:ext>
            </a:extLst>
          </p:cNvPr>
          <p:cNvSpPr>
            <a:spLocks noGrp="1"/>
          </p:cNvSpPr>
          <p:nvPr>
            <p:ph type="sldNum" sz="quarter" idx="12"/>
          </p:nvPr>
        </p:nvSpPr>
        <p:spPr/>
        <p:txBody>
          <a:bodyPr/>
          <a:lstStyle/>
          <a:p>
            <a:fld id="{36DC6701-DA5B-0542-9972-EE71A9BEC88C}" type="slidenum">
              <a:rPr lang="fr-FR" smtClean="0"/>
              <a:t>‹#›</a:t>
            </a:fld>
            <a:endParaRPr lang="fr-FR"/>
          </a:p>
        </p:txBody>
      </p:sp>
    </p:spTree>
    <p:extLst>
      <p:ext uri="{BB962C8B-B14F-4D97-AF65-F5344CB8AC3E}">
        <p14:creationId xmlns:p14="http://schemas.microsoft.com/office/powerpoint/2010/main" val="402126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555C8E-C948-CC5F-2E48-0B2E9DCCFA4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0A3D0216-A942-0481-2F24-4198F2807EC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C60FDD53-3AD0-3017-8EB9-6EA6719DE2E2}"/>
              </a:ext>
            </a:extLst>
          </p:cNvPr>
          <p:cNvSpPr>
            <a:spLocks noGrp="1"/>
          </p:cNvSpPr>
          <p:nvPr>
            <p:ph type="dt" sz="half" idx="10"/>
          </p:nvPr>
        </p:nvSpPr>
        <p:spPr/>
        <p:txBody>
          <a:bodyPr/>
          <a:lstStyle/>
          <a:p>
            <a:fld id="{5BA906D9-D01E-EC46-B7A0-679699111785}" type="datetimeFigureOut">
              <a:rPr lang="fr-FR" smtClean="0"/>
              <a:t>13/08/2025</a:t>
            </a:fld>
            <a:endParaRPr lang="fr-FR"/>
          </a:p>
        </p:txBody>
      </p:sp>
      <p:sp>
        <p:nvSpPr>
          <p:cNvPr id="5" name="Footer Placeholder 4">
            <a:extLst>
              <a:ext uri="{FF2B5EF4-FFF2-40B4-BE49-F238E27FC236}">
                <a16:creationId xmlns:a16="http://schemas.microsoft.com/office/drawing/2014/main" id="{39A7B75D-7BE1-65D3-E513-74088574015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9042ED32-F1E3-95EC-90B1-B6D2737066AC}"/>
              </a:ext>
            </a:extLst>
          </p:cNvPr>
          <p:cNvSpPr>
            <a:spLocks noGrp="1"/>
          </p:cNvSpPr>
          <p:nvPr>
            <p:ph type="sldNum" sz="quarter" idx="12"/>
          </p:nvPr>
        </p:nvSpPr>
        <p:spPr/>
        <p:txBody>
          <a:bodyPr/>
          <a:lstStyle/>
          <a:p>
            <a:fld id="{36DC6701-DA5B-0542-9972-EE71A9BEC88C}" type="slidenum">
              <a:rPr lang="fr-FR" smtClean="0"/>
              <a:t>‹#›</a:t>
            </a:fld>
            <a:endParaRPr lang="fr-FR"/>
          </a:p>
        </p:txBody>
      </p:sp>
    </p:spTree>
    <p:extLst>
      <p:ext uri="{BB962C8B-B14F-4D97-AF65-F5344CB8AC3E}">
        <p14:creationId xmlns:p14="http://schemas.microsoft.com/office/powerpoint/2010/main" val="135100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4FD0-A1D4-86EE-7069-BFC7E423C179}"/>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4759AEB9-26E0-382F-0DD3-B014EA84B17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4AB875AC-4C8F-808D-2F3A-C87455A29020}"/>
              </a:ext>
            </a:extLst>
          </p:cNvPr>
          <p:cNvSpPr>
            <a:spLocks noGrp="1"/>
          </p:cNvSpPr>
          <p:nvPr>
            <p:ph type="dt" sz="half" idx="10"/>
          </p:nvPr>
        </p:nvSpPr>
        <p:spPr/>
        <p:txBody>
          <a:bodyPr/>
          <a:lstStyle/>
          <a:p>
            <a:fld id="{5BA906D9-D01E-EC46-B7A0-679699111785}" type="datetimeFigureOut">
              <a:rPr lang="fr-FR" smtClean="0"/>
              <a:t>13/08/2025</a:t>
            </a:fld>
            <a:endParaRPr lang="fr-FR"/>
          </a:p>
        </p:txBody>
      </p:sp>
      <p:sp>
        <p:nvSpPr>
          <p:cNvPr id="5" name="Footer Placeholder 4">
            <a:extLst>
              <a:ext uri="{FF2B5EF4-FFF2-40B4-BE49-F238E27FC236}">
                <a16:creationId xmlns:a16="http://schemas.microsoft.com/office/drawing/2014/main" id="{1C37E8BD-E3D8-7709-F6D4-46B3E7DE95F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75C2746-AC90-DAB9-650A-D26A27667430}"/>
              </a:ext>
            </a:extLst>
          </p:cNvPr>
          <p:cNvSpPr>
            <a:spLocks noGrp="1"/>
          </p:cNvSpPr>
          <p:nvPr>
            <p:ph type="sldNum" sz="quarter" idx="12"/>
          </p:nvPr>
        </p:nvSpPr>
        <p:spPr/>
        <p:txBody>
          <a:bodyPr/>
          <a:lstStyle/>
          <a:p>
            <a:fld id="{36DC6701-DA5B-0542-9972-EE71A9BEC88C}" type="slidenum">
              <a:rPr lang="fr-FR" smtClean="0"/>
              <a:t>‹#›</a:t>
            </a:fld>
            <a:endParaRPr lang="fr-FR"/>
          </a:p>
        </p:txBody>
      </p:sp>
    </p:spTree>
    <p:extLst>
      <p:ext uri="{BB962C8B-B14F-4D97-AF65-F5344CB8AC3E}">
        <p14:creationId xmlns:p14="http://schemas.microsoft.com/office/powerpoint/2010/main" val="726057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8DA7-83A4-8B11-E66F-792F758E951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fr-FR"/>
          </a:p>
        </p:txBody>
      </p:sp>
      <p:sp>
        <p:nvSpPr>
          <p:cNvPr id="3" name="Text Placeholder 2">
            <a:extLst>
              <a:ext uri="{FF2B5EF4-FFF2-40B4-BE49-F238E27FC236}">
                <a16:creationId xmlns:a16="http://schemas.microsoft.com/office/drawing/2014/main" id="{4BD1E561-4807-21DF-EDBC-CCB0BEBFDB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54F41D6-C9E8-A248-40B5-D2A304E2DDE8}"/>
              </a:ext>
            </a:extLst>
          </p:cNvPr>
          <p:cNvSpPr>
            <a:spLocks noGrp="1"/>
          </p:cNvSpPr>
          <p:nvPr>
            <p:ph type="dt" sz="half" idx="10"/>
          </p:nvPr>
        </p:nvSpPr>
        <p:spPr/>
        <p:txBody>
          <a:bodyPr/>
          <a:lstStyle/>
          <a:p>
            <a:fld id="{5BA906D9-D01E-EC46-B7A0-679699111785}" type="datetimeFigureOut">
              <a:rPr lang="fr-FR" smtClean="0"/>
              <a:t>13/08/2025</a:t>
            </a:fld>
            <a:endParaRPr lang="fr-FR"/>
          </a:p>
        </p:txBody>
      </p:sp>
      <p:sp>
        <p:nvSpPr>
          <p:cNvPr id="5" name="Footer Placeholder 4">
            <a:extLst>
              <a:ext uri="{FF2B5EF4-FFF2-40B4-BE49-F238E27FC236}">
                <a16:creationId xmlns:a16="http://schemas.microsoft.com/office/drawing/2014/main" id="{134F954F-583C-B7DC-42B8-36998E9EC5C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86446A99-F044-ECE8-841C-F8709ABA45D7}"/>
              </a:ext>
            </a:extLst>
          </p:cNvPr>
          <p:cNvSpPr>
            <a:spLocks noGrp="1"/>
          </p:cNvSpPr>
          <p:nvPr>
            <p:ph type="sldNum" sz="quarter" idx="12"/>
          </p:nvPr>
        </p:nvSpPr>
        <p:spPr/>
        <p:txBody>
          <a:bodyPr/>
          <a:lstStyle/>
          <a:p>
            <a:fld id="{36DC6701-DA5B-0542-9972-EE71A9BEC88C}" type="slidenum">
              <a:rPr lang="fr-FR" smtClean="0"/>
              <a:t>‹#›</a:t>
            </a:fld>
            <a:endParaRPr lang="fr-FR"/>
          </a:p>
        </p:txBody>
      </p:sp>
    </p:spTree>
    <p:extLst>
      <p:ext uri="{BB962C8B-B14F-4D97-AF65-F5344CB8AC3E}">
        <p14:creationId xmlns:p14="http://schemas.microsoft.com/office/powerpoint/2010/main" val="274424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E93A-3639-15CE-0BD5-B65EB42C25A9}"/>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452D3DAA-731F-DA62-52C4-EF04C6F6019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Content Placeholder 3">
            <a:extLst>
              <a:ext uri="{FF2B5EF4-FFF2-40B4-BE49-F238E27FC236}">
                <a16:creationId xmlns:a16="http://schemas.microsoft.com/office/drawing/2014/main" id="{3737E3B6-299F-6597-23A1-7200EE34053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Date Placeholder 4">
            <a:extLst>
              <a:ext uri="{FF2B5EF4-FFF2-40B4-BE49-F238E27FC236}">
                <a16:creationId xmlns:a16="http://schemas.microsoft.com/office/drawing/2014/main" id="{4CB79A4B-231A-BA66-AC2A-AFE960602843}"/>
              </a:ext>
            </a:extLst>
          </p:cNvPr>
          <p:cNvSpPr>
            <a:spLocks noGrp="1"/>
          </p:cNvSpPr>
          <p:nvPr>
            <p:ph type="dt" sz="half" idx="10"/>
          </p:nvPr>
        </p:nvSpPr>
        <p:spPr/>
        <p:txBody>
          <a:bodyPr/>
          <a:lstStyle/>
          <a:p>
            <a:fld id="{5BA906D9-D01E-EC46-B7A0-679699111785}" type="datetimeFigureOut">
              <a:rPr lang="fr-FR" smtClean="0"/>
              <a:t>13/08/2025</a:t>
            </a:fld>
            <a:endParaRPr lang="fr-FR"/>
          </a:p>
        </p:txBody>
      </p:sp>
      <p:sp>
        <p:nvSpPr>
          <p:cNvPr id="6" name="Footer Placeholder 5">
            <a:extLst>
              <a:ext uri="{FF2B5EF4-FFF2-40B4-BE49-F238E27FC236}">
                <a16:creationId xmlns:a16="http://schemas.microsoft.com/office/drawing/2014/main" id="{F3659064-3B5F-31F2-DFA9-F52BF2FEA35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32A3F0D-13A0-E5D0-B59C-A21A3F06B94E}"/>
              </a:ext>
            </a:extLst>
          </p:cNvPr>
          <p:cNvSpPr>
            <a:spLocks noGrp="1"/>
          </p:cNvSpPr>
          <p:nvPr>
            <p:ph type="sldNum" sz="quarter" idx="12"/>
          </p:nvPr>
        </p:nvSpPr>
        <p:spPr/>
        <p:txBody>
          <a:bodyPr/>
          <a:lstStyle/>
          <a:p>
            <a:fld id="{36DC6701-DA5B-0542-9972-EE71A9BEC88C}" type="slidenum">
              <a:rPr lang="fr-FR" smtClean="0"/>
              <a:t>‹#›</a:t>
            </a:fld>
            <a:endParaRPr lang="fr-FR"/>
          </a:p>
        </p:txBody>
      </p:sp>
    </p:spTree>
    <p:extLst>
      <p:ext uri="{BB962C8B-B14F-4D97-AF65-F5344CB8AC3E}">
        <p14:creationId xmlns:p14="http://schemas.microsoft.com/office/powerpoint/2010/main" val="1308177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8245-9451-16B6-1CDE-2E5E31F5E325}"/>
              </a:ext>
            </a:extLst>
          </p:cNvPr>
          <p:cNvSpPr>
            <a:spLocks noGrp="1"/>
          </p:cNvSpPr>
          <p:nvPr>
            <p:ph type="title"/>
          </p:nvPr>
        </p:nvSpPr>
        <p:spPr>
          <a:xfrm>
            <a:off x="839788" y="365125"/>
            <a:ext cx="10515600" cy="1325563"/>
          </a:xfrm>
        </p:spPr>
        <p:txBody>
          <a:bodyPr/>
          <a:lstStyle/>
          <a:p>
            <a:r>
              <a:rPr lang="en-GB"/>
              <a:t>Click to edit Master title style</a:t>
            </a:r>
            <a:endParaRPr lang="fr-FR"/>
          </a:p>
        </p:txBody>
      </p:sp>
      <p:sp>
        <p:nvSpPr>
          <p:cNvPr id="3" name="Text Placeholder 2">
            <a:extLst>
              <a:ext uri="{FF2B5EF4-FFF2-40B4-BE49-F238E27FC236}">
                <a16:creationId xmlns:a16="http://schemas.microsoft.com/office/drawing/2014/main" id="{83F899EF-914B-CAAE-A8A1-31C89DE929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3FFF733-69C8-8AC1-C760-2B93BC00DE4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Text Placeholder 4">
            <a:extLst>
              <a:ext uri="{FF2B5EF4-FFF2-40B4-BE49-F238E27FC236}">
                <a16:creationId xmlns:a16="http://schemas.microsoft.com/office/drawing/2014/main" id="{D06B4EFB-16A7-80C9-E07C-230D87013D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3A87A12-51CE-8144-14DB-4BB58EC110F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7" name="Date Placeholder 6">
            <a:extLst>
              <a:ext uri="{FF2B5EF4-FFF2-40B4-BE49-F238E27FC236}">
                <a16:creationId xmlns:a16="http://schemas.microsoft.com/office/drawing/2014/main" id="{83CAE78E-B67A-B340-C84C-586A892BE4DE}"/>
              </a:ext>
            </a:extLst>
          </p:cNvPr>
          <p:cNvSpPr>
            <a:spLocks noGrp="1"/>
          </p:cNvSpPr>
          <p:nvPr>
            <p:ph type="dt" sz="half" idx="10"/>
          </p:nvPr>
        </p:nvSpPr>
        <p:spPr/>
        <p:txBody>
          <a:bodyPr/>
          <a:lstStyle/>
          <a:p>
            <a:fld id="{5BA906D9-D01E-EC46-B7A0-679699111785}" type="datetimeFigureOut">
              <a:rPr lang="fr-FR" smtClean="0"/>
              <a:t>13/08/2025</a:t>
            </a:fld>
            <a:endParaRPr lang="fr-FR"/>
          </a:p>
        </p:txBody>
      </p:sp>
      <p:sp>
        <p:nvSpPr>
          <p:cNvPr id="8" name="Footer Placeholder 7">
            <a:extLst>
              <a:ext uri="{FF2B5EF4-FFF2-40B4-BE49-F238E27FC236}">
                <a16:creationId xmlns:a16="http://schemas.microsoft.com/office/drawing/2014/main" id="{B9DED3C6-DBCE-04B9-3F84-BE8D5B214D20}"/>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DD300122-1881-4307-91AE-4DE6633624CD}"/>
              </a:ext>
            </a:extLst>
          </p:cNvPr>
          <p:cNvSpPr>
            <a:spLocks noGrp="1"/>
          </p:cNvSpPr>
          <p:nvPr>
            <p:ph type="sldNum" sz="quarter" idx="12"/>
          </p:nvPr>
        </p:nvSpPr>
        <p:spPr/>
        <p:txBody>
          <a:bodyPr/>
          <a:lstStyle/>
          <a:p>
            <a:fld id="{36DC6701-DA5B-0542-9972-EE71A9BEC88C}" type="slidenum">
              <a:rPr lang="fr-FR" smtClean="0"/>
              <a:t>‹#›</a:t>
            </a:fld>
            <a:endParaRPr lang="fr-FR"/>
          </a:p>
        </p:txBody>
      </p:sp>
    </p:spTree>
    <p:extLst>
      <p:ext uri="{BB962C8B-B14F-4D97-AF65-F5344CB8AC3E}">
        <p14:creationId xmlns:p14="http://schemas.microsoft.com/office/powerpoint/2010/main" val="3139640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B62F-BD1E-6FE2-7992-4CAB1F7A2BCC}"/>
              </a:ext>
            </a:extLst>
          </p:cNvPr>
          <p:cNvSpPr>
            <a:spLocks noGrp="1"/>
          </p:cNvSpPr>
          <p:nvPr>
            <p:ph type="title"/>
          </p:nvPr>
        </p:nvSpPr>
        <p:spPr/>
        <p:txBody>
          <a:bodyPr/>
          <a:lstStyle/>
          <a:p>
            <a:r>
              <a:rPr lang="en-GB"/>
              <a:t>Click to edit Master title style</a:t>
            </a:r>
            <a:endParaRPr lang="fr-FR"/>
          </a:p>
        </p:txBody>
      </p:sp>
      <p:sp>
        <p:nvSpPr>
          <p:cNvPr id="3" name="Date Placeholder 2">
            <a:extLst>
              <a:ext uri="{FF2B5EF4-FFF2-40B4-BE49-F238E27FC236}">
                <a16:creationId xmlns:a16="http://schemas.microsoft.com/office/drawing/2014/main" id="{2B6EB8A9-94E8-A533-DEA1-AC765F4B8245}"/>
              </a:ext>
            </a:extLst>
          </p:cNvPr>
          <p:cNvSpPr>
            <a:spLocks noGrp="1"/>
          </p:cNvSpPr>
          <p:nvPr>
            <p:ph type="dt" sz="half" idx="10"/>
          </p:nvPr>
        </p:nvSpPr>
        <p:spPr/>
        <p:txBody>
          <a:bodyPr/>
          <a:lstStyle/>
          <a:p>
            <a:fld id="{5BA906D9-D01E-EC46-B7A0-679699111785}" type="datetimeFigureOut">
              <a:rPr lang="fr-FR" smtClean="0"/>
              <a:t>13/08/2025</a:t>
            </a:fld>
            <a:endParaRPr lang="fr-FR"/>
          </a:p>
        </p:txBody>
      </p:sp>
      <p:sp>
        <p:nvSpPr>
          <p:cNvPr id="4" name="Footer Placeholder 3">
            <a:extLst>
              <a:ext uri="{FF2B5EF4-FFF2-40B4-BE49-F238E27FC236}">
                <a16:creationId xmlns:a16="http://schemas.microsoft.com/office/drawing/2014/main" id="{FEACDAD3-DA15-7202-1E56-54C71B50967C}"/>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D2112940-6CD3-E077-6B71-1CD6D7F2891B}"/>
              </a:ext>
            </a:extLst>
          </p:cNvPr>
          <p:cNvSpPr>
            <a:spLocks noGrp="1"/>
          </p:cNvSpPr>
          <p:nvPr>
            <p:ph type="sldNum" sz="quarter" idx="12"/>
          </p:nvPr>
        </p:nvSpPr>
        <p:spPr/>
        <p:txBody>
          <a:bodyPr/>
          <a:lstStyle/>
          <a:p>
            <a:fld id="{36DC6701-DA5B-0542-9972-EE71A9BEC88C}" type="slidenum">
              <a:rPr lang="fr-FR" smtClean="0"/>
              <a:t>‹#›</a:t>
            </a:fld>
            <a:endParaRPr lang="fr-FR"/>
          </a:p>
        </p:txBody>
      </p:sp>
    </p:spTree>
    <p:extLst>
      <p:ext uri="{BB962C8B-B14F-4D97-AF65-F5344CB8AC3E}">
        <p14:creationId xmlns:p14="http://schemas.microsoft.com/office/powerpoint/2010/main" val="53588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83B279-4EE0-3B0A-9218-FE77BB720448}"/>
              </a:ext>
            </a:extLst>
          </p:cNvPr>
          <p:cNvSpPr>
            <a:spLocks noGrp="1"/>
          </p:cNvSpPr>
          <p:nvPr>
            <p:ph type="dt" sz="half" idx="10"/>
          </p:nvPr>
        </p:nvSpPr>
        <p:spPr/>
        <p:txBody>
          <a:bodyPr/>
          <a:lstStyle/>
          <a:p>
            <a:fld id="{5BA906D9-D01E-EC46-B7A0-679699111785}" type="datetimeFigureOut">
              <a:rPr lang="fr-FR" smtClean="0"/>
              <a:t>13/08/2025</a:t>
            </a:fld>
            <a:endParaRPr lang="fr-FR"/>
          </a:p>
        </p:txBody>
      </p:sp>
      <p:sp>
        <p:nvSpPr>
          <p:cNvPr id="3" name="Footer Placeholder 2">
            <a:extLst>
              <a:ext uri="{FF2B5EF4-FFF2-40B4-BE49-F238E27FC236}">
                <a16:creationId xmlns:a16="http://schemas.microsoft.com/office/drawing/2014/main" id="{29B23B7F-1B48-C2D1-176E-193D3362163D}"/>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1BB65DDF-2A67-DB3A-DE7C-F9867BF0DAF2}"/>
              </a:ext>
            </a:extLst>
          </p:cNvPr>
          <p:cNvSpPr>
            <a:spLocks noGrp="1"/>
          </p:cNvSpPr>
          <p:nvPr>
            <p:ph type="sldNum" sz="quarter" idx="12"/>
          </p:nvPr>
        </p:nvSpPr>
        <p:spPr/>
        <p:txBody>
          <a:bodyPr/>
          <a:lstStyle/>
          <a:p>
            <a:fld id="{36DC6701-DA5B-0542-9972-EE71A9BEC88C}" type="slidenum">
              <a:rPr lang="fr-FR" smtClean="0"/>
              <a:t>‹#›</a:t>
            </a:fld>
            <a:endParaRPr lang="fr-FR"/>
          </a:p>
        </p:txBody>
      </p:sp>
    </p:spTree>
    <p:extLst>
      <p:ext uri="{BB962C8B-B14F-4D97-AF65-F5344CB8AC3E}">
        <p14:creationId xmlns:p14="http://schemas.microsoft.com/office/powerpoint/2010/main" val="3829303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25B18-9F76-3742-588B-5AA3FE314AF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Content Placeholder 2">
            <a:extLst>
              <a:ext uri="{FF2B5EF4-FFF2-40B4-BE49-F238E27FC236}">
                <a16:creationId xmlns:a16="http://schemas.microsoft.com/office/drawing/2014/main" id="{2F810706-CBF6-D0AE-4F1A-719506B294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Text Placeholder 3">
            <a:extLst>
              <a:ext uri="{FF2B5EF4-FFF2-40B4-BE49-F238E27FC236}">
                <a16:creationId xmlns:a16="http://schemas.microsoft.com/office/drawing/2014/main" id="{995A8D1A-DC61-3460-7347-19A5FC627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B07CC0-A822-C594-EEE8-4E87E121D820}"/>
              </a:ext>
            </a:extLst>
          </p:cNvPr>
          <p:cNvSpPr>
            <a:spLocks noGrp="1"/>
          </p:cNvSpPr>
          <p:nvPr>
            <p:ph type="dt" sz="half" idx="10"/>
          </p:nvPr>
        </p:nvSpPr>
        <p:spPr/>
        <p:txBody>
          <a:bodyPr/>
          <a:lstStyle/>
          <a:p>
            <a:fld id="{5BA906D9-D01E-EC46-B7A0-679699111785}" type="datetimeFigureOut">
              <a:rPr lang="fr-FR" smtClean="0"/>
              <a:t>13/08/2025</a:t>
            </a:fld>
            <a:endParaRPr lang="fr-FR"/>
          </a:p>
        </p:txBody>
      </p:sp>
      <p:sp>
        <p:nvSpPr>
          <p:cNvPr id="6" name="Footer Placeholder 5">
            <a:extLst>
              <a:ext uri="{FF2B5EF4-FFF2-40B4-BE49-F238E27FC236}">
                <a16:creationId xmlns:a16="http://schemas.microsoft.com/office/drawing/2014/main" id="{4CB3A0E9-CE41-4D0A-A81A-0E99AB665151}"/>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4DE8A3F-564D-07CF-5F04-1D65D4868E70}"/>
              </a:ext>
            </a:extLst>
          </p:cNvPr>
          <p:cNvSpPr>
            <a:spLocks noGrp="1"/>
          </p:cNvSpPr>
          <p:nvPr>
            <p:ph type="sldNum" sz="quarter" idx="12"/>
          </p:nvPr>
        </p:nvSpPr>
        <p:spPr/>
        <p:txBody>
          <a:bodyPr/>
          <a:lstStyle/>
          <a:p>
            <a:fld id="{36DC6701-DA5B-0542-9972-EE71A9BEC88C}" type="slidenum">
              <a:rPr lang="fr-FR" smtClean="0"/>
              <a:t>‹#›</a:t>
            </a:fld>
            <a:endParaRPr lang="fr-FR"/>
          </a:p>
        </p:txBody>
      </p:sp>
    </p:spTree>
    <p:extLst>
      <p:ext uri="{BB962C8B-B14F-4D97-AF65-F5344CB8AC3E}">
        <p14:creationId xmlns:p14="http://schemas.microsoft.com/office/powerpoint/2010/main" val="1967383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D0A2-3561-EB87-982E-5946476B40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Picture Placeholder 2">
            <a:extLst>
              <a:ext uri="{FF2B5EF4-FFF2-40B4-BE49-F238E27FC236}">
                <a16:creationId xmlns:a16="http://schemas.microsoft.com/office/drawing/2014/main" id="{ED2EE4D2-46F5-3F03-C597-CB76C07BC2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CF80CFAC-1A07-8AA3-0334-74B2780E5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D58313-0B4B-7FC1-769B-7009605EF779}"/>
              </a:ext>
            </a:extLst>
          </p:cNvPr>
          <p:cNvSpPr>
            <a:spLocks noGrp="1"/>
          </p:cNvSpPr>
          <p:nvPr>
            <p:ph type="dt" sz="half" idx="10"/>
          </p:nvPr>
        </p:nvSpPr>
        <p:spPr/>
        <p:txBody>
          <a:bodyPr/>
          <a:lstStyle/>
          <a:p>
            <a:fld id="{5BA906D9-D01E-EC46-B7A0-679699111785}" type="datetimeFigureOut">
              <a:rPr lang="fr-FR" smtClean="0"/>
              <a:t>13/08/2025</a:t>
            </a:fld>
            <a:endParaRPr lang="fr-FR"/>
          </a:p>
        </p:txBody>
      </p:sp>
      <p:sp>
        <p:nvSpPr>
          <p:cNvPr id="6" name="Footer Placeholder 5">
            <a:extLst>
              <a:ext uri="{FF2B5EF4-FFF2-40B4-BE49-F238E27FC236}">
                <a16:creationId xmlns:a16="http://schemas.microsoft.com/office/drawing/2014/main" id="{230F0D8F-4E82-5124-C656-7EC13902328E}"/>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0C1E4E7-0687-5BB2-4F65-57D2540D6569}"/>
              </a:ext>
            </a:extLst>
          </p:cNvPr>
          <p:cNvSpPr>
            <a:spLocks noGrp="1"/>
          </p:cNvSpPr>
          <p:nvPr>
            <p:ph type="sldNum" sz="quarter" idx="12"/>
          </p:nvPr>
        </p:nvSpPr>
        <p:spPr/>
        <p:txBody>
          <a:bodyPr/>
          <a:lstStyle/>
          <a:p>
            <a:fld id="{36DC6701-DA5B-0542-9972-EE71A9BEC88C}" type="slidenum">
              <a:rPr lang="fr-FR" smtClean="0"/>
              <a:t>‹#›</a:t>
            </a:fld>
            <a:endParaRPr lang="fr-FR"/>
          </a:p>
        </p:txBody>
      </p:sp>
    </p:spTree>
    <p:extLst>
      <p:ext uri="{BB962C8B-B14F-4D97-AF65-F5344CB8AC3E}">
        <p14:creationId xmlns:p14="http://schemas.microsoft.com/office/powerpoint/2010/main" val="1019126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652BA-89DB-D217-2F4C-A50BC7B99F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fr-FR"/>
          </a:p>
        </p:txBody>
      </p:sp>
      <p:sp>
        <p:nvSpPr>
          <p:cNvPr id="3" name="Text Placeholder 2">
            <a:extLst>
              <a:ext uri="{FF2B5EF4-FFF2-40B4-BE49-F238E27FC236}">
                <a16:creationId xmlns:a16="http://schemas.microsoft.com/office/drawing/2014/main" id="{50D80EED-B519-0E93-8CE2-909671E309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FDACE9AC-D3CC-53BD-343D-76F0B12E28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A906D9-D01E-EC46-B7A0-679699111785}" type="datetimeFigureOut">
              <a:rPr lang="fr-FR" smtClean="0"/>
              <a:t>13/08/2025</a:t>
            </a:fld>
            <a:endParaRPr lang="fr-FR"/>
          </a:p>
        </p:txBody>
      </p:sp>
      <p:sp>
        <p:nvSpPr>
          <p:cNvPr id="5" name="Footer Placeholder 4">
            <a:extLst>
              <a:ext uri="{FF2B5EF4-FFF2-40B4-BE49-F238E27FC236}">
                <a16:creationId xmlns:a16="http://schemas.microsoft.com/office/drawing/2014/main" id="{A1A27E7C-2D8A-13F3-1536-530542033D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64354C07-A818-B52F-7A36-8FC6C2F68E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C6701-DA5B-0542-9972-EE71A9BEC88C}" type="slidenum">
              <a:rPr lang="fr-FR" smtClean="0"/>
              <a:t>‹#›</a:t>
            </a:fld>
            <a:endParaRPr lang="fr-FR"/>
          </a:p>
        </p:txBody>
      </p:sp>
    </p:spTree>
    <p:extLst>
      <p:ext uri="{BB962C8B-B14F-4D97-AF65-F5344CB8AC3E}">
        <p14:creationId xmlns:p14="http://schemas.microsoft.com/office/powerpoint/2010/main" val="2702278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FF207-714C-866B-4D2C-F894064C1956}"/>
              </a:ext>
            </a:extLst>
          </p:cNvPr>
          <p:cNvSpPr>
            <a:spLocks noGrp="1"/>
          </p:cNvSpPr>
          <p:nvPr>
            <p:ph type="ctrTitle"/>
          </p:nvPr>
        </p:nvSpPr>
        <p:spPr>
          <a:xfrm>
            <a:off x="618185" y="1122363"/>
            <a:ext cx="10940603" cy="2387600"/>
          </a:xfrm>
        </p:spPr>
        <p:txBody>
          <a:bodyPr>
            <a:normAutofit/>
          </a:bodyPr>
          <a:lstStyle/>
          <a:p>
            <a:r>
              <a:rPr lang="fr-FR" dirty="0"/>
              <a:t>Introduction aux données de séquençage ADN pour la clinique</a:t>
            </a:r>
          </a:p>
        </p:txBody>
      </p:sp>
      <p:sp>
        <p:nvSpPr>
          <p:cNvPr id="3" name="Subtitle 2">
            <a:extLst>
              <a:ext uri="{FF2B5EF4-FFF2-40B4-BE49-F238E27FC236}">
                <a16:creationId xmlns:a16="http://schemas.microsoft.com/office/drawing/2014/main" id="{BA240544-5F45-2CEB-C61F-66FA67321C0B}"/>
              </a:ext>
            </a:extLst>
          </p:cNvPr>
          <p:cNvSpPr>
            <a:spLocks noGrp="1"/>
          </p:cNvSpPr>
          <p:nvPr>
            <p:ph type="subTitle" idx="1"/>
          </p:nvPr>
        </p:nvSpPr>
        <p:spPr>
          <a:xfrm>
            <a:off x="1524000" y="4428756"/>
            <a:ext cx="9144000" cy="1655762"/>
          </a:xfrm>
        </p:spPr>
        <p:txBody>
          <a:bodyPr/>
          <a:lstStyle/>
          <a:p>
            <a:r>
              <a:rPr lang="fr-FR" dirty="0"/>
              <a:t>David Gfeller</a:t>
            </a:r>
          </a:p>
          <a:p>
            <a:r>
              <a:rPr lang="fr-FR" dirty="0"/>
              <a:t>26 septembre 2025</a:t>
            </a:r>
          </a:p>
        </p:txBody>
      </p:sp>
    </p:spTree>
    <p:extLst>
      <p:ext uri="{BB962C8B-B14F-4D97-AF65-F5344CB8AC3E}">
        <p14:creationId xmlns:p14="http://schemas.microsoft.com/office/powerpoint/2010/main" val="538589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03C1-2881-97FF-65F6-ABBCCF2413F0}"/>
              </a:ext>
            </a:extLst>
          </p:cNvPr>
          <p:cNvSpPr>
            <a:spLocks noGrp="1"/>
          </p:cNvSpPr>
          <p:nvPr>
            <p:ph type="title"/>
          </p:nvPr>
        </p:nvSpPr>
        <p:spPr>
          <a:xfrm>
            <a:off x="389299" y="365125"/>
            <a:ext cx="10964501" cy="1325563"/>
          </a:xfrm>
        </p:spPr>
        <p:txBody>
          <a:bodyPr/>
          <a:lstStyle/>
          <a:p>
            <a:r>
              <a:rPr lang="fr-FR" dirty="0"/>
              <a:t>Mutations dans les parties codantes du génome -&gt; </a:t>
            </a:r>
            <a:r>
              <a:rPr lang="fr-FR" i="1" dirty="0"/>
              <a:t>Exome </a:t>
            </a:r>
            <a:r>
              <a:rPr lang="fr-FR" i="1" dirty="0" err="1"/>
              <a:t>sequencing</a:t>
            </a:r>
            <a:endParaRPr lang="fr-FR" i="1" dirty="0"/>
          </a:p>
        </p:txBody>
      </p:sp>
      <p:sp>
        <p:nvSpPr>
          <p:cNvPr id="36" name="TextBox 35">
            <a:extLst>
              <a:ext uri="{FF2B5EF4-FFF2-40B4-BE49-F238E27FC236}">
                <a16:creationId xmlns:a16="http://schemas.microsoft.com/office/drawing/2014/main" id="{8B513B93-A0B8-06E7-B526-8FFC826EC4B9}"/>
              </a:ext>
            </a:extLst>
          </p:cNvPr>
          <p:cNvSpPr txBox="1"/>
          <p:nvPr/>
        </p:nvSpPr>
        <p:spPr>
          <a:xfrm>
            <a:off x="2297224" y="2176597"/>
            <a:ext cx="2036918" cy="738664"/>
          </a:xfrm>
          <a:prstGeom prst="rect">
            <a:avLst/>
          </a:prstGeom>
          <a:noFill/>
        </p:spPr>
        <p:txBody>
          <a:bodyPr wrap="square" rtlCol="0">
            <a:spAutoFit/>
          </a:bodyPr>
          <a:lstStyle/>
          <a:p>
            <a:pPr algn="ctr"/>
            <a:r>
              <a:rPr lang="en-US" sz="2100" dirty="0"/>
              <a:t>DNA fragmentation</a:t>
            </a:r>
          </a:p>
        </p:txBody>
      </p:sp>
      <p:sp>
        <p:nvSpPr>
          <p:cNvPr id="37" name="TextBox 36">
            <a:extLst>
              <a:ext uri="{FF2B5EF4-FFF2-40B4-BE49-F238E27FC236}">
                <a16:creationId xmlns:a16="http://schemas.microsoft.com/office/drawing/2014/main" id="{A1E14F86-9D96-1EE9-D266-8E5E6F3AA453}"/>
              </a:ext>
            </a:extLst>
          </p:cNvPr>
          <p:cNvSpPr txBox="1"/>
          <p:nvPr/>
        </p:nvSpPr>
        <p:spPr>
          <a:xfrm>
            <a:off x="6972779" y="4590455"/>
            <a:ext cx="2057035" cy="738664"/>
          </a:xfrm>
          <a:prstGeom prst="rect">
            <a:avLst/>
          </a:prstGeom>
          <a:noFill/>
        </p:spPr>
        <p:txBody>
          <a:bodyPr wrap="square" rtlCol="0">
            <a:spAutoFit/>
          </a:bodyPr>
          <a:lstStyle/>
          <a:p>
            <a:pPr algn="ctr"/>
            <a:r>
              <a:rPr lang="en-US" sz="2100" dirty="0"/>
              <a:t>Adaptors + amplification</a:t>
            </a:r>
          </a:p>
        </p:txBody>
      </p:sp>
      <p:sp>
        <p:nvSpPr>
          <p:cNvPr id="38" name="TextBox 37">
            <a:extLst>
              <a:ext uri="{FF2B5EF4-FFF2-40B4-BE49-F238E27FC236}">
                <a16:creationId xmlns:a16="http://schemas.microsoft.com/office/drawing/2014/main" id="{366B0C32-27FE-3E71-931E-512A2B30F3DC}"/>
              </a:ext>
            </a:extLst>
          </p:cNvPr>
          <p:cNvSpPr txBox="1"/>
          <p:nvPr/>
        </p:nvSpPr>
        <p:spPr>
          <a:xfrm>
            <a:off x="7174815" y="2343509"/>
            <a:ext cx="1689707" cy="415498"/>
          </a:xfrm>
          <a:prstGeom prst="rect">
            <a:avLst/>
          </a:prstGeom>
          <a:noFill/>
        </p:spPr>
        <p:txBody>
          <a:bodyPr wrap="square" rtlCol="0">
            <a:spAutoFit/>
          </a:bodyPr>
          <a:lstStyle/>
          <a:p>
            <a:pPr algn="ctr"/>
            <a:r>
              <a:rPr lang="en-US" sz="2100" dirty="0"/>
              <a:t>Sequencing</a:t>
            </a:r>
          </a:p>
        </p:txBody>
      </p:sp>
      <p:sp>
        <p:nvSpPr>
          <p:cNvPr id="40" name="Freeform 39">
            <a:extLst>
              <a:ext uri="{FF2B5EF4-FFF2-40B4-BE49-F238E27FC236}">
                <a16:creationId xmlns:a16="http://schemas.microsoft.com/office/drawing/2014/main" id="{5B886688-4D56-1BB4-1E37-4BFE7CB6C940}"/>
              </a:ext>
            </a:extLst>
          </p:cNvPr>
          <p:cNvSpPr/>
          <p:nvPr/>
        </p:nvSpPr>
        <p:spPr>
          <a:xfrm>
            <a:off x="1315041" y="2955519"/>
            <a:ext cx="1112122" cy="1490170"/>
          </a:xfrm>
          <a:custGeom>
            <a:avLst/>
            <a:gdLst>
              <a:gd name="connsiteX0" fmla="*/ 569701 w 922813"/>
              <a:gd name="connsiteY0" fmla="*/ 291629 h 1236509"/>
              <a:gd name="connsiteX1" fmla="*/ 275061 w 922813"/>
              <a:gd name="connsiteY1" fmla="*/ 322109 h 1236509"/>
              <a:gd name="connsiteX2" fmla="*/ 112501 w 922813"/>
              <a:gd name="connsiteY2" fmla="*/ 515149 h 1236509"/>
              <a:gd name="connsiteX3" fmla="*/ 549381 w 922813"/>
              <a:gd name="connsiteY3" fmla="*/ 657389 h 1236509"/>
              <a:gd name="connsiteX4" fmla="*/ 864341 w 922813"/>
              <a:gd name="connsiteY4" fmla="*/ 698029 h 1236509"/>
              <a:gd name="connsiteX5" fmla="*/ 864341 w 922813"/>
              <a:gd name="connsiteY5" fmla="*/ 982509 h 1236509"/>
              <a:gd name="connsiteX6" fmla="*/ 264901 w 922813"/>
              <a:gd name="connsiteY6" fmla="*/ 1134909 h 1236509"/>
              <a:gd name="connsiteX7" fmla="*/ 741 w 922813"/>
              <a:gd name="connsiteY7" fmla="*/ 870749 h 1236509"/>
              <a:gd name="connsiteX8" fmla="*/ 336021 w 922813"/>
              <a:gd name="connsiteY8" fmla="*/ 809789 h 1236509"/>
              <a:gd name="connsiteX9" fmla="*/ 671301 w 922813"/>
              <a:gd name="connsiteY9" fmla="*/ 779309 h 1236509"/>
              <a:gd name="connsiteX10" fmla="*/ 732261 w 922813"/>
              <a:gd name="connsiteY10" fmla="*/ 504989 h 1236509"/>
              <a:gd name="connsiteX11" fmla="*/ 275061 w 922813"/>
              <a:gd name="connsiteY11" fmla="*/ 271309 h 1236509"/>
              <a:gd name="connsiteX12" fmla="*/ 254741 w 922813"/>
              <a:gd name="connsiteY12" fmla="*/ 57949 h 1236509"/>
              <a:gd name="connsiteX13" fmla="*/ 762741 w 922813"/>
              <a:gd name="connsiteY13" fmla="*/ 27469 h 1236509"/>
              <a:gd name="connsiteX14" fmla="*/ 681461 w 922813"/>
              <a:gd name="connsiteY14" fmla="*/ 413549 h 1236509"/>
              <a:gd name="connsiteX15" fmla="*/ 366501 w 922813"/>
              <a:gd name="connsiteY15" fmla="*/ 586269 h 1236509"/>
              <a:gd name="connsiteX16" fmla="*/ 346181 w 922813"/>
              <a:gd name="connsiteY16" fmla="*/ 1012989 h 1236509"/>
              <a:gd name="connsiteX17" fmla="*/ 783061 w 922813"/>
              <a:gd name="connsiteY17" fmla="*/ 1236509 h 123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2813" h="1236509">
                <a:moveTo>
                  <a:pt x="569701" y="291629"/>
                </a:moveTo>
                <a:cubicBezTo>
                  <a:pt x="460481" y="288242"/>
                  <a:pt x="351261" y="284856"/>
                  <a:pt x="275061" y="322109"/>
                </a:cubicBezTo>
                <a:cubicBezTo>
                  <a:pt x="198861" y="359362"/>
                  <a:pt x="66781" y="459269"/>
                  <a:pt x="112501" y="515149"/>
                </a:cubicBezTo>
                <a:cubicBezTo>
                  <a:pt x="158221" y="571029"/>
                  <a:pt x="424074" y="626909"/>
                  <a:pt x="549381" y="657389"/>
                </a:cubicBezTo>
                <a:cubicBezTo>
                  <a:pt x="674688" y="687869"/>
                  <a:pt x="811848" y="643842"/>
                  <a:pt x="864341" y="698029"/>
                </a:cubicBezTo>
                <a:cubicBezTo>
                  <a:pt x="916834" y="752216"/>
                  <a:pt x="964248" y="909696"/>
                  <a:pt x="864341" y="982509"/>
                </a:cubicBezTo>
                <a:cubicBezTo>
                  <a:pt x="764434" y="1055322"/>
                  <a:pt x="408834" y="1153536"/>
                  <a:pt x="264901" y="1134909"/>
                </a:cubicBezTo>
                <a:cubicBezTo>
                  <a:pt x="120968" y="1116282"/>
                  <a:pt x="-11112" y="924936"/>
                  <a:pt x="741" y="870749"/>
                </a:cubicBezTo>
                <a:cubicBezTo>
                  <a:pt x="12594" y="816562"/>
                  <a:pt x="224261" y="825029"/>
                  <a:pt x="336021" y="809789"/>
                </a:cubicBezTo>
                <a:cubicBezTo>
                  <a:pt x="447781" y="794549"/>
                  <a:pt x="605261" y="830109"/>
                  <a:pt x="671301" y="779309"/>
                </a:cubicBezTo>
                <a:cubicBezTo>
                  <a:pt x="737341" y="728509"/>
                  <a:pt x="798301" y="589656"/>
                  <a:pt x="732261" y="504989"/>
                </a:cubicBezTo>
                <a:cubicBezTo>
                  <a:pt x="666221" y="420322"/>
                  <a:pt x="354648" y="345816"/>
                  <a:pt x="275061" y="271309"/>
                </a:cubicBezTo>
                <a:cubicBezTo>
                  <a:pt x="195474" y="196802"/>
                  <a:pt x="173461" y="98589"/>
                  <a:pt x="254741" y="57949"/>
                </a:cubicBezTo>
                <a:cubicBezTo>
                  <a:pt x="336021" y="17309"/>
                  <a:pt x="691621" y="-31798"/>
                  <a:pt x="762741" y="27469"/>
                </a:cubicBezTo>
                <a:cubicBezTo>
                  <a:pt x="833861" y="86736"/>
                  <a:pt x="747501" y="320416"/>
                  <a:pt x="681461" y="413549"/>
                </a:cubicBezTo>
                <a:cubicBezTo>
                  <a:pt x="615421" y="506682"/>
                  <a:pt x="422381" y="486362"/>
                  <a:pt x="366501" y="586269"/>
                </a:cubicBezTo>
                <a:cubicBezTo>
                  <a:pt x="310621" y="686176"/>
                  <a:pt x="276754" y="904616"/>
                  <a:pt x="346181" y="1012989"/>
                </a:cubicBezTo>
                <a:cubicBezTo>
                  <a:pt x="415608" y="1121362"/>
                  <a:pt x="783061" y="1236509"/>
                  <a:pt x="783061" y="1236509"/>
                </a:cubicBezTo>
              </a:path>
            </a:pathLst>
          </a:custGeom>
          <a:ln w="28575">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4F96BC26-CBCB-8CBD-4AF2-AA6E179B6505}"/>
              </a:ext>
            </a:extLst>
          </p:cNvPr>
          <p:cNvSpPr txBox="1"/>
          <p:nvPr/>
        </p:nvSpPr>
        <p:spPr>
          <a:xfrm>
            <a:off x="1077713" y="4553570"/>
            <a:ext cx="1800798" cy="415498"/>
          </a:xfrm>
          <a:prstGeom prst="rect">
            <a:avLst/>
          </a:prstGeom>
          <a:noFill/>
        </p:spPr>
        <p:txBody>
          <a:bodyPr wrap="square" rtlCol="0">
            <a:spAutoFit/>
          </a:bodyPr>
          <a:lstStyle/>
          <a:p>
            <a:pPr algn="ctr"/>
            <a:r>
              <a:rPr lang="en-US" sz="2100" dirty="0"/>
              <a:t>Genomic DNA</a:t>
            </a:r>
          </a:p>
        </p:txBody>
      </p:sp>
      <p:cxnSp>
        <p:nvCxnSpPr>
          <p:cNvPr id="42" name="Straight Arrow Connector 41">
            <a:extLst>
              <a:ext uri="{FF2B5EF4-FFF2-40B4-BE49-F238E27FC236}">
                <a16:creationId xmlns:a16="http://schemas.microsoft.com/office/drawing/2014/main" id="{CAB03B56-FD00-F0F4-DEA1-4D3BC2BC3532}"/>
              </a:ext>
            </a:extLst>
          </p:cNvPr>
          <p:cNvCxnSpPr/>
          <p:nvPr/>
        </p:nvCxnSpPr>
        <p:spPr>
          <a:xfrm>
            <a:off x="2736267" y="3738277"/>
            <a:ext cx="1150960" cy="0"/>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2684977B-7070-C51D-85EE-11AC71D94CD5}"/>
              </a:ext>
            </a:extLst>
          </p:cNvPr>
          <p:cNvCxnSpPr/>
          <p:nvPr/>
        </p:nvCxnSpPr>
        <p:spPr>
          <a:xfrm>
            <a:off x="7495208" y="3775010"/>
            <a:ext cx="1150960" cy="0"/>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41A9C19-5875-2044-556D-C344874DDB27}"/>
              </a:ext>
            </a:extLst>
          </p:cNvPr>
          <p:cNvCxnSpPr/>
          <p:nvPr/>
        </p:nvCxnSpPr>
        <p:spPr>
          <a:xfrm>
            <a:off x="4174967" y="3349216"/>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0BB89F4A-202B-FC1B-BD74-3BD500BA3EDE}"/>
              </a:ext>
            </a:extLst>
          </p:cNvPr>
          <p:cNvCxnSpPr/>
          <p:nvPr/>
        </p:nvCxnSpPr>
        <p:spPr>
          <a:xfrm>
            <a:off x="4523928" y="3716544"/>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FC53C29B-D81E-5949-17FA-0916EAA355A0}"/>
              </a:ext>
            </a:extLst>
          </p:cNvPr>
          <p:cNvCxnSpPr/>
          <p:nvPr/>
        </p:nvCxnSpPr>
        <p:spPr>
          <a:xfrm>
            <a:off x="4211700" y="3936940"/>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56292F2-1D40-E20C-3A2E-6F76F789FC50}"/>
              </a:ext>
            </a:extLst>
          </p:cNvPr>
          <p:cNvCxnSpPr/>
          <p:nvPr/>
        </p:nvCxnSpPr>
        <p:spPr>
          <a:xfrm>
            <a:off x="3972937" y="4206314"/>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362BBE69-29F9-94DE-BB42-3DB6FDC76DB2}"/>
              </a:ext>
            </a:extLst>
          </p:cNvPr>
          <p:cNvCxnSpPr/>
          <p:nvPr/>
        </p:nvCxnSpPr>
        <p:spPr>
          <a:xfrm>
            <a:off x="4040280" y="3716544"/>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4AC3819E-A8F8-10A5-874E-62E52C829B9D}"/>
              </a:ext>
            </a:extLst>
          </p:cNvPr>
          <p:cNvCxnSpPr/>
          <p:nvPr/>
        </p:nvCxnSpPr>
        <p:spPr>
          <a:xfrm>
            <a:off x="4340264" y="3532880"/>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C64258B-D3F0-C511-5998-A6F10DDC91A9}"/>
              </a:ext>
            </a:extLst>
          </p:cNvPr>
          <p:cNvCxnSpPr/>
          <p:nvPr/>
        </p:nvCxnSpPr>
        <p:spPr>
          <a:xfrm>
            <a:off x="4530050" y="4194070"/>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03A7B956-6D7C-F5C7-62CE-52D98AACE0C1}"/>
              </a:ext>
            </a:extLst>
          </p:cNvPr>
          <p:cNvCxnSpPr/>
          <p:nvPr/>
        </p:nvCxnSpPr>
        <p:spPr>
          <a:xfrm>
            <a:off x="6238124" y="3287995"/>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D7862FF4-1041-259A-3FE4-F9D294517F49}"/>
              </a:ext>
            </a:extLst>
          </p:cNvPr>
          <p:cNvCxnSpPr/>
          <p:nvPr/>
        </p:nvCxnSpPr>
        <p:spPr>
          <a:xfrm>
            <a:off x="6421787" y="3471659"/>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7212B126-9757-1F93-9B84-CDF1374F0CA9}"/>
              </a:ext>
            </a:extLst>
          </p:cNvPr>
          <p:cNvCxnSpPr/>
          <p:nvPr/>
        </p:nvCxnSpPr>
        <p:spPr>
          <a:xfrm>
            <a:off x="6776871" y="3324728"/>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53A14E54-82E6-C765-0C08-E9C70685FABC}"/>
              </a:ext>
            </a:extLst>
          </p:cNvPr>
          <p:cNvCxnSpPr/>
          <p:nvPr/>
        </p:nvCxnSpPr>
        <p:spPr>
          <a:xfrm>
            <a:off x="6789115" y="3838986"/>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DDB3B5CD-2363-30C4-F99D-CFDD77C9B237}"/>
              </a:ext>
            </a:extLst>
          </p:cNvPr>
          <p:cNvCxnSpPr/>
          <p:nvPr/>
        </p:nvCxnSpPr>
        <p:spPr>
          <a:xfrm>
            <a:off x="6476886" y="4059383"/>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BFD38114-5F4A-0B31-C589-BCAF465CFEB3}"/>
              </a:ext>
            </a:extLst>
          </p:cNvPr>
          <p:cNvCxnSpPr/>
          <p:nvPr/>
        </p:nvCxnSpPr>
        <p:spPr>
          <a:xfrm>
            <a:off x="6238124" y="4328756"/>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0EB7AF9-AB9A-AA07-D3A2-D9184806ED5F}"/>
              </a:ext>
            </a:extLst>
          </p:cNvPr>
          <p:cNvCxnSpPr/>
          <p:nvPr/>
        </p:nvCxnSpPr>
        <p:spPr>
          <a:xfrm>
            <a:off x="6305467" y="3838986"/>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95CB5FC7-390F-5AA2-2248-684E0736B894}"/>
              </a:ext>
            </a:extLst>
          </p:cNvPr>
          <p:cNvCxnSpPr/>
          <p:nvPr/>
        </p:nvCxnSpPr>
        <p:spPr>
          <a:xfrm>
            <a:off x="6972779" y="4022650"/>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174FA94F-71D6-B404-7B86-CE577163AC96}"/>
              </a:ext>
            </a:extLst>
          </p:cNvPr>
          <p:cNvCxnSpPr/>
          <p:nvPr/>
        </p:nvCxnSpPr>
        <p:spPr>
          <a:xfrm>
            <a:off x="6605451" y="3655322"/>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1726E28-0C67-50B0-2428-903611C562BD}"/>
              </a:ext>
            </a:extLst>
          </p:cNvPr>
          <p:cNvCxnSpPr/>
          <p:nvPr/>
        </p:nvCxnSpPr>
        <p:spPr>
          <a:xfrm>
            <a:off x="6795237" y="4316512"/>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A569AEC8-69D9-C45B-A6CB-2D16C9C2D999}"/>
              </a:ext>
            </a:extLst>
          </p:cNvPr>
          <p:cNvSpPr txBox="1"/>
          <p:nvPr/>
        </p:nvSpPr>
        <p:spPr>
          <a:xfrm>
            <a:off x="8833904" y="3108578"/>
            <a:ext cx="1952955" cy="1169551"/>
          </a:xfrm>
          <a:prstGeom prst="rect">
            <a:avLst/>
          </a:prstGeom>
          <a:noFill/>
        </p:spPr>
        <p:txBody>
          <a:bodyPr wrap="square" rtlCol="0">
            <a:spAutoFit/>
          </a:bodyPr>
          <a:lstStyle/>
          <a:p>
            <a:r>
              <a:rPr lang="en-US" sz="1400" dirty="0">
                <a:latin typeface="Courier"/>
                <a:cs typeface="Courier"/>
              </a:rPr>
              <a:t>ACCTAG</a:t>
            </a:r>
            <a:r>
              <a:rPr lang="is-IS" sz="1400" dirty="0">
                <a:latin typeface="Courier"/>
                <a:cs typeface="Courier"/>
              </a:rPr>
              <a:t>…</a:t>
            </a:r>
          </a:p>
          <a:p>
            <a:r>
              <a:rPr lang="en-US" sz="1400" dirty="0">
                <a:latin typeface="Courier"/>
                <a:cs typeface="Courier"/>
              </a:rPr>
              <a:t>CGGTAA</a:t>
            </a:r>
            <a:r>
              <a:rPr lang="is-IS" sz="1400" dirty="0">
                <a:latin typeface="Courier"/>
                <a:cs typeface="Courier"/>
              </a:rPr>
              <a:t>…</a:t>
            </a:r>
            <a:endParaRPr lang="en-US" sz="1400" dirty="0">
              <a:latin typeface="Courier"/>
              <a:cs typeface="Courier"/>
            </a:endParaRPr>
          </a:p>
          <a:p>
            <a:r>
              <a:rPr lang="en-US" sz="1400" dirty="0">
                <a:latin typeface="Courier"/>
                <a:cs typeface="Courier"/>
              </a:rPr>
              <a:t>ATGGCA</a:t>
            </a:r>
            <a:r>
              <a:rPr lang="is-IS" sz="1400" dirty="0">
                <a:latin typeface="Courier"/>
                <a:cs typeface="Courier"/>
              </a:rPr>
              <a:t>…</a:t>
            </a:r>
          </a:p>
          <a:p>
            <a:r>
              <a:rPr lang="en-US" sz="1400" dirty="0">
                <a:latin typeface="Courier"/>
                <a:cs typeface="Courier"/>
              </a:rPr>
              <a:t>TGGGAC</a:t>
            </a:r>
            <a:r>
              <a:rPr lang="is-IS" sz="1400" dirty="0">
                <a:latin typeface="Courier"/>
                <a:cs typeface="Courier"/>
              </a:rPr>
              <a:t>…</a:t>
            </a:r>
            <a:endParaRPr lang="en-US" sz="1400" dirty="0">
              <a:latin typeface="Courier"/>
              <a:cs typeface="Courier"/>
            </a:endParaRPr>
          </a:p>
          <a:p>
            <a:r>
              <a:rPr lang="en-US" sz="1400" dirty="0">
                <a:latin typeface="Courier"/>
                <a:cs typeface="Courier"/>
              </a:rPr>
              <a:t>TATAGG</a:t>
            </a:r>
            <a:r>
              <a:rPr lang="is-IS" sz="1400" dirty="0">
                <a:latin typeface="Courier"/>
                <a:cs typeface="Courier"/>
              </a:rPr>
              <a:t>…</a:t>
            </a:r>
            <a:endParaRPr lang="en-US" sz="1400" dirty="0">
              <a:latin typeface="Courier"/>
              <a:cs typeface="Courier"/>
            </a:endParaRPr>
          </a:p>
        </p:txBody>
      </p:sp>
      <p:sp>
        <p:nvSpPr>
          <p:cNvPr id="64" name="TextBox 63">
            <a:extLst>
              <a:ext uri="{FF2B5EF4-FFF2-40B4-BE49-F238E27FC236}">
                <a16:creationId xmlns:a16="http://schemas.microsoft.com/office/drawing/2014/main" id="{8FA012A9-0712-ECA4-B5F1-8F5E836BD53E}"/>
              </a:ext>
            </a:extLst>
          </p:cNvPr>
          <p:cNvSpPr txBox="1"/>
          <p:nvPr/>
        </p:nvSpPr>
        <p:spPr>
          <a:xfrm>
            <a:off x="9907309" y="3512482"/>
            <a:ext cx="1628486" cy="415498"/>
          </a:xfrm>
          <a:prstGeom prst="rect">
            <a:avLst/>
          </a:prstGeom>
          <a:noFill/>
        </p:spPr>
        <p:txBody>
          <a:bodyPr wrap="square" rtlCol="0">
            <a:spAutoFit/>
          </a:bodyPr>
          <a:lstStyle/>
          <a:p>
            <a:r>
              <a:rPr lang="en-US" sz="2100" dirty="0"/>
              <a:t>&gt;&gt; 10</a:t>
            </a:r>
            <a:r>
              <a:rPr lang="en-US" sz="2100" baseline="30000" dirty="0"/>
              <a:t>6 </a:t>
            </a:r>
            <a:r>
              <a:rPr lang="en-US" sz="2100" dirty="0"/>
              <a:t>reads</a:t>
            </a:r>
            <a:endParaRPr lang="en-US" sz="2100" baseline="30000" dirty="0"/>
          </a:p>
        </p:txBody>
      </p:sp>
      <p:cxnSp>
        <p:nvCxnSpPr>
          <p:cNvPr id="79" name="Straight Connector 78">
            <a:extLst>
              <a:ext uri="{FF2B5EF4-FFF2-40B4-BE49-F238E27FC236}">
                <a16:creationId xmlns:a16="http://schemas.microsoft.com/office/drawing/2014/main" id="{6CC78810-BCCE-096E-EE9A-96753E49AD32}"/>
              </a:ext>
            </a:extLst>
          </p:cNvPr>
          <p:cNvCxnSpPr/>
          <p:nvPr/>
        </p:nvCxnSpPr>
        <p:spPr>
          <a:xfrm>
            <a:off x="7034000" y="4181825"/>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DF845F7-611A-91AA-0813-C99301AFCC29}"/>
              </a:ext>
            </a:extLst>
          </p:cNvPr>
          <p:cNvCxnSpPr/>
          <p:nvPr/>
        </p:nvCxnSpPr>
        <p:spPr>
          <a:xfrm>
            <a:off x="6997267" y="3471659"/>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F91F029E-D723-6255-949F-82AA6DC882DA}"/>
              </a:ext>
            </a:extLst>
          </p:cNvPr>
          <p:cNvCxnSpPr/>
          <p:nvPr/>
        </p:nvCxnSpPr>
        <p:spPr>
          <a:xfrm>
            <a:off x="6629940" y="4494666"/>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24F3F5E2-9ACF-BE02-CD0D-B6BB33A7A5C1}"/>
              </a:ext>
            </a:extLst>
          </p:cNvPr>
          <p:cNvCxnSpPr/>
          <p:nvPr/>
        </p:nvCxnSpPr>
        <p:spPr>
          <a:xfrm>
            <a:off x="6519741" y="3153308"/>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pic>
        <p:nvPicPr>
          <p:cNvPr id="85" name="Picture 2" descr="The Go-To Gene Sequencing Machine With Very Strange Results | WIRED">
            <a:extLst>
              <a:ext uri="{FF2B5EF4-FFF2-40B4-BE49-F238E27FC236}">
                <a16:creationId xmlns:a16="http://schemas.microsoft.com/office/drawing/2014/main" id="{71DA4279-AE2F-7EAA-FC6C-75B379842B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20" t="22767" r="30512" b="18679"/>
          <a:stretch/>
        </p:blipFill>
        <p:spPr bwMode="auto">
          <a:xfrm>
            <a:off x="9173813" y="1587611"/>
            <a:ext cx="1441926" cy="114505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8B079C00-B88D-4742-1242-FD393A28571A}"/>
              </a:ext>
            </a:extLst>
          </p:cNvPr>
          <p:cNvCxnSpPr/>
          <p:nvPr/>
        </p:nvCxnSpPr>
        <p:spPr>
          <a:xfrm>
            <a:off x="3897547" y="556336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B9D3CD01-589C-C92E-CBDE-4A86F338BECB}"/>
              </a:ext>
            </a:extLst>
          </p:cNvPr>
          <p:cNvCxnSpPr/>
          <p:nvPr/>
        </p:nvCxnSpPr>
        <p:spPr>
          <a:xfrm>
            <a:off x="4049947" y="571576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CCB1E34E-A888-EB8D-ACA3-79AA71A05CEB}"/>
              </a:ext>
            </a:extLst>
          </p:cNvPr>
          <p:cNvCxnSpPr/>
          <p:nvPr/>
        </p:nvCxnSpPr>
        <p:spPr>
          <a:xfrm>
            <a:off x="4344587" y="559384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8D55ED9A-32F7-3B16-5119-19A711A9780B}"/>
              </a:ext>
            </a:extLst>
          </p:cNvPr>
          <p:cNvCxnSpPr/>
          <p:nvPr/>
        </p:nvCxnSpPr>
        <p:spPr>
          <a:xfrm>
            <a:off x="4354747" y="602056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4408812-8CE2-1397-F76F-24AF0197A148}"/>
              </a:ext>
            </a:extLst>
          </p:cNvPr>
          <p:cNvCxnSpPr/>
          <p:nvPr/>
        </p:nvCxnSpPr>
        <p:spPr>
          <a:xfrm>
            <a:off x="4095667" y="620344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D18E111A-C940-3F64-18B5-C070BC1B8B75}"/>
              </a:ext>
            </a:extLst>
          </p:cNvPr>
          <p:cNvCxnSpPr/>
          <p:nvPr/>
        </p:nvCxnSpPr>
        <p:spPr>
          <a:xfrm>
            <a:off x="3953427" y="602056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A3A3484-C77A-16B9-D088-420321B7A89C}"/>
              </a:ext>
            </a:extLst>
          </p:cNvPr>
          <p:cNvCxnSpPr/>
          <p:nvPr/>
        </p:nvCxnSpPr>
        <p:spPr>
          <a:xfrm>
            <a:off x="4507147" y="617296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7186826-EEBF-E270-A1DC-03EC89824D21}"/>
              </a:ext>
            </a:extLst>
          </p:cNvPr>
          <p:cNvCxnSpPr/>
          <p:nvPr/>
        </p:nvCxnSpPr>
        <p:spPr>
          <a:xfrm>
            <a:off x="4202347" y="586816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669C9F2-A13D-7BE6-6149-7F8BE3D7840A}"/>
              </a:ext>
            </a:extLst>
          </p:cNvPr>
          <p:cNvCxnSpPr/>
          <p:nvPr/>
        </p:nvCxnSpPr>
        <p:spPr>
          <a:xfrm>
            <a:off x="4476667" y="5512561"/>
            <a:ext cx="264160" cy="0"/>
          </a:xfrm>
          <a:prstGeom prst="line">
            <a:avLst/>
          </a:prstGeom>
          <a:ln w="285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E74ACC9-E90D-8F38-A7EF-02105A2C5BFC}"/>
              </a:ext>
            </a:extLst>
          </p:cNvPr>
          <p:cNvCxnSpPr/>
          <p:nvPr/>
        </p:nvCxnSpPr>
        <p:spPr>
          <a:xfrm>
            <a:off x="4039787" y="5482081"/>
            <a:ext cx="264160" cy="0"/>
          </a:xfrm>
          <a:prstGeom prst="line">
            <a:avLst/>
          </a:prstGeom>
          <a:ln w="285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4E55612-0DE1-B0AF-4755-D724F9E987A6}"/>
              </a:ext>
            </a:extLst>
          </p:cNvPr>
          <p:cNvCxnSpPr/>
          <p:nvPr/>
        </p:nvCxnSpPr>
        <p:spPr>
          <a:xfrm>
            <a:off x="4618907" y="6101841"/>
            <a:ext cx="264160" cy="0"/>
          </a:xfrm>
          <a:prstGeom prst="line">
            <a:avLst/>
          </a:prstGeom>
          <a:ln w="285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BCC3DAA0-BD67-5104-9156-499712D5C3D2}"/>
              </a:ext>
            </a:extLst>
          </p:cNvPr>
          <p:cNvCxnSpPr/>
          <p:nvPr/>
        </p:nvCxnSpPr>
        <p:spPr>
          <a:xfrm>
            <a:off x="5218347" y="5868161"/>
            <a:ext cx="1087120" cy="0"/>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F2DA81D-4DE3-7F08-6740-A95188641985}"/>
              </a:ext>
            </a:extLst>
          </p:cNvPr>
          <p:cNvCxnSpPr/>
          <p:nvPr/>
        </p:nvCxnSpPr>
        <p:spPr>
          <a:xfrm>
            <a:off x="6691547" y="559384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1279337-6185-88BB-ECD2-A1852884BE2C}"/>
              </a:ext>
            </a:extLst>
          </p:cNvPr>
          <p:cNvCxnSpPr/>
          <p:nvPr/>
        </p:nvCxnSpPr>
        <p:spPr>
          <a:xfrm>
            <a:off x="7138587" y="562432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7A19264-0F4E-E6E8-269F-15631C2758B5}"/>
              </a:ext>
            </a:extLst>
          </p:cNvPr>
          <p:cNvCxnSpPr/>
          <p:nvPr/>
        </p:nvCxnSpPr>
        <p:spPr>
          <a:xfrm>
            <a:off x="7301147" y="620344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66C855C-451B-AFB8-0171-F574CDCEE8CC}"/>
              </a:ext>
            </a:extLst>
          </p:cNvPr>
          <p:cNvCxnSpPr/>
          <p:nvPr/>
        </p:nvCxnSpPr>
        <p:spPr>
          <a:xfrm>
            <a:off x="7270667" y="5543041"/>
            <a:ext cx="264160" cy="0"/>
          </a:xfrm>
          <a:prstGeom prst="line">
            <a:avLst/>
          </a:prstGeom>
          <a:ln w="285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27DB1BE-7921-9AE7-0A85-661FA948B0E9}"/>
              </a:ext>
            </a:extLst>
          </p:cNvPr>
          <p:cNvCxnSpPr/>
          <p:nvPr/>
        </p:nvCxnSpPr>
        <p:spPr>
          <a:xfrm>
            <a:off x="6833787" y="5512561"/>
            <a:ext cx="264160" cy="0"/>
          </a:xfrm>
          <a:prstGeom prst="line">
            <a:avLst/>
          </a:prstGeom>
          <a:ln w="285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5EB931C-D149-526A-AFF6-038C4AB0DC68}"/>
              </a:ext>
            </a:extLst>
          </p:cNvPr>
          <p:cNvCxnSpPr/>
          <p:nvPr/>
        </p:nvCxnSpPr>
        <p:spPr>
          <a:xfrm>
            <a:off x="7412907" y="6132321"/>
            <a:ext cx="264160" cy="0"/>
          </a:xfrm>
          <a:prstGeom prst="line">
            <a:avLst/>
          </a:prstGeom>
          <a:ln w="285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2653D7CE-D6EE-9EC5-84BC-6C75EA66052E}"/>
              </a:ext>
            </a:extLst>
          </p:cNvPr>
          <p:cNvCxnSpPr>
            <a:cxnSpLocks/>
          </p:cNvCxnSpPr>
          <p:nvPr/>
        </p:nvCxnSpPr>
        <p:spPr>
          <a:xfrm>
            <a:off x="4314107" y="4521833"/>
            <a:ext cx="0" cy="747284"/>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B1CB4F1C-47DA-775C-F2C7-97A737EC7D51}"/>
              </a:ext>
            </a:extLst>
          </p:cNvPr>
          <p:cNvCxnSpPr>
            <a:cxnSpLocks/>
          </p:cNvCxnSpPr>
          <p:nvPr/>
        </p:nvCxnSpPr>
        <p:spPr>
          <a:xfrm flipV="1">
            <a:off x="6833787" y="4698749"/>
            <a:ext cx="0" cy="598973"/>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3ADBC08E-388E-16A9-70FD-C62CF561DB70}"/>
              </a:ext>
            </a:extLst>
          </p:cNvPr>
          <p:cNvCxnSpPr/>
          <p:nvPr/>
        </p:nvCxnSpPr>
        <p:spPr>
          <a:xfrm>
            <a:off x="4138884" y="6281401"/>
            <a:ext cx="264160" cy="0"/>
          </a:xfrm>
          <a:prstGeom prst="line">
            <a:avLst/>
          </a:prstGeom>
          <a:ln w="28575">
            <a:solidFill>
              <a:srgbClr val="3366FF"/>
            </a:solidFill>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0599E6F2-0C8F-E914-ACFA-9A14E84FBFCB}"/>
              </a:ext>
            </a:extLst>
          </p:cNvPr>
          <p:cNvSpPr txBox="1"/>
          <p:nvPr/>
        </p:nvSpPr>
        <p:spPr>
          <a:xfrm>
            <a:off x="578529" y="5482081"/>
            <a:ext cx="2842599" cy="1200329"/>
          </a:xfrm>
          <a:prstGeom prst="rect">
            <a:avLst/>
          </a:prstGeom>
          <a:noFill/>
        </p:spPr>
        <p:txBody>
          <a:bodyPr wrap="square" rtlCol="0">
            <a:spAutoFit/>
          </a:bodyPr>
          <a:lstStyle/>
          <a:p>
            <a:r>
              <a:rPr lang="fr-FR" dirty="0"/>
              <a:t>Utiliser un ensemble de bout d’ADN (sondes ou ’probes’) qui couvrent les exons</a:t>
            </a:r>
          </a:p>
        </p:txBody>
      </p:sp>
      <p:sp>
        <p:nvSpPr>
          <p:cNvPr id="72" name="TextBox 71">
            <a:extLst>
              <a:ext uri="{FF2B5EF4-FFF2-40B4-BE49-F238E27FC236}">
                <a16:creationId xmlns:a16="http://schemas.microsoft.com/office/drawing/2014/main" id="{97ADDB30-4131-6F37-8E94-4892C306C91F}"/>
              </a:ext>
            </a:extLst>
          </p:cNvPr>
          <p:cNvSpPr txBox="1"/>
          <p:nvPr/>
        </p:nvSpPr>
        <p:spPr>
          <a:xfrm>
            <a:off x="4710609" y="6082245"/>
            <a:ext cx="2057035" cy="415498"/>
          </a:xfrm>
          <a:prstGeom prst="rect">
            <a:avLst/>
          </a:prstGeom>
          <a:noFill/>
        </p:spPr>
        <p:txBody>
          <a:bodyPr wrap="square" rtlCol="0">
            <a:spAutoFit/>
          </a:bodyPr>
          <a:lstStyle/>
          <a:p>
            <a:pPr algn="ctr"/>
            <a:r>
              <a:rPr lang="en-US" sz="2100" dirty="0"/>
              <a:t>Selection</a:t>
            </a:r>
          </a:p>
        </p:txBody>
      </p:sp>
      <p:sp>
        <p:nvSpPr>
          <p:cNvPr id="73" name="TextBox 72">
            <a:extLst>
              <a:ext uri="{FF2B5EF4-FFF2-40B4-BE49-F238E27FC236}">
                <a16:creationId xmlns:a16="http://schemas.microsoft.com/office/drawing/2014/main" id="{B6955E5D-0C44-4706-E6C8-33A5C849D7A6}"/>
              </a:ext>
            </a:extLst>
          </p:cNvPr>
          <p:cNvSpPr txBox="1"/>
          <p:nvPr/>
        </p:nvSpPr>
        <p:spPr>
          <a:xfrm>
            <a:off x="4085507" y="4640843"/>
            <a:ext cx="2057035" cy="415498"/>
          </a:xfrm>
          <a:prstGeom prst="rect">
            <a:avLst/>
          </a:prstGeom>
          <a:noFill/>
        </p:spPr>
        <p:txBody>
          <a:bodyPr wrap="square" rtlCol="0">
            <a:spAutoFit/>
          </a:bodyPr>
          <a:lstStyle/>
          <a:p>
            <a:pPr algn="ctr"/>
            <a:r>
              <a:rPr lang="en-US" sz="2100" dirty="0"/>
              <a:t>Hybridization</a:t>
            </a:r>
          </a:p>
        </p:txBody>
      </p:sp>
      <p:cxnSp>
        <p:nvCxnSpPr>
          <p:cNvPr id="21" name="Straight Arrow Connector 20">
            <a:extLst>
              <a:ext uri="{FF2B5EF4-FFF2-40B4-BE49-F238E27FC236}">
                <a16:creationId xmlns:a16="http://schemas.microsoft.com/office/drawing/2014/main" id="{058A6DBD-1EC1-4F9B-8034-3667718DBC4A}"/>
              </a:ext>
            </a:extLst>
          </p:cNvPr>
          <p:cNvCxnSpPr/>
          <p:nvPr/>
        </p:nvCxnSpPr>
        <p:spPr>
          <a:xfrm>
            <a:off x="4991582" y="3739006"/>
            <a:ext cx="1150960" cy="0"/>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09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E594-DB64-A918-3F01-F72BB1168A82}"/>
              </a:ext>
            </a:extLst>
          </p:cNvPr>
          <p:cNvSpPr>
            <a:spLocks noGrp="1"/>
          </p:cNvSpPr>
          <p:nvPr>
            <p:ph type="title"/>
          </p:nvPr>
        </p:nvSpPr>
        <p:spPr>
          <a:xfrm>
            <a:off x="297951" y="365125"/>
            <a:ext cx="11589249" cy="1325563"/>
          </a:xfrm>
        </p:spPr>
        <p:txBody>
          <a:bodyPr>
            <a:normAutofit/>
          </a:bodyPr>
          <a:lstStyle/>
          <a:p>
            <a:r>
              <a:rPr lang="en-US" dirty="0"/>
              <a:t>Mutations dans </a:t>
            </a:r>
            <a:r>
              <a:rPr lang="en-US" dirty="0" err="1"/>
              <a:t>certains</a:t>
            </a:r>
            <a:r>
              <a:rPr lang="en-US" dirty="0"/>
              <a:t> </a:t>
            </a:r>
            <a:r>
              <a:rPr lang="en-US" dirty="0" err="1"/>
              <a:t>gènes</a:t>
            </a:r>
            <a:r>
              <a:rPr lang="en-US" dirty="0"/>
              <a:t> </a:t>
            </a:r>
            <a:r>
              <a:rPr lang="en-US" dirty="0" err="1"/>
              <a:t>liés</a:t>
            </a:r>
            <a:r>
              <a:rPr lang="en-US" dirty="0"/>
              <a:t> </a:t>
            </a:r>
            <a:r>
              <a:rPr lang="en-US" dirty="0" err="1"/>
              <a:t>à</a:t>
            </a:r>
            <a:r>
              <a:rPr lang="en-US" dirty="0"/>
              <a:t> des cancers</a:t>
            </a:r>
            <a:br>
              <a:rPr lang="en-US" dirty="0"/>
            </a:br>
            <a:r>
              <a:rPr lang="en-US" dirty="0"/>
              <a:t>-&gt; </a:t>
            </a:r>
            <a:r>
              <a:rPr lang="en-US" i="1" dirty="0"/>
              <a:t>Targeted sequencing</a:t>
            </a:r>
          </a:p>
        </p:txBody>
      </p:sp>
      <p:sp>
        <p:nvSpPr>
          <p:cNvPr id="3" name="Content Placeholder 2">
            <a:extLst>
              <a:ext uri="{FF2B5EF4-FFF2-40B4-BE49-F238E27FC236}">
                <a16:creationId xmlns:a16="http://schemas.microsoft.com/office/drawing/2014/main" id="{B5DBA905-C287-9396-C8E0-3AB6802485C8}"/>
              </a:ext>
            </a:extLst>
          </p:cNvPr>
          <p:cNvSpPr>
            <a:spLocks noGrp="1"/>
          </p:cNvSpPr>
          <p:nvPr>
            <p:ph idx="1"/>
          </p:nvPr>
        </p:nvSpPr>
        <p:spPr>
          <a:xfrm>
            <a:off x="520262" y="2242689"/>
            <a:ext cx="6853128" cy="4349303"/>
          </a:xfrm>
        </p:spPr>
        <p:txBody>
          <a:bodyPr>
            <a:normAutofit/>
          </a:bodyPr>
          <a:lstStyle/>
          <a:p>
            <a:r>
              <a:rPr lang="en-US" dirty="0"/>
              <a:t>Se </a:t>
            </a:r>
            <a:r>
              <a:rPr lang="en-US" dirty="0" err="1"/>
              <a:t>concentrer</a:t>
            </a:r>
            <a:r>
              <a:rPr lang="en-US" dirty="0"/>
              <a:t> sur les </a:t>
            </a:r>
            <a:r>
              <a:rPr lang="en-US" dirty="0" err="1"/>
              <a:t>altérations</a:t>
            </a:r>
            <a:r>
              <a:rPr lang="en-US" dirty="0"/>
              <a:t> les plus </a:t>
            </a:r>
            <a:r>
              <a:rPr lang="en-US" dirty="0" err="1"/>
              <a:t>fréquentes</a:t>
            </a:r>
            <a:r>
              <a:rPr lang="en-US" dirty="0"/>
              <a:t> dans les cancers.</a:t>
            </a:r>
          </a:p>
          <a:p>
            <a:r>
              <a:rPr lang="en-US" dirty="0" err="1"/>
              <a:t>Sélectionner</a:t>
            </a:r>
            <a:r>
              <a:rPr lang="en-US" dirty="0"/>
              <a:t> des ’probes’ </a:t>
            </a:r>
            <a:r>
              <a:rPr lang="en-US" dirty="0" err="1"/>
              <a:t>spécifiques</a:t>
            </a:r>
            <a:r>
              <a:rPr lang="en-US" dirty="0"/>
              <a:t> pour les </a:t>
            </a:r>
            <a:r>
              <a:rPr lang="en-US" dirty="0" err="1"/>
              <a:t>régions</a:t>
            </a:r>
            <a:r>
              <a:rPr lang="en-US" dirty="0"/>
              <a:t> </a:t>
            </a:r>
            <a:r>
              <a:rPr lang="en-US" dirty="0" err="1"/>
              <a:t>correspondantes</a:t>
            </a:r>
            <a:r>
              <a:rPr lang="en-US" dirty="0"/>
              <a:t> dans le </a:t>
            </a:r>
            <a:r>
              <a:rPr lang="en-US" dirty="0" err="1"/>
              <a:t>génome</a:t>
            </a:r>
            <a:r>
              <a:rPr lang="en-US" dirty="0"/>
              <a:t>.</a:t>
            </a:r>
          </a:p>
          <a:p>
            <a:r>
              <a:rPr lang="en-US" dirty="0" err="1"/>
              <a:t>Permet</a:t>
            </a:r>
            <a:r>
              <a:rPr lang="en-US" dirty="0"/>
              <a:t> </a:t>
            </a:r>
            <a:r>
              <a:rPr lang="en-US" dirty="0" err="1"/>
              <a:t>d’augmenter</a:t>
            </a:r>
            <a:r>
              <a:rPr lang="en-US" dirty="0"/>
              <a:t> le </a:t>
            </a:r>
            <a:r>
              <a:rPr lang="en-US" dirty="0" err="1"/>
              <a:t>nombre</a:t>
            </a:r>
            <a:r>
              <a:rPr lang="en-US" dirty="0"/>
              <a:t> de reads pour </a:t>
            </a:r>
            <a:r>
              <a:rPr lang="en-US" dirty="0" err="1"/>
              <a:t>chaque</a:t>
            </a:r>
            <a:r>
              <a:rPr lang="en-US" dirty="0"/>
              <a:t> region</a:t>
            </a:r>
          </a:p>
          <a:p>
            <a:pPr lvl="1"/>
            <a:r>
              <a:rPr lang="en-US" dirty="0"/>
              <a:t>=&gt; </a:t>
            </a:r>
            <a:r>
              <a:rPr lang="en-US" dirty="0" err="1"/>
              <a:t>Meilleure</a:t>
            </a:r>
            <a:r>
              <a:rPr lang="en-US" dirty="0"/>
              <a:t> </a:t>
            </a:r>
            <a:r>
              <a:rPr lang="en-US" dirty="0" err="1"/>
              <a:t>précision</a:t>
            </a:r>
            <a:r>
              <a:rPr lang="en-US" dirty="0"/>
              <a:t> pour </a:t>
            </a:r>
            <a:r>
              <a:rPr lang="en-US" dirty="0" err="1"/>
              <a:t>trouver</a:t>
            </a:r>
            <a:r>
              <a:rPr lang="en-US" dirty="0"/>
              <a:t> les mutations </a:t>
            </a:r>
          </a:p>
          <a:p>
            <a:r>
              <a:rPr lang="en-US" dirty="0" err="1"/>
              <a:t>Permet</a:t>
            </a:r>
            <a:r>
              <a:rPr lang="en-US" dirty="0"/>
              <a:t> de </a:t>
            </a:r>
            <a:r>
              <a:rPr lang="en-US" dirty="0" err="1"/>
              <a:t>diminuer</a:t>
            </a:r>
            <a:r>
              <a:rPr lang="en-US" dirty="0"/>
              <a:t> </a:t>
            </a:r>
            <a:r>
              <a:rPr lang="en-US" dirty="0" err="1"/>
              <a:t>massivement</a:t>
            </a:r>
            <a:r>
              <a:rPr lang="en-US" dirty="0"/>
              <a:t> les </a:t>
            </a:r>
            <a:r>
              <a:rPr lang="en-US" dirty="0" err="1"/>
              <a:t>coûts</a:t>
            </a:r>
            <a:endParaRPr lang="en-US" dirty="0"/>
          </a:p>
        </p:txBody>
      </p:sp>
      <p:grpSp>
        <p:nvGrpSpPr>
          <p:cNvPr id="49" name="Group 48">
            <a:extLst>
              <a:ext uri="{FF2B5EF4-FFF2-40B4-BE49-F238E27FC236}">
                <a16:creationId xmlns:a16="http://schemas.microsoft.com/office/drawing/2014/main" id="{37C41878-375B-261F-482B-10319682BC78}"/>
              </a:ext>
            </a:extLst>
          </p:cNvPr>
          <p:cNvGrpSpPr/>
          <p:nvPr/>
        </p:nvGrpSpPr>
        <p:grpSpPr>
          <a:xfrm>
            <a:off x="7714010" y="1835184"/>
            <a:ext cx="3957728" cy="3502128"/>
            <a:chOff x="3897547" y="3153308"/>
            <a:chExt cx="3779520" cy="3344435"/>
          </a:xfrm>
        </p:grpSpPr>
        <p:cxnSp>
          <p:nvCxnSpPr>
            <p:cNvPr id="4" name="Straight Connector 3">
              <a:extLst>
                <a:ext uri="{FF2B5EF4-FFF2-40B4-BE49-F238E27FC236}">
                  <a16:creationId xmlns:a16="http://schemas.microsoft.com/office/drawing/2014/main" id="{FDBE852D-BA9C-F5E0-53B5-AA675897473E}"/>
                </a:ext>
              </a:extLst>
            </p:cNvPr>
            <p:cNvCxnSpPr/>
            <p:nvPr/>
          </p:nvCxnSpPr>
          <p:spPr>
            <a:xfrm>
              <a:off x="4174967" y="3349216"/>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3E8435-6AE0-BFD3-34FF-8C57E18B7EBC}"/>
                </a:ext>
              </a:extLst>
            </p:cNvPr>
            <p:cNvCxnSpPr/>
            <p:nvPr/>
          </p:nvCxnSpPr>
          <p:spPr>
            <a:xfrm>
              <a:off x="4523928" y="3716544"/>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C2CE39A-B4FA-0172-F1C1-DB2B3326DAEA}"/>
                </a:ext>
              </a:extLst>
            </p:cNvPr>
            <p:cNvCxnSpPr/>
            <p:nvPr/>
          </p:nvCxnSpPr>
          <p:spPr>
            <a:xfrm>
              <a:off x="4211700" y="3936940"/>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F5DCA66-0A55-7791-20B4-AD68C16F1751}"/>
                </a:ext>
              </a:extLst>
            </p:cNvPr>
            <p:cNvCxnSpPr/>
            <p:nvPr/>
          </p:nvCxnSpPr>
          <p:spPr>
            <a:xfrm>
              <a:off x="3972937" y="4206314"/>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71D685B-BB00-F044-1F30-90B974B15B7B}"/>
                </a:ext>
              </a:extLst>
            </p:cNvPr>
            <p:cNvCxnSpPr/>
            <p:nvPr/>
          </p:nvCxnSpPr>
          <p:spPr>
            <a:xfrm>
              <a:off x="4040280" y="3716544"/>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FEB95FA-878C-003A-D8F3-987966FEF663}"/>
                </a:ext>
              </a:extLst>
            </p:cNvPr>
            <p:cNvCxnSpPr/>
            <p:nvPr/>
          </p:nvCxnSpPr>
          <p:spPr>
            <a:xfrm>
              <a:off x="4340264" y="3532880"/>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6D2F538-9C61-E32B-3544-F57736D61921}"/>
                </a:ext>
              </a:extLst>
            </p:cNvPr>
            <p:cNvCxnSpPr/>
            <p:nvPr/>
          </p:nvCxnSpPr>
          <p:spPr>
            <a:xfrm>
              <a:off x="4530050" y="4194070"/>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AB8A75F-F480-446A-4FED-6A03AA3A1E02}"/>
                </a:ext>
              </a:extLst>
            </p:cNvPr>
            <p:cNvCxnSpPr/>
            <p:nvPr/>
          </p:nvCxnSpPr>
          <p:spPr>
            <a:xfrm>
              <a:off x="6238124" y="3287995"/>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8B65D6F-5FD2-6484-CF59-D4B0EA372B5A}"/>
                </a:ext>
              </a:extLst>
            </p:cNvPr>
            <p:cNvCxnSpPr/>
            <p:nvPr/>
          </p:nvCxnSpPr>
          <p:spPr>
            <a:xfrm>
              <a:off x="6421787" y="3471659"/>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0D2FDC6-23DC-DCA7-EB7F-35D0A3F24A06}"/>
                </a:ext>
              </a:extLst>
            </p:cNvPr>
            <p:cNvCxnSpPr/>
            <p:nvPr/>
          </p:nvCxnSpPr>
          <p:spPr>
            <a:xfrm>
              <a:off x="6776871" y="3324728"/>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0497F8A-A9D4-7391-0765-5E9C6EFB1966}"/>
                </a:ext>
              </a:extLst>
            </p:cNvPr>
            <p:cNvCxnSpPr/>
            <p:nvPr/>
          </p:nvCxnSpPr>
          <p:spPr>
            <a:xfrm>
              <a:off x="6789115" y="3838986"/>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0FA47B1-017F-F1EC-B098-62AB17CAC265}"/>
                </a:ext>
              </a:extLst>
            </p:cNvPr>
            <p:cNvCxnSpPr/>
            <p:nvPr/>
          </p:nvCxnSpPr>
          <p:spPr>
            <a:xfrm>
              <a:off x="6476886" y="4059383"/>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6959A53-9E05-FE25-6E55-6B596201E30C}"/>
                </a:ext>
              </a:extLst>
            </p:cNvPr>
            <p:cNvCxnSpPr/>
            <p:nvPr/>
          </p:nvCxnSpPr>
          <p:spPr>
            <a:xfrm>
              <a:off x="6238124" y="4328756"/>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233EDFD-8ED7-22D6-AC0B-F4AD8761813F}"/>
                </a:ext>
              </a:extLst>
            </p:cNvPr>
            <p:cNvCxnSpPr/>
            <p:nvPr/>
          </p:nvCxnSpPr>
          <p:spPr>
            <a:xfrm>
              <a:off x="6305467" y="3838986"/>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5C98B0D-2C17-F29C-68FC-EDDE3A30A3D8}"/>
                </a:ext>
              </a:extLst>
            </p:cNvPr>
            <p:cNvCxnSpPr/>
            <p:nvPr/>
          </p:nvCxnSpPr>
          <p:spPr>
            <a:xfrm>
              <a:off x="6972779" y="4022650"/>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EBD7102-C828-05C1-31BF-0482E2586B0F}"/>
                </a:ext>
              </a:extLst>
            </p:cNvPr>
            <p:cNvCxnSpPr/>
            <p:nvPr/>
          </p:nvCxnSpPr>
          <p:spPr>
            <a:xfrm>
              <a:off x="6605451" y="3655322"/>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85802BC8-C760-9ACD-9612-87BD36E7FA38}"/>
                </a:ext>
              </a:extLst>
            </p:cNvPr>
            <p:cNvCxnSpPr/>
            <p:nvPr/>
          </p:nvCxnSpPr>
          <p:spPr>
            <a:xfrm>
              <a:off x="6795237" y="4316512"/>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8290CBA-C5B9-E963-F55E-0FFF42BCF71F}"/>
                </a:ext>
              </a:extLst>
            </p:cNvPr>
            <p:cNvCxnSpPr/>
            <p:nvPr/>
          </p:nvCxnSpPr>
          <p:spPr>
            <a:xfrm>
              <a:off x="7034000" y="4181825"/>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735F880-11F7-503B-C1AE-FA0795C037D5}"/>
                </a:ext>
              </a:extLst>
            </p:cNvPr>
            <p:cNvCxnSpPr/>
            <p:nvPr/>
          </p:nvCxnSpPr>
          <p:spPr>
            <a:xfrm>
              <a:off x="6997267" y="3471659"/>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C998EF0F-BFD6-3958-9566-4F68AE62DCC0}"/>
                </a:ext>
              </a:extLst>
            </p:cNvPr>
            <p:cNvCxnSpPr/>
            <p:nvPr/>
          </p:nvCxnSpPr>
          <p:spPr>
            <a:xfrm>
              <a:off x="6629940" y="4494666"/>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B7532CA-6F4E-966A-5CB0-46095AE8A26B}"/>
                </a:ext>
              </a:extLst>
            </p:cNvPr>
            <p:cNvCxnSpPr/>
            <p:nvPr/>
          </p:nvCxnSpPr>
          <p:spPr>
            <a:xfrm>
              <a:off x="6519741" y="3153308"/>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E4849C9-D52E-46FD-F231-C12D632BCB77}"/>
                </a:ext>
              </a:extLst>
            </p:cNvPr>
            <p:cNvCxnSpPr/>
            <p:nvPr/>
          </p:nvCxnSpPr>
          <p:spPr>
            <a:xfrm>
              <a:off x="3897547" y="556336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916EF92-E30B-2823-AA91-DDAE9A2D70D1}"/>
                </a:ext>
              </a:extLst>
            </p:cNvPr>
            <p:cNvCxnSpPr/>
            <p:nvPr/>
          </p:nvCxnSpPr>
          <p:spPr>
            <a:xfrm>
              <a:off x="4049947" y="571576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BD4D3B8-D9DD-60F0-BAC0-271FE6AF27C8}"/>
                </a:ext>
              </a:extLst>
            </p:cNvPr>
            <p:cNvCxnSpPr/>
            <p:nvPr/>
          </p:nvCxnSpPr>
          <p:spPr>
            <a:xfrm>
              <a:off x="4344587" y="559384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3188908-BCCE-7EF0-F9A0-48BBE550855E}"/>
                </a:ext>
              </a:extLst>
            </p:cNvPr>
            <p:cNvCxnSpPr/>
            <p:nvPr/>
          </p:nvCxnSpPr>
          <p:spPr>
            <a:xfrm>
              <a:off x="4354747" y="602056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38789FB4-8B9A-0FB3-294B-C8D518EAD3A6}"/>
                </a:ext>
              </a:extLst>
            </p:cNvPr>
            <p:cNvCxnSpPr/>
            <p:nvPr/>
          </p:nvCxnSpPr>
          <p:spPr>
            <a:xfrm>
              <a:off x="4095667" y="620344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9A616DAD-57CB-0FFF-0DA7-4BA83AFF0B7A}"/>
                </a:ext>
              </a:extLst>
            </p:cNvPr>
            <p:cNvCxnSpPr/>
            <p:nvPr/>
          </p:nvCxnSpPr>
          <p:spPr>
            <a:xfrm>
              <a:off x="3953427" y="602056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1CDDDDA7-D774-2BA7-F735-2F36EC6C39E8}"/>
                </a:ext>
              </a:extLst>
            </p:cNvPr>
            <p:cNvCxnSpPr/>
            <p:nvPr/>
          </p:nvCxnSpPr>
          <p:spPr>
            <a:xfrm>
              <a:off x="4507147" y="617296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5E8AE2B6-B693-5F52-13F8-E082FF6F59A2}"/>
                </a:ext>
              </a:extLst>
            </p:cNvPr>
            <p:cNvCxnSpPr/>
            <p:nvPr/>
          </p:nvCxnSpPr>
          <p:spPr>
            <a:xfrm>
              <a:off x="4202347" y="586816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170B5494-F303-1854-9443-61F32C4E5D72}"/>
                </a:ext>
              </a:extLst>
            </p:cNvPr>
            <p:cNvCxnSpPr/>
            <p:nvPr/>
          </p:nvCxnSpPr>
          <p:spPr>
            <a:xfrm>
              <a:off x="4476667" y="5512561"/>
              <a:ext cx="264160" cy="0"/>
            </a:xfrm>
            <a:prstGeom prst="line">
              <a:avLst/>
            </a:prstGeom>
            <a:ln w="285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2802159-380A-FB58-21E3-F1F28477FC62}"/>
                </a:ext>
              </a:extLst>
            </p:cNvPr>
            <p:cNvCxnSpPr/>
            <p:nvPr/>
          </p:nvCxnSpPr>
          <p:spPr>
            <a:xfrm>
              <a:off x="4039787" y="5482081"/>
              <a:ext cx="264160" cy="0"/>
            </a:xfrm>
            <a:prstGeom prst="line">
              <a:avLst/>
            </a:prstGeom>
            <a:ln w="285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1167DF4-6EA5-77E5-A330-AE7DD7E04971}"/>
                </a:ext>
              </a:extLst>
            </p:cNvPr>
            <p:cNvCxnSpPr/>
            <p:nvPr/>
          </p:nvCxnSpPr>
          <p:spPr>
            <a:xfrm>
              <a:off x="4618907" y="6101841"/>
              <a:ext cx="264160" cy="0"/>
            </a:xfrm>
            <a:prstGeom prst="line">
              <a:avLst/>
            </a:prstGeom>
            <a:ln w="285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6D59ACDA-AF24-096A-02FB-8C2960FDCA6B}"/>
                </a:ext>
              </a:extLst>
            </p:cNvPr>
            <p:cNvCxnSpPr/>
            <p:nvPr/>
          </p:nvCxnSpPr>
          <p:spPr>
            <a:xfrm>
              <a:off x="5218347" y="5868161"/>
              <a:ext cx="1087120" cy="0"/>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2E49147C-3C80-2AEE-0106-257D9F869FBB}"/>
                </a:ext>
              </a:extLst>
            </p:cNvPr>
            <p:cNvCxnSpPr/>
            <p:nvPr/>
          </p:nvCxnSpPr>
          <p:spPr>
            <a:xfrm>
              <a:off x="6691547" y="559384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54A1712D-FDAC-EA37-17D5-CE2A7F77E409}"/>
                </a:ext>
              </a:extLst>
            </p:cNvPr>
            <p:cNvCxnSpPr/>
            <p:nvPr/>
          </p:nvCxnSpPr>
          <p:spPr>
            <a:xfrm>
              <a:off x="7138587" y="562432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1EFB85F8-C2B8-7A1C-014B-F09C1BF136B6}"/>
                </a:ext>
              </a:extLst>
            </p:cNvPr>
            <p:cNvCxnSpPr/>
            <p:nvPr/>
          </p:nvCxnSpPr>
          <p:spPr>
            <a:xfrm>
              <a:off x="7301147" y="6203441"/>
              <a:ext cx="264160"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BCD8C691-1EFD-CB05-793A-B64A366F55C1}"/>
                </a:ext>
              </a:extLst>
            </p:cNvPr>
            <p:cNvCxnSpPr/>
            <p:nvPr/>
          </p:nvCxnSpPr>
          <p:spPr>
            <a:xfrm>
              <a:off x="7270667" y="5543041"/>
              <a:ext cx="264160" cy="0"/>
            </a:xfrm>
            <a:prstGeom prst="line">
              <a:avLst/>
            </a:prstGeom>
            <a:ln w="285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A9635A2-AACB-153A-D276-DE996949526A}"/>
                </a:ext>
              </a:extLst>
            </p:cNvPr>
            <p:cNvCxnSpPr/>
            <p:nvPr/>
          </p:nvCxnSpPr>
          <p:spPr>
            <a:xfrm>
              <a:off x="6833787" y="5512561"/>
              <a:ext cx="264160" cy="0"/>
            </a:xfrm>
            <a:prstGeom prst="line">
              <a:avLst/>
            </a:prstGeom>
            <a:ln w="285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00A62924-F865-DBB3-5A78-67F81D803473}"/>
                </a:ext>
              </a:extLst>
            </p:cNvPr>
            <p:cNvCxnSpPr/>
            <p:nvPr/>
          </p:nvCxnSpPr>
          <p:spPr>
            <a:xfrm>
              <a:off x="7412907" y="6132321"/>
              <a:ext cx="264160" cy="0"/>
            </a:xfrm>
            <a:prstGeom prst="line">
              <a:avLst/>
            </a:prstGeom>
            <a:ln w="28575">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E2FD167E-E074-B519-5281-29AE469EB6C2}"/>
                </a:ext>
              </a:extLst>
            </p:cNvPr>
            <p:cNvCxnSpPr>
              <a:cxnSpLocks/>
            </p:cNvCxnSpPr>
            <p:nvPr/>
          </p:nvCxnSpPr>
          <p:spPr>
            <a:xfrm>
              <a:off x="4314107" y="4521833"/>
              <a:ext cx="0" cy="747284"/>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500E2A2B-7142-125B-D4F5-6872C186C976}"/>
                </a:ext>
              </a:extLst>
            </p:cNvPr>
            <p:cNvCxnSpPr>
              <a:cxnSpLocks/>
            </p:cNvCxnSpPr>
            <p:nvPr/>
          </p:nvCxnSpPr>
          <p:spPr>
            <a:xfrm flipV="1">
              <a:off x="6833787" y="4698749"/>
              <a:ext cx="0" cy="598973"/>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1ABA648B-2FEB-AA56-BDAC-A89034236F91}"/>
                </a:ext>
              </a:extLst>
            </p:cNvPr>
            <p:cNvCxnSpPr/>
            <p:nvPr/>
          </p:nvCxnSpPr>
          <p:spPr>
            <a:xfrm>
              <a:off x="4138884" y="6281401"/>
              <a:ext cx="264160" cy="0"/>
            </a:xfrm>
            <a:prstGeom prst="line">
              <a:avLst/>
            </a:prstGeom>
            <a:ln w="28575">
              <a:solidFill>
                <a:srgbClr val="3366FF"/>
              </a:solidFill>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AB137373-B47A-646F-F85B-F9FBB729D8B1}"/>
                </a:ext>
              </a:extLst>
            </p:cNvPr>
            <p:cNvSpPr txBox="1"/>
            <p:nvPr/>
          </p:nvSpPr>
          <p:spPr>
            <a:xfrm>
              <a:off x="4710609" y="6082245"/>
              <a:ext cx="2057035" cy="415498"/>
            </a:xfrm>
            <a:prstGeom prst="rect">
              <a:avLst/>
            </a:prstGeom>
            <a:noFill/>
          </p:spPr>
          <p:txBody>
            <a:bodyPr wrap="square" rtlCol="0">
              <a:spAutoFit/>
            </a:bodyPr>
            <a:lstStyle/>
            <a:p>
              <a:pPr algn="ctr"/>
              <a:r>
                <a:rPr lang="en-US" sz="2100" dirty="0"/>
                <a:t>Selection</a:t>
              </a:r>
            </a:p>
          </p:txBody>
        </p:sp>
        <p:sp>
          <p:nvSpPr>
            <p:cNvPr id="47" name="TextBox 46">
              <a:extLst>
                <a:ext uri="{FF2B5EF4-FFF2-40B4-BE49-F238E27FC236}">
                  <a16:creationId xmlns:a16="http://schemas.microsoft.com/office/drawing/2014/main" id="{9C397B0D-8128-88C8-5F26-A7074F594B60}"/>
                </a:ext>
              </a:extLst>
            </p:cNvPr>
            <p:cNvSpPr txBox="1"/>
            <p:nvPr/>
          </p:nvSpPr>
          <p:spPr>
            <a:xfrm>
              <a:off x="4085507" y="4640843"/>
              <a:ext cx="2057035" cy="415498"/>
            </a:xfrm>
            <a:prstGeom prst="rect">
              <a:avLst/>
            </a:prstGeom>
            <a:noFill/>
          </p:spPr>
          <p:txBody>
            <a:bodyPr wrap="square" rtlCol="0">
              <a:spAutoFit/>
            </a:bodyPr>
            <a:lstStyle/>
            <a:p>
              <a:pPr algn="ctr"/>
              <a:r>
                <a:rPr lang="en-US" sz="2100" dirty="0"/>
                <a:t>Hybridization</a:t>
              </a:r>
            </a:p>
          </p:txBody>
        </p:sp>
      </p:grpSp>
      <p:sp>
        <p:nvSpPr>
          <p:cNvPr id="50" name="TextBox 49">
            <a:extLst>
              <a:ext uri="{FF2B5EF4-FFF2-40B4-BE49-F238E27FC236}">
                <a16:creationId xmlns:a16="http://schemas.microsoft.com/office/drawing/2014/main" id="{E4B60760-1184-82B2-8480-403C01167A6E}"/>
              </a:ext>
            </a:extLst>
          </p:cNvPr>
          <p:cNvSpPr txBox="1"/>
          <p:nvPr/>
        </p:nvSpPr>
        <p:spPr>
          <a:xfrm>
            <a:off x="7280885" y="5963635"/>
            <a:ext cx="4770782" cy="584775"/>
          </a:xfrm>
          <a:prstGeom prst="rect">
            <a:avLst/>
          </a:prstGeom>
          <a:noFill/>
        </p:spPr>
        <p:txBody>
          <a:bodyPr wrap="square" rtlCol="0">
            <a:spAutoFit/>
          </a:bodyPr>
          <a:lstStyle/>
          <a:p>
            <a:r>
              <a:rPr lang="en-US" sz="3200" dirty="0"/>
              <a:t>=&gt; </a:t>
            </a:r>
            <a:r>
              <a:rPr lang="en-US" sz="3200" dirty="0" err="1"/>
              <a:t>Intérêt</a:t>
            </a:r>
            <a:r>
              <a:rPr lang="en-US" sz="3200" dirty="0"/>
              <a:t> pour la </a:t>
            </a:r>
            <a:r>
              <a:rPr lang="en-US" sz="3200" dirty="0" err="1"/>
              <a:t>clinique</a:t>
            </a:r>
            <a:endParaRPr lang="en-US" sz="3200" dirty="0"/>
          </a:p>
        </p:txBody>
      </p:sp>
    </p:spTree>
    <p:extLst>
      <p:ext uri="{BB962C8B-B14F-4D97-AF65-F5344CB8AC3E}">
        <p14:creationId xmlns:p14="http://schemas.microsoft.com/office/powerpoint/2010/main" val="15198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1E70-DC4E-962E-E8C7-5746FDB07B44}"/>
              </a:ext>
            </a:extLst>
          </p:cNvPr>
          <p:cNvSpPr>
            <a:spLocks noGrp="1"/>
          </p:cNvSpPr>
          <p:nvPr>
            <p:ph type="title"/>
          </p:nvPr>
        </p:nvSpPr>
        <p:spPr/>
        <p:txBody>
          <a:bodyPr/>
          <a:lstStyle/>
          <a:p>
            <a:r>
              <a:rPr lang="fr-FR" dirty="0"/>
              <a:t>Comment trouver des mutations somatiques?</a:t>
            </a:r>
          </a:p>
        </p:txBody>
      </p:sp>
      <p:sp>
        <p:nvSpPr>
          <p:cNvPr id="3" name="Content Placeholder 2">
            <a:extLst>
              <a:ext uri="{FF2B5EF4-FFF2-40B4-BE49-F238E27FC236}">
                <a16:creationId xmlns:a16="http://schemas.microsoft.com/office/drawing/2014/main" id="{44DAE26C-180F-F142-2CB2-87BC40D21834}"/>
              </a:ext>
            </a:extLst>
          </p:cNvPr>
          <p:cNvSpPr>
            <a:spLocks noGrp="1"/>
          </p:cNvSpPr>
          <p:nvPr>
            <p:ph idx="1"/>
          </p:nvPr>
        </p:nvSpPr>
        <p:spPr>
          <a:xfrm>
            <a:off x="838200" y="1825625"/>
            <a:ext cx="10668754" cy="718399"/>
          </a:xfrm>
        </p:spPr>
        <p:txBody>
          <a:bodyPr>
            <a:normAutofit/>
          </a:bodyPr>
          <a:lstStyle/>
          <a:p>
            <a:r>
              <a:rPr lang="fr-FR" dirty="0"/>
              <a:t>Faire un mapping sur le génome humain à partir de la séquence</a:t>
            </a:r>
          </a:p>
        </p:txBody>
      </p:sp>
      <p:cxnSp>
        <p:nvCxnSpPr>
          <p:cNvPr id="4" name="Straight Connector 3">
            <a:extLst>
              <a:ext uri="{FF2B5EF4-FFF2-40B4-BE49-F238E27FC236}">
                <a16:creationId xmlns:a16="http://schemas.microsoft.com/office/drawing/2014/main" id="{25C664FB-CA6A-08EE-270C-81BA27012059}"/>
              </a:ext>
            </a:extLst>
          </p:cNvPr>
          <p:cNvCxnSpPr>
            <a:cxnSpLocks/>
          </p:cNvCxnSpPr>
          <p:nvPr/>
        </p:nvCxnSpPr>
        <p:spPr>
          <a:xfrm>
            <a:off x="5742921" y="2931453"/>
            <a:ext cx="5365687"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0" name="Picture 19" descr="Table&#10;&#10;Description automatically generated with medium confidence">
            <a:extLst>
              <a:ext uri="{FF2B5EF4-FFF2-40B4-BE49-F238E27FC236}">
                <a16:creationId xmlns:a16="http://schemas.microsoft.com/office/drawing/2014/main" id="{AAA22B92-9B5C-3EB2-1EAC-C162CD667A65}"/>
              </a:ext>
            </a:extLst>
          </p:cNvPr>
          <p:cNvPicPr>
            <a:picLocks noChangeAspect="1"/>
          </p:cNvPicPr>
          <p:nvPr/>
        </p:nvPicPr>
        <p:blipFill rotWithShape="1">
          <a:blip r:embed="rId2"/>
          <a:srcRect r="36889" b="20333"/>
          <a:stretch/>
        </p:blipFill>
        <p:spPr>
          <a:xfrm>
            <a:off x="370555" y="3123886"/>
            <a:ext cx="4353360" cy="1655199"/>
          </a:xfrm>
          <a:prstGeom prst="rect">
            <a:avLst/>
          </a:prstGeom>
        </p:spPr>
      </p:pic>
      <p:cxnSp>
        <p:nvCxnSpPr>
          <p:cNvPr id="22" name="Straight Connector 21">
            <a:extLst>
              <a:ext uri="{FF2B5EF4-FFF2-40B4-BE49-F238E27FC236}">
                <a16:creationId xmlns:a16="http://schemas.microsoft.com/office/drawing/2014/main" id="{5481CA5A-88B8-56B7-880E-43C22CC88E79}"/>
              </a:ext>
            </a:extLst>
          </p:cNvPr>
          <p:cNvCxnSpPr>
            <a:cxnSpLocks/>
          </p:cNvCxnSpPr>
          <p:nvPr/>
        </p:nvCxnSpPr>
        <p:spPr>
          <a:xfrm>
            <a:off x="5742920" y="3278503"/>
            <a:ext cx="4931122"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D0ADA32B-A8A7-6B03-F023-CF8209333DF4}"/>
              </a:ext>
            </a:extLst>
          </p:cNvPr>
          <p:cNvCxnSpPr>
            <a:cxnSpLocks/>
          </p:cNvCxnSpPr>
          <p:nvPr/>
        </p:nvCxnSpPr>
        <p:spPr>
          <a:xfrm>
            <a:off x="5742920" y="3625552"/>
            <a:ext cx="3980508" cy="869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7F1B281D-0813-4518-CB3E-B283717F6AAC}"/>
              </a:ext>
            </a:extLst>
          </p:cNvPr>
          <p:cNvCxnSpPr>
            <a:cxnSpLocks/>
          </p:cNvCxnSpPr>
          <p:nvPr/>
        </p:nvCxnSpPr>
        <p:spPr>
          <a:xfrm>
            <a:off x="5782152" y="5311153"/>
            <a:ext cx="1822759"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DA63B109-D91A-F56C-1CE1-CC4ABFCE60BE}"/>
              </a:ext>
            </a:extLst>
          </p:cNvPr>
          <p:cNvSpPr txBox="1"/>
          <p:nvPr/>
        </p:nvSpPr>
        <p:spPr>
          <a:xfrm>
            <a:off x="11108608" y="2719628"/>
            <a:ext cx="968721" cy="369332"/>
          </a:xfrm>
          <a:prstGeom prst="rect">
            <a:avLst/>
          </a:prstGeom>
          <a:noFill/>
        </p:spPr>
        <p:txBody>
          <a:bodyPr wrap="square" rtlCol="0">
            <a:spAutoFit/>
          </a:bodyPr>
          <a:lstStyle/>
          <a:p>
            <a:r>
              <a:rPr lang="fr-FR" dirty="0"/>
              <a:t>chr1</a:t>
            </a:r>
          </a:p>
        </p:txBody>
      </p:sp>
      <p:sp>
        <p:nvSpPr>
          <p:cNvPr id="31" name="TextBox 30">
            <a:extLst>
              <a:ext uri="{FF2B5EF4-FFF2-40B4-BE49-F238E27FC236}">
                <a16:creationId xmlns:a16="http://schemas.microsoft.com/office/drawing/2014/main" id="{9B5E3532-E67B-DBAC-1BAB-B6DCD807EAFD}"/>
              </a:ext>
            </a:extLst>
          </p:cNvPr>
          <p:cNvSpPr txBox="1"/>
          <p:nvPr/>
        </p:nvSpPr>
        <p:spPr>
          <a:xfrm>
            <a:off x="10674042" y="3052142"/>
            <a:ext cx="968721" cy="369332"/>
          </a:xfrm>
          <a:prstGeom prst="rect">
            <a:avLst/>
          </a:prstGeom>
          <a:noFill/>
        </p:spPr>
        <p:txBody>
          <a:bodyPr wrap="square" rtlCol="0">
            <a:spAutoFit/>
          </a:bodyPr>
          <a:lstStyle/>
          <a:p>
            <a:r>
              <a:rPr lang="fr-FR" dirty="0"/>
              <a:t>chr2</a:t>
            </a:r>
          </a:p>
        </p:txBody>
      </p:sp>
      <p:sp>
        <p:nvSpPr>
          <p:cNvPr id="32" name="TextBox 31">
            <a:extLst>
              <a:ext uri="{FF2B5EF4-FFF2-40B4-BE49-F238E27FC236}">
                <a16:creationId xmlns:a16="http://schemas.microsoft.com/office/drawing/2014/main" id="{0076BF55-9376-CE5C-A8A3-659B3D390C20}"/>
              </a:ext>
            </a:extLst>
          </p:cNvPr>
          <p:cNvSpPr txBox="1"/>
          <p:nvPr/>
        </p:nvSpPr>
        <p:spPr>
          <a:xfrm>
            <a:off x="9723428" y="3419211"/>
            <a:ext cx="968721" cy="369332"/>
          </a:xfrm>
          <a:prstGeom prst="rect">
            <a:avLst/>
          </a:prstGeom>
          <a:noFill/>
        </p:spPr>
        <p:txBody>
          <a:bodyPr wrap="square" rtlCol="0">
            <a:spAutoFit/>
          </a:bodyPr>
          <a:lstStyle/>
          <a:p>
            <a:r>
              <a:rPr lang="fr-FR" dirty="0"/>
              <a:t>chr3</a:t>
            </a:r>
          </a:p>
        </p:txBody>
      </p:sp>
      <p:sp>
        <p:nvSpPr>
          <p:cNvPr id="33" name="TextBox 32">
            <a:extLst>
              <a:ext uri="{FF2B5EF4-FFF2-40B4-BE49-F238E27FC236}">
                <a16:creationId xmlns:a16="http://schemas.microsoft.com/office/drawing/2014/main" id="{E2EC1FA4-9539-E484-161A-3253BBCDEAA9}"/>
              </a:ext>
            </a:extLst>
          </p:cNvPr>
          <p:cNvSpPr txBox="1"/>
          <p:nvPr/>
        </p:nvSpPr>
        <p:spPr>
          <a:xfrm>
            <a:off x="7724120" y="5126487"/>
            <a:ext cx="968721" cy="369332"/>
          </a:xfrm>
          <a:prstGeom prst="rect">
            <a:avLst/>
          </a:prstGeom>
          <a:noFill/>
        </p:spPr>
        <p:txBody>
          <a:bodyPr wrap="square" rtlCol="0">
            <a:spAutoFit/>
          </a:bodyPr>
          <a:lstStyle/>
          <a:p>
            <a:r>
              <a:rPr lang="fr-FR" dirty="0" err="1"/>
              <a:t>chrX</a:t>
            </a:r>
            <a:endParaRPr lang="fr-FR" dirty="0"/>
          </a:p>
        </p:txBody>
      </p:sp>
      <p:cxnSp>
        <p:nvCxnSpPr>
          <p:cNvPr id="36" name="Straight Connector 35">
            <a:extLst>
              <a:ext uri="{FF2B5EF4-FFF2-40B4-BE49-F238E27FC236}">
                <a16:creationId xmlns:a16="http://schemas.microsoft.com/office/drawing/2014/main" id="{433A2450-15F6-7513-65D1-DFC8846DF3C2}"/>
              </a:ext>
            </a:extLst>
          </p:cNvPr>
          <p:cNvCxnSpPr/>
          <p:nvPr/>
        </p:nvCxnSpPr>
        <p:spPr>
          <a:xfrm>
            <a:off x="6925901" y="3956364"/>
            <a:ext cx="0" cy="101398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7" name="Freeform 36">
            <a:extLst>
              <a:ext uri="{FF2B5EF4-FFF2-40B4-BE49-F238E27FC236}">
                <a16:creationId xmlns:a16="http://schemas.microsoft.com/office/drawing/2014/main" id="{2399627C-7F82-F545-4EB9-F8B8F8E18A15}"/>
              </a:ext>
            </a:extLst>
          </p:cNvPr>
          <p:cNvSpPr/>
          <p:nvPr/>
        </p:nvSpPr>
        <p:spPr>
          <a:xfrm>
            <a:off x="4725909" y="3039506"/>
            <a:ext cx="3177766" cy="300923"/>
          </a:xfrm>
          <a:custGeom>
            <a:avLst/>
            <a:gdLst>
              <a:gd name="connsiteX0" fmla="*/ 0 w 3177766"/>
              <a:gd name="connsiteY0" fmla="*/ 246902 h 300923"/>
              <a:gd name="connsiteX1" fmla="*/ 298764 w 3177766"/>
              <a:gd name="connsiteY1" fmla="*/ 292169 h 300923"/>
              <a:gd name="connsiteX2" fmla="*/ 796705 w 3177766"/>
              <a:gd name="connsiteY2" fmla="*/ 92993 h 300923"/>
              <a:gd name="connsiteX3" fmla="*/ 2607398 w 3177766"/>
              <a:gd name="connsiteY3" fmla="*/ 2458 h 300923"/>
              <a:gd name="connsiteX4" fmla="*/ 3177766 w 3177766"/>
              <a:gd name="connsiteY4" fmla="*/ 183528 h 300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766" h="300923">
                <a:moveTo>
                  <a:pt x="0" y="246902"/>
                </a:moveTo>
                <a:cubicBezTo>
                  <a:pt x="82990" y="282361"/>
                  <a:pt x="165980" y="317821"/>
                  <a:pt x="298764" y="292169"/>
                </a:cubicBezTo>
                <a:cubicBezTo>
                  <a:pt x="431548" y="266518"/>
                  <a:pt x="411933" y="141278"/>
                  <a:pt x="796705" y="92993"/>
                </a:cubicBezTo>
                <a:cubicBezTo>
                  <a:pt x="1181477" y="44708"/>
                  <a:pt x="2210555" y="-12631"/>
                  <a:pt x="2607398" y="2458"/>
                </a:cubicBezTo>
                <a:cubicBezTo>
                  <a:pt x="3004241" y="17547"/>
                  <a:pt x="3091003" y="100537"/>
                  <a:pt x="3177766" y="183528"/>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reeform 37">
            <a:extLst>
              <a:ext uri="{FF2B5EF4-FFF2-40B4-BE49-F238E27FC236}">
                <a16:creationId xmlns:a16="http://schemas.microsoft.com/office/drawing/2014/main" id="{DF75DD69-BC38-5D1F-4DED-BA153BBA2A54}"/>
              </a:ext>
            </a:extLst>
          </p:cNvPr>
          <p:cNvSpPr/>
          <p:nvPr/>
        </p:nvSpPr>
        <p:spPr>
          <a:xfrm>
            <a:off x="4744016" y="3675707"/>
            <a:ext cx="1530035" cy="1575303"/>
          </a:xfrm>
          <a:custGeom>
            <a:avLst/>
            <a:gdLst>
              <a:gd name="connsiteX0" fmla="*/ 0 w 1530035"/>
              <a:gd name="connsiteY0" fmla="*/ 0 h 1575303"/>
              <a:gd name="connsiteX1" fmla="*/ 669956 w 1530035"/>
              <a:gd name="connsiteY1" fmla="*/ 244443 h 1575303"/>
              <a:gd name="connsiteX2" fmla="*/ 1176950 w 1530035"/>
              <a:gd name="connsiteY2" fmla="*/ 1321806 h 1575303"/>
              <a:gd name="connsiteX3" fmla="*/ 1530035 w 1530035"/>
              <a:gd name="connsiteY3" fmla="*/ 1575303 h 1575303"/>
            </a:gdLst>
            <a:ahLst/>
            <a:cxnLst>
              <a:cxn ang="0">
                <a:pos x="connsiteX0" y="connsiteY0"/>
              </a:cxn>
              <a:cxn ang="0">
                <a:pos x="connsiteX1" y="connsiteY1"/>
              </a:cxn>
              <a:cxn ang="0">
                <a:pos x="connsiteX2" y="connsiteY2"/>
              </a:cxn>
              <a:cxn ang="0">
                <a:pos x="connsiteX3" y="connsiteY3"/>
              </a:cxn>
            </a:cxnLst>
            <a:rect l="l" t="t" r="r" b="b"/>
            <a:pathLst>
              <a:path w="1530035" h="1575303">
                <a:moveTo>
                  <a:pt x="0" y="0"/>
                </a:moveTo>
                <a:cubicBezTo>
                  <a:pt x="236899" y="12071"/>
                  <a:pt x="473798" y="24142"/>
                  <a:pt x="669956" y="244443"/>
                </a:cubicBezTo>
                <a:cubicBezTo>
                  <a:pt x="866114" y="464744"/>
                  <a:pt x="1033603" y="1099996"/>
                  <a:pt x="1176950" y="1321806"/>
                </a:cubicBezTo>
                <a:cubicBezTo>
                  <a:pt x="1320297" y="1543616"/>
                  <a:pt x="1425166" y="1559459"/>
                  <a:pt x="1530035" y="1575303"/>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Freeform 38">
            <a:extLst>
              <a:ext uri="{FF2B5EF4-FFF2-40B4-BE49-F238E27FC236}">
                <a16:creationId xmlns:a16="http://schemas.microsoft.com/office/drawing/2014/main" id="{DD2B0951-1FC8-061B-38B0-6CCEE32F5260}"/>
              </a:ext>
            </a:extLst>
          </p:cNvPr>
          <p:cNvSpPr/>
          <p:nvPr/>
        </p:nvSpPr>
        <p:spPr>
          <a:xfrm>
            <a:off x="4762123" y="3684760"/>
            <a:ext cx="1855960" cy="672651"/>
          </a:xfrm>
          <a:custGeom>
            <a:avLst/>
            <a:gdLst>
              <a:gd name="connsiteX0" fmla="*/ 0 w 1855960"/>
              <a:gd name="connsiteY0" fmla="*/ 434567 h 672651"/>
              <a:gd name="connsiteX1" fmla="*/ 597528 w 1855960"/>
              <a:gd name="connsiteY1" fmla="*/ 669957 h 672651"/>
              <a:gd name="connsiteX2" fmla="*/ 1629624 w 1855960"/>
              <a:gd name="connsiteY2" fmla="*/ 525101 h 672651"/>
              <a:gd name="connsiteX3" fmla="*/ 1855960 w 1855960"/>
              <a:gd name="connsiteY3" fmla="*/ 0 h 672651"/>
            </a:gdLst>
            <a:ahLst/>
            <a:cxnLst>
              <a:cxn ang="0">
                <a:pos x="connsiteX0" y="connsiteY0"/>
              </a:cxn>
              <a:cxn ang="0">
                <a:pos x="connsiteX1" y="connsiteY1"/>
              </a:cxn>
              <a:cxn ang="0">
                <a:pos x="connsiteX2" y="connsiteY2"/>
              </a:cxn>
              <a:cxn ang="0">
                <a:pos x="connsiteX3" y="connsiteY3"/>
              </a:cxn>
            </a:cxnLst>
            <a:rect l="l" t="t" r="r" b="b"/>
            <a:pathLst>
              <a:path w="1855960" h="672651">
                <a:moveTo>
                  <a:pt x="0" y="434567"/>
                </a:moveTo>
                <a:cubicBezTo>
                  <a:pt x="162962" y="544717"/>
                  <a:pt x="325924" y="654868"/>
                  <a:pt x="597528" y="669957"/>
                </a:cubicBezTo>
                <a:cubicBezTo>
                  <a:pt x="869132" y="685046"/>
                  <a:pt x="1419885" y="636761"/>
                  <a:pt x="1629624" y="525101"/>
                </a:cubicBezTo>
                <a:cubicBezTo>
                  <a:pt x="1839363" y="413441"/>
                  <a:pt x="1847661" y="206720"/>
                  <a:pt x="1855960" y="0"/>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Freeform 39">
            <a:extLst>
              <a:ext uri="{FF2B5EF4-FFF2-40B4-BE49-F238E27FC236}">
                <a16:creationId xmlns:a16="http://schemas.microsoft.com/office/drawing/2014/main" id="{02841872-FF09-E210-B3CE-9A13CF54146C}"/>
              </a:ext>
            </a:extLst>
          </p:cNvPr>
          <p:cNvSpPr/>
          <p:nvPr/>
        </p:nvSpPr>
        <p:spPr>
          <a:xfrm>
            <a:off x="4707802" y="2596606"/>
            <a:ext cx="1991762" cy="2001190"/>
          </a:xfrm>
          <a:custGeom>
            <a:avLst/>
            <a:gdLst>
              <a:gd name="connsiteX0" fmla="*/ 0 w 1991762"/>
              <a:gd name="connsiteY0" fmla="*/ 1957287 h 2001190"/>
              <a:gd name="connsiteX1" fmla="*/ 298764 w 1991762"/>
              <a:gd name="connsiteY1" fmla="*/ 1939180 h 2001190"/>
              <a:gd name="connsiteX2" fmla="*/ 452673 w 1991762"/>
              <a:gd name="connsiteY2" fmla="*/ 1359758 h 2001190"/>
              <a:gd name="connsiteX3" fmla="*/ 733331 w 1991762"/>
              <a:gd name="connsiteY3" fmla="*/ 137541 h 2001190"/>
              <a:gd name="connsiteX4" fmla="*/ 1738265 w 1991762"/>
              <a:gd name="connsiteY4" fmla="*/ 47006 h 2001190"/>
              <a:gd name="connsiteX5" fmla="*/ 1991762 w 1991762"/>
              <a:gd name="connsiteY5" fmla="*/ 300503 h 200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762" h="2001190">
                <a:moveTo>
                  <a:pt x="0" y="1957287"/>
                </a:moveTo>
                <a:cubicBezTo>
                  <a:pt x="111659" y="1998027"/>
                  <a:pt x="223319" y="2038768"/>
                  <a:pt x="298764" y="1939180"/>
                </a:cubicBezTo>
                <a:cubicBezTo>
                  <a:pt x="374209" y="1839592"/>
                  <a:pt x="380245" y="1660031"/>
                  <a:pt x="452673" y="1359758"/>
                </a:cubicBezTo>
                <a:cubicBezTo>
                  <a:pt x="525101" y="1059485"/>
                  <a:pt x="519066" y="356333"/>
                  <a:pt x="733331" y="137541"/>
                </a:cubicBezTo>
                <a:cubicBezTo>
                  <a:pt x="947596" y="-81251"/>
                  <a:pt x="1528527" y="19846"/>
                  <a:pt x="1738265" y="47006"/>
                </a:cubicBezTo>
                <a:cubicBezTo>
                  <a:pt x="1948004" y="74166"/>
                  <a:pt x="1969883" y="187334"/>
                  <a:pt x="1991762" y="300503"/>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3" name="Straight Connector 42">
            <a:extLst>
              <a:ext uri="{FF2B5EF4-FFF2-40B4-BE49-F238E27FC236}">
                <a16:creationId xmlns:a16="http://schemas.microsoft.com/office/drawing/2014/main" id="{732E6A31-822D-E397-8E88-76B33A386FCC}"/>
              </a:ext>
            </a:extLst>
          </p:cNvPr>
          <p:cNvCxnSpPr/>
          <p:nvPr/>
        </p:nvCxnSpPr>
        <p:spPr>
          <a:xfrm>
            <a:off x="6353923" y="5251010"/>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B8B5D35A-FB1C-5D15-02B2-31A7F6E30729}"/>
              </a:ext>
            </a:extLst>
          </p:cNvPr>
          <p:cNvCxnSpPr/>
          <p:nvPr/>
        </p:nvCxnSpPr>
        <p:spPr>
          <a:xfrm>
            <a:off x="6605911" y="3538396"/>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C556EEB9-BBCC-E67D-258E-A2EE282A01C9}"/>
              </a:ext>
            </a:extLst>
          </p:cNvPr>
          <p:cNvCxnSpPr/>
          <p:nvPr/>
        </p:nvCxnSpPr>
        <p:spPr>
          <a:xfrm>
            <a:off x="7918661" y="321246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98F1AC9C-BC69-FB17-194F-797EB5A8FC16}"/>
              </a:ext>
            </a:extLst>
          </p:cNvPr>
          <p:cNvCxnSpPr/>
          <p:nvPr/>
        </p:nvCxnSpPr>
        <p:spPr>
          <a:xfrm>
            <a:off x="6703977" y="2885047"/>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BC80754A-0A49-6667-F869-B7471A5A2ACA}"/>
              </a:ext>
            </a:extLst>
          </p:cNvPr>
          <p:cNvSpPr txBox="1"/>
          <p:nvPr/>
        </p:nvSpPr>
        <p:spPr>
          <a:xfrm>
            <a:off x="562529" y="5904224"/>
            <a:ext cx="11423043" cy="707886"/>
          </a:xfrm>
          <a:prstGeom prst="rect">
            <a:avLst/>
          </a:prstGeom>
          <a:noFill/>
        </p:spPr>
        <p:txBody>
          <a:bodyPr wrap="square" rtlCol="0">
            <a:spAutoFit/>
          </a:bodyPr>
          <a:lstStyle/>
          <a:p>
            <a:r>
              <a:rPr lang="fr-FR" sz="2000" u="sng" dirty="0"/>
              <a:t>Exercice</a:t>
            </a:r>
            <a:r>
              <a:rPr lang="fr-FR" sz="2000" dirty="0"/>
              <a:t>: Estimer le nombre d’opérations nécessaires pour faire ce mapping, sachant que l’on séquence des dizaines de millions de brins d’ADN, et que la taille </a:t>
            </a:r>
            <a:r>
              <a:rPr lang="en-US" sz="2000" dirty="0"/>
              <a:t>du </a:t>
            </a:r>
            <a:r>
              <a:rPr lang="en-US" sz="2000" dirty="0" err="1"/>
              <a:t>génome</a:t>
            </a:r>
            <a:r>
              <a:rPr lang="en-US" sz="2000" dirty="0"/>
              <a:t> </a:t>
            </a:r>
            <a:r>
              <a:rPr lang="en-US" sz="2000" dirty="0" err="1"/>
              <a:t>humain</a:t>
            </a:r>
            <a:r>
              <a:rPr lang="en-US" sz="2000" dirty="0"/>
              <a:t> </a:t>
            </a:r>
            <a:r>
              <a:rPr lang="en-US" sz="2000" dirty="0" err="1"/>
              <a:t>est</a:t>
            </a:r>
            <a:r>
              <a:rPr lang="en-US" sz="2000" dirty="0"/>
              <a:t> de 3’200’000’000 </a:t>
            </a:r>
            <a:r>
              <a:rPr lang="en-US" sz="2000" dirty="0" err="1"/>
              <a:t>paires</a:t>
            </a:r>
            <a:r>
              <a:rPr lang="en-US" sz="2000" dirty="0"/>
              <a:t> de base</a:t>
            </a:r>
            <a:r>
              <a:rPr lang="fr-FR" sz="2000" dirty="0"/>
              <a:t>.</a:t>
            </a:r>
          </a:p>
        </p:txBody>
      </p:sp>
    </p:spTree>
    <p:extLst>
      <p:ext uri="{BB962C8B-B14F-4D97-AF65-F5344CB8AC3E}">
        <p14:creationId xmlns:p14="http://schemas.microsoft.com/office/powerpoint/2010/main" val="242707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A948-AC53-BCCE-D502-FB3094A4BF48}"/>
              </a:ext>
            </a:extLst>
          </p:cNvPr>
          <p:cNvSpPr>
            <a:spLocks noGrp="1"/>
          </p:cNvSpPr>
          <p:nvPr>
            <p:ph type="title"/>
          </p:nvPr>
        </p:nvSpPr>
        <p:spPr/>
        <p:txBody>
          <a:bodyPr/>
          <a:lstStyle/>
          <a:p>
            <a:r>
              <a:rPr lang="fr-FR" dirty="0"/>
              <a:t>Comment trouver des mutations somatiques?</a:t>
            </a:r>
          </a:p>
        </p:txBody>
      </p:sp>
      <p:cxnSp>
        <p:nvCxnSpPr>
          <p:cNvPr id="4" name="Straight Connector 3">
            <a:extLst>
              <a:ext uri="{FF2B5EF4-FFF2-40B4-BE49-F238E27FC236}">
                <a16:creationId xmlns:a16="http://schemas.microsoft.com/office/drawing/2014/main" id="{13FAE383-D832-B689-810F-A4F8EAF82746}"/>
              </a:ext>
            </a:extLst>
          </p:cNvPr>
          <p:cNvCxnSpPr>
            <a:cxnSpLocks/>
          </p:cNvCxnSpPr>
          <p:nvPr/>
        </p:nvCxnSpPr>
        <p:spPr>
          <a:xfrm>
            <a:off x="5709055" y="3126186"/>
            <a:ext cx="5365687"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5" name="Picture 4" descr="Table&#10;&#10;Description automatically generated with medium confidence">
            <a:extLst>
              <a:ext uri="{FF2B5EF4-FFF2-40B4-BE49-F238E27FC236}">
                <a16:creationId xmlns:a16="http://schemas.microsoft.com/office/drawing/2014/main" id="{08E94919-0DEC-9993-94D0-B50343244739}"/>
              </a:ext>
            </a:extLst>
          </p:cNvPr>
          <p:cNvPicPr>
            <a:picLocks noChangeAspect="1"/>
          </p:cNvPicPr>
          <p:nvPr/>
        </p:nvPicPr>
        <p:blipFill rotWithShape="1">
          <a:blip r:embed="rId2"/>
          <a:srcRect r="36889" b="20333"/>
          <a:stretch/>
        </p:blipFill>
        <p:spPr>
          <a:xfrm>
            <a:off x="336689" y="3318619"/>
            <a:ext cx="4353360" cy="1655199"/>
          </a:xfrm>
          <a:prstGeom prst="rect">
            <a:avLst/>
          </a:prstGeom>
        </p:spPr>
      </p:pic>
      <p:cxnSp>
        <p:nvCxnSpPr>
          <p:cNvPr id="6" name="Straight Connector 5">
            <a:extLst>
              <a:ext uri="{FF2B5EF4-FFF2-40B4-BE49-F238E27FC236}">
                <a16:creationId xmlns:a16="http://schemas.microsoft.com/office/drawing/2014/main" id="{0C2EC21F-C8B4-5864-5A1A-DD66193D3AA2}"/>
              </a:ext>
            </a:extLst>
          </p:cNvPr>
          <p:cNvCxnSpPr>
            <a:cxnSpLocks/>
          </p:cNvCxnSpPr>
          <p:nvPr/>
        </p:nvCxnSpPr>
        <p:spPr>
          <a:xfrm>
            <a:off x="5709054" y="3473236"/>
            <a:ext cx="4931122"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00A40ED-3C23-14EE-7F2E-A6694ACE7EB8}"/>
              </a:ext>
            </a:extLst>
          </p:cNvPr>
          <p:cNvCxnSpPr>
            <a:cxnSpLocks/>
          </p:cNvCxnSpPr>
          <p:nvPr/>
        </p:nvCxnSpPr>
        <p:spPr>
          <a:xfrm>
            <a:off x="5709054" y="3820285"/>
            <a:ext cx="3980508" cy="869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D849011-0E0B-5A93-7871-ADEFB7091F55}"/>
              </a:ext>
            </a:extLst>
          </p:cNvPr>
          <p:cNvCxnSpPr>
            <a:cxnSpLocks/>
          </p:cNvCxnSpPr>
          <p:nvPr/>
        </p:nvCxnSpPr>
        <p:spPr>
          <a:xfrm>
            <a:off x="5748286" y="5505886"/>
            <a:ext cx="1822759"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F7D7D3B3-ED17-0F5F-D685-A7EC07657D79}"/>
              </a:ext>
            </a:extLst>
          </p:cNvPr>
          <p:cNvSpPr txBox="1"/>
          <p:nvPr/>
        </p:nvSpPr>
        <p:spPr>
          <a:xfrm>
            <a:off x="11074742" y="2914361"/>
            <a:ext cx="968721" cy="369332"/>
          </a:xfrm>
          <a:prstGeom prst="rect">
            <a:avLst/>
          </a:prstGeom>
          <a:noFill/>
        </p:spPr>
        <p:txBody>
          <a:bodyPr wrap="square" rtlCol="0">
            <a:spAutoFit/>
          </a:bodyPr>
          <a:lstStyle/>
          <a:p>
            <a:r>
              <a:rPr lang="fr-FR" dirty="0"/>
              <a:t>chr1</a:t>
            </a:r>
          </a:p>
        </p:txBody>
      </p:sp>
      <p:sp>
        <p:nvSpPr>
          <p:cNvPr id="10" name="TextBox 9">
            <a:extLst>
              <a:ext uri="{FF2B5EF4-FFF2-40B4-BE49-F238E27FC236}">
                <a16:creationId xmlns:a16="http://schemas.microsoft.com/office/drawing/2014/main" id="{91CD5670-F482-43A3-05D7-304C344AABC6}"/>
              </a:ext>
            </a:extLst>
          </p:cNvPr>
          <p:cNvSpPr txBox="1"/>
          <p:nvPr/>
        </p:nvSpPr>
        <p:spPr>
          <a:xfrm>
            <a:off x="10640176" y="3246875"/>
            <a:ext cx="968721" cy="369332"/>
          </a:xfrm>
          <a:prstGeom prst="rect">
            <a:avLst/>
          </a:prstGeom>
          <a:noFill/>
        </p:spPr>
        <p:txBody>
          <a:bodyPr wrap="square" rtlCol="0">
            <a:spAutoFit/>
          </a:bodyPr>
          <a:lstStyle/>
          <a:p>
            <a:r>
              <a:rPr lang="fr-FR" dirty="0"/>
              <a:t>chr2</a:t>
            </a:r>
          </a:p>
        </p:txBody>
      </p:sp>
      <p:sp>
        <p:nvSpPr>
          <p:cNvPr id="11" name="TextBox 10">
            <a:extLst>
              <a:ext uri="{FF2B5EF4-FFF2-40B4-BE49-F238E27FC236}">
                <a16:creationId xmlns:a16="http://schemas.microsoft.com/office/drawing/2014/main" id="{87113743-E450-774C-B0B3-33EFF2323A35}"/>
              </a:ext>
            </a:extLst>
          </p:cNvPr>
          <p:cNvSpPr txBox="1"/>
          <p:nvPr/>
        </p:nvSpPr>
        <p:spPr>
          <a:xfrm>
            <a:off x="9689562" y="3613944"/>
            <a:ext cx="968721" cy="369332"/>
          </a:xfrm>
          <a:prstGeom prst="rect">
            <a:avLst/>
          </a:prstGeom>
          <a:noFill/>
        </p:spPr>
        <p:txBody>
          <a:bodyPr wrap="square" rtlCol="0">
            <a:spAutoFit/>
          </a:bodyPr>
          <a:lstStyle/>
          <a:p>
            <a:r>
              <a:rPr lang="fr-FR" dirty="0"/>
              <a:t>chr3</a:t>
            </a:r>
          </a:p>
        </p:txBody>
      </p:sp>
      <p:sp>
        <p:nvSpPr>
          <p:cNvPr id="12" name="TextBox 11">
            <a:extLst>
              <a:ext uri="{FF2B5EF4-FFF2-40B4-BE49-F238E27FC236}">
                <a16:creationId xmlns:a16="http://schemas.microsoft.com/office/drawing/2014/main" id="{CF63149D-2FBA-284C-71C6-980F735471A2}"/>
              </a:ext>
            </a:extLst>
          </p:cNvPr>
          <p:cNvSpPr txBox="1"/>
          <p:nvPr/>
        </p:nvSpPr>
        <p:spPr>
          <a:xfrm>
            <a:off x="7690254" y="5321220"/>
            <a:ext cx="968721" cy="369332"/>
          </a:xfrm>
          <a:prstGeom prst="rect">
            <a:avLst/>
          </a:prstGeom>
          <a:noFill/>
        </p:spPr>
        <p:txBody>
          <a:bodyPr wrap="square" rtlCol="0">
            <a:spAutoFit/>
          </a:bodyPr>
          <a:lstStyle/>
          <a:p>
            <a:r>
              <a:rPr lang="fr-FR" dirty="0" err="1"/>
              <a:t>chrX</a:t>
            </a:r>
            <a:endParaRPr lang="fr-FR" dirty="0"/>
          </a:p>
        </p:txBody>
      </p:sp>
      <p:cxnSp>
        <p:nvCxnSpPr>
          <p:cNvPr id="13" name="Straight Connector 12">
            <a:extLst>
              <a:ext uri="{FF2B5EF4-FFF2-40B4-BE49-F238E27FC236}">
                <a16:creationId xmlns:a16="http://schemas.microsoft.com/office/drawing/2014/main" id="{52DC1C35-E530-8EB7-E7F1-349636585856}"/>
              </a:ext>
            </a:extLst>
          </p:cNvPr>
          <p:cNvCxnSpPr/>
          <p:nvPr/>
        </p:nvCxnSpPr>
        <p:spPr>
          <a:xfrm>
            <a:off x="6892035" y="4151097"/>
            <a:ext cx="0" cy="101398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Freeform 13">
            <a:extLst>
              <a:ext uri="{FF2B5EF4-FFF2-40B4-BE49-F238E27FC236}">
                <a16:creationId xmlns:a16="http://schemas.microsoft.com/office/drawing/2014/main" id="{309F9D1C-9EBC-B1EE-FD31-52A3CD055A05}"/>
              </a:ext>
            </a:extLst>
          </p:cNvPr>
          <p:cNvSpPr/>
          <p:nvPr/>
        </p:nvSpPr>
        <p:spPr>
          <a:xfrm>
            <a:off x="4692043" y="3234239"/>
            <a:ext cx="3177766" cy="300923"/>
          </a:xfrm>
          <a:custGeom>
            <a:avLst/>
            <a:gdLst>
              <a:gd name="connsiteX0" fmla="*/ 0 w 3177766"/>
              <a:gd name="connsiteY0" fmla="*/ 246902 h 300923"/>
              <a:gd name="connsiteX1" fmla="*/ 298764 w 3177766"/>
              <a:gd name="connsiteY1" fmla="*/ 292169 h 300923"/>
              <a:gd name="connsiteX2" fmla="*/ 796705 w 3177766"/>
              <a:gd name="connsiteY2" fmla="*/ 92993 h 300923"/>
              <a:gd name="connsiteX3" fmla="*/ 2607398 w 3177766"/>
              <a:gd name="connsiteY3" fmla="*/ 2458 h 300923"/>
              <a:gd name="connsiteX4" fmla="*/ 3177766 w 3177766"/>
              <a:gd name="connsiteY4" fmla="*/ 183528 h 300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766" h="300923">
                <a:moveTo>
                  <a:pt x="0" y="246902"/>
                </a:moveTo>
                <a:cubicBezTo>
                  <a:pt x="82990" y="282361"/>
                  <a:pt x="165980" y="317821"/>
                  <a:pt x="298764" y="292169"/>
                </a:cubicBezTo>
                <a:cubicBezTo>
                  <a:pt x="431548" y="266518"/>
                  <a:pt x="411933" y="141278"/>
                  <a:pt x="796705" y="92993"/>
                </a:cubicBezTo>
                <a:cubicBezTo>
                  <a:pt x="1181477" y="44708"/>
                  <a:pt x="2210555" y="-12631"/>
                  <a:pt x="2607398" y="2458"/>
                </a:cubicBezTo>
                <a:cubicBezTo>
                  <a:pt x="3004241" y="17547"/>
                  <a:pt x="3091003" y="100537"/>
                  <a:pt x="3177766" y="183528"/>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reeform 14">
            <a:extLst>
              <a:ext uri="{FF2B5EF4-FFF2-40B4-BE49-F238E27FC236}">
                <a16:creationId xmlns:a16="http://schemas.microsoft.com/office/drawing/2014/main" id="{61E65664-1084-9A32-AD4B-8ADA7F224961}"/>
              </a:ext>
            </a:extLst>
          </p:cNvPr>
          <p:cNvSpPr/>
          <p:nvPr/>
        </p:nvSpPr>
        <p:spPr>
          <a:xfrm>
            <a:off x="4710150" y="3870440"/>
            <a:ext cx="1530035" cy="1575303"/>
          </a:xfrm>
          <a:custGeom>
            <a:avLst/>
            <a:gdLst>
              <a:gd name="connsiteX0" fmla="*/ 0 w 1530035"/>
              <a:gd name="connsiteY0" fmla="*/ 0 h 1575303"/>
              <a:gd name="connsiteX1" fmla="*/ 669956 w 1530035"/>
              <a:gd name="connsiteY1" fmla="*/ 244443 h 1575303"/>
              <a:gd name="connsiteX2" fmla="*/ 1176950 w 1530035"/>
              <a:gd name="connsiteY2" fmla="*/ 1321806 h 1575303"/>
              <a:gd name="connsiteX3" fmla="*/ 1530035 w 1530035"/>
              <a:gd name="connsiteY3" fmla="*/ 1575303 h 1575303"/>
            </a:gdLst>
            <a:ahLst/>
            <a:cxnLst>
              <a:cxn ang="0">
                <a:pos x="connsiteX0" y="connsiteY0"/>
              </a:cxn>
              <a:cxn ang="0">
                <a:pos x="connsiteX1" y="connsiteY1"/>
              </a:cxn>
              <a:cxn ang="0">
                <a:pos x="connsiteX2" y="connsiteY2"/>
              </a:cxn>
              <a:cxn ang="0">
                <a:pos x="connsiteX3" y="connsiteY3"/>
              </a:cxn>
            </a:cxnLst>
            <a:rect l="l" t="t" r="r" b="b"/>
            <a:pathLst>
              <a:path w="1530035" h="1575303">
                <a:moveTo>
                  <a:pt x="0" y="0"/>
                </a:moveTo>
                <a:cubicBezTo>
                  <a:pt x="236899" y="12071"/>
                  <a:pt x="473798" y="24142"/>
                  <a:pt x="669956" y="244443"/>
                </a:cubicBezTo>
                <a:cubicBezTo>
                  <a:pt x="866114" y="464744"/>
                  <a:pt x="1033603" y="1099996"/>
                  <a:pt x="1176950" y="1321806"/>
                </a:cubicBezTo>
                <a:cubicBezTo>
                  <a:pt x="1320297" y="1543616"/>
                  <a:pt x="1425166" y="1559459"/>
                  <a:pt x="1530035" y="1575303"/>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reeform 15">
            <a:extLst>
              <a:ext uri="{FF2B5EF4-FFF2-40B4-BE49-F238E27FC236}">
                <a16:creationId xmlns:a16="http://schemas.microsoft.com/office/drawing/2014/main" id="{C6E7AEC9-6318-A2FA-A42B-DE5C09083D15}"/>
              </a:ext>
            </a:extLst>
          </p:cNvPr>
          <p:cNvSpPr/>
          <p:nvPr/>
        </p:nvSpPr>
        <p:spPr>
          <a:xfrm>
            <a:off x="4728257" y="3879493"/>
            <a:ext cx="1855960" cy="672651"/>
          </a:xfrm>
          <a:custGeom>
            <a:avLst/>
            <a:gdLst>
              <a:gd name="connsiteX0" fmla="*/ 0 w 1855960"/>
              <a:gd name="connsiteY0" fmla="*/ 434567 h 672651"/>
              <a:gd name="connsiteX1" fmla="*/ 597528 w 1855960"/>
              <a:gd name="connsiteY1" fmla="*/ 669957 h 672651"/>
              <a:gd name="connsiteX2" fmla="*/ 1629624 w 1855960"/>
              <a:gd name="connsiteY2" fmla="*/ 525101 h 672651"/>
              <a:gd name="connsiteX3" fmla="*/ 1855960 w 1855960"/>
              <a:gd name="connsiteY3" fmla="*/ 0 h 672651"/>
            </a:gdLst>
            <a:ahLst/>
            <a:cxnLst>
              <a:cxn ang="0">
                <a:pos x="connsiteX0" y="connsiteY0"/>
              </a:cxn>
              <a:cxn ang="0">
                <a:pos x="connsiteX1" y="connsiteY1"/>
              </a:cxn>
              <a:cxn ang="0">
                <a:pos x="connsiteX2" y="connsiteY2"/>
              </a:cxn>
              <a:cxn ang="0">
                <a:pos x="connsiteX3" y="connsiteY3"/>
              </a:cxn>
            </a:cxnLst>
            <a:rect l="l" t="t" r="r" b="b"/>
            <a:pathLst>
              <a:path w="1855960" h="672651">
                <a:moveTo>
                  <a:pt x="0" y="434567"/>
                </a:moveTo>
                <a:cubicBezTo>
                  <a:pt x="162962" y="544717"/>
                  <a:pt x="325924" y="654868"/>
                  <a:pt x="597528" y="669957"/>
                </a:cubicBezTo>
                <a:cubicBezTo>
                  <a:pt x="869132" y="685046"/>
                  <a:pt x="1419885" y="636761"/>
                  <a:pt x="1629624" y="525101"/>
                </a:cubicBezTo>
                <a:cubicBezTo>
                  <a:pt x="1839363" y="413441"/>
                  <a:pt x="1847661" y="206720"/>
                  <a:pt x="1855960" y="0"/>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reeform 16">
            <a:extLst>
              <a:ext uri="{FF2B5EF4-FFF2-40B4-BE49-F238E27FC236}">
                <a16:creationId xmlns:a16="http://schemas.microsoft.com/office/drawing/2014/main" id="{1E95C932-BB6C-89D5-DFCC-256757DEDAD6}"/>
              </a:ext>
            </a:extLst>
          </p:cNvPr>
          <p:cNvSpPr/>
          <p:nvPr/>
        </p:nvSpPr>
        <p:spPr>
          <a:xfrm>
            <a:off x="4673936" y="2791339"/>
            <a:ext cx="1991762" cy="2001190"/>
          </a:xfrm>
          <a:custGeom>
            <a:avLst/>
            <a:gdLst>
              <a:gd name="connsiteX0" fmla="*/ 0 w 1991762"/>
              <a:gd name="connsiteY0" fmla="*/ 1957287 h 2001190"/>
              <a:gd name="connsiteX1" fmla="*/ 298764 w 1991762"/>
              <a:gd name="connsiteY1" fmla="*/ 1939180 h 2001190"/>
              <a:gd name="connsiteX2" fmla="*/ 452673 w 1991762"/>
              <a:gd name="connsiteY2" fmla="*/ 1359758 h 2001190"/>
              <a:gd name="connsiteX3" fmla="*/ 733331 w 1991762"/>
              <a:gd name="connsiteY3" fmla="*/ 137541 h 2001190"/>
              <a:gd name="connsiteX4" fmla="*/ 1738265 w 1991762"/>
              <a:gd name="connsiteY4" fmla="*/ 47006 h 2001190"/>
              <a:gd name="connsiteX5" fmla="*/ 1991762 w 1991762"/>
              <a:gd name="connsiteY5" fmla="*/ 300503 h 200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762" h="2001190">
                <a:moveTo>
                  <a:pt x="0" y="1957287"/>
                </a:moveTo>
                <a:cubicBezTo>
                  <a:pt x="111659" y="1998027"/>
                  <a:pt x="223319" y="2038768"/>
                  <a:pt x="298764" y="1939180"/>
                </a:cubicBezTo>
                <a:cubicBezTo>
                  <a:pt x="374209" y="1839592"/>
                  <a:pt x="380245" y="1660031"/>
                  <a:pt x="452673" y="1359758"/>
                </a:cubicBezTo>
                <a:cubicBezTo>
                  <a:pt x="525101" y="1059485"/>
                  <a:pt x="519066" y="356333"/>
                  <a:pt x="733331" y="137541"/>
                </a:cubicBezTo>
                <a:cubicBezTo>
                  <a:pt x="947596" y="-81251"/>
                  <a:pt x="1528527" y="19846"/>
                  <a:pt x="1738265" y="47006"/>
                </a:cubicBezTo>
                <a:cubicBezTo>
                  <a:pt x="1948004" y="74166"/>
                  <a:pt x="1969883" y="187334"/>
                  <a:pt x="1991762" y="300503"/>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Straight Connector 17">
            <a:extLst>
              <a:ext uri="{FF2B5EF4-FFF2-40B4-BE49-F238E27FC236}">
                <a16:creationId xmlns:a16="http://schemas.microsoft.com/office/drawing/2014/main" id="{6972FB0B-86B5-07E7-0871-62B766505602}"/>
              </a:ext>
            </a:extLst>
          </p:cNvPr>
          <p:cNvCxnSpPr/>
          <p:nvPr/>
        </p:nvCxnSpPr>
        <p:spPr>
          <a:xfrm>
            <a:off x="6320057" y="5445743"/>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6CE1F42D-232F-921E-1EDB-A51940E84711}"/>
              </a:ext>
            </a:extLst>
          </p:cNvPr>
          <p:cNvCxnSpPr/>
          <p:nvPr/>
        </p:nvCxnSpPr>
        <p:spPr>
          <a:xfrm>
            <a:off x="6572045" y="373312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2DFA9EA-6573-536F-ACC1-B5CD5E7F7855}"/>
              </a:ext>
            </a:extLst>
          </p:cNvPr>
          <p:cNvCxnSpPr/>
          <p:nvPr/>
        </p:nvCxnSpPr>
        <p:spPr>
          <a:xfrm>
            <a:off x="6670111" y="3079780"/>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BCC69FE-0D9E-C894-C09B-192D362DC945}"/>
              </a:ext>
            </a:extLst>
          </p:cNvPr>
          <p:cNvCxnSpPr>
            <a:cxnSpLocks/>
          </p:cNvCxnSpPr>
          <p:nvPr/>
        </p:nvCxnSpPr>
        <p:spPr>
          <a:xfrm>
            <a:off x="7901727" y="3415662"/>
            <a:ext cx="429472"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8651796A-9FF1-A3B0-5699-84F023198826}"/>
              </a:ext>
            </a:extLst>
          </p:cNvPr>
          <p:cNvCxnSpPr/>
          <p:nvPr/>
        </p:nvCxnSpPr>
        <p:spPr>
          <a:xfrm>
            <a:off x="8161866" y="3327079"/>
            <a:ext cx="0" cy="2165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7028552-FC0E-3520-B13A-6F1426DB0DFD}"/>
              </a:ext>
            </a:extLst>
          </p:cNvPr>
          <p:cNvSpPr txBox="1"/>
          <p:nvPr/>
        </p:nvSpPr>
        <p:spPr>
          <a:xfrm>
            <a:off x="8086094" y="3092628"/>
            <a:ext cx="366492" cy="338554"/>
          </a:xfrm>
          <a:prstGeom prst="rect">
            <a:avLst/>
          </a:prstGeom>
          <a:noFill/>
          <a:ln>
            <a:noFill/>
          </a:ln>
        </p:spPr>
        <p:txBody>
          <a:bodyPr wrap="square" rtlCol="0">
            <a:spAutoFit/>
          </a:bodyPr>
          <a:lstStyle/>
          <a:p>
            <a:r>
              <a:rPr lang="fr-FR" sz="1600" dirty="0">
                <a:solidFill>
                  <a:schemeClr val="accent2"/>
                </a:solidFill>
              </a:rPr>
              <a:t>C</a:t>
            </a:r>
          </a:p>
        </p:txBody>
      </p:sp>
      <p:sp>
        <p:nvSpPr>
          <p:cNvPr id="25" name="TextBox 24">
            <a:extLst>
              <a:ext uri="{FF2B5EF4-FFF2-40B4-BE49-F238E27FC236}">
                <a16:creationId xmlns:a16="http://schemas.microsoft.com/office/drawing/2014/main" id="{9E93F22A-2A58-F427-D32D-B02FEBEF6D4B}"/>
              </a:ext>
            </a:extLst>
          </p:cNvPr>
          <p:cNvSpPr txBox="1"/>
          <p:nvPr/>
        </p:nvSpPr>
        <p:spPr>
          <a:xfrm>
            <a:off x="8103199" y="3379818"/>
            <a:ext cx="366492" cy="338554"/>
          </a:xfrm>
          <a:prstGeom prst="rect">
            <a:avLst/>
          </a:prstGeom>
          <a:noFill/>
        </p:spPr>
        <p:txBody>
          <a:bodyPr wrap="square" rtlCol="0">
            <a:spAutoFit/>
          </a:bodyPr>
          <a:lstStyle/>
          <a:p>
            <a:r>
              <a:rPr lang="fr-FR" sz="1600" dirty="0"/>
              <a:t>A</a:t>
            </a:r>
          </a:p>
        </p:txBody>
      </p:sp>
      <p:cxnSp>
        <p:nvCxnSpPr>
          <p:cNvPr id="27" name="Straight Arrow Connector 26">
            <a:extLst>
              <a:ext uri="{FF2B5EF4-FFF2-40B4-BE49-F238E27FC236}">
                <a16:creationId xmlns:a16="http://schemas.microsoft.com/office/drawing/2014/main" id="{D78EA339-8A09-71D8-857E-4BA72C25A5F7}"/>
              </a:ext>
            </a:extLst>
          </p:cNvPr>
          <p:cNvCxnSpPr/>
          <p:nvPr/>
        </p:nvCxnSpPr>
        <p:spPr>
          <a:xfrm flipH="1">
            <a:off x="8324759" y="2470008"/>
            <a:ext cx="1221622" cy="73628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A7366E7-5BA1-37E0-9AE3-9FDD18EDBE33}"/>
              </a:ext>
            </a:extLst>
          </p:cNvPr>
          <p:cNvSpPr txBox="1"/>
          <p:nvPr/>
        </p:nvSpPr>
        <p:spPr>
          <a:xfrm>
            <a:off x="8658975" y="1863355"/>
            <a:ext cx="2826914" cy="646331"/>
          </a:xfrm>
          <a:prstGeom prst="rect">
            <a:avLst/>
          </a:prstGeom>
          <a:noFill/>
        </p:spPr>
        <p:txBody>
          <a:bodyPr wrap="square" rtlCol="0">
            <a:spAutoFit/>
          </a:bodyPr>
          <a:lstStyle/>
          <a:p>
            <a:r>
              <a:rPr lang="fr-FR" dirty="0"/>
              <a:t>Nucléotide dans le brin d’ADN de la tumeur</a:t>
            </a:r>
          </a:p>
        </p:txBody>
      </p:sp>
      <p:sp>
        <p:nvSpPr>
          <p:cNvPr id="29" name="TextBox 28">
            <a:extLst>
              <a:ext uri="{FF2B5EF4-FFF2-40B4-BE49-F238E27FC236}">
                <a16:creationId xmlns:a16="http://schemas.microsoft.com/office/drawing/2014/main" id="{595A86D7-6668-B087-DE4A-D36603881897}"/>
              </a:ext>
            </a:extLst>
          </p:cNvPr>
          <p:cNvSpPr txBox="1"/>
          <p:nvPr/>
        </p:nvSpPr>
        <p:spPr>
          <a:xfrm>
            <a:off x="8830291" y="4207704"/>
            <a:ext cx="2826914" cy="646331"/>
          </a:xfrm>
          <a:prstGeom prst="rect">
            <a:avLst/>
          </a:prstGeom>
          <a:noFill/>
        </p:spPr>
        <p:txBody>
          <a:bodyPr wrap="square" rtlCol="0">
            <a:spAutoFit/>
          </a:bodyPr>
          <a:lstStyle/>
          <a:p>
            <a:r>
              <a:rPr lang="fr-FR" dirty="0"/>
              <a:t>Nucléotide dans le génome de référence</a:t>
            </a:r>
          </a:p>
        </p:txBody>
      </p:sp>
      <p:cxnSp>
        <p:nvCxnSpPr>
          <p:cNvPr id="30" name="Straight Arrow Connector 29">
            <a:extLst>
              <a:ext uri="{FF2B5EF4-FFF2-40B4-BE49-F238E27FC236}">
                <a16:creationId xmlns:a16="http://schemas.microsoft.com/office/drawing/2014/main" id="{81CA2D3D-F07B-E5CD-CB70-A62F36440A86}"/>
              </a:ext>
            </a:extLst>
          </p:cNvPr>
          <p:cNvCxnSpPr>
            <a:cxnSpLocks/>
          </p:cNvCxnSpPr>
          <p:nvPr/>
        </p:nvCxnSpPr>
        <p:spPr>
          <a:xfrm flipH="1" flipV="1">
            <a:off x="8332030" y="3641433"/>
            <a:ext cx="543846" cy="8124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D52EC23-6D3E-E809-ADA9-9E868170988C}"/>
              </a:ext>
            </a:extLst>
          </p:cNvPr>
          <p:cNvSpPr txBox="1"/>
          <p:nvPr/>
        </p:nvSpPr>
        <p:spPr>
          <a:xfrm>
            <a:off x="151117" y="6158625"/>
            <a:ext cx="11889766" cy="461665"/>
          </a:xfrm>
          <a:prstGeom prst="rect">
            <a:avLst/>
          </a:prstGeom>
          <a:noFill/>
        </p:spPr>
        <p:txBody>
          <a:bodyPr wrap="square" rtlCol="0">
            <a:spAutoFit/>
          </a:bodyPr>
          <a:lstStyle/>
          <a:p>
            <a:r>
              <a:rPr lang="fr-FR" sz="2400" dirty="0"/>
              <a:t>Est-ce suffisant de regarder les différences entre notre échantillon et le génome de référence?</a:t>
            </a:r>
          </a:p>
        </p:txBody>
      </p:sp>
    </p:spTree>
    <p:extLst>
      <p:ext uri="{BB962C8B-B14F-4D97-AF65-F5344CB8AC3E}">
        <p14:creationId xmlns:p14="http://schemas.microsoft.com/office/powerpoint/2010/main" val="214770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8" grpId="0"/>
      <p:bldP spid="29"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61A2D-DADD-4C39-4F47-C4B6CB7EB3CC}"/>
              </a:ext>
            </a:extLst>
          </p:cNvPr>
          <p:cNvSpPr>
            <a:spLocks noGrp="1"/>
          </p:cNvSpPr>
          <p:nvPr>
            <p:ph type="title"/>
          </p:nvPr>
        </p:nvSpPr>
        <p:spPr>
          <a:xfrm>
            <a:off x="838200" y="365125"/>
            <a:ext cx="10515600" cy="1027681"/>
          </a:xfrm>
        </p:spPr>
        <p:txBody>
          <a:bodyPr/>
          <a:lstStyle/>
          <a:p>
            <a:r>
              <a:rPr lang="fr-FR" dirty="0"/>
              <a:t>Défi supplémentaire:</a:t>
            </a:r>
          </a:p>
        </p:txBody>
      </p:sp>
      <p:sp>
        <p:nvSpPr>
          <p:cNvPr id="3" name="Content Placeholder 2">
            <a:extLst>
              <a:ext uri="{FF2B5EF4-FFF2-40B4-BE49-F238E27FC236}">
                <a16:creationId xmlns:a16="http://schemas.microsoft.com/office/drawing/2014/main" id="{BA62C13F-6DC8-E67C-9DDE-F27B443BE0FE}"/>
              </a:ext>
            </a:extLst>
          </p:cNvPr>
          <p:cNvSpPr>
            <a:spLocks noGrp="1"/>
          </p:cNvSpPr>
          <p:nvPr>
            <p:ph idx="1"/>
          </p:nvPr>
        </p:nvSpPr>
        <p:spPr>
          <a:xfrm>
            <a:off x="511044" y="1426459"/>
            <a:ext cx="11131719" cy="1929091"/>
          </a:xfrm>
        </p:spPr>
        <p:txBody>
          <a:bodyPr>
            <a:normAutofit/>
          </a:bodyPr>
          <a:lstStyle/>
          <a:p>
            <a:pPr marL="457200" indent="-457200">
              <a:buFont typeface="+mj-lt"/>
              <a:buAutoNum type="arabicParenR"/>
            </a:pPr>
            <a:r>
              <a:rPr lang="fr-FR" sz="2400" dirty="0"/>
              <a:t>Polymorphisme: Le génome d’un patient n’est pas le même que celui utilisé comme référence</a:t>
            </a:r>
          </a:p>
          <a:p>
            <a:pPr marL="457200" indent="-457200">
              <a:buFont typeface="+mj-lt"/>
              <a:buAutoNum type="arabicParenR"/>
            </a:pPr>
            <a:r>
              <a:rPr lang="fr-FR" sz="2400" dirty="0"/>
              <a:t>Erreur de séquençage: Rare, mais on séquence beaucoup de brins d’ADN</a:t>
            </a:r>
          </a:p>
          <a:p>
            <a:pPr marL="457200" indent="-457200">
              <a:buFont typeface="+mj-lt"/>
              <a:buAutoNum type="arabicParenR"/>
            </a:pPr>
            <a:endParaRPr lang="fr-FR" sz="2400" dirty="0"/>
          </a:p>
          <a:p>
            <a:pPr marL="457200" indent="-457200">
              <a:buFont typeface="+mj-lt"/>
              <a:buAutoNum type="arabicParenR"/>
            </a:pPr>
            <a:endParaRPr lang="fr-FR" sz="2400" dirty="0"/>
          </a:p>
        </p:txBody>
      </p:sp>
      <p:cxnSp>
        <p:nvCxnSpPr>
          <p:cNvPr id="4" name="Straight Connector 3">
            <a:extLst>
              <a:ext uri="{FF2B5EF4-FFF2-40B4-BE49-F238E27FC236}">
                <a16:creationId xmlns:a16="http://schemas.microsoft.com/office/drawing/2014/main" id="{D754D882-6438-176E-89FC-E1A3E1E1BDC8}"/>
              </a:ext>
            </a:extLst>
          </p:cNvPr>
          <p:cNvCxnSpPr>
            <a:cxnSpLocks/>
          </p:cNvCxnSpPr>
          <p:nvPr/>
        </p:nvCxnSpPr>
        <p:spPr>
          <a:xfrm>
            <a:off x="5742921" y="3270118"/>
            <a:ext cx="5365687"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5" name="Picture 4" descr="Table&#10;&#10;Description automatically generated with medium confidence">
            <a:extLst>
              <a:ext uri="{FF2B5EF4-FFF2-40B4-BE49-F238E27FC236}">
                <a16:creationId xmlns:a16="http://schemas.microsoft.com/office/drawing/2014/main" id="{BA39F82F-5AF6-9023-816D-64C383EC9AB6}"/>
              </a:ext>
            </a:extLst>
          </p:cNvPr>
          <p:cNvPicPr>
            <a:picLocks noChangeAspect="1"/>
          </p:cNvPicPr>
          <p:nvPr/>
        </p:nvPicPr>
        <p:blipFill rotWithShape="1">
          <a:blip r:embed="rId2"/>
          <a:srcRect r="36889" b="20333"/>
          <a:stretch/>
        </p:blipFill>
        <p:spPr>
          <a:xfrm>
            <a:off x="370555" y="3462551"/>
            <a:ext cx="4353360" cy="1655199"/>
          </a:xfrm>
          <a:prstGeom prst="rect">
            <a:avLst/>
          </a:prstGeom>
        </p:spPr>
      </p:pic>
      <p:cxnSp>
        <p:nvCxnSpPr>
          <p:cNvPr id="6" name="Straight Connector 5">
            <a:extLst>
              <a:ext uri="{FF2B5EF4-FFF2-40B4-BE49-F238E27FC236}">
                <a16:creationId xmlns:a16="http://schemas.microsoft.com/office/drawing/2014/main" id="{B380CF05-8D2B-7B73-17A3-2DA062A3C5DE}"/>
              </a:ext>
            </a:extLst>
          </p:cNvPr>
          <p:cNvCxnSpPr>
            <a:cxnSpLocks/>
          </p:cNvCxnSpPr>
          <p:nvPr/>
        </p:nvCxnSpPr>
        <p:spPr>
          <a:xfrm>
            <a:off x="5742920" y="3617168"/>
            <a:ext cx="4931122"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C1FB6D9-C622-FDC4-E1F4-1E51750C346D}"/>
              </a:ext>
            </a:extLst>
          </p:cNvPr>
          <p:cNvCxnSpPr>
            <a:cxnSpLocks/>
          </p:cNvCxnSpPr>
          <p:nvPr/>
        </p:nvCxnSpPr>
        <p:spPr>
          <a:xfrm>
            <a:off x="5742920" y="3964217"/>
            <a:ext cx="3980508" cy="8694"/>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C001C48E-032F-FC81-7A6D-44D65E745A1D}"/>
              </a:ext>
            </a:extLst>
          </p:cNvPr>
          <p:cNvCxnSpPr>
            <a:cxnSpLocks/>
          </p:cNvCxnSpPr>
          <p:nvPr/>
        </p:nvCxnSpPr>
        <p:spPr>
          <a:xfrm>
            <a:off x="5782152" y="5649818"/>
            <a:ext cx="1822759"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B57CF058-E6BC-9949-D5DB-2E634C2EE8DE}"/>
              </a:ext>
            </a:extLst>
          </p:cNvPr>
          <p:cNvSpPr txBox="1"/>
          <p:nvPr/>
        </p:nvSpPr>
        <p:spPr>
          <a:xfrm>
            <a:off x="11108608" y="3058293"/>
            <a:ext cx="968721" cy="369332"/>
          </a:xfrm>
          <a:prstGeom prst="rect">
            <a:avLst/>
          </a:prstGeom>
          <a:noFill/>
        </p:spPr>
        <p:txBody>
          <a:bodyPr wrap="square" rtlCol="0">
            <a:spAutoFit/>
          </a:bodyPr>
          <a:lstStyle/>
          <a:p>
            <a:r>
              <a:rPr lang="fr-FR" dirty="0"/>
              <a:t>chr1</a:t>
            </a:r>
          </a:p>
        </p:txBody>
      </p:sp>
      <p:sp>
        <p:nvSpPr>
          <p:cNvPr id="10" name="TextBox 9">
            <a:extLst>
              <a:ext uri="{FF2B5EF4-FFF2-40B4-BE49-F238E27FC236}">
                <a16:creationId xmlns:a16="http://schemas.microsoft.com/office/drawing/2014/main" id="{2D82B3B4-5A5A-34CE-8332-0FCDEDA3357E}"/>
              </a:ext>
            </a:extLst>
          </p:cNvPr>
          <p:cNvSpPr txBox="1"/>
          <p:nvPr/>
        </p:nvSpPr>
        <p:spPr>
          <a:xfrm>
            <a:off x="10674042" y="3390807"/>
            <a:ext cx="968721" cy="369332"/>
          </a:xfrm>
          <a:prstGeom prst="rect">
            <a:avLst/>
          </a:prstGeom>
          <a:noFill/>
        </p:spPr>
        <p:txBody>
          <a:bodyPr wrap="square" rtlCol="0">
            <a:spAutoFit/>
          </a:bodyPr>
          <a:lstStyle/>
          <a:p>
            <a:r>
              <a:rPr lang="fr-FR" dirty="0"/>
              <a:t>chr2</a:t>
            </a:r>
          </a:p>
        </p:txBody>
      </p:sp>
      <p:sp>
        <p:nvSpPr>
          <p:cNvPr id="11" name="TextBox 10">
            <a:extLst>
              <a:ext uri="{FF2B5EF4-FFF2-40B4-BE49-F238E27FC236}">
                <a16:creationId xmlns:a16="http://schemas.microsoft.com/office/drawing/2014/main" id="{817D4ECD-D4B1-EE6F-185B-A453C1E1FADB}"/>
              </a:ext>
            </a:extLst>
          </p:cNvPr>
          <p:cNvSpPr txBox="1"/>
          <p:nvPr/>
        </p:nvSpPr>
        <p:spPr>
          <a:xfrm>
            <a:off x="9723428" y="3757876"/>
            <a:ext cx="968721" cy="369332"/>
          </a:xfrm>
          <a:prstGeom prst="rect">
            <a:avLst/>
          </a:prstGeom>
          <a:noFill/>
        </p:spPr>
        <p:txBody>
          <a:bodyPr wrap="square" rtlCol="0">
            <a:spAutoFit/>
          </a:bodyPr>
          <a:lstStyle/>
          <a:p>
            <a:r>
              <a:rPr lang="fr-FR" dirty="0"/>
              <a:t>chr3</a:t>
            </a:r>
          </a:p>
        </p:txBody>
      </p:sp>
      <p:sp>
        <p:nvSpPr>
          <p:cNvPr id="12" name="TextBox 11">
            <a:extLst>
              <a:ext uri="{FF2B5EF4-FFF2-40B4-BE49-F238E27FC236}">
                <a16:creationId xmlns:a16="http://schemas.microsoft.com/office/drawing/2014/main" id="{F72DEE1B-F845-7D02-7721-9872AEC6F923}"/>
              </a:ext>
            </a:extLst>
          </p:cNvPr>
          <p:cNvSpPr txBox="1"/>
          <p:nvPr/>
        </p:nvSpPr>
        <p:spPr>
          <a:xfrm>
            <a:off x="7724120" y="5465152"/>
            <a:ext cx="968721" cy="369332"/>
          </a:xfrm>
          <a:prstGeom prst="rect">
            <a:avLst/>
          </a:prstGeom>
          <a:noFill/>
        </p:spPr>
        <p:txBody>
          <a:bodyPr wrap="square" rtlCol="0">
            <a:spAutoFit/>
          </a:bodyPr>
          <a:lstStyle/>
          <a:p>
            <a:r>
              <a:rPr lang="fr-FR" dirty="0" err="1"/>
              <a:t>chrX</a:t>
            </a:r>
            <a:endParaRPr lang="fr-FR" dirty="0"/>
          </a:p>
        </p:txBody>
      </p:sp>
      <p:cxnSp>
        <p:nvCxnSpPr>
          <p:cNvPr id="13" name="Straight Connector 12">
            <a:extLst>
              <a:ext uri="{FF2B5EF4-FFF2-40B4-BE49-F238E27FC236}">
                <a16:creationId xmlns:a16="http://schemas.microsoft.com/office/drawing/2014/main" id="{8C44A08D-D99E-4AE3-1DF7-526DFB1BE083}"/>
              </a:ext>
            </a:extLst>
          </p:cNvPr>
          <p:cNvCxnSpPr/>
          <p:nvPr/>
        </p:nvCxnSpPr>
        <p:spPr>
          <a:xfrm>
            <a:off x="6925901" y="4295029"/>
            <a:ext cx="0" cy="101398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Freeform 13">
            <a:extLst>
              <a:ext uri="{FF2B5EF4-FFF2-40B4-BE49-F238E27FC236}">
                <a16:creationId xmlns:a16="http://schemas.microsoft.com/office/drawing/2014/main" id="{E58304F3-D6E6-76CB-4DE6-6C8429BDDD31}"/>
              </a:ext>
            </a:extLst>
          </p:cNvPr>
          <p:cNvSpPr/>
          <p:nvPr/>
        </p:nvSpPr>
        <p:spPr>
          <a:xfrm>
            <a:off x="4725909" y="3378171"/>
            <a:ext cx="3177766" cy="300923"/>
          </a:xfrm>
          <a:custGeom>
            <a:avLst/>
            <a:gdLst>
              <a:gd name="connsiteX0" fmla="*/ 0 w 3177766"/>
              <a:gd name="connsiteY0" fmla="*/ 246902 h 300923"/>
              <a:gd name="connsiteX1" fmla="*/ 298764 w 3177766"/>
              <a:gd name="connsiteY1" fmla="*/ 292169 h 300923"/>
              <a:gd name="connsiteX2" fmla="*/ 796705 w 3177766"/>
              <a:gd name="connsiteY2" fmla="*/ 92993 h 300923"/>
              <a:gd name="connsiteX3" fmla="*/ 2607398 w 3177766"/>
              <a:gd name="connsiteY3" fmla="*/ 2458 h 300923"/>
              <a:gd name="connsiteX4" fmla="*/ 3177766 w 3177766"/>
              <a:gd name="connsiteY4" fmla="*/ 183528 h 300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7766" h="300923">
                <a:moveTo>
                  <a:pt x="0" y="246902"/>
                </a:moveTo>
                <a:cubicBezTo>
                  <a:pt x="82990" y="282361"/>
                  <a:pt x="165980" y="317821"/>
                  <a:pt x="298764" y="292169"/>
                </a:cubicBezTo>
                <a:cubicBezTo>
                  <a:pt x="431548" y="266518"/>
                  <a:pt x="411933" y="141278"/>
                  <a:pt x="796705" y="92993"/>
                </a:cubicBezTo>
                <a:cubicBezTo>
                  <a:pt x="1181477" y="44708"/>
                  <a:pt x="2210555" y="-12631"/>
                  <a:pt x="2607398" y="2458"/>
                </a:cubicBezTo>
                <a:cubicBezTo>
                  <a:pt x="3004241" y="17547"/>
                  <a:pt x="3091003" y="100537"/>
                  <a:pt x="3177766" y="183528"/>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reeform 14">
            <a:extLst>
              <a:ext uri="{FF2B5EF4-FFF2-40B4-BE49-F238E27FC236}">
                <a16:creationId xmlns:a16="http://schemas.microsoft.com/office/drawing/2014/main" id="{1258E9B4-EB2D-C9F8-3905-30AB1A2B7DD2}"/>
              </a:ext>
            </a:extLst>
          </p:cNvPr>
          <p:cNvSpPr/>
          <p:nvPr/>
        </p:nvSpPr>
        <p:spPr>
          <a:xfrm>
            <a:off x="4744016" y="4014372"/>
            <a:ext cx="1530035" cy="1575303"/>
          </a:xfrm>
          <a:custGeom>
            <a:avLst/>
            <a:gdLst>
              <a:gd name="connsiteX0" fmla="*/ 0 w 1530035"/>
              <a:gd name="connsiteY0" fmla="*/ 0 h 1575303"/>
              <a:gd name="connsiteX1" fmla="*/ 669956 w 1530035"/>
              <a:gd name="connsiteY1" fmla="*/ 244443 h 1575303"/>
              <a:gd name="connsiteX2" fmla="*/ 1176950 w 1530035"/>
              <a:gd name="connsiteY2" fmla="*/ 1321806 h 1575303"/>
              <a:gd name="connsiteX3" fmla="*/ 1530035 w 1530035"/>
              <a:gd name="connsiteY3" fmla="*/ 1575303 h 1575303"/>
            </a:gdLst>
            <a:ahLst/>
            <a:cxnLst>
              <a:cxn ang="0">
                <a:pos x="connsiteX0" y="connsiteY0"/>
              </a:cxn>
              <a:cxn ang="0">
                <a:pos x="connsiteX1" y="connsiteY1"/>
              </a:cxn>
              <a:cxn ang="0">
                <a:pos x="connsiteX2" y="connsiteY2"/>
              </a:cxn>
              <a:cxn ang="0">
                <a:pos x="connsiteX3" y="connsiteY3"/>
              </a:cxn>
            </a:cxnLst>
            <a:rect l="l" t="t" r="r" b="b"/>
            <a:pathLst>
              <a:path w="1530035" h="1575303">
                <a:moveTo>
                  <a:pt x="0" y="0"/>
                </a:moveTo>
                <a:cubicBezTo>
                  <a:pt x="236899" y="12071"/>
                  <a:pt x="473798" y="24142"/>
                  <a:pt x="669956" y="244443"/>
                </a:cubicBezTo>
                <a:cubicBezTo>
                  <a:pt x="866114" y="464744"/>
                  <a:pt x="1033603" y="1099996"/>
                  <a:pt x="1176950" y="1321806"/>
                </a:cubicBezTo>
                <a:cubicBezTo>
                  <a:pt x="1320297" y="1543616"/>
                  <a:pt x="1425166" y="1559459"/>
                  <a:pt x="1530035" y="1575303"/>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reeform 15">
            <a:extLst>
              <a:ext uri="{FF2B5EF4-FFF2-40B4-BE49-F238E27FC236}">
                <a16:creationId xmlns:a16="http://schemas.microsoft.com/office/drawing/2014/main" id="{8020C6BE-3F41-7600-83A3-F02E9B2958B4}"/>
              </a:ext>
            </a:extLst>
          </p:cNvPr>
          <p:cNvSpPr/>
          <p:nvPr/>
        </p:nvSpPr>
        <p:spPr>
          <a:xfrm>
            <a:off x="4762123" y="4023425"/>
            <a:ext cx="1855960" cy="672651"/>
          </a:xfrm>
          <a:custGeom>
            <a:avLst/>
            <a:gdLst>
              <a:gd name="connsiteX0" fmla="*/ 0 w 1855960"/>
              <a:gd name="connsiteY0" fmla="*/ 434567 h 672651"/>
              <a:gd name="connsiteX1" fmla="*/ 597528 w 1855960"/>
              <a:gd name="connsiteY1" fmla="*/ 669957 h 672651"/>
              <a:gd name="connsiteX2" fmla="*/ 1629624 w 1855960"/>
              <a:gd name="connsiteY2" fmla="*/ 525101 h 672651"/>
              <a:gd name="connsiteX3" fmla="*/ 1855960 w 1855960"/>
              <a:gd name="connsiteY3" fmla="*/ 0 h 672651"/>
            </a:gdLst>
            <a:ahLst/>
            <a:cxnLst>
              <a:cxn ang="0">
                <a:pos x="connsiteX0" y="connsiteY0"/>
              </a:cxn>
              <a:cxn ang="0">
                <a:pos x="connsiteX1" y="connsiteY1"/>
              </a:cxn>
              <a:cxn ang="0">
                <a:pos x="connsiteX2" y="connsiteY2"/>
              </a:cxn>
              <a:cxn ang="0">
                <a:pos x="connsiteX3" y="connsiteY3"/>
              </a:cxn>
            </a:cxnLst>
            <a:rect l="l" t="t" r="r" b="b"/>
            <a:pathLst>
              <a:path w="1855960" h="672651">
                <a:moveTo>
                  <a:pt x="0" y="434567"/>
                </a:moveTo>
                <a:cubicBezTo>
                  <a:pt x="162962" y="544717"/>
                  <a:pt x="325924" y="654868"/>
                  <a:pt x="597528" y="669957"/>
                </a:cubicBezTo>
                <a:cubicBezTo>
                  <a:pt x="869132" y="685046"/>
                  <a:pt x="1419885" y="636761"/>
                  <a:pt x="1629624" y="525101"/>
                </a:cubicBezTo>
                <a:cubicBezTo>
                  <a:pt x="1839363" y="413441"/>
                  <a:pt x="1847661" y="206720"/>
                  <a:pt x="1855960" y="0"/>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reeform 16">
            <a:extLst>
              <a:ext uri="{FF2B5EF4-FFF2-40B4-BE49-F238E27FC236}">
                <a16:creationId xmlns:a16="http://schemas.microsoft.com/office/drawing/2014/main" id="{9DF92EE4-55DE-C2A7-53EA-0055DB334D06}"/>
              </a:ext>
            </a:extLst>
          </p:cNvPr>
          <p:cNvSpPr/>
          <p:nvPr/>
        </p:nvSpPr>
        <p:spPr>
          <a:xfrm>
            <a:off x="4707802" y="2935271"/>
            <a:ext cx="1991762" cy="2001190"/>
          </a:xfrm>
          <a:custGeom>
            <a:avLst/>
            <a:gdLst>
              <a:gd name="connsiteX0" fmla="*/ 0 w 1991762"/>
              <a:gd name="connsiteY0" fmla="*/ 1957287 h 2001190"/>
              <a:gd name="connsiteX1" fmla="*/ 298764 w 1991762"/>
              <a:gd name="connsiteY1" fmla="*/ 1939180 h 2001190"/>
              <a:gd name="connsiteX2" fmla="*/ 452673 w 1991762"/>
              <a:gd name="connsiteY2" fmla="*/ 1359758 h 2001190"/>
              <a:gd name="connsiteX3" fmla="*/ 733331 w 1991762"/>
              <a:gd name="connsiteY3" fmla="*/ 137541 h 2001190"/>
              <a:gd name="connsiteX4" fmla="*/ 1738265 w 1991762"/>
              <a:gd name="connsiteY4" fmla="*/ 47006 h 2001190"/>
              <a:gd name="connsiteX5" fmla="*/ 1991762 w 1991762"/>
              <a:gd name="connsiteY5" fmla="*/ 300503 h 2001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762" h="2001190">
                <a:moveTo>
                  <a:pt x="0" y="1957287"/>
                </a:moveTo>
                <a:cubicBezTo>
                  <a:pt x="111659" y="1998027"/>
                  <a:pt x="223319" y="2038768"/>
                  <a:pt x="298764" y="1939180"/>
                </a:cubicBezTo>
                <a:cubicBezTo>
                  <a:pt x="374209" y="1839592"/>
                  <a:pt x="380245" y="1660031"/>
                  <a:pt x="452673" y="1359758"/>
                </a:cubicBezTo>
                <a:cubicBezTo>
                  <a:pt x="525101" y="1059485"/>
                  <a:pt x="519066" y="356333"/>
                  <a:pt x="733331" y="137541"/>
                </a:cubicBezTo>
                <a:cubicBezTo>
                  <a:pt x="947596" y="-81251"/>
                  <a:pt x="1528527" y="19846"/>
                  <a:pt x="1738265" y="47006"/>
                </a:cubicBezTo>
                <a:cubicBezTo>
                  <a:pt x="1948004" y="74166"/>
                  <a:pt x="1969883" y="187334"/>
                  <a:pt x="1991762" y="300503"/>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Straight Connector 17">
            <a:extLst>
              <a:ext uri="{FF2B5EF4-FFF2-40B4-BE49-F238E27FC236}">
                <a16:creationId xmlns:a16="http://schemas.microsoft.com/office/drawing/2014/main" id="{2A45A9BA-5817-BA23-74E9-A485FB8413FE}"/>
              </a:ext>
            </a:extLst>
          </p:cNvPr>
          <p:cNvCxnSpPr/>
          <p:nvPr/>
        </p:nvCxnSpPr>
        <p:spPr>
          <a:xfrm>
            <a:off x="6353923" y="558967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9B1A853F-BA4E-B059-3D98-65CC38BE5EA0}"/>
              </a:ext>
            </a:extLst>
          </p:cNvPr>
          <p:cNvCxnSpPr/>
          <p:nvPr/>
        </p:nvCxnSpPr>
        <p:spPr>
          <a:xfrm>
            <a:off x="6605911" y="3877061"/>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5AF575C6-98CA-BEC3-92EA-870E039B3487}"/>
              </a:ext>
            </a:extLst>
          </p:cNvPr>
          <p:cNvCxnSpPr>
            <a:cxnSpLocks/>
          </p:cNvCxnSpPr>
          <p:nvPr/>
        </p:nvCxnSpPr>
        <p:spPr>
          <a:xfrm>
            <a:off x="7918661" y="3551134"/>
            <a:ext cx="429472"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5ABF09D8-75C3-FB94-DCA6-07331758A838}"/>
              </a:ext>
            </a:extLst>
          </p:cNvPr>
          <p:cNvCxnSpPr/>
          <p:nvPr/>
        </p:nvCxnSpPr>
        <p:spPr>
          <a:xfrm>
            <a:off x="6703977" y="3223712"/>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815832B1-D979-72F1-23C4-BFA6EE99B49A}"/>
              </a:ext>
            </a:extLst>
          </p:cNvPr>
          <p:cNvCxnSpPr/>
          <p:nvPr/>
        </p:nvCxnSpPr>
        <p:spPr>
          <a:xfrm>
            <a:off x="8161866" y="3445617"/>
            <a:ext cx="0" cy="21654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724D61E-3B9D-A39B-90B3-E642C2CA385E}"/>
              </a:ext>
            </a:extLst>
          </p:cNvPr>
          <p:cNvSpPr txBox="1"/>
          <p:nvPr/>
        </p:nvSpPr>
        <p:spPr>
          <a:xfrm>
            <a:off x="8086094" y="3211166"/>
            <a:ext cx="366492" cy="338554"/>
          </a:xfrm>
          <a:prstGeom prst="rect">
            <a:avLst/>
          </a:prstGeom>
          <a:noFill/>
          <a:ln>
            <a:noFill/>
          </a:ln>
        </p:spPr>
        <p:txBody>
          <a:bodyPr wrap="square" rtlCol="0">
            <a:spAutoFit/>
          </a:bodyPr>
          <a:lstStyle/>
          <a:p>
            <a:r>
              <a:rPr lang="fr-FR" sz="1600" dirty="0">
                <a:solidFill>
                  <a:schemeClr val="accent2"/>
                </a:solidFill>
              </a:rPr>
              <a:t>C</a:t>
            </a:r>
          </a:p>
        </p:txBody>
      </p:sp>
      <p:sp>
        <p:nvSpPr>
          <p:cNvPr id="31" name="TextBox 30">
            <a:extLst>
              <a:ext uri="{FF2B5EF4-FFF2-40B4-BE49-F238E27FC236}">
                <a16:creationId xmlns:a16="http://schemas.microsoft.com/office/drawing/2014/main" id="{44FEB726-E9F1-0DDF-C349-E01E0B840FB7}"/>
              </a:ext>
            </a:extLst>
          </p:cNvPr>
          <p:cNvSpPr txBox="1"/>
          <p:nvPr/>
        </p:nvSpPr>
        <p:spPr>
          <a:xfrm>
            <a:off x="8103199" y="3540691"/>
            <a:ext cx="366492" cy="338554"/>
          </a:xfrm>
          <a:prstGeom prst="rect">
            <a:avLst/>
          </a:prstGeom>
          <a:noFill/>
        </p:spPr>
        <p:txBody>
          <a:bodyPr wrap="square" rtlCol="0">
            <a:spAutoFit/>
          </a:bodyPr>
          <a:lstStyle/>
          <a:p>
            <a:r>
              <a:rPr lang="fr-FR" sz="1600" dirty="0"/>
              <a:t>A</a:t>
            </a:r>
          </a:p>
        </p:txBody>
      </p:sp>
      <p:sp>
        <p:nvSpPr>
          <p:cNvPr id="32" name="TextBox 31">
            <a:extLst>
              <a:ext uri="{FF2B5EF4-FFF2-40B4-BE49-F238E27FC236}">
                <a16:creationId xmlns:a16="http://schemas.microsoft.com/office/drawing/2014/main" id="{FDFAE1EF-47B7-4678-B9A1-6BA82DD60687}"/>
              </a:ext>
            </a:extLst>
          </p:cNvPr>
          <p:cNvSpPr txBox="1"/>
          <p:nvPr/>
        </p:nvSpPr>
        <p:spPr>
          <a:xfrm>
            <a:off x="8452586" y="4359750"/>
            <a:ext cx="3598507" cy="923330"/>
          </a:xfrm>
          <a:prstGeom prst="rect">
            <a:avLst/>
          </a:prstGeom>
          <a:noFill/>
        </p:spPr>
        <p:txBody>
          <a:bodyPr wrap="square" rtlCol="0">
            <a:spAutoFit/>
          </a:bodyPr>
          <a:lstStyle/>
          <a:p>
            <a:r>
              <a:rPr lang="fr-FR" dirty="0"/>
              <a:t>La différence peut être due à du polymorphisme (&gt;1% des sites), ou à une erreur de séquençage</a:t>
            </a:r>
          </a:p>
        </p:txBody>
      </p:sp>
    </p:spTree>
    <p:extLst>
      <p:ext uri="{BB962C8B-B14F-4D97-AF65-F5344CB8AC3E}">
        <p14:creationId xmlns:p14="http://schemas.microsoft.com/office/powerpoint/2010/main" val="282718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A1BA-60A9-774E-5022-19D1170585FD}"/>
              </a:ext>
            </a:extLst>
          </p:cNvPr>
          <p:cNvSpPr>
            <a:spLocks noGrp="1"/>
          </p:cNvSpPr>
          <p:nvPr>
            <p:ph type="title"/>
          </p:nvPr>
        </p:nvSpPr>
        <p:spPr>
          <a:xfrm>
            <a:off x="838200" y="582408"/>
            <a:ext cx="10515600" cy="1325563"/>
          </a:xfrm>
        </p:spPr>
        <p:txBody>
          <a:bodyPr/>
          <a:lstStyle/>
          <a:p>
            <a:r>
              <a:rPr lang="fr-FR" dirty="0"/>
              <a:t>Le séquençage pour trouver les mutations dans une tumeur</a:t>
            </a:r>
          </a:p>
        </p:txBody>
      </p:sp>
      <p:sp>
        <p:nvSpPr>
          <p:cNvPr id="3" name="Content Placeholder 2">
            <a:extLst>
              <a:ext uri="{FF2B5EF4-FFF2-40B4-BE49-F238E27FC236}">
                <a16:creationId xmlns:a16="http://schemas.microsoft.com/office/drawing/2014/main" id="{4C98840D-C266-D980-827E-7375965F55BC}"/>
              </a:ext>
            </a:extLst>
          </p:cNvPr>
          <p:cNvSpPr>
            <a:spLocks noGrp="1"/>
          </p:cNvSpPr>
          <p:nvPr>
            <p:ph idx="1"/>
          </p:nvPr>
        </p:nvSpPr>
        <p:spPr>
          <a:xfrm>
            <a:off x="838200" y="2263365"/>
            <a:ext cx="10515600" cy="3913597"/>
          </a:xfrm>
        </p:spPr>
        <p:txBody>
          <a:bodyPr/>
          <a:lstStyle/>
          <a:p>
            <a:r>
              <a:rPr lang="fr-FR" dirty="0"/>
              <a:t>Comparer le séquençage d’une tumeur avec celui d’un tissu sain </a:t>
            </a:r>
          </a:p>
        </p:txBody>
      </p:sp>
      <p:cxnSp>
        <p:nvCxnSpPr>
          <p:cNvPr id="4" name="Straight Connector 3">
            <a:extLst>
              <a:ext uri="{FF2B5EF4-FFF2-40B4-BE49-F238E27FC236}">
                <a16:creationId xmlns:a16="http://schemas.microsoft.com/office/drawing/2014/main" id="{3068F663-6569-66AF-92BF-EE47E0D4ADBD}"/>
              </a:ext>
            </a:extLst>
          </p:cNvPr>
          <p:cNvCxnSpPr/>
          <p:nvPr/>
        </p:nvCxnSpPr>
        <p:spPr>
          <a:xfrm>
            <a:off x="2158358" y="385931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48AF7622-7ACD-4BBC-8747-B2248F652FF3}"/>
              </a:ext>
            </a:extLst>
          </p:cNvPr>
          <p:cNvCxnSpPr/>
          <p:nvPr/>
        </p:nvCxnSpPr>
        <p:spPr>
          <a:xfrm>
            <a:off x="2310758" y="401171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77E2AD3-2446-695C-0D35-A7DF9F6FF4E1}"/>
              </a:ext>
            </a:extLst>
          </p:cNvPr>
          <p:cNvCxnSpPr/>
          <p:nvPr/>
        </p:nvCxnSpPr>
        <p:spPr>
          <a:xfrm>
            <a:off x="2605398" y="388979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66939FF-1E4E-8DF6-AB62-26CC7BD81BD7}"/>
              </a:ext>
            </a:extLst>
          </p:cNvPr>
          <p:cNvCxnSpPr/>
          <p:nvPr/>
        </p:nvCxnSpPr>
        <p:spPr>
          <a:xfrm>
            <a:off x="2615558" y="431651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E1662F71-8422-D85E-F06B-F9BBED38460A}"/>
              </a:ext>
            </a:extLst>
          </p:cNvPr>
          <p:cNvCxnSpPr/>
          <p:nvPr/>
        </p:nvCxnSpPr>
        <p:spPr>
          <a:xfrm>
            <a:off x="2356478" y="449939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34B0763-5151-60D3-D26D-777DC93E73BE}"/>
              </a:ext>
            </a:extLst>
          </p:cNvPr>
          <p:cNvCxnSpPr/>
          <p:nvPr/>
        </p:nvCxnSpPr>
        <p:spPr>
          <a:xfrm>
            <a:off x="2214238" y="431651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AB6C5D5-8464-B180-6617-E388BA6A0900}"/>
              </a:ext>
            </a:extLst>
          </p:cNvPr>
          <p:cNvCxnSpPr/>
          <p:nvPr/>
        </p:nvCxnSpPr>
        <p:spPr>
          <a:xfrm>
            <a:off x="2767958" y="446891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1807D93-55EE-8E69-12EF-A66FFB1E4A52}"/>
              </a:ext>
            </a:extLst>
          </p:cNvPr>
          <p:cNvCxnSpPr/>
          <p:nvPr/>
        </p:nvCxnSpPr>
        <p:spPr>
          <a:xfrm>
            <a:off x="2463158" y="416411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907E01E-ACEA-70EB-287B-0C2DFC691E0C}"/>
              </a:ext>
            </a:extLst>
          </p:cNvPr>
          <p:cNvCxnSpPr/>
          <p:nvPr/>
        </p:nvCxnSpPr>
        <p:spPr>
          <a:xfrm>
            <a:off x="2737478" y="3808519"/>
            <a:ext cx="264160" cy="0"/>
          </a:xfrm>
          <a:prstGeom prst="line">
            <a:avLst/>
          </a:prstGeom>
          <a:ln w="19050">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7DB6BB8-9586-8D8D-EB4A-0D2AAA4709AC}"/>
              </a:ext>
            </a:extLst>
          </p:cNvPr>
          <p:cNvCxnSpPr/>
          <p:nvPr/>
        </p:nvCxnSpPr>
        <p:spPr>
          <a:xfrm>
            <a:off x="2300598" y="3778039"/>
            <a:ext cx="264160" cy="0"/>
          </a:xfrm>
          <a:prstGeom prst="line">
            <a:avLst/>
          </a:prstGeom>
          <a:ln w="19050">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1907AA1-E11C-2AA8-DC18-32D103E714F5}"/>
              </a:ext>
            </a:extLst>
          </p:cNvPr>
          <p:cNvCxnSpPr/>
          <p:nvPr/>
        </p:nvCxnSpPr>
        <p:spPr>
          <a:xfrm>
            <a:off x="2879718" y="4397799"/>
            <a:ext cx="264160" cy="0"/>
          </a:xfrm>
          <a:prstGeom prst="line">
            <a:avLst/>
          </a:prstGeom>
          <a:ln w="19050">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EF63EAB-0B82-9536-BCC3-E540D63A4BDD}"/>
              </a:ext>
            </a:extLst>
          </p:cNvPr>
          <p:cNvCxnSpPr/>
          <p:nvPr/>
        </p:nvCxnSpPr>
        <p:spPr>
          <a:xfrm>
            <a:off x="2178678" y="510154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08B5473-DFF7-F164-DCB6-EC32EC8965C5}"/>
              </a:ext>
            </a:extLst>
          </p:cNvPr>
          <p:cNvCxnSpPr/>
          <p:nvPr/>
        </p:nvCxnSpPr>
        <p:spPr>
          <a:xfrm>
            <a:off x="2331078" y="525394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50272DB8-E92C-E0FF-CCE7-D89E14E79F9E}"/>
              </a:ext>
            </a:extLst>
          </p:cNvPr>
          <p:cNvCxnSpPr/>
          <p:nvPr/>
        </p:nvCxnSpPr>
        <p:spPr>
          <a:xfrm>
            <a:off x="2625718" y="513202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576AD83-A82C-C5D5-8B7C-3805DD2825FE}"/>
              </a:ext>
            </a:extLst>
          </p:cNvPr>
          <p:cNvCxnSpPr/>
          <p:nvPr/>
        </p:nvCxnSpPr>
        <p:spPr>
          <a:xfrm>
            <a:off x="2635878" y="555874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3880221-3A4B-8462-716C-A7761007E299}"/>
              </a:ext>
            </a:extLst>
          </p:cNvPr>
          <p:cNvCxnSpPr/>
          <p:nvPr/>
        </p:nvCxnSpPr>
        <p:spPr>
          <a:xfrm>
            <a:off x="2376798" y="574162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BF0662F-F9C9-CFC2-174F-E6A938D6ECD2}"/>
              </a:ext>
            </a:extLst>
          </p:cNvPr>
          <p:cNvCxnSpPr/>
          <p:nvPr/>
        </p:nvCxnSpPr>
        <p:spPr>
          <a:xfrm>
            <a:off x="2234558" y="555874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5A6D12CB-0299-0398-C668-4ACC0F24D4F5}"/>
              </a:ext>
            </a:extLst>
          </p:cNvPr>
          <p:cNvCxnSpPr/>
          <p:nvPr/>
        </p:nvCxnSpPr>
        <p:spPr>
          <a:xfrm>
            <a:off x="2788278" y="571114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0DE208D-F357-20A7-68A9-D2EDFF02D089}"/>
              </a:ext>
            </a:extLst>
          </p:cNvPr>
          <p:cNvCxnSpPr/>
          <p:nvPr/>
        </p:nvCxnSpPr>
        <p:spPr>
          <a:xfrm>
            <a:off x="2483478" y="540634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6BDA7A4-559B-C545-E799-6F21B221BC8A}"/>
              </a:ext>
            </a:extLst>
          </p:cNvPr>
          <p:cNvCxnSpPr/>
          <p:nvPr/>
        </p:nvCxnSpPr>
        <p:spPr>
          <a:xfrm>
            <a:off x="2112638" y="5477465"/>
            <a:ext cx="264160" cy="0"/>
          </a:xfrm>
          <a:prstGeom prst="line">
            <a:avLst/>
          </a:prstGeom>
          <a:ln w="19050">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F5C6668-595A-5DFF-27A9-A22CCDFBC753}"/>
              </a:ext>
            </a:extLst>
          </p:cNvPr>
          <p:cNvCxnSpPr/>
          <p:nvPr/>
        </p:nvCxnSpPr>
        <p:spPr>
          <a:xfrm>
            <a:off x="2320918" y="5020265"/>
            <a:ext cx="264160" cy="0"/>
          </a:xfrm>
          <a:prstGeom prst="line">
            <a:avLst/>
          </a:prstGeom>
          <a:ln w="19050">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64D121D-D1FE-5A7E-0F93-A003FBD2337A}"/>
              </a:ext>
            </a:extLst>
          </p:cNvPr>
          <p:cNvCxnSpPr/>
          <p:nvPr/>
        </p:nvCxnSpPr>
        <p:spPr>
          <a:xfrm>
            <a:off x="2656198" y="5325065"/>
            <a:ext cx="264160" cy="0"/>
          </a:xfrm>
          <a:prstGeom prst="line">
            <a:avLst/>
          </a:prstGeom>
          <a:ln w="19050">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F8D8627-9EF2-18A4-13A4-1AC927E6B651}"/>
              </a:ext>
            </a:extLst>
          </p:cNvPr>
          <p:cNvCxnSpPr/>
          <p:nvPr/>
        </p:nvCxnSpPr>
        <p:spPr>
          <a:xfrm>
            <a:off x="3331838" y="4164119"/>
            <a:ext cx="807720" cy="0"/>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684235A-46EF-C7F6-19B8-41264CB12944}"/>
              </a:ext>
            </a:extLst>
          </p:cNvPr>
          <p:cNvCxnSpPr/>
          <p:nvPr/>
        </p:nvCxnSpPr>
        <p:spPr>
          <a:xfrm>
            <a:off x="4200518" y="384915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7DFBC8-99E0-1D12-5026-35C13A029021}"/>
              </a:ext>
            </a:extLst>
          </p:cNvPr>
          <p:cNvCxnSpPr/>
          <p:nvPr/>
        </p:nvCxnSpPr>
        <p:spPr>
          <a:xfrm>
            <a:off x="4647558" y="387963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0145103-3BC1-32EE-E974-7ECE816B82CD}"/>
              </a:ext>
            </a:extLst>
          </p:cNvPr>
          <p:cNvCxnSpPr/>
          <p:nvPr/>
        </p:nvCxnSpPr>
        <p:spPr>
          <a:xfrm>
            <a:off x="4810118" y="445875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42137A0-418F-2459-C52A-5391F770A0C9}"/>
              </a:ext>
            </a:extLst>
          </p:cNvPr>
          <p:cNvCxnSpPr/>
          <p:nvPr/>
        </p:nvCxnSpPr>
        <p:spPr>
          <a:xfrm>
            <a:off x="4779638" y="3798359"/>
            <a:ext cx="264160" cy="0"/>
          </a:xfrm>
          <a:prstGeom prst="line">
            <a:avLst/>
          </a:prstGeom>
          <a:ln w="19050">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FC84F78-73F2-26EF-AD42-D06D48EE7F00}"/>
              </a:ext>
            </a:extLst>
          </p:cNvPr>
          <p:cNvCxnSpPr/>
          <p:nvPr/>
        </p:nvCxnSpPr>
        <p:spPr>
          <a:xfrm>
            <a:off x="4342758" y="3767879"/>
            <a:ext cx="264160" cy="0"/>
          </a:xfrm>
          <a:prstGeom prst="line">
            <a:avLst/>
          </a:prstGeom>
          <a:ln w="19050">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67FD2A5B-B71E-CF39-8CCF-310DED3DD0E8}"/>
              </a:ext>
            </a:extLst>
          </p:cNvPr>
          <p:cNvCxnSpPr/>
          <p:nvPr/>
        </p:nvCxnSpPr>
        <p:spPr>
          <a:xfrm>
            <a:off x="4921878" y="4387639"/>
            <a:ext cx="264160" cy="0"/>
          </a:xfrm>
          <a:prstGeom prst="line">
            <a:avLst/>
          </a:prstGeom>
          <a:ln w="19050">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44A1DC5B-6C9B-086B-4208-9AE0FC16140B}"/>
              </a:ext>
            </a:extLst>
          </p:cNvPr>
          <p:cNvCxnSpPr/>
          <p:nvPr/>
        </p:nvCxnSpPr>
        <p:spPr>
          <a:xfrm>
            <a:off x="3349618" y="5406345"/>
            <a:ext cx="807720" cy="0"/>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D449672F-1A82-ED2B-FB7F-8B606E8FE5FE}"/>
              </a:ext>
            </a:extLst>
          </p:cNvPr>
          <p:cNvCxnSpPr/>
          <p:nvPr/>
        </p:nvCxnSpPr>
        <p:spPr>
          <a:xfrm>
            <a:off x="4403718" y="510154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A2B0EE70-F500-BB00-2FA4-3ADF2C8B8FFE}"/>
              </a:ext>
            </a:extLst>
          </p:cNvPr>
          <p:cNvCxnSpPr/>
          <p:nvPr/>
        </p:nvCxnSpPr>
        <p:spPr>
          <a:xfrm>
            <a:off x="4830438" y="533522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647B2582-D44C-11E7-1F72-A3DCA9FB6053}"/>
              </a:ext>
            </a:extLst>
          </p:cNvPr>
          <p:cNvCxnSpPr/>
          <p:nvPr/>
        </p:nvCxnSpPr>
        <p:spPr>
          <a:xfrm>
            <a:off x="4424038" y="550794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B54CF17B-2E86-D4EA-D908-C85A59FE1440}"/>
              </a:ext>
            </a:extLst>
          </p:cNvPr>
          <p:cNvCxnSpPr/>
          <p:nvPr/>
        </p:nvCxnSpPr>
        <p:spPr>
          <a:xfrm>
            <a:off x="4962518" y="5253945"/>
            <a:ext cx="264160" cy="0"/>
          </a:xfrm>
          <a:prstGeom prst="line">
            <a:avLst/>
          </a:prstGeom>
          <a:ln w="19050">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EF3220F-1A96-29C7-3D5F-FB46C66ED5F5}"/>
              </a:ext>
            </a:extLst>
          </p:cNvPr>
          <p:cNvCxnSpPr/>
          <p:nvPr/>
        </p:nvCxnSpPr>
        <p:spPr>
          <a:xfrm>
            <a:off x="4545958" y="5020265"/>
            <a:ext cx="264160" cy="0"/>
          </a:xfrm>
          <a:prstGeom prst="line">
            <a:avLst/>
          </a:prstGeom>
          <a:ln w="19050">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78877A2A-3E63-7B22-2828-B3134B05CDC8}"/>
              </a:ext>
            </a:extLst>
          </p:cNvPr>
          <p:cNvCxnSpPr/>
          <p:nvPr/>
        </p:nvCxnSpPr>
        <p:spPr>
          <a:xfrm>
            <a:off x="4363078" y="5436825"/>
            <a:ext cx="264160" cy="0"/>
          </a:xfrm>
          <a:prstGeom prst="line">
            <a:avLst/>
          </a:prstGeom>
          <a:ln w="19050">
            <a:solidFill>
              <a:srgbClr val="3366FF"/>
            </a:solidFill>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90DBCFC6-5710-3F22-A2CE-95198BEA3EB6}"/>
              </a:ext>
            </a:extLst>
          </p:cNvPr>
          <p:cNvCxnSpPr/>
          <p:nvPr/>
        </p:nvCxnSpPr>
        <p:spPr>
          <a:xfrm>
            <a:off x="5597518" y="4153959"/>
            <a:ext cx="807720" cy="0"/>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2CFCFA63-8770-8C9C-6D52-DCB36CAD9EC7}"/>
              </a:ext>
            </a:extLst>
          </p:cNvPr>
          <p:cNvCxnSpPr/>
          <p:nvPr/>
        </p:nvCxnSpPr>
        <p:spPr>
          <a:xfrm>
            <a:off x="5615298" y="5396185"/>
            <a:ext cx="807720" cy="0"/>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5BD92346-DA88-4574-9B50-33A29705FBF2}"/>
              </a:ext>
            </a:extLst>
          </p:cNvPr>
          <p:cNvCxnSpPr/>
          <p:nvPr/>
        </p:nvCxnSpPr>
        <p:spPr>
          <a:xfrm>
            <a:off x="7233278" y="415395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7B63E489-B11A-60F2-7A2C-1A4435F5595F}"/>
              </a:ext>
            </a:extLst>
          </p:cNvPr>
          <p:cNvCxnSpPr/>
          <p:nvPr/>
        </p:nvCxnSpPr>
        <p:spPr>
          <a:xfrm>
            <a:off x="7485580" y="4077756"/>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F403D7A-FE9B-51CD-E37A-7AD7CB897FF3}"/>
              </a:ext>
            </a:extLst>
          </p:cNvPr>
          <p:cNvCxnSpPr/>
          <p:nvPr/>
        </p:nvCxnSpPr>
        <p:spPr>
          <a:xfrm>
            <a:off x="6974198" y="407944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CF821046-2330-CF4A-A21D-FFFAC0E4C5F5}"/>
              </a:ext>
            </a:extLst>
          </p:cNvPr>
          <p:cNvCxnSpPr/>
          <p:nvPr/>
        </p:nvCxnSpPr>
        <p:spPr>
          <a:xfrm>
            <a:off x="7202798" y="543682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29C4ECB-A3CD-0F2B-C7E4-EAC4EBE5BF9B}"/>
              </a:ext>
            </a:extLst>
          </p:cNvPr>
          <p:cNvCxnSpPr/>
          <p:nvPr/>
        </p:nvCxnSpPr>
        <p:spPr>
          <a:xfrm>
            <a:off x="7573638" y="543682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EDB9032D-F900-D2FA-9F22-ADBE466ACB38}"/>
              </a:ext>
            </a:extLst>
          </p:cNvPr>
          <p:cNvCxnSpPr/>
          <p:nvPr/>
        </p:nvCxnSpPr>
        <p:spPr>
          <a:xfrm>
            <a:off x="6969118" y="533522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sp>
        <p:nvSpPr>
          <p:cNvPr id="50" name="6-Point Star 69">
            <a:extLst>
              <a:ext uri="{FF2B5EF4-FFF2-40B4-BE49-F238E27FC236}">
                <a16:creationId xmlns:a16="http://schemas.microsoft.com/office/drawing/2014/main" id="{71555D1B-9CBC-4AEC-215C-513055B366E6}"/>
              </a:ext>
            </a:extLst>
          </p:cNvPr>
          <p:cNvSpPr/>
          <p:nvPr/>
        </p:nvSpPr>
        <p:spPr bwMode="auto">
          <a:xfrm>
            <a:off x="7300034" y="4102866"/>
            <a:ext cx="107465" cy="103888"/>
          </a:xfrm>
          <a:prstGeom prst="star6">
            <a:avLst/>
          </a:prstGeom>
          <a:solidFill>
            <a:srgbClr val="FF0000"/>
          </a:solidFill>
          <a:ln w="19050" cap="flat" cmpd="sng" algn="ctr">
            <a:solidFill>
              <a:schemeClr val="tx1"/>
            </a:solidFill>
            <a:prstDash val="solid"/>
            <a:round/>
            <a:headEnd type="none" w="med" len="med"/>
            <a:tailEnd type="none" w="med" len="med"/>
          </a:ln>
          <a:effectLst/>
        </p:spPr>
        <p:txBody>
          <a:bodyPr/>
          <a:lstStyle/>
          <a:p>
            <a:pPr defTabSz="1981200">
              <a:defRPr/>
            </a:pPr>
            <a:endParaRPr lang="en-US" sz="5200">
              <a:solidFill>
                <a:srgbClr val="2C2C2C"/>
              </a:solidFill>
            </a:endParaRPr>
          </a:p>
        </p:txBody>
      </p:sp>
      <p:cxnSp>
        <p:nvCxnSpPr>
          <p:cNvPr id="51" name="Straight Arrow Connector 50">
            <a:extLst>
              <a:ext uri="{FF2B5EF4-FFF2-40B4-BE49-F238E27FC236}">
                <a16:creationId xmlns:a16="http://schemas.microsoft.com/office/drawing/2014/main" id="{1351F1E3-A13B-F739-8F31-0BE567AB6C81}"/>
              </a:ext>
            </a:extLst>
          </p:cNvPr>
          <p:cNvCxnSpPr>
            <a:cxnSpLocks/>
          </p:cNvCxnSpPr>
          <p:nvPr/>
        </p:nvCxnSpPr>
        <p:spPr>
          <a:xfrm>
            <a:off x="7297101" y="4482574"/>
            <a:ext cx="0" cy="649451"/>
          </a:xfrm>
          <a:prstGeom prst="straightConnector1">
            <a:avLst/>
          </a:prstGeom>
          <a:ln w="19050">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520E33BE-72AF-075E-6161-B5D4A2F62B18}"/>
              </a:ext>
            </a:extLst>
          </p:cNvPr>
          <p:cNvSpPr txBox="1"/>
          <p:nvPr/>
        </p:nvSpPr>
        <p:spPr>
          <a:xfrm>
            <a:off x="8330323" y="4300358"/>
            <a:ext cx="4003917" cy="1323439"/>
          </a:xfrm>
          <a:prstGeom prst="rect">
            <a:avLst/>
          </a:prstGeom>
          <a:noFill/>
        </p:spPr>
        <p:txBody>
          <a:bodyPr wrap="square" rtlCol="0">
            <a:spAutoFit/>
          </a:bodyPr>
          <a:lstStyle/>
          <a:p>
            <a:r>
              <a:rPr lang="en-US" sz="2000" dirty="0" err="1"/>
              <a:t>Trouver</a:t>
            </a:r>
            <a:r>
              <a:rPr lang="en-US" sz="2000" dirty="0"/>
              <a:t> les </a:t>
            </a:r>
            <a:r>
              <a:rPr lang="en-US" sz="2000" dirty="0" err="1"/>
              <a:t>différences</a:t>
            </a:r>
            <a:endParaRPr lang="en-US" sz="2000" dirty="0"/>
          </a:p>
          <a:p>
            <a:r>
              <a:rPr lang="en-US" sz="2000" dirty="0"/>
              <a:t>=&gt; Mutations </a:t>
            </a:r>
            <a:r>
              <a:rPr lang="en-US" sz="2000" dirty="0" err="1"/>
              <a:t>somatiques</a:t>
            </a:r>
            <a:r>
              <a:rPr lang="en-US" sz="2000" dirty="0"/>
              <a:t> (i.e., qui </a:t>
            </a:r>
            <a:r>
              <a:rPr lang="en-US" sz="2000" dirty="0" err="1"/>
              <a:t>apparaissent</a:t>
            </a:r>
            <a:r>
              <a:rPr lang="en-US" sz="2000" dirty="0"/>
              <a:t> </a:t>
            </a:r>
            <a:r>
              <a:rPr lang="en-US" sz="2000" dirty="0" err="1"/>
              <a:t>seulement</a:t>
            </a:r>
            <a:r>
              <a:rPr lang="en-US" sz="2000" dirty="0"/>
              <a:t> dans la </a:t>
            </a:r>
            <a:r>
              <a:rPr lang="en-US" sz="2000" dirty="0" err="1"/>
              <a:t>tumeur</a:t>
            </a:r>
            <a:r>
              <a:rPr lang="en-US" sz="2000" dirty="0"/>
              <a:t>).</a:t>
            </a:r>
          </a:p>
        </p:txBody>
      </p:sp>
      <p:sp>
        <p:nvSpPr>
          <p:cNvPr id="53" name="TextBox 52">
            <a:extLst>
              <a:ext uri="{FF2B5EF4-FFF2-40B4-BE49-F238E27FC236}">
                <a16:creationId xmlns:a16="http://schemas.microsoft.com/office/drawing/2014/main" id="{9E48AF8E-BF62-ED84-7167-448385FBD7B6}"/>
              </a:ext>
            </a:extLst>
          </p:cNvPr>
          <p:cNvSpPr txBox="1"/>
          <p:nvPr/>
        </p:nvSpPr>
        <p:spPr>
          <a:xfrm>
            <a:off x="1069262" y="3934361"/>
            <a:ext cx="1026160" cy="400110"/>
          </a:xfrm>
          <a:prstGeom prst="rect">
            <a:avLst/>
          </a:prstGeom>
          <a:noFill/>
        </p:spPr>
        <p:txBody>
          <a:bodyPr wrap="square" rtlCol="0">
            <a:spAutoFit/>
          </a:bodyPr>
          <a:lstStyle/>
          <a:p>
            <a:pPr algn="ctr"/>
            <a:r>
              <a:rPr lang="en-US" sz="2000" dirty="0" err="1"/>
              <a:t>Tumeur</a:t>
            </a:r>
            <a:endParaRPr lang="en-US" sz="2000" dirty="0"/>
          </a:p>
        </p:txBody>
      </p:sp>
      <p:sp>
        <p:nvSpPr>
          <p:cNvPr id="54" name="TextBox 53">
            <a:extLst>
              <a:ext uri="{FF2B5EF4-FFF2-40B4-BE49-F238E27FC236}">
                <a16:creationId xmlns:a16="http://schemas.microsoft.com/office/drawing/2014/main" id="{CEDC5024-5260-2F95-7C8B-7F5F0018D0F3}"/>
              </a:ext>
            </a:extLst>
          </p:cNvPr>
          <p:cNvSpPr txBox="1"/>
          <p:nvPr/>
        </p:nvSpPr>
        <p:spPr>
          <a:xfrm>
            <a:off x="791028" y="5077355"/>
            <a:ext cx="1394225" cy="400110"/>
          </a:xfrm>
          <a:prstGeom prst="rect">
            <a:avLst/>
          </a:prstGeom>
          <a:noFill/>
        </p:spPr>
        <p:txBody>
          <a:bodyPr wrap="square" rtlCol="0">
            <a:spAutoFit/>
          </a:bodyPr>
          <a:lstStyle/>
          <a:p>
            <a:pPr algn="ctr"/>
            <a:r>
              <a:rPr lang="en-US" sz="2000" dirty="0" err="1"/>
              <a:t>Tissu</a:t>
            </a:r>
            <a:r>
              <a:rPr lang="en-US" sz="2000" dirty="0"/>
              <a:t> </a:t>
            </a:r>
            <a:r>
              <a:rPr lang="en-US" sz="2000" dirty="0" err="1"/>
              <a:t>sain</a:t>
            </a:r>
            <a:endParaRPr lang="en-US" sz="2000" dirty="0"/>
          </a:p>
        </p:txBody>
      </p:sp>
      <p:cxnSp>
        <p:nvCxnSpPr>
          <p:cNvPr id="55" name="Straight Connector 54">
            <a:extLst>
              <a:ext uri="{FF2B5EF4-FFF2-40B4-BE49-F238E27FC236}">
                <a16:creationId xmlns:a16="http://schemas.microsoft.com/office/drawing/2014/main" id="{59437343-4C5C-41A4-3313-A0633172BDB6}"/>
              </a:ext>
            </a:extLst>
          </p:cNvPr>
          <p:cNvCxnSpPr/>
          <p:nvPr/>
        </p:nvCxnSpPr>
        <p:spPr>
          <a:xfrm>
            <a:off x="7275419" y="3947187"/>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sp>
        <p:nvSpPr>
          <p:cNvPr id="56" name="6-Point Star 75">
            <a:extLst>
              <a:ext uri="{FF2B5EF4-FFF2-40B4-BE49-F238E27FC236}">
                <a16:creationId xmlns:a16="http://schemas.microsoft.com/office/drawing/2014/main" id="{692DF58A-A6E2-4515-771C-61DBFE0EA019}"/>
              </a:ext>
            </a:extLst>
          </p:cNvPr>
          <p:cNvSpPr/>
          <p:nvPr/>
        </p:nvSpPr>
        <p:spPr bwMode="auto">
          <a:xfrm>
            <a:off x="7297101" y="3902499"/>
            <a:ext cx="107465" cy="103888"/>
          </a:xfrm>
          <a:prstGeom prst="star6">
            <a:avLst/>
          </a:prstGeom>
          <a:solidFill>
            <a:srgbClr val="FF0000"/>
          </a:solidFill>
          <a:ln w="19050" cap="flat" cmpd="sng" algn="ctr">
            <a:solidFill>
              <a:schemeClr val="tx1"/>
            </a:solidFill>
            <a:prstDash val="solid"/>
            <a:round/>
            <a:headEnd type="none" w="med" len="med"/>
            <a:tailEnd type="none" w="med" len="med"/>
          </a:ln>
          <a:effectLst/>
        </p:spPr>
        <p:txBody>
          <a:bodyPr/>
          <a:lstStyle/>
          <a:p>
            <a:pPr defTabSz="1981200">
              <a:defRPr/>
            </a:pPr>
            <a:endParaRPr lang="en-US" sz="5200">
              <a:solidFill>
                <a:srgbClr val="2C2C2C"/>
              </a:solidFill>
            </a:endParaRPr>
          </a:p>
        </p:txBody>
      </p:sp>
    </p:spTree>
    <p:extLst>
      <p:ext uri="{BB962C8B-B14F-4D97-AF65-F5344CB8AC3E}">
        <p14:creationId xmlns:p14="http://schemas.microsoft.com/office/powerpoint/2010/main" val="28877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p:bldP spid="53" grpId="0"/>
      <p:bldP spid="54" grpId="0"/>
      <p:bldP spid="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1BFA-1C23-EE50-41AE-D0C2AC24F58C}"/>
              </a:ext>
            </a:extLst>
          </p:cNvPr>
          <p:cNvSpPr>
            <a:spLocks noGrp="1"/>
          </p:cNvSpPr>
          <p:nvPr>
            <p:ph type="title"/>
          </p:nvPr>
        </p:nvSpPr>
        <p:spPr/>
        <p:txBody>
          <a:bodyPr/>
          <a:lstStyle/>
          <a:p>
            <a:r>
              <a:rPr lang="fr-FR" dirty="0"/>
              <a:t>Identification des mutations</a:t>
            </a:r>
          </a:p>
        </p:txBody>
      </p:sp>
      <p:sp>
        <p:nvSpPr>
          <p:cNvPr id="5" name="TextBox 4">
            <a:extLst>
              <a:ext uri="{FF2B5EF4-FFF2-40B4-BE49-F238E27FC236}">
                <a16:creationId xmlns:a16="http://schemas.microsoft.com/office/drawing/2014/main" id="{8C7BEF57-DB08-E00C-7196-18145174F9B6}"/>
              </a:ext>
            </a:extLst>
          </p:cNvPr>
          <p:cNvSpPr txBox="1"/>
          <p:nvPr/>
        </p:nvSpPr>
        <p:spPr>
          <a:xfrm>
            <a:off x="11025767" y="3119019"/>
            <a:ext cx="968721" cy="369332"/>
          </a:xfrm>
          <a:prstGeom prst="rect">
            <a:avLst/>
          </a:prstGeom>
          <a:noFill/>
        </p:spPr>
        <p:txBody>
          <a:bodyPr wrap="square" rtlCol="0">
            <a:spAutoFit/>
          </a:bodyPr>
          <a:lstStyle/>
          <a:p>
            <a:r>
              <a:rPr lang="fr-FR" dirty="0"/>
              <a:t>chr7</a:t>
            </a:r>
          </a:p>
        </p:txBody>
      </p:sp>
      <p:sp>
        <p:nvSpPr>
          <p:cNvPr id="71" name="TextBox 70">
            <a:extLst>
              <a:ext uri="{FF2B5EF4-FFF2-40B4-BE49-F238E27FC236}">
                <a16:creationId xmlns:a16="http://schemas.microsoft.com/office/drawing/2014/main" id="{B362F5C9-32B1-42EE-1C2C-9579300F53CE}"/>
              </a:ext>
            </a:extLst>
          </p:cNvPr>
          <p:cNvSpPr txBox="1"/>
          <p:nvPr/>
        </p:nvSpPr>
        <p:spPr>
          <a:xfrm>
            <a:off x="442953" y="2084871"/>
            <a:ext cx="5954165" cy="3277820"/>
          </a:xfrm>
          <a:prstGeom prst="rect">
            <a:avLst/>
          </a:prstGeom>
          <a:noFill/>
        </p:spPr>
        <p:txBody>
          <a:bodyPr wrap="square" rtlCol="0">
            <a:spAutoFit/>
          </a:bodyPr>
          <a:lstStyle/>
          <a:p>
            <a:pPr marL="342900" indent="-342900">
              <a:spcBef>
                <a:spcPts val="600"/>
              </a:spcBef>
              <a:buAutoNum type="arabicParenR"/>
            </a:pPr>
            <a:r>
              <a:rPr lang="fr-FR" sz="2400" dirty="0"/>
              <a:t>Séquencer l’ADN d’une tumeur</a:t>
            </a:r>
          </a:p>
          <a:p>
            <a:pPr marL="342900" indent="-342900">
              <a:spcBef>
                <a:spcPts val="600"/>
              </a:spcBef>
              <a:buAutoNum type="arabicParenR"/>
            </a:pPr>
            <a:r>
              <a:rPr lang="fr-FR" sz="2400" dirty="0"/>
              <a:t>Séquencer l’ADN d’un tissu sain (e.g., globules blancs) du même patient</a:t>
            </a:r>
          </a:p>
          <a:p>
            <a:pPr marL="342900" indent="-342900">
              <a:spcBef>
                <a:spcPts val="600"/>
              </a:spcBef>
              <a:buAutoNum type="arabicParenR"/>
            </a:pPr>
            <a:r>
              <a:rPr lang="fr-FR" sz="2400" dirty="0"/>
              <a:t>Aligner les </a:t>
            </a:r>
            <a:r>
              <a:rPr lang="fr-FR" sz="2400" dirty="0" err="1"/>
              <a:t>reads</a:t>
            </a:r>
            <a:r>
              <a:rPr lang="fr-FR" sz="2400" dirty="0"/>
              <a:t> sur le génome humain en autorisant quelques  ’</a:t>
            </a:r>
            <a:r>
              <a:rPr lang="fr-FR" sz="2400" dirty="0" err="1"/>
              <a:t>mismatch</a:t>
            </a:r>
            <a:r>
              <a:rPr lang="fr-FR" sz="2400" dirty="0"/>
              <a:t>’ (i.e., nucléotides qui ne correspondent pas au génome de référence). </a:t>
            </a:r>
          </a:p>
          <a:p>
            <a:pPr marL="342900" indent="-342900">
              <a:spcBef>
                <a:spcPts val="600"/>
              </a:spcBef>
              <a:buAutoNum type="arabicParenR"/>
            </a:pPr>
            <a:r>
              <a:rPr lang="fr-FR" sz="2400" dirty="0"/>
              <a:t>Trouver les différences.</a:t>
            </a:r>
          </a:p>
        </p:txBody>
      </p:sp>
      <p:grpSp>
        <p:nvGrpSpPr>
          <p:cNvPr id="3" name="Group 2">
            <a:extLst>
              <a:ext uri="{FF2B5EF4-FFF2-40B4-BE49-F238E27FC236}">
                <a16:creationId xmlns:a16="http://schemas.microsoft.com/office/drawing/2014/main" id="{CAF2E96F-74D4-D92A-247A-B30AB6792F78}"/>
              </a:ext>
            </a:extLst>
          </p:cNvPr>
          <p:cNvGrpSpPr/>
          <p:nvPr/>
        </p:nvGrpSpPr>
        <p:grpSpPr>
          <a:xfrm>
            <a:off x="7694194" y="1835902"/>
            <a:ext cx="3481806" cy="3205119"/>
            <a:chOff x="7694194" y="1835902"/>
            <a:chExt cx="3481806" cy="3205119"/>
          </a:xfrm>
        </p:grpSpPr>
        <p:cxnSp>
          <p:nvCxnSpPr>
            <p:cNvPr id="4" name="Straight Connector 3">
              <a:extLst>
                <a:ext uri="{FF2B5EF4-FFF2-40B4-BE49-F238E27FC236}">
                  <a16:creationId xmlns:a16="http://schemas.microsoft.com/office/drawing/2014/main" id="{F96D39CC-2B14-EBD3-2B56-0A82730658EC}"/>
                </a:ext>
              </a:extLst>
            </p:cNvPr>
            <p:cNvCxnSpPr>
              <a:cxnSpLocks/>
            </p:cNvCxnSpPr>
            <p:nvPr/>
          </p:nvCxnSpPr>
          <p:spPr>
            <a:xfrm>
              <a:off x="7694194" y="3454401"/>
              <a:ext cx="3481806"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EB446C4-F0C6-32DC-D8CC-08E57DA07D2D}"/>
                </a:ext>
              </a:extLst>
            </p:cNvPr>
            <p:cNvCxnSpPr/>
            <p:nvPr/>
          </p:nvCxnSpPr>
          <p:spPr>
            <a:xfrm>
              <a:off x="8683933" y="3279904"/>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73F9CFF-9B3F-8975-28DA-A251101B0082}"/>
                </a:ext>
              </a:extLst>
            </p:cNvPr>
            <p:cNvCxnSpPr/>
            <p:nvPr/>
          </p:nvCxnSpPr>
          <p:spPr>
            <a:xfrm>
              <a:off x="9578013" y="3282704"/>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188ADAB-AF0B-0E34-B03E-0078F1EB06B8}"/>
                </a:ext>
              </a:extLst>
            </p:cNvPr>
            <p:cNvCxnSpPr/>
            <p:nvPr/>
          </p:nvCxnSpPr>
          <p:spPr>
            <a:xfrm>
              <a:off x="9009053" y="3150138"/>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C83F8BD-22B9-D112-B592-CA4603510BA2}"/>
                </a:ext>
              </a:extLst>
            </p:cNvPr>
            <p:cNvCxnSpPr/>
            <p:nvPr/>
          </p:nvCxnSpPr>
          <p:spPr>
            <a:xfrm>
              <a:off x="9452673" y="3150138"/>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57E4940-5964-43AA-D7D9-FA3A57DC11C5}"/>
                </a:ext>
              </a:extLst>
            </p:cNvPr>
            <p:cNvCxnSpPr/>
            <p:nvPr/>
          </p:nvCxnSpPr>
          <p:spPr>
            <a:xfrm>
              <a:off x="8683933" y="2876983"/>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13473391-BF3D-94EF-F0B6-3C7F86F856AA}"/>
                </a:ext>
              </a:extLst>
            </p:cNvPr>
            <p:cNvCxnSpPr/>
            <p:nvPr/>
          </p:nvCxnSpPr>
          <p:spPr>
            <a:xfrm>
              <a:off x="9273213" y="300980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A1F4DC8-FE37-C136-911A-E56132F9C58C}"/>
                </a:ext>
              </a:extLst>
            </p:cNvPr>
            <p:cNvCxnSpPr/>
            <p:nvPr/>
          </p:nvCxnSpPr>
          <p:spPr>
            <a:xfrm>
              <a:off x="8816013" y="300980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A62DDC8-A493-8615-BBAE-DF5F45567D95}"/>
                </a:ext>
              </a:extLst>
            </p:cNvPr>
            <p:cNvCxnSpPr/>
            <p:nvPr/>
          </p:nvCxnSpPr>
          <p:spPr>
            <a:xfrm>
              <a:off x="9750733" y="303222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2D525B9-23B2-6EA7-81A3-BB55C40B8AF7}"/>
                </a:ext>
              </a:extLst>
            </p:cNvPr>
            <p:cNvCxnSpPr/>
            <p:nvPr/>
          </p:nvCxnSpPr>
          <p:spPr>
            <a:xfrm>
              <a:off x="9120813" y="331460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36F2AAC-E99E-48B4-D4C0-CD97416E8C12}"/>
                </a:ext>
              </a:extLst>
            </p:cNvPr>
            <p:cNvCxnSpPr/>
            <p:nvPr/>
          </p:nvCxnSpPr>
          <p:spPr>
            <a:xfrm>
              <a:off x="9221910" y="269746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C4533B1-967A-5F93-BDEF-D2A9AA3B11A3}"/>
                </a:ext>
              </a:extLst>
            </p:cNvPr>
            <p:cNvCxnSpPr/>
            <p:nvPr/>
          </p:nvCxnSpPr>
          <p:spPr>
            <a:xfrm>
              <a:off x="9056535" y="2873790"/>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838ADDB-C809-7F75-AE5A-65501ECDD240}"/>
                </a:ext>
              </a:extLst>
            </p:cNvPr>
            <p:cNvCxnSpPr/>
            <p:nvPr/>
          </p:nvCxnSpPr>
          <p:spPr>
            <a:xfrm>
              <a:off x="8615227" y="3150138"/>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83163A01-A9A8-D63B-0B1A-3D476C357EE5}"/>
                </a:ext>
              </a:extLst>
            </p:cNvPr>
            <p:cNvCxnSpPr/>
            <p:nvPr/>
          </p:nvCxnSpPr>
          <p:spPr>
            <a:xfrm>
              <a:off x="9519970" y="2901168"/>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D0B5C25-DF83-808E-F809-608888C79CCE}"/>
                </a:ext>
              </a:extLst>
            </p:cNvPr>
            <p:cNvCxnSpPr/>
            <p:nvPr/>
          </p:nvCxnSpPr>
          <p:spPr>
            <a:xfrm>
              <a:off x="8856653" y="269746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ED7DDEC-6AD5-8B7C-1E37-5958E8873575}"/>
                </a:ext>
              </a:extLst>
            </p:cNvPr>
            <p:cNvCxnSpPr/>
            <p:nvPr/>
          </p:nvCxnSpPr>
          <p:spPr>
            <a:xfrm>
              <a:off x="9658086" y="269746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A4FFA0F6-C61E-83CC-62B6-E6D3A25D2FEC}"/>
                </a:ext>
              </a:extLst>
            </p:cNvPr>
            <p:cNvCxnSpPr/>
            <p:nvPr/>
          </p:nvCxnSpPr>
          <p:spPr>
            <a:xfrm>
              <a:off x="9166078" y="331460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622F904-270F-8C72-256A-4B69F7E5D4E7}"/>
                </a:ext>
              </a:extLst>
            </p:cNvPr>
            <p:cNvCxnSpPr/>
            <p:nvPr/>
          </p:nvCxnSpPr>
          <p:spPr>
            <a:xfrm>
              <a:off x="9445933" y="2558644"/>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3262809-7826-5520-9376-0BA23368402C}"/>
                </a:ext>
              </a:extLst>
            </p:cNvPr>
            <p:cNvCxnSpPr/>
            <p:nvPr/>
          </p:nvCxnSpPr>
          <p:spPr>
            <a:xfrm>
              <a:off x="8631121" y="2558644"/>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AEC6D66-9795-10EE-8315-BD7228AC2DE2}"/>
                </a:ext>
              </a:extLst>
            </p:cNvPr>
            <p:cNvCxnSpPr/>
            <p:nvPr/>
          </p:nvCxnSpPr>
          <p:spPr>
            <a:xfrm>
              <a:off x="9065587" y="2558644"/>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A916EAF-167D-FCBC-71F4-F22F4A5FF539}"/>
                </a:ext>
              </a:extLst>
            </p:cNvPr>
            <p:cNvCxnSpPr/>
            <p:nvPr/>
          </p:nvCxnSpPr>
          <p:spPr>
            <a:xfrm>
              <a:off x="9882813" y="3150138"/>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F80F03F-5E9A-B86C-164A-298DB34E8B64}"/>
                </a:ext>
              </a:extLst>
            </p:cNvPr>
            <p:cNvCxnSpPr/>
            <p:nvPr/>
          </p:nvCxnSpPr>
          <p:spPr>
            <a:xfrm>
              <a:off x="8714011" y="4346704"/>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B269254-5431-59F9-C2D6-793F1E7B5484}"/>
                </a:ext>
              </a:extLst>
            </p:cNvPr>
            <p:cNvCxnSpPr/>
            <p:nvPr/>
          </p:nvCxnSpPr>
          <p:spPr>
            <a:xfrm>
              <a:off x="9608091" y="4349504"/>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5870759-E167-ECEE-AE85-707F6637C959}"/>
                </a:ext>
              </a:extLst>
            </p:cNvPr>
            <p:cNvCxnSpPr/>
            <p:nvPr/>
          </p:nvCxnSpPr>
          <p:spPr>
            <a:xfrm>
              <a:off x="9039131" y="4216938"/>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D808727E-EB19-A975-5E6F-28069CBA9EF4}"/>
                </a:ext>
              </a:extLst>
            </p:cNvPr>
            <p:cNvCxnSpPr/>
            <p:nvPr/>
          </p:nvCxnSpPr>
          <p:spPr>
            <a:xfrm>
              <a:off x="9482751" y="4216938"/>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98FA7DED-2738-3763-28F2-98940C9D9C4A}"/>
                </a:ext>
              </a:extLst>
            </p:cNvPr>
            <p:cNvCxnSpPr/>
            <p:nvPr/>
          </p:nvCxnSpPr>
          <p:spPr>
            <a:xfrm>
              <a:off x="8714011" y="3943783"/>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C25AEC29-B654-3F5B-EFB9-D849E98DE4C2}"/>
                </a:ext>
              </a:extLst>
            </p:cNvPr>
            <p:cNvCxnSpPr/>
            <p:nvPr/>
          </p:nvCxnSpPr>
          <p:spPr>
            <a:xfrm>
              <a:off x="9183282" y="3920932"/>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7BD1CA8B-C96C-D847-D991-08FE9E51E56C}"/>
                </a:ext>
              </a:extLst>
            </p:cNvPr>
            <p:cNvCxnSpPr/>
            <p:nvPr/>
          </p:nvCxnSpPr>
          <p:spPr>
            <a:xfrm>
              <a:off x="8846091" y="407660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9D7181F1-72A5-7AC5-1AB1-5B9990FD0A74}"/>
                </a:ext>
              </a:extLst>
            </p:cNvPr>
            <p:cNvCxnSpPr/>
            <p:nvPr/>
          </p:nvCxnSpPr>
          <p:spPr>
            <a:xfrm>
              <a:off x="9387890" y="407660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E100CA00-CE1F-DA18-6B00-E6DCA2F39553}"/>
                </a:ext>
              </a:extLst>
            </p:cNvPr>
            <p:cNvCxnSpPr/>
            <p:nvPr/>
          </p:nvCxnSpPr>
          <p:spPr>
            <a:xfrm>
              <a:off x="9150891" y="438140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50668C3-6759-8EFE-F79C-57EDBDAEF105}"/>
                </a:ext>
              </a:extLst>
            </p:cNvPr>
            <p:cNvCxnSpPr/>
            <p:nvPr/>
          </p:nvCxnSpPr>
          <p:spPr>
            <a:xfrm>
              <a:off x="9251988" y="376426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C8E4AB1A-D9BA-8CAD-2569-302E85F47B81}"/>
                </a:ext>
              </a:extLst>
            </p:cNvPr>
            <p:cNvCxnSpPr/>
            <p:nvPr/>
          </p:nvCxnSpPr>
          <p:spPr>
            <a:xfrm>
              <a:off x="8449851" y="407660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AEE642ED-881D-B49E-82A1-433D77DF13F0}"/>
                </a:ext>
              </a:extLst>
            </p:cNvPr>
            <p:cNvCxnSpPr/>
            <p:nvPr/>
          </p:nvCxnSpPr>
          <p:spPr>
            <a:xfrm>
              <a:off x="8645305" y="4216938"/>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E02BD6A7-E113-4FC1-9002-51FE5969D0BA}"/>
                </a:ext>
              </a:extLst>
            </p:cNvPr>
            <p:cNvCxnSpPr/>
            <p:nvPr/>
          </p:nvCxnSpPr>
          <p:spPr>
            <a:xfrm>
              <a:off x="9550048" y="3967968"/>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23DA21B7-DE2E-A7A8-BB9A-44893CD30D0A}"/>
                </a:ext>
              </a:extLst>
            </p:cNvPr>
            <p:cNvCxnSpPr/>
            <p:nvPr/>
          </p:nvCxnSpPr>
          <p:spPr>
            <a:xfrm>
              <a:off x="8886731" y="376426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90A618E9-1B5E-E373-B5A8-8CEB04488E4D}"/>
                </a:ext>
              </a:extLst>
            </p:cNvPr>
            <p:cNvCxnSpPr/>
            <p:nvPr/>
          </p:nvCxnSpPr>
          <p:spPr>
            <a:xfrm>
              <a:off x="9688164" y="376426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2B83B84C-C115-5714-6545-A9AEAB2E85D5}"/>
                </a:ext>
              </a:extLst>
            </p:cNvPr>
            <p:cNvCxnSpPr/>
            <p:nvPr/>
          </p:nvCxnSpPr>
          <p:spPr>
            <a:xfrm>
              <a:off x="9150891" y="438140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7488D2F0-9261-662F-E8D7-3F1CD5CF09D0}"/>
                </a:ext>
              </a:extLst>
            </p:cNvPr>
            <p:cNvCxnSpPr/>
            <p:nvPr/>
          </p:nvCxnSpPr>
          <p:spPr>
            <a:xfrm>
              <a:off x="9693291" y="3625444"/>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DB640E80-E0B8-BED0-EEB0-BF49DD4D2CE0}"/>
                </a:ext>
              </a:extLst>
            </p:cNvPr>
            <p:cNvCxnSpPr/>
            <p:nvPr/>
          </p:nvCxnSpPr>
          <p:spPr>
            <a:xfrm>
              <a:off x="8661199" y="3625444"/>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BB0C6A8B-EA14-F0CF-C7CF-EA33B451117A}"/>
                </a:ext>
              </a:extLst>
            </p:cNvPr>
            <p:cNvCxnSpPr/>
            <p:nvPr/>
          </p:nvCxnSpPr>
          <p:spPr>
            <a:xfrm>
              <a:off x="9050400" y="3625444"/>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403712FA-D277-AC8E-C2EC-0F329448775C}"/>
                </a:ext>
              </a:extLst>
            </p:cNvPr>
            <p:cNvCxnSpPr/>
            <p:nvPr/>
          </p:nvCxnSpPr>
          <p:spPr>
            <a:xfrm>
              <a:off x="8351067" y="376426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E6FC5B69-BA88-8B3D-546B-0C78D50507DD}"/>
                </a:ext>
              </a:extLst>
            </p:cNvPr>
            <p:cNvCxnSpPr/>
            <p:nvPr/>
          </p:nvCxnSpPr>
          <p:spPr>
            <a:xfrm>
              <a:off x="9218591" y="243340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6CC8F2E3-9D25-50F5-24EB-936D7C08CDFA}"/>
                </a:ext>
              </a:extLst>
            </p:cNvPr>
            <p:cNvCxnSpPr/>
            <p:nvPr/>
          </p:nvCxnSpPr>
          <p:spPr>
            <a:xfrm>
              <a:off x="9550048" y="2237246"/>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746F7F9-D312-E814-7FE9-7265477DDF47}"/>
                </a:ext>
              </a:extLst>
            </p:cNvPr>
            <p:cNvCxnSpPr/>
            <p:nvPr/>
          </p:nvCxnSpPr>
          <p:spPr>
            <a:xfrm>
              <a:off x="9423299" y="209540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B412874D-251D-F8DE-DE72-17C85CD1469A}"/>
                </a:ext>
              </a:extLst>
            </p:cNvPr>
            <p:cNvCxnSpPr/>
            <p:nvPr/>
          </p:nvCxnSpPr>
          <p:spPr>
            <a:xfrm>
              <a:off x="8816013" y="2410554"/>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318FDC67-F231-3011-1726-4DBBC8EB7CB4}"/>
                </a:ext>
              </a:extLst>
            </p:cNvPr>
            <p:cNvCxnSpPr/>
            <p:nvPr/>
          </p:nvCxnSpPr>
          <p:spPr>
            <a:xfrm>
              <a:off x="9206620" y="2237246"/>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EC7DB9F3-1919-0D88-C337-C3C9D0AC427A}"/>
                </a:ext>
              </a:extLst>
            </p:cNvPr>
            <p:cNvCxnSpPr/>
            <p:nvPr/>
          </p:nvCxnSpPr>
          <p:spPr>
            <a:xfrm>
              <a:off x="9244443" y="456247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D1F4EA27-0737-D9BB-8925-ED5725CCD569}"/>
                </a:ext>
              </a:extLst>
            </p:cNvPr>
            <p:cNvCxnSpPr/>
            <p:nvPr/>
          </p:nvCxnSpPr>
          <p:spPr>
            <a:xfrm>
              <a:off x="9356906" y="1935682"/>
              <a:ext cx="0" cy="3105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CF1245B-2783-CDE7-B0EA-4F834055054B}"/>
                </a:ext>
              </a:extLst>
            </p:cNvPr>
            <p:cNvCxnSpPr/>
            <p:nvPr/>
          </p:nvCxnSpPr>
          <p:spPr>
            <a:xfrm>
              <a:off x="9658086" y="243340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CADA0045-8413-05C4-0A28-2DE434DF92BA}"/>
                </a:ext>
              </a:extLst>
            </p:cNvPr>
            <p:cNvCxnSpPr/>
            <p:nvPr/>
          </p:nvCxnSpPr>
          <p:spPr>
            <a:xfrm>
              <a:off x="9166684" y="2010910"/>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2D054EFC-AAB2-3A31-FABE-69E26F0CABD9}"/>
                </a:ext>
              </a:extLst>
            </p:cNvPr>
            <p:cNvCxnSpPr/>
            <p:nvPr/>
          </p:nvCxnSpPr>
          <p:spPr>
            <a:xfrm>
              <a:off x="8876973" y="209540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F4CD1ADF-B9C2-B85B-4D23-E25C683C4CF4}"/>
                </a:ext>
              </a:extLst>
            </p:cNvPr>
            <p:cNvCxnSpPr/>
            <p:nvPr/>
          </p:nvCxnSpPr>
          <p:spPr>
            <a:xfrm>
              <a:off x="10032899" y="270500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415A914E-4CFF-663B-3C4B-431A533F215E}"/>
                </a:ext>
              </a:extLst>
            </p:cNvPr>
            <p:cNvCxnSpPr/>
            <p:nvPr/>
          </p:nvCxnSpPr>
          <p:spPr>
            <a:xfrm>
              <a:off x="10185299" y="2857409"/>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BCBF776A-7080-B3A7-E9CC-BEB858C5E7F4}"/>
                </a:ext>
              </a:extLst>
            </p:cNvPr>
            <p:cNvSpPr txBox="1"/>
            <p:nvPr/>
          </p:nvSpPr>
          <p:spPr>
            <a:xfrm>
              <a:off x="9289723" y="1835902"/>
              <a:ext cx="449655" cy="307777"/>
            </a:xfrm>
            <a:prstGeom prst="rect">
              <a:avLst/>
            </a:prstGeom>
            <a:noFill/>
          </p:spPr>
          <p:txBody>
            <a:bodyPr wrap="square" rtlCol="0">
              <a:spAutoFit/>
            </a:bodyPr>
            <a:lstStyle/>
            <a:p>
              <a:r>
                <a:rPr lang="fr-FR" sz="1400" dirty="0"/>
                <a:t>A</a:t>
              </a:r>
            </a:p>
          </p:txBody>
        </p:sp>
        <p:sp>
          <p:nvSpPr>
            <p:cNvPr id="61" name="TextBox 60">
              <a:extLst>
                <a:ext uri="{FF2B5EF4-FFF2-40B4-BE49-F238E27FC236}">
                  <a16:creationId xmlns:a16="http://schemas.microsoft.com/office/drawing/2014/main" id="{D09C8A30-A562-6496-A9AD-2755040A7A56}"/>
                </a:ext>
              </a:extLst>
            </p:cNvPr>
            <p:cNvSpPr txBox="1"/>
            <p:nvPr/>
          </p:nvSpPr>
          <p:spPr>
            <a:xfrm>
              <a:off x="9297256" y="4393704"/>
              <a:ext cx="449655" cy="307777"/>
            </a:xfrm>
            <a:prstGeom prst="rect">
              <a:avLst/>
            </a:prstGeom>
            <a:noFill/>
          </p:spPr>
          <p:txBody>
            <a:bodyPr wrap="square" rtlCol="0">
              <a:spAutoFit/>
            </a:bodyPr>
            <a:lstStyle/>
            <a:p>
              <a:r>
                <a:rPr lang="fr-FR" sz="1400" dirty="0"/>
                <a:t>T</a:t>
              </a:r>
            </a:p>
          </p:txBody>
        </p:sp>
        <p:sp>
          <p:nvSpPr>
            <p:cNvPr id="63" name="TextBox 62">
              <a:extLst>
                <a:ext uri="{FF2B5EF4-FFF2-40B4-BE49-F238E27FC236}">
                  <a16:creationId xmlns:a16="http://schemas.microsoft.com/office/drawing/2014/main" id="{F67EB96B-F111-D605-1C22-3D398E138790}"/>
                </a:ext>
              </a:extLst>
            </p:cNvPr>
            <p:cNvSpPr txBox="1"/>
            <p:nvPr/>
          </p:nvSpPr>
          <p:spPr>
            <a:xfrm>
              <a:off x="9297256" y="3609185"/>
              <a:ext cx="276130" cy="307777"/>
            </a:xfrm>
            <a:prstGeom prst="rect">
              <a:avLst/>
            </a:prstGeom>
            <a:noFill/>
          </p:spPr>
          <p:txBody>
            <a:bodyPr wrap="square" rtlCol="0">
              <a:spAutoFit/>
            </a:bodyPr>
            <a:lstStyle/>
            <a:p>
              <a:r>
                <a:rPr lang="fr-FR" sz="1400" dirty="0"/>
                <a:t>T</a:t>
              </a:r>
            </a:p>
          </p:txBody>
        </p:sp>
        <p:sp>
          <p:nvSpPr>
            <p:cNvPr id="64" name="TextBox 63">
              <a:extLst>
                <a:ext uri="{FF2B5EF4-FFF2-40B4-BE49-F238E27FC236}">
                  <a16:creationId xmlns:a16="http://schemas.microsoft.com/office/drawing/2014/main" id="{709B04FB-F6A8-E49E-0C75-EF92B97E2FD0}"/>
                </a:ext>
              </a:extLst>
            </p:cNvPr>
            <p:cNvSpPr txBox="1"/>
            <p:nvPr/>
          </p:nvSpPr>
          <p:spPr>
            <a:xfrm>
              <a:off x="9297256" y="3768359"/>
              <a:ext cx="276130" cy="307777"/>
            </a:xfrm>
            <a:prstGeom prst="rect">
              <a:avLst/>
            </a:prstGeom>
            <a:noFill/>
          </p:spPr>
          <p:txBody>
            <a:bodyPr wrap="square" rtlCol="0">
              <a:spAutoFit/>
            </a:bodyPr>
            <a:lstStyle/>
            <a:p>
              <a:r>
                <a:rPr lang="fr-FR" sz="1400" dirty="0" err="1"/>
                <a:t>T</a:t>
              </a:r>
              <a:endParaRPr lang="fr-FR" sz="1400" dirty="0"/>
            </a:p>
          </p:txBody>
        </p:sp>
        <p:sp>
          <p:nvSpPr>
            <p:cNvPr id="65" name="TextBox 64">
              <a:extLst>
                <a:ext uri="{FF2B5EF4-FFF2-40B4-BE49-F238E27FC236}">
                  <a16:creationId xmlns:a16="http://schemas.microsoft.com/office/drawing/2014/main" id="{F20DC7E8-11C2-F535-DD32-C02E756E87D4}"/>
                </a:ext>
              </a:extLst>
            </p:cNvPr>
            <p:cNvSpPr txBox="1"/>
            <p:nvPr/>
          </p:nvSpPr>
          <p:spPr>
            <a:xfrm>
              <a:off x="9289723" y="2084871"/>
              <a:ext cx="449655" cy="307777"/>
            </a:xfrm>
            <a:prstGeom prst="rect">
              <a:avLst/>
            </a:prstGeom>
            <a:noFill/>
          </p:spPr>
          <p:txBody>
            <a:bodyPr wrap="square" rtlCol="0">
              <a:spAutoFit/>
            </a:bodyPr>
            <a:lstStyle/>
            <a:p>
              <a:r>
                <a:rPr lang="fr-FR" sz="1400" dirty="0"/>
                <a:t>A</a:t>
              </a:r>
            </a:p>
          </p:txBody>
        </p:sp>
        <p:sp>
          <p:nvSpPr>
            <p:cNvPr id="66" name="TextBox 65">
              <a:extLst>
                <a:ext uri="{FF2B5EF4-FFF2-40B4-BE49-F238E27FC236}">
                  <a16:creationId xmlns:a16="http://schemas.microsoft.com/office/drawing/2014/main" id="{B15B507E-3B62-E203-0B64-B1969B556915}"/>
                </a:ext>
              </a:extLst>
            </p:cNvPr>
            <p:cNvSpPr txBox="1"/>
            <p:nvPr/>
          </p:nvSpPr>
          <p:spPr>
            <a:xfrm>
              <a:off x="9289723" y="2275548"/>
              <a:ext cx="449655" cy="307777"/>
            </a:xfrm>
            <a:prstGeom prst="rect">
              <a:avLst/>
            </a:prstGeom>
            <a:noFill/>
          </p:spPr>
          <p:txBody>
            <a:bodyPr wrap="square" rtlCol="0">
              <a:spAutoFit/>
            </a:bodyPr>
            <a:lstStyle/>
            <a:p>
              <a:r>
                <a:rPr lang="fr-FR" sz="1400" dirty="0"/>
                <a:t>A</a:t>
              </a:r>
            </a:p>
          </p:txBody>
        </p:sp>
        <p:sp>
          <p:nvSpPr>
            <p:cNvPr id="67" name="TextBox 66">
              <a:extLst>
                <a:ext uri="{FF2B5EF4-FFF2-40B4-BE49-F238E27FC236}">
                  <a16:creationId xmlns:a16="http://schemas.microsoft.com/office/drawing/2014/main" id="{E8F70360-5151-7046-59CC-405C548C1288}"/>
                </a:ext>
              </a:extLst>
            </p:cNvPr>
            <p:cNvSpPr txBox="1"/>
            <p:nvPr/>
          </p:nvSpPr>
          <p:spPr>
            <a:xfrm>
              <a:off x="9289723" y="2544432"/>
              <a:ext cx="449655" cy="307777"/>
            </a:xfrm>
            <a:prstGeom prst="rect">
              <a:avLst/>
            </a:prstGeom>
            <a:noFill/>
          </p:spPr>
          <p:txBody>
            <a:bodyPr wrap="square" rtlCol="0">
              <a:spAutoFit/>
            </a:bodyPr>
            <a:lstStyle/>
            <a:p>
              <a:r>
                <a:rPr lang="fr-FR" sz="1400" dirty="0"/>
                <a:t>A</a:t>
              </a:r>
            </a:p>
          </p:txBody>
        </p:sp>
        <p:sp>
          <p:nvSpPr>
            <p:cNvPr id="68" name="TextBox 67">
              <a:extLst>
                <a:ext uri="{FF2B5EF4-FFF2-40B4-BE49-F238E27FC236}">
                  <a16:creationId xmlns:a16="http://schemas.microsoft.com/office/drawing/2014/main" id="{47D5B04B-5FB7-9AB2-8ADB-142B7257C9C1}"/>
                </a:ext>
              </a:extLst>
            </p:cNvPr>
            <p:cNvSpPr txBox="1"/>
            <p:nvPr/>
          </p:nvSpPr>
          <p:spPr>
            <a:xfrm>
              <a:off x="9289723" y="2871160"/>
              <a:ext cx="449655" cy="307777"/>
            </a:xfrm>
            <a:prstGeom prst="rect">
              <a:avLst/>
            </a:prstGeom>
            <a:noFill/>
          </p:spPr>
          <p:txBody>
            <a:bodyPr wrap="square" rtlCol="0">
              <a:spAutoFit/>
            </a:bodyPr>
            <a:lstStyle/>
            <a:p>
              <a:r>
                <a:rPr lang="fr-FR" sz="1400" dirty="0"/>
                <a:t>A</a:t>
              </a:r>
            </a:p>
          </p:txBody>
        </p:sp>
        <p:sp>
          <p:nvSpPr>
            <p:cNvPr id="69" name="TextBox 68">
              <a:extLst>
                <a:ext uri="{FF2B5EF4-FFF2-40B4-BE49-F238E27FC236}">
                  <a16:creationId xmlns:a16="http://schemas.microsoft.com/office/drawing/2014/main" id="{1C7A6693-BBCB-CD19-D6D0-BEBB66F03520}"/>
                </a:ext>
              </a:extLst>
            </p:cNvPr>
            <p:cNvSpPr txBox="1"/>
            <p:nvPr/>
          </p:nvSpPr>
          <p:spPr>
            <a:xfrm>
              <a:off x="9279332" y="3254239"/>
              <a:ext cx="449655" cy="369332"/>
            </a:xfrm>
            <a:prstGeom prst="rect">
              <a:avLst/>
            </a:prstGeom>
            <a:noFill/>
          </p:spPr>
          <p:txBody>
            <a:bodyPr wrap="square" rtlCol="0">
              <a:spAutoFit/>
            </a:bodyPr>
            <a:lstStyle/>
            <a:p>
              <a:r>
                <a:rPr lang="fr-FR" b="1" dirty="0"/>
                <a:t>T</a:t>
              </a:r>
            </a:p>
          </p:txBody>
        </p:sp>
        <p:sp>
          <p:nvSpPr>
            <p:cNvPr id="72" name="TextBox 71">
              <a:extLst>
                <a:ext uri="{FF2B5EF4-FFF2-40B4-BE49-F238E27FC236}">
                  <a16:creationId xmlns:a16="http://schemas.microsoft.com/office/drawing/2014/main" id="{2EEED8AB-4C15-ECF9-BB15-FAF3C9C302EB}"/>
                </a:ext>
              </a:extLst>
            </p:cNvPr>
            <p:cNvSpPr txBox="1"/>
            <p:nvPr/>
          </p:nvSpPr>
          <p:spPr>
            <a:xfrm>
              <a:off x="9322655" y="4224369"/>
              <a:ext cx="449655" cy="307777"/>
            </a:xfrm>
            <a:prstGeom prst="rect">
              <a:avLst/>
            </a:prstGeom>
            <a:noFill/>
          </p:spPr>
          <p:txBody>
            <a:bodyPr wrap="square" rtlCol="0">
              <a:spAutoFit/>
            </a:bodyPr>
            <a:lstStyle/>
            <a:p>
              <a:r>
                <a:rPr lang="fr-FR" sz="1400" dirty="0"/>
                <a:t>T</a:t>
              </a:r>
            </a:p>
          </p:txBody>
        </p:sp>
      </p:grpSp>
      <p:sp>
        <p:nvSpPr>
          <p:cNvPr id="73" name="TextBox 72">
            <a:extLst>
              <a:ext uri="{FF2B5EF4-FFF2-40B4-BE49-F238E27FC236}">
                <a16:creationId xmlns:a16="http://schemas.microsoft.com/office/drawing/2014/main" id="{2CFBD811-08B8-FD65-FD44-EBFB44C66078}"/>
              </a:ext>
            </a:extLst>
          </p:cNvPr>
          <p:cNvSpPr txBox="1"/>
          <p:nvPr/>
        </p:nvSpPr>
        <p:spPr>
          <a:xfrm>
            <a:off x="6646333" y="4076136"/>
            <a:ext cx="1464734" cy="369332"/>
          </a:xfrm>
          <a:prstGeom prst="rect">
            <a:avLst/>
          </a:prstGeom>
          <a:noFill/>
        </p:spPr>
        <p:txBody>
          <a:bodyPr wrap="square" rtlCol="0">
            <a:spAutoFit/>
          </a:bodyPr>
          <a:lstStyle/>
          <a:p>
            <a:r>
              <a:rPr lang="fr-FR" dirty="0"/>
              <a:t>Tissu sain</a:t>
            </a:r>
          </a:p>
        </p:txBody>
      </p:sp>
      <p:sp>
        <p:nvSpPr>
          <p:cNvPr id="74" name="TextBox 73">
            <a:extLst>
              <a:ext uri="{FF2B5EF4-FFF2-40B4-BE49-F238E27FC236}">
                <a16:creationId xmlns:a16="http://schemas.microsoft.com/office/drawing/2014/main" id="{630CD235-F5DA-F0B8-0C8D-37960908E9D6}"/>
              </a:ext>
            </a:extLst>
          </p:cNvPr>
          <p:cNvSpPr txBox="1"/>
          <p:nvPr/>
        </p:nvSpPr>
        <p:spPr>
          <a:xfrm>
            <a:off x="6683320" y="2342114"/>
            <a:ext cx="1464734" cy="369332"/>
          </a:xfrm>
          <a:prstGeom prst="rect">
            <a:avLst/>
          </a:prstGeom>
          <a:noFill/>
        </p:spPr>
        <p:txBody>
          <a:bodyPr wrap="square" rtlCol="0">
            <a:spAutoFit/>
          </a:bodyPr>
          <a:lstStyle/>
          <a:p>
            <a:r>
              <a:rPr lang="fr-FR" dirty="0"/>
              <a:t>Tumeur</a:t>
            </a:r>
          </a:p>
        </p:txBody>
      </p:sp>
    </p:spTree>
    <p:extLst>
      <p:ext uri="{BB962C8B-B14F-4D97-AF65-F5344CB8AC3E}">
        <p14:creationId xmlns:p14="http://schemas.microsoft.com/office/powerpoint/2010/main" val="323183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3" grpId="0"/>
      <p:bldP spid="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4F810B9-B09E-37C7-4A2E-7A2CF6D3B416}"/>
              </a:ext>
            </a:extLst>
          </p:cNvPr>
          <p:cNvGrpSpPr/>
          <p:nvPr/>
        </p:nvGrpSpPr>
        <p:grpSpPr>
          <a:xfrm>
            <a:off x="3107266" y="2647564"/>
            <a:ext cx="5348155" cy="3205119"/>
            <a:chOff x="3107266" y="2647564"/>
            <a:chExt cx="5348155" cy="3205119"/>
          </a:xfrm>
        </p:grpSpPr>
        <p:cxnSp>
          <p:nvCxnSpPr>
            <p:cNvPr id="4" name="Straight Connector 3">
              <a:extLst>
                <a:ext uri="{FF2B5EF4-FFF2-40B4-BE49-F238E27FC236}">
                  <a16:creationId xmlns:a16="http://schemas.microsoft.com/office/drawing/2014/main" id="{F96D39CC-2B14-EBD3-2B56-0A82730658EC}"/>
                </a:ext>
              </a:extLst>
            </p:cNvPr>
            <p:cNvCxnSpPr>
              <a:cxnSpLocks/>
            </p:cNvCxnSpPr>
            <p:nvPr/>
          </p:nvCxnSpPr>
          <p:spPr>
            <a:xfrm>
              <a:off x="4155127" y="4266063"/>
              <a:ext cx="3481806"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8C7BEF57-DB08-E00C-7196-18145174F9B6}"/>
                </a:ext>
              </a:extLst>
            </p:cNvPr>
            <p:cNvSpPr txBox="1"/>
            <p:nvPr/>
          </p:nvSpPr>
          <p:spPr>
            <a:xfrm>
              <a:off x="7486700" y="3930681"/>
              <a:ext cx="968721" cy="369332"/>
            </a:xfrm>
            <a:prstGeom prst="rect">
              <a:avLst/>
            </a:prstGeom>
            <a:noFill/>
          </p:spPr>
          <p:txBody>
            <a:bodyPr wrap="square" rtlCol="0">
              <a:spAutoFit/>
            </a:bodyPr>
            <a:lstStyle/>
            <a:p>
              <a:r>
                <a:rPr lang="fr-FR" dirty="0"/>
                <a:t>chr7</a:t>
              </a:r>
            </a:p>
          </p:txBody>
        </p:sp>
        <p:cxnSp>
          <p:nvCxnSpPr>
            <p:cNvPr id="6" name="Straight Connector 5">
              <a:extLst>
                <a:ext uri="{FF2B5EF4-FFF2-40B4-BE49-F238E27FC236}">
                  <a16:creationId xmlns:a16="http://schemas.microsoft.com/office/drawing/2014/main" id="{DEB446C4-F0C6-32DC-D8CC-08E57DA07D2D}"/>
                </a:ext>
              </a:extLst>
            </p:cNvPr>
            <p:cNvCxnSpPr/>
            <p:nvPr/>
          </p:nvCxnSpPr>
          <p:spPr>
            <a:xfrm>
              <a:off x="5144866" y="4091566"/>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73F9CFF-9B3F-8975-28DA-A251101B0082}"/>
                </a:ext>
              </a:extLst>
            </p:cNvPr>
            <p:cNvCxnSpPr/>
            <p:nvPr/>
          </p:nvCxnSpPr>
          <p:spPr>
            <a:xfrm>
              <a:off x="6038946" y="4094366"/>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188ADAB-AF0B-0E34-B03E-0078F1EB06B8}"/>
                </a:ext>
              </a:extLst>
            </p:cNvPr>
            <p:cNvCxnSpPr/>
            <p:nvPr/>
          </p:nvCxnSpPr>
          <p:spPr>
            <a:xfrm>
              <a:off x="5469986" y="3961800"/>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C83F8BD-22B9-D112-B592-CA4603510BA2}"/>
                </a:ext>
              </a:extLst>
            </p:cNvPr>
            <p:cNvCxnSpPr/>
            <p:nvPr/>
          </p:nvCxnSpPr>
          <p:spPr>
            <a:xfrm>
              <a:off x="5913606" y="3961800"/>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57E4940-5964-43AA-D7D9-FA3A57DC11C5}"/>
                </a:ext>
              </a:extLst>
            </p:cNvPr>
            <p:cNvCxnSpPr/>
            <p:nvPr/>
          </p:nvCxnSpPr>
          <p:spPr>
            <a:xfrm>
              <a:off x="5144866" y="368864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13473391-BF3D-94EF-F0B6-3C7F86F856AA}"/>
                </a:ext>
              </a:extLst>
            </p:cNvPr>
            <p:cNvCxnSpPr/>
            <p:nvPr/>
          </p:nvCxnSpPr>
          <p:spPr>
            <a:xfrm>
              <a:off x="5734146" y="3821471"/>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A1F4DC8-FE37-C136-911A-E56132F9C58C}"/>
                </a:ext>
              </a:extLst>
            </p:cNvPr>
            <p:cNvCxnSpPr/>
            <p:nvPr/>
          </p:nvCxnSpPr>
          <p:spPr>
            <a:xfrm>
              <a:off x="5276946" y="3821471"/>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A62DDC8-A493-8615-BBAE-DF5F45567D95}"/>
                </a:ext>
              </a:extLst>
            </p:cNvPr>
            <p:cNvCxnSpPr/>
            <p:nvPr/>
          </p:nvCxnSpPr>
          <p:spPr>
            <a:xfrm>
              <a:off x="6211666" y="3843887"/>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2D525B9-23B2-6EA7-81A3-BB55C40B8AF7}"/>
                </a:ext>
              </a:extLst>
            </p:cNvPr>
            <p:cNvCxnSpPr/>
            <p:nvPr/>
          </p:nvCxnSpPr>
          <p:spPr>
            <a:xfrm>
              <a:off x="5581746" y="4126271"/>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36F2AAC-E99E-48B4-D4C0-CD97416E8C12}"/>
                </a:ext>
              </a:extLst>
            </p:cNvPr>
            <p:cNvCxnSpPr/>
            <p:nvPr/>
          </p:nvCxnSpPr>
          <p:spPr>
            <a:xfrm>
              <a:off x="5682843" y="3509127"/>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C4533B1-967A-5F93-BDEF-D2A9AA3B11A3}"/>
                </a:ext>
              </a:extLst>
            </p:cNvPr>
            <p:cNvCxnSpPr/>
            <p:nvPr/>
          </p:nvCxnSpPr>
          <p:spPr>
            <a:xfrm>
              <a:off x="5517468" y="3685452"/>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838ADDB-C809-7F75-AE5A-65501ECDD240}"/>
                </a:ext>
              </a:extLst>
            </p:cNvPr>
            <p:cNvCxnSpPr/>
            <p:nvPr/>
          </p:nvCxnSpPr>
          <p:spPr>
            <a:xfrm>
              <a:off x="5076160" y="3961800"/>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83163A01-A9A8-D63B-0B1A-3D476C357EE5}"/>
                </a:ext>
              </a:extLst>
            </p:cNvPr>
            <p:cNvCxnSpPr/>
            <p:nvPr/>
          </p:nvCxnSpPr>
          <p:spPr>
            <a:xfrm>
              <a:off x="5980903" y="3712830"/>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D0B5C25-DF83-808E-F809-608888C79CCE}"/>
                </a:ext>
              </a:extLst>
            </p:cNvPr>
            <p:cNvCxnSpPr/>
            <p:nvPr/>
          </p:nvCxnSpPr>
          <p:spPr>
            <a:xfrm>
              <a:off x="5317586" y="3509127"/>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ED7DDEC-6AD5-8B7C-1E37-5958E8873575}"/>
                </a:ext>
              </a:extLst>
            </p:cNvPr>
            <p:cNvCxnSpPr/>
            <p:nvPr/>
          </p:nvCxnSpPr>
          <p:spPr>
            <a:xfrm>
              <a:off x="6119019" y="3509127"/>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A4FFA0F6-C61E-83CC-62B6-E6D3A25D2FEC}"/>
                </a:ext>
              </a:extLst>
            </p:cNvPr>
            <p:cNvCxnSpPr/>
            <p:nvPr/>
          </p:nvCxnSpPr>
          <p:spPr>
            <a:xfrm>
              <a:off x="5627011" y="4126271"/>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622F904-270F-8C72-256A-4B69F7E5D4E7}"/>
                </a:ext>
              </a:extLst>
            </p:cNvPr>
            <p:cNvCxnSpPr/>
            <p:nvPr/>
          </p:nvCxnSpPr>
          <p:spPr>
            <a:xfrm>
              <a:off x="5906866" y="3370306"/>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3262809-7826-5520-9376-0BA23368402C}"/>
                </a:ext>
              </a:extLst>
            </p:cNvPr>
            <p:cNvCxnSpPr/>
            <p:nvPr/>
          </p:nvCxnSpPr>
          <p:spPr>
            <a:xfrm>
              <a:off x="5092054" y="3370306"/>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AEC6D66-9795-10EE-8315-BD7228AC2DE2}"/>
                </a:ext>
              </a:extLst>
            </p:cNvPr>
            <p:cNvCxnSpPr/>
            <p:nvPr/>
          </p:nvCxnSpPr>
          <p:spPr>
            <a:xfrm>
              <a:off x="5526520" y="3370306"/>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A916EAF-167D-FCBC-71F4-F22F4A5FF539}"/>
                </a:ext>
              </a:extLst>
            </p:cNvPr>
            <p:cNvCxnSpPr/>
            <p:nvPr/>
          </p:nvCxnSpPr>
          <p:spPr>
            <a:xfrm>
              <a:off x="6343746" y="3961800"/>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F80F03F-5E9A-B86C-164A-298DB34E8B64}"/>
                </a:ext>
              </a:extLst>
            </p:cNvPr>
            <p:cNvCxnSpPr/>
            <p:nvPr/>
          </p:nvCxnSpPr>
          <p:spPr>
            <a:xfrm>
              <a:off x="5174944" y="5158366"/>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B269254-5431-59F9-C2D6-793F1E7B5484}"/>
                </a:ext>
              </a:extLst>
            </p:cNvPr>
            <p:cNvCxnSpPr/>
            <p:nvPr/>
          </p:nvCxnSpPr>
          <p:spPr>
            <a:xfrm>
              <a:off x="6069024" y="5161166"/>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5870759-E167-ECEE-AE85-707F6637C959}"/>
                </a:ext>
              </a:extLst>
            </p:cNvPr>
            <p:cNvCxnSpPr/>
            <p:nvPr/>
          </p:nvCxnSpPr>
          <p:spPr>
            <a:xfrm>
              <a:off x="5500064" y="5028600"/>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D808727E-EB19-A975-5E6F-28069CBA9EF4}"/>
                </a:ext>
              </a:extLst>
            </p:cNvPr>
            <p:cNvCxnSpPr/>
            <p:nvPr/>
          </p:nvCxnSpPr>
          <p:spPr>
            <a:xfrm>
              <a:off x="5943684" y="5028600"/>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98FA7DED-2738-3763-28F2-98940C9D9C4A}"/>
                </a:ext>
              </a:extLst>
            </p:cNvPr>
            <p:cNvCxnSpPr/>
            <p:nvPr/>
          </p:nvCxnSpPr>
          <p:spPr>
            <a:xfrm>
              <a:off x="5174944" y="4755445"/>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C25AEC29-B654-3F5B-EFB9-D849E98DE4C2}"/>
                </a:ext>
              </a:extLst>
            </p:cNvPr>
            <p:cNvCxnSpPr/>
            <p:nvPr/>
          </p:nvCxnSpPr>
          <p:spPr>
            <a:xfrm>
              <a:off x="5644215" y="4732594"/>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7BD1CA8B-C96C-D847-D991-08FE9E51E56C}"/>
                </a:ext>
              </a:extLst>
            </p:cNvPr>
            <p:cNvCxnSpPr/>
            <p:nvPr/>
          </p:nvCxnSpPr>
          <p:spPr>
            <a:xfrm>
              <a:off x="5307024" y="4888271"/>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9D7181F1-72A5-7AC5-1AB1-5B9990FD0A74}"/>
                </a:ext>
              </a:extLst>
            </p:cNvPr>
            <p:cNvCxnSpPr/>
            <p:nvPr/>
          </p:nvCxnSpPr>
          <p:spPr>
            <a:xfrm>
              <a:off x="5848823" y="4888271"/>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E100CA00-CE1F-DA18-6B00-E6DCA2F39553}"/>
                </a:ext>
              </a:extLst>
            </p:cNvPr>
            <p:cNvCxnSpPr/>
            <p:nvPr/>
          </p:nvCxnSpPr>
          <p:spPr>
            <a:xfrm>
              <a:off x="5611824" y="5193071"/>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50668C3-6759-8EFE-F79C-57EDBDAEF105}"/>
                </a:ext>
              </a:extLst>
            </p:cNvPr>
            <p:cNvCxnSpPr/>
            <p:nvPr/>
          </p:nvCxnSpPr>
          <p:spPr>
            <a:xfrm>
              <a:off x="5712921" y="4575927"/>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C8E4AB1A-D9BA-8CAD-2569-302E85F47B81}"/>
                </a:ext>
              </a:extLst>
            </p:cNvPr>
            <p:cNvCxnSpPr/>
            <p:nvPr/>
          </p:nvCxnSpPr>
          <p:spPr>
            <a:xfrm>
              <a:off x="4910784" y="4888271"/>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AEE642ED-881D-B49E-82A1-433D77DF13F0}"/>
                </a:ext>
              </a:extLst>
            </p:cNvPr>
            <p:cNvCxnSpPr/>
            <p:nvPr/>
          </p:nvCxnSpPr>
          <p:spPr>
            <a:xfrm>
              <a:off x="5106238" y="5028600"/>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E02BD6A7-E113-4FC1-9002-51FE5969D0BA}"/>
                </a:ext>
              </a:extLst>
            </p:cNvPr>
            <p:cNvCxnSpPr/>
            <p:nvPr/>
          </p:nvCxnSpPr>
          <p:spPr>
            <a:xfrm>
              <a:off x="6010981" y="4779630"/>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23DA21B7-DE2E-A7A8-BB9A-44893CD30D0A}"/>
                </a:ext>
              </a:extLst>
            </p:cNvPr>
            <p:cNvCxnSpPr/>
            <p:nvPr/>
          </p:nvCxnSpPr>
          <p:spPr>
            <a:xfrm>
              <a:off x="5347664" y="4575927"/>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90A618E9-1B5E-E373-B5A8-8CEB04488E4D}"/>
                </a:ext>
              </a:extLst>
            </p:cNvPr>
            <p:cNvCxnSpPr/>
            <p:nvPr/>
          </p:nvCxnSpPr>
          <p:spPr>
            <a:xfrm>
              <a:off x="6149097" y="4575927"/>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2B83B84C-C115-5714-6545-A9AEAB2E85D5}"/>
                </a:ext>
              </a:extLst>
            </p:cNvPr>
            <p:cNvCxnSpPr/>
            <p:nvPr/>
          </p:nvCxnSpPr>
          <p:spPr>
            <a:xfrm>
              <a:off x="5611824" y="5193071"/>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7488D2F0-9261-662F-E8D7-3F1CD5CF09D0}"/>
                </a:ext>
              </a:extLst>
            </p:cNvPr>
            <p:cNvCxnSpPr/>
            <p:nvPr/>
          </p:nvCxnSpPr>
          <p:spPr>
            <a:xfrm>
              <a:off x="6154224" y="4437106"/>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DB640E80-E0B8-BED0-EEB0-BF49DD4D2CE0}"/>
                </a:ext>
              </a:extLst>
            </p:cNvPr>
            <p:cNvCxnSpPr/>
            <p:nvPr/>
          </p:nvCxnSpPr>
          <p:spPr>
            <a:xfrm>
              <a:off x="5122132" y="4437106"/>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BB0C6A8B-EA14-F0CF-C7CF-EA33B451117A}"/>
                </a:ext>
              </a:extLst>
            </p:cNvPr>
            <p:cNvCxnSpPr/>
            <p:nvPr/>
          </p:nvCxnSpPr>
          <p:spPr>
            <a:xfrm>
              <a:off x="5511333" y="4437106"/>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403712FA-D277-AC8E-C2EC-0F329448775C}"/>
                </a:ext>
              </a:extLst>
            </p:cNvPr>
            <p:cNvCxnSpPr/>
            <p:nvPr/>
          </p:nvCxnSpPr>
          <p:spPr>
            <a:xfrm>
              <a:off x="4812000" y="4575927"/>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E6FC5B69-BA88-8B3D-546B-0C78D50507DD}"/>
                </a:ext>
              </a:extLst>
            </p:cNvPr>
            <p:cNvCxnSpPr/>
            <p:nvPr/>
          </p:nvCxnSpPr>
          <p:spPr>
            <a:xfrm>
              <a:off x="5679524" y="3245067"/>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6CC8F2E3-9D25-50F5-24EB-936D7C08CDFA}"/>
                </a:ext>
              </a:extLst>
            </p:cNvPr>
            <p:cNvCxnSpPr/>
            <p:nvPr/>
          </p:nvCxnSpPr>
          <p:spPr>
            <a:xfrm>
              <a:off x="6010981" y="3048908"/>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746F7F9-D312-E814-7FE9-7265477DDF47}"/>
                </a:ext>
              </a:extLst>
            </p:cNvPr>
            <p:cNvCxnSpPr/>
            <p:nvPr/>
          </p:nvCxnSpPr>
          <p:spPr>
            <a:xfrm>
              <a:off x="5884232" y="2907071"/>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B412874D-251D-F8DE-DE72-17C85CD1469A}"/>
                </a:ext>
              </a:extLst>
            </p:cNvPr>
            <p:cNvCxnSpPr/>
            <p:nvPr/>
          </p:nvCxnSpPr>
          <p:spPr>
            <a:xfrm>
              <a:off x="5276946" y="3222216"/>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318FDC67-F231-3011-1726-4DBBC8EB7CB4}"/>
                </a:ext>
              </a:extLst>
            </p:cNvPr>
            <p:cNvCxnSpPr/>
            <p:nvPr/>
          </p:nvCxnSpPr>
          <p:spPr>
            <a:xfrm>
              <a:off x="5667553" y="3048908"/>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EC7DB9F3-1919-0D88-C337-C3C9D0AC427A}"/>
                </a:ext>
              </a:extLst>
            </p:cNvPr>
            <p:cNvCxnSpPr/>
            <p:nvPr/>
          </p:nvCxnSpPr>
          <p:spPr>
            <a:xfrm>
              <a:off x="5705376" y="5374141"/>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D1F4EA27-0737-D9BB-8925-ED5725CCD569}"/>
                </a:ext>
              </a:extLst>
            </p:cNvPr>
            <p:cNvCxnSpPr/>
            <p:nvPr/>
          </p:nvCxnSpPr>
          <p:spPr>
            <a:xfrm>
              <a:off x="5817839" y="2747344"/>
              <a:ext cx="0" cy="3105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CF1245B-2783-CDE7-B0EA-4F834055054B}"/>
                </a:ext>
              </a:extLst>
            </p:cNvPr>
            <p:cNvCxnSpPr/>
            <p:nvPr/>
          </p:nvCxnSpPr>
          <p:spPr>
            <a:xfrm>
              <a:off x="6119019" y="3245067"/>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CADA0045-8413-05C4-0A28-2DE434DF92BA}"/>
                </a:ext>
              </a:extLst>
            </p:cNvPr>
            <p:cNvCxnSpPr/>
            <p:nvPr/>
          </p:nvCxnSpPr>
          <p:spPr>
            <a:xfrm>
              <a:off x="5627617" y="2822572"/>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2D054EFC-AAB2-3A31-FABE-69E26F0CABD9}"/>
                </a:ext>
              </a:extLst>
            </p:cNvPr>
            <p:cNvCxnSpPr/>
            <p:nvPr/>
          </p:nvCxnSpPr>
          <p:spPr>
            <a:xfrm>
              <a:off x="5337906" y="2907071"/>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F4CD1ADF-B9C2-B85B-4D23-E25C683C4CF4}"/>
                </a:ext>
              </a:extLst>
            </p:cNvPr>
            <p:cNvCxnSpPr/>
            <p:nvPr/>
          </p:nvCxnSpPr>
          <p:spPr>
            <a:xfrm>
              <a:off x="6493832" y="3516671"/>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415A914E-4CFF-663B-3C4B-431A533F215E}"/>
                </a:ext>
              </a:extLst>
            </p:cNvPr>
            <p:cNvCxnSpPr/>
            <p:nvPr/>
          </p:nvCxnSpPr>
          <p:spPr>
            <a:xfrm>
              <a:off x="6646232" y="3669071"/>
              <a:ext cx="264160" cy="0"/>
            </a:xfrm>
            <a:prstGeom prst="line">
              <a:avLst/>
            </a:prstGeom>
            <a:ln w="19050">
              <a:solidFill>
                <a:srgbClr val="FF6600"/>
              </a:solidFill>
            </a:ln>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BCBF776A-7080-B3A7-E9CC-BEB858C5E7F4}"/>
                </a:ext>
              </a:extLst>
            </p:cNvPr>
            <p:cNvSpPr txBox="1"/>
            <p:nvPr/>
          </p:nvSpPr>
          <p:spPr>
            <a:xfrm>
              <a:off x="5750656" y="2647564"/>
              <a:ext cx="449655" cy="307777"/>
            </a:xfrm>
            <a:prstGeom prst="rect">
              <a:avLst/>
            </a:prstGeom>
            <a:noFill/>
          </p:spPr>
          <p:txBody>
            <a:bodyPr wrap="square" rtlCol="0">
              <a:spAutoFit/>
            </a:bodyPr>
            <a:lstStyle/>
            <a:p>
              <a:r>
                <a:rPr lang="fr-FR" sz="1400" dirty="0"/>
                <a:t>T</a:t>
              </a:r>
            </a:p>
          </p:txBody>
        </p:sp>
        <p:sp>
          <p:nvSpPr>
            <p:cNvPr id="61" name="TextBox 60">
              <a:extLst>
                <a:ext uri="{FF2B5EF4-FFF2-40B4-BE49-F238E27FC236}">
                  <a16:creationId xmlns:a16="http://schemas.microsoft.com/office/drawing/2014/main" id="{D09C8A30-A562-6496-A9AD-2755040A7A56}"/>
                </a:ext>
              </a:extLst>
            </p:cNvPr>
            <p:cNvSpPr txBox="1"/>
            <p:nvPr/>
          </p:nvSpPr>
          <p:spPr>
            <a:xfrm>
              <a:off x="5758189" y="5205366"/>
              <a:ext cx="449655" cy="307777"/>
            </a:xfrm>
            <a:prstGeom prst="rect">
              <a:avLst/>
            </a:prstGeom>
            <a:noFill/>
          </p:spPr>
          <p:txBody>
            <a:bodyPr wrap="square" rtlCol="0">
              <a:spAutoFit/>
            </a:bodyPr>
            <a:lstStyle/>
            <a:p>
              <a:r>
                <a:rPr lang="fr-FR" sz="1400" dirty="0"/>
                <a:t>T</a:t>
              </a:r>
            </a:p>
          </p:txBody>
        </p:sp>
        <p:sp>
          <p:nvSpPr>
            <p:cNvPr id="63" name="TextBox 62">
              <a:extLst>
                <a:ext uri="{FF2B5EF4-FFF2-40B4-BE49-F238E27FC236}">
                  <a16:creationId xmlns:a16="http://schemas.microsoft.com/office/drawing/2014/main" id="{F67EB96B-F111-D605-1C22-3D398E138790}"/>
                </a:ext>
              </a:extLst>
            </p:cNvPr>
            <p:cNvSpPr txBox="1"/>
            <p:nvPr/>
          </p:nvSpPr>
          <p:spPr>
            <a:xfrm>
              <a:off x="5758189" y="4420847"/>
              <a:ext cx="276130" cy="307777"/>
            </a:xfrm>
            <a:prstGeom prst="rect">
              <a:avLst/>
            </a:prstGeom>
            <a:noFill/>
          </p:spPr>
          <p:txBody>
            <a:bodyPr wrap="square" rtlCol="0">
              <a:spAutoFit/>
            </a:bodyPr>
            <a:lstStyle/>
            <a:p>
              <a:r>
                <a:rPr lang="fr-FR" sz="1400" dirty="0"/>
                <a:t>T</a:t>
              </a:r>
            </a:p>
          </p:txBody>
        </p:sp>
        <p:sp>
          <p:nvSpPr>
            <p:cNvPr id="64" name="TextBox 63">
              <a:extLst>
                <a:ext uri="{FF2B5EF4-FFF2-40B4-BE49-F238E27FC236}">
                  <a16:creationId xmlns:a16="http://schemas.microsoft.com/office/drawing/2014/main" id="{709B04FB-F6A8-E49E-0C75-EF92B97E2FD0}"/>
                </a:ext>
              </a:extLst>
            </p:cNvPr>
            <p:cNvSpPr txBox="1"/>
            <p:nvPr/>
          </p:nvSpPr>
          <p:spPr>
            <a:xfrm>
              <a:off x="5758189" y="4580021"/>
              <a:ext cx="276130" cy="307777"/>
            </a:xfrm>
            <a:prstGeom prst="rect">
              <a:avLst/>
            </a:prstGeom>
            <a:noFill/>
          </p:spPr>
          <p:txBody>
            <a:bodyPr wrap="square" rtlCol="0">
              <a:spAutoFit/>
            </a:bodyPr>
            <a:lstStyle/>
            <a:p>
              <a:r>
                <a:rPr lang="fr-FR" sz="1400" dirty="0" err="1"/>
                <a:t>T</a:t>
              </a:r>
              <a:endParaRPr lang="fr-FR" sz="1400" dirty="0"/>
            </a:p>
          </p:txBody>
        </p:sp>
        <p:sp>
          <p:nvSpPr>
            <p:cNvPr id="65" name="TextBox 64">
              <a:extLst>
                <a:ext uri="{FF2B5EF4-FFF2-40B4-BE49-F238E27FC236}">
                  <a16:creationId xmlns:a16="http://schemas.microsoft.com/office/drawing/2014/main" id="{F20DC7E8-11C2-F535-DD32-C02E756E87D4}"/>
                </a:ext>
              </a:extLst>
            </p:cNvPr>
            <p:cNvSpPr txBox="1"/>
            <p:nvPr/>
          </p:nvSpPr>
          <p:spPr>
            <a:xfrm>
              <a:off x="5750656" y="2896533"/>
              <a:ext cx="449655" cy="307777"/>
            </a:xfrm>
            <a:prstGeom prst="rect">
              <a:avLst/>
            </a:prstGeom>
            <a:noFill/>
          </p:spPr>
          <p:txBody>
            <a:bodyPr wrap="square" rtlCol="0">
              <a:spAutoFit/>
            </a:bodyPr>
            <a:lstStyle/>
            <a:p>
              <a:r>
                <a:rPr lang="fr-FR" sz="1400" dirty="0"/>
                <a:t>T</a:t>
              </a:r>
            </a:p>
          </p:txBody>
        </p:sp>
        <p:sp>
          <p:nvSpPr>
            <p:cNvPr id="66" name="TextBox 65">
              <a:extLst>
                <a:ext uri="{FF2B5EF4-FFF2-40B4-BE49-F238E27FC236}">
                  <a16:creationId xmlns:a16="http://schemas.microsoft.com/office/drawing/2014/main" id="{B15B507E-3B62-E203-0B64-B1969B556915}"/>
                </a:ext>
              </a:extLst>
            </p:cNvPr>
            <p:cNvSpPr txBox="1"/>
            <p:nvPr/>
          </p:nvSpPr>
          <p:spPr>
            <a:xfrm>
              <a:off x="5750656" y="3087210"/>
              <a:ext cx="449655" cy="307777"/>
            </a:xfrm>
            <a:prstGeom prst="rect">
              <a:avLst/>
            </a:prstGeom>
            <a:noFill/>
          </p:spPr>
          <p:txBody>
            <a:bodyPr wrap="square" rtlCol="0">
              <a:spAutoFit/>
            </a:bodyPr>
            <a:lstStyle/>
            <a:p>
              <a:r>
                <a:rPr lang="fr-FR" sz="1400" dirty="0"/>
                <a:t>A</a:t>
              </a:r>
            </a:p>
          </p:txBody>
        </p:sp>
        <p:sp>
          <p:nvSpPr>
            <p:cNvPr id="67" name="TextBox 66">
              <a:extLst>
                <a:ext uri="{FF2B5EF4-FFF2-40B4-BE49-F238E27FC236}">
                  <a16:creationId xmlns:a16="http://schemas.microsoft.com/office/drawing/2014/main" id="{E8F70360-5151-7046-59CC-405C548C1288}"/>
                </a:ext>
              </a:extLst>
            </p:cNvPr>
            <p:cNvSpPr txBox="1"/>
            <p:nvPr/>
          </p:nvSpPr>
          <p:spPr>
            <a:xfrm>
              <a:off x="5750656" y="3356094"/>
              <a:ext cx="449655" cy="307777"/>
            </a:xfrm>
            <a:prstGeom prst="rect">
              <a:avLst/>
            </a:prstGeom>
            <a:noFill/>
          </p:spPr>
          <p:txBody>
            <a:bodyPr wrap="square" rtlCol="0">
              <a:spAutoFit/>
            </a:bodyPr>
            <a:lstStyle/>
            <a:p>
              <a:r>
                <a:rPr lang="fr-FR" sz="1400" dirty="0" err="1"/>
                <a:t>T</a:t>
              </a:r>
              <a:endParaRPr lang="fr-FR" sz="1400" dirty="0"/>
            </a:p>
          </p:txBody>
        </p:sp>
        <p:sp>
          <p:nvSpPr>
            <p:cNvPr id="68" name="TextBox 67">
              <a:extLst>
                <a:ext uri="{FF2B5EF4-FFF2-40B4-BE49-F238E27FC236}">
                  <a16:creationId xmlns:a16="http://schemas.microsoft.com/office/drawing/2014/main" id="{47D5B04B-5FB7-9AB2-8ADB-142B7257C9C1}"/>
                </a:ext>
              </a:extLst>
            </p:cNvPr>
            <p:cNvSpPr txBox="1"/>
            <p:nvPr/>
          </p:nvSpPr>
          <p:spPr>
            <a:xfrm>
              <a:off x="5750656" y="3682822"/>
              <a:ext cx="449655" cy="307777"/>
            </a:xfrm>
            <a:prstGeom prst="rect">
              <a:avLst/>
            </a:prstGeom>
            <a:noFill/>
          </p:spPr>
          <p:txBody>
            <a:bodyPr wrap="square" rtlCol="0">
              <a:spAutoFit/>
            </a:bodyPr>
            <a:lstStyle/>
            <a:p>
              <a:r>
                <a:rPr lang="fr-FR" sz="1400" dirty="0"/>
                <a:t>A</a:t>
              </a:r>
            </a:p>
          </p:txBody>
        </p:sp>
        <p:sp>
          <p:nvSpPr>
            <p:cNvPr id="69" name="TextBox 68">
              <a:extLst>
                <a:ext uri="{FF2B5EF4-FFF2-40B4-BE49-F238E27FC236}">
                  <a16:creationId xmlns:a16="http://schemas.microsoft.com/office/drawing/2014/main" id="{1C7A6693-BBCB-CD19-D6D0-BEBB66F03520}"/>
                </a:ext>
              </a:extLst>
            </p:cNvPr>
            <p:cNvSpPr txBox="1"/>
            <p:nvPr/>
          </p:nvSpPr>
          <p:spPr>
            <a:xfrm>
              <a:off x="5750656" y="3972382"/>
              <a:ext cx="449655" cy="307777"/>
            </a:xfrm>
            <a:prstGeom prst="rect">
              <a:avLst/>
            </a:prstGeom>
            <a:noFill/>
          </p:spPr>
          <p:txBody>
            <a:bodyPr wrap="square" rtlCol="0">
              <a:spAutoFit/>
            </a:bodyPr>
            <a:lstStyle/>
            <a:p>
              <a:r>
                <a:rPr lang="fr-FR" sz="1400" dirty="0"/>
                <a:t>A</a:t>
              </a:r>
            </a:p>
          </p:txBody>
        </p:sp>
        <p:sp>
          <p:nvSpPr>
            <p:cNvPr id="72" name="TextBox 71">
              <a:extLst>
                <a:ext uri="{FF2B5EF4-FFF2-40B4-BE49-F238E27FC236}">
                  <a16:creationId xmlns:a16="http://schemas.microsoft.com/office/drawing/2014/main" id="{2EEED8AB-4C15-ECF9-BB15-FAF3C9C302EB}"/>
                </a:ext>
              </a:extLst>
            </p:cNvPr>
            <p:cNvSpPr txBox="1"/>
            <p:nvPr/>
          </p:nvSpPr>
          <p:spPr>
            <a:xfrm>
              <a:off x="5766654" y="5036031"/>
              <a:ext cx="449655" cy="307777"/>
            </a:xfrm>
            <a:prstGeom prst="rect">
              <a:avLst/>
            </a:prstGeom>
            <a:noFill/>
          </p:spPr>
          <p:txBody>
            <a:bodyPr wrap="square" rtlCol="0">
              <a:spAutoFit/>
            </a:bodyPr>
            <a:lstStyle/>
            <a:p>
              <a:r>
                <a:rPr lang="fr-FR" sz="1400" dirty="0"/>
                <a:t>T</a:t>
              </a:r>
            </a:p>
          </p:txBody>
        </p:sp>
        <p:sp>
          <p:nvSpPr>
            <p:cNvPr id="73" name="TextBox 72">
              <a:extLst>
                <a:ext uri="{FF2B5EF4-FFF2-40B4-BE49-F238E27FC236}">
                  <a16:creationId xmlns:a16="http://schemas.microsoft.com/office/drawing/2014/main" id="{2CFBD811-08B8-FD65-FD44-EBFB44C66078}"/>
                </a:ext>
              </a:extLst>
            </p:cNvPr>
            <p:cNvSpPr txBox="1"/>
            <p:nvPr/>
          </p:nvSpPr>
          <p:spPr>
            <a:xfrm>
              <a:off x="3107266" y="4887798"/>
              <a:ext cx="1464734" cy="369332"/>
            </a:xfrm>
            <a:prstGeom prst="rect">
              <a:avLst/>
            </a:prstGeom>
            <a:noFill/>
          </p:spPr>
          <p:txBody>
            <a:bodyPr wrap="square" rtlCol="0">
              <a:spAutoFit/>
            </a:bodyPr>
            <a:lstStyle/>
            <a:p>
              <a:r>
                <a:rPr lang="fr-FR" dirty="0"/>
                <a:t>Tissu sain</a:t>
              </a:r>
            </a:p>
          </p:txBody>
        </p:sp>
        <p:sp>
          <p:nvSpPr>
            <p:cNvPr id="74" name="TextBox 73">
              <a:extLst>
                <a:ext uri="{FF2B5EF4-FFF2-40B4-BE49-F238E27FC236}">
                  <a16:creationId xmlns:a16="http://schemas.microsoft.com/office/drawing/2014/main" id="{630CD235-F5DA-F0B8-0C8D-37960908E9D6}"/>
                </a:ext>
              </a:extLst>
            </p:cNvPr>
            <p:cNvSpPr txBox="1"/>
            <p:nvPr/>
          </p:nvSpPr>
          <p:spPr>
            <a:xfrm>
              <a:off x="3144253" y="3153776"/>
              <a:ext cx="1464734" cy="369332"/>
            </a:xfrm>
            <a:prstGeom prst="rect">
              <a:avLst/>
            </a:prstGeom>
            <a:noFill/>
          </p:spPr>
          <p:txBody>
            <a:bodyPr wrap="square" rtlCol="0">
              <a:spAutoFit/>
            </a:bodyPr>
            <a:lstStyle/>
            <a:p>
              <a:r>
                <a:rPr lang="fr-FR" dirty="0"/>
                <a:t>Tumeur</a:t>
              </a:r>
            </a:p>
          </p:txBody>
        </p:sp>
      </p:grpSp>
      <p:sp>
        <p:nvSpPr>
          <p:cNvPr id="70" name="Title 1">
            <a:extLst>
              <a:ext uri="{FF2B5EF4-FFF2-40B4-BE49-F238E27FC236}">
                <a16:creationId xmlns:a16="http://schemas.microsoft.com/office/drawing/2014/main" id="{78C182A0-5776-1DC7-5318-DAA52B8AF966}"/>
              </a:ext>
            </a:extLst>
          </p:cNvPr>
          <p:cNvSpPr txBox="1">
            <a:spLocks/>
          </p:cNvSpPr>
          <p:nvPr/>
        </p:nvSpPr>
        <p:spPr>
          <a:xfrm>
            <a:off x="736599" y="385051"/>
            <a:ext cx="11032067" cy="10501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Défis supplémentaires: </a:t>
            </a:r>
          </a:p>
        </p:txBody>
      </p:sp>
      <p:sp>
        <p:nvSpPr>
          <p:cNvPr id="75" name="Rectangle 74">
            <a:extLst>
              <a:ext uri="{FF2B5EF4-FFF2-40B4-BE49-F238E27FC236}">
                <a16:creationId xmlns:a16="http://schemas.microsoft.com/office/drawing/2014/main" id="{DACB4323-F3E0-3AC2-2313-2B7C36E93FCD}"/>
              </a:ext>
            </a:extLst>
          </p:cNvPr>
          <p:cNvSpPr/>
          <p:nvPr/>
        </p:nvSpPr>
        <p:spPr>
          <a:xfrm>
            <a:off x="657105" y="1520052"/>
            <a:ext cx="10911756" cy="954107"/>
          </a:xfrm>
          <a:prstGeom prst="rect">
            <a:avLst/>
          </a:prstGeom>
        </p:spPr>
        <p:txBody>
          <a:bodyPr wrap="square">
            <a:spAutoFit/>
          </a:bodyPr>
          <a:lstStyle/>
          <a:p>
            <a:pPr marL="742950" indent="-742950">
              <a:buAutoNum type="arabicParenR"/>
            </a:pPr>
            <a:r>
              <a:rPr lang="fr-FR" sz="2800" dirty="0"/>
              <a:t>Pas toutes les cellules cancéreuses contiennent la mutation  </a:t>
            </a:r>
          </a:p>
          <a:p>
            <a:pPr marL="742950" indent="-742950">
              <a:buAutoNum type="arabicParenR"/>
            </a:pPr>
            <a:r>
              <a:rPr lang="fr-FR" sz="2800" dirty="0"/>
              <a:t>Pas toutes les cellules de la tumeur sont des cellules cancéreuses</a:t>
            </a:r>
          </a:p>
        </p:txBody>
      </p:sp>
      <p:sp>
        <p:nvSpPr>
          <p:cNvPr id="3" name="TextBox 2">
            <a:extLst>
              <a:ext uri="{FF2B5EF4-FFF2-40B4-BE49-F238E27FC236}">
                <a16:creationId xmlns:a16="http://schemas.microsoft.com/office/drawing/2014/main" id="{7630AB9D-BB2F-3E76-B357-B78C6F341652}"/>
              </a:ext>
            </a:extLst>
          </p:cNvPr>
          <p:cNvSpPr txBox="1"/>
          <p:nvPr/>
        </p:nvSpPr>
        <p:spPr>
          <a:xfrm>
            <a:off x="5747798" y="4085415"/>
            <a:ext cx="449655" cy="369332"/>
          </a:xfrm>
          <a:prstGeom prst="rect">
            <a:avLst/>
          </a:prstGeom>
          <a:noFill/>
        </p:spPr>
        <p:txBody>
          <a:bodyPr wrap="square" rtlCol="0">
            <a:spAutoFit/>
          </a:bodyPr>
          <a:lstStyle/>
          <a:p>
            <a:r>
              <a:rPr lang="fr-FR" b="1" dirty="0"/>
              <a:t>T</a:t>
            </a:r>
          </a:p>
        </p:txBody>
      </p:sp>
    </p:spTree>
    <p:extLst>
      <p:ext uri="{BB962C8B-B14F-4D97-AF65-F5344CB8AC3E}">
        <p14:creationId xmlns:p14="http://schemas.microsoft.com/office/powerpoint/2010/main" val="279797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5D6D-E615-71FB-2D53-BD04CEE283D7}"/>
              </a:ext>
            </a:extLst>
          </p:cNvPr>
          <p:cNvSpPr>
            <a:spLocks noGrp="1"/>
          </p:cNvSpPr>
          <p:nvPr>
            <p:ph type="title"/>
          </p:nvPr>
        </p:nvSpPr>
        <p:spPr/>
        <p:txBody>
          <a:bodyPr/>
          <a:lstStyle/>
          <a:p>
            <a:r>
              <a:rPr lang="fr-FR" dirty="0"/>
              <a:t>L’appel des mutations (mutation </a:t>
            </a:r>
            <a:r>
              <a:rPr lang="fr-FR" dirty="0" err="1"/>
              <a:t>calling</a:t>
            </a:r>
            <a:r>
              <a:rPr lang="fr-FR" dirty="0"/>
              <a:t>)</a:t>
            </a:r>
          </a:p>
        </p:txBody>
      </p:sp>
      <p:sp>
        <p:nvSpPr>
          <p:cNvPr id="4" name="Rectangle 3">
            <a:extLst>
              <a:ext uri="{FF2B5EF4-FFF2-40B4-BE49-F238E27FC236}">
                <a16:creationId xmlns:a16="http://schemas.microsoft.com/office/drawing/2014/main" id="{9F1D08D0-17BA-DC7D-5E9B-35EADCDFF691}"/>
              </a:ext>
            </a:extLst>
          </p:cNvPr>
          <p:cNvSpPr/>
          <p:nvPr/>
        </p:nvSpPr>
        <p:spPr>
          <a:xfrm>
            <a:off x="2749446" y="2548327"/>
            <a:ext cx="5681272" cy="3222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cxnSp>
        <p:nvCxnSpPr>
          <p:cNvPr id="6" name="Straight Connector 5">
            <a:extLst>
              <a:ext uri="{FF2B5EF4-FFF2-40B4-BE49-F238E27FC236}">
                <a16:creationId xmlns:a16="http://schemas.microsoft.com/office/drawing/2014/main" id="{06C07772-C89D-B840-9701-6FEAC477060D}"/>
              </a:ext>
            </a:extLst>
          </p:cNvPr>
          <p:cNvCxnSpPr>
            <a:stCxn id="4" idx="0"/>
            <a:endCxn id="4" idx="2"/>
          </p:cNvCxnSpPr>
          <p:nvPr/>
        </p:nvCxnSpPr>
        <p:spPr>
          <a:xfrm>
            <a:off x="5590082" y="2548327"/>
            <a:ext cx="0" cy="32228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F5BB8AE-82AB-F5D8-83BE-3763356E7CC8}"/>
              </a:ext>
            </a:extLst>
          </p:cNvPr>
          <p:cNvCxnSpPr>
            <a:stCxn id="4" idx="1"/>
            <a:endCxn id="4" idx="3"/>
          </p:cNvCxnSpPr>
          <p:nvPr/>
        </p:nvCxnSpPr>
        <p:spPr>
          <a:xfrm>
            <a:off x="2749446" y="4159770"/>
            <a:ext cx="56812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AC8FA3-B3CA-B28C-8762-8C8182F1B08D}"/>
              </a:ext>
            </a:extLst>
          </p:cNvPr>
          <p:cNvSpPr txBox="1"/>
          <p:nvPr/>
        </p:nvSpPr>
        <p:spPr>
          <a:xfrm>
            <a:off x="3284025" y="2049194"/>
            <a:ext cx="1588957" cy="523220"/>
          </a:xfrm>
          <a:prstGeom prst="rect">
            <a:avLst/>
          </a:prstGeom>
          <a:noFill/>
        </p:spPr>
        <p:txBody>
          <a:bodyPr wrap="square" rtlCol="0">
            <a:spAutoFit/>
          </a:bodyPr>
          <a:lstStyle/>
          <a:p>
            <a:pPr algn="ctr"/>
            <a:r>
              <a:rPr lang="fr-FR" sz="2800" dirty="0"/>
              <a:t>Tumeur</a:t>
            </a:r>
          </a:p>
        </p:txBody>
      </p:sp>
      <p:sp>
        <p:nvSpPr>
          <p:cNvPr id="10" name="TextBox 9">
            <a:extLst>
              <a:ext uri="{FF2B5EF4-FFF2-40B4-BE49-F238E27FC236}">
                <a16:creationId xmlns:a16="http://schemas.microsoft.com/office/drawing/2014/main" id="{0EA503B0-1B4D-2FC1-0F43-8B07D5C4A017}"/>
              </a:ext>
            </a:extLst>
          </p:cNvPr>
          <p:cNvSpPr txBox="1"/>
          <p:nvPr/>
        </p:nvSpPr>
        <p:spPr>
          <a:xfrm>
            <a:off x="5799398" y="2045851"/>
            <a:ext cx="2289742" cy="523220"/>
          </a:xfrm>
          <a:prstGeom prst="rect">
            <a:avLst/>
          </a:prstGeom>
          <a:noFill/>
        </p:spPr>
        <p:txBody>
          <a:bodyPr wrap="square" rtlCol="0">
            <a:spAutoFit/>
          </a:bodyPr>
          <a:lstStyle/>
          <a:p>
            <a:pPr algn="ctr"/>
            <a:r>
              <a:rPr lang="fr-FR" sz="2800" dirty="0"/>
              <a:t>Tissue sain</a:t>
            </a:r>
          </a:p>
        </p:txBody>
      </p:sp>
      <p:sp>
        <p:nvSpPr>
          <p:cNvPr id="11" name="TextBox 10">
            <a:extLst>
              <a:ext uri="{FF2B5EF4-FFF2-40B4-BE49-F238E27FC236}">
                <a16:creationId xmlns:a16="http://schemas.microsoft.com/office/drawing/2014/main" id="{A65FED67-1C60-0ABB-1759-2846C443C9B3}"/>
              </a:ext>
            </a:extLst>
          </p:cNvPr>
          <p:cNvSpPr txBox="1"/>
          <p:nvPr/>
        </p:nvSpPr>
        <p:spPr>
          <a:xfrm>
            <a:off x="1636228" y="3180306"/>
            <a:ext cx="1386590" cy="523220"/>
          </a:xfrm>
          <a:prstGeom prst="rect">
            <a:avLst/>
          </a:prstGeom>
          <a:noFill/>
        </p:spPr>
        <p:txBody>
          <a:bodyPr wrap="square" rtlCol="0">
            <a:spAutoFit/>
          </a:bodyPr>
          <a:lstStyle/>
          <a:p>
            <a:pPr algn="ctr"/>
            <a:r>
              <a:rPr lang="fr-FR" sz="2800" dirty="0" err="1"/>
              <a:t>T</a:t>
            </a:r>
            <a:endParaRPr lang="fr-FR" sz="2800" dirty="0"/>
          </a:p>
        </p:txBody>
      </p:sp>
      <p:sp>
        <p:nvSpPr>
          <p:cNvPr id="12" name="TextBox 11">
            <a:extLst>
              <a:ext uri="{FF2B5EF4-FFF2-40B4-BE49-F238E27FC236}">
                <a16:creationId xmlns:a16="http://schemas.microsoft.com/office/drawing/2014/main" id="{A73DCAB5-48C2-D5B2-A68B-D2383D70D914}"/>
              </a:ext>
            </a:extLst>
          </p:cNvPr>
          <p:cNvSpPr txBox="1"/>
          <p:nvPr/>
        </p:nvSpPr>
        <p:spPr>
          <a:xfrm>
            <a:off x="1239614" y="4724224"/>
            <a:ext cx="2179819" cy="523220"/>
          </a:xfrm>
          <a:prstGeom prst="rect">
            <a:avLst/>
          </a:prstGeom>
          <a:noFill/>
        </p:spPr>
        <p:txBody>
          <a:bodyPr wrap="square" rtlCol="0">
            <a:spAutoFit/>
          </a:bodyPr>
          <a:lstStyle/>
          <a:p>
            <a:pPr algn="ctr"/>
            <a:r>
              <a:rPr lang="fr-FR" sz="2800" dirty="0"/>
              <a:t>A</a:t>
            </a:r>
          </a:p>
        </p:txBody>
      </p:sp>
      <p:sp>
        <p:nvSpPr>
          <p:cNvPr id="5" name="TextBox 4">
            <a:extLst>
              <a:ext uri="{FF2B5EF4-FFF2-40B4-BE49-F238E27FC236}">
                <a16:creationId xmlns:a16="http://schemas.microsoft.com/office/drawing/2014/main" id="{1613E7B1-695A-9D0B-72B5-3DB2FED5A821}"/>
              </a:ext>
            </a:extLst>
          </p:cNvPr>
          <p:cNvSpPr txBox="1"/>
          <p:nvPr/>
        </p:nvSpPr>
        <p:spPr>
          <a:xfrm>
            <a:off x="6699352" y="3087973"/>
            <a:ext cx="547141" cy="461665"/>
          </a:xfrm>
          <a:prstGeom prst="rect">
            <a:avLst/>
          </a:prstGeom>
          <a:noFill/>
        </p:spPr>
        <p:txBody>
          <a:bodyPr wrap="square" rtlCol="0">
            <a:spAutoFit/>
          </a:bodyPr>
          <a:lstStyle/>
          <a:p>
            <a:r>
              <a:rPr lang="fr-FR" sz="2400" dirty="0"/>
              <a:t>50</a:t>
            </a:r>
          </a:p>
        </p:txBody>
      </p:sp>
      <p:sp>
        <p:nvSpPr>
          <p:cNvPr id="7" name="TextBox 6">
            <a:extLst>
              <a:ext uri="{FF2B5EF4-FFF2-40B4-BE49-F238E27FC236}">
                <a16:creationId xmlns:a16="http://schemas.microsoft.com/office/drawing/2014/main" id="{51B3D005-B22B-38D9-76DB-A0EC1B4E6F49}"/>
              </a:ext>
            </a:extLst>
          </p:cNvPr>
          <p:cNvSpPr txBox="1"/>
          <p:nvPr/>
        </p:nvSpPr>
        <p:spPr>
          <a:xfrm>
            <a:off x="6759317" y="4699416"/>
            <a:ext cx="547141" cy="461665"/>
          </a:xfrm>
          <a:prstGeom prst="rect">
            <a:avLst/>
          </a:prstGeom>
          <a:noFill/>
        </p:spPr>
        <p:txBody>
          <a:bodyPr wrap="square" rtlCol="0">
            <a:spAutoFit/>
          </a:bodyPr>
          <a:lstStyle/>
          <a:p>
            <a:r>
              <a:rPr lang="fr-FR" sz="2400" dirty="0"/>
              <a:t>3</a:t>
            </a:r>
          </a:p>
        </p:txBody>
      </p:sp>
      <p:sp>
        <p:nvSpPr>
          <p:cNvPr id="19" name="TextBox 18">
            <a:extLst>
              <a:ext uri="{FF2B5EF4-FFF2-40B4-BE49-F238E27FC236}">
                <a16:creationId xmlns:a16="http://schemas.microsoft.com/office/drawing/2014/main" id="{149C3405-C237-A96D-F569-5F0CF0923B6D}"/>
              </a:ext>
            </a:extLst>
          </p:cNvPr>
          <p:cNvSpPr txBox="1"/>
          <p:nvPr/>
        </p:nvSpPr>
        <p:spPr>
          <a:xfrm>
            <a:off x="3873707" y="3070202"/>
            <a:ext cx="547141" cy="461665"/>
          </a:xfrm>
          <a:prstGeom prst="rect">
            <a:avLst/>
          </a:prstGeom>
          <a:noFill/>
        </p:spPr>
        <p:txBody>
          <a:bodyPr wrap="square" rtlCol="0">
            <a:spAutoFit/>
          </a:bodyPr>
          <a:lstStyle/>
          <a:p>
            <a:r>
              <a:rPr lang="fr-FR" sz="2400" dirty="0"/>
              <a:t>25</a:t>
            </a:r>
          </a:p>
        </p:txBody>
      </p:sp>
      <p:sp>
        <p:nvSpPr>
          <p:cNvPr id="20" name="TextBox 19">
            <a:extLst>
              <a:ext uri="{FF2B5EF4-FFF2-40B4-BE49-F238E27FC236}">
                <a16:creationId xmlns:a16="http://schemas.microsoft.com/office/drawing/2014/main" id="{2C02B91E-82EB-F76D-2E35-B98846B226B0}"/>
              </a:ext>
            </a:extLst>
          </p:cNvPr>
          <p:cNvSpPr txBox="1"/>
          <p:nvPr/>
        </p:nvSpPr>
        <p:spPr>
          <a:xfrm>
            <a:off x="3873707" y="4699416"/>
            <a:ext cx="547141" cy="461665"/>
          </a:xfrm>
          <a:prstGeom prst="rect">
            <a:avLst/>
          </a:prstGeom>
          <a:noFill/>
        </p:spPr>
        <p:txBody>
          <a:bodyPr wrap="square" rtlCol="0">
            <a:spAutoFit/>
          </a:bodyPr>
          <a:lstStyle/>
          <a:p>
            <a:r>
              <a:rPr lang="fr-FR" sz="2400" dirty="0"/>
              <a:t>30</a:t>
            </a:r>
          </a:p>
        </p:txBody>
      </p:sp>
      <p:cxnSp>
        <p:nvCxnSpPr>
          <p:cNvPr id="22" name="Straight Arrow Connector 21">
            <a:extLst>
              <a:ext uri="{FF2B5EF4-FFF2-40B4-BE49-F238E27FC236}">
                <a16:creationId xmlns:a16="http://schemas.microsoft.com/office/drawing/2014/main" id="{BFA80632-24D0-A6DA-11BD-A08CAAB0EC5F}"/>
              </a:ext>
            </a:extLst>
          </p:cNvPr>
          <p:cNvCxnSpPr>
            <a:cxnSpLocks/>
          </p:cNvCxnSpPr>
          <p:nvPr/>
        </p:nvCxnSpPr>
        <p:spPr>
          <a:xfrm>
            <a:off x="2382187" y="2514599"/>
            <a:ext cx="1425315" cy="730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A0695B4-7F11-A341-60D3-4480098C5110}"/>
              </a:ext>
            </a:extLst>
          </p:cNvPr>
          <p:cNvSpPr txBox="1"/>
          <p:nvPr/>
        </p:nvSpPr>
        <p:spPr>
          <a:xfrm>
            <a:off x="512164" y="1663948"/>
            <a:ext cx="2237282" cy="954107"/>
          </a:xfrm>
          <a:prstGeom prst="rect">
            <a:avLst/>
          </a:prstGeom>
          <a:noFill/>
        </p:spPr>
        <p:txBody>
          <a:bodyPr wrap="square" rtlCol="0">
            <a:spAutoFit/>
          </a:bodyPr>
          <a:lstStyle/>
          <a:p>
            <a:r>
              <a:rPr lang="fr-FR" sz="1400" dirty="0"/>
              <a:t>Nombre de brin d’ADN de la tumeur qui correspondent au génome de référence à une position donnée</a:t>
            </a:r>
          </a:p>
        </p:txBody>
      </p:sp>
      <p:sp>
        <p:nvSpPr>
          <p:cNvPr id="27" name="TextBox 26">
            <a:extLst>
              <a:ext uri="{FF2B5EF4-FFF2-40B4-BE49-F238E27FC236}">
                <a16:creationId xmlns:a16="http://schemas.microsoft.com/office/drawing/2014/main" id="{27415915-9870-E200-1F16-0F6B2E741601}"/>
              </a:ext>
            </a:extLst>
          </p:cNvPr>
          <p:cNvSpPr txBox="1"/>
          <p:nvPr/>
        </p:nvSpPr>
        <p:spPr>
          <a:xfrm>
            <a:off x="8610600" y="3117953"/>
            <a:ext cx="3462727" cy="2677656"/>
          </a:xfrm>
          <a:prstGeom prst="rect">
            <a:avLst/>
          </a:prstGeom>
          <a:noFill/>
        </p:spPr>
        <p:txBody>
          <a:bodyPr wrap="square" rtlCol="0">
            <a:spAutoFit/>
          </a:bodyPr>
          <a:lstStyle/>
          <a:p>
            <a:r>
              <a:rPr lang="fr-FR" sz="2400" dirty="0"/>
              <a:t>30/55 &gt;&gt; 3/53</a:t>
            </a:r>
          </a:p>
          <a:p>
            <a:endParaRPr lang="fr-FR" sz="2400" dirty="0"/>
          </a:p>
          <a:p>
            <a:r>
              <a:rPr lang="fr-FR" sz="2400" dirty="0"/>
              <a:t>=&gt; Très probablement une mutation somatique (</a:t>
            </a:r>
            <a:r>
              <a:rPr lang="fr-FR" sz="2400" dirty="0" err="1"/>
              <a:t>T</a:t>
            </a:r>
            <a:r>
              <a:rPr lang="fr-FR" sz="2400" dirty="0"/>
              <a:t>&gt;A) qui se trouve sur la moitié des brins d’ADN de la tumeur (hétérozygote).</a:t>
            </a:r>
          </a:p>
        </p:txBody>
      </p:sp>
      <p:sp>
        <p:nvSpPr>
          <p:cNvPr id="29" name="TextBox 28">
            <a:extLst>
              <a:ext uri="{FF2B5EF4-FFF2-40B4-BE49-F238E27FC236}">
                <a16:creationId xmlns:a16="http://schemas.microsoft.com/office/drawing/2014/main" id="{950862B0-6E4E-3C50-2A38-88176989A605}"/>
              </a:ext>
            </a:extLst>
          </p:cNvPr>
          <p:cNvSpPr txBox="1"/>
          <p:nvPr/>
        </p:nvSpPr>
        <p:spPr>
          <a:xfrm>
            <a:off x="6513227" y="6196679"/>
            <a:ext cx="5383032" cy="461665"/>
          </a:xfrm>
          <a:prstGeom prst="rect">
            <a:avLst/>
          </a:prstGeom>
          <a:noFill/>
        </p:spPr>
        <p:txBody>
          <a:bodyPr wrap="square" rtlCol="0">
            <a:spAutoFit/>
          </a:bodyPr>
          <a:lstStyle/>
          <a:p>
            <a:r>
              <a:rPr lang="fr-FR" sz="2400" dirty="0">
                <a:solidFill>
                  <a:srgbClr val="FF0000"/>
                </a:solidFill>
              </a:rPr>
              <a:t>Test statistique: Test de Fisher -&gt; P=1x10</a:t>
            </a:r>
            <a:r>
              <a:rPr lang="fr-FR" sz="2400" baseline="30000" dirty="0">
                <a:solidFill>
                  <a:srgbClr val="FF0000"/>
                </a:solidFill>
              </a:rPr>
              <a:t>-6</a:t>
            </a:r>
          </a:p>
        </p:txBody>
      </p:sp>
      <p:sp>
        <p:nvSpPr>
          <p:cNvPr id="3" name="TextBox 2">
            <a:extLst>
              <a:ext uri="{FF2B5EF4-FFF2-40B4-BE49-F238E27FC236}">
                <a16:creationId xmlns:a16="http://schemas.microsoft.com/office/drawing/2014/main" id="{515AEFFC-D4CC-FA35-0D23-AB87263EE1A2}"/>
              </a:ext>
            </a:extLst>
          </p:cNvPr>
          <p:cNvSpPr txBox="1"/>
          <p:nvPr/>
        </p:nvSpPr>
        <p:spPr>
          <a:xfrm>
            <a:off x="403515" y="3045798"/>
            <a:ext cx="1553227" cy="646331"/>
          </a:xfrm>
          <a:prstGeom prst="rect">
            <a:avLst/>
          </a:prstGeom>
          <a:noFill/>
        </p:spPr>
        <p:txBody>
          <a:bodyPr wrap="square" rtlCol="0">
            <a:spAutoFit/>
          </a:bodyPr>
          <a:lstStyle/>
          <a:p>
            <a:r>
              <a:rPr lang="en-US" dirty="0"/>
              <a:t>Genome de </a:t>
            </a:r>
            <a:r>
              <a:rPr lang="en-US" dirty="0" err="1"/>
              <a:t>référence</a:t>
            </a:r>
            <a:r>
              <a:rPr lang="en-US" dirty="0"/>
              <a:t>:</a:t>
            </a:r>
          </a:p>
        </p:txBody>
      </p:sp>
    </p:spTree>
    <p:extLst>
      <p:ext uri="{BB962C8B-B14F-4D97-AF65-F5344CB8AC3E}">
        <p14:creationId xmlns:p14="http://schemas.microsoft.com/office/powerpoint/2010/main" val="263644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9" grpId="0"/>
      <p:bldP spid="20" grpId="0"/>
      <p:bldP spid="26" grpId="0"/>
      <p:bldP spid="27"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CFB2-4C85-974D-365E-8026790724EA}"/>
              </a:ext>
            </a:extLst>
          </p:cNvPr>
          <p:cNvSpPr>
            <a:spLocks noGrp="1"/>
          </p:cNvSpPr>
          <p:nvPr>
            <p:ph type="title"/>
          </p:nvPr>
        </p:nvSpPr>
        <p:spPr>
          <a:xfrm>
            <a:off x="463446" y="258148"/>
            <a:ext cx="10515600" cy="1325563"/>
          </a:xfrm>
        </p:spPr>
        <p:txBody>
          <a:bodyPr/>
          <a:lstStyle/>
          <a:p>
            <a:r>
              <a:rPr lang="fr-FR" dirty="0"/>
              <a:t>L’appel des mutations (mutation </a:t>
            </a:r>
            <a:r>
              <a:rPr lang="fr-FR" dirty="0" err="1"/>
              <a:t>calling</a:t>
            </a:r>
            <a:r>
              <a:rPr lang="fr-FR" dirty="0"/>
              <a:t>)</a:t>
            </a:r>
          </a:p>
        </p:txBody>
      </p:sp>
      <p:sp>
        <p:nvSpPr>
          <p:cNvPr id="4" name="Rectangle 3">
            <a:extLst>
              <a:ext uri="{FF2B5EF4-FFF2-40B4-BE49-F238E27FC236}">
                <a16:creationId xmlns:a16="http://schemas.microsoft.com/office/drawing/2014/main" id="{359F07AD-BB73-F9C9-0433-1C3CEFA0351D}"/>
              </a:ext>
            </a:extLst>
          </p:cNvPr>
          <p:cNvSpPr/>
          <p:nvPr/>
        </p:nvSpPr>
        <p:spPr>
          <a:xfrm>
            <a:off x="7968521" y="1881085"/>
            <a:ext cx="3066738" cy="1536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cxnSp>
        <p:nvCxnSpPr>
          <p:cNvPr id="5" name="Straight Connector 4">
            <a:extLst>
              <a:ext uri="{FF2B5EF4-FFF2-40B4-BE49-F238E27FC236}">
                <a16:creationId xmlns:a16="http://schemas.microsoft.com/office/drawing/2014/main" id="{7A0301EF-8787-338F-2FA8-ACCACB01D68E}"/>
              </a:ext>
            </a:extLst>
          </p:cNvPr>
          <p:cNvCxnSpPr>
            <a:cxnSpLocks/>
            <a:stCxn id="4" idx="0"/>
            <a:endCxn id="4" idx="2"/>
          </p:cNvCxnSpPr>
          <p:nvPr/>
        </p:nvCxnSpPr>
        <p:spPr>
          <a:xfrm>
            <a:off x="9501890" y="1881085"/>
            <a:ext cx="0" cy="15364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0A23DD0-B371-2B43-D618-70C24FC43707}"/>
              </a:ext>
            </a:extLst>
          </p:cNvPr>
          <p:cNvCxnSpPr>
            <a:cxnSpLocks/>
            <a:stCxn id="4" idx="1"/>
            <a:endCxn id="4" idx="3"/>
          </p:cNvCxnSpPr>
          <p:nvPr/>
        </p:nvCxnSpPr>
        <p:spPr>
          <a:xfrm>
            <a:off x="7968521" y="2649332"/>
            <a:ext cx="30667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83A5CC1-AF94-A1A4-6FEC-AF39BDC8AC0C}"/>
              </a:ext>
            </a:extLst>
          </p:cNvPr>
          <p:cNvSpPr txBox="1"/>
          <p:nvPr/>
        </p:nvSpPr>
        <p:spPr>
          <a:xfrm>
            <a:off x="7876082" y="1510378"/>
            <a:ext cx="1588957" cy="382249"/>
          </a:xfrm>
          <a:prstGeom prst="rect">
            <a:avLst/>
          </a:prstGeom>
          <a:noFill/>
        </p:spPr>
        <p:txBody>
          <a:bodyPr wrap="square" rtlCol="0">
            <a:spAutoFit/>
          </a:bodyPr>
          <a:lstStyle/>
          <a:p>
            <a:pPr algn="ctr"/>
            <a:r>
              <a:rPr lang="fr-FR" dirty="0"/>
              <a:t>Tumeur</a:t>
            </a:r>
          </a:p>
        </p:txBody>
      </p:sp>
      <p:sp>
        <p:nvSpPr>
          <p:cNvPr id="8" name="TextBox 7">
            <a:extLst>
              <a:ext uri="{FF2B5EF4-FFF2-40B4-BE49-F238E27FC236}">
                <a16:creationId xmlns:a16="http://schemas.microsoft.com/office/drawing/2014/main" id="{B4F7F24E-2B6F-36BB-D05B-D08A5AAFE89F}"/>
              </a:ext>
            </a:extLst>
          </p:cNvPr>
          <p:cNvSpPr txBox="1"/>
          <p:nvPr/>
        </p:nvSpPr>
        <p:spPr>
          <a:xfrm>
            <a:off x="9547484" y="1485535"/>
            <a:ext cx="1588957" cy="382249"/>
          </a:xfrm>
          <a:prstGeom prst="rect">
            <a:avLst/>
          </a:prstGeom>
          <a:noFill/>
        </p:spPr>
        <p:txBody>
          <a:bodyPr wrap="square" rtlCol="0">
            <a:spAutoFit/>
          </a:bodyPr>
          <a:lstStyle/>
          <a:p>
            <a:pPr algn="ctr"/>
            <a:r>
              <a:rPr lang="fr-FR" dirty="0"/>
              <a:t>Tissue sain</a:t>
            </a:r>
          </a:p>
        </p:txBody>
      </p:sp>
      <p:sp>
        <p:nvSpPr>
          <p:cNvPr id="11" name="TextBox 10">
            <a:extLst>
              <a:ext uri="{FF2B5EF4-FFF2-40B4-BE49-F238E27FC236}">
                <a16:creationId xmlns:a16="http://schemas.microsoft.com/office/drawing/2014/main" id="{82838CFB-619A-0F1D-FECC-A83CC4563748}"/>
              </a:ext>
            </a:extLst>
          </p:cNvPr>
          <p:cNvSpPr txBox="1"/>
          <p:nvPr/>
        </p:nvSpPr>
        <p:spPr>
          <a:xfrm>
            <a:off x="9995004" y="2824835"/>
            <a:ext cx="547141" cy="461665"/>
          </a:xfrm>
          <a:prstGeom prst="rect">
            <a:avLst/>
          </a:prstGeom>
          <a:noFill/>
        </p:spPr>
        <p:txBody>
          <a:bodyPr wrap="square" rtlCol="0">
            <a:spAutoFit/>
          </a:bodyPr>
          <a:lstStyle/>
          <a:p>
            <a:r>
              <a:rPr lang="fr-FR" sz="2400" dirty="0"/>
              <a:t>30</a:t>
            </a:r>
          </a:p>
        </p:txBody>
      </p:sp>
      <p:sp>
        <p:nvSpPr>
          <p:cNvPr id="12" name="TextBox 11">
            <a:extLst>
              <a:ext uri="{FF2B5EF4-FFF2-40B4-BE49-F238E27FC236}">
                <a16:creationId xmlns:a16="http://schemas.microsoft.com/office/drawing/2014/main" id="{D5DDDC3B-6924-5EA9-A132-6E652C3A235E}"/>
              </a:ext>
            </a:extLst>
          </p:cNvPr>
          <p:cNvSpPr txBox="1"/>
          <p:nvPr/>
        </p:nvSpPr>
        <p:spPr>
          <a:xfrm>
            <a:off x="10068391" y="2064536"/>
            <a:ext cx="547141" cy="461665"/>
          </a:xfrm>
          <a:prstGeom prst="rect">
            <a:avLst/>
          </a:prstGeom>
          <a:noFill/>
        </p:spPr>
        <p:txBody>
          <a:bodyPr wrap="square" rtlCol="0">
            <a:spAutoFit/>
          </a:bodyPr>
          <a:lstStyle/>
          <a:p>
            <a:r>
              <a:rPr lang="fr-FR" sz="2400" dirty="0"/>
              <a:t>0</a:t>
            </a:r>
          </a:p>
        </p:txBody>
      </p:sp>
      <p:sp>
        <p:nvSpPr>
          <p:cNvPr id="13" name="TextBox 12">
            <a:extLst>
              <a:ext uri="{FF2B5EF4-FFF2-40B4-BE49-F238E27FC236}">
                <a16:creationId xmlns:a16="http://schemas.microsoft.com/office/drawing/2014/main" id="{2BD50A98-A09F-1FBC-53D7-A739D8A80A57}"/>
              </a:ext>
            </a:extLst>
          </p:cNvPr>
          <p:cNvSpPr txBox="1"/>
          <p:nvPr/>
        </p:nvSpPr>
        <p:spPr>
          <a:xfrm>
            <a:off x="8500359" y="2835941"/>
            <a:ext cx="547141" cy="461665"/>
          </a:xfrm>
          <a:prstGeom prst="rect">
            <a:avLst/>
          </a:prstGeom>
          <a:noFill/>
        </p:spPr>
        <p:txBody>
          <a:bodyPr wrap="square" rtlCol="0">
            <a:spAutoFit/>
          </a:bodyPr>
          <a:lstStyle/>
          <a:p>
            <a:r>
              <a:rPr lang="fr-FR" sz="2400" dirty="0"/>
              <a:t>45</a:t>
            </a:r>
          </a:p>
        </p:txBody>
      </p:sp>
      <p:sp>
        <p:nvSpPr>
          <p:cNvPr id="14" name="TextBox 13">
            <a:extLst>
              <a:ext uri="{FF2B5EF4-FFF2-40B4-BE49-F238E27FC236}">
                <a16:creationId xmlns:a16="http://schemas.microsoft.com/office/drawing/2014/main" id="{A9809A37-2CFF-3F31-E86E-32371FE3EBFD}"/>
              </a:ext>
            </a:extLst>
          </p:cNvPr>
          <p:cNvSpPr txBox="1"/>
          <p:nvPr/>
        </p:nvSpPr>
        <p:spPr>
          <a:xfrm>
            <a:off x="8551575" y="2017928"/>
            <a:ext cx="547141" cy="461665"/>
          </a:xfrm>
          <a:prstGeom prst="rect">
            <a:avLst/>
          </a:prstGeom>
          <a:noFill/>
        </p:spPr>
        <p:txBody>
          <a:bodyPr wrap="square" rtlCol="0">
            <a:spAutoFit/>
          </a:bodyPr>
          <a:lstStyle/>
          <a:p>
            <a:r>
              <a:rPr lang="fr-FR" sz="2400" dirty="0"/>
              <a:t>2</a:t>
            </a:r>
          </a:p>
        </p:txBody>
      </p:sp>
      <p:sp>
        <p:nvSpPr>
          <p:cNvPr id="19" name="Rectangle 18">
            <a:extLst>
              <a:ext uri="{FF2B5EF4-FFF2-40B4-BE49-F238E27FC236}">
                <a16:creationId xmlns:a16="http://schemas.microsoft.com/office/drawing/2014/main" id="{18B10CD0-03CC-BAAF-3E62-2960E7F0DD34}"/>
              </a:ext>
            </a:extLst>
          </p:cNvPr>
          <p:cNvSpPr/>
          <p:nvPr/>
        </p:nvSpPr>
        <p:spPr>
          <a:xfrm>
            <a:off x="4384308" y="4916853"/>
            <a:ext cx="3066738" cy="1536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cxnSp>
        <p:nvCxnSpPr>
          <p:cNvPr id="20" name="Straight Connector 19">
            <a:extLst>
              <a:ext uri="{FF2B5EF4-FFF2-40B4-BE49-F238E27FC236}">
                <a16:creationId xmlns:a16="http://schemas.microsoft.com/office/drawing/2014/main" id="{CE1C2440-8929-EC7E-53E9-E63D6052319A}"/>
              </a:ext>
            </a:extLst>
          </p:cNvPr>
          <p:cNvCxnSpPr>
            <a:cxnSpLocks/>
            <a:stCxn id="19" idx="0"/>
            <a:endCxn id="19" idx="2"/>
          </p:cNvCxnSpPr>
          <p:nvPr/>
        </p:nvCxnSpPr>
        <p:spPr>
          <a:xfrm>
            <a:off x="5917677" y="4916853"/>
            <a:ext cx="0" cy="15364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C35559-F0D8-D4DA-7849-BBD413F4A792}"/>
              </a:ext>
            </a:extLst>
          </p:cNvPr>
          <p:cNvCxnSpPr>
            <a:cxnSpLocks/>
            <a:stCxn id="19" idx="1"/>
            <a:endCxn id="19" idx="3"/>
          </p:cNvCxnSpPr>
          <p:nvPr/>
        </p:nvCxnSpPr>
        <p:spPr>
          <a:xfrm>
            <a:off x="4384308" y="5685100"/>
            <a:ext cx="30667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A5624A3-DD42-1ED2-8C91-361ACB98FEB4}"/>
              </a:ext>
            </a:extLst>
          </p:cNvPr>
          <p:cNvSpPr txBox="1"/>
          <p:nvPr/>
        </p:nvSpPr>
        <p:spPr>
          <a:xfrm>
            <a:off x="4255018" y="4534604"/>
            <a:ext cx="1588957" cy="382249"/>
          </a:xfrm>
          <a:prstGeom prst="rect">
            <a:avLst/>
          </a:prstGeom>
          <a:noFill/>
        </p:spPr>
        <p:txBody>
          <a:bodyPr wrap="square" rtlCol="0">
            <a:spAutoFit/>
          </a:bodyPr>
          <a:lstStyle/>
          <a:p>
            <a:pPr algn="ctr"/>
            <a:r>
              <a:rPr lang="fr-FR" dirty="0"/>
              <a:t>Tumeur</a:t>
            </a:r>
          </a:p>
        </p:txBody>
      </p:sp>
      <p:sp>
        <p:nvSpPr>
          <p:cNvPr id="23" name="TextBox 22">
            <a:extLst>
              <a:ext uri="{FF2B5EF4-FFF2-40B4-BE49-F238E27FC236}">
                <a16:creationId xmlns:a16="http://schemas.microsoft.com/office/drawing/2014/main" id="{BDCE00DD-EEFE-5943-D92E-A045A50B098A}"/>
              </a:ext>
            </a:extLst>
          </p:cNvPr>
          <p:cNvSpPr txBox="1"/>
          <p:nvPr/>
        </p:nvSpPr>
        <p:spPr>
          <a:xfrm>
            <a:off x="5926420" y="4509761"/>
            <a:ext cx="1588957" cy="382249"/>
          </a:xfrm>
          <a:prstGeom prst="rect">
            <a:avLst/>
          </a:prstGeom>
          <a:noFill/>
        </p:spPr>
        <p:txBody>
          <a:bodyPr wrap="square" rtlCol="0">
            <a:spAutoFit/>
          </a:bodyPr>
          <a:lstStyle/>
          <a:p>
            <a:pPr algn="ctr"/>
            <a:r>
              <a:rPr lang="fr-FR" dirty="0"/>
              <a:t>Tissue sain</a:t>
            </a:r>
          </a:p>
        </p:txBody>
      </p:sp>
      <p:sp>
        <p:nvSpPr>
          <p:cNvPr id="26" name="TextBox 25">
            <a:extLst>
              <a:ext uri="{FF2B5EF4-FFF2-40B4-BE49-F238E27FC236}">
                <a16:creationId xmlns:a16="http://schemas.microsoft.com/office/drawing/2014/main" id="{8660BCCC-D6FA-6F2C-6D41-7CBF8EC9C26A}"/>
              </a:ext>
            </a:extLst>
          </p:cNvPr>
          <p:cNvSpPr txBox="1"/>
          <p:nvPr/>
        </p:nvSpPr>
        <p:spPr>
          <a:xfrm>
            <a:off x="6285349" y="5860167"/>
            <a:ext cx="918636" cy="461665"/>
          </a:xfrm>
          <a:prstGeom prst="rect">
            <a:avLst/>
          </a:prstGeom>
          <a:noFill/>
        </p:spPr>
        <p:txBody>
          <a:bodyPr wrap="square" rtlCol="0">
            <a:spAutoFit/>
          </a:bodyPr>
          <a:lstStyle/>
          <a:p>
            <a:r>
              <a:rPr lang="fr-FR" sz="2400" dirty="0"/>
              <a:t>20 (C)</a:t>
            </a:r>
          </a:p>
        </p:txBody>
      </p:sp>
      <p:sp>
        <p:nvSpPr>
          <p:cNvPr id="27" name="TextBox 26">
            <a:extLst>
              <a:ext uri="{FF2B5EF4-FFF2-40B4-BE49-F238E27FC236}">
                <a16:creationId xmlns:a16="http://schemas.microsoft.com/office/drawing/2014/main" id="{249C582F-F8AA-8ABD-810E-A8D658C1B779}"/>
              </a:ext>
            </a:extLst>
          </p:cNvPr>
          <p:cNvSpPr txBox="1"/>
          <p:nvPr/>
        </p:nvSpPr>
        <p:spPr>
          <a:xfrm>
            <a:off x="6262506" y="5099080"/>
            <a:ext cx="922483" cy="461665"/>
          </a:xfrm>
          <a:prstGeom prst="rect">
            <a:avLst/>
          </a:prstGeom>
          <a:noFill/>
        </p:spPr>
        <p:txBody>
          <a:bodyPr wrap="square" rtlCol="0">
            <a:spAutoFit/>
          </a:bodyPr>
          <a:lstStyle/>
          <a:p>
            <a:r>
              <a:rPr lang="fr-FR" sz="2400" dirty="0"/>
              <a:t>20</a:t>
            </a:r>
          </a:p>
        </p:txBody>
      </p:sp>
      <p:sp>
        <p:nvSpPr>
          <p:cNvPr id="28" name="TextBox 27">
            <a:extLst>
              <a:ext uri="{FF2B5EF4-FFF2-40B4-BE49-F238E27FC236}">
                <a16:creationId xmlns:a16="http://schemas.microsoft.com/office/drawing/2014/main" id="{485404FC-7369-59B4-F67B-D69393981F9C}"/>
              </a:ext>
            </a:extLst>
          </p:cNvPr>
          <p:cNvSpPr txBox="1"/>
          <p:nvPr/>
        </p:nvSpPr>
        <p:spPr>
          <a:xfrm>
            <a:off x="4755725" y="5860167"/>
            <a:ext cx="1034638" cy="461665"/>
          </a:xfrm>
          <a:prstGeom prst="rect">
            <a:avLst/>
          </a:prstGeom>
          <a:noFill/>
        </p:spPr>
        <p:txBody>
          <a:bodyPr wrap="square" rtlCol="0">
            <a:spAutoFit/>
          </a:bodyPr>
          <a:lstStyle/>
          <a:p>
            <a:r>
              <a:rPr lang="fr-FR" sz="2400" dirty="0"/>
              <a:t>23 (A)</a:t>
            </a:r>
          </a:p>
        </p:txBody>
      </p:sp>
      <p:sp>
        <p:nvSpPr>
          <p:cNvPr id="29" name="TextBox 28">
            <a:extLst>
              <a:ext uri="{FF2B5EF4-FFF2-40B4-BE49-F238E27FC236}">
                <a16:creationId xmlns:a16="http://schemas.microsoft.com/office/drawing/2014/main" id="{7D3C6463-7252-8CFB-5354-994050496602}"/>
              </a:ext>
            </a:extLst>
          </p:cNvPr>
          <p:cNvSpPr txBox="1"/>
          <p:nvPr/>
        </p:nvSpPr>
        <p:spPr>
          <a:xfrm>
            <a:off x="4782227" y="5099080"/>
            <a:ext cx="963888" cy="461665"/>
          </a:xfrm>
          <a:prstGeom prst="rect">
            <a:avLst/>
          </a:prstGeom>
          <a:noFill/>
        </p:spPr>
        <p:txBody>
          <a:bodyPr wrap="square" rtlCol="0">
            <a:spAutoFit/>
          </a:bodyPr>
          <a:lstStyle/>
          <a:p>
            <a:r>
              <a:rPr lang="fr-FR" sz="2400" dirty="0"/>
              <a:t>25</a:t>
            </a:r>
          </a:p>
        </p:txBody>
      </p:sp>
      <p:sp>
        <p:nvSpPr>
          <p:cNvPr id="32" name="TextBox 31">
            <a:extLst>
              <a:ext uri="{FF2B5EF4-FFF2-40B4-BE49-F238E27FC236}">
                <a16:creationId xmlns:a16="http://schemas.microsoft.com/office/drawing/2014/main" id="{D8C8046A-1169-C78B-1960-72E19C75F3BD}"/>
              </a:ext>
            </a:extLst>
          </p:cNvPr>
          <p:cNvSpPr txBox="1"/>
          <p:nvPr/>
        </p:nvSpPr>
        <p:spPr>
          <a:xfrm>
            <a:off x="7876082" y="3631595"/>
            <a:ext cx="3179166" cy="400110"/>
          </a:xfrm>
          <a:prstGeom prst="rect">
            <a:avLst/>
          </a:prstGeom>
          <a:noFill/>
        </p:spPr>
        <p:txBody>
          <a:bodyPr wrap="square" rtlCol="0">
            <a:spAutoFit/>
          </a:bodyPr>
          <a:lstStyle/>
          <a:p>
            <a:r>
              <a:rPr lang="fr-FR" sz="2000" i="1" dirty="0"/>
              <a:t>=&gt; Polymorphisme ‘normal’</a:t>
            </a:r>
          </a:p>
        </p:txBody>
      </p:sp>
      <p:sp>
        <p:nvSpPr>
          <p:cNvPr id="33" name="TextBox 32">
            <a:extLst>
              <a:ext uri="{FF2B5EF4-FFF2-40B4-BE49-F238E27FC236}">
                <a16:creationId xmlns:a16="http://schemas.microsoft.com/office/drawing/2014/main" id="{5C6421E2-EFE9-C5A0-EB07-6E9FA9E71DC7}"/>
              </a:ext>
            </a:extLst>
          </p:cNvPr>
          <p:cNvSpPr txBox="1"/>
          <p:nvPr/>
        </p:nvSpPr>
        <p:spPr>
          <a:xfrm>
            <a:off x="7576279" y="5110961"/>
            <a:ext cx="3742510" cy="707886"/>
          </a:xfrm>
          <a:prstGeom prst="rect">
            <a:avLst/>
          </a:prstGeom>
          <a:noFill/>
        </p:spPr>
        <p:txBody>
          <a:bodyPr wrap="square" rtlCol="0">
            <a:spAutoFit/>
          </a:bodyPr>
          <a:lstStyle/>
          <a:p>
            <a:r>
              <a:rPr lang="fr-FR" sz="2000" i="1" dirty="0"/>
              <a:t>=&gt; Mutation somatique (C -&gt; A) sur un site polymorphique (</a:t>
            </a:r>
            <a:r>
              <a:rPr lang="fr-FR" sz="2000" i="1" dirty="0" err="1"/>
              <a:t>T</a:t>
            </a:r>
            <a:r>
              <a:rPr lang="fr-FR" sz="2000" i="1" dirty="0"/>
              <a:t> / C)</a:t>
            </a:r>
          </a:p>
        </p:txBody>
      </p:sp>
      <p:sp>
        <p:nvSpPr>
          <p:cNvPr id="35" name="Rectangle 34">
            <a:extLst>
              <a:ext uri="{FF2B5EF4-FFF2-40B4-BE49-F238E27FC236}">
                <a16:creationId xmlns:a16="http://schemas.microsoft.com/office/drawing/2014/main" id="{F5B27E97-8FBD-5799-69FB-F1FD07C2ED92}"/>
              </a:ext>
            </a:extLst>
          </p:cNvPr>
          <p:cNvSpPr/>
          <p:nvPr/>
        </p:nvSpPr>
        <p:spPr>
          <a:xfrm>
            <a:off x="1891882" y="1942840"/>
            <a:ext cx="3066738" cy="15364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cxnSp>
        <p:nvCxnSpPr>
          <p:cNvPr id="36" name="Straight Connector 35">
            <a:extLst>
              <a:ext uri="{FF2B5EF4-FFF2-40B4-BE49-F238E27FC236}">
                <a16:creationId xmlns:a16="http://schemas.microsoft.com/office/drawing/2014/main" id="{D6A1755D-0992-2FC0-67B1-FD231D721C0F}"/>
              </a:ext>
            </a:extLst>
          </p:cNvPr>
          <p:cNvCxnSpPr>
            <a:cxnSpLocks/>
            <a:stCxn id="35" idx="0"/>
            <a:endCxn id="35" idx="2"/>
          </p:cNvCxnSpPr>
          <p:nvPr/>
        </p:nvCxnSpPr>
        <p:spPr>
          <a:xfrm>
            <a:off x="3425251" y="1942840"/>
            <a:ext cx="0" cy="15364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58ABC61-FA8E-0469-B437-D183E92F5044}"/>
              </a:ext>
            </a:extLst>
          </p:cNvPr>
          <p:cNvCxnSpPr>
            <a:cxnSpLocks/>
            <a:stCxn id="35" idx="1"/>
            <a:endCxn id="35" idx="3"/>
          </p:cNvCxnSpPr>
          <p:nvPr/>
        </p:nvCxnSpPr>
        <p:spPr>
          <a:xfrm>
            <a:off x="1891882" y="2711087"/>
            <a:ext cx="30667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1B613CA-679F-C7D1-9023-1D9B1DD17264}"/>
              </a:ext>
            </a:extLst>
          </p:cNvPr>
          <p:cNvSpPr txBox="1"/>
          <p:nvPr/>
        </p:nvSpPr>
        <p:spPr>
          <a:xfrm>
            <a:off x="1799443" y="1572133"/>
            <a:ext cx="1588957" cy="382249"/>
          </a:xfrm>
          <a:prstGeom prst="rect">
            <a:avLst/>
          </a:prstGeom>
          <a:noFill/>
        </p:spPr>
        <p:txBody>
          <a:bodyPr wrap="square" rtlCol="0">
            <a:spAutoFit/>
          </a:bodyPr>
          <a:lstStyle/>
          <a:p>
            <a:pPr algn="ctr"/>
            <a:r>
              <a:rPr lang="fr-FR" dirty="0"/>
              <a:t>Tumeur</a:t>
            </a:r>
          </a:p>
        </p:txBody>
      </p:sp>
      <p:sp>
        <p:nvSpPr>
          <p:cNvPr id="39" name="TextBox 38">
            <a:extLst>
              <a:ext uri="{FF2B5EF4-FFF2-40B4-BE49-F238E27FC236}">
                <a16:creationId xmlns:a16="http://schemas.microsoft.com/office/drawing/2014/main" id="{EE1D432C-BD3B-ADE8-CE20-C04E672E00F5}"/>
              </a:ext>
            </a:extLst>
          </p:cNvPr>
          <p:cNvSpPr txBox="1"/>
          <p:nvPr/>
        </p:nvSpPr>
        <p:spPr>
          <a:xfrm>
            <a:off x="3470845" y="1547290"/>
            <a:ext cx="1588957" cy="382249"/>
          </a:xfrm>
          <a:prstGeom prst="rect">
            <a:avLst/>
          </a:prstGeom>
          <a:noFill/>
        </p:spPr>
        <p:txBody>
          <a:bodyPr wrap="square" rtlCol="0">
            <a:spAutoFit/>
          </a:bodyPr>
          <a:lstStyle/>
          <a:p>
            <a:pPr algn="ctr"/>
            <a:r>
              <a:rPr lang="fr-FR" dirty="0"/>
              <a:t>Tissue sain</a:t>
            </a:r>
          </a:p>
        </p:txBody>
      </p:sp>
      <p:sp>
        <p:nvSpPr>
          <p:cNvPr id="41" name="TextBox 40">
            <a:extLst>
              <a:ext uri="{FF2B5EF4-FFF2-40B4-BE49-F238E27FC236}">
                <a16:creationId xmlns:a16="http://schemas.microsoft.com/office/drawing/2014/main" id="{A2E8540E-A041-62AF-FE62-992A797D6FD3}"/>
              </a:ext>
            </a:extLst>
          </p:cNvPr>
          <p:cNvSpPr txBox="1"/>
          <p:nvPr/>
        </p:nvSpPr>
        <p:spPr>
          <a:xfrm>
            <a:off x="3918365" y="2886590"/>
            <a:ext cx="547141" cy="461665"/>
          </a:xfrm>
          <a:prstGeom prst="rect">
            <a:avLst/>
          </a:prstGeom>
          <a:noFill/>
        </p:spPr>
        <p:txBody>
          <a:bodyPr wrap="square" rtlCol="0">
            <a:spAutoFit/>
          </a:bodyPr>
          <a:lstStyle/>
          <a:p>
            <a:r>
              <a:rPr lang="fr-FR" sz="2400" dirty="0"/>
              <a:t>3</a:t>
            </a:r>
          </a:p>
        </p:txBody>
      </p:sp>
      <p:sp>
        <p:nvSpPr>
          <p:cNvPr id="42" name="TextBox 41">
            <a:extLst>
              <a:ext uri="{FF2B5EF4-FFF2-40B4-BE49-F238E27FC236}">
                <a16:creationId xmlns:a16="http://schemas.microsoft.com/office/drawing/2014/main" id="{42C18EDF-326C-EAE8-8324-74884E7E20E0}"/>
              </a:ext>
            </a:extLst>
          </p:cNvPr>
          <p:cNvSpPr txBox="1"/>
          <p:nvPr/>
        </p:nvSpPr>
        <p:spPr>
          <a:xfrm>
            <a:off x="3991752" y="2126291"/>
            <a:ext cx="547141" cy="461665"/>
          </a:xfrm>
          <a:prstGeom prst="rect">
            <a:avLst/>
          </a:prstGeom>
          <a:noFill/>
        </p:spPr>
        <p:txBody>
          <a:bodyPr wrap="square" rtlCol="0">
            <a:spAutoFit/>
          </a:bodyPr>
          <a:lstStyle/>
          <a:p>
            <a:r>
              <a:rPr lang="fr-FR" sz="2400" dirty="0"/>
              <a:t>50</a:t>
            </a:r>
          </a:p>
        </p:txBody>
      </p:sp>
      <p:sp>
        <p:nvSpPr>
          <p:cNvPr id="43" name="TextBox 42">
            <a:extLst>
              <a:ext uri="{FF2B5EF4-FFF2-40B4-BE49-F238E27FC236}">
                <a16:creationId xmlns:a16="http://schemas.microsoft.com/office/drawing/2014/main" id="{512B018B-C949-995D-D292-D8EB86F6020C}"/>
              </a:ext>
            </a:extLst>
          </p:cNvPr>
          <p:cNvSpPr txBox="1"/>
          <p:nvPr/>
        </p:nvSpPr>
        <p:spPr>
          <a:xfrm>
            <a:off x="2423720" y="2897696"/>
            <a:ext cx="547141" cy="461665"/>
          </a:xfrm>
          <a:prstGeom prst="rect">
            <a:avLst/>
          </a:prstGeom>
          <a:noFill/>
        </p:spPr>
        <p:txBody>
          <a:bodyPr wrap="square" rtlCol="0">
            <a:spAutoFit/>
          </a:bodyPr>
          <a:lstStyle/>
          <a:p>
            <a:r>
              <a:rPr lang="fr-FR" sz="2400" dirty="0"/>
              <a:t>45</a:t>
            </a:r>
          </a:p>
        </p:txBody>
      </p:sp>
      <p:sp>
        <p:nvSpPr>
          <p:cNvPr id="44" name="TextBox 43">
            <a:extLst>
              <a:ext uri="{FF2B5EF4-FFF2-40B4-BE49-F238E27FC236}">
                <a16:creationId xmlns:a16="http://schemas.microsoft.com/office/drawing/2014/main" id="{85249F88-18EF-3917-D16E-090A836A4DEF}"/>
              </a:ext>
            </a:extLst>
          </p:cNvPr>
          <p:cNvSpPr txBox="1"/>
          <p:nvPr/>
        </p:nvSpPr>
        <p:spPr>
          <a:xfrm>
            <a:off x="2474936" y="2079683"/>
            <a:ext cx="547141" cy="461665"/>
          </a:xfrm>
          <a:prstGeom prst="rect">
            <a:avLst/>
          </a:prstGeom>
          <a:noFill/>
        </p:spPr>
        <p:txBody>
          <a:bodyPr wrap="square" rtlCol="0">
            <a:spAutoFit/>
          </a:bodyPr>
          <a:lstStyle/>
          <a:p>
            <a:r>
              <a:rPr lang="fr-FR" sz="2400" dirty="0"/>
              <a:t>2</a:t>
            </a:r>
          </a:p>
        </p:txBody>
      </p:sp>
      <p:sp>
        <p:nvSpPr>
          <p:cNvPr id="45" name="TextBox 44">
            <a:extLst>
              <a:ext uri="{FF2B5EF4-FFF2-40B4-BE49-F238E27FC236}">
                <a16:creationId xmlns:a16="http://schemas.microsoft.com/office/drawing/2014/main" id="{25D5A76F-EC76-E13F-9619-957E2E638244}"/>
              </a:ext>
            </a:extLst>
          </p:cNvPr>
          <p:cNvSpPr txBox="1"/>
          <p:nvPr/>
        </p:nvSpPr>
        <p:spPr>
          <a:xfrm>
            <a:off x="1690295" y="3628626"/>
            <a:ext cx="4204105" cy="400110"/>
          </a:xfrm>
          <a:prstGeom prst="rect">
            <a:avLst/>
          </a:prstGeom>
          <a:noFill/>
        </p:spPr>
        <p:txBody>
          <a:bodyPr wrap="square" rtlCol="0">
            <a:spAutoFit/>
          </a:bodyPr>
          <a:lstStyle/>
          <a:p>
            <a:r>
              <a:rPr lang="fr-FR" sz="2000" i="1" dirty="0"/>
              <a:t>=&gt; Mutation somatique (homozygote)</a:t>
            </a:r>
          </a:p>
        </p:txBody>
      </p:sp>
      <p:sp>
        <p:nvSpPr>
          <p:cNvPr id="16" name="TextBox 15">
            <a:extLst>
              <a:ext uri="{FF2B5EF4-FFF2-40B4-BE49-F238E27FC236}">
                <a16:creationId xmlns:a16="http://schemas.microsoft.com/office/drawing/2014/main" id="{56878ADD-E840-833D-C417-EF8A2864DC8C}"/>
              </a:ext>
            </a:extLst>
          </p:cNvPr>
          <p:cNvSpPr txBox="1"/>
          <p:nvPr/>
        </p:nvSpPr>
        <p:spPr>
          <a:xfrm>
            <a:off x="883172" y="2064536"/>
            <a:ext cx="1386590" cy="523220"/>
          </a:xfrm>
          <a:prstGeom prst="rect">
            <a:avLst/>
          </a:prstGeom>
          <a:noFill/>
        </p:spPr>
        <p:txBody>
          <a:bodyPr wrap="square" rtlCol="0">
            <a:spAutoFit/>
          </a:bodyPr>
          <a:lstStyle/>
          <a:p>
            <a:pPr algn="ctr"/>
            <a:r>
              <a:rPr lang="fr-FR" sz="2800" dirty="0" err="1"/>
              <a:t>T</a:t>
            </a:r>
            <a:endParaRPr lang="fr-FR" sz="2800" dirty="0"/>
          </a:p>
        </p:txBody>
      </p:sp>
      <p:sp>
        <p:nvSpPr>
          <p:cNvPr id="17" name="TextBox 16">
            <a:extLst>
              <a:ext uri="{FF2B5EF4-FFF2-40B4-BE49-F238E27FC236}">
                <a16:creationId xmlns:a16="http://schemas.microsoft.com/office/drawing/2014/main" id="{6754DCE6-2118-B958-2D6E-BC87BD1F1D74}"/>
              </a:ext>
            </a:extLst>
          </p:cNvPr>
          <p:cNvSpPr txBox="1"/>
          <p:nvPr/>
        </p:nvSpPr>
        <p:spPr>
          <a:xfrm>
            <a:off x="486558" y="2854693"/>
            <a:ext cx="2179819" cy="523220"/>
          </a:xfrm>
          <a:prstGeom prst="rect">
            <a:avLst/>
          </a:prstGeom>
          <a:noFill/>
        </p:spPr>
        <p:txBody>
          <a:bodyPr wrap="square" rtlCol="0">
            <a:spAutoFit/>
          </a:bodyPr>
          <a:lstStyle/>
          <a:p>
            <a:pPr algn="ctr"/>
            <a:r>
              <a:rPr lang="fr-FR" sz="2800" dirty="0"/>
              <a:t>A</a:t>
            </a:r>
          </a:p>
        </p:txBody>
      </p:sp>
      <p:sp>
        <p:nvSpPr>
          <p:cNvPr id="18" name="TextBox 17">
            <a:extLst>
              <a:ext uri="{FF2B5EF4-FFF2-40B4-BE49-F238E27FC236}">
                <a16:creationId xmlns:a16="http://schemas.microsoft.com/office/drawing/2014/main" id="{4E755253-1CB9-E22C-D010-A7FB8F98745A}"/>
              </a:ext>
            </a:extLst>
          </p:cNvPr>
          <p:cNvSpPr txBox="1"/>
          <p:nvPr/>
        </p:nvSpPr>
        <p:spPr>
          <a:xfrm>
            <a:off x="7033026" y="2006186"/>
            <a:ext cx="1386590" cy="523220"/>
          </a:xfrm>
          <a:prstGeom prst="rect">
            <a:avLst/>
          </a:prstGeom>
          <a:noFill/>
        </p:spPr>
        <p:txBody>
          <a:bodyPr wrap="square" rtlCol="0">
            <a:spAutoFit/>
          </a:bodyPr>
          <a:lstStyle/>
          <a:p>
            <a:pPr algn="ctr"/>
            <a:r>
              <a:rPr lang="fr-FR" sz="2800" dirty="0" err="1"/>
              <a:t>T</a:t>
            </a:r>
            <a:endParaRPr lang="fr-FR" sz="2800" dirty="0"/>
          </a:p>
        </p:txBody>
      </p:sp>
      <p:sp>
        <p:nvSpPr>
          <p:cNvPr id="30" name="TextBox 29">
            <a:extLst>
              <a:ext uri="{FF2B5EF4-FFF2-40B4-BE49-F238E27FC236}">
                <a16:creationId xmlns:a16="http://schemas.microsoft.com/office/drawing/2014/main" id="{14A536A3-5C77-69DE-CD63-9F3588FAF74B}"/>
              </a:ext>
            </a:extLst>
          </p:cNvPr>
          <p:cNvSpPr txBox="1"/>
          <p:nvPr/>
        </p:nvSpPr>
        <p:spPr>
          <a:xfrm>
            <a:off x="6636412" y="2796343"/>
            <a:ext cx="2179819" cy="523220"/>
          </a:xfrm>
          <a:prstGeom prst="rect">
            <a:avLst/>
          </a:prstGeom>
          <a:noFill/>
        </p:spPr>
        <p:txBody>
          <a:bodyPr wrap="square" rtlCol="0">
            <a:spAutoFit/>
          </a:bodyPr>
          <a:lstStyle/>
          <a:p>
            <a:pPr algn="ctr"/>
            <a:r>
              <a:rPr lang="fr-FR" sz="2800" dirty="0"/>
              <a:t>A</a:t>
            </a:r>
          </a:p>
        </p:txBody>
      </p:sp>
      <p:sp>
        <p:nvSpPr>
          <p:cNvPr id="3" name="TextBox 2">
            <a:extLst>
              <a:ext uri="{FF2B5EF4-FFF2-40B4-BE49-F238E27FC236}">
                <a16:creationId xmlns:a16="http://schemas.microsoft.com/office/drawing/2014/main" id="{3BAC5650-36D1-D8AE-1D32-73F2B79F6D10}"/>
              </a:ext>
            </a:extLst>
          </p:cNvPr>
          <p:cNvSpPr txBox="1"/>
          <p:nvPr/>
        </p:nvSpPr>
        <p:spPr>
          <a:xfrm>
            <a:off x="3425251" y="5039365"/>
            <a:ext cx="1386590" cy="523220"/>
          </a:xfrm>
          <a:prstGeom prst="rect">
            <a:avLst/>
          </a:prstGeom>
          <a:noFill/>
        </p:spPr>
        <p:txBody>
          <a:bodyPr wrap="square" rtlCol="0">
            <a:spAutoFit/>
          </a:bodyPr>
          <a:lstStyle/>
          <a:p>
            <a:pPr algn="ctr"/>
            <a:r>
              <a:rPr lang="fr-FR" sz="2800" dirty="0" err="1"/>
              <a:t>T</a:t>
            </a:r>
            <a:endParaRPr lang="fr-FR" sz="2800" dirty="0"/>
          </a:p>
        </p:txBody>
      </p:sp>
    </p:spTree>
    <p:extLst>
      <p:ext uri="{BB962C8B-B14F-4D97-AF65-F5344CB8AC3E}">
        <p14:creationId xmlns:p14="http://schemas.microsoft.com/office/powerpoint/2010/main" val="43438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P spid="11" grpId="0"/>
      <p:bldP spid="12" grpId="0"/>
      <p:bldP spid="13" grpId="0"/>
      <p:bldP spid="14" grpId="0"/>
      <p:bldP spid="19" grpId="0" animBg="1"/>
      <p:bldP spid="22" grpId="0"/>
      <p:bldP spid="23" grpId="0"/>
      <p:bldP spid="26" grpId="0"/>
      <p:bldP spid="27" grpId="0"/>
      <p:bldP spid="28" grpId="0"/>
      <p:bldP spid="29" grpId="0"/>
      <p:bldP spid="32" grpId="0"/>
      <p:bldP spid="33" grpId="0"/>
      <p:bldP spid="45" grpId="0"/>
      <p:bldP spid="18" grpId="0"/>
      <p:bldP spid="30"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5714-BC6F-BD4C-83FD-D22630D5BE90}"/>
              </a:ext>
            </a:extLst>
          </p:cNvPr>
          <p:cNvSpPr>
            <a:spLocks noGrp="1"/>
          </p:cNvSpPr>
          <p:nvPr>
            <p:ph type="title"/>
          </p:nvPr>
        </p:nvSpPr>
        <p:spPr/>
        <p:txBody>
          <a:bodyPr/>
          <a:lstStyle/>
          <a:p>
            <a:r>
              <a:rPr lang="fr-FR" dirty="0"/>
              <a:t>But</a:t>
            </a:r>
          </a:p>
        </p:txBody>
      </p:sp>
      <p:sp>
        <p:nvSpPr>
          <p:cNvPr id="3" name="Content Placeholder 2">
            <a:extLst>
              <a:ext uri="{FF2B5EF4-FFF2-40B4-BE49-F238E27FC236}">
                <a16:creationId xmlns:a16="http://schemas.microsoft.com/office/drawing/2014/main" id="{C98BB948-0A93-77D8-5875-6DFE790CFED6}"/>
              </a:ext>
            </a:extLst>
          </p:cNvPr>
          <p:cNvSpPr>
            <a:spLocks noGrp="1"/>
          </p:cNvSpPr>
          <p:nvPr>
            <p:ph idx="1"/>
          </p:nvPr>
        </p:nvSpPr>
        <p:spPr>
          <a:xfrm>
            <a:off x="838199" y="1825625"/>
            <a:ext cx="10735733" cy="4351338"/>
          </a:xfrm>
        </p:spPr>
        <p:txBody>
          <a:bodyPr/>
          <a:lstStyle/>
          <a:p>
            <a:pPr marL="0" indent="0">
              <a:buNone/>
            </a:pPr>
            <a:r>
              <a:rPr lang="fr-FR" dirty="0"/>
              <a:t>Trouver différentes altérations génétiques (par exemple les mutations d’un nucléotide en un autre nucléotide) dans la tumeur d’</a:t>
            </a:r>
            <a:r>
              <a:rPr lang="fr-FR" dirty="0" err="1"/>
              <a:t>un-e</a:t>
            </a:r>
            <a:r>
              <a:rPr lang="fr-FR" dirty="0"/>
              <a:t> </a:t>
            </a:r>
            <a:r>
              <a:rPr lang="fr-FR" dirty="0" err="1"/>
              <a:t>patient-e</a:t>
            </a:r>
            <a:r>
              <a:rPr lang="fr-FR" dirty="0"/>
              <a:t>.</a:t>
            </a:r>
          </a:p>
        </p:txBody>
      </p:sp>
    </p:spTree>
    <p:extLst>
      <p:ext uri="{BB962C8B-B14F-4D97-AF65-F5344CB8AC3E}">
        <p14:creationId xmlns:p14="http://schemas.microsoft.com/office/powerpoint/2010/main" val="3373022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E93E7-9273-0BB3-2386-1F3CDD677282}"/>
              </a:ext>
            </a:extLst>
          </p:cNvPr>
          <p:cNvSpPr>
            <a:spLocks noGrp="1"/>
          </p:cNvSpPr>
          <p:nvPr>
            <p:ph type="title"/>
          </p:nvPr>
        </p:nvSpPr>
        <p:spPr/>
        <p:txBody>
          <a:bodyPr/>
          <a:lstStyle/>
          <a:p>
            <a:r>
              <a:rPr lang="fr-FR" dirty="0"/>
              <a:t>Résumé</a:t>
            </a:r>
          </a:p>
        </p:txBody>
      </p:sp>
      <p:sp>
        <p:nvSpPr>
          <p:cNvPr id="3" name="Content Placeholder 2">
            <a:extLst>
              <a:ext uri="{FF2B5EF4-FFF2-40B4-BE49-F238E27FC236}">
                <a16:creationId xmlns:a16="http://schemas.microsoft.com/office/drawing/2014/main" id="{62A8238A-5B91-1B07-AEB0-D9BF37FB5709}"/>
              </a:ext>
            </a:extLst>
          </p:cNvPr>
          <p:cNvSpPr>
            <a:spLocks noGrp="1"/>
          </p:cNvSpPr>
          <p:nvPr>
            <p:ph idx="1"/>
          </p:nvPr>
        </p:nvSpPr>
        <p:spPr/>
        <p:txBody>
          <a:bodyPr/>
          <a:lstStyle/>
          <a:p>
            <a:r>
              <a:rPr lang="fr-FR" dirty="0"/>
              <a:t>Grâce aux techniques de séquençage, il est possible de détecter un grand nombre de mutations dans les tumeurs.</a:t>
            </a:r>
          </a:p>
          <a:p>
            <a:pPr lvl="1"/>
            <a:r>
              <a:rPr lang="fr-FR" dirty="0"/>
              <a:t>On peut se restreindre aux mutations dans les parties codantes (exome </a:t>
            </a:r>
            <a:r>
              <a:rPr lang="fr-FR" dirty="0" err="1"/>
              <a:t>sequencing</a:t>
            </a:r>
            <a:r>
              <a:rPr lang="fr-FR" dirty="0"/>
              <a:t>).</a:t>
            </a:r>
          </a:p>
          <a:p>
            <a:pPr lvl="1"/>
            <a:r>
              <a:rPr lang="fr-FR" dirty="0"/>
              <a:t>On peut encore plus se restreindre en ne regardant qu’un sous-ensemble de mutations courantes dans les cancers.</a:t>
            </a:r>
          </a:p>
          <a:p>
            <a:pPr lvl="1"/>
            <a:endParaRPr lang="fr-FR" dirty="0"/>
          </a:p>
          <a:p>
            <a:r>
              <a:rPr lang="fr-FR" dirty="0"/>
              <a:t>L’identification des mutations nécessite de pouvoir comparer avec un échantillon sain pour ne pas confondre mutations dans les cellules cancéreuses et polymorphisme dans la population.</a:t>
            </a:r>
          </a:p>
          <a:p>
            <a:endParaRPr lang="fr-FR" dirty="0"/>
          </a:p>
        </p:txBody>
      </p:sp>
    </p:spTree>
    <p:extLst>
      <p:ext uri="{BB962C8B-B14F-4D97-AF65-F5344CB8AC3E}">
        <p14:creationId xmlns:p14="http://schemas.microsoft.com/office/powerpoint/2010/main" val="115415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B914-6FC1-3B72-AD70-CF99687585EF}"/>
              </a:ext>
            </a:extLst>
          </p:cNvPr>
          <p:cNvSpPr>
            <a:spLocks noGrp="1"/>
          </p:cNvSpPr>
          <p:nvPr>
            <p:ph type="title"/>
          </p:nvPr>
        </p:nvSpPr>
        <p:spPr/>
        <p:txBody>
          <a:bodyPr/>
          <a:lstStyle/>
          <a:p>
            <a:r>
              <a:rPr lang="fr-FR" dirty="0"/>
              <a:t>Comment caractériser l’effet des mutations</a:t>
            </a:r>
          </a:p>
        </p:txBody>
      </p:sp>
      <p:sp>
        <p:nvSpPr>
          <p:cNvPr id="3" name="Content Placeholder 2">
            <a:extLst>
              <a:ext uri="{FF2B5EF4-FFF2-40B4-BE49-F238E27FC236}">
                <a16:creationId xmlns:a16="http://schemas.microsoft.com/office/drawing/2014/main" id="{A40DEFBC-94C4-3188-44C6-6108D4BA8025}"/>
              </a:ext>
            </a:extLst>
          </p:cNvPr>
          <p:cNvSpPr>
            <a:spLocks noGrp="1"/>
          </p:cNvSpPr>
          <p:nvPr>
            <p:ph idx="1"/>
          </p:nvPr>
        </p:nvSpPr>
        <p:spPr/>
        <p:txBody>
          <a:bodyPr/>
          <a:lstStyle/>
          <a:p>
            <a:r>
              <a:rPr lang="fr-FR" dirty="0"/>
              <a:t>Est-ce que toutes les mutations contribuent à rendre une cellule cancéreuse ou est-ce seulement le cas d’une fraction des mutations, les autres étant relativement neutres?</a:t>
            </a:r>
          </a:p>
          <a:p>
            <a:endParaRPr lang="fr-FR" dirty="0"/>
          </a:p>
          <a:p>
            <a:r>
              <a:rPr lang="fr-FR" dirty="0"/>
              <a:t>Quelles sont les mutations qui pourraient être ciblées par des interventions thérapeutiques?</a:t>
            </a:r>
          </a:p>
        </p:txBody>
      </p:sp>
    </p:spTree>
    <p:extLst>
      <p:ext uri="{BB962C8B-B14F-4D97-AF65-F5344CB8AC3E}">
        <p14:creationId xmlns:p14="http://schemas.microsoft.com/office/powerpoint/2010/main" val="377794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013A1-4AF6-E0E9-2015-C1299D2EB311}"/>
              </a:ext>
            </a:extLst>
          </p:cNvPr>
          <p:cNvSpPr>
            <a:spLocks noGrp="1"/>
          </p:cNvSpPr>
          <p:nvPr>
            <p:ph type="title"/>
          </p:nvPr>
        </p:nvSpPr>
        <p:spPr/>
        <p:txBody>
          <a:bodyPr/>
          <a:lstStyle/>
          <a:p>
            <a:r>
              <a:rPr lang="fr-FR" dirty="0"/>
              <a:t>Comment caractériser l’effet des mutations</a:t>
            </a:r>
          </a:p>
        </p:txBody>
      </p:sp>
      <p:sp>
        <p:nvSpPr>
          <p:cNvPr id="3" name="Content Placeholder 2">
            <a:extLst>
              <a:ext uri="{FF2B5EF4-FFF2-40B4-BE49-F238E27FC236}">
                <a16:creationId xmlns:a16="http://schemas.microsoft.com/office/drawing/2014/main" id="{BA284CA8-AD1C-CC3E-2F0A-428F9C9374D0}"/>
              </a:ext>
            </a:extLst>
          </p:cNvPr>
          <p:cNvSpPr>
            <a:spLocks noGrp="1"/>
          </p:cNvSpPr>
          <p:nvPr>
            <p:ph idx="1"/>
          </p:nvPr>
        </p:nvSpPr>
        <p:spPr>
          <a:xfrm>
            <a:off x="502920" y="1932304"/>
            <a:ext cx="9295988" cy="4925695"/>
          </a:xfrm>
        </p:spPr>
        <p:txBody>
          <a:bodyPr>
            <a:normAutofit/>
          </a:bodyPr>
          <a:lstStyle/>
          <a:p>
            <a:r>
              <a:rPr lang="fr-FR" sz="2400" dirty="0"/>
              <a:t>Récurrence de la mutation chez les patients</a:t>
            </a:r>
          </a:p>
          <a:p>
            <a:endParaRPr lang="fr-FR" sz="2400" dirty="0"/>
          </a:p>
          <a:p>
            <a:r>
              <a:rPr lang="fr-FR" sz="2400" dirty="0"/>
              <a:t>Région codante</a:t>
            </a:r>
          </a:p>
          <a:p>
            <a:pPr marL="457200" lvl="1" indent="0">
              <a:buNone/>
            </a:pPr>
            <a:endParaRPr lang="fr-FR" dirty="0"/>
          </a:p>
          <a:p>
            <a:pPr lvl="1"/>
            <a:r>
              <a:rPr lang="fr-FR" dirty="0"/>
              <a:t>Changement au niveau des acides aminés</a:t>
            </a:r>
          </a:p>
          <a:p>
            <a:pPr lvl="1"/>
            <a:endParaRPr lang="fr-FR" dirty="0"/>
          </a:p>
          <a:p>
            <a:pPr lvl="2"/>
            <a:r>
              <a:rPr lang="fr-FR" sz="2400" dirty="0"/>
              <a:t>Conservation de l’acide aminé dans différentes espèces.</a:t>
            </a:r>
          </a:p>
          <a:p>
            <a:pPr lvl="2"/>
            <a:r>
              <a:rPr lang="fr-FR" sz="2400" dirty="0"/>
              <a:t>Changement des propriétés biophysique de l’acide aminé.</a:t>
            </a:r>
          </a:p>
          <a:p>
            <a:pPr lvl="2"/>
            <a:r>
              <a:rPr lang="fr-FR" sz="2400" dirty="0"/>
              <a:t>Changement dans la structure 2D</a:t>
            </a:r>
            <a:r>
              <a:rPr lang="fr-FR" sz="2400"/>
              <a:t>/3D.</a:t>
            </a:r>
            <a:endParaRPr lang="fr-FR" sz="2400" dirty="0"/>
          </a:p>
          <a:p>
            <a:endParaRPr lang="fr-FR" sz="2400" dirty="0"/>
          </a:p>
        </p:txBody>
      </p:sp>
    </p:spTree>
    <p:extLst>
      <p:ext uri="{BB962C8B-B14F-4D97-AF65-F5344CB8AC3E}">
        <p14:creationId xmlns:p14="http://schemas.microsoft.com/office/powerpoint/2010/main" val="270069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4"/>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50E8-7870-45C4-F451-5D67B8A89A0A}"/>
              </a:ext>
            </a:extLst>
          </p:cNvPr>
          <p:cNvSpPr>
            <a:spLocks noGrp="1"/>
          </p:cNvSpPr>
          <p:nvPr>
            <p:ph type="title"/>
          </p:nvPr>
        </p:nvSpPr>
        <p:spPr/>
        <p:txBody>
          <a:bodyPr/>
          <a:lstStyle/>
          <a:p>
            <a:r>
              <a:rPr lang="fr-FR" dirty="0"/>
              <a:t>Mutations fréquentes versus mutations rares</a:t>
            </a:r>
          </a:p>
        </p:txBody>
      </p:sp>
      <p:sp>
        <p:nvSpPr>
          <p:cNvPr id="3" name="Content Placeholder 2">
            <a:extLst>
              <a:ext uri="{FF2B5EF4-FFF2-40B4-BE49-F238E27FC236}">
                <a16:creationId xmlns:a16="http://schemas.microsoft.com/office/drawing/2014/main" id="{A0782FC8-53A3-2A1F-394B-F327828F1163}"/>
              </a:ext>
            </a:extLst>
          </p:cNvPr>
          <p:cNvSpPr>
            <a:spLocks noGrp="1"/>
          </p:cNvSpPr>
          <p:nvPr>
            <p:ph idx="1"/>
          </p:nvPr>
        </p:nvSpPr>
        <p:spPr>
          <a:xfrm>
            <a:off x="838200" y="1825625"/>
            <a:ext cx="4618220" cy="1532172"/>
          </a:xfrm>
        </p:spPr>
        <p:txBody>
          <a:bodyPr/>
          <a:lstStyle/>
          <a:p>
            <a:r>
              <a:rPr lang="fr-FR" dirty="0"/>
              <a:t>Regarder si une mutation se retrouve chez plusieurs patients.</a:t>
            </a:r>
          </a:p>
        </p:txBody>
      </p:sp>
      <p:sp>
        <p:nvSpPr>
          <p:cNvPr id="4" name="TextBox 3">
            <a:extLst>
              <a:ext uri="{FF2B5EF4-FFF2-40B4-BE49-F238E27FC236}">
                <a16:creationId xmlns:a16="http://schemas.microsoft.com/office/drawing/2014/main" id="{1456F9FA-334D-E6CD-8538-7B39D8BDEDA3}"/>
              </a:ext>
            </a:extLst>
          </p:cNvPr>
          <p:cNvSpPr txBox="1"/>
          <p:nvPr/>
        </p:nvSpPr>
        <p:spPr>
          <a:xfrm>
            <a:off x="324786" y="5726408"/>
            <a:ext cx="11367541" cy="461665"/>
          </a:xfrm>
          <a:prstGeom prst="rect">
            <a:avLst/>
          </a:prstGeom>
          <a:noFill/>
        </p:spPr>
        <p:txBody>
          <a:bodyPr wrap="square" rtlCol="0">
            <a:spAutoFit/>
          </a:bodyPr>
          <a:lstStyle/>
          <a:p>
            <a:pPr algn="ctr"/>
            <a:r>
              <a:rPr lang="fr-FR" sz="2400" i="1" dirty="0">
                <a:solidFill>
                  <a:srgbClr val="FF0000"/>
                </a:solidFill>
              </a:rPr>
              <a:t>La plupart des mutations </a:t>
            </a:r>
            <a:r>
              <a:rPr lang="fr-FR" sz="2400" i="1" dirty="0"/>
              <a:t>se retrouvent seulement chez un ou deux patients (’passagères’). </a:t>
            </a:r>
          </a:p>
        </p:txBody>
      </p:sp>
      <p:sp>
        <p:nvSpPr>
          <p:cNvPr id="7" name="TextBox 6">
            <a:extLst>
              <a:ext uri="{FF2B5EF4-FFF2-40B4-BE49-F238E27FC236}">
                <a16:creationId xmlns:a16="http://schemas.microsoft.com/office/drawing/2014/main" id="{E5BBBBE2-665F-C9AB-4DE1-59F3A768E33B}"/>
              </a:ext>
            </a:extLst>
          </p:cNvPr>
          <p:cNvSpPr txBox="1"/>
          <p:nvPr/>
        </p:nvSpPr>
        <p:spPr>
          <a:xfrm>
            <a:off x="7937292" y="5298251"/>
            <a:ext cx="2788170" cy="369332"/>
          </a:xfrm>
          <a:prstGeom prst="rect">
            <a:avLst/>
          </a:prstGeom>
          <a:noFill/>
        </p:spPr>
        <p:txBody>
          <a:bodyPr wrap="square" rtlCol="0">
            <a:spAutoFit/>
          </a:bodyPr>
          <a:lstStyle/>
          <a:p>
            <a:r>
              <a:rPr lang="fr-FR" dirty="0"/>
              <a:t>Occurrences dans TCGA</a:t>
            </a:r>
          </a:p>
        </p:txBody>
      </p:sp>
      <p:sp>
        <p:nvSpPr>
          <p:cNvPr id="8" name="TextBox 7">
            <a:extLst>
              <a:ext uri="{FF2B5EF4-FFF2-40B4-BE49-F238E27FC236}">
                <a16:creationId xmlns:a16="http://schemas.microsoft.com/office/drawing/2014/main" id="{EF7D23DB-6CBE-B516-0738-325CFCBF71B5}"/>
              </a:ext>
            </a:extLst>
          </p:cNvPr>
          <p:cNvSpPr txBox="1"/>
          <p:nvPr/>
        </p:nvSpPr>
        <p:spPr>
          <a:xfrm rot="16200000">
            <a:off x="5459470" y="2952249"/>
            <a:ext cx="1660734" cy="369332"/>
          </a:xfrm>
          <a:prstGeom prst="rect">
            <a:avLst/>
          </a:prstGeom>
          <a:noFill/>
        </p:spPr>
        <p:txBody>
          <a:bodyPr wrap="square" rtlCol="0">
            <a:spAutoFit/>
          </a:bodyPr>
          <a:lstStyle/>
          <a:p>
            <a:pPr algn="ctr"/>
            <a:r>
              <a:rPr lang="fr-FR" dirty="0"/>
              <a:t># mutations</a:t>
            </a:r>
          </a:p>
        </p:txBody>
      </p:sp>
      <p:sp>
        <p:nvSpPr>
          <p:cNvPr id="9" name="TextBox 8">
            <a:extLst>
              <a:ext uri="{FF2B5EF4-FFF2-40B4-BE49-F238E27FC236}">
                <a16:creationId xmlns:a16="http://schemas.microsoft.com/office/drawing/2014/main" id="{0C995746-1018-914D-2A93-F08D5D1E61A5}"/>
              </a:ext>
            </a:extLst>
          </p:cNvPr>
          <p:cNvSpPr txBox="1"/>
          <p:nvPr/>
        </p:nvSpPr>
        <p:spPr>
          <a:xfrm>
            <a:off x="6474503" y="1720518"/>
            <a:ext cx="522157" cy="369332"/>
          </a:xfrm>
          <a:prstGeom prst="rect">
            <a:avLst/>
          </a:prstGeom>
          <a:noFill/>
        </p:spPr>
        <p:txBody>
          <a:bodyPr wrap="square" rtlCol="0">
            <a:spAutoFit/>
          </a:bodyPr>
          <a:lstStyle/>
          <a:p>
            <a:r>
              <a:rPr lang="fr-FR" dirty="0"/>
              <a:t>10</a:t>
            </a:r>
            <a:r>
              <a:rPr lang="fr-FR" baseline="30000" dirty="0"/>
              <a:t>6</a:t>
            </a:r>
          </a:p>
        </p:txBody>
      </p:sp>
      <p:sp>
        <p:nvSpPr>
          <p:cNvPr id="10" name="TextBox 9">
            <a:extLst>
              <a:ext uri="{FF2B5EF4-FFF2-40B4-BE49-F238E27FC236}">
                <a16:creationId xmlns:a16="http://schemas.microsoft.com/office/drawing/2014/main" id="{DDA2B995-7812-8ED4-CFF3-94BA22AD1889}"/>
              </a:ext>
            </a:extLst>
          </p:cNvPr>
          <p:cNvSpPr txBox="1"/>
          <p:nvPr/>
        </p:nvSpPr>
        <p:spPr>
          <a:xfrm>
            <a:off x="6474503" y="2171760"/>
            <a:ext cx="522157" cy="369332"/>
          </a:xfrm>
          <a:prstGeom prst="rect">
            <a:avLst/>
          </a:prstGeom>
          <a:noFill/>
        </p:spPr>
        <p:txBody>
          <a:bodyPr wrap="square" rtlCol="0">
            <a:spAutoFit/>
          </a:bodyPr>
          <a:lstStyle/>
          <a:p>
            <a:r>
              <a:rPr lang="fr-FR" dirty="0"/>
              <a:t>10</a:t>
            </a:r>
            <a:r>
              <a:rPr lang="fr-FR" baseline="30000" dirty="0"/>
              <a:t>5</a:t>
            </a:r>
          </a:p>
        </p:txBody>
      </p:sp>
      <p:sp>
        <p:nvSpPr>
          <p:cNvPr id="11" name="TextBox 10">
            <a:extLst>
              <a:ext uri="{FF2B5EF4-FFF2-40B4-BE49-F238E27FC236}">
                <a16:creationId xmlns:a16="http://schemas.microsoft.com/office/drawing/2014/main" id="{1D178186-36A2-2BC6-D270-A607D35C0019}"/>
              </a:ext>
            </a:extLst>
          </p:cNvPr>
          <p:cNvSpPr txBox="1"/>
          <p:nvPr/>
        </p:nvSpPr>
        <p:spPr>
          <a:xfrm>
            <a:off x="6474503" y="2668887"/>
            <a:ext cx="522157" cy="369332"/>
          </a:xfrm>
          <a:prstGeom prst="rect">
            <a:avLst/>
          </a:prstGeom>
          <a:noFill/>
        </p:spPr>
        <p:txBody>
          <a:bodyPr wrap="square" rtlCol="0">
            <a:spAutoFit/>
          </a:bodyPr>
          <a:lstStyle/>
          <a:p>
            <a:r>
              <a:rPr lang="fr-FR" dirty="0"/>
              <a:t>10</a:t>
            </a:r>
            <a:r>
              <a:rPr lang="fr-FR" baseline="30000" dirty="0"/>
              <a:t>4</a:t>
            </a:r>
          </a:p>
        </p:txBody>
      </p:sp>
      <p:sp>
        <p:nvSpPr>
          <p:cNvPr id="12" name="TextBox 11">
            <a:extLst>
              <a:ext uri="{FF2B5EF4-FFF2-40B4-BE49-F238E27FC236}">
                <a16:creationId xmlns:a16="http://schemas.microsoft.com/office/drawing/2014/main" id="{6A579001-A5E0-95E7-F980-A88D52585E00}"/>
              </a:ext>
            </a:extLst>
          </p:cNvPr>
          <p:cNvSpPr txBox="1"/>
          <p:nvPr/>
        </p:nvSpPr>
        <p:spPr>
          <a:xfrm>
            <a:off x="6474503" y="3181636"/>
            <a:ext cx="522157" cy="369332"/>
          </a:xfrm>
          <a:prstGeom prst="rect">
            <a:avLst/>
          </a:prstGeom>
          <a:noFill/>
        </p:spPr>
        <p:txBody>
          <a:bodyPr wrap="square" rtlCol="0">
            <a:spAutoFit/>
          </a:bodyPr>
          <a:lstStyle/>
          <a:p>
            <a:r>
              <a:rPr lang="fr-FR" dirty="0"/>
              <a:t>10</a:t>
            </a:r>
            <a:r>
              <a:rPr lang="fr-FR" baseline="30000" dirty="0"/>
              <a:t>3</a:t>
            </a:r>
          </a:p>
        </p:txBody>
      </p:sp>
      <p:sp>
        <p:nvSpPr>
          <p:cNvPr id="13" name="TextBox 12">
            <a:extLst>
              <a:ext uri="{FF2B5EF4-FFF2-40B4-BE49-F238E27FC236}">
                <a16:creationId xmlns:a16="http://schemas.microsoft.com/office/drawing/2014/main" id="{4A7A21BF-14DB-3D74-4139-B4652EA613FB}"/>
              </a:ext>
            </a:extLst>
          </p:cNvPr>
          <p:cNvSpPr txBox="1"/>
          <p:nvPr/>
        </p:nvSpPr>
        <p:spPr>
          <a:xfrm>
            <a:off x="6474503" y="3681472"/>
            <a:ext cx="522157" cy="369332"/>
          </a:xfrm>
          <a:prstGeom prst="rect">
            <a:avLst/>
          </a:prstGeom>
          <a:noFill/>
        </p:spPr>
        <p:txBody>
          <a:bodyPr wrap="square" rtlCol="0">
            <a:spAutoFit/>
          </a:bodyPr>
          <a:lstStyle/>
          <a:p>
            <a:r>
              <a:rPr lang="fr-FR" dirty="0"/>
              <a:t>10</a:t>
            </a:r>
            <a:r>
              <a:rPr lang="fr-FR" baseline="30000" dirty="0"/>
              <a:t>2</a:t>
            </a:r>
          </a:p>
        </p:txBody>
      </p:sp>
      <p:sp>
        <p:nvSpPr>
          <p:cNvPr id="14" name="TextBox 13">
            <a:extLst>
              <a:ext uri="{FF2B5EF4-FFF2-40B4-BE49-F238E27FC236}">
                <a16:creationId xmlns:a16="http://schemas.microsoft.com/office/drawing/2014/main" id="{854D6D21-DDB8-19C7-E7D4-033FC2B478E8}"/>
              </a:ext>
            </a:extLst>
          </p:cNvPr>
          <p:cNvSpPr txBox="1"/>
          <p:nvPr/>
        </p:nvSpPr>
        <p:spPr>
          <a:xfrm>
            <a:off x="6474503" y="4138989"/>
            <a:ext cx="522157" cy="369332"/>
          </a:xfrm>
          <a:prstGeom prst="rect">
            <a:avLst/>
          </a:prstGeom>
          <a:noFill/>
        </p:spPr>
        <p:txBody>
          <a:bodyPr wrap="square" rtlCol="0">
            <a:spAutoFit/>
          </a:bodyPr>
          <a:lstStyle/>
          <a:p>
            <a:r>
              <a:rPr lang="fr-FR" dirty="0"/>
              <a:t>10</a:t>
            </a:r>
            <a:r>
              <a:rPr lang="fr-FR" baseline="30000" dirty="0"/>
              <a:t>1</a:t>
            </a:r>
          </a:p>
        </p:txBody>
      </p:sp>
      <p:pic>
        <p:nvPicPr>
          <p:cNvPr id="17" name="Picture 16" descr="Chart, scatter chart&#10;&#10;Description automatically generated">
            <a:extLst>
              <a:ext uri="{FF2B5EF4-FFF2-40B4-BE49-F238E27FC236}">
                <a16:creationId xmlns:a16="http://schemas.microsoft.com/office/drawing/2014/main" id="{097A64DA-243B-DD30-75D8-C64452ABFD05}"/>
              </a:ext>
            </a:extLst>
          </p:cNvPr>
          <p:cNvPicPr>
            <a:picLocks noChangeAspect="1"/>
          </p:cNvPicPr>
          <p:nvPr/>
        </p:nvPicPr>
        <p:blipFill>
          <a:blip r:embed="rId2"/>
          <a:stretch>
            <a:fillRect/>
          </a:stretch>
        </p:blipFill>
        <p:spPr>
          <a:xfrm>
            <a:off x="6951271" y="1744282"/>
            <a:ext cx="4118964" cy="3326064"/>
          </a:xfrm>
          <a:prstGeom prst="rect">
            <a:avLst/>
          </a:prstGeom>
        </p:spPr>
      </p:pic>
      <p:sp>
        <p:nvSpPr>
          <p:cNvPr id="18" name="TextBox 17">
            <a:extLst>
              <a:ext uri="{FF2B5EF4-FFF2-40B4-BE49-F238E27FC236}">
                <a16:creationId xmlns:a16="http://schemas.microsoft.com/office/drawing/2014/main" id="{1F4997F7-30A4-C028-F5F8-37D9B9E19E3E}"/>
              </a:ext>
            </a:extLst>
          </p:cNvPr>
          <p:cNvSpPr txBox="1"/>
          <p:nvPr/>
        </p:nvSpPr>
        <p:spPr>
          <a:xfrm>
            <a:off x="7030389" y="4967037"/>
            <a:ext cx="522157" cy="369332"/>
          </a:xfrm>
          <a:prstGeom prst="rect">
            <a:avLst/>
          </a:prstGeom>
          <a:noFill/>
        </p:spPr>
        <p:txBody>
          <a:bodyPr wrap="square" rtlCol="0">
            <a:spAutoFit/>
          </a:bodyPr>
          <a:lstStyle/>
          <a:p>
            <a:r>
              <a:rPr lang="fr-FR" dirty="0"/>
              <a:t>1</a:t>
            </a:r>
            <a:endParaRPr lang="fr-FR" baseline="30000" dirty="0"/>
          </a:p>
        </p:txBody>
      </p:sp>
      <p:sp>
        <p:nvSpPr>
          <p:cNvPr id="19" name="TextBox 18">
            <a:extLst>
              <a:ext uri="{FF2B5EF4-FFF2-40B4-BE49-F238E27FC236}">
                <a16:creationId xmlns:a16="http://schemas.microsoft.com/office/drawing/2014/main" id="{8900E241-BB6D-4C76-0F2D-BAA4899ECDBB}"/>
              </a:ext>
            </a:extLst>
          </p:cNvPr>
          <p:cNvSpPr txBox="1"/>
          <p:nvPr/>
        </p:nvSpPr>
        <p:spPr>
          <a:xfrm>
            <a:off x="8320791" y="4967037"/>
            <a:ext cx="522157" cy="369332"/>
          </a:xfrm>
          <a:prstGeom prst="rect">
            <a:avLst/>
          </a:prstGeom>
          <a:noFill/>
        </p:spPr>
        <p:txBody>
          <a:bodyPr wrap="square" rtlCol="0">
            <a:spAutoFit/>
          </a:bodyPr>
          <a:lstStyle/>
          <a:p>
            <a:r>
              <a:rPr lang="fr-FR" dirty="0"/>
              <a:t>10</a:t>
            </a:r>
            <a:endParaRPr lang="fr-FR" baseline="30000" dirty="0"/>
          </a:p>
        </p:txBody>
      </p:sp>
      <p:sp>
        <p:nvSpPr>
          <p:cNvPr id="20" name="TextBox 19">
            <a:extLst>
              <a:ext uri="{FF2B5EF4-FFF2-40B4-BE49-F238E27FC236}">
                <a16:creationId xmlns:a16="http://schemas.microsoft.com/office/drawing/2014/main" id="{F39DDFD0-50BE-14B3-B911-1E742F147375}"/>
              </a:ext>
            </a:extLst>
          </p:cNvPr>
          <p:cNvSpPr txBox="1"/>
          <p:nvPr/>
        </p:nvSpPr>
        <p:spPr>
          <a:xfrm>
            <a:off x="9611193" y="4967037"/>
            <a:ext cx="595235" cy="369332"/>
          </a:xfrm>
          <a:prstGeom prst="rect">
            <a:avLst/>
          </a:prstGeom>
          <a:noFill/>
        </p:spPr>
        <p:txBody>
          <a:bodyPr wrap="square" rtlCol="0">
            <a:spAutoFit/>
          </a:bodyPr>
          <a:lstStyle/>
          <a:p>
            <a:r>
              <a:rPr lang="fr-FR" dirty="0"/>
              <a:t>100</a:t>
            </a:r>
            <a:endParaRPr lang="fr-FR" baseline="30000" dirty="0"/>
          </a:p>
        </p:txBody>
      </p:sp>
      <p:sp>
        <p:nvSpPr>
          <p:cNvPr id="21" name="Rectangle 20">
            <a:extLst>
              <a:ext uri="{FF2B5EF4-FFF2-40B4-BE49-F238E27FC236}">
                <a16:creationId xmlns:a16="http://schemas.microsoft.com/office/drawing/2014/main" id="{68108376-4D27-5860-ADDC-9A89E952DD6B}"/>
              </a:ext>
            </a:extLst>
          </p:cNvPr>
          <p:cNvSpPr/>
          <p:nvPr/>
        </p:nvSpPr>
        <p:spPr>
          <a:xfrm>
            <a:off x="7105338" y="1825625"/>
            <a:ext cx="599606" cy="30536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a:extLst>
              <a:ext uri="{FF2B5EF4-FFF2-40B4-BE49-F238E27FC236}">
                <a16:creationId xmlns:a16="http://schemas.microsoft.com/office/drawing/2014/main" id="{348B8F2A-2945-1C2A-8FC5-E4B1A09F6137}"/>
              </a:ext>
            </a:extLst>
          </p:cNvPr>
          <p:cNvSpPr/>
          <p:nvPr/>
        </p:nvSpPr>
        <p:spPr>
          <a:xfrm>
            <a:off x="9114020" y="4414603"/>
            <a:ext cx="1821304" cy="464695"/>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TextBox 23">
            <a:extLst>
              <a:ext uri="{FF2B5EF4-FFF2-40B4-BE49-F238E27FC236}">
                <a16:creationId xmlns:a16="http://schemas.microsoft.com/office/drawing/2014/main" id="{CBFE7F77-CFF2-E5BC-D5C8-8B68FF9FE9E2}"/>
              </a:ext>
            </a:extLst>
          </p:cNvPr>
          <p:cNvSpPr txBox="1"/>
          <p:nvPr/>
        </p:nvSpPr>
        <p:spPr>
          <a:xfrm>
            <a:off x="784486" y="6267447"/>
            <a:ext cx="10569314" cy="461665"/>
          </a:xfrm>
          <a:prstGeom prst="rect">
            <a:avLst/>
          </a:prstGeom>
          <a:noFill/>
        </p:spPr>
        <p:txBody>
          <a:bodyPr wrap="square">
            <a:spAutoFit/>
          </a:bodyPr>
          <a:lstStyle/>
          <a:p>
            <a:pPr algn="ctr"/>
            <a:r>
              <a:rPr lang="fr-FR" sz="2400" i="1" dirty="0">
                <a:solidFill>
                  <a:srgbClr val="00B0F0"/>
                </a:solidFill>
              </a:rPr>
              <a:t>Un petit nombre de mutations </a:t>
            </a:r>
            <a:r>
              <a:rPr lang="fr-FR" sz="2400" i="1" dirty="0"/>
              <a:t>se retrouvent chez plusieurs patients (‘récurrentes’).</a:t>
            </a:r>
          </a:p>
        </p:txBody>
      </p:sp>
    </p:spTree>
    <p:extLst>
      <p:ext uri="{BB962C8B-B14F-4D97-AF65-F5344CB8AC3E}">
        <p14:creationId xmlns:p14="http://schemas.microsoft.com/office/powerpoint/2010/main" val="220514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animBg="1"/>
      <p:bldP spid="22" grpId="0" animBg="1"/>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FA358-2E9D-AC7C-EE39-867BAC120904}"/>
              </a:ext>
            </a:extLst>
          </p:cNvPr>
          <p:cNvSpPr>
            <a:spLocks noGrp="1"/>
          </p:cNvSpPr>
          <p:nvPr>
            <p:ph type="title"/>
          </p:nvPr>
        </p:nvSpPr>
        <p:spPr/>
        <p:txBody>
          <a:bodyPr/>
          <a:lstStyle/>
          <a:p>
            <a:r>
              <a:rPr lang="fr-FR" dirty="0"/>
              <a:t>Mutations fréquentes versus mutations rares</a:t>
            </a:r>
          </a:p>
        </p:txBody>
      </p:sp>
      <p:sp>
        <p:nvSpPr>
          <p:cNvPr id="6" name="TextBox 5">
            <a:extLst>
              <a:ext uri="{FF2B5EF4-FFF2-40B4-BE49-F238E27FC236}">
                <a16:creationId xmlns:a16="http://schemas.microsoft.com/office/drawing/2014/main" id="{F41A4E6F-AA3C-5B79-5959-169BC218349C}"/>
              </a:ext>
            </a:extLst>
          </p:cNvPr>
          <p:cNvSpPr txBox="1"/>
          <p:nvPr/>
        </p:nvSpPr>
        <p:spPr>
          <a:xfrm>
            <a:off x="1059403" y="2996510"/>
            <a:ext cx="9945973" cy="1815882"/>
          </a:xfrm>
          <a:prstGeom prst="rect">
            <a:avLst/>
          </a:prstGeom>
          <a:noFill/>
        </p:spPr>
        <p:txBody>
          <a:bodyPr wrap="square" rtlCol="0">
            <a:spAutoFit/>
          </a:bodyPr>
          <a:lstStyle/>
          <a:p>
            <a:pPr algn="ctr"/>
            <a:r>
              <a:rPr lang="fr-FR" sz="2800" dirty="0"/>
              <a:t>Les mutations récurrentes ont souvent un rôle plus important dans le développement de la maladie, alors que beaucoup de mutations passagères ne sont que le résultat d’une instabilité génomique des cellules cancéreuses. </a:t>
            </a:r>
          </a:p>
        </p:txBody>
      </p:sp>
    </p:spTree>
    <p:extLst>
      <p:ext uri="{BB962C8B-B14F-4D97-AF65-F5344CB8AC3E}">
        <p14:creationId xmlns:p14="http://schemas.microsoft.com/office/powerpoint/2010/main" val="89886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2E3E-978D-8DB2-63A7-8B127C9ED2F8}"/>
              </a:ext>
            </a:extLst>
          </p:cNvPr>
          <p:cNvSpPr>
            <a:spLocks noGrp="1"/>
          </p:cNvSpPr>
          <p:nvPr>
            <p:ph type="title"/>
          </p:nvPr>
        </p:nvSpPr>
        <p:spPr/>
        <p:txBody>
          <a:bodyPr/>
          <a:lstStyle/>
          <a:p>
            <a:r>
              <a:rPr lang="fr-FR" dirty="0"/>
              <a:t>Mutations et conservation biophysique</a:t>
            </a:r>
          </a:p>
        </p:txBody>
      </p:sp>
      <p:sp>
        <p:nvSpPr>
          <p:cNvPr id="3" name="Content Placeholder 2">
            <a:extLst>
              <a:ext uri="{FF2B5EF4-FFF2-40B4-BE49-F238E27FC236}">
                <a16:creationId xmlns:a16="http://schemas.microsoft.com/office/drawing/2014/main" id="{8F8C389A-C014-1262-A944-3B9C163EB282}"/>
              </a:ext>
            </a:extLst>
          </p:cNvPr>
          <p:cNvSpPr>
            <a:spLocks noGrp="1"/>
          </p:cNvSpPr>
          <p:nvPr>
            <p:ph idx="1"/>
          </p:nvPr>
        </p:nvSpPr>
        <p:spPr>
          <a:xfrm>
            <a:off x="838200" y="1825625"/>
            <a:ext cx="10515600" cy="4207916"/>
          </a:xfrm>
        </p:spPr>
        <p:txBody>
          <a:bodyPr>
            <a:normAutofit/>
          </a:bodyPr>
          <a:lstStyle/>
          <a:p>
            <a:r>
              <a:rPr lang="fr-FR" dirty="0"/>
              <a:t>Tous les changements d’acides aminés ne sont pas égaux</a:t>
            </a:r>
          </a:p>
          <a:p>
            <a:r>
              <a:rPr lang="fr-FR" dirty="0"/>
              <a:t>Les changements qui conservent la plupart des propriétés biophysiques des acides aminés sont en général un effet moins important:</a:t>
            </a:r>
          </a:p>
          <a:p>
            <a:endParaRPr lang="fr-FR" dirty="0"/>
          </a:p>
          <a:p>
            <a:pPr lvl="1"/>
            <a:r>
              <a:rPr lang="fr-FR" dirty="0"/>
              <a:t>Charge</a:t>
            </a:r>
          </a:p>
          <a:p>
            <a:pPr lvl="1"/>
            <a:r>
              <a:rPr lang="fr-FR" dirty="0"/>
              <a:t>Hydrophobicité</a:t>
            </a:r>
          </a:p>
          <a:p>
            <a:pPr lvl="1"/>
            <a:r>
              <a:rPr lang="fr-FR" dirty="0"/>
              <a:t>Taille</a:t>
            </a:r>
          </a:p>
          <a:p>
            <a:pPr lvl="1"/>
            <a:r>
              <a:rPr lang="fr-FR" dirty="0"/>
              <a:t>Polarité</a:t>
            </a:r>
          </a:p>
        </p:txBody>
      </p:sp>
      <p:sp>
        <p:nvSpPr>
          <p:cNvPr id="4" name="TextBox 3">
            <a:extLst>
              <a:ext uri="{FF2B5EF4-FFF2-40B4-BE49-F238E27FC236}">
                <a16:creationId xmlns:a16="http://schemas.microsoft.com/office/drawing/2014/main" id="{A820909C-D10C-A6BE-BDA1-E3CFC08EF440}"/>
              </a:ext>
            </a:extLst>
          </p:cNvPr>
          <p:cNvSpPr txBox="1"/>
          <p:nvPr/>
        </p:nvSpPr>
        <p:spPr>
          <a:xfrm>
            <a:off x="1666437" y="5979358"/>
            <a:ext cx="8583118" cy="646331"/>
          </a:xfrm>
          <a:prstGeom prst="rect">
            <a:avLst/>
          </a:prstGeom>
          <a:noFill/>
        </p:spPr>
        <p:txBody>
          <a:bodyPr wrap="square" rtlCol="0">
            <a:spAutoFit/>
          </a:bodyPr>
          <a:lstStyle/>
          <a:p>
            <a:pPr algn="ctr"/>
            <a:r>
              <a:rPr lang="fr-FR" i="1" dirty="0"/>
              <a:t>Autres analyses de l’effet des mutations: Comprendre l’effet dans la structure des protéines (</a:t>
            </a:r>
            <a:r>
              <a:rPr lang="fr-FR" b="1" i="1" dirty="0" err="1"/>
              <a:t>cf</a:t>
            </a:r>
            <a:r>
              <a:rPr lang="fr-FR" b="1" i="1" dirty="0"/>
              <a:t> cours de modélisation moléculaire du Prof. </a:t>
            </a:r>
            <a:r>
              <a:rPr lang="fr-FR" b="1" i="1" dirty="0" err="1"/>
              <a:t>Zoete</a:t>
            </a:r>
            <a:r>
              <a:rPr lang="fr-FR" i="1" dirty="0"/>
              <a:t>)</a:t>
            </a:r>
          </a:p>
        </p:txBody>
      </p:sp>
      <p:sp>
        <p:nvSpPr>
          <p:cNvPr id="5" name="TextBox 4">
            <a:extLst>
              <a:ext uri="{FF2B5EF4-FFF2-40B4-BE49-F238E27FC236}">
                <a16:creationId xmlns:a16="http://schemas.microsoft.com/office/drawing/2014/main" id="{2F77A8A8-5EF3-066E-E33E-CDD2CD4F1A1A}"/>
              </a:ext>
            </a:extLst>
          </p:cNvPr>
          <p:cNvSpPr txBox="1"/>
          <p:nvPr/>
        </p:nvSpPr>
        <p:spPr>
          <a:xfrm>
            <a:off x="7188202" y="3632199"/>
            <a:ext cx="2514600" cy="523220"/>
          </a:xfrm>
          <a:prstGeom prst="rect">
            <a:avLst/>
          </a:prstGeom>
          <a:noFill/>
        </p:spPr>
        <p:txBody>
          <a:bodyPr wrap="square" rtlCol="0">
            <a:spAutoFit/>
          </a:bodyPr>
          <a:lstStyle/>
          <a:p>
            <a:r>
              <a:rPr lang="fr-FR" sz="2800" dirty="0"/>
              <a:t>V	-&gt;	E</a:t>
            </a:r>
          </a:p>
        </p:txBody>
      </p:sp>
      <p:sp>
        <p:nvSpPr>
          <p:cNvPr id="6" name="TextBox 5">
            <a:extLst>
              <a:ext uri="{FF2B5EF4-FFF2-40B4-BE49-F238E27FC236}">
                <a16:creationId xmlns:a16="http://schemas.microsoft.com/office/drawing/2014/main" id="{A51BB635-B9D9-DECB-A9B5-64A276F61ADD}"/>
              </a:ext>
            </a:extLst>
          </p:cNvPr>
          <p:cNvSpPr txBox="1"/>
          <p:nvPr/>
        </p:nvSpPr>
        <p:spPr>
          <a:xfrm>
            <a:off x="6468534" y="4125825"/>
            <a:ext cx="1397000" cy="369332"/>
          </a:xfrm>
          <a:prstGeom prst="rect">
            <a:avLst/>
          </a:prstGeom>
          <a:noFill/>
        </p:spPr>
        <p:txBody>
          <a:bodyPr wrap="square" rtlCol="0">
            <a:spAutoFit/>
          </a:bodyPr>
          <a:lstStyle/>
          <a:p>
            <a:pPr algn="ctr"/>
            <a:r>
              <a:rPr lang="fr-FR" dirty="0"/>
              <a:t>hydrophobe</a:t>
            </a:r>
          </a:p>
        </p:txBody>
      </p:sp>
      <p:sp>
        <p:nvSpPr>
          <p:cNvPr id="7" name="TextBox 6">
            <a:extLst>
              <a:ext uri="{FF2B5EF4-FFF2-40B4-BE49-F238E27FC236}">
                <a16:creationId xmlns:a16="http://schemas.microsoft.com/office/drawing/2014/main" id="{31F22280-4FDE-CC91-5ED0-201070853B8B}"/>
              </a:ext>
            </a:extLst>
          </p:cNvPr>
          <p:cNvSpPr txBox="1"/>
          <p:nvPr/>
        </p:nvSpPr>
        <p:spPr>
          <a:xfrm>
            <a:off x="9249833" y="4125825"/>
            <a:ext cx="1397000" cy="369332"/>
          </a:xfrm>
          <a:prstGeom prst="rect">
            <a:avLst/>
          </a:prstGeom>
          <a:noFill/>
        </p:spPr>
        <p:txBody>
          <a:bodyPr wrap="square" rtlCol="0">
            <a:spAutoFit/>
          </a:bodyPr>
          <a:lstStyle/>
          <a:p>
            <a:pPr algn="ctr"/>
            <a:r>
              <a:rPr lang="fr-FR" dirty="0"/>
              <a:t>hydrophile</a:t>
            </a:r>
          </a:p>
        </p:txBody>
      </p:sp>
      <p:sp>
        <p:nvSpPr>
          <p:cNvPr id="8" name="TextBox 7">
            <a:extLst>
              <a:ext uri="{FF2B5EF4-FFF2-40B4-BE49-F238E27FC236}">
                <a16:creationId xmlns:a16="http://schemas.microsoft.com/office/drawing/2014/main" id="{95BB3A0A-0708-1874-360F-A6CF3D1839A6}"/>
              </a:ext>
            </a:extLst>
          </p:cNvPr>
          <p:cNvSpPr txBox="1"/>
          <p:nvPr/>
        </p:nvSpPr>
        <p:spPr>
          <a:xfrm>
            <a:off x="6468534" y="4487535"/>
            <a:ext cx="1397000" cy="369332"/>
          </a:xfrm>
          <a:prstGeom prst="rect">
            <a:avLst/>
          </a:prstGeom>
          <a:noFill/>
        </p:spPr>
        <p:txBody>
          <a:bodyPr wrap="square" rtlCol="0">
            <a:spAutoFit/>
          </a:bodyPr>
          <a:lstStyle/>
          <a:p>
            <a:pPr algn="ctr"/>
            <a:r>
              <a:rPr lang="fr-FR" dirty="0"/>
              <a:t>neutre</a:t>
            </a:r>
          </a:p>
        </p:txBody>
      </p:sp>
      <p:sp>
        <p:nvSpPr>
          <p:cNvPr id="9" name="TextBox 8">
            <a:extLst>
              <a:ext uri="{FF2B5EF4-FFF2-40B4-BE49-F238E27FC236}">
                <a16:creationId xmlns:a16="http://schemas.microsoft.com/office/drawing/2014/main" id="{603C7ADB-67CE-785D-5C64-C5A9BD216341}"/>
              </a:ext>
            </a:extLst>
          </p:cNvPr>
          <p:cNvSpPr txBox="1"/>
          <p:nvPr/>
        </p:nvSpPr>
        <p:spPr>
          <a:xfrm>
            <a:off x="8851901" y="4487535"/>
            <a:ext cx="2192865" cy="369332"/>
          </a:xfrm>
          <a:prstGeom prst="rect">
            <a:avLst/>
          </a:prstGeom>
          <a:noFill/>
        </p:spPr>
        <p:txBody>
          <a:bodyPr wrap="square" rtlCol="0">
            <a:spAutoFit/>
          </a:bodyPr>
          <a:lstStyle/>
          <a:p>
            <a:pPr algn="ctr"/>
            <a:r>
              <a:rPr lang="fr-FR" dirty="0"/>
              <a:t>Charge négative</a:t>
            </a:r>
          </a:p>
        </p:txBody>
      </p:sp>
      <p:sp>
        <p:nvSpPr>
          <p:cNvPr id="10" name="TextBox 9">
            <a:extLst>
              <a:ext uri="{FF2B5EF4-FFF2-40B4-BE49-F238E27FC236}">
                <a16:creationId xmlns:a16="http://schemas.microsoft.com/office/drawing/2014/main" id="{628505E4-3492-702A-C558-DB797EC50D78}"/>
              </a:ext>
            </a:extLst>
          </p:cNvPr>
          <p:cNvSpPr txBox="1"/>
          <p:nvPr/>
        </p:nvSpPr>
        <p:spPr>
          <a:xfrm>
            <a:off x="5858936" y="4849245"/>
            <a:ext cx="2616197" cy="646331"/>
          </a:xfrm>
          <a:prstGeom prst="rect">
            <a:avLst/>
          </a:prstGeom>
          <a:noFill/>
        </p:spPr>
        <p:txBody>
          <a:bodyPr wrap="square" rtlCol="0">
            <a:spAutoFit/>
          </a:bodyPr>
          <a:lstStyle/>
          <a:p>
            <a:pPr algn="ctr"/>
            <a:r>
              <a:rPr lang="fr-FR" dirty="0"/>
              <a:t>taille moyenne</a:t>
            </a:r>
          </a:p>
          <a:p>
            <a:pPr algn="ctr"/>
            <a:r>
              <a:rPr lang="fr-FR" dirty="0"/>
              <a:t>(3 atomes de carbones)</a:t>
            </a:r>
          </a:p>
        </p:txBody>
      </p:sp>
      <p:sp>
        <p:nvSpPr>
          <p:cNvPr id="11" name="TextBox 10">
            <a:extLst>
              <a:ext uri="{FF2B5EF4-FFF2-40B4-BE49-F238E27FC236}">
                <a16:creationId xmlns:a16="http://schemas.microsoft.com/office/drawing/2014/main" id="{9B8D7D87-40F9-E1C1-F2D8-37FFD0218889}"/>
              </a:ext>
            </a:extLst>
          </p:cNvPr>
          <p:cNvSpPr txBox="1"/>
          <p:nvPr/>
        </p:nvSpPr>
        <p:spPr>
          <a:xfrm>
            <a:off x="8585201" y="4849245"/>
            <a:ext cx="2726264" cy="646331"/>
          </a:xfrm>
          <a:prstGeom prst="rect">
            <a:avLst/>
          </a:prstGeom>
          <a:noFill/>
        </p:spPr>
        <p:txBody>
          <a:bodyPr wrap="square" rtlCol="0">
            <a:spAutoFit/>
          </a:bodyPr>
          <a:lstStyle/>
          <a:p>
            <a:pPr algn="ctr"/>
            <a:r>
              <a:rPr lang="fr-FR" dirty="0"/>
              <a:t>Taille plus grande (3 carbones  + 2 oxygènes)</a:t>
            </a:r>
          </a:p>
        </p:txBody>
      </p:sp>
    </p:spTree>
    <p:extLst>
      <p:ext uri="{BB962C8B-B14F-4D97-AF65-F5344CB8AC3E}">
        <p14:creationId xmlns:p14="http://schemas.microsoft.com/office/powerpoint/2010/main" val="94942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D3A7-EFDC-BDF8-8D37-B2E42DF5ACAC}"/>
              </a:ext>
            </a:extLst>
          </p:cNvPr>
          <p:cNvSpPr>
            <a:spLocks noGrp="1"/>
          </p:cNvSpPr>
          <p:nvPr>
            <p:ph type="title"/>
          </p:nvPr>
        </p:nvSpPr>
        <p:spPr/>
        <p:txBody>
          <a:bodyPr/>
          <a:lstStyle/>
          <a:p>
            <a:r>
              <a:rPr lang="fr-FR" dirty="0"/>
              <a:t>Mutations et conservation phylogénique</a:t>
            </a:r>
          </a:p>
        </p:txBody>
      </p:sp>
      <p:sp>
        <p:nvSpPr>
          <p:cNvPr id="3" name="Content Placeholder 2">
            <a:extLst>
              <a:ext uri="{FF2B5EF4-FFF2-40B4-BE49-F238E27FC236}">
                <a16:creationId xmlns:a16="http://schemas.microsoft.com/office/drawing/2014/main" id="{6670C3C9-C1C6-18C5-AF19-23F449AF53C5}"/>
              </a:ext>
            </a:extLst>
          </p:cNvPr>
          <p:cNvSpPr>
            <a:spLocks noGrp="1"/>
          </p:cNvSpPr>
          <p:nvPr>
            <p:ph idx="1"/>
          </p:nvPr>
        </p:nvSpPr>
        <p:spPr>
          <a:xfrm>
            <a:off x="838200" y="1825625"/>
            <a:ext cx="10515600" cy="1019175"/>
          </a:xfrm>
        </p:spPr>
        <p:txBody>
          <a:bodyPr/>
          <a:lstStyle/>
          <a:p>
            <a:r>
              <a:rPr lang="fr-FR" dirty="0"/>
              <a:t>Le fait qu’un nucléotide / acide aminé soit conservé dans différentes espèces donne une indication sur son importance fonctionnelle.</a:t>
            </a:r>
          </a:p>
        </p:txBody>
      </p:sp>
      <p:sp>
        <p:nvSpPr>
          <p:cNvPr id="4" name="TextBox 3">
            <a:extLst>
              <a:ext uri="{FF2B5EF4-FFF2-40B4-BE49-F238E27FC236}">
                <a16:creationId xmlns:a16="http://schemas.microsoft.com/office/drawing/2014/main" id="{C664FA75-AA4B-DDAC-7173-EF6472BDA876}"/>
              </a:ext>
            </a:extLst>
          </p:cNvPr>
          <p:cNvSpPr txBox="1"/>
          <p:nvPr/>
        </p:nvSpPr>
        <p:spPr>
          <a:xfrm>
            <a:off x="5858933" y="3429001"/>
            <a:ext cx="2582334" cy="2677656"/>
          </a:xfrm>
          <a:prstGeom prst="rect">
            <a:avLst/>
          </a:prstGeom>
          <a:noFill/>
        </p:spPr>
        <p:txBody>
          <a:bodyPr wrap="square" rtlCol="0">
            <a:spAutoFit/>
          </a:bodyPr>
          <a:lstStyle/>
          <a:p>
            <a:r>
              <a:rPr lang="fr-FR" sz="2400" dirty="0"/>
              <a:t>&gt; Human</a:t>
            </a:r>
            <a:endParaRPr lang="fr-FR" sz="2400" dirty="0">
              <a:latin typeface="Courier" pitchFamily="2" charset="0"/>
            </a:endParaRPr>
          </a:p>
          <a:p>
            <a:r>
              <a:rPr lang="fr-FR" sz="2400" dirty="0"/>
              <a:t>&gt; Souris</a:t>
            </a:r>
          </a:p>
          <a:p>
            <a:r>
              <a:rPr lang="fr-FR" sz="2400" dirty="0"/>
              <a:t>&gt; Poulet</a:t>
            </a:r>
            <a:endParaRPr lang="fr-FR" sz="2400" dirty="0">
              <a:latin typeface="Courier" pitchFamily="2" charset="0"/>
            </a:endParaRPr>
          </a:p>
          <a:p>
            <a:r>
              <a:rPr lang="fr-FR" sz="2400" dirty="0"/>
              <a:t>&gt; Poisson zèbre</a:t>
            </a:r>
          </a:p>
          <a:p>
            <a:r>
              <a:rPr lang="fr-FR" sz="2400" dirty="0"/>
              <a:t>&gt; Grenouille	</a:t>
            </a:r>
          </a:p>
          <a:p>
            <a:r>
              <a:rPr lang="fr-FR" sz="2400" dirty="0"/>
              <a:t>&gt; Mouche</a:t>
            </a:r>
          </a:p>
          <a:p>
            <a:r>
              <a:rPr lang="fr-FR" sz="2400" dirty="0"/>
              <a:t>&gt; Ver (C. elegans)</a:t>
            </a:r>
            <a:endParaRPr lang="fr-FR" sz="2400" dirty="0">
              <a:latin typeface="Courier" pitchFamily="2" charset="0"/>
            </a:endParaRPr>
          </a:p>
        </p:txBody>
      </p:sp>
      <p:sp>
        <p:nvSpPr>
          <p:cNvPr id="5" name="Rectangle 4">
            <a:extLst>
              <a:ext uri="{FF2B5EF4-FFF2-40B4-BE49-F238E27FC236}">
                <a16:creationId xmlns:a16="http://schemas.microsoft.com/office/drawing/2014/main" id="{AC5DCCFF-E7C9-7979-962B-A25400A43429}"/>
              </a:ext>
            </a:extLst>
          </p:cNvPr>
          <p:cNvSpPr/>
          <p:nvPr/>
        </p:nvSpPr>
        <p:spPr>
          <a:xfrm>
            <a:off x="8361178" y="3429000"/>
            <a:ext cx="2212465" cy="2677656"/>
          </a:xfrm>
          <a:prstGeom prst="rect">
            <a:avLst/>
          </a:prstGeom>
        </p:spPr>
        <p:txBody>
          <a:bodyPr wrap="none">
            <a:spAutoFit/>
          </a:bodyPr>
          <a:lstStyle/>
          <a:p>
            <a:r>
              <a:rPr lang="fr-FR" sz="2400" dirty="0">
                <a:latin typeface="Courier" pitchFamily="2" charset="0"/>
              </a:rPr>
              <a:t>FGLAT</a:t>
            </a:r>
            <a:r>
              <a:rPr lang="fr-FR" sz="2400" b="1" u="sng" dirty="0">
                <a:latin typeface="Courier" pitchFamily="2" charset="0"/>
              </a:rPr>
              <a:t>V</a:t>
            </a:r>
            <a:r>
              <a:rPr lang="fr-FR" sz="2400" dirty="0">
                <a:latin typeface="Courier" pitchFamily="2" charset="0"/>
              </a:rPr>
              <a:t>KSRWS</a:t>
            </a:r>
          </a:p>
          <a:p>
            <a:r>
              <a:rPr lang="fr-FR" sz="2400" dirty="0">
                <a:latin typeface="Courier" pitchFamily="2" charset="0"/>
              </a:rPr>
              <a:t>FGLAT</a:t>
            </a:r>
            <a:r>
              <a:rPr lang="fr-FR" sz="2400" b="1" u="sng" dirty="0">
                <a:latin typeface="Courier" pitchFamily="2" charset="0"/>
              </a:rPr>
              <a:t>V</a:t>
            </a:r>
            <a:r>
              <a:rPr lang="fr-FR" sz="2400" dirty="0">
                <a:latin typeface="Courier" pitchFamily="2" charset="0"/>
              </a:rPr>
              <a:t>KSRWS</a:t>
            </a:r>
          </a:p>
          <a:p>
            <a:r>
              <a:rPr lang="fr-FR" sz="2400" dirty="0">
                <a:latin typeface="Courier" pitchFamily="2" charset="0"/>
              </a:rPr>
              <a:t>FGLAT</a:t>
            </a:r>
            <a:r>
              <a:rPr lang="fr-FR" sz="2400" b="1" u="sng" dirty="0">
                <a:latin typeface="Courier" pitchFamily="2" charset="0"/>
              </a:rPr>
              <a:t>V</a:t>
            </a:r>
            <a:r>
              <a:rPr lang="fr-FR" sz="2400" dirty="0">
                <a:latin typeface="Courier" pitchFamily="2" charset="0"/>
              </a:rPr>
              <a:t>KSRWS</a:t>
            </a:r>
          </a:p>
          <a:p>
            <a:r>
              <a:rPr lang="fr-FR" sz="2400" dirty="0">
                <a:latin typeface="Courier" pitchFamily="2" charset="0"/>
              </a:rPr>
              <a:t>FGLAT</a:t>
            </a:r>
            <a:r>
              <a:rPr lang="fr-FR" sz="2400" b="1" u="sng" dirty="0">
                <a:latin typeface="Courier" pitchFamily="2" charset="0"/>
              </a:rPr>
              <a:t>V</a:t>
            </a:r>
            <a:r>
              <a:rPr lang="fr-FR" sz="2400" dirty="0">
                <a:latin typeface="Courier" pitchFamily="2" charset="0"/>
              </a:rPr>
              <a:t>KSRWS</a:t>
            </a:r>
          </a:p>
          <a:p>
            <a:r>
              <a:rPr lang="fr-FR" sz="2400" dirty="0">
                <a:latin typeface="Courier" pitchFamily="2" charset="0"/>
              </a:rPr>
              <a:t>FGLAT</a:t>
            </a:r>
            <a:r>
              <a:rPr lang="fr-FR" sz="2400" b="1" u="sng" dirty="0">
                <a:latin typeface="Courier" pitchFamily="2" charset="0"/>
              </a:rPr>
              <a:t>V</a:t>
            </a:r>
            <a:r>
              <a:rPr lang="fr-FR" sz="2400" dirty="0">
                <a:latin typeface="Courier" pitchFamily="2" charset="0"/>
              </a:rPr>
              <a:t>KSRWS</a:t>
            </a:r>
          </a:p>
          <a:p>
            <a:r>
              <a:rPr lang="fr-FR" sz="2400" dirty="0">
                <a:latin typeface="Courier" pitchFamily="2" charset="0"/>
              </a:rPr>
              <a:t>FGLAT</a:t>
            </a:r>
            <a:r>
              <a:rPr lang="fr-FR" sz="2400" b="1" u="sng" dirty="0">
                <a:solidFill>
                  <a:srgbClr val="FF0000"/>
                </a:solidFill>
                <a:latin typeface="Courier" pitchFamily="2" charset="0"/>
              </a:rPr>
              <a:t>A</a:t>
            </a:r>
            <a:r>
              <a:rPr lang="fr-FR" sz="2400" dirty="0">
                <a:latin typeface="Courier" pitchFamily="2" charset="0"/>
              </a:rPr>
              <a:t>KTRWS</a:t>
            </a:r>
          </a:p>
          <a:p>
            <a:r>
              <a:rPr lang="fr-FR" sz="2400" dirty="0">
                <a:latin typeface="Courier" pitchFamily="2" charset="0"/>
              </a:rPr>
              <a:t>FGLAT</a:t>
            </a:r>
            <a:r>
              <a:rPr lang="fr-FR" sz="2400" b="1" u="sng" dirty="0">
                <a:latin typeface="Courier" pitchFamily="2" charset="0"/>
              </a:rPr>
              <a:t>V</a:t>
            </a:r>
            <a:r>
              <a:rPr lang="fr-FR" sz="2400" dirty="0">
                <a:latin typeface="Courier" pitchFamily="2" charset="0"/>
              </a:rPr>
              <a:t>KTKWT</a:t>
            </a:r>
          </a:p>
        </p:txBody>
      </p:sp>
      <p:sp>
        <p:nvSpPr>
          <p:cNvPr id="6" name="TextBox 5">
            <a:extLst>
              <a:ext uri="{FF2B5EF4-FFF2-40B4-BE49-F238E27FC236}">
                <a16:creationId xmlns:a16="http://schemas.microsoft.com/office/drawing/2014/main" id="{7867100D-4129-2287-4EA5-CB3375F6D564}"/>
              </a:ext>
            </a:extLst>
          </p:cNvPr>
          <p:cNvSpPr txBox="1"/>
          <p:nvPr/>
        </p:nvSpPr>
        <p:spPr>
          <a:xfrm>
            <a:off x="838200" y="3429000"/>
            <a:ext cx="4749801" cy="461665"/>
          </a:xfrm>
          <a:prstGeom prst="rect">
            <a:avLst/>
          </a:prstGeom>
          <a:noFill/>
        </p:spPr>
        <p:txBody>
          <a:bodyPr wrap="square" rtlCol="0">
            <a:spAutoFit/>
          </a:bodyPr>
          <a:lstStyle/>
          <a:p>
            <a:r>
              <a:rPr lang="fr-FR" sz="2400" dirty="0"/>
              <a:t>V640 dans la protéine BRAF:</a:t>
            </a:r>
          </a:p>
        </p:txBody>
      </p:sp>
    </p:spTree>
    <p:extLst>
      <p:ext uri="{BB962C8B-B14F-4D97-AF65-F5344CB8AC3E}">
        <p14:creationId xmlns:p14="http://schemas.microsoft.com/office/powerpoint/2010/main" val="12925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15FB3-7E3A-F338-B177-9A2ED81EFB41}"/>
              </a:ext>
            </a:extLst>
          </p:cNvPr>
          <p:cNvSpPr>
            <a:spLocks noGrp="1"/>
          </p:cNvSpPr>
          <p:nvPr>
            <p:ph type="title"/>
          </p:nvPr>
        </p:nvSpPr>
        <p:spPr/>
        <p:txBody>
          <a:bodyPr/>
          <a:lstStyle/>
          <a:p>
            <a:r>
              <a:rPr lang="fr-FR" dirty="0"/>
              <a:t>Au delà des ’point mutations’</a:t>
            </a:r>
          </a:p>
        </p:txBody>
      </p:sp>
      <p:sp>
        <p:nvSpPr>
          <p:cNvPr id="3" name="Content Placeholder 2">
            <a:extLst>
              <a:ext uri="{FF2B5EF4-FFF2-40B4-BE49-F238E27FC236}">
                <a16:creationId xmlns:a16="http://schemas.microsoft.com/office/drawing/2014/main" id="{BA66A10D-B9B4-F9CD-E71F-1226CD2A1154}"/>
              </a:ext>
            </a:extLst>
          </p:cNvPr>
          <p:cNvSpPr>
            <a:spLocks noGrp="1"/>
          </p:cNvSpPr>
          <p:nvPr>
            <p:ph idx="1"/>
          </p:nvPr>
        </p:nvSpPr>
        <p:spPr/>
        <p:txBody>
          <a:bodyPr/>
          <a:lstStyle/>
          <a:p>
            <a:r>
              <a:rPr lang="fr-FR" dirty="0" err="1"/>
              <a:t>Deletion</a:t>
            </a:r>
            <a:r>
              <a:rPr lang="fr-FR" dirty="0"/>
              <a:t>: Plusieurs nucléotides sont perdus</a:t>
            </a:r>
          </a:p>
          <a:p>
            <a:r>
              <a:rPr lang="fr-FR" dirty="0"/>
              <a:t>Insertion: Plusieurs nucléotides sont rajoutés</a:t>
            </a:r>
          </a:p>
          <a:p>
            <a:endParaRPr lang="fr-FR" dirty="0"/>
          </a:p>
          <a:p>
            <a:r>
              <a:rPr lang="fr-FR" dirty="0"/>
              <a:t>Nonsense mutation: mutations introduisant un ‘stop codon’.</a:t>
            </a:r>
          </a:p>
          <a:p>
            <a:r>
              <a:rPr lang="fr-FR" dirty="0"/>
              <a:t>Gene fusion: deux gènes sont mis ensemble.</a:t>
            </a:r>
          </a:p>
          <a:p>
            <a:r>
              <a:rPr lang="fr-FR" dirty="0"/>
              <a:t>Changement des sites de </a:t>
            </a:r>
            <a:r>
              <a:rPr lang="fr-FR" dirty="0" err="1"/>
              <a:t>splicing</a:t>
            </a:r>
            <a:r>
              <a:rPr lang="fr-FR" dirty="0"/>
              <a:t>.</a:t>
            </a:r>
          </a:p>
          <a:p>
            <a:r>
              <a:rPr lang="fr-FR" dirty="0"/>
              <a:t>Copy </a:t>
            </a:r>
            <a:r>
              <a:rPr lang="fr-FR" dirty="0" err="1"/>
              <a:t>number</a:t>
            </a:r>
            <a:r>
              <a:rPr lang="fr-FR" dirty="0"/>
              <a:t> variation: Un ou plusieurs gènes sont dupliqués -&gt; changement dans l’expression.</a:t>
            </a:r>
          </a:p>
          <a:p>
            <a:endParaRPr lang="fr-FR" dirty="0"/>
          </a:p>
          <a:p>
            <a:endParaRPr lang="fr-FR" dirty="0"/>
          </a:p>
        </p:txBody>
      </p:sp>
      <p:sp>
        <p:nvSpPr>
          <p:cNvPr id="4" name="Right Brace 3">
            <a:extLst>
              <a:ext uri="{FF2B5EF4-FFF2-40B4-BE49-F238E27FC236}">
                <a16:creationId xmlns:a16="http://schemas.microsoft.com/office/drawing/2014/main" id="{11DF50C8-4354-CBB0-2B29-4A7CD27A1765}"/>
              </a:ext>
            </a:extLst>
          </p:cNvPr>
          <p:cNvSpPr/>
          <p:nvPr/>
        </p:nvSpPr>
        <p:spPr>
          <a:xfrm>
            <a:off x="7730067" y="1825625"/>
            <a:ext cx="304800" cy="1053042"/>
          </a:xfrm>
          <a:prstGeom prst="rightBrace">
            <a:avLst>
              <a:gd name="adj1" fmla="val 333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TextBox 4">
            <a:extLst>
              <a:ext uri="{FF2B5EF4-FFF2-40B4-BE49-F238E27FC236}">
                <a16:creationId xmlns:a16="http://schemas.microsoft.com/office/drawing/2014/main" id="{96D0E05F-0DDE-B009-E1B8-F5DEE7B7A51A}"/>
              </a:ext>
            </a:extLst>
          </p:cNvPr>
          <p:cNvSpPr txBox="1"/>
          <p:nvPr/>
        </p:nvSpPr>
        <p:spPr>
          <a:xfrm>
            <a:off x="8153400" y="1936647"/>
            <a:ext cx="3776134" cy="830997"/>
          </a:xfrm>
          <a:prstGeom prst="rect">
            <a:avLst/>
          </a:prstGeom>
          <a:noFill/>
        </p:spPr>
        <p:txBody>
          <a:bodyPr wrap="square" rtlCol="0">
            <a:spAutoFit/>
          </a:bodyPr>
          <a:lstStyle/>
          <a:p>
            <a:pPr algn="ctr"/>
            <a:r>
              <a:rPr lang="fr-FR" sz="2400" dirty="0"/>
              <a:t>’</a:t>
            </a:r>
            <a:r>
              <a:rPr lang="fr-FR" sz="2400" dirty="0" err="1"/>
              <a:t>Frameshift</a:t>
            </a:r>
            <a:r>
              <a:rPr lang="fr-FR" sz="2400" dirty="0"/>
              <a:t>’: Décalage par rapport aux codons initiaux</a:t>
            </a:r>
          </a:p>
        </p:txBody>
      </p:sp>
    </p:spTree>
    <p:extLst>
      <p:ext uri="{BB962C8B-B14F-4D97-AF65-F5344CB8AC3E}">
        <p14:creationId xmlns:p14="http://schemas.microsoft.com/office/powerpoint/2010/main" val="434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643A-FA93-1021-4C24-2523ADC57740}"/>
              </a:ext>
            </a:extLst>
          </p:cNvPr>
          <p:cNvSpPr>
            <a:spLocks noGrp="1"/>
          </p:cNvSpPr>
          <p:nvPr>
            <p:ph type="title"/>
          </p:nvPr>
        </p:nvSpPr>
        <p:spPr/>
        <p:txBody>
          <a:bodyPr/>
          <a:lstStyle/>
          <a:p>
            <a:r>
              <a:rPr lang="fr-FR" dirty="0"/>
              <a:t>Effet des mutations – récapitulatif</a:t>
            </a:r>
          </a:p>
        </p:txBody>
      </p:sp>
      <p:sp>
        <p:nvSpPr>
          <p:cNvPr id="3" name="Content Placeholder 2">
            <a:extLst>
              <a:ext uri="{FF2B5EF4-FFF2-40B4-BE49-F238E27FC236}">
                <a16:creationId xmlns:a16="http://schemas.microsoft.com/office/drawing/2014/main" id="{2AB30BC4-1026-26C2-71DB-78AA2A47A9F1}"/>
              </a:ext>
            </a:extLst>
          </p:cNvPr>
          <p:cNvSpPr>
            <a:spLocks noGrp="1"/>
          </p:cNvSpPr>
          <p:nvPr>
            <p:ph idx="1"/>
          </p:nvPr>
        </p:nvSpPr>
        <p:spPr>
          <a:xfrm>
            <a:off x="838200" y="1825624"/>
            <a:ext cx="10515600" cy="4785037"/>
          </a:xfrm>
        </p:spPr>
        <p:txBody>
          <a:bodyPr>
            <a:normAutofit/>
          </a:bodyPr>
          <a:lstStyle/>
          <a:p>
            <a:r>
              <a:rPr lang="fr-FR" dirty="0"/>
              <a:t>La plupart des mutations somatique dans les cellules cancéreuses n’ont pas d’effets connus, et sont probablement neutres.</a:t>
            </a:r>
          </a:p>
          <a:p>
            <a:endParaRPr lang="fr-FR" dirty="0"/>
          </a:p>
          <a:p>
            <a:r>
              <a:rPr lang="fr-FR" dirty="0"/>
              <a:t>Une fraction des mutations (ou autres altérations génétiques) est probablement à l’origine du comportement invasif et métastatique des cellules cancéreuses.</a:t>
            </a:r>
          </a:p>
          <a:p>
            <a:endParaRPr lang="fr-FR" dirty="0"/>
          </a:p>
          <a:p>
            <a:r>
              <a:rPr lang="fr-FR" dirty="0"/>
              <a:t>Les mutations avec un effet fonctionnel sont probablement plus souvent trouvées parmi celles qui modifient la séquence des protéines.</a:t>
            </a:r>
          </a:p>
        </p:txBody>
      </p:sp>
    </p:spTree>
    <p:extLst>
      <p:ext uri="{BB962C8B-B14F-4D97-AF65-F5344CB8AC3E}">
        <p14:creationId xmlns:p14="http://schemas.microsoft.com/office/powerpoint/2010/main" val="2737465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7B69-3685-7726-0221-1945F4E2EA62}"/>
              </a:ext>
            </a:extLst>
          </p:cNvPr>
          <p:cNvSpPr>
            <a:spLocks noGrp="1"/>
          </p:cNvSpPr>
          <p:nvPr>
            <p:ph type="title"/>
          </p:nvPr>
        </p:nvSpPr>
        <p:spPr>
          <a:xfrm>
            <a:off x="838200" y="365125"/>
            <a:ext cx="10346267" cy="1325563"/>
          </a:xfrm>
        </p:spPr>
        <p:txBody>
          <a:bodyPr/>
          <a:lstStyle/>
          <a:p>
            <a:r>
              <a:rPr lang="fr-FR" dirty="0"/>
              <a:t>Autre application de l’identification de mutations</a:t>
            </a:r>
          </a:p>
        </p:txBody>
      </p:sp>
      <p:sp>
        <p:nvSpPr>
          <p:cNvPr id="3" name="Content Placeholder 2">
            <a:extLst>
              <a:ext uri="{FF2B5EF4-FFF2-40B4-BE49-F238E27FC236}">
                <a16:creationId xmlns:a16="http://schemas.microsoft.com/office/drawing/2014/main" id="{AC325631-3FAE-31AB-7D2E-6524EC9E1AA0}"/>
              </a:ext>
            </a:extLst>
          </p:cNvPr>
          <p:cNvSpPr>
            <a:spLocks noGrp="1"/>
          </p:cNvSpPr>
          <p:nvPr>
            <p:ph idx="1"/>
          </p:nvPr>
        </p:nvSpPr>
        <p:spPr>
          <a:xfrm>
            <a:off x="778932" y="2006600"/>
            <a:ext cx="7332135" cy="4275667"/>
          </a:xfrm>
        </p:spPr>
        <p:txBody>
          <a:bodyPr>
            <a:normAutofit/>
          </a:bodyPr>
          <a:lstStyle/>
          <a:p>
            <a:r>
              <a:rPr lang="fr-FR" dirty="0"/>
              <a:t>Compréhension des maladies génétiques</a:t>
            </a:r>
          </a:p>
          <a:p>
            <a:endParaRPr lang="fr-FR" sz="2400" dirty="0"/>
          </a:p>
          <a:p>
            <a:pPr marL="914400" lvl="1" indent="-457200">
              <a:buFont typeface="+mj-lt"/>
              <a:buAutoNum type="arabicParenR"/>
            </a:pPr>
            <a:r>
              <a:rPr lang="fr-FR" dirty="0"/>
              <a:t>Séquençage du génome d’une large population.</a:t>
            </a:r>
          </a:p>
          <a:p>
            <a:pPr marL="914400" lvl="1" indent="-457200">
              <a:buFont typeface="+mj-lt"/>
              <a:buAutoNum type="arabicParenR"/>
            </a:pPr>
            <a:r>
              <a:rPr lang="fr-FR" dirty="0"/>
              <a:t>Mapping sur le génome de référence</a:t>
            </a:r>
          </a:p>
          <a:p>
            <a:pPr marL="914400" lvl="1" indent="-457200">
              <a:buFont typeface="+mj-lt"/>
              <a:buAutoNum type="arabicParenR"/>
            </a:pPr>
            <a:r>
              <a:rPr lang="fr-FR" dirty="0"/>
              <a:t>Identification de séquences spécifiques aux patients atteint d’une maladie (toute sorte de polymorphisme: mutations, insertions, </a:t>
            </a:r>
            <a:r>
              <a:rPr lang="fr-FR" dirty="0" err="1"/>
              <a:t>deletions</a:t>
            </a:r>
            <a:r>
              <a:rPr lang="fr-FR" dirty="0"/>
              <a:t>,…).</a:t>
            </a:r>
          </a:p>
          <a:p>
            <a:pPr marL="914400" lvl="1" indent="-457200">
              <a:buFont typeface="+mj-lt"/>
              <a:buAutoNum type="arabicParenR"/>
            </a:pPr>
            <a:r>
              <a:rPr lang="fr-FR" dirty="0"/>
              <a:t>Attention: besoin d’un test statistique très stricte vu que l’on teste toutes les positions du génome (voir plus loin dans le cours).</a:t>
            </a:r>
          </a:p>
          <a:p>
            <a:pPr marL="914400" lvl="1" indent="-457200">
              <a:buFont typeface="+mj-lt"/>
              <a:buAutoNum type="arabicParenR"/>
            </a:pPr>
            <a:endParaRPr lang="fr-FR" sz="2800" dirty="0"/>
          </a:p>
          <a:p>
            <a:pPr marL="914400" lvl="1" indent="-457200">
              <a:buFont typeface="+mj-lt"/>
              <a:buAutoNum type="arabicParenR"/>
            </a:pPr>
            <a:endParaRPr lang="fr-FR" dirty="0"/>
          </a:p>
        </p:txBody>
      </p:sp>
      <p:sp>
        <p:nvSpPr>
          <p:cNvPr id="5" name="TextBox 4">
            <a:extLst>
              <a:ext uri="{FF2B5EF4-FFF2-40B4-BE49-F238E27FC236}">
                <a16:creationId xmlns:a16="http://schemas.microsoft.com/office/drawing/2014/main" id="{0F9427DA-EC79-1B4A-BB95-DF1D25A0D942}"/>
              </a:ext>
            </a:extLst>
          </p:cNvPr>
          <p:cNvSpPr txBox="1"/>
          <p:nvPr/>
        </p:nvSpPr>
        <p:spPr>
          <a:xfrm>
            <a:off x="11525300" y="3710548"/>
            <a:ext cx="968721" cy="369332"/>
          </a:xfrm>
          <a:prstGeom prst="rect">
            <a:avLst/>
          </a:prstGeom>
          <a:noFill/>
        </p:spPr>
        <p:txBody>
          <a:bodyPr wrap="square" rtlCol="0">
            <a:spAutoFit/>
          </a:bodyPr>
          <a:lstStyle/>
          <a:p>
            <a:r>
              <a:rPr lang="fr-FR" dirty="0"/>
              <a:t>chr7</a:t>
            </a:r>
          </a:p>
        </p:txBody>
      </p:sp>
      <p:grpSp>
        <p:nvGrpSpPr>
          <p:cNvPr id="6" name="Group 5">
            <a:extLst>
              <a:ext uri="{FF2B5EF4-FFF2-40B4-BE49-F238E27FC236}">
                <a16:creationId xmlns:a16="http://schemas.microsoft.com/office/drawing/2014/main" id="{8E7D2ACF-6908-24FC-720E-2A1D0136E7AC}"/>
              </a:ext>
            </a:extLst>
          </p:cNvPr>
          <p:cNvGrpSpPr/>
          <p:nvPr/>
        </p:nvGrpSpPr>
        <p:grpSpPr>
          <a:xfrm>
            <a:off x="8193727" y="2286631"/>
            <a:ext cx="3481806" cy="3328160"/>
            <a:chOff x="8193727" y="2286631"/>
            <a:chExt cx="3481806" cy="3328160"/>
          </a:xfrm>
        </p:grpSpPr>
        <p:cxnSp>
          <p:nvCxnSpPr>
            <p:cNvPr id="4" name="Straight Connector 3">
              <a:extLst>
                <a:ext uri="{FF2B5EF4-FFF2-40B4-BE49-F238E27FC236}">
                  <a16:creationId xmlns:a16="http://schemas.microsoft.com/office/drawing/2014/main" id="{A05D9FDB-F6C7-28A1-96B6-8775F8E6671B}"/>
                </a:ext>
              </a:extLst>
            </p:cNvPr>
            <p:cNvCxnSpPr>
              <a:cxnSpLocks/>
            </p:cNvCxnSpPr>
            <p:nvPr/>
          </p:nvCxnSpPr>
          <p:spPr>
            <a:xfrm>
              <a:off x="8193727" y="4045930"/>
              <a:ext cx="3481806"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77095B4F-FE31-6A4F-2C9A-9F25B3BD6D2E}"/>
                </a:ext>
              </a:extLst>
            </p:cNvPr>
            <p:cNvCxnSpPr/>
            <p:nvPr/>
          </p:nvCxnSpPr>
          <p:spPr>
            <a:xfrm>
              <a:off x="10305173" y="2501811"/>
              <a:ext cx="0" cy="310533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5D18633-D695-8D3E-3E93-ECBC64F944FA}"/>
                </a:ext>
              </a:extLst>
            </p:cNvPr>
            <p:cNvSpPr txBox="1"/>
            <p:nvPr/>
          </p:nvSpPr>
          <p:spPr>
            <a:xfrm>
              <a:off x="10288240" y="2286631"/>
              <a:ext cx="448733" cy="369332"/>
            </a:xfrm>
            <a:prstGeom prst="rect">
              <a:avLst/>
            </a:prstGeom>
            <a:noFill/>
          </p:spPr>
          <p:txBody>
            <a:bodyPr wrap="square" rtlCol="0">
              <a:spAutoFit/>
            </a:bodyPr>
            <a:lstStyle/>
            <a:p>
              <a:r>
                <a:rPr lang="fr-FR" dirty="0"/>
                <a:t>A</a:t>
              </a:r>
            </a:p>
          </p:txBody>
        </p:sp>
        <p:sp>
          <p:nvSpPr>
            <p:cNvPr id="10" name="TextBox 9">
              <a:extLst>
                <a:ext uri="{FF2B5EF4-FFF2-40B4-BE49-F238E27FC236}">
                  <a16:creationId xmlns:a16="http://schemas.microsoft.com/office/drawing/2014/main" id="{51DE3F53-823E-78ED-6E91-B7BD1E8FD842}"/>
                </a:ext>
              </a:extLst>
            </p:cNvPr>
            <p:cNvSpPr txBox="1"/>
            <p:nvPr/>
          </p:nvSpPr>
          <p:spPr>
            <a:xfrm>
              <a:off x="10288240" y="2481996"/>
              <a:ext cx="448733" cy="369332"/>
            </a:xfrm>
            <a:prstGeom prst="rect">
              <a:avLst/>
            </a:prstGeom>
            <a:noFill/>
          </p:spPr>
          <p:txBody>
            <a:bodyPr wrap="square" rtlCol="0">
              <a:spAutoFit/>
            </a:bodyPr>
            <a:lstStyle/>
            <a:p>
              <a:r>
                <a:rPr lang="fr-FR" dirty="0"/>
                <a:t>A</a:t>
              </a:r>
            </a:p>
          </p:txBody>
        </p:sp>
        <p:sp>
          <p:nvSpPr>
            <p:cNvPr id="11" name="TextBox 10">
              <a:extLst>
                <a:ext uri="{FF2B5EF4-FFF2-40B4-BE49-F238E27FC236}">
                  <a16:creationId xmlns:a16="http://schemas.microsoft.com/office/drawing/2014/main" id="{EDBD55D8-4F4B-C347-9BC0-35BC5F6DAAE9}"/>
                </a:ext>
              </a:extLst>
            </p:cNvPr>
            <p:cNvSpPr txBox="1"/>
            <p:nvPr/>
          </p:nvSpPr>
          <p:spPr>
            <a:xfrm>
              <a:off x="10288240" y="2677361"/>
              <a:ext cx="448733" cy="369332"/>
            </a:xfrm>
            <a:prstGeom prst="rect">
              <a:avLst/>
            </a:prstGeom>
            <a:noFill/>
          </p:spPr>
          <p:txBody>
            <a:bodyPr wrap="square" rtlCol="0">
              <a:spAutoFit/>
            </a:bodyPr>
            <a:lstStyle/>
            <a:p>
              <a:r>
                <a:rPr lang="fr-FR" dirty="0"/>
                <a:t>A</a:t>
              </a:r>
            </a:p>
          </p:txBody>
        </p:sp>
        <p:sp>
          <p:nvSpPr>
            <p:cNvPr id="12" name="TextBox 11">
              <a:extLst>
                <a:ext uri="{FF2B5EF4-FFF2-40B4-BE49-F238E27FC236}">
                  <a16:creationId xmlns:a16="http://schemas.microsoft.com/office/drawing/2014/main" id="{C54988B9-B3B5-B619-4103-BADF07B5F892}"/>
                </a:ext>
              </a:extLst>
            </p:cNvPr>
            <p:cNvSpPr txBox="1"/>
            <p:nvPr/>
          </p:nvSpPr>
          <p:spPr>
            <a:xfrm>
              <a:off x="10288240" y="2872726"/>
              <a:ext cx="448733" cy="369332"/>
            </a:xfrm>
            <a:prstGeom prst="rect">
              <a:avLst/>
            </a:prstGeom>
            <a:noFill/>
          </p:spPr>
          <p:txBody>
            <a:bodyPr wrap="square" rtlCol="0">
              <a:spAutoFit/>
            </a:bodyPr>
            <a:lstStyle/>
            <a:p>
              <a:r>
                <a:rPr lang="fr-FR" dirty="0"/>
                <a:t>A</a:t>
              </a:r>
            </a:p>
          </p:txBody>
        </p:sp>
        <p:sp>
          <p:nvSpPr>
            <p:cNvPr id="13" name="TextBox 12">
              <a:extLst>
                <a:ext uri="{FF2B5EF4-FFF2-40B4-BE49-F238E27FC236}">
                  <a16:creationId xmlns:a16="http://schemas.microsoft.com/office/drawing/2014/main" id="{8E1962E2-0663-1FC6-B332-6C3DCDADEF90}"/>
                </a:ext>
              </a:extLst>
            </p:cNvPr>
            <p:cNvSpPr txBox="1"/>
            <p:nvPr/>
          </p:nvSpPr>
          <p:spPr>
            <a:xfrm>
              <a:off x="10288240" y="3068091"/>
              <a:ext cx="448733" cy="369332"/>
            </a:xfrm>
            <a:prstGeom prst="rect">
              <a:avLst/>
            </a:prstGeom>
            <a:noFill/>
          </p:spPr>
          <p:txBody>
            <a:bodyPr wrap="square" rtlCol="0">
              <a:spAutoFit/>
            </a:bodyPr>
            <a:lstStyle/>
            <a:p>
              <a:r>
                <a:rPr lang="fr-FR" dirty="0"/>
                <a:t>A</a:t>
              </a:r>
            </a:p>
          </p:txBody>
        </p:sp>
        <p:sp>
          <p:nvSpPr>
            <p:cNvPr id="14" name="TextBox 13">
              <a:extLst>
                <a:ext uri="{FF2B5EF4-FFF2-40B4-BE49-F238E27FC236}">
                  <a16:creationId xmlns:a16="http://schemas.microsoft.com/office/drawing/2014/main" id="{4ED6E008-EACB-3186-1702-FDCEAF92736B}"/>
                </a:ext>
              </a:extLst>
            </p:cNvPr>
            <p:cNvSpPr txBox="1"/>
            <p:nvPr/>
          </p:nvSpPr>
          <p:spPr>
            <a:xfrm>
              <a:off x="10305173" y="4079880"/>
              <a:ext cx="448733" cy="369332"/>
            </a:xfrm>
            <a:prstGeom prst="rect">
              <a:avLst/>
            </a:prstGeom>
            <a:noFill/>
          </p:spPr>
          <p:txBody>
            <a:bodyPr wrap="square" rtlCol="0">
              <a:spAutoFit/>
            </a:bodyPr>
            <a:lstStyle/>
            <a:p>
              <a:r>
                <a:rPr lang="fr-FR" dirty="0" err="1"/>
                <a:t>T</a:t>
              </a:r>
              <a:endParaRPr lang="fr-FR" dirty="0"/>
            </a:p>
          </p:txBody>
        </p:sp>
        <p:sp>
          <p:nvSpPr>
            <p:cNvPr id="15" name="TextBox 14">
              <a:extLst>
                <a:ext uri="{FF2B5EF4-FFF2-40B4-BE49-F238E27FC236}">
                  <a16:creationId xmlns:a16="http://schemas.microsoft.com/office/drawing/2014/main" id="{7D5AE9D6-3C18-A7AF-8783-57804AF37647}"/>
                </a:ext>
              </a:extLst>
            </p:cNvPr>
            <p:cNvSpPr txBox="1"/>
            <p:nvPr/>
          </p:nvSpPr>
          <p:spPr>
            <a:xfrm>
              <a:off x="10305173" y="4274143"/>
              <a:ext cx="448733" cy="369332"/>
            </a:xfrm>
            <a:prstGeom prst="rect">
              <a:avLst/>
            </a:prstGeom>
            <a:noFill/>
          </p:spPr>
          <p:txBody>
            <a:bodyPr wrap="square" rtlCol="0">
              <a:spAutoFit/>
            </a:bodyPr>
            <a:lstStyle/>
            <a:p>
              <a:r>
                <a:rPr lang="fr-FR" dirty="0" err="1"/>
                <a:t>T</a:t>
              </a:r>
              <a:endParaRPr lang="fr-FR" dirty="0"/>
            </a:p>
          </p:txBody>
        </p:sp>
        <p:sp>
          <p:nvSpPr>
            <p:cNvPr id="16" name="TextBox 15">
              <a:extLst>
                <a:ext uri="{FF2B5EF4-FFF2-40B4-BE49-F238E27FC236}">
                  <a16:creationId xmlns:a16="http://schemas.microsoft.com/office/drawing/2014/main" id="{428976C4-7021-CF23-306A-A3DF5881452B}"/>
                </a:ext>
              </a:extLst>
            </p:cNvPr>
            <p:cNvSpPr txBox="1"/>
            <p:nvPr/>
          </p:nvSpPr>
          <p:spPr>
            <a:xfrm>
              <a:off x="10305173" y="4468406"/>
              <a:ext cx="448733" cy="369332"/>
            </a:xfrm>
            <a:prstGeom prst="rect">
              <a:avLst/>
            </a:prstGeom>
            <a:noFill/>
          </p:spPr>
          <p:txBody>
            <a:bodyPr wrap="square" rtlCol="0">
              <a:spAutoFit/>
            </a:bodyPr>
            <a:lstStyle/>
            <a:p>
              <a:r>
                <a:rPr lang="fr-FR" dirty="0" err="1"/>
                <a:t>T</a:t>
              </a:r>
              <a:endParaRPr lang="fr-FR" dirty="0"/>
            </a:p>
          </p:txBody>
        </p:sp>
        <p:sp>
          <p:nvSpPr>
            <p:cNvPr id="17" name="TextBox 16">
              <a:extLst>
                <a:ext uri="{FF2B5EF4-FFF2-40B4-BE49-F238E27FC236}">
                  <a16:creationId xmlns:a16="http://schemas.microsoft.com/office/drawing/2014/main" id="{8BFF2658-B5D6-D213-DCCF-AD3600FEE1F6}"/>
                </a:ext>
              </a:extLst>
            </p:cNvPr>
            <p:cNvSpPr txBox="1"/>
            <p:nvPr/>
          </p:nvSpPr>
          <p:spPr>
            <a:xfrm>
              <a:off x="10305173" y="4662669"/>
              <a:ext cx="448733" cy="369332"/>
            </a:xfrm>
            <a:prstGeom prst="rect">
              <a:avLst/>
            </a:prstGeom>
            <a:noFill/>
          </p:spPr>
          <p:txBody>
            <a:bodyPr wrap="square" rtlCol="0">
              <a:spAutoFit/>
            </a:bodyPr>
            <a:lstStyle/>
            <a:p>
              <a:r>
                <a:rPr lang="fr-FR" dirty="0" err="1"/>
                <a:t>T</a:t>
              </a:r>
              <a:endParaRPr lang="fr-FR" dirty="0"/>
            </a:p>
          </p:txBody>
        </p:sp>
        <p:sp>
          <p:nvSpPr>
            <p:cNvPr id="18" name="TextBox 17">
              <a:extLst>
                <a:ext uri="{FF2B5EF4-FFF2-40B4-BE49-F238E27FC236}">
                  <a16:creationId xmlns:a16="http://schemas.microsoft.com/office/drawing/2014/main" id="{25B8EFC0-DF3C-11EA-1709-BE54E65C262D}"/>
                </a:ext>
              </a:extLst>
            </p:cNvPr>
            <p:cNvSpPr txBox="1"/>
            <p:nvPr/>
          </p:nvSpPr>
          <p:spPr>
            <a:xfrm>
              <a:off x="10305173" y="4856932"/>
              <a:ext cx="448733" cy="369332"/>
            </a:xfrm>
            <a:prstGeom prst="rect">
              <a:avLst/>
            </a:prstGeom>
            <a:noFill/>
          </p:spPr>
          <p:txBody>
            <a:bodyPr wrap="square" rtlCol="0">
              <a:spAutoFit/>
            </a:bodyPr>
            <a:lstStyle/>
            <a:p>
              <a:r>
                <a:rPr lang="fr-FR" dirty="0" err="1"/>
                <a:t>T</a:t>
              </a:r>
              <a:endParaRPr lang="fr-FR" dirty="0"/>
            </a:p>
          </p:txBody>
        </p:sp>
        <p:sp>
          <p:nvSpPr>
            <p:cNvPr id="19" name="TextBox 18">
              <a:extLst>
                <a:ext uri="{FF2B5EF4-FFF2-40B4-BE49-F238E27FC236}">
                  <a16:creationId xmlns:a16="http://schemas.microsoft.com/office/drawing/2014/main" id="{53C6D4AD-9D6C-BCBF-93AC-FFC98F4886FB}"/>
                </a:ext>
              </a:extLst>
            </p:cNvPr>
            <p:cNvSpPr txBox="1"/>
            <p:nvPr/>
          </p:nvSpPr>
          <p:spPr>
            <a:xfrm>
              <a:off x="10305173" y="5051195"/>
              <a:ext cx="448733" cy="369332"/>
            </a:xfrm>
            <a:prstGeom prst="rect">
              <a:avLst/>
            </a:prstGeom>
            <a:noFill/>
          </p:spPr>
          <p:txBody>
            <a:bodyPr wrap="square" rtlCol="0">
              <a:spAutoFit/>
            </a:bodyPr>
            <a:lstStyle/>
            <a:p>
              <a:r>
                <a:rPr lang="fr-FR" dirty="0" err="1"/>
                <a:t>T</a:t>
              </a:r>
              <a:endParaRPr lang="fr-FR" dirty="0"/>
            </a:p>
          </p:txBody>
        </p:sp>
        <p:sp>
          <p:nvSpPr>
            <p:cNvPr id="20" name="TextBox 19">
              <a:extLst>
                <a:ext uri="{FF2B5EF4-FFF2-40B4-BE49-F238E27FC236}">
                  <a16:creationId xmlns:a16="http://schemas.microsoft.com/office/drawing/2014/main" id="{F11D33D6-A809-F8A9-DAFF-73504A2E4F80}"/>
                </a:ext>
              </a:extLst>
            </p:cNvPr>
            <p:cNvSpPr txBox="1"/>
            <p:nvPr/>
          </p:nvSpPr>
          <p:spPr>
            <a:xfrm>
              <a:off x="10305173" y="5245459"/>
              <a:ext cx="448733" cy="369332"/>
            </a:xfrm>
            <a:prstGeom prst="rect">
              <a:avLst/>
            </a:prstGeom>
            <a:noFill/>
          </p:spPr>
          <p:txBody>
            <a:bodyPr wrap="square" rtlCol="0">
              <a:spAutoFit/>
            </a:bodyPr>
            <a:lstStyle/>
            <a:p>
              <a:r>
                <a:rPr lang="fr-FR" dirty="0" err="1"/>
                <a:t>T</a:t>
              </a:r>
              <a:endParaRPr lang="fr-FR" dirty="0"/>
            </a:p>
          </p:txBody>
        </p:sp>
        <p:sp>
          <p:nvSpPr>
            <p:cNvPr id="21" name="TextBox 20">
              <a:extLst>
                <a:ext uri="{FF2B5EF4-FFF2-40B4-BE49-F238E27FC236}">
                  <a16:creationId xmlns:a16="http://schemas.microsoft.com/office/drawing/2014/main" id="{90EB6A64-1EE3-1A31-BEEF-A61B074505F4}"/>
                </a:ext>
              </a:extLst>
            </p:cNvPr>
            <p:cNvSpPr txBox="1"/>
            <p:nvPr/>
          </p:nvSpPr>
          <p:spPr>
            <a:xfrm>
              <a:off x="10288240" y="3458821"/>
              <a:ext cx="448733" cy="369332"/>
            </a:xfrm>
            <a:prstGeom prst="rect">
              <a:avLst/>
            </a:prstGeom>
            <a:noFill/>
          </p:spPr>
          <p:txBody>
            <a:bodyPr wrap="square" rtlCol="0">
              <a:spAutoFit/>
            </a:bodyPr>
            <a:lstStyle/>
            <a:p>
              <a:r>
                <a:rPr lang="fr-FR" dirty="0"/>
                <a:t>A</a:t>
              </a:r>
            </a:p>
          </p:txBody>
        </p:sp>
        <p:sp>
          <p:nvSpPr>
            <p:cNvPr id="22" name="TextBox 21">
              <a:extLst>
                <a:ext uri="{FF2B5EF4-FFF2-40B4-BE49-F238E27FC236}">
                  <a16:creationId xmlns:a16="http://schemas.microsoft.com/office/drawing/2014/main" id="{BCA1821F-D7B9-5D67-B9F8-9BCE3440633F}"/>
                </a:ext>
              </a:extLst>
            </p:cNvPr>
            <p:cNvSpPr txBox="1"/>
            <p:nvPr/>
          </p:nvSpPr>
          <p:spPr>
            <a:xfrm>
              <a:off x="10288240" y="3263456"/>
              <a:ext cx="448733" cy="369332"/>
            </a:xfrm>
            <a:prstGeom prst="rect">
              <a:avLst/>
            </a:prstGeom>
            <a:noFill/>
          </p:spPr>
          <p:txBody>
            <a:bodyPr wrap="square" rtlCol="0">
              <a:spAutoFit/>
            </a:bodyPr>
            <a:lstStyle/>
            <a:p>
              <a:r>
                <a:rPr lang="fr-FR" dirty="0" err="1"/>
                <a:t>T</a:t>
              </a:r>
              <a:endParaRPr lang="fr-FR" dirty="0"/>
            </a:p>
          </p:txBody>
        </p:sp>
        <p:sp>
          <p:nvSpPr>
            <p:cNvPr id="23" name="TextBox 22">
              <a:extLst>
                <a:ext uri="{FF2B5EF4-FFF2-40B4-BE49-F238E27FC236}">
                  <a16:creationId xmlns:a16="http://schemas.microsoft.com/office/drawing/2014/main" id="{FD6D1089-41B7-6045-DCE2-7B9AAEB0784C}"/>
                </a:ext>
              </a:extLst>
            </p:cNvPr>
            <p:cNvSpPr txBox="1"/>
            <p:nvPr/>
          </p:nvSpPr>
          <p:spPr>
            <a:xfrm>
              <a:off x="10288240" y="3654185"/>
              <a:ext cx="448733" cy="369332"/>
            </a:xfrm>
            <a:prstGeom prst="rect">
              <a:avLst/>
            </a:prstGeom>
            <a:noFill/>
          </p:spPr>
          <p:txBody>
            <a:bodyPr wrap="square" rtlCol="0">
              <a:spAutoFit/>
            </a:bodyPr>
            <a:lstStyle/>
            <a:p>
              <a:r>
                <a:rPr lang="fr-FR" dirty="0" err="1"/>
                <a:t>T</a:t>
              </a:r>
              <a:endParaRPr lang="fr-FR" dirty="0"/>
            </a:p>
          </p:txBody>
        </p:sp>
        <p:sp>
          <p:nvSpPr>
            <p:cNvPr id="24" name="TextBox 23">
              <a:extLst>
                <a:ext uri="{FF2B5EF4-FFF2-40B4-BE49-F238E27FC236}">
                  <a16:creationId xmlns:a16="http://schemas.microsoft.com/office/drawing/2014/main" id="{0378218F-26C3-84BA-0E88-FE665F9DB256}"/>
                </a:ext>
              </a:extLst>
            </p:cNvPr>
            <p:cNvSpPr txBox="1"/>
            <p:nvPr/>
          </p:nvSpPr>
          <p:spPr>
            <a:xfrm>
              <a:off x="8366308" y="2812070"/>
              <a:ext cx="1473200" cy="369332"/>
            </a:xfrm>
            <a:prstGeom prst="rect">
              <a:avLst/>
            </a:prstGeom>
            <a:noFill/>
          </p:spPr>
          <p:txBody>
            <a:bodyPr wrap="square" rtlCol="0">
              <a:spAutoFit/>
            </a:bodyPr>
            <a:lstStyle/>
            <a:p>
              <a:r>
                <a:rPr lang="fr-FR" dirty="0"/>
                <a:t>Patients</a:t>
              </a:r>
            </a:p>
          </p:txBody>
        </p:sp>
        <p:sp>
          <p:nvSpPr>
            <p:cNvPr id="25" name="TextBox 24">
              <a:extLst>
                <a:ext uri="{FF2B5EF4-FFF2-40B4-BE49-F238E27FC236}">
                  <a16:creationId xmlns:a16="http://schemas.microsoft.com/office/drawing/2014/main" id="{35CB3FF5-8A6C-EFEC-5589-E68953A3FD04}"/>
                </a:ext>
              </a:extLst>
            </p:cNvPr>
            <p:cNvSpPr txBox="1"/>
            <p:nvPr/>
          </p:nvSpPr>
          <p:spPr>
            <a:xfrm>
              <a:off x="8400174" y="4837738"/>
              <a:ext cx="1473200" cy="369332"/>
            </a:xfrm>
            <a:prstGeom prst="rect">
              <a:avLst/>
            </a:prstGeom>
            <a:noFill/>
          </p:spPr>
          <p:txBody>
            <a:bodyPr wrap="square" rtlCol="0">
              <a:spAutoFit/>
            </a:bodyPr>
            <a:lstStyle/>
            <a:p>
              <a:r>
                <a:rPr lang="fr-FR" dirty="0"/>
                <a:t>Donneur sain</a:t>
              </a:r>
            </a:p>
          </p:txBody>
        </p:sp>
      </p:grpSp>
    </p:spTree>
    <p:extLst>
      <p:ext uri="{BB962C8B-B14F-4D97-AF65-F5344CB8AC3E}">
        <p14:creationId xmlns:p14="http://schemas.microsoft.com/office/powerpoint/2010/main" val="54051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A7A52-08D6-BB51-2B63-9CB4D6A859DC}"/>
              </a:ext>
            </a:extLst>
          </p:cNvPr>
          <p:cNvSpPr>
            <a:spLocks noGrp="1"/>
          </p:cNvSpPr>
          <p:nvPr>
            <p:ph type="title"/>
          </p:nvPr>
        </p:nvSpPr>
        <p:spPr/>
        <p:txBody>
          <a:bodyPr/>
          <a:lstStyle/>
          <a:p>
            <a:r>
              <a:rPr lang="fr-FR" dirty="0"/>
              <a:t>L’ADN</a:t>
            </a:r>
          </a:p>
        </p:txBody>
      </p:sp>
      <p:sp>
        <p:nvSpPr>
          <p:cNvPr id="3" name="Content Placeholder 2">
            <a:extLst>
              <a:ext uri="{FF2B5EF4-FFF2-40B4-BE49-F238E27FC236}">
                <a16:creationId xmlns:a16="http://schemas.microsoft.com/office/drawing/2014/main" id="{775DF41D-8200-FFB5-2F60-0ADFBF5CA833}"/>
              </a:ext>
            </a:extLst>
          </p:cNvPr>
          <p:cNvSpPr>
            <a:spLocks noGrp="1"/>
          </p:cNvSpPr>
          <p:nvPr>
            <p:ph idx="1"/>
          </p:nvPr>
        </p:nvSpPr>
        <p:spPr>
          <a:xfrm>
            <a:off x="838200" y="1690687"/>
            <a:ext cx="11019020" cy="4882499"/>
          </a:xfrm>
        </p:spPr>
        <p:txBody>
          <a:bodyPr>
            <a:normAutofit/>
          </a:bodyPr>
          <a:lstStyle/>
          <a:p>
            <a:r>
              <a:rPr lang="fr-FR" dirty="0"/>
              <a:t>Une longue chaîne de nucléotides (A,C,G,T).</a:t>
            </a:r>
          </a:p>
          <a:p>
            <a:r>
              <a:rPr lang="fr-FR" dirty="0"/>
              <a:t>La séquence d’ADN détermine la séquence des protéines.</a:t>
            </a:r>
          </a:p>
          <a:p>
            <a:r>
              <a:rPr lang="fr-FR" dirty="0"/>
              <a:t>Les variations dans l’ADN (polymorphismes, appelés aussi </a:t>
            </a:r>
            <a:r>
              <a:rPr lang="fr-FR" b="1" dirty="0"/>
              <a:t>mutations germinales</a:t>
            </a:r>
            <a:r>
              <a:rPr lang="fr-FR" dirty="0"/>
              <a:t>) expliquent en grande partie les différences entre individus.</a:t>
            </a:r>
          </a:p>
          <a:p>
            <a:pPr lvl="1"/>
            <a:r>
              <a:rPr lang="fr-FR" dirty="0"/>
              <a:t>Intérêt clinique à connaître les mutations sont aussi à l’origine des maladies génétiques</a:t>
            </a:r>
          </a:p>
          <a:p>
            <a:pPr lvl="1"/>
            <a:endParaRPr lang="fr-FR" dirty="0"/>
          </a:p>
          <a:p>
            <a:r>
              <a:rPr lang="fr-FR" dirty="0"/>
              <a:t>Les cancers se caractérisent par des </a:t>
            </a:r>
            <a:r>
              <a:rPr lang="fr-FR" b="1" dirty="0"/>
              <a:t>mutations somatiques </a:t>
            </a:r>
            <a:r>
              <a:rPr lang="fr-FR" dirty="0"/>
              <a:t>au niveau de l’ADN.</a:t>
            </a:r>
          </a:p>
          <a:p>
            <a:pPr lvl="1"/>
            <a:r>
              <a:rPr lang="fr-FR" dirty="0"/>
              <a:t>Intérêt clinique à connaître les mutations dans la tumeur d’</a:t>
            </a:r>
            <a:r>
              <a:rPr lang="fr-FR" dirty="0" err="1"/>
              <a:t>un-e</a:t>
            </a:r>
            <a:r>
              <a:rPr lang="fr-FR" dirty="0"/>
              <a:t> </a:t>
            </a:r>
            <a:r>
              <a:rPr lang="fr-FR" dirty="0" err="1"/>
              <a:t>patient-e</a:t>
            </a:r>
            <a:r>
              <a:rPr lang="fr-FR" dirty="0"/>
              <a:t>.</a:t>
            </a:r>
          </a:p>
          <a:p>
            <a:pPr lvl="1"/>
            <a:endParaRPr lang="fr-FR" dirty="0"/>
          </a:p>
        </p:txBody>
      </p:sp>
    </p:spTree>
    <p:extLst>
      <p:ext uri="{BB962C8B-B14F-4D97-AF65-F5344CB8AC3E}">
        <p14:creationId xmlns:p14="http://schemas.microsoft.com/office/powerpoint/2010/main" val="162975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7FEA-177F-74C9-4B94-A1A9EA18E03D}"/>
              </a:ext>
            </a:extLst>
          </p:cNvPr>
          <p:cNvSpPr>
            <a:spLocks noGrp="1"/>
          </p:cNvSpPr>
          <p:nvPr>
            <p:ph type="title"/>
          </p:nvPr>
        </p:nvSpPr>
        <p:spPr/>
        <p:txBody>
          <a:bodyPr/>
          <a:lstStyle/>
          <a:p>
            <a:r>
              <a:rPr lang="fr-FR" dirty="0"/>
              <a:t>Implications</a:t>
            </a:r>
          </a:p>
        </p:txBody>
      </p:sp>
      <p:sp>
        <p:nvSpPr>
          <p:cNvPr id="3" name="Content Placeholder 2">
            <a:extLst>
              <a:ext uri="{FF2B5EF4-FFF2-40B4-BE49-F238E27FC236}">
                <a16:creationId xmlns:a16="http://schemas.microsoft.com/office/drawing/2014/main" id="{A943AC24-AA9F-2F83-01DB-38A133EE794C}"/>
              </a:ext>
            </a:extLst>
          </p:cNvPr>
          <p:cNvSpPr>
            <a:spLocks noGrp="1"/>
          </p:cNvSpPr>
          <p:nvPr>
            <p:ph idx="1"/>
          </p:nvPr>
        </p:nvSpPr>
        <p:spPr>
          <a:xfrm>
            <a:off x="914400" y="1987021"/>
            <a:ext cx="10515600" cy="1325563"/>
          </a:xfrm>
        </p:spPr>
        <p:txBody>
          <a:bodyPr>
            <a:normAutofit/>
          </a:bodyPr>
          <a:lstStyle/>
          <a:p>
            <a:pPr marL="465138" lvl="1" indent="-457200"/>
            <a:r>
              <a:rPr lang="fr-FR" sz="2800" dirty="0"/>
              <a:t>Possibilité de diagnostiquer certaines maladies génétiques</a:t>
            </a:r>
          </a:p>
          <a:p>
            <a:pPr marL="465138" lvl="1" indent="-457200"/>
            <a:r>
              <a:rPr lang="fr-FR" sz="2800" dirty="0"/>
              <a:t>Possibilité de prédire une prédisposition à certaines maladies</a:t>
            </a:r>
          </a:p>
          <a:p>
            <a:pPr marL="465138" lvl="1" indent="-457200"/>
            <a:endParaRPr lang="fr-FR" sz="2800" dirty="0"/>
          </a:p>
          <a:p>
            <a:pPr marL="0" indent="0">
              <a:buNone/>
            </a:pPr>
            <a:endParaRPr lang="fr-FR" dirty="0"/>
          </a:p>
        </p:txBody>
      </p:sp>
      <p:sp>
        <p:nvSpPr>
          <p:cNvPr id="4" name="Rectangle 3">
            <a:extLst>
              <a:ext uri="{FF2B5EF4-FFF2-40B4-BE49-F238E27FC236}">
                <a16:creationId xmlns:a16="http://schemas.microsoft.com/office/drawing/2014/main" id="{F33E5EA3-CE8A-7022-65F9-32A25888D0D2}"/>
              </a:ext>
            </a:extLst>
          </p:cNvPr>
          <p:cNvSpPr/>
          <p:nvPr/>
        </p:nvSpPr>
        <p:spPr>
          <a:xfrm>
            <a:off x="914400" y="4381850"/>
            <a:ext cx="8695266" cy="1938992"/>
          </a:xfrm>
          <a:prstGeom prst="rect">
            <a:avLst/>
          </a:prstGeom>
        </p:spPr>
        <p:txBody>
          <a:bodyPr wrap="square">
            <a:spAutoFit/>
          </a:bodyPr>
          <a:lstStyle/>
          <a:p>
            <a:pPr marL="350838" lvl="1" indent="-342900">
              <a:buFont typeface="Arial" panose="020B0604020202020204" pitchFamily="34" charset="0"/>
              <a:buChar char="•"/>
            </a:pPr>
            <a:r>
              <a:rPr lang="fr-FR" sz="2400" dirty="0"/>
              <a:t>Questions scientifiques: Pourquoi un polymorphisme donne lieu à un </a:t>
            </a:r>
            <a:r>
              <a:rPr lang="fr-FR" sz="2400" dirty="0" err="1"/>
              <a:t>phenotype</a:t>
            </a:r>
            <a:r>
              <a:rPr lang="fr-FR" sz="2400" dirty="0"/>
              <a:t> donné?</a:t>
            </a:r>
          </a:p>
          <a:p>
            <a:pPr marL="350838" lvl="1" indent="-342900">
              <a:buFont typeface="Arial" panose="020B0604020202020204" pitchFamily="34" charset="0"/>
              <a:buChar char="•"/>
            </a:pPr>
            <a:endParaRPr lang="fr-FR" sz="2400" dirty="0"/>
          </a:p>
          <a:p>
            <a:pPr marL="350838" lvl="1" indent="-342900">
              <a:buFont typeface="Arial" panose="020B0604020202020204" pitchFamily="34" charset="0"/>
              <a:buChar char="•"/>
            </a:pPr>
            <a:r>
              <a:rPr lang="fr-FR" sz="2400" dirty="0"/>
              <a:t>Questions éthiques: Est-il utile de savoir certaines prédispositions pour une maladie à l’avance?</a:t>
            </a:r>
          </a:p>
        </p:txBody>
      </p:sp>
      <p:sp>
        <p:nvSpPr>
          <p:cNvPr id="5" name="TextBox 4">
            <a:extLst>
              <a:ext uri="{FF2B5EF4-FFF2-40B4-BE49-F238E27FC236}">
                <a16:creationId xmlns:a16="http://schemas.microsoft.com/office/drawing/2014/main" id="{2D406162-9602-82E6-3A68-2A3322622D52}"/>
              </a:ext>
            </a:extLst>
          </p:cNvPr>
          <p:cNvSpPr txBox="1"/>
          <p:nvPr/>
        </p:nvSpPr>
        <p:spPr>
          <a:xfrm>
            <a:off x="914400" y="3312584"/>
            <a:ext cx="6358467" cy="646331"/>
          </a:xfrm>
          <a:prstGeom prst="rect">
            <a:avLst/>
          </a:prstGeom>
          <a:noFill/>
        </p:spPr>
        <p:txBody>
          <a:bodyPr wrap="square" rtlCol="0">
            <a:spAutoFit/>
          </a:bodyPr>
          <a:lstStyle/>
          <a:p>
            <a:r>
              <a:rPr lang="fr-FR" sz="3600" dirty="0"/>
              <a:t>Importantes questions</a:t>
            </a:r>
          </a:p>
        </p:txBody>
      </p:sp>
    </p:spTree>
    <p:extLst>
      <p:ext uri="{BB962C8B-B14F-4D97-AF65-F5344CB8AC3E}">
        <p14:creationId xmlns:p14="http://schemas.microsoft.com/office/powerpoint/2010/main" val="114084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A2A4-F241-49FD-C8F0-D06B827C3E43}"/>
              </a:ext>
            </a:extLst>
          </p:cNvPr>
          <p:cNvSpPr>
            <a:spLocks noGrp="1"/>
          </p:cNvSpPr>
          <p:nvPr>
            <p:ph type="title"/>
          </p:nvPr>
        </p:nvSpPr>
        <p:spPr/>
        <p:txBody>
          <a:bodyPr/>
          <a:lstStyle/>
          <a:p>
            <a:r>
              <a:rPr lang="fr-FR" dirty="0"/>
              <a:t>Résumé</a:t>
            </a:r>
          </a:p>
        </p:txBody>
      </p:sp>
      <p:sp>
        <p:nvSpPr>
          <p:cNvPr id="3" name="Content Placeholder 2">
            <a:extLst>
              <a:ext uri="{FF2B5EF4-FFF2-40B4-BE49-F238E27FC236}">
                <a16:creationId xmlns:a16="http://schemas.microsoft.com/office/drawing/2014/main" id="{EFEAAE25-9B2C-FCC6-4430-9B85D3959566}"/>
              </a:ext>
            </a:extLst>
          </p:cNvPr>
          <p:cNvSpPr>
            <a:spLocks noGrp="1"/>
          </p:cNvSpPr>
          <p:nvPr>
            <p:ph idx="1"/>
          </p:nvPr>
        </p:nvSpPr>
        <p:spPr>
          <a:xfrm>
            <a:off x="838200" y="1798820"/>
            <a:ext cx="10515600" cy="4579495"/>
          </a:xfrm>
        </p:spPr>
        <p:txBody>
          <a:bodyPr>
            <a:normAutofit/>
          </a:bodyPr>
          <a:lstStyle/>
          <a:p>
            <a:r>
              <a:rPr lang="fr-FR" sz="2400" dirty="0"/>
              <a:t>Grâce aux techniques de séquençage et à la </a:t>
            </a:r>
            <a:r>
              <a:rPr lang="fr-FR" sz="2400" dirty="0" err="1"/>
              <a:t>bioinformatique</a:t>
            </a:r>
            <a:r>
              <a:rPr lang="fr-FR" sz="2400" dirty="0"/>
              <a:t> (connaissance du génome humain + algorithmes), il est possible de trouver les mutations d’une tumeur.</a:t>
            </a:r>
          </a:p>
          <a:p>
            <a:pPr lvl="1"/>
            <a:r>
              <a:rPr lang="fr-FR" dirty="0"/>
              <a:t>Attention à ne pas confondre une mutation somatique avec une mutation germinale (i.e., polymorphisme).</a:t>
            </a:r>
          </a:p>
          <a:p>
            <a:pPr lvl="1"/>
            <a:endParaRPr lang="fr-FR" dirty="0"/>
          </a:p>
          <a:p>
            <a:r>
              <a:rPr lang="fr-FR" sz="2400" dirty="0"/>
              <a:t>La plupart des mutations dans les cancers se trouvent dans un seul patient, mais un petit nombre de mutations se retrouvent chez plusieurs patients.</a:t>
            </a:r>
          </a:p>
          <a:p>
            <a:endParaRPr lang="fr-FR" sz="2400" dirty="0"/>
          </a:p>
          <a:p>
            <a:r>
              <a:rPr lang="fr-FR" sz="2400" dirty="0"/>
              <a:t>Grâce au séquençage, il est aussi possible de trouver des mutations germinales (polymorphismes) qui caractérisent certaines maladies génétique (ou prédisposition pour ces maladies).</a:t>
            </a:r>
          </a:p>
        </p:txBody>
      </p:sp>
    </p:spTree>
    <p:extLst>
      <p:ext uri="{BB962C8B-B14F-4D97-AF65-F5344CB8AC3E}">
        <p14:creationId xmlns:p14="http://schemas.microsoft.com/office/powerpoint/2010/main" val="3055239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3EC3-5030-D5E9-6B0E-6EBAE753A0CD}"/>
              </a:ext>
            </a:extLst>
          </p:cNvPr>
          <p:cNvSpPr>
            <a:spLocks noGrp="1"/>
          </p:cNvSpPr>
          <p:nvPr>
            <p:ph type="title"/>
          </p:nvPr>
        </p:nvSpPr>
        <p:spPr/>
        <p:txBody>
          <a:bodyPr/>
          <a:lstStyle/>
          <a:p>
            <a:r>
              <a:rPr lang="fr-FR"/>
              <a:t>Questions?</a:t>
            </a:r>
          </a:p>
        </p:txBody>
      </p:sp>
      <p:sp>
        <p:nvSpPr>
          <p:cNvPr id="3" name="Content Placeholder 2">
            <a:extLst>
              <a:ext uri="{FF2B5EF4-FFF2-40B4-BE49-F238E27FC236}">
                <a16:creationId xmlns:a16="http://schemas.microsoft.com/office/drawing/2014/main" id="{E5FDF97C-748C-4780-4250-A1A9848AB59A}"/>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574432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9737D-F4D9-DA5A-637B-90929D323B50}"/>
              </a:ext>
            </a:extLst>
          </p:cNvPr>
          <p:cNvSpPr>
            <a:spLocks noGrp="1"/>
          </p:cNvSpPr>
          <p:nvPr>
            <p:ph type="title"/>
          </p:nvPr>
        </p:nvSpPr>
        <p:spPr/>
        <p:txBody>
          <a:bodyPr/>
          <a:lstStyle/>
          <a:p>
            <a:r>
              <a:rPr lang="fr-FR" dirty="0"/>
              <a:t>Exemple V640E (V600E)</a:t>
            </a:r>
          </a:p>
        </p:txBody>
      </p:sp>
      <p:sp>
        <p:nvSpPr>
          <p:cNvPr id="3" name="Content Placeholder 2">
            <a:extLst>
              <a:ext uri="{FF2B5EF4-FFF2-40B4-BE49-F238E27FC236}">
                <a16:creationId xmlns:a16="http://schemas.microsoft.com/office/drawing/2014/main" id="{F88C345E-1EBC-A08B-524F-8A245CF83FF4}"/>
              </a:ext>
            </a:extLst>
          </p:cNvPr>
          <p:cNvSpPr>
            <a:spLocks noGrp="1"/>
          </p:cNvSpPr>
          <p:nvPr>
            <p:ph idx="1"/>
          </p:nvPr>
        </p:nvSpPr>
        <p:spPr/>
        <p:txBody>
          <a:bodyPr/>
          <a:lstStyle/>
          <a:p>
            <a:r>
              <a:rPr lang="fr-FR" i="1" dirty="0"/>
              <a:t>V -&gt; E à la position 640 (ou 600) de BRAF se retrouve dans une fraction importante des mélanomes.</a:t>
            </a:r>
          </a:p>
          <a:p>
            <a:r>
              <a:rPr lang="fr-FR" i="1" dirty="0"/>
              <a:t>La mutation a un impact sur l’activité du gène BRAF.</a:t>
            </a:r>
          </a:p>
          <a:p>
            <a:r>
              <a:rPr lang="fr-FR" i="1" dirty="0"/>
              <a:t>La présence de cette mutation a un impact sur l’évolution du cancer. </a:t>
            </a:r>
          </a:p>
          <a:p>
            <a:r>
              <a:rPr lang="fr-FR" i="1" dirty="0"/>
              <a:t>La présence de cette mutation détermine si le </a:t>
            </a:r>
            <a:r>
              <a:rPr lang="fr-FR" i="1" dirty="0" err="1"/>
              <a:t>vemurafenib</a:t>
            </a:r>
            <a:r>
              <a:rPr lang="fr-FR" i="1" dirty="0"/>
              <a:t> peut être donné ou pas aux patients.</a:t>
            </a:r>
          </a:p>
          <a:p>
            <a:endParaRPr lang="fr-FR" dirty="0"/>
          </a:p>
        </p:txBody>
      </p:sp>
    </p:spTree>
    <p:extLst>
      <p:ext uri="{BB962C8B-B14F-4D97-AF65-F5344CB8AC3E}">
        <p14:creationId xmlns:p14="http://schemas.microsoft.com/office/powerpoint/2010/main" val="415996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E317-4FF8-87AE-4E87-C8F48799F93E}"/>
              </a:ext>
            </a:extLst>
          </p:cNvPr>
          <p:cNvSpPr>
            <a:spLocks noGrp="1"/>
          </p:cNvSpPr>
          <p:nvPr>
            <p:ph type="title"/>
          </p:nvPr>
        </p:nvSpPr>
        <p:spPr/>
        <p:txBody>
          <a:bodyPr/>
          <a:lstStyle/>
          <a:p>
            <a:r>
              <a:rPr lang="fr-FR" dirty="0"/>
              <a:t>Le séquençage d’ADN – une révolution toujours en marche</a:t>
            </a:r>
          </a:p>
        </p:txBody>
      </p:sp>
      <p:sp>
        <p:nvSpPr>
          <p:cNvPr id="3" name="Content Placeholder 2">
            <a:extLst>
              <a:ext uri="{FF2B5EF4-FFF2-40B4-BE49-F238E27FC236}">
                <a16:creationId xmlns:a16="http://schemas.microsoft.com/office/drawing/2014/main" id="{B497005A-957E-099C-6CC3-FE5E7503275D}"/>
              </a:ext>
            </a:extLst>
          </p:cNvPr>
          <p:cNvSpPr>
            <a:spLocks noGrp="1"/>
          </p:cNvSpPr>
          <p:nvPr>
            <p:ph idx="1"/>
          </p:nvPr>
        </p:nvSpPr>
        <p:spPr>
          <a:xfrm>
            <a:off x="838200" y="2279736"/>
            <a:ext cx="10515600" cy="4046113"/>
          </a:xfrm>
        </p:spPr>
        <p:txBody>
          <a:bodyPr/>
          <a:lstStyle/>
          <a:p>
            <a:r>
              <a:rPr lang="fr-FR" dirty="0"/>
              <a:t>1869: Découverte de l’ADN par </a:t>
            </a:r>
            <a:r>
              <a:rPr lang="fr-FR" dirty="0" err="1"/>
              <a:t>Friedrisch</a:t>
            </a:r>
            <a:r>
              <a:rPr lang="fr-FR" dirty="0"/>
              <a:t> Miescher (Bâle) – importance de la découverte pas reconnue à l’époque.</a:t>
            </a:r>
          </a:p>
          <a:p>
            <a:r>
              <a:rPr lang="fr-FR" dirty="0"/>
              <a:t>1944: l’ADN code l’information génétique des êtres vivants.</a:t>
            </a:r>
          </a:p>
          <a:p>
            <a:r>
              <a:rPr lang="fr-FR" dirty="0"/>
              <a:t>1953: Structure de l’ADN (Franklin, Watson, Crick).</a:t>
            </a:r>
          </a:p>
          <a:p>
            <a:r>
              <a:rPr lang="fr-FR" dirty="0"/>
              <a:t>1958: L’arrangement des nucléotides dans l’ADN détermine la séquence des protéines (Sanger)</a:t>
            </a:r>
          </a:p>
          <a:p>
            <a:r>
              <a:rPr lang="fr-FR" dirty="0"/>
              <a:t>1970: Premier séquençage de l’ADN (basé sur DNA </a:t>
            </a:r>
            <a:r>
              <a:rPr lang="fr-FR" dirty="0" err="1"/>
              <a:t>polymerase</a:t>
            </a:r>
            <a:r>
              <a:rPr lang="fr-FR" dirty="0"/>
              <a:t> + </a:t>
            </a:r>
            <a:r>
              <a:rPr lang="fr-FR" dirty="0" err="1"/>
              <a:t>labelled</a:t>
            </a:r>
            <a:r>
              <a:rPr lang="fr-FR" dirty="0"/>
              <a:t> </a:t>
            </a:r>
            <a:r>
              <a:rPr lang="fr-FR" dirty="0" err="1"/>
              <a:t>nucleotides</a:t>
            </a:r>
            <a:r>
              <a:rPr lang="fr-FR" dirty="0"/>
              <a:t>)</a:t>
            </a:r>
          </a:p>
        </p:txBody>
      </p:sp>
    </p:spTree>
    <p:extLst>
      <p:ext uri="{BB962C8B-B14F-4D97-AF65-F5344CB8AC3E}">
        <p14:creationId xmlns:p14="http://schemas.microsoft.com/office/powerpoint/2010/main" val="87776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E317-4FF8-87AE-4E87-C8F48799F93E}"/>
              </a:ext>
            </a:extLst>
          </p:cNvPr>
          <p:cNvSpPr>
            <a:spLocks noGrp="1"/>
          </p:cNvSpPr>
          <p:nvPr>
            <p:ph type="title"/>
          </p:nvPr>
        </p:nvSpPr>
        <p:spPr/>
        <p:txBody>
          <a:bodyPr/>
          <a:lstStyle/>
          <a:p>
            <a:r>
              <a:rPr lang="fr-FR" dirty="0"/>
              <a:t>Le séquençage d’ADN – une révolution toujours en marche</a:t>
            </a:r>
          </a:p>
        </p:txBody>
      </p:sp>
      <p:sp>
        <p:nvSpPr>
          <p:cNvPr id="3" name="Content Placeholder 2">
            <a:extLst>
              <a:ext uri="{FF2B5EF4-FFF2-40B4-BE49-F238E27FC236}">
                <a16:creationId xmlns:a16="http://schemas.microsoft.com/office/drawing/2014/main" id="{B497005A-957E-099C-6CC3-FE5E7503275D}"/>
              </a:ext>
            </a:extLst>
          </p:cNvPr>
          <p:cNvSpPr>
            <a:spLocks noGrp="1"/>
          </p:cNvSpPr>
          <p:nvPr>
            <p:ph idx="1"/>
          </p:nvPr>
        </p:nvSpPr>
        <p:spPr>
          <a:xfrm>
            <a:off x="838200" y="2279736"/>
            <a:ext cx="10515600" cy="4213139"/>
          </a:xfrm>
        </p:spPr>
        <p:txBody>
          <a:bodyPr/>
          <a:lstStyle/>
          <a:p>
            <a:r>
              <a:rPr lang="fr-FR" dirty="0"/>
              <a:t>1977: Sanger </a:t>
            </a:r>
            <a:r>
              <a:rPr lang="fr-FR" dirty="0" err="1"/>
              <a:t>sequencing</a:t>
            </a:r>
            <a:endParaRPr lang="fr-FR" dirty="0"/>
          </a:p>
          <a:p>
            <a:r>
              <a:rPr lang="fr-FR" dirty="0"/>
              <a:t>1984: Séquençage du génome d’EBV (</a:t>
            </a:r>
            <a:r>
              <a:rPr lang="en-GB" dirty="0"/>
              <a:t>172,282 </a:t>
            </a:r>
            <a:r>
              <a:rPr lang="en-GB" dirty="0" err="1"/>
              <a:t>nucléotides</a:t>
            </a:r>
            <a:r>
              <a:rPr lang="en-GB" dirty="0"/>
              <a:t>).</a:t>
            </a:r>
          </a:p>
          <a:p>
            <a:r>
              <a:rPr lang="en-GB" dirty="0"/>
              <a:t>1995: Premier </a:t>
            </a:r>
            <a:r>
              <a:rPr lang="en-GB" dirty="0" err="1"/>
              <a:t>séquençage</a:t>
            </a:r>
            <a:r>
              <a:rPr lang="en-GB" dirty="0"/>
              <a:t> du </a:t>
            </a:r>
            <a:r>
              <a:rPr lang="en-GB" dirty="0" err="1"/>
              <a:t>génome</a:t>
            </a:r>
            <a:r>
              <a:rPr lang="en-GB" dirty="0"/>
              <a:t> </a:t>
            </a:r>
            <a:r>
              <a:rPr lang="en-GB" dirty="0" err="1"/>
              <a:t>d’une</a:t>
            </a:r>
            <a:r>
              <a:rPr lang="en-GB" dirty="0"/>
              <a:t> </a:t>
            </a:r>
            <a:r>
              <a:rPr lang="en-GB" dirty="0" err="1"/>
              <a:t>bactérie</a:t>
            </a:r>
            <a:endParaRPr lang="en-GB" dirty="0"/>
          </a:p>
          <a:p>
            <a:r>
              <a:rPr lang="fr-FR" dirty="0"/>
              <a:t>2000: High-</a:t>
            </a:r>
            <a:r>
              <a:rPr lang="fr-FR" dirty="0" err="1"/>
              <a:t>throughput</a:t>
            </a:r>
            <a:r>
              <a:rPr lang="fr-FR" dirty="0"/>
              <a:t> – Next </a:t>
            </a:r>
            <a:r>
              <a:rPr lang="fr-FR" dirty="0" err="1"/>
              <a:t>generation</a:t>
            </a:r>
            <a:r>
              <a:rPr lang="fr-FR" dirty="0"/>
              <a:t> </a:t>
            </a:r>
            <a:r>
              <a:rPr lang="fr-FR" dirty="0" err="1"/>
              <a:t>sequencing</a:t>
            </a:r>
            <a:r>
              <a:rPr lang="fr-FR" dirty="0"/>
              <a:t>. On séquence de plus en plus vite et de moins en moins cher.</a:t>
            </a:r>
          </a:p>
          <a:p>
            <a:r>
              <a:rPr lang="fr-FR" dirty="0"/>
              <a:t>2003: Finalisation du Human </a:t>
            </a:r>
            <a:r>
              <a:rPr lang="fr-FR" dirty="0" err="1"/>
              <a:t>Genome</a:t>
            </a:r>
            <a:r>
              <a:rPr lang="fr-FR" dirty="0"/>
              <a:t> Project (85% du génome, mais la plupart des parties les plus importantes).</a:t>
            </a:r>
          </a:p>
          <a:p>
            <a:pPr lvl="1"/>
            <a:r>
              <a:rPr lang="fr-FR" dirty="0"/>
              <a:t>Livre de 3’200’000’000 de caractères (paires de base)</a:t>
            </a:r>
          </a:p>
        </p:txBody>
      </p:sp>
    </p:spTree>
    <p:extLst>
      <p:ext uri="{BB962C8B-B14F-4D97-AF65-F5344CB8AC3E}">
        <p14:creationId xmlns:p14="http://schemas.microsoft.com/office/powerpoint/2010/main" val="12537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E0A5-B79A-A446-542F-EC64420FFAA8}"/>
              </a:ext>
            </a:extLst>
          </p:cNvPr>
          <p:cNvSpPr>
            <a:spLocks noGrp="1"/>
          </p:cNvSpPr>
          <p:nvPr>
            <p:ph type="title"/>
          </p:nvPr>
        </p:nvSpPr>
        <p:spPr/>
        <p:txBody>
          <a:bodyPr/>
          <a:lstStyle/>
          <a:p>
            <a:r>
              <a:rPr lang="fr-FR" dirty="0"/>
              <a:t>Le séquençage d’ADN – une révolution toujours en marche</a:t>
            </a:r>
          </a:p>
        </p:txBody>
      </p:sp>
      <p:pic>
        <p:nvPicPr>
          <p:cNvPr id="1028" name="Picture 4">
            <a:extLst>
              <a:ext uri="{FF2B5EF4-FFF2-40B4-BE49-F238E27FC236}">
                <a16:creationId xmlns:a16="http://schemas.microsoft.com/office/drawing/2014/main" id="{6671B246-ABDD-411E-173A-12458F750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431" y="1690688"/>
            <a:ext cx="7590118" cy="5056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334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03C1-2881-97FF-65F6-ABBCCF2413F0}"/>
              </a:ext>
            </a:extLst>
          </p:cNvPr>
          <p:cNvSpPr>
            <a:spLocks noGrp="1"/>
          </p:cNvSpPr>
          <p:nvPr>
            <p:ph type="title"/>
          </p:nvPr>
        </p:nvSpPr>
        <p:spPr/>
        <p:txBody>
          <a:bodyPr/>
          <a:lstStyle/>
          <a:p>
            <a:r>
              <a:rPr lang="fr-FR" dirty="0"/>
              <a:t>High-</a:t>
            </a:r>
            <a:r>
              <a:rPr lang="fr-FR" dirty="0" err="1"/>
              <a:t>throughput</a:t>
            </a:r>
            <a:r>
              <a:rPr lang="fr-FR" dirty="0"/>
              <a:t> </a:t>
            </a:r>
            <a:r>
              <a:rPr lang="fr-FR" dirty="0" err="1"/>
              <a:t>sequencing</a:t>
            </a:r>
            <a:endParaRPr lang="fr-FR" dirty="0"/>
          </a:p>
        </p:txBody>
      </p:sp>
      <p:sp>
        <p:nvSpPr>
          <p:cNvPr id="36" name="TextBox 35">
            <a:extLst>
              <a:ext uri="{FF2B5EF4-FFF2-40B4-BE49-F238E27FC236}">
                <a16:creationId xmlns:a16="http://schemas.microsoft.com/office/drawing/2014/main" id="{8B513B93-A0B8-06E7-B526-8FFC826EC4B9}"/>
              </a:ext>
            </a:extLst>
          </p:cNvPr>
          <p:cNvSpPr txBox="1"/>
          <p:nvPr/>
        </p:nvSpPr>
        <p:spPr>
          <a:xfrm>
            <a:off x="2297224" y="2502522"/>
            <a:ext cx="2036918" cy="738664"/>
          </a:xfrm>
          <a:prstGeom prst="rect">
            <a:avLst/>
          </a:prstGeom>
          <a:noFill/>
        </p:spPr>
        <p:txBody>
          <a:bodyPr wrap="square" rtlCol="0">
            <a:spAutoFit/>
          </a:bodyPr>
          <a:lstStyle/>
          <a:p>
            <a:pPr algn="ctr"/>
            <a:r>
              <a:rPr lang="en-US" sz="2100" dirty="0"/>
              <a:t>DNA fragmentation</a:t>
            </a:r>
          </a:p>
        </p:txBody>
      </p:sp>
      <p:sp>
        <p:nvSpPr>
          <p:cNvPr id="37" name="TextBox 36">
            <a:extLst>
              <a:ext uri="{FF2B5EF4-FFF2-40B4-BE49-F238E27FC236}">
                <a16:creationId xmlns:a16="http://schemas.microsoft.com/office/drawing/2014/main" id="{A1E14F86-9D96-1EE9-D266-8E5E6F3AA453}"/>
              </a:ext>
            </a:extLst>
          </p:cNvPr>
          <p:cNvSpPr txBox="1"/>
          <p:nvPr/>
        </p:nvSpPr>
        <p:spPr>
          <a:xfrm>
            <a:off x="4530047" y="2498014"/>
            <a:ext cx="2057035" cy="738664"/>
          </a:xfrm>
          <a:prstGeom prst="rect">
            <a:avLst/>
          </a:prstGeom>
          <a:noFill/>
        </p:spPr>
        <p:txBody>
          <a:bodyPr wrap="square" rtlCol="0">
            <a:spAutoFit/>
          </a:bodyPr>
          <a:lstStyle/>
          <a:p>
            <a:pPr algn="ctr"/>
            <a:r>
              <a:rPr lang="en-US" sz="2100" dirty="0"/>
              <a:t>Adaptors + amplification</a:t>
            </a:r>
          </a:p>
        </p:txBody>
      </p:sp>
      <p:sp>
        <p:nvSpPr>
          <p:cNvPr id="38" name="TextBox 37">
            <a:extLst>
              <a:ext uri="{FF2B5EF4-FFF2-40B4-BE49-F238E27FC236}">
                <a16:creationId xmlns:a16="http://schemas.microsoft.com/office/drawing/2014/main" id="{366B0C32-27FE-3E71-931E-512A2B30F3DC}"/>
              </a:ext>
            </a:extLst>
          </p:cNvPr>
          <p:cNvSpPr txBox="1"/>
          <p:nvPr/>
        </p:nvSpPr>
        <p:spPr>
          <a:xfrm>
            <a:off x="7174815" y="2669434"/>
            <a:ext cx="1689707" cy="415498"/>
          </a:xfrm>
          <a:prstGeom prst="rect">
            <a:avLst/>
          </a:prstGeom>
          <a:noFill/>
        </p:spPr>
        <p:txBody>
          <a:bodyPr wrap="square" rtlCol="0">
            <a:spAutoFit/>
          </a:bodyPr>
          <a:lstStyle/>
          <a:p>
            <a:pPr algn="ctr"/>
            <a:r>
              <a:rPr lang="en-US" sz="2100" dirty="0"/>
              <a:t>Sequencing</a:t>
            </a:r>
          </a:p>
        </p:txBody>
      </p:sp>
      <p:sp>
        <p:nvSpPr>
          <p:cNvPr id="40" name="Freeform 39">
            <a:extLst>
              <a:ext uri="{FF2B5EF4-FFF2-40B4-BE49-F238E27FC236}">
                <a16:creationId xmlns:a16="http://schemas.microsoft.com/office/drawing/2014/main" id="{5B886688-4D56-1BB4-1E37-4BFE7CB6C940}"/>
              </a:ext>
            </a:extLst>
          </p:cNvPr>
          <p:cNvSpPr/>
          <p:nvPr/>
        </p:nvSpPr>
        <p:spPr>
          <a:xfrm>
            <a:off x="1315041" y="3281444"/>
            <a:ext cx="1112122" cy="1490170"/>
          </a:xfrm>
          <a:custGeom>
            <a:avLst/>
            <a:gdLst>
              <a:gd name="connsiteX0" fmla="*/ 569701 w 922813"/>
              <a:gd name="connsiteY0" fmla="*/ 291629 h 1236509"/>
              <a:gd name="connsiteX1" fmla="*/ 275061 w 922813"/>
              <a:gd name="connsiteY1" fmla="*/ 322109 h 1236509"/>
              <a:gd name="connsiteX2" fmla="*/ 112501 w 922813"/>
              <a:gd name="connsiteY2" fmla="*/ 515149 h 1236509"/>
              <a:gd name="connsiteX3" fmla="*/ 549381 w 922813"/>
              <a:gd name="connsiteY3" fmla="*/ 657389 h 1236509"/>
              <a:gd name="connsiteX4" fmla="*/ 864341 w 922813"/>
              <a:gd name="connsiteY4" fmla="*/ 698029 h 1236509"/>
              <a:gd name="connsiteX5" fmla="*/ 864341 w 922813"/>
              <a:gd name="connsiteY5" fmla="*/ 982509 h 1236509"/>
              <a:gd name="connsiteX6" fmla="*/ 264901 w 922813"/>
              <a:gd name="connsiteY6" fmla="*/ 1134909 h 1236509"/>
              <a:gd name="connsiteX7" fmla="*/ 741 w 922813"/>
              <a:gd name="connsiteY7" fmla="*/ 870749 h 1236509"/>
              <a:gd name="connsiteX8" fmla="*/ 336021 w 922813"/>
              <a:gd name="connsiteY8" fmla="*/ 809789 h 1236509"/>
              <a:gd name="connsiteX9" fmla="*/ 671301 w 922813"/>
              <a:gd name="connsiteY9" fmla="*/ 779309 h 1236509"/>
              <a:gd name="connsiteX10" fmla="*/ 732261 w 922813"/>
              <a:gd name="connsiteY10" fmla="*/ 504989 h 1236509"/>
              <a:gd name="connsiteX11" fmla="*/ 275061 w 922813"/>
              <a:gd name="connsiteY11" fmla="*/ 271309 h 1236509"/>
              <a:gd name="connsiteX12" fmla="*/ 254741 w 922813"/>
              <a:gd name="connsiteY12" fmla="*/ 57949 h 1236509"/>
              <a:gd name="connsiteX13" fmla="*/ 762741 w 922813"/>
              <a:gd name="connsiteY13" fmla="*/ 27469 h 1236509"/>
              <a:gd name="connsiteX14" fmla="*/ 681461 w 922813"/>
              <a:gd name="connsiteY14" fmla="*/ 413549 h 1236509"/>
              <a:gd name="connsiteX15" fmla="*/ 366501 w 922813"/>
              <a:gd name="connsiteY15" fmla="*/ 586269 h 1236509"/>
              <a:gd name="connsiteX16" fmla="*/ 346181 w 922813"/>
              <a:gd name="connsiteY16" fmla="*/ 1012989 h 1236509"/>
              <a:gd name="connsiteX17" fmla="*/ 783061 w 922813"/>
              <a:gd name="connsiteY17" fmla="*/ 1236509 h 123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22813" h="1236509">
                <a:moveTo>
                  <a:pt x="569701" y="291629"/>
                </a:moveTo>
                <a:cubicBezTo>
                  <a:pt x="460481" y="288242"/>
                  <a:pt x="351261" y="284856"/>
                  <a:pt x="275061" y="322109"/>
                </a:cubicBezTo>
                <a:cubicBezTo>
                  <a:pt x="198861" y="359362"/>
                  <a:pt x="66781" y="459269"/>
                  <a:pt x="112501" y="515149"/>
                </a:cubicBezTo>
                <a:cubicBezTo>
                  <a:pt x="158221" y="571029"/>
                  <a:pt x="424074" y="626909"/>
                  <a:pt x="549381" y="657389"/>
                </a:cubicBezTo>
                <a:cubicBezTo>
                  <a:pt x="674688" y="687869"/>
                  <a:pt x="811848" y="643842"/>
                  <a:pt x="864341" y="698029"/>
                </a:cubicBezTo>
                <a:cubicBezTo>
                  <a:pt x="916834" y="752216"/>
                  <a:pt x="964248" y="909696"/>
                  <a:pt x="864341" y="982509"/>
                </a:cubicBezTo>
                <a:cubicBezTo>
                  <a:pt x="764434" y="1055322"/>
                  <a:pt x="408834" y="1153536"/>
                  <a:pt x="264901" y="1134909"/>
                </a:cubicBezTo>
                <a:cubicBezTo>
                  <a:pt x="120968" y="1116282"/>
                  <a:pt x="-11112" y="924936"/>
                  <a:pt x="741" y="870749"/>
                </a:cubicBezTo>
                <a:cubicBezTo>
                  <a:pt x="12594" y="816562"/>
                  <a:pt x="224261" y="825029"/>
                  <a:pt x="336021" y="809789"/>
                </a:cubicBezTo>
                <a:cubicBezTo>
                  <a:pt x="447781" y="794549"/>
                  <a:pt x="605261" y="830109"/>
                  <a:pt x="671301" y="779309"/>
                </a:cubicBezTo>
                <a:cubicBezTo>
                  <a:pt x="737341" y="728509"/>
                  <a:pt x="798301" y="589656"/>
                  <a:pt x="732261" y="504989"/>
                </a:cubicBezTo>
                <a:cubicBezTo>
                  <a:pt x="666221" y="420322"/>
                  <a:pt x="354648" y="345816"/>
                  <a:pt x="275061" y="271309"/>
                </a:cubicBezTo>
                <a:cubicBezTo>
                  <a:pt x="195474" y="196802"/>
                  <a:pt x="173461" y="98589"/>
                  <a:pt x="254741" y="57949"/>
                </a:cubicBezTo>
                <a:cubicBezTo>
                  <a:pt x="336021" y="17309"/>
                  <a:pt x="691621" y="-31798"/>
                  <a:pt x="762741" y="27469"/>
                </a:cubicBezTo>
                <a:cubicBezTo>
                  <a:pt x="833861" y="86736"/>
                  <a:pt x="747501" y="320416"/>
                  <a:pt x="681461" y="413549"/>
                </a:cubicBezTo>
                <a:cubicBezTo>
                  <a:pt x="615421" y="506682"/>
                  <a:pt x="422381" y="486362"/>
                  <a:pt x="366501" y="586269"/>
                </a:cubicBezTo>
                <a:cubicBezTo>
                  <a:pt x="310621" y="686176"/>
                  <a:pt x="276754" y="904616"/>
                  <a:pt x="346181" y="1012989"/>
                </a:cubicBezTo>
                <a:cubicBezTo>
                  <a:pt x="415608" y="1121362"/>
                  <a:pt x="783061" y="1236509"/>
                  <a:pt x="783061" y="1236509"/>
                </a:cubicBezTo>
              </a:path>
            </a:pathLst>
          </a:custGeom>
          <a:ln w="28575">
            <a:solidFill>
              <a:srgbClr val="FF66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4F96BC26-CBCB-8CBD-4AF2-AA6E179B6505}"/>
              </a:ext>
            </a:extLst>
          </p:cNvPr>
          <p:cNvSpPr txBox="1"/>
          <p:nvPr/>
        </p:nvSpPr>
        <p:spPr>
          <a:xfrm>
            <a:off x="1077713" y="4879495"/>
            <a:ext cx="1800798" cy="415498"/>
          </a:xfrm>
          <a:prstGeom prst="rect">
            <a:avLst/>
          </a:prstGeom>
          <a:noFill/>
        </p:spPr>
        <p:txBody>
          <a:bodyPr wrap="square" rtlCol="0">
            <a:spAutoFit/>
          </a:bodyPr>
          <a:lstStyle/>
          <a:p>
            <a:pPr algn="ctr"/>
            <a:r>
              <a:rPr lang="en-US" sz="2100" dirty="0"/>
              <a:t>Genomic DNA</a:t>
            </a:r>
          </a:p>
        </p:txBody>
      </p:sp>
      <p:cxnSp>
        <p:nvCxnSpPr>
          <p:cNvPr id="42" name="Straight Arrow Connector 41">
            <a:extLst>
              <a:ext uri="{FF2B5EF4-FFF2-40B4-BE49-F238E27FC236}">
                <a16:creationId xmlns:a16="http://schemas.microsoft.com/office/drawing/2014/main" id="{CAB03B56-FD00-F0F4-DEA1-4D3BC2BC3532}"/>
              </a:ext>
            </a:extLst>
          </p:cNvPr>
          <p:cNvCxnSpPr/>
          <p:nvPr/>
        </p:nvCxnSpPr>
        <p:spPr>
          <a:xfrm>
            <a:off x="2736267" y="4064202"/>
            <a:ext cx="115096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8EA5EA25-838C-C524-CB56-761816B51295}"/>
              </a:ext>
            </a:extLst>
          </p:cNvPr>
          <p:cNvCxnSpPr/>
          <p:nvPr/>
        </p:nvCxnSpPr>
        <p:spPr>
          <a:xfrm>
            <a:off x="5113688" y="4100935"/>
            <a:ext cx="955052"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2684977B-7070-C51D-85EE-11AC71D94CD5}"/>
              </a:ext>
            </a:extLst>
          </p:cNvPr>
          <p:cNvCxnSpPr/>
          <p:nvPr/>
        </p:nvCxnSpPr>
        <p:spPr>
          <a:xfrm>
            <a:off x="7495208" y="4100935"/>
            <a:ext cx="115096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41A9C19-5875-2044-556D-C344874DDB27}"/>
              </a:ext>
            </a:extLst>
          </p:cNvPr>
          <p:cNvCxnSpPr/>
          <p:nvPr/>
        </p:nvCxnSpPr>
        <p:spPr>
          <a:xfrm>
            <a:off x="4174967" y="3675141"/>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0BB89F4A-202B-FC1B-BD74-3BD500BA3EDE}"/>
              </a:ext>
            </a:extLst>
          </p:cNvPr>
          <p:cNvCxnSpPr/>
          <p:nvPr/>
        </p:nvCxnSpPr>
        <p:spPr>
          <a:xfrm>
            <a:off x="4523928" y="4042469"/>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FC53C29B-D81E-5949-17FA-0916EAA355A0}"/>
              </a:ext>
            </a:extLst>
          </p:cNvPr>
          <p:cNvCxnSpPr/>
          <p:nvPr/>
        </p:nvCxnSpPr>
        <p:spPr>
          <a:xfrm>
            <a:off x="4211700" y="4262865"/>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56292F2-1D40-E20C-3A2E-6F76F789FC50}"/>
              </a:ext>
            </a:extLst>
          </p:cNvPr>
          <p:cNvCxnSpPr/>
          <p:nvPr/>
        </p:nvCxnSpPr>
        <p:spPr>
          <a:xfrm>
            <a:off x="3972937" y="4532239"/>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362BBE69-29F9-94DE-BB42-3DB6FDC76DB2}"/>
              </a:ext>
            </a:extLst>
          </p:cNvPr>
          <p:cNvCxnSpPr/>
          <p:nvPr/>
        </p:nvCxnSpPr>
        <p:spPr>
          <a:xfrm>
            <a:off x="4040280" y="4042469"/>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4AC3819E-A8F8-10A5-874E-62E52C829B9D}"/>
              </a:ext>
            </a:extLst>
          </p:cNvPr>
          <p:cNvCxnSpPr/>
          <p:nvPr/>
        </p:nvCxnSpPr>
        <p:spPr>
          <a:xfrm>
            <a:off x="4340264" y="3858805"/>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C64258B-D3F0-C511-5998-A6F10DDC91A9}"/>
              </a:ext>
            </a:extLst>
          </p:cNvPr>
          <p:cNvCxnSpPr/>
          <p:nvPr/>
        </p:nvCxnSpPr>
        <p:spPr>
          <a:xfrm>
            <a:off x="4530050" y="4519995"/>
            <a:ext cx="318351" cy="0"/>
          </a:xfrm>
          <a:prstGeom prst="line">
            <a:avLst/>
          </a:prstGeom>
          <a:ln w="28575">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03A7B956-6D7C-F5C7-62CE-52D98AACE0C1}"/>
              </a:ext>
            </a:extLst>
          </p:cNvPr>
          <p:cNvCxnSpPr/>
          <p:nvPr/>
        </p:nvCxnSpPr>
        <p:spPr>
          <a:xfrm>
            <a:off x="6238124" y="3613920"/>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D7862FF4-1041-259A-3FE4-F9D294517F49}"/>
              </a:ext>
            </a:extLst>
          </p:cNvPr>
          <p:cNvCxnSpPr/>
          <p:nvPr/>
        </p:nvCxnSpPr>
        <p:spPr>
          <a:xfrm>
            <a:off x="6421787" y="3797584"/>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7212B126-9757-1F93-9B84-CDF1374F0CA9}"/>
              </a:ext>
            </a:extLst>
          </p:cNvPr>
          <p:cNvCxnSpPr/>
          <p:nvPr/>
        </p:nvCxnSpPr>
        <p:spPr>
          <a:xfrm>
            <a:off x="6776871" y="3650653"/>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53A14E54-82E6-C765-0C08-E9C70685FABC}"/>
              </a:ext>
            </a:extLst>
          </p:cNvPr>
          <p:cNvCxnSpPr/>
          <p:nvPr/>
        </p:nvCxnSpPr>
        <p:spPr>
          <a:xfrm>
            <a:off x="6789115" y="4164911"/>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DDB3B5CD-2363-30C4-F99D-CFDD77C9B237}"/>
              </a:ext>
            </a:extLst>
          </p:cNvPr>
          <p:cNvCxnSpPr/>
          <p:nvPr/>
        </p:nvCxnSpPr>
        <p:spPr>
          <a:xfrm>
            <a:off x="6476886" y="4385308"/>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BFD38114-5F4A-0B31-C589-BCAF465CFEB3}"/>
              </a:ext>
            </a:extLst>
          </p:cNvPr>
          <p:cNvCxnSpPr/>
          <p:nvPr/>
        </p:nvCxnSpPr>
        <p:spPr>
          <a:xfrm>
            <a:off x="6238124" y="4654681"/>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0EB7AF9-AB9A-AA07-D3A2-D9184806ED5F}"/>
              </a:ext>
            </a:extLst>
          </p:cNvPr>
          <p:cNvCxnSpPr/>
          <p:nvPr/>
        </p:nvCxnSpPr>
        <p:spPr>
          <a:xfrm>
            <a:off x="6305467" y="4164911"/>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95CB5FC7-390F-5AA2-2248-684E0736B894}"/>
              </a:ext>
            </a:extLst>
          </p:cNvPr>
          <p:cNvCxnSpPr/>
          <p:nvPr/>
        </p:nvCxnSpPr>
        <p:spPr>
          <a:xfrm>
            <a:off x="6972779" y="4348575"/>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174FA94F-71D6-B404-7B86-CE577163AC96}"/>
              </a:ext>
            </a:extLst>
          </p:cNvPr>
          <p:cNvCxnSpPr/>
          <p:nvPr/>
        </p:nvCxnSpPr>
        <p:spPr>
          <a:xfrm>
            <a:off x="6605451" y="3981247"/>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1726E28-0C67-50B0-2428-903611C562BD}"/>
              </a:ext>
            </a:extLst>
          </p:cNvPr>
          <p:cNvCxnSpPr/>
          <p:nvPr/>
        </p:nvCxnSpPr>
        <p:spPr>
          <a:xfrm>
            <a:off x="6795237" y="4642437"/>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A569AEC8-69D9-C45B-A6CB-2D16C9C2D999}"/>
              </a:ext>
            </a:extLst>
          </p:cNvPr>
          <p:cNvSpPr txBox="1"/>
          <p:nvPr/>
        </p:nvSpPr>
        <p:spPr>
          <a:xfrm>
            <a:off x="8833904" y="3434503"/>
            <a:ext cx="1952955" cy="1169551"/>
          </a:xfrm>
          <a:prstGeom prst="rect">
            <a:avLst/>
          </a:prstGeom>
          <a:noFill/>
        </p:spPr>
        <p:txBody>
          <a:bodyPr wrap="square" rtlCol="0">
            <a:spAutoFit/>
          </a:bodyPr>
          <a:lstStyle/>
          <a:p>
            <a:r>
              <a:rPr lang="en-US" sz="1400" dirty="0">
                <a:latin typeface="Courier"/>
                <a:cs typeface="Courier"/>
              </a:rPr>
              <a:t>ACCTAG</a:t>
            </a:r>
            <a:r>
              <a:rPr lang="is-IS" sz="1400" dirty="0">
                <a:latin typeface="Courier"/>
                <a:cs typeface="Courier"/>
              </a:rPr>
              <a:t>…</a:t>
            </a:r>
          </a:p>
          <a:p>
            <a:r>
              <a:rPr lang="en-US" sz="1400" dirty="0">
                <a:latin typeface="Courier"/>
                <a:cs typeface="Courier"/>
              </a:rPr>
              <a:t>CGGTAA</a:t>
            </a:r>
            <a:r>
              <a:rPr lang="is-IS" sz="1400" dirty="0">
                <a:latin typeface="Courier"/>
                <a:cs typeface="Courier"/>
              </a:rPr>
              <a:t>…</a:t>
            </a:r>
            <a:endParaRPr lang="en-US" sz="1400" dirty="0">
              <a:latin typeface="Courier"/>
              <a:cs typeface="Courier"/>
            </a:endParaRPr>
          </a:p>
          <a:p>
            <a:r>
              <a:rPr lang="en-US" sz="1400" dirty="0">
                <a:latin typeface="Courier"/>
                <a:cs typeface="Courier"/>
              </a:rPr>
              <a:t>ATGGCA</a:t>
            </a:r>
            <a:r>
              <a:rPr lang="is-IS" sz="1400" dirty="0">
                <a:latin typeface="Courier"/>
                <a:cs typeface="Courier"/>
              </a:rPr>
              <a:t>…</a:t>
            </a:r>
          </a:p>
          <a:p>
            <a:r>
              <a:rPr lang="en-US" sz="1400" dirty="0">
                <a:latin typeface="Courier"/>
                <a:cs typeface="Courier"/>
              </a:rPr>
              <a:t>TGGGAC</a:t>
            </a:r>
            <a:r>
              <a:rPr lang="is-IS" sz="1400" dirty="0">
                <a:latin typeface="Courier"/>
                <a:cs typeface="Courier"/>
              </a:rPr>
              <a:t>…</a:t>
            </a:r>
            <a:endParaRPr lang="en-US" sz="1400" dirty="0">
              <a:latin typeface="Courier"/>
              <a:cs typeface="Courier"/>
            </a:endParaRPr>
          </a:p>
          <a:p>
            <a:r>
              <a:rPr lang="en-US" sz="1400" dirty="0">
                <a:latin typeface="Courier"/>
                <a:cs typeface="Courier"/>
              </a:rPr>
              <a:t>TATAGG</a:t>
            </a:r>
            <a:r>
              <a:rPr lang="is-IS" sz="1400" dirty="0">
                <a:latin typeface="Courier"/>
                <a:cs typeface="Courier"/>
              </a:rPr>
              <a:t>…</a:t>
            </a:r>
            <a:endParaRPr lang="en-US" sz="1400" dirty="0">
              <a:latin typeface="Courier"/>
              <a:cs typeface="Courier"/>
            </a:endParaRPr>
          </a:p>
        </p:txBody>
      </p:sp>
      <p:sp>
        <p:nvSpPr>
          <p:cNvPr id="64" name="TextBox 63">
            <a:extLst>
              <a:ext uri="{FF2B5EF4-FFF2-40B4-BE49-F238E27FC236}">
                <a16:creationId xmlns:a16="http://schemas.microsoft.com/office/drawing/2014/main" id="{8FA012A9-0712-ECA4-B5F1-8F5E836BD53E}"/>
              </a:ext>
            </a:extLst>
          </p:cNvPr>
          <p:cNvSpPr txBox="1"/>
          <p:nvPr/>
        </p:nvSpPr>
        <p:spPr>
          <a:xfrm>
            <a:off x="10193587" y="3589012"/>
            <a:ext cx="1834605" cy="738664"/>
          </a:xfrm>
          <a:prstGeom prst="rect">
            <a:avLst/>
          </a:prstGeom>
          <a:noFill/>
        </p:spPr>
        <p:txBody>
          <a:bodyPr wrap="square" rtlCol="0">
            <a:spAutoFit/>
          </a:bodyPr>
          <a:lstStyle/>
          <a:p>
            <a:r>
              <a:rPr lang="en-US" sz="2100" dirty="0"/>
              <a:t>&gt;&gt; 10</a:t>
            </a:r>
            <a:r>
              <a:rPr lang="en-US" sz="2100" baseline="30000" dirty="0"/>
              <a:t>7 </a:t>
            </a:r>
            <a:r>
              <a:rPr lang="en-US" sz="2100" dirty="0"/>
              <a:t>brins </a:t>
            </a:r>
            <a:r>
              <a:rPr lang="en-US" sz="2100" dirty="0" err="1"/>
              <a:t>d’ADN</a:t>
            </a:r>
            <a:r>
              <a:rPr lang="en-US" sz="2100" dirty="0"/>
              <a:t> (reads)</a:t>
            </a:r>
            <a:endParaRPr lang="en-US" sz="2100" baseline="30000" dirty="0"/>
          </a:p>
        </p:txBody>
      </p:sp>
      <p:cxnSp>
        <p:nvCxnSpPr>
          <p:cNvPr id="79" name="Straight Connector 78">
            <a:extLst>
              <a:ext uri="{FF2B5EF4-FFF2-40B4-BE49-F238E27FC236}">
                <a16:creationId xmlns:a16="http://schemas.microsoft.com/office/drawing/2014/main" id="{6CC78810-BCCE-096E-EE9A-96753E49AD32}"/>
              </a:ext>
            </a:extLst>
          </p:cNvPr>
          <p:cNvCxnSpPr/>
          <p:nvPr/>
        </p:nvCxnSpPr>
        <p:spPr>
          <a:xfrm>
            <a:off x="7034000" y="4507750"/>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DF845F7-611A-91AA-0813-C99301AFCC29}"/>
              </a:ext>
            </a:extLst>
          </p:cNvPr>
          <p:cNvCxnSpPr/>
          <p:nvPr/>
        </p:nvCxnSpPr>
        <p:spPr>
          <a:xfrm>
            <a:off x="6997267" y="3797584"/>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F91F029E-D723-6255-949F-82AA6DC882DA}"/>
              </a:ext>
            </a:extLst>
          </p:cNvPr>
          <p:cNvCxnSpPr/>
          <p:nvPr/>
        </p:nvCxnSpPr>
        <p:spPr>
          <a:xfrm>
            <a:off x="6629940" y="4820591"/>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24F3F5E2-9ACF-BE02-CD0D-B6BB33A7A5C1}"/>
              </a:ext>
            </a:extLst>
          </p:cNvPr>
          <p:cNvCxnSpPr/>
          <p:nvPr/>
        </p:nvCxnSpPr>
        <p:spPr>
          <a:xfrm>
            <a:off x="6519741" y="3479233"/>
            <a:ext cx="318351" cy="0"/>
          </a:xfrm>
          <a:prstGeom prst="line">
            <a:avLst/>
          </a:prstGeom>
          <a:ln w="28575">
            <a:solidFill>
              <a:srgbClr val="FF6600"/>
            </a:solidFill>
            <a:headEnd type="oval"/>
            <a:tailEnd type="oval"/>
          </a:ln>
        </p:spPr>
        <p:style>
          <a:lnRef idx="2">
            <a:schemeClr val="accent1"/>
          </a:lnRef>
          <a:fillRef idx="0">
            <a:schemeClr val="accent1"/>
          </a:fillRef>
          <a:effectRef idx="1">
            <a:schemeClr val="accent1"/>
          </a:effectRef>
          <a:fontRef idx="minor">
            <a:schemeClr val="tx1"/>
          </a:fontRef>
        </p:style>
      </p:cxnSp>
      <p:pic>
        <p:nvPicPr>
          <p:cNvPr id="85" name="Picture 2" descr="The Go-To Gene Sequencing Machine With Very Strange Results | WIRED">
            <a:extLst>
              <a:ext uri="{FF2B5EF4-FFF2-40B4-BE49-F238E27FC236}">
                <a16:creationId xmlns:a16="http://schemas.microsoft.com/office/drawing/2014/main" id="{71DA4279-AE2F-7EAA-FC6C-75B379842B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20" t="22767" r="30512" b="18679"/>
          <a:stretch/>
        </p:blipFill>
        <p:spPr bwMode="auto">
          <a:xfrm>
            <a:off x="9173813" y="1913536"/>
            <a:ext cx="1441926" cy="1145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85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63" grpId="0"/>
      <p:bldP spid="6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EDF5-10F5-CDF5-F848-37907DE3B864}"/>
              </a:ext>
            </a:extLst>
          </p:cNvPr>
          <p:cNvSpPr>
            <a:spLocks noGrp="1"/>
          </p:cNvSpPr>
          <p:nvPr>
            <p:ph type="title"/>
          </p:nvPr>
        </p:nvSpPr>
        <p:spPr/>
        <p:txBody>
          <a:bodyPr/>
          <a:lstStyle/>
          <a:p>
            <a:r>
              <a:rPr lang="fr-FR" dirty="0"/>
              <a:t>A la sortie du séquenceur – une très longue liste de séquences</a:t>
            </a:r>
          </a:p>
        </p:txBody>
      </p:sp>
      <p:pic>
        <p:nvPicPr>
          <p:cNvPr id="7" name="Picture 6" descr="Table&#10;&#10;Description automatically generated with medium confidence">
            <a:extLst>
              <a:ext uri="{FF2B5EF4-FFF2-40B4-BE49-F238E27FC236}">
                <a16:creationId xmlns:a16="http://schemas.microsoft.com/office/drawing/2014/main" id="{F4AD3FC9-503B-8701-B46C-B3DCF6B3F915}"/>
              </a:ext>
            </a:extLst>
          </p:cNvPr>
          <p:cNvPicPr>
            <a:picLocks noChangeAspect="1"/>
          </p:cNvPicPr>
          <p:nvPr/>
        </p:nvPicPr>
        <p:blipFill>
          <a:blip r:embed="rId2"/>
          <a:stretch>
            <a:fillRect/>
          </a:stretch>
        </p:blipFill>
        <p:spPr>
          <a:xfrm>
            <a:off x="642621" y="3041876"/>
            <a:ext cx="9136080" cy="2751831"/>
          </a:xfrm>
          <a:prstGeom prst="rect">
            <a:avLst/>
          </a:prstGeom>
        </p:spPr>
      </p:pic>
      <p:cxnSp>
        <p:nvCxnSpPr>
          <p:cNvPr id="9" name="Straight Arrow Connector 8">
            <a:extLst>
              <a:ext uri="{FF2B5EF4-FFF2-40B4-BE49-F238E27FC236}">
                <a16:creationId xmlns:a16="http://schemas.microsoft.com/office/drawing/2014/main" id="{0BE94FE4-019D-569D-3925-3E46B6D58698}"/>
              </a:ext>
            </a:extLst>
          </p:cNvPr>
          <p:cNvCxnSpPr/>
          <p:nvPr/>
        </p:nvCxnSpPr>
        <p:spPr>
          <a:xfrm flipH="1">
            <a:off x="7121562" y="2480536"/>
            <a:ext cx="1032734" cy="69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58B5483-23A3-859C-6AB6-028A73031C2F}"/>
              </a:ext>
            </a:extLst>
          </p:cNvPr>
          <p:cNvSpPr txBox="1"/>
          <p:nvPr/>
        </p:nvSpPr>
        <p:spPr>
          <a:xfrm>
            <a:off x="7873638" y="2263651"/>
            <a:ext cx="1774479" cy="369332"/>
          </a:xfrm>
          <a:prstGeom prst="rect">
            <a:avLst/>
          </a:prstGeom>
          <a:noFill/>
        </p:spPr>
        <p:txBody>
          <a:bodyPr wrap="square" rtlCol="0">
            <a:spAutoFit/>
          </a:bodyPr>
          <a:lstStyle/>
          <a:p>
            <a:pPr algn="ctr"/>
            <a:r>
              <a:rPr lang="fr-FR" dirty="0"/>
              <a:t>Séquence</a:t>
            </a:r>
          </a:p>
        </p:txBody>
      </p:sp>
      <p:cxnSp>
        <p:nvCxnSpPr>
          <p:cNvPr id="11" name="Straight Arrow Connector 10">
            <a:extLst>
              <a:ext uri="{FF2B5EF4-FFF2-40B4-BE49-F238E27FC236}">
                <a16:creationId xmlns:a16="http://schemas.microsoft.com/office/drawing/2014/main" id="{A3C83E1B-6407-2439-1A13-7C6E302E73FE}"/>
              </a:ext>
            </a:extLst>
          </p:cNvPr>
          <p:cNvCxnSpPr>
            <a:cxnSpLocks/>
            <a:stCxn id="12" idx="0"/>
          </p:cNvCxnSpPr>
          <p:nvPr/>
        </p:nvCxnSpPr>
        <p:spPr>
          <a:xfrm flipH="1" flipV="1">
            <a:off x="9778701" y="3509391"/>
            <a:ext cx="1403607" cy="585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93913B6-1F1F-E082-42DD-55149F328191}"/>
              </a:ext>
            </a:extLst>
          </p:cNvPr>
          <p:cNvSpPr txBox="1"/>
          <p:nvPr/>
        </p:nvSpPr>
        <p:spPr>
          <a:xfrm>
            <a:off x="10295068" y="4094684"/>
            <a:ext cx="1774479" cy="923330"/>
          </a:xfrm>
          <a:prstGeom prst="rect">
            <a:avLst/>
          </a:prstGeom>
          <a:noFill/>
        </p:spPr>
        <p:txBody>
          <a:bodyPr wrap="square" rtlCol="0">
            <a:spAutoFit/>
          </a:bodyPr>
          <a:lstStyle/>
          <a:p>
            <a:pPr algn="ctr"/>
            <a:r>
              <a:rPr lang="fr-FR" dirty="0"/>
              <a:t>Qualité de la séquence pour chaque base</a:t>
            </a:r>
          </a:p>
        </p:txBody>
      </p:sp>
      <p:cxnSp>
        <p:nvCxnSpPr>
          <p:cNvPr id="13" name="Straight Arrow Connector 12">
            <a:extLst>
              <a:ext uri="{FF2B5EF4-FFF2-40B4-BE49-F238E27FC236}">
                <a16:creationId xmlns:a16="http://schemas.microsoft.com/office/drawing/2014/main" id="{58CA9A1E-A3EF-5656-EECE-63B8FAEBDDC2}"/>
              </a:ext>
            </a:extLst>
          </p:cNvPr>
          <p:cNvCxnSpPr/>
          <p:nvPr/>
        </p:nvCxnSpPr>
        <p:spPr>
          <a:xfrm flipH="1">
            <a:off x="3734308" y="2331291"/>
            <a:ext cx="1032734" cy="699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F63B8E6-28B5-10AA-6580-743A5F564AEF}"/>
              </a:ext>
            </a:extLst>
          </p:cNvPr>
          <p:cNvSpPr txBox="1"/>
          <p:nvPr/>
        </p:nvSpPr>
        <p:spPr>
          <a:xfrm>
            <a:off x="4532591" y="1996787"/>
            <a:ext cx="2661718" cy="646331"/>
          </a:xfrm>
          <a:prstGeom prst="rect">
            <a:avLst/>
          </a:prstGeom>
          <a:noFill/>
        </p:spPr>
        <p:txBody>
          <a:bodyPr wrap="square" rtlCol="0">
            <a:spAutoFit/>
          </a:bodyPr>
          <a:lstStyle/>
          <a:p>
            <a:pPr algn="ctr"/>
            <a:r>
              <a:rPr lang="fr-FR" dirty="0"/>
              <a:t>Identifiant de la séquence + autres informations</a:t>
            </a:r>
          </a:p>
        </p:txBody>
      </p:sp>
      <p:sp>
        <p:nvSpPr>
          <p:cNvPr id="16" name="TextBox 15">
            <a:extLst>
              <a:ext uri="{FF2B5EF4-FFF2-40B4-BE49-F238E27FC236}">
                <a16:creationId xmlns:a16="http://schemas.microsoft.com/office/drawing/2014/main" id="{662C63AC-6C76-9801-86AA-4126A09799EA}"/>
              </a:ext>
            </a:extLst>
          </p:cNvPr>
          <p:cNvSpPr txBox="1"/>
          <p:nvPr/>
        </p:nvSpPr>
        <p:spPr>
          <a:xfrm>
            <a:off x="594370" y="2099581"/>
            <a:ext cx="3031066" cy="461665"/>
          </a:xfrm>
          <a:prstGeom prst="rect">
            <a:avLst/>
          </a:prstGeom>
          <a:noFill/>
        </p:spPr>
        <p:txBody>
          <a:bodyPr wrap="square" rtlCol="0">
            <a:spAutoFit/>
          </a:bodyPr>
          <a:lstStyle/>
          <a:p>
            <a:r>
              <a:rPr lang="fr-FR" sz="2400" dirty="0"/>
              <a:t>Format </a:t>
            </a:r>
            <a:r>
              <a:rPr lang="fr-FR" sz="2400" dirty="0" err="1"/>
              <a:t>fastq</a:t>
            </a:r>
            <a:r>
              <a:rPr lang="fr-FR" sz="2400" dirty="0"/>
              <a:t>:</a:t>
            </a:r>
          </a:p>
        </p:txBody>
      </p:sp>
      <p:sp>
        <p:nvSpPr>
          <p:cNvPr id="3" name="TextBox 2">
            <a:extLst>
              <a:ext uri="{FF2B5EF4-FFF2-40B4-BE49-F238E27FC236}">
                <a16:creationId xmlns:a16="http://schemas.microsoft.com/office/drawing/2014/main" id="{CE574D3D-1420-72EF-D44B-1107E59B7381}"/>
              </a:ext>
            </a:extLst>
          </p:cNvPr>
          <p:cNvSpPr txBox="1"/>
          <p:nvPr/>
        </p:nvSpPr>
        <p:spPr>
          <a:xfrm>
            <a:off x="594370" y="5833268"/>
            <a:ext cx="2181069" cy="369332"/>
          </a:xfrm>
          <a:prstGeom prst="rect">
            <a:avLst/>
          </a:prstGeom>
          <a:noFill/>
        </p:spPr>
        <p:txBody>
          <a:bodyPr wrap="square" rtlCol="0">
            <a:spAutoFit/>
          </a:bodyPr>
          <a:lstStyle/>
          <a:p>
            <a:r>
              <a:rPr lang="fr-FR" dirty="0"/>
              <a:t>…</a:t>
            </a:r>
          </a:p>
        </p:txBody>
      </p:sp>
    </p:spTree>
    <p:extLst>
      <p:ext uri="{BB962C8B-B14F-4D97-AF65-F5344CB8AC3E}">
        <p14:creationId xmlns:p14="http://schemas.microsoft.com/office/powerpoint/2010/main" val="28308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9794</TotalTime>
  <Words>1763</Words>
  <Application>Microsoft Macintosh PowerPoint</Application>
  <PresentationFormat>Widescreen</PresentationFormat>
  <Paragraphs>308</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Courier</vt:lpstr>
      <vt:lpstr>Office Theme</vt:lpstr>
      <vt:lpstr>Introduction aux données de séquençage ADN pour la clinique</vt:lpstr>
      <vt:lpstr>But</vt:lpstr>
      <vt:lpstr>L’ADN</vt:lpstr>
      <vt:lpstr>Exemple V640E (V600E)</vt:lpstr>
      <vt:lpstr>Le séquençage d’ADN – une révolution toujours en marche</vt:lpstr>
      <vt:lpstr>Le séquençage d’ADN – une révolution toujours en marche</vt:lpstr>
      <vt:lpstr>Le séquençage d’ADN – une révolution toujours en marche</vt:lpstr>
      <vt:lpstr>High-throughput sequencing</vt:lpstr>
      <vt:lpstr>A la sortie du séquenceur – une très longue liste de séquences</vt:lpstr>
      <vt:lpstr>Mutations dans les parties codantes du génome -&gt; Exome sequencing</vt:lpstr>
      <vt:lpstr>Mutations dans certains gènes liés à des cancers -&gt; Targeted sequencing</vt:lpstr>
      <vt:lpstr>Comment trouver des mutations somatiques?</vt:lpstr>
      <vt:lpstr>Comment trouver des mutations somatiques?</vt:lpstr>
      <vt:lpstr>Défi supplémentaire:</vt:lpstr>
      <vt:lpstr>Le séquençage pour trouver les mutations dans une tumeur</vt:lpstr>
      <vt:lpstr>Identification des mutations</vt:lpstr>
      <vt:lpstr>PowerPoint Presentation</vt:lpstr>
      <vt:lpstr>L’appel des mutations (mutation calling)</vt:lpstr>
      <vt:lpstr>L’appel des mutations (mutation calling)</vt:lpstr>
      <vt:lpstr>Résumé</vt:lpstr>
      <vt:lpstr>Comment caractériser l’effet des mutations</vt:lpstr>
      <vt:lpstr>Comment caractériser l’effet des mutations</vt:lpstr>
      <vt:lpstr>Mutations fréquentes versus mutations rares</vt:lpstr>
      <vt:lpstr>Mutations fréquentes versus mutations rares</vt:lpstr>
      <vt:lpstr>Mutations et conservation biophysique</vt:lpstr>
      <vt:lpstr>Mutations et conservation phylogénique</vt:lpstr>
      <vt:lpstr>Au delà des ’point mutations’</vt:lpstr>
      <vt:lpstr>Effet des mutations – récapitulatif</vt:lpstr>
      <vt:lpstr>Autre application de l’identification de mutations</vt:lpstr>
      <vt:lpstr>Implications</vt:lpstr>
      <vt:lpstr>Résumé</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Gfeller</dc:creator>
  <cp:lastModifiedBy>David Gfeller</cp:lastModifiedBy>
  <cp:revision>86</cp:revision>
  <dcterms:created xsi:type="dcterms:W3CDTF">2022-07-15T08:34:23Z</dcterms:created>
  <dcterms:modified xsi:type="dcterms:W3CDTF">2025-08-13T09:53:03Z</dcterms:modified>
</cp:coreProperties>
</file>