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2" r:id="rId9"/>
    <p:sldId id="263" r:id="rId10"/>
    <p:sldId id="264" r:id="rId11"/>
    <p:sldId id="265" r:id="rId12"/>
    <p:sldId id="267" r:id="rId13"/>
    <p:sldId id="268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80" r:id="rId22"/>
    <p:sldId id="283" r:id="rId23"/>
    <p:sldId id="285" r:id="rId24"/>
    <p:sldId id="284" r:id="rId25"/>
    <p:sldId id="278" r:id="rId26"/>
    <p:sldId id="281" r:id="rId27"/>
    <p:sldId id="286" r:id="rId2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486"/>
    <p:restoredTop sz="96301"/>
  </p:normalViewPr>
  <p:slideViewPr>
    <p:cSldViewPr snapToGrid="0">
      <p:cViewPr varScale="1">
        <p:scale>
          <a:sx n="118" d="100"/>
          <a:sy n="118" d="100"/>
        </p:scale>
        <p:origin x="14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0AFD4C-C654-DB4B-AD52-464463488790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C8C984-DA67-BC41-8003-79C8594FF3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135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8102C-3C53-98BA-9B5F-F4E3A55021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3F0941-98F9-2948-0FE2-435D89F00E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D28CA-3C6E-9E00-79F3-CC5C30C0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489F-DF15-4F40-8E80-962B1F5AB4F1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DD05-B2CC-5B87-85C0-7F6DA4385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29D2-492F-2AAF-045B-07E31DE16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0EB1-8D43-F545-BF32-F4551D7BC7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6061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863CF-6CA5-4217-4061-1BA3FABC9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D78A24-9FA5-1719-64A7-FF599B1E22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694CD-FF10-DA3D-CCA1-27FBF3570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489F-DF15-4F40-8E80-962B1F5AB4F1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67A0C6-7D89-50CD-0E27-6A9A0F518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04C0F-CCF8-44EC-10B4-95C899623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0EB1-8D43-F545-BF32-F4551D7BC7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232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ED79C2-6DF7-0D3E-BFBD-D65773E19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7D09EB-6AED-9C82-307B-41862CA9C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4F4ED-09FC-559A-5779-5749B468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489F-DF15-4F40-8E80-962B1F5AB4F1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A2D8C-ADB6-C713-A880-958EEFC79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B9CB6-ACF5-12AA-A017-F82EFBD8A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0EB1-8D43-F545-BF32-F4551D7BC7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074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9EA9-6D2F-B1A5-BFFF-39B68FFA7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DC5CD-9F4D-BE90-97CD-D1B599F16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7769E-BC7B-A90C-B7DB-9807376C5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489F-DF15-4F40-8E80-962B1F5AB4F1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7FFCD-1189-0437-1BEA-C43D1D01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8B9F0-E2C2-99B8-7400-DC4412FEF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0EB1-8D43-F545-BF32-F4551D7BC7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225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1404-2F43-1282-6FC7-923FDEAE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E6D74-0B97-E614-0405-0D7521005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4267D-E154-DEE4-CB4B-CF15574F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489F-DF15-4F40-8E80-962B1F5AB4F1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55218-DA4E-817E-D63E-87A81AC1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7CEA-EDB4-B365-E20C-DD585F432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0EB1-8D43-F545-BF32-F4551D7BC7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4457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454A6-2764-1929-C3ED-7CD1ED5CF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55368-FEFD-7515-0F54-2BCDBF50DB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95D10-2931-F605-AE9E-17C25F444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23420-E962-3E60-18E8-E1B8E3D9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489F-DF15-4F40-8E80-962B1F5AB4F1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5630A-CD28-035D-45D8-0E3C92D1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D1133-6D89-5610-509A-1A2C294AB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0EB1-8D43-F545-BF32-F4551D7BC7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0081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B368B-3A5B-E076-D65E-A19D7FF47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6D747-6980-8EAF-4FDF-32679C32D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EE686-97E0-E7ED-C4E1-6750766CB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8BA614-F2A7-BDA4-F833-FD35897738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E22AE-F923-2ADF-084F-CE3E82A4D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6D1327-1E42-0CFC-5038-92A0D8AB2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489F-DF15-4F40-8E80-962B1F5AB4F1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E1F6E6-7D7D-5906-CAF4-86190E0B4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B46B7-5A8F-A762-5833-2A990A3A0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0EB1-8D43-F545-BF32-F4551D7BC7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54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326A-E706-4B40-123B-38E8FB46F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E7CBB-0F02-BFC0-CB5B-184F98AE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489F-DF15-4F40-8E80-962B1F5AB4F1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1D867B-C768-D3C5-CB57-C50B52CE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AF98A-E895-DEE0-13F5-8B7DB1F0A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0EB1-8D43-F545-BF32-F4551D7BC7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9765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4A6E50-5782-C5DC-E9C3-EFF0BC14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489F-DF15-4F40-8E80-962B1F5AB4F1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9F6801-E2AB-A450-8D89-5F9FCD62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A2728-B437-32FD-BFB8-740B1072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0EB1-8D43-F545-BF32-F4551D7BC7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14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BD348-9FB1-075E-44EA-52D7F3B1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478CE-724F-45FF-27AD-CA0090ED1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DDE6DA-5BFE-9F62-ADEF-0A65610C1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E65A8F-4B74-20CD-3E99-374CD07C2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489F-DF15-4F40-8E80-962B1F5AB4F1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0B0EF-BBF7-0A38-F26E-83EA495C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F944AB-3AD9-9695-555B-EFEEEA24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0EB1-8D43-F545-BF32-F4551D7BC7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8145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AA94B-65CB-1F7F-4DCF-CE3E7405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3A39A6-DB66-2FCA-58FA-19CA68855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50208-B209-D36E-1E93-55C071D96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C1073-D69A-F004-87E5-99677EA4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489F-DF15-4F40-8E80-962B1F5AB4F1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D6322-DD4A-00F3-9182-01B6CD5EA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C34D0-09BA-E7C8-5842-E2D41076C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00EB1-8D43-F545-BF32-F4551D7BC7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7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78F521-B4E3-BBA2-6884-9DDCA729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59996-CA81-6E30-5E52-ABCC386CB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3C571-9663-74DE-A6C3-D583ECD9D2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7489F-DF15-4F40-8E80-962B1F5AB4F1}" type="datetimeFigureOut">
              <a:rPr lang="fr-FR" smtClean="0"/>
              <a:t>13/08/2025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B50C3-A5E5-BF5E-C7CD-91EA50550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29E8D-D53F-1BA6-492B-4E9F8963D9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00EB1-8D43-F545-BF32-F4551D7BC7B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697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C41A2D9-1CD3-6D1D-9008-452ACBE8EA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4980"/>
            <a:ext cx="9144000" cy="1655762"/>
          </a:xfrm>
        </p:spPr>
        <p:txBody>
          <a:bodyPr/>
          <a:lstStyle/>
          <a:p>
            <a:r>
              <a:rPr lang="fr-FR" dirty="0"/>
              <a:t>Julien Racle</a:t>
            </a:r>
          </a:p>
          <a:p>
            <a:r>
              <a:rPr lang="fr-FR" dirty="0"/>
              <a:t>3 octobre 2025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327FA94-9B91-7DB9-2121-2492AB56F7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fr-FR" dirty="0"/>
              <a:t>Introduction aux données de séquençage - ARN</a:t>
            </a:r>
          </a:p>
        </p:txBody>
      </p:sp>
    </p:spTree>
    <p:extLst>
      <p:ext uri="{BB962C8B-B14F-4D97-AF65-F5344CB8AC3E}">
        <p14:creationId xmlns:p14="http://schemas.microsoft.com/office/powerpoint/2010/main" val="571149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67FA-D08C-907B-9754-066A9678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324" cy="1325563"/>
          </a:xfrm>
        </p:spPr>
        <p:txBody>
          <a:bodyPr/>
          <a:lstStyle/>
          <a:p>
            <a:r>
              <a:rPr lang="fr-FR" dirty="0"/>
              <a:t>Défis de cette approche basée sur le comptage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D7C90-3BC5-1E0D-585B-EAB7C0DEF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796"/>
          </a:xfrm>
        </p:spPr>
        <p:txBody>
          <a:bodyPr/>
          <a:lstStyle/>
          <a:p>
            <a:r>
              <a:rPr lang="fr-FR" dirty="0"/>
              <a:t>Le nombre total de séquences peut varier d’un échantillon à l’autre.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10DEA9-CD00-A99A-63B7-1E5FA2393766}"/>
              </a:ext>
            </a:extLst>
          </p:cNvPr>
          <p:cNvSpPr txBox="1"/>
          <p:nvPr/>
        </p:nvSpPr>
        <p:spPr>
          <a:xfrm>
            <a:off x="493822" y="5395844"/>
            <a:ext cx="113722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Pour comparer l’expression d’un gène entre plusieurs échantillons/patients, il faut diviser par la nombre total de séquences dans chaque échantillon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6F39F4D-9978-4A52-53E8-780385DC68CD}"/>
              </a:ext>
            </a:extLst>
          </p:cNvPr>
          <p:cNvCxnSpPr/>
          <p:nvPr/>
        </p:nvCxnSpPr>
        <p:spPr>
          <a:xfrm>
            <a:off x="3695837" y="3165915"/>
            <a:ext cx="4690614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452E25F-FAF5-F19C-C515-60D1F8EAC9B3}"/>
              </a:ext>
            </a:extLst>
          </p:cNvPr>
          <p:cNvCxnSpPr/>
          <p:nvPr/>
        </p:nvCxnSpPr>
        <p:spPr>
          <a:xfrm>
            <a:off x="6791642" y="2911282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5EC0D0E-F64F-4ED8-12E6-7338814B2650}"/>
              </a:ext>
            </a:extLst>
          </p:cNvPr>
          <p:cNvCxnSpPr/>
          <p:nvPr/>
        </p:nvCxnSpPr>
        <p:spPr>
          <a:xfrm>
            <a:off x="7036293" y="3045353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7D9E131-C5E8-40D1-0504-D020D420C03F}"/>
              </a:ext>
            </a:extLst>
          </p:cNvPr>
          <p:cNvCxnSpPr/>
          <p:nvPr/>
        </p:nvCxnSpPr>
        <p:spPr>
          <a:xfrm>
            <a:off x="6965865" y="2777264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FB63D3B-3C87-C8E0-8AED-436C178B668D}"/>
              </a:ext>
            </a:extLst>
          </p:cNvPr>
          <p:cNvCxnSpPr/>
          <p:nvPr/>
        </p:nvCxnSpPr>
        <p:spPr>
          <a:xfrm>
            <a:off x="4044282" y="2884478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8FE5EF0-5B52-CDDE-0F47-A64AA306FF0E}"/>
              </a:ext>
            </a:extLst>
          </p:cNvPr>
          <p:cNvCxnSpPr/>
          <p:nvPr/>
        </p:nvCxnSpPr>
        <p:spPr>
          <a:xfrm>
            <a:off x="7769970" y="2911282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26DCE14-D59F-5404-2379-82305DD17342}"/>
              </a:ext>
            </a:extLst>
          </p:cNvPr>
          <p:cNvCxnSpPr/>
          <p:nvPr/>
        </p:nvCxnSpPr>
        <p:spPr>
          <a:xfrm>
            <a:off x="4218505" y="2777264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6CD903A-834F-D6D1-6253-11ABDD586194}"/>
              </a:ext>
            </a:extLst>
          </p:cNvPr>
          <p:cNvCxnSpPr/>
          <p:nvPr/>
        </p:nvCxnSpPr>
        <p:spPr>
          <a:xfrm>
            <a:off x="4493241" y="2884478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58E6AC9-4A86-D134-B302-D32283A52E51}"/>
              </a:ext>
            </a:extLst>
          </p:cNvPr>
          <p:cNvCxnSpPr/>
          <p:nvPr/>
        </p:nvCxnSpPr>
        <p:spPr>
          <a:xfrm>
            <a:off x="4319018" y="3005094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AD5C8F8-D9B2-AC99-F6AE-0ADE8D7FBD10}"/>
              </a:ext>
            </a:extLst>
          </p:cNvPr>
          <p:cNvCxnSpPr/>
          <p:nvPr/>
        </p:nvCxnSpPr>
        <p:spPr>
          <a:xfrm>
            <a:off x="4808182" y="3005094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FED2AE9-3430-0433-47F3-8FCDEDF47240}"/>
              </a:ext>
            </a:extLst>
          </p:cNvPr>
          <p:cNvCxnSpPr/>
          <p:nvPr/>
        </p:nvCxnSpPr>
        <p:spPr>
          <a:xfrm>
            <a:off x="3843256" y="3031897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EA11CF-EF09-6794-CFC8-19E0FF873893}"/>
              </a:ext>
            </a:extLst>
          </p:cNvPr>
          <p:cNvCxnSpPr/>
          <p:nvPr/>
        </p:nvCxnSpPr>
        <p:spPr>
          <a:xfrm>
            <a:off x="8035125" y="3045353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225C49F-32F6-9AB3-A000-B1B72C76B357}"/>
              </a:ext>
            </a:extLst>
          </p:cNvPr>
          <p:cNvCxnSpPr/>
          <p:nvPr/>
        </p:nvCxnSpPr>
        <p:spPr>
          <a:xfrm>
            <a:off x="7595747" y="3045299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066487-CC49-1F3A-B23C-5B3614DCA6C3}"/>
              </a:ext>
            </a:extLst>
          </p:cNvPr>
          <p:cNvCxnSpPr/>
          <p:nvPr/>
        </p:nvCxnSpPr>
        <p:spPr>
          <a:xfrm>
            <a:off x="7300909" y="2911282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6648C3B-541C-4B20-7985-2247FEC7D932}"/>
              </a:ext>
            </a:extLst>
          </p:cNvPr>
          <p:cNvCxnSpPr/>
          <p:nvPr/>
        </p:nvCxnSpPr>
        <p:spPr>
          <a:xfrm>
            <a:off x="3829854" y="3165969"/>
            <a:ext cx="1443970" cy="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0C9C2B1-EEC5-39FD-CB7F-FDA77F274ACE}"/>
              </a:ext>
            </a:extLst>
          </p:cNvPr>
          <p:cNvCxnSpPr/>
          <p:nvPr/>
        </p:nvCxnSpPr>
        <p:spPr>
          <a:xfrm flipV="1">
            <a:off x="6791642" y="3165915"/>
            <a:ext cx="1606033" cy="55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4B2056A-DF42-E86C-EF56-9B90173E9ECE}"/>
              </a:ext>
            </a:extLst>
          </p:cNvPr>
          <p:cNvSpPr txBox="1"/>
          <p:nvPr/>
        </p:nvSpPr>
        <p:spPr>
          <a:xfrm>
            <a:off x="3910265" y="3179371"/>
            <a:ext cx="1752211" cy="48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7C3EFE3-E8E0-C934-3A82-12D5D8526ED6}"/>
              </a:ext>
            </a:extLst>
          </p:cNvPr>
          <p:cNvSpPr txBox="1"/>
          <p:nvPr/>
        </p:nvSpPr>
        <p:spPr>
          <a:xfrm>
            <a:off x="6912395" y="3179371"/>
            <a:ext cx="1752211" cy="48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F538DDA-4019-E4B0-3251-1E2BF65A9262}"/>
              </a:ext>
            </a:extLst>
          </p:cNvPr>
          <p:cNvCxnSpPr/>
          <p:nvPr/>
        </p:nvCxnSpPr>
        <p:spPr>
          <a:xfrm>
            <a:off x="3631328" y="4699418"/>
            <a:ext cx="4690614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E32AC5-3B86-DEDF-E978-C20D679DDC67}"/>
              </a:ext>
            </a:extLst>
          </p:cNvPr>
          <p:cNvCxnSpPr/>
          <p:nvPr/>
        </p:nvCxnSpPr>
        <p:spPr>
          <a:xfrm>
            <a:off x="6727133" y="4444785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47F79F5-D0DD-D97A-EE3C-23D98AD3C0DC}"/>
              </a:ext>
            </a:extLst>
          </p:cNvPr>
          <p:cNvCxnSpPr/>
          <p:nvPr/>
        </p:nvCxnSpPr>
        <p:spPr>
          <a:xfrm>
            <a:off x="6971784" y="4578857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65AAF9C-74EC-D221-5B67-5C3DA0023C8E}"/>
              </a:ext>
            </a:extLst>
          </p:cNvPr>
          <p:cNvCxnSpPr/>
          <p:nvPr/>
        </p:nvCxnSpPr>
        <p:spPr>
          <a:xfrm>
            <a:off x="6901356" y="4310768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7E964BE-7AF5-E2D7-B4FC-061DEB5E6CBD}"/>
              </a:ext>
            </a:extLst>
          </p:cNvPr>
          <p:cNvCxnSpPr/>
          <p:nvPr/>
        </p:nvCxnSpPr>
        <p:spPr>
          <a:xfrm>
            <a:off x="3979773" y="4417982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D763373-9710-C7F4-E4DB-3B927CD95227}"/>
              </a:ext>
            </a:extLst>
          </p:cNvPr>
          <p:cNvCxnSpPr/>
          <p:nvPr/>
        </p:nvCxnSpPr>
        <p:spPr>
          <a:xfrm>
            <a:off x="7705461" y="4444785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828D920-443B-42EC-1770-F1F6C83299EF}"/>
              </a:ext>
            </a:extLst>
          </p:cNvPr>
          <p:cNvCxnSpPr/>
          <p:nvPr/>
        </p:nvCxnSpPr>
        <p:spPr>
          <a:xfrm>
            <a:off x="4153996" y="4310768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5E255E1-5DA5-FBC3-C4E9-F4EC900D8739}"/>
              </a:ext>
            </a:extLst>
          </p:cNvPr>
          <p:cNvCxnSpPr/>
          <p:nvPr/>
        </p:nvCxnSpPr>
        <p:spPr>
          <a:xfrm>
            <a:off x="4428732" y="4417982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2AFC2736-6358-8501-C528-B153A71D6F8D}"/>
              </a:ext>
            </a:extLst>
          </p:cNvPr>
          <p:cNvCxnSpPr/>
          <p:nvPr/>
        </p:nvCxnSpPr>
        <p:spPr>
          <a:xfrm>
            <a:off x="4254509" y="4538597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546DEBC-4638-ADCF-29F2-AEAB91CAA0FA}"/>
              </a:ext>
            </a:extLst>
          </p:cNvPr>
          <p:cNvCxnSpPr/>
          <p:nvPr/>
        </p:nvCxnSpPr>
        <p:spPr>
          <a:xfrm>
            <a:off x="4743673" y="4538597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CF5B019-E7BA-3F5D-C8D6-F96EA80C14E6}"/>
              </a:ext>
            </a:extLst>
          </p:cNvPr>
          <p:cNvCxnSpPr/>
          <p:nvPr/>
        </p:nvCxnSpPr>
        <p:spPr>
          <a:xfrm>
            <a:off x="3778747" y="4565401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2E8843D-3F8A-3662-0F35-E8BF3F0AAEEE}"/>
              </a:ext>
            </a:extLst>
          </p:cNvPr>
          <p:cNvCxnSpPr/>
          <p:nvPr/>
        </p:nvCxnSpPr>
        <p:spPr>
          <a:xfrm>
            <a:off x="7998379" y="4578857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2F28AEF-0DC1-C4A4-C7A1-9DB39B2B7E86}"/>
              </a:ext>
            </a:extLst>
          </p:cNvPr>
          <p:cNvCxnSpPr/>
          <p:nvPr/>
        </p:nvCxnSpPr>
        <p:spPr>
          <a:xfrm>
            <a:off x="7531238" y="4578803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5C10AF6-3F96-BFF8-B9D8-65A609E097D2}"/>
              </a:ext>
            </a:extLst>
          </p:cNvPr>
          <p:cNvCxnSpPr/>
          <p:nvPr/>
        </p:nvCxnSpPr>
        <p:spPr>
          <a:xfrm>
            <a:off x="7236400" y="4444785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123E4DB-3C2E-6978-46F5-9A713897D726}"/>
              </a:ext>
            </a:extLst>
          </p:cNvPr>
          <p:cNvCxnSpPr/>
          <p:nvPr/>
        </p:nvCxnSpPr>
        <p:spPr>
          <a:xfrm>
            <a:off x="3765345" y="4699472"/>
            <a:ext cx="1443970" cy="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DE51FBF-BE94-9C32-C301-830380E223F3}"/>
              </a:ext>
            </a:extLst>
          </p:cNvPr>
          <p:cNvCxnSpPr/>
          <p:nvPr/>
        </p:nvCxnSpPr>
        <p:spPr>
          <a:xfrm flipV="1">
            <a:off x="6727133" y="4699418"/>
            <a:ext cx="1606033" cy="55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132EB57-8BB4-87C8-5735-563EA0A1C5FA}"/>
              </a:ext>
            </a:extLst>
          </p:cNvPr>
          <p:cNvSpPr txBox="1"/>
          <p:nvPr/>
        </p:nvSpPr>
        <p:spPr>
          <a:xfrm>
            <a:off x="3845756" y="4712874"/>
            <a:ext cx="1752211" cy="48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E3D41D2-CBF9-C085-43B8-FA63ABF207C3}"/>
              </a:ext>
            </a:extLst>
          </p:cNvPr>
          <p:cNvSpPr txBox="1"/>
          <p:nvPr/>
        </p:nvSpPr>
        <p:spPr>
          <a:xfrm>
            <a:off x="6847886" y="4712874"/>
            <a:ext cx="1752211" cy="48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553F4DC-D0EB-E735-C222-0FBBFFF29BAA}"/>
              </a:ext>
            </a:extLst>
          </p:cNvPr>
          <p:cNvCxnSpPr/>
          <p:nvPr/>
        </p:nvCxnSpPr>
        <p:spPr>
          <a:xfrm>
            <a:off x="4861043" y="4399265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E3464E1-8150-F594-2D8F-2E0DEFCD073F}"/>
              </a:ext>
            </a:extLst>
          </p:cNvPr>
          <p:cNvCxnSpPr/>
          <p:nvPr/>
        </p:nvCxnSpPr>
        <p:spPr>
          <a:xfrm>
            <a:off x="4594829" y="4310768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A367063-06C9-B01A-C69B-D4B10F8C581B}"/>
              </a:ext>
            </a:extLst>
          </p:cNvPr>
          <p:cNvCxnSpPr/>
          <p:nvPr/>
        </p:nvCxnSpPr>
        <p:spPr>
          <a:xfrm>
            <a:off x="3752166" y="4214978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9D1E8A8-9B17-C19E-0C5E-61A9E80D5CF6}"/>
              </a:ext>
            </a:extLst>
          </p:cNvPr>
          <p:cNvCxnSpPr/>
          <p:nvPr/>
        </p:nvCxnSpPr>
        <p:spPr>
          <a:xfrm>
            <a:off x="4363747" y="4196262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817DD18-0752-3451-6695-7D6CAC8B66D3}"/>
              </a:ext>
            </a:extLst>
          </p:cNvPr>
          <p:cNvCxnSpPr/>
          <p:nvPr/>
        </p:nvCxnSpPr>
        <p:spPr>
          <a:xfrm>
            <a:off x="4917896" y="4196262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BFDEDA53-5890-D95D-3356-FD1DF46B8DC8}"/>
              </a:ext>
            </a:extLst>
          </p:cNvPr>
          <p:cNvCxnSpPr/>
          <p:nvPr/>
        </p:nvCxnSpPr>
        <p:spPr>
          <a:xfrm>
            <a:off x="4153996" y="4085398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9E3A189-7B04-EBE0-3FD1-D38BAA75756A}"/>
              </a:ext>
            </a:extLst>
          </p:cNvPr>
          <p:cNvCxnSpPr/>
          <p:nvPr/>
        </p:nvCxnSpPr>
        <p:spPr>
          <a:xfrm>
            <a:off x="4660763" y="4085193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00AC38-D738-B114-0A5B-983DF4C45389}"/>
              </a:ext>
            </a:extLst>
          </p:cNvPr>
          <p:cNvCxnSpPr/>
          <p:nvPr/>
        </p:nvCxnSpPr>
        <p:spPr>
          <a:xfrm>
            <a:off x="7210516" y="4205312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CFCEBCC-CE7C-5934-81F4-4C14EF1B6C87}"/>
              </a:ext>
            </a:extLst>
          </p:cNvPr>
          <p:cNvCxnSpPr/>
          <p:nvPr/>
        </p:nvCxnSpPr>
        <p:spPr>
          <a:xfrm>
            <a:off x="7877298" y="4310768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461D8EC-7805-7C44-0C5D-59C4442E446E}"/>
              </a:ext>
            </a:extLst>
          </p:cNvPr>
          <p:cNvCxnSpPr/>
          <p:nvPr/>
        </p:nvCxnSpPr>
        <p:spPr>
          <a:xfrm>
            <a:off x="7663997" y="4186801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EA45CF3-764C-A861-EC08-11CB177B5315}"/>
              </a:ext>
            </a:extLst>
          </p:cNvPr>
          <p:cNvCxnSpPr/>
          <p:nvPr/>
        </p:nvCxnSpPr>
        <p:spPr>
          <a:xfrm>
            <a:off x="6763950" y="4131266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5BBE8D5-BB68-1CA5-494E-FB35A47D5F82}"/>
              </a:ext>
            </a:extLst>
          </p:cNvPr>
          <p:cNvCxnSpPr/>
          <p:nvPr/>
        </p:nvCxnSpPr>
        <p:spPr>
          <a:xfrm>
            <a:off x="7385584" y="4343525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985A374-173D-FE0A-66F2-9A6856A305DA}"/>
              </a:ext>
            </a:extLst>
          </p:cNvPr>
          <p:cNvCxnSpPr/>
          <p:nvPr/>
        </p:nvCxnSpPr>
        <p:spPr>
          <a:xfrm>
            <a:off x="7928614" y="4085193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7463640-A488-EA9F-561D-464E0DAD798B}"/>
              </a:ext>
            </a:extLst>
          </p:cNvPr>
          <p:cNvCxnSpPr/>
          <p:nvPr/>
        </p:nvCxnSpPr>
        <p:spPr>
          <a:xfrm>
            <a:off x="7426217" y="4084989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0CC72FF7-C0E6-01A5-0BA8-D56BFDBA3FE4}"/>
              </a:ext>
            </a:extLst>
          </p:cNvPr>
          <p:cNvCxnSpPr/>
          <p:nvPr/>
        </p:nvCxnSpPr>
        <p:spPr>
          <a:xfrm>
            <a:off x="6972807" y="4057017"/>
            <a:ext cx="34844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F585296B-F5F6-4EC7-6DFB-532499F7F2C3}"/>
              </a:ext>
            </a:extLst>
          </p:cNvPr>
          <p:cNvSpPr txBox="1"/>
          <p:nvPr/>
        </p:nvSpPr>
        <p:spPr>
          <a:xfrm>
            <a:off x="1928057" y="2884478"/>
            <a:ext cx="1508565" cy="48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3E537FC-099F-8B55-2DF3-EE155537E02A}"/>
              </a:ext>
            </a:extLst>
          </p:cNvPr>
          <p:cNvSpPr txBox="1"/>
          <p:nvPr/>
        </p:nvSpPr>
        <p:spPr>
          <a:xfrm>
            <a:off x="1928057" y="4362037"/>
            <a:ext cx="1508565" cy="487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E8777B-D881-C3C3-8BCA-58858617500C}"/>
              </a:ext>
            </a:extLst>
          </p:cNvPr>
          <p:cNvSpPr txBox="1"/>
          <p:nvPr/>
        </p:nvSpPr>
        <p:spPr>
          <a:xfrm>
            <a:off x="9391027" y="3799100"/>
            <a:ext cx="25656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Meilleure efficacité du séquençage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Echantillon plus grand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1748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48" grpId="0"/>
      <p:bldP spid="49" grpId="0"/>
      <p:bldP spid="66" grpId="0"/>
      <p:bldP spid="67" grpId="0"/>
      <p:bldP spid="83" grpId="0"/>
      <p:bldP spid="84" grpId="0"/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15F4-1F50-79C3-74AB-AB5F11D0E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 termes mathématiques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A5DB5-485A-C403-15A4-A180AC895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826" y="2582805"/>
            <a:ext cx="10833494" cy="786892"/>
          </a:xfrm>
        </p:spPr>
        <p:txBody>
          <a:bodyPr>
            <a:normAutofit/>
          </a:bodyPr>
          <a:lstStyle/>
          <a:p>
            <a:pPr marL="360363" indent="-360363"/>
            <a:r>
              <a:rPr lang="fr-FR" dirty="0"/>
              <a:t>Données normalisées: </a:t>
            </a:r>
            <a:r>
              <a:rPr lang="fr-FR" dirty="0" err="1">
                <a:sym typeface="Wingdings" pitchFamily="2" charset="2"/>
              </a:rPr>
              <a:t>Transcript</a:t>
            </a:r>
            <a:r>
              <a:rPr lang="fr-FR" dirty="0">
                <a:sym typeface="Wingdings" pitchFamily="2" charset="2"/>
              </a:rPr>
              <a:t> per million </a:t>
            </a:r>
            <a:r>
              <a:rPr lang="fr-FR">
                <a:sym typeface="Wingdings" pitchFamily="2" charset="2"/>
              </a:rPr>
              <a:t>(TPM):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9C992-74E1-451B-B967-A9464E00DE14}"/>
              </a:ext>
            </a:extLst>
          </p:cNvPr>
          <p:cNvSpPr txBox="1"/>
          <p:nvPr/>
        </p:nvSpPr>
        <p:spPr>
          <a:xfrm>
            <a:off x="795279" y="3380473"/>
            <a:ext cx="4669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# brins d’ARN pour le gène (i)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2FB1C9-B270-9A6D-14A1-31774AA00B69}"/>
              </a:ext>
            </a:extLst>
          </p:cNvPr>
          <p:cNvSpPr txBox="1"/>
          <p:nvPr/>
        </p:nvSpPr>
        <p:spPr>
          <a:xfrm>
            <a:off x="1077883" y="4090834"/>
            <a:ext cx="4104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Longueur du gène (i)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B32AFE-EFE6-7276-FD65-260223FB790D}"/>
              </a:ext>
            </a:extLst>
          </p:cNvPr>
          <p:cNvCxnSpPr>
            <a:cxnSpLocks/>
          </p:cNvCxnSpPr>
          <p:nvPr/>
        </p:nvCxnSpPr>
        <p:spPr>
          <a:xfrm>
            <a:off x="670560" y="3963339"/>
            <a:ext cx="43831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58A6C5-D35E-E422-E347-BD722134EFFE}"/>
              </a:ext>
            </a:extLst>
          </p:cNvPr>
          <p:cNvSpPr txBox="1"/>
          <p:nvPr/>
        </p:nvSpPr>
        <p:spPr>
          <a:xfrm>
            <a:off x="5721259" y="4154042"/>
            <a:ext cx="4669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# brins d’ARN pour le gène (j)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0454D-2A97-D567-A645-984A53BDA455}"/>
              </a:ext>
            </a:extLst>
          </p:cNvPr>
          <p:cNvSpPr txBox="1"/>
          <p:nvPr/>
        </p:nvSpPr>
        <p:spPr>
          <a:xfrm>
            <a:off x="5108135" y="3676084"/>
            <a:ext cx="3728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x</a:t>
            </a:r>
          </a:p>
        </p:txBody>
      </p:sp>
      <p:pic>
        <p:nvPicPr>
          <p:cNvPr id="18" name="Picture 17" descr="Shape, arrow&#10;&#10;Description automatically generated">
            <a:extLst>
              <a:ext uri="{FF2B5EF4-FFF2-40B4-BE49-F238E27FC236}">
                <a16:creationId xmlns:a16="http://schemas.microsoft.com/office/drawing/2014/main" id="{10820038-11CA-7244-5BF4-C9B737677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121" y="4103611"/>
            <a:ext cx="484538" cy="1159431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A753BD1-83B3-D6AC-D84F-0ECF2973C099}"/>
              </a:ext>
            </a:extLst>
          </p:cNvPr>
          <p:cNvCxnSpPr/>
          <p:nvPr/>
        </p:nvCxnSpPr>
        <p:spPr>
          <a:xfrm flipV="1">
            <a:off x="1749165" y="4641742"/>
            <a:ext cx="1464815" cy="1064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276F82-F7BE-3F09-2CC3-58B586C20E1E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5427652" y="5263042"/>
            <a:ext cx="107738" cy="5481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80EB3A-90B7-581C-402A-153218E324D4}"/>
              </a:ext>
            </a:extLst>
          </p:cNvPr>
          <p:cNvSpPr txBox="1"/>
          <p:nvPr/>
        </p:nvSpPr>
        <p:spPr>
          <a:xfrm>
            <a:off x="362826" y="5692675"/>
            <a:ext cx="2500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Normalisation par la longueur du gène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3CB858-20F1-151B-3EDA-BDF8ED205D98}"/>
              </a:ext>
            </a:extLst>
          </p:cNvPr>
          <p:cNvSpPr txBox="1"/>
          <p:nvPr/>
        </p:nvSpPr>
        <p:spPr>
          <a:xfrm>
            <a:off x="3911840" y="5715450"/>
            <a:ext cx="31230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Normalisation par la somme sur tous les gènes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600F14-A6CE-F83E-6BAD-81A007B961AB}"/>
              </a:ext>
            </a:extLst>
          </p:cNvPr>
          <p:cNvSpPr txBox="1"/>
          <p:nvPr/>
        </p:nvSpPr>
        <p:spPr>
          <a:xfrm>
            <a:off x="362826" y="1700053"/>
            <a:ext cx="100950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800" dirty="0"/>
              <a:t>Données brutes: compte = # brins d’ARN pour le gène (i)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62A13E-9F32-400E-3E67-60BEC90E3182}"/>
              </a:ext>
            </a:extLst>
          </p:cNvPr>
          <p:cNvCxnSpPr>
            <a:cxnSpLocks/>
          </p:cNvCxnSpPr>
          <p:nvPr/>
        </p:nvCxnSpPr>
        <p:spPr>
          <a:xfrm>
            <a:off x="5480997" y="3937694"/>
            <a:ext cx="43831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0037661-5015-C58D-C423-934130D49811}"/>
              </a:ext>
            </a:extLst>
          </p:cNvPr>
          <p:cNvSpPr txBox="1"/>
          <p:nvPr/>
        </p:nvSpPr>
        <p:spPr>
          <a:xfrm>
            <a:off x="6286468" y="4832670"/>
            <a:ext cx="41044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Longueur du gène (j)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D55996-37D1-A29E-234B-121B162AE657}"/>
              </a:ext>
            </a:extLst>
          </p:cNvPr>
          <p:cNvCxnSpPr>
            <a:cxnSpLocks/>
          </p:cNvCxnSpPr>
          <p:nvPr/>
        </p:nvCxnSpPr>
        <p:spPr>
          <a:xfrm>
            <a:off x="5879145" y="4705175"/>
            <a:ext cx="438318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56DAC1B-1D9E-4D8B-81C3-14E03B831FFD}"/>
              </a:ext>
            </a:extLst>
          </p:cNvPr>
          <p:cNvSpPr txBox="1"/>
          <p:nvPr/>
        </p:nvSpPr>
        <p:spPr>
          <a:xfrm>
            <a:off x="7672588" y="3297082"/>
            <a:ext cx="9203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17A003-B177-C514-4CE0-7C40BAB334B7}"/>
              </a:ext>
            </a:extLst>
          </p:cNvPr>
          <p:cNvSpPr txBox="1"/>
          <p:nvPr/>
        </p:nvSpPr>
        <p:spPr>
          <a:xfrm>
            <a:off x="10390913" y="3607874"/>
            <a:ext cx="1285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x 10</a:t>
            </a:r>
            <a:r>
              <a:rPr lang="fr-FR" sz="2800" baseline="30000" dirty="0"/>
              <a:t>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7B2839-05CD-4078-97AF-3ABAD9B9851B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10961740" y="4224854"/>
            <a:ext cx="134398" cy="13243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F36FFEC-6315-0357-59F5-8CE072B80451}"/>
              </a:ext>
            </a:extLst>
          </p:cNvPr>
          <p:cNvSpPr txBox="1"/>
          <p:nvPr/>
        </p:nvSpPr>
        <p:spPr>
          <a:xfrm>
            <a:off x="10049568" y="5549159"/>
            <a:ext cx="2093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Eviter les valeurs numériques trop petites</a:t>
            </a:r>
          </a:p>
        </p:txBody>
      </p:sp>
    </p:spTree>
    <p:extLst>
      <p:ext uri="{BB962C8B-B14F-4D97-AF65-F5344CB8AC3E}">
        <p14:creationId xmlns:p14="http://schemas.microsoft.com/office/powerpoint/2010/main" val="154429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9" grpId="0"/>
      <p:bldP spid="16" grpId="0"/>
      <p:bldP spid="23" grpId="0"/>
      <p:bldP spid="24" grpId="0"/>
      <p:bldP spid="12" grpId="0"/>
      <p:bldP spid="14" grpId="0"/>
      <p:bldP spid="8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272A-9D04-F11E-23A9-37FA257E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Résultat d’une mesure d’expression des gènes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7A9614-8CD6-E0D3-9647-15998259A8DE}"/>
              </a:ext>
            </a:extLst>
          </p:cNvPr>
          <p:cNvSpPr/>
          <p:nvPr/>
        </p:nvSpPr>
        <p:spPr>
          <a:xfrm>
            <a:off x="1017974" y="2209396"/>
            <a:ext cx="10156051" cy="390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E03E8C-9D78-CA23-C0B0-1BDEA9B6530B}"/>
              </a:ext>
            </a:extLst>
          </p:cNvPr>
          <p:cNvCxnSpPr>
            <a:cxnSpLocks/>
          </p:cNvCxnSpPr>
          <p:nvPr/>
        </p:nvCxnSpPr>
        <p:spPr>
          <a:xfrm>
            <a:off x="1346448" y="22005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72B591-D15D-818F-F52C-92CCA969ADEA}"/>
              </a:ext>
            </a:extLst>
          </p:cNvPr>
          <p:cNvCxnSpPr>
            <a:cxnSpLocks/>
          </p:cNvCxnSpPr>
          <p:nvPr/>
        </p:nvCxnSpPr>
        <p:spPr>
          <a:xfrm>
            <a:off x="1663923" y="22005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92743B6-91FB-90FE-2C1E-743A2F0A244A}"/>
              </a:ext>
            </a:extLst>
          </p:cNvPr>
          <p:cNvCxnSpPr>
            <a:cxnSpLocks/>
          </p:cNvCxnSpPr>
          <p:nvPr/>
        </p:nvCxnSpPr>
        <p:spPr>
          <a:xfrm>
            <a:off x="1981398" y="22005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DAC1670-7B3A-BAAA-4059-1B15835DBF80}"/>
              </a:ext>
            </a:extLst>
          </p:cNvPr>
          <p:cNvCxnSpPr>
            <a:cxnSpLocks/>
          </p:cNvCxnSpPr>
          <p:nvPr/>
        </p:nvCxnSpPr>
        <p:spPr>
          <a:xfrm>
            <a:off x="2298873" y="22005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8DD7750-1E93-969C-270B-8991B950ECD8}"/>
              </a:ext>
            </a:extLst>
          </p:cNvPr>
          <p:cNvCxnSpPr>
            <a:cxnSpLocks/>
          </p:cNvCxnSpPr>
          <p:nvPr/>
        </p:nvCxnSpPr>
        <p:spPr>
          <a:xfrm>
            <a:off x="2616348" y="22005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D086CC7-7DC0-FD0A-CAAA-405AFAEF7C94}"/>
              </a:ext>
            </a:extLst>
          </p:cNvPr>
          <p:cNvCxnSpPr>
            <a:cxnSpLocks/>
          </p:cNvCxnSpPr>
          <p:nvPr/>
        </p:nvCxnSpPr>
        <p:spPr>
          <a:xfrm>
            <a:off x="2933823" y="22005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D1C421-7B5F-41B6-FED4-FBA77F0DA2BE}"/>
              </a:ext>
            </a:extLst>
          </p:cNvPr>
          <p:cNvCxnSpPr>
            <a:cxnSpLocks/>
          </p:cNvCxnSpPr>
          <p:nvPr/>
        </p:nvCxnSpPr>
        <p:spPr>
          <a:xfrm>
            <a:off x="3251298" y="22005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981403-D985-4079-A7C4-4DAAF7DA6C90}"/>
              </a:ext>
            </a:extLst>
          </p:cNvPr>
          <p:cNvCxnSpPr>
            <a:cxnSpLocks/>
          </p:cNvCxnSpPr>
          <p:nvPr/>
        </p:nvCxnSpPr>
        <p:spPr>
          <a:xfrm>
            <a:off x="3568773" y="22005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1983F3-0493-36DB-38D4-1C56182AF8F1}"/>
              </a:ext>
            </a:extLst>
          </p:cNvPr>
          <p:cNvCxnSpPr>
            <a:cxnSpLocks/>
          </p:cNvCxnSpPr>
          <p:nvPr/>
        </p:nvCxnSpPr>
        <p:spPr>
          <a:xfrm>
            <a:off x="3886248" y="22005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2E425F7-2D3C-2148-387A-1E74632C1D3F}"/>
              </a:ext>
            </a:extLst>
          </p:cNvPr>
          <p:cNvCxnSpPr>
            <a:cxnSpLocks/>
          </p:cNvCxnSpPr>
          <p:nvPr/>
        </p:nvCxnSpPr>
        <p:spPr>
          <a:xfrm>
            <a:off x="4203723" y="22005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5003DC-12D7-A2D3-1649-0B615A8CA6A0}"/>
              </a:ext>
            </a:extLst>
          </p:cNvPr>
          <p:cNvCxnSpPr>
            <a:cxnSpLocks/>
          </p:cNvCxnSpPr>
          <p:nvPr/>
        </p:nvCxnSpPr>
        <p:spPr>
          <a:xfrm>
            <a:off x="4521198" y="22005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1D6283-FE96-81FF-1695-667AD7B21690}"/>
              </a:ext>
            </a:extLst>
          </p:cNvPr>
          <p:cNvCxnSpPr>
            <a:cxnSpLocks/>
          </p:cNvCxnSpPr>
          <p:nvPr/>
        </p:nvCxnSpPr>
        <p:spPr>
          <a:xfrm>
            <a:off x="4838673" y="22005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FA7D2F-967C-8C47-F731-D5ADD23FD80A}"/>
              </a:ext>
            </a:extLst>
          </p:cNvPr>
          <p:cNvCxnSpPr>
            <a:cxnSpLocks/>
          </p:cNvCxnSpPr>
          <p:nvPr/>
        </p:nvCxnSpPr>
        <p:spPr>
          <a:xfrm>
            <a:off x="5156148" y="22005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224ADB5-CC8B-3199-9543-72D826643974}"/>
              </a:ext>
            </a:extLst>
          </p:cNvPr>
          <p:cNvCxnSpPr>
            <a:cxnSpLocks/>
          </p:cNvCxnSpPr>
          <p:nvPr/>
        </p:nvCxnSpPr>
        <p:spPr>
          <a:xfrm>
            <a:off x="10870708" y="22005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FD0CC51-34B2-E630-2A8C-B335EADD5B94}"/>
              </a:ext>
            </a:extLst>
          </p:cNvPr>
          <p:cNvCxnSpPr>
            <a:cxnSpLocks/>
          </p:cNvCxnSpPr>
          <p:nvPr/>
        </p:nvCxnSpPr>
        <p:spPr>
          <a:xfrm>
            <a:off x="7060998" y="22005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7877185-BCB2-F502-1C6A-3E23AE9E6E49}"/>
              </a:ext>
            </a:extLst>
          </p:cNvPr>
          <p:cNvCxnSpPr>
            <a:cxnSpLocks/>
          </p:cNvCxnSpPr>
          <p:nvPr/>
        </p:nvCxnSpPr>
        <p:spPr>
          <a:xfrm>
            <a:off x="7378473" y="22005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03783D4-AB4B-D813-4289-BC7E67F624F9}"/>
              </a:ext>
            </a:extLst>
          </p:cNvPr>
          <p:cNvCxnSpPr>
            <a:cxnSpLocks/>
          </p:cNvCxnSpPr>
          <p:nvPr/>
        </p:nvCxnSpPr>
        <p:spPr>
          <a:xfrm>
            <a:off x="7695948" y="22005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B95D5EF-4F79-217F-8FFB-58AF04045013}"/>
              </a:ext>
            </a:extLst>
          </p:cNvPr>
          <p:cNvCxnSpPr>
            <a:cxnSpLocks/>
          </p:cNvCxnSpPr>
          <p:nvPr/>
        </p:nvCxnSpPr>
        <p:spPr>
          <a:xfrm>
            <a:off x="8013423" y="22005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1265550-FDBA-6A23-97DB-8E59ABFA4781}"/>
              </a:ext>
            </a:extLst>
          </p:cNvPr>
          <p:cNvCxnSpPr>
            <a:cxnSpLocks/>
          </p:cNvCxnSpPr>
          <p:nvPr/>
        </p:nvCxnSpPr>
        <p:spPr>
          <a:xfrm>
            <a:off x="8330898" y="22005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1ACB84B-212B-7718-E6A5-8E92BF1916EC}"/>
              </a:ext>
            </a:extLst>
          </p:cNvPr>
          <p:cNvCxnSpPr>
            <a:cxnSpLocks/>
          </p:cNvCxnSpPr>
          <p:nvPr/>
        </p:nvCxnSpPr>
        <p:spPr>
          <a:xfrm>
            <a:off x="8648373" y="22005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4781E6A-EE70-70B6-492E-E81AE8D47A8C}"/>
              </a:ext>
            </a:extLst>
          </p:cNvPr>
          <p:cNvCxnSpPr>
            <a:cxnSpLocks/>
          </p:cNvCxnSpPr>
          <p:nvPr/>
        </p:nvCxnSpPr>
        <p:spPr>
          <a:xfrm>
            <a:off x="8965848" y="22005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21FF37B-5C76-2D44-3944-104A0AC43C44}"/>
              </a:ext>
            </a:extLst>
          </p:cNvPr>
          <p:cNvCxnSpPr>
            <a:cxnSpLocks/>
          </p:cNvCxnSpPr>
          <p:nvPr/>
        </p:nvCxnSpPr>
        <p:spPr>
          <a:xfrm>
            <a:off x="9283323" y="22005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15FA2DA-1FB0-B588-6152-9E43C07BAC1A}"/>
              </a:ext>
            </a:extLst>
          </p:cNvPr>
          <p:cNvCxnSpPr>
            <a:cxnSpLocks/>
          </p:cNvCxnSpPr>
          <p:nvPr/>
        </p:nvCxnSpPr>
        <p:spPr>
          <a:xfrm>
            <a:off x="9600798" y="22005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73CD13E-77A8-32C6-3465-989E3D73F5A7}"/>
              </a:ext>
            </a:extLst>
          </p:cNvPr>
          <p:cNvCxnSpPr>
            <a:cxnSpLocks/>
          </p:cNvCxnSpPr>
          <p:nvPr/>
        </p:nvCxnSpPr>
        <p:spPr>
          <a:xfrm>
            <a:off x="9918273" y="22005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C0A45EE-40FA-B741-C20D-ADFF6267902C}"/>
              </a:ext>
            </a:extLst>
          </p:cNvPr>
          <p:cNvCxnSpPr>
            <a:cxnSpLocks/>
          </p:cNvCxnSpPr>
          <p:nvPr/>
        </p:nvCxnSpPr>
        <p:spPr>
          <a:xfrm>
            <a:off x="10235748" y="22005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BE0E696-D087-57F4-75F5-3DFC47D3E891}"/>
              </a:ext>
            </a:extLst>
          </p:cNvPr>
          <p:cNvCxnSpPr>
            <a:cxnSpLocks/>
          </p:cNvCxnSpPr>
          <p:nvPr/>
        </p:nvCxnSpPr>
        <p:spPr>
          <a:xfrm>
            <a:off x="10553223" y="2200518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7E6A695-4F83-AED7-183B-88003AFCF592}"/>
              </a:ext>
            </a:extLst>
          </p:cNvPr>
          <p:cNvSpPr txBox="1"/>
          <p:nvPr/>
        </p:nvSpPr>
        <p:spPr>
          <a:xfrm>
            <a:off x="5493158" y="2200518"/>
            <a:ext cx="133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2BED07-E667-55DD-ED89-D993E0757DF1}"/>
              </a:ext>
            </a:extLst>
          </p:cNvPr>
          <p:cNvSpPr txBox="1"/>
          <p:nvPr/>
        </p:nvSpPr>
        <p:spPr>
          <a:xfrm rot="16200000">
            <a:off x="735129" y="2778448"/>
            <a:ext cx="95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Gene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CDFCAB8-00C1-39BC-0617-CF9A7ACD8C51}"/>
              </a:ext>
            </a:extLst>
          </p:cNvPr>
          <p:cNvSpPr txBox="1"/>
          <p:nvPr/>
        </p:nvSpPr>
        <p:spPr>
          <a:xfrm rot="16200000">
            <a:off x="1063604" y="2800640"/>
            <a:ext cx="95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Gene 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C37AC91-E09F-10BA-365D-77655FC756E0}"/>
              </a:ext>
            </a:extLst>
          </p:cNvPr>
          <p:cNvSpPr txBox="1"/>
          <p:nvPr/>
        </p:nvSpPr>
        <p:spPr>
          <a:xfrm rot="16200000">
            <a:off x="1349650" y="2800641"/>
            <a:ext cx="957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Gene 3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13E4466-73A1-1411-2817-87BDA70E5C96}"/>
              </a:ext>
            </a:extLst>
          </p:cNvPr>
          <p:cNvSpPr txBox="1"/>
          <p:nvPr/>
        </p:nvSpPr>
        <p:spPr>
          <a:xfrm>
            <a:off x="2055257" y="3139889"/>
            <a:ext cx="1010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Vecteur avec 20’000 valeurs &lt;-&gt; vecteur dans un espace à 20’000 dimensions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8DB153-2750-16BE-D5D4-8440D3FD232E}"/>
              </a:ext>
            </a:extLst>
          </p:cNvPr>
          <p:cNvSpPr txBox="1"/>
          <p:nvPr/>
        </p:nvSpPr>
        <p:spPr>
          <a:xfrm>
            <a:off x="389833" y="3818261"/>
            <a:ext cx="646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Avec plusieurs échantillons/patients: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B297B6-39D7-90E9-839D-9DFD8AB62DE9}"/>
              </a:ext>
            </a:extLst>
          </p:cNvPr>
          <p:cNvSpPr txBox="1"/>
          <p:nvPr/>
        </p:nvSpPr>
        <p:spPr>
          <a:xfrm>
            <a:off x="389833" y="1583843"/>
            <a:ext cx="6466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Pour un échantillon/patient: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1E788F-B07C-6F07-A0B0-4B6E19A566C5}"/>
              </a:ext>
            </a:extLst>
          </p:cNvPr>
          <p:cNvSpPr/>
          <p:nvPr/>
        </p:nvSpPr>
        <p:spPr>
          <a:xfrm>
            <a:off x="1017974" y="4659874"/>
            <a:ext cx="10156051" cy="390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953E06A-176A-6E95-7CE2-6BC329666DDF}"/>
              </a:ext>
            </a:extLst>
          </p:cNvPr>
          <p:cNvCxnSpPr>
            <a:cxnSpLocks/>
          </p:cNvCxnSpPr>
          <p:nvPr/>
        </p:nvCxnSpPr>
        <p:spPr>
          <a:xfrm>
            <a:off x="1346448" y="4650996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592A075-EEBD-B0FE-E423-11AF04115582}"/>
              </a:ext>
            </a:extLst>
          </p:cNvPr>
          <p:cNvCxnSpPr>
            <a:cxnSpLocks/>
          </p:cNvCxnSpPr>
          <p:nvPr/>
        </p:nvCxnSpPr>
        <p:spPr>
          <a:xfrm>
            <a:off x="1663923" y="4650996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3B27CB-7998-7997-F4CA-5CF780AB8DF3}"/>
              </a:ext>
            </a:extLst>
          </p:cNvPr>
          <p:cNvCxnSpPr>
            <a:cxnSpLocks/>
          </p:cNvCxnSpPr>
          <p:nvPr/>
        </p:nvCxnSpPr>
        <p:spPr>
          <a:xfrm>
            <a:off x="1981398" y="4650996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FCFC261-98B1-073D-0A98-B1094950C031}"/>
              </a:ext>
            </a:extLst>
          </p:cNvPr>
          <p:cNvCxnSpPr>
            <a:cxnSpLocks/>
          </p:cNvCxnSpPr>
          <p:nvPr/>
        </p:nvCxnSpPr>
        <p:spPr>
          <a:xfrm>
            <a:off x="2298873" y="4650996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139D744-F6F5-085D-C271-F3CA4FABD043}"/>
              </a:ext>
            </a:extLst>
          </p:cNvPr>
          <p:cNvCxnSpPr>
            <a:cxnSpLocks/>
          </p:cNvCxnSpPr>
          <p:nvPr/>
        </p:nvCxnSpPr>
        <p:spPr>
          <a:xfrm>
            <a:off x="2616348" y="4650996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DF4C83C-DC13-BCF9-DD39-3698262AB2A7}"/>
              </a:ext>
            </a:extLst>
          </p:cNvPr>
          <p:cNvCxnSpPr>
            <a:cxnSpLocks/>
          </p:cNvCxnSpPr>
          <p:nvPr/>
        </p:nvCxnSpPr>
        <p:spPr>
          <a:xfrm>
            <a:off x="2933823" y="4650996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D2234B2-A87A-6DC1-2013-E614C81F67E3}"/>
              </a:ext>
            </a:extLst>
          </p:cNvPr>
          <p:cNvCxnSpPr>
            <a:cxnSpLocks/>
          </p:cNvCxnSpPr>
          <p:nvPr/>
        </p:nvCxnSpPr>
        <p:spPr>
          <a:xfrm>
            <a:off x="3251298" y="4650996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56FF7F0-01A8-FF0F-9884-8A86347F9C2B}"/>
              </a:ext>
            </a:extLst>
          </p:cNvPr>
          <p:cNvCxnSpPr>
            <a:cxnSpLocks/>
          </p:cNvCxnSpPr>
          <p:nvPr/>
        </p:nvCxnSpPr>
        <p:spPr>
          <a:xfrm>
            <a:off x="3568773" y="4650996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88545CF-2F5D-3EA2-62BA-97D5AE158514}"/>
              </a:ext>
            </a:extLst>
          </p:cNvPr>
          <p:cNvCxnSpPr>
            <a:cxnSpLocks/>
          </p:cNvCxnSpPr>
          <p:nvPr/>
        </p:nvCxnSpPr>
        <p:spPr>
          <a:xfrm>
            <a:off x="3886248" y="4650996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F7BDBDB-63F8-F35E-10F0-DFE0C2CA9598}"/>
              </a:ext>
            </a:extLst>
          </p:cNvPr>
          <p:cNvCxnSpPr>
            <a:cxnSpLocks/>
          </p:cNvCxnSpPr>
          <p:nvPr/>
        </p:nvCxnSpPr>
        <p:spPr>
          <a:xfrm>
            <a:off x="4203723" y="4650996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7AE0DFB-7869-38FD-5A8F-E2C1DB05914C}"/>
              </a:ext>
            </a:extLst>
          </p:cNvPr>
          <p:cNvCxnSpPr>
            <a:cxnSpLocks/>
          </p:cNvCxnSpPr>
          <p:nvPr/>
        </p:nvCxnSpPr>
        <p:spPr>
          <a:xfrm>
            <a:off x="4521198" y="4650996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63C550F-9453-D792-837E-135F2E48FD85}"/>
              </a:ext>
            </a:extLst>
          </p:cNvPr>
          <p:cNvCxnSpPr>
            <a:cxnSpLocks/>
          </p:cNvCxnSpPr>
          <p:nvPr/>
        </p:nvCxnSpPr>
        <p:spPr>
          <a:xfrm>
            <a:off x="4838673" y="4650996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67CDF56-FB80-FF96-6EB7-24891123DF3A}"/>
              </a:ext>
            </a:extLst>
          </p:cNvPr>
          <p:cNvCxnSpPr>
            <a:cxnSpLocks/>
          </p:cNvCxnSpPr>
          <p:nvPr/>
        </p:nvCxnSpPr>
        <p:spPr>
          <a:xfrm>
            <a:off x="5156148" y="4650996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CBFB9CC-D642-9598-44F2-048E90CDD8F0}"/>
              </a:ext>
            </a:extLst>
          </p:cNvPr>
          <p:cNvCxnSpPr>
            <a:cxnSpLocks/>
          </p:cNvCxnSpPr>
          <p:nvPr/>
        </p:nvCxnSpPr>
        <p:spPr>
          <a:xfrm>
            <a:off x="10870708" y="4650996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7A85714-E357-A338-929C-0D52BDDCBB39}"/>
              </a:ext>
            </a:extLst>
          </p:cNvPr>
          <p:cNvCxnSpPr>
            <a:cxnSpLocks/>
          </p:cNvCxnSpPr>
          <p:nvPr/>
        </p:nvCxnSpPr>
        <p:spPr>
          <a:xfrm>
            <a:off x="7060998" y="4650996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0C4C85C-A373-25A1-78B5-1C3E74783957}"/>
              </a:ext>
            </a:extLst>
          </p:cNvPr>
          <p:cNvCxnSpPr>
            <a:cxnSpLocks/>
          </p:cNvCxnSpPr>
          <p:nvPr/>
        </p:nvCxnSpPr>
        <p:spPr>
          <a:xfrm>
            <a:off x="7378473" y="4650996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FFBE6DD-C248-0FB8-7C7B-1718B550E248}"/>
              </a:ext>
            </a:extLst>
          </p:cNvPr>
          <p:cNvCxnSpPr>
            <a:cxnSpLocks/>
          </p:cNvCxnSpPr>
          <p:nvPr/>
        </p:nvCxnSpPr>
        <p:spPr>
          <a:xfrm>
            <a:off x="7695948" y="4650996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DF1D2E2-6E82-4C04-141F-B5A899D0C313}"/>
              </a:ext>
            </a:extLst>
          </p:cNvPr>
          <p:cNvCxnSpPr>
            <a:cxnSpLocks/>
          </p:cNvCxnSpPr>
          <p:nvPr/>
        </p:nvCxnSpPr>
        <p:spPr>
          <a:xfrm>
            <a:off x="8013423" y="4650996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20E1905-40BD-BD4A-EDB3-25884233637C}"/>
              </a:ext>
            </a:extLst>
          </p:cNvPr>
          <p:cNvCxnSpPr>
            <a:cxnSpLocks/>
          </p:cNvCxnSpPr>
          <p:nvPr/>
        </p:nvCxnSpPr>
        <p:spPr>
          <a:xfrm>
            <a:off x="8330898" y="4650996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459881D-2A6D-76D7-DBF1-5173AEC04101}"/>
              </a:ext>
            </a:extLst>
          </p:cNvPr>
          <p:cNvCxnSpPr>
            <a:cxnSpLocks/>
          </p:cNvCxnSpPr>
          <p:nvPr/>
        </p:nvCxnSpPr>
        <p:spPr>
          <a:xfrm>
            <a:off x="8648373" y="4650996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933197D-5C7D-B1B1-B8D4-1BBC806379F6}"/>
              </a:ext>
            </a:extLst>
          </p:cNvPr>
          <p:cNvCxnSpPr>
            <a:cxnSpLocks/>
          </p:cNvCxnSpPr>
          <p:nvPr/>
        </p:nvCxnSpPr>
        <p:spPr>
          <a:xfrm>
            <a:off x="8965848" y="4650996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353032B-D126-C34A-B325-70A763BF22B0}"/>
              </a:ext>
            </a:extLst>
          </p:cNvPr>
          <p:cNvCxnSpPr>
            <a:cxnSpLocks/>
          </p:cNvCxnSpPr>
          <p:nvPr/>
        </p:nvCxnSpPr>
        <p:spPr>
          <a:xfrm>
            <a:off x="9283323" y="4650996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D4A83AF-AA48-9244-98A9-29535AD64516}"/>
              </a:ext>
            </a:extLst>
          </p:cNvPr>
          <p:cNvCxnSpPr>
            <a:cxnSpLocks/>
          </p:cNvCxnSpPr>
          <p:nvPr/>
        </p:nvCxnSpPr>
        <p:spPr>
          <a:xfrm>
            <a:off x="9600798" y="4650996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F0D6EF5-AA40-17F2-A409-9E369D1D6E2B}"/>
              </a:ext>
            </a:extLst>
          </p:cNvPr>
          <p:cNvCxnSpPr>
            <a:cxnSpLocks/>
          </p:cNvCxnSpPr>
          <p:nvPr/>
        </p:nvCxnSpPr>
        <p:spPr>
          <a:xfrm>
            <a:off x="9918273" y="4650996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BD92DFA-1DDE-642B-D646-A6AB37A7A13D}"/>
              </a:ext>
            </a:extLst>
          </p:cNvPr>
          <p:cNvCxnSpPr>
            <a:cxnSpLocks/>
          </p:cNvCxnSpPr>
          <p:nvPr/>
        </p:nvCxnSpPr>
        <p:spPr>
          <a:xfrm>
            <a:off x="10235748" y="4650996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21997BC-9F86-3106-37E7-F922151594AB}"/>
              </a:ext>
            </a:extLst>
          </p:cNvPr>
          <p:cNvCxnSpPr>
            <a:cxnSpLocks/>
          </p:cNvCxnSpPr>
          <p:nvPr/>
        </p:nvCxnSpPr>
        <p:spPr>
          <a:xfrm>
            <a:off x="10553223" y="4650996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5098E40-38B2-B396-B60F-A0B37AF5C4A6}"/>
              </a:ext>
            </a:extLst>
          </p:cNvPr>
          <p:cNvSpPr txBox="1"/>
          <p:nvPr/>
        </p:nvSpPr>
        <p:spPr>
          <a:xfrm>
            <a:off x="5493158" y="4650996"/>
            <a:ext cx="133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5AA2DEA-E13C-49E2-8AAB-7A1D312810E7}"/>
              </a:ext>
            </a:extLst>
          </p:cNvPr>
          <p:cNvSpPr/>
          <p:nvPr/>
        </p:nvSpPr>
        <p:spPr>
          <a:xfrm>
            <a:off x="1017974" y="5050755"/>
            <a:ext cx="10156051" cy="390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CAAD380-0B45-B465-046E-8A7E3912DDB7}"/>
              </a:ext>
            </a:extLst>
          </p:cNvPr>
          <p:cNvCxnSpPr>
            <a:cxnSpLocks/>
          </p:cNvCxnSpPr>
          <p:nvPr/>
        </p:nvCxnSpPr>
        <p:spPr>
          <a:xfrm>
            <a:off x="1346448" y="504187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32B3EA8-711E-3391-7BE1-C164048382FF}"/>
              </a:ext>
            </a:extLst>
          </p:cNvPr>
          <p:cNvCxnSpPr>
            <a:cxnSpLocks/>
          </p:cNvCxnSpPr>
          <p:nvPr/>
        </p:nvCxnSpPr>
        <p:spPr>
          <a:xfrm>
            <a:off x="1663923" y="504187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7EB0517-3FDD-3A8B-C853-1F9F66DD765C}"/>
              </a:ext>
            </a:extLst>
          </p:cNvPr>
          <p:cNvCxnSpPr>
            <a:cxnSpLocks/>
          </p:cNvCxnSpPr>
          <p:nvPr/>
        </p:nvCxnSpPr>
        <p:spPr>
          <a:xfrm>
            <a:off x="1981398" y="504187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1D42B5F1-48CA-9558-0285-1DB1DA260346}"/>
              </a:ext>
            </a:extLst>
          </p:cNvPr>
          <p:cNvCxnSpPr>
            <a:cxnSpLocks/>
          </p:cNvCxnSpPr>
          <p:nvPr/>
        </p:nvCxnSpPr>
        <p:spPr>
          <a:xfrm>
            <a:off x="2298873" y="504187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37E3DF7-C4DF-709C-871D-81CDB114802F}"/>
              </a:ext>
            </a:extLst>
          </p:cNvPr>
          <p:cNvCxnSpPr>
            <a:cxnSpLocks/>
          </p:cNvCxnSpPr>
          <p:nvPr/>
        </p:nvCxnSpPr>
        <p:spPr>
          <a:xfrm>
            <a:off x="2616348" y="504187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EAB4BE1B-6E9C-E436-F531-3596FBC7CB68}"/>
              </a:ext>
            </a:extLst>
          </p:cNvPr>
          <p:cNvCxnSpPr>
            <a:cxnSpLocks/>
          </p:cNvCxnSpPr>
          <p:nvPr/>
        </p:nvCxnSpPr>
        <p:spPr>
          <a:xfrm>
            <a:off x="2933823" y="504187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A9A3224-B22D-2B97-7F4E-0904BB61D25E}"/>
              </a:ext>
            </a:extLst>
          </p:cNvPr>
          <p:cNvCxnSpPr>
            <a:cxnSpLocks/>
          </p:cNvCxnSpPr>
          <p:nvPr/>
        </p:nvCxnSpPr>
        <p:spPr>
          <a:xfrm>
            <a:off x="3251298" y="504187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19CADDC-4134-C128-C8A9-2EF05A0B8972}"/>
              </a:ext>
            </a:extLst>
          </p:cNvPr>
          <p:cNvCxnSpPr>
            <a:cxnSpLocks/>
          </p:cNvCxnSpPr>
          <p:nvPr/>
        </p:nvCxnSpPr>
        <p:spPr>
          <a:xfrm>
            <a:off x="3568773" y="504187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2A4C4B6-711C-20DD-2030-2622E14D6BDE}"/>
              </a:ext>
            </a:extLst>
          </p:cNvPr>
          <p:cNvCxnSpPr>
            <a:cxnSpLocks/>
          </p:cNvCxnSpPr>
          <p:nvPr/>
        </p:nvCxnSpPr>
        <p:spPr>
          <a:xfrm>
            <a:off x="3886248" y="504187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B217D2A-A413-0526-EE27-A41B88F13774}"/>
              </a:ext>
            </a:extLst>
          </p:cNvPr>
          <p:cNvCxnSpPr>
            <a:cxnSpLocks/>
          </p:cNvCxnSpPr>
          <p:nvPr/>
        </p:nvCxnSpPr>
        <p:spPr>
          <a:xfrm>
            <a:off x="4203723" y="504187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020E6C0-C0D5-B119-11E0-9A992E7720C5}"/>
              </a:ext>
            </a:extLst>
          </p:cNvPr>
          <p:cNvCxnSpPr>
            <a:cxnSpLocks/>
          </p:cNvCxnSpPr>
          <p:nvPr/>
        </p:nvCxnSpPr>
        <p:spPr>
          <a:xfrm>
            <a:off x="4521198" y="504187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A6D70F0-FEE3-391D-9B83-56E15303025B}"/>
              </a:ext>
            </a:extLst>
          </p:cNvPr>
          <p:cNvCxnSpPr>
            <a:cxnSpLocks/>
          </p:cNvCxnSpPr>
          <p:nvPr/>
        </p:nvCxnSpPr>
        <p:spPr>
          <a:xfrm>
            <a:off x="4838673" y="504187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11DFF602-5666-7347-9248-6EDB5FB0AAB1}"/>
              </a:ext>
            </a:extLst>
          </p:cNvPr>
          <p:cNvCxnSpPr>
            <a:cxnSpLocks/>
          </p:cNvCxnSpPr>
          <p:nvPr/>
        </p:nvCxnSpPr>
        <p:spPr>
          <a:xfrm>
            <a:off x="5156148" y="504187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40F0A69-EE3C-DF95-83F4-4DC7E86AD40B}"/>
              </a:ext>
            </a:extLst>
          </p:cNvPr>
          <p:cNvCxnSpPr>
            <a:cxnSpLocks/>
          </p:cNvCxnSpPr>
          <p:nvPr/>
        </p:nvCxnSpPr>
        <p:spPr>
          <a:xfrm>
            <a:off x="10870708" y="504187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1CC240D-B9E5-0344-40AC-0934499874E8}"/>
              </a:ext>
            </a:extLst>
          </p:cNvPr>
          <p:cNvCxnSpPr>
            <a:cxnSpLocks/>
          </p:cNvCxnSpPr>
          <p:nvPr/>
        </p:nvCxnSpPr>
        <p:spPr>
          <a:xfrm>
            <a:off x="7060998" y="504187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9CD039C-89BC-BC84-3C39-2CCEDF5A381E}"/>
              </a:ext>
            </a:extLst>
          </p:cNvPr>
          <p:cNvCxnSpPr>
            <a:cxnSpLocks/>
          </p:cNvCxnSpPr>
          <p:nvPr/>
        </p:nvCxnSpPr>
        <p:spPr>
          <a:xfrm>
            <a:off x="7378473" y="504187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19C4582-CC8F-15C6-6080-E6AABAFDB393}"/>
              </a:ext>
            </a:extLst>
          </p:cNvPr>
          <p:cNvCxnSpPr>
            <a:cxnSpLocks/>
          </p:cNvCxnSpPr>
          <p:nvPr/>
        </p:nvCxnSpPr>
        <p:spPr>
          <a:xfrm>
            <a:off x="7695948" y="504187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377931F-AD66-AB06-31A1-77F12F2B328F}"/>
              </a:ext>
            </a:extLst>
          </p:cNvPr>
          <p:cNvCxnSpPr>
            <a:cxnSpLocks/>
          </p:cNvCxnSpPr>
          <p:nvPr/>
        </p:nvCxnSpPr>
        <p:spPr>
          <a:xfrm>
            <a:off x="8013423" y="504187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ADD5DA2-C1D9-DA19-B956-4390D2FE7196}"/>
              </a:ext>
            </a:extLst>
          </p:cNvPr>
          <p:cNvCxnSpPr>
            <a:cxnSpLocks/>
          </p:cNvCxnSpPr>
          <p:nvPr/>
        </p:nvCxnSpPr>
        <p:spPr>
          <a:xfrm>
            <a:off x="8330898" y="504187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193D307-DFC5-66A4-2215-F85D68CAE5CD}"/>
              </a:ext>
            </a:extLst>
          </p:cNvPr>
          <p:cNvCxnSpPr>
            <a:cxnSpLocks/>
          </p:cNvCxnSpPr>
          <p:nvPr/>
        </p:nvCxnSpPr>
        <p:spPr>
          <a:xfrm>
            <a:off x="8648373" y="504187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C07222A-D72D-E83B-FF11-4E94D42E4C8D}"/>
              </a:ext>
            </a:extLst>
          </p:cNvPr>
          <p:cNvCxnSpPr>
            <a:cxnSpLocks/>
          </p:cNvCxnSpPr>
          <p:nvPr/>
        </p:nvCxnSpPr>
        <p:spPr>
          <a:xfrm>
            <a:off x="8965848" y="504187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77FD5B9-9606-EBFA-379E-6D7F26B243F5}"/>
              </a:ext>
            </a:extLst>
          </p:cNvPr>
          <p:cNvCxnSpPr>
            <a:cxnSpLocks/>
          </p:cNvCxnSpPr>
          <p:nvPr/>
        </p:nvCxnSpPr>
        <p:spPr>
          <a:xfrm>
            <a:off x="9283323" y="504187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86CF375-272A-FD67-8EF8-6D9350B1D108}"/>
              </a:ext>
            </a:extLst>
          </p:cNvPr>
          <p:cNvCxnSpPr>
            <a:cxnSpLocks/>
          </p:cNvCxnSpPr>
          <p:nvPr/>
        </p:nvCxnSpPr>
        <p:spPr>
          <a:xfrm>
            <a:off x="9600798" y="504187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FADE939-739A-9345-1724-5E65CA59EA1E}"/>
              </a:ext>
            </a:extLst>
          </p:cNvPr>
          <p:cNvCxnSpPr>
            <a:cxnSpLocks/>
          </p:cNvCxnSpPr>
          <p:nvPr/>
        </p:nvCxnSpPr>
        <p:spPr>
          <a:xfrm>
            <a:off x="9918273" y="504187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3508634-E547-E07A-6358-8AF27A59ADA7}"/>
              </a:ext>
            </a:extLst>
          </p:cNvPr>
          <p:cNvCxnSpPr>
            <a:cxnSpLocks/>
          </p:cNvCxnSpPr>
          <p:nvPr/>
        </p:nvCxnSpPr>
        <p:spPr>
          <a:xfrm>
            <a:off x="10235748" y="504187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BAE4E9D-62D3-AB78-7590-CA864764CF60}"/>
              </a:ext>
            </a:extLst>
          </p:cNvPr>
          <p:cNvCxnSpPr>
            <a:cxnSpLocks/>
          </p:cNvCxnSpPr>
          <p:nvPr/>
        </p:nvCxnSpPr>
        <p:spPr>
          <a:xfrm>
            <a:off x="10553223" y="504187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158DF325-911F-2082-70DC-26B0C898DDA3}"/>
              </a:ext>
            </a:extLst>
          </p:cNvPr>
          <p:cNvSpPr txBox="1"/>
          <p:nvPr/>
        </p:nvSpPr>
        <p:spPr>
          <a:xfrm>
            <a:off x="5493158" y="5041877"/>
            <a:ext cx="133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FF1A84D-EA77-5803-42D7-9E54846EEF36}"/>
              </a:ext>
            </a:extLst>
          </p:cNvPr>
          <p:cNvSpPr/>
          <p:nvPr/>
        </p:nvSpPr>
        <p:spPr>
          <a:xfrm>
            <a:off x="1017974" y="5441372"/>
            <a:ext cx="10156051" cy="390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9548A83D-3494-4B99-D77F-178EFDE7A207}"/>
              </a:ext>
            </a:extLst>
          </p:cNvPr>
          <p:cNvCxnSpPr>
            <a:cxnSpLocks/>
          </p:cNvCxnSpPr>
          <p:nvPr/>
        </p:nvCxnSpPr>
        <p:spPr>
          <a:xfrm>
            <a:off x="1346448" y="5432494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44F0DB9A-949B-6FAC-1CE9-EA0A2922C5CE}"/>
              </a:ext>
            </a:extLst>
          </p:cNvPr>
          <p:cNvCxnSpPr>
            <a:cxnSpLocks/>
          </p:cNvCxnSpPr>
          <p:nvPr/>
        </p:nvCxnSpPr>
        <p:spPr>
          <a:xfrm>
            <a:off x="1663923" y="5432494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C8BE970C-19AB-87EE-8E9B-2A4956AB416F}"/>
              </a:ext>
            </a:extLst>
          </p:cNvPr>
          <p:cNvCxnSpPr>
            <a:cxnSpLocks/>
          </p:cNvCxnSpPr>
          <p:nvPr/>
        </p:nvCxnSpPr>
        <p:spPr>
          <a:xfrm>
            <a:off x="1981398" y="5432494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3B3BD3BE-14FF-BC32-CE65-F8D154B7E12E}"/>
              </a:ext>
            </a:extLst>
          </p:cNvPr>
          <p:cNvCxnSpPr>
            <a:cxnSpLocks/>
          </p:cNvCxnSpPr>
          <p:nvPr/>
        </p:nvCxnSpPr>
        <p:spPr>
          <a:xfrm>
            <a:off x="2298873" y="5432494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A4C6867-29EF-D304-FD5A-A0BED9219C5E}"/>
              </a:ext>
            </a:extLst>
          </p:cNvPr>
          <p:cNvCxnSpPr>
            <a:cxnSpLocks/>
          </p:cNvCxnSpPr>
          <p:nvPr/>
        </p:nvCxnSpPr>
        <p:spPr>
          <a:xfrm>
            <a:off x="2616348" y="5432494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CD5D60F-5A72-49A2-2715-7248F5C88559}"/>
              </a:ext>
            </a:extLst>
          </p:cNvPr>
          <p:cNvCxnSpPr>
            <a:cxnSpLocks/>
          </p:cNvCxnSpPr>
          <p:nvPr/>
        </p:nvCxnSpPr>
        <p:spPr>
          <a:xfrm>
            <a:off x="2933823" y="5432494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F6F86FCB-3ACE-7334-C221-12869E420443}"/>
              </a:ext>
            </a:extLst>
          </p:cNvPr>
          <p:cNvCxnSpPr>
            <a:cxnSpLocks/>
          </p:cNvCxnSpPr>
          <p:nvPr/>
        </p:nvCxnSpPr>
        <p:spPr>
          <a:xfrm>
            <a:off x="3251298" y="5432494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D2A1AAB-691C-876B-CA32-CA490FA28F14}"/>
              </a:ext>
            </a:extLst>
          </p:cNvPr>
          <p:cNvCxnSpPr>
            <a:cxnSpLocks/>
          </p:cNvCxnSpPr>
          <p:nvPr/>
        </p:nvCxnSpPr>
        <p:spPr>
          <a:xfrm>
            <a:off x="3568773" y="5432494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31DF24C-8267-A0FF-64FC-4D79C5B1AEBE}"/>
              </a:ext>
            </a:extLst>
          </p:cNvPr>
          <p:cNvCxnSpPr>
            <a:cxnSpLocks/>
          </p:cNvCxnSpPr>
          <p:nvPr/>
        </p:nvCxnSpPr>
        <p:spPr>
          <a:xfrm>
            <a:off x="3886248" y="5432494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420A459F-1419-F278-B4C4-BADA7703E734}"/>
              </a:ext>
            </a:extLst>
          </p:cNvPr>
          <p:cNvCxnSpPr>
            <a:cxnSpLocks/>
          </p:cNvCxnSpPr>
          <p:nvPr/>
        </p:nvCxnSpPr>
        <p:spPr>
          <a:xfrm>
            <a:off x="4203723" y="5432494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C215EF1-2702-CC12-7B81-AB7FE367F748}"/>
              </a:ext>
            </a:extLst>
          </p:cNvPr>
          <p:cNvCxnSpPr>
            <a:cxnSpLocks/>
          </p:cNvCxnSpPr>
          <p:nvPr/>
        </p:nvCxnSpPr>
        <p:spPr>
          <a:xfrm>
            <a:off x="4521198" y="5432494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8FD3D28-C640-95E4-8B3F-822BE30EC44E}"/>
              </a:ext>
            </a:extLst>
          </p:cNvPr>
          <p:cNvCxnSpPr>
            <a:cxnSpLocks/>
          </p:cNvCxnSpPr>
          <p:nvPr/>
        </p:nvCxnSpPr>
        <p:spPr>
          <a:xfrm>
            <a:off x="4838673" y="5432494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78640899-6DD6-2D39-42D2-26788FD9EB36}"/>
              </a:ext>
            </a:extLst>
          </p:cNvPr>
          <p:cNvCxnSpPr>
            <a:cxnSpLocks/>
          </p:cNvCxnSpPr>
          <p:nvPr/>
        </p:nvCxnSpPr>
        <p:spPr>
          <a:xfrm>
            <a:off x="5156148" y="5432494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3DFAA85-08AA-3404-1C0F-D2D31F61A18D}"/>
              </a:ext>
            </a:extLst>
          </p:cNvPr>
          <p:cNvCxnSpPr>
            <a:cxnSpLocks/>
          </p:cNvCxnSpPr>
          <p:nvPr/>
        </p:nvCxnSpPr>
        <p:spPr>
          <a:xfrm>
            <a:off x="10870708" y="5432494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FD5675D-6A8F-16C8-06DD-7802A679F461}"/>
              </a:ext>
            </a:extLst>
          </p:cNvPr>
          <p:cNvCxnSpPr>
            <a:cxnSpLocks/>
          </p:cNvCxnSpPr>
          <p:nvPr/>
        </p:nvCxnSpPr>
        <p:spPr>
          <a:xfrm>
            <a:off x="7060998" y="5432494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C99BE7B-14F6-C59B-8DF5-BFFE8C918065}"/>
              </a:ext>
            </a:extLst>
          </p:cNvPr>
          <p:cNvCxnSpPr>
            <a:cxnSpLocks/>
          </p:cNvCxnSpPr>
          <p:nvPr/>
        </p:nvCxnSpPr>
        <p:spPr>
          <a:xfrm>
            <a:off x="7378473" y="5432494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1001EF0F-3FDC-FB5A-5FA4-604EE343086B}"/>
              </a:ext>
            </a:extLst>
          </p:cNvPr>
          <p:cNvCxnSpPr>
            <a:cxnSpLocks/>
          </p:cNvCxnSpPr>
          <p:nvPr/>
        </p:nvCxnSpPr>
        <p:spPr>
          <a:xfrm>
            <a:off x="7695948" y="5432494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8F7A7DF-91FA-0132-F6AB-287E7793F537}"/>
              </a:ext>
            </a:extLst>
          </p:cNvPr>
          <p:cNvCxnSpPr>
            <a:cxnSpLocks/>
          </p:cNvCxnSpPr>
          <p:nvPr/>
        </p:nvCxnSpPr>
        <p:spPr>
          <a:xfrm>
            <a:off x="8013423" y="5432494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15C9C603-F19A-A20B-8031-3FC48AFDF339}"/>
              </a:ext>
            </a:extLst>
          </p:cNvPr>
          <p:cNvCxnSpPr>
            <a:cxnSpLocks/>
          </p:cNvCxnSpPr>
          <p:nvPr/>
        </p:nvCxnSpPr>
        <p:spPr>
          <a:xfrm>
            <a:off x="8330898" y="5432494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19CCD6C8-305A-869A-CD47-BD7A95E5CD1F}"/>
              </a:ext>
            </a:extLst>
          </p:cNvPr>
          <p:cNvCxnSpPr>
            <a:cxnSpLocks/>
          </p:cNvCxnSpPr>
          <p:nvPr/>
        </p:nvCxnSpPr>
        <p:spPr>
          <a:xfrm>
            <a:off x="8648373" y="5432494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C7558AE-C514-CEEC-210E-0B1C165F2FA0}"/>
              </a:ext>
            </a:extLst>
          </p:cNvPr>
          <p:cNvCxnSpPr>
            <a:cxnSpLocks/>
          </p:cNvCxnSpPr>
          <p:nvPr/>
        </p:nvCxnSpPr>
        <p:spPr>
          <a:xfrm>
            <a:off x="8965848" y="5432494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0B301B1D-EBA9-7A7F-C77A-BC5E3CEA053C}"/>
              </a:ext>
            </a:extLst>
          </p:cNvPr>
          <p:cNvCxnSpPr>
            <a:cxnSpLocks/>
          </p:cNvCxnSpPr>
          <p:nvPr/>
        </p:nvCxnSpPr>
        <p:spPr>
          <a:xfrm>
            <a:off x="9283323" y="5432494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82F3233A-1E2C-07F1-DAC7-78E21B1FB7D8}"/>
              </a:ext>
            </a:extLst>
          </p:cNvPr>
          <p:cNvCxnSpPr>
            <a:cxnSpLocks/>
          </p:cNvCxnSpPr>
          <p:nvPr/>
        </p:nvCxnSpPr>
        <p:spPr>
          <a:xfrm>
            <a:off x="9600798" y="5432494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1227ACB9-1E22-AB2B-D6F7-0EC1F85EA39E}"/>
              </a:ext>
            </a:extLst>
          </p:cNvPr>
          <p:cNvCxnSpPr>
            <a:cxnSpLocks/>
          </p:cNvCxnSpPr>
          <p:nvPr/>
        </p:nvCxnSpPr>
        <p:spPr>
          <a:xfrm>
            <a:off x="9918273" y="5432494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D8D6EB7-8ECD-CC18-B763-79295CE36C2C}"/>
              </a:ext>
            </a:extLst>
          </p:cNvPr>
          <p:cNvCxnSpPr>
            <a:cxnSpLocks/>
          </p:cNvCxnSpPr>
          <p:nvPr/>
        </p:nvCxnSpPr>
        <p:spPr>
          <a:xfrm>
            <a:off x="10235748" y="5432494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6B6894C-0268-74DD-5AF3-AD76BC5DA6F3}"/>
              </a:ext>
            </a:extLst>
          </p:cNvPr>
          <p:cNvCxnSpPr>
            <a:cxnSpLocks/>
          </p:cNvCxnSpPr>
          <p:nvPr/>
        </p:nvCxnSpPr>
        <p:spPr>
          <a:xfrm>
            <a:off x="10553223" y="5432494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8E4F99FE-EFE4-3CF3-3D20-7E8DB109199B}"/>
              </a:ext>
            </a:extLst>
          </p:cNvPr>
          <p:cNvSpPr txBox="1"/>
          <p:nvPr/>
        </p:nvSpPr>
        <p:spPr>
          <a:xfrm>
            <a:off x="5493158" y="5432494"/>
            <a:ext cx="133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81A9B60-730E-7C00-5D5A-2844B03C3160}"/>
              </a:ext>
            </a:extLst>
          </p:cNvPr>
          <p:cNvSpPr/>
          <p:nvPr/>
        </p:nvSpPr>
        <p:spPr>
          <a:xfrm>
            <a:off x="1017974" y="5834935"/>
            <a:ext cx="10156051" cy="3906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C9CE142-3ED6-C802-907F-67577F247DC1}"/>
              </a:ext>
            </a:extLst>
          </p:cNvPr>
          <p:cNvCxnSpPr>
            <a:cxnSpLocks/>
          </p:cNvCxnSpPr>
          <p:nvPr/>
        </p:nvCxnSpPr>
        <p:spPr>
          <a:xfrm>
            <a:off x="1346448" y="582605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4456BD4-68F9-C532-E382-B027421C3581}"/>
              </a:ext>
            </a:extLst>
          </p:cNvPr>
          <p:cNvCxnSpPr>
            <a:cxnSpLocks/>
          </p:cNvCxnSpPr>
          <p:nvPr/>
        </p:nvCxnSpPr>
        <p:spPr>
          <a:xfrm>
            <a:off x="1663923" y="582605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462C3BA-ABDD-D5D7-AE95-3111B7046BCC}"/>
              </a:ext>
            </a:extLst>
          </p:cNvPr>
          <p:cNvCxnSpPr>
            <a:cxnSpLocks/>
          </p:cNvCxnSpPr>
          <p:nvPr/>
        </p:nvCxnSpPr>
        <p:spPr>
          <a:xfrm>
            <a:off x="1981398" y="582605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47165FC-E7E0-1BCF-A1DE-BD49E0E632BA}"/>
              </a:ext>
            </a:extLst>
          </p:cNvPr>
          <p:cNvCxnSpPr>
            <a:cxnSpLocks/>
          </p:cNvCxnSpPr>
          <p:nvPr/>
        </p:nvCxnSpPr>
        <p:spPr>
          <a:xfrm>
            <a:off x="2298873" y="582605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778C91C-7592-9401-71EE-29222C5FAC48}"/>
              </a:ext>
            </a:extLst>
          </p:cNvPr>
          <p:cNvCxnSpPr>
            <a:cxnSpLocks/>
          </p:cNvCxnSpPr>
          <p:nvPr/>
        </p:nvCxnSpPr>
        <p:spPr>
          <a:xfrm>
            <a:off x="2616348" y="582605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A0CECEA-B0D2-C267-66E5-BEB8974E0517}"/>
              </a:ext>
            </a:extLst>
          </p:cNvPr>
          <p:cNvCxnSpPr>
            <a:cxnSpLocks/>
          </p:cNvCxnSpPr>
          <p:nvPr/>
        </p:nvCxnSpPr>
        <p:spPr>
          <a:xfrm>
            <a:off x="2933823" y="582605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C0C8984-DF95-2B65-449A-FFA58B228ED2}"/>
              </a:ext>
            </a:extLst>
          </p:cNvPr>
          <p:cNvCxnSpPr>
            <a:cxnSpLocks/>
          </p:cNvCxnSpPr>
          <p:nvPr/>
        </p:nvCxnSpPr>
        <p:spPr>
          <a:xfrm>
            <a:off x="3251298" y="582605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31C7E88F-51AE-8C3A-9FEA-B5640F3FF82F}"/>
              </a:ext>
            </a:extLst>
          </p:cNvPr>
          <p:cNvCxnSpPr>
            <a:cxnSpLocks/>
          </p:cNvCxnSpPr>
          <p:nvPr/>
        </p:nvCxnSpPr>
        <p:spPr>
          <a:xfrm>
            <a:off x="3568773" y="582605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6C1FC71B-DD3C-D45B-8E89-B858CC02F71E}"/>
              </a:ext>
            </a:extLst>
          </p:cNvPr>
          <p:cNvCxnSpPr>
            <a:cxnSpLocks/>
          </p:cNvCxnSpPr>
          <p:nvPr/>
        </p:nvCxnSpPr>
        <p:spPr>
          <a:xfrm>
            <a:off x="3886248" y="582605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1CD581E-651D-4CB8-41A3-E43D66B6AD52}"/>
              </a:ext>
            </a:extLst>
          </p:cNvPr>
          <p:cNvCxnSpPr>
            <a:cxnSpLocks/>
          </p:cNvCxnSpPr>
          <p:nvPr/>
        </p:nvCxnSpPr>
        <p:spPr>
          <a:xfrm>
            <a:off x="4203723" y="582605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CB99265-557D-D567-0D97-3EC989696A2A}"/>
              </a:ext>
            </a:extLst>
          </p:cNvPr>
          <p:cNvCxnSpPr>
            <a:cxnSpLocks/>
          </p:cNvCxnSpPr>
          <p:nvPr/>
        </p:nvCxnSpPr>
        <p:spPr>
          <a:xfrm>
            <a:off x="4521198" y="582605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2023E39B-D6EE-C979-2EC7-481E912581F2}"/>
              </a:ext>
            </a:extLst>
          </p:cNvPr>
          <p:cNvCxnSpPr>
            <a:cxnSpLocks/>
          </p:cNvCxnSpPr>
          <p:nvPr/>
        </p:nvCxnSpPr>
        <p:spPr>
          <a:xfrm>
            <a:off x="4838673" y="582605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285E0BD-E625-442C-59D9-8F65E8479166}"/>
              </a:ext>
            </a:extLst>
          </p:cNvPr>
          <p:cNvCxnSpPr>
            <a:cxnSpLocks/>
          </p:cNvCxnSpPr>
          <p:nvPr/>
        </p:nvCxnSpPr>
        <p:spPr>
          <a:xfrm>
            <a:off x="5156148" y="582605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F449FD5A-5518-116E-7767-70C1E5EE9C66}"/>
              </a:ext>
            </a:extLst>
          </p:cNvPr>
          <p:cNvCxnSpPr>
            <a:cxnSpLocks/>
          </p:cNvCxnSpPr>
          <p:nvPr/>
        </p:nvCxnSpPr>
        <p:spPr>
          <a:xfrm>
            <a:off x="10870708" y="582605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768192DF-AD6F-A242-2BD0-DD7167F1AD94}"/>
              </a:ext>
            </a:extLst>
          </p:cNvPr>
          <p:cNvCxnSpPr>
            <a:cxnSpLocks/>
          </p:cNvCxnSpPr>
          <p:nvPr/>
        </p:nvCxnSpPr>
        <p:spPr>
          <a:xfrm>
            <a:off x="7060998" y="582605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8863FBA7-40C1-AC0F-F549-0074BD8C6171}"/>
              </a:ext>
            </a:extLst>
          </p:cNvPr>
          <p:cNvCxnSpPr>
            <a:cxnSpLocks/>
          </p:cNvCxnSpPr>
          <p:nvPr/>
        </p:nvCxnSpPr>
        <p:spPr>
          <a:xfrm>
            <a:off x="7378473" y="582605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173F628E-D072-D4DA-09CC-115BFC1858E5}"/>
              </a:ext>
            </a:extLst>
          </p:cNvPr>
          <p:cNvCxnSpPr>
            <a:cxnSpLocks/>
          </p:cNvCxnSpPr>
          <p:nvPr/>
        </p:nvCxnSpPr>
        <p:spPr>
          <a:xfrm>
            <a:off x="7695948" y="582605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4C836BF-09D5-E3A6-EFB9-257017E45AAE}"/>
              </a:ext>
            </a:extLst>
          </p:cNvPr>
          <p:cNvCxnSpPr>
            <a:cxnSpLocks/>
          </p:cNvCxnSpPr>
          <p:nvPr/>
        </p:nvCxnSpPr>
        <p:spPr>
          <a:xfrm>
            <a:off x="8013423" y="582605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FD836E0E-5548-B470-A10C-560699F53269}"/>
              </a:ext>
            </a:extLst>
          </p:cNvPr>
          <p:cNvCxnSpPr>
            <a:cxnSpLocks/>
          </p:cNvCxnSpPr>
          <p:nvPr/>
        </p:nvCxnSpPr>
        <p:spPr>
          <a:xfrm>
            <a:off x="8330898" y="582605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8EB7DB3F-A0E9-ABFA-BD0D-3F2C615D312C}"/>
              </a:ext>
            </a:extLst>
          </p:cNvPr>
          <p:cNvCxnSpPr>
            <a:cxnSpLocks/>
          </p:cNvCxnSpPr>
          <p:nvPr/>
        </p:nvCxnSpPr>
        <p:spPr>
          <a:xfrm>
            <a:off x="8648373" y="582605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F424E27-1D7F-121D-529E-D7F12F47603E}"/>
              </a:ext>
            </a:extLst>
          </p:cNvPr>
          <p:cNvCxnSpPr>
            <a:cxnSpLocks/>
          </p:cNvCxnSpPr>
          <p:nvPr/>
        </p:nvCxnSpPr>
        <p:spPr>
          <a:xfrm>
            <a:off x="8965848" y="582605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472BC7E6-63FE-B27B-0A20-026E3411C2D9}"/>
              </a:ext>
            </a:extLst>
          </p:cNvPr>
          <p:cNvCxnSpPr>
            <a:cxnSpLocks/>
          </p:cNvCxnSpPr>
          <p:nvPr/>
        </p:nvCxnSpPr>
        <p:spPr>
          <a:xfrm>
            <a:off x="9283323" y="582605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3EB321F-FFD5-2F65-F2D5-574DC91DCDDE}"/>
              </a:ext>
            </a:extLst>
          </p:cNvPr>
          <p:cNvCxnSpPr>
            <a:cxnSpLocks/>
          </p:cNvCxnSpPr>
          <p:nvPr/>
        </p:nvCxnSpPr>
        <p:spPr>
          <a:xfrm>
            <a:off x="9600798" y="582605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4A640D67-78F2-D287-21FD-042A8611ED39}"/>
              </a:ext>
            </a:extLst>
          </p:cNvPr>
          <p:cNvCxnSpPr>
            <a:cxnSpLocks/>
          </p:cNvCxnSpPr>
          <p:nvPr/>
        </p:nvCxnSpPr>
        <p:spPr>
          <a:xfrm>
            <a:off x="9918273" y="582605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8B8E727-0A0A-FF74-697D-DB7756D08562}"/>
              </a:ext>
            </a:extLst>
          </p:cNvPr>
          <p:cNvCxnSpPr>
            <a:cxnSpLocks/>
          </p:cNvCxnSpPr>
          <p:nvPr/>
        </p:nvCxnSpPr>
        <p:spPr>
          <a:xfrm>
            <a:off x="10235748" y="582605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FADC0DEF-D971-7F1D-C63E-65CA40631918}"/>
              </a:ext>
            </a:extLst>
          </p:cNvPr>
          <p:cNvCxnSpPr>
            <a:cxnSpLocks/>
          </p:cNvCxnSpPr>
          <p:nvPr/>
        </p:nvCxnSpPr>
        <p:spPr>
          <a:xfrm>
            <a:off x="10553223" y="5826057"/>
            <a:ext cx="0" cy="3994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5174A613-A1D8-DC83-2828-709963F78DEB}"/>
              </a:ext>
            </a:extLst>
          </p:cNvPr>
          <p:cNvSpPr txBox="1"/>
          <p:nvPr/>
        </p:nvSpPr>
        <p:spPr>
          <a:xfrm>
            <a:off x="5493158" y="5826057"/>
            <a:ext cx="13316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667FEDA-A54E-D35F-A1CA-106BA836B7FA}"/>
              </a:ext>
            </a:extLst>
          </p:cNvPr>
          <p:cNvSpPr txBox="1"/>
          <p:nvPr/>
        </p:nvSpPr>
        <p:spPr>
          <a:xfrm>
            <a:off x="82154" y="4677292"/>
            <a:ext cx="133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Patient 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8D5C1D91-8CF9-2947-0F3A-583291DDDA0F}"/>
              </a:ext>
            </a:extLst>
          </p:cNvPr>
          <p:cNvSpPr txBox="1"/>
          <p:nvPr/>
        </p:nvSpPr>
        <p:spPr>
          <a:xfrm>
            <a:off x="82154" y="5862152"/>
            <a:ext cx="133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Patient 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F1CC5D3-3A87-45DC-E775-DB757FEC4D79}"/>
              </a:ext>
            </a:extLst>
          </p:cNvPr>
          <p:cNvSpPr txBox="1"/>
          <p:nvPr/>
        </p:nvSpPr>
        <p:spPr>
          <a:xfrm>
            <a:off x="82154" y="5467198"/>
            <a:ext cx="133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Patient 3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CDD3E7A-7395-8E80-6750-F0147E28E70F}"/>
              </a:ext>
            </a:extLst>
          </p:cNvPr>
          <p:cNvSpPr txBox="1"/>
          <p:nvPr/>
        </p:nvSpPr>
        <p:spPr>
          <a:xfrm>
            <a:off x="82154" y="5072245"/>
            <a:ext cx="13316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Patient 2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10264CA4-5DA1-AAD2-B8DE-A9771C6439BA}"/>
              </a:ext>
            </a:extLst>
          </p:cNvPr>
          <p:cNvSpPr txBox="1"/>
          <p:nvPr/>
        </p:nvSpPr>
        <p:spPr>
          <a:xfrm rot="5400000">
            <a:off x="370951" y="6275988"/>
            <a:ext cx="407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…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DB5254A2-3EDA-8786-EB21-E2875BEBAB11}"/>
              </a:ext>
            </a:extLst>
          </p:cNvPr>
          <p:cNvSpPr txBox="1"/>
          <p:nvPr/>
        </p:nvSpPr>
        <p:spPr>
          <a:xfrm>
            <a:off x="1981398" y="6379404"/>
            <a:ext cx="10102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i="1" dirty="0"/>
              <a:t>Matrices N x 20000, où N est le nombre de patients</a:t>
            </a:r>
          </a:p>
        </p:txBody>
      </p:sp>
    </p:spTree>
    <p:extLst>
      <p:ext uri="{BB962C8B-B14F-4D97-AF65-F5344CB8AC3E}">
        <p14:creationId xmlns:p14="http://schemas.microsoft.com/office/powerpoint/2010/main" val="1476042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3" grpId="0"/>
      <p:bldP spid="19" grpId="0" animBg="1"/>
      <p:bldP spid="64" grpId="0"/>
      <p:bldP spid="68" grpId="0" animBg="1"/>
      <p:bldP spid="95" grpId="0"/>
      <p:bldP spid="96" grpId="0" animBg="1"/>
      <p:bldP spid="123" grpId="0"/>
      <p:bldP spid="124" grpId="0" animBg="1"/>
      <p:bldP spid="151" grpId="0"/>
      <p:bldP spid="152" grpId="0"/>
      <p:bldP spid="153" grpId="0"/>
      <p:bldP spid="154" grpId="0"/>
      <p:bldP spid="155" grpId="0"/>
      <p:bldP spid="156" grpId="0"/>
      <p:bldP spid="15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E5822-A132-3B4B-CFA1-DE765E9A9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que cela nous donne comme information?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721A1-4C7A-6AA7-04CF-A92A9FBEF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546" y="2133799"/>
            <a:ext cx="10515600" cy="4107203"/>
          </a:xfrm>
        </p:spPr>
        <p:txBody>
          <a:bodyPr>
            <a:normAutofit/>
          </a:bodyPr>
          <a:lstStyle/>
          <a:p>
            <a:r>
              <a:rPr lang="fr-FR" dirty="0"/>
              <a:t>Comparer l’expression des gènes entre cellules saines et cellules cancéreuses.</a:t>
            </a:r>
          </a:p>
          <a:p>
            <a:r>
              <a:rPr lang="fr-FR" dirty="0"/>
              <a:t>Comparer l’expression des gènes entre tumeurs agressives et tumeurs bénignes.</a:t>
            </a:r>
          </a:p>
          <a:p>
            <a:r>
              <a:rPr lang="fr-FR" dirty="0"/>
              <a:t>Comparer l’expression des gènes entre différents types de tumeurs (identifiés par exemple par un examen histologique).</a:t>
            </a:r>
          </a:p>
          <a:p>
            <a:r>
              <a:rPr lang="fr-FR" dirty="0"/>
              <a:t>Comparer l’expression des gènes entre patients qui répondent à une thérapie et ceux qui ne répondent pas.</a:t>
            </a:r>
          </a:p>
        </p:txBody>
      </p:sp>
    </p:spTree>
    <p:extLst>
      <p:ext uri="{BB962C8B-B14F-4D97-AF65-F5344CB8AC3E}">
        <p14:creationId xmlns:p14="http://schemas.microsoft.com/office/powerpoint/2010/main" val="689073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5709-8767-9E62-B737-0486EB14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 différentielle pour un gène donné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FCA02BE-221D-386D-9B4D-D0F18332799B}"/>
              </a:ext>
            </a:extLst>
          </p:cNvPr>
          <p:cNvCxnSpPr/>
          <p:nvPr/>
        </p:nvCxnSpPr>
        <p:spPr>
          <a:xfrm flipV="1">
            <a:off x="1058217" y="2110214"/>
            <a:ext cx="0" cy="3285452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36230F8-9A52-1BF0-AC1F-E9D530BCE5A9}"/>
              </a:ext>
            </a:extLst>
          </p:cNvPr>
          <p:cNvCxnSpPr/>
          <p:nvPr/>
        </p:nvCxnSpPr>
        <p:spPr>
          <a:xfrm>
            <a:off x="1058217" y="5395666"/>
            <a:ext cx="4342426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2CEE413-8E5A-B4D3-96A4-F0C3EB34677B}"/>
              </a:ext>
            </a:extLst>
          </p:cNvPr>
          <p:cNvSpPr/>
          <p:nvPr/>
        </p:nvSpPr>
        <p:spPr>
          <a:xfrm>
            <a:off x="1385230" y="4764433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61C43D8-9EDD-ECB1-7A88-FE1488BC4923}"/>
              </a:ext>
            </a:extLst>
          </p:cNvPr>
          <p:cNvSpPr/>
          <p:nvPr/>
        </p:nvSpPr>
        <p:spPr>
          <a:xfrm>
            <a:off x="1864642" y="4589519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CF9C506-26EA-BB92-0877-ABDBFE15329D}"/>
              </a:ext>
            </a:extLst>
          </p:cNvPr>
          <p:cNvSpPr/>
          <p:nvPr/>
        </p:nvSpPr>
        <p:spPr>
          <a:xfrm>
            <a:off x="2260100" y="4916833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5C042D-B6E5-6B31-B090-B85785A6C510}"/>
              </a:ext>
            </a:extLst>
          </p:cNvPr>
          <p:cNvSpPr/>
          <p:nvPr/>
        </p:nvSpPr>
        <p:spPr>
          <a:xfrm>
            <a:off x="2587112" y="4555297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7FBC5AA-271B-B2C9-9058-971F93A9CBE3}"/>
              </a:ext>
            </a:extLst>
          </p:cNvPr>
          <p:cNvSpPr/>
          <p:nvPr/>
        </p:nvSpPr>
        <p:spPr>
          <a:xfrm>
            <a:off x="3012990" y="4502062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FAB014-F077-7F73-5969-619A97FF1450}"/>
              </a:ext>
            </a:extLst>
          </p:cNvPr>
          <p:cNvSpPr/>
          <p:nvPr/>
        </p:nvSpPr>
        <p:spPr>
          <a:xfrm>
            <a:off x="3568151" y="2977504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C13129-EF0D-D5A0-CDE8-A169B7EA79D8}"/>
              </a:ext>
            </a:extLst>
          </p:cNvPr>
          <p:cNvSpPr/>
          <p:nvPr/>
        </p:nvSpPr>
        <p:spPr>
          <a:xfrm>
            <a:off x="3910374" y="3243687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093ADD-DEDA-522F-B750-B2E8F6ADF8A5}"/>
              </a:ext>
            </a:extLst>
          </p:cNvPr>
          <p:cNvSpPr/>
          <p:nvPr/>
        </p:nvSpPr>
        <p:spPr>
          <a:xfrm>
            <a:off x="4237387" y="2890047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F224E52-8023-0A74-D7AD-A3B5FBDE4732}"/>
              </a:ext>
            </a:extLst>
          </p:cNvPr>
          <p:cNvSpPr/>
          <p:nvPr/>
        </p:nvSpPr>
        <p:spPr>
          <a:xfrm>
            <a:off x="4457931" y="3418601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455D82B-16DD-43E6-2CF5-BD8F1FF4AA9B}"/>
              </a:ext>
            </a:extLst>
          </p:cNvPr>
          <p:cNvSpPr/>
          <p:nvPr/>
        </p:nvSpPr>
        <p:spPr>
          <a:xfrm>
            <a:off x="4815363" y="3156230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AA79AE-BF8B-929A-435E-47E5D20FE5E4}"/>
              </a:ext>
            </a:extLst>
          </p:cNvPr>
          <p:cNvSpPr txBox="1"/>
          <p:nvPr/>
        </p:nvSpPr>
        <p:spPr>
          <a:xfrm rot="16200000">
            <a:off x="-362403" y="3451462"/>
            <a:ext cx="216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d’expression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C935D2-5F6D-AF8E-1EED-C5BC1351A6AF}"/>
              </a:ext>
            </a:extLst>
          </p:cNvPr>
          <p:cNvSpPr txBox="1"/>
          <p:nvPr/>
        </p:nvSpPr>
        <p:spPr>
          <a:xfrm>
            <a:off x="1624615" y="5601007"/>
            <a:ext cx="1260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Groupe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78221C-3AA6-1228-1782-C6C84980FEED}"/>
              </a:ext>
            </a:extLst>
          </p:cNvPr>
          <p:cNvSpPr txBox="1"/>
          <p:nvPr/>
        </p:nvSpPr>
        <p:spPr>
          <a:xfrm>
            <a:off x="3648722" y="5601007"/>
            <a:ext cx="1341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Groupe 2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88376CF3-5119-08D2-6FA8-8335890E4C30}"/>
              </a:ext>
            </a:extLst>
          </p:cNvPr>
          <p:cNvSpPr/>
          <p:nvPr/>
        </p:nvSpPr>
        <p:spPr>
          <a:xfrm rot="16200000">
            <a:off x="2201145" y="4495533"/>
            <a:ext cx="142216" cy="2043638"/>
          </a:xfrm>
          <a:prstGeom prst="leftBrac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52D8E9F-576C-3D72-9495-4008CC00D1EA}"/>
              </a:ext>
            </a:extLst>
          </p:cNvPr>
          <p:cNvSpPr/>
          <p:nvPr/>
        </p:nvSpPr>
        <p:spPr>
          <a:xfrm rot="16200000">
            <a:off x="4228407" y="4659582"/>
            <a:ext cx="132033" cy="1725723"/>
          </a:xfrm>
          <a:prstGeom prst="leftBrac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AE7FBFC-BDF2-FDD4-F0BD-A51EDC183931}"/>
              </a:ext>
            </a:extLst>
          </p:cNvPr>
          <p:cNvSpPr txBox="1"/>
          <p:nvPr/>
        </p:nvSpPr>
        <p:spPr>
          <a:xfrm>
            <a:off x="5408550" y="5219424"/>
            <a:ext cx="1459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Echantillons</a:t>
            </a:r>
            <a:endParaRPr lang="en-US" dirty="0"/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2665F656-D0A4-20D7-08B8-44E771AAB322}"/>
              </a:ext>
            </a:extLst>
          </p:cNvPr>
          <p:cNvSpPr/>
          <p:nvPr/>
        </p:nvSpPr>
        <p:spPr>
          <a:xfrm>
            <a:off x="5628791" y="3064961"/>
            <a:ext cx="258569" cy="1775524"/>
          </a:xfrm>
          <a:prstGeom prst="rightBrace">
            <a:avLst>
              <a:gd name="adj1" fmla="val 37746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25AD92-D521-4C07-03EF-DC2DBE7BF058}"/>
              </a:ext>
            </a:extLst>
          </p:cNvPr>
          <p:cNvSpPr txBox="1"/>
          <p:nvPr/>
        </p:nvSpPr>
        <p:spPr>
          <a:xfrm>
            <a:off x="6016644" y="3636128"/>
            <a:ext cx="238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 quantifier </a:t>
            </a:r>
            <a:r>
              <a:rPr lang="en-US" dirty="0" err="1"/>
              <a:t>ces</a:t>
            </a:r>
            <a:r>
              <a:rPr lang="en-US" dirty="0"/>
              <a:t> differences?</a:t>
            </a:r>
          </a:p>
        </p:txBody>
      </p:sp>
    </p:spTree>
    <p:extLst>
      <p:ext uri="{BB962C8B-B14F-4D97-AF65-F5344CB8AC3E}">
        <p14:creationId xmlns:p14="http://schemas.microsoft.com/office/powerpoint/2010/main" val="571215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A985-29A8-BBB4-9601-B017173D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 différentielle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16AF63-0BA8-2C29-BF5D-8FFB54065447}"/>
              </a:ext>
            </a:extLst>
          </p:cNvPr>
          <p:cNvCxnSpPr/>
          <p:nvPr/>
        </p:nvCxnSpPr>
        <p:spPr>
          <a:xfrm flipV="1">
            <a:off x="1524222" y="2412479"/>
            <a:ext cx="0" cy="3285452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9543F04-3850-11AD-3607-B093DF6AA2B3}"/>
              </a:ext>
            </a:extLst>
          </p:cNvPr>
          <p:cNvCxnSpPr/>
          <p:nvPr/>
        </p:nvCxnSpPr>
        <p:spPr>
          <a:xfrm>
            <a:off x="1524222" y="5697931"/>
            <a:ext cx="1969381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7C0669CD-D198-0B52-F234-069B83EE3BFC}"/>
              </a:ext>
            </a:extLst>
          </p:cNvPr>
          <p:cNvSpPr/>
          <p:nvPr/>
        </p:nvSpPr>
        <p:spPr>
          <a:xfrm>
            <a:off x="1737461" y="4980460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1B8923-F723-4E9F-CA4B-9446B376658C}"/>
              </a:ext>
            </a:extLst>
          </p:cNvPr>
          <p:cNvSpPr/>
          <p:nvPr/>
        </p:nvSpPr>
        <p:spPr>
          <a:xfrm>
            <a:off x="1824918" y="4782731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A5EA62-D752-D29D-3B79-8F7AEC88B4C3}"/>
              </a:ext>
            </a:extLst>
          </p:cNvPr>
          <p:cNvSpPr/>
          <p:nvPr/>
        </p:nvSpPr>
        <p:spPr>
          <a:xfrm>
            <a:off x="2015041" y="5132860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A03623-EB51-2ADE-DBE0-DCE2462F943E}"/>
              </a:ext>
            </a:extLst>
          </p:cNvPr>
          <p:cNvSpPr/>
          <p:nvPr/>
        </p:nvSpPr>
        <p:spPr>
          <a:xfrm>
            <a:off x="2102498" y="4771324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117DE04-FB52-D3C8-C6A2-D9D22278236B}"/>
              </a:ext>
            </a:extLst>
          </p:cNvPr>
          <p:cNvSpPr/>
          <p:nvPr/>
        </p:nvSpPr>
        <p:spPr>
          <a:xfrm>
            <a:off x="2326842" y="4718089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6659C3-9572-49B1-3D92-7F56DF288BFC}"/>
              </a:ext>
            </a:extLst>
          </p:cNvPr>
          <p:cNvSpPr/>
          <p:nvPr/>
        </p:nvSpPr>
        <p:spPr>
          <a:xfrm>
            <a:off x="2563199" y="3279769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136515-13B9-BE82-7F24-737E39202D51}"/>
              </a:ext>
            </a:extLst>
          </p:cNvPr>
          <p:cNvSpPr/>
          <p:nvPr/>
        </p:nvSpPr>
        <p:spPr>
          <a:xfrm>
            <a:off x="2650656" y="3545952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88200D9-3286-6F51-B7F7-4C3E0EE4792A}"/>
              </a:ext>
            </a:extLst>
          </p:cNvPr>
          <p:cNvSpPr/>
          <p:nvPr/>
        </p:nvSpPr>
        <p:spPr>
          <a:xfrm>
            <a:off x="2864197" y="3112756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44F809-C4D1-9F8A-68B2-5024FD6A7420}"/>
              </a:ext>
            </a:extLst>
          </p:cNvPr>
          <p:cNvSpPr/>
          <p:nvPr/>
        </p:nvSpPr>
        <p:spPr>
          <a:xfrm>
            <a:off x="2905422" y="3720866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F15507-D07A-B0A5-DD16-51A66C599ADC}"/>
              </a:ext>
            </a:extLst>
          </p:cNvPr>
          <p:cNvSpPr/>
          <p:nvPr/>
        </p:nvSpPr>
        <p:spPr>
          <a:xfrm>
            <a:off x="3080336" y="3504423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91620D-0BB0-9C2E-1DE8-D5519BA5F46D}"/>
              </a:ext>
            </a:extLst>
          </p:cNvPr>
          <p:cNvCxnSpPr/>
          <p:nvPr/>
        </p:nvCxnSpPr>
        <p:spPr>
          <a:xfrm flipV="1">
            <a:off x="4277515" y="2389965"/>
            <a:ext cx="0" cy="3285452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650795-94DB-7C7E-DAA2-6F54C23A45D8}"/>
              </a:ext>
            </a:extLst>
          </p:cNvPr>
          <p:cNvCxnSpPr/>
          <p:nvPr/>
        </p:nvCxnSpPr>
        <p:spPr>
          <a:xfrm>
            <a:off x="4277515" y="5675417"/>
            <a:ext cx="1969381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B11C7A92-64FC-739F-942F-ECF25C251142}"/>
              </a:ext>
            </a:extLst>
          </p:cNvPr>
          <p:cNvSpPr/>
          <p:nvPr/>
        </p:nvSpPr>
        <p:spPr>
          <a:xfrm>
            <a:off x="4490754" y="5325572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D743E49-1E9F-3BC1-50AD-2F0F0FFAE515}"/>
              </a:ext>
            </a:extLst>
          </p:cNvPr>
          <p:cNvSpPr/>
          <p:nvPr/>
        </p:nvSpPr>
        <p:spPr>
          <a:xfrm>
            <a:off x="4578211" y="5061096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F9992EA-D6E2-C990-D368-5F0156D5AA84}"/>
              </a:ext>
            </a:extLst>
          </p:cNvPr>
          <p:cNvSpPr/>
          <p:nvPr/>
        </p:nvSpPr>
        <p:spPr>
          <a:xfrm>
            <a:off x="4783779" y="5413029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E4A248-A2B0-80F8-E4A3-59F3885D8580}"/>
              </a:ext>
            </a:extLst>
          </p:cNvPr>
          <p:cNvSpPr/>
          <p:nvPr/>
        </p:nvSpPr>
        <p:spPr>
          <a:xfrm>
            <a:off x="4855791" y="4095174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5438ECC-A066-A961-A38C-AABA00E0F921}"/>
              </a:ext>
            </a:extLst>
          </p:cNvPr>
          <p:cNvSpPr/>
          <p:nvPr/>
        </p:nvSpPr>
        <p:spPr>
          <a:xfrm>
            <a:off x="5118243" y="4338806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4E7FDE6-8BF0-2D26-4CFE-182F72C67229}"/>
              </a:ext>
            </a:extLst>
          </p:cNvPr>
          <p:cNvSpPr/>
          <p:nvPr/>
        </p:nvSpPr>
        <p:spPr>
          <a:xfrm>
            <a:off x="5255049" y="2564879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AD62A82-04B7-FD2C-FC92-2157F272539B}"/>
              </a:ext>
            </a:extLst>
          </p:cNvPr>
          <p:cNvSpPr/>
          <p:nvPr/>
        </p:nvSpPr>
        <p:spPr>
          <a:xfrm>
            <a:off x="5403949" y="3523438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1EAFED2-6B1F-A244-ED8A-D6C7ABEBFFB3}"/>
              </a:ext>
            </a:extLst>
          </p:cNvPr>
          <p:cNvSpPr/>
          <p:nvPr/>
        </p:nvSpPr>
        <p:spPr>
          <a:xfrm>
            <a:off x="5617490" y="2389965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3EAD82A-EB35-04D2-160F-50982994100F}"/>
              </a:ext>
            </a:extLst>
          </p:cNvPr>
          <p:cNvSpPr/>
          <p:nvPr/>
        </p:nvSpPr>
        <p:spPr>
          <a:xfrm>
            <a:off x="5704947" y="3957301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5097C5C-EC57-EA98-B6F4-8495525D9090}"/>
              </a:ext>
            </a:extLst>
          </p:cNvPr>
          <p:cNvSpPr/>
          <p:nvPr/>
        </p:nvSpPr>
        <p:spPr>
          <a:xfrm>
            <a:off x="5921086" y="4550761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4065441-66B2-A0EE-8091-9081E873930A}"/>
              </a:ext>
            </a:extLst>
          </p:cNvPr>
          <p:cNvCxnSpPr/>
          <p:nvPr/>
        </p:nvCxnSpPr>
        <p:spPr>
          <a:xfrm>
            <a:off x="2428910" y="3545952"/>
            <a:ext cx="1064693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37D14B-8177-938D-137E-6BAA55B7D9AE}"/>
              </a:ext>
            </a:extLst>
          </p:cNvPr>
          <p:cNvCxnSpPr/>
          <p:nvPr/>
        </p:nvCxnSpPr>
        <p:spPr>
          <a:xfrm>
            <a:off x="5144178" y="3523438"/>
            <a:ext cx="1064693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F517406-476D-18E6-45F5-0DC3A6BA21CB}"/>
              </a:ext>
            </a:extLst>
          </p:cNvPr>
          <p:cNvCxnSpPr/>
          <p:nvPr/>
        </p:nvCxnSpPr>
        <p:spPr>
          <a:xfrm>
            <a:off x="1540912" y="5032393"/>
            <a:ext cx="10646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9B2B679-60CC-48BD-2149-635069E57C87}"/>
              </a:ext>
            </a:extLst>
          </p:cNvPr>
          <p:cNvCxnSpPr/>
          <p:nvPr/>
        </p:nvCxnSpPr>
        <p:spPr>
          <a:xfrm>
            <a:off x="4340760" y="4946238"/>
            <a:ext cx="10646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8102656-F895-CB58-6478-356D2526AF90}"/>
              </a:ext>
            </a:extLst>
          </p:cNvPr>
          <p:cNvSpPr/>
          <p:nvPr/>
        </p:nvSpPr>
        <p:spPr>
          <a:xfrm>
            <a:off x="1079137" y="2165950"/>
            <a:ext cx="2655068" cy="3809790"/>
          </a:xfrm>
          <a:prstGeom prst="roundRect">
            <a:avLst>
              <a:gd name="adj" fmla="val 10973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17D753-C8D9-7F30-56B7-AC57C8ADAAE1}"/>
              </a:ext>
            </a:extLst>
          </p:cNvPr>
          <p:cNvSpPr txBox="1"/>
          <p:nvPr/>
        </p:nvSpPr>
        <p:spPr>
          <a:xfrm>
            <a:off x="7736389" y="2693863"/>
            <a:ext cx="40176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i="1" dirty="0"/>
              <a:t>La </a:t>
            </a:r>
            <a:r>
              <a:rPr lang="en-US" sz="2400" i="1" dirty="0" err="1"/>
              <a:t>différence</a:t>
            </a:r>
            <a:r>
              <a:rPr lang="en-US" sz="2400" i="1" dirty="0"/>
              <a:t> des </a:t>
            </a:r>
            <a:r>
              <a:rPr lang="en-US" sz="2400" i="1" dirty="0" err="1"/>
              <a:t>moyennes</a:t>
            </a:r>
            <a:r>
              <a:rPr lang="en-US" sz="2400" i="1" dirty="0"/>
              <a:t> ne </a:t>
            </a:r>
            <a:r>
              <a:rPr lang="en-US" sz="2400" i="1" dirty="0" err="1"/>
              <a:t>suffit</a:t>
            </a:r>
            <a:r>
              <a:rPr lang="en-US" sz="2400" i="1" dirty="0"/>
              <a:t> pas.</a:t>
            </a:r>
          </a:p>
          <a:p>
            <a:pPr marL="285750" indent="-285750">
              <a:buFont typeface="Arial"/>
              <a:buChar char="•"/>
            </a:pPr>
            <a:endParaRPr lang="en-US" sz="2400" i="1" dirty="0"/>
          </a:p>
          <a:p>
            <a:pPr marL="285750" indent="-285750">
              <a:buFont typeface="Arial"/>
              <a:buChar char="•"/>
            </a:pPr>
            <a:r>
              <a:rPr lang="en-US" sz="2400" i="1" dirty="0"/>
              <a:t>Prendre </a:t>
            </a:r>
            <a:r>
              <a:rPr lang="en-US" sz="2400" i="1" dirty="0" err="1"/>
              <a:t>en</a:t>
            </a:r>
            <a:r>
              <a:rPr lang="en-US" sz="2400" i="1" dirty="0"/>
              <a:t> </a:t>
            </a:r>
            <a:r>
              <a:rPr lang="en-US" sz="2400" i="1" dirty="0" err="1"/>
              <a:t>compte</a:t>
            </a:r>
            <a:r>
              <a:rPr lang="en-US" sz="2400" i="1" dirty="0"/>
              <a:t> la variation (</a:t>
            </a:r>
            <a:r>
              <a:rPr lang="en-US" sz="2400" i="1" dirty="0" err="1"/>
              <a:t>ou</a:t>
            </a:r>
            <a:r>
              <a:rPr lang="en-US" sz="2400" i="1" dirty="0"/>
              <a:t> </a:t>
            </a:r>
            <a:r>
              <a:rPr lang="en-US" sz="2400" i="1" dirty="0" err="1"/>
              <a:t>l’écart</a:t>
            </a:r>
            <a:r>
              <a:rPr lang="en-US" sz="2400" i="1" dirty="0"/>
              <a:t> type).</a:t>
            </a:r>
          </a:p>
          <a:p>
            <a:endParaRPr lang="en-US" sz="2400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FC56F1-CC10-FC5F-67AC-42B713C53063}"/>
              </a:ext>
            </a:extLst>
          </p:cNvPr>
          <p:cNvSpPr txBox="1"/>
          <p:nvPr/>
        </p:nvSpPr>
        <p:spPr>
          <a:xfrm rot="16200000">
            <a:off x="177839" y="3799546"/>
            <a:ext cx="216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d’expression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AE3DACE-2EDE-09F1-E81B-CE47FBB3F4F8}"/>
              </a:ext>
            </a:extLst>
          </p:cNvPr>
          <p:cNvSpPr txBox="1"/>
          <p:nvPr/>
        </p:nvSpPr>
        <p:spPr>
          <a:xfrm rot="16200000">
            <a:off x="2880226" y="3792725"/>
            <a:ext cx="216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d’expression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92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A985-29A8-BBB4-9601-B017173D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 différentielle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0E185E-E38C-5D92-32CA-F902BFAE0343}"/>
              </a:ext>
            </a:extLst>
          </p:cNvPr>
          <p:cNvCxnSpPr/>
          <p:nvPr/>
        </p:nvCxnSpPr>
        <p:spPr>
          <a:xfrm flipV="1">
            <a:off x="1709269" y="1989932"/>
            <a:ext cx="0" cy="3285452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814F473-9F58-D856-D738-EAA24D7477B1}"/>
              </a:ext>
            </a:extLst>
          </p:cNvPr>
          <p:cNvCxnSpPr/>
          <p:nvPr/>
        </p:nvCxnSpPr>
        <p:spPr>
          <a:xfrm>
            <a:off x="1709269" y="5275384"/>
            <a:ext cx="1969381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3FF78C2B-17B1-7B5E-9251-3691DE139FA9}"/>
              </a:ext>
            </a:extLst>
          </p:cNvPr>
          <p:cNvSpPr/>
          <p:nvPr/>
        </p:nvSpPr>
        <p:spPr>
          <a:xfrm>
            <a:off x="1922508" y="4663168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3AE30EDB-DB57-E520-B54B-4AFB03456C84}"/>
              </a:ext>
            </a:extLst>
          </p:cNvPr>
          <p:cNvSpPr/>
          <p:nvPr/>
        </p:nvSpPr>
        <p:spPr>
          <a:xfrm>
            <a:off x="2009965" y="4465439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567E21-455D-ED14-66E4-8C0027C40F6F}"/>
              </a:ext>
            </a:extLst>
          </p:cNvPr>
          <p:cNvSpPr/>
          <p:nvPr/>
        </p:nvSpPr>
        <p:spPr>
          <a:xfrm>
            <a:off x="2200088" y="4770214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5BA91D68-C800-BF87-64B7-4A9F04708BD6}"/>
              </a:ext>
            </a:extLst>
          </p:cNvPr>
          <p:cNvSpPr/>
          <p:nvPr/>
        </p:nvSpPr>
        <p:spPr>
          <a:xfrm>
            <a:off x="2287545" y="4454032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C279E7B-4268-524E-E7F9-0E3135E7760E}"/>
              </a:ext>
            </a:extLst>
          </p:cNvPr>
          <p:cNvSpPr/>
          <p:nvPr/>
        </p:nvSpPr>
        <p:spPr>
          <a:xfrm>
            <a:off x="2511889" y="4400797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1E778E7-0888-F8AA-0281-51892652AC17}"/>
              </a:ext>
            </a:extLst>
          </p:cNvPr>
          <p:cNvSpPr/>
          <p:nvPr/>
        </p:nvSpPr>
        <p:spPr>
          <a:xfrm>
            <a:off x="2748246" y="2857222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90487CD-048F-C042-1481-4418E0184CE1}"/>
              </a:ext>
            </a:extLst>
          </p:cNvPr>
          <p:cNvSpPr/>
          <p:nvPr/>
        </p:nvSpPr>
        <p:spPr>
          <a:xfrm>
            <a:off x="2835703" y="3123405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7B8C1A9-FC72-157F-B93F-BD246CE56F9E}"/>
              </a:ext>
            </a:extLst>
          </p:cNvPr>
          <p:cNvSpPr/>
          <p:nvPr/>
        </p:nvSpPr>
        <p:spPr>
          <a:xfrm>
            <a:off x="3049244" y="2690209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42E1EF21-D2DC-DB2F-D400-AD3B6FE16980}"/>
              </a:ext>
            </a:extLst>
          </p:cNvPr>
          <p:cNvSpPr/>
          <p:nvPr/>
        </p:nvSpPr>
        <p:spPr>
          <a:xfrm>
            <a:off x="3090469" y="3298319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CF26E37-FBDE-43EE-C59A-25131414C13A}"/>
              </a:ext>
            </a:extLst>
          </p:cNvPr>
          <p:cNvSpPr/>
          <p:nvPr/>
        </p:nvSpPr>
        <p:spPr>
          <a:xfrm>
            <a:off x="3265383" y="3081876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AB7DFE-4C2D-4B86-E337-97A6CD571A6E}"/>
              </a:ext>
            </a:extLst>
          </p:cNvPr>
          <p:cNvSpPr txBox="1"/>
          <p:nvPr/>
        </p:nvSpPr>
        <p:spPr>
          <a:xfrm rot="16200000">
            <a:off x="-60839" y="3613113"/>
            <a:ext cx="216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Niveau</a:t>
            </a:r>
            <a:r>
              <a:rPr lang="en-US" dirty="0"/>
              <a:t> </a:t>
            </a:r>
            <a:r>
              <a:rPr lang="en-US" dirty="0" err="1"/>
              <a:t>d’expression</a:t>
            </a:r>
            <a:endParaRPr lang="en-US" dirty="0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CBFFF10-B7A2-D00B-50E0-5C3446C93BC4}"/>
              </a:ext>
            </a:extLst>
          </p:cNvPr>
          <p:cNvCxnSpPr/>
          <p:nvPr/>
        </p:nvCxnSpPr>
        <p:spPr>
          <a:xfrm>
            <a:off x="2613957" y="3123405"/>
            <a:ext cx="1064693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0ABE581-9EA4-F89B-8828-5ACEC91DEFE7}"/>
              </a:ext>
            </a:extLst>
          </p:cNvPr>
          <p:cNvCxnSpPr/>
          <p:nvPr/>
        </p:nvCxnSpPr>
        <p:spPr>
          <a:xfrm>
            <a:off x="1602499" y="3123405"/>
            <a:ext cx="243359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48D988-0FD3-2B26-099D-5DB627C372AE}"/>
              </a:ext>
            </a:extLst>
          </p:cNvPr>
          <p:cNvCxnSpPr/>
          <p:nvPr/>
        </p:nvCxnSpPr>
        <p:spPr>
          <a:xfrm>
            <a:off x="1603101" y="4614328"/>
            <a:ext cx="242757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DD16135-B2DB-68DA-8C6D-15423E1F66CA}"/>
              </a:ext>
            </a:extLst>
          </p:cNvPr>
          <p:cNvSpPr txBox="1"/>
          <p:nvPr/>
        </p:nvSpPr>
        <p:spPr>
          <a:xfrm>
            <a:off x="1125868" y="4399242"/>
            <a:ext cx="553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DC4BE77-09BD-634B-87A2-0A5BA1EFAB8C}"/>
              </a:ext>
            </a:extLst>
          </p:cNvPr>
          <p:cNvSpPr txBox="1"/>
          <p:nvPr/>
        </p:nvSpPr>
        <p:spPr>
          <a:xfrm>
            <a:off x="1146914" y="2908319"/>
            <a:ext cx="580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400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8E4436A-D471-EBE1-79A6-0DAB39890182}"/>
              </a:ext>
            </a:extLst>
          </p:cNvPr>
          <p:cNvCxnSpPr/>
          <p:nvPr/>
        </p:nvCxnSpPr>
        <p:spPr>
          <a:xfrm flipV="1">
            <a:off x="4735264" y="1989932"/>
            <a:ext cx="0" cy="3285452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266177F-97D9-9B20-D612-42E4F4BEEB61}"/>
              </a:ext>
            </a:extLst>
          </p:cNvPr>
          <p:cNvCxnSpPr/>
          <p:nvPr/>
        </p:nvCxnSpPr>
        <p:spPr>
          <a:xfrm>
            <a:off x="4735264" y="5275384"/>
            <a:ext cx="1969381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7B66E47-2D5D-D48C-FB71-D57F9602F097}"/>
              </a:ext>
            </a:extLst>
          </p:cNvPr>
          <p:cNvSpPr/>
          <p:nvPr/>
        </p:nvSpPr>
        <p:spPr>
          <a:xfrm>
            <a:off x="4948503" y="4663168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117AE8D-8274-C3CD-7AE3-97B8AEF21282}"/>
              </a:ext>
            </a:extLst>
          </p:cNvPr>
          <p:cNvSpPr/>
          <p:nvPr/>
        </p:nvSpPr>
        <p:spPr>
          <a:xfrm>
            <a:off x="5035960" y="4465439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E33481D-A4FA-E656-2835-5C71F9EDA845}"/>
              </a:ext>
            </a:extLst>
          </p:cNvPr>
          <p:cNvSpPr/>
          <p:nvPr/>
        </p:nvSpPr>
        <p:spPr>
          <a:xfrm>
            <a:off x="5226083" y="4770214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8F5918D-3E04-5596-19AA-92559D7EE145}"/>
              </a:ext>
            </a:extLst>
          </p:cNvPr>
          <p:cNvSpPr/>
          <p:nvPr/>
        </p:nvSpPr>
        <p:spPr>
          <a:xfrm>
            <a:off x="5313540" y="4454032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149E20E-FF36-2CF9-857D-90417E9981D2}"/>
              </a:ext>
            </a:extLst>
          </p:cNvPr>
          <p:cNvSpPr/>
          <p:nvPr/>
        </p:nvSpPr>
        <p:spPr>
          <a:xfrm>
            <a:off x="5537884" y="4400797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F3A2906-9CAD-4DFA-CB4D-FE44DD505F5E}"/>
              </a:ext>
            </a:extLst>
          </p:cNvPr>
          <p:cNvSpPr/>
          <p:nvPr/>
        </p:nvSpPr>
        <p:spPr>
          <a:xfrm>
            <a:off x="5774241" y="2857222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C9F2EA51-52C1-C506-1743-F11A9145CD4A}"/>
              </a:ext>
            </a:extLst>
          </p:cNvPr>
          <p:cNvSpPr/>
          <p:nvPr/>
        </p:nvSpPr>
        <p:spPr>
          <a:xfrm>
            <a:off x="5861698" y="3123405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456C8CCD-FE74-7A33-A722-2D2FC7E6D7B9}"/>
              </a:ext>
            </a:extLst>
          </p:cNvPr>
          <p:cNvSpPr/>
          <p:nvPr/>
        </p:nvSpPr>
        <p:spPr>
          <a:xfrm>
            <a:off x="6075239" y="2690209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339870A6-66BB-0B08-555E-EB325B921A85}"/>
              </a:ext>
            </a:extLst>
          </p:cNvPr>
          <p:cNvSpPr/>
          <p:nvPr/>
        </p:nvSpPr>
        <p:spPr>
          <a:xfrm>
            <a:off x="6116464" y="3298319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DC4AF951-4C9F-EC22-08DE-7B382E122861}"/>
              </a:ext>
            </a:extLst>
          </p:cNvPr>
          <p:cNvSpPr/>
          <p:nvPr/>
        </p:nvSpPr>
        <p:spPr>
          <a:xfrm>
            <a:off x="6291378" y="3081876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D7A7FA6-7775-5888-D0D2-4CB5293A56FB}"/>
              </a:ext>
            </a:extLst>
          </p:cNvPr>
          <p:cNvCxnSpPr/>
          <p:nvPr/>
        </p:nvCxnSpPr>
        <p:spPr>
          <a:xfrm>
            <a:off x="5639952" y="3123405"/>
            <a:ext cx="1064693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6F7258E-6E1B-E5F7-A396-0B89523B85B0}"/>
              </a:ext>
            </a:extLst>
          </p:cNvPr>
          <p:cNvCxnSpPr/>
          <p:nvPr/>
        </p:nvCxnSpPr>
        <p:spPr>
          <a:xfrm>
            <a:off x="4628494" y="3123405"/>
            <a:ext cx="243359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7D6E038-037C-27ED-193A-1FB6ADA74858}"/>
              </a:ext>
            </a:extLst>
          </p:cNvPr>
          <p:cNvCxnSpPr/>
          <p:nvPr/>
        </p:nvCxnSpPr>
        <p:spPr>
          <a:xfrm>
            <a:off x="4629096" y="4614328"/>
            <a:ext cx="242757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6FA06DE-3DC4-8504-1869-AC5D30B5F12D}"/>
              </a:ext>
            </a:extLst>
          </p:cNvPr>
          <p:cNvSpPr txBox="1"/>
          <p:nvPr/>
        </p:nvSpPr>
        <p:spPr>
          <a:xfrm>
            <a:off x="3982976" y="4399242"/>
            <a:ext cx="90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1’100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32272CA-3F52-803E-2202-3A3AF474F594}"/>
              </a:ext>
            </a:extLst>
          </p:cNvPr>
          <p:cNvSpPr txBox="1"/>
          <p:nvPr/>
        </p:nvSpPr>
        <p:spPr>
          <a:xfrm>
            <a:off x="3974767" y="2908319"/>
            <a:ext cx="9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1’400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3AD774-1693-6233-DEEC-6EBD1EA6A444}"/>
              </a:ext>
            </a:extLst>
          </p:cNvPr>
          <p:cNvSpPr txBox="1"/>
          <p:nvPr/>
        </p:nvSpPr>
        <p:spPr>
          <a:xfrm>
            <a:off x="7659670" y="2908319"/>
            <a:ext cx="42740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Une </a:t>
            </a:r>
            <a:r>
              <a:rPr lang="en-US" sz="2400" i="1" dirty="0" err="1"/>
              <a:t>méthode</a:t>
            </a:r>
            <a:r>
              <a:rPr lang="en-US" sz="2400" i="1" dirty="0"/>
              <a:t> utile pour quantifier </a:t>
            </a:r>
            <a:r>
              <a:rPr lang="en-US" sz="2400" i="1" dirty="0" err="1"/>
              <a:t>ces</a:t>
            </a:r>
            <a:r>
              <a:rPr lang="en-US" sz="2400" i="1" dirty="0"/>
              <a:t> differences </a:t>
            </a:r>
            <a:r>
              <a:rPr lang="en-US" sz="2400" i="1" dirty="0" err="1"/>
              <a:t>est</a:t>
            </a:r>
            <a:r>
              <a:rPr lang="en-US" sz="2400" i="1" dirty="0"/>
              <a:t> </a:t>
            </a:r>
            <a:r>
              <a:rPr lang="en-US" sz="2400" i="1" dirty="0" err="1"/>
              <a:t>d’utilizer</a:t>
            </a:r>
            <a:r>
              <a:rPr lang="en-US" sz="2400" i="1" dirty="0"/>
              <a:t> le </a:t>
            </a:r>
            <a:r>
              <a:rPr lang="en-US" sz="2400" i="1" dirty="0" err="1"/>
              <a:t>logarithme</a:t>
            </a:r>
            <a:r>
              <a:rPr lang="en-US" sz="2400" i="1" dirty="0"/>
              <a:t> de le fraction entre les </a:t>
            </a:r>
            <a:r>
              <a:rPr lang="en-US" sz="2400" i="1" dirty="0" err="1"/>
              <a:t>moyennes</a:t>
            </a:r>
            <a:r>
              <a:rPr lang="en-US" sz="2400" i="1" dirty="0"/>
              <a:t>.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9E1BAE2-5161-465B-BA59-769E13FC7056}"/>
              </a:ext>
            </a:extLst>
          </p:cNvPr>
          <p:cNvSpPr txBox="1"/>
          <p:nvPr/>
        </p:nvSpPr>
        <p:spPr>
          <a:xfrm>
            <a:off x="1783975" y="1867782"/>
            <a:ext cx="215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Basse expression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1AB7574-0D93-50FA-5FE7-2FD74D9EA436}"/>
              </a:ext>
            </a:extLst>
          </p:cNvPr>
          <p:cNvSpPr txBox="1"/>
          <p:nvPr/>
        </p:nvSpPr>
        <p:spPr>
          <a:xfrm>
            <a:off x="4828593" y="1867782"/>
            <a:ext cx="2314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Haute expression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90F31127-AF1D-B8FA-084B-3C1C07DD2096}"/>
              </a:ext>
            </a:extLst>
          </p:cNvPr>
          <p:cNvSpPr txBox="1"/>
          <p:nvPr/>
        </p:nvSpPr>
        <p:spPr>
          <a:xfrm>
            <a:off x="1689939" y="5820183"/>
            <a:ext cx="2641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(400/100)=log</a:t>
            </a:r>
            <a:r>
              <a:rPr lang="en-US" baseline="-25000" dirty="0"/>
              <a:t>2</a:t>
            </a:r>
            <a:r>
              <a:rPr lang="en-US" dirty="0"/>
              <a:t>(4)=2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F346BD5-7DB8-1049-B3BD-4DA06C9B320C}"/>
              </a:ext>
            </a:extLst>
          </p:cNvPr>
          <p:cNvSpPr txBox="1"/>
          <p:nvPr/>
        </p:nvSpPr>
        <p:spPr>
          <a:xfrm>
            <a:off x="4715933" y="5832248"/>
            <a:ext cx="3580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</a:t>
            </a:r>
            <a:r>
              <a:rPr lang="en-US" baseline="-25000" dirty="0"/>
              <a:t>2</a:t>
            </a:r>
            <a:r>
              <a:rPr lang="en-US" dirty="0"/>
              <a:t>(1400/1100)=log</a:t>
            </a:r>
            <a:r>
              <a:rPr lang="en-US" baseline="-25000" dirty="0"/>
              <a:t>2</a:t>
            </a:r>
            <a:r>
              <a:rPr lang="en-US" dirty="0"/>
              <a:t>(1.27)=0.34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47953166-0CF8-F306-A93F-E5DFCC3C26CA}"/>
              </a:ext>
            </a:extLst>
          </p:cNvPr>
          <p:cNvCxnSpPr/>
          <p:nvPr/>
        </p:nvCxnSpPr>
        <p:spPr>
          <a:xfrm>
            <a:off x="1709269" y="4631999"/>
            <a:ext cx="10646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E2F6E56-CACA-7011-AE6A-B42841BBA0F7}"/>
              </a:ext>
            </a:extLst>
          </p:cNvPr>
          <p:cNvCxnSpPr/>
          <p:nvPr/>
        </p:nvCxnSpPr>
        <p:spPr>
          <a:xfrm>
            <a:off x="4735264" y="4628946"/>
            <a:ext cx="10646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2990CF7D-3968-D155-D5F3-79A58CE16DDE}"/>
              </a:ext>
            </a:extLst>
          </p:cNvPr>
          <p:cNvSpPr/>
          <p:nvPr/>
        </p:nvSpPr>
        <p:spPr>
          <a:xfrm>
            <a:off x="838200" y="1811549"/>
            <a:ext cx="3096475" cy="3809790"/>
          </a:xfrm>
          <a:prstGeom prst="roundRect">
            <a:avLst>
              <a:gd name="adj" fmla="val 10973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22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3" grpId="0"/>
      <p:bldP spid="74" grpId="0"/>
      <p:bldP spid="7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0A985-29A8-BBB4-9601-B017173D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 différentielle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8E78FAC-CF4E-159D-F813-73700C612A2B}"/>
              </a:ext>
            </a:extLst>
          </p:cNvPr>
          <p:cNvCxnSpPr/>
          <p:nvPr/>
        </p:nvCxnSpPr>
        <p:spPr>
          <a:xfrm flipV="1">
            <a:off x="871070" y="2007688"/>
            <a:ext cx="0" cy="3285452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890ED70-AEDB-211B-57F4-EE633F42D51C}"/>
              </a:ext>
            </a:extLst>
          </p:cNvPr>
          <p:cNvCxnSpPr/>
          <p:nvPr/>
        </p:nvCxnSpPr>
        <p:spPr>
          <a:xfrm>
            <a:off x="871070" y="5293140"/>
            <a:ext cx="1969381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C92FE03-21C6-1D27-3AE3-6D961A380EF4}"/>
              </a:ext>
            </a:extLst>
          </p:cNvPr>
          <p:cNvSpPr/>
          <p:nvPr/>
        </p:nvSpPr>
        <p:spPr>
          <a:xfrm>
            <a:off x="1084309" y="4680924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D531279-CD98-2636-D06A-7AD9E77522FD}"/>
              </a:ext>
            </a:extLst>
          </p:cNvPr>
          <p:cNvSpPr/>
          <p:nvPr/>
        </p:nvSpPr>
        <p:spPr>
          <a:xfrm>
            <a:off x="1171766" y="4483195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02F766-ECCF-A259-762C-B72B6D7D5EE1}"/>
              </a:ext>
            </a:extLst>
          </p:cNvPr>
          <p:cNvSpPr/>
          <p:nvPr/>
        </p:nvSpPr>
        <p:spPr>
          <a:xfrm>
            <a:off x="1361889" y="4833324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0EF66B-FE75-2C85-414B-5C409EBD7157}"/>
              </a:ext>
            </a:extLst>
          </p:cNvPr>
          <p:cNvSpPr/>
          <p:nvPr/>
        </p:nvSpPr>
        <p:spPr>
          <a:xfrm>
            <a:off x="1449346" y="4471788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9048FE-AF3F-2273-3EDF-89FEAB7A6559}"/>
              </a:ext>
            </a:extLst>
          </p:cNvPr>
          <p:cNvSpPr/>
          <p:nvPr/>
        </p:nvSpPr>
        <p:spPr>
          <a:xfrm>
            <a:off x="1673690" y="4418553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CEFE1F-9D0B-0DDD-1565-65B049038616}"/>
              </a:ext>
            </a:extLst>
          </p:cNvPr>
          <p:cNvSpPr/>
          <p:nvPr/>
        </p:nvSpPr>
        <p:spPr>
          <a:xfrm>
            <a:off x="1910047" y="2874978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C52E44-A9A7-D66F-3780-E34361226533}"/>
              </a:ext>
            </a:extLst>
          </p:cNvPr>
          <p:cNvSpPr/>
          <p:nvPr/>
        </p:nvSpPr>
        <p:spPr>
          <a:xfrm>
            <a:off x="1997504" y="3141161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EFD3C9-F301-09AB-F8BA-72F2BA81EC03}"/>
              </a:ext>
            </a:extLst>
          </p:cNvPr>
          <p:cNvSpPr/>
          <p:nvPr/>
        </p:nvSpPr>
        <p:spPr>
          <a:xfrm>
            <a:off x="2211045" y="2707965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13F622F-A2F3-43EA-5002-7B0012A0FEA8}"/>
              </a:ext>
            </a:extLst>
          </p:cNvPr>
          <p:cNvSpPr/>
          <p:nvPr/>
        </p:nvSpPr>
        <p:spPr>
          <a:xfrm>
            <a:off x="2252270" y="3316075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BB39DE1-48E7-6A16-80D5-4902A2C0BD04}"/>
              </a:ext>
            </a:extLst>
          </p:cNvPr>
          <p:cNvSpPr/>
          <p:nvPr/>
        </p:nvSpPr>
        <p:spPr>
          <a:xfrm>
            <a:off x="2427184" y="3099632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419481-7286-2045-A7F6-06421D19CBB8}"/>
              </a:ext>
            </a:extLst>
          </p:cNvPr>
          <p:cNvSpPr txBox="1"/>
          <p:nvPr/>
        </p:nvSpPr>
        <p:spPr>
          <a:xfrm rot="16200000">
            <a:off x="-822575" y="3630106"/>
            <a:ext cx="2167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Expression level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4B94E6-8EF4-3129-24C6-8A173885E8BE}"/>
              </a:ext>
            </a:extLst>
          </p:cNvPr>
          <p:cNvCxnSpPr/>
          <p:nvPr/>
        </p:nvCxnSpPr>
        <p:spPr>
          <a:xfrm>
            <a:off x="1775758" y="3141161"/>
            <a:ext cx="1064693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2A72F4-30D1-64F9-8A0A-1B7BFF5D9D27}"/>
              </a:ext>
            </a:extLst>
          </p:cNvPr>
          <p:cNvCxnSpPr/>
          <p:nvPr/>
        </p:nvCxnSpPr>
        <p:spPr>
          <a:xfrm>
            <a:off x="764300" y="3141161"/>
            <a:ext cx="243359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A3C7DB2-9AFC-53CA-FC0C-536B5594B493}"/>
              </a:ext>
            </a:extLst>
          </p:cNvPr>
          <p:cNvCxnSpPr/>
          <p:nvPr/>
        </p:nvCxnSpPr>
        <p:spPr>
          <a:xfrm>
            <a:off x="764902" y="4632084"/>
            <a:ext cx="242757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B069E49-C80B-C60C-EB7B-E9926794DB35}"/>
              </a:ext>
            </a:extLst>
          </p:cNvPr>
          <p:cNvSpPr txBox="1"/>
          <p:nvPr/>
        </p:nvSpPr>
        <p:spPr>
          <a:xfrm>
            <a:off x="438192" y="4416998"/>
            <a:ext cx="40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20E153-15F4-9654-F4DC-91E8DC66D461}"/>
              </a:ext>
            </a:extLst>
          </p:cNvPr>
          <p:cNvSpPr txBox="1"/>
          <p:nvPr/>
        </p:nvSpPr>
        <p:spPr>
          <a:xfrm>
            <a:off x="429983" y="2926075"/>
            <a:ext cx="403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CD7605-D1E4-6DFC-4839-C90F49FB5743}"/>
              </a:ext>
            </a:extLst>
          </p:cNvPr>
          <p:cNvCxnSpPr/>
          <p:nvPr/>
        </p:nvCxnSpPr>
        <p:spPr>
          <a:xfrm flipV="1">
            <a:off x="4065449" y="2007688"/>
            <a:ext cx="0" cy="3285452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8A78691-92B7-ABAC-6203-4B731E314CA4}"/>
              </a:ext>
            </a:extLst>
          </p:cNvPr>
          <p:cNvCxnSpPr/>
          <p:nvPr/>
        </p:nvCxnSpPr>
        <p:spPr>
          <a:xfrm>
            <a:off x="4065449" y="5293140"/>
            <a:ext cx="1969381" cy="0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5B8AB470-3A3E-D223-7FA6-CEA742C8B8C3}"/>
              </a:ext>
            </a:extLst>
          </p:cNvPr>
          <p:cNvSpPr/>
          <p:nvPr/>
        </p:nvSpPr>
        <p:spPr>
          <a:xfrm>
            <a:off x="4278688" y="4680924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FB6B0F6-3773-4582-D1E6-37D11A93ADD8}"/>
              </a:ext>
            </a:extLst>
          </p:cNvPr>
          <p:cNvSpPr/>
          <p:nvPr/>
        </p:nvSpPr>
        <p:spPr>
          <a:xfrm>
            <a:off x="4366145" y="4483195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9C24AF3-E47C-DBEF-54EF-ECC4026ED3CC}"/>
              </a:ext>
            </a:extLst>
          </p:cNvPr>
          <p:cNvSpPr/>
          <p:nvPr/>
        </p:nvSpPr>
        <p:spPr>
          <a:xfrm>
            <a:off x="4556268" y="4833324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3E78BDB-C770-6F18-15A8-C3FC54467469}"/>
              </a:ext>
            </a:extLst>
          </p:cNvPr>
          <p:cNvSpPr/>
          <p:nvPr/>
        </p:nvSpPr>
        <p:spPr>
          <a:xfrm>
            <a:off x="4643725" y="4471788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ADCB143-C1AD-B35B-0302-6192D80398AD}"/>
              </a:ext>
            </a:extLst>
          </p:cNvPr>
          <p:cNvSpPr/>
          <p:nvPr/>
        </p:nvSpPr>
        <p:spPr>
          <a:xfrm>
            <a:off x="4868069" y="4418553"/>
            <a:ext cx="174914" cy="174914"/>
          </a:xfrm>
          <a:prstGeom prst="ellipse">
            <a:avLst/>
          </a:prstGeom>
          <a:solidFill>
            <a:srgbClr val="FF00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127580E-26D1-C112-459B-8B67DD47150A}"/>
              </a:ext>
            </a:extLst>
          </p:cNvPr>
          <p:cNvSpPr/>
          <p:nvPr/>
        </p:nvSpPr>
        <p:spPr>
          <a:xfrm>
            <a:off x="5104426" y="2874978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E187A2-700C-DDF8-3F95-D1F2AE348CA6}"/>
              </a:ext>
            </a:extLst>
          </p:cNvPr>
          <p:cNvSpPr/>
          <p:nvPr/>
        </p:nvSpPr>
        <p:spPr>
          <a:xfrm>
            <a:off x="5191883" y="3141161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53ADC0D-7006-026A-846A-FC2B2F4B4FBC}"/>
              </a:ext>
            </a:extLst>
          </p:cNvPr>
          <p:cNvSpPr/>
          <p:nvPr/>
        </p:nvSpPr>
        <p:spPr>
          <a:xfrm>
            <a:off x="5405424" y="2707965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94729EE-BB3B-E174-B5F0-92C9F9C9E472}"/>
              </a:ext>
            </a:extLst>
          </p:cNvPr>
          <p:cNvSpPr/>
          <p:nvPr/>
        </p:nvSpPr>
        <p:spPr>
          <a:xfrm>
            <a:off x="5446649" y="3316075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B8D655-B458-CA17-BC5F-A9018148AA89}"/>
              </a:ext>
            </a:extLst>
          </p:cNvPr>
          <p:cNvSpPr/>
          <p:nvPr/>
        </p:nvSpPr>
        <p:spPr>
          <a:xfrm>
            <a:off x="5621563" y="3099632"/>
            <a:ext cx="174914" cy="174914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FA6979F-2978-4EC6-63DE-BEBB9E030C10}"/>
              </a:ext>
            </a:extLst>
          </p:cNvPr>
          <p:cNvCxnSpPr/>
          <p:nvPr/>
        </p:nvCxnSpPr>
        <p:spPr>
          <a:xfrm>
            <a:off x="4970137" y="3141161"/>
            <a:ext cx="1064693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9ACBB37-FEEB-17CC-1A40-ED7EA026746F}"/>
              </a:ext>
            </a:extLst>
          </p:cNvPr>
          <p:cNvCxnSpPr/>
          <p:nvPr/>
        </p:nvCxnSpPr>
        <p:spPr>
          <a:xfrm>
            <a:off x="3958679" y="3141161"/>
            <a:ext cx="243359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FBD855D-35A1-9F13-97BE-9FAE828A8289}"/>
              </a:ext>
            </a:extLst>
          </p:cNvPr>
          <p:cNvCxnSpPr/>
          <p:nvPr/>
        </p:nvCxnSpPr>
        <p:spPr>
          <a:xfrm>
            <a:off x="3959281" y="4632084"/>
            <a:ext cx="242757" cy="0"/>
          </a:xfrm>
          <a:prstGeom prst="line">
            <a:avLst/>
          </a:prstGeom>
          <a:ln w="952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42A9D74E-B9A8-E241-0589-A922AE911EEC}"/>
              </a:ext>
            </a:extLst>
          </p:cNvPr>
          <p:cNvSpPr txBox="1"/>
          <p:nvPr/>
        </p:nvSpPr>
        <p:spPr>
          <a:xfrm>
            <a:off x="3313161" y="4416998"/>
            <a:ext cx="90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1’000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9EB4712-4626-74F8-0113-9393AE3ABE0C}"/>
              </a:ext>
            </a:extLst>
          </p:cNvPr>
          <p:cNvSpPr txBox="1"/>
          <p:nvPr/>
        </p:nvSpPr>
        <p:spPr>
          <a:xfrm>
            <a:off x="3304952" y="2926075"/>
            <a:ext cx="931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2’000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75EA58A2-3833-E187-3F12-1FC5867B49F1}"/>
              </a:ext>
            </a:extLst>
          </p:cNvPr>
          <p:cNvSpPr txBox="1"/>
          <p:nvPr/>
        </p:nvSpPr>
        <p:spPr>
          <a:xfrm>
            <a:off x="7105972" y="2243731"/>
            <a:ext cx="483202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err="1"/>
              <a:t>Différentes</a:t>
            </a:r>
            <a:r>
              <a:rPr lang="en-US" sz="2400" i="1" dirty="0"/>
              <a:t> </a:t>
            </a:r>
            <a:r>
              <a:rPr lang="en-US" sz="2400" i="1" dirty="0" err="1"/>
              <a:t>methodes</a:t>
            </a:r>
            <a:r>
              <a:rPr lang="en-US" sz="2400" i="1" dirty="0"/>
              <a:t> </a:t>
            </a:r>
            <a:r>
              <a:rPr lang="en-US" sz="2400" i="1" dirty="0" err="1"/>
              <a:t>statistiques</a:t>
            </a:r>
            <a:r>
              <a:rPr lang="en-US" sz="2400" i="1" dirty="0"/>
              <a:t> </a:t>
            </a:r>
            <a:r>
              <a:rPr lang="en-US" sz="2400" i="1" dirty="0" err="1"/>
              <a:t>ont</a:t>
            </a:r>
            <a:r>
              <a:rPr lang="en-US" sz="2400" i="1" dirty="0"/>
              <a:t> </a:t>
            </a:r>
            <a:r>
              <a:rPr lang="en-US" sz="2400" i="1" dirty="0" err="1"/>
              <a:t>été</a:t>
            </a:r>
            <a:r>
              <a:rPr lang="en-US" sz="2400" i="1" dirty="0"/>
              <a:t> </a:t>
            </a:r>
            <a:r>
              <a:rPr lang="en-US" sz="2400" i="1" dirty="0" err="1"/>
              <a:t>développées</a:t>
            </a:r>
            <a:r>
              <a:rPr lang="en-US" sz="2400" i="1" dirty="0"/>
              <a:t> pour donner </a:t>
            </a:r>
            <a:r>
              <a:rPr lang="en-US" sz="2400" i="1" dirty="0" err="1"/>
              <a:t>une</a:t>
            </a:r>
            <a:r>
              <a:rPr lang="en-US" sz="2400" i="1" dirty="0"/>
              <a:t> </a:t>
            </a:r>
            <a:r>
              <a:rPr lang="en-US" sz="2400" i="1" dirty="0" err="1"/>
              <a:t>confiance</a:t>
            </a:r>
            <a:r>
              <a:rPr lang="en-US" sz="2400" i="1" dirty="0"/>
              <a:t> </a:t>
            </a:r>
            <a:r>
              <a:rPr lang="en-US" sz="2400" i="1" dirty="0" err="1"/>
              <a:t>statistique</a:t>
            </a:r>
            <a:r>
              <a:rPr lang="en-US" sz="2400" i="1" dirty="0"/>
              <a:t> (P-value) </a:t>
            </a:r>
            <a:r>
              <a:rPr lang="en-US" sz="2400" i="1" dirty="0" err="1"/>
              <a:t>à</a:t>
            </a:r>
            <a:r>
              <a:rPr lang="en-US" sz="2400" i="1" dirty="0"/>
              <a:t>  </a:t>
            </a:r>
            <a:r>
              <a:rPr lang="en-US" sz="2400" i="1" dirty="0" err="1"/>
              <a:t>ces</a:t>
            </a:r>
            <a:r>
              <a:rPr lang="en-US" sz="2400" i="1" dirty="0"/>
              <a:t> </a:t>
            </a:r>
            <a:r>
              <a:rPr lang="en-US" sz="2400" i="1" dirty="0" err="1"/>
              <a:t>différences</a:t>
            </a:r>
            <a:r>
              <a:rPr lang="en-US" sz="2400" i="1" dirty="0"/>
              <a:t>.</a:t>
            </a:r>
          </a:p>
          <a:p>
            <a:r>
              <a:rPr lang="en-US" sz="2400" i="1" dirty="0"/>
              <a:t>	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T-test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Autres</a:t>
            </a:r>
            <a:r>
              <a:rPr lang="en-US" sz="2400" i="1" dirty="0"/>
              <a:t> </a:t>
            </a:r>
            <a:r>
              <a:rPr lang="en-US" sz="2400" i="1" dirty="0" err="1"/>
              <a:t>approches</a:t>
            </a:r>
            <a:r>
              <a:rPr lang="en-US" sz="2400" i="1" dirty="0"/>
              <a:t> </a:t>
            </a:r>
            <a:r>
              <a:rPr lang="en-US" sz="2400" i="1" dirty="0" err="1"/>
              <a:t>développées</a:t>
            </a:r>
            <a:r>
              <a:rPr lang="en-US" sz="2400" i="1" dirty="0"/>
              <a:t> </a:t>
            </a:r>
            <a:r>
              <a:rPr lang="en-US" sz="2400" i="1" dirty="0" err="1"/>
              <a:t>spécifiquement</a:t>
            </a:r>
            <a:r>
              <a:rPr lang="en-US" sz="2400" i="1" dirty="0"/>
              <a:t> pour les </a:t>
            </a:r>
            <a:r>
              <a:rPr lang="en-US" sz="2400" i="1" dirty="0" err="1"/>
              <a:t>données</a:t>
            </a:r>
            <a:r>
              <a:rPr lang="en-US" sz="2400" i="1" dirty="0"/>
              <a:t> </a:t>
            </a:r>
            <a:r>
              <a:rPr lang="en-US" sz="2400" i="1" dirty="0" err="1"/>
              <a:t>d’expression</a:t>
            </a:r>
            <a:r>
              <a:rPr lang="en-US" sz="2400" i="1" dirty="0"/>
              <a:t> de </a:t>
            </a:r>
            <a:r>
              <a:rPr lang="en-US" sz="2400" i="1" dirty="0" err="1"/>
              <a:t>gènes</a:t>
            </a:r>
            <a:endParaRPr lang="en-US" sz="2400" i="1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46D4C5-D76D-5941-3ED1-3BE5D5113574}"/>
              </a:ext>
            </a:extLst>
          </p:cNvPr>
          <p:cNvSpPr txBox="1"/>
          <p:nvPr/>
        </p:nvSpPr>
        <p:spPr>
          <a:xfrm>
            <a:off x="1082732" y="1877979"/>
            <a:ext cx="1745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Expression très </a:t>
            </a:r>
            <a:r>
              <a:rPr lang="en-US" dirty="0" err="1"/>
              <a:t>basse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77F168C-88B7-A554-3F1B-99BC166C3D9B}"/>
              </a:ext>
            </a:extLst>
          </p:cNvPr>
          <p:cNvSpPr txBox="1"/>
          <p:nvPr/>
        </p:nvSpPr>
        <p:spPr>
          <a:xfrm>
            <a:off x="4271129" y="1877980"/>
            <a:ext cx="1921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Haute expression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702E547D-C9C2-46DE-9A83-E0DA483EC095}"/>
              </a:ext>
            </a:extLst>
          </p:cNvPr>
          <p:cNvSpPr/>
          <p:nvPr/>
        </p:nvSpPr>
        <p:spPr>
          <a:xfrm>
            <a:off x="3213525" y="1791508"/>
            <a:ext cx="3106106" cy="3809790"/>
          </a:xfrm>
          <a:prstGeom prst="roundRect">
            <a:avLst>
              <a:gd name="adj" fmla="val 10973"/>
            </a:avLst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301AFE1-ADD7-D956-A408-62F552178B65}"/>
              </a:ext>
            </a:extLst>
          </p:cNvPr>
          <p:cNvCxnSpPr/>
          <p:nvPr/>
        </p:nvCxnSpPr>
        <p:spPr>
          <a:xfrm>
            <a:off x="1039454" y="4643129"/>
            <a:ext cx="10646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DB012403-3715-965A-FD81-F8C4E6FBBE33}"/>
              </a:ext>
            </a:extLst>
          </p:cNvPr>
          <p:cNvCxnSpPr/>
          <p:nvPr/>
        </p:nvCxnSpPr>
        <p:spPr>
          <a:xfrm>
            <a:off x="4065449" y="4646702"/>
            <a:ext cx="106469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68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8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BA833-C9CE-190B-2AD2-613C2673B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 différentielle dans les tumeurs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1B0F-5446-A44E-22E4-3E6FE9C8B4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possibilité de regarder tous les 20’000 gènes permet de détecter des changements inattendus entre différents groupes de patients.</a:t>
            </a:r>
          </a:p>
          <a:p>
            <a:endParaRPr lang="fr-FR" dirty="0"/>
          </a:p>
          <a:p>
            <a:r>
              <a:rPr lang="fr-FR" dirty="0"/>
              <a:t>Nouvelles hypothèses sur les </a:t>
            </a:r>
            <a:r>
              <a:rPr lang="fr-FR" dirty="0" err="1"/>
              <a:t>méchanismes</a:t>
            </a:r>
            <a:r>
              <a:rPr lang="fr-FR" dirty="0"/>
              <a:t> biologiques des cancers.</a:t>
            </a:r>
          </a:p>
          <a:p>
            <a:endParaRPr lang="fr-FR" dirty="0"/>
          </a:p>
          <a:p>
            <a:r>
              <a:rPr lang="fr-FR" dirty="0"/>
              <a:t>Nouvelles hypothèses sur les </a:t>
            </a:r>
            <a:r>
              <a:rPr lang="fr-FR" dirty="0" err="1"/>
              <a:t>mechanismes</a:t>
            </a:r>
            <a:r>
              <a:rPr lang="fr-FR" dirty="0"/>
              <a:t> de réponses au thérapie.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485737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2783-76AD-63F9-1CA8-140C3476E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4924"/>
            <a:ext cx="10515600" cy="1325563"/>
          </a:xfrm>
        </p:spPr>
        <p:txBody>
          <a:bodyPr/>
          <a:lstStyle/>
          <a:p>
            <a:r>
              <a:rPr lang="fr-FR" dirty="0"/>
              <a:t>L’expression des gènes pour trouver des sous-types de tumeurs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C8D50-47B5-72F6-865F-BE89C2545044}"/>
              </a:ext>
            </a:extLst>
          </p:cNvPr>
          <p:cNvSpPr txBox="1"/>
          <p:nvPr/>
        </p:nvSpPr>
        <p:spPr>
          <a:xfrm>
            <a:off x="838200" y="2583402"/>
            <a:ext cx="1040980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Pour l’expression différentielle, nous avions comparé des groupes connus (e.g., évolution de la tumeur, réponse à la thérapie, …).</a:t>
            </a:r>
          </a:p>
          <a:p>
            <a:endParaRPr lang="fr-FR" sz="2800" dirty="0"/>
          </a:p>
          <a:p>
            <a:r>
              <a:rPr lang="fr-FR" sz="2800" dirty="0"/>
              <a:t>Peut-être qu’il y a d’autre manière de grouper les patients que nous ne connaissons pas.</a:t>
            </a:r>
          </a:p>
          <a:p>
            <a:endParaRPr lang="fr-FR" sz="2800" dirty="0"/>
          </a:p>
          <a:p>
            <a:r>
              <a:rPr lang="fr-FR" sz="2800" u="sng" dirty="0"/>
              <a:t>Idée</a:t>
            </a:r>
            <a:r>
              <a:rPr lang="fr-FR" sz="2800" dirty="0"/>
              <a:t>: Utiliser l’expression des gènes pour explorer des sous-groupes de patients.</a:t>
            </a:r>
          </a:p>
        </p:txBody>
      </p:sp>
    </p:spTree>
    <p:extLst>
      <p:ext uri="{BB962C8B-B14F-4D97-AF65-F5344CB8AC3E}">
        <p14:creationId xmlns:p14="http://schemas.microsoft.com/office/powerpoint/2010/main" val="2149610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57013-7D58-3576-B7FA-E3EC6AD8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1304B2-742D-B1CF-C246-5E819DC7B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Comprendre quels sont les gènes exprimés dans la tumeur d’</a:t>
            </a:r>
            <a:r>
              <a:rPr lang="fr-FR" dirty="0" err="1"/>
              <a:t>un-e</a:t>
            </a:r>
            <a:r>
              <a:rPr lang="fr-FR" dirty="0"/>
              <a:t> </a:t>
            </a:r>
            <a:r>
              <a:rPr lang="fr-FR" dirty="0" err="1"/>
              <a:t>patient-e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82626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440B-CBC0-98AA-DC02-3F7706DC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 – brève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5BE9C-B674-6FD7-5531-EE998A4280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51" y="1872288"/>
            <a:ext cx="11264375" cy="1146136"/>
          </a:xfrm>
        </p:spPr>
        <p:txBody>
          <a:bodyPr>
            <a:normAutofit/>
          </a:bodyPr>
          <a:lstStyle/>
          <a:p>
            <a:r>
              <a:rPr lang="fr-FR" dirty="0"/>
              <a:t>Chercher des groupes de patients avec des gènes dont l’expression diffère entre les groupes – </a:t>
            </a:r>
            <a:r>
              <a:rPr lang="fr-FR" i="1" dirty="0"/>
              <a:t>mais on ne connaît pas les groupe à l’avance </a:t>
            </a:r>
          </a:p>
        </p:txBody>
      </p:sp>
      <p:pic>
        <p:nvPicPr>
          <p:cNvPr id="163" name="Picture 2">
            <a:extLst>
              <a:ext uri="{FF2B5EF4-FFF2-40B4-BE49-F238E27FC236}">
                <a16:creationId xmlns:a16="http://schemas.microsoft.com/office/drawing/2014/main" id="{39E49518-05B0-80ED-0EA0-1CF2968789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2" t="4063" r="70943" b="81875"/>
          <a:stretch/>
        </p:blipFill>
        <p:spPr bwMode="auto">
          <a:xfrm rot="16200000">
            <a:off x="8254518" y="4472652"/>
            <a:ext cx="1132865" cy="24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7224F135-82D4-3180-6ABC-5621DA5D648F}"/>
              </a:ext>
            </a:extLst>
          </p:cNvPr>
          <p:cNvSpPr txBox="1"/>
          <p:nvPr/>
        </p:nvSpPr>
        <p:spPr>
          <a:xfrm>
            <a:off x="9147767" y="3970024"/>
            <a:ext cx="24908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H</a:t>
            </a:r>
            <a:r>
              <a:rPr lang="en-CH" sz="2400" dirty="0"/>
              <a:t>aute expression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DCD51726-BE60-DBA1-51B0-8FD3B963B13A}"/>
              </a:ext>
            </a:extLst>
          </p:cNvPr>
          <p:cNvSpPr txBox="1"/>
          <p:nvPr/>
        </p:nvSpPr>
        <p:spPr>
          <a:xfrm>
            <a:off x="9147766" y="4950325"/>
            <a:ext cx="2490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 sz="2400" dirty="0"/>
              <a:t>Basse expression</a:t>
            </a:r>
          </a:p>
        </p:txBody>
      </p:sp>
      <p:grpSp>
        <p:nvGrpSpPr>
          <p:cNvPr id="483" name="Group 482">
            <a:extLst>
              <a:ext uri="{FF2B5EF4-FFF2-40B4-BE49-F238E27FC236}">
                <a16:creationId xmlns:a16="http://schemas.microsoft.com/office/drawing/2014/main" id="{44344FCA-7B44-F2DE-9536-F15741CA43E0}"/>
              </a:ext>
            </a:extLst>
          </p:cNvPr>
          <p:cNvGrpSpPr/>
          <p:nvPr/>
        </p:nvGrpSpPr>
        <p:grpSpPr>
          <a:xfrm>
            <a:off x="2082016" y="3078067"/>
            <a:ext cx="6207542" cy="2440319"/>
            <a:chOff x="1123228" y="2237523"/>
            <a:chExt cx="6207542" cy="2440319"/>
          </a:xfrm>
        </p:grpSpPr>
        <p:sp>
          <p:nvSpPr>
            <p:cNvPr id="325" name="Rectangle 324">
              <a:extLst>
                <a:ext uri="{FF2B5EF4-FFF2-40B4-BE49-F238E27FC236}">
                  <a16:creationId xmlns:a16="http://schemas.microsoft.com/office/drawing/2014/main" id="{3E52EA5C-055F-131D-B955-E4B41F0A3238}"/>
                </a:ext>
              </a:extLst>
            </p:cNvPr>
            <p:cNvSpPr/>
            <p:nvPr/>
          </p:nvSpPr>
          <p:spPr>
            <a:xfrm>
              <a:off x="1625716" y="3192839"/>
              <a:ext cx="5696705" cy="1482730"/>
            </a:xfrm>
            <a:prstGeom prst="rect">
              <a:avLst/>
            </a:prstGeom>
            <a:solidFill>
              <a:srgbClr val="FFFFFF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DEF2E78C-C2EA-1BE6-25DE-ACDB3FF8038B}"/>
                </a:ext>
              </a:extLst>
            </p:cNvPr>
            <p:cNvCxnSpPr/>
            <p:nvPr/>
          </p:nvCxnSpPr>
          <p:spPr>
            <a:xfrm>
              <a:off x="1758970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Connector 326">
              <a:extLst>
                <a:ext uri="{FF2B5EF4-FFF2-40B4-BE49-F238E27FC236}">
                  <a16:creationId xmlns:a16="http://schemas.microsoft.com/office/drawing/2014/main" id="{41B76EDD-6670-2343-BD7A-99D83B3E56A6}"/>
                </a:ext>
              </a:extLst>
            </p:cNvPr>
            <p:cNvCxnSpPr/>
            <p:nvPr/>
          </p:nvCxnSpPr>
          <p:spPr>
            <a:xfrm>
              <a:off x="1879262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3C943E60-0E61-1A64-231C-CE7A9F7159F6}"/>
                </a:ext>
              </a:extLst>
            </p:cNvPr>
            <p:cNvCxnSpPr/>
            <p:nvPr/>
          </p:nvCxnSpPr>
          <p:spPr>
            <a:xfrm>
              <a:off x="1999553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ED16859E-AD77-FD70-6FCD-20F7C4B894D0}"/>
                </a:ext>
              </a:extLst>
            </p:cNvPr>
            <p:cNvCxnSpPr/>
            <p:nvPr/>
          </p:nvCxnSpPr>
          <p:spPr>
            <a:xfrm>
              <a:off x="2119845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F790AD01-5EA0-6BD7-DC1D-040E79DCEA6F}"/>
                </a:ext>
              </a:extLst>
            </p:cNvPr>
            <p:cNvCxnSpPr/>
            <p:nvPr/>
          </p:nvCxnSpPr>
          <p:spPr>
            <a:xfrm>
              <a:off x="2240137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65B22B1-817D-2E9C-FB8F-D14C6EB004A8}"/>
                </a:ext>
              </a:extLst>
            </p:cNvPr>
            <p:cNvCxnSpPr/>
            <p:nvPr/>
          </p:nvCxnSpPr>
          <p:spPr>
            <a:xfrm>
              <a:off x="2360429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C90F3D47-3910-069B-ABDF-136C310D93D3}"/>
                </a:ext>
              </a:extLst>
            </p:cNvPr>
            <p:cNvCxnSpPr/>
            <p:nvPr/>
          </p:nvCxnSpPr>
          <p:spPr>
            <a:xfrm>
              <a:off x="2480720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CDF0C2D7-14CF-CEB1-1D67-A7DEBF163EB0}"/>
                </a:ext>
              </a:extLst>
            </p:cNvPr>
            <p:cNvCxnSpPr/>
            <p:nvPr/>
          </p:nvCxnSpPr>
          <p:spPr>
            <a:xfrm>
              <a:off x="2601012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4" name="Straight Connector 333">
              <a:extLst>
                <a:ext uri="{FF2B5EF4-FFF2-40B4-BE49-F238E27FC236}">
                  <a16:creationId xmlns:a16="http://schemas.microsoft.com/office/drawing/2014/main" id="{11D6AEAF-1A43-8315-7295-800475D38860}"/>
                </a:ext>
              </a:extLst>
            </p:cNvPr>
            <p:cNvCxnSpPr/>
            <p:nvPr/>
          </p:nvCxnSpPr>
          <p:spPr>
            <a:xfrm>
              <a:off x="2721304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25A2064C-2865-4749-39AC-FF7701137C40}"/>
                </a:ext>
              </a:extLst>
            </p:cNvPr>
            <p:cNvCxnSpPr/>
            <p:nvPr/>
          </p:nvCxnSpPr>
          <p:spPr>
            <a:xfrm>
              <a:off x="2841596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3BDAB713-68F0-ED22-0AA3-5D42191D1DFE}"/>
                </a:ext>
              </a:extLst>
            </p:cNvPr>
            <p:cNvCxnSpPr/>
            <p:nvPr/>
          </p:nvCxnSpPr>
          <p:spPr>
            <a:xfrm>
              <a:off x="2961887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A00D3C38-9627-AB40-22B1-3CF890CFA86C}"/>
                </a:ext>
              </a:extLst>
            </p:cNvPr>
            <p:cNvCxnSpPr/>
            <p:nvPr/>
          </p:nvCxnSpPr>
          <p:spPr>
            <a:xfrm>
              <a:off x="3082179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2773031F-3DEF-373B-DBF7-89F29F27D8EA}"/>
                </a:ext>
              </a:extLst>
            </p:cNvPr>
            <p:cNvCxnSpPr/>
            <p:nvPr/>
          </p:nvCxnSpPr>
          <p:spPr>
            <a:xfrm>
              <a:off x="3202471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338">
              <a:extLst>
                <a:ext uri="{FF2B5EF4-FFF2-40B4-BE49-F238E27FC236}">
                  <a16:creationId xmlns:a16="http://schemas.microsoft.com/office/drawing/2014/main" id="{E47215C8-1B03-8ED1-5A35-1ED9C497AEDE}"/>
                </a:ext>
              </a:extLst>
            </p:cNvPr>
            <p:cNvCxnSpPr/>
            <p:nvPr/>
          </p:nvCxnSpPr>
          <p:spPr>
            <a:xfrm>
              <a:off x="4285097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0" name="Straight Connector 339">
              <a:extLst>
                <a:ext uri="{FF2B5EF4-FFF2-40B4-BE49-F238E27FC236}">
                  <a16:creationId xmlns:a16="http://schemas.microsoft.com/office/drawing/2014/main" id="{636B58F0-4B9B-FAFF-EDBC-4FD75FF74718}"/>
                </a:ext>
              </a:extLst>
            </p:cNvPr>
            <p:cNvCxnSpPr/>
            <p:nvPr/>
          </p:nvCxnSpPr>
          <p:spPr>
            <a:xfrm>
              <a:off x="3322763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1" name="Straight Connector 340">
              <a:extLst>
                <a:ext uri="{FF2B5EF4-FFF2-40B4-BE49-F238E27FC236}">
                  <a16:creationId xmlns:a16="http://schemas.microsoft.com/office/drawing/2014/main" id="{41297DB5-50BB-9E54-07C9-131A80C0E36C}"/>
                </a:ext>
              </a:extLst>
            </p:cNvPr>
            <p:cNvCxnSpPr/>
            <p:nvPr/>
          </p:nvCxnSpPr>
          <p:spPr>
            <a:xfrm>
              <a:off x="3443054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A7892A59-4D47-695D-0564-D6744DDC65C7}"/>
                </a:ext>
              </a:extLst>
            </p:cNvPr>
            <p:cNvCxnSpPr/>
            <p:nvPr/>
          </p:nvCxnSpPr>
          <p:spPr>
            <a:xfrm>
              <a:off x="3563346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BC0FFC7C-7A20-287E-5F5C-ECF655B3A257}"/>
                </a:ext>
              </a:extLst>
            </p:cNvPr>
            <p:cNvCxnSpPr/>
            <p:nvPr/>
          </p:nvCxnSpPr>
          <p:spPr>
            <a:xfrm>
              <a:off x="3683638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4" name="Straight Connector 343">
              <a:extLst>
                <a:ext uri="{FF2B5EF4-FFF2-40B4-BE49-F238E27FC236}">
                  <a16:creationId xmlns:a16="http://schemas.microsoft.com/office/drawing/2014/main" id="{0DCF11D7-A9BF-5B0E-3B43-3762A97CE1EB}"/>
                </a:ext>
              </a:extLst>
            </p:cNvPr>
            <p:cNvCxnSpPr/>
            <p:nvPr/>
          </p:nvCxnSpPr>
          <p:spPr>
            <a:xfrm>
              <a:off x="3803930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7127784B-A1CD-16AD-A6FF-67025C1399D1}"/>
                </a:ext>
              </a:extLst>
            </p:cNvPr>
            <p:cNvCxnSpPr/>
            <p:nvPr/>
          </p:nvCxnSpPr>
          <p:spPr>
            <a:xfrm>
              <a:off x="3924221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6AA06A8C-ADBE-AF1B-7579-3A1103431701}"/>
                </a:ext>
              </a:extLst>
            </p:cNvPr>
            <p:cNvCxnSpPr/>
            <p:nvPr/>
          </p:nvCxnSpPr>
          <p:spPr>
            <a:xfrm>
              <a:off x="4044513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BB9FAEC2-1321-03B5-404E-6483BFD8EE82}"/>
                </a:ext>
              </a:extLst>
            </p:cNvPr>
            <p:cNvCxnSpPr/>
            <p:nvPr/>
          </p:nvCxnSpPr>
          <p:spPr>
            <a:xfrm>
              <a:off x="4164805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5A065031-98EE-CD8F-E29E-B6B7F3C16E32}"/>
                </a:ext>
              </a:extLst>
            </p:cNvPr>
            <p:cNvCxnSpPr/>
            <p:nvPr/>
          </p:nvCxnSpPr>
          <p:spPr>
            <a:xfrm>
              <a:off x="4405388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Straight Connector 348">
              <a:extLst>
                <a:ext uri="{FF2B5EF4-FFF2-40B4-BE49-F238E27FC236}">
                  <a16:creationId xmlns:a16="http://schemas.microsoft.com/office/drawing/2014/main" id="{2CFAA6B6-19DE-6C18-DE68-6486F5002B0A}"/>
                </a:ext>
              </a:extLst>
            </p:cNvPr>
            <p:cNvCxnSpPr/>
            <p:nvPr/>
          </p:nvCxnSpPr>
          <p:spPr>
            <a:xfrm>
              <a:off x="4525680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0" name="Straight Connector 349">
              <a:extLst>
                <a:ext uri="{FF2B5EF4-FFF2-40B4-BE49-F238E27FC236}">
                  <a16:creationId xmlns:a16="http://schemas.microsoft.com/office/drawing/2014/main" id="{E7CE5942-F590-4272-90F5-D469D05DE82D}"/>
                </a:ext>
              </a:extLst>
            </p:cNvPr>
            <p:cNvCxnSpPr/>
            <p:nvPr/>
          </p:nvCxnSpPr>
          <p:spPr>
            <a:xfrm>
              <a:off x="4645972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1" name="Straight Connector 350">
              <a:extLst>
                <a:ext uri="{FF2B5EF4-FFF2-40B4-BE49-F238E27FC236}">
                  <a16:creationId xmlns:a16="http://schemas.microsoft.com/office/drawing/2014/main" id="{272AF1FD-33D3-A136-BEC8-7B2D21923B25}"/>
                </a:ext>
              </a:extLst>
            </p:cNvPr>
            <p:cNvCxnSpPr/>
            <p:nvPr/>
          </p:nvCxnSpPr>
          <p:spPr>
            <a:xfrm>
              <a:off x="4766264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351">
              <a:extLst>
                <a:ext uri="{FF2B5EF4-FFF2-40B4-BE49-F238E27FC236}">
                  <a16:creationId xmlns:a16="http://schemas.microsoft.com/office/drawing/2014/main" id="{5ED80DF9-78EC-E758-7A78-4F45B3F01076}"/>
                </a:ext>
              </a:extLst>
            </p:cNvPr>
            <p:cNvCxnSpPr/>
            <p:nvPr/>
          </p:nvCxnSpPr>
          <p:spPr>
            <a:xfrm>
              <a:off x="4886555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3E6C284-997C-11F1-95A4-8D6944C199CE}"/>
                </a:ext>
              </a:extLst>
            </p:cNvPr>
            <p:cNvCxnSpPr/>
            <p:nvPr/>
          </p:nvCxnSpPr>
          <p:spPr>
            <a:xfrm>
              <a:off x="5006847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E06C92F5-8AF6-2271-AC05-E9F0AE9275B1}"/>
                </a:ext>
              </a:extLst>
            </p:cNvPr>
            <p:cNvCxnSpPr/>
            <p:nvPr/>
          </p:nvCxnSpPr>
          <p:spPr>
            <a:xfrm>
              <a:off x="5127139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5" name="Straight Connector 354">
              <a:extLst>
                <a:ext uri="{FF2B5EF4-FFF2-40B4-BE49-F238E27FC236}">
                  <a16:creationId xmlns:a16="http://schemas.microsoft.com/office/drawing/2014/main" id="{517EDD2A-DB78-3779-FAC9-B3B9564F5308}"/>
                </a:ext>
              </a:extLst>
            </p:cNvPr>
            <p:cNvCxnSpPr/>
            <p:nvPr/>
          </p:nvCxnSpPr>
          <p:spPr>
            <a:xfrm>
              <a:off x="5247431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73A71052-3C01-CBC2-A838-0E15D3B14D9D}"/>
                </a:ext>
              </a:extLst>
            </p:cNvPr>
            <p:cNvCxnSpPr/>
            <p:nvPr/>
          </p:nvCxnSpPr>
          <p:spPr>
            <a:xfrm>
              <a:off x="5367722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F60BC41C-CA79-E7D7-828C-F71390CF6386}"/>
                </a:ext>
              </a:extLst>
            </p:cNvPr>
            <p:cNvCxnSpPr/>
            <p:nvPr/>
          </p:nvCxnSpPr>
          <p:spPr>
            <a:xfrm>
              <a:off x="5488014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8" name="Straight Connector 357">
              <a:extLst>
                <a:ext uri="{FF2B5EF4-FFF2-40B4-BE49-F238E27FC236}">
                  <a16:creationId xmlns:a16="http://schemas.microsoft.com/office/drawing/2014/main" id="{2B2631FA-DC35-ED93-0EB5-D9823BC564E4}"/>
                </a:ext>
              </a:extLst>
            </p:cNvPr>
            <p:cNvCxnSpPr/>
            <p:nvPr/>
          </p:nvCxnSpPr>
          <p:spPr>
            <a:xfrm>
              <a:off x="5608306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9" name="Straight Connector 358">
              <a:extLst>
                <a:ext uri="{FF2B5EF4-FFF2-40B4-BE49-F238E27FC236}">
                  <a16:creationId xmlns:a16="http://schemas.microsoft.com/office/drawing/2014/main" id="{B1492AEE-5B3A-039E-7381-4496C3B079C1}"/>
                </a:ext>
              </a:extLst>
            </p:cNvPr>
            <p:cNvCxnSpPr/>
            <p:nvPr/>
          </p:nvCxnSpPr>
          <p:spPr>
            <a:xfrm>
              <a:off x="5728598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359">
              <a:extLst>
                <a:ext uri="{FF2B5EF4-FFF2-40B4-BE49-F238E27FC236}">
                  <a16:creationId xmlns:a16="http://schemas.microsoft.com/office/drawing/2014/main" id="{440A4AD1-F74E-4426-1C84-4D29B1E3E3D0}"/>
                </a:ext>
              </a:extLst>
            </p:cNvPr>
            <p:cNvCxnSpPr/>
            <p:nvPr/>
          </p:nvCxnSpPr>
          <p:spPr>
            <a:xfrm>
              <a:off x="5848889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538F6EBD-7720-BA8C-D775-FE1865647DBB}"/>
                </a:ext>
              </a:extLst>
            </p:cNvPr>
            <p:cNvCxnSpPr/>
            <p:nvPr/>
          </p:nvCxnSpPr>
          <p:spPr>
            <a:xfrm>
              <a:off x="5969181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C375BE6F-EC2B-0F3F-E0D7-47D2AD6C5762}"/>
                </a:ext>
              </a:extLst>
            </p:cNvPr>
            <p:cNvCxnSpPr/>
            <p:nvPr/>
          </p:nvCxnSpPr>
          <p:spPr>
            <a:xfrm>
              <a:off x="6089473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F866E0BC-F625-389A-1F3B-240F2DD8E423}"/>
                </a:ext>
              </a:extLst>
            </p:cNvPr>
            <p:cNvCxnSpPr/>
            <p:nvPr/>
          </p:nvCxnSpPr>
          <p:spPr>
            <a:xfrm>
              <a:off x="6209765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07A1F76B-7EE4-862B-30CC-C84AFF4EBE4E}"/>
                </a:ext>
              </a:extLst>
            </p:cNvPr>
            <p:cNvCxnSpPr/>
            <p:nvPr/>
          </p:nvCxnSpPr>
          <p:spPr>
            <a:xfrm>
              <a:off x="6330056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Connector 364">
              <a:extLst>
                <a:ext uri="{FF2B5EF4-FFF2-40B4-BE49-F238E27FC236}">
                  <a16:creationId xmlns:a16="http://schemas.microsoft.com/office/drawing/2014/main" id="{3AEFD6F5-4A2D-CCDD-8CAD-5D6C0F2A6185}"/>
                </a:ext>
              </a:extLst>
            </p:cNvPr>
            <p:cNvCxnSpPr/>
            <p:nvPr/>
          </p:nvCxnSpPr>
          <p:spPr>
            <a:xfrm>
              <a:off x="6450348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7233BB00-E382-24EF-C0D7-DD72CE257F27}"/>
                </a:ext>
              </a:extLst>
            </p:cNvPr>
            <p:cNvCxnSpPr/>
            <p:nvPr/>
          </p:nvCxnSpPr>
          <p:spPr>
            <a:xfrm>
              <a:off x="6570640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763ED6B5-613A-4E56-5C35-49016B5852AF}"/>
                </a:ext>
              </a:extLst>
            </p:cNvPr>
            <p:cNvCxnSpPr/>
            <p:nvPr/>
          </p:nvCxnSpPr>
          <p:spPr>
            <a:xfrm>
              <a:off x="6690932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8" name="Straight Connector 367">
              <a:extLst>
                <a:ext uri="{FF2B5EF4-FFF2-40B4-BE49-F238E27FC236}">
                  <a16:creationId xmlns:a16="http://schemas.microsoft.com/office/drawing/2014/main" id="{E08C8ECC-17E5-4121-7A9E-73936178F8D9}"/>
                </a:ext>
              </a:extLst>
            </p:cNvPr>
            <p:cNvCxnSpPr/>
            <p:nvPr/>
          </p:nvCxnSpPr>
          <p:spPr>
            <a:xfrm>
              <a:off x="6811223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2A6497B3-8A5E-624B-4AC4-2B100F6F8614}"/>
                </a:ext>
              </a:extLst>
            </p:cNvPr>
            <p:cNvCxnSpPr/>
            <p:nvPr/>
          </p:nvCxnSpPr>
          <p:spPr>
            <a:xfrm>
              <a:off x="6931515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AB4CE365-F2D8-7648-01C2-01B9DEC1E851}"/>
                </a:ext>
              </a:extLst>
            </p:cNvPr>
            <p:cNvCxnSpPr/>
            <p:nvPr/>
          </p:nvCxnSpPr>
          <p:spPr>
            <a:xfrm>
              <a:off x="7051807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C98A90CE-1C85-DDC4-7570-5CFFC80AB26D}"/>
                </a:ext>
              </a:extLst>
            </p:cNvPr>
            <p:cNvCxnSpPr/>
            <p:nvPr/>
          </p:nvCxnSpPr>
          <p:spPr>
            <a:xfrm>
              <a:off x="7172111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657AEE9B-947B-94CE-8873-1015CB21D0A9}"/>
                </a:ext>
              </a:extLst>
            </p:cNvPr>
            <p:cNvCxnSpPr/>
            <p:nvPr/>
          </p:nvCxnSpPr>
          <p:spPr>
            <a:xfrm>
              <a:off x="1613177" y="3310281"/>
              <a:ext cx="5717593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B1976A10-0E4D-51A2-81E0-C1D5E5F9ACA9}"/>
                </a:ext>
              </a:extLst>
            </p:cNvPr>
            <p:cNvCxnSpPr/>
            <p:nvPr/>
          </p:nvCxnSpPr>
          <p:spPr>
            <a:xfrm>
              <a:off x="1613177" y="3424581"/>
              <a:ext cx="5717593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FA83EE5C-BBA4-7EAE-D9DF-4197AF89B424}"/>
                </a:ext>
              </a:extLst>
            </p:cNvPr>
            <p:cNvCxnSpPr/>
            <p:nvPr/>
          </p:nvCxnSpPr>
          <p:spPr>
            <a:xfrm>
              <a:off x="1613177" y="3538881"/>
              <a:ext cx="5717593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403D4A5F-B8F1-BB69-E0ED-0859D53FB0D3}"/>
                </a:ext>
              </a:extLst>
            </p:cNvPr>
            <p:cNvCxnSpPr/>
            <p:nvPr/>
          </p:nvCxnSpPr>
          <p:spPr>
            <a:xfrm>
              <a:off x="1613177" y="3653181"/>
              <a:ext cx="5717593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A93E6FD2-9481-2983-868F-FB77E261AE7E}"/>
                </a:ext>
              </a:extLst>
            </p:cNvPr>
            <p:cNvCxnSpPr/>
            <p:nvPr/>
          </p:nvCxnSpPr>
          <p:spPr>
            <a:xfrm>
              <a:off x="1613177" y="3767481"/>
              <a:ext cx="5717593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6CEA27A6-0FAF-D8F9-0855-2DF338B6A928}"/>
                </a:ext>
              </a:extLst>
            </p:cNvPr>
            <p:cNvCxnSpPr/>
            <p:nvPr/>
          </p:nvCxnSpPr>
          <p:spPr>
            <a:xfrm>
              <a:off x="1613177" y="3881781"/>
              <a:ext cx="5717593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8DE545B2-58F1-79B5-A115-90243162E241}"/>
                </a:ext>
              </a:extLst>
            </p:cNvPr>
            <p:cNvCxnSpPr/>
            <p:nvPr/>
          </p:nvCxnSpPr>
          <p:spPr>
            <a:xfrm>
              <a:off x="1613177" y="3996081"/>
              <a:ext cx="5717593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5B1DBAAD-80E5-3F25-2BAD-7EC64D1E0F1C}"/>
                </a:ext>
              </a:extLst>
            </p:cNvPr>
            <p:cNvCxnSpPr/>
            <p:nvPr/>
          </p:nvCxnSpPr>
          <p:spPr>
            <a:xfrm>
              <a:off x="1613177" y="4110381"/>
              <a:ext cx="5717593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DD9C9ECB-49FA-5867-DFF4-4794465C8298}"/>
                </a:ext>
              </a:extLst>
            </p:cNvPr>
            <p:cNvCxnSpPr/>
            <p:nvPr/>
          </p:nvCxnSpPr>
          <p:spPr>
            <a:xfrm>
              <a:off x="1613177" y="4224681"/>
              <a:ext cx="5717593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ABD89DF0-DE63-68DB-8FC3-F2FB9A843F98}"/>
                </a:ext>
              </a:extLst>
            </p:cNvPr>
            <p:cNvCxnSpPr/>
            <p:nvPr/>
          </p:nvCxnSpPr>
          <p:spPr>
            <a:xfrm>
              <a:off x="1613177" y="4338981"/>
              <a:ext cx="5717593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7CE38296-792F-04C6-E1A5-7E1582ECB33F}"/>
                </a:ext>
              </a:extLst>
            </p:cNvPr>
            <p:cNvCxnSpPr/>
            <p:nvPr/>
          </p:nvCxnSpPr>
          <p:spPr>
            <a:xfrm>
              <a:off x="1613177" y="4453281"/>
              <a:ext cx="5717593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BD6ED510-1D55-4670-4189-A10407CE5AE4}"/>
                </a:ext>
              </a:extLst>
            </p:cNvPr>
            <p:cNvCxnSpPr/>
            <p:nvPr/>
          </p:nvCxnSpPr>
          <p:spPr>
            <a:xfrm>
              <a:off x="1613177" y="4567581"/>
              <a:ext cx="5717593" cy="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7E3BB98B-A092-7BA2-4E4F-257A9888F4DF}"/>
                </a:ext>
              </a:extLst>
            </p:cNvPr>
            <p:cNvSpPr txBox="1"/>
            <p:nvPr/>
          </p:nvSpPr>
          <p:spPr>
            <a:xfrm>
              <a:off x="4252986" y="2848330"/>
              <a:ext cx="11063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Gènes</a:t>
              </a:r>
              <a:endParaRPr lang="en-US" dirty="0"/>
            </a:p>
          </p:txBody>
        </p:sp>
        <p:sp>
          <p:nvSpPr>
            <p:cNvPr id="387" name="Rectangle 386">
              <a:extLst>
                <a:ext uri="{FF2B5EF4-FFF2-40B4-BE49-F238E27FC236}">
                  <a16:creationId xmlns:a16="http://schemas.microsoft.com/office/drawing/2014/main" id="{6A7610D1-CB3A-9EA3-20BF-DD79BEFB47C4}"/>
                </a:ext>
              </a:extLst>
            </p:cNvPr>
            <p:cNvSpPr/>
            <p:nvPr/>
          </p:nvSpPr>
          <p:spPr>
            <a:xfrm>
              <a:off x="2000422" y="4109310"/>
              <a:ext cx="117305" cy="110176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8" name="Rectangle 387">
              <a:extLst>
                <a:ext uri="{FF2B5EF4-FFF2-40B4-BE49-F238E27FC236}">
                  <a16:creationId xmlns:a16="http://schemas.microsoft.com/office/drawing/2014/main" id="{BCCACEC3-944D-782D-172B-BF1B1F9CE105}"/>
                </a:ext>
              </a:extLst>
            </p:cNvPr>
            <p:cNvSpPr/>
            <p:nvPr/>
          </p:nvSpPr>
          <p:spPr>
            <a:xfrm>
              <a:off x="2000422" y="4333120"/>
              <a:ext cx="117305" cy="116204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89" name="Rectangle 388">
              <a:extLst>
                <a:ext uri="{FF2B5EF4-FFF2-40B4-BE49-F238E27FC236}">
                  <a16:creationId xmlns:a16="http://schemas.microsoft.com/office/drawing/2014/main" id="{5E68DD7F-070D-BC0E-D326-170A4829313E}"/>
                </a:ext>
              </a:extLst>
            </p:cNvPr>
            <p:cNvSpPr/>
            <p:nvPr/>
          </p:nvSpPr>
          <p:spPr>
            <a:xfrm>
              <a:off x="2000422" y="4562955"/>
              <a:ext cx="116571" cy="110176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0" name="Rectangle 389">
              <a:extLst>
                <a:ext uri="{FF2B5EF4-FFF2-40B4-BE49-F238E27FC236}">
                  <a16:creationId xmlns:a16="http://schemas.microsoft.com/office/drawing/2014/main" id="{D675D244-C6EA-C15A-EF47-8943689C47F4}"/>
                </a:ext>
              </a:extLst>
            </p:cNvPr>
            <p:cNvSpPr/>
            <p:nvPr/>
          </p:nvSpPr>
          <p:spPr>
            <a:xfrm>
              <a:off x="2000422" y="3767566"/>
              <a:ext cx="116571" cy="116204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1" name="Rectangle 390">
              <a:extLst>
                <a:ext uri="{FF2B5EF4-FFF2-40B4-BE49-F238E27FC236}">
                  <a16:creationId xmlns:a16="http://schemas.microsoft.com/office/drawing/2014/main" id="{8651E490-F302-44A0-90C5-AE35FB26C42A}"/>
                </a:ext>
              </a:extLst>
            </p:cNvPr>
            <p:cNvSpPr/>
            <p:nvPr/>
          </p:nvSpPr>
          <p:spPr>
            <a:xfrm>
              <a:off x="2000422" y="3537727"/>
              <a:ext cx="116571" cy="116204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2" name="Rectangle 391">
              <a:extLst>
                <a:ext uri="{FF2B5EF4-FFF2-40B4-BE49-F238E27FC236}">
                  <a16:creationId xmlns:a16="http://schemas.microsoft.com/office/drawing/2014/main" id="{CCD8DBD9-0039-A4AF-5E8A-431B0B912D92}"/>
                </a:ext>
              </a:extLst>
            </p:cNvPr>
            <p:cNvSpPr/>
            <p:nvPr/>
          </p:nvSpPr>
          <p:spPr>
            <a:xfrm>
              <a:off x="2000422" y="3421530"/>
              <a:ext cx="116571" cy="114467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3" name="Rectangle 392">
              <a:extLst>
                <a:ext uri="{FF2B5EF4-FFF2-40B4-BE49-F238E27FC236}">
                  <a16:creationId xmlns:a16="http://schemas.microsoft.com/office/drawing/2014/main" id="{7ADC66D5-10BF-1086-C5B0-099EE2510146}"/>
                </a:ext>
              </a:extLst>
            </p:cNvPr>
            <p:cNvSpPr/>
            <p:nvPr/>
          </p:nvSpPr>
          <p:spPr>
            <a:xfrm>
              <a:off x="2000422" y="3997404"/>
              <a:ext cx="117305" cy="110176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4" name="Rectangle 393">
              <a:extLst>
                <a:ext uri="{FF2B5EF4-FFF2-40B4-BE49-F238E27FC236}">
                  <a16:creationId xmlns:a16="http://schemas.microsoft.com/office/drawing/2014/main" id="{EDF6710B-1E9A-CD93-1FA0-7EAE776B9A89}"/>
                </a:ext>
              </a:extLst>
            </p:cNvPr>
            <p:cNvSpPr/>
            <p:nvPr/>
          </p:nvSpPr>
          <p:spPr>
            <a:xfrm>
              <a:off x="2000422" y="3885499"/>
              <a:ext cx="117305" cy="110176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5" name="Rectangle 394">
              <a:extLst>
                <a:ext uri="{FF2B5EF4-FFF2-40B4-BE49-F238E27FC236}">
                  <a16:creationId xmlns:a16="http://schemas.microsoft.com/office/drawing/2014/main" id="{6B461B39-65F5-8723-1AAA-92BC5AD40C4A}"/>
                </a:ext>
              </a:extLst>
            </p:cNvPr>
            <p:cNvSpPr/>
            <p:nvPr/>
          </p:nvSpPr>
          <p:spPr>
            <a:xfrm>
              <a:off x="2000422" y="3655660"/>
              <a:ext cx="117305" cy="110176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6" name="Rectangle 395">
              <a:extLst>
                <a:ext uri="{FF2B5EF4-FFF2-40B4-BE49-F238E27FC236}">
                  <a16:creationId xmlns:a16="http://schemas.microsoft.com/office/drawing/2014/main" id="{6DE2DCE7-5C64-2790-CD29-2C4F336B2612}"/>
                </a:ext>
              </a:extLst>
            </p:cNvPr>
            <p:cNvSpPr/>
            <p:nvPr/>
          </p:nvSpPr>
          <p:spPr>
            <a:xfrm>
              <a:off x="2000422" y="3310269"/>
              <a:ext cx="117305" cy="110176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7" name="Rectangle 396">
              <a:extLst>
                <a:ext uri="{FF2B5EF4-FFF2-40B4-BE49-F238E27FC236}">
                  <a16:creationId xmlns:a16="http://schemas.microsoft.com/office/drawing/2014/main" id="{6F69A75F-9E9C-7C53-C762-6A5247D7657C}"/>
                </a:ext>
              </a:extLst>
            </p:cNvPr>
            <p:cNvSpPr/>
            <p:nvPr/>
          </p:nvSpPr>
          <p:spPr>
            <a:xfrm>
              <a:off x="2000422" y="3195969"/>
              <a:ext cx="117305" cy="112570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8" name="Rectangle 397">
              <a:extLst>
                <a:ext uri="{FF2B5EF4-FFF2-40B4-BE49-F238E27FC236}">
                  <a16:creationId xmlns:a16="http://schemas.microsoft.com/office/drawing/2014/main" id="{B62F569E-69E8-5440-9593-6E8CC3F1A21D}"/>
                </a:ext>
              </a:extLst>
            </p:cNvPr>
            <p:cNvSpPr/>
            <p:nvPr/>
          </p:nvSpPr>
          <p:spPr>
            <a:xfrm>
              <a:off x="2000422" y="4221215"/>
              <a:ext cx="117305" cy="110176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399" name="Rectangle 398">
              <a:extLst>
                <a:ext uri="{FF2B5EF4-FFF2-40B4-BE49-F238E27FC236}">
                  <a16:creationId xmlns:a16="http://schemas.microsoft.com/office/drawing/2014/main" id="{51D0DF69-4E31-DC56-A66E-F5C86CF29B0E}"/>
                </a:ext>
              </a:extLst>
            </p:cNvPr>
            <p:cNvSpPr/>
            <p:nvPr/>
          </p:nvSpPr>
          <p:spPr>
            <a:xfrm>
              <a:off x="2000422" y="4451054"/>
              <a:ext cx="117305" cy="110176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AECDF6B1-4415-3B00-7763-42C9982AC913}"/>
                </a:ext>
              </a:extLst>
            </p:cNvPr>
            <p:cNvCxnSpPr/>
            <p:nvPr/>
          </p:nvCxnSpPr>
          <p:spPr>
            <a:xfrm>
              <a:off x="2483823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AD93F2E2-4558-8828-3815-2CE05275EE8C}"/>
                </a:ext>
              </a:extLst>
            </p:cNvPr>
            <p:cNvCxnSpPr/>
            <p:nvPr/>
          </p:nvCxnSpPr>
          <p:spPr>
            <a:xfrm>
              <a:off x="2604115" y="3192839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2" name="Rectangle 401">
              <a:extLst>
                <a:ext uri="{FF2B5EF4-FFF2-40B4-BE49-F238E27FC236}">
                  <a16:creationId xmlns:a16="http://schemas.microsoft.com/office/drawing/2014/main" id="{2D1C1C8B-7995-3B70-18FE-11C3322BDAD0}"/>
                </a:ext>
              </a:extLst>
            </p:cNvPr>
            <p:cNvSpPr/>
            <p:nvPr/>
          </p:nvSpPr>
          <p:spPr>
            <a:xfrm>
              <a:off x="2484691" y="4109310"/>
              <a:ext cx="117305" cy="110176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3" name="Rectangle 402">
              <a:extLst>
                <a:ext uri="{FF2B5EF4-FFF2-40B4-BE49-F238E27FC236}">
                  <a16:creationId xmlns:a16="http://schemas.microsoft.com/office/drawing/2014/main" id="{BF87955B-1FFD-E9CA-0E86-11817756213F}"/>
                </a:ext>
              </a:extLst>
            </p:cNvPr>
            <p:cNvSpPr/>
            <p:nvPr/>
          </p:nvSpPr>
          <p:spPr>
            <a:xfrm>
              <a:off x="2484691" y="4333120"/>
              <a:ext cx="117305" cy="116204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4" name="Rectangle 403">
              <a:extLst>
                <a:ext uri="{FF2B5EF4-FFF2-40B4-BE49-F238E27FC236}">
                  <a16:creationId xmlns:a16="http://schemas.microsoft.com/office/drawing/2014/main" id="{99186465-9104-DF13-1855-0F8BE86EEC5A}"/>
                </a:ext>
              </a:extLst>
            </p:cNvPr>
            <p:cNvSpPr/>
            <p:nvPr/>
          </p:nvSpPr>
          <p:spPr>
            <a:xfrm>
              <a:off x="2484691" y="4562955"/>
              <a:ext cx="118766" cy="110176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5" name="Rectangle 404">
              <a:extLst>
                <a:ext uri="{FF2B5EF4-FFF2-40B4-BE49-F238E27FC236}">
                  <a16:creationId xmlns:a16="http://schemas.microsoft.com/office/drawing/2014/main" id="{78A4DCC8-A5F2-7847-4222-7E77A1B40D3F}"/>
                </a:ext>
              </a:extLst>
            </p:cNvPr>
            <p:cNvSpPr/>
            <p:nvPr/>
          </p:nvSpPr>
          <p:spPr>
            <a:xfrm>
              <a:off x="2484691" y="3767566"/>
              <a:ext cx="121217" cy="116204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6" name="Rectangle 405">
              <a:extLst>
                <a:ext uri="{FF2B5EF4-FFF2-40B4-BE49-F238E27FC236}">
                  <a16:creationId xmlns:a16="http://schemas.microsoft.com/office/drawing/2014/main" id="{7BD265A5-FA45-B881-A13D-E30B9FF32293}"/>
                </a:ext>
              </a:extLst>
            </p:cNvPr>
            <p:cNvSpPr/>
            <p:nvPr/>
          </p:nvSpPr>
          <p:spPr>
            <a:xfrm>
              <a:off x="2484691" y="3537727"/>
              <a:ext cx="118114" cy="116204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7" name="Rectangle 406">
              <a:extLst>
                <a:ext uri="{FF2B5EF4-FFF2-40B4-BE49-F238E27FC236}">
                  <a16:creationId xmlns:a16="http://schemas.microsoft.com/office/drawing/2014/main" id="{E64CA387-5D08-3838-1FC4-F16651DC0637}"/>
                </a:ext>
              </a:extLst>
            </p:cNvPr>
            <p:cNvSpPr/>
            <p:nvPr/>
          </p:nvSpPr>
          <p:spPr>
            <a:xfrm>
              <a:off x="2484691" y="3421530"/>
              <a:ext cx="121213" cy="114467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8" name="Rectangle 407">
              <a:extLst>
                <a:ext uri="{FF2B5EF4-FFF2-40B4-BE49-F238E27FC236}">
                  <a16:creationId xmlns:a16="http://schemas.microsoft.com/office/drawing/2014/main" id="{486A3F3C-E931-E92E-0EB4-09139D27B3E6}"/>
                </a:ext>
              </a:extLst>
            </p:cNvPr>
            <p:cNvSpPr/>
            <p:nvPr/>
          </p:nvSpPr>
          <p:spPr>
            <a:xfrm>
              <a:off x="2484691" y="3997404"/>
              <a:ext cx="117305" cy="110176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09" name="Rectangle 408">
              <a:extLst>
                <a:ext uri="{FF2B5EF4-FFF2-40B4-BE49-F238E27FC236}">
                  <a16:creationId xmlns:a16="http://schemas.microsoft.com/office/drawing/2014/main" id="{BED3D197-0455-D4AF-4BE4-051159E6667D}"/>
                </a:ext>
              </a:extLst>
            </p:cNvPr>
            <p:cNvSpPr/>
            <p:nvPr/>
          </p:nvSpPr>
          <p:spPr>
            <a:xfrm>
              <a:off x="2484691" y="3885499"/>
              <a:ext cx="117305" cy="110176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0" name="Rectangle 409">
              <a:extLst>
                <a:ext uri="{FF2B5EF4-FFF2-40B4-BE49-F238E27FC236}">
                  <a16:creationId xmlns:a16="http://schemas.microsoft.com/office/drawing/2014/main" id="{770FC851-1C27-570C-F98B-0187459464DA}"/>
                </a:ext>
              </a:extLst>
            </p:cNvPr>
            <p:cNvSpPr/>
            <p:nvPr/>
          </p:nvSpPr>
          <p:spPr>
            <a:xfrm>
              <a:off x="2484691" y="3655660"/>
              <a:ext cx="117305" cy="110176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1" name="Rectangle 410">
              <a:extLst>
                <a:ext uri="{FF2B5EF4-FFF2-40B4-BE49-F238E27FC236}">
                  <a16:creationId xmlns:a16="http://schemas.microsoft.com/office/drawing/2014/main" id="{05A307EC-C22A-0C6F-F604-1E286FA6973A}"/>
                </a:ext>
              </a:extLst>
            </p:cNvPr>
            <p:cNvSpPr/>
            <p:nvPr/>
          </p:nvSpPr>
          <p:spPr>
            <a:xfrm>
              <a:off x="2484691" y="3310269"/>
              <a:ext cx="117305" cy="110176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2" name="Rectangle 411">
              <a:extLst>
                <a:ext uri="{FF2B5EF4-FFF2-40B4-BE49-F238E27FC236}">
                  <a16:creationId xmlns:a16="http://schemas.microsoft.com/office/drawing/2014/main" id="{26374177-A47B-1628-5C6D-E23DDE9E812D}"/>
                </a:ext>
              </a:extLst>
            </p:cNvPr>
            <p:cNvSpPr/>
            <p:nvPr/>
          </p:nvSpPr>
          <p:spPr>
            <a:xfrm>
              <a:off x="2484691" y="3195969"/>
              <a:ext cx="117305" cy="112570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3" name="Rectangle 412">
              <a:extLst>
                <a:ext uri="{FF2B5EF4-FFF2-40B4-BE49-F238E27FC236}">
                  <a16:creationId xmlns:a16="http://schemas.microsoft.com/office/drawing/2014/main" id="{9D563D39-0EA7-1F9C-0F63-978B5B2E3CD1}"/>
                </a:ext>
              </a:extLst>
            </p:cNvPr>
            <p:cNvSpPr/>
            <p:nvPr/>
          </p:nvSpPr>
          <p:spPr>
            <a:xfrm>
              <a:off x="2484691" y="4221215"/>
              <a:ext cx="117305" cy="110176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4" name="Rectangle 413">
              <a:extLst>
                <a:ext uri="{FF2B5EF4-FFF2-40B4-BE49-F238E27FC236}">
                  <a16:creationId xmlns:a16="http://schemas.microsoft.com/office/drawing/2014/main" id="{F927FDB1-D432-F078-3176-84BC1B730470}"/>
                </a:ext>
              </a:extLst>
            </p:cNvPr>
            <p:cNvSpPr/>
            <p:nvPr/>
          </p:nvSpPr>
          <p:spPr>
            <a:xfrm>
              <a:off x="2484691" y="4451054"/>
              <a:ext cx="117305" cy="110176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A44AEB28-62E3-0AC0-07AA-7F9770CEF8AC}"/>
                </a:ext>
              </a:extLst>
            </p:cNvPr>
            <p:cNvCxnSpPr/>
            <p:nvPr/>
          </p:nvCxnSpPr>
          <p:spPr>
            <a:xfrm>
              <a:off x="2841922" y="3189608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6" name="Straight Connector 415">
              <a:extLst>
                <a:ext uri="{FF2B5EF4-FFF2-40B4-BE49-F238E27FC236}">
                  <a16:creationId xmlns:a16="http://schemas.microsoft.com/office/drawing/2014/main" id="{998197DD-B4EC-7F03-08AD-8F07FAEB2D8F}"/>
                </a:ext>
              </a:extLst>
            </p:cNvPr>
            <p:cNvCxnSpPr/>
            <p:nvPr/>
          </p:nvCxnSpPr>
          <p:spPr>
            <a:xfrm>
              <a:off x="2962214" y="3189608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7" name="Rectangle 416">
              <a:extLst>
                <a:ext uri="{FF2B5EF4-FFF2-40B4-BE49-F238E27FC236}">
                  <a16:creationId xmlns:a16="http://schemas.microsoft.com/office/drawing/2014/main" id="{AF05349E-0A8A-F68C-266E-429D341E6B7F}"/>
                </a:ext>
              </a:extLst>
            </p:cNvPr>
            <p:cNvSpPr/>
            <p:nvPr/>
          </p:nvSpPr>
          <p:spPr>
            <a:xfrm>
              <a:off x="2842790" y="4113222"/>
              <a:ext cx="117305" cy="110176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8" name="Rectangle 417">
              <a:extLst>
                <a:ext uri="{FF2B5EF4-FFF2-40B4-BE49-F238E27FC236}">
                  <a16:creationId xmlns:a16="http://schemas.microsoft.com/office/drawing/2014/main" id="{ECE2AB34-790A-2ADF-FA30-6B00EDA02C26}"/>
                </a:ext>
              </a:extLst>
            </p:cNvPr>
            <p:cNvSpPr/>
            <p:nvPr/>
          </p:nvSpPr>
          <p:spPr>
            <a:xfrm>
              <a:off x="2842790" y="4337033"/>
              <a:ext cx="117305" cy="116204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19" name="Rectangle 418">
              <a:extLst>
                <a:ext uri="{FF2B5EF4-FFF2-40B4-BE49-F238E27FC236}">
                  <a16:creationId xmlns:a16="http://schemas.microsoft.com/office/drawing/2014/main" id="{BB443F97-9CE5-720F-26CA-9592D91CD15E}"/>
                </a:ext>
              </a:extLst>
            </p:cNvPr>
            <p:cNvSpPr/>
            <p:nvPr/>
          </p:nvSpPr>
          <p:spPr>
            <a:xfrm>
              <a:off x="2842790" y="4562955"/>
              <a:ext cx="116571" cy="106945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0" name="Rectangle 419">
              <a:extLst>
                <a:ext uri="{FF2B5EF4-FFF2-40B4-BE49-F238E27FC236}">
                  <a16:creationId xmlns:a16="http://schemas.microsoft.com/office/drawing/2014/main" id="{B1B4B2B6-1D0A-1B0D-15D4-0F9BA15F3475}"/>
                </a:ext>
              </a:extLst>
            </p:cNvPr>
            <p:cNvSpPr/>
            <p:nvPr/>
          </p:nvSpPr>
          <p:spPr>
            <a:xfrm>
              <a:off x="2842790" y="3764335"/>
              <a:ext cx="116571" cy="116204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1" name="Rectangle 420">
              <a:extLst>
                <a:ext uri="{FF2B5EF4-FFF2-40B4-BE49-F238E27FC236}">
                  <a16:creationId xmlns:a16="http://schemas.microsoft.com/office/drawing/2014/main" id="{2F03949B-CD6F-1BBF-657A-83B56FD3108C}"/>
                </a:ext>
              </a:extLst>
            </p:cNvPr>
            <p:cNvSpPr/>
            <p:nvPr/>
          </p:nvSpPr>
          <p:spPr>
            <a:xfrm>
              <a:off x="2842790" y="3534496"/>
              <a:ext cx="116571" cy="116204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2" name="Rectangle 421">
              <a:extLst>
                <a:ext uri="{FF2B5EF4-FFF2-40B4-BE49-F238E27FC236}">
                  <a16:creationId xmlns:a16="http://schemas.microsoft.com/office/drawing/2014/main" id="{2DC798B0-1E1C-8102-0204-B90CC5335DDC}"/>
                </a:ext>
              </a:extLst>
            </p:cNvPr>
            <p:cNvSpPr/>
            <p:nvPr/>
          </p:nvSpPr>
          <p:spPr>
            <a:xfrm>
              <a:off x="2842790" y="3420680"/>
              <a:ext cx="116571" cy="114467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3" name="Rectangle 422">
              <a:extLst>
                <a:ext uri="{FF2B5EF4-FFF2-40B4-BE49-F238E27FC236}">
                  <a16:creationId xmlns:a16="http://schemas.microsoft.com/office/drawing/2014/main" id="{313B2526-2695-72B2-03F8-730893627F6F}"/>
                </a:ext>
              </a:extLst>
            </p:cNvPr>
            <p:cNvSpPr/>
            <p:nvPr/>
          </p:nvSpPr>
          <p:spPr>
            <a:xfrm>
              <a:off x="2842790" y="3998936"/>
              <a:ext cx="117305" cy="110176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4" name="Rectangle 423">
              <a:extLst>
                <a:ext uri="{FF2B5EF4-FFF2-40B4-BE49-F238E27FC236}">
                  <a16:creationId xmlns:a16="http://schemas.microsoft.com/office/drawing/2014/main" id="{09554552-B5EF-6C24-03D8-F3D3C6AF7DCC}"/>
                </a:ext>
              </a:extLst>
            </p:cNvPr>
            <p:cNvSpPr/>
            <p:nvPr/>
          </p:nvSpPr>
          <p:spPr>
            <a:xfrm>
              <a:off x="2842790" y="3882268"/>
              <a:ext cx="117305" cy="110176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5" name="Rectangle 424">
              <a:extLst>
                <a:ext uri="{FF2B5EF4-FFF2-40B4-BE49-F238E27FC236}">
                  <a16:creationId xmlns:a16="http://schemas.microsoft.com/office/drawing/2014/main" id="{9FAB9968-243F-710D-88EA-DD1DCD8ADC2B}"/>
                </a:ext>
              </a:extLst>
            </p:cNvPr>
            <p:cNvSpPr/>
            <p:nvPr/>
          </p:nvSpPr>
          <p:spPr>
            <a:xfrm>
              <a:off x="2842790" y="3652429"/>
              <a:ext cx="117305" cy="110176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4B07BC50-2975-0DAE-BEA9-57D0DA784165}"/>
                </a:ext>
              </a:extLst>
            </p:cNvPr>
            <p:cNvSpPr/>
            <p:nvPr/>
          </p:nvSpPr>
          <p:spPr>
            <a:xfrm>
              <a:off x="2842790" y="3311800"/>
              <a:ext cx="117305" cy="110176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ED165056-37E7-6F43-CBC4-6810FDB7C53F}"/>
                </a:ext>
              </a:extLst>
            </p:cNvPr>
            <p:cNvSpPr/>
            <p:nvPr/>
          </p:nvSpPr>
          <p:spPr>
            <a:xfrm>
              <a:off x="2842790" y="3192738"/>
              <a:ext cx="117305" cy="116789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13068991-8B23-6A98-AD1D-14F2B8B27E9E}"/>
                </a:ext>
              </a:extLst>
            </p:cNvPr>
            <p:cNvSpPr/>
            <p:nvPr/>
          </p:nvSpPr>
          <p:spPr>
            <a:xfrm>
              <a:off x="2842790" y="4225128"/>
              <a:ext cx="117305" cy="110176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F3F104C4-E51D-AD4A-6CE7-C7BCEA823629}"/>
                </a:ext>
              </a:extLst>
            </p:cNvPr>
            <p:cNvSpPr/>
            <p:nvPr/>
          </p:nvSpPr>
          <p:spPr>
            <a:xfrm>
              <a:off x="2842790" y="4453237"/>
              <a:ext cx="117305" cy="114287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EDA677B7-15E2-770D-CA3A-FB6D07009F69}"/>
                </a:ext>
              </a:extLst>
            </p:cNvPr>
            <p:cNvCxnSpPr/>
            <p:nvPr/>
          </p:nvCxnSpPr>
          <p:spPr>
            <a:xfrm>
              <a:off x="3561042" y="3191325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A691205B-ECA2-0CDB-BD49-3E4EA65D15F5}"/>
                </a:ext>
              </a:extLst>
            </p:cNvPr>
            <p:cNvCxnSpPr/>
            <p:nvPr/>
          </p:nvCxnSpPr>
          <p:spPr>
            <a:xfrm>
              <a:off x="3681334" y="3191325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DA78DAAA-6190-2DF5-243A-7807FADFAAAB}"/>
                </a:ext>
              </a:extLst>
            </p:cNvPr>
            <p:cNvSpPr/>
            <p:nvPr/>
          </p:nvSpPr>
          <p:spPr>
            <a:xfrm>
              <a:off x="3561910" y="4107796"/>
              <a:ext cx="117305" cy="110176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D8EFA4C4-A7EC-41F8-86F2-BAA47E27BF72}"/>
                </a:ext>
              </a:extLst>
            </p:cNvPr>
            <p:cNvSpPr/>
            <p:nvPr/>
          </p:nvSpPr>
          <p:spPr>
            <a:xfrm>
              <a:off x="3561910" y="4331607"/>
              <a:ext cx="117305" cy="116204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7E083123-A4FA-815F-24E0-988391190FFA}"/>
                </a:ext>
              </a:extLst>
            </p:cNvPr>
            <p:cNvSpPr/>
            <p:nvPr/>
          </p:nvSpPr>
          <p:spPr>
            <a:xfrm>
              <a:off x="3561911" y="4561442"/>
              <a:ext cx="116571" cy="110176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4029E57E-0D1E-3B03-8D5B-91005E0174CA}"/>
                </a:ext>
              </a:extLst>
            </p:cNvPr>
            <p:cNvSpPr/>
            <p:nvPr/>
          </p:nvSpPr>
          <p:spPr>
            <a:xfrm>
              <a:off x="3561911" y="3766052"/>
              <a:ext cx="116571" cy="116204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41F4D618-6E53-DFC9-5A1B-135E68CA8BFD}"/>
                </a:ext>
              </a:extLst>
            </p:cNvPr>
            <p:cNvSpPr/>
            <p:nvPr/>
          </p:nvSpPr>
          <p:spPr>
            <a:xfrm>
              <a:off x="3561911" y="3536213"/>
              <a:ext cx="116571" cy="116204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24FCEBF4-B918-6EEA-DE6F-7863A60E9572}"/>
                </a:ext>
              </a:extLst>
            </p:cNvPr>
            <p:cNvSpPr/>
            <p:nvPr/>
          </p:nvSpPr>
          <p:spPr>
            <a:xfrm>
              <a:off x="3561911" y="3420016"/>
              <a:ext cx="116571" cy="114467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C30F576B-51E1-206D-CAF3-3207054CF331}"/>
                </a:ext>
              </a:extLst>
            </p:cNvPr>
            <p:cNvSpPr/>
            <p:nvPr/>
          </p:nvSpPr>
          <p:spPr>
            <a:xfrm>
              <a:off x="3561910" y="3995891"/>
              <a:ext cx="117305" cy="110176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C502E5EB-D2BB-4A35-0DA2-81B593E39168}"/>
                </a:ext>
              </a:extLst>
            </p:cNvPr>
            <p:cNvSpPr/>
            <p:nvPr/>
          </p:nvSpPr>
          <p:spPr>
            <a:xfrm>
              <a:off x="3561910" y="3883986"/>
              <a:ext cx="117305" cy="110176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1BEDAC34-7667-D125-5D95-9D1D16B931CB}"/>
                </a:ext>
              </a:extLst>
            </p:cNvPr>
            <p:cNvSpPr/>
            <p:nvPr/>
          </p:nvSpPr>
          <p:spPr>
            <a:xfrm>
              <a:off x="3561910" y="3654147"/>
              <a:ext cx="117305" cy="110176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654825B2-317A-410B-29DF-4EADC613AFB9}"/>
                </a:ext>
              </a:extLst>
            </p:cNvPr>
            <p:cNvSpPr/>
            <p:nvPr/>
          </p:nvSpPr>
          <p:spPr>
            <a:xfrm>
              <a:off x="3561910" y="3308755"/>
              <a:ext cx="117305" cy="110176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EEE63563-2C25-472D-7CBD-B5D42F5F7839}"/>
                </a:ext>
              </a:extLst>
            </p:cNvPr>
            <p:cNvSpPr/>
            <p:nvPr/>
          </p:nvSpPr>
          <p:spPr>
            <a:xfrm>
              <a:off x="3561910" y="3194456"/>
              <a:ext cx="117305" cy="112570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835FE47B-4A5F-6250-706C-B92CF21F51DA}"/>
                </a:ext>
              </a:extLst>
            </p:cNvPr>
            <p:cNvSpPr/>
            <p:nvPr/>
          </p:nvSpPr>
          <p:spPr>
            <a:xfrm>
              <a:off x="3561910" y="4219701"/>
              <a:ext cx="117305" cy="110176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4B2EFB43-E861-628C-5134-08A5C42C2235}"/>
                </a:ext>
              </a:extLst>
            </p:cNvPr>
            <p:cNvSpPr/>
            <p:nvPr/>
          </p:nvSpPr>
          <p:spPr>
            <a:xfrm>
              <a:off x="3561910" y="4449540"/>
              <a:ext cx="117305" cy="110176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68CBDC62-D27E-B6CA-796B-F92A127F1E2F}"/>
                </a:ext>
              </a:extLst>
            </p:cNvPr>
            <p:cNvCxnSpPr/>
            <p:nvPr/>
          </p:nvCxnSpPr>
          <p:spPr>
            <a:xfrm>
              <a:off x="3926834" y="3195112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>
              <a:extLst>
                <a:ext uri="{FF2B5EF4-FFF2-40B4-BE49-F238E27FC236}">
                  <a16:creationId xmlns:a16="http://schemas.microsoft.com/office/drawing/2014/main" id="{A5C9BE32-4651-7DD7-E7AB-A97D04FDE9FD}"/>
                </a:ext>
              </a:extLst>
            </p:cNvPr>
            <p:cNvCxnSpPr/>
            <p:nvPr/>
          </p:nvCxnSpPr>
          <p:spPr>
            <a:xfrm>
              <a:off x="4047126" y="3195112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7" name="Straight Connector 446">
              <a:extLst>
                <a:ext uri="{FF2B5EF4-FFF2-40B4-BE49-F238E27FC236}">
                  <a16:creationId xmlns:a16="http://schemas.microsoft.com/office/drawing/2014/main" id="{815EE97C-625C-9A6B-9342-CCCDB92DC7BC}"/>
                </a:ext>
              </a:extLst>
            </p:cNvPr>
            <p:cNvCxnSpPr/>
            <p:nvPr/>
          </p:nvCxnSpPr>
          <p:spPr>
            <a:xfrm>
              <a:off x="3927161" y="3191881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Straight Connector 447">
              <a:extLst>
                <a:ext uri="{FF2B5EF4-FFF2-40B4-BE49-F238E27FC236}">
                  <a16:creationId xmlns:a16="http://schemas.microsoft.com/office/drawing/2014/main" id="{A281560D-98FD-A896-D865-6690557166AC}"/>
                </a:ext>
              </a:extLst>
            </p:cNvPr>
            <p:cNvCxnSpPr/>
            <p:nvPr/>
          </p:nvCxnSpPr>
          <p:spPr>
            <a:xfrm>
              <a:off x="4047452" y="3191881"/>
              <a:ext cx="0" cy="1482730"/>
            </a:xfrm>
            <a:prstGeom prst="line">
              <a:avLst/>
            </a:prstGeom>
            <a:ln w="3175" cmpd="sng">
              <a:solidFill>
                <a:srgbClr val="00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9" name="Rectangle 448">
              <a:extLst>
                <a:ext uri="{FF2B5EF4-FFF2-40B4-BE49-F238E27FC236}">
                  <a16:creationId xmlns:a16="http://schemas.microsoft.com/office/drawing/2014/main" id="{93183BC4-6307-C0E1-7DC7-8DEBECDE6DE4}"/>
                </a:ext>
              </a:extLst>
            </p:cNvPr>
            <p:cNvSpPr/>
            <p:nvPr/>
          </p:nvSpPr>
          <p:spPr>
            <a:xfrm>
              <a:off x="3928029" y="4106067"/>
              <a:ext cx="117305" cy="119605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F42E63C9-C1C1-ECA4-07C2-14C0E71343D1}"/>
                </a:ext>
              </a:extLst>
            </p:cNvPr>
            <p:cNvSpPr/>
            <p:nvPr/>
          </p:nvSpPr>
          <p:spPr>
            <a:xfrm>
              <a:off x="3928029" y="4339306"/>
              <a:ext cx="117305" cy="116204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D4A32EF8-A944-8FB6-D0B9-A6BDDDB90B85}"/>
                </a:ext>
              </a:extLst>
            </p:cNvPr>
            <p:cNvSpPr/>
            <p:nvPr/>
          </p:nvSpPr>
          <p:spPr>
            <a:xfrm>
              <a:off x="3928029" y="4565229"/>
              <a:ext cx="116571" cy="106945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61B1D9F9-8915-A3C7-7AD5-B2C1043A01F5}"/>
                </a:ext>
              </a:extLst>
            </p:cNvPr>
            <p:cNvSpPr/>
            <p:nvPr/>
          </p:nvSpPr>
          <p:spPr>
            <a:xfrm>
              <a:off x="3928029" y="3766608"/>
              <a:ext cx="116571" cy="116204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304F95FE-8669-F31F-89CA-12DB2C17EFB6}"/>
                </a:ext>
              </a:extLst>
            </p:cNvPr>
            <p:cNvSpPr/>
            <p:nvPr/>
          </p:nvSpPr>
          <p:spPr>
            <a:xfrm>
              <a:off x="3928029" y="3536769"/>
              <a:ext cx="116571" cy="116204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B3EF9BB4-3144-C4B0-3482-888F24A0C36D}"/>
                </a:ext>
              </a:extLst>
            </p:cNvPr>
            <p:cNvSpPr/>
            <p:nvPr/>
          </p:nvSpPr>
          <p:spPr>
            <a:xfrm>
              <a:off x="3928029" y="3422953"/>
              <a:ext cx="116571" cy="114467"/>
            </a:xfrm>
            <a:prstGeom prst="rect">
              <a:avLst/>
            </a:prstGeom>
            <a:solidFill>
              <a:srgbClr val="92D05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5" name="Rectangle 454">
              <a:extLst>
                <a:ext uri="{FF2B5EF4-FFF2-40B4-BE49-F238E27FC236}">
                  <a16:creationId xmlns:a16="http://schemas.microsoft.com/office/drawing/2014/main" id="{FDB32858-F386-C46C-560A-76C9F8B5D295}"/>
                </a:ext>
              </a:extLst>
            </p:cNvPr>
            <p:cNvSpPr/>
            <p:nvPr/>
          </p:nvSpPr>
          <p:spPr>
            <a:xfrm>
              <a:off x="3928029" y="3998828"/>
              <a:ext cx="117305" cy="110176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6367C144-0C60-0392-90BD-FE030DEF7256}"/>
                </a:ext>
              </a:extLst>
            </p:cNvPr>
            <p:cNvSpPr/>
            <p:nvPr/>
          </p:nvSpPr>
          <p:spPr>
            <a:xfrm>
              <a:off x="3928029" y="3884541"/>
              <a:ext cx="117305" cy="110176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B23E63BB-E3DF-89F1-8513-426803DFFFC6}"/>
                </a:ext>
              </a:extLst>
            </p:cNvPr>
            <p:cNvSpPr/>
            <p:nvPr/>
          </p:nvSpPr>
          <p:spPr>
            <a:xfrm>
              <a:off x="3928029" y="3654702"/>
              <a:ext cx="117305" cy="110176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830FA47C-5771-A36B-E118-FAE6777E1F72}"/>
                </a:ext>
              </a:extLst>
            </p:cNvPr>
            <p:cNvSpPr/>
            <p:nvPr/>
          </p:nvSpPr>
          <p:spPr>
            <a:xfrm>
              <a:off x="3928029" y="3314073"/>
              <a:ext cx="117305" cy="110176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D4D84E55-2B02-4076-5518-AD2985310F4E}"/>
                </a:ext>
              </a:extLst>
            </p:cNvPr>
            <p:cNvSpPr/>
            <p:nvPr/>
          </p:nvSpPr>
          <p:spPr>
            <a:xfrm>
              <a:off x="3928029" y="3195011"/>
              <a:ext cx="117305" cy="116789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0" name="Rectangle 459">
              <a:extLst>
                <a:ext uri="{FF2B5EF4-FFF2-40B4-BE49-F238E27FC236}">
                  <a16:creationId xmlns:a16="http://schemas.microsoft.com/office/drawing/2014/main" id="{3C9332B2-2B0E-607B-C94B-9C3EC83C3C47}"/>
                </a:ext>
              </a:extLst>
            </p:cNvPr>
            <p:cNvSpPr/>
            <p:nvPr/>
          </p:nvSpPr>
          <p:spPr>
            <a:xfrm>
              <a:off x="3928029" y="4227401"/>
              <a:ext cx="117305" cy="110176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61" name="Rectangle 460">
              <a:extLst>
                <a:ext uri="{FF2B5EF4-FFF2-40B4-BE49-F238E27FC236}">
                  <a16:creationId xmlns:a16="http://schemas.microsoft.com/office/drawing/2014/main" id="{46D68B3F-3531-00B0-3CB9-17C11D8B6FEC}"/>
                </a:ext>
              </a:extLst>
            </p:cNvPr>
            <p:cNvSpPr/>
            <p:nvPr/>
          </p:nvSpPr>
          <p:spPr>
            <a:xfrm>
              <a:off x="3928029" y="4455510"/>
              <a:ext cx="117305" cy="114287"/>
            </a:xfrm>
            <a:prstGeom prst="rect">
              <a:avLst/>
            </a:prstGeom>
            <a:solidFill>
              <a:srgbClr val="FF0000"/>
            </a:solidFill>
            <a:ln w="31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grpSp>
          <p:nvGrpSpPr>
            <p:cNvPr id="462" name="Group 461">
              <a:extLst>
                <a:ext uri="{FF2B5EF4-FFF2-40B4-BE49-F238E27FC236}">
                  <a16:creationId xmlns:a16="http://schemas.microsoft.com/office/drawing/2014/main" id="{1C10B644-4B08-E5BF-EF86-8D525F273085}"/>
                </a:ext>
              </a:extLst>
            </p:cNvPr>
            <p:cNvGrpSpPr/>
            <p:nvPr/>
          </p:nvGrpSpPr>
          <p:grpSpPr>
            <a:xfrm>
              <a:off x="1123228" y="3240666"/>
              <a:ext cx="503207" cy="1374575"/>
              <a:chOff x="1497638" y="3177889"/>
              <a:chExt cx="670942" cy="1832767"/>
            </a:xfrm>
          </p:grpSpPr>
          <p:cxnSp>
            <p:nvCxnSpPr>
              <p:cNvPr id="463" name="Straight Arrow Connector 462">
                <a:extLst>
                  <a:ext uri="{FF2B5EF4-FFF2-40B4-BE49-F238E27FC236}">
                    <a16:creationId xmlns:a16="http://schemas.microsoft.com/office/drawing/2014/main" id="{22C417D1-4C11-949F-FB5D-8818146F85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38" y="3177889"/>
                <a:ext cx="668070" cy="546714"/>
              </a:xfrm>
              <a:prstGeom prst="straightConnector1">
                <a:avLst/>
              </a:prstGeom>
              <a:ln w="9525">
                <a:solidFill>
                  <a:srgbClr val="92D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Arrow Connector 463">
                <a:extLst>
                  <a:ext uri="{FF2B5EF4-FFF2-40B4-BE49-F238E27FC236}">
                    <a16:creationId xmlns:a16="http://schemas.microsoft.com/office/drawing/2014/main" id="{294D88FA-BAE4-AB84-B68D-3915E28731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638" y="3320977"/>
                <a:ext cx="670942" cy="403627"/>
              </a:xfrm>
              <a:prstGeom prst="straightConnector1">
                <a:avLst/>
              </a:prstGeom>
              <a:ln w="9525">
                <a:solidFill>
                  <a:srgbClr val="92D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Arrow Connector 464">
                <a:extLst>
                  <a:ext uri="{FF2B5EF4-FFF2-40B4-BE49-F238E27FC236}">
                    <a16:creationId xmlns:a16="http://schemas.microsoft.com/office/drawing/2014/main" id="{7AD370D0-97DC-A240-AD35-78A121DDE1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7638" y="3724606"/>
                <a:ext cx="670942" cy="61551"/>
              </a:xfrm>
              <a:prstGeom prst="straightConnector1">
                <a:avLst/>
              </a:prstGeom>
              <a:ln w="9525">
                <a:solidFill>
                  <a:srgbClr val="92D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Arrow Connector 465">
                <a:extLst>
                  <a:ext uri="{FF2B5EF4-FFF2-40B4-BE49-F238E27FC236}">
                    <a16:creationId xmlns:a16="http://schemas.microsoft.com/office/drawing/2014/main" id="{FD6940B8-EA06-41B3-FC68-C67C8A9153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7638" y="3724605"/>
                <a:ext cx="670942" cy="352536"/>
              </a:xfrm>
              <a:prstGeom prst="straightConnector1">
                <a:avLst/>
              </a:prstGeom>
              <a:ln w="9525">
                <a:solidFill>
                  <a:srgbClr val="92D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Arrow Connector 466">
                <a:extLst>
                  <a:ext uri="{FF2B5EF4-FFF2-40B4-BE49-F238E27FC236}">
                    <a16:creationId xmlns:a16="http://schemas.microsoft.com/office/drawing/2014/main" id="{7DA69B1B-D078-48B7-DCC3-8576E30E4C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7638" y="3724605"/>
                <a:ext cx="670942" cy="519481"/>
              </a:xfrm>
              <a:prstGeom prst="straightConnector1">
                <a:avLst/>
              </a:prstGeom>
              <a:ln w="9525">
                <a:solidFill>
                  <a:srgbClr val="92D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Arrow Connector 467">
                <a:extLst>
                  <a:ext uri="{FF2B5EF4-FFF2-40B4-BE49-F238E27FC236}">
                    <a16:creationId xmlns:a16="http://schemas.microsoft.com/office/drawing/2014/main" id="{005BCF49-C468-2722-98F0-2A9EAEB151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7638" y="3724605"/>
                <a:ext cx="670942" cy="818193"/>
              </a:xfrm>
              <a:prstGeom prst="straightConnector1">
                <a:avLst/>
              </a:prstGeom>
              <a:ln w="9525">
                <a:solidFill>
                  <a:srgbClr val="92D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" name="Straight Arrow Connector 468">
                <a:extLst>
                  <a:ext uri="{FF2B5EF4-FFF2-40B4-BE49-F238E27FC236}">
                    <a16:creationId xmlns:a16="http://schemas.microsoft.com/office/drawing/2014/main" id="{AD30ECB0-E06E-FD06-B912-978DFB5191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7638" y="3724605"/>
                <a:ext cx="670942" cy="1156440"/>
              </a:xfrm>
              <a:prstGeom prst="straightConnector1">
                <a:avLst/>
              </a:prstGeom>
              <a:ln w="9525">
                <a:solidFill>
                  <a:srgbClr val="92D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0" name="Straight Arrow Connector 469">
                <a:extLst>
                  <a:ext uri="{FF2B5EF4-FFF2-40B4-BE49-F238E27FC236}">
                    <a16:creationId xmlns:a16="http://schemas.microsoft.com/office/drawing/2014/main" id="{E6EB9AC2-93A5-A420-D3F2-296E545340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7638" y="3724605"/>
                <a:ext cx="670942" cy="668985"/>
              </a:xfrm>
              <a:prstGeom prst="straightConnector1">
                <a:avLst/>
              </a:prstGeom>
              <a:ln w="9525">
                <a:solidFill>
                  <a:srgbClr val="92D05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1" name="Straight Arrow Connector 470">
                <a:extLst>
                  <a:ext uri="{FF2B5EF4-FFF2-40B4-BE49-F238E27FC236}">
                    <a16:creationId xmlns:a16="http://schemas.microsoft.com/office/drawing/2014/main" id="{A177C0A5-CA85-1BD5-75F0-1BF9804B66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38927" y="3485490"/>
                <a:ext cx="600844" cy="1151914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Straight Arrow Connector 471">
                <a:extLst>
                  <a:ext uri="{FF2B5EF4-FFF2-40B4-BE49-F238E27FC236}">
                    <a16:creationId xmlns:a16="http://schemas.microsoft.com/office/drawing/2014/main" id="{DBCF25F4-2400-56B5-6413-A4EBFFB0F5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50317" y="3674808"/>
                <a:ext cx="589454" cy="962596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Straight Arrow Connector 472">
                <a:extLst>
                  <a:ext uri="{FF2B5EF4-FFF2-40B4-BE49-F238E27FC236}">
                    <a16:creationId xmlns:a16="http://schemas.microsoft.com/office/drawing/2014/main" id="{0EBF509F-5A10-6E56-993B-00B836AD9C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541870" y="3927476"/>
                <a:ext cx="597901" cy="709928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4" name="Straight Arrow Connector 473">
                <a:extLst>
                  <a:ext uri="{FF2B5EF4-FFF2-40B4-BE49-F238E27FC236}">
                    <a16:creationId xmlns:a16="http://schemas.microsoft.com/office/drawing/2014/main" id="{18ED6CAF-B33C-FECF-E6A8-5E8EE057B2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7856" y="4642308"/>
                <a:ext cx="601915" cy="59465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5" name="Straight Arrow Connector 474">
                <a:extLst>
                  <a:ext uri="{FF2B5EF4-FFF2-40B4-BE49-F238E27FC236}">
                    <a16:creationId xmlns:a16="http://schemas.microsoft.com/office/drawing/2014/main" id="{7E74EB53-3C4F-3112-BD37-3BA8D27B2D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34991" y="4642308"/>
                <a:ext cx="604780" cy="368348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7F9EE281-2B78-37E8-7603-43BA11CEF42F}"/>
                </a:ext>
              </a:extLst>
            </p:cNvPr>
            <p:cNvGrpSpPr/>
            <p:nvPr/>
          </p:nvGrpSpPr>
          <p:grpSpPr>
            <a:xfrm>
              <a:off x="2059075" y="2686954"/>
              <a:ext cx="1927606" cy="509015"/>
              <a:chOff x="2745433" y="2439604"/>
              <a:chExt cx="2570142" cy="678687"/>
            </a:xfrm>
          </p:grpSpPr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E11C4D55-1399-0B34-03CD-1FED0C54F75B}"/>
                  </a:ext>
                </a:extLst>
              </p:cNvPr>
              <p:cNvCxnSpPr>
                <a:cxnSpLocks/>
                <a:stCxn id="397" idx="0"/>
              </p:cNvCxnSpPr>
              <p:nvPr/>
            </p:nvCxnSpPr>
            <p:spPr>
              <a:xfrm flipV="1">
                <a:off x="2745433" y="2450548"/>
                <a:ext cx="1192620" cy="6677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8" name="Straight Connector 477">
                <a:extLst>
                  <a:ext uri="{FF2B5EF4-FFF2-40B4-BE49-F238E27FC236}">
                    <a16:creationId xmlns:a16="http://schemas.microsoft.com/office/drawing/2014/main" id="{D802411D-55D7-EA20-2E6E-F6B9C3D52F27}"/>
                  </a:ext>
                </a:extLst>
              </p:cNvPr>
              <p:cNvCxnSpPr>
                <a:cxnSpLocks/>
                <a:stCxn id="412" idx="0"/>
              </p:cNvCxnSpPr>
              <p:nvPr/>
            </p:nvCxnSpPr>
            <p:spPr>
              <a:xfrm flipV="1">
                <a:off x="3391124" y="2457208"/>
                <a:ext cx="546927" cy="66108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DA488951-703B-4CAF-01E9-EEDBE56A40B2}"/>
                  </a:ext>
                </a:extLst>
              </p:cNvPr>
              <p:cNvCxnSpPr>
                <a:cxnSpLocks/>
                <a:stCxn id="427" idx="0"/>
              </p:cNvCxnSpPr>
              <p:nvPr/>
            </p:nvCxnSpPr>
            <p:spPr>
              <a:xfrm flipV="1">
                <a:off x="3868590" y="2440745"/>
                <a:ext cx="77225" cy="67323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79E55716-3CCE-B506-BE3D-63F1D9100610}"/>
                  </a:ext>
                </a:extLst>
              </p:cNvPr>
              <p:cNvCxnSpPr>
                <a:cxnSpLocks/>
                <a:stCxn id="442" idx="0"/>
              </p:cNvCxnSpPr>
              <p:nvPr/>
            </p:nvCxnSpPr>
            <p:spPr>
              <a:xfrm flipH="1" flipV="1">
                <a:off x="3945814" y="2447779"/>
                <a:ext cx="881602" cy="6684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1" name="Straight Connector 480">
                <a:extLst>
                  <a:ext uri="{FF2B5EF4-FFF2-40B4-BE49-F238E27FC236}">
                    <a16:creationId xmlns:a16="http://schemas.microsoft.com/office/drawing/2014/main" id="{B1E07FF9-7D30-CF97-0B8D-32F4B7D68575}"/>
                  </a:ext>
                </a:extLst>
              </p:cNvPr>
              <p:cNvCxnSpPr>
                <a:cxnSpLocks/>
                <a:stCxn id="459" idx="0"/>
              </p:cNvCxnSpPr>
              <p:nvPr/>
            </p:nvCxnSpPr>
            <p:spPr>
              <a:xfrm flipH="1" flipV="1">
                <a:off x="3945815" y="2439604"/>
                <a:ext cx="1369760" cy="6774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2" name="TextBox 481">
              <a:extLst>
                <a:ext uri="{FF2B5EF4-FFF2-40B4-BE49-F238E27FC236}">
                  <a16:creationId xmlns:a16="http://schemas.microsoft.com/office/drawing/2014/main" id="{3B473463-A8AC-1D52-629C-8F1803CD326D}"/>
                </a:ext>
              </a:extLst>
            </p:cNvPr>
            <p:cNvSpPr txBox="1"/>
            <p:nvPr/>
          </p:nvSpPr>
          <p:spPr>
            <a:xfrm>
              <a:off x="1236673" y="2237523"/>
              <a:ext cx="338745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CH" dirty="0"/>
                <a:t>Gènes dont l’expression diffèrent</a:t>
              </a:r>
              <a:endParaRPr lang="en-CH" dirty="0"/>
            </a:p>
          </p:txBody>
        </p:sp>
      </p:grpSp>
      <p:sp>
        <p:nvSpPr>
          <p:cNvPr id="484" name="TextBox 483">
            <a:extLst>
              <a:ext uri="{FF2B5EF4-FFF2-40B4-BE49-F238E27FC236}">
                <a16:creationId xmlns:a16="http://schemas.microsoft.com/office/drawing/2014/main" id="{045AFD6C-E7F6-6B97-5C33-11D4BB190402}"/>
              </a:ext>
            </a:extLst>
          </p:cNvPr>
          <p:cNvSpPr txBox="1"/>
          <p:nvPr/>
        </p:nvSpPr>
        <p:spPr>
          <a:xfrm rot="16200000">
            <a:off x="1038083" y="4567711"/>
            <a:ext cx="1376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/>
              <a:t>Patients</a:t>
            </a:r>
          </a:p>
        </p:txBody>
      </p:sp>
      <p:sp>
        <p:nvSpPr>
          <p:cNvPr id="485" name="TextBox 484">
            <a:extLst>
              <a:ext uri="{FF2B5EF4-FFF2-40B4-BE49-F238E27FC236}">
                <a16:creationId xmlns:a16="http://schemas.microsoft.com/office/drawing/2014/main" id="{E04A172D-7C16-5190-95FF-523B21B6513E}"/>
              </a:ext>
            </a:extLst>
          </p:cNvPr>
          <p:cNvSpPr txBox="1"/>
          <p:nvPr/>
        </p:nvSpPr>
        <p:spPr>
          <a:xfrm>
            <a:off x="256108" y="5981762"/>
            <a:ext cx="1165963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u="sng" dirty="0"/>
              <a:t>Idée</a:t>
            </a:r>
            <a:r>
              <a:rPr lang="fr-FR" sz="2200" dirty="0"/>
              <a:t>: Trouver les groupes de patients qui se ressemblent au niveau de l’expression de plusieurs gènes</a:t>
            </a:r>
          </a:p>
        </p:txBody>
      </p:sp>
    </p:spTree>
    <p:extLst>
      <p:ext uri="{BB962C8B-B14F-4D97-AF65-F5344CB8AC3E}">
        <p14:creationId xmlns:p14="http://schemas.microsoft.com/office/powerpoint/2010/main" val="118598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5" grpId="0"/>
      <p:bldP spid="484" grpId="0"/>
      <p:bldP spid="48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C697-8C43-D7F4-40CE-0A331CC7C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 – brève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2C606-2703-2158-07B6-23F452365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668480" cy="704511"/>
          </a:xfrm>
        </p:spPr>
        <p:txBody>
          <a:bodyPr/>
          <a:lstStyle/>
          <a:p>
            <a:r>
              <a:rPr lang="fr-FR" dirty="0"/>
              <a:t>Avec 2 gènes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6EC320-33ED-341F-F78F-3B352FEA8E80}"/>
              </a:ext>
            </a:extLst>
          </p:cNvPr>
          <p:cNvSpPr txBox="1">
            <a:spLocks/>
          </p:cNvSpPr>
          <p:nvPr/>
        </p:nvSpPr>
        <p:spPr>
          <a:xfrm>
            <a:off x="5180862" y="1825624"/>
            <a:ext cx="2668480" cy="70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Avec 3 gènes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6E5CCE-8A88-CD5A-1B3D-78D8308884DC}"/>
              </a:ext>
            </a:extLst>
          </p:cNvPr>
          <p:cNvSpPr txBox="1">
            <a:spLocks/>
          </p:cNvSpPr>
          <p:nvPr/>
        </p:nvSpPr>
        <p:spPr>
          <a:xfrm>
            <a:off x="8795552" y="1800250"/>
            <a:ext cx="2668480" cy="704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/>
              <a:t>Avec N gènes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67DE55A-C226-4C8E-63FE-10719B3F9884}"/>
              </a:ext>
            </a:extLst>
          </p:cNvPr>
          <p:cNvSpPr/>
          <p:nvPr/>
        </p:nvSpPr>
        <p:spPr>
          <a:xfrm>
            <a:off x="926707" y="3276048"/>
            <a:ext cx="94386" cy="943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2CEC76-12F1-5AB2-5874-A1D75639B4CA}"/>
              </a:ext>
            </a:extLst>
          </p:cNvPr>
          <p:cNvSpPr/>
          <p:nvPr/>
        </p:nvSpPr>
        <p:spPr>
          <a:xfrm>
            <a:off x="1070526" y="3428448"/>
            <a:ext cx="94386" cy="943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F685BEA-B9FF-3933-138B-CB5F5DBDD131}"/>
              </a:ext>
            </a:extLst>
          </p:cNvPr>
          <p:cNvSpPr/>
          <p:nvPr/>
        </p:nvSpPr>
        <p:spPr>
          <a:xfrm>
            <a:off x="2314209" y="3284735"/>
            <a:ext cx="94386" cy="943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D7DFE3C-E8B9-E239-DABB-C11426C776D5}"/>
              </a:ext>
            </a:extLst>
          </p:cNvPr>
          <p:cNvSpPr/>
          <p:nvPr/>
        </p:nvSpPr>
        <p:spPr>
          <a:xfrm>
            <a:off x="2730562" y="3439578"/>
            <a:ext cx="94386" cy="943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732392D-C956-EAE0-E6A1-AB66260083D7}"/>
              </a:ext>
            </a:extLst>
          </p:cNvPr>
          <p:cNvSpPr/>
          <p:nvPr/>
        </p:nvSpPr>
        <p:spPr>
          <a:xfrm>
            <a:off x="2462248" y="3726924"/>
            <a:ext cx="94386" cy="943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3DA24F2-7492-00A1-365B-2BF0E8C5BDD2}"/>
              </a:ext>
            </a:extLst>
          </p:cNvPr>
          <p:cNvSpPr/>
          <p:nvPr/>
        </p:nvSpPr>
        <p:spPr>
          <a:xfrm rot="20114198">
            <a:off x="699935" y="2731153"/>
            <a:ext cx="835324" cy="12548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C82BCE5-0626-485F-173A-6EA17804EA1A}"/>
              </a:ext>
            </a:extLst>
          </p:cNvPr>
          <p:cNvSpPr/>
          <p:nvPr/>
        </p:nvSpPr>
        <p:spPr>
          <a:xfrm rot="20114198">
            <a:off x="1932384" y="2760611"/>
            <a:ext cx="1274386" cy="13749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1F793EF-88C3-8AC8-3D9A-2DFAE7709A41}"/>
              </a:ext>
            </a:extLst>
          </p:cNvPr>
          <p:cNvSpPr/>
          <p:nvPr/>
        </p:nvSpPr>
        <p:spPr>
          <a:xfrm>
            <a:off x="914536" y="2988478"/>
            <a:ext cx="94386" cy="943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C48C021-C608-6102-11D5-75E7A8C87632}"/>
              </a:ext>
            </a:extLst>
          </p:cNvPr>
          <p:cNvSpPr/>
          <p:nvPr/>
        </p:nvSpPr>
        <p:spPr>
          <a:xfrm>
            <a:off x="1207457" y="3061496"/>
            <a:ext cx="94386" cy="943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808253-EB99-F717-4F3D-D312EC098F7F}"/>
              </a:ext>
            </a:extLst>
          </p:cNvPr>
          <p:cNvSpPr/>
          <p:nvPr/>
        </p:nvSpPr>
        <p:spPr>
          <a:xfrm>
            <a:off x="1247491" y="3260160"/>
            <a:ext cx="94386" cy="943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179994-8F72-3BE8-7E03-5DB1B3E27418}"/>
              </a:ext>
            </a:extLst>
          </p:cNvPr>
          <p:cNvSpPr/>
          <p:nvPr/>
        </p:nvSpPr>
        <p:spPr>
          <a:xfrm>
            <a:off x="1337226" y="3501718"/>
            <a:ext cx="94386" cy="943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6A9EFDE-14BE-0625-8C6F-68511C5FF8CE}"/>
              </a:ext>
            </a:extLst>
          </p:cNvPr>
          <p:cNvSpPr/>
          <p:nvPr/>
        </p:nvSpPr>
        <p:spPr>
          <a:xfrm>
            <a:off x="1268006" y="3667537"/>
            <a:ext cx="94386" cy="943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B59A10-7105-879D-65FF-94C6113BE0F0}"/>
              </a:ext>
            </a:extLst>
          </p:cNvPr>
          <p:cNvSpPr/>
          <p:nvPr/>
        </p:nvSpPr>
        <p:spPr>
          <a:xfrm>
            <a:off x="2378686" y="2979934"/>
            <a:ext cx="94386" cy="943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5701E61-D09B-895B-1B0E-914C9EE80F67}"/>
              </a:ext>
            </a:extLst>
          </p:cNvPr>
          <p:cNvSpPr/>
          <p:nvPr/>
        </p:nvSpPr>
        <p:spPr>
          <a:xfrm>
            <a:off x="2795039" y="3134777"/>
            <a:ext cx="94386" cy="943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C0C117E-192E-726D-581C-8377E972372D}"/>
              </a:ext>
            </a:extLst>
          </p:cNvPr>
          <p:cNvSpPr/>
          <p:nvPr/>
        </p:nvSpPr>
        <p:spPr>
          <a:xfrm>
            <a:off x="2526725" y="3422123"/>
            <a:ext cx="94386" cy="9438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F932AD-00C7-0289-3F17-790A114FF6AB}"/>
              </a:ext>
            </a:extLst>
          </p:cNvPr>
          <p:cNvCxnSpPr/>
          <p:nvPr/>
        </p:nvCxnSpPr>
        <p:spPr>
          <a:xfrm flipV="1">
            <a:off x="541538" y="2432482"/>
            <a:ext cx="0" cy="2308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C333EE-8B53-13BB-FB3A-B9210F3B3A34}"/>
              </a:ext>
            </a:extLst>
          </p:cNvPr>
          <p:cNvCxnSpPr>
            <a:cxnSpLocks/>
          </p:cNvCxnSpPr>
          <p:nvPr/>
        </p:nvCxnSpPr>
        <p:spPr>
          <a:xfrm>
            <a:off x="541538" y="4740676"/>
            <a:ext cx="26899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34941D6-5097-305A-8FA8-43F95DA6A2B2}"/>
              </a:ext>
            </a:extLst>
          </p:cNvPr>
          <p:cNvSpPr txBox="1"/>
          <p:nvPr/>
        </p:nvSpPr>
        <p:spPr>
          <a:xfrm>
            <a:off x="2405996" y="4339239"/>
            <a:ext cx="126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Gène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0AC088-F7C3-6DF2-A0AC-7509A03324E6}"/>
              </a:ext>
            </a:extLst>
          </p:cNvPr>
          <p:cNvSpPr txBox="1"/>
          <p:nvPr/>
        </p:nvSpPr>
        <p:spPr>
          <a:xfrm rot="16200000">
            <a:off x="-346604" y="2795267"/>
            <a:ext cx="12620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Gène 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B7FF42D-A51F-6592-C194-B5460D700E0F}"/>
              </a:ext>
            </a:extLst>
          </p:cNvPr>
          <p:cNvCxnSpPr/>
          <p:nvPr/>
        </p:nvCxnSpPr>
        <p:spPr>
          <a:xfrm flipV="1">
            <a:off x="6332681" y="2711057"/>
            <a:ext cx="0" cy="30718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82264DC-E621-12AD-C243-59811D6B6F4C}"/>
              </a:ext>
            </a:extLst>
          </p:cNvPr>
          <p:cNvCxnSpPr/>
          <p:nvPr/>
        </p:nvCxnSpPr>
        <p:spPr>
          <a:xfrm flipH="1">
            <a:off x="5011279" y="4478649"/>
            <a:ext cx="1853416" cy="18448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16190F-2D39-D3A2-F897-F5C7E9490661}"/>
              </a:ext>
            </a:extLst>
          </p:cNvPr>
          <p:cNvCxnSpPr/>
          <p:nvPr/>
        </p:nvCxnSpPr>
        <p:spPr>
          <a:xfrm>
            <a:off x="5011278" y="5002063"/>
            <a:ext cx="378411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37A9006-3E61-D200-E496-D88EF644281B}"/>
              </a:ext>
            </a:extLst>
          </p:cNvPr>
          <p:cNvSpPr txBox="1"/>
          <p:nvPr/>
        </p:nvSpPr>
        <p:spPr>
          <a:xfrm>
            <a:off x="7773143" y="4994933"/>
            <a:ext cx="123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Gène</a:t>
            </a:r>
            <a:r>
              <a:rPr lang="en-US" dirty="0"/>
              <a:t> 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8BBA07-2E33-18D0-1775-3F065981DB65}"/>
              </a:ext>
            </a:extLst>
          </p:cNvPr>
          <p:cNvSpPr txBox="1"/>
          <p:nvPr/>
        </p:nvSpPr>
        <p:spPr>
          <a:xfrm>
            <a:off x="4999371" y="6088992"/>
            <a:ext cx="123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Gène</a:t>
            </a:r>
            <a:r>
              <a:rPr lang="en-US" dirty="0"/>
              <a:t>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AD0C865-064F-EC8D-4C5B-74286C3AAEA0}"/>
              </a:ext>
            </a:extLst>
          </p:cNvPr>
          <p:cNvSpPr txBox="1"/>
          <p:nvPr/>
        </p:nvSpPr>
        <p:spPr>
          <a:xfrm>
            <a:off x="5710745" y="2320095"/>
            <a:ext cx="123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Gène</a:t>
            </a:r>
            <a:r>
              <a:rPr lang="en-US" dirty="0"/>
              <a:t> 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C988BF7-D113-21CB-F9CF-08F4ACA5CC59}"/>
              </a:ext>
            </a:extLst>
          </p:cNvPr>
          <p:cNvCxnSpPr/>
          <p:nvPr/>
        </p:nvCxnSpPr>
        <p:spPr>
          <a:xfrm>
            <a:off x="5410024" y="4232885"/>
            <a:ext cx="13823" cy="134136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7AEEA62-71F7-D74D-A9A8-15C6C7546CEE}"/>
              </a:ext>
            </a:extLst>
          </p:cNvPr>
          <p:cNvCxnSpPr/>
          <p:nvPr/>
        </p:nvCxnSpPr>
        <p:spPr>
          <a:xfrm>
            <a:off x="5437437" y="5576959"/>
            <a:ext cx="290470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A21A2E0-7472-DF5B-31C5-BF6FAD7C77F1}"/>
              </a:ext>
            </a:extLst>
          </p:cNvPr>
          <p:cNvCxnSpPr/>
          <p:nvPr/>
        </p:nvCxnSpPr>
        <p:spPr>
          <a:xfrm flipV="1">
            <a:off x="5420275" y="5012031"/>
            <a:ext cx="594913" cy="564928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720D385-A809-A416-F681-2835B3B62358}"/>
              </a:ext>
            </a:extLst>
          </p:cNvPr>
          <p:cNvCxnSpPr/>
          <p:nvPr/>
        </p:nvCxnSpPr>
        <p:spPr>
          <a:xfrm>
            <a:off x="7904618" y="3660700"/>
            <a:ext cx="11409" cy="1581614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5A846DC-EE31-8531-D25C-6B395FA9C9AA}"/>
              </a:ext>
            </a:extLst>
          </p:cNvPr>
          <p:cNvCxnSpPr/>
          <p:nvPr/>
        </p:nvCxnSpPr>
        <p:spPr>
          <a:xfrm flipV="1">
            <a:off x="7920487" y="5002063"/>
            <a:ext cx="227230" cy="240251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DE37C9C-0EC9-3DC4-2544-A83500F753BB}"/>
              </a:ext>
            </a:extLst>
          </p:cNvPr>
          <p:cNvCxnSpPr/>
          <p:nvPr/>
        </p:nvCxnSpPr>
        <p:spPr>
          <a:xfrm>
            <a:off x="6101004" y="5240268"/>
            <a:ext cx="1819483" cy="2046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775762C-08EE-959F-DBAA-82F0F088B807}"/>
              </a:ext>
            </a:extLst>
          </p:cNvPr>
          <p:cNvCxnSpPr/>
          <p:nvPr/>
        </p:nvCxnSpPr>
        <p:spPr>
          <a:xfrm>
            <a:off x="8197139" y="3439578"/>
            <a:ext cx="9847" cy="1365132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5F2F656-D87F-C4AC-158C-99F45ED6951A}"/>
              </a:ext>
            </a:extLst>
          </p:cNvPr>
          <p:cNvCxnSpPr/>
          <p:nvPr/>
        </p:nvCxnSpPr>
        <p:spPr>
          <a:xfrm>
            <a:off x="6530041" y="4804710"/>
            <a:ext cx="1676945" cy="0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255AA66-CB34-9785-5D89-1407B8820F42}"/>
              </a:ext>
            </a:extLst>
          </p:cNvPr>
          <p:cNvCxnSpPr/>
          <p:nvPr/>
        </p:nvCxnSpPr>
        <p:spPr>
          <a:xfrm flipV="1">
            <a:off x="7989311" y="4804710"/>
            <a:ext cx="207828" cy="197353"/>
          </a:xfrm>
          <a:prstGeom prst="line">
            <a:avLst/>
          </a:prstGeom>
          <a:ln w="3175" cmpd="sng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68781BE0-0E09-4B64-D5ED-34CE24051FB3}"/>
              </a:ext>
            </a:extLst>
          </p:cNvPr>
          <p:cNvGrpSpPr/>
          <p:nvPr/>
        </p:nvGrpSpPr>
        <p:grpSpPr>
          <a:xfrm>
            <a:off x="5071695" y="3149392"/>
            <a:ext cx="3147183" cy="1057851"/>
            <a:chOff x="5071695" y="3149392"/>
            <a:chExt cx="3147183" cy="1057851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B890CE2-3D50-B305-A196-72EC416E2A28}"/>
                </a:ext>
              </a:extLst>
            </p:cNvPr>
            <p:cNvSpPr/>
            <p:nvPr/>
          </p:nvSpPr>
          <p:spPr>
            <a:xfrm>
              <a:off x="7708139" y="3149392"/>
              <a:ext cx="94386" cy="94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0334E3E-F969-4D06-3014-492D93E543AD}"/>
                </a:ext>
              </a:extLst>
            </p:cNvPr>
            <p:cNvSpPr/>
            <p:nvPr/>
          </p:nvSpPr>
          <p:spPr>
            <a:xfrm>
              <a:off x="7843377" y="3559222"/>
              <a:ext cx="94386" cy="94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0046F439-2487-49C4-682F-4CC3515B65CB}"/>
                </a:ext>
              </a:extLst>
            </p:cNvPr>
            <p:cNvSpPr/>
            <p:nvPr/>
          </p:nvSpPr>
          <p:spPr>
            <a:xfrm>
              <a:off x="5198411" y="3960457"/>
              <a:ext cx="94386" cy="94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A679D8E2-90AB-198D-7F07-E46E2BDAAA41}"/>
                </a:ext>
              </a:extLst>
            </p:cNvPr>
            <p:cNvSpPr/>
            <p:nvPr/>
          </p:nvSpPr>
          <p:spPr>
            <a:xfrm>
              <a:off x="5342230" y="4112857"/>
              <a:ext cx="94386" cy="94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A06F3F3-F670-0782-AF1B-D9F3CD43201F}"/>
                </a:ext>
              </a:extLst>
            </p:cNvPr>
            <p:cNvSpPr/>
            <p:nvPr/>
          </p:nvSpPr>
          <p:spPr>
            <a:xfrm>
              <a:off x="8124492" y="3359801"/>
              <a:ext cx="94386" cy="94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961719F-2E16-F5AA-BEC7-28C8C0825B9D}"/>
                </a:ext>
              </a:extLst>
            </p:cNvPr>
            <p:cNvSpPr/>
            <p:nvPr/>
          </p:nvSpPr>
          <p:spPr>
            <a:xfrm>
              <a:off x="5504921" y="3948473"/>
              <a:ext cx="94386" cy="94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3372BCF2-7D88-4B33-8F37-72F523F082C5}"/>
                </a:ext>
              </a:extLst>
            </p:cNvPr>
            <p:cNvSpPr/>
            <p:nvPr/>
          </p:nvSpPr>
          <p:spPr>
            <a:xfrm>
              <a:off x="5308004" y="3679633"/>
              <a:ext cx="94386" cy="94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2692C7AE-7AA9-54E1-4139-DBD8334FE28C}"/>
                </a:ext>
              </a:extLst>
            </p:cNvPr>
            <p:cNvSpPr/>
            <p:nvPr/>
          </p:nvSpPr>
          <p:spPr>
            <a:xfrm>
              <a:off x="5657321" y="3679634"/>
              <a:ext cx="94386" cy="94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0799FAA1-8140-E46F-8648-9D6901E020E9}"/>
                </a:ext>
              </a:extLst>
            </p:cNvPr>
            <p:cNvSpPr/>
            <p:nvPr/>
          </p:nvSpPr>
          <p:spPr>
            <a:xfrm>
              <a:off x="5102513" y="4111147"/>
              <a:ext cx="94386" cy="94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ED80D2E-95C8-2BE7-BBD0-B46364BAF489}"/>
                </a:ext>
              </a:extLst>
            </p:cNvPr>
            <p:cNvSpPr/>
            <p:nvPr/>
          </p:nvSpPr>
          <p:spPr>
            <a:xfrm>
              <a:off x="5071695" y="3761830"/>
              <a:ext cx="94386" cy="94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BD32D654-6339-791E-5451-6C635BC49F84}"/>
                </a:ext>
              </a:extLst>
            </p:cNvPr>
            <p:cNvSpPr/>
            <p:nvPr/>
          </p:nvSpPr>
          <p:spPr>
            <a:xfrm>
              <a:off x="7599136" y="3443331"/>
              <a:ext cx="94386" cy="94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1B7FDE7-8077-E2CC-7B91-53FD12B99B32}"/>
                </a:ext>
              </a:extLst>
            </p:cNvPr>
            <p:cNvSpPr/>
            <p:nvPr/>
          </p:nvSpPr>
          <p:spPr>
            <a:xfrm>
              <a:off x="7516942" y="3217301"/>
              <a:ext cx="94386" cy="94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EF924B18-5A2F-5A17-12D6-83A87DF2D590}"/>
                </a:ext>
              </a:extLst>
            </p:cNvPr>
            <p:cNvSpPr/>
            <p:nvPr/>
          </p:nvSpPr>
          <p:spPr>
            <a:xfrm>
              <a:off x="7578587" y="3710458"/>
              <a:ext cx="94386" cy="94386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0C4322A4-6BA3-ACEF-C295-118A33F06FE1}"/>
              </a:ext>
            </a:extLst>
          </p:cNvPr>
          <p:cNvSpPr txBox="1"/>
          <p:nvPr/>
        </p:nvSpPr>
        <p:spPr>
          <a:xfrm>
            <a:off x="8917591" y="3610525"/>
            <a:ext cx="29296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Difficile à visualiser, mais on peut toujours calculer les distances dans un espace à N dimensions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0ED116B-5215-D31C-93A0-04DDBF996271}"/>
              </a:ext>
            </a:extLst>
          </p:cNvPr>
          <p:cNvSpPr txBox="1"/>
          <p:nvPr/>
        </p:nvSpPr>
        <p:spPr>
          <a:xfrm>
            <a:off x="110839" y="5194537"/>
            <a:ext cx="4332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Mesurer les distances entre échantillons.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Trouver des groupes d’échantillons plus proche entre qu’eux qu’avec les autres échantillons.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DD3A86-E253-8B8B-F1AE-F14F276DAAAB}"/>
              </a:ext>
            </a:extLst>
          </p:cNvPr>
          <p:cNvSpPr txBox="1"/>
          <p:nvPr/>
        </p:nvSpPr>
        <p:spPr>
          <a:xfrm>
            <a:off x="10129792" y="6088992"/>
            <a:ext cx="1658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Voir semaine 5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B097747-FE3D-8591-8549-495D69211743}"/>
              </a:ext>
            </a:extLst>
          </p:cNvPr>
          <p:cNvCxnSpPr>
            <a:stCxn id="9" idx="7"/>
            <a:endCxn id="17" idx="3"/>
          </p:cNvCxnSpPr>
          <p:nvPr/>
        </p:nvCxnSpPr>
        <p:spPr>
          <a:xfrm flipV="1">
            <a:off x="1151089" y="3340723"/>
            <a:ext cx="110225" cy="101548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2DB2F14-E82F-2783-D0F7-A0D6A42459A2}"/>
              </a:ext>
            </a:extLst>
          </p:cNvPr>
          <p:cNvCxnSpPr>
            <a:cxnSpLocks/>
            <a:stCxn id="9" idx="7"/>
            <a:endCxn id="16" idx="4"/>
          </p:cNvCxnSpPr>
          <p:nvPr/>
        </p:nvCxnSpPr>
        <p:spPr>
          <a:xfrm flipV="1">
            <a:off x="1151089" y="3155882"/>
            <a:ext cx="103561" cy="28638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197CFA4-4B56-63C3-67F3-C0DEA7834DD9}"/>
              </a:ext>
            </a:extLst>
          </p:cNvPr>
          <p:cNvCxnSpPr>
            <a:cxnSpLocks/>
            <a:stCxn id="9" idx="6"/>
            <a:endCxn id="18" idx="2"/>
          </p:cNvCxnSpPr>
          <p:nvPr/>
        </p:nvCxnSpPr>
        <p:spPr>
          <a:xfrm>
            <a:off x="1164912" y="3475641"/>
            <a:ext cx="172314" cy="7327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4C30C7E-6583-7F89-6EDC-D6F9B04349E6}"/>
              </a:ext>
            </a:extLst>
          </p:cNvPr>
          <p:cNvCxnSpPr>
            <a:cxnSpLocks/>
            <a:stCxn id="9" idx="0"/>
            <a:endCxn id="15" idx="5"/>
          </p:cNvCxnSpPr>
          <p:nvPr/>
        </p:nvCxnSpPr>
        <p:spPr>
          <a:xfrm flipH="1" flipV="1">
            <a:off x="995099" y="3069041"/>
            <a:ext cx="122620" cy="35940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D011CA8-6009-D238-C057-3EFE64CE8B19}"/>
              </a:ext>
            </a:extLst>
          </p:cNvPr>
          <p:cNvCxnSpPr>
            <a:cxnSpLocks/>
            <a:stCxn id="9" idx="1"/>
            <a:endCxn id="8" idx="5"/>
          </p:cNvCxnSpPr>
          <p:nvPr/>
        </p:nvCxnSpPr>
        <p:spPr>
          <a:xfrm flipH="1" flipV="1">
            <a:off x="1007270" y="3356611"/>
            <a:ext cx="77079" cy="85660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2111BD7-C939-1F20-5CEB-BE0A057247DA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1151089" y="3509011"/>
            <a:ext cx="133380" cy="18011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7306025F-82C8-C78B-463A-FE855CBD9743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1164912" y="3331928"/>
            <a:ext cx="1152055" cy="1437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970F03D-5A32-FD80-9EB0-A1EE38B87AC7}"/>
              </a:ext>
            </a:extLst>
          </p:cNvPr>
          <p:cNvCxnSpPr>
            <a:cxnSpLocks/>
            <a:stCxn id="9" idx="6"/>
            <a:endCxn id="20" idx="3"/>
          </p:cNvCxnSpPr>
          <p:nvPr/>
        </p:nvCxnSpPr>
        <p:spPr>
          <a:xfrm flipV="1">
            <a:off x="1164912" y="3060497"/>
            <a:ext cx="1227597" cy="415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264810E-C3BE-B07B-564B-16D57D391D90}"/>
              </a:ext>
            </a:extLst>
          </p:cNvPr>
          <p:cNvCxnSpPr>
            <a:cxnSpLocks/>
            <a:stCxn id="9" idx="6"/>
            <a:endCxn id="22" idx="2"/>
          </p:cNvCxnSpPr>
          <p:nvPr/>
        </p:nvCxnSpPr>
        <p:spPr>
          <a:xfrm flipV="1">
            <a:off x="1164912" y="3469316"/>
            <a:ext cx="1361813" cy="63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1A301B4-B6A8-1974-52F0-66AB2A33043A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1164912" y="3475641"/>
            <a:ext cx="1297336" cy="2984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906171B-9D6B-58C1-A91A-43BBA33FAE61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1164912" y="3463447"/>
            <a:ext cx="1583025" cy="121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8681BD5D-EE56-5217-44C9-048113E3E5E2}"/>
              </a:ext>
            </a:extLst>
          </p:cNvPr>
          <p:cNvCxnSpPr>
            <a:cxnSpLocks/>
            <a:stCxn id="9" idx="6"/>
            <a:endCxn id="21" idx="2"/>
          </p:cNvCxnSpPr>
          <p:nvPr/>
        </p:nvCxnSpPr>
        <p:spPr>
          <a:xfrm flipV="1">
            <a:off x="1164912" y="3181970"/>
            <a:ext cx="1630127" cy="2936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9FF60D1-731A-2E9A-50FF-A31CD5C10FD4}"/>
              </a:ext>
            </a:extLst>
          </p:cNvPr>
          <p:cNvCxnSpPr>
            <a:cxnSpLocks/>
            <a:endCxn id="65" idx="2"/>
          </p:cNvCxnSpPr>
          <p:nvPr/>
        </p:nvCxnSpPr>
        <p:spPr>
          <a:xfrm flipV="1">
            <a:off x="5586308" y="3757651"/>
            <a:ext cx="1992279" cy="2350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131307-7776-9A6A-58A2-2B152998DBFD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5586308" y="3264494"/>
            <a:ext cx="1930634" cy="7282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276B795-94D4-3322-4D9C-17E73AA4C47D}"/>
              </a:ext>
            </a:extLst>
          </p:cNvPr>
          <p:cNvCxnSpPr>
            <a:cxnSpLocks/>
            <a:endCxn id="57" idx="2"/>
          </p:cNvCxnSpPr>
          <p:nvPr/>
        </p:nvCxnSpPr>
        <p:spPr>
          <a:xfrm flipV="1">
            <a:off x="5586308" y="3406994"/>
            <a:ext cx="2538184" cy="585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656BF06-2B86-D4A1-E00D-D68034B62049}"/>
              </a:ext>
            </a:extLst>
          </p:cNvPr>
          <p:cNvCxnSpPr>
            <a:cxnSpLocks/>
            <a:endCxn id="54" idx="2"/>
          </p:cNvCxnSpPr>
          <p:nvPr/>
        </p:nvCxnSpPr>
        <p:spPr>
          <a:xfrm flipV="1">
            <a:off x="5586308" y="3606415"/>
            <a:ext cx="2257069" cy="386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C956BCE-C245-3E04-852C-A3E30C0DB0A6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5586308" y="3490524"/>
            <a:ext cx="2012828" cy="5021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7871C4F-3A0C-6926-54EC-ECD9DD06586F}"/>
              </a:ext>
            </a:extLst>
          </p:cNvPr>
          <p:cNvCxnSpPr>
            <a:cxnSpLocks/>
            <a:stCxn id="58" idx="6"/>
            <a:endCxn id="53" idx="3"/>
          </p:cNvCxnSpPr>
          <p:nvPr/>
        </p:nvCxnSpPr>
        <p:spPr>
          <a:xfrm flipV="1">
            <a:off x="5599307" y="3229955"/>
            <a:ext cx="2122655" cy="7657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8B459A8E-F57D-1FE5-C18A-881C33337462}"/>
              </a:ext>
            </a:extLst>
          </p:cNvPr>
          <p:cNvCxnSpPr>
            <a:cxnSpLocks/>
            <a:endCxn id="60" idx="3"/>
          </p:cNvCxnSpPr>
          <p:nvPr/>
        </p:nvCxnSpPr>
        <p:spPr>
          <a:xfrm flipV="1">
            <a:off x="5576912" y="3760197"/>
            <a:ext cx="94232" cy="20021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AB4A05FB-7C90-4172-C9F9-B511C81300E0}"/>
              </a:ext>
            </a:extLst>
          </p:cNvPr>
          <p:cNvCxnSpPr>
            <a:cxnSpLocks/>
            <a:endCxn id="59" idx="4"/>
          </p:cNvCxnSpPr>
          <p:nvPr/>
        </p:nvCxnSpPr>
        <p:spPr>
          <a:xfrm flipH="1" flipV="1">
            <a:off x="5355197" y="3774019"/>
            <a:ext cx="160153" cy="19531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2C94119-573D-2F3A-C635-4FD4936006B1}"/>
              </a:ext>
            </a:extLst>
          </p:cNvPr>
          <p:cNvCxnSpPr>
            <a:cxnSpLocks/>
            <a:stCxn id="58" idx="2"/>
          </p:cNvCxnSpPr>
          <p:nvPr/>
        </p:nvCxnSpPr>
        <p:spPr>
          <a:xfrm flipH="1" flipV="1">
            <a:off x="5150930" y="3837527"/>
            <a:ext cx="353991" cy="158139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2BBA482D-D6EE-9826-A658-E6D7C6A2BDCD}"/>
              </a:ext>
            </a:extLst>
          </p:cNvPr>
          <p:cNvCxnSpPr>
            <a:cxnSpLocks/>
            <a:stCxn id="58" idx="3"/>
          </p:cNvCxnSpPr>
          <p:nvPr/>
        </p:nvCxnSpPr>
        <p:spPr>
          <a:xfrm flipH="1">
            <a:off x="5202559" y="4029036"/>
            <a:ext cx="316185" cy="109104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25FB113-4602-63DD-E465-D27468723FF4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5288195" y="3995666"/>
            <a:ext cx="216726" cy="930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4BEE975-794E-1F21-E84B-B119637FC22F}"/>
              </a:ext>
            </a:extLst>
          </p:cNvPr>
          <p:cNvCxnSpPr>
            <a:cxnSpLocks/>
            <a:stCxn id="58" idx="3"/>
          </p:cNvCxnSpPr>
          <p:nvPr/>
        </p:nvCxnSpPr>
        <p:spPr>
          <a:xfrm flipH="1">
            <a:off x="5440595" y="4029036"/>
            <a:ext cx="78149" cy="128337"/>
          </a:xfrm>
          <a:prstGeom prst="straightConnector1">
            <a:avLst/>
          </a:prstGeom>
          <a:ln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928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34" grpId="0"/>
      <p:bldP spid="35" grpId="0"/>
      <p:bldP spid="36" grpId="0"/>
      <p:bldP spid="66" grpId="0"/>
      <p:bldP spid="67" grpId="0" uiExpand="1" build="p"/>
      <p:bldP spid="6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50E4B-2202-1440-4520-66B298FF7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 - intuition</a:t>
            </a:r>
          </a:p>
        </p:txBody>
      </p:sp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B87361B6-0F98-B18A-2C8C-53F573FC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8" y="2419570"/>
            <a:ext cx="4491928" cy="38708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52C314-51CF-951C-6744-7CEA600B8121}"/>
              </a:ext>
            </a:extLst>
          </p:cNvPr>
          <p:cNvSpPr txBox="1"/>
          <p:nvPr/>
        </p:nvSpPr>
        <p:spPr>
          <a:xfrm>
            <a:off x="2605184" y="6152669"/>
            <a:ext cx="126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ERBB2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87DB7-41CA-C8D1-474B-E804B9CBCF2C}"/>
              </a:ext>
            </a:extLst>
          </p:cNvPr>
          <p:cNvSpPr txBox="1"/>
          <p:nvPr/>
        </p:nvSpPr>
        <p:spPr>
          <a:xfrm rot="16200000">
            <a:off x="-124622" y="3584386"/>
            <a:ext cx="1262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FOXA1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3EEB3-4D66-2046-7877-1512CC5B58C6}"/>
              </a:ext>
            </a:extLst>
          </p:cNvPr>
          <p:cNvSpPr txBox="1"/>
          <p:nvPr/>
        </p:nvSpPr>
        <p:spPr>
          <a:xfrm>
            <a:off x="5945687" y="1368320"/>
            <a:ext cx="6096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Clustering: parmi tous les groupes possibles, trouver des groupes tels que les échantillons au sein d’un groupe sont proches les uns des autres et loin des autres groupes.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7BB0B0-7633-BBC9-B3F2-DFD49810DCB1}"/>
              </a:ext>
            </a:extLst>
          </p:cNvPr>
          <p:cNvSpPr txBox="1"/>
          <p:nvPr/>
        </p:nvSpPr>
        <p:spPr>
          <a:xfrm>
            <a:off x="5945687" y="3198014"/>
            <a:ext cx="578493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Questions: </a:t>
            </a:r>
          </a:p>
          <a:p>
            <a:endParaRPr lang="fr-FR" sz="2400" dirty="0"/>
          </a:p>
          <a:p>
            <a:pPr marL="342900" indent="-342900">
              <a:buFontTx/>
              <a:buChar char="-"/>
            </a:pPr>
            <a:r>
              <a:rPr lang="fr-FR" sz="2400" dirty="0"/>
              <a:t>Combien de groupes est-ce que vous proposez?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  <a:p>
            <a:pPr marL="342900" indent="-342900">
              <a:buFontTx/>
              <a:buChar char="-"/>
            </a:pPr>
            <a:r>
              <a:rPr lang="fr-FR" sz="2400" dirty="0"/>
              <a:t>Quel groupe?</a:t>
            </a:r>
          </a:p>
          <a:p>
            <a:pPr marL="342900" indent="-342900">
              <a:buFontTx/>
              <a:buChar char="-"/>
            </a:pPr>
            <a:endParaRPr lang="fr-FR" sz="2400" dirty="0"/>
          </a:p>
          <a:p>
            <a:pPr marL="342900" indent="-342900">
              <a:buFontTx/>
              <a:buChar char="-"/>
            </a:pPr>
            <a:r>
              <a:rPr lang="fr-FR" sz="2400" dirty="0"/>
              <a:t>Combien de possibilités théoriques pour faire 3 groupes?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9B5628-D373-173B-417C-BCA9953A0BD6}"/>
              </a:ext>
            </a:extLst>
          </p:cNvPr>
          <p:cNvSpPr txBox="1"/>
          <p:nvPr/>
        </p:nvSpPr>
        <p:spPr>
          <a:xfrm>
            <a:off x="1049969" y="1731963"/>
            <a:ext cx="4372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Tumeurs du sein dans TCGA en fonction de deux gènes (FOXA1 et ERBB2=Her2)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DA4E5FA-2A73-A646-B86B-D0F67835C51D}"/>
              </a:ext>
            </a:extLst>
          </p:cNvPr>
          <p:cNvSpPr/>
          <p:nvPr/>
        </p:nvSpPr>
        <p:spPr>
          <a:xfrm>
            <a:off x="4034441" y="2594716"/>
            <a:ext cx="1057999" cy="801666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62B549E-12A3-254F-22FD-097AABEE59F2}"/>
              </a:ext>
            </a:extLst>
          </p:cNvPr>
          <p:cNvSpPr/>
          <p:nvPr/>
        </p:nvSpPr>
        <p:spPr>
          <a:xfrm>
            <a:off x="2304372" y="2594716"/>
            <a:ext cx="1593343" cy="80166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9C4F23-6F73-449E-0DE9-29E66FA0E933}"/>
              </a:ext>
            </a:extLst>
          </p:cNvPr>
          <p:cNvSpPr/>
          <p:nvPr/>
        </p:nvSpPr>
        <p:spPr>
          <a:xfrm>
            <a:off x="1893754" y="3437657"/>
            <a:ext cx="1851528" cy="204874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430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57538-A415-7550-AD19-627A5F01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13CC1-A5DF-6359-7A07-73253E4EF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63849" cy="4351338"/>
          </a:xfrm>
        </p:spPr>
        <p:txBody>
          <a:bodyPr/>
          <a:lstStyle/>
          <a:p>
            <a:r>
              <a:rPr lang="fr-FR" dirty="0"/>
              <a:t>Beaucoup de méthodes ont été développées pour trouver ces groupes de manière automatique.</a:t>
            </a:r>
          </a:p>
          <a:p>
            <a:r>
              <a:rPr lang="fr-FR" dirty="0"/>
              <a:t>Les algorithmes de clustering ne sont pas restreints à 2 paramètres.</a:t>
            </a:r>
          </a:p>
          <a:p>
            <a:r>
              <a:rPr lang="fr-FR" dirty="0"/>
              <a:t>Ils ne sont pas restreints à des données d’expression de gènes.</a:t>
            </a:r>
          </a:p>
          <a:p>
            <a:pPr lvl="1"/>
            <a:r>
              <a:rPr lang="fr-FR" dirty="0"/>
              <a:t>Mutations</a:t>
            </a:r>
          </a:p>
          <a:p>
            <a:pPr lvl="1"/>
            <a:r>
              <a:rPr lang="fr-FR" dirty="0"/>
              <a:t>Paramètres cliniques</a:t>
            </a:r>
          </a:p>
          <a:p>
            <a:pPr lvl="1"/>
            <a:r>
              <a:rPr lang="fr-FR" dirty="0"/>
              <a:t>….</a:t>
            </a:r>
          </a:p>
          <a:p>
            <a:pPr lvl="1"/>
            <a:endParaRPr lang="fr-FR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BAC38FA4-5F1C-13D2-1687-B64D2FC39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9210" y="1690688"/>
            <a:ext cx="5131322" cy="4541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3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E9409-EE61-F288-D91C-1CB51D41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CA7DB-2CA7-16EF-3161-56FC2237E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11663" cy="5026024"/>
          </a:xfrm>
        </p:spPr>
        <p:txBody>
          <a:bodyPr>
            <a:normAutofit/>
          </a:bodyPr>
          <a:lstStyle/>
          <a:p>
            <a:r>
              <a:rPr lang="fr-FR" dirty="0"/>
              <a:t>Est-ce que les groupes correspondent à quelque chose de connu cliniquement? </a:t>
            </a:r>
          </a:p>
          <a:p>
            <a:r>
              <a:rPr lang="fr-FR" b="1" dirty="0">
                <a:solidFill>
                  <a:srgbClr val="FF0000"/>
                </a:solidFill>
              </a:rPr>
              <a:t>Basal</a:t>
            </a:r>
            <a:r>
              <a:rPr lang="fr-FR" b="1" dirty="0"/>
              <a:t>, </a:t>
            </a:r>
            <a:r>
              <a:rPr lang="fr-FR" b="1" dirty="0">
                <a:solidFill>
                  <a:srgbClr val="00B050"/>
                </a:solidFill>
              </a:rPr>
              <a:t>luminal B</a:t>
            </a:r>
            <a:r>
              <a:rPr lang="fr-FR" b="1" dirty="0"/>
              <a:t>, </a:t>
            </a:r>
            <a:r>
              <a:rPr lang="fr-FR" b="1" dirty="0">
                <a:solidFill>
                  <a:srgbClr val="7030A0"/>
                </a:solidFill>
              </a:rPr>
              <a:t>Her2</a:t>
            </a:r>
          </a:p>
          <a:p>
            <a:r>
              <a:rPr lang="fr-FR" dirty="0"/>
              <a:t>La correspondance n’est jamais parfaite entre l’annotation clinique et le clustering.</a:t>
            </a:r>
          </a:p>
          <a:p>
            <a:r>
              <a:rPr lang="fr-FR" dirty="0"/>
              <a:t>Ici, nous avons utilisé deux gènes </a:t>
            </a:r>
            <a:r>
              <a:rPr lang="fr-FR" dirty="0" err="1"/>
              <a:t>pré-sélectionné</a:t>
            </a:r>
            <a:r>
              <a:rPr lang="fr-FR" dirty="0"/>
              <a:t> -&gt; cours 5 pour une analyse avec plusieurs gènes </a:t>
            </a:r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5C26C5C9-4E7E-4C33-B193-33771AAB3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637452"/>
            <a:ext cx="5408339" cy="50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66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9BC4C-413B-0453-8522-E4318B89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 peuvent nous dire les clusters?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9C91C-F97B-5535-23DD-4DF81BCB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353"/>
            <a:ext cx="10515600" cy="4170610"/>
          </a:xfrm>
        </p:spPr>
        <p:txBody>
          <a:bodyPr/>
          <a:lstStyle/>
          <a:p>
            <a:r>
              <a:rPr lang="fr-FR" dirty="0"/>
              <a:t>Différents sous-types de tumeurs.</a:t>
            </a:r>
          </a:p>
          <a:p>
            <a:r>
              <a:rPr lang="fr-FR" dirty="0"/>
              <a:t>Différents stades de la maladie (cancer débutant, cancer avancé).</a:t>
            </a:r>
          </a:p>
          <a:p>
            <a:r>
              <a:rPr lang="fr-FR" dirty="0"/>
              <a:t>Différentes catégories de patients (homme / femme, jeune / vieux).</a:t>
            </a:r>
          </a:p>
          <a:p>
            <a:r>
              <a:rPr lang="fr-FR" dirty="0"/>
              <a:t>Différentes compositions des tumeurs (+/- de cellules immunitaire).</a:t>
            </a:r>
          </a:p>
        </p:txBody>
      </p:sp>
    </p:spTree>
    <p:extLst>
      <p:ext uri="{BB962C8B-B14F-4D97-AF65-F5344CB8AC3E}">
        <p14:creationId xmlns:p14="http://schemas.microsoft.com/office/powerpoint/2010/main" val="1316367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3CC8-7C29-6BA6-4155-788CE1F9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Résumé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B8E90-83D2-36B5-6F0F-A010950D11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40989"/>
          </a:xfrm>
        </p:spPr>
        <p:txBody>
          <a:bodyPr>
            <a:normAutofit/>
          </a:bodyPr>
          <a:lstStyle/>
          <a:p>
            <a:r>
              <a:rPr lang="fr-FR" dirty="0"/>
              <a:t>Il est possible de mesurer l’expression de tous les gènes dans un échantillon.</a:t>
            </a:r>
          </a:p>
          <a:p>
            <a:r>
              <a:rPr lang="fr-FR" dirty="0"/>
              <a:t>Cela permet de mieux comprendre les processus biologiques dans les tumeurs.</a:t>
            </a:r>
          </a:p>
          <a:p>
            <a:r>
              <a:rPr lang="fr-FR" dirty="0"/>
              <a:t>Cela permet de trouver des différences entre différents groupes de patients.</a:t>
            </a:r>
          </a:p>
          <a:p>
            <a:r>
              <a:rPr lang="fr-FR" dirty="0"/>
              <a:t>Cela permet de trouver de nouveaux sous-types de tumeurs.</a:t>
            </a:r>
          </a:p>
          <a:p>
            <a:r>
              <a:rPr lang="fr-FR" dirty="0"/>
              <a:t>Cela permet potentiellement de trouver des gènes qui corrèlent avec une meilleurs survie ou un meilleure réponse à une thérapie (voir semaine 4).</a:t>
            </a:r>
          </a:p>
        </p:txBody>
      </p:sp>
    </p:spTree>
    <p:extLst>
      <p:ext uri="{BB962C8B-B14F-4D97-AF65-F5344CB8AC3E}">
        <p14:creationId xmlns:p14="http://schemas.microsoft.com/office/powerpoint/2010/main" val="2960766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A204-D44A-C7C4-350C-F3745DA2E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BCE890-4B0C-48E4-B6F5-465ABAC33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97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1E717-321A-62B9-EF53-E91FCE1E7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Petit rappel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7940E-FB9F-AD82-2FD6-B7D899544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Nombre de gènes chez l’humain: environ 20’000</a:t>
            </a:r>
          </a:p>
          <a:p>
            <a:r>
              <a:rPr lang="fr-FR" dirty="0"/>
              <a:t>Chaque gène (ADN) est transcrit en ARN messager, qui est traduit en protéines.</a:t>
            </a:r>
          </a:p>
          <a:p>
            <a:r>
              <a:rPr lang="fr-FR" dirty="0"/>
              <a:t>Chaque gène est présent à exactement 2 copies par cellule.</a:t>
            </a:r>
          </a:p>
          <a:p>
            <a:r>
              <a:rPr lang="fr-FR" dirty="0"/>
              <a:t>Les concentrations de protéine varient d’un facteur 10’000’000 = 10</a:t>
            </a:r>
            <a:r>
              <a:rPr lang="fr-FR" baseline="30000" dirty="0"/>
              <a:t>7</a:t>
            </a:r>
            <a:r>
              <a:rPr lang="fr-FR" dirty="0"/>
              <a:t>.</a:t>
            </a:r>
          </a:p>
          <a:p>
            <a:r>
              <a:rPr lang="fr-FR" dirty="0"/>
              <a:t>Un des mécanismes pour moduler le nombre de copies/la concentration d’une protéine donnée consiste à générer plusieurs brins d’ARN à partir du gène codant pour cette protéine.</a:t>
            </a:r>
          </a:p>
        </p:txBody>
      </p:sp>
    </p:spTree>
    <p:extLst>
      <p:ext uri="{BB962C8B-B14F-4D97-AF65-F5344CB8AC3E}">
        <p14:creationId xmlns:p14="http://schemas.microsoft.com/office/powerpoint/2010/main" val="4288658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B6927-1CA6-8C3D-54E1-B6C1DBBBB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02477"/>
            <a:ext cx="10515600" cy="1325563"/>
          </a:xfrm>
        </p:spPr>
        <p:txBody>
          <a:bodyPr/>
          <a:lstStyle/>
          <a:p>
            <a:r>
              <a:rPr lang="fr-FR" dirty="0"/>
              <a:t>Comment utiliser le séquençage ADN pour déterminer l’expression des gènes?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9AA6D0-304D-B026-F906-1A48FE851066}"/>
              </a:ext>
            </a:extLst>
          </p:cNvPr>
          <p:cNvSpPr txBox="1"/>
          <p:nvPr/>
        </p:nvSpPr>
        <p:spPr>
          <a:xfrm>
            <a:off x="838200" y="2967335"/>
            <a:ext cx="973510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i="1" dirty="0"/>
              <a:t>On peut facilement prendre de l’ARN et créer de l’ADN avec la séquence complémentaire (</a:t>
            </a:r>
            <a:r>
              <a:rPr lang="fr-FR" sz="3200" i="1" dirty="0" err="1"/>
              <a:t>cDNA</a:t>
            </a:r>
            <a:r>
              <a:rPr lang="fr-FR" sz="32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3251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6736F-3BFA-4EFD-1938-FFF79F4B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98" y="365016"/>
            <a:ext cx="10515600" cy="1325563"/>
          </a:xfrm>
        </p:spPr>
        <p:txBody>
          <a:bodyPr/>
          <a:lstStyle/>
          <a:p>
            <a:r>
              <a:rPr lang="fr-FR" dirty="0"/>
              <a:t>Séquençage de l’ARN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5117DE-EC62-BE59-E039-D4BCEE5DF4E0}"/>
              </a:ext>
            </a:extLst>
          </p:cNvPr>
          <p:cNvSpPr txBox="1"/>
          <p:nvPr/>
        </p:nvSpPr>
        <p:spPr>
          <a:xfrm>
            <a:off x="1308391" y="2078033"/>
            <a:ext cx="2002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Fragmentation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52FBC4-778F-DF53-7967-DB821F42317B}"/>
              </a:ext>
            </a:extLst>
          </p:cNvPr>
          <p:cNvSpPr txBox="1"/>
          <p:nvPr/>
        </p:nvSpPr>
        <p:spPr>
          <a:xfrm>
            <a:off x="5451354" y="2044938"/>
            <a:ext cx="2199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Adaptors + amplification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4073B9-6730-5976-854E-61DCB0DCDCF0}"/>
              </a:ext>
            </a:extLst>
          </p:cNvPr>
          <p:cNvSpPr txBox="1"/>
          <p:nvPr/>
        </p:nvSpPr>
        <p:spPr>
          <a:xfrm>
            <a:off x="8043161" y="2398824"/>
            <a:ext cx="1806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Sequençage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7A8FD5-E519-CBF2-4006-D0C0A5DBA6A7}"/>
              </a:ext>
            </a:extLst>
          </p:cNvPr>
          <p:cNvSpPr txBox="1"/>
          <p:nvPr/>
        </p:nvSpPr>
        <p:spPr>
          <a:xfrm>
            <a:off x="751248" y="5341775"/>
            <a:ext cx="900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RNA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7BD59EB-28C7-6C16-A590-11B135293D66}"/>
              </a:ext>
            </a:extLst>
          </p:cNvPr>
          <p:cNvCxnSpPr/>
          <p:nvPr/>
        </p:nvCxnSpPr>
        <p:spPr>
          <a:xfrm>
            <a:off x="2061062" y="4049438"/>
            <a:ext cx="664247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E87063-50FE-FCD1-723C-F1121B7970C8}"/>
              </a:ext>
            </a:extLst>
          </p:cNvPr>
          <p:cNvCxnSpPr/>
          <p:nvPr/>
        </p:nvCxnSpPr>
        <p:spPr>
          <a:xfrm>
            <a:off x="6403580" y="4021009"/>
            <a:ext cx="841095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814F0CE-6040-8318-6D10-586D2285732A}"/>
              </a:ext>
            </a:extLst>
          </p:cNvPr>
          <p:cNvCxnSpPr/>
          <p:nvPr/>
        </p:nvCxnSpPr>
        <p:spPr>
          <a:xfrm>
            <a:off x="8409679" y="4021009"/>
            <a:ext cx="890115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495118-AA25-47B2-FAC7-4A2DAC7872C1}"/>
              </a:ext>
            </a:extLst>
          </p:cNvPr>
          <p:cNvCxnSpPr/>
          <p:nvPr/>
        </p:nvCxnSpPr>
        <p:spPr>
          <a:xfrm>
            <a:off x="3147526" y="3712869"/>
            <a:ext cx="340338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53852F-6BB0-ECBE-BAAB-C60368549759}"/>
              </a:ext>
            </a:extLst>
          </p:cNvPr>
          <p:cNvCxnSpPr/>
          <p:nvPr/>
        </p:nvCxnSpPr>
        <p:spPr>
          <a:xfrm>
            <a:off x="3527134" y="3527389"/>
            <a:ext cx="340338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D71A29A-8D04-D105-85EB-5C05253F662C}"/>
              </a:ext>
            </a:extLst>
          </p:cNvPr>
          <p:cNvCxnSpPr/>
          <p:nvPr/>
        </p:nvCxnSpPr>
        <p:spPr>
          <a:xfrm>
            <a:off x="3540224" y="4176570"/>
            <a:ext cx="340338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AE6D4C-F16C-E63C-7F4A-5162182C7579}"/>
              </a:ext>
            </a:extLst>
          </p:cNvPr>
          <p:cNvCxnSpPr/>
          <p:nvPr/>
        </p:nvCxnSpPr>
        <p:spPr>
          <a:xfrm>
            <a:off x="3206431" y="4454790"/>
            <a:ext cx="340338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E59401-B8F2-3DF1-89D2-032EE6EFF4CD}"/>
              </a:ext>
            </a:extLst>
          </p:cNvPr>
          <p:cNvCxnSpPr/>
          <p:nvPr/>
        </p:nvCxnSpPr>
        <p:spPr>
          <a:xfrm>
            <a:off x="2951177" y="4794837"/>
            <a:ext cx="340338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A6BB813-2967-C7A4-015D-17E02ECB9AC3}"/>
              </a:ext>
            </a:extLst>
          </p:cNvPr>
          <p:cNvCxnSpPr/>
          <p:nvPr/>
        </p:nvCxnSpPr>
        <p:spPr>
          <a:xfrm>
            <a:off x="3023172" y="4176570"/>
            <a:ext cx="340338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B237B2-2ADC-E3C7-FDAC-7CA132E0A898}"/>
              </a:ext>
            </a:extLst>
          </p:cNvPr>
          <p:cNvCxnSpPr/>
          <p:nvPr/>
        </p:nvCxnSpPr>
        <p:spPr>
          <a:xfrm>
            <a:off x="3343875" y="3944719"/>
            <a:ext cx="340338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E387697-F2F9-B03F-D1C2-34881F8221D9}"/>
              </a:ext>
            </a:extLst>
          </p:cNvPr>
          <p:cNvCxnSpPr/>
          <p:nvPr/>
        </p:nvCxnSpPr>
        <p:spPr>
          <a:xfrm>
            <a:off x="3546769" y="4779380"/>
            <a:ext cx="340338" cy="0"/>
          </a:xfrm>
          <a:prstGeom prst="line">
            <a:avLst/>
          </a:prstGeom>
          <a:ln w="28575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B68CC5-D1DF-1484-83DC-98CF9854E956}"/>
              </a:ext>
            </a:extLst>
          </p:cNvPr>
          <p:cNvCxnSpPr/>
          <p:nvPr/>
        </p:nvCxnSpPr>
        <p:spPr>
          <a:xfrm>
            <a:off x="7283945" y="3406220"/>
            <a:ext cx="340338" cy="0"/>
          </a:xfrm>
          <a:prstGeom prst="line">
            <a:avLst/>
          </a:prstGeom>
          <a:ln w="28575">
            <a:solidFill>
              <a:srgbClr val="FF66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449A1FE-B1A5-9F4B-084E-865EF3E1BA15}"/>
              </a:ext>
            </a:extLst>
          </p:cNvPr>
          <p:cNvCxnSpPr/>
          <p:nvPr/>
        </p:nvCxnSpPr>
        <p:spPr>
          <a:xfrm>
            <a:off x="7480294" y="3638070"/>
            <a:ext cx="340338" cy="0"/>
          </a:xfrm>
          <a:prstGeom prst="line">
            <a:avLst/>
          </a:prstGeom>
          <a:ln w="28575">
            <a:solidFill>
              <a:srgbClr val="FF66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CF1C6C-725B-6CF7-2517-8C771F7967F3}"/>
              </a:ext>
            </a:extLst>
          </p:cNvPr>
          <p:cNvCxnSpPr/>
          <p:nvPr/>
        </p:nvCxnSpPr>
        <p:spPr>
          <a:xfrm>
            <a:off x="7859902" y="3452590"/>
            <a:ext cx="340338" cy="0"/>
          </a:xfrm>
          <a:prstGeom prst="line">
            <a:avLst/>
          </a:prstGeom>
          <a:ln w="28575">
            <a:solidFill>
              <a:srgbClr val="FF66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0E8A528-54ED-6CB3-4053-078764A5975D}"/>
              </a:ext>
            </a:extLst>
          </p:cNvPr>
          <p:cNvCxnSpPr/>
          <p:nvPr/>
        </p:nvCxnSpPr>
        <p:spPr>
          <a:xfrm>
            <a:off x="7872992" y="4101771"/>
            <a:ext cx="340338" cy="0"/>
          </a:xfrm>
          <a:prstGeom prst="line">
            <a:avLst/>
          </a:prstGeom>
          <a:ln w="28575">
            <a:solidFill>
              <a:srgbClr val="FF66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B5C639D-6ADD-5134-B7A1-82CECE35AE37}"/>
              </a:ext>
            </a:extLst>
          </p:cNvPr>
          <p:cNvCxnSpPr/>
          <p:nvPr/>
        </p:nvCxnSpPr>
        <p:spPr>
          <a:xfrm>
            <a:off x="7355939" y="4101771"/>
            <a:ext cx="340338" cy="0"/>
          </a:xfrm>
          <a:prstGeom prst="line">
            <a:avLst/>
          </a:prstGeom>
          <a:ln w="28575">
            <a:solidFill>
              <a:srgbClr val="FF66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690C64-534B-397E-90C6-F970037B42CD}"/>
              </a:ext>
            </a:extLst>
          </p:cNvPr>
          <p:cNvCxnSpPr/>
          <p:nvPr/>
        </p:nvCxnSpPr>
        <p:spPr>
          <a:xfrm>
            <a:off x="7676643" y="3869920"/>
            <a:ext cx="340338" cy="0"/>
          </a:xfrm>
          <a:prstGeom prst="line">
            <a:avLst/>
          </a:prstGeom>
          <a:ln w="28575">
            <a:solidFill>
              <a:srgbClr val="FF66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92899A6-0EA4-2509-1187-918E52BE6019}"/>
              </a:ext>
            </a:extLst>
          </p:cNvPr>
          <p:cNvSpPr txBox="1"/>
          <p:nvPr/>
        </p:nvSpPr>
        <p:spPr>
          <a:xfrm>
            <a:off x="9428389" y="3527389"/>
            <a:ext cx="1871860" cy="1545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ACCTAG</a:t>
            </a:r>
            <a:r>
              <a:rPr lang="is-IS" sz="1200" dirty="0">
                <a:latin typeface="Courier"/>
                <a:cs typeface="Courier"/>
              </a:rPr>
              <a:t>…</a:t>
            </a:r>
          </a:p>
          <a:p>
            <a:r>
              <a:rPr lang="en-US" sz="1200" dirty="0">
                <a:latin typeface="Courier"/>
                <a:cs typeface="Courier"/>
              </a:rPr>
              <a:t>CGGTAA</a:t>
            </a:r>
            <a:r>
              <a:rPr lang="is-IS" sz="1200" dirty="0">
                <a:latin typeface="Courier"/>
                <a:cs typeface="Courier"/>
              </a:rPr>
              <a:t>…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ATGGCA</a:t>
            </a:r>
            <a:r>
              <a:rPr lang="is-IS" sz="1200" dirty="0">
                <a:latin typeface="Courier"/>
                <a:cs typeface="Courier"/>
              </a:rPr>
              <a:t>…</a:t>
            </a:r>
          </a:p>
          <a:p>
            <a:r>
              <a:rPr lang="en-US" sz="1200" dirty="0">
                <a:latin typeface="Courier"/>
                <a:cs typeface="Courier"/>
              </a:rPr>
              <a:t>TGGGAC</a:t>
            </a:r>
            <a:r>
              <a:rPr lang="is-IS" sz="1200" dirty="0">
                <a:latin typeface="Courier"/>
                <a:cs typeface="Courier"/>
              </a:rPr>
              <a:t>…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TATAGG</a:t>
            </a:r>
            <a:r>
              <a:rPr lang="is-IS" sz="1200" dirty="0">
                <a:latin typeface="Courier"/>
                <a:cs typeface="Courier"/>
              </a:rPr>
              <a:t>…</a:t>
            </a:r>
            <a:endParaRPr lang="en-US" sz="1200" dirty="0">
              <a:latin typeface="Courier"/>
              <a:cs typeface="Courier"/>
            </a:endParaRPr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94F8856C-8A33-404F-58E7-64CF35EB72E0}"/>
              </a:ext>
            </a:extLst>
          </p:cNvPr>
          <p:cNvSpPr/>
          <p:nvPr/>
        </p:nvSpPr>
        <p:spPr>
          <a:xfrm>
            <a:off x="539291" y="3004408"/>
            <a:ext cx="904714" cy="1205621"/>
          </a:xfrm>
          <a:custGeom>
            <a:avLst/>
            <a:gdLst>
              <a:gd name="connsiteX0" fmla="*/ 233680 w 702211"/>
              <a:gd name="connsiteY0" fmla="*/ 0 h 792480"/>
              <a:gd name="connsiteX1" fmla="*/ 0 w 702211"/>
              <a:gd name="connsiteY1" fmla="*/ 243840 h 792480"/>
              <a:gd name="connsiteX2" fmla="*/ 233680 w 702211"/>
              <a:gd name="connsiteY2" fmla="*/ 609600 h 792480"/>
              <a:gd name="connsiteX3" fmla="*/ 396240 w 702211"/>
              <a:gd name="connsiteY3" fmla="*/ 345440 h 792480"/>
              <a:gd name="connsiteX4" fmla="*/ 680720 w 702211"/>
              <a:gd name="connsiteY4" fmla="*/ 436880 h 792480"/>
              <a:gd name="connsiteX5" fmla="*/ 660400 w 702211"/>
              <a:gd name="connsiteY5" fmla="*/ 792480 h 7924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02211" h="792480">
                <a:moveTo>
                  <a:pt x="233680" y="0"/>
                </a:moveTo>
                <a:cubicBezTo>
                  <a:pt x="116840" y="71120"/>
                  <a:pt x="0" y="142240"/>
                  <a:pt x="0" y="243840"/>
                </a:cubicBezTo>
                <a:cubicBezTo>
                  <a:pt x="0" y="345440"/>
                  <a:pt x="167640" y="592667"/>
                  <a:pt x="233680" y="609600"/>
                </a:cubicBezTo>
                <a:cubicBezTo>
                  <a:pt x="299720" y="626533"/>
                  <a:pt x="321733" y="374227"/>
                  <a:pt x="396240" y="345440"/>
                </a:cubicBezTo>
                <a:cubicBezTo>
                  <a:pt x="470747" y="316653"/>
                  <a:pt x="636693" y="362373"/>
                  <a:pt x="680720" y="436880"/>
                </a:cubicBezTo>
                <a:cubicBezTo>
                  <a:pt x="724747" y="511387"/>
                  <a:pt x="692573" y="651933"/>
                  <a:pt x="660400" y="792480"/>
                </a:cubicBezTo>
              </a:path>
            </a:pathLst>
          </a:custGeom>
          <a:ln w="28575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A94EC57-19F8-7091-4EEB-EB82CFD491CB}"/>
              </a:ext>
            </a:extLst>
          </p:cNvPr>
          <p:cNvSpPr/>
          <p:nvPr/>
        </p:nvSpPr>
        <p:spPr>
          <a:xfrm>
            <a:off x="513057" y="3864746"/>
            <a:ext cx="1062643" cy="1056291"/>
          </a:xfrm>
          <a:custGeom>
            <a:avLst/>
            <a:gdLst>
              <a:gd name="connsiteX0" fmla="*/ 335322 w 824791"/>
              <a:gd name="connsiteY0" fmla="*/ 694322 h 694322"/>
              <a:gd name="connsiteX1" fmla="*/ 42 w 824791"/>
              <a:gd name="connsiteY1" fmla="*/ 348882 h 694322"/>
              <a:gd name="connsiteX2" fmla="*/ 315002 w 824791"/>
              <a:gd name="connsiteY2" fmla="*/ 186322 h 694322"/>
              <a:gd name="connsiteX3" fmla="*/ 701082 w 824791"/>
              <a:gd name="connsiteY3" fmla="*/ 470802 h 694322"/>
              <a:gd name="connsiteX4" fmla="*/ 812842 w 824791"/>
              <a:gd name="connsiteY4" fmla="*/ 44082 h 694322"/>
              <a:gd name="connsiteX5" fmla="*/ 457242 w 824791"/>
              <a:gd name="connsiteY5" fmla="*/ 13602 h 694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24791" h="694322">
                <a:moveTo>
                  <a:pt x="335322" y="694322"/>
                </a:moveTo>
                <a:cubicBezTo>
                  <a:pt x="169375" y="563935"/>
                  <a:pt x="3429" y="433549"/>
                  <a:pt x="42" y="348882"/>
                </a:cubicBezTo>
                <a:cubicBezTo>
                  <a:pt x="-3345" y="264215"/>
                  <a:pt x="198162" y="166002"/>
                  <a:pt x="315002" y="186322"/>
                </a:cubicBezTo>
                <a:cubicBezTo>
                  <a:pt x="431842" y="206642"/>
                  <a:pt x="618109" y="494509"/>
                  <a:pt x="701082" y="470802"/>
                </a:cubicBezTo>
                <a:cubicBezTo>
                  <a:pt x="784055" y="447095"/>
                  <a:pt x="853482" y="120282"/>
                  <a:pt x="812842" y="44082"/>
                </a:cubicBezTo>
                <a:cubicBezTo>
                  <a:pt x="772202" y="-32118"/>
                  <a:pt x="457242" y="13602"/>
                  <a:pt x="457242" y="13602"/>
                </a:cubicBezTo>
              </a:path>
            </a:pathLst>
          </a:custGeom>
          <a:ln w="28575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D7F2CBA4-0608-6786-D813-BFAB8CFC568C}"/>
              </a:ext>
            </a:extLst>
          </p:cNvPr>
          <p:cNvSpPr/>
          <p:nvPr/>
        </p:nvSpPr>
        <p:spPr>
          <a:xfrm>
            <a:off x="460751" y="3854526"/>
            <a:ext cx="890115" cy="1406558"/>
          </a:xfrm>
          <a:custGeom>
            <a:avLst/>
            <a:gdLst>
              <a:gd name="connsiteX0" fmla="*/ 690880 w 690880"/>
              <a:gd name="connsiteY0" fmla="*/ 924560 h 924560"/>
              <a:gd name="connsiteX1" fmla="*/ 497840 w 690880"/>
              <a:gd name="connsiteY1" fmla="*/ 548640 h 924560"/>
              <a:gd name="connsiteX2" fmla="*/ 132080 w 690880"/>
              <a:gd name="connsiteY2" fmla="*/ 518160 h 924560"/>
              <a:gd name="connsiteX3" fmla="*/ 71120 w 690880"/>
              <a:gd name="connsiteY3" fmla="*/ 863600 h 924560"/>
              <a:gd name="connsiteX4" fmla="*/ 497840 w 690880"/>
              <a:gd name="connsiteY4" fmla="*/ 467360 h 924560"/>
              <a:gd name="connsiteX5" fmla="*/ 81280 w 690880"/>
              <a:gd name="connsiteY5" fmla="*/ 71120 h 924560"/>
              <a:gd name="connsiteX6" fmla="*/ 81280 w 690880"/>
              <a:gd name="connsiteY6" fmla="*/ 71120 h 924560"/>
              <a:gd name="connsiteX7" fmla="*/ 0 w 690880"/>
              <a:gd name="connsiteY7" fmla="*/ 0 h 924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90880" h="924560">
                <a:moveTo>
                  <a:pt x="690880" y="924560"/>
                </a:moveTo>
                <a:cubicBezTo>
                  <a:pt x="640926" y="770466"/>
                  <a:pt x="590973" y="616373"/>
                  <a:pt x="497840" y="548640"/>
                </a:cubicBezTo>
                <a:cubicBezTo>
                  <a:pt x="404707" y="480907"/>
                  <a:pt x="203200" y="465667"/>
                  <a:pt x="132080" y="518160"/>
                </a:cubicBezTo>
                <a:cubicBezTo>
                  <a:pt x="60960" y="570653"/>
                  <a:pt x="10160" y="872067"/>
                  <a:pt x="71120" y="863600"/>
                </a:cubicBezTo>
                <a:cubicBezTo>
                  <a:pt x="132080" y="855133"/>
                  <a:pt x="496147" y="599440"/>
                  <a:pt x="497840" y="467360"/>
                </a:cubicBezTo>
                <a:cubicBezTo>
                  <a:pt x="499533" y="335280"/>
                  <a:pt x="150707" y="137160"/>
                  <a:pt x="81280" y="71120"/>
                </a:cubicBezTo>
                <a:lnTo>
                  <a:pt x="81280" y="71120"/>
                </a:lnTo>
                <a:lnTo>
                  <a:pt x="0" y="0"/>
                </a:lnTo>
              </a:path>
            </a:pathLst>
          </a:custGeom>
          <a:ln w="28575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6BABBA-6601-F5DE-A91C-C667F5D4ECFD}"/>
              </a:ext>
            </a:extLst>
          </p:cNvPr>
          <p:cNvSpPr txBox="1"/>
          <p:nvPr/>
        </p:nvSpPr>
        <p:spPr>
          <a:xfrm>
            <a:off x="3350420" y="2079492"/>
            <a:ext cx="21991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Retro-transcription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B08F927-B11A-8C03-1B8C-8D27E8B53BBC}"/>
              </a:ext>
            </a:extLst>
          </p:cNvPr>
          <p:cNvCxnSpPr/>
          <p:nvPr/>
        </p:nvCxnSpPr>
        <p:spPr>
          <a:xfrm>
            <a:off x="4243741" y="4101771"/>
            <a:ext cx="841095" cy="0"/>
          </a:xfrm>
          <a:prstGeom prst="straightConnector1">
            <a:avLst/>
          </a:prstGeom>
          <a:ln w="28575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07BB94C-805D-EC44-6180-88789FD456AC}"/>
              </a:ext>
            </a:extLst>
          </p:cNvPr>
          <p:cNvCxnSpPr/>
          <p:nvPr/>
        </p:nvCxnSpPr>
        <p:spPr>
          <a:xfrm>
            <a:off x="5320455" y="3718831"/>
            <a:ext cx="340338" cy="0"/>
          </a:xfrm>
          <a:prstGeom prst="line">
            <a:avLst/>
          </a:prstGeom>
          <a:ln w="28575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CCCAEC6-A3B7-0660-5CE9-8E5B1792F61D}"/>
              </a:ext>
            </a:extLst>
          </p:cNvPr>
          <p:cNvCxnSpPr/>
          <p:nvPr/>
        </p:nvCxnSpPr>
        <p:spPr>
          <a:xfrm>
            <a:off x="5700063" y="3533351"/>
            <a:ext cx="340338" cy="0"/>
          </a:xfrm>
          <a:prstGeom prst="line">
            <a:avLst/>
          </a:prstGeom>
          <a:ln w="28575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468D36A-EB87-4416-9BEF-90CF5ABD5109}"/>
              </a:ext>
            </a:extLst>
          </p:cNvPr>
          <p:cNvCxnSpPr/>
          <p:nvPr/>
        </p:nvCxnSpPr>
        <p:spPr>
          <a:xfrm>
            <a:off x="5713153" y="4182532"/>
            <a:ext cx="340338" cy="0"/>
          </a:xfrm>
          <a:prstGeom prst="line">
            <a:avLst/>
          </a:prstGeom>
          <a:ln w="28575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6179D17-4024-4CC0-B10A-098D1C404C67}"/>
              </a:ext>
            </a:extLst>
          </p:cNvPr>
          <p:cNvCxnSpPr/>
          <p:nvPr/>
        </p:nvCxnSpPr>
        <p:spPr>
          <a:xfrm>
            <a:off x="5379360" y="4460752"/>
            <a:ext cx="340338" cy="0"/>
          </a:xfrm>
          <a:prstGeom prst="line">
            <a:avLst/>
          </a:prstGeom>
          <a:ln w="28575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791374D-DC0A-C3FE-68FB-0496A6F966C8}"/>
              </a:ext>
            </a:extLst>
          </p:cNvPr>
          <p:cNvCxnSpPr/>
          <p:nvPr/>
        </p:nvCxnSpPr>
        <p:spPr>
          <a:xfrm>
            <a:off x="5124106" y="4800799"/>
            <a:ext cx="340338" cy="0"/>
          </a:xfrm>
          <a:prstGeom prst="line">
            <a:avLst/>
          </a:prstGeom>
          <a:ln w="28575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57D0B46-B719-EBF3-1E11-28FC4A7D5F62}"/>
              </a:ext>
            </a:extLst>
          </p:cNvPr>
          <p:cNvCxnSpPr/>
          <p:nvPr/>
        </p:nvCxnSpPr>
        <p:spPr>
          <a:xfrm>
            <a:off x="5196101" y="4182532"/>
            <a:ext cx="340338" cy="0"/>
          </a:xfrm>
          <a:prstGeom prst="line">
            <a:avLst/>
          </a:prstGeom>
          <a:ln w="28575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56DB68A-2081-336B-99FC-AB3DC7E1B96D}"/>
              </a:ext>
            </a:extLst>
          </p:cNvPr>
          <p:cNvCxnSpPr/>
          <p:nvPr/>
        </p:nvCxnSpPr>
        <p:spPr>
          <a:xfrm>
            <a:off x="5516804" y="3950681"/>
            <a:ext cx="340338" cy="0"/>
          </a:xfrm>
          <a:prstGeom prst="line">
            <a:avLst/>
          </a:prstGeom>
          <a:ln w="28575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6F109F0-E6B3-32B7-3DC9-C069B0EBCB14}"/>
              </a:ext>
            </a:extLst>
          </p:cNvPr>
          <p:cNvCxnSpPr/>
          <p:nvPr/>
        </p:nvCxnSpPr>
        <p:spPr>
          <a:xfrm>
            <a:off x="8016981" y="3699834"/>
            <a:ext cx="340338" cy="0"/>
          </a:xfrm>
          <a:prstGeom prst="line">
            <a:avLst/>
          </a:prstGeom>
          <a:ln w="28575">
            <a:solidFill>
              <a:srgbClr val="FF66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8A85FEA-9B5C-FE48-7B2D-A408C625F718}"/>
              </a:ext>
            </a:extLst>
          </p:cNvPr>
          <p:cNvSpPr txBox="1"/>
          <p:nvPr/>
        </p:nvSpPr>
        <p:spPr>
          <a:xfrm>
            <a:off x="10472761" y="3751035"/>
            <a:ext cx="15895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&gt;10M brins </a:t>
            </a:r>
            <a:r>
              <a:rPr lang="en-US" sz="2400" dirty="0" err="1"/>
              <a:t>d’ADN</a:t>
            </a:r>
            <a:endParaRPr lang="en-US" sz="2400" baseline="30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E05A1D5-4D5C-5E62-5325-B7D028C63FFF}"/>
              </a:ext>
            </a:extLst>
          </p:cNvPr>
          <p:cNvCxnSpPr/>
          <p:nvPr/>
        </p:nvCxnSpPr>
        <p:spPr>
          <a:xfrm>
            <a:off x="7440623" y="4350182"/>
            <a:ext cx="340338" cy="0"/>
          </a:xfrm>
          <a:prstGeom prst="line">
            <a:avLst/>
          </a:prstGeom>
          <a:ln w="28575">
            <a:solidFill>
              <a:srgbClr val="FF66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4649224-6676-0E2C-FB6B-DE6351C6BCE0}"/>
              </a:ext>
            </a:extLst>
          </p:cNvPr>
          <p:cNvCxnSpPr/>
          <p:nvPr/>
        </p:nvCxnSpPr>
        <p:spPr>
          <a:xfrm>
            <a:off x="7636972" y="4582032"/>
            <a:ext cx="340338" cy="0"/>
          </a:xfrm>
          <a:prstGeom prst="line">
            <a:avLst/>
          </a:prstGeom>
          <a:ln w="28575">
            <a:solidFill>
              <a:srgbClr val="FF66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CAEEE7A-BE23-6F79-B32C-15A0C922BD74}"/>
              </a:ext>
            </a:extLst>
          </p:cNvPr>
          <p:cNvCxnSpPr/>
          <p:nvPr/>
        </p:nvCxnSpPr>
        <p:spPr>
          <a:xfrm>
            <a:off x="8016580" y="4396552"/>
            <a:ext cx="340338" cy="0"/>
          </a:xfrm>
          <a:prstGeom prst="line">
            <a:avLst/>
          </a:prstGeom>
          <a:ln w="28575">
            <a:solidFill>
              <a:srgbClr val="FF66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12C03F4-0EBB-91A1-9FBD-66446FDE7933}"/>
              </a:ext>
            </a:extLst>
          </p:cNvPr>
          <p:cNvCxnSpPr/>
          <p:nvPr/>
        </p:nvCxnSpPr>
        <p:spPr>
          <a:xfrm>
            <a:off x="8029670" y="5045733"/>
            <a:ext cx="340338" cy="0"/>
          </a:xfrm>
          <a:prstGeom prst="line">
            <a:avLst/>
          </a:prstGeom>
          <a:ln w="28575">
            <a:solidFill>
              <a:srgbClr val="FF66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CEE360D-27FC-7396-FBC3-9916095B40D0}"/>
              </a:ext>
            </a:extLst>
          </p:cNvPr>
          <p:cNvCxnSpPr/>
          <p:nvPr/>
        </p:nvCxnSpPr>
        <p:spPr>
          <a:xfrm>
            <a:off x="7512618" y="5045733"/>
            <a:ext cx="340338" cy="0"/>
          </a:xfrm>
          <a:prstGeom prst="line">
            <a:avLst/>
          </a:prstGeom>
          <a:ln w="28575">
            <a:solidFill>
              <a:srgbClr val="FF66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036BE98-48E8-87AF-AE8E-32DD83AB1FE3}"/>
              </a:ext>
            </a:extLst>
          </p:cNvPr>
          <p:cNvCxnSpPr/>
          <p:nvPr/>
        </p:nvCxnSpPr>
        <p:spPr>
          <a:xfrm>
            <a:off x="7833321" y="4813882"/>
            <a:ext cx="340338" cy="0"/>
          </a:xfrm>
          <a:prstGeom prst="line">
            <a:avLst/>
          </a:prstGeom>
          <a:ln w="28575">
            <a:solidFill>
              <a:srgbClr val="FF66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5FF2042-97B8-BB9E-AE00-7FF8083C47AA}"/>
              </a:ext>
            </a:extLst>
          </p:cNvPr>
          <p:cNvCxnSpPr/>
          <p:nvPr/>
        </p:nvCxnSpPr>
        <p:spPr>
          <a:xfrm>
            <a:off x="8173659" y="4643797"/>
            <a:ext cx="340338" cy="0"/>
          </a:xfrm>
          <a:prstGeom prst="line">
            <a:avLst/>
          </a:prstGeom>
          <a:ln w="28575">
            <a:solidFill>
              <a:srgbClr val="FF6600"/>
            </a:solidFill>
            <a:headEnd type="oval"/>
            <a:tailEnd type="oval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14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5" grpId="0"/>
      <p:bldP spid="29" grpId="0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1100-8B04-F731-429B-5B9DABAC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59" y="317635"/>
            <a:ext cx="10515600" cy="1325563"/>
          </a:xfrm>
        </p:spPr>
        <p:txBody>
          <a:bodyPr/>
          <a:lstStyle/>
          <a:p>
            <a:r>
              <a:rPr lang="fr-FR" dirty="0"/>
              <a:t>Comment en déduire l’expression des gènes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FD51C0-75CE-B771-9A2D-BEBBCADE7F71}"/>
              </a:ext>
            </a:extLst>
          </p:cNvPr>
          <p:cNvCxnSpPr>
            <a:cxnSpLocks/>
          </p:cNvCxnSpPr>
          <p:nvPr/>
        </p:nvCxnSpPr>
        <p:spPr>
          <a:xfrm>
            <a:off x="2373410" y="5502443"/>
            <a:ext cx="7692812" cy="41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812192-BB85-0571-0631-729EC0962467}"/>
              </a:ext>
            </a:extLst>
          </p:cNvPr>
          <p:cNvCxnSpPr/>
          <p:nvPr/>
        </p:nvCxnSpPr>
        <p:spPr>
          <a:xfrm>
            <a:off x="6111545" y="5400843"/>
            <a:ext cx="264160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DA4017-18D8-FCE7-0064-5861706CE58D}"/>
              </a:ext>
            </a:extLst>
          </p:cNvPr>
          <p:cNvCxnSpPr/>
          <p:nvPr/>
        </p:nvCxnSpPr>
        <p:spPr>
          <a:xfrm>
            <a:off x="6487465" y="5411044"/>
            <a:ext cx="264160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555CF3-A6B4-8EA2-B496-3A6A0DF42F57}"/>
              </a:ext>
            </a:extLst>
          </p:cNvPr>
          <p:cNvCxnSpPr/>
          <p:nvPr/>
        </p:nvCxnSpPr>
        <p:spPr>
          <a:xfrm>
            <a:off x="6861538" y="5352609"/>
            <a:ext cx="264160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52797B-7B5E-C4A8-2529-3C845F3F0C06}"/>
              </a:ext>
            </a:extLst>
          </p:cNvPr>
          <p:cNvCxnSpPr/>
          <p:nvPr/>
        </p:nvCxnSpPr>
        <p:spPr>
          <a:xfrm>
            <a:off x="3696667" y="5402486"/>
            <a:ext cx="264160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4D1C36-805B-35E4-401F-3C7DA2605298}"/>
              </a:ext>
            </a:extLst>
          </p:cNvPr>
          <p:cNvCxnSpPr/>
          <p:nvPr/>
        </p:nvCxnSpPr>
        <p:spPr>
          <a:xfrm>
            <a:off x="7117385" y="5411044"/>
            <a:ext cx="264160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84A5CC-969A-5AB5-9C65-76FB22BF5F08}"/>
              </a:ext>
            </a:extLst>
          </p:cNvPr>
          <p:cNvCxnSpPr/>
          <p:nvPr/>
        </p:nvCxnSpPr>
        <p:spPr>
          <a:xfrm>
            <a:off x="6299683" y="5309403"/>
            <a:ext cx="264160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17F113-1A3B-5211-09DD-AC2561A305C1}"/>
              </a:ext>
            </a:extLst>
          </p:cNvPr>
          <p:cNvCxnSpPr/>
          <p:nvPr/>
        </p:nvCxnSpPr>
        <p:spPr>
          <a:xfrm>
            <a:off x="3119529" y="5502484"/>
            <a:ext cx="1094688" cy="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A86690-FE19-4C2D-E6F7-9764340E5AD5}"/>
              </a:ext>
            </a:extLst>
          </p:cNvPr>
          <p:cNvCxnSpPr/>
          <p:nvPr/>
        </p:nvCxnSpPr>
        <p:spPr>
          <a:xfrm>
            <a:off x="6111545" y="5502484"/>
            <a:ext cx="1280160" cy="0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B335FE-EABB-2E15-74B8-05952EFC1301}"/>
              </a:ext>
            </a:extLst>
          </p:cNvPr>
          <p:cNvSpPr txBox="1"/>
          <p:nvPr/>
        </p:nvSpPr>
        <p:spPr>
          <a:xfrm>
            <a:off x="3282748" y="5579574"/>
            <a:ext cx="132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D58DE-A66E-8456-F6AF-6B6C8977FCBD}"/>
              </a:ext>
            </a:extLst>
          </p:cNvPr>
          <p:cNvSpPr txBox="1"/>
          <p:nvPr/>
        </p:nvSpPr>
        <p:spPr>
          <a:xfrm>
            <a:off x="6305348" y="5579574"/>
            <a:ext cx="132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00C01E-C653-D44D-E225-145C9CC0F6E9}"/>
              </a:ext>
            </a:extLst>
          </p:cNvPr>
          <p:cNvCxnSpPr/>
          <p:nvPr/>
        </p:nvCxnSpPr>
        <p:spPr>
          <a:xfrm>
            <a:off x="8182707" y="5502484"/>
            <a:ext cx="1280160" cy="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3D4299-907D-EF90-171A-F6D17954D60D}"/>
              </a:ext>
            </a:extLst>
          </p:cNvPr>
          <p:cNvSpPr txBox="1"/>
          <p:nvPr/>
        </p:nvSpPr>
        <p:spPr>
          <a:xfrm>
            <a:off x="8355531" y="5579574"/>
            <a:ext cx="132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89B128-FA2D-B5FF-0F08-69A0EAED419F}"/>
              </a:ext>
            </a:extLst>
          </p:cNvPr>
          <p:cNvSpPr txBox="1"/>
          <p:nvPr/>
        </p:nvSpPr>
        <p:spPr>
          <a:xfrm>
            <a:off x="2391793" y="3194391"/>
            <a:ext cx="1452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ACCTAG</a:t>
            </a:r>
            <a:r>
              <a:rPr lang="is-IS" sz="1200" dirty="0">
                <a:latin typeface="Courier"/>
                <a:cs typeface="Courier"/>
              </a:rPr>
              <a:t>…</a:t>
            </a:r>
          </a:p>
          <a:p>
            <a:r>
              <a:rPr lang="en-US" sz="1200" dirty="0">
                <a:latin typeface="Courier"/>
                <a:cs typeface="Courier"/>
              </a:rPr>
              <a:t>CGGTAA</a:t>
            </a:r>
            <a:r>
              <a:rPr lang="is-IS" sz="1200" dirty="0">
                <a:latin typeface="Courier"/>
                <a:cs typeface="Courier"/>
              </a:rPr>
              <a:t>…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ATGGCA</a:t>
            </a:r>
            <a:r>
              <a:rPr lang="is-IS" sz="1200" dirty="0">
                <a:latin typeface="Courier"/>
                <a:cs typeface="Courier"/>
              </a:rPr>
              <a:t>…</a:t>
            </a:r>
          </a:p>
          <a:p>
            <a:r>
              <a:rPr lang="en-US" sz="1200" dirty="0">
                <a:latin typeface="Courier"/>
                <a:cs typeface="Courier"/>
              </a:rPr>
              <a:t>TGGGAC</a:t>
            </a:r>
            <a:r>
              <a:rPr lang="is-IS" sz="1200" dirty="0">
                <a:latin typeface="Courier"/>
                <a:cs typeface="Courier"/>
              </a:rPr>
              <a:t>…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TATAGG</a:t>
            </a:r>
            <a:r>
              <a:rPr lang="is-IS" sz="1200" dirty="0">
                <a:latin typeface="Courier"/>
                <a:cs typeface="Courier"/>
              </a:rPr>
              <a:t>…</a:t>
            </a:r>
          </a:p>
          <a:p>
            <a:r>
              <a:rPr lang="is-IS" sz="1200" dirty="0">
                <a:latin typeface="Courier"/>
                <a:cs typeface="Courier"/>
              </a:rPr>
              <a:t>...</a:t>
            </a:r>
            <a:endParaRPr lang="en-US" sz="1200" dirty="0">
              <a:latin typeface="Courier"/>
              <a:cs typeface="Courier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A51E25-E72D-63E3-F4A7-3720D15D23D0}"/>
              </a:ext>
            </a:extLst>
          </p:cNvPr>
          <p:cNvCxnSpPr>
            <a:cxnSpLocks/>
          </p:cNvCxnSpPr>
          <p:nvPr/>
        </p:nvCxnSpPr>
        <p:spPr>
          <a:xfrm>
            <a:off x="3282748" y="3314957"/>
            <a:ext cx="264160" cy="0"/>
          </a:xfrm>
          <a:prstGeom prst="line">
            <a:avLst/>
          </a:prstGeom>
          <a:ln w="28575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28AE85-83FA-DDF1-306D-7C09BF6ABAC3}"/>
              </a:ext>
            </a:extLst>
          </p:cNvPr>
          <p:cNvCxnSpPr>
            <a:cxnSpLocks/>
          </p:cNvCxnSpPr>
          <p:nvPr/>
        </p:nvCxnSpPr>
        <p:spPr>
          <a:xfrm>
            <a:off x="3282748" y="3467357"/>
            <a:ext cx="264160" cy="0"/>
          </a:xfrm>
          <a:prstGeom prst="line">
            <a:avLst/>
          </a:prstGeom>
          <a:ln w="28575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5D6671-8C2F-5CA4-49B3-2CF5A4DE2D18}"/>
              </a:ext>
            </a:extLst>
          </p:cNvPr>
          <p:cNvCxnSpPr>
            <a:cxnSpLocks/>
          </p:cNvCxnSpPr>
          <p:nvPr/>
        </p:nvCxnSpPr>
        <p:spPr>
          <a:xfrm>
            <a:off x="3282748" y="3616987"/>
            <a:ext cx="264160" cy="0"/>
          </a:xfrm>
          <a:prstGeom prst="line">
            <a:avLst/>
          </a:prstGeom>
          <a:ln w="28575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A06D4A-B488-BBE0-C10A-BE93A5CA1E30}"/>
              </a:ext>
            </a:extLst>
          </p:cNvPr>
          <p:cNvCxnSpPr>
            <a:cxnSpLocks/>
          </p:cNvCxnSpPr>
          <p:nvPr/>
        </p:nvCxnSpPr>
        <p:spPr>
          <a:xfrm>
            <a:off x="3282748" y="3777700"/>
            <a:ext cx="264160" cy="0"/>
          </a:xfrm>
          <a:prstGeom prst="line">
            <a:avLst/>
          </a:prstGeom>
          <a:ln w="28575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25372F-9291-9400-CD2A-57D27EAB4E92}"/>
              </a:ext>
            </a:extLst>
          </p:cNvPr>
          <p:cNvCxnSpPr>
            <a:cxnSpLocks/>
          </p:cNvCxnSpPr>
          <p:nvPr/>
        </p:nvCxnSpPr>
        <p:spPr>
          <a:xfrm>
            <a:off x="3282748" y="3930100"/>
            <a:ext cx="264160" cy="0"/>
          </a:xfrm>
          <a:prstGeom prst="line">
            <a:avLst/>
          </a:prstGeom>
          <a:ln w="28575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1F3896-AB38-A16A-B672-FDA50C6E7521}"/>
              </a:ext>
            </a:extLst>
          </p:cNvPr>
          <p:cNvCxnSpPr>
            <a:cxnSpLocks/>
          </p:cNvCxnSpPr>
          <p:nvPr/>
        </p:nvCxnSpPr>
        <p:spPr>
          <a:xfrm>
            <a:off x="3282748" y="4082500"/>
            <a:ext cx="264160" cy="0"/>
          </a:xfrm>
          <a:prstGeom prst="line">
            <a:avLst/>
          </a:prstGeom>
          <a:ln w="28575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A92429-F8E0-608C-F6CE-C445F26CA619}"/>
              </a:ext>
            </a:extLst>
          </p:cNvPr>
          <p:cNvCxnSpPr>
            <a:cxnSpLocks/>
          </p:cNvCxnSpPr>
          <p:nvPr/>
        </p:nvCxnSpPr>
        <p:spPr>
          <a:xfrm>
            <a:off x="3622449" y="3314957"/>
            <a:ext cx="3586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17A079-FC22-63CF-66A5-4F3E3C3247B7}"/>
              </a:ext>
            </a:extLst>
          </p:cNvPr>
          <p:cNvCxnSpPr>
            <a:cxnSpLocks/>
          </p:cNvCxnSpPr>
          <p:nvPr/>
        </p:nvCxnSpPr>
        <p:spPr>
          <a:xfrm>
            <a:off x="7208825" y="3314917"/>
            <a:ext cx="12291" cy="199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1ED291-9177-39EE-0652-DF9A4A9D6E3B}"/>
              </a:ext>
            </a:extLst>
          </p:cNvPr>
          <p:cNvCxnSpPr>
            <a:cxnSpLocks/>
          </p:cNvCxnSpPr>
          <p:nvPr/>
        </p:nvCxnSpPr>
        <p:spPr>
          <a:xfrm>
            <a:off x="3610158" y="3447038"/>
            <a:ext cx="3359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FF795F-B0C4-96A6-1F31-6A46B05AA164}"/>
              </a:ext>
            </a:extLst>
          </p:cNvPr>
          <p:cNvCxnSpPr>
            <a:cxnSpLocks/>
          </p:cNvCxnSpPr>
          <p:nvPr/>
        </p:nvCxnSpPr>
        <p:spPr>
          <a:xfrm>
            <a:off x="6969532" y="3454319"/>
            <a:ext cx="0" cy="179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252-B9D0-0046-D6C1-1C2D0BBBAE6F}"/>
              </a:ext>
            </a:extLst>
          </p:cNvPr>
          <p:cNvCxnSpPr>
            <a:cxnSpLocks/>
          </p:cNvCxnSpPr>
          <p:nvPr/>
        </p:nvCxnSpPr>
        <p:spPr>
          <a:xfrm>
            <a:off x="3624722" y="3623911"/>
            <a:ext cx="3026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08638A-76BC-E124-AAB3-A6286CB0292A}"/>
              </a:ext>
            </a:extLst>
          </p:cNvPr>
          <p:cNvCxnSpPr>
            <a:cxnSpLocks/>
          </p:cNvCxnSpPr>
          <p:nvPr/>
        </p:nvCxnSpPr>
        <p:spPr>
          <a:xfrm>
            <a:off x="6650789" y="3623911"/>
            <a:ext cx="0" cy="175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636BFD-283E-6883-000E-9296A309B113}"/>
              </a:ext>
            </a:extLst>
          </p:cNvPr>
          <p:cNvCxnSpPr>
            <a:cxnSpLocks/>
          </p:cNvCxnSpPr>
          <p:nvPr/>
        </p:nvCxnSpPr>
        <p:spPr>
          <a:xfrm>
            <a:off x="3624722" y="3777700"/>
            <a:ext cx="2804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5EDF8F-9361-88D3-96FA-16D960CBE14C}"/>
              </a:ext>
            </a:extLst>
          </p:cNvPr>
          <p:cNvCxnSpPr>
            <a:cxnSpLocks/>
          </p:cNvCxnSpPr>
          <p:nvPr/>
        </p:nvCxnSpPr>
        <p:spPr>
          <a:xfrm>
            <a:off x="6429097" y="3777700"/>
            <a:ext cx="0" cy="147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2C6CC9-30C2-71D9-1490-678F9528C051}"/>
              </a:ext>
            </a:extLst>
          </p:cNvPr>
          <p:cNvCxnSpPr>
            <a:cxnSpLocks/>
          </p:cNvCxnSpPr>
          <p:nvPr/>
        </p:nvCxnSpPr>
        <p:spPr>
          <a:xfrm>
            <a:off x="3610158" y="3925943"/>
            <a:ext cx="2592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3ADAB0-47A0-2B83-8E22-D3909CA7F596}"/>
              </a:ext>
            </a:extLst>
          </p:cNvPr>
          <p:cNvCxnSpPr>
            <a:cxnSpLocks/>
          </p:cNvCxnSpPr>
          <p:nvPr/>
        </p:nvCxnSpPr>
        <p:spPr>
          <a:xfrm>
            <a:off x="6203089" y="3925943"/>
            <a:ext cx="0" cy="145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49B4BE-94C9-FA9B-6A35-49F9B8B19732}"/>
              </a:ext>
            </a:extLst>
          </p:cNvPr>
          <p:cNvCxnSpPr>
            <a:cxnSpLocks/>
          </p:cNvCxnSpPr>
          <p:nvPr/>
        </p:nvCxnSpPr>
        <p:spPr>
          <a:xfrm>
            <a:off x="3610158" y="4078748"/>
            <a:ext cx="251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2DF6B3-D6E5-0537-07DD-E2223F82DCC0}"/>
              </a:ext>
            </a:extLst>
          </p:cNvPr>
          <p:cNvCxnSpPr>
            <a:cxnSpLocks/>
          </p:cNvCxnSpPr>
          <p:nvPr/>
        </p:nvCxnSpPr>
        <p:spPr>
          <a:xfrm>
            <a:off x="3861209" y="4078748"/>
            <a:ext cx="0" cy="127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1F6DA5B-EFE3-CEDC-6DCE-C3808C1A5424}"/>
              </a:ext>
            </a:extLst>
          </p:cNvPr>
          <p:cNvSpPr txBox="1"/>
          <p:nvPr/>
        </p:nvSpPr>
        <p:spPr>
          <a:xfrm>
            <a:off x="569659" y="1660133"/>
            <a:ext cx="106887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1) Aligner </a:t>
            </a:r>
            <a:r>
              <a:rPr lang="fr-FR" sz="2800" i="1" dirty="0"/>
              <a:t>in silico </a:t>
            </a:r>
            <a:r>
              <a:rPr lang="fr-FR" sz="2800" dirty="0"/>
              <a:t>chaque séquence sur le transcriptome (portion du génome que l’on sait être transcrit en RNA)</a:t>
            </a:r>
          </a:p>
        </p:txBody>
      </p:sp>
    </p:spTree>
    <p:extLst>
      <p:ext uri="{BB962C8B-B14F-4D97-AF65-F5344CB8AC3E}">
        <p14:creationId xmlns:p14="http://schemas.microsoft.com/office/powerpoint/2010/main" val="158724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1100-8B04-F731-429B-5B9DABAC5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659" y="317635"/>
            <a:ext cx="10515600" cy="1325563"/>
          </a:xfrm>
        </p:spPr>
        <p:txBody>
          <a:bodyPr/>
          <a:lstStyle/>
          <a:p>
            <a:r>
              <a:rPr lang="fr-FR" dirty="0"/>
              <a:t>Comment en déduire l’expression des gènes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0FD51C0-75CE-B771-9A2D-BEBBCADE7F71}"/>
              </a:ext>
            </a:extLst>
          </p:cNvPr>
          <p:cNvCxnSpPr>
            <a:cxnSpLocks/>
          </p:cNvCxnSpPr>
          <p:nvPr/>
        </p:nvCxnSpPr>
        <p:spPr>
          <a:xfrm>
            <a:off x="2373410" y="5502443"/>
            <a:ext cx="7692812" cy="41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9812192-BB85-0571-0631-729EC0962467}"/>
              </a:ext>
            </a:extLst>
          </p:cNvPr>
          <p:cNvCxnSpPr/>
          <p:nvPr/>
        </p:nvCxnSpPr>
        <p:spPr>
          <a:xfrm>
            <a:off x="6111545" y="5400843"/>
            <a:ext cx="264160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DA4017-18D8-FCE7-0064-5861706CE58D}"/>
              </a:ext>
            </a:extLst>
          </p:cNvPr>
          <p:cNvCxnSpPr/>
          <p:nvPr/>
        </p:nvCxnSpPr>
        <p:spPr>
          <a:xfrm>
            <a:off x="6487465" y="5411044"/>
            <a:ext cx="264160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0555CF3-A6B4-8EA2-B496-3A6A0DF42F57}"/>
              </a:ext>
            </a:extLst>
          </p:cNvPr>
          <p:cNvCxnSpPr/>
          <p:nvPr/>
        </p:nvCxnSpPr>
        <p:spPr>
          <a:xfrm>
            <a:off x="6861538" y="5352609"/>
            <a:ext cx="264160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52797B-7B5E-C4A8-2529-3C845F3F0C06}"/>
              </a:ext>
            </a:extLst>
          </p:cNvPr>
          <p:cNvCxnSpPr/>
          <p:nvPr/>
        </p:nvCxnSpPr>
        <p:spPr>
          <a:xfrm>
            <a:off x="3696667" y="5402486"/>
            <a:ext cx="264160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24D1C36-805B-35E4-401F-3C7DA2605298}"/>
              </a:ext>
            </a:extLst>
          </p:cNvPr>
          <p:cNvCxnSpPr/>
          <p:nvPr/>
        </p:nvCxnSpPr>
        <p:spPr>
          <a:xfrm>
            <a:off x="7117385" y="5411044"/>
            <a:ext cx="264160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D84A5CC-969A-5AB5-9C65-76FB22BF5F08}"/>
              </a:ext>
            </a:extLst>
          </p:cNvPr>
          <p:cNvCxnSpPr/>
          <p:nvPr/>
        </p:nvCxnSpPr>
        <p:spPr>
          <a:xfrm>
            <a:off x="6299683" y="5309403"/>
            <a:ext cx="264160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E17F113-1A3B-5211-09DD-AC2561A305C1}"/>
              </a:ext>
            </a:extLst>
          </p:cNvPr>
          <p:cNvCxnSpPr/>
          <p:nvPr/>
        </p:nvCxnSpPr>
        <p:spPr>
          <a:xfrm>
            <a:off x="3119529" y="5502484"/>
            <a:ext cx="1094688" cy="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A86690-FE19-4C2D-E6F7-9764340E5AD5}"/>
              </a:ext>
            </a:extLst>
          </p:cNvPr>
          <p:cNvCxnSpPr/>
          <p:nvPr/>
        </p:nvCxnSpPr>
        <p:spPr>
          <a:xfrm>
            <a:off x="6111545" y="5502484"/>
            <a:ext cx="1280160" cy="0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B335FE-EABB-2E15-74B8-05952EFC1301}"/>
              </a:ext>
            </a:extLst>
          </p:cNvPr>
          <p:cNvSpPr txBox="1"/>
          <p:nvPr/>
        </p:nvSpPr>
        <p:spPr>
          <a:xfrm>
            <a:off x="3261769" y="5579574"/>
            <a:ext cx="132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D58DE-A66E-8456-F6AF-6B6C8977FCBD}"/>
              </a:ext>
            </a:extLst>
          </p:cNvPr>
          <p:cNvSpPr txBox="1"/>
          <p:nvPr/>
        </p:nvSpPr>
        <p:spPr>
          <a:xfrm>
            <a:off x="6284369" y="5579574"/>
            <a:ext cx="132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F00C01E-C653-D44D-E225-145C9CC0F6E9}"/>
              </a:ext>
            </a:extLst>
          </p:cNvPr>
          <p:cNvCxnSpPr/>
          <p:nvPr/>
        </p:nvCxnSpPr>
        <p:spPr>
          <a:xfrm>
            <a:off x="8182707" y="5502484"/>
            <a:ext cx="1280160" cy="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3D4299-907D-EF90-171A-F6D17954D60D}"/>
              </a:ext>
            </a:extLst>
          </p:cNvPr>
          <p:cNvSpPr txBox="1"/>
          <p:nvPr/>
        </p:nvSpPr>
        <p:spPr>
          <a:xfrm>
            <a:off x="8355531" y="5579574"/>
            <a:ext cx="132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89B128-FA2D-B5FF-0F08-69A0EAED419F}"/>
              </a:ext>
            </a:extLst>
          </p:cNvPr>
          <p:cNvSpPr txBox="1"/>
          <p:nvPr/>
        </p:nvSpPr>
        <p:spPr>
          <a:xfrm>
            <a:off x="2391793" y="3194391"/>
            <a:ext cx="1452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ACCTAG</a:t>
            </a:r>
            <a:r>
              <a:rPr lang="is-IS" sz="1200" dirty="0">
                <a:latin typeface="Courier"/>
                <a:cs typeface="Courier"/>
              </a:rPr>
              <a:t>…</a:t>
            </a:r>
          </a:p>
          <a:p>
            <a:r>
              <a:rPr lang="en-US" sz="1200" dirty="0">
                <a:latin typeface="Courier"/>
                <a:cs typeface="Courier"/>
              </a:rPr>
              <a:t>CGGTAA</a:t>
            </a:r>
            <a:r>
              <a:rPr lang="is-IS" sz="1200" dirty="0">
                <a:latin typeface="Courier"/>
                <a:cs typeface="Courier"/>
              </a:rPr>
              <a:t>…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ATGGCA</a:t>
            </a:r>
            <a:r>
              <a:rPr lang="is-IS" sz="1200" dirty="0">
                <a:latin typeface="Courier"/>
                <a:cs typeface="Courier"/>
              </a:rPr>
              <a:t>…</a:t>
            </a:r>
          </a:p>
          <a:p>
            <a:r>
              <a:rPr lang="en-US" sz="1200" dirty="0">
                <a:latin typeface="Courier"/>
                <a:cs typeface="Courier"/>
              </a:rPr>
              <a:t>TGGGAC</a:t>
            </a:r>
            <a:r>
              <a:rPr lang="is-IS" sz="1200" dirty="0">
                <a:latin typeface="Courier"/>
                <a:cs typeface="Courier"/>
              </a:rPr>
              <a:t>…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TATAGG</a:t>
            </a:r>
            <a:r>
              <a:rPr lang="is-IS" sz="1200" dirty="0">
                <a:latin typeface="Courier"/>
                <a:cs typeface="Courier"/>
              </a:rPr>
              <a:t>…</a:t>
            </a:r>
          </a:p>
          <a:p>
            <a:r>
              <a:rPr lang="is-IS" sz="1200" dirty="0">
                <a:latin typeface="Courier"/>
                <a:cs typeface="Courier"/>
              </a:rPr>
              <a:t>...</a:t>
            </a:r>
            <a:endParaRPr lang="en-US" sz="1200" dirty="0">
              <a:latin typeface="Courier"/>
              <a:cs typeface="Courier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A51E25-E72D-63E3-F4A7-3720D15D23D0}"/>
              </a:ext>
            </a:extLst>
          </p:cNvPr>
          <p:cNvCxnSpPr>
            <a:cxnSpLocks/>
          </p:cNvCxnSpPr>
          <p:nvPr/>
        </p:nvCxnSpPr>
        <p:spPr>
          <a:xfrm>
            <a:off x="3261769" y="3314957"/>
            <a:ext cx="264160" cy="0"/>
          </a:xfrm>
          <a:prstGeom prst="line">
            <a:avLst/>
          </a:prstGeom>
          <a:ln w="28575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28AE85-83FA-DDF1-306D-7C09BF6ABAC3}"/>
              </a:ext>
            </a:extLst>
          </p:cNvPr>
          <p:cNvCxnSpPr>
            <a:cxnSpLocks/>
          </p:cNvCxnSpPr>
          <p:nvPr/>
        </p:nvCxnSpPr>
        <p:spPr>
          <a:xfrm>
            <a:off x="3261769" y="3467357"/>
            <a:ext cx="264160" cy="0"/>
          </a:xfrm>
          <a:prstGeom prst="line">
            <a:avLst/>
          </a:prstGeom>
          <a:ln w="28575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05D6671-8C2F-5CA4-49B3-2CF5A4DE2D18}"/>
              </a:ext>
            </a:extLst>
          </p:cNvPr>
          <p:cNvCxnSpPr>
            <a:cxnSpLocks/>
          </p:cNvCxnSpPr>
          <p:nvPr/>
        </p:nvCxnSpPr>
        <p:spPr>
          <a:xfrm>
            <a:off x="3261769" y="3616987"/>
            <a:ext cx="264160" cy="0"/>
          </a:xfrm>
          <a:prstGeom prst="line">
            <a:avLst/>
          </a:prstGeom>
          <a:ln w="28575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A06D4A-B488-BBE0-C10A-BE93A5CA1E30}"/>
              </a:ext>
            </a:extLst>
          </p:cNvPr>
          <p:cNvCxnSpPr>
            <a:cxnSpLocks/>
          </p:cNvCxnSpPr>
          <p:nvPr/>
        </p:nvCxnSpPr>
        <p:spPr>
          <a:xfrm>
            <a:off x="3261769" y="3777700"/>
            <a:ext cx="264160" cy="0"/>
          </a:xfrm>
          <a:prstGeom prst="line">
            <a:avLst/>
          </a:prstGeom>
          <a:ln w="28575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A25372F-9291-9400-CD2A-57D27EAB4E92}"/>
              </a:ext>
            </a:extLst>
          </p:cNvPr>
          <p:cNvCxnSpPr>
            <a:cxnSpLocks/>
          </p:cNvCxnSpPr>
          <p:nvPr/>
        </p:nvCxnSpPr>
        <p:spPr>
          <a:xfrm>
            <a:off x="3261769" y="3930100"/>
            <a:ext cx="264160" cy="0"/>
          </a:xfrm>
          <a:prstGeom prst="line">
            <a:avLst/>
          </a:prstGeom>
          <a:ln w="28575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D1F3896-AB38-A16A-B672-FDA50C6E7521}"/>
              </a:ext>
            </a:extLst>
          </p:cNvPr>
          <p:cNvCxnSpPr>
            <a:cxnSpLocks/>
          </p:cNvCxnSpPr>
          <p:nvPr/>
        </p:nvCxnSpPr>
        <p:spPr>
          <a:xfrm>
            <a:off x="3261769" y="4082500"/>
            <a:ext cx="264160" cy="0"/>
          </a:xfrm>
          <a:prstGeom prst="line">
            <a:avLst/>
          </a:prstGeom>
          <a:ln w="28575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A92429-F8E0-608C-F6CE-C445F26CA619}"/>
              </a:ext>
            </a:extLst>
          </p:cNvPr>
          <p:cNvCxnSpPr>
            <a:cxnSpLocks/>
          </p:cNvCxnSpPr>
          <p:nvPr/>
        </p:nvCxnSpPr>
        <p:spPr>
          <a:xfrm>
            <a:off x="3622449" y="3314957"/>
            <a:ext cx="35863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717A079-FC22-63CF-66A5-4F3E3C3247B7}"/>
              </a:ext>
            </a:extLst>
          </p:cNvPr>
          <p:cNvCxnSpPr>
            <a:cxnSpLocks/>
          </p:cNvCxnSpPr>
          <p:nvPr/>
        </p:nvCxnSpPr>
        <p:spPr>
          <a:xfrm>
            <a:off x="7208825" y="3314917"/>
            <a:ext cx="12291" cy="199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71ED291-9177-39EE-0652-DF9A4A9D6E3B}"/>
              </a:ext>
            </a:extLst>
          </p:cNvPr>
          <p:cNvCxnSpPr>
            <a:cxnSpLocks/>
          </p:cNvCxnSpPr>
          <p:nvPr/>
        </p:nvCxnSpPr>
        <p:spPr>
          <a:xfrm>
            <a:off x="3610158" y="3447038"/>
            <a:ext cx="3359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DFF795F-B0C4-96A6-1F31-6A46B05AA164}"/>
              </a:ext>
            </a:extLst>
          </p:cNvPr>
          <p:cNvCxnSpPr>
            <a:cxnSpLocks/>
          </p:cNvCxnSpPr>
          <p:nvPr/>
        </p:nvCxnSpPr>
        <p:spPr>
          <a:xfrm>
            <a:off x="6969532" y="3454319"/>
            <a:ext cx="0" cy="179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252-B9D0-0046-D6C1-1C2D0BBBAE6F}"/>
              </a:ext>
            </a:extLst>
          </p:cNvPr>
          <p:cNvCxnSpPr>
            <a:cxnSpLocks/>
          </p:cNvCxnSpPr>
          <p:nvPr/>
        </p:nvCxnSpPr>
        <p:spPr>
          <a:xfrm>
            <a:off x="3624722" y="3623911"/>
            <a:ext cx="3026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208638A-76BC-E124-AAB3-A6286CB0292A}"/>
              </a:ext>
            </a:extLst>
          </p:cNvPr>
          <p:cNvCxnSpPr>
            <a:cxnSpLocks/>
          </p:cNvCxnSpPr>
          <p:nvPr/>
        </p:nvCxnSpPr>
        <p:spPr>
          <a:xfrm>
            <a:off x="6650789" y="3623911"/>
            <a:ext cx="0" cy="175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636BFD-283E-6883-000E-9296A309B113}"/>
              </a:ext>
            </a:extLst>
          </p:cNvPr>
          <p:cNvCxnSpPr>
            <a:cxnSpLocks/>
          </p:cNvCxnSpPr>
          <p:nvPr/>
        </p:nvCxnSpPr>
        <p:spPr>
          <a:xfrm>
            <a:off x="3624722" y="3777700"/>
            <a:ext cx="2804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5EDF8F-9361-88D3-96FA-16D960CBE14C}"/>
              </a:ext>
            </a:extLst>
          </p:cNvPr>
          <p:cNvCxnSpPr>
            <a:cxnSpLocks/>
          </p:cNvCxnSpPr>
          <p:nvPr/>
        </p:nvCxnSpPr>
        <p:spPr>
          <a:xfrm>
            <a:off x="6429097" y="3777700"/>
            <a:ext cx="0" cy="147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D2C6CC9-30C2-71D9-1490-678F9528C051}"/>
              </a:ext>
            </a:extLst>
          </p:cNvPr>
          <p:cNvCxnSpPr>
            <a:cxnSpLocks/>
          </p:cNvCxnSpPr>
          <p:nvPr/>
        </p:nvCxnSpPr>
        <p:spPr>
          <a:xfrm>
            <a:off x="3610158" y="3925943"/>
            <a:ext cx="2592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3ADAB0-47A0-2B83-8E22-D3909CA7F596}"/>
              </a:ext>
            </a:extLst>
          </p:cNvPr>
          <p:cNvCxnSpPr>
            <a:cxnSpLocks/>
          </p:cNvCxnSpPr>
          <p:nvPr/>
        </p:nvCxnSpPr>
        <p:spPr>
          <a:xfrm>
            <a:off x="6203089" y="3925943"/>
            <a:ext cx="0" cy="145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49B4BE-94C9-FA9B-6A35-49F9B8B19732}"/>
              </a:ext>
            </a:extLst>
          </p:cNvPr>
          <p:cNvCxnSpPr>
            <a:cxnSpLocks/>
          </p:cNvCxnSpPr>
          <p:nvPr/>
        </p:nvCxnSpPr>
        <p:spPr>
          <a:xfrm>
            <a:off x="3610158" y="4078748"/>
            <a:ext cx="251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22DF6B3-D6E5-0537-07DD-E2223F82DCC0}"/>
              </a:ext>
            </a:extLst>
          </p:cNvPr>
          <p:cNvCxnSpPr>
            <a:cxnSpLocks/>
          </p:cNvCxnSpPr>
          <p:nvPr/>
        </p:nvCxnSpPr>
        <p:spPr>
          <a:xfrm>
            <a:off x="3861209" y="4078748"/>
            <a:ext cx="0" cy="127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1F6DA5B-EFE3-CEDC-6DCE-C3808C1A5424}"/>
              </a:ext>
            </a:extLst>
          </p:cNvPr>
          <p:cNvSpPr txBox="1"/>
          <p:nvPr/>
        </p:nvSpPr>
        <p:spPr>
          <a:xfrm>
            <a:off x="569659" y="1998283"/>
            <a:ext cx="10688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/>
              <a:t>2) Compter le nombre de séquences provenant de chaque gène.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73A167-D4E2-0F63-F856-B9CF45200972}"/>
              </a:ext>
            </a:extLst>
          </p:cNvPr>
          <p:cNvSpPr txBox="1"/>
          <p:nvPr/>
        </p:nvSpPr>
        <p:spPr>
          <a:xfrm>
            <a:off x="3525929" y="5966314"/>
            <a:ext cx="81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6657589-8913-AFF1-FC4D-198F46942123}"/>
              </a:ext>
            </a:extLst>
          </p:cNvPr>
          <p:cNvSpPr txBox="1"/>
          <p:nvPr/>
        </p:nvSpPr>
        <p:spPr>
          <a:xfrm>
            <a:off x="8738558" y="5966314"/>
            <a:ext cx="81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0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1637C2-4D01-AAEF-2BC7-DA5517CEE0EF}"/>
              </a:ext>
            </a:extLst>
          </p:cNvPr>
          <p:cNvSpPr txBox="1"/>
          <p:nvPr/>
        </p:nvSpPr>
        <p:spPr>
          <a:xfrm>
            <a:off x="6718960" y="5966314"/>
            <a:ext cx="8152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88657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6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B671D-EA56-9DF2-6635-4D75B434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Pas seulement des gènes…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A2BABCB-F62D-516F-717F-64E1E37C6BBE}"/>
              </a:ext>
            </a:extLst>
          </p:cNvPr>
          <p:cNvCxnSpPr>
            <a:cxnSpLocks/>
          </p:cNvCxnSpPr>
          <p:nvPr/>
        </p:nvCxnSpPr>
        <p:spPr>
          <a:xfrm>
            <a:off x="1895890" y="4516923"/>
            <a:ext cx="9981150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A638A6-DFED-B8FF-DBC3-02C212C1F0F2}"/>
              </a:ext>
            </a:extLst>
          </p:cNvPr>
          <p:cNvCxnSpPr/>
          <p:nvPr/>
        </p:nvCxnSpPr>
        <p:spPr>
          <a:xfrm>
            <a:off x="5634025" y="4415323"/>
            <a:ext cx="264160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5F62CDD-96C4-4E5E-1788-2FD444EBA5AD}"/>
              </a:ext>
            </a:extLst>
          </p:cNvPr>
          <p:cNvCxnSpPr/>
          <p:nvPr/>
        </p:nvCxnSpPr>
        <p:spPr>
          <a:xfrm>
            <a:off x="6009945" y="4425524"/>
            <a:ext cx="264160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91A4168-9929-9C4F-0782-CB4312CBC736}"/>
              </a:ext>
            </a:extLst>
          </p:cNvPr>
          <p:cNvCxnSpPr/>
          <p:nvPr/>
        </p:nvCxnSpPr>
        <p:spPr>
          <a:xfrm>
            <a:off x="6384018" y="4367089"/>
            <a:ext cx="264160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07F83D0-BFBE-9946-AB91-B164C051FBB0}"/>
              </a:ext>
            </a:extLst>
          </p:cNvPr>
          <p:cNvCxnSpPr/>
          <p:nvPr/>
        </p:nvCxnSpPr>
        <p:spPr>
          <a:xfrm>
            <a:off x="3219147" y="4416966"/>
            <a:ext cx="264160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D5BEB7-C0E1-F265-6523-C184BF35CBAB}"/>
              </a:ext>
            </a:extLst>
          </p:cNvPr>
          <p:cNvCxnSpPr/>
          <p:nvPr/>
        </p:nvCxnSpPr>
        <p:spPr>
          <a:xfrm>
            <a:off x="8165109" y="4390767"/>
            <a:ext cx="264160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06DEAA-41D8-D5E6-A897-914914D9769B}"/>
              </a:ext>
            </a:extLst>
          </p:cNvPr>
          <p:cNvCxnSpPr/>
          <p:nvPr/>
        </p:nvCxnSpPr>
        <p:spPr>
          <a:xfrm>
            <a:off x="5822163" y="4323883"/>
            <a:ext cx="264160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81ED3E-1B90-8AF9-660F-888EA756A5CB}"/>
              </a:ext>
            </a:extLst>
          </p:cNvPr>
          <p:cNvCxnSpPr/>
          <p:nvPr/>
        </p:nvCxnSpPr>
        <p:spPr>
          <a:xfrm>
            <a:off x="2642009" y="4516964"/>
            <a:ext cx="1094688" cy="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40829B-547D-432C-7440-D4A75C4FB6CC}"/>
              </a:ext>
            </a:extLst>
          </p:cNvPr>
          <p:cNvCxnSpPr/>
          <p:nvPr/>
        </p:nvCxnSpPr>
        <p:spPr>
          <a:xfrm>
            <a:off x="5634025" y="4516964"/>
            <a:ext cx="1280160" cy="0"/>
          </a:xfrm>
          <a:prstGeom prst="line">
            <a:avLst/>
          </a:prstGeom>
          <a:ln w="28575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A429EA-BD02-14F7-E048-0D1AC9126811}"/>
              </a:ext>
            </a:extLst>
          </p:cNvPr>
          <p:cNvSpPr txBox="1"/>
          <p:nvPr/>
        </p:nvSpPr>
        <p:spPr>
          <a:xfrm>
            <a:off x="2044031" y="4594054"/>
            <a:ext cx="242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Long non-coding RNA (lncRNA)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EAB3EA-0247-81B9-6EE9-7A9E5C47F8ED}"/>
              </a:ext>
            </a:extLst>
          </p:cNvPr>
          <p:cNvSpPr txBox="1"/>
          <p:nvPr/>
        </p:nvSpPr>
        <p:spPr>
          <a:xfrm>
            <a:off x="5806849" y="4594054"/>
            <a:ext cx="132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2D44E4-76C7-95B2-D68A-A1A6B3993589}"/>
              </a:ext>
            </a:extLst>
          </p:cNvPr>
          <p:cNvCxnSpPr/>
          <p:nvPr/>
        </p:nvCxnSpPr>
        <p:spPr>
          <a:xfrm>
            <a:off x="7705187" y="4516964"/>
            <a:ext cx="1280160" cy="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0929ADF-EEF4-15A0-0663-C5467642C1BD}"/>
              </a:ext>
            </a:extLst>
          </p:cNvPr>
          <p:cNvSpPr txBox="1"/>
          <p:nvPr/>
        </p:nvSpPr>
        <p:spPr>
          <a:xfrm>
            <a:off x="7656979" y="4565906"/>
            <a:ext cx="132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Pseudogene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270400-DA89-7DC9-8D69-61772AB2770F}"/>
              </a:ext>
            </a:extLst>
          </p:cNvPr>
          <p:cNvSpPr txBox="1"/>
          <p:nvPr/>
        </p:nvSpPr>
        <p:spPr>
          <a:xfrm>
            <a:off x="1914273" y="2208871"/>
            <a:ext cx="14528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"/>
                <a:cs typeface="Courier"/>
              </a:rPr>
              <a:t>ACCTAG</a:t>
            </a:r>
            <a:r>
              <a:rPr lang="is-IS" sz="1200" dirty="0">
                <a:latin typeface="Courier"/>
                <a:cs typeface="Courier"/>
              </a:rPr>
              <a:t>…</a:t>
            </a:r>
          </a:p>
          <a:p>
            <a:r>
              <a:rPr lang="en-US" sz="1200" dirty="0">
                <a:latin typeface="Courier"/>
                <a:cs typeface="Courier"/>
              </a:rPr>
              <a:t>CGGTAA</a:t>
            </a:r>
            <a:r>
              <a:rPr lang="is-IS" sz="1200" dirty="0">
                <a:latin typeface="Courier"/>
                <a:cs typeface="Courier"/>
              </a:rPr>
              <a:t>…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ATGGCA</a:t>
            </a:r>
            <a:r>
              <a:rPr lang="is-IS" sz="1200" dirty="0">
                <a:latin typeface="Courier"/>
                <a:cs typeface="Courier"/>
              </a:rPr>
              <a:t>…</a:t>
            </a:r>
          </a:p>
          <a:p>
            <a:r>
              <a:rPr lang="en-US" sz="1200" dirty="0">
                <a:latin typeface="Courier"/>
                <a:cs typeface="Courier"/>
              </a:rPr>
              <a:t>TGGGAC</a:t>
            </a:r>
            <a:r>
              <a:rPr lang="is-IS" sz="1200" dirty="0">
                <a:latin typeface="Courier"/>
                <a:cs typeface="Courier"/>
              </a:rPr>
              <a:t>…</a:t>
            </a:r>
            <a:endParaRPr lang="en-US" sz="1200" dirty="0">
              <a:latin typeface="Courier"/>
              <a:cs typeface="Courier"/>
            </a:endParaRPr>
          </a:p>
          <a:p>
            <a:r>
              <a:rPr lang="en-US" sz="1200" dirty="0">
                <a:latin typeface="Courier"/>
                <a:cs typeface="Courier"/>
              </a:rPr>
              <a:t>TATAGG</a:t>
            </a:r>
            <a:r>
              <a:rPr lang="is-IS" sz="1200" dirty="0">
                <a:latin typeface="Courier"/>
                <a:cs typeface="Courier"/>
              </a:rPr>
              <a:t>…</a:t>
            </a:r>
          </a:p>
          <a:p>
            <a:r>
              <a:rPr lang="is-IS" sz="1200" dirty="0">
                <a:latin typeface="Courier"/>
                <a:cs typeface="Courier"/>
              </a:rPr>
              <a:t>...</a:t>
            </a:r>
            <a:endParaRPr lang="en-US" sz="1200" dirty="0">
              <a:latin typeface="Courier"/>
              <a:cs typeface="Courier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0E37E7A-6323-3561-B9D2-36DF80B91705}"/>
              </a:ext>
            </a:extLst>
          </p:cNvPr>
          <p:cNvCxnSpPr>
            <a:cxnSpLocks/>
          </p:cNvCxnSpPr>
          <p:nvPr/>
        </p:nvCxnSpPr>
        <p:spPr>
          <a:xfrm>
            <a:off x="2784249" y="2329437"/>
            <a:ext cx="264160" cy="0"/>
          </a:xfrm>
          <a:prstGeom prst="line">
            <a:avLst/>
          </a:prstGeom>
          <a:ln w="28575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41131C-409B-4C13-6DC9-D4B04A70BFED}"/>
              </a:ext>
            </a:extLst>
          </p:cNvPr>
          <p:cNvCxnSpPr>
            <a:cxnSpLocks/>
          </p:cNvCxnSpPr>
          <p:nvPr/>
        </p:nvCxnSpPr>
        <p:spPr>
          <a:xfrm>
            <a:off x="2784249" y="2481837"/>
            <a:ext cx="264160" cy="0"/>
          </a:xfrm>
          <a:prstGeom prst="line">
            <a:avLst/>
          </a:prstGeom>
          <a:ln w="28575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145CF0E-A902-8930-7129-341D2B23A826}"/>
              </a:ext>
            </a:extLst>
          </p:cNvPr>
          <p:cNvCxnSpPr>
            <a:cxnSpLocks/>
          </p:cNvCxnSpPr>
          <p:nvPr/>
        </p:nvCxnSpPr>
        <p:spPr>
          <a:xfrm>
            <a:off x="2784249" y="2631467"/>
            <a:ext cx="264160" cy="0"/>
          </a:xfrm>
          <a:prstGeom prst="line">
            <a:avLst/>
          </a:prstGeom>
          <a:ln w="28575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E4CBA0-D5DB-19EB-B51D-C3263D4E4746}"/>
              </a:ext>
            </a:extLst>
          </p:cNvPr>
          <p:cNvCxnSpPr>
            <a:cxnSpLocks/>
          </p:cNvCxnSpPr>
          <p:nvPr/>
        </p:nvCxnSpPr>
        <p:spPr>
          <a:xfrm>
            <a:off x="2784249" y="2792180"/>
            <a:ext cx="264160" cy="0"/>
          </a:xfrm>
          <a:prstGeom prst="line">
            <a:avLst/>
          </a:prstGeom>
          <a:ln w="28575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A11E4A-8EBC-5B95-E9D5-E99C2BEC2FFF}"/>
              </a:ext>
            </a:extLst>
          </p:cNvPr>
          <p:cNvCxnSpPr>
            <a:cxnSpLocks/>
          </p:cNvCxnSpPr>
          <p:nvPr/>
        </p:nvCxnSpPr>
        <p:spPr>
          <a:xfrm>
            <a:off x="2784249" y="2944580"/>
            <a:ext cx="264160" cy="0"/>
          </a:xfrm>
          <a:prstGeom prst="line">
            <a:avLst/>
          </a:prstGeom>
          <a:ln w="28575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B8D334C-D3BB-95E4-6256-898E33B6F03E}"/>
              </a:ext>
            </a:extLst>
          </p:cNvPr>
          <p:cNvCxnSpPr>
            <a:cxnSpLocks/>
          </p:cNvCxnSpPr>
          <p:nvPr/>
        </p:nvCxnSpPr>
        <p:spPr>
          <a:xfrm>
            <a:off x="2784249" y="3096980"/>
            <a:ext cx="264160" cy="0"/>
          </a:xfrm>
          <a:prstGeom prst="line">
            <a:avLst/>
          </a:prstGeom>
          <a:ln w="28575">
            <a:solidFill>
              <a:srgbClr val="FF6600"/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6ABA75-A7B5-C0A5-1F4C-31B97566CAF3}"/>
              </a:ext>
            </a:extLst>
          </p:cNvPr>
          <p:cNvCxnSpPr>
            <a:cxnSpLocks/>
          </p:cNvCxnSpPr>
          <p:nvPr/>
        </p:nvCxnSpPr>
        <p:spPr>
          <a:xfrm flipV="1">
            <a:off x="3144929" y="2329397"/>
            <a:ext cx="5152260" cy="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FFBBF6-06BA-4201-2DB2-36793572284B}"/>
              </a:ext>
            </a:extLst>
          </p:cNvPr>
          <p:cNvCxnSpPr>
            <a:cxnSpLocks/>
          </p:cNvCxnSpPr>
          <p:nvPr/>
        </p:nvCxnSpPr>
        <p:spPr>
          <a:xfrm>
            <a:off x="8284898" y="2329397"/>
            <a:ext cx="12291" cy="1994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F35730-EE70-9AA6-EFE5-722863D0BE3C}"/>
              </a:ext>
            </a:extLst>
          </p:cNvPr>
          <p:cNvCxnSpPr>
            <a:cxnSpLocks/>
          </p:cNvCxnSpPr>
          <p:nvPr/>
        </p:nvCxnSpPr>
        <p:spPr>
          <a:xfrm>
            <a:off x="3132638" y="2461518"/>
            <a:ext cx="335937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BB55E64-0AF5-DD20-B4C0-3DE83AD0B759}"/>
              </a:ext>
            </a:extLst>
          </p:cNvPr>
          <p:cNvCxnSpPr>
            <a:cxnSpLocks/>
          </p:cNvCxnSpPr>
          <p:nvPr/>
        </p:nvCxnSpPr>
        <p:spPr>
          <a:xfrm>
            <a:off x="6492012" y="2468799"/>
            <a:ext cx="0" cy="179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77BB2E5-7030-ADD6-E0BA-190D7479FA04}"/>
              </a:ext>
            </a:extLst>
          </p:cNvPr>
          <p:cNvCxnSpPr>
            <a:cxnSpLocks/>
          </p:cNvCxnSpPr>
          <p:nvPr/>
        </p:nvCxnSpPr>
        <p:spPr>
          <a:xfrm>
            <a:off x="3147202" y="2638391"/>
            <a:ext cx="30260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F1FD680-D8A4-275A-D6A3-CA523BD413E1}"/>
              </a:ext>
            </a:extLst>
          </p:cNvPr>
          <p:cNvCxnSpPr>
            <a:cxnSpLocks/>
          </p:cNvCxnSpPr>
          <p:nvPr/>
        </p:nvCxnSpPr>
        <p:spPr>
          <a:xfrm>
            <a:off x="6173269" y="2638391"/>
            <a:ext cx="0" cy="175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4DE1BD-E7A7-35FA-9ADA-B1074A6FCD42}"/>
              </a:ext>
            </a:extLst>
          </p:cNvPr>
          <p:cNvCxnSpPr>
            <a:cxnSpLocks/>
          </p:cNvCxnSpPr>
          <p:nvPr/>
        </p:nvCxnSpPr>
        <p:spPr>
          <a:xfrm>
            <a:off x="3147202" y="2792180"/>
            <a:ext cx="28043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9058A25-A61B-E29D-DFBC-489A95FB3895}"/>
              </a:ext>
            </a:extLst>
          </p:cNvPr>
          <p:cNvCxnSpPr>
            <a:cxnSpLocks/>
          </p:cNvCxnSpPr>
          <p:nvPr/>
        </p:nvCxnSpPr>
        <p:spPr>
          <a:xfrm>
            <a:off x="5951577" y="2792180"/>
            <a:ext cx="0" cy="1475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19F684-3CD6-F837-5D6F-E0511F9F95AB}"/>
              </a:ext>
            </a:extLst>
          </p:cNvPr>
          <p:cNvCxnSpPr>
            <a:cxnSpLocks/>
          </p:cNvCxnSpPr>
          <p:nvPr/>
        </p:nvCxnSpPr>
        <p:spPr>
          <a:xfrm>
            <a:off x="3132638" y="2940423"/>
            <a:ext cx="259293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8D06FA-7ABD-CD83-E05C-D740582BA569}"/>
              </a:ext>
            </a:extLst>
          </p:cNvPr>
          <p:cNvCxnSpPr>
            <a:cxnSpLocks/>
          </p:cNvCxnSpPr>
          <p:nvPr/>
        </p:nvCxnSpPr>
        <p:spPr>
          <a:xfrm>
            <a:off x="5725569" y="2940423"/>
            <a:ext cx="0" cy="1454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5D985E2-DAD3-7B94-6ADD-4D4A1C8D7466}"/>
              </a:ext>
            </a:extLst>
          </p:cNvPr>
          <p:cNvCxnSpPr>
            <a:cxnSpLocks/>
          </p:cNvCxnSpPr>
          <p:nvPr/>
        </p:nvCxnSpPr>
        <p:spPr>
          <a:xfrm>
            <a:off x="3132638" y="3093228"/>
            <a:ext cx="25105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E64A74-000D-88D9-6464-FA3F007D8D0F}"/>
              </a:ext>
            </a:extLst>
          </p:cNvPr>
          <p:cNvCxnSpPr>
            <a:cxnSpLocks/>
          </p:cNvCxnSpPr>
          <p:nvPr/>
        </p:nvCxnSpPr>
        <p:spPr>
          <a:xfrm>
            <a:off x="3383689" y="3093228"/>
            <a:ext cx="0" cy="1273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C2097B9-6EE0-08D7-E47A-265EFF50EAE0}"/>
              </a:ext>
            </a:extLst>
          </p:cNvPr>
          <p:cNvCxnSpPr/>
          <p:nvPr/>
        </p:nvCxnSpPr>
        <p:spPr>
          <a:xfrm>
            <a:off x="9899747" y="4516923"/>
            <a:ext cx="1280160" cy="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C69B1A4-7E2A-F28B-9701-654E64EE9C61}"/>
              </a:ext>
            </a:extLst>
          </p:cNvPr>
          <p:cNvSpPr txBox="1"/>
          <p:nvPr/>
        </p:nvSpPr>
        <p:spPr>
          <a:xfrm>
            <a:off x="9926141" y="4594054"/>
            <a:ext cx="1328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microRNA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4A4694-5589-31AB-D76B-F2E7D8C65E54}"/>
              </a:ext>
            </a:extLst>
          </p:cNvPr>
          <p:cNvSpPr txBox="1"/>
          <p:nvPr/>
        </p:nvSpPr>
        <p:spPr>
          <a:xfrm>
            <a:off x="1354462" y="5786957"/>
            <a:ext cx="96376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Pour la plupart des applications, on s’intéresse principalement aux bouts d’ARN que l’on peut associer à des gènes</a:t>
            </a:r>
          </a:p>
        </p:txBody>
      </p:sp>
    </p:spTree>
    <p:extLst>
      <p:ext uri="{BB962C8B-B14F-4D97-AF65-F5344CB8AC3E}">
        <p14:creationId xmlns:p14="http://schemas.microsoft.com/office/powerpoint/2010/main" val="125794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A67FA-D08C-907B-9754-066A9678E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324" cy="1325563"/>
          </a:xfrm>
        </p:spPr>
        <p:txBody>
          <a:bodyPr/>
          <a:lstStyle/>
          <a:p>
            <a:r>
              <a:rPr lang="fr-FR" dirty="0"/>
              <a:t>Défis de cette approche basée sur le comptage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D7C90-3BC5-1E0D-585B-EAB7C0DEF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7796"/>
          </a:xfrm>
        </p:spPr>
        <p:txBody>
          <a:bodyPr/>
          <a:lstStyle/>
          <a:p>
            <a:r>
              <a:rPr lang="fr-FR" dirty="0"/>
              <a:t>Plus un gène est long, plus il y aura de brins d’ARN de ce gène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CD4CEDE-A5B7-4ECE-E575-45179DBB5130}"/>
              </a:ext>
            </a:extLst>
          </p:cNvPr>
          <p:cNvCxnSpPr/>
          <p:nvPr/>
        </p:nvCxnSpPr>
        <p:spPr>
          <a:xfrm>
            <a:off x="2194851" y="4155457"/>
            <a:ext cx="5067268" cy="0"/>
          </a:xfrm>
          <a:prstGeom prst="line">
            <a:avLst/>
          </a:prstGeom>
          <a:ln w="952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00DFB3-E04C-0360-AAFA-AFC8F4C7A12C}"/>
              </a:ext>
            </a:extLst>
          </p:cNvPr>
          <p:cNvCxnSpPr/>
          <p:nvPr/>
        </p:nvCxnSpPr>
        <p:spPr>
          <a:xfrm>
            <a:off x="5539248" y="3880377"/>
            <a:ext cx="37642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B428143-5919-4863-A8D2-57FFD1B9A649}"/>
              </a:ext>
            </a:extLst>
          </p:cNvPr>
          <p:cNvCxnSpPr/>
          <p:nvPr/>
        </p:nvCxnSpPr>
        <p:spPr>
          <a:xfrm>
            <a:off x="5803544" y="4025214"/>
            <a:ext cx="37642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FAFFFB7-738F-4EAB-ED7A-071508A7BF63}"/>
              </a:ext>
            </a:extLst>
          </p:cNvPr>
          <p:cNvCxnSpPr/>
          <p:nvPr/>
        </p:nvCxnSpPr>
        <p:spPr>
          <a:xfrm>
            <a:off x="5727461" y="3735597"/>
            <a:ext cx="37642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AA3C34A-CA93-F7B6-2346-29896325467D}"/>
              </a:ext>
            </a:extLst>
          </p:cNvPr>
          <p:cNvCxnSpPr/>
          <p:nvPr/>
        </p:nvCxnSpPr>
        <p:spPr>
          <a:xfrm>
            <a:off x="2571277" y="3851421"/>
            <a:ext cx="37642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F9DDF6-5DFE-75FC-0DFC-18EBEC17F047}"/>
              </a:ext>
            </a:extLst>
          </p:cNvPr>
          <p:cNvCxnSpPr/>
          <p:nvPr/>
        </p:nvCxnSpPr>
        <p:spPr>
          <a:xfrm>
            <a:off x="6596135" y="3880377"/>
            <a:ext cx="37642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0EB82AB-1272-58AB-C9D2-3E53C2FE7E5F}"/>
              </a:ext>
            </a:extLst>
          </p:cNvPr>
          <p:cNvCxnSpPr/>
          <p:nvPr/>
        </p:nvCxnSpPr>
        <p:spPr>
          <a:xfrm>
            <a:off x="2759489" y="3735597"/>
            <a:ext cx="37642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9817E-B38F-1318-953B-3DF4DFEC9592}"/>
              </a:ext>
            </a:extLst>
          </p:cNvPr>
          <p:cNvCxnSpPr/>
          <p:nvPr/>
        </p:nvCxnSpPr>
        <p:spPr>
          <a:xfrm>
            <a:off x="3056287" y="3851421"/>
            <a:ext cx="37642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72FF22-2680-A40F-5CAA-265466ED4A34}"/>
              </a:ext>
            </a:extLst>
          </p:cNvPr>
          <p:cNvCxnSpPr/>
          <p:nvPr/>
        </p:nvCxnSpPr>
        <p:spPr>
          <a:xfrm>
            <a:off x="2868074" y="3981722"/>
            <a:ext cx="37642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6278A19-67EC-FB20-14D4-CCBB0CAF1091}"/>
              </a:ext>
            </a:extLst>
          </p:cNvPr>
          <p:cNvCxnSpPr/>
          <p:nvPr/>
        </p:nvCxnSpPr>
        <p:spPr>
          <a:xfrm>
            <a:off x="3396517" y="3981722"/>
            <a:ext cx="37642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E67D793-9EEB-3F56-1ECE-4641D1476BE4}"/>
              </a:ext>
            </a:extLst>
          </p:cNvPr>
          <p:cNvCxnSpPr/>
          <p:nvPr/>
        </p:nvCxnSpPr>
        <p:spPr>
          <a:xfrm>
            <a:off x="2354108" y="4010678"/>
            <a:ext cx="37642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925739-A41F-00BA-1533-2D8969E3B7A9}"/>
              </a:ext>
            </a:extLst>
          </p:cNvPr>
          <p:cNvCxnSpPr/>
          <p:nvPr/>
        </p:nvCxnSpPr>
        <p:spPr>
          <a:xfrm>
            <a:off x="6972561" y="4025214"/>
            <a:ext cx="37642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EBED61-9CDD-2849-7771-05227911DD1F}"/>
              </a:ext>
            </a:extLst>
          </p:cNvPr>
          <p:cNvCxnSpPr/>
          <p:nvPr/>
        </p:nvCxnSpPr>
        <p:spPr>
          <a:xfrm>
            <a:off x="6407923" y="4025156"/>
            <a:ext cx="37642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04E93B7-28F3-4995-44D6-DE3CD916190D}"/>
              </a:ext>
            </a:extLst>
          </p:cNvPr>
          <p:cNvCxnSpPr/>
          <p:nvPr/>
        </p:nvCxnSpPr>
        <p:spPr>
          <a:xfrm>
            <a:off x="6089409" y="3880377"/>
            <a:ext cx="37642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3638218-B3B2-7FDD-A1C2-5827D9914969}"/>
              </a:ext>
            </a:extLst>
          </p:cNvPr>
          <p:cNvCxnSpPr/>
          <p:nvPr/>
        </p:nvCxnSpPr>
        <p:spPr>
          <a:xfrm>
            <a:off x="2339630" y="4155515"/>
            <a:ext cx="1559921" cy="0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1501538-0368-CF8A-56CC-2E0AA5D11CE9}"/>
              </a:ext>
            </a:extLst>
          </p:cNvPr>
          <p:cNvCxnSpPr/>
          <p:nvPr/>
        </p:nvCxnSpPr>
        <p:spPr>
          <a:xfrm flipV="1">
            <a:off x="5539248" y="4155457"/>
            <a:ext cx="3927713" cy="58"/>
          </a:xfrm>
          <a:prstGeom prst="line">
            <a:avLst/>
          </a:prstGeom>
          <a:ln w="38100" cmpd="sng">
            <a:solidFill>
              <a:srgbClr val="008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A98A3F-F4FB-E05B-F6C0-356052744FE1}"/>
              </a:ext>
            </a:extLst>
          </p:cNvPr>
          <p:cNvSpPr txBox="1"/>
          <p:nvPr/>
        </p:nvSpPr>
        <p:spPr>
          <a:xfrm>
            <a:off x="2426498" y="4169993"/>
            <a:ext cx="1892913" cy="526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DAF933-0296-5F36-BE74-C1E4619D6418}"/>
              </a:ext>
            </a:extLst>
          </p:cNvPr>
          <p:cNvSpPr txBox="1"/>
          <p:nvPr/>
        </p:nvSpPr>
        <p:spPr>
          <a:xfrm>
            <a:off x="5669697" y="4169993"/>
            <a:ext cx="1892913" cy="526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 B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3124EB-4ADC-2046-AFF8-AF0A2BE6FC3D}"/>
              </a:ext>
            </a:extLst>
          </p:cNvPr>
          <p:cNvCxnSpPr/>
          <p:nvPr/>
        </p:nvCxnSpPr>
        <p:spPr>
          <a:xfrm>
            <a:off x="7374397" y="3642802"/>
            <a:ext cx="37642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F719440-01BD-88F7-9BCD-BAFA9C5A9999}"/>
              </a:ext>
            </a:extLst>
          </p:cNvPr>
          <p:cNvCxnSpPr/>
          <p:nvPr/>
        </p:nvCxnSpPr>
        <p:spPr>
          <a:xfrm>
            <a:off x="7562610" y="3868605"/>
            <a:ext cx="37642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0619E75-EAF1-4C9F-2BCB-573F6D6FECEE}"/>
              </a:ext>
            </a:extLst>
          </p:cNvPr>
          <p:cNvCxnSpPr/>
          <p:nvPr/>
        </p:nvCxnSpPr>
        <p:spPr>
          <a:xfrm>
            <a:off x="7939036" y="4025156"/>
            <a:ext cx="37642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019487D-8B50-0CB2-A4A8-CDCA027D27B0}"/>
              </a:ext>
            </a:extLst>
          </p:cNvPr>
          <p:cNvCxnSpPr/>
          <p:nvPr/>
        </p:nvCxnSpPr>
        <p:spPr>
          <a:xfrm>
            <a:off x="7939036" y="3743822"/>
            <a:ext cx="37642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7EE68DF-58BC-0DD9-E189-F433C0C0A352}"/>
              </a:ext>
            </a:extLst>
          </p:cNvPr>
          <p:cNvCxnSpPr/>
          <p:nvPr/>
        </p:nvCxnSpPr>
        <p:spPr>
          <a:xfrm>
            <a:off x="7073906" y="3880377"/>
            <a:ext cx="37642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767AB1-7D8A-903C-77CB-BF2F4BCB84C7}"/>
              </a:ext>
            </a:extLst>
          </p:cNvPr>
          <p:cNvCxnSpPr/>
          <p:nvPr/>
        </p:nvCxnSpPr>
        <p:spPr>
          <a:xfrm>
            <a:off x="8224213" y="3888602"/>
            <a:ext cx="37642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EDA41B7-2D56-C1DF-D172-D601770C0F1A}"/>
              </a:ext>
            </a:extLst>
          </p:cNvPr>
          <p:cNvCxnSpPr/>
          <p:nvPr/>
        </p:nvCxnSpPr>
        <p:spPr>
          <a:xfrm>
            <a:off x="8600639" y="3783818"/>
            <a:ext cx="37642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3F31FB1-459E-3D69-318D-B9ED45565384}"/>
              </a:ext>
            </a:extLst>
          </p:cNvPr>
          <p:cNvCxnSpPr/>
          <p:nvPr/>
        </p:nvCxnSpPr>
        <p:spPr>
          <a:xfrm>
            <a:off x="8788852" y="3999946"/>
            <a:ext cx="37642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33FC13B-688B-4D9D-CF6E-0886103D3BC9}"/>
              </a:ext>
            </a:extLst>
          </p:cNvPr>
          <p:cNvCxnSpPr/>
          <p:nvPr/>
        </p:nvCxnSpPr>
        <p:spPr>
          <a:xfrm>
            <a:off x="9090535" y="3839649"/>
            <a:ext cx="376426" cy="0"/>
          </a:xfrm>
          <a:prstGeom prst="line">
            <a:avLst/>
          </a:prstGeom>
          <a:ln w="28575"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810DEA9-CD00-A99A-63B7-1E5FA2393766}"/>
              </a:ext>
            </a:extLst>
          </p:cNvPr>
          <p:cNvSpPr txBox="1"/>
          <p:nvPr/>
        </p:nvSpPr>
        <p:spPr>
          <a:xfrm>
            <a:off x="493822" y="5395844"/>
            <a:ext cx="113722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i="1" dirty="0"/>
              <a:t>Pour comparer l’expression de deux gènes, il faut diviser par la longueur de chaque gène</a:t>
            </a:r>
          </a:p>
        </p:txBody>
      </p:sp>
    </p:spTree>
    <p:extLst>
      <p:ext uri="{BB962C8B-B14F-4D97-AF65-F5344CB8AC3E}">
        <p14:creationId xmlns:p14="http://schemas.microsoft.com/office/powerpoint/2010/main" val="345179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/>
      <p:bldP spid="21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10816</TotalTime>
  <Words>1237</Words>
  <Application>Microsoft Macintosh PowerPoint</Application>
  <PresentationFormat>Widescreen</PresentationFormat>
  <Paragraphs>219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</vt:lpstr>
      <vt:lpstr>Wingdings</vt:lpstr>
      <vt:lpstr>Office Theme</vt:lpstr>
      <vt:lpstr>Introduction aux données de séquençage - ARN</vt:lpstr>
      <vt:lpstr>But</vt:lpstr>
      <vt:lpstr>Petit rappel</vt:lpstr>
      <vt:lpstr>Comment utiliser le séquençage ADN pour déterminer l’expression des gènes?</vt:lpstr>
      <vt:lpstr>Séquençage de l’ARN</vt:lpstr>
      <vt:lpstr>Comment en déduire l’expression des gènes</vt:lpstr>
      <vt:lpstr>Comment en déduire l’expression des gènes</vt:lpstr>
      <vt:lpstr>Pas seulement des gènes…</vt:lpstr>
      <vt:lpstr>Défis de cette approche basée sur le comptage</vt:lpstr>
      <vt:lpstr>Défis de cette approche basée sur le comptage</vt:lpstr>
      <vt:lpstr>En termes mathématiques</vt:lpstr>
      <vt:lpstr>Résultat d’une mesure d’expression des gènes</vt:lpstr>
      <vt:lpstr>Qu’est-ce que cela nous donne comme information?</vt:lpstr>
      <vt:lpstr>Expression différentielle pour un gène donné</vt:lpstr>
      <vt:lpstr>Expression différentielle</vt:lpstr>
      <vt:lpstr>Expression différentielle</vt:lpstr>
      <vt:lpstr>Expression différentielle</vt:lpstr>
      <vt:lpstr>Expression différentielle dans les tumeurs</vt:lpstr>
      <vt:lpstr>L’expression des gènes pour trouver des sous-types de tumeurs </vt:lpstr>
      <vt:lpstr>Clustering – brève introduction</vt:lpstr>
      <vt:lpstr>Clustering – brève introduction</vt:lpstr>
      <vt:lpstr>Clustering - intuition</vt:lpstr>
      <vt:lpstr>Clustering</vt:lpstr>
      <vt:lpstr>Clustering</vt:lpstr>
      <vt:lpstr>Que peuvent nous dire les clusters?</vt:lpstr>
      <vt:lpstr>Résumé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Gfeller</dc:creator>
  <cp:lastModifiedBy>David Gfeller</cp:lastModifiedBy>
  <cp:revision>47</cp:revision>
  <dcterms:created xsi:type="dcterms:W3CDTF">2022-07-15T08:34:52Z</dcterms:created>
  <dcterms:modified xsi:type="dcterms:W3CDTF">2025-08-13T09:53:39Z</dcterms:modified>
</cp:coreProperties>
</file>