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6" r:id="rId7"/>
    <p:sldId id="305" r:id="rId8"/>
    <p:sldId id="306" r:id="rId9"/>
    <p:sldId id="283" r:id="rId10"/>
    <p:sldId id="281" r:id="rId11"/>
    <p:sldId id="307" r:id="rId12"/>
    <p:sldId id="300" r:id="rId13"/>
    <p:sldId id="302" r:id="rId14"/>
    <p:sldId id="301" r:id="rId15"/>
    <p:sldId id="308" r:id="rId16"/>
    <p:sldId id="284" r:id="rId17"/>
    <p:sldId id="286" r:id="rId18"/>
    <p:sldId id="287" r:id="rId19"/>
    <p:sldId id="295" r:id="rId20"/>
    <p:sldId id="288" r:id="rId21"/>
    <p:sldId id="297" r:id="rId22"/>
    <p:sldId id="289" r:id="rId23"/>
    <p:sldId id="282" r:id="rId24"/>
    <p:sldId id="290" r:id="rId25"/>
    <p:sldId id="262" r:id="rId26"/>
    <p:sldId id="294" r:id="rId27"/>
    <p:sldId id="268" r:id="rId28"/>
    <p:sldId id="272" r:id="rId29"/>
    <p:sldId id="263" r:id="rId30"/>
    <p:sldId id="274" r:id="rId31"/>
    <p:sldId id="273" r:id="rId32"/>
    <p:sldId id="292" r:id="rId33"/>
    <p:sldId id="293" r:id="rId34"/>
    <p:sldId id="270" r:id="rId35"/>
    <p:sldId id="271" r:id="rId36"/>
    <p:sldId id="304" r:id="rId37"/>
    <p:sldId id="303" r:id="rId3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DAE5-4F4D-013E-1992-59C82E0DE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AAFAF-46F7-D035-AB46-039E810DB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0A97E-1591-DD17-6F6E-B0CAE1AD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E76B-8ABB-BA45-A3EF-BD4FC17CA91E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4ED7-D650-0734-BC01-B57B373E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EC2F1-0B77-4FE8-2443-06C60E7B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E39-01C7-FA4E-83A1-97E5284F6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25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5D3E-4763-335F-9520-BACF33FD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CC5F-0271-DDEA-D80B-E325C5421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DED2-33B9-D084-EF12-DC87D7CF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E76B-8ABB-BA45-A3EF-BD4FC17CA91E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BC40-BEE1-9AEB-27A5-C7A0D0F9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2CF5D-9790-D82F-0B2B-403CE9DF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E39-01C7-FA4E-83A1-97E5284F6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1E45E-BF58-F750-4A62-5496F5B79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8C7E1-C373-9597-8F26-FA4FD9BDA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4D21D-FC24-7581-AB82-B7573FCC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E76B-8ABB-BA45-A3EF-BD4FC17CA91E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BE77-7B54-1F2D-3827-54EAB60F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04AF1-00DE-D279-217F-17A7E582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E39-01C7-FA4E-83A1-97E5284F6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6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6709-B9AD-4484-F119-E6BEF5BC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5038-8CC5-4BE3-2C4B-1A82C500B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142BF-4F9B-CC90-6B13-4E2B6653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E76B-8ABB-BA45-A3EF-BD4FC17CA91E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67974-3BD8-D676-35DE-A3535A87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4624-FAED-6D9C-288A-6434DF6A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E39-01C7-FA4E-83A1-97E5284F6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016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E09D-71F8-E159-773E-D2F35721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DEE58-F291-9174-B13C-ABADE2CAF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9898-1DB6-5598-1C24-500D2299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E76B-8ABB-BA45-A3EF-BD4FC17CA91E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9ABB8-5A4D-C252-8EC9-3C5040E6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FC3C7-481A-C9A6-4589-3D1ADB1E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E39-01C7-FA4E-83A1-97E5284F6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85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4789-9EAB-08EF-662F-F6EE9014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2312B-9BE6-0F6F-A500-67CC8FE64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D9948-9936-0481-6887-36A40135D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83056-A47F-48A1-9AB6-7B864978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E76B-8ABB-BA45-A3EF-BD4FC17CA91E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DF4C8-450D-7760-51AC-DF2F2518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64677-957E-BD40-4436-CDA1EC8A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E39-01C7-FA4E-83A1-97E5284F6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84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5D9E-FF98-0F5B-D4F6-12D70283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BD8A2-3954-16DA-DAB6-67D9DFCB2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17C65-2B20-B721-4855-72F1B8A9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82578-76B6-1643-6A92-70670F29A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467C4-F465-6EC5-1D6E-766BA0854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08C4A-5266-E98F-F36C-95CE0A28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E76B-8ABB-BA45-A3EF-BD4FC17CA91E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2262F-868C-BF19-94E4-58BCEC5C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7DCB9-E308-76D5-79B4-63533472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E39-01C7-FA4E-83A1-97E5284F6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70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6E8C-CBF9-2DD4-25A4-797B92369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348EF-D4CD-4575-46DF-42CEA67E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E76B-8ABB-BA45-A3EF-BD4FC17CA91E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2F17A-349D-E749-6693-1F3C1AF9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15C50-C738-6245-73A0-B897568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E39-01C7-FA4E-83A1-97E5284F6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6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F9F00-1516-FD21-3657-9734E2F1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E76B-8ABB-BA45-A3EF-BD4FC17CA91E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8EDA2-66A1-E78D-C1B5-FA969796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9FA4C-A7D9-182C-1581-782DDD62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E39-01C7-FA4E-83A1-97E5284F6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92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16E6-556B-300E-64C2-797BDBFF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615B-BC6E-75EC-1584-B1A837FBA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E5A33-E0B7-7155-E1C3-06AB63A4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E1561-FFA2-D5BE-8AAA-7F3FC334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E76B-8ABB-BA45-A3EF-BD4FC17CA91E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1473A-75E2-DF23-DB65-9C4A881B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4F9F9-9C3B-1C06-1A91-77CDD809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E39-01C7-FA4E-83A1-97E5284F6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61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F6E6-BA32-B94C-38B5-F776FBF8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0A82D-AEF6-DC9F-7E73-81F1B88EE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09303-82B6-08AD-8B7C-69B4C8C1B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7E9AC-8A58-5920-31B7-67DE99CF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E76B-8ABB-BA45-A3EF-BD4FC17CA91E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0BDBE-DBF1-A445-5BED-5C8D6188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24A5C-568E-BD01-646C-7A5B8062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07E39-01C7-FA4E-83A1-97E5284F6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83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E99C9-4EA8-C502-628E-F62185FB2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2CD0E-899F-D4FE-3D21-33AB7650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09908-17B1-6E27-3683-99D57BA2F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AE76B-8ABB-BA45-A3EF-BD4FC17CA91E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CB5C-F7C9-B849-0BF4-96C68BC17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F605-5968-5670-7CF9-79244CA69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07E39-01C7-FA4E-83A1-97E5284F64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1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F9ED-BA2E-C664-F81A-3745DC132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b="1" dirty="0"/>
              <a:t>La recherche de biomarqueurs</a:t>
            </a:r>
            <a:r>
              <a:rPr lang="en-CH" dirty="0">
                <a:effectLst/>
              </a:rPr>
              <a:t> 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2BEAE-B214-EC4C-3DE8-AEDCD91C0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6842"/>
            <a:ext cx="9144000" cy="1655762"/>
          </a:xfrm>
        </p:spPr>
        <p:txBody>
          <a:bodyPr/>
          <a:lstStyle/>
          <a:p>
            <a:r>
              <a:rPr lang="fr-FR" dirty="0"/>
              <a:t>David Gfeller</a:t>
            </a:r>
          </a:p>
          <a:p>
            <a:r>
              <a:rPr lang="fr-FR" dirty="0"/>
              <a:t>10 octobre 2025</a:t>
            </a:r>
          </a:p>
        </p:txBody>
      </p:sp>
    </p:spTree>
    <p:extLst>
      <p:ext uri="{BB962C8B-B14F-4D97-AF65-F5344CB8AC3E}">
        <p14:creationId xmlns:p14="http://schemas.microsoft.com/office/powerpoint/2010/main" val="373004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509E-4304-B039-FD66-A3881E50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85" y="365125"/>
            <a:ext cx="11468372" cy="1325563"/>
          </a:xfrm>
        </p:spPr>
        <p:txBody>
          <a:bodyPr>
            <a:normAutofit/>
          </a:bodyPr>
          <a:lstStyle/>
          <a:p>
            <a:r>
              <a:rPr lang="fr-FR" sz="4000" dirty="0"/>
              <a:t>Paramètre continu et observation clinique 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C5C23-AAB2-5BA9-692F-866CC60B54A6}"/>
              </a:ext>
            </a:extLst>
          </p:cNvPr>
          <p:cNvSpPr txBox="1"/>
          <p:nvPr/>
        </p:nvSpPr>
        <p:spPr>
          <a:xfrm rot="16200000">
            <a:off x="581797" y="4448568"/>
            <a:ext cx="221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Fraction d’infiltration immunitaire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7A692B-442B-E3B3-E2EA-85DC00B9C545}"/>
              </a:ext>
            </a:extLst>
          </p:cNvPr>
          <p:cNvGrpSpPr/>
          <p:nvPr/>
        </p:nvGrpSpPr>
        <p:grpSpPr>
          <a:xfrm>
            <a:off x="2038718" y="3799299"/>
            <a:ext cx="2455523" cy="2113891"/>
            <a:chOff x="2038718" y="3799299"/>
            <a:chExt cx="2455523" cy="211389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B3C80A5-638E-D58C-27A4-47CBF34F4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8718" y="3799299"/>
              <a:ext cx="0" cy="211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529305-887B-60BD-F67D-966B6741B242}"/>
                </a:ext>
              </a:extLst>
            </p:cNvPr>
            <p:cNvCxnSpPr>
              <a:cxnSpLocks/>
            </p:cNvCxnSpPr>
            <p:nvPr/>
          </p:nvCxnSpPr>
          <p:spPr>
            <a:xfrm>
              <a:off x="2038718" y="5913190"/>
              <a:ext cx="2455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BD4EA1-2C10-8FE9-6A03-70E8E337016C}"/>
                </a:ext>
              </a:extLst>
            </p:cNvPr>
            <p:cNvSpPr/>
            <p:nvPr/>
          </p:nvSpPr>
          <p:spPr>
            <a:xfrm>
              <a:off x="3476670" y="4855113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8E6084-58CC-ABE7-1318-656F65CE1A63}"/>
                </a:ext>
              </a:extLst>
            </p:cNvPr>
            <p:cNvSpPr/>
            <p:nvPr/>
          </p:nvSpPr>
          <p:spPr>
            <a:xfrm>
              <a:off x="2323142" y="55084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E0F650-B487-7B2B-4649-89B978BA5C73}"/>
                </a:ext>
              </a:extLst>
            </p:cNvPr>
            <p:cNvSpPr/>
            <p:nvPr/>
          </p:nvSpPr>
          <p:spPr>
            <a:xfrm rot="221223">
              <a:off x="3429018" y="4585754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7551BA8-2712-AEAF-50FC-B983949ACDB4}"/>
                </a:ext>
              </a:extLst>
            </p:cNvPr>
            <p:cNvSpPr/>
            <p:nvPr/>
          </p:nvSpPr>
          <p:spPr>
            <a:xfrm>
              <a:off x="3964201" y="4180612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85892F-21BC-8B96-6277-5A66C4552FA4}"/>
                </a:ext>
              </a:extLst>
            </p:cNvPr>
            <p:cNvSpPr/>
            <p:nvPr/>
          </p:nvSpPr>
          <p:spPr>
            <a:xfrm>
              <a:off x="2801143" y="5137938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F29DD7-3CCA-1C46-490D-505B94680F33}"/>
                </a:ext>
              </a:extLst>
            </p:cNvPr>
            <p:cNvSpPr/>
            <p:nvPr/>
          </p:nvSpPr>
          <p:spPr>
            <a:xfrm>
              <a:off x="3586078" y="4352930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BACFE8-0257-681A-B7DA-06AA5AC554BC}"/>
                </a:ext>
              </a:extLst>
            </p:cNvPr>
            <p:cNvSpPr/>
            <p:nvPr/>
          </p:nvSpPr>
          <p:spPr>
            <a:xfrm>
              <a:off x="3162052" y="4828482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720BBB-28D4-31A6-FB4F-C4472C89D716}"/>
                </a:ext>
              </a:extLst>
            </p:cNvPr>
            <p:cNvSpPr/>
            <p:nvPr/>
          </p:nvSpPr>
          <p:spPr>
            <a:xfrm>
              <a:off x="3035428" y="5239690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BDACCC-2A76-6435-FF37-A6C3C1E57329}"/>
                </a:ext>
              </a:extLst>
            </p:cNvPr>
            <p:cNvSpPr/>
            <p:nvPr/>
          </p:nvSpPr>
          <p:spPr>
            <a:xfrm>
              <a:off x="3826543" y="4771733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73A0EB5-3A30-4E53-1BB7-75FBB9B98060}"/>
                </a:ext>
              </a:extLst>
            </p:cNvPr>
            <p:cNvSpPr/>
            <p:nvPr/>
          </p:nvSpPr>
          <p:spPr>
            <a:xfrm>
              <a:off x="2560675" y="55084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94B9E-73DB-0871-42D2-7E4DE2DE0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37" y="1690688"/>
            <a:ext cx="10201977" cy="1646747"/>
          </a:xfrm>
        </p:spPr>
        <p:txBody>
          <a:bodyPr>
            <a:normAutofit/>
          </a:bodyPr>
          <a:lstStyle/>
          <a:p>
            <a:r>
              <a:rPr lang="fr-FR" dirty="0"/>
              <a:t>Exemple:</a:t>
            </a:r>
          </a:p>
          <a:p>
            <a:pPr lvl="1"/>
            <a:r>
              <a:rPr lang="fr-FR" dirty="0"/>
              <a:t>Paramètre mesuré: fraction de cellule immunitaire dans une tumeur</a:t>
            </a:r>
          </a:p>
          <a:p>
            <a:pPr lvl="1"/>
            <a:r>
              <a:rPr lang="fr-FR" dirty="0"/>
              <a:t>Observation: diminution de la taille d’une tumeur suite à un traitement.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1EFEBB-5FDB-6F4E-D682-09A61B87620A}"/>
              </a:ext>
            </a:extLst>
          </p:cNvPr>
          <p:cNvSpPr txBox="1"/>
          <p:nvPr/>
        </p:nvSpPr>
        <p:spPr>
          <a:xfrm>
            <a:off x="2733323" y="6001058"/>
            <a:ext cx="221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Diminution de la taille de la tumeur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3E52C-2580-4BD9-1324-F535552D78FF}"/>
              </a:ext>
            </a:extLst>
          </p:cNvPr>
          <p:cNvSpPr txBox="1"/>
          <p:nvPr/>
        </p:nvSpPr>
        <p:spPr>
          <a:xfrm>
            <a:off x="6873164" y="4800730"/>
            <a:ext cx="395217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La P-value indique la probabilité d’avoir cette corrélation si les points étaient distribués au hasard.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10D790-3FE2-3DF3-3FC9-1CEB9DE92B33}"/>
              </a:ext>
            </a:extLst>
          </p:cNvPr>
          <p:cNvSpPr txBox="1"/>
          <p:nvPr/>
        </p:nvSpPr>
        <p:spPr>
          <a:xfrm>
            <a:off x="6629113" y="3429000"/>
            <a:ext cx="4440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Un bon biomarqueur correspond à un bon coefficient de corrélation</a:t>
            </a:r>
          </a:p>
        </p:txBody>
      </p:sp>
    </p:spTree>
    <p:extLst>
      <p:ext uri="{BB962C8B-B14F-4D97-AF65-F5344CB8AC3E}">
        <p14:creationId xmlns:p14="http://schemas.microsoft.com/office/powerpoint/2010/main" val="3268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uiExpand="1" build="p"/>
      <p:bldP spid="19" grpId="0"/>
      <p:bldP spid="5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BFC3-DECF-8BE4-CFEC-AB7EA46F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spécial des courbes de survie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AA907-5C3C-A08D-4A70-E3C0914D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70" y="1795746"/>
            <a:ext cx="5552972" cy="2428741"/>
          </a:xfrm>
        </p:spPr>
        <p:txBody>
          <a:bodyPr/>
          <a:lstStyle/>
          <a:p>
            <a:r>
              <a:rPr lang="fr-FR" dirty="0"/>
              <a:t>Paramètre binaire: présence d’une mutation, ou bien administration d’un traitement</a:t>
            </a:r>
          </a:p>
          <a:p>
            <a:r>
              <a:rPr lang="fr-FR" dirty="0"/>
              <a:t>Observation continue: survie des patients.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E026E-9582-0139-2B75-102D6E668634}"/>
              </a:ext>
            </a:extLst>
          </p:cNvPr>
          <p:cNvSpPr txBox="1"/>
          <p:nvPr/>
        </p:nvSpPr>
        <p:spPr>
          <a:xfrm>
            <a:off x="671775" y="5062254"/>
            <a:ext cx="103808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u="sng" dirty="0"/>
              <a:t>Problème</a:t>
            </a:r>
            <a:r>
              <a:rPr lang="fr-FR" sz="2800" dirty="0"/>
              <a:t>: la survie n’est pas connue pour tous les patients:</a:t>
            </a:r>
          </a:p>
          <a:p>
            <a:endParaRPr lang="fr-FR" sz="1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dirty="0"/>
              <a:t>Certains patients quittent une étude (</a:t>
            </a:r>
            <a:r>
              <a:rPr lang="fr-FR" sz="2800" b="1" dirty="0"/>
              <a:t>censure</a:t>
            </a:r>
            <a:r>
              <a:rPr lang="fr-FR" sz="2800" dirty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800" dirty="0"/>
              <a:t>Certains patients sont toujours en vie à la fin de l’étude.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2F52A1-B98D-F670-4CC3-7773ED1AB59F}"/>
              </a:ext>
            </a:extLst>
          </p:cNvPr>
          <p:cNvGrpSpPr/>
          <p:nvPr/>
        </p:nvGrpSpPr>
        <p:grpSpPr>
          <a:xfrm rot="5400000">
            <a:off x="8918992" y="1738547"/>
            <a:ext cx="2326224" cy="3130650"/>
            <a:chOff x="2419031" y="3333486"/>
            <a:chExt cx="1570723" cy="211389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352D88-D4DD-F02C-9D18-28AB225BE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9754" y="3333486"/>
              <a:ext cx="0" cy="211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2EC6A01-54A0-5AEA-747D-40FEE5793127}"/>
                </a:ext>
              </a:extLst>
            </p:cNvPr>
            <p:cNvCxnSpPr>
              <a:cxnSpLocks/>
            </p:cNvCxnSpPr>
            <p:nvPr/>
          </p:nvCxnSpPr>
          <p:spPr>
            <a:xfrm>
              <a:off x="2419031" y="5447377"/>
              <a:ext cx="1570723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8FB6D9-B9FC-5C1D-E84F-A02FA45B1F2A}"/>
                </a:ext>
              </a:extLst>
            </p:cNvPr>
            <p:cNvSpPr/>
            <p:nvPr/>
          </p:nvSpPr>
          <p:spPr>
            <a:xfrm>
              <a:off x="2776604" y="3665249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958ADD-A10C-6063-86ED-697BA767D7FA}"/>
                </a:ext>
              </a:extLst>
            </p:cNvPr>
            <p:cNvSpPr/>
            <p:nvPr/>
          </p:nvSpPr>
          <p:spPr>
            <a:xfrm>
              <a:off x="2776604" y="3912780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E921357-A1DB-9879-DD4D-43FBA84F03A7}"/>
                </a:ext>
              </a:extLst>
            </p:cNvPr>
            <p:cNvSpPr/>
            <p:nvPr/>
          </p:nvSpPr>
          <p:spPr>
            <a:xfrm rot="221223">
              <a:off x="2780951" y="4165874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C156A5-7870-F24B-EFDD-D1E20962D5E3}"/>
                </a:ext>
              </a:extLst>
            </p:cNvPr>
            <p:cNvSpPr/>
            <p:nvPr/>
          </p:nvSpPr>
          <p:spPr>
            <a:xfrm>
              <a:off x="2776604" y="3792293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AC80DD-A694-D416-05F8-57A1248462B7}"/>
                </a:ext>
              </a:extLst>
            </p:cNvPr>
            <p:cNvSpPr/>
            <p:nvPr/>
          </p:nvSpPr>
          <p:spPr>
            <a:xfrm>
              <a:off x="2776604" y="4495591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4B2F02-DAAD-F2E6-3B9E-B1A07C38386A}"/>
                </a:ext>
              </a:extLst>
            </p:cNvPr>
            <p:cNvSpPr/>
            <p:nvPr/>
          </p:nvSpPr>
          <p:spPr>
            <a:xfrm>
              <a:off x="3462961" y="44910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4A1FD1-4739-0D08-896E-2D219A10626C}"/>
                </a:ext>
              </a:extLst>
            </p:cNvPr>
            <p:cNvSpPr/>
            <p:nvPr/>
          </p:nvSpPr>
          <p:spPr>
            <a:xfrm>
              <a:off x="3462961" y="46434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053A43-0689-FCD7-300C-1195B49232FA}"/>
                </a:ext>
              </a:extLst>
            </p:cNvPr>
            <p:cNvSpPr/>
            <p:nvPr/>
          </p:nvSpPr>
          <p:spPr>
            <a:xfrm>
              <a:off x="3462961" y="47958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A99620-96C9-A75A-B6A4-D9EA0F29C17B}"/>
                </a:ext>
              </a:extLst>
            </p:cNvPr>
            <p:cNvSpPr/>
            <p:nvPr/>
          </p:nvSpPr>
          <p:spPr>
            <a:xfrm>
              <a:off x="3462961" y="49482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9FD53AB-55C1-28AF-0AA8-58AC6F9A42BF}"/>
                </a:ext>
              </a:extLst>
            </p:cNvPr>
            <p:cNvSpPr/>
            <p:nvPr/>
          </p:nvSpPr>
          <p:spPr>
            <a:xfrm>
              <a:off x="3462961" y="51006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38EC68B-9F85-38FA-C7EB-53D50888C68E}"/>
              </a:ext>
            </a:extLst>
          </p:cNvPr>
          <p:cNvSpPr txBox="1"/>
          <p:nvPr/>
        </p:nvSpPr>
        <p:spPr>
          <a:xfrm>
            <a:off x="10882371" y="4501739"/>
            <a:ext cx="9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Survie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72AF2E-C2F9-7EC9-DA0A-866E215376B3}"/>
              </a:ext>
            </a:extLst>
          </p:cNvPr>
          <p:cNvSpPr txBox="1"/>
          <p:nvPr/>
        </p:nvSpPr>
        <p:spPr>
          <a:xfrm>
            <a:off x="7259990" y="3454340"/>
            <a:ext cx="124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Pas de traitement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74D49-1E0F-81B0-8A8A-8FA98FF5D2DE}"/>
              </a:ext>
            </a:extLst>
          </p:cNvPr>
          <p:cNvSpPr txBox="1"/>
          <p:nvPr/>
        </p:nvSpPr>
        <p:spPr>
          <a:xfrm>
            <a:off x="7268413" y="2582744"/>
            <a:ext cx="124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Traitement</a:t>
            </a:r>
          </a:p>
        </p:txBody>
      </p:sp>
    </p:spTree>
    <p:extLst>
      <p:ext uri="{BB962C8B-B14F-4D97-AF65-F5344CB8AC3E}">
        <p14:creationId xmlns:p14="http://schemas.microsoft.com/office/powerpoint/2010/main" val="1062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97D8-1B71-E7BA-5BFB-E466C581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 de survie sans censure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6580-3812-CE1F-2303-FA5A38377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2" y="1695980"/>
            <a:ext cx="5316881" cy="1174220"/>
          </a:xfrm>
        </p:spPr>
        <p:txBody>
          <a:bodyPr>
            <a:normAutofit/>
          </a:bodyPr>
          <a:lstStyle/>
          <a:p>
            <a:r>
              <a:rPr lang="fr-FR" dirty="0"/>
              <a:t>Exemple 1: 5 patients, étude sur 30 mois, pas de censure </a:t>
            </a:r>
          </a:p>
          <a:p>
            <a:pPr marL="457200" lvl="1" indent="0">
              <a:buNone/>
            </a:pPr>
            <a:endParaRPr lang="fr-F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157B56-189D-8DB3-2C76-3E1A0C395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11569"/>
              </p:ext>
            </p:extLst>
          </p:nvPr>
        </p:nvGraphicFramePr>
        <p:xfrm>
          <a:off x="1931138" y="2891183"/>
          <a:ext cx="1718734" cy="3191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933">
                  <a:extLst>
                    <a:ext uri="{9D8B030D-6E8A-4147-A177-3AD203B41FA5}">
                      <a16:colId xmlns:a16="http://schemas.microsoft.com/office/drawing/2014/main" val="272227522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1140034789"/>
                    </a:ext>
                  </a:extLst>
                </a:gridCol>
              </a:tblGrid>
              <a:tr h="531989">
                <a:tc>
                  <a:txBody>
                    <a:bodyPr/>
                    <a:lstStyle/>
                    <a:p>
                      <a:r>
                        <a:rPr lang="fr-FR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Survie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3337"/>
                  </a:ext>
                </a:extLst>
              </a:tr>
              <a:tr h="531989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3393"/>
                  </a:ext>
                </a:extLst>
              </a:tr>
              <a:tr h="531989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74951"/>
                  </a:ext>
                </a:extLst>
              </a:tr>
              <a:tr h="531989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9573"/>
                  </a:ext>
                </a:extLst>
              </a:tr>
              <a:tr h="531989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15362"/>
                  </a:ext>
                </a:extLst>
              </a:tr>
              <a:tr h="531989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81963"/>
                  </a:ext>
                </a:extLst>
              </a:tr>
            </a:tbl>
          </a:graphicData>
        </a:graphic>
      </p:graphicFrame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1CE036-7003-4B4D-FA94-97CDDAA6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963" y="1532634"/>
            <a:ext cx="5316880" cy="45504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2EB845-407A-B866-3474-CFB6595EF56F}"/>
              </a:ext>
            </a:extLst>
          </p:cNvPr>
          <p:cNvSpPr txBox="1"/>
          <p:nvPr/>
        </p:nvSpPr>
        <p:spPr>
          <a:xfrm>
            <a:off x="7517662" y="606392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Survie [mois]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2869C4-A7B7-F501-9418-1B98FDCE7000}"/>
              </a:ext>
            </a:extLst>
          </p:cNvPr>
          <p:cNvSpPr txBox="1"/>
          <p:nvPr/>
        </p:nvSpPr>
        <p:spPr>
          <a:xfrm rot="16200000">
            <a:off x="4222753" y="3314433"/>
            <a:ext cx="323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Probabilité de survie</a:t>
            </a:r>
          </a:p>
        </p:txBody>
      </p:sp>
    </p:spTree>
    <p:extLst>
      <p:ext uri="{BB962C8B-B14F-4D97-AF65-F5344CB8AC3E}">
        <p14:creationId xmlns:p14="http://schemas.microsoft.com/office/powerpoint/2010/main" val="177749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B8A1E8-1003-D0EB-FB58-5FBC1796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74" y="1701435"/>
            <a:ext cx="5163388" cy="4544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6F3225-32DE-0452-4D28-0B1EE2F8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 de survie avec censure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805084-5E60-AAB6-3DBD-D288469A7A7A}"/>
              </a:ext>
            </a:extLst>
          </p:cNvPr>
          <p:cNvSpPr txBox="1">
            <a:spLocks/>
          </p:cNvSpPr>
          <p:nvPr/>
        </p:nvSpPr>
        <p:spPr>
          <a:xfrm>
            <a:off x="901700" y="1794934"/>
            <a:ext cx="3886200" cy="97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2: 5 patients, avec censure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fr-F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9CD9E9-0B83-8F84-25C3-2BBE7A85F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351090"/>
              </p:ext>
            </p:extLst>
          </p:nvPr>
        </p:nvGraphicFramePr>
        <p:xfrm>
          <a:off x="1217728" y="3012987"/>
          <a:ext cx="2709333" cy="3300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72227522"/>
                    </a:ext>
                  </a:extLst>
                </a:gridCol>
                <a:gridCol w="770466">
                  <a:extLst>
                    <a:ext uri="{9D8B030D-6E8A-4147-A177-3AD203B41FA5}">
                      <a16:colId xmlns:a16="http://schemas.microsoft.com/office/drawing/2014/main" val="1140034789"/>
                    </a:ext>
                  </a:extLst>
                </a:gridCol>
                <a:gridCol w="1024467">
                  <a:extLst>
                    <a:ext uri="{9D8B030D-6E8A-4147-A177-3AD203B41FA5}">
                      <a16:colId xmlns:a16="http://schemas.microsoft.com/office/drawing/2014/main" val="2578520500"/>
                    </a:ext>
                  </a:extLst>
                </a:gridCol>
              </a:tblGrid>
              <a:tr h="531989">
                <a:tc>
                  <a:txBody>
                    <a:bodyPr/>
                    <a:lstStyle/>
                    <a:p>
                      <a:r>
                        <a:rPr lang="fr-FR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Survie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Décès confirmé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43337"/>
                  </a:ext>
                </a:extLst>
              </a:tr>
              <a:tr h="531989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3393"/>
                  </a:ext>
                </a:extLst>
              </a:tr>
              <a:tr h="531989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74951"/>
                  </a:ext>
                </a:extLst>
              </a:tr>
              <a:tr h="531989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79573"/>
                  </a:ext>
                </a:extLst>
              </a:tr>
              <a:tr h="531989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015362"/>
                  </a:ext>
                </a:extLst>
              </a:tr>
              <a:tr h="531989"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8196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4968CC-A237-4DB4-C529-33663823D28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13189" y="1665135"/>
            <a:ext cx="5487755" cy="323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E85CA7-66C6-FB4E-DB7A-CF3897DC82E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989996" y="1665135"/>
            <a:ext cx="410948" cy="1647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8CC39B-F052-E503-F0E7-9BA9F1DB81AB}"/>
              </a:ext>
            </a:extLst>
          </p:cNvPr>
          <p:cNvSpPr txBox="1"/>
          <p:nvPr/>
        </p:nvSpPr>
        <p:spPr>
          <a:xfrm>
            <a:off x="8448422" y="1018804"/>
            <a:ext cx="190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Patient dont on a perdu la trace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615E1-C43E-DD8B-0EA6-CB273504A9D9}"/>
              </a:ext>
            </a:extLst>
          </p:cNvPr>
          <p:cNvSpPr txBox="1"/>
          <p:nvPr/>
        </p:nvSpPr>
        <p:spPr>
          <a:xfrm>
            <a:off x="4558535" y="5952992"/>
            <a:ext cx="203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Patient en vie à la fin de l’étude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89DA9E-DC82-BA71-4F07-8CE0EF4F251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597393" y="4582106"/>
            <a:ext cx="3961521" cy="169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CFB41C-A3AF-7A45-100F-F9623CBE1F2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27061" y="5942245"/>
            <a:ext cx="631474" cy="33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4C7E9E-D2D7-4B2C-A79E-F83713836391}"/>
              </a:ext>
            </a:extLst>
          </p:cNvPr>
          <p:cNvSpPr txBox="1"/>
          <p:nvPr/>
        </p:nvSpPr>
        <p:spPr>
          <a:xfrm>
            <a:off x="7517662" y="606392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Survie [mois]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B3D93-E4D3-7EA9-F907-8E911053E29C}"/>
              </a:ext>
            </a:extLst>
          </p:cNvPr>
          <p:cNvSpPr txBox="1"/>
          <p:nvPr/>
        </p:nvSpPr>
        <p:spPr>
          <a:xfrm rot="16200000">
            <a:off x="4222753" y="3314433"/>
            <a:ext cx="323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Probabilité de survie</a:t>
            </a:r>
          </a:p>
        </p:txBody>
      </p:sp>
    </p:spTree>
    <p:extLst>
      <p:ext uri="{BB962C8B-B14F-4D97-AF65-F5344CB8AC3E}">
        <p14:creationId xmlns:p14="http://schemas.microsoft.com/office/powerpoint/2010/main" val="128270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BE71-AFEB-2D59-2171-98D88444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70608" cy="1325563"/>
          </a:xfrm>
        </p:spPr>
        <p:txBody>
          <a:bodyPr/>
          <a:lstStyle/>
          <a:p>
            <a:r>
              <a:rPr lang="fr-FR" dirty="0"/>
              <a:t>Biomarqueur de survie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35CB-FA35-C0DF-726D-30D479CB1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78" y="1690688"/>
            <a:ext cx="5414350" cy="5070762"/>
          </a:xfrm>
        </p:spPr>
        <p:txBody>
          <a:bodyPr>
            <a:normAutofit/>
          </a:bodyPr>
          <a:lstStyle/>
          <a:p>
            <a:r>
              <a:rPr lang="fr-FR" dirty="0"/>
              <a:t>En présence d’un biomarqueur discret (e.g., présence ou absence d’une mutation, ou traitement </a:t>
            </a:r>
            <a:r>
              <a:rPr lang="fr-FR" dirty="0" err="1"/>
              <a:t>specifique</a:t>
            </a:r>
            <a:r>
              <a:rPr lang="fr-FR" dirty="0"/>
              <a:t>) on peut comparer les courbes de survie (estimation Kaplan-Meier).</a:t>
            </a:r>
          </a:p>
          <a:p>
            <a:r>
              <a:rPr lang="fr-FR" dirty="0"/>
              <a:t>Cela s’applique aussi pour évaluer l’efficacité d’un traitement (paramètres: traitement oui/non)</a:t>
            </a:r>
          </a:p>
          <a:p>
            <a:endParaRPr lang="fr-FR" dirty="0"/>
          </a:p>
          <a:p>
            <a:r>
              <a:rPr lang="fr-FR" dirty="0"/>
              <a:t>On peut calculer une P-value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2" descr="https://www.nejm.org/na101/home/literatum/publisher/mms/journals/content/nejm/2018/nejm_2018.378.issue-22/nejmoa1801005/20180626/images/img_xlarge/nejmoa1801005_f1.jpeg">
            <a:extLst>
              <a:ext uri="{FF2B5EF4-FFF2-40B4-BE49-F238E27FC236}">
                <a16:creationId xmlns:a16="http://schemas.microsoft.com/office/drawing/2014/main" id="{E1C38AE5-B66D-668C-568F-C924DCE85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2" t="290" r="1503" b="62600"/>
          <a:stretch/>
        </p:blipFill>
        <p:spPr bwMode="auto">
          <a:xfrm>
            <a:off x="6096000" y="2384752"/>
            <a:ext cx="5377684" cy="390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7EDB6B-28BE-C69E-0412-AF6087CACB87}"/>
              </a:ext>
            </a:extLst>
          </p:cNvPr>
          <p:cNvSpPr txBox="1"/>
          <p:nvPr/>
        </p:nvSpPr>
        <p:spPr>
          <a:xfrm>
            <a:off x="6886944" y="1690688"/>
            <a:ext cx="4187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Cancer du poumon avec ou sans immunothérapie</a:t>
            </a:r>
          </a:p>
        </p:txBody>
      </p:sp>
    </p:spTree>
    <p:extLst>
      <p:ext uri="{BB962C8B-B14F-4D97-AF65-F5344CB8AC3E}">
        <p14:creationId xmlns:p14="http://schemas.microsoft.com/office/powerpoint/2010/main" val="328358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BE93-7C15-EC65-0843-0A2E8EBC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de la validation d’un biomarqueur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21B9-76BD-7469-7740-7783CE6F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Prendre une cohorte de patients où l’on a mesuré le paramètre qui nous intéresse (biomarqueur) et où l’on a accès à l’observation clinique.</a:t>
            </a:r>
          </a:p>
          <a:p>
            <a:endParaRPr lang="fr-FR" dirty="0"/>
          </a:p>
          <a:p>
            <a:r>
              <a:rPr lang="fr-FR" dirty="0"/>
              <a:t>Voir si le paramètre mesuré est « corrélé » avec l’observation clinique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Calculer une P-value</a:t>
            </a:r>
          </a:p>
        </p:txBody>
      </p:sp>
      <p:pic>
        <p:nvPicPr>
          <p:cNvPr id="5" name="Picture 2" descr="https://www.nejm.org/na101/home/literatum/publisher/mms/journals/content/nejm/2018/nejm_2018.378.issue-22/nejmoa1801005/20180626/images/img_xlarge/nejmoa1801005_f1.jpeg">
            <a:extLst>
              <a:ext uri="{FF2B5EF4-FFF2-40B4-BE49-F238E27FC236}">
                <a16:creationId xmlns:a16="http://schemas.microsoft.com/office/drawing/2014/main" id="{F9904257-91EE-A609-EDEC-09B3D3D05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2" t="290" r="1503" b="62600"/>
          <a:stretch/>
        </p:blipFill>
        <p:spPr bwMode="auto">
          <a:xfrm>
            <a:off x="9029949" y="3676849"/>
            <a:ext cx="2566989" cy="186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606D6B9-902C-4345-FB50-7AD1E25CEA05}"/>
              </a:ext>
            </a:extLst>
          </p:cNvPr>
          <p:cNvGrpSpPr/>
          <p:nvPr/>
        </p:nvGrpSpPr>
        <p:grpSpPr>
          <a:xfrm>
            <a:off x="4193257" y="3676849"/>
            <a:ext cx="1154376" cy="1553568"/>
            <a:chOff x="2419031" y="3333486"/>
            <a:chExt cx="1570723" cy="211389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566DE08-1395-C497-B7CD-AD2F47B21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9031" y="3333486"/>
              <a:ext cx="0" cy="211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644CA4-20C4-EE6B-B9C7-09C03FD9F3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9031" y="5447377"/>
              <a:ext cx="1570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9B9C13-A4CE-7B0B-F7BB-F311ADBC863A}"/>
                </a:ext>
              </a:extLst>
            </p:cNvPr>
            <p:cNvSpPr/>
            <p:nvPr/>
          </p:nvSpPr>
          <p:spPr>
            <a:xfrm>
              <a:off x="2776604" y="3665249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8B94C4-CF92-DE3B-6822-A217ED4A522C}"/>
                </a:ext>
              </a:extLst>
            </p:cNvPr>
            <p:cNvSpPr/>
            <p:nvPr/>
          </p:nvSpPr>
          <p:spPr>
            <a:xfrm>
              <a:off x="2776604" y="3912780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23FB72-712D-1B26-7B11-32DDA17F7D79}"/>
                </a:ext>
              </a:extLst>
            </p:cNvPr>
            <p:cNvSpPr/>
            <p:nvPr/>
          </p:nvSpPr>
          <p:spPr>
            <a:xfrm rot="221223">
              <a:off x="2780951" y="4165874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735921-119C-0939-B2F3-304A55C43D5C}"/>
                </a:ext>
              </a:extLst>
            </p:cNvPr>
            <p:cNvSpPr/>
            <p:nvPr/>
          </p:nvSpPr>
          <p:spPr>
            <a:xfrm>
              <a:off x="2776604" y="3792293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E3B75C-02D9-B522-BB45-CC11A7449822}"/>
                </a:ext>
              </a:extLst>
            </p:cNvPr>
            <p:cNvSpPr/>
            <p:nvPr/>
          </p:nvSpPr>
          <p:spPr>
            <a:xfrm>
              <a:off x="2776604" y="4495591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F31E37-7B49-273C-482E-5EF08503FBA6}"/>
                </a:ext>
              </a:extLst>
            </p:cNvPr>
            <p:cNvSpPr/>
            <p:nvPr/>
          </p:nvSpPr>
          <p:spPr>
            <a:xfrm>
              <a:off x="3462961" y="44910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F83889-DBAD-462D-47D0-F2A235D952C4}"/>
                </a:ext>
              </a:extLst>
            </p:cNvPr>
            <p:cNvSpPr/>
            <p:nvPr/>
          </p:nvSpPr>
          <p:spPr>
            <a:xfrm>
              <a:off x="3462961" y="46434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B99D72-1908-3AC0-A2A9-0884A74AA524}"/>
                </a:ext>
              </a:extLst>
            </p:cNvPr>
            <p:cNvSpPr/>
            <p:nvPr/>
          </p:nvSpPr>
          <p:spPr>
            <a:xfrm>
              <a:off x="3462961" y="47958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A7DF87B-B764-F362-B6DD-E0C4520D68AF}"/>
                </a:ext>
              </a:extLst>
            </p:cNvPr>
            <p:cNvSpPr/>
            <p:nvPr/>
          </p:nvSpPr>
          <p:spPr>
            <a:xfrm>
              <a:off x="3462961" y="49482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D3E026-A5E1-C980-3AD8-9EC44D57B8F0}"/>
                </a:ext>
              </a:extLst>
            </p:cNvPr>
            <p:cNvSpPr/>
            <p:nvPr/>
          </p:nvSpPr>
          <p:spPr>
            <a:xfrm>
              <a:off x="3462961" y="51006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D772AB-C64E-3515-D793-16073F184A36}"/>
              </a:ext>
            </a:extLst>
          </p:cNvPr>
          <p:cNvGrpSpPr/>
          <p:nvPr/>
        </p:nvGrpSpPr>
        <p:grpSpPr>
          <a:xfrm>
            <a:off x="6307094" y="3618450"/>
            <a:ext cx="1940318" cy="1670365"/>
            <a:chOff x="2038718" y="3799299"/>
            <a:chExt cx="2455523" cy="21138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848306-EE92-FED7-79B2-59327B1B4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8718" y="3799299"/>
              <a:ext cx="0" cy="211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8998F3C-96B2-CC9B-7E16-AF432B7C31C9}"/>
                </a:ext>
              </a:extLst>
            </p:cNvPr>
            <p:cNvCxnSpPr>
              <a:cxnSpLocks/>
            </p:cNvCxnSpPr>
            <p:nvPr/>
          </p:nvCxnSpPr>
          <p:spPr>
            <a:xfrm>
              <a:off x="2038718" y="5913190"/>
              <a:ext cx="24555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EF7036-6662-F8DF-934E-48C567950061}"/>
                </a:ext>
              </a:extLst>
            </p:cNvPr>
            <p:cNvSpPr/>
            <p:nvPr/>
          </p:nvSpPr>
          <p:spPr>
            <a:xfrm>
              <a:off x="3476670" y="4855113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3CA4CF6-0AB4-3726-A2FE-C358066638DC}"/>
                </a:ext>
              </a:extLst>
            </p:cNvPr>
            <p:cNvSpPr/>
            <p:nvPr/>
          </p:nvSpPr>
          <p:spPr>
            <a:xfrm>
              <a:off x="2323142" y="55084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C9A3749-D239-4AA6-4DBC-CA615A5C4F42}"/>
                </a:ext>
              </a:extLst>
            </p:cNvPr>
            <p:cNvSpPr/>
            <p:nvPr/>
          </p:nvSpPr>
          <p:spPr>
            <a:xfrm rot="221223">
              <a:off x="3429018" y="4585754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59D5A0-F175-9945-1F89-25693764C0E4}"/>
                </a:ext>
              </a:extLst>
            </p:cNvPr>
            <p:cNvSpPr/>
            <p:nvPr/>
          </p:nvSpPr>
          <p:spPr>
            <a:xfrm>
              <a:off x="3964201" y="4180612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A06AFB-E806-DF9D-3443-28584A0F7131}"/>
                </a:ext>
              </a:extLst>
            </p:cNvPr>
            <p:cNvSpPr/>
            <p:nvPr/>
          </p:nvSpPr>
          <p:spPr>
            <a:xfrm>
              <a:off x="2801143" y="5137938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8F4236B-D482-99F1-75CF-EA64D31D1B06}"/>
                </a:ext>
              </a:extLst>
            </p:cNvPr>
            <p:cNvSpPr/>
            <p:nvPr/>
          </p:nvSpPr>
          <p:spPr>
            <a:xfrm>
              <a:off x="3586078" y="4352930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9B17A13-35C2-79AF-31E0-C82446A454E1}"/>
                </a:ext>
              </a:extLst>
            </p:cNvPr>
            <p:cNvSpPr/>
            <p:nvPr/>
          </p:nvSpPr>
          <p:spPr>
            <a:xfrm>
              <a:off x="3162052" y="4828482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1A6EC9-90D1-7280-49B3-C3772CC4F8C7}"/>
                </a:ext>
              </a:extLst>
            </p:cNvPr>
            <p:cNvSpPr/>
            <p:nvPr/>
          </p:nvSpPr>
          <p:spPr>
            <a:xfrm>
              <a:off x="3035428" y="5239690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1F33B0C-CDB9-0908-5BC4-EB37623955D2}"/>
                </a:ext>
              </a:extLst>
            </p:cNvPr>
            <p:cNvSpPr/>
            <p:nvPr/>
          </p:nvSpPr>
          <p:spPr>
            <a:xfrm>
              <a:off x="3826543" y="4771733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6CC7F3-87A8-DF9F-33ED-6470BDE15AEA}"/>
                </a:ext>
              </a:extLst>
            </p:cNvPr>
            <p:cNvSpPr/>
            <p:nvPr/>
          </p:nvSpPr>
          <p:spPr>
            <a:xfrm>
              <a:off x="2560675" y="55084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03933BF-5FDC-56EA-55E3-6470EE1D5476}"/>
              </a:ext>
            </a:extLst>
          </p:cNvPr>
          <p:cNvGrpSpPr/>
          <p:nvPr/>
        </p:nvGrpSpPr>
        <p:grpSpPr>
          <a:xfrm>
            <a:off x="1062320" y="3840642"/>
            <a:ext cx="2370193" cy="1170465"/>
            <a:chOff x="1658753" y="3605987"/>
            <a:chExt cx="4800600" cy="237066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8CA9DC-BDC9-962C-02A9-1A40E2B102EE}"/>
                </a:ext>
              </a:extLst>
            </p:cNvPr>
            <p:cNvSpPr/>
            <p:nvPr/>
          </p:nvSpPr>
          <p:spPr>
            <a:xfrm>
              <a:off x="1658753" y="3605987"/>
              <a:ext cx="4800600" cy="2370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1F4765-4433-537B-437C-2D134A43F74F}"/>
                </a:ext>
              </a:extLst>
            </p:cNvPr>
            <p:cNvCxnSpPr>
              <a:cxnSpLocks/>
              <a:stCxn id="32" idx="0"/>
              <a:endCxn id="32" idx="2"/>
            </p:cNvCxnSpPr>
            <p:nvPr/>
          </p:nvCxnSpPr>
          <p:spPr>
            <a:xfrm>
              <a:off x="4059053" y="3605987"/>
              <a:ext cx="0" cy="2370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A1F23-5C52-91F3-B9BD-A94BEDE03645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>
              <a:off x="1658753" y="4791320"/>
              <a:ext cx="4800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4F9D9A-791B-256B-8D6E-7411382F21DF}"/>
                </a:ext>
              </a:extLst>
            </p:cNvPr>
            <p:cNvSpPr txBox="1"/>
            <p:nvPr/>
          </p:nvSpPr>
          <p:spPr>
            <a:xfrm>
              <a:off x="2588734" y="3951614"/>
              <a:ext cx="938058" cy="685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01023D7-F302-16E0-D679-0058C6A05F6E}"/>
                </a:ext>
              </a:extLst>
            </p:cNvPr>
            <p:cNvSpPr txBox="1"/>
            <p:nvPr/>
          </p:nvSpPr>
          <p:spPr>
            <a:xfrm>
              <a:off x="4906382" y="5105694"/>
              <a:ext cx="811460" cy="685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33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B62B46-2194-2488-31DC-C5FB208EC492}"/>
                </a:ext>
              </a:extLst>
            </p:cNvPr>
            <p:cNvSpPr txBox="1"/>
            <p:nvPr/>
          </p:nvSpPr>
          <p:spPr>
            <a:xfrm>
              <a:off x="2645684" y="5169117"/>
              <a:ext cx="642148" cy="685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FD2745B-4846-CEB4-529E-2EE657EDD1E6}"/>
                </a:ext>
              </a:extLst>
            </p:cNvPr>
            <p:cNvSpPr txBox="1"/>
            <p:nvPr/>
          </p:nvSpPr>
          <p:spPr>
            <a:xfrm>
              <a:off x="4989033" y="3940187"/>
              <a:ext cx="642148" cy="685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5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E7D0-18AD-196A-A68E-AD6CC63A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Biais dans la validation statistique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F844-8FF6-EC07-E128-982976B8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Facteur de confusion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Biais dans le choix des patients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Influence des découvreurs du potentiel biomarqueur (parfois gros enjeu financier)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FFCC7D-992B-450D-E84B-E4A2DD120C74}"/>
              </a:ext>
            </a:extLst>
          </p:cNvPr>
          <p:cNvSpPr/>
          <p:nvPr/>
        </p:nvSpPr>
        <p:spPr>
          <a:xfrm>
            <a:off x="623455" y="1718831"/>
            <a:ext cx="4087091" cy="66458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0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26F2-CE5C-9A9A-01B9-3DDEC6BB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Facteur de confusion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4CD134-6463-0F37-35D5-BC596196E0FB}"/>
              </a:ext>
            </a:extLst>
          </p:cNvPr>
          <p:cNvSpPr/>
          <p:nvPr/>
        </p:nvSpPr>
        <p:spPr>
          <a:xfrm>
            <a:off x="637309" y="3865418"/>
            <a:ext cx="803564" cy="80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1E23B3-B29B-C49C-FE16-51F4180B9334}"/>
              </a:ext>
            </a:extLst>
          </p:cNvPr>
          <p:cNvSpPr/>
          <p:nvPr/>
        </p:nvSpPr>
        <p:spPr>
          <a:xfrm>
            <a:off x="3674918" y="3865418"/>
            <a:ext cx="803564" cy="80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570E3-85CE-DA5D-5D3F-274FF8C499AF}"/>
              </a:ext>
            </a:extLst>
          </p:cNvPr>
          <p:cNvCxnSpPr>
            <a:stCxn id="5" idx="6"/>
          </p:cNvCxnSpPr>
          <p:nvPr/>
        </p:nvCxnSpPr>
        <p:spPr>
          <a:xfrm>
            <a:off x="1440873" y="4267200"/>
            <a:ext cx="223404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2DFE4DE-E59D-1F59-4A4A-F45E75A5A01F}"/>
              </a:ext>
            </a:extLst>
          </p:cNvPr>
          <p:cNvSpPr/>
          <p:nvPr/>
        </p:nvSpPr>
        <p:spPr>
          <a:xfrm>
            <a:off x="2156113" y="2189018"/>
            <a:ext cx="803564" cy="8035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93DD13-AC7B-7221-BAB3-BA76587751BF}"/>
              </a:ext>
            </a:extLst>
          </p:cNvPr>
          <p:cNvCxnSpPr>
            <a:cxnSpLocks/>
            <a:stCxn id="5" idx="7"/>
            <a:endCxn id="9" idx="3"/>
          </p:cNvCxnSpPr>
          <p:nvPr/>
        </p:nvCxnSpPr>
        <p:spPr>
          <a:xfrm flipV="1">
            <a:off x="1323194" y="2874903"/>
            <a:ext cx="950598" cy="110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705C42-463F-CBA0-83F2-9FC19AD9563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841998" y="2854301"/>
            <a:ext cx="950599" cy="112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F44A04-C1B4-EBE7-0203-29DDDDBD302B}"/>
              </a:ext>
            </a:extLst>
          </p:cNvPr>
          <p:cNvSpPr txBox="1"/>
          <p:nvPr/>
        </p:nvSpPr>
        <p:spPr>
          <a:xfrm>
            <a:off x="3885335" y="4005590"/>
            <a:ext cx="90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C135A2-E8FE-0077-44F7-F210244AA765}"/>
              </a:ext>
            </a:extLst>
          </p:cNvPr>
          <p:cNvSpPr txBox="1"/>
          <p:nvPr/>
        </p:nvSpPr>
        <p:spPr>
          <a:xfrm>
            <a:off x="818369" y="3988144"/>
            <a:ext cx="90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143D0-783E-187D-93EF-5B6B14B4C023}"/>
              </a:ext>
            </a:extLst>
          </p:cNvPr>
          <p:cNvSpPr txBox="1"/>
          <p:nvPr/>
        </p:nvSpPr>
        <p:spPr>
          <a:xfrm>
            <a:off x="2388695" y="2343526"/>
            <a:ext cx="90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063B92-839C-74F6-3478-992B9F316D14}"/>
              </a:ext>
            </a:extLst>
          </p:cNvPr>
          <p:cNvSpPr txBox="1"/>
          <p:nvPr/>
        </p:nvSpPr>
        <p:spPr>
          <a:xfrm>
            <a:off x="928729" y="5041524"/>
            <a:ext cx="3258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Apparente corrélation entre A et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9C0AD7-9E72-2CAE-64CF-BA5EC0AA39E0}"/>
              </a:ext>
            </a:extLst>
          </p:cNvPr>
          <p:cNvSpPr txBox="1"/>
          <p:nvPr/>
        </p:nvSpPr>
        <p:spPr>
          <a:xfrm>
            <a:off x="5538971" y="1876827"/>
            <a:ext cx="5915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Par exemple:</a:t>
            </a:r>
          </a:p>
          <a:p>
            <a:endParaRPr lang="fr-FR" sz="2400" dirty="0"/>
          </a:p>
          <a:p>
            <a:r>
              <a:rPr lang="fr-FR" sz="2400" dirty="0"/>
              <a:t>A: Port de lunettes (paramètre)</a:t>
            </a:r>
          </a:p>
          <a:p>
            <a:r>
              <a:rPr lang="fr-FR" sz="2400" dirty="0"/>
              <a:t>B: Fréquence des </a:t>
            </a:r>
            <a:r>
              <a:rPr lang="fr-FR" sz="2400" dirty="0" err="1"/>
              <a:t>AVCs</a:t>
            </a:r>
            <a:r>
              <a:rPr lang="fr-FR" sz="2400" dirty="0"/>
              <a:t> (observation clinique)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B6B041-3D2F-F842-56A7-01482523E1AE}"/>
              </a:ext>
            </a:extLst>
          </p:cNvPr>
          <p:cNvSpPr txBox="1"/>
          <p:nvPr/>
        </p:nvSpPr>
        <p:spPr>
          <a:xfrm>
            <a:off x="5425437" y="4668982"/>
            <a:ext cx="6392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La corrélation entre le port de lunettes et les </a:t>
            </a:r>
            <a:r>
              <a:rPr lang="fr-FR" sz="2400" dirty="0" err="1"/>
              <a:t>AVCs</a:t>
            </a:r>
            <a:r>
              <a:rPr lang="fr-FR" sz="2400" dirty="0"/>
              <a:t> est due au fait que les patients âgés ont plus tendance à avoir des lunettes ET plus tendance à avoir des </a:t>
            </a:r>
            <a:r>
              <a:rPr lang="fr-FR" sz="2400" dirty="0" err="1"/>
              <a:t>AVCs</a:t>
            </a:r>
            <a:r>
              <a:rPr lang="fr-FR" sz="24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5E0F36-CB0B-1ABE-4B67-F6618AC20EAA}"/>
              </a:ext>
            </a:extLst>
          </p:cNvPr>
          <p:cNvSpPr txBox="1"/>
          <p:nvPr/>
        </p:nvSpPr>
        <p:spPr>
          <a:xfrm>
            <a:off x="818369" y="5884293"/>
            <a:ext cx="35533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Mais due à une corrélation avec 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3439F-1CDC-EC7B-90C0-F4D37D58B4E5}"/>
              </a:ext>
            </a:extLst>
          </p:cNvPr>
          <p:cNvSpPr txBox="1"/>
          <p:nvPr/>
        </p:nvSpPr>
        <p:spPr>
          <a:xfrm>
            <a:off x="5572880" y="3688402"/>
            <a:ext cx="32631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C: Age des patients</a:t>
            </a:r>
          </a:p>
        </p:txBody>
      </p:sp>
    </p:spTree>
    <p:extLst>
      <p:ext uri="{BB962C8B-B14F-4D97-AF65-F5344CB8AC3E}">
        <p14:creationId xmlns:p14="http://schemas.microsoft.com/office/powerpoint/2010/main" val="40212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19" grpId="0"/>
      <p:bldP spid="20" grpId="0"/>
      <p:bldP spid="2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826F2-CE5C-9A9A-01B9-3DDEC6BB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A. Facteur de confusion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4CD134-6463-0F37-35D5-BC596196E0FB}"/>
              </a:ext>
            </a:extLst>
          </p:cNvPr>
          <p:cNvSpPr/>
          <p:nvPr/>
        </p:nvSpPr>
        <p:spPr>
          <a:xfrm>
            <a:off x="637309" y="3865418"/>
            <a:ext cx="803564" cy="803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1E23B3-B29B-C49C-FE16-51F4180B9334}"/>
              </a:ext>
            </a:extLst>
          </p:cNvPr>
          <p:cNvSpPr/>
          <p:nvPr/>
        </p:nvSpPr>
        <p:spPr>
          <a:xfrm>
            <a:off x="3674918" y="3865418"/>
            <a:ext cx="803564" cy="803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3570E3-85CE-DA5D-5D3F-274FF8C499AF}"/>
              </a:ext>
            </a:extLst>
          </p:cNvPr>
          <p:cNvCxnSpPr>
            <a:stCxn id="5" idx="6"/>
          </p:cNvCxnSpPr>
          <p:nvPr/>
        </p:nvCxnSpPr>
        <p:spPr>
          <a:xfrm>
            <a:off x="1440873" y="4267200"/>
            <a:ext cx="2234045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2DFE4DE-E59D-1F59-4A4A-F45E75A5A01F}"/>
              </a:ext>
            </a:extLst>
          </p:cNvPr>
          <p:cNvSpPr/>
          <p:nvPr/>
        </p:nvSpPr>
        <p:spPr>
          <a:xfrm>
            <a:off x="2156113" y="2189018"/>
            <a:ext cx="803564" cy="803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93DD13-AC7B-7221-BAB3-BA76587751BF}"/>
              </a:ext>
            </a:extLst>
          </p:cNvPr>
          <p:cNvCxnSpPr>
            <a:cxnSpLocks/>
            <a:stCxn id="5" idx="7"/>
            <a:endCxn id="9" idx="3"/>
          </p:cNvCxnSpPr>
          <p:nvPr/>
        </p:nvCxnSpPr>
        <p:spPr>
          <a:xfrm flipV="1">
            <a:off x="1323194" y="2874903"/>
            <a:ext cx="950598" cy="11081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705C42-463F-CBA0-83F2-9FC19AD9563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841998" y="2854301"/>
            <a:ext cx="950599" cy="1128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F44A04-C1B4-EBE7-0203-29DDDDBD302B}"/>
              </a:ext>
            </a:extLst>
          </p:cNvPr>
          <p:cNvSpPr txBox="1"/>
          <p:nvPr/>
        </p:nvSpPr>
        <p:spPr>
          <a:xfrm>
            <a:off x="3885335" y="4005590"/>
            <a:ext cx="90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C135A2-E8FE-0077-44F7-F210244AA765}"/>
              </a:ext>
            </a:extLst>
          </p:cNvPr>
          <p:cNvSpPr txBox="1"/>
          <p:nvPr/>
        </p:nvSpPr>
        <p:spPr>
          <a:xfrm>
            <a:off x="818369" y="3988144"/>
            <a:ext cx="90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E143D0-783E-187D-93EF-5B6B14B4C023}"/>
              </a:ext>
            </a:extLst>
          </p:cNvPr>
          <p:cNvSpPr txBox="1"/>
          <p:nvPr/>
        </p:nvSpPr>
        <p:spPr>
          <a:xfrm>
            <a:off x="2388695" y="2343526"/>
            <a:ext cx="906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063B92-839C-74F6-3478-992B9F316D14}"/>
              </a:ext>
            </a:extLst>
          </p:cNvPr>
          <p:cNvSpPr txBox="1"/>
          <p:nvPr/>
        </p:nvSpPr>
        <p:spPr>
          <a:xfrm>
            <a:off x="928729" y="5041524"/>
            <a:ext cx="3258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Apparente corrélation entre A et B, mais due à une corrélation avec 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1576D-1B89-5044-4DB5-E47769DA342D}"/>
              </a:ext>
            </a:extLst>
          </p:cNvPr>
          <p:cNvSpPr txBox="1"/>
          <p:nvPr/>
        </p:nvSpPr>
        <p:spPr>
          <a:xfrm>
            <a:off x="5112326" y="2189017"/>
            <a:ext cx="673330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Ne pas confondre corrélation et causalité.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Inclure les facteurs de confusion connus (âge, </a:t>
            </a:r>
            <a:r>
              <a:rPr lang="fr-FR" sz="2800" dirty="0" err="1"/>
              <a:t>sex</a:t>
            </a:r>
            <a:r>
              <a:rPr lang="fr-FR" sz="2800" dirty="0"/>
              <a:t>, ethnicité, mode de vie,…)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Par exemple, </a:t>
            </a:r>
            <a:r>
              <a:rPr lang="fr-FR" sz="2400" b="1" dirty="0"/>
              <a:t>stratifier</a:t>
            </a:r>
            <a:r>
              <a:rPr lang="fr-FR" sz="2400" dirty="0"/>
              <a:t> les patients par âge pour voir si la corrélation entre A et B est encore observée au sein d’un groupe de patients du même âge.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885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E7D0-18AD-196A-A68E-AD6CC63A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Biais dans la validation statistique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F844-8FF6-EC07-E128-982976B8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Facteur de confusion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Biais dans le choix des patients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Influence des découvreurs du potentiel biomarqueur (parfois gros enjeu financier)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FFCC7D-992B-450D-E84B-E4A2DD120C74}"/>
              </a:ext>
            </a:extLst>
          </p:cNvPr>
          <p:cNvSpPr/>
          <p:nvPr/>
        </p:nvSpPr>
        <p:spPr>
          <a:xfrm>
            <a:off x="637310" y="2764415"/>
            <a:ext cx="5458690" cy="66458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16F4-2145-92BD-E6E7-78205A64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concept de biomarqueurs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1347-05C1-7821-BC33-F2FA27FD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89" y="2141537"/>
            <a:ext cx="10515600" cy="4351338"/>
          </a:xfrm>
        </p:spPr>
        <p:txBody>
          <a:bodyPr/>
          <a:lstStyle/>
          <a:p>
            <a:r>
              <a:rPr lang="fr-FR" dirty="0"/>
              <a:t>Une maladie (cancer ou autre) n’a pas la même évolution chez chaque patient.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Comment puis-je prédire l’évolution d’une maladie?</a:t>
            </a:r>
          </a:p>
          <a:p>
            <a:r>
              <a:rPr lang="fr-FR" dirty="0"/>
              <a:t>Comment puis-je prédire le traitement qui a le plus de chance de réussite?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9AE18-00B5-783B-800D-03F938026523}"/>
              </a:ext>
            </a:extLst>
          </p:cNvPr>
          <p:cNvSpPr txBox="1"/>
          <p:nvPr/>
        </p:nvSpPr>
        <p:spPr>
          <a:xfrm>
            <a:off x="441789" y="5469436"/>
            <a:ext cx="1156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u="sng" dirty="0"/>
              <a:t>Biomarqueurs</a:t>
            </a:r>
            <a:r>
              <a:rPr lang="fr-FR" sz="2800" dirty="0"/>
              <a:t>: Paramètres qui permettent de faire de telles prédictions </a:t>
            </a:r>
          </a:p>
        </p:txBody>
      </p:sp>
    </p:spTree>
    <p:extLst>
      <p:ext uri="{BB962C8B-B14F-4D97-AF65-F5344CB8AC3E}">
        <p14:creationId xmlns:p14="http://schemas.microsoft.com/office/powerpoint/2010/main" val="22841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86AC-E292-1832-7E0A-F7D04FF0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B: Biais dans le choix des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AE5C-7AB0-3DB3-183C-C434377F5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0120"/>
          </a:xfrm>
        </p:spPr>
        <p:txBody>
          <a:bodyPr/>
          <a:lstStyle/>
          <a:p>
            <a:r>
              <a:rPr lang="fr-FR" dirty="0"/>
              <a:t>Difficile d’avoir un ensemble de patients qui regroupe toutes les catégories de la population.</a:t>
            </a:r>
          </a:p>
          <a:p>
            <a:pPr lvl="1"/>
            <a:r>
              <a:rPr lang="fr-FR" dirty="0"/>
              <a:t>Personnes âgées</a:t>
            </a:r>
          </a:p>
          <a:p>
            <a:pPr lvl="1"/>
            <a:r>
              <a:rPr lang="fr-FR" dirty="0"/>
              <a:t>Enfants</a:t>
            </a:r>
          </a:p>
          <a:p>
            <a:pPr lvl="1"/>
            <a:r>
              <a:rPr lang="fr-FR" dirty="0"/>
              <a:t>Femmes enceinte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60F11-4704-55B2-BB45-A349942551C9}"/>
              </a:ext>
            </a:extLst>
          </p:cNvPr>
          <p:cNvSpPr txBox="1"/>
          <p:nvPr/>
        </p:nvSpPr>
        <p:spPr>
          <a:xfrm>
            <a:off x="1828800" y="4904509"/>
            <a:ext cx="10127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- Avoir une cohorte de patient aussi large et diverse que possible</a:t>
            </a:r>
          </a:p>
          <a:p>
            <a:r>
              <a:rPr lang="fr-FR" sz="2800" dirty="0"/>
              <a:t>- </a:t>
            </a:r>
            <a:r>
              <a:rPr lang="fr-FR" sz="2800" dirty="0" err="1"/>
              <a:t>Etre</a:t>
            </a:r>
            <a:r>
              <a:rPr lang="fr-FR" sz="2800" dirty="0"/>
              <a:t> conscient des catégories de patients sous-représentées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28C0882-F0E2-E663-410F-855247B0D549}"/>
              </a:ext>
            </a:extLst>
          </p:cNvPr>
          <p:cNvSpPr/>
          <p:nvPr/>
        </p:nvSpPr>
        <p:spPr>
          <a:xfrm>
            <a:off x="1028700" y="5201453"/>
            <a:ext cx="609600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74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E7D0-18AD-196A-A68E-AD6CC63A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Biais dans la validation statistique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F844-8FF6-EC07-E128-982976B8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fr-FR" dirty="0"/>
              <a:t>Facteur de confusion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Biais dans le choix des patients</a:t>
            </a:r>
          </a:p>
          <a:p>
            <a:pPr marL="514350" indent="-514350">
              <a:buFont typeface="+mj-lt"/>
              <a:buAutoNum type="alphaUcPeriod"/>
            </a:pPr>
            <a:endParaRPr lang="fr-FR" dirty="0"/>
          </a:p>
          <a:p>
            <a:pPr marL="514350" indent="-514350">
              <a:buFont typeface="+mj-lt"/>
              <a:buAutoNum type="alphaUcPeriod"/>
            </a:pPr>
            <a:r>
              <a:rPr lang="fr-FR" dirty="0"/>
              <a:t>Influence des découvreurs du potentiel biomarqueur (parfois gros enjeu financier)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FFCC7D-992B-450D-E84B-E4A2DD120C74}"/>
              </a:ext>
            </a:extLst>
          </p:cNvPr>
          <p:cNvSpPr/>
          <p:nvPr/>
        </p:nvSpPr>
        <p:spPr>
          <a:xfrm>
            <a:off x="692727" y="3669001"/>
            <a:ext cx="10661073" cy="115238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48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86AC-E292-1832-7E0A-F7D04FF0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9618" cy="1325563"/>
          </a:xfrm>
        </p:spPr>
        <p:txBody>
          <a:bodyPr/>
          <a:lstStyle/>
          <a:p>
            <a:r>
              <a:rPr lang="fr-FR" dirty="0"/>
              <a:t>C: Influence des découvreurs de biomarqueurs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AE5C-7AB0-3DB3-183C-C434377F5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Tentation d’embellir les résultats pour mieux publier</a:t>
            </a:r>
          </a:p>
          <a:p>
            <a:pPr lvl="1"/>
            <a:r>
              <a:rPr lang="fr-FR" dirty="0"/>
              <a:t>Optimisation de la cohorte de patient</a:t>
            </a:r>
          </a:p>
          <a:p>
            <a:pPr lvl="1"/>
            <a:r>
              <a:rPr lang="fr-FR" dirty="0"/>
              <a:t>Optimisation dans le </a:t>
            </a:r>
            <a:r>
              <a:rPr lang="fr-FR" dirty="0" err="1"/>
              <a:t>processing</a:t>
            </a:r>
            <a:r>
              <a:rPr lang="fr-FR" dirty="0"/>
              <a:t> des données pour avoir la meilleure P-value</a:t>
            </a:r>
          </a:p>
          <a:p>
            <a:pPr lvl="1"/>
            <a:r>
              <a:rPr lang="fr-FR" dirty="0"/>
              <a:t>Optimisation dans le choix des paramètres considérés</a:t>
            </a:r>
          </a:p>
          <a:p>
            <a:endParaRPr lang="fr-FR" dirty="0"/>
          </a:p>
          <a:p>
            <a:r>
              <a:rPr lang="fr-FR" dirty="0"/>
              <a:t>Tentation d’embellir les résultats pour mieux vendre</a:t>
            </a:r>
          </a:p>
          <a:p>
            <a:pPr lvl="1"/>
            <a:r>
              <a:rPr lang="fr-FR" dirty="0"/>
              <a:t>La validation d’un biomarqueur peut rapporter </a:t>
            </a:r>
            <a:r>
              <a:rPr lang="fr-FR" b="1" u="sng" dirty="0"/>
              <a:t>beaucoup</a:t>
            </a:r>
            <a:r>
              <a:rPr lang="fr-FR" dirty="0"/>
              <a:t> d’argent à une compagnie qui vend l’outil pour mesurer ce biomarqueur.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43FF4-E16B-43E6-28D9-C58DDB56285F}"/>
              </a:ext>
            </a:extLst>
          </p:cNvPr>
          <p:cNvSpPr txBox="1"/>
          <p:nvPr/>
        </p:nvSpPr>
        <p:spPr>
          <a:xfrm>
            <a:off x="1447800" y="6073309"/>
            <a:ext cx="8946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Toujours avoir une validation indépendante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D995670-1539-0366-EAF6-AFBA7BD9C89E}"/>
              </a:ext>
            </a:extLst>
          </p:cNvPr>
          <p:cNvSpPr/>
          <p:nvPr/>
        </p:nvSpPr>
        <p:spPr>
          <a:xfrm>
            <a:off x="713509" y="6132657"/>
            <a:ext cx="609600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08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4E0-7B1F-348E-A26E-11A534BB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 de l’approche </a:t>
            </a:r>
            <a:r>
              <a:rPr lang="fr-FR" dirty="0" err="1"/>
              <a:t>traditionelle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DCE4-2D6C-0B2E-F88B-545B7D1E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On peut être biaisé et croire qu’un paramètre est plus (ou moins) prédictif qu’il ne l’est réellement.</a:t>
            </a:r>
          </a:p>
          <a:p>
            <a:pPr lvl="1">
              <a:buFont typeface="Symbol" pitchFamily="2" charset="2"/>
              <a:buChar char="Þ"/>
            </a:pPr>
            <a:r>
              <a:rPr lang="fr-FR" dirty="0"/>
              <a:t> Faire des tests statistiques sur un grand nombre de patients.</a:t>
            </a:r>
          </a:p>
          <a:p>
            <a:pPr marL="457200" lvl="1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On ne regarde que les paramètres connus.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014C15-5162-7230-619A-BC82FE01F89C}"/>
              </a:ext>
            </a:extLst>
          </p:cNvPr>
          <p:cNvSpPr/>
          <p:nvPr/>
        </p:nvSpPr>
        <p:spPr>
          <a:xfrm>
            <a:off x="616450" y="3263540"/>
            <a:ext cx="10397447" cy="9997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05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C470-5626-310B-0E5A-AD03155C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111"/>
          </a:xfrm>
        </p:spPr>
        <p:txBody>
          <a:bodyPr>
            <a:normAutofit/>
          </a:bodyPr>
          <a:lstStyle/>
          <a:p>
            <a:r>
              <a:rPr lang="fr-FR" dirty="0"/>
              <a:t>Il est possible que d’autres paramètres offrent de bien meilleures valeurs prédictives, mais n’ont simplement jamais été testés.</a:t>
            </a:r>
          </a:p>
          <a:p>
            <a:endParaRPr lang="fr-FR" dirty="0"/>
          </a:p>
          <a:p>
            <a:r>
              <a:rPr lang="fr-FR" dirty="0"/>
              <a:t>Pour beaucoup de traitements, on n’a pas de biomarqueurs.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E15DE9-50B0-ABB9-6463-051328627A46}"/>
              </a:ext>
            </a:extLst>
          </p:cNvPr>
          <p:cNvSpPr txBox="1">
            <a:spLocks/>
          </p:cNvSpPr>
          <p:nvPr/>
        </p:nvSpPr>
        <p:spPr>
          <a:xfrm>
            <a:off x="653265" y="293206"/>
            <a:ext cx="11048999" cy="1566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2. Comment aller au-delà de ce qu’on connaît?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ABFCD-B7DF-2D12-115B-3500CBAE4FE9}"/>
              </a:ext>
            </a:extLst>
          </p:cNvPr>
          <p:cNvSpPr txBox="1"/>
          <p:nvPr/>
        </p:nvSpPr>
        <p:spPr>
          <a:xfrm>
            <a:off x="1550346" y="4040736"/>
            <a:ext cx="92548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fr-FR" sz="2400" dirty="0"/>
              <a:t>Le traitement est donné à tous les patients, même si on sait que seulement 20% d’entre eux auront une réponse.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fr-FR" sz="2400" dirty="0"/>
              <a:t>Beaucoup d’effets secondaires inutiles qui pourraient être évités.</a:t>
            </a:r>
          </a:p>
          <a:p>
            <a:pPr marL="342900" indent="-342900">
              <a:buFont typeface="Symbol" pitchFamily="2" charset="2"/>
              <a:buChar char="Þ"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C’est le cas par exemple en immunothérapie du cancer</a:t>
            </a:r>
          </a:p>
        </p:txBody>
      </p:sp>
    </p:spTree>
    <p:extLst>
      <p:ext uri="{BB962C8B-B14F-4D97-AF65-F5344CB8AC3E}">
        <p14:creationId xmlns:p14="http://schemas.microsoft.com/office/powerpoint/2010/main" val="250980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CE76-3130-B72A-F72C-3BCA5294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7746" cy="1325563"/>
          </a:xfrm>
        </p:spPr>
        <p:txBody>
          <a:bodyPr/>
          <a:lstStyle/>
          <a:p>
            <a:r>
              <a:rPr lang="fr-FR" dirty="0"/>
              <a:t>2. Comment aller au-delà de ce qu’on connaît?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1A69-E66E-424A-1B96-C742E2792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fr-FR" dirty="0"/>
              <a:t>Mesurer un très grand nombre de paramètres.</a:t>
            </a:r>
          </a:p>
          <a:p>
            <a:pPr lvl="1"/>
            <a:r>
              <a:rPr lang="fr-FR" dirty="0"/>
              <a:t>Présence ou absences de toutes les mutations possibles.</a:t>
            </a:r>
          </a:p>
          <a:p>
            <a:pPr lvl="1"/>
            <a:r>
              <a:rPr lang="fr-FR" dirty="0"/>
              <a:t>Expressions de tous les gènes.</a:t>
            </a:r>
          </a:p>
          <a:p>
            <a:pPr lvl="1"/>
            <a:endParaRPr lang="fr-FR" dirty="0"/>
          </a:p>
          <a:p>
            <a:r>
              <a:rPr lang="fr-FR" dirty="0"/>
              <a:t>Trouver ceux qui sont prédictifs de la survie ou de la réponse à un traitement avec les tests statistique mentionnés précédemment.</a:t>
            </a:r>
          </a:p>
        </p:txBody>
      </p:sp>
    </p:spTree>
    <p:extLst>
      <p:ext uri="{BB962C8B-B14F-4D97-AF65-F5344CB8AC3E}">
        <p14:creationId xmlns:p14="http://schemas.microsoft.com/office/powerpoint/2010/main" val="420862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B682-2472-A93C-9D9B-B5753692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non-supervisée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8069-A556-41EA-AAA6-9A8ACCACD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9757"/>
          </a:xfrm>
        </p:spPr>
        <p:txBody>
          <a:bodyPr>
            <a:normAutofit/>
          </a:bodyPr>
          <a:lstStyle/>
          <a:p>
            <a:r>
              <a:rPr lang="fr-FR" dirty="0"/>
              <a:t>Cette approche est de plus en plus utilisée avec les développements technologiques et </a:t>
            </a:r>
            <a:r>
              <a:rPr lang="fr-FR" dirty="0" err="1"/>
              <a:t>bioinformatiques</a:t>
            </a:r>
            <a:r>
              <a:rPr lang="fr-FR" dirty="0"/>
              <a:t> qui permettent de mesurer rapidement un très grand nombre de paramètres.</a:t>
            </a:r>
          </a:p>
          <a:p>
            <a:endParaRPr lang="fr-FR" dirty="0"/>
          </a:p>
          <a:p>
            <a:r>
              <a:rPr lang="fr-FR" dirty="0"/>
              <a:t>On peut rapidement accéder à un très grand nombre de paramètres, y compris certains que personne n’aurait imaginés.</a:t>
            </a:r>
          </a:p>
          <a:p>
            <a:pPr lvl="1"/>
            <a:r>
              <a:rPr lang="fr-FR" dirty="0"/>
              <a:t>Expression de 20’000 gènes</a:t>
            </a:r>
          </a:p>
          <a:p>
            <a:pPr lvl="1"/>
            <a:r>
              <a:rPr lang="fr-FR" dirty="0"/>
              <a:t>Encore plus grand nombre si on commence à combiner plusieurs paramètres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0868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2B3C-A237-9582-F112-49C1CBEC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 est le risque principal?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4FBE-418F-67A5-D85B-D8504912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553"/>
            <a:ext cx="10515600" cy="4790902"/>
          </a:xfrm>
        </p:spPr>
        <p:txBody>
          <a:bodyPr>
            <a:normAutofit/>
          </a:bodyPr>
          <a:lstStyle/>
          <a:p>
            <a:r>
              <a:rPr lang="fr-FR" dirty="0"/>
              <a:t>‘Multiple </a:t>
            </a:r>
            <a:r>
              <a:rPr lang="fr-FR" dirty="0" err="1"/>
              <a:t>testing</a:t>
            </a:r>
            <a:r>
              <a:rPr lang="fr-FR" dirty="0"/>
              <a:t>’: En mesurant un très grand nombre de paramètres, on court le risque d’en avoir certains qui corrèlent avec la réponse ou la survie juste par chance.</a:t>
            </a:r>
          </a:p>
          <a:p>
            <a:endParaRPr lang="fr-FR" dirty="0"/>
          </a:p>
          <a:p>
            <a:r>
              <a:rPr lang="fr-FR" dirty="0"/>
              <a:t>Une P-value nous donne la probabilité qu’une différence entre distributions ou une corrélation soit due au hasard </a:t>
            </a:r>
            <a:r>
              <a:rPr lang="fr-FR" b="1" dirty="0"/>
              <a:t>pour un test donné.</a:t>
            </a:r>
          </a:p>
          <a:p>
            <a:r>
              <a:rPr lang="fr-FR" dirty="0"/>
              <a:t>Si on fait le même test sur un grand nombre de paramètres, la probabilité qu’un paramètre ait une bonne P-value augmente considérablement.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872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9C34-7E34-36BF-7C98-0DC5DED8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47" y="379123"/>
            <a:ext cx="10515600" cy="1325563"/>
          </a:xfrm>
        </p:spPr>
        <p:txBody>
          <a:bodyPr/>
          <a:lstStyle/>
          <a:p>
            <a:r>
              <a:rPr lang="fr-FR" dirty="0"/>
              <a:t>Risque dû aux tests multiples</a:t>
            </a:r>
          </a:p>
        </p:txBody>
      </p:sp>
      <p:pic>
        <p:nvPicPr>
          <p:cNvPr id="4" name="Picture 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38AACF8B-65E2-C91D-8B55-5C6CC8E37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08" y="2428819"/>
            <a:ext cx="4076201" cy="3587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89CF9D-732E-6FBF-011A-4EBCD06D8D1E}"/>
              </a:ext>
            </a:extLst>
          </p:cNvPr>
          <p:cNvSpPr txBox="1"/>
          <p:nvPr/>
        </p:nvSpPr>
        <p:spPr>
          <a:xfrm>
            <a:off x="1361210" y="5948966"/>
            <a:ext cx="48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3471F-E5CA-95D1-5F15-D4C8C5651BC8}"/>
              </a:ext>
            </a:extLst>
          </p:cNvPr>
          <p:cNvSpPr txBox="1"/>
          <p:nvPr/>
        </p:nvSpPr>
        <p:spPr>
          <a:xfrm>
            <a:off x="2053937" y="5948966"/>
            <a:ext cx="48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9AE3A-4410-1836-47F2-BABA290C021C}"/>
              </a:ext>
            </a:extLst>
          </p:cNvPr>
          <p:cNvSpPr txBox="1"/>
          <p:nvPr/>
        </p:nvSpPr>
        <p:spPr>
          <a:xfrm>
            <a:off x="2769913" y="5948966"/>
            <a:ext cx="48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4652E4-57EE-C679-26B1-E90151CD991E}"/>
              </a:ext>
            </a:extLst>
          </p:cNvPr>
          <p:cNvSpPr txBox="1"/>
          <p:nvPr/>
        </p:nvSpPr>
        <p:spPr>
          <a:xfrm>
            <a:off x="3485889" y="5948966"/>
            <a:ext cx="48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A4561-FDA0-DF2D-CFF0-45BA54BF9B8A}"/>
              </a:ext>
            </a:extLst>
          </p:cNvPr>
          <p:cNvSpPr txBox="1"/>
          <p:nvPr/>
        </p:nvSpPr>
        <p:spPr>
          <a:xfrm>
            <a:off x="4201865" y="5948966"/>
            <a:ext cx="48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6EE19-36A6-26A2-AD79-D27F4F395E45}"/>
              </a:ext>
            </a:extLst>
          </p:cNvPr>
          <p:cNvSpPr txBox="1"/>
          <p:nvPr/>
        </p:nvSpPr>
        <p:spPr>
          <a:xfrm>
            <a:off x="4873337" y="5948966"/>
            <a:ext cx="6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21EA70-C8CC-A6E2-A335-6C680E940483}"/>
              </a:ext>
            </a:extLst>
          </p:cNvPr>
          <p:cNvSpPr txBox="1"/>
          <p:nvPr/>
        </p:nvSpPr>
        <p:spPr>
          <a:xfrm>
            <a:off x="930588" y="5074534"/>
            <a:ext cx="48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91875-8CC7-9EDC-3362-BA6E6111CBB6}"/>
              </a:ext>
            </a:extLst>
          </p:cNvPr>
          <p:cNvSpPr txBox="1"/>
          <p:nvPr/>
        </p:nvSpPr>
        <p:spPr>
          <a:xfrm>
            <a:off x="1081111" y="2420506"/>
            <a:ext cx="34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C99429-D84D-6CAD-DFAF-6BE8B2AAFF7E}"/>
              </a:ext>
            </a:extLst>
          </p:cNvPr>
          <p:cNvSpPr txBox="1"/>
          <p:nvPr/>
        </p:nvSpPr>
        <p:spPr>
          <a:xfrm>
            <a:off x="930588" y="4403240"/>
            <a:ext cx="48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0.4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DDD21-4041-72E4-84BA-22EFD173BD5F}"/>
              </a:ext>
            </a:extLst>
          </p:cNvPr>
          <p:cNvSpPr txBox="1"/>
          <p:nvPr/>
        </p:nvSpPr>
        <p:spPr>
          <a:xfrm>
            <a:off x="930588" y="3747520"/>
            <a:ext cx="48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0.6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D4D286-AA2F-0FFB-9AE5-421BB5D9BB48}"/>
              </a:ext>
            </a:extLst>
          </p:cNvPr>
          <p:cNvSpPr txBox="1"/>
          <p:nvPr/>
        </p:nvSpPr>
        <p:spPr>
          <a:xfrm>
            <a:off x="930588" y="3061034"/>
            <a:ext cx="48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0.8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FCE000-FEA9-A20C-0AFE-C07AD0A918CD}"/>
              </a:ext>
            </a:extLst>
          </p:cNvPr>
          <p:cNvSpPr txBox="1"/>
          <p:nvPr/>
        </p:nvSpPr>
        <p:spPr>
          <a:xfrm>
            <a:off x="1560369" y="6292820"/>
            <a:ext cx="379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Nombre de paramètres testés (</a:t>
            </a:r>
            <a:r>
              <a:rPr lang="fr-FR" sz="2000" i="1" dirty="0"/>
              <a:t>m</a:t>
            </a:r>
            <a:r>
              <a:rPr lang="fr-FR" sz="20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AC6F9-3B76-495B-3429-0BDA2525BE8B}"/>
              </a:ext>
            </a:extLst>
          </p:cNvPr>
          <p:cNvSpPr txBox="1"/>
          <p:nvPr/>
        </p:nvSpPr>
        <p:spPr>
          <a:xfrm rot="16200000">
            <a:off x="-1161666" y="3703729"/>
            <a:ext cx="341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Probabilité d’avoir au moins un test avec une P-value &lt; 0.05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E71B55-996D-BE1E-A857-AFB8C06CB568}"/>
              </a:ext>
            </a:extLst>
          </p:cNvPr>
          <p:cNvSpPr txBox="1"/>
          <p:nvPr/>
        </p:nvSpPr>
        <p:spPr>
          <a:xfrm>
            <a:off x="5899714" y="3197097"/>
            <a:ext cx="59851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/>
              <a:t>A partir d’une centaine de paramètres testés, il est quasiment certains qu’au moins un test donne une P-value &lt; 0.05 sur des données complétement aléatoires.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6F94C-B485-3951-3A9A-A9530260DBB8}"/>
              </a:ext>
            </a:extLst>
          </p:cNvPr>
          <p:cNvSpPr/>
          <p:nvPr/>
        </p:nvSpPr>
        <p:spPr>
          <a:xfrm>
            <a:off x="1522237" y="2551523"/>
            <a:ext cx="3678058" cy="3130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C1F6CE-128B-2C28-72D2-0C3F6859B273}"/>
              </a:ext>
            </a:extLst>
          </p:cNvPr>
          <p:cNvSpPr/>
          <p:nvPr/>
        </p:nvSpPr>
        <p:spPr>
          <a:xfrm>
            <a:off x="1577385" y="2550206"/>
            <a:ext cx="3622909" cy="3014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EADE3-C4C3-B53D-8C75-51C3C784DFBE}"/>
              </a:ext>
            </a:extLst>
          </p:cNvPr>
          <p:cNvCxnSpPr/>
          <p:nvPr/>
        </p:nvCxnSpPr>
        <p:spPr>
          <a:xfrm>
            <a:off x="984232" y="5775158"/>
            <a:ext cx="404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F53D4D-4D2C-201E-55E4-64E82EC2943B}"/>
              </a:ext>
            </a:extLst>
          </p:cNvPr>
          <p:cNvSpPr txBox="1"/>
          <p:nvPr/>
        </p:nvSpPr>
        <p:spPr>
          <a:xfrm>
            <a:off x="237101" y="5590492"/>
            <a:ext cx="59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0.05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233CD9-57E2-762F-0545-2201DD87E218}"/>
              </a:ext>
            </a:extLst>
          </p:cNvPr>
          <p:cNvSpPr txBox="1"/>
          <p:nvPr/>
        </p:nvSpPr>
        <p:spPr>
          <a:xfrm>
            <a:off x="1265630" y="1755703"/>
            <a:ext cx="424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Données totalement aléatoires</a:t>
            </a:r>
          </a:p>
        </p:txBody>
      </p:sp>
    </p:spTree>
    <p:extLst>
      <p:ext uri="{BB962C8B-B14F-4D97-AF65-F5344CB8AC3E}">
        <p14:creationId xmlns:p14="http://schemas.microsoft.com/office/powerpoint/2010/main" val="56751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" grpId="0" animBg="1"/>
      <p:bldP spid="19" grpId="0" animBg="1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3411-D87B-F545-CF66-840479B7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tenir compte des tests multiples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DB9FD-8762-3071-DDB6-1677904EB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163"/>
            <a:ext cx="10515600" cy="4001799"/>
          </a:xfrm>
        </p:spPr>
        <p:txBody>
          <a:bodyPr/>
          <a:lstStyle/>
          <a:p>
            <a:r>
              <a:rPr lang="fr-FR" dirty="0"/>
              <a:t>Abaisser le seuil de la pertinence statistique (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) plus bas que 0.05.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74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059C-4F52-81D8-E3C7-96D812103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57" y="290619"/>
            <a:ext cx="10515600" cy="1325563"/>
          </a:xfrm>
        </p:spPr>
        <p:txBody>
          <a:bodyPr/>
          <a:lstStyle/>
          <a:p>
            <a:r>
              <a:rPr lang="fr-FR" dirty="0"/>
              <a:t>Approche </a:t>
            </a:r>
            <a:r>
              <a:rPr lang="fr-FR" dirty="0" err="1"/>
              <a:t>traditionelle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E04F-170F-3B5A-B5FB-B64BD0D2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96" y="1677434"/>
            <a:ext cx="7863451" cy="5103510"/>
          </a:xfrm>
        </p:spPr>
        <p:txBody>
          <a:bodyPr>
            <a:normAutofit/>
          </a:bodyPr>
          <a:lstStyle/>
          <a:p>
            <a:r>
              <a:rPr lang="fr-FR" dirty="0"/>
              <a:t>Les médecins/spécialistes ont accumulé beaucoup d’expériences.</a:t>
            </a:r>
          </a:p>
          <a:p>
            <a:r>
              <a:rPr lang="fr-FR" dirty="0"/>
              <a:t>Ils/elles savent reconnaître certains symptômes:</a:t>
            </a:r>
          </a:p>
          <a:p>
            <a:pPr lvl="1"/>
            <a:r>
              <a:rPr lang="fr-FR" dirty="0"/>
              <a:t>Etat général du patient</a:t>
            </a:r>
          </a:p>
          <a:p>
            <a:pPr lvl="1"/>
            <a:r>
              <a:rPr lang="fr-FR" dirty="0"/>
              <a:t>Localisation/taille/aspect/… d’une tumeur</a:t>
            </a:r>
          </a:p>
          <a:p>
            <a:pPr lvl="1"/>
            <a:r>
              <a:rPr lang="fr-FR" dirty="0"/>
              <a:t>Niveau de douleur.</a:t>
            </a:r>
          </a:p>
          <a:p>
            <a:pPr lvl="1"/>
            <a:r>
              <a:rPr lang="fr-FR" dirty="0"/>
              <a:t>Niveau de cholestérol ou autre molécule mesurée dans le sang.</a:t>
            </a:r>
          </a:p>
          <a:p>
            <a:pPr lvl="1"/>
            <a:r>
              <a:rPr lang="fr-FR" dirty="0"/>
              <a:t>etc.</a:t>
            </a:r>
          </a:p>
          <a:p>
            <a:pPr lvl="1"/>
            <a:endParaRPr lang="fr-FR" dirty="0"/>
          </a:p>
          <a:p>
            <a:r>
              <a:rPr lang="fr-FR" dirty="0"/>
              <a:t>Ils/elles ont appris comment intégrer ces paramètres pour poser un diagnostique.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22A003D-6BF9-441B-6BA1-DA62A8E64BC7}"/>
              </a:ext>
            </a:extLst>
          </p:cNvPr>
          <p:cNvSpPr/>
          <p:nvPr/>
        </p:nvSpPr>
        <p:spPr>
          <a:xfrm>
            <a:off x="8568647" y="1677434"/>
            <a:ext cx="529275" cy="4889947"/>
          </a:xfrm>
          <a:prstGeom prst="rightBrace">
            <a:avLst>
              <a:gd name="adj1" fmla="val 3859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E5CBD-1E14-0385-D03A-63FFC8348E42}"/>
              </a:ext>
            </a:extLst>
          </p:cNvPr>
          <p:cNvSpPr txBox="1"/>
          <p:nvPr/>
        </p:nvSpPr>
        <p:spPr>
          <a:xfrm>
            <a:off x="9057215" y="3522242"/>
            <a:ext cx="2876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Principalement basé sur l’expérience du/de la médecin.</a:t>
            </a:r>
          </a:p>
        </p:txBody>
      </p:sp>
    </p:spTree>
    <p:extLst>
      <p:ext uri="{BB962C8B-B14F-4D97-AF65-F5344CB8AC3E}">
        <p14:creationId xmlns:p14="http://schemas.microsoft.com/office/powerpoint/2010/main" val="104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F1A5-1BF8-EDD6-70A0-74D23940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790"/>
            <a:ext cx="10515600" cy="1325563"/>
          </a:xfrm>
        </p:spPr>
        <p:txBody>
          <a:bodyPr/>
          <a:lstStyle/>
          <a:p>
            <a:r>
              <a:rPr lang="fr-FR" dirty="0"/>
              <a:t>Approche 1: </a:t>
            </a:r>
            <a:r>
              <a:rPr lang="fr-FR" dirty="0" err="1"/>
              <a:t>Bonferroni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16D3-2D60-2DE4-4038-EDC627EF9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09109" cy="49658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Diviser le seuil </a:t>
            </a:r>
            <a:r>
              <a:rPr lang="fr-FR" i="1" dirty="0" err="1"/>
              <a:t>T</a:t>
            </a:r>
            <a:r>
              <a:rPr lang="fr-FR" dirty="0"/>
              <a:t> (e.g., 0.05) par le nombre de paramètres testés (</a:t>
            </a:r>
            <a:r>
              <a:rPr lang="fr-FR" i="1" dirty="0"/>
              <a:t>m</a:t>
            </a:r>
            <a:r>
              <a:rPr lang="fr-FR" dirty="0"/>
              <a:t>).</a:t>
            </a:r>
          </a:p>
          <a:p>
            <a:pPr marL="0" indent="0">
              <a:lnSpc>
                <a:spcPct val="100000"/>
              </a:lnSpc>
              <a:buNone/>
            </a:pPr>
            <a:endParaRPr lang="fr-FR" dirty="0"/>
          </a:p>
          <a:p>
            <a:pPr>
              <a:lnSpc>
                <a:spcPct val="100000"/>
              </a:lnSpc>
            </a:pPr>
            <a:r>
              <a:rPr lang="fr-FR" dirty="0"/>
              <a:t>Cette approche évite les faux-positif, mais elle est très (voire trop) stricte.</a:t>
            </a:r>
          </a:p>
          <a:p>
            <a:pPr>
              <a:lnSpc>
                <a:spcPct val="100000"/>
              </a:lnSpc>
            </a:pP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BFF99-60A5-E71B-6C0B-21F62CAC1AFB}"/>
              </a:ext>
            </a:extLst>
          </p:cNvPr>
          <p:cNvSpPr txBox="1"/>
          <p:nvPr/>
        </p:nvSpPr>
        <p:spPr>
          <a:xfrm>
            <a:off x="8713226" y="3223637"/>
            <a:ext cx="298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Bonferroni</a:t>
            </a:r>
            <a:r>
              <a:rPr lang="fr-FR" sz="2400" dirty="0"/>
              <a:t> correction: </a:t>
            </a:r>
            <a:r>
              <a:rPr lang="fr-FR" sz="2400" i="1" dirty="0" err="1"/>
              <a:t>T</a:t>
            </a:r>
            <a:r>
              <a:rPr lang="fr-FR" sz="2400" dirty="0"/>
              <a:t>=0.05/10 = 0.005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67FDFF-F9E6-EBA9-D8A5-27B1F835C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09610"/>
              </p:ext>
            </p:extLst>
          </p:nvPr>
        </p:nvGraphicFramePr>
        <p:xfrm>
          <a:off x="5327174" y="1964170"/>
          <a:ext cx="2783278" cy="41999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1639">
                  <a:extLst>
                    <a:ext uri="{9D8B030D-6E8A-4147-A177-3AD203B41FA5}">
                      <a16:colId xmlns:a16="http://schemas.microsoft.com/office/drawing/2014/main" val="4015727358"/>
                    </a:ext>
                  </a:extLst>
                </a:gridCol>
                <a:gridCol w="1391639">
                  <a:extLst>
                    <a:ext uri="{9D8B030D-6E8A-4147-A177-3AD203B41FA5}">
                      <a16:colId xmlns:a16="http://schemas.microsoft.com/office/drawing/2014/main" val="1082039331"/>
                    </a:ext>
                  </a:extLst>
                </a:gridCol>
              </a:tblGrid>
              <a:tr h="342557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effectLst/>
                        </a:rPr>
                        <a:t>P-value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1" u="none" strike="noStrike" dirty="0">
                          <a:effectLst/>
                        </a:rPr>
                        <a:t>Rank</a:t>
                      </a:r>
                      <a:endParaRPr lang="en-GB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305803"/>
                  </a:ext>
                </a:extLst>
              </a:tr>
              <a:tr h="342557"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 dirty="0">
                          <a:effectLst/>
                        </a:rPr>
                        <a:t>0.004</a:t>
                      </a:r>
                      <a:endParaRPr lang="en-CH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 dirty="0">
                          <a:effectLst/>
                        </a:rPr>
                        <a:t>1</a:t>
                      </a:r>
                      <a:endParaRPr lang="en-CH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683297"/>
                  </a:ext>
                </a:extLst>
              </a:tr>
              <a:tr h="342557"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>
                          <a:effectLst/>
                        </a:rPr>
                        <a:t>0.008</a:t>
                      </a:r>
                      <a:endParaRPr lang="en-CH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>
                          <a:effectLst/>
                        </a:rPr>
                        <a:t>2</a:t>
                      </a:r>
                      <a:endParaRPr lang="en-CH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235459"/>
                  </a:ext>
                </a:extLst>
              </a:tr>
              <a:tr h="342557"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 dirty="0">
                          <a:effectLst/>
                        </a:rPr>
                        <a:t>0.013</a:t>
                      </a:r>
                      <a:endParaRPr lang="en-CH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>
                          <a:effectLst/>
                        </a:rPr>
                        <a:t>3</a:t>
                      </a:r>
                      <a:endParaRPr lang="en-CH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364456"/>
                  </a:ext>
                </a:extLst>
              </a:tr>
              <a:tr h="342557"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>
                          <a:effectLst/>
                        </a:rPr>
                        <a:t>0.033</a:t>
                      </a:r>
                      <a:endParaRPr lang="en-CH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>
                          <a:effectLst/>
                        </a:rPr>
                        <a:t>4</a:t>
                      </a:r>
                      <a:endParaRPr lang="en-CH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054082"/>
                  </a:ext>
                </a:extLst>
              </a:tr>
              <a:tr h="342557"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>
                          <a:effectLst/>
                        </a:rPr>
                        <a:t>0.08</a:t>
                      </a:r>
                      <a:endParaRPr lang="en-CH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>
                          <a:effectLst/>
                        </a:rPr>
                        <a:t>5</a:t>
                      </a:r>
                      <a:endParaRPr lang="en-CH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746991"/>
                  </a:ext>
                </a:extLst>
              </a:tr>
              <a:tr h="342557"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>
                          <a:effectLst/>
                        </a:rPr>
                        <a:t>0.2</a:t>
                      </a:r>
                      <a:endParaRPr lang="en-CH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>
                          <a:effectLst/>
                        </a:rPr>
                        <a:t>6</a:t>
                      </a:r>
                      <a:endParaRPr lang="en-CH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980345"/>
                  </a:ext>
                </a:extLst>
              </a:tr>
              <a:tr h="342557"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>
                          <a:effectLst/>
                        </a:rPr>
                        <a:t>0.45</a:t>
                      </a:r>
                      <a:endParaRPr lang="en-CH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 dirty="0">
                          <a:effectLst/>
                        </a:rPr>
                        <a:t>7</a:t>
                      </a:r>
                      <a:endParaRPr lang="en-CH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801284"/>
                  </a:ext>
                </a:extLst>
              </a:tr>
              <a:tr h="342557"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>
                          <a:effectLst/>
                        </a:rPr>
                        <a:t>0.56</a:t>
                      </a:r>
                      <a:endParaRPr lang="en-CH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>
                          <a:effectLst/>
                        </a:rPr>
                        <a:t>8</a:t>
                      </a:r>
                      <a:endParaRPr lang="en-CH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356522"/>
                  </a:ext>
                </a:extLst>
              </a:tr>
              <a:tr h="342557"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>
                          <a:effectLst/>
                        </a:rPr>
                        <a:t>0.76</a:t>
                      </a:r>
                      <a:endParaRPr lang="en-CH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 dirty="0">
                          <a:effectLst/>
                        </a:rPr>
                        <a:t>9</a:t>
                      </a:r>
                      <a:endParaRPr lang="en-CH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931618"/>
                  </a:ext>
                </a:extLst>
              </a:tr>
              <a:tr h="342557"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>
                          <a:effectLst/>
                        </a:rPr>
                        <a:t>0.9</a:t>
                      </a:r>
                      <a:endParaRPr lang="en-CH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400" u="none" strike="noStrike" dirty="0">
                          <a:effectLst/>
                        </a:rPr>
                        <a:t>10</a:t>
                      </a:r>
                      <a:endParaRPr lang="en-CH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57" marR="16057" marT="1605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48701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8B76C31-7BBF-1CE2-E053-2EBB06E409F4}"/>
              </a:ext>
            </a:extLst>
          </p:cNvPr>
          <p:cNvSpPr/>
          <p:nvPr/>
        </p:nvSpPr>
        <p:spPr>
          <a:xfrm>
            <a:off x="5327174" y="2327564"/>
            <a:ext cx="2783278" cy="1551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E7902-7F8E-227C-BA51-C5DC78B5CDDC}"/>
              </a:ext>
            </a:extLst>
          </p:cNvPr>
          <p:cNvSpPr/>
          <p:nvPr/>
        </p:nvSpPr>
        <p:spPr>
          <a:xfrm>
            <a:off x="5327174" y="2327564"/>
            <a:ext cx="2783278" cy="42949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D1F224-F73C-BC3C-5068-57BD5277FDF1}"/>
              </a:ext>
            </a:extLst>
          </p:cNvPr>
          <p:cNvSpPr txBox="1"/>
          <p:nvPr/>
        </p:nvSpPr>
        <p:spPr>
          <a:xfrm>
            <a:off x="8727082" y="2321636"/>
            <a:ext cx="225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P-value standard de </a:t>
            </a:r>
            <a:r>
              <a:rPr lang="fr-FR" sz="2400" dirty="0" err="1"/>
              <a:t>T</a:t>
            </a:r>
            <a:r>
              <a:rPr lang="fr-FR" sz="2400" dirty="0"/>
              <a:t>=0.05.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473A3-42A7-3C04-328A-98D020D573E0}"/>
              </a:ext>
            </a:extLst>
          </p:cNvPr>
          <p:cNvSpPr txBox="1"/>
          <p:nvPr/>
        </p:nvSpPr>
        <p:spPr>
          <a:xfrm>
            <a:off x="6095999" y="1320808"/>
            <a:ext cx="3962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m=10 paramètres testés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B4A95-1452-F0C6-B293-851992631E16}"/>
              </a:ext>
            </a:extLst>
          </p:cNvPr>
          <p:cNvSpPr/>
          <p:nvPr/>
        </p:nvSpPr>
        <p:spPr>
          <a:xfrm>
            <a:off x="8713226" y="2368116"/>
            <a:ext cx="2363483" cy="744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58B8D-FB2F-E536-DEF2-769AECCC49EC}"/>
              </a:ext>
            </a:extLst>
          </p:cNvPr>
          <p:cNvSpPr/>
          <p:nvPr/>
        </p:nvSpPr>
        <p:spPr>
          <a:xfrm>
            <a:off x="8713226" y="3266931"/>
            <a:ext cx="3104700" cy="8309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7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B1EB-1373-2ABA-9492-7BB0FA72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2: Benjamin and </a:t>
            </a:r>
            <a:r>
              <a:rPr lang="fr-FR" dirty="0" err="1"/>
              <a:t>Hochberg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8EF9-CCF9-88E2-2DB2-6211E03E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90" y="1825624"/>
            <a:ext cx="4260273" cy="4667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Trier les </a:t>
            </a:r>
            <a:r>
              <a:rPr lang="fr-FR" i="1" dirty="0"/>
              <a:t>m</a:t>
            </a:r>
            <a:r>
              <a:rPr lang="fr-FR" dirty="0"/>
              <a:t> paramètres par ordre croissant des P-values.</a:t>
            </a:r>
          </a:p>
          <a:p>
            <a:pPr>
              <a:lnSpc>
                <a:spcPct val="100000"/>
              </a:lnSpc>
            </a:pPr>
            <a:r>
              <a:rPr lang="fr-FR" dirty="0"/>
              <a:t>Associer un rang (</a:t>
            </a:r>
            <a:r>
              <a:rPr lang="fr-FR" i="1" dirty="0"/>
              <a:t>j</a:t>
            </a:r>
            <a:r>
              <a:rPr lang="fr-FR" dirty="0"/>
              <a:t>) à chaque test.</a:t>
            </a:r>
          </a:p>
          <a:p>
            <a:pPr>
              <a:lnSpc>
                <a:spcPct val="100000"/>
              </a:lnSpc>
            </a:pPr>
            <a:r>
              <a:rPr lang="fr-FR" dirty="0"/>
              <a:t>Prendre les paramètres qui ont un rang meilleur que le premier paramètre avec P &gt; </a:t>
            </a:r>
            <a:r>
              <a:rPr lang="fr-FR" i="1" dirty="0"/>
              <a:t>j/m x </a:t>
            </a:r>
            <a:r>
              <a:rPr lang="fr-FR" i="1" dirty="0" err="1"/>
              <a:t>T</a:t>
            </a:r>
            <a:r>
              <a:rPr lang="fr-FR" i="1" dirty="0"/>
              <a:t> </a:t>
            </a:r>
            <a:r>
              <a:rPr lang="fr-FR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F018EF-2F6E-3D74-F790-87A1C860A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274870"/>
              </p:ext>
            </p:extLst>
          </p:nvPr>
        </p:nvGraphicFramePr>
        <p:xfrm>
          <a:off x="5397413" y="2037558"/>
          <a:ext cx="5183908" cy="3457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977">
                  <a:extLst>
                    <a:ext uri="{9D8B030D-6E8A-4147-A177-3AD203B41FA5}">
                      <a16:colId xmlns:a16="http://schemas.microsoft.com/office/drawing/2014/main" val="3628483075"/>
                    </a:ext>
                  </a:extLst>
                </a:gridCol>
                <a:gridCol w="1295977">
                  <a:extLst>
                    <a:ext uri="{9D8B030D-6E8A-4147-A177-3AD203B41FA5}">
                      <a16:colId xmlns:a16="http://schemas.microsoft.com/office/drawing/2014/main" val="2719718679"/>
                    </a:ext>
                  </a:extLst>
                </a:gridCol>
                <a:gridCol w="1295977">
                  <a:extLst>
                    <a:ext uri="{9D8B030D-6E8A-4147-A177-3AD203B41FA5}">
                      <a16:colId xmlns:a16="http://schemas.microsoft.com/office/drawing/2014/main" val="2590732584"/>
                    </a:ext>
                  </a:extLst>
                </a:gridCol>
                <a:gridCol w="1295977">
                  <a:extLst>
                    <a:ext uri="{9D8B030D-6E8A-4147-A177-3AD203B41FA5}">
                      <a16:colId xmlns:a16="http://schemas.microsoft.com/office/drawing/2014/main" val="2953752106"/>
                    </a:ext>
                  </a:extLst>
                </a:gridCol>
              </a:tblGrid>
              <a:tr h="314155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>
                          <a:effectLst/>
                        </a:rPr>
                        <a:t>P-value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Rank (</a:t>
                      </a:r>
                      <a:r>
                        <a:rPr lang="en-GB" sz="2000" b="1" i="1" u="none" strike="noStrike" dirty="0">
                          <a:effectLst/>
                        </a:rPr>
                        <a:t>j</a:t>
                      </a:r>
                      <a:r>
                        <a:rPr lang="en-GB" sz="2000" b="1" u="none" strike="noStrike" dirty="0">
                          <a:effectLst/>
                        </a:rPr>
                        <a:t>)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1" u="none" strike="noStrike" dirty="0">
                          <a:effectLst/>
                        </a:rPr>
                        <a:t>j/m x T</a:t>
                      </a:r>
                      <a:endParaRPr lang="en-GB" sz="2000" b="1" i="1" u="none" strike="noStrike" dirty="0">
                        <a:solidFill>
                          <a:srgbClr val="000000"/>
                        </a:solidFill>
                        <a:effectLst/>
                        <a:latin typeface="Symbol" pitchFamily="2" charset="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u="none" strike="noStrike" dirty="0">
                          <a:effectLst/>
                        </a:rPr>
                        <a:t>Accept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40096"/>
                  </a:ext>
                </a:extLst>
              </a:tr>
              <a:tr h="314155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 dirty="0">
                          <a:effectLst/>
                        </a:rPr>
                        <a:t>0.004</a:t>
                      </a:r>
                      <a:endParaRPr lang="en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279955"/>
                  </a:ext>
                </a:extLst>
              </a:tr>
              <a:tr h="314155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0.008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2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686811"/>
                  </a:ext>
                </a:extLst>
              </a:tr>
              <a:tr h="314155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0.013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3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0.015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036473"/>
                  </a:ext>
                </a:extLst>
              </a:tr>
              <a:tr h="314155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0.033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4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0.02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156643"/>
                  </a:ext>
                </a:extLst>
              </a:tr>
              <a:tr h="314155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0.08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0.025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433414"/>
                  </a:ext>
                </a:extLst>
              </a:tr>
              <a:tr h="314155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0.2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6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0.03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548021"/>
                  </a:ext>
                </a:extLst>
              </a:tr>
              <a:tr h="314155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0.45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7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0.035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912635"/>
                  </a:ext>
                </a:extLst>
              </a:tr>
              <a:tr h="314155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0.56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8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0.04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381605"/>
                  </a:ext>
                </a:extLst>
              </a:tr>
              <a:tr h="314155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0.76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9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0.045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449213"/>
                  </a:ext>
                </a:extLst>
              </a:tr>
              <a:tr h="314155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0.9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 dirty="0">
                          <a:effectLst/>
                        </a:rPr>
                        <a:t>0</a:t>
                      </a:r>
                      <a:endParaRPr lang="en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05018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9C0006A-046F-7EFB-E3F7-D43CD13817D6}"/>
              </a:ext>
            </a:extLst>
          </p:cNvPr>
          <p:cNvSpPr/>
          <p:nvPr/>
        </p:nvSpPr>
        <p:spPr>
          <a:xfrm>
            <a:off x="5397413" y="2355273"/>
            <a:ext cx="5183907" cy="942109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43266-053A-5CD9-0E38-5FBC1187A4C2}"/>
              </a:ext>
            </a:extLst>
          </p:cNvPr>
          <p:cNvSpPr txBox="1"/>
          <p:nvPr/>
        </p:nvSpPr>
        <p:spPr>
          <a:xfrm>
            <a:off x="7296637" y="5812848"/>
            <a:ext cx="1385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m</a:t>
            </a:r>
            <a:r>
              <a:rPr lang="fr-FR" sz="2400" dirty="0"/>
              <a:t>=10</a:t>
            </a:r>
          </a:p>
          <a:p>
            <a:r>
              <a:rPr lang="fr-FR" sz="2400" i="1" dirty="0" err="1"/>
              <a:t>T</a:t>
            </a:r>
            <a:r>
              <a:rPr lang="fr-FR" sz="2400" dirty="0"/>
              <a:t>=0.05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6745D-B94E-561E-76D2-A142FE675D25}"/>
              </a:ext>
            </a:extLst>
          </p:cNvPr>
          <p:cNvSpPr/>
          <p:nvPr/>
        </p:nvSpPr>
        <p:spPr>
          <a:xfrm>
            <a:off x="8002146" y="1910358"/>
            <a:ext cx="4090737" cy="3647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8E863-F8F4-0F60-C99D-F777B9FC5AD1}"/>
              </a:ext>
            </a:extLst>
          </p:cNvPr>
          <p:cNvSpPr/>
          <p:nvPr/>
        </p:nvSpPr>
        <p:spPr>
          <a:xfrm>
            <a:off x="9321212" y="1910358"/>
            <a:ext cx="4090737" cy="3647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BF4A11-37A5-9546-945B-417A871BCB3B}"/>
              </a:ext>
            </a:extLst>
          </p:cNvPr>
          <p:cNvSpPr/>
          <p:nvPr/>
        </p:nvSpPr>
        <p:spPr>
          <a:xfrm>
            <a:off x="6711964" y="1910358"/>
            <a:ext cx="4090737" cy="3647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9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/>
      <p:bldP spid="5" grpId="0" animBg="1"/>
      <p:bldP spid="7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B1EB-1373-2ABA-9492-7BB0FA72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 avec 20’000 tests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60E45F-4CF5-01EE-FFA7-4FF2A738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62614"/>
              </p:ext>
            </p:extLst>
          </p:nvPr>
        </p:nvGraphicFramePr>
        <p:xfrm>
          <a:off x="838199" y="1846985"/>
          <a:ext cx="7987146" cy="4773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1191">
                  <a:extLst>
                    <a:ext uri="{9D8B030D-6E8A-4147-A177-3AD203B41FA5}">
                      <a16:colId xmlns:a16="http://schemas.microsoft.com/office/drawing/2014/main" val="2532813532"/>
                    </a:ext>
                  </a:extLst>
                </a:gridCol>
                <a:gridCol w="1331191">
                  <a:extLst>
                    <a:ext uri="{9D8B030D-6E8A-4147-A177-3AD203B41FA5}">
                      <a16:colId xmlns:a16="http://schemas.microsoft.com/office/drawing/2014/main" val="3569167111"/>
                    </a:ext>
                  </a:extLst>
                </a:gridCol>
                <a:gridCol w="1331191">
                  <a:extLst>
                    <a:ext uri="{9D8B030D-6E8A-4147-A177-3AD203B41FA5}">
                      <a16:colId xmlns:a16="http://schemas.microsoft.com/office/drawing/2014/main" val="4071277879"/>
                    </a:ext>
                  </a:extLst>
                </a:gridCol>
                <a:gridCol w="1331191">
                  <a:extLst>
                    <a:ext uri="{9D8B030D-6E8A-4147-A177-3AD203B41FA5}">
                      <a16:colId xmlns:a16="http://schemas.microsoft.com/office/drawing/2014/main" val="1337227624"/>
                    </a:ext>
                  </a:extLst>
                </a:gridCol>
                <a:gridCol w="1331191">
                  <a:extLst>
                    <a:ext uri="{9D8B030D-6E8A-4147-A177-3AD203B41FA5}">
                      <a16:colId xmlns:a16="http://schemas.microsoft.com/office/drawing/2014/main" val="490578673"/>
                    </a:ext>
                  </a:extLst>
                </a:gridCol>
                <a:gridCol w="1331191">
                  <a:extLst>
                    <a:ext uri="{9D8B030D-6E8A-4147-A177-3AD203B41FA5}">
                      <a16:colId xmlns:a16="http://schemas.microsoft.com/office/drawing/2014/main" val="1882185506"/>
                    </a:ext>
                  </a:extLst>
                </a:gridCol>
              </a:tblGrid>
              <a:tr h="636734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P-value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Rank (j)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j/m x 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P-value sans correction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Bonferroni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Benjamin-Hochberg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28384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0.000001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0.0000025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83523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0.000003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2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0.000005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017235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0.000006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3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0.0000075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80483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0.000015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4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0.00001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210361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 dirty="0">
                          <a:effectLst/>
                        </a:rPr>
                        <a:t>5</a:t>
                      </a:r>
                      <a:endParaRPr lang="en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0.0000125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546974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0.0003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6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0.000015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 dirty="0">
                          <a:effectLst/>
                        </a:rPr>
                        <a:t>0</a:t>
                      </a:r>
                      <a:endParaRPr lang="en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816341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0.0009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7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0.0000175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514490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0.0012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8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0.00002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614628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0.0045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9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0.0000225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227072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0.000025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1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734346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0.06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 dirty="0">
                          <a:effectLst/>
                        </a:rPr>
                        <a:t>10</a:t>
                      </a:r>
                      <a:endParaRPr lang="en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0.000025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>
                          <a:effectLst/>
                        </a:rPr>
                        <a:t>0</a:t>
                      </a:r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u="none" strike="noStrike" dirty="0">
                          <a:effectLst/>
                        </a:rPr>
                        <a:t>0</a:t>
                      </a:r>
                      <a:endParaRPr lang="en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052703"/>
                  </a:ext>
                </a:extLst>
              </a:tr>
              <a:tr h="344763">
                <a:tc>
                  <a:txBody>
                    <a:bodyPr/>
                    <a:lstStyle/>
                    <a:p>
                      <a:pPr algn="r" fontAlgn="b"/>
                      <a:r>
                        <a:rPr lang="en-CH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H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CH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90535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6EBE296-E9D4-550C-38C4-034941471B9B}"/>
              </a:ext>
            </a:extLst>
          </p:cNvPr>
          <p:cNvSpPr/>
          <p:nvPr/>
        </p:nvSpPr>
        <p:spPr>
          <a:xfrm>
            <a:off x="838199" y="2478952"/>
            <a:ext cx="5354783" cy="3450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5874B8-D374-AD9A-B833-A3C28AE7A1B7}"/>
              </a:ext>
            </a:extLst>
          </p:cNvPr>
          <p:cNvSpPr/>
          <p:nvPr/>
        </p:nvSpPr>
        <p:spPr>
          <a:xfrm>
            <a:off x="843203" y="2478953"/>
            <a:ext cx="6652105" cy="36123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F18AB3-6256-C070-FF28-FE257BEA99A1}"/>
              </a:ext>
            </a:extLst>
          </p:cNvPr>
          <p:cNvSpPr/>
          <p:nvPr/>
        </p:nvSpPr>
        <p:spPr>
          <a:xfrm>
            <a:off x="838199" y="2478951"/>
            <a:ext cx="7987146" cy="105395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A5890B-DCFF-1790-633A-06B7B9C8CEED}"/>
              </a:ext>
            </a:extLst>
          </p:cNvPr>
          <p:cNvSpPr txBox="1"/>
          <p:nvPr/>
        </p:nvSpPr>
        <p:spPr>
          <a:xfrm>
            <a:off x="9146177" y="2734820"/>
            <a:ext cx="2980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Bonferroni</a:t>
            </a:r>
            <a:r>
              <a:rPr lang="fr-FR" sz="2400" dirty="0"/>
              <a:t> correction: 0.05/20’000 = 0.0000025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D6584-55C5-892D-F65F-54807FBBEF04}"/>
              </a:ext>
            </a:extLst>
          </p:cNvPr>
          <p:cNvSpPr txBox="1"/>
          <p:nvPr/>
        </p:nvSpPr>
        <p:spPr>
          <a:xfrm>
            <a:off x="9160033" y="1832819"/>
            <a:ext cx="2259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P-value standard de </a:t>
            </a:r>
            <a:r>
              <a:rPr lang="fr-FR" sz="2400" dirty="0" err="1"/>
              <a:t>T</a:t>
            </a:r>
            <a:r>
              <a:rPr lang="fr-FR" sz="2400" dirty="0"/>
              <a:t>=0.05.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F92B-6235-FF23-21D8-AD7C9EFB328A}"/>
              </a:ext>
            </a:extLst>
          </p:cNvPr>
          <p:cNvSpPr/>
          <p:nvPr/>
        </p:nvSpPr>
        <p:spPr>
          <a:xfrm>
            <a:off x="9146177" y="1879299"/>
            <a:ext cx="2363483" cy="744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25AE91-A73B-A296-E7F1-81147EE37500}"/>
              </a:ext>
            </a:extLst>
          </p:cNvPr>
          <p:cNvSpPr/>
          <p:nvPr/>
        </p:nvSpPr>
        <p:spPr>
          <a:xfrm>
            <a:off x="9146177" y="2785041"/>
            <a:ext cx="2907273" cy="115010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B3F2AB-ADFE-EDA1-2C94-F67555B088D9}"/>
              </a:ext>
            </a:extLst>
          </p:cNvPr>
          <p:cNvSpPr txBox="1"/>
          <p:nvPr/>
        </p:nvSpPr>
        <p:spPr>
          <a:xfrm>
            <a:off x="9139254" y="4104685"/>
            <a:ext cx="2649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Benjamin-</a:t>
            </a:r>
            <a:r>
              <a:rPr lang="fr-FR" sz="2400" dirty="0" err="1"/>
              <a:t>Hochberg</a:t>
            </a:r>
            <a:endParaRPr lang="fr-FR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D0F85B-9412-E314-BC36-CDE4D221D822}"/>
              </a:ext>
            </a:extLst>
          </p:cNvPr>
          <p:cNvSpPr/>
          <p:nvPr/>
        </p:nvSpPr>
        <p:spPr>
          <a:xfrm>
            <a:off x="9125399" y="4123456"/>
            <a:ext cx="2775656" cy="46166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50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DF66-E67D-1422-2051-02D00033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 du ‘multiple </a:t>
            </a:r>
            <a:r>
              <a:rPr lang="fr-FR" dirty="0" err="1"/>
              <a:t>testing</a:t>
            </a:r>
            <a:r>
              <a:rPr lang="fr-FR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50DA8-2912-5BF4-4FFB-97654BE0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on considère beaucoup de paramètres, il faut s’attendre à ce que certains donnent un bonne P-value, par chance.</a:t>
            </a:r>
          </a:p>
          <a:p>
            <a:r>
              <a:rPr lang="fr-FR" dirty="0"/>
              <a:t>Le problème des tests multiples est encore plus important si on combine différents paramètres.</a:t>
            </a:r>
          </a:p>
          <a:p>
            <a:endParaRPr lang="fr-FR" dirty="0"/>
          </a:p>
          <a:p>
            <a:r>
              <a:rPr lang="fr-FR" dirty="0"/>
              <a:t>Essentiel de faire une correction pour la multiplicité des tests.</a:t>
            </a:r>
          </a:p>
          <a:p>
            <a:r>
              <a:rPr lang="fr-FR" dirty="0"/>
              <a:t>Différentes méthodes existent, plus ou moins strictes.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391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C63A-B8D3-D187-C794-9C2E96EC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Approche malhonnête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BE7A-7D34-973E-2C12-179D887EF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97240" cy="4090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Tester un grand nombre de paramètres</a:t>
            </a:r>
          </a:p>
          <a:p>
            <a:pPr>
              <a:lnSpc>
                <a:spcPct val="100000"/>
              </a:lnSpc>
            </a:pPr>
            <a:r>
              <a:rPr lang="fr-FR" dirty="0"/>
              <a:t>Prendre un sous-ensemble en incluant ceux qui donnent une bonne P-value.</a:t>
            </a:r>
          </a:p>
          <a:p>
            <a:pPr>
              <a:lnSpc>
                <a:spcPct val="100000"/>
              </a:lnSpc>
            </a:pPr>
            <a:r>
              <a:rPr lang="fr-FR" dirty="0"/>
              <a:t>Prétendre n’avoir testé que ceux-ci.</a:t>
            </a:r>
          </a:p>
          <a:p>
            <a:pPr>
              <a:lnSpc>
                <a:spcPct val="100000"/>
              </a:lnSpc>
            </a:pPr>
            <a:r>
              <a:rPr lang="fr-FR" dirty="0"/>
              <a:t>Faire une correction statistique moins importante</a:t>
            </a:r>
          </a:p>
          <a:p>
            <a:pPr>
              <a:lnSpc>
                <a:spcPct val="100000"/>
              </a:lnSpc>
            </a:pPr>
            <a:r>
              <a:rPr lang="fr-FR" dirty="0"/>
              <a:t>Prétendre avoir découvert de nouveaux biomarqueurs</a:t>
            </a:r>
          </a:p>
          <a:p>
            <a:pPr>
              <a:lnSpc>
                <a:spcPct val="100000"/>
              </a:lnSpc>
            </a:pPr>
            <a:r>
              <a:rPr lang="fr-FR" dirty="0"/>
              <a:t>Publier dans Nature ou Science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ED9A68C-082A-9E59-2607-9289528AD3B4}"/>
              </a:ext>
            </a:extLst>
          </p:cNvPr>
          <p:cNvSpPr/>
          <p:nvPr/>
        </p:nvSpPr>
        <p:spPr>
          <a:xfrm>
            <a:off x="9060872" y="1914958"/>
            <a:ext cx="507076" cy="3862647"/>
          </a:xfrm>
          <a:prstGeom prst="rightBrace">
            <a:avLst>
              <a:gd name="adj1" fmla="val 2800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96A47-1CCB-5ECC-638E-E1F3D408D06E}"/>
              </a:ext>
            </a:extLst>
          </p:cNvPr>
          <p:cNvSpPr txBox="1"/>
          <p:nvPr/>
        </p:nvSpPr>
        <p:spPr>
          <a:xfrm>
            <a:off x="9692638" y="3570816"/>
            <a:ext cx="181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P-hacking</a:t>
            </a:r>
          </a:p>
        </p:txBody>
      </p:sp>
    </p:spTree>
    <p:extLst>
      <p:ext uri="{BB962C8B-B14F-4D97-AF65-F5344CB8AC3E}">
        <p14:creationId xmlns:p14="http://schemas.microsoft.com/office/powerpoint/2010/main" val="317433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E4E5-5B18-168B-D068-732352D0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7576D-0448-9787-77D0-0FF501CB7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7124"/>
            <a:ext cx="10515600" cy="487355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Importance des biomarqueurs pour prédire la présence, la gravité ou la survie à une maladie.</a:t>
            </a:r>
          </a:p>
          <a:p>
            <a:pPr>
              <a:spcAft>
                <a:spcPts val="600"/>
              </a:spcAft>
            </a:pPr>
            <a:r>
              <a:rPr lang="fr-FR" dirty="0"/>
              <a:t>Importance des biomarqueurs pour sélectionner les patients avec le plus de chance de réponse pour un traitement.</a:t>
            </a:r>
          </a:p>
          <a:p>
            <a:pPr>
              <a:spcAft>
                <a:spcPts val="600"/>
              </a:spcAft>
            </a:pPr>
            <a:r>
              <a:rPr lang="fr-FR" dirty="0"/>
              <a:t>En élargissant le répertoire des paramètres qui peuvent être analysés, les nouvelles technologies permettent de trouver de nouveaux biomarqueurs.</a:t>
            </a:r>
          </a:p>
          <a:p>
            <a:pPr>
              <a:spcAft>
                <a:spcPts val="600"/>
              </a:spcAft>
            </a:pPr>
            <a:r>
              <a:rPr lang="fr-FR" dirty="0"/>
              <a:t>Besoin de s’assurer que les résultats sont robustes (test statistiques + correction tests multiples) et reproductibles par d’autres groupes de recherche.</a:t>
            </a:r>
          </a:p>
        </p:txBody>
      </p:sp>
    </p:spTree>
    <p:extLst>
      <p:ext uri="{BB962C8B-B14F-4D97-AF65-F5344CB8AC3E}">
        <p14:creationId xmlns:p14="http://schemas.microsoft.com/office/powerpoint/2010/main" val="205812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3D0B-4CC6-BEAE-B2CD-071E2BE8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l’examen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E1CE-9AE7-1ADB-57A7-435D8EE0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besoin de connaître les différents tests statistiques ni de savoir quels tests doivent être utilisés dans quelle situation.</a:t>
            </a:r>
          </a:p>
          <a:p>
            <a:endParaRPr lang="fr-FR" dirty="0"/>
          </a:p>
          <a:p>
            <a:r>
              <a:rPr lang="fr-FR" dirty="0"/>
              <a:t>Par contre, besoin de:</a:t>
            </a:r>
          </a:p>
          <a:p>
            <a:pPr lvl="1"/>
            <a:r>
              <a:rPr lang="fr-FR" sz="2800" dirty="0"/>
              <a:t>Comprendre le concept de biomarqueurs et comment on peut les identifier</a:t>
            </a:r>
          </a:p>
          <a:p>
            <a:pPr lvl="1"/>
            <a:r>
              <a:rPr lang="fr-FR" sz="2800" dirty="0"/>
              <a:t>Comprendre le concept de P-value</a:t>
            </a:r>
          </a:p>
          <a:p>
            <a:pPr lvl="1"/>
            <a:r>
              <a:rPr lang="fr-FR" sz="2800" dirty="0"/>
              <a:t>Comprendre les courbes de survie</a:t>
            </a:r>
          </a:p>
          <a:p>
            <a:pPr lvl="1"/>
            <a:r>
              <a:rPr lang="fr-FR" sz="2800" dirty="0"/>
              <a:t>Comprendre le multiple </a:t>
            </a:r>
            <a:r>
              <a:rPr lang="fr-FR" sz="2800" dirty="0" err="1"/>
              <a:t>testing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0676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6021-8CE3-1E37-AC2E-F9AA0445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F5EE3-9140-3ADA-6157-72841DD9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27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45CB-8807-8115-514E-C2F6DAFB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 de l’approche </a:t>
            </a:r>
            <a:r>
              <a:rPr lang="fr-FR" dirty="0" err="1"/>
              <a:t>traditionelle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F429-24E8-8D71-4CAE-FB98ED2D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667250"/>
          </a:xfrm>
        </p:spPr>
        <p:txBody>
          <a:bodyPr>
            <a:normAutofit/>
          </a:bodyPr>
          <a:lstStyle/>
          <a:p>
            <a:r>
              <a:rPr lang="fr-FR" dirty="0"/>
              <a:t>Notre cerveau est incroyablement puissant pour intégrer différents paramètres.</a:t>
            </a:r>
          </a:p>
          <a:p>
            <a:endParaRPr lang="fr-FR" dirty="0"/>
          </a:p>
          <a:p>
            <a:r>
              <a:rPr lang="fr-FR" dirty="0"/>
              <a:t>Cela comprend aussi des paramètres/mesures pas facile à quantifier (aspect d’une tâche de la peau, état général d’un patient, ressenti subjectif du patient,…).</a:t>
            </a:r>
          </a:p>
          <a:p>
            <a:endParaRPr lang="fr-FR" dirty="0"/>
          </a:p>
          <a:p>
            <a:r>
              <a:rPr lang="fr-FR" dirty="0"/>
              <a:t>Savoir basé sur de nombreuses générations de médecins.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B1BB25D-6B3E-4F61-5387-EF4800D9FA05}"/>
              </a:ext>
            </a:extLst>
          </p:cNvPr>
          <p:cNvSpPr/>
          <p:nvPr/>
        </p:nvSpPr>
        <p:spPr>
          <a:xfrm>
            <a:off x="8465130" y="1677433"/>
            <a:ext cx="529275" cy="4778785"/>
          </a:xfrm>
          <a:prstGeom prst="rightBrace">
            <a:avLst>
              <a:gd name="adj1" fmla="val 3859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0BC89-3CED-3B88-A5D8-963BFDF970E9}"/>
              </a:ext>
            </a:extLst>
          </p:cNvPr>
          <p:cNvSpPr txBox="1"/>
          <p:nvPr/>
        </p:nvSpPr>
        <p:spPr>
          <a:xfrm>
            <a:off x="8994405" y="3097329"/>
            <a:ext cx="2876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Fondamental dans la pratique de la médecine encore pour de nombreuses années</a:t>
            </a:r>
          </a:p>
        </p:txBody>
      </p:sp>
    </p:spTree>
    <p:extLst>
      <p:ext uri="{BB962C8B-B14F-4D97-AF65-F5344CB8AC3E}">
        <p14:creationId xmlns:p14="http://schemas.microsoft.com/office/powerpoint/2010/main" val="12038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4E0-7B1F-348E-A26E-11A534BB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 de l’approche </a:t>
            </a:r>
            <a:r>
              <a:rPr lang="fr-FR" dirty="0" err="1"/>
              <a:t>traditionelle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DCE4-2D6C-0B2E-F88B-545B7D1E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335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On peut être biaisé et croire qu’un paramètre est plus (ou moins) prédictif qu’il ne l’est réellement.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On a tendance à ne regarder que les paramètres connus.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FE99E80-0150-7832-1964-D08C0F3AA8DB}"/>
              </a:ext>
            </a:extLst>
          </p:cNvPr>
          <p:cNvSpPr/>
          <p:nvPr/>
        </p:nvSpPr>
        <p:spPr>
          <a:xfrm>
            <a:off x="708917" y="1753707"/>
            <a:ext cx="10397447" cy="9997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52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084D-390A-5C7D-2498-9CE80473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Validation statistique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646CCE-FB1F-5B59-44FC-8146D171F8BF}"/>
              </a:ext>
            </a:extLst>
          </p:cNvPr>
          <p:cNvSpPr txBox="1"/>
          <p:nvPr/>
        </p:nvSpPr>
        <p:spPr>
          <a:xfrm>
            <a:off x="680033" y="2305615"/>
            <a:ext cx="109954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Prendre une cohorte de patients suffisamment grande et représentative.</a:t>
            </a:r>
          </a:p>
          <a:p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Regarder si le paramètre qui nous intéresse est « corrélé » avec la présence d’une maladie, la réponse à une thérapie, la récurrence, la survie,…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Evaluer la probabilité que la corrélation soit due au hasard (P-value).</a:t>
            </a:r>
          </a:p>
        </p:txBody>
      </p:sp>
    </p:spTree>
    <p:extLst>
      <p:ext uri="{BB962C8B-B14F-4D97-AF65-F5344CB8AC3E}">
        <p14:creationId xmlns:p14="http://schemas.microsoft.com/office/powerpoint/2010/main" val="24019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94A1-025B-90CF-75E3-3E2A0477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3" y="365125"/>
            <a:ext cx="11444437" cy="1325563"/>
          </a:xfrm>
        </p:spPr>
        <p:txBody>
          <a:bodyPr/>
          <a:lstStyle/>
          <a:p>
            <a:r>
              <a:rPr lang="fr-FR" dirty="0"/>
              <a:t>Paramètre binaire et observation clinique binaire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F9D88-A643-1821-0F6C-BF30257D7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1796521"/>
            <a:ext cx="11087501" cy="735004"/>
          </a:xfrm>
        </p:spPr>
        <p:txBody>
          <a:bodyPr/>
          <a:lstStyle/>
          <a:p>
            <a:r>
              <a:rPr lang="fr-FR" dirty="0"/>
              <a:t>Example: Mutation dans une protéine &lt;-&gt; cancer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DF5D2-4A9D-F792-A96C-5E68BBA59CB6}"/>
              </a:ext>
            </a:extLst>
          </p:cNvPr>
          <p:cNvSpPr/>
          <p:nvPr/>
        </p:nvSpPr>
        <p:spPr>
          <a:xfrm>
            <a:off x="1658753" y="3605987"/>
            <a:ext cx="4800600" cy="2370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AB4D13-A3FA-E120-A52C-149BF5649831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059053" y="3605987"/>
            <a:ext cx="0" cy="2370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A31541-7379-3999-2A55-4AFF6352984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658753" y="4791320"/>
            <a:ext cx="480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82F685-AA9D-EFB2-02C7-19EABD31C3CA}"/>
              </a:ext>
            </a:extLst>
          </p:cNvPr>
          <p:cNvSpPr txBox="1"/>
          <p:nvPr/>
        </p:nvSpPr>
        <p:spPr>
          <a:xfrm>
            <a:off x="2641594" y="2513704"/>
            <a:ext cx="2752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Paramètre mesuré (mutation)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1F92D-D548-9034-D423-B22136137B22}"/>
              </a:ext>
            </a:extLst>
          </p:cNvPr>
          <p:cNvSpPr txBox="1"/>
          <p:nvPr/>
        </p:nvSpPr>
        <p:spPr>
          <a:xfrm rot="16200000">
            <a:off x="170807" y="4436615"/>
            <a:ext cx="1731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Observation (cancer)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67E1D9-D834-6F82-CC06-1B1477741E10}"/>
              </a:ext>
            </a:extLst>
          </p:cNvPr>
          <p:cNvSpPr txBox="1"/>
          <p:nvPr/>
        </p:nvSpPr>
        <p:spPr>
          <a:xfrm rot="16200000">
            <a:off x="1184760" y="3896110"/>
            <a:ext cx="64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CB4E4A-49FB-2765-58F8-85524ACFB18D}"/>
              </a:ext>
            </a:extLst>
          </p:cNvPr>
          <p:cNvSpPr txBox="1"/>
          <p:nvPr/>
        </p:nvSpPr>
        <p:spPr>
          <a:xfrm rot="16200000">
            <a:off x="1175703" y="5081443"/>
            <a:ext cx="64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7F8FB-A3B1-C529-F51B-A90FE5E99542}"/>
              </a:ext>
            </a:extLst>
          </p:cNvPr>
          <p:cNvSpPr txBox="1"/>
          <p:nvPr/>
        </p:nvSpPr>
        <p:spPr>
          <a:xfrm>
            <a:off x="2572553" y="3247849"/>
            <a:ext cx="64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5C0DC-3689-1BFE-B7AC-F57986E2FB20}"/>
              </a:ext>
            </a:extLst>
          </p:cNvPr>
          <p:cNvSpPr txBox="1"/>
          <p:nvPr/>
        </p:nvSpPr>
        <p:spPr>
          <a:xfrm>
            <a:off x="4938129" y="3247849"/>
            <a:ext cx="64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A2DFE-49BE-E486-3F33-4AC1A4172D80}"/>
              </a:ext>
            </a:extLst>
          </p:cNvPr>
          <p:cNvSpPr txBox="1"/>
          <p:nvPr/>
        </p:nvSpPr>
        <p:spPr>
          <a:xfrm>
            <a:off x="2588733" y="3951615"/>
            <a:ext cx="6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C8DBAE-DCBB-FF37-4E3E-2993AC94671F}"/>
              </a:ext>
            </a:extLst>
          </p:cNvPr>
          <p:cNvSpPr txBox="1"/>
          <p:nvPr/>
        </p:nvSpPr>
        <p:spPr>
          <a:xfrm>
            <a:off x="4906382" y="5105695"/>
            <a:ext cx="6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33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4128B7-29F9-E5DF-5DB2-3A2264B5F900}"/>
              </a:ext>
            </a:extLst>
          </p:cNvPr>
          <p:cNvSpPr txBox="1"/>
          <p:nvPr/>
        </p:nvSpPr>
        <p:spPr>
          <a:xfrm>
            <a:off x="2645684" y="5169117"/>
            <a:ext cx="6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16ED7-912D-0E08-0100-095F141186E7}"/>
              </a:ext>
            </a:extLst>
          </p:cNvPr>
          <p:cNvSpPr txBox="1"/>
          <p:nvPr/>
        </p:nvSpPr>
        <p:spPr>
          <a:xfrm>
            <a:off x="4989033" y="3940186"/>
            <a:ext cx="64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B2FFE2-35F5-E7AE-68BF-2AEA2B6AF83A}"/>
              </a:ext>
            </a:extLst>
          </p:cNvPr>
          <p:cNvSpPr/>
          <p:nvPr/>
        </p:nvSpPr>
        <p:spPr>
          <a:xfrm rot="1744653">
            <a:off x="2059690" y="4279725"/>
            <a:ext cx="4013200" cy="107637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72D83C-906E-737D-16C8-5223F8D4C74A}"/>
              </a:ext>
            </a:extLst>
          </p:cNvPr>
          <p:cNvSpPr/>
          <p:nvPr/>
        </p:nvSpPr>
        <p:spPr>
          <a:xfrm rot="1744653">
            <a:off x="2234731" y="4880463"/>
            <a:ext cx="1091869" cy="1076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408BF-18DA-9402-70D2-B6F64C1EF02A}"/>
              </a:ext>
            </a:extLst>
          </p:cNvPr>
          <p:cNvSpPr/>
          <p:nvPr/>
        </p:nvSpPr>
        <p:spPr>
          <a:xfrm rot="1744653">
            <a:off x="4734148" y="3654157"/>
            <a:ext cx="1091869" cy="10763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2B7702-D145-7142-0C96-30B454CD7A7D}"/>
              </a:ext>
            </a:extLst>
          </p:cNvPr>
          <p:cNvSpPr txBox="1"/>
          <p:nvPr/>
        </p:nvSpPr>
        <p:spPr>
          <a:xfrm>
            <a:off x="6612834" y="2351780"/>
            <a:ext cx="5258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Un bon biomarqueur correspond à beaucoup de patients sur une diagonale et peu sur l’autre (test de Fischer).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73BC7B-D024-2619-1E7B-E68CA5326A04}"/>
              </a:ext>
            </a:extLst>
          </p:cNvPr>
          <p:cNvSpPr txBox="1"/>
          <p:nvPr/>
        </p:nvSpPr>
        <p:spPr>
          <a:xfrm>
            <a:off x="6898350" y="3894653"/>
            <a:ext cx="468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La P-value nous dit quelle est la probabilité que les différences entre les diagonales soient dues au hasard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8D4D9-8887-B845-37FD-1E270BC801CA}"/>
              </a:ext>
            </a:extLst>
          </p:cNvPr>
          <p:cNvSpPr txBox="1"/>
          <p:nvPr/>
        </p:nvSpPr>
        <p:spPr>
          <a:xfrm>
            <a:off x="6343047" y="5437527"/>
            <a:ext cx="5798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Plus la P-value est basse, moins il y a de risque que ce qu’on observe soit dû au hasard (e.g., nombre limité d’échantillons,…). </a:t>
            </a:r>
          </a:p>
        </p:txBody>
      </p:sp>
    </p:spTree>
    <p:extLst>
      <p:ext uri="{BB962C8B-B14F-4D97-AF65-F5344CB8AC3E}">
        <p14:creationId xmlns:p14="http://schemas.microsoft.com/office/powerpoint/2010/main" val="282595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7F1C-6844-C0B7-CFF5-1B1AF4D7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Paramètre continu et observation clinique binaire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7765-A3F3-1218-2B08-5A6AE6F6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09" y="1650863"/>
            <a:ext cx="10515600" cy="768820"/>
          </a:xfrm>
        </p:spPr>
        <p:txBody>
          <a:bodyPr/>
          <a:lstStyle/>
          <a:p>
            <a:r>
              <a:rPr lang="fr-FR" dirty="0"/>
              <a:t>Exemple: Concentration d’une protéine dans le sang &lt;-&gt; cancer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5ACAF-74B8-081C-9DD8-3869D9D11187}"/>
              </a:ext>
            </a:extLst>
          </p:cNvPr>
          <p:cNvSpPr txBox="1"/>
          <p:nvPr/>
        </p:nvSpPr>
        <p:spPr>
          <a:xfrm rot="16200000">
            <a:off x="322205" y="3629924"/>
            <a:ext cx="2801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Paramètre (concentration protéine)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5A3254-98FD-9298-5607-53C7EE7716B9}"/>
              </a:ext>
            </a:extLst>
          </p:cNvPr>
          <p:cNvGrpSpPr/>
          <p:nvPr/>
        </p:nvGrpSpPr>
        <p:grpSpPr>
          <a:xfrm>
            <a:off x="2296810" y="2417402"/>
            <a:ext cx="2326224" cy="3130650"/>
            <a:chOff x="2419031" y="3333486"/>
            <a:chExt cx="1570723" cy="211389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7952267-99C4-A188-74FB-730ADB790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9031" y="3333486"/>
              <a:ext cx="0" cy="2113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641137A-A72C-AA5D-8CFD-4769F45822C1}"/>
                </a:ext>
              </a:extLst>
            </p:cNvPr>
            <p:cNvCxnSpPr>
              <a:cxnSpLocks/>
            </p:cNvCxnSpPr>
            <p:nvPr/>
          </p:nvCxnSpPr>
          <p:spPr>
            <a:xfrm>
              <a:off x="2419031" y="5447377"/>
              <a:ext cx="1570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0E5547-B382-9953-CAE6-EBB7554EBBA5}"/>
                </a:ext>
              </a:extLst>
            </p:cNvPr>
            <p:cNvSpPr/>
            <p:nvPr/>
          </p:nvSpPr>
          <p:spPr>
            <a:xfrm>
              <a:off x="2776604" y="3665249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74342A-9EE1-5239-E873-692706A80A8C}"/>
                </a:ext>
              </a:extLst>
            </p:cNvPr>
            <p:cNvSpPr/>
            <p:nvPr/>
          </p:nvSpPr>
          <p:spPr>
            <a:xfrm>
              <a:off x="2776604" y="3912780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56D251-BDF9-0CDD-307D-5E5296258A9B}"/>
                </a:ext>
              </a:extLst>
            </p:cNvPr>
            <p:cNvSpPr/>
            <p:nvPr/>
          </p:nvSpPr>
          <p:spPr>
            <a:xfrm rot="221223">
              <a:off x="2780951" y="4165874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FAA9A58-B9A4-B7C1-3D82-B520BF6E3748}"/>
                </a:ext>
              </a:extLst>
            </p:cNvPr>
            <p:cNvSpPr/>
            <p:nvPr/>
          </p:nvSpPr>
          <p:spPr>
            <a:xfrm>
              <a:off x="2776604" y="3792293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1F5AB2-CD5E-E0CA-0C88-0F265CA214FF}"/>
                </a:ext>
              </a:extLst>
            </p:cNvPr>
            <p:cNvSpPr/>
            <p:nvPr/>
          </p:nvSpPr>
          <p:spPr>
            <a:xfrm>
              <a:off x="2776604" y="4495591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D5B5D8-11DD-559A-61AE-BB95C9DD76DD}"/>
                </a:ext>
              </a:extLst>
            </p:cNvPr>
            <p:cNvSpPr/>
            <p:nvPr/>
          </p:nvSpPr>
          <p:spPr>
            <a:xfrm>
              <a:off x="3462961" y="44910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80BED4-9FFD-37F3-B99D-6B60972FA990}"/>
                </a:ext>
              </a:extLst>
            </p:cNvPr>
            <p:cNvSpPr/>
            <p:nvPr/>
          </p:nvSpPr>
          <p:spPr>
            <a:xfrm>
              <a:off x="3462961" y="46434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438CC8C-F67E-936E-3052-EEC33482907C}"/>
                </a:ext>
              </a:extLst>
            </p:cNvPr>
            <p:cNvSpPr/>
            <p:nvPr/>
          </p:nvSpPr>
          <p:spPr>
            <a:xfrm>
              <a:off x="3462961" y="47958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F7F03F-9A0E-A65F-53CF-5B73EC9E2128}"/>
                </a:ext>
              </a:extLst>
            </p:cNvPr>
            <p:cNvSpPr/>
            <p:nvPr/>
          </p:nvSpPr>
          <p:spPr>
            <a:xfrm>
              <a:off x="3462961" y="49482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BF07CE-348B-1907-EDA2-07C1010F2B46}"/>
                </a:ext>
              </a:extLst>
            </p:cNvPr>
            <p:cNvSpPr/>
            <p:nvPr/>
          </p:nvSpPr>
          <p:spPr>
            <a:xfrm>
              <a:off x="3462961" y="5100696"/>
              <a:ext cx="139682" cy="139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AAFDFF1-B738-D64A-03AE-3EFB31C4CDBB}"/>
              </a:ext>
            </a:extLst>
          </p:cNvPr>
          <p:cNvSpPr txBox="1"/>
          <p:nvPr/>
        </p:nvSpPr>
        <p:spPr>
          <a:xfrm rot="16200000">
            <a:off x="2488549" y="5622037"/>
            <a:ext cx="106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Cancer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68DD2-E000-5472-9C84-0BBEB1EA98CC}"/>
              </a:ext>
            </a:extLst>
          </p:cNvPr>
          <p:cNvSpPr txBox="1"/>
          <p:nvPr/>
        </p:nvSpPr>
        <p:spPr>
          <a:xfrm rot="16200000">
            <a:off x="3226762" y="5888199"/>
            <a:ext cx="140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Non-cancer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8F623-2298-0791-9870-1363A2D2347C}"/>
              </a:ext>
            </a:extLst>
          </p:cNvPr>
          <p:cNvSpPr txBox="1"/>
          <p:nvPr/>
        </p:nvSpPr>
        <p:spPr>
          <a:xfrm>
            <a:off x="6725019" y="2771139"/>
            <a:ext cx="44402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Un bon biomarqueur correspond à une bonne séparation des deux distribution (</a:t>
            </a:r>
            <a:r>
              <a:rPr lang="fr-FR" sz="2400" dirty="0" err="1"/>
              <a:t>T</a:t>
            </a:r>
            <a:r>
              <a:rPr lang="fr-FR" sz="2400" dirty="0"/>
              <a:t>-test ou test de Wilcoxon)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13E197-9E0D-A3CD-86AA-659C9BE4807C}"/>
              </a:ext>
            </a:extLst>
          </p:cNvPr>
          <p:cNvSpPr txBox="1"/>
          <p:nvPr/>
        </p:nvSpPr>
        <p:spPr>
          <a:xfrm>
            <a:off x="6601407" y="4795227"/>
            <a:ext cx="4687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La P-value nous dit quelle est la probabilité que les différences soient dues au hasard (petits échantillons,…)</a:t>
            </a:r>
          </a:p>
        </p:txBody>
      </p:sp>
    </p:spTree>
    <p:extLst>
      <p:ext uri="{BB962C8B-B14F-4D97-AF65-F5344CB8AC3E}">
        <p14:creationId xmlns:p14="http://schemas.microsoft.com/office/powerpoint/2010/main" val="316536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0553-A55D-E5B1-317A-9A434920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36" y="406548"/>
            <a:ext cx="11353800" cy="1325563"/>
          </a:xfrm>
        </p:spPr>
        <p:txBody>
          <a:bodyPr/>
          <a:lstStyle/>
          <a:p>
            <a:r>
              <a:rPr lang="fr-FR" dirty="0"/>
              <a:t>Différentes manières de représenter ces données</a:t>
            </a:r>
          </a:p>
        </p:txBody>
      </p:sp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D48DDFCF-6B90-A85F-8379-3A7E0A58F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02"/>
          <a:stretch/>
        </p:blipFill>
        <p:spPr>
          <a:xfrm>
            <a:off x="561109" y="2026017"/>
            <a:ext cx="3512128" cy="3307984"/>
          </a:xfrm>
          <a:prstGeom prst="rect">
            <a:avLst/>
          </a:prstGeom>
        </p:spPr>
      </p:pic>
      <p:pic>
        <p:nvPicPr>
          <p:cNvPr id="20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AF2BB615-C24B-BA38-4495-2889788E3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155" y="2083533"/>
            <a:ext cx="3520194" cy="33079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1B3BB2-2E98-8FD2-A7BF-55BB84899E81}"/>
              </a:ext>
            </a:extLst>
          </p:cNvPr>
          <p:cNvSpPr txBox="1"/>
          <p:nvPr/>
        </p:nvSpPr>
        <p:spPr>
          <a:xfrm>
            <a:off x="5428658" y="1732111"/>
            <a:ext cx="1717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Boxplot</a:t>
            </a:r>
            <a:endParaRPr lang="fr-FR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E6F9D3-7941-C2FA-3DE3-5A4C4C526F46}"/>
              </a:ext>
            </a:extLst>
          </p:cNvPr>
          <p:cNvSpPr txBox="1"/>
          <p:nvPr/>
        </p:nvSpPr>
        <p:spPr>
          <a:xfrm>
            <a:off x="4299512" y="5391517"/>
            <a:ext cx="3872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La ligne noire indique la médiane.</a:t>
            </a:r>
          </a:p>
          <a:p>
            <a:pPr algn="ctr"/>
            <a:r>
              <a:rPr lang="fr-FR" sz="2000" dirty="0"/>
              <a:t>Les boites grises indiquent la partie centrale de la distribution (i.e., premier et troisième quartiles)</a:t>
            </a:r>
          </a:p>
        </p:txBody>
      </p:sp>
      <p:pic>
        <p:nvPicPr>
          <p:cNvPr id="26" name="Picture 25" descr="Shape&#10;&#10;Description automatically generated">
            <a:extLst>
              <a:ext uri="{FF2B5EF4-FFF2-40B4-BE49-F238E27FC236}">
                <a16:creationId xmlns:a16="http://schemas.microsoft.com/office/drawing/2014/main" id="{F842CA73-2C9B-2EDF-0046-8626792C0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776" y="2170718"/>
            <a:ext cx="2845970" cy="322908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C38342-4F37-491E-E4AC-22432AAE4095}"/>
              </a:ext>
            </a:extLst>
          </p:cNvPr>
          <p:cNvSpPr txBox="1"/>
          <p:nvPr/>
        </p:nvSpPr>
        <p:spPr>
          <a:xfrm>
            <a:off x="9194770" y="1732111"/>
            <a:ext cx="1717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Violin</a:t>
            </a:r>
            <a:r>
              <a:rPr lang="fr-FR" sz="2400" dirty="0"/>
              <a:t> plot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143CEF-EB42-4A98-B1AA-5755F5763311}"/>
              </a:ext>
            </a:extLst>
          </p:cNvPr>
          <p:cNvSpPr txBox="1"/>
          <p:nvPr/>
        </p:nvSpPr>
        <p:spPr>
          <a:xfrm>
            <a:off x="8630766" y="5616518"/>
            <a:ext cx="2845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On a la forme exacte de la distribution des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CA6E7-1729-332A-B0E6-4C99B384CB5C}"/>
              </a:ext>
            </a:extLst>
          </p:cNvPr>
          <p:cNvSpPr txBox="1"/>
          <p:nvPr/>
        </p:nvSpPr>
        <p:spPr>
          <a:xfrm rot="16200000">
            <a:off x="-721467" y="3495343"/>
            <a:ext cx="221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Paramètre </a:t>
            </a:r>
          </a:p>
        </p:txBody>
      </p:sp>
    </p:spTree>
    <p:extLst>
      <p:ext uri="{BB962C8B-B14F-4D97-AF65-F5344CB8AC3E}">
        <p14:creationId xmlns:p14="http://schemas.microsoft.com/office/powerpoint/2010/main" val="22207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22355</TotalTime>
  <Words>2121</Words>
  <Application>Microsoft Macintosh PowerPoint</Application>
  <PresentationFormat>Widescreen</PresentationFormat>
  <Paragraphs>431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Symbol</vt:lpstr>
      <vt:lpstr>Office Theme</vt:lpstr>
      <vt:lpstr>La recherche de biomarqueurs </vt:lpstr>
      <vt:lpstr>Le concept de biomarqueurs</vt:lpstr>
      <vt:lpstr>Approche traditionelle</vt:lpstr>
      <vt:lpstr>Avantage de l’approche traditionelle</vt:lpstr>
      <vt:lpstr>Limite de l’approche traditionelle</vt:lpstr>
      <vt:lpstr>1. Validation statistique</vt:lpstr>
      <vt:lpstr>Paramètre binaire et observation clinique binaire</vt:lpstr>
      <vt:lpstr>Paramètre continu et observation clinique binaire</vt:lpstr>
      <vt:lpstr>Différentes manières de représenter ces données</vt:lpstr>
      <vt:lpstr>Paramètre continu et observation clinique continue</vt:lpstr>
      <vt:lpstr>Cas spécial des courbes de survie</vt:lpstr>
      <vt:lpstr>Courbe de survie sans censure</vt:lpstr>
      <vt:lpstr>Courbe de survie avec censure</vt:lpstr>
      <vt:lpstr>Biomarqueur de survie</vt:lpstr>
      <vt:lpstr>Résumé de la validation d’un biomarqueur</vt:lpstr>
      <vt:lpstr>Biais dans la validation statistique</vt:lpstr>
      <vt:lpstr>A. Facteur de confusion</vt:lpstr>
      <vt:lpstr>A. Facteur de confusion</vt:lpstr>
      <vt:lpstr>Biais dans la validation statistique</vt:lpstr>
      <vt:lpstr>B: Biais dans le choix des patients</vt:lpstr>
      <vt:lpstr>Biais dans la validation statistique</vt:lpstr>
      <vt:lpstr>C: Influence des découvreurs de biomarqueurs</vt:lpstr>
      <vt:lpstr>Limite de l’approche traditionelle</vt:lpstr>
      <vt:lpstr>PowerPoint Presentation</vt:lpstr>
      <vt:lpstr>2. Comment aller au-delà de ce qu’on connaît?</vt:lpstr>
      <vt:lpstr>Approche non-supervisée</vt:lpstr>
      <vt:lpstr>Quel est le risque principal?</vt:lpstr>
      <vt:lpstr>Risque dû aux tests multiples</vt:lpstr>
      <vt:lpstr>Comment tenir compte des tests multiples</vt:lpstr>
      <vt:lpstr>Approche 1: Bonferroni</vt:lpstr>
      <vt:lpstr>Approche 2: Benjamin and Hochberg</vt:lpstr>
      <vt:lpstr>Exemple avec 20’000 tests</vt:lpstr>
      <vt:lpstr>Résumé du ‘multiple testing’</vt:lpstr>
      <vt:lpstr>Approche malhonnête</vt:lpstr>
      <vt:lpstr>Résumé</vt:lpstr>
      <vt:lpstr>Pour l’examen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découverte de biomarqueurs </dc:title>
  <dc:creator>David Gfeller</dc:creator>
  <cp:lastModifiedBy>David Gfeller</cp:lastModifiedBy>
  <cp:revision>109</cp:revision>
  <dcterms:created xsi:type="dcterms:W3CDTF">2022-07-07T13:58:08Z</dcterms:created>
  <dcterms:modified xsi:type="dcterms:W3CDTF">2025-08-13T09:54:27Z</dcterms:modified>
</cp:coreProperties>
</file>