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79" r:id="rId7"/>
    <p:sldId id="261" r:id="rId8"/>
    <p:sldId id="264" r:id="rId9"/>
    <p:sldId id="274" r:id="rId10"/>
    <p:sldId id="266" r:id="rId11"/>
    <p:sldId id="267" r:id="rId12"/>
    <p:sldId id="268" r:id="rId13"/>
    <p:sldId id="269" r:id="rId14"/>
    <p:sldId id="265" r:id="rId15"/>
    <p:sldId id="272" r:id="rId16"/>
    <p:sldId id="271" r:id="rId17"/>
    <p:sldId id="289" r:id="rId18"/>
    <p:sldId id="283" r:id="rId19"/>
    <p:sldId id="277" r:id="rId20"/>
    <p:sldId id="278" r:id="rId21"/>
    <p:sldId id="285" r:id="rId22"/>
    <p:sldId id="281" r:id="rId23"/>
    <p:sldId id="286" r:id="rId24"/>
    <p:sldId id="280" r:id="rId25"/>
    <p:sldId id="282" r:id="rId26"/>
    <p:sldId id="284" r:id="rId27"/>
    <p:sldId id="287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3"/>
    <p:restoredTop sz="96327"/>
  </p:normalViewPr>
  <p:slideViewPr>
    <p:cSldViewPr snapToGrid="0">
      <p:cViewPr varScale="1">
        <p:scale>
          <a:sx n="123" d="100"/>
          <a:sy n="123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C245-7036-E3FC-DAFA-D798D4B8D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E95E0-F009-EA94-BA8D-145ED39C6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B205-833E-4BD0-D073-5E7E1B99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D70F-8A59-B14B-946C-75368FAE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DCD5-782F-A78F-AC0A-B5FD2C8A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0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1EA5-AEE6-4561-34B4-8BB338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53C6-45CD-3FF3-5051-774FDBBBD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DDB2-EE9A-50F8-7B5E-D55381A5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CB89-0D5F-1211-EAA5-8F861934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0DDA-B88A-E9E3-F92D-D25923B0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4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A2283-701F-3A77-4808-BE8A6459A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4AA59-0E82-875A-14EB-5A219338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40C0-692B-2993-450B-C13D6997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437D-F564-E131-94F2-6EE0975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EA13-8E2A-2CE6-4FA2-B1BA8A36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9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FEA8-C92A-5CA9-045E-FE97067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613D-DBC3-B888-B341-04375CCF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3D67-DB96-9302-6C12-54FE297E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3783-E6CA-3FCE-2BBD-24F6B1F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A671-4034-130E-5FC4-1AB0765C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1CF5-7B27-0895-9DD4-B487E778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A783-A92D-823E-D05B-09C6C195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2CAF-294C-9C0C-F23A-A4CE0124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5DB9-B7B7-A56E-9527-BB73E6B7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7FBB-577B-F3B5-AF19-654A81CA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289-4085-16A8-3336-5FEE480A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012F-F93F-5340-994F-6B5F44A88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B9FA-36C1-6459-0067-72B3F2187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84F4-EB3A-EB32-89C0-DDF5B6C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EF81-94A2-DF3B-C355-1296A5F5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B53E-192F-4781-871F-FE761EFA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8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5960-EE82-C45A-D50C-922C6FAA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212E-9099-88DC-FE43-372F5288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B059-F295-0D38-6E73-AC97135B6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0251C-7FF4-BC36-555F-49FF42C6F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BE5EE-1844-FC4D-1493-51D893E0A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2141A-C8AD-E7E2-C191-95CDB8D4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80647-A99A-F92E-3CF1-92D1C54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005C4-64F3-B22F-C724-FA662838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4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A5C0-3AD1-FA11-DDEC-5EE15C5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5EA61-5001-59F4-181D-B3D446FF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D4C2F-8ABB-4D0A-752D-1B261BBA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8D81-B88D-E203-7725-77D6B1ED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02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092D9-02FD-F92D-021F-3513722F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3B3D1-47CE-CAAC-4A72-4D8F75A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12126-1935-9743-C2CF-B4364B35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49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F488-4B6D-1214-45F8-E9A6621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A383-5AF9-FC04-00D7-9D659879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B3094-3813-E1F2-C99F-D8F570BAA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810A-2915-2351-26B1-BBAC7978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1D56-ED6E-3435-0361-81601D9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69EB-4483-F951-D6D1-D4C1C70D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F9A-728F-AEA7-705E-8B7BB911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D18B4-EF54-AF06-2922-1452D101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E2256-39C9-6AE8-9538-E1AABFD4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5E0E-FA31-38DC-7809-19E72A53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9E24-E36E-3E26-FA1C-9CCF7536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0D7B-03FA-CD3B-DB41-0D7FEFB1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38299-8D28-F85E-57DD-B6E083B3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98C-1021-7F8E-C869-7E5E5FB6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B27B-D6A1-F379-E61C-83A4EF69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6DA3-01FE-984D-9865-466644268E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4F36-EFAF-DBCF-A757-01F9B1EC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7FCA-5416-7FF3-7702-B5011D57D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17F0-F6D9-2344-9CF8-396EFE6F1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09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932F-1168-05F3-4032-9FD16E123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L’analyse de données avec un grand nombre de paramètres (high </a:t>
            </a:r>
            <a:r>
              <a:rPr lang="fr-CH" dirty="0" err="1"/>
              <a:t>dimensional</a:t>
            </a:r>
            <a:r>
              <a:rPr lang="fr-CH" dirty="0"/>
              <a:t> data)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0033-EDD5-722F-F43C-A3F449060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536"/>
            <a:ext cx="9144000" cy="1655762"/>
          </a:xfrm>
        </p:spPr>
        <p:txBody>
          <a:bodyPr/>
          <a:lstStyle/>
          <a:p>
            <a:r>
              <a:rPr lang="fr-FR" dirty="0"/>
              <a:t>Aurélie Gabriel</a:t>
            </a:r>
          </a:p>
          <a:p>
            <a:r>
              <a:rPr lang="fr-FR" dirty="0"/>
              <a:t>17 octobre 2025</a:t>
            </a:r>
          </a:p>
        </p:txBody>
      </p:sp>
    </p:spTree>
    <p:extLst>
      <p:ext uri="{BB962C8B-B14F-4D97-AF65-F5344CB8AC3E}">
        <p14:creationId xmlns:p14="http://schemas.microsoft.com/office/powerpoint/2010/main" val="152688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B9AD-46F9-C733-1FB7-ED9B85DD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de l’approche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DC30-41A9-1ACF-8A48-82167195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1871660"/>
            <a:ext cx="11433126" cy="180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Beaucoup (trop) de paramètres avec une variance élevée.</a:t>
            </a:r>
          </a:p>
          <a:p>
            <a:pPr marL="0" indent="0">
              <a:buNone/>
            </a:pPr>
            <a:r>
              <a:rPr lang="fr-FR" dirty="0"/>
              <a:t>Prendre seulement les 2 paramètres avec la variance la plus élevée va nous faire perdre beaucoup d’information.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BDA7E4-5F7E-4CDE-A173-A2EB5EDE2FBA}"/>
              </a:ext>
            </a:extLst>
          </p:cNvPr>
          <p:cNvCxnSpPr>
            <a:cxnSpLocks/>
          </p:cNvCxnSpPr>
          <p:nvPr/>
        </p:nvCxnSpPr>
        <p:spPr>
          <a:xfrm>
            <a:off x="505628" y="5922953"/>
            <a:ext cx="2175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D53B1CF-ADB3-3892-8CC5-548C4D78B340}"/>
              </a:ext>
            </a:extLst>
          </p:cNvPr>
          <p:cNvSpPr txBox="1"/>
          <p:nvPr/>
        </p:nvSpPr>
        <p:spPr>
          <a:xfrm>
            <a:off x="1502460" y="6123543"/>
            <a:ext cx="14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425D14-A4D0-96C3-0005-8E589142DBF9}"/>
              </a:ext>
            </a:extLst>
          </p:cNvPr>
          <p:cNvCxnSpPr/>
          <p:nvPr/>
        </p:nvCxnSpPr>
        <p:spPr>
          <a:xfrm flipV="1">
            <a:off x="505628" y="4242297"/>
            <a:ext cx="0" cy="167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FE2CB8-A669-83D3-EEFB-3A2A4D6C0A2E}"/>
              </a:ext>
            </a:extLst>
          </p:cNvPr>
          <p:cNvSpPr txBox="1"/>
          <p:nvPr/>
        </p:nvSpPr>
        <p:spPr>
          <a:xfrm rot="16200000">
            <a:off x="-1082481" y="489658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0008F5D-A7C6-82A1-76E6-93DA5A24F248}"/>
              </a:ext>
            </a:extLst>
          </p:cNvPr>
          <p:cNvSpPr/>
          <p:nvPr/>
        </p:nvSpPr>
        <p:spPr>
          <a:xfrm>
            <a:off x="147481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338F08-09CD-289A-1681-5AA02446384C}"/>
              </a:ext>
            </a:extLst>
          </p:cNvPr>
          <p:cNvSpPr/>
          <p:nvPr/>
        </p:nvSpPr>
        <p:spPr>
          <a:xfrm>
            <a:off x="1597896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8A75A61-F625-AD0D-4723-0D23A9669B45}"/>
              </a:ext>
            </a:extLst>
          </p:cNvPr>
          <p:cNvSpPr/>
          <p:nvPr/>
        </p:nvSpPr>
        <p:spPr>
          <a:xfrm>
            <a:off x="1228647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D407FF8-A03C-F4C9-FFF3-8C44BF1D7B57}"/>
              </a:ext>
            </a:extLst>
          </p:cNvPr>
          <p:cNvSpPr/>
          <p:nvPr/>
        </p:nvSpPr>
        <p:spPr>
          <a:xfrm>
            <a:off x="188521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AE2BB4-FC85-5FF6-453C-35716E3C65DC}"/>
              </a:ext>
            </a:extLst>
          </p:cNvPr>
          <p:cNvSpPr/>
          <p:nvPr/>
        </p:nvSpPr>
        <p:spPr>
          <a:xfrm>
            <a:off x="98248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A653CD-0287-9773-F3B7-355A4CD64896}"/>
              </a:ext>
            </a:extLst>
          </p:cNvPr>
          <p:cNvSpPr/>
          <p:nvPr/>
        </p:nvSpPr>
        <p:spPr>
          <a:xfrm>
            <a:off x="1882562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BC8D6F-363C-BA1F-B3FF-717D1F8CE297}"/>
              </a:ext>
            </a:extLst>
          </p:cNvPr>
          <p:cNvSpPr/>
          <p:nvPr/>
        </p:nvSpPr>
        <p:spPr>
          <a:xfrm>
            <a:off x="215965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D2840F-7109-4A7D-9867-19A141D4658D}"/>
              </a:ext>
            </a:extLst>
          </p:cNvPr>
          <p:cNvSpPr/>
          <p:nvPr/>
        </p:nvSpPr>
        <p:spPr>
          <a:xfrm>
            <a:off x="1353290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66CA40F-A5AD-602A-ACA6-5A3E125A07A2}"/>
              </a:ext>
            </a:extLst>
          </p:cNvPr>
          <p:cNvSpPr/>
          <p:nvPr/>
        </p:nvSpPr>
        <p:spPr>
          <a:xfrm>
            <a:off x="1740735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96BBA83-8C8C-5D18-5693-08533D6F11CB}"/>
              </a:ext>
            </a:extLst>
          </p:cNvPr>
          <p:cNvSpPr/>
          <p:nvPr/>
        </p:nvSpPr>
        <p:spPr>
          <a:xfrm>
            <a:off x="628392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B8085B-67E5-DEDC-9094-9CB609D431F3}"/>
              </a:ext>
            </a:extLst>
          </p:cNvPr>
          <p:cNvSpPr/>
          <p:nvPr/>
        </p:nvSpPr>
        <p:spPr>
          <a:xfrm>
            <a:off x="2532995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D07E1D3E-7331-5A72-E4AB-64E3B902307B}"/>
              </a:ext>
            </a:extLst>
          </p:cNvPr>
          <p:cNvSpPr/>
          <p:nvPr/>
        </p:nvSpPr>
        <p:spPr>
          <a:xfrm>
            <a:off x="536110" y="4636216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4C5C9733-949E-2A35-B501-35926CB13813}"/>
              </a:ext>
            </a:extLst>
          </p:cNvPr>
          <p:cNvSpPr/>
          <p:nvPr/>
        </p:nvSpPr>
        <p:spPr>
          <a:xfrm flipH="1">
            <a:off x="1617633" y="4636216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CC2752-7234-0A17-A447-0DB51067452D}"/>
              </a:ext>
            </a:extLst>
          </p:cNvPr>
          <p:cNvCxnSpPr>
            <a:cxnSpLocks/>
          </p:cNvCxnSpPr>
          <p:nvPr/>
        </p:nvCxnSpPr>
        <p:spPr>
          <a:xfrm>
            <a:off x="1162477" y="4429346"/>
            <a:ext cx="954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3204C5-3DEE-5159-AC11-B8B068C45D4A}"/>
              </a:ext>
            </a:extLst>
          </p:cNvPr>
          <p:cNvCxnSpPr/>
          <p:nvPr/>
        </p:nvCxnSpPr>
        <p:spPr>
          <a:xfrm>
            <a:off x="9550393" y="5949055"/>
            <a:ext cx="2175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674B807-1FEA-4C25-AE4C-F7932F5188E2}"/>
              </a:ext>
            </a:extLst>
          </p:cNvPr>
          <p:cNvSpPr txBox="1"/>
          <p:nvPr/>
        </p:nvSpPr>
        <p:spPr>
          <a:xfrm>
            <a:off x="10741280" y="6095405"/>
            <a:ext cx="15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53B73E-B6DD-73C1-AF2B-3E41A2B93CBE}"/>
              </a:ext>
            </a:extLst>
          </p:cNvPr>
          <p:cNvCxnSpPr/>
          <p:nvPr/>
        </p:nvCxnSpPr>
        <p:spPr>
          <a:xfrm flipV="1">
            <a:off x="9550393" y="4271150"/>
            <a:ext cx="0" cy="167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A858C8C-F32A-F1FC-F515-66D98B54CC48}"/>
              </a:ext>
            </a:extLst>
          </p:cNvPr>
          <p:cNvSpPr/>
          <p:nvPr/>
        </p:nvSpPr>
        <p:spPr>
          <a:xfrm>
            <a:off x="1019290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B4E6B28-5874-9293-4516-CCB08A815A0E}"/>
              </a:ext>
            </a:extLst>
          </p:cNvPr>
          <p:cNvSpPr/>
          <p:nvPr/>
        </p:nvSpPr>
        <p:spPr>
          <a:xfrm>
            <a:off x="1072293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2DEB2A-8850-329F-ADFC-F78DFA0ADAF9}"/>
              </a:ext>
            </a:extLst>
          </p:cNvPr>
          <p:cNvSpPr/>
          <p:nvPr/>
        </p:nvSpPr>
        <p:spPr>
          <a:xfrm>
            <a:off x="9859929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9BF9C7-5CAE-41E7-E92F-A87670CCEC03}"/>
              </a:ext>
            </a:extLst>
          </p:cNvPr>
          <p:cNvSpPr/>
          <p:nvPr/>
        </p:nvSpPr>
        <p:spPr>
          <a:xfrm>
            <a:off x="11038588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BC9274A-7AD8-FDA5-E621-D79972618E63}"/>
              </a:ext>
            </a:extLst>
          </p:cNvPr>
          <p:cNvSpPr/>
          <p:nvPr/>
        </p:nvSpPr>
        <p:spPr>
          <a:xfrm>
            <a:off x="10067909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3E7F25-D5D6-D75C-472F-8064AB065E54}"/>
              </a:ext>
            </a:extLst>
          </p:cNvPr>
          <p:cNvSpPr/>
          <p:nvPr/>
        </p:nvSpPr>
        <p:spPr>
          <a:xfrm>
            <a:off x="11364376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0C33E1F-8C0C-9E6B-8284-B9FB16CCC20C}"/>
              </a:ext>
            </a:extLst>
          </p:cNvPr>
          <p:cNvSpPr/>
          <p:nvPr/>
        </p:nvSpPr>
        <p:spPr>
          <a:xfrm>
            <a:off x="11177704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0A1943-323B-4C47-9DCA-E8E6D0F7EA7D}"/>
              </a:ext>
            </a:extLst>
          </p:cNvPr>
          <p:cNvSpPr/>
          <p:nvPr/>
        </p:nvSpPr>
        <p:spPr>
          <a:xfrm>
            <a:off x="10026416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BB0A3A3-E209-E63F-1884-B8E748FCDEEB}"/>
              </a:ext>
            </a:extLst>
          </p:cNvPr>
          <p:cNvSpPr/>
          <p:nvPr/>
        </p:nvSpPr>
        <p:spPr>
          <a:xfrm>
            <a:off x="1136545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22E090-5177-1681-1337-1246DBECC0CE}"/>
              </a:ext>
            </a:extLst>
          </p:cNvPr>
          <p:cNvSpPr/>
          <p:nvPr/>
        </p:nvSpPr>
        <p:spPr>
          <a:xfrm>
            <a:off x="9713820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FF9A673-698C-A49A-00DD-B30D4669C61E}"/>
              </a:ext>
            </a:extLst>
          </p:cNvPr>
          <p:cNvSpPr/>
          <p:nvPr/>
        </p:nvSpPr>
        <p:spPr>
          <a:xfrm>
            <a:off x="11551048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3C911FCB-C401-670A-27FF-745FC0E07BB0}"/>
              </a:ext>
            </a:extLst>
          </p:cNvPr>
          <p:cNvSpPr/>
          <p:nvPr/>
        </p:nvSpPr>
        <p:spPr>
          <a:xfrm flipH="1">
            <a:off x="11226812" y="4636216"/>
            <a:ext cx="706485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6695C7D-61F6-02EC-0F9A-DB5CAADAEC48}"/>
              </a:ext>
            </a:extLst>
          </p:cNvPr>
          <p:cNvSpPr/>
          <p:nvPr/>
        </p:nvSpPr>
        <p:spPr>
          <a:xfrm flipH="1">
            <a:off x="10026414" y="4636216"/>
            <a:ext cx="538833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8DB9FB0-BA8E-FFBC-7210-EE8D7B08B427}"/>
              </a:ext>
            </a:extLst>
          </p:cNvPr>
          <p:cNvSpPr/>
          <p:nvPr/>
        </p:nvSpPr>
        <p:spPr>
          <a:xfrm>
            <a:off x="9504522" y="4636216"/>
            <a:ext cx="538833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57ACD804-6DD8-48DA-5B66-49F50D16C696}"/>
              </a:ext>
            </a:extLst>
          </p:cNvPr>
          <p:cNvSpPr/>
          <p:nvPr/>
        </p:nvSpPr>
        <p:spPr>
          <a:xfrm>
            <a:off x="10570673" y="4636216"/>
            <a:ext cx="706485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A38F24A-3B04-24CF-0AB9-597846265802}"/>
              </a:ext>
            </a:extLst>
          </p:cNvPr>
          <p:cNvCxnSpPr>
            <a:cxnSpLocks/>
          </p:cNvCxnSpPr>
          <p:nvPr/>
        </p:nvCxnSpPr>
        <p:spPr>
          <a:xfrm>
            <a:off x="3364068" y="5922953"/>
            <a:ext cx="2175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E030439-8A7D-6961-88A8-049BAFE3BDAC}"/>
              </a:ext>
            </a:extLst>
          </p:cNvPr>
          <p:cNvSpPr txBox="1"/>
          <p:nvPr/>
        </p:nvSpPr>
        <p:spPr>
          <a:xfrm>
            <a:off x="4360900" y="6123543"/>
            <a:ext cx="14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6C5AAB-F2FF-62B8-A69A-A6AAEF28BC3D}"/>
              </a:ext>
            </a:extLst>
          </p:cNvPr>
          <p:cNvCxnSpPr/>
          <p:nvPr/>
        </p:nvCxnSpPr>
        <p:spPr>
          <a:xfrm flipV="1">
            <a:off x="3364068" y="4242297"/>
            <a:ext cx="0" cy="167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D023FD9-788A-03B0-FA21-0AE0E0837EF5}"/>
              </a:ext>
            </a:extLst>
          </p:cNvPr>
          <p:cNvSpPr txBox="1"/>
          <p:nvPr/>
        </p:nvSpPr>
        <p:spPr>
          <a:xfrm rot="16200000">
            <a:off x="1775959" y="489658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70E91B9-378A-8842-D1FA-981CFE7D78B2}"/>
              </a:ext>
            </a:extLst>
          </p:cNvPr>
          <p:cNvSpPr/>
          <p:nvPr/>
        </p:nvSpPr>
        <p:spPr>
          <a:xfrm>
            <a:off x="433325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1AEE105-E9F5-EFCF-08CF-3F2436F335E6}"/>
              </a:ext>
            </a:extLst>
          </p:cNvPr>
          <p:cNvSpPr/>
          <p:nvPr/>
        </p:nvSpPr>
        <p:spPr>
          <a:xfrm>
            <a:off x="4456336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C95ABB1-DC37-DA8E-AC71-94B6C17E5D1C}"/>
              </a:ext>
            </a:extLst>
          </p:cNvPr>
          <p:cNvSpPr/>
          <p:nvPr/>
        </p:nvSpPr>
        <p:spPr>
          <a:xfrm>
            <a:off x="4087087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97DDA06-7187-9228-6E88-373B059277A7}"/>
              </a:ext>
            </a:extLst>
          </p:cNvPr>
          <p:cNvSpPr/>
          <p:nvPr/>
        </p:nvSpPr>
        <p:spPr>
          <a:xfrm>
            <a:off x="474365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7A9DB80-68A5-EC7D-5908-06DA9C72DB8F}"/>
              </a:ext>
            </a:extLst>
          </p:cNvPr>
          <p:cNvSpPr/>
          <p:nvPr/>
        </p:nvSpPr>
        <p:spPr>
          <a:xfrm>
            <a:off x="384092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915D3B9-5538-3B12-3BD5-2540DE7F03E2}"/>
              </a:ext>
            </a:extLst>
          </p:cNvPr>
          <p:cNvSpPr/>
          <p:nvPr/>
        </p:nvSpPr>
        <p:spPr>
          <a:xfrm>
            <a:off x="4812302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C279690-83C4-36A9-E87F-0FB3A26290BF}"/>
              </a:ext>
            </a:extLst>
          </p:cNvPr>
          <p:cNvSpPr/>
          <p:nvPr/>
        </p:nvSpPr>
        <p:spPr>
          <a:xfrm>
            <a:off x="501809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12CA170-85D8-D52A-0DA4-C0CF19FB43A1}"/>
              </a:ext>
            </a:extLst>
          </p:cNvPr>
          <p:cNvSpPr/>
          <p:nvPr/>
        </p:nvSpPr>
        <p:spPr>
          <a:xfrm>
            <a:off x="4147749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610670D-3807-C532-7742-E57913D30702}"/>
              </a:ext>
            </a:extLst>
          </p:cNvPr>
          <p:cNvSpPr/>
          <p:nvPr/>
        </p:nvSpPr>
        <p:spPr>
          <a:xfrm>
            <a:off x="4599175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53456BC-5CB3-A266-B6A4-AE3878D18633}"/>
              </a:ext>
            </a:extLst>
          </p:cNvPr>
          <p:cNvSpPr/>
          <p:nvPr/>
        </p:nvSpPr>
        <p:spPr>
          <a:xfrm>
            <a:off x="3486832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F7B8707-E583-0A12-FF1B-915F97D7A17E}"/>
              </a:ext>
            </a:extLst>
          </p:cNvPr>
          <p:cNvSpPr/>
          <p:nvPr/>
        </p:nvSpPr>
        <p:spPr>
          <a:xfrm>
            <a:off x="5391435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9F84BE53-ACE3-F259-3DE2-3F8A8D7566B8}"/>
              </a:ext>
            </a:extLst>
          </p:cNvPr>
          <p:cNvSpPr/>
          <p:nvPr/>
        </p:nvSpPr>
        <p:spPr>
          <a:xfrm>
            <a:off x="3394550" y="4636216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1EB39C59-36BA-9AA9-C499-FEACC3EA510C}"/>
              </a:ext>
            </a:extLst>
          </p:cNvPr>
          <p:cNvSpPr/>
          <p:nvPr/>
        </p:nvSpPr>
        <p:spPr>
          <a:xfrm flipH="1">
            <a:off x="4476073" y="4636216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64F37F3-07E2-6FBD-B768-080513E13C1E}"/>
              </a:ext>
            </a:extLst>
          </p:cNvPr>
          <p:cNvCxnSpPr>
            <a:cxnSpLocks/>
          </p:cNvCxnSpPr>
          <p:nvPr/>
        </p:nvCxnSpPr>
        <p:spPr>
          <a:xfrm>
            <a:off x="4020917" y="4429346"/>
            <a:ext cx="954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D6D90F-5A18-BA80-5449-29D8D846CC6B}"/>
              </a:ext>
            </a:extLst>
          </p:cNvPr>
          <p:cNvCxnSpPr>
            <a:cxnSpLocks/>
          </p:cNvCxnSpPr>
          <p:nvPr/>
        </p:nvCxnSpPr>
        <p:spPr>
          <a:xfrm>
            <a:off x="6250267" y="5922953"/>
            <a:ext cx="2175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39B0311-B93D-02F1-CA6B-9A8A6DF4314F}"/>
              </a:ext>
            </a:extLst>
          </p:cNvPr>
          <p:cNvSpPr txBox="1"/>
          <p:nvPr/>
        </p:nvSpPr>
        <p:spPr>
          <a:xfrm>
            <a:off x="7247099" y="6123543"/>
            <a:ext cx="14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3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1210742-6463-9923-94EC-5482D24D605A}"/>
              </a:ext>
            </a:extLst>
          </p:cNvPr>
          <p:cNvCxnSpPr/>
          <p:nvPr/>
        </p:nvCxnSpPr>
        <p:spPr>
          <a:xfrm flipV="1">
            <a:off x="6250267" y="4242297"/>
            <a:ext cx="0" cy="167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F564840-DA00-D2EF-66C5-3DB4D2C4CEFC}"/>
              </a:ext>
            </a:extLst>
          </p:cNvPr>
          <p:cNvSpPr txBox="1"/>
          <p:nvPr/>
        </p:nvSpPr>
        <p:spPr>
          <a:xfrm rot="16200000">
            <a:off x="4662158" y="489658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FFD46DD-DFA5-37D9-F0A4-E86645F49F8A}"/>
              </a:ext>
            </a:extLst>
          </p:cNvPr>
          <p:cNvSpPr/>
          <p:nvPr/>
        </p:nvSpPr>
        <p:spPr>
          <a:xfrm>
            <a:off x="7219452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0466C67-F827-3C70-F4B4-C958879A3C7E}"/>
              </a:ext>
            </a:extLst>
          </p:cNvPr>
          <p:cNvSpPr/>
          <p:nvPr/>
        </p:nvSpPr>
        <p:spPr>
          <a:xfrm>
            <a:off x="657059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A09E9A9-346A-2D10-BE3E-CEF8D15562C9}"/>
              </a:ext>
            </a:extLst>
          </p:cNvPr>
          <p:cNvSpPr/>
          <p:nvPr/>
        </p:nvSpPr>
        <p:spPr>
          <a:xfrm>
            <a:off x="6973286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D1F948C-9D3B-76DC-593D-33F198F22533}"/>
              </a:ext>
            </a:extLst>
          </p:cNvPr>
          <p:cNvSpPr/>
          <p:nvPr/>
        </p:nvSpPr>
        <p:spPr>
          <a:xfrm>
            <a:off x="7629852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629DE1F-E795-1BC8-31C5-5E5DE5CBB5F1}"/>
              </a:ext>
            </a:extLst>
          </p:cNvPr>
          <p:cNvSpPr/>
          <p:nvPr/>
        </p:nvSpPr>
        <p:spPr>
          <a:xfrm>
            <a:off x="6727120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DAA3F30-AB7F-E6E5-3AAD-217E714B60C7}"/>
              </a:ext>
            </a:extLst>
          </p:cNvPr>
          <p:cNvSpPr/>
          <p:nvPr/>
        </p:nvSpPr>
        <p:spPr>
          <a:xfrm>
            <a:off x="762720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1C70C39-EA2E-052F-A2F3-D710B92CE9D8}"/>
              </a:ext>
            </a:extLst>
          </p:cNvPr>
          <p:cNvSpPr/>
          <p:nvPr/>
        </p:nvSpPr>
        <p:spPr>
          <a:xfrm>
            <a:off x="7995513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94F7A8F-DF40-876E-AE1C-15547AD342CE}"/>
              </a:ext>
            </a:extLst>
          </p:cNvPr>
          <p:cNvSpPr/>
          <p:nvPr/>
        </p:nvSpPr>
        <p:spPr>
          <a:xfrm>
            <a:off x="7097929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75E5CD3-5972-8ED5-8809-170FABE6805D}"/>
              </a:ext>
            </a:extLst>
          </p:cNvPr>
          <p:cNvSpPr/>
          <p:nvPr/>
        </p:nvSpPr>
        <p:spPr>
          <a:xfrm>
            <a:off x="7485374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B28D7E4-035C-D68B-E4B0-6B44B5010384}"/>
              </a:ext>
            </a:extLst>
          </p:cNvPr>
          <p:cNvSpPr/>
          <p:nvPr/>
        </p:nvSpPr>
        <p:spPr>
          <a:xfrm>
            <a:off x="6373031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2892235-54E5-3168-1BC0-2A41E6995B78}"/>
              </a:ext>
            </a:extLst>
          </p:cNvPr>
          <p:cNvSpPr/>
          <p:nvPr/>
        </p:nvSpPr>
        <p:spPr>
          <a:xfrm>
            <a:off x="8277634" y="567164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27B2E0C5-7C09-B5AA-4CBD-3CB5F9B673B9}"/>
              </a:ext>
            </a:extLst>
          </p:cNvPr>
          <p:cNvSpPr/>
          <p:nvPr/>
        </p:nvSpPr>
        <p:spPr>
          <a:xfrm>
            <a:off x="6280749" y="4636216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C9C92BC2-689B-6613-F3F4-AE247E5B59FC}"/>
              </a:ext>
            </a:extLst>
          </p:cNvPr>
          <p:cNvSpPr/>
          <p:nvPr/>
        </p:nvSpPr>
        <p:spPr>
          <a:xfrm flipH="1">
            <a:off x="7362272" y="4636216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57D00C7-1DAE-1FEB-F403-2979ABED3425}"/>
              </a:ext>
            </a:extLst>
          </p:cNvPr>
          <p:cNvCxnSpPr>
            <a:cxnSpLocks/>
          </p:cNvCxnSpPr>
          <p:nvPr/>
        </p:nvCxnSpPr>
        <p:spPr>
          <a:xfrm>
            <a:off x="6907116" y="4429346"/>
            <a:ext cx="954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6BD4CA1-C156-32CE-29D6-A28EACC1D073}"/>
              </a:ext>
            </a:extLst>
          </p:cNvPr>
          <p:cNvCxnSpPr>
            <a:cxnSpLocks/>
          </p:cNvCxnSpPr>
          <p:nvPr/>
        </p:nvCxnSpPr>
        <p:spPr>
          <a:xfrm>
            <a:off x="10175586" y="4418544"/>
            <a:ext cx="954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F61F4D2-59A5-B673-7415-9342DAC0A1CE}"/>
              </a:ext>
            </a:extLst>
          </p:cNvPr>
          <p:cNvSpPr txBox="1"/>
          <p:nvPr/>
        </p:nvSpPr>
        <p:spPr>
          <a:xfrm>
            <a:off x="8882770" y="4947695"/>
            <a:ext cx="74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810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9CBA-1E82-FAA8-8F0E-0BCDB3CE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8923-D699-41AD-20B6-A45A330B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0288" cy="133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Certains paramètres sont corrélés et représentent une information redondante.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DF18B7-35A1-AF80-EFB0-E1CF0D885DC8}"/>
              </a:ext>
            </a:extLst>
          </p:cNvPr>
          <p:cNvCxnSpPr>
            <a:cxnSpLocks/>
          </p:cNvCxnSpPr>
          <p:nvPr/>
        </p:nvCxnSpPr>
        <p:spPr>
          <a:xfrm>
            <a:off x="6670807" y="5803580"/>
            <a:ext cx="3182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4E27AC-DD24-9879-D543-9FA390684E53}"/>
              </a:ext>
            </a:extLst>
          </p:cNvPr>
          <p:cNvCxnSpPr>
            <a:cxnSpLocks/>
          </p:cNvCxnSpPr>
          <p:nvPr/>
        </p:nvCxnSpPr>
        <p:spPr>
          <a:xfrm flipV="1">
            <a:off x="6670807" y="3140134"/>
            <a:ext cx="0" cy="266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F3C36D-F62A-8928-1468-05404612FA37}"/>
              </a:ext>
            </a:extLst>
          </p:cNvPr>
          <p:cNvSpPr txBox="1"/>
          <p:nvPr/>
        </p:nvSpPr>
        <p:spPr>
          <a:xfrm>
            <a:off x="9925170" y="5648150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38CA1-72AA-4FE1-A587-F3C59D3B3833}"/>
              </a:ext>
            </a:extLst>
          </p:cNvPr>
          <p:cNvSpPr txBox="1"/>
          <p:nvPr/>
        </p:nvSpPr>
        <p:spPr>
          <a:xfrm>
            <a:off x="6162043" y="2829274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471600-C955-0A3F-0263-32945D00D920}"/>
              </a:ext>
            </a:extLst>
          </p:cNvPr>
          <p:cNvSpPr/>
          <p:nvPr/>
        </p:nvSpPr>
        <p:spPr>
          <a:xfrm>
            <a:off x="7996741" y="354876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0723A8-5C97-6357-C8E8-584C7005FD13}"/>
              </a:ext>
            </a:extLst>
          </p:cNvPr>
          <p:cNvSpPr/>
          <p:nvPr/>
        </p:nvSpPr>
        <p:spPr>
          <a:xfrm>
            <a:off x="7596031" y="4383400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0814E-11BB-BCAF-D1F3-6828FC79ACCB}"/>
              </a:ext>
            </a:extLst>
          </p:cNvPr>
          <p:cNvSpPr/>
          <p:nvPr/>
        </p:nvSpPr>
        <p:spPr>
          <a:xfrm>
            <a:off x="8184433" y="463399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B534D3-B992-1D1C-B9FA-D2731B94DCBA}"/>
              </a:ext>
            </a:extLst>
          </p:cNvPr>
          <p:cNvSpPr/>
          <p:nvPr/>
        </p:nvSpPr>
        <p:spPr>
          <a:xfrm>
            <a:off x="8708898" y="4383400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60058E-7C30-DA70-3250-3A4A65F88318}"/>
              </a:ext>
            </a:extLst>
          </p:cNvPr>
          <p:cNvSpPr/>
          <p:nvPr/>
        </p:nvSpPr>
        <p:spPr>
          <a:xfrm>
            <a:off x="7102464" y="5145855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789215-4DB5-A6EB-E5A5-D0F5F17563CF}"/>
              </a:ext>
            </a:extLst>
          </p:cNvPr>
          <p:cNvSpPr/>
          <p:nvPr/>
        </p:nvSpPr>
        <p:spPr>
          <a:xfrm>
            <a:off x="8850167" y="3385363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45B89-813F-DBE2-F430-DEB5DFE7C5A3}"/>
              </a:ext>
            </a:extLst>
          </p:cNvPr>
          <p:cNvSpPr/>
          <p:nvPr/>
        </p:nvSpPr>
        <p:spPr>
          <a:xfrm>
            <a:off x="8268656" y="508581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A28C1B-7C19-76C0-F128-0C72EAE35483}"/>
              </a:ext>
            </a:extLst>
          </p:cNvPr>
          <p:cNvSpPr/>
          <p:nvPr/>
        </p:nvSpPr>
        <p:spPr>
          <a:xfrm>
            <a:off x="7794086" y="397225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3BB5A4-5E11-9A07-749D-4678A159AB2F}"/>
              </a:ext>
            </a:extLst>
          </p:cNvPr>
          <p:cNvSpPr/>
          <p:nvPr/>
        </p:nvSpPr>
        <p:spPr>
          <a:xfrm>
            <a:off x="7596031" y="488459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1F5B47-009F-90ED-FDB6-41E31FF7A59E}"/>
              </a:ext>
            </a:extLst>
          </p:cNvPr>
          <p:cNvSpPr/>
          <p:nvPr/>
        </p:nvSpPr>
        <p:spPr>
          <a:xfrm>
            <a:off x="7469081" y="536169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E75274-506E-D27A-FDB8-5F425079D8B1}"/>
              </a:ext>
            </a:extLst>
          </p:cNvPr>
          <p:cNvSpPr/>
          <p:nvPr/>
        </p:nvSpPr>
        <p:spPr>
          <a:xfrm>
            <a:off x="8524759" y="382308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F08EE-305C-368E-FADB-7DFB3D9264E8}"/>
              </a:ext>
            </a:extLst>
          </p:cNvPr>
          <p:cNvSpPr/>
          <p:nvPr/>
        </p:nvSpPr>
        <p:spPr>
          <a:xfrm>
            <a:off x="894752" y="3461498"/>
            <a:ext cx="4557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Gènes avec la même fonction.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Gènes exprimés dans le même type cellulaire.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Paramètres naturellement corrélés (taille et poids)</a:t>
            </a:r>
          </a:p>
        </p:txBody>
      </p:sp>
    </p:spTree>
    <p:extLst>
      <p:ext uri="{BB962C8B-B14F-4D97-AF65-F5344CB8AC3E}">
        <p14:creationId xmlns:p14="http://schemas.microsoft.com/office/powerpoint/2010/main" val="21229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C81-2B41-53BA-D6DE-24F3CDB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185-7DBB-C6A5-D1AD-8CC83236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9233"/>
          </a:xfrm>
        </p:spPr>
        <p:txBody>
          <a:bodyPr/>
          <a:lstStyle/>
          <a:p>
            <a:r>
              <a:rPr lang="fr-FR" dirty="0"/>
              <a:t>Gènes exprimés dans les mêmes types cellulaires (cellules </a:t>
            </a:r>
            <a:r>
              <a:rPr lang="fr-FR" dirty="0" err="1"/>
              <a:t>T</a:t>
            </a:r>
            <a:r>
              <a:rPr lang="fr-FR" dirty="0"/>
              <a:t> dans l’exemple ci-dessous).</a:t>
            </a:r>
          </a:p>
          <a:p>
            <a:r>
              <a:rPr lang="fr-FR" dirty="0"/>
              <a:t>Forte corrélation dans les tumeurs des patients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52F90E-CC86-AB6B-7BA3-A710EBF0A211}"/>
              </a:ext>
            </a:extLst>
          </p:cNvPr>
          <p:cNvGrpSpPr/>
          <p:nvPr/>
        </p:nvGrpSpPr>
        <p:grpSpPr>
          <a:xfrm>
            <a:off x="393490" y="3503142"/>
            <a:ext cx="10960310" cy="3146908"/>
            <a:chOff x="120888" y="2908300"/>
            <a:chExt cx="12677950" cy="3640074"/>
          </a:xfrm>
        </p:grpSpPr>
        <p:pic>
          <p:nvPicPr>
            <p:cNvPr id="47" name="Picture 46" descr="Chart, scatter chart&#10;&#10;Description automatically generated">
              <a:extLst>
                <a:ext uri="{FF2B5EF4-FFF2-40B4-BE49-F238E27FC236}">
                  <a16:creationId xmlns:a16="http://schemas.microsoft.com/office/drawing/2014/main" id="{9A65C466-1382-5EB4-50C4-FE8B48D5D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220" y="2908300"/>
              <a:ext cx="3898900" cy="34036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48F69-19EF-72F9-8192-037D8302110B}"/>
                </a:ext>
              </a:extLst>
            </p:cNvPr>
            <p:cNvSpPr txBox="1"/>
            <p:nvPr/>
          </p:nvSpPr>
          <p:spPr>
            <a:xfrm>
              <a:off x="2028510" y="6179042"/>
              <a:ext cx="10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ZAP70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F97FCA-7E4F-77DB-31F2-E8C57B33E0A5}"/>
                </a:ext>
              </a:extLst>
            </p:cNvPr>
            <p:cNvSpPr txBox="1"/>
            <p:nvPr/>
          </p:nvSpPr>
          <p:spPr>
            <a:xfrm rot="16200000">
              <a:off x="-200414" y="4008238"/>
              <a:ext cx="101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CD3E</a:t>
              </a:r>
            </a:p>
          </p:txBody>
        </p:sp>
        <p:pic>
          <p:nvPicPr>
            <p:cNvPr id="51" name="Picture 50" descr="Chart, scatter chart&#10;&#10;Description automatically generated">
              <a:extLst>
                <a:ext uri="{FF2B5EF4-FFF2-40B4-BE49-F238E27FC236}">
                  <a16:creationId xmlns:a16="http://schemas.microsoft.com/office/drawing/2014/main" id="{41AE116F-B64A-1B0E-8E22-A31C20896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452" y="2933700"/>
              <a:ext cx="3860800" cy="3378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BA8877-EAE1-53DD-DBF9-531B97A9775A}"/>
                </a:ext>
              </a:extLst>
            </p:cNvPr>
            <p:cNvSpPr txBox="1"/>
            <p:nvPr/>
          </p:nvSpPr>
          <p:spPr>
            <a:xfrm>
              <a:off x="6369895" y="6179042"/>
              <a:ext cx="10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ZAP70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1FF29C-90F9-D0F9-5FDB-AA0A7B68561C}"/>
                </a:ext>
              </a:extLst>
            </p:cNvPr>
            <p:cNvSpPr txBox="1"/>
            <p:nvPr/>
          </p:nvSpPr>
          <p:spPr>
            <a:xfrm rot="16200000">
              <a:off x="4140970" y="4008239"/>
              <a:ext cx="101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LCK</a:t>
              </a:r>
            </a:p>
          </p:txBody>
        </p:sp>
        <p:pic>
          <p:nvPicPr>
            <p:cNvPr id="55" name="Picture 54" descr="Chart, scatter chart&#10;&#10;Description automatically generated">
              <a:extLst>
                <a:ext uri="{FF2B5EF4-FFF2-40B4-BE49-F238E27FC236}">
                  <a16:creationId xmlns:a16="http://schemas.microsoft.com/office/drawing/2014/main" id="{FA556D6C-B91D-F3B9-526B-928AF2F4F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538" y="2921000"/>
              <a:ext cx="3797300" cy="33782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EA7F3A-9796-F76C-B0DF-1B024653CB1F}"/>
                </a:ext>
              </a:extLst>
            </p:cNvPr>
            <p:cNvSpPr txBox="1"/>
            <p:nvPr/>
          </p:nvSpPr>
          <p:spPr>
            <a:xfrm>
              <a:off x="10600027" y="6179042"/>
              <a:ext cx="10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CD3E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620578-F0FC-0663-CE09-B0459400AEBE}"/>
                </a:ext>
              </a:extLst>
            </p:cNvPr>
            <p:cNvSpPr txBox="1"/>
            <p:nvPr/>
          </p:nvSpPr>
          <p:spPr>
            <a:xfrm rot="16200000">
              <a:off x="8371102" y="4008238"/>
              <a:ext cx="101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6CEB-9BE7-D706-3B4A-DD1BE0A6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Simplifier les paramètres corrélés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424B-3FB0-72A9-76F6-7FAE3F787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6" y="2051382"/>
            <a:ext cx="5040189" cy="4351338"/>
          </a:xfrm>
        </p:spPr>
        <p:txBody>
          <a:bodyPr/>
          <a:lstStyle/>
          <a:p>
            <a:r>
              <a:rPr lang="fr-FR" dirty="0"/>
              <a:t>Trouver une combinaison des paramètres corrélés qui résume l’essentiel de l’information contenue dans ces paramètres.</a:t>
            </a:r>
          </a:p>
          <a:p>
            <a:endParaRPr lang="fr-FR" dirty="0"/>
          </a:p>
          <a:p>
            <a:r>
              <a:rPr lang="fr-FR" dirty="0"/>
              <a:t>Une possibilité est de prendre la combinaison qui </a:t>
            </a:r>
            <a:r>
              <a:rPr lang="fr-FR" dirty="0" err="1"/>
              <a:t>maximize</a:t>
            </a:r>
            <a:r>
              <a:rPr lang="fr-FR" dirty="0"/>
              <a:t> la variance.</a:t>
            </a:r>
          </a:p>
          <a:p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09405D-EE0A-C9CB-AB06-3AF756B9D422}"/>
              </a:ext>
            </a:extLst>
          </p:cNvPr>
          <p:cNvCxnSpPr>
            <a:cxnSpLocks/>
          </p:cNvCxnSpPr>
          <p:nvPr/>
        </p:nvCxnSpPr>
        <p:spPr>
          <a:xfrm>
            <a:off x="7474643" y="5146034"/>
            <a:ext cx="3182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261A6-A056-5C64-6A90-6C12DA9238AB}"/>
              </a:ext>
            </a:extLst>
          </p:cNvPr>
          <p:cNvCxnSpPr>
            <a:cxnSpLocks/>
          </p:cNvCxnSpPr>
          <p:nvPr/>
        </p:nvCxnSpPr>
        <p:spPr>
          <a:xfrm flipV="1">
            <a:off x="7474643" y="2482588"/>
            <a:ext cx="0" cy="266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84078-0ACF-E156-4962-D87BA7C65358}"/>
              </a:ext>
            </a:extLst>
          </p:cNvPr>
          <p:cNvSpPr txBox="1"/>
          <p:nvPr/>
        </p:nvSpPr>
        <p:spPr>
          <a:xfrm>
            <a:off x="10729006" y="4990604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904E5-DA65-9C82-CD74-9DA06372D673}"/>
              </a:ext>
            </a:extLst>
          </p:cNvPr>
          <p:cNvSpPr txBox="1"/>
          <p:nvPr/>
        </p:nvSpPr>
        <p:spPr>
          <a:xfrm>
            <a:off x="6965879" y="2171728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4C6B7F-6C37-66BF-230A-FC74E31DFD03}"/>
              </a:ext>
            </a:extLst>
          </p:cNvPr>
          <p:cNvSpPr/>
          <p:nvPr/>
        </p:nvSpPr>
        <p:spPr>
          <a:xfrm>
            <a:off x="8800577" y="2891220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5EBBC9-0BCB-8E3C-A614-0D205E913974}"/>
              </a:ext>
            </a:extLst>
          </p:cNvPr>
          <p:cNvSpPr/>
          <p:nvPr/>
        </p:nvSpPr>
        <p:spPr>
          <a:xfrm>
            <a:off x="8399867" y="3725854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CA369B-0F12-2DB0-D7B1-7198EBD8F38E}"/>
              </a:ext>
            </a:extLst>
          </p:cNvPr>
          <p:cNvSpPr/>
          <p:nvPr/>
        </p:nvSpPr>
        <p:spPr>
          <a:xfrm>
            <a:off x="8988269" y="3976453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06BEC3-BF3A-67E4-349E-15C11549C8F4}"/>
              </a:ext>
            </a:extLst>
          </p:cNvPr>
          <p:cNvSpPr/>
          <p:nvPr/>
        </p:nvSpPr>
        <p:spPr>
          <a:xfrm>
            <a:off x="9512734" y="3725854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C237AB-1593-421B-D347-5029750EEF02}"/>
              </a:ext>
            </a:extLst>
          </p:cNvPr>
          <p:cNvSpPr/>
          <p:nvPr/>
        </p:nvSpPr>
        <p:spPr>
          <a:xfrm>
            <a:off x="7906300" y="448830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6ACE79-5C1D-29DC-663F-765882614E4D}"/>
              </a:ext>
            </a:extLst>
          </p:cNvPr>
          <p:cNvSpPr/>
          <p:nvPr/>
        </p:nvSpPr>
        <p:spPr>
          <a:xfrm>
            <a:off x="9654003" y="272781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0786CA-49FA-DB79-9BF6-848EC5E37850}"/>
              </a:ext>
            </a:extLst>
          </p:cNvPr>
          <p:cNvSpPr/>
          <p:nvPr/>
        </p:nvSpPr>
        <p:spPr>
          <a:xfrm>
            <a:off x="9072492" y="442827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6190A8-D835-3A39-0B29-249C36C420F1}"/>
              </a:ext>
            </a:extLst>
          </p:cNvPr>
          <p:cNvSpPr/>
          <p:nvPr/>
        </p:nvSpPr>
        <p:spPr>
          <a:xfrm>
            <a:off x="8597922" y="331471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97D03E-135D-9BFA-4EE3-7ACF85351CAA}"/>
              </a:ext>
            </a:extLst>
          </p:cNvPr>
          <p:cNvSpPr/>
          <p:nvPr/>
        </p:nvSpPr>
        <p:spPr>
          <a:xfrm>
            <a:off x="8399867" y="422705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BF7188-FD41-4A73-AA93-C38CD5EAA9F6}"/>
              </a:ext>
            </a:extLst>
          </p:cNvPr>
          <p:cNvSpPr/>
          <p:nvPr/>
        </p:nvSpPr>
        <p:spPr>
          <a:xfrm>
            <a:off x="8272917" y="470415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239902-BA87-A794-5DF8-E17F1EF08FEF}"/>
              </a:ext>
            </a:extLst>
          </p:cNvPr>
          <p:cNvSpPr/>
          <p:nvPr/>
        </p:nvSpPr>
        <p:spPr>
          <a:xfrm>
            <a:off x="9328595" y="316554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A728AB-D2E7-8694-B771-214C67CF547F}"/>
              </a:ext>
            </a:extLst>
          </p:cNvPr>
          <p:cNvCxnSpPr/>
          <p:nvPr/>
        </p:nvCxnSpPr>
        <p:spPr>
          <a:xfrm flipV="1">
            <a:off x="7787811" y="2280863"/>
            <a:ext cx="2383605" cy="2865171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BC0DB7-96E1-CA4F-E970-D0D20E740D6F}"/>
              </a:ext>
            </a:extLst>
          </p:cNvPr>
          <p:cNvGrpSpPr/>
          <p:nvPr/>
        </p:nvGrpSpPr>
        <p:grpSpPr>
          <a:xfrm flipV="1">
            <a:off x="7996549" y="5175470"/>
            <a:ext cx="1665355" cy="855243"/>
            <a:chOff x="3394550" y="4636216"/>
            <a:chExt cx="2217305" cy="1155921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7959520-98AA-68C1-1AF8-94BF8F804821}"/>
                </a:ext>
              </a:extLst>
            </p:cNvPr>
            <p:cNvSpPr/>
            <p:nvPr/>
          </p:nvSpPr>
          <p:spPr>
            <a:xfrm>
              <a:off x="3394550" y="4636216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5529319-4619-8642-D2BF-4672FFEE69AE}"/>
                </a:ext>
              </a:extLst>
            </p:cNvPr>
            <p:cNvSpPr/>
            <p:nvPr/>
          </p:nvSpPr>
          <p:spPr>
            <a:xfrm flipH="1">
              <a:off x="4476073" y="4636216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628CE-48C9-0103-8A1F-B873F0B27522}"/>
              </a:ext>
            </a:extLst>
          </p:cNvPr>
          <p:cNvGrpSpPr/>
          <p:nvPr/>
        </p:nvGrpSpPr>
        <p:grpSpPr>
          <a:xfrm rot="5400000" flipV="1">
            <a:off x="6011494" y="3401377"/>
            <a:ext cx="1976335" cy="855243"/>
            <a:chOff x="3394550" y="4636216"/>
            <a:chExt cx="2217305" cy="115592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CE00EC5-FBC4-6205-A6DC-DEA238153446}"/>
                </a:ext>
              </a:extLst>
            </p:cNvPr>
            <p:cNvSpPr/>
            <p:nvPr/>
          </p:nvSpPr>
          <p:spPr>
            <a:xfrm>
              <a:off x="3394550" y="4636216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A5C70BD-CC9A-9E04-58D2-7CC2072E8D43}"/>
                </a:ext>
              </a:extLst>
            </p:cNvPr>
            <p:cNvSpPr/>
            <p:nvPr/>
          </p:nvSpPr>
          <p:spPr>
            <a:xfrm flipH="1">
              <a:off x="4476073" y="4636216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BBEA23-75CC-F8B5-CF57-D609929B7A4E}"/>
              </a:ext>
            </a:extLst>
          </p:cNvPr>
          <p:cNvCxnSpPr>
            <a:cxnSpLocks/>
          </p:cNvCxnSpPr>
          <p:nvPr/>
        </p:nvCxnSpPr>
        <p:spPr>
          <a:xfrm>
            <a:off x="8331849" y="6176963"/>
            <a:ext cx="954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727027-5795-E9D3-2FC9-87AC16888B8F}"/>
              </a:ext>
            </a:extLst>
          </p:cNvPr>
          <p:cNvCxnSpPr>
            <a:cxnSpLocks/>
          </p:cNvCxnSpPr>
          <p:nvPr/>
        </p:nvCxnSpPr>
        <p:spPr>
          <a:xfrm>
            <a:off x="6419144" y="3216536"/>
            <a:ext cx="0" cy="132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587874-006A-57CD-76A0-CA3D973860FB}"/>
              </a:ext>
            </a:extLst>
          </p:cNvPr>
          <p:cNvGrpSpPr/>
          <p:nvPr/>
        </p:nvGrpSpPr>
        <p:grpSpPr>
          <a:xfrm rot="18549709" flipV="1">
            <a:off x="7960022" y="3702961"/>
            <a:ext cx="2591462" cy="855243"/>
            <a:chOff x="3394550" y="4636216"/>
            <a:chExt cx="2217305" cy="115592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4187DE5-1E0C-1A59-587D-13F0CC0F9823}"/>
                </a:ext>
              </a:extLst>
            </p:cNvPr>
            <p:cNvSpPr/>
            <p:nvPr/>
          </p:nvSpPr>
          <p:spPr>
            <a:xfrm>
              <a:off x="3394550" y="4636216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3AC1763-1715-8415-28E4-33EBBCAE4085}"/>
                </a:ext>
              </a:extLst>
            </p:cNvPr>
            <p:cNvSpPr/>
            <p:nvPr/>
          </p:nvSpPr>
          <p:spPr>
            <a:xfrm flipH="1">
              <a:off x="4476073" y="4636216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8F7272-D548-B293-6B6C-3557BF2E2DA2}"/>
              </a:ext>
            </a:extLst>
          </p:cNvPr>
          <p:cNvCxnSpPr>
            <a:cxnSpLocks/>
          </p:cNvCxnSpPr>
          <p:nvPr/>
        </p:nvCxnSpPr>
        <p:spPr>
          <a:xfrm flipH="1">
            <a:off x="9184178" y="3883305"/>
            <a:ext cx="965983" cy="116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FC6-FFF4-A2E9-39CD-FA2C550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 principale (PCA)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EDE967D7-C176-C9C2-EAF3-6BCB57CA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01" y="1877013"/>
            <a:ext cx="6124222" cy="4832029"/>
          </a:xfrm>
        </p:spPr>
        <p:txBody>
          <a:bodyPr>
            <a:normAutofit/>
          </a:bodyPr>
          <a:lstStyle/>
          <a:p>
            <a:r>
              <a:rPr lang="fr-FR" dirty="0"/>
              <a:t>Méthode mathématique pour trouver les combinaisons de paramètres avec la plus grande variance.</a:t>
            </a:r>
          </a:p>
          <a:p>
            <a:endParaRPr lang="fr-FR" dirty="0"/>
          </a:p>
          <a:p>
            <a:r>
              <a:rPr lang="fr-FR" dirty="0"/>
              <a:t>Chaque combinaison est orthogonale aux autres, et peut être vue géométriquement comme un axe.</a:t>
            </a:r>
          </a:p>
          <a:p>
            <a:endParaRPr lang="fr-FR" dirty="0"/>
          </a:p>
          <a:p>
            <a:r>
              <a:rPr lang="fr-FR" dirty="0"/>
              <a:t>Chaque combinaison explique une partie de la variance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4739CD-4BE2-282C-4A09-206894EFA32D}"/>
              </a:ext>
            </a:extLst>
          </p:cNvPr>
          <p:cNvCxnSpPr>
            <a:cxnSpLocks/>
          </p:cNvCxnSpPr>
          <p:nvPr/>
        </p:nvCxnSpPr>
        <p:spPr>
          <a:xfrm>
            <a:off x="7413397" y="5313439"/>
            <a:ext cx="3182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808956-E8E2-1DB7-B1B6-0CCD02FDED71}"/>
              </a:ext>
            </a:extLst>
          </p:cNvPr>
          <p:cNvCxnSpPr>
            <a:cxnSpLocks/>
          </p:cNvCxnSpPr>
          <p:nvPr/>
        </p:nvCxnSpPr>
        <p:spPr>
          <a:xfrm flipV="1">
            <a:off x="7413397" y="2649993"/>
            <a:ext cx="0" cy="266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98C5A8-E160-3201-6918-48AC3CFF5990}"/>
              </a:ext>
            </a:extLst>
          </p:cNvPr>
          <p:cNvSpPr txBox="1"/>
          <p:nvPr/>
        </p:nvSpPr>
        <p:spPr>
          <a:xfrm>
            <a:off x="10667760" y="5158009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487A59-D4F2-2B0E-1C76-B2079E96DF84}"/>
              </a:ext>
            </a:extLst>
          </p:cNvPr>
          <p:cNvSpPr txBox="1"/>
          <p:nvPr/>
        </p:nvSpPr>
        <p:spPr>
          <a:xfrm>
            <a:off x="6904633" y="2339133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C40FB8E-8A93-3004-1FE4-80E8E63B5F7C}"/>
              </a:ext>
            </a:extLst>
          </p:cNvPr>
          <p:cNvSpPr/>
          <p:nvPr/>
        </p:nvSpPr>
        <p:spPr>
          <a:xfrm>
            <a:off x="8812313" y="3038345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446102-7138-EC74-EEBE-20BE4D69680D}"/>
              </a:ext>
            </a:extLst>
          </p:cNvPr>
          <p:cNvSpPr/>
          <p:nvPr/>
        </p:nvSpPr>
        <p:spPr>
          <a:xfrm>
            <a:off x="8149108" y="391392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E783EC-5030-36EC-D57D-EE00D3DB1345}"/>
              </a:ext>
            </a:extLst>
          </p:cNvPr>
          <p:cNvSpPr/>
          <p:nvPr/>
        </p:nvSpPr>
        <p:spPr>
          <a:xfrm>
            <a:off x="8927023" y="414385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145744-D0EF-D716-5149-F0D9CC6B34A2}"/>
              </a:ext>
            </a:extLst>
          </p:cNvPr>
          <p:cNvSpPr/>
          <p:nvPr/>
        </p:nvSpPr>
        <p:spPr>
          <a:xfrm>
            <a:off x="9587797" y="385995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CB31EE-2C7D-94D7-4574-A9B879856A10}"/>
              </a:ext>
            </a:extLst>
          </p:cNvPr>
          <p:cNvSpPr/>
          <p:nvPr/>
        </p:nvSpPr>
        <p:spPr>
          <a:xfrm>
            <a:off x="7649530" y="464429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B14F763-1566-12E3-1FE9-260DE1462524}"/>
              </a:ext>
            </a:extLst>
          </p:cNvPr>
          <p:cNvSpPr/>
          <p:nvPr/>
        </p:nvSpPr>
        <p:spPr>
          <a:xfrm>
            <a:off x="9941832" y="288392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03B657F-B9B9-0720-0CAE-18CB84A36202}"/>
              </a:ext>
            </a:extLst>
          </p:cNvPr>
          <p:cNvSpPr/>
          <p:nvPr/>
        </p:nvSpPr>
        <p:spPr>
          <a:xfrm>
            <a:off x="9011246" y="459567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65AA5D6-A3AF-596D-6B8D-B144AE037EC0}"/>
              </a:ext>
            </a:extLst>
          </p:cNvPr>
          <p:cNvSpPr/>
          <p:nvPr/>
        </p:nvSpPr>
        <p:spPr>
          <a:xfrm>
            <a:off x="8403397" y="3493343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B09125-7A52-B965-CBB5-EFEF9D0196C5}"/>
              </a:ext>
            </a:extLst>
          </p:cNvPr>
          <p:cNvSpPr/>
          <p:nvPr/>
        </p:nvSpPr>
        <p:spPr>
          <a:xfrm>
            <a:off x="8338621" y="439445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69798F4-8ADE-8240-6661-39544DEB9D50}"/>
              </a:ext>
            </a:extLst>
          </p:cNvPr>
          <p:cNvSpPr/>
          <p:nvPr/>
        </p:nvSpPr>
        <p:spPr>
          <a:xfrm>
            <a:off x="8211671" y="487155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AA55B1-C547-3DFC-D165-52B6831CF5F5}"/>
              </a:ext>
            </a:extLst>
          </p:cNvPr>
          <p:cNvSpPr/>
          <p:nvPr/>
        </p:nvSpPr>
        <p:spPr>
          <a:xfrm>
            <a:off x="9267349" y="333294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F01381-23D3-6E95-3B83-8DC626EE1D87}"/>
              </a:ext>
            </a:extLst>
          </p:cNvPr>
          <p:cNvCxnSpPr/>
          <p:nvPr/>
        </p:nvCxnSpPr>
        <p:spPr>
          <a:xfrm flipV="1">
            <a:off x="7761117" y="2462979"/>
            <a:ext cx="2383605" cy="2865171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3005E3-E7CB-FD5D-73C6-C3624C904D84}"/>
              </a:ext>
            </a:extLst>
          </p:cNvPr>
          <p:cNvCxnSpPr>
            <a:cxnSpLocks/>
          </p:cNvCxnSpPr>
          <p:nvPr/>
        </p:nvCxnSpPr>
        <p:spPr>
          <a:xfrm flipH="1" flipV="1">
            <a:off x="8328453" y="3263999"/>
            <a:ext cx="1266059" cy="1045336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C456448-1119-1ED5-21CF-747DD2DFE92F}"/>
              </a:ext>
            </a:extLst>
          </p:cNvPr>
          <p:cNvSpPr txBox="1"/>
          <p:nvPr/>
        </p:nvSpPr>
        <p:spPr>
          <a:xfrm>
            <a:off x="9941832" y="1998836"/>
            <a:ext cx="81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PC1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C1CF1D-9285-FDD1-5D15-D70561605BD5}"/>
              </a:ext>
            </a:extLst>
          </p:cNvPr>
          <p:cNvSpPr txBox="1"/>
          <p:nvPr/>
        </p:nvSpPr>
        <p:spPr>
          <a:xfrm>
            <a:off x="7740909" y="2943082"/>
            <a:ext cx="81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07533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880D-E4A3-1721-E2BA-F6984485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4" y="171089"/>
            <a:ext cx="4419859" cy="1325563"/>
          </a:xfrm>
        </p:spPr>
        <p:txBody>
          <a:bodyPr>
            <a:normAutofit/>
          </a:bodyPr>
          <a:lstStyle/>
          <a:p>
            <a:r>
              <a:rPr lang="fr-FR" dirty="0"/>
              <a:t>Avec 3 paramètres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150A03-5A76-1037-092B-E9FD6C7BFFB2}"/>
              </a:ext>
            </a:extLst>
          </p:cNvPr>
          <p:cNvCxnSpPr>
            <a:cxnSpLocks/>
          </p:cNvCxnSpPr>
          <p:nvPr/>
        </p:nvCxnSpPr>
        <p:spPr>
          <a:xfrm>
            <a:off x="2272392" y="4568363"/>
            <a:ext cx="4892118" cy="18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E60B24-96C0-8688-3E7B-34542E555511}"/>
              </a:ext>
            </a:extLst>
          </p:cNvPr>
          <p:cNvCxnSpPr>
            <a:cxnSpLocks/>
          </p:cNvCxnSpPr>
          <p:nvPr/>
        </p:nvCxnSpPr>
        <p:spPr>
          <a:xfrm flipV="1">
            <a:off x="2272393" y="1894717"/>
            <a:ext cx="0" cy="266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EE3593-64D1-2F65-44EB-509C7AA7AA51}"/>
              </a:ext>
            </a:extLst>
          </p:cNvPr>
          <p:cNvSpPr txBox="1"/>
          <p:nvPr/>
        </p:nvSpPr>
        <p:spPr>
          <a:xfrm>
            <a:off x="6096000" y="4098903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D0A54-E52A-5D2B-EED5-8B37648C5ECA}"/>
              </a:ext>
            </a:extLst>
          </p:cNvPr>
          <p:cNvSpPr txBox="1"/>
          <p:nvPr/>
        </p:nvSpPr>
        <p:spPr>
          <a:xfrm>
            <a:off x="1763629" y="1583857"/>
            <a:ext cx="1372078" cy="31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54BDC-AEBF-0836-032D-E6220ECCB42C}"/>
              </a:ext>
            </a:extLst>
          </p:cNvPr>
          <p:cNvSpPr/>
          <p:nvPr/>
        </p:nvSpPr>
        <p:spPr>
          <a:xfrm>
            <a:off x="5075538" y="3275123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D36508-D1E4-ECF1-5564-0414D5E67DA5}"/>
              </a:ext>
            </a:extLst>
          </p:cNvPr>
          <p:cNvSpPr/>
          <p:nvPr/>
        </p:nvSpPr>
        <p:spPr>
          <a:xfrm>
            <a:off x="3008104" y="315865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A1E94-B16B-1A4D-7532-A8B4778FE36B}"/>
              </a:ext>
            </a:extLst>
          </p:cNvPr>
          <p:cNvSpPr/>
          <p:nvPr/>
        </p:nvSpPr>
        <p:spPr>
          <a:xfrm>
            <a:off x="5265111" y="276778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98E3CC-1247-5093-8842-16574BEB2580}"/>
              </a:ext>
            </a:extLst>
          </p:cNvPr>
          <p:cNvSpPr/>
          <p:nvPr/>
        </p:nvSpPr>
        <p:spPr>
          <a:xfrm>
            <a:off x="4446793" y="3104683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8AAD22-D7A2-0E67-95A3-85D4AD66D9A7}"/>
              </a:ext>
            </a:extLst>
          </p:cNvPr>
          <p:cNvSpPr/>
          <p:nvPr/>
        </p:nvSpPr>
        <p:spPr>
          <a:xfrm>
            <a:off x="2508526" y="38890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8EBC8C-44E6-A412-1148-FED50071F6BD}"/>
              </a:ext>
            </a:extLst>
          </p:cNvPr>
          <p:cNvSpPr/>
          <p:nvPr/>
        </p:nvSpPr>
        <p:spPr>
          <a:xfrm>
            <a:off x="4829804" y="235412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CBC620-604C-FD00-9FE4-97E4EC74BE55}"/>
              </a:ext>
            </a:extLst>
          </p:cNvPr>
          <p:cNvSpPr/>
          <p:nvPr/>
        </p:nvSpPr>
        <p:spPr>
          <a:xfrm>
            <a:off x="2830074" y="3860960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641913-937C-0145-57B7-EA9AC2D3B140}"/>
              </a:ext>
            </a:extLst>
          </p:cNvPr>
          <p:cNvSpPr/>
          <p:nvPr/>
        </p:nvSpPr>
        <p:spPr>
          <a:xfrm>
            <a:off x="4204138" y="262381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7E990-F83D-3B50-5FA4-FED33D5AEED7}"/>
              </a:ext>
            </a:extLst>
          </p:cNvPr>
          <p:cNvSpPr/>
          <p:nvPr/>
        </p:nvSpPr>
        <p:spPr>
          <a:xfrm>
            <a:off x="3197617" y="3639180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C295DC-D9DC-3BC4-5A36-47DE87614B7C}"/>
              </a:ext>
            </a:extLst>
          </p:cNvPr>
          <p:cNvSpPr/>
          <p:nvPr/>
        </p:nvSpPr>
        <p:spPr>
          <a:xfrm>
            <a:off x="3070667" y="411628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BF04E-B2FC-C305-B823-6DA8FAF54C7B}"/>
              </a:ext>
            </a:extLst>
          </p:cNvPr>
          <p:cNvSpPr/>
          <p:nvPr/>
        </p:nvSpPr>
        <p:spPr>
          <a:xfrm>
            <a:off x="4382697" y="384117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4AF5D0-D2F5-A1D3-08D4-A6FA4FD9D409}"/>
              </a:ext>
            </a:extLst>
          </p:cNvPr>
          <p:cNvCxnSpPr>
            <a:cxnSpLocks/>
          </p:cNvCxnSpPr>
          <p:nvPr/>
        </p:nvCxnSpPr>
        <p:spPr>
          <a:xfrm flipV="1">
            <a:off x="2272392" y="2545538"/>
            <a:ext cx="3277975" cy="2010456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4EDF52-0347-A78F-FE58-EBC154AE408B}"/>
              </a:ext>
            </a:extLst>
          </p:cNvPr>
          <p:cNvCxnSpPr>
            <a:cxnSpLocks/>
          </p:cNvCxnSpPr>
          <p:nvPr/>
        </p:nvCxnSpPr>
        <p:spPr>
          <a:xfrm flipH="1" flipV="1">
            <a:off x="3622095" y="2830822"/>
            <a:ext cx="716551" cy="1127902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5934C5-A9FF-08E3-637D-E7687CBADF4A}"/>
              </a:ext>
            </a:extLst>
          </p:cNvPr>
          <p:cNvSpPr txBox="1"/>
          <p:nvPr/>
        </p:nvSpPr>
        <p:spPr>
          <a:xfrm>
            <a:off x="3868161" y="2792020"/>
            <a:ext cx="81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PC3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219BD-15D7-843C-8804-43BFE6AEBA69}"/>
              </a:ext>
            </a:extLst>
          </p:cNvPr>
          <p:cNvSpPr txBox="1"/>
          <p:nvPr/>
        </p:nvSpPr>
        <p:spPr>
          <a:xfrm>
            <a:off x="2940408" y="2425008"/>
            <a:ext cx="81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PC2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83087-86C7-67BF-C691-4803B60CC1D0}"/>
              </a:ext>
            </a:extLst>
          </p:cNvPr>
          <p:cNvCxnSpPr>
            <a:cxnSpLocks/>
          </p:cNvCxnSpPr>
          <p:nvPr/>
        </p:nvCxnSpPr>
        <p:spPr>
          <a:xfrm flipH="1">
            <a:off x="343525" y="4558163"/>
            <a:ext cx="1928868" cy="1466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923759-21AA-16E6-A5B7-2639181DEB63}"/>
              </a:ext>
            </a:extLst>
          </p:cNvPr>
          <p:cNvSpPr txBox="1"/>
          <p:nvPr/>
        </p:nvSpPr>
        <p:spPr>
          <a:xfrm>
            <a:off x="917692" y="5464123"/>
            <a:ext cx="13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58C7BB-6505-843E-8CEE-7C161C21AE1B}"/>
              </a:ext>
            </a:extLst>
          </p:cNvPr>
          <p:cNvCxnSpPr>
            <a:cxnSpLocks/>
          </p:cNvCxnSpPr>
          <p:nvPr/>
        </p:nvCxnSpPr>
        <p:spPr>
          <a:xfrm>
            <a:off x="5520020" y="2567397"/>
            <a:ext cx="0" cy="3457576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C54D8-9B0C-EFB2-71E7-8A245EFD5068}"/>
              </a:ext>
            </a:extLst>
          </p:cNvPr>
          <p:cNvCxnSpPr>
            <a:cxnSpLocks/>
          </p:cNvCxnSpPr>
          <p:nvPr/>
        </p:nvCxnSpPr>
        <p:spPr>
          <a:xfrm flipH="1">
            <a:off x="5537398" y="4593214"/>
            <a:ext cx="1389283" cy="1425675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60EF23-FCA9-0B52-4EC9-F0B957BB807A}"/>
              </a:ext>
            </a:extLst>
          </p:cNvPr>
          <p:cNvCxnSpPr>
            <a:cxnSpLocks/>
          </p:cNvCxnSpPr>
          <p:nvPr/>
        </p:nvCxnSpPr>
        <p:spPr>
          <a:xfrm flipH="1">
            <a:off x="418276" y="6008689"/>
            <a:ext cx="5119122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5FF2F8-4B4D-4494-8F05-8D940C35A292}"/>
              </a:ext>
            </a:extLst>
          </p:cNvPr>
          <p:cNvCxnSpPr>
            <a:cxnSpLocks/>
          </p:cNvCxnSpPr>
          <p:nvPr/>
        </p:nvCxnSpPr>
        <p:spPr>
          <a:xfrm flipV="1">
            <a:off x="3870242" y="3158651"/>
            <a:ext cx="378317" cy="565387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0115A2-8802-C34C-EDEA-03026E945A2C}"/>
              </a:ext>
            </a:extLst>
          </p:cNvPr>
          <p:cNvSpPr txBox="1"/>
          <p:nvPr/>
        </p:nvSpPr>
        <p:spPr>
          <a:xfrm>
            <a:off x="5607094" y="2443173"/>
            <a:ext cx="81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92D050"/>
                </a:solidFill>
              </a:rPr>
              <a:t>PC1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FE1283-462C-8D9A-BDE6-6E7A26145ABC}"/>
              </a:ext>
            </a:extLst>
          </p:cNvPr>
          <p:cNvCxnSpPr>
            <a:cxnSpLocks/>
          </p:cNvCxnSpPr>
          <p:nvPr/>
        </p:nvCxnSpPr>
        <p:spPr>
          <a:xfrm>
            <a:off x="5150123" y="3349708"/>
            <a:ext cx="0" cy="249848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26DC1F-9652-B893-4730-202B18B63D4B}"/>
              </a:ext>
            </a:extLst>
          </p:cNvPr>
          <p:cNvCxnSpPr>
            <a:cxnSpLocks/>
          </p:cNvCxnSpPr>
          <p:nvPr/>
        </p:nvCxnSpPr>
        <p:spPr>
          <a:xfrm flipH="1">
            <a:off x="4521378" y="3202478"/>
            <a:ext cx="10489" cy="181865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914773-51E4-903B-2166-DC01BC0C65F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145252" y="4265451"/>
            <a:ext cx="0" cy="6084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063ED4-049F-1138-A5A5-519C9F383096}"/>
              </a:ext>
            </a:extLst>
          </p:cNvPr>
          <p:cNvCxnSpPr>
            <a:cxnSpLocks/>
          </p:cNvCxnSpPr>
          <p:nvPr/>
        </p:nvCxnSpPr>
        <p:spPr>
          <a:xfrm>
            <a:off x="2583111" y="3889022"/>
            <a:ext cx="0" cy="98488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02AF18-E9C5-0AA7-64F2-5E03A0E3FA0C}"/>
              </a:ext>
            </a:extLst>
          </p:cNvPr>
          <p:cNvCxnSpPr>
            <a:cxnSpLocks/>
          </p:cNvCxnSpPr>
          <p:nvPr/>
        </p:nvCxnSpPr>
        <p:spPr>
          <a:xfrm flipH="1">
            <a:off x="4910987" y="2458878"/>
            <a:ext cx="7665" cy="320202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A449-4725-EEDC-A4C1-9BDE610269C4}"/>
              </a:ext>
            </a:extLst>
          </p:cNvPr>
          <p:cNvCxnSpPr>
            <a:cxnSpLocks/>
          </p:cNvCxnSpPr>
          <p:nvPr/>
        </p:nvCxnSpPr>
        <p:spPr>
          <a:xfrm>
            <a:off x="3272202" y="3662126"/>
            <a:ext cx="0" cy="162944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71BF93-8A28-CBC6-8585-19CE715ABD3D}"/>
              </a:ext>
            </a:extLst>
          </p:cNvPr>
          <p:cNvCxnSpPr>
            <a:cxnSpLocks/>
          </p:cNvCxnSpPr>
          <p:nvPr/>
        </p:nvCxnSpPr>
        <p:spPr>
          <a:xfrm>
            <a:off x="3079605" y="3158651"/>
            <a:ext cx="3084" cy="205535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ED1071-7D03-0A60-60E2-EB43DB5015F7}"/>
              </a:ext>
            </a:extLst>
          </p:cNvPr>
          <p:cNvCxnSpPr>
            <a:cxnSpLocks/>
          </p:cNvCxnSpPr>
          <p:nvPr/>
        </p:nvCxnSpPr>
        <p:spPr>
          <a:xfrm>
            <a:off x="5324791" y="2755075"/>
            <a:ext cx="0" cy="253649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14BCA2-543C-F6C6-B012-92AF5E66FD52}"/>
              </a:ext>
            </a:extLst>
          </p:cNvPr>
          <p:cNvCxnSpPr>
            <a:cxnSpLocks/>
          </p:cNvCxnSpPr>
          <p:nvPr/>
        </p:nvCxnSpPr>
        <p:spPr>
          <a:xfrm>
            <a:off x="4267768" y="2752180"/>
            <a:ext cx="4344" cy="300368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CB49CD-E6A5-BEFA-CA29-A59A2D85FFF6}"/>
              </a:ext>
            </a:extLst>
          </p:cNvPr>
          <p:cNvCxnSpPr>
            <a:cxnSpLocks/>
          </p:cNvCxnSpPr>
          <p:nvPr/>
        </p:nvCxnSpPr>
        <p:spPr>
          <a:xfrm flipH="1">
            <a:off x="4442664" y="3894860"/>
            <a:ext cx="18426" cy="139670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3BF38E-1B20-F98F-FACA-1425A53E4BDA}"/>
              </a:ext>
            </a:extLst>
          </p:cNvPr>
          <p:cNvCxnSpPr>
            <a:cxnSpLocks/>
          </p:cNvCxnSpPr>
          <p:nvPr/>
        </p:nvCxnSpPr>
        <p:spPr>
          <a:xfrm>
            <a:off x="2910110" y="3945958"/>
            <a:ext cx="0" cy="102441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B629851-0844-18CA-D9D1-94A99F98E425}"/>
              </a:ext>
            </a:extLst>
          </p:cNvPr>
          <p:cNvCxnSpPr>
            <a:cxnSpLocks/>
          </p:cNvCxnSpPr>
          <p:nvPr/>
        </p:nvCxnSpPr>
        <p:spPr>
          <a:xfrm flipH="1">
            <a:off x="1846383" y="4887948"/>
            <a:ext cx="7367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37D3B6-350E-74F6-2D49-87879996F28A}"/>
              </a:ext>
            </a:extLst>
          </p:cNvPr>
          <p:cNvCxnSpPr>
            <a:cxnSpLocks/>
          </p:cNvCxnSpPr>
          <p:nvPr/>
        </p:nvCxnSpPr>
        <p:spPr>
          <a:xfrm flipH="1">
            <a:off x="603210" y="5848192"/>
            <a:ext cx="4545359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10ED9C-E016-C4EA-3E78-A0A95272D97C}"/>
              </a:ext>
            </a:extLst>
          </p:cNvPr>
          <p:cNvCxnSpPr>
            <a:cxnSpLocks/>
          </p:cNvCxnSpPr>
          <p:nvPr/>
        </p:nvCxnSpPr>
        <p:spPr>
          <a:xfrm flipH="1">
            <a:off x="2583111" y="4586840"/>
            <a:ext cx="290650" cy="3011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A92949-5CA0-1F0B-109A-C4657818F028}"/>
              </a:ext>
            </a:extLst>
          </p:cNvPr>
          <p:cNvCxnSpPr>
            <a:cxnSpLocks/>
          </p:cNvCxnSpPr>
          <p:nvPr/>
        </p:nvCxnSpPr>
        <p:spPr>
          <a:xfrm flipH="1">
            <a:off x="5148569" y="4569678"/>
            <a:ext cx="1270183" cy="127851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B41E347-8BE8-8A43-BFFB-EA23C7AAD30B}"/>
              </a:ext>
            </a:extLst>
          </p:cNvPr>
          <p:cNvSpPr txBox="1"/>
          <p:nvPr/>
        </p:nvSpPr>
        <p:spPr>
          <a:xfrm>
            <a:off x="7810183" y="2997727"/>
            <a:ext cx="414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peut généraliser à N paramètres.</a:t>
            </a:r>
          </a:p>
          <a:p>
            <a:r>
              <a:rPr lang="fr-FR" sz="2400" dirty="0"/>
              <a:t>-&gt; N composantes principales</a:t>
            </a:r>
          </a:p>
          <a:p>
            <a:r>
              <a:rPr lang="fr-FR" sz="2400" dirty="0"/>
              <a:t>-&gt; Les premières composantes représentent la plus grande variance.</a:t>
            </a:r>
          </a:p>
        </p:txBody>
      </p:sp>
    </p:spTree>
    <p:extLst>
      <p:ext uri="{BB962C8B-B14F-4D97-AF65-F5344CB8AC3E}">
        <p14:creationId xmlns:p14="http://schemas.microsoft.com/office/powerpoint/2010/main" val="16029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21FB-B57E-9151-20D6-3A614DEA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19" y="207968"/>
            <a:ext cx="10515600" cy="1325563"/>
          </a:xfrm>
        </p:spPr>
        <p:txBody>
          <a:bodyPr/>
          <a:lstStyle/>
          <a:p>
            <a:r>
              <a:rPr lang="fr-FR" dirty="0"/>
              <a:t>PCA pour la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4C15-33E5-6DBF-2849-7800ACC0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98" y="1428721"/>
            <a:ext cx="11124353" cy="153230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Au lieu d’analyser tous les paramètres, on se concentre sur les deux combinaisons/axes avec la plus grande variance.</a:t>
            </a:r>
          </a:p>
          <a:p>
            <a:r>
              <a:rPr lang="fr-FR" sz="2400" dirty="0"/>
              <a:t>On projette les données sur le plan correspondant.</a:t>
            </a:r>
          </a:p>
          <a:p>
            <a:r>
              <a:rPr lang="fr-FR" sz="2400" dirty="0"/>
              <a:t>Chaque composante principale correspond à une combinaison des paramètres initiaux.</a:t>
            </a:r>
          </a:p>
          <a:p>
            <a:endParaRPr lang="fr-FR" sz="2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678A12-460B-9EDF-9B48-F59A538B12D6}"/>
              </a:ext>
            </a:extLst>
          </p:cNvPr>
          <p:cNvCxnSpPr/>
          <p:nvPr/>
        </p:nvCxnSpPr>
        <p:spPr>
          <a:xfrm flipV="1">
            <a:off x="1564035" y="3001788"/>
            <a:ext cx="2483646" cy="122769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C0DB38-2BED-75D5-59A8-F8F2F787CA77}"/>
              </a:ext>
            </a:extLst>
          </p:cNvPr>
          <p:cNvCxnSpPr>
            <a:cxnSpLocks/>
          </p:cNvCxnSpPr>
          <p:nvPr/>
        </p:nvCxnSpPr>
        <p:spPr>
          <a:xfrm flipV="1">
            <a:off x="2376124" y="4716845"/>
            <a:ext cx="2618858" cy="12398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148701-9F58-BC02-3831-DF4894BBC196}"/>
              </a:ext>
            </a:extLst>
          </p:cNvPr>
          <p:cNvCxnSpPr>
            <a:cxnSpLocks/>
          </p:cNvCxnSpPr>
          <p:nvPr/>
        </p:nvCxnSpPr>
        <p:spPr>
          <a:xfrm flipH="1" flipV="1">
            <a:off x="1561533" y="4224644"/>
            <a:ext cx="835416" cy="17244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0CDFC9-6645-C19E-039F-2E1233479EE8}"/>
              </a:ext>
            </a:extLst>
          </p:cNvPr>
          <p:cNvCxnSpPr>
            <a:cxnSpLocks/>
          </p:cNvCxnSpPr>
          <p:nvPr/>
        </p:nvCxnSpPr>
        <p:spPr>
          <a:xfrm flipH="1" flipV="1">
            <a:off x="4043842" y="3011749"/>
            <a:ext cx="951140" cy="17076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4FC848-DC5C-4937-41D8-C5BAC522F909}"/>
              </a:ext>
            </a:extLst>
          </p:cNvPr>
          <p:cNvCxnSpPr>
            <a:cxnSpLocks/>
          </p:cNvCxnSpPr>
          <p:nvPr/>
        </p:nvCxnSpPr>
        <p:spPr>
          <a:xfrm flipV="1">
            <a:off x="7552587" y="5138742"/>
            <a:ext cx="2973483" cy="2168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427FD-1E77-B0D2-FE16-9EF305F7A8BD}"/>
              </a:ext>
            </a:extLst>
          </p:cNvPr>
          <p:cNvCxnSpPr>
            <a:cxnSpLocks/>
          </p:cNvCxnSpPr>
          <p:nvPr/>
        </p:nvCxnSpPr>
        <p:spPr>
          <a:xfrm flipV="1">
            <a:off x="9026464" y="3981768"/>
            <a:ext cx="0" cy="2213049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FFE52B5-884E-0B7A-EFC8-DAA7BDFE3CC5}"/>
              </a:ext>
            </a:extLst>
          </p:cNvPr>
          <p:cNvSpPr/>
          <p:nvPr/>
        </p:nvSpPr>
        <p:spPr>
          <a:xfrm>
            <a:off x="7985863" y="5009422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9CC747-D8A1-FD91-0DA1-7EF3A19F4553}"/>
              </a:ext>
            </a:extLst>
          </p:cNvPr>
          <p:cNvSpPr/>
          <p:nvPr/>
        </p:nvSpPr>
        <p:spPr>
          <a:xfrm>
            <a:off x="9808118" y="5220501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2DB5BB-682C-37CD-0E95-7244E23763AB}"/>
              </a:ext>
            </a:extLst>
          </p:cNvPr>
          <p:cNvSpPr/>
          <p:nvPr/>
        </p:nvSpPr>
        <p:spPr>
          <a:xfrm>
            <a:off x="9414095" y="4672545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AA33FF-D87E-66D8-5E37-F7AFC053035C}"/>
              </a:ext>
            </a:extLst>
          </p:cNvPr>
          <p:cNvSpPr/>
          <p:nvPr/>
        </p:nvSpPr>
        <p:spPr>
          <a:xfrm>
            <a:off x="9346563" y="4999302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7842253-FB6F-97C3-7320-5A6BACA776F4}"/>
              </a:ext>
            </a:extLst>
          </p:cNvPr>
          <p:cNvSpPr/>
          <p:nvPr/>
        </p:nvSpPr>
        <p:spPr>
          <a:xfrm>
            <a:off x="9675514" y="5235888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9BEFE5E-661C-9F7F-CC54-2F41D52D310D}"/>
              </a:ext>
            </a:extLst>
          </p:cNvPr>
          <p:cNvSpPr/>
          <p:nvPr/>
        </p:nvSpPr>
        <p:spPr>
          <a:xfrm>
            <a:off x="9592730" y="4947483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92CC6E-B1D5-73CF-0A6F-B12C2B32C047}"/>
              </a:ext>
            </a:extLst>
          </p:cNvPr>
          <p:cNvSpPr/>
          <p:nvPr/>
        </p:nvSpPr>
        <p:spPr>
          <a:xfrm>
            <a:off x="7669415" y="4946126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2C41C2-1B56-75C7-0078-A79DA409FBFA}"/>
              </a:ext>
            </a:extLst>
          </p:cNvPr>
          <p:cNvSpPr/>
          <p:nvPr/>
        </p:nvSpPr>
        <p:spPr>
          <a:xfrm>
            <a:off x="8044795" y="5322151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2201D6-ECFC-E921-70ED-1EEA7D567F38}"/>
              </a:ext>
            </a:extLst>
          </p:cNvPr>
          <p:cNvSpPr/>
          <p:nvPr/>
        </p:nvSpPr>
        <p:spPr>
          <a:xfrm>
            <a:off x="8150584" y="4764750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411436-1695-AB7A-B0F2-AC13F3F983B2}"/>
              </a:ext>
            </a:extLst>
          </p:cNvPr>
          <p:cNvSpPr/>
          <p:nvPr/>
        </p:nvSpPr>
        <p:spPr>
          <a:xfrm>
            <a:off x="8358125" y="5032389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21DDDE9-F2A7-FBFB-6A9F-F36633E6534F}"/>
              </a:ext>
            </a:extLst>
          </p:cNvPr>
          <p:cNvSpPr/>
          <p:nvPr/>
        </p:nvSpPr>
        <p:spPr>
          <a:xfrm>
            <a:off x="9154868" y="5322374"/>
            <a:ext cx="100008" cy="8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714EDA-9017-CE99-61DA-717FDDE99D43}"/>
              </a:ext>
            </a:extLst>
          </p:cNvPr>
          <p:cNvSpPr txBox="1"/>
          <p:nvPr/>
        </p:nvSpPr>
        <p:spPr>
          <a:xfrm>
            <a:off x="8802406" y="3677985"/>
            <a:ext cx="54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92D050"/>
                </a:solidFill>
              </a:rPr>
              <a:t>PC2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BC26E0-71DF-4542-D9D0-5BD7B29C9403}"/>
              </a:ext>
            </a:extLst>
          </p:cNvPr>
          <p:cNvSpPr txBox="1"/>
          <p:nvPr/>
        </p:nvSpPr>
        <p:spPr>
          <a:xfrm>
            <a:off x="10380868" y="4810748"/>
            <a:ext cx="54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92D050"/>
                </a:solidFill>
              </a:rPr>
              <a:t>PC1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B16FFD49-E180-F3BB-FB35-F3430B76FE34}"/>
              </a:ext>
            </a:extLst>
          </p:cNvPr>
          <p:cNvSpPr/>
          <p:nvPr/>
        </p:nvSpPr>
        <p:spPr>
          <a:xfrm>
            <a:off x="6482940" y="5018982"/>
            <a:ext cx="691035" cy="29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58A2D5-8118-5804-2DC7-DA1479DED7CD}"/>
              </a:ext>
            </a:extLst>
          </p:cNvPr>
          <p:cNvGrpSpPr/>
          <p:nvPr/>
        </p:nvGrpSpPr>
        <p:grpSpPr>
          <a:xfrm>
            <a:off x="533698" y="3157227"/>
            <a:ext cx="5758513" cy="2843361"/>
            <a:chOff x="476883" y="1559473"/>
            <a:chExt cx="8994365" cy="4441116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06C9491-D91B-E3EF-A287-C816E8D7AE5D}"/>
                </a:ext>
              </a:extLst>
            </p:cNvPr>
            <p:cNvCxnSpPr>
              <a:cxnSpLocks/>
            </p:cNvCxnSpPr>
            <p:nvPr/>
          </p:nvCxnSpPr>
          <p:spPr>
            <a:xfrm>
              <a:off x="3597429" y="4543979"/>
              <a:ext cx="4892118" cy="18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A1B0BC-FCB8-1EE6-EA07-4C161D3F4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7430" y="1870333"/>
              <a:ext cx="0" cy="2663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9157279-6E87-EC90-588B-81D177922C44}"/>
                </a:ext>
              </a:extLst>
            </p:cNvPr>
            <p:cNvSpPr txBox="1"/>
            <p:nvPr/>
          </p:nvSpPr>
          <p:spPr>
            <a:xfrm>
              <a:off x="7501128" y="4080904"/>
              <a:ext cx="1970120" cy="480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Paramètre 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8881B5-D7A1-3155-9898-15D8CB5454A8}"/>
                </a:ext>
              </a:extLst>
            </p:cNvPr>
            <p:cNvSpPr txBox="1"/>
            <p:nvPr/>
          </p:nvSpPr>
          <p:spPr>
            <a:xfrm>
              <a:off x="2761396" y="1559473"/>
              <a:ext cx="1699349" cy="48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Paramètre 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0A01429-C318-923D-3D6A-39EA83797E2F}"/>
                </a:ext>
              </a:extLst>
            </p:cNvPr>
            <p:cNvSpPr/>
            <p:nvPr/>
          </p:nvSpPr>
          <p:spPr>
            <a:xfrm>
              <a:off x="6400575" y="3250739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758C7D-7FF0-7068-CC9A-6B9C043E0F1E}"/>
                </a:ext>
              </a:extLst>
            </p:cNvPr>
            <p:cNvSpPr/>
            <p:nvPr/>
          </p:nvSpPr>
          <p:spPr>
            <a:xfrm>
              <a:off x="4333141" y="313426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029D1E-D3E5-AAB0-F59A-52C907FF6D33}"/>
                </a:ext>
              </a:extLst>
            </p:cNvPr>
            <p:cNvSpPr/>
            <p:nvPr/>
          </p:nvSpPr>
          <p:spPr>
            <a:xfrm>
              <a:off x="6590148" y="2743403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227FE06-EA5E-E1B1-854C-F431751515C6}"/>
                </a:ext>
              </a:extLst>
            </p:cNvPr>
            <p:cNvSpPr/>
            <p:nvPr/>
          </p:nvSpPr>
          <p:spPr>
            <a:xfrm>
              <a:off x="5771830" y="3080299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5B05717-D94D-5408-AD1B-7A8A846738CA}"/>
                </a:ext>
              </a:extLst>
            </p:cNvPr>
            <p:cNvSpPr/>
            <p:nvPr/>
          </p:nvSpPr>
          <p:spPr>
            <a:xfrm>
              <a:off x="3833563" y="3864638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5534EC-68DC-E461-58A4-96DCA637B9C7}"/>
                </a:ext>
              </a:extLst>
            </p:cNvPr>
            <p:cNvSpPr/>
            <p:nvPr/>
          </p:nvSpPr>
          <p:spPr>
            <a:xfrm>
              <a:off x="6154841" y="232974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7BCF1FC-9E39-3EF6-3DFD-AE005B82C2AE}"/>
                </a:ext>
              </a:extLst>
            </p:cNvPr>
            <p:cNvSpPr/>
            <p:nvPr/>
          </p:nvSpPr>
          <p:spPr>
            <a:xfrm>
              <a:off x="4155111" y="3836576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EAAC98B-4983-B606-BAA5-B7C4D09FF85B}"/>
                </a:ext>
              </a:extLst>
            </p:cNvPr>
            <p:cNvSpPr/>
            <p:nvPr/>
          </p:nvSpPr>
          <p:spPr>
            <a:xfrm>
              <a:off x="5529175" y="259942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8814FF2-B705-1868-0218-536774FB3C5F}"/>
                </a:ext>
              </a:extLst>
            </p:cNvPr>
            <p:cNvSpPr/>
            <p:nvPr/>
          </p:nvSpPr>
          <p:spPr>
            <a:xfrm>
              <a:off x="4522654" y="3614796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A47041C-329F-9C0F-C4E4-C291A345B68C}"/>
                </a:ext>
              </a:extLst>
            </p:cNvPr>
            <p:cNvSpPr/>
            <p:nvPr/>
          </p:nvSpPr>
          <p:spPr>
            <a:xfrm>
              <a:off x="4395704" y="409189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0E4E6E5-CD18-B961-898C-C6300DF236AA}"/>
                </a:ext>
              </a:extLst>
            </p:cNvPr>
            <p:cNvSpPr/>
            <p:nvPr/>
          </p:nvSpPr>
          <p:spPr>
            <a:xfrm>
              <a:off x="5707734" y="3816792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0938033-519D-0288-F7F7-76E6D81B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7429" y="2521154"/>
              <a:ext cx="3277975" cy="2010456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E0F0260-622F-0A03-CD24-D57723905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7132" y="2806438"/>
              <a:ext cx="716551" cy="1127902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C5BA56-9AE6-47CD-0EFA-606668CC6E6C}"/>
                </a:ext>
              </a:extLst>
            </p:cNvPr>
            <p:cNvSpPr txBox="1"/>
            <p:nvPr/>
          </p:nvSpPr>
          <p:spPr>
            <a:xfrm>
              <a:off x="5193198" y="2767636"/>
              <a:ext cx="811657" cy="480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92D050"/>
                  </a:solidFill>
                </a:rPr>
                <a:t>PC3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2187940-3E76-085A-4064-825707A6E096}"/>
                </a:ext>
              </a:extLst>
            </p:cNvPr>
            <p:cNvSpPr txBox="1"/>
            <p:nvPr/>
          </p:nvSpPr>
          <p:spPr>
            <a:xfrm>
              <a:off x="4265446" y="2400624"/>
              <a:ext cx="811657" cy="480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92D050"/>
                  </a:solidFill>
                </a:rPr>
                <a:t>PC2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B32BA5E-7C8C-67D4-6A68-37D2D7C9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8562" y="4533779"/>
              <a:ext cx="1928868" cy="1466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79519-CBDF-CA80-549C-35B083966E06}"/>
                </a:ext>
              </a:extLst>
            </p:cNvPr>
            <p:cNvSpPr txBox="1"/>
            <p:nvPr/>
          </p:nvSpPr>
          <p:spPr>
            <a:xfrm>
              <a:off x="476883" y="5267184"/>
              <a:ext cx="2039786" cy="48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Paramètre 3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DBD1916-DFEE-8E76-1F87-82848F332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57" y="2543013"/>
              <a:ext cx="0" cy="3457576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F52AE8-717F-3B47-7262-4ACD1D1C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435" y="4568830"/>
              <a:ext cx="1389283" cy="1425675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42FC35-F0A0-4923-914C-8A6189030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3313" y="5984305"/>
              <a:ext cx="5119122" cy="0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C4B4AF-5ED9-BBB2-1073-42D6EE6F9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5279" y="3134267"/>
              <a:ext cx="378317" cy="565387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A12393-9FA8-5854-65CE-31F30321F0F2}"/>
                </a:ext>
              </a:extLst>
            </p:cNvPr>
            <p:cNvSpPr txBox="1"/>
            <p:nvPr/>
          </p:nvSpPr>
          <p:spPr>
            <a:xfrm>
              <a:off x="6932131" y="2418789"/>
              <a:ext cx="811657" cy="48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92D050"/>
                  </a:solidFill>
                </a:rPr>
                <a:t>PC1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1F8175A-A569-51E1-9C63-12591D688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75160" y="3325324"/>
              <a:ext cx="0" cy="2498484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ACD60CA-B89B-29DE-47C2-A708FA31D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6415" y="3178094"/>
              <a:ext cx="10489" cy="1818657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3530999-BFC2-5D43-6235-079F885DA256}"/>
                </a:ext>
              </a:extLst>
            </p:cNvPr>
            <p:cNvCxnSpPr>
              <a:cxnSpLocks/>
              <a:stCxn id="96" idx="4"/>
            </p:cNvCxnSpPr>
            <p:nvPr/>
          </p:nvCxnSpPr>
          <p:spPr>
            <a:xfrm>
              <a:off x="4470289" y="4241067"/>
              <a:ext cx="0" cy="608454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7D1F56-8731-0115-6831-020C082C616A}"/>
                </a:ext>
              </a:extLst>
            </p:cNvPr>
            <p:cNvCxnSpPr>
              <a:cxnSpLocks/>
            </p:cNvCxnSpPr>
            <p:nvPr/>
          </p:nvCxnSpPr>
          <p:spPr>
            <a:xfrm>
              <a:off x="3908148" y="3864638"/>
              <a:ext cx="0" cy="98488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666C6D1-5370-6A94-61EB-9A8AD5AD2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6024" y="2434494"/>
              <a:ext cx="7665" cy="3202022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272345-B9C6-E490-C432-C9B579960720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39" y="3637742"/>
              <a:ext cx="0" cy="1629442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B193ECD-1F7D-F491-7CCB-39D04C8312B7}"/>
                </a:ext>
              </a:extLst>
            </p:cNvPr>
            <p:cNvCxnSpPr>
              <a:cxnSpLocks/>
            </p:cNvCxnSpPr>
            <p:nvPr/>
          </p:nvCxnSpPr>
          <p:spPr>
            <a:xfrm>
              <a:off x="4404642" y="3134267"/>
              <a:ext cx="3084" cy="2055358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84AE5FB-A3AD-BF21-16CC-27ADA7CAC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28" y="2730691"/>
              <a:ext cx="0" cy="253649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89BD132-50EC-BDB9-9C66-D3E4407A4C39}"/>
                </a:ext>
              </a:extLst>
            </p:cNvPr>
            <p:cNvCxnSpPr>
              <a:cxnSpLocks/>
            </p:cNvCxnSpPr>
            <p:nvPr/>
          </p:nvCxnSpPr>
          <p:spPr>
            <a:xfrm>
              <a:off x="5592805" y="2727796"/>
              <a:ext cx="4344" cy="300368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B325798-6105-132F-5A26-0C3A50816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701" y="3870476"/>
              <a:ext cx="18426" cy="139670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8739AB9-9A0E-B74E-ABD8-A7D25879ED4D}"/>
                </a:ext>
              </a:extLst>
            </p:cNvPr>
            <p:cNvCxnSpPr>
              <a:cxnSpLocks/>
            </p:cNvCxnSpPr>
            <p:nvPr/>
          </p:nvCxnSpPr>
          <p:spPr>
            <a:xfrm>
              <a:off x="4235147" y="3921574"/>
              <a:ext cx="0" cy="1024415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C714ABC-F261-7299-0D75-0E7BB042F4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1420" y="4863564"/>
              <a:ext cx="736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C1E8059-6C50-C0C0-EC78-9CDDD3CCE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247" y="5823808"/>
              <a:ext cx="4545359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3AEF0E-0ADB-2329-4526-26554F460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8148" y="4562456"/>
              <a:ext cx="290650" cy="301108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205811-6044-C4FE-3834-5530AD8C3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606" y="4545294"/>
              <a:ext cx="1270183" cy="1278514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0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  <p:bldP spid="81" grpId="0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6F5-31DB-C2A9-0725-EC699C78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Remarque: Valeur moyenne versus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D27E-9A00-80C5-C684-F3229EEE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12"/>
            <a:ext cx="10515600" cy="935160"/>
          </a:xfrm>
        </p:spPr>
        <p:txBody>
          <a:bodyPr/>
          <a:lstStyle/>
          <a:p>
            <a:r>
              <a:rPr lang="fr-FR" dirty="0"/>
              <a:t>Les paramètres avec les valeurs les plus élevées ont aussi des variances plus élevées.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893125-1E90-75FB-6FB2-2B20A395EF3C}"/>
              </a:ext>
            </a:extLst>
          </p:cNvPr>
          <p:cNvGrpSpPr/>
          <p:nvPr/>
        </p:nvGrpSpPr>
        <p:grpSpPr>
          <a:xfrm>
            <a:off x="6603638" y="2277193"/>
            <a:ext cx="4178056" cy="2560320"/>
            <a:chOff x="7861783" y="3727055"/>
            <a:chExt cx="4178056" cy="25603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F80CBA5-85FA-0A2F-B9EA-37C552A2FD11}"/>
                </a:ext>
              </a:extLst>
            </p:cNvPr>
            <p:cNvCxnSpPr/>
            <p:nvPr/>
          </p:nvCxnSpPr>
          <p:spPr>
            <a:xfrm>
              <a:off x="8247245" y="5855268"/>
              <a:ext cx="2175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5F58F-5EF5-B2D2-20E3-6EEA3FFB262B}"/>
                </a:ext>
              </a:extLst>
            </p:cNvPr>
            <p:cNvSpPr txBox="1"/>
            <p:nvPr/>
          </p:nvSpPr>
          <p:spPr>
            <a:xfrm>
              <a:off x="10667761" y="5652446"/>
              <a:ext cx="137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Paramètre z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9C07D8-5C77-E3E8-F36A-76859C142606}"/>
                </a:ext>
              </a:extLst>
            </p:cNvPr>
            <p:cNvCxnSpPr/>
            <p:nvPr/>
          </p:nvCxnSpPr>
          <p:spPr>
            <a:xfrm flipV="1">
              <a:off x="8247245" y="4177363"/>
              <a:ext cx="0" cy="16779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B283B8-3693-D5B5-A612-4D217F7B22D1}"/>
                </a:ext>
              </a:extLst>
            </p:cNvPr>
            <p:cNvSpPr txBox="1"/>
            <p:nvPr/>
          </p:nvSpPr>
          <p:spPr>
            <a:xfrm rot="16200000">
              <a:off x="6766289" y="4822549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Distribution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14DA0E-31C6-905B-BDE8-826C33537F7C}"/>
                </a:ext>
              </a:extLst>
            </p:cNvPr>
            <p:cNvSpPr/>
            <p:nvPr/>
          </p:nvSpPr>
          <p:spPr>
            <a:xfrm>
              <a:off x="8889755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306F92B-360A-7B3A-CCF8-AD68719E75F2}"/>
                </a:ext>
              </a:extLst>
            </p:cNvPr>
            <p:cNvSpPr/>
            <p:nvPr/>
          </p:nvSpPr>
          <p:spPr>
            <a:xfrm>
              <a:off x="9419783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600F1A-ED43-1462-E46A-0A8616C14907}"/>
                </a:ext>
              </a:extLst>
            </p:cNvPr>
            <p:cNvSpPr/>
            <p:nvPr/>
          </p:nvSpPr>
          <p:spPr>
            <a:xfrm>
              <a:off x="8556781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E32831-91C4-7221-D1C0-3ED3D88A1D9A}"/>
                </a:ext>
              </a:extLst>
            </p:cNvPr>
            <p:cNvSpPr/>
            <p:nvPr/>
          </p:nvSpPr>
          <p:spPr>
            <a:xfrm>
              <a:off x="9735440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2572D5-665B-EF87-0567-CD4800595222}"/>
                </a:ext>
              </a:extLst>
            </p:cNvPr>
            <p:cNvSpPr/>
            <p:nvPr/>
          </p:nvSpPr>
          <p:spPr>
            <a:xfrm>
              <a:off x="8764761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EDF915-D2FD-6D85-87B9-F2B8257EEECB}"/>
                </a:ext>
              </a:extLst>
            </p:cNvPr>
            <p:cNvSpPr/>
            <p:nvPr/>
          </p:nvSpPr>
          <p:spPr>
            <a:xfrm>
              <a:off x="10061228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04957-5894-1907-F1B0-BEB230A2375B}"/>
                </a:ext>
              </a:extLst>
            </p:cNvPr>
            <p:cNvSpPr/>
            <p:nvPr/>
          </p:nvSpPr>
          <p:spPr>
            <a:xfrm>
              <a:off x="9874556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C968A8-F2CF-6AB4-116A-0939E0F1AA01}"/>
                </a:ext>
              </a:extLst>
            </p:cNvPr>
            <p:cNvSpPr/>
            <p:nvPr/>
          </p:nvSpPr>
          <p:spPr>
            <a:xfrm>
              <a:off x="8723268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E771F9-6B95-AF29-7AD5-4B700238FA4D}"/>
                </a:ext>
              </a:extLst>
            </p:cNvPr>
            <p:cNvSpPr/>
            <p:nvPr/>
          </p:nvSpPr>
          <p:spPr>
            <a:xfrm>
              <a:off x="10062305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3A7EBC-0451-FCDD-E86D-12511417A008}"/>
                </a:ext>
              </a:extLst>
            </p:cNvPr>
            <p:cNvSpPr/>
            <p:nvPr/>
          </p:nvSpPr>
          <p:spPr>
            <a:xfrm>
              <a:off x="8410672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7F7332-CBD8-F83D-36E3-DE2BAC4B140B}"/>
                </a:ext>
              </a:extLst>
            </p:cNvPr>
            <p:cNvSpPr/>
            <p:nvPr/>
          </p:nvSpPr>
          <p:spPr>
            <a:xfrm>
              <a:off x="10247900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3C1BB1D-0B72-8341-E384-42E7EBBD228C}"/>
                </a:ext>
              </a:extLst>
            </p:cNvPr>
            <p:cNvSpPr/>
            <p:nvPr/>
          </p:nvSpPr>
          <p:spPr>
            <a:xfrm flipH="1">
              <a:off x="9923664" y="4542429"/>
              <a:ext cx="706485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E7EDDBD-02C5-5291-4279-B6FAABCD2F17}"/>
                </a:ext>
              </a:extLst>
            </p:cNvPr>
            <p:cNvSpPr/>
            <p:nvPr/>
          </p:nvSpPr>
          <p:spPr>
            <a:xfrm flipH="1">
              <a:off x="8723266" y="4542429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E61AC13-4B9A-F29A-8220-6B8664EE719B}"/>
                </a:ext>
              </a:extLst>
            </p:cNvPr>
            <p:cNvSpPr/>
            <p:nvPr/>
          </p:nvSpPr>
          <p:spPr>
            <a:xfrm>
              <a:off x="8201374" y="4542429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F20F8CC-40B7-8130-287B-234D0CB0DE67}"/>
                </a:ext>
              </a:extLst>
            </p:cNvPr>
            <p:cNvSpPr/>
            <p:nvPr/>
          </p:nvSpPr>
          <p:spPr>
            <a:xfrm>
              <a:off x="9267525" y="4542429"/>
              <a:ext cx="706485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C07AF8-E7C9-C011-2350-5D6836C93E9B}"/>
              </a:ext>
            </a:extLst>
          </p:cNvPr>
          <p:cNvGrpSpPr/>
          <p:nvPr/>
        </p:nvGrpSpPr>
        <p:grpSpPr>
          <a:xfrm>
            <a:off x="1830601" y="2756376"/>
            <a:ext cx="3610667" cy="1890125"/>
            <a:chOff x="1386037" y="4206238"/>
            <a:chExt cx="3610667" cy="18901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2E6493-E3E6-5270-4348-41D71E7463C5}"/>
                </a:ext>
              </a:extLst>
            </p:cNvPr>
            <p:cNvCxnSpPr/>
            <p:nvPr/>
          </p:nvCxnSpPr>
          <p:spPr>
            <a:xfrm>
              <a:off x="1386037" y="5878579"/>
              <a:ext cx="2175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CE5688-EAEE-4FC7-35D9-182BFC6D3CC2}"/>
                </a:ext>
              </a:extLst>
            </p:cNvPr>
            <p:cNvSpPr txBox="1"/>
            <p:nvPr/>
          </p:nvSpPr>
          <p:spPr>
            <a:xfrm>
              <a:off x="3624626" y="5727031"/>
              <a:ext cx="137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Paramètre x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69EE6B-2B51-0A39-B9DE-46E892C9DF81}"/>
                </a:ext>
              </a:extLst>
            </p:cNvPr>
            <p:cNvCxnSpPr/>
            <p:nvPr/>
          </p:nvCxnSpPr>
          <p:spPr>
            <a:xfrm flipV="1">
              <a:off x="1386037" y="4206238"/>
              <a:ext cx="0" cy="16779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B6BA035-AA46-30DC-DC78-E749C3C5633C}"/>
                </a:ext>
              </a:extLst>
            </p:cNvPr>
            <p:cNvSpPr/>
            <p:nvPr/>
          </p:nvSpPr>
          <p:spPr>
            <a:xfrm>
              <a:off x="2486078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167533-B735-D902-65FA-6025B1FAED9C}"/>
                </a:ext>
              </a:extLst>
            </p:cNvPr>
            <p:cNvSpPr/>
            <p:nvPr/>
          </p:nvSpPr>
          <p:spPr>
            <a:xfrm>
              <a:off x="2609161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C08FB4-8DB2-AC0A-AA1E-9790D6CDF226}"/>
                </a:ext>
              </a:extLst>
            </p:cNvPr>
            <p:cNvSpPr/>
            <p:nvPr/>
          </p:nvSpPr>
          <p:spPr>
            <a:xfrm>
              <a:off x="2239912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76DF8E-48C2-3DF0-C130-44CE8CBD2F2A}"/>
                </a:ext>
              </a:extLst>
            </p:cNvPr>
            <p:cNvSpPr/>
            <p:nvPr/>
          </p:nvSpPr>
          <p:spPr>
            <a:xfrm>
              <a:off x="2549748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8FFA1F-E7E2-3361-2ABA-1378BFEE1DCA}"/>
                </a:ext>
              </a:extLst>
            </p:cNvPr>
            <p:cNvSpPr/>
            <p:nvPr/>
          </p:nvSpPr>
          <p:spPr>
            <a:xfrm>
              <a:off x="2359027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F2D95F-5A32-C4AA-05B0-05C860BE4216}"/>
                </a:ext>
              </a:extLst>
            </p:cNvPr>
            <p:cNvSpPr/>
            <p:nvPr/>
          </p:nvSpPr>
          <p:spPr>
            <a:xfrm>
              <a:off x="2855327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0307B74-ED62-8D22-558B-6B72BB99FDF0}"/>
                </a:ext>
              </a:extLst>
            </p:cNvPr>
            <p:cNvSpPr/>
            <p:nvPr/>
          </p:nvSpPr>
          <p:spPr>
            <a:xfrm>
              <a:off x="2546131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65EDC3A-AD44-1FE4-4001-D9BED0CFBB72}"/>
                </a:ext>
              </a:extLst>
            </p:cNvPr>
            <p:cNvSpPr/>
            <p:nvPr/>
          </p:nvSpPr>
          <p:spPr>
            <a:xfrm>
              <a:off x="2362995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45B759-573C-5A5B-0001-B9653B259E21}"/>
                </a:ext>
              </a:extLst>
            </p:cNvPr>
            <p:cNvSpPr/>
            <p:nvPr/>
          </p:nvSpPr>
          <p:spPr>
            <a:xfrm>
              <a:off x="2732244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817E77-4E6F-E5CA-C44A-6311FD0DC510}"/>
                </a:ext>
              </a:extLst>
            </p:cNvPr>
            <p:cNvSpPr/>
            <p:nvPr/>
          </p:nvSpPr>
          <p:spPr>
            <a:xfrm>
              <a:off x="2408842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0A3E29-AF25-25B5-BFD3-B109A4C46252}"/>
                </a:ext>
              </a:extLst>
            </p:cNvPr>
            <p:cNvSpPr/>
            <p:nvPr/>
          </p:nvSpPr>
          <p:spPr>
            <a:xfrm>
              <a:off x="2756824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27761E3-43B0-F831-130C-07B82F13C42E}"/>
                </a:ext>
              </a:extLst>
            </p:cNvPr>
            <p:cNvSpPr/>
            <p:nvPr/>
          </p:nvSpPr>
          <p:spPr>
            <a:xfrm flipH="1">
              <a:off x="2636577" y="4657505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67EC97D-1FDE-453D-867B-BA4C7F9E0EB6}"/>
                </a:ext>
              </a:extLst>
            </p:cNvPr>
            <p:cNvSpPr/>
            <p:nvPr/>
          </p:nvSpPr>
          <p:spPr>
            <a:xfrm>
              <a:off x="2114685" y="4657505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2879CDA-7A72-FC32-9A76-93C0896EAA65}"/>
              </a:ext>
            </a:extLst>
          </p:cNvPr>
          <p:cNvSpPr txBox="1"/>
          <p:nvPr/>
        </p:nvSpPr>
        <p:spPr>
          <a:xfrm>
            <a:off x="1680306" y="4532414"/>
            <a:ext cx="7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BC861D-B33B-28C7-5111-82250E22A220}"/>
              </a:ext>
            </a:extLst>
          </p:cNvPr>
          <p:cNvSpPr txBox="1"/>
          <p:nvPr/>
        </p:nvSpPr>
        <p:spPr>
          <a:xfrm>
            <a:off x="2770332" y="4532414"/>
            <a:ext cx="7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B44740-6643-94C6-75F9-258F7D162DDE}"/>
              </a:ext>
            </a:extLst>
          </p:cNvPr>
          <p:cNvSpPr txBox="1"/>
          <p:nvPr/>
        </p:nvSpPr>
        <p:spPr>
          <a:xfrm>
            <a:off x="6845185" y="4532414"/>
            <a:ext cx="7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F6DB1F-3B1F-637D-A29A-DB38AC7BE0CB}"/>
              </a:ext>
            </a:extLst>
          </p:cNvPr>
          <p:cNvSpPr txBox="1"/>
          <p:nvPr/>
        </p:nvSpPr>
        <p:spPr>
          <a:xfrm>
            <a:off x="8013927" y="4532414"/>
            <a:ext cx="7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C8B1E3-ED62-655B-4243-8D9A265A51EF}"/>
              </a:ext>
            </a:extLst>
          </p:cNvPr>
          <p:cNvCxnSpPr/>
          <p:nvPr/>
        </p:nvCxnSpPr>
        <p:spPr>
          <a:xfrm>
            <a:off x="8233206" y="4414312"/>
            <a:ext cx="0" cy="15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52683B-CB4D-2F62-43E6-43619A820714}"/>
              </a:ext>
            </a:extLst>
          </p:cNvPr>
          <p:cNvCxnSpPr>
            <a:cxnSpLocks/>
          </p:cNvCxnSpPr>
          <p:nvPr/>
        </p:nvCxnSpPr>
        <p:spPr>
          <a:xfrm>
            <a:off x="3089120" y="4428115"/>
            <a:ext cx="0" cy="14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62B671-7404-2FCD-0257-47928892B8DD}"/>
              </a:ext>
            </a:extLst>
          </p:cNvPr>
          <p:cNvCxnSpPr>
            <a:cxnSpLocks/>
          </p:cNvCxnSpPr>
          <p:nvPr/>
        </p:nvCxnSpPr>
        <p:spPr>
          <a:xfrm>
            <a:off x="1827990" y="4428115"/>
            <a:ext cx="0" cy="14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75FF573-FE88-1BFB-261B-BD96D1429C21}"/>
              </a:ext>
            </a:extLst>
          </p:cNvPr>
          <p:cNvCxnSpPr/>
          <p:nvPr/>
        </p:nvCxnSpPr>
        <p:spPr>
          <a:xfrm>
            <a:off x="6989100" y="4405406"/>
            <a:ext cx="0" cy="15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0C83B8-8056-D02C-C80C-7C79B8A7996C}"/>
              </a:ext>
            </a:extLst>
          </p:cNvPr>
          <p:cNvGrpSpPr/>
          <p:nvPr/>
        </p:nvGrpSpPr>
        <p:grpSpPr>
          <a:xfrm>
            <a:off x="6972970" y="5227133"/>
            <a:ext cx="3614459" cy="1438858"/>
            <a:chOff x="1382245" y="4657505"/>
            <a:chExt cx="3614459" cy="1438858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755F46C-C226-D4D2-492D-8DE968625E5C}"/>
                </a:ext>
              </a:extLst>
            </p:cNvPr>
            <p:cNvCxnSpPr/>
            <p:nvPr/>
          </p:nvCxnSpPr>
          <p:spPr>
            <a:xfrm>
              <a:off x="1386037" y="5878579"/>
              <a:ext cx="21753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4EA93-7CC0-5FD9-3A5E-0485378597EF}"/>
                </a:ext>
              </a:extLst>
            </p:cNvPr>
            <p:cNvSpPr txBox="1"/>
            <p:nvPr/>
          </p:nvSpPr>
          <p:spPr>
            <a:xfrm>
              <a:off x="3624626" y="5727031"/>
              <a:ext cx="137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Paramètre 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FEA4DE3-DB8E-9BB5-A77F-E6C37F188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245" y="4657505"/>
              <a:ext cx="16130" cy="1220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6CA5620-C8F1-C012-3BAE-77FBFAEE9191}"/>
                </a:ext>
              </a:extLst>
            </p:cNvPr>
            <p:cNvSpPr/>
            <p:nvPr/>
          </p:nvSpPr>
          <p:spPr>
            <a:xfrm>
              <a:off x="2486078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29069E8-28F5-028C-82F6-6E1FB700DB45}"/>
                </a:ext>
              </a:extLst>
            </p:cNvPr>
            <p:cNvSpPr/>
            <p:nvPr/>
          </p:nvSpPr>
          <p:spPr>
            <a:xfrm>
              <a:off x="2609161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20BD913-351A-F2F3-4F7D-45E0CCEBB120}"/>
                </a:ext>
              </a:extLst>
            </p:cNvPr>
            <p:cNvSpPr/>
            <p:nvPr/>
          </p:nvSpPr>
          <p:spPr>
            <a:xfrm>
              <a:off x="2239912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03A6BDD-DB46-1DFF-6C6F-C454DAE7A2D1}"/>
                </a:ext>
              </a:extLst>
            </p:cNvPr>
            <p:cNvSpPr/>
            <p:nvPr/>
          </p:nvSpPr>
          <p:spPr>
            <a:xfrm>
              <a:off x="2549748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2822C78-80AD-25E1-B7B9-85443786A86E}"/>
                </a:ext>
              </a:extLst>
            </p:cNvPr>
            <p:cNvSpPr/>
            <p:nvPr/>
          </p:nvSpPr>
          <p:spPr>
            <a:xfrm>
              <a:off x="2359027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D247A26-2F6A-FFB8-E675-F8D7E07B03B3}"/>
                </a:ext>
              </a:extLst>
            </p:cNvPr>
            <p:cNvSpPr/>
            <p:nvPr/>
          </p:nvSpPr>
          <p:spPr>
            <a:xfrm>
              <a:off x="2855327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33A149E-F977-FAAB-2512-6FAA0A53BF99}"/>
                </a:ext>
              </a:extLst>
            </p:cNvPr>
            <p:cNvSpPr/>
            <p:nvPr/>
          </p:nvSpPr>
          <p:spPr>
            <a:xfrm>
              <a:off x="2546131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E8C34B-FA27-E61F-19B5-3BF91E6DFB0A}"/>
                </a:ext>
              </a:extLst>
            </p:cNvPr>
            <p:cNvSpPr/>
            <p:nvPr/>
          </p:nvSpPr>
          <p:spPr>
            <a:xfrm>
              <a:off x="2362995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0A2D0D2-9CAB-2E9C-C922-32D9DF72ABE8}"/>
                </a:ext>
              </a:extLst>
            </p:cNvPr>
            <p:cNvSpPr/>
            <p:nvPr/>
          </p:nvSpPr>
          <p:spPr>
            <a:xfrm>
              <a:off x="2732244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A92F001-0ADB-84D2-9ED1-9D3481FFD305}"/>
                </a:ext>
              </a:extLst>
            </p:cNvPr>
            <p:cNvSpPr/>
            <p:nvPr/>
          </p:nvSpPr>
          <p:spPr>
            <a:xfrm>
              <a:off x="2408842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01533C-C636-D339-A9B8-A479F7E2B721}"/>
                </a:ext>
              </a:extLst>
            </p:cNvPr>
            <p:cNvSpPr/>
            <p:nvPr/>
          </p:nvSpPr>
          <p:spPr>
            <a:xfrm>
              <a:off x="2756824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6903126-5E1F-C1C7-43E1-D78CF139166B}"/>
                </a:ext>
              </a:extLst>
            </p:cNvPr>
            <p:cNvSpPr/>
            <p:nvPr/>
          </p:nvSpPr>
          <p:spPr>
            <a:xfrm flipH="1">
              <a:off x="2636577" y="4657505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561E391-AFF6-A5DD-EB68-963F72F9C8B9}"/>
                </a:ext>
              </a:extLst>
            </p:cNvPr>
            <p:cNvSpPr/>
            <p:nvPr/>
          </p:nvSpPr>
          <p:spPr>
            <a:xfrm>
              <a:off x="2114685" y="4657505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E20AC4-463E-587E-2304-131AAD056EEF}"/>
              </a:ext>
            </a:extLst>
          </p:cNvPr>
          <p:cNvSpPr txBox="1"/>
          <p:nvPr/>
        </p:nvSpPr>
        <p:spPr>
          <a:xfrm>
            <a:off x="6826467" y="6551904"/>
            <a:ext cx="7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05167A1-CC56-FA53-79C7-C92961803CF7}"/>
              </a:ext>
            </a:extLst>
          </p:cNvPr>
          <p:cNvSpPr txBox="1"/>
          <p:nvPr/>
        </p:nvSpPr>
        <p:spPr>
          <a:xfrm>
            <a:off x="8033052" y="6575214"/>
            <a:ext cx="7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E67713-0E74-1AEF-F5F0-0A98D7553DA5}"/>
              </a:ext>
            </a:extLst>
          </p:cNvPr>
          <p:cNvCxnSpPr>
            <a:cxnSpLocks/>
          </p:cNvCxnSpPr>
          <p:nvPr/>
        </p:nvCxnSpPr>
        <p:spPr>
          <a:xfrm>
            <a:off x="8235281" y="6447605"/>
            <a:ext cx="0" cy="14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AFA4A4-1E9C-469C-F7E3-4D21C74D019D}"/>
              </a:ext>
            </a:extLst>
          </p:cNvPr>
          <p:cNvCxnSpPr>
            <a:cxnSpLocks/>
          </p:cNvCxnSpPr>
          <p:nvPr/>
        </p:nvCxnSpPr>
        <p:spPr>
          <a:xfrm>
            <a:off x="6974151" y="6447605"/>
            <a:ext cx="0" cy="14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109">
            <a:extLst>
              <a:ext uri="{FF2B5EF4-FFF2-40B4-BE49-F238E27FC236}">
                <a16:creationId xmlns:a16="http://schemas.microsoft.com/office/drawing/2014/main" id="{D573D2ED-8D10-2B02-F028-C3CA1B284A0D}"/>
              </a:ext>
            </a:extLst>
          </p:cNvPr>
          <p:cNvSpPr/>
          <p:nvPr/>
        </p:nvSpPr>
        <p:spPr>
          <a:xfrm>
            <a:off x="3204519" y="5074508"/>
            <a:ext cx="3237470" cy="1153627"/>
          </a:xfrm>
          <a:custGeom>
            <a:avLst/>
            <a:gdLst>
              <a:gd name="connsiteX0" fmla="*/ 0 w 3237470"/>
              <a:gd name="connsiteY0" fmla="*/ 0 h 1153627"/>
              <a:gd name="connsiteX1" fmla="*/ 486032 w 3237470"/>
              <a:gd name="connsiteY1" fmla="*/ 593124 h 1153627"/>
              <a:gd name="connsiteX2" fmla="*/ 1894703 w 3237470"/>
              <a:gd name="connsiteY2" fmla="*/ 1062681 h 1153627"/>
              <a:gd name="connsiteX3" fmla="*/ 3237470 w 3237470"/>
              <a:gd name="connsiteY3" fmla="*/ 1153297 h 1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470" h="1153627">
                <a:moveTo>
                  <a:pt x="0" y="0"/>
                </a:moveTo>
                <a:cubicBezTo>
                  <a:pt x="85124" y="208005"/>
                  <a:pt x="170248" y="416010"/>
                  <a:pt x="486032" y="593124"/>
                </a:cubicBezTo>
                <a:cubicBezTo>
                  <a:pt x="801816" y="770238"/>
                  <a:pt x="1436130" y="969319"/>
                  <a:pt x="1894703" y="1062681"/>
                </a:cubicBezTo>
                <a:cubicBezTo>
                  <a:pt x="2353276" y="1156043"/>
                  <a:pt x="2795373" y="1154670"/>
                  <a:pt x="3237470" y="11532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C55C1F-4776-8B5A-BED9-1B7B668FDA39}"/>
              </a:ext>
            </a:extLst>
          </p:cNvPr>
          <p:cNvSpPr txBox="1"/>
          <p:nvPr/>
        </p:nvSpPr>
        <p:spPr>
          <a:xfrm>
            <a:off x="4679771" y="5031094"/>
            <a:ext cx="201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Mettre tous les paramètres sur la même échelle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4A5A8D-FABB-E8D9-2994-F54CA4C15260}"/>
              </a:ext>
            </a:extLst>
          </p:cNvPr>
          <p:cNvSpPr txBox="1"/>
          <p:nvPr/>
        </p:nvSpPr>
        <p:spPr>
          <a:xfrm>
            <a:off x="4775936" y="3133879"/>
            <a:ext cx="105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 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D5F1F0C-D591-595E-CE1F-F64A3EF7D206}"/>
              </a:ext>
            </a:extLst>
          </p:cNvPr>
          <p:cNvCxnSpPr/>
          <p:nvPr/>
        </p:nvCxnSpPr>
        <p:spPr>
          <a:xfrm>
            <a:off x="4320963" y="3428185"/>
            <a:ext cx="1728224" cy="242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7785275-7A7D-DC6B-8807-07212BC00984}"/>
              </a:ext>
            </a:extLst>
          </p:cNvPr>
          <p:cNvCxnSpPr>
            <a:cxnSpLocks/>
          </p:cNvCxnSpPr>
          <p:nvPr/>
        </p:nvCxnSpPr>
        <p:spPr>
          <a:xfrm flipH="1">
            <a:off x="4320963" y="3672334"/>
            <a:ext cx="1739123" cy="246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103" grpId="0"/>
      <p:bldP spid="104" grpId="0"/>
      <p:bldP spid="110" grpId="0" animBg="1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B960-AEC1-EC1D-1B22-6699E90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3A2F-AC5D-24F6-42F2-8548C625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6506" cy="4351338"/>
          </a:xfrm>
        </p:spPr>
        <p:txBody>
          <a:bodyPr/>
          <a:lstStyle/>
          <a:p>
            <a:r>
              <a:rPr lang="fr-FR" sz="3600" dirty="0"/>
              <a:t>Approche standard:</a:t>
            </a:r>
          </a:p>
          <a:p>
            <a:endParaRPr lang="fr-FR" dirty="0"/>
          </a:p>
          <a:p>
            <a:pPr lvl="1"/>
            <a:r>
              <a:rPr lang="fr-FR" sz="2800" dirty="0"/>
              <a:t>Choisir le top 10% des paramètres avec la plus grande variance.</a:t>
            </a:r>
          </a:p>
          <a:p>
            <a:pPr lvl="1"/>
            <a:r>
              <a:rPr lang="fr-FR" sz="2800" dirty="0"/>
              <a:t>Renormaliser chaque paramètre pour avoir une moyenne à 0 et une variance à 1.</a:t>
            </a:r>
          </a:p>
          <a:p>
            <a:pPr lvl="2"/>
            <a:r>
              <a:rPr lang="fr-FR" sz="2400" dirty="0"/>
              <a:t>N.B. Même si tous les paramètres ont une variance de 1, une combinaison de paramètres corrélés aura une variance &gt; 1.</a:t>
            </a:r>
          </a:p>
          <a:p>
            <a:pPr lvl="1"/>
            <a:r>
              <a:rPr lang="fr-FR" sz="2800" dirty="0"/>
              <a:t>Faire la PCA sur ces paramètres.</a:t>
            </a:r>
          </a:p>
          <a:p>
            <a:pPr lvl="1"/>
            <a:r>
              <a:rPr lang="fr-FR" sz="2800" dirty="0"/>
              <a:t>Visualiser les 2 première composantes.</a:t>
            </a:r>
          </a:p>
        </p:txBody>
      </p:sp>
    </p:spTree>
    <p:extLst>
      <p:ext uri="{BB962C8B-B14F-4D97-AF65-F5344CB8AC3E}">
        <p14:creationId xmlns:p14="http://schemas.microsoft.com/office/powerpoint/2010/main" val="33591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4AF-C723-9730-32FD-BF34C8D1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2" y="255397"/>
            <a:ext cx="10515600" cy="1325563"/>
          </a:xfrm>
        </p:spPr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33E10D5-1F8F-C01C-55FD-EBA91290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9" y="2290310"/>
            <a:ext cx="4529057" cy="401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92182-8C7D-6618-975D-C3F7012E1807}"/>
              </a:ext>
            </a:extLst>
          </p:cNvPr>
          <p:cNvSpPr txBox="1"/>
          <p:nvPr/>
        </p:nvSpPr>
        <p:spPr>
          <a:xfrm>
            <a:off x="476656" y="1580960"/>
            <a:ext cx="48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PCA pour 479 tumeurs du sein, a partir de l’expression des 1000 gènes les plus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8C95A-4681-EC79-143A-D051E10FAF51}"/>
              </a:ext>
            </a:extLst>
          </p:cNvPr>
          <p:cNvSpPr txBox="1"/>
          <p:nvPr/>
        </p:nvSpPr>
        <p:spPr>
          <a:xfrm>
            <a:off x="6493120" y="735306"/>
            <a:ext cx="4931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Parmi ces échantillons, on connaissait 3 sous-types principaux (</a:t>
            </a:r>
            <a:r>
              <a:rPr lang="fr-FR" b="1" dirty="0">
                <a:solidFill>
                  <a:srgbClr val="FF0000"/>
                </a:solidFill>
              </a:rPr>
              <a:t>basal</a:t>
            </a:r>
            <a:r>
              <a:rPr lang="fr-FR" b="1" dirty="0"/>
              <a:t>, </a:t>
            </a:r>
            <a:r>
              <a:rPr lang="fr-FR" b="1" dirty="0">
                <a:solidFill>
                  <a:srgbClr val="92D050"/>
                </a:solidFill>
              </a:rPr>
              <a:t>luminal B</a:t>
            </a:r>
            <a:r>
              <a:rPr lang="fr-FR" b="1" dirty="0"/>
              <a:t>, </a:t>
            </a:r>
            <a:r>
              <a:rPr lang="fr-FR" b="1" dirty="0">
                <a:solidFill>
                  <a:srgbClr val="7030A0"/>
                </a:solidFill>
              </a:rPr>
              <a:t>Her2</a:t>
            </a:r>
            <a:r>
              <a:rPr lang="fr-FR" dirty="0"/>
              <a:t>).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Ces sous-types apparaissent dans différentes régions de l’espace PCA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14FEB74-A312-9BCD-10D6-CDA0B862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20" y="2282856"/>
            <a:ext cx="4364405" cy="4028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07C9A-5300-A8CF-624D-C0CC682E1026}"/>
              </a:ext>
            </a:extLst>
          </p:cNvPr>
          <p:cNvSpPr txBox="1"/>
          <p:nvPr/>
        </p:nvSpPr>
        <p:spPr>
          <a:xfrm>
            <a:off x="190500" y="632033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La composante avec la plus grande variance dans l’espace de l’expression des gènes reflète les sous-type connus</a:t>
            </a:r>
          </a:p>
        </p:txBody>
      </p:sp>
    </p:spTree>
    <p:extLst>
      <p:ext uri="{BB962C8B-B14F-4D97-AF65-F5344CB8AC3E}">
        <p14:creationId xmlns:p14="http://schemas.microsoft.com/office/powerpoint/2010/main" val="35849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D13-D5A7-1735-AF9C-8896FE6D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78F4-17D7-666D-D896-F7B2F6A9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fr-FR" dirty="0" err="1"/>
              <a:t>Etre</a:t>
            </a:r>
            <a:r>
              <a:rPr lang="fr-FR" dirty="0"/>
              <a:t> capable d’appréhender comment sont organisés et comment se comparent des échantillons sur lesquels on a mesuré de nombreux paramètres.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dirty="0"/>
              <a:t>Exploration des données complexes.</a:t>
            </a:r>
          </a:p>
        </p:txBody>
      </p:sp>
    </p:spTree>
    <p:extLst>
      <p:ext uri="{BB962C8B-B14F-4D97-AF65-F5344CB8AC3E}">
        <p14:creationId xmlns:p14="http://schemas.microsoft.com/office/powerpoint/2010/main" val="99691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D1F1-8B89-DDD8-9F39-46ABB68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94" y="315166"/>
            <a:ext cx="10515600" cy="1325563"/>
          </a:xfrm>
        </p:spPr>
        <p:txBody>
          <a:bodyPr/>
          <a:lstStyle/>
          <a:p>
            <a:r>
              <a:rPr lang="fr-FR" dirty="0"/>
              <a:t>Autres approches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7255-6A1C-3770-F23F-0B20CB9C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833" y="1732824"/>
            <a:ext cx="10515600" cy="4045299"/>
          </a:xfrm>
        </p:spPr>
        <p:txBody>
          <a:bodyPr/>
          <a:lstStyle/>
          <a:p>
            <a:r>
              <a:rPr lang="fr-FR" dirty="0"/>
              <a:t>Reconstituer en 2D le voisinage de chaque point dans l’espace initial.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9CCEDC-69C5-6C20-EB71-A7D9863641C8}"/>
              </a:ext>
            </a:extLst>
          </p:cNvPr>
          <p:cNvCxnSpPr>
            <a:cxnSpLocks/>
          </p:cNvCxnSpPr>
          <p:nvPr/>
        </p:nvCxnSpPr>
        <p:spPr>
          <a:xfrm>
            <a:off x="2109265" y="5425889"/>
            <a:ext cx="31113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63EB9-029C-53CC-D7A4-7092A13B4224}"/>
              </a:ext>
            </a:extLst>
          </p:cNvPr>
          <p:cNvCxnSpPr>
            <a:cxnSpLocks/>
          </p:cNvCxnSpPr>
          <p:nvPr/>
        </p:nvCxnSpPr>
        <p:spPr>
          <a:xfrm flipV="1">
            <a:off x="2109265" y="2872400"/>
            <a:ext cx="0" cy="255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D5EE0B-691D-9608-2DB0-E9BCCD05339F}"/>
              </a:ext>
            </a:extLst>
          </p:cNvPr>
          <p:cNvSpPr txBox="1"/>
          <p:nvPr/>
        </p:nvSpPr>
        <p:spPr>
          <a:xfrm>
            <a:off x="4540472" y="5088652"/>
            <a:ext cx="139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Parameter</a:t>
            </a:r>
            <a:r>
              <a:rPr lang="fr-FR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ED8B1-15D9-7690-9A42-31B3F0651E93}"/>
              </a:ext>
            </a:extLst>
          </p:cNvPr>
          <p:cNvSpPr txBox="1"/>
          <p:nvPr/>
        </p:nvSpPr>
        <p:spPr>
          <a:xfrm>
            <a:off x="1558426" y="2522753"/>
            <a:ext cx="14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Parameter</a:t>
            </a:r>
            <a:r>
              <a:rPr lang="fr-FR" dirty="0"/>
              <a:t>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8B0AA6-43A9-D83C-BD37-A4288D27F59C}"/>
              </a:ext>
            </a:extLst>
          </p:cNvPr>
          <p:cNvSpPr/>
          <p:nvPr/>
        </p:nvSpPr>
        <p:spPr>
          <a:xfrm>
            <a:off x="3425197" y="3011563"/>
            <a:ext cx="117786" cy="117786"/>
          </a:xfrm>
          <a:prstGeom prst="ellipse">
            <a:avLst/>
          </a:prstGeom>
          <a:solidFill>
            <a:srgbClr val="945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685102-98A2-BC20-4263-152410D33861}"/>
              </a:ext>
            </a:extLst>
          </p:cNvPr>
          <p:cNvSpPr/>
          <p:nvPr/>
        </p:nvSpPr>
        <p:spPr>
          <a:xfrm>
            <a:off x="2929575" y="3718913"/>
            <a:ext cx="117786" cy="11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6A278C-1D73-3472-C750-0D5DA67BABE4}"/>
              </a:ext>
            </a:extLst>
          </p:cNvPr>
          <p:cNvSpPr/>
          <p:nvPr/>
        </p:nvSpPr>
        <p:spPr>
          <a:xfrm>
            <a:off x="2682013" y="4194178"/>
            <a:ext cx="117786" cy="11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18D819-672A-F6D2-4A67-9EB86CDADD9D}"/>
              </a:ext>
            </a:extLst>
          </p:cNvPr>
          <p:cNvSpPr/>
          <p:nvPr/>
        </p:nvSpPr>
        <p:spPr>
          <a:xfrm>
            <a:off x="3719179" y="4807940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53664E-2C7A-FC90-D69C-D771203CDF68}"/>
              </a:ext>
            </a:extLst>
          </p:cNvPr>
          <p:cNvSpPr/>
          <p:nvPr/>
        </p:nvSpPr>
        <p:spPr>
          <a:xfrm>
            <a:off x="2596008" y="4791566"/>
            <a:ext cx="117786" cy="11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11673F-DE0B-3047-37F0-BF2C0A5FBD3A}"/>
              </a:ext>
            </a:extLst>
          </p:cNvPr>
          <p:cNvSpPr/>
          <p:nvPr/>
        </p:nvSpPr>
        <p:spPr>
          <a:xfrm>
            <a:off x="4540472" y="3322470"/>
            <a:ext cx="117786" cy="1177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5752E2-7945-FB1E-BB73-86A857FE2E94}"/>
              </a:ext>
            </a:extLst>
          </p:cNvPr>
          <p:cNvSpPr/>
          <p:nvPr/>
        </p:nvSpPr>
        <p:spPr>
          <a:xfrm>
            <a:off x="3547170" y="5166216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1201A2-9A71-3C13-B393-E707B07D3216}"/>
              </a:ext>
            </a:extLst>
          </p:cNvPr>
          <p:cNvSpPr/>
          <p:nvPr/>
        </p:nvSpPr>
        <p:spPr>
          <a:xfrm>
            <a:off x="3247082" y="3487171"/>
            <a:ext cx="117786" cy="117786"/>
          </a:xfrm>
          <a:prstGeom prst="ellipse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88A750-FBA9-4688-34FA-6C2427BD6B38}"/>
              </a:ext>
            </a:extLst>
          </p:cNvPr>
          <p:cNvSpPr/>
          <p:nvPr/>
        </p:nvSpPr>
        <p:spPr>
          <a:xfrm>
            <a:off x="2920753" y="4186725"/>
            <a:ext cx="117786" cy="1177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1E71B4-CEBE-A1EC-DC93-63FB639ABD5D}"/>
              </a:ext>
            </a:extLst>
          </p:cNvPr>
          <p:cNvSpPr/>
          <p:nvPr/>
        </p:nvSpPr>
        <p:spPr>
          <a:xfrm>
            <a:off x="2255354" y="4532039"/>
            <a:ext cx="117786" cy="117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F3251D-95FE-2B59-D834-B69A2BD8C508}"/>
              </a:ext>
            </a:extLst>
          </p:cNvPr>
          <p:cNvSpPr/>
          <p:nvPr/>
        </p:nvSpPr>
        <p:spPr>
          <a:xfrm>
            <a:off x="3947897" y="4595348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64F6DD-1647-1367-F9D0-33B8AD520338}"/>
              </a:ext>
            </a:extLst>
          </p:cNvPr>
          <p:cNvSpPr/>
          <p:nvPr/>
        </p:nvSpPr>
        <p:spPr>
          <a:xfrm>
            <a:off x="4200523" y="3719449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839CB4-056A-2756-F2F6-CD24DC1B0055}"/>
              </a:ext>
            </a:extLst>
          </p:cNvPr>
          <p:cNvSpPr/>
          <p:nvPr/>
        </p:nvSpPr>
        <p:spPr>
          <a:xfrm>
            <a:off x="4141630" y="4211142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6E5AC3-93BD-91A0-9337-56DECFC1147B}"/>
              </a:ext>
            </a:extLst>
          </p:cNvPr>
          <p:cNvSpPr/>
          <p:nvPr/>
        </p:nvSpPr>
        <p:spPr>
          <a:xfrm>
            <a:off x="4465115" y="3887180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82E1C-21B7-B2D1-0F66-0FF77151EFC9}"/>
              </a:ext>
            </a:extLst>
          </p:cNvPr>
          <p:cNvSpPr/>
          <p:nvPr/>
        </p:nvSpPr>
        <p:spPr>
          <a:xfrm>
            <a:off x="3888414" y="4276782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0BA68F-80A2-E7C4-2E91-E0D920B790DD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2982839" y="3836699"/>
            <a:ext cx="5629" cy="340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C33B6-20C1-87E6-9FA7-A5E3568BFF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799799" y="4245618"/>
            <a:ext cx="120954" cy="7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3CA9F8-7A5C-5423-8E5D-63F92382B36C}"/>
              </a:ext>
            </a:extLst>
          </p:cNvPr>
          <p:cNvCxnSpPr>
            <a:cxnSpLocks/>
          </p:cNvCxnSpPr>
          <p:nvPr/>
        </p:nvCxnSpPr>
        <p:spPr>
          <a:xfrm flipH="1">
            <a:off x="1140579" y="5425889"/>
            <a:ext cx="968686" cy="77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09B241-4BD5-DB59-B6EE-ADE564E5793F}"/>
              </a:ext>
            </a:extLst>
          </p:cNvPr>
          <p:cNvSpPr txBox="1"/>
          <p:nvPr/>
        </p:nvSpPr>
        <p:spPr>
          <a:xfrm>
            <a:off x="47296" y="5598638"/>
            <a:ext cx="14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Parameter</a:t>
            </a:r>
            <a:r>
              <a:rPr lang="fr-FR" dirty="0"/>
              <a:t>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BC142-914C-05CC-3058-D678D8683080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4006200" y="4713134"/>
            <a:ext cx="590" cy="9179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43BABD-F901-6CDE-898C-4FAD0B9676F7}"/>
              </a:ext>
            </a:extLst>
          </p:cNvPr>
          <p:cNvCxnSpPr>
            <a:cxnSpLocks/>
          </p:cNvCxnSpPr>
          <p:nvPr/>
        </p:nvCxnSpPr>
        <p:spPr>
          <a:xfrm flipV="1">
            <a:off x="1294945" y="6060066"/>
            <a:ext cx="1683270" cy="106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F2CBC2-D45E-7552-5541-A3C37C5CA525}"/>
              </a:ext>
            </a:extLst>
          </p:cNvPr>
          <p:cNvCxnSpPr>
            <a:cxnSpLocks/>
          </p:cNvCxnSpPr>
          <p:nvPr/>
        </p:nvCxnSpPr>
        <p:spPr>
          <a:xfrm flipH="1">
            <a:off x="2916440" y="4253071"/>
            <a:ext cx="32536" cy="1806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149D00-FBB3-DED0-274B-1CAAD9772D08}"/>
              </a:ext>
            </a:extLst>
          </p:cNvPr>
          <p:cNvCxnSpPr>
            <a:cxnSpLocks/>
          </p:cNvCxnSpPr>
          <p:nvPr/>
        </p:nvCxnSpPr>
        <p:spPr>
          <a:xfrm>
            <a:off x="1843585" y="5631083"/>
            <a:ext cx="2181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DBC430-91F3-D198-2C22-404AE252A961}"/>
              </a:ext>
            </a:extLst>
          </p:cNvPr>
          <p:cNvCxnSpPr>
            <a:cxnSpLocks/>
          </p:cNvCxnSpPr>
          <p:nvPr/>
        </p:nvCxnSpPr>
        <p:spPr>
          <a:xfrm flipV="1">
            <a:off x="2956318" y="5412614"/>
            <a:ext cx="517519" cy="647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CA37F3-2E36-808C-4B74-A3DEB6F54AC6}"/>
              </a:ext>
            </a:extLst>
          </p:cNvPr>
          <p:cNvCxnSpPr>
            <a:cxnSpLocks/>
          </p:cNvCxnSpPr>
          <p:nvPr/>
        </p:nvCxnSpPr>
        <p:spPr>
          <a:xfrm flipV="1">
            <a:off x="4021634" y="5412614"/>
            <a:ext cx="167789" cy="2230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CFBEFD-C9DD-358D-BF8D-B7AE86548B97}"/>
              </a:ext>
            </a:extLst>
          </p:cNvPr>
          <p:cNvCxnSpPr>
            <a:cxnSpLocks/>
            <a:stCxn id="16" idx="3"/>
            <a:endCxn id="12" idx="7"/>
          </p:cNvCxnSpPr>
          <p:nvPr/>
        </p:nvCxnSpPr>
        <p:spPr>
          <a:xfrm flipH="1">
            <a:off x="2696545" y="4287262"/>
            <a:ext cx="241457" cy="521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E8D6480-7FF8-BB0A-371B-A591D93EBDCF}"/>
              </a:ext>
            </a:extLst>
          </p:cNvPr>
          <p:cNvSpPr/>
          <p:nvPr/>
        </p:nvSpPr>
        <p:spPr>
          <a:xfrm>
            <a:off x="7560719" y="4217737"/>
            <a:ext cx="117786" cy="1177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621A17-BFD0-7EBC-F632-4524470E98D8}"/>
              </a:ext>
            </a:extLst>
          </p:cNvPr>
          <p:cNvSpPr/>
          <p:nvPr/>
        </p:nvSpPr>
        <p:spPr>
          <a:xfrm>
            <a:off x="7651843" y="4008861"/>
            <a:ext cx="117786" cy="11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39B404-93CC-BFB9-7570-CA8E6B26A437}"/>
              </a:ext>
            </a:extLst>
          </p:cNvPr>
          <p:cNvSpPr/>
          <p:nvPr/>
        </p:nvSpPr>
        <p:spPr>
          <a:xfrm>
            <a:off x="7318873" y="4107996"/>
            <a:ext cx="117786" cy="11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CDFD8F-047D-FFB8-8501-E6DF7A1561B6}"/>
              </a:ext>
            </a:extLst>
          </p:cNvPr>
          <p:cNvSpPr/>
          <p:nvPr/>
        </p:nvSpPr>
        <p:spPr>
          <a:xfrm>
            <a:off x="7592950" y="4485699"/>
            <a:ext cx="117786" cy="1177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105486-1F96-9BAB-2DA4-262B74FB0BA0}"/>
              </a:ext>
            </a:extLst>
          </p:cNvPr>
          <p:cNvCxnSpPr>
            <a:cxnSpLocks/>
          </p:cNvCxnSpPr>
          <p:nvPr/>
        </p:nvCxnSpPr>
        <p:spPr>
          <a:xfrm flipV="1">
            <a:off x="3050737" y="3559814"/>
            <a:ext cx="216970" cy="190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9A12F-2C05-8792-2515-F28531336909}"/>
              </a:ext>
            </a:extLst>
          </p:cNvPr>
          <p:cNvCxnSpPr>
            <a:cxnSpLocks/>
            <a:stCxn id="12" idx="1"/>
            <a:endCxn id="17" idx="5"/>
          </p:cNvCxnSpPr>
          <p:nvPr/>
        </p:nvCxnSpPr>
        <p:spPr>
          <a:xfrm flipH="1" flipV="1">
            <a:off x="2355891" y="4632576"/>
            <a:ext cx="257366" cy="17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8306E3-4B37-2E67-99BD-41A8C1E8192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654901" y="4282737"/>
            <a:ext cx="84216" cy="50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8870E3-1F07-F76E-3853-D0D120C856ED}"/>
              </a:ext>
            </a:extLst>
          </p:cNvPr>
          <p:cNvSpPr/>
          <p:nvPr/>
        </p:nvSpPr>
        <p:spPr>
          <a:xfrm>
            <a:off x="7323384" y="3816250"/>
            <a:ext cx="117786" cy="117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8DCF920-6126-0571-D14E-433961AAC936}"/>
              </a:ext>
            </a:extLst>
          </p:cNvPr>
          <p:cNvSpPr/>
          <p:nvPr/>
        </p:nvSpPr>
        <p:spPr>
          <a:xfrm>
            <a:off x="7318873" y="4554193"/>
            <a:ext cx="117786" cy="117786"/>
          </a:xfrm>
          <a:prstGeom prst="ellipse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E76C99-B3F2-5FE0-E601-A62650E487AA}"/>
              </a:ext>
            </a:extLst>
          </p:cNvPr>
          <p:cNvSpPr/>
          <p:nvPr/>
        </p:nvSpPr>
        <p:spPr>
          <a:xfrm>
            <a:off x="6995388" y="4467819"/>
            <a:ext cx="117786" cy="117786"/>
          </a:xfrm>
          <a:prstGeom prst="ellipse">
            <a:avLst/>
          </a:prstGeom>
          <a:solidFill>
            <a:srgbClr val="945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301B2F-F304-4FC2-767E-E0F49448B6FA}"/>
              </a:ext>
            </a:extLst>
          </p:cNvPr>
          <p:cNvSpPr/>
          <p:nvPr/>
        </p:nvSpPr>
        <p:spPr>
          <a:xfrm>
            <a:off x="8616159" y="3288199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8E75A6-6AFA-9B87-9F04-D2695CD29D7B}"/>
              </a:ext>
            </a:extLst>
          </p:cNvPr>
          <p:cNvSpPr/>
          <p:nvPr/>
        </p:nvSpPr>
        <p:spPr>
          <a:xfrm>
            <a:off x="8864812" y="3567713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3D8D70-70E4-8381-FB0F-1DEAB08947B7}"/>
              </a:ext>
            </a:extLst>
          </p:cNvPr>
          <p:cNvSpPr/>
          <p:nvPr/>
        </p:nvSpPr>
        <p:spPr>
          <a:xfrm>
            <a:off x="9017212" y="3720113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AF60AD-4C77-A6EF-2CDA-1E9714AC7881}"/>
              </a:ext>
            </a:extLst>
          </p:cNvPr>
          <p:cNvSpPr/>
          <p:nvPr/>
        </p:nvSpPr>
        <p:spPr>
          <a:xfrm>
            <a:off x="9169612" y="3872513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8EF8E3-D773-0BBF-39D2-41A77EEEA456}"/>
              </a:ext>
            </a:extLst>
          </p:cNvPr>
          <p:cNvSpPr/>
          <p:nvPr/>
        </p:nvSpPr>
        <p:spPr>
          <a:xfrm>
            <a:off x="9374935" y="4079230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D30B33-2F09-FADF-71DF-3645A9F32E42}"/>
              </a:ext>
            </a:extLst>
          </p:cNvPr>
          <p:cNvSpPr/>
          <p:nvPr/>
        </p:nvSpPr>
        <p:spPr>
          <a:xfrm>
            <a:off x="9144020" y="3377794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D2B01C-A242-7D1B-A084-7961FA723297}"/>
              </a:ext>
            </a:extLst>
          </p:cNvPr>
          <p:cNvSpPr/>
          <p:nvPr/>
        </p:nvSpPr>
        <p:spPr>
          <a:xfrm>
            <a:off x="8903802" y="4107996"/>
            <a:ext cx="117786" cy="11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5C09EE-96B3-7F1F-3C0A-CD5AE0591DAD}"/>
              </a:ext>
            </a:extLst>
          </p:cNvPr>
          <p:cNvSpPr/>
          <p:nvPr/>
        </p:nvSpPr>
        <p:spPr>
          <a:xfrm>
            <a:off x="9688210" y="3919338"/>
            <a:ext cx="117786" cy="1177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70EC8C-197E-BCF6-6418-916F921E367A}"/>
              </a:ext>
            </a:extLst>
          </p:cNvPr>
          <p:cNvCxnSpPr>
            <a:cxnSpLocks/>
          </p:cNvCxnSpPr>
          <p:nvPr/>
        </p:nvCxnSpPr>
        <p:spPr>
          <a:xfrm>
            <a:off x="6521328" y="5412614"/>
            <a:ext cx="31113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4702FB-0A4D-882A-132F-9F0259F0F23D}"/>
              </a:ext>
            </a:extLst>
          </p:cNvPr>
          <p:cNvCxnSpPr>
            <a:cxnSpLocks/>
          </p:cNvCxnSpPr>
          <p:nvPr/>
        </p:nvCxnSpPr>
        <p:spPr>
          <a:xfrm flipV="1">
            <a:off x="6521328" y="2859125"/>
            <a:ext cx="0" cy="255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4217CE-A8D8-FFED-00F2-6B33812A849B}"/>
              </a:ext>
            </a:extLst>
          </p:cNvPr>
          <p:cNvSpPr txBox="1"/>
          <p:nvPr/>
        </p:nvSpPr>
        <p:spPr>
          <a:xfrm>
            <a:off x="9076105" y="5440094"/>
            <a:ext cx="139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9AC21-C8D1-7571-2AAA-9207A0FFD3E1}"/>
              </a:ext>
            </a:extLst>
          </p:cNvPr>
          <p:cNvSpPr txBox="1"/>
          <p:nvPr/>
        </p:nvSpPr>
        <p:spPr>
          <a:xfrm>
            <a:off x="5826089" y="2472129"/>
            <a:ext cx="139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2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71377729-9CFE-2CB5-FC7B-4709F2E49194}"/>
              </a:ext>
            </a:extLst>
          </p:cNvPr>
          <p:cNvSpPr/>
          <p:nvPr/>
        </p:nvSpPr>
        <p:spPr>
          <a:xfrm>
            <a:off x="5930950" y="4107996"/>
            <a:ext cx="460121" cy="22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5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ADD-B91E-0DE8-CBD3-6CA2A8EB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approches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DDCB-9D8D-D2C6-5748-2AACD349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Différentes méthodes existent (</a:t>
            </a:r>
            <a:r>
              <a:rPr lang="fr-FR" dirty="0" err="1"/>
              <a:t>t</a:t>
            </a:r>
            <a:r>
              <a:rPr lang="fr-FR" dirty="0"/>
              <a:t>-SNE, UMAP,…)</a:t>
            </a:r>
          </a:p>
          <a:p>
            <a:r>
              <a:rPr lang="fr-FR" dirty="0"/>
              <a:t>Dans ce cas, les axes de l’espace réduit ne représentent pas une combinaison des paramètres initiaux, mais simplement une manière de représenter au mieux les données.</a:t>
            </a:r>
          </a:p>
          <a:p>
            <a:endParaRPr lang="fr-FR" dirty="0"/>
          </a:p>
          <a:p>
            <a:r>
              <a:rPr lang="fr-FR" dirty="0"/>
              <a:t>Typiquement, il est utile de choisir d’abord les paramètres avec la plus grande variance (top 5-10%), puis faire une PCA, puis faire tourner les approches qui cherchent à préserver le voisinage des points.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17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4E77-BD28-57B7-2855-9D1EAE4A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avec UMAP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58CA-353C-FD1F-25B6-FF6C6B2146FC}"/>
              </a:ext>
            </a:extLst>
          </p:cNvPr>
          <p:cNvSpPr txBox="1"/>
          <p:nvPr/>
        </p:nvSpPr>
        <p:spPr>
          <a:xfrm>
            <a:off x="450006" y="2017390"/>
            <a:ext cx="326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Visualisation des 479 tumeurs du sein.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7447D3-638A-F462-865C-922D07D1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66" y="914619"/>
            <a:ext cx="5717928" cy="5028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8D01B-B4BE-B713-FB9B-8215CB3E01BB}"/>
              </a:ext>
            </a:extLst>
          </p:cNvPr>
          <p:cNvSpPr txBox="1"/>
          <p:nvPr/>
        </p:nvSpPr>
        <p:spPr>
          <a:xfrm>
            <a:off x="1863811" y="6031210"/>
            <a:ext cx="7823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Top 1000 gènes les plus variable -&gt; top 10 PCA -&gt; UMAP</a:t>
            </a:r>
          </a:p>
        </p:txBody>
      </p:sp>
    </p:spTree>
    <p:extLst>
      <p:ext uri="{BB962C8B-B14F-4D97-AF65-F5344CB8AC3E}">
        <p14:creationId xmlns:p14="http://schemas.microsoft.com/office/powerpoint/2010/main" val="7837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9BA9-41EC-9629-7173-CBF9D174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avec des sous-type de cancers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0A2BC5F-5A55-002B-5681-1EFF44C4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47" y="1650422"/>
            <a:ext cx="5622324" cy="4842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9551C-CECE-B36D-3CFB-19BA4AFEEB09}"/>
              </a:ext>
            </a:extLst>
          </p:cNvPr>
          <p:cNvSpPr txBox="1"/>
          <p:nvPr/>
        </p:nvSpPr>
        <p:spPr>
          <a:xfrm>
            <a:off x="8548355" y="2779078"/>
            <a:ext cx="1266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Basal</a:t>
            </a:r>
          </a:p>
          <a:p>
            <a:r>
              <a:rPr lang="fr-FR" b="1" dirty="0">
                <a:solidFill>
                  <a:srgbClr val="92D050"/>
                </a:solidFill>
              </a:rPr>
              <a:t>luminal B</a:t>
            </a:r>
          </a:p>
          <a:p>
            <a:r>
              <a:rPr lang="fr-FR" b="1" dirty="0">
                <a:solidFill>
                  <a:srgbClr val="7030A0"/>
                </a:solidFill>
              </a:rPr>
              <a:t>Her2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15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E27E-532F-B732-9CAB-A73E129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9BF3-C82A-CF31-3253-B9057F54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développements technologiques et </a:t>
            </a:r>
            <a:r>
              <a:rPr lang="fr-FR" dirty="0" err="1"/>
              <a:t>bioinformatiques</a:t>
            </a:r>
            <a:r>
              <a:rPr lang="fr-FR" dirty="0"/>
              <a:t> permettent de mesurer un très grand nombre de paramètres par échantillons.</a:t>
            </a:r>
          </a:p>
          <a:p>
            <a:r>
              <a:rPr lang="fr-FR" b="1" dirty="0"/>
              <a:t>Chaque échantillons/patients peut être vu comme un objet dans un espace à très haute dimension.</a:t>
            </a:r>
          </a:p>
          <a:p>
            <a:r>
              <a:rPr lang="fr-FR" dirty="0"/>
              <a:t>Très difficile de se représenter des objets dans de tels espaces.</a:t>
            </a:r>
          </a:p>
          <a:p>
            <a:r>
              <a:rPr lang="fr-FR" dirty="0"/>
              <a:t>Mais on peut calculer des variances ou des distances dans n’importe quelles dimensions.</a:t>
            </a:r>
          </a:p>
          <a:p>
            <a:r>
              <a:rPr lang="fr-FR" dirty="0"/>
              <a:t>Utiliser cette propriété pour représenter au mieux en 2D la structure des données dans l’espace initial.</a:t>
            </a:r>
          </a:p>
        </p:txBody>
      </p:sp>
    </p:spTree>
    <p:extLst>
      <p:ext uri="{BB962C8B-B14F-4D97-AF65-F5344CB8AC3E}">
        <p14:creationId xmlns:p14="http://schemas.microsoft.com/office/powerpoint/2010/main" val="25781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9C2A-DB05-5913-85B9-27294833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6061-6EED-14CD-04C0-7481790D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/>
          </a:bodyPr>
          <a:lstStyle/>
          <a:p>
            <a:r>
              <a:rPr lang="fr-FR" dirty="0"/>
              <a:t>Une visualisation 2D d’un objet à très haute dimension va forcément perdre de l’information.</a:t>
            </a:r>
          </a:p>
          <a:p>
            <a:endParaRPr lang="fr-FR" dirty="0"/>
          </a:p>
          <a:p>
            <a:r>
              <a:rPr lang="fr-FR" dirty="0"/>
              <a:t>Différentes représentations correspondent à différentes solutions au problème de représenter en 2D un objet initialement dans un espace à très haute dimension.</a:t>
            </a:r>
          </a:p>
          <a:p>
            <a:endParaRPr lang="fr-FR" dirty="0"/>
          </a:p>
          <a:p>
            <a:r>
              <a:rPr lang="fr-FR" dirty="0"/>
              <a:t>Différentes techniques existent (PCA, </a:t>
            </a:r>
            <a:r>
              <a:rPr lang="fr-FR" dirty="0" err="1"/>
              <a:t>t</a:t>
            </a:r>
            <a:r>
              <a:rPr lang="fr-FR" dirty="0"/>
              <a:t>-SNE, UMAP,…).</a:t>
            </a:r>
          </a:p>
        </p:txBody>
      </p:sp>
    </p:spTree>
    <p:extLst>
      <p:ext uri="{BB962C8B-B14F-4D97-AF65-F5344CB8AC3E}">
        <p14:creationId xmlns:p14="http://schemas.microsoft.com/office/powerpoint/2010/main" val="319507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BCE9-40C0-2829-E0EA-33D339AB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FE20-4315-F0ED-2DCC-D360DFC2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visualisation d’objets initialement à très haute dimension est de plus en plus importante en biologie:</a:t>
            </a:r>
          </a:p>
          <a:p>
            <a:pPr lvl="1"/>
            <a:r>
              <a:rPr lang="fr-FR" dirty="0"/>
              <a:t>Echantillons de tumeurs avec l’expression des gènes.</a:t>
            </a:r>
          </a:p>
          <a:p>
            <a:pPr lvl="1"/>
            <a:r>
              <a:rPr lang="fr-FR" dirty="0"/>
              <a:t>Patients avec des données sur le style de vie, profile </a:t>
            </a:r>
            <a:r>
              <a:rPr lang="fr-FR" dirty="0" err="1"/>
              <a:t>instagram</a:t>
            </a:r>
            <a:r>
              <a:rPr lang="fr-FR" dirty="0"/>
              <a:t>,…</a:t>
            </a:r>
          </a:p>
          <a:p>
            <a:pPr lvl="1"/>
            <a:r>
              <a:rPr lang="fr-FR" dirty="0"/>
              <a:t>Cellules sur lesquelles on mesure l’expression de centaines de gènes/protéines.</a:t>
            </a:r>
          </a:p>
          <a:p>
            <a:pPr lvl="1"/>
            <a:r>
              <a:rPr lang="fr-FR" dirty="0"/>
              <a:t>Eco-systèmes pour lesquelles on mesure de nombreux paramètres.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CFE1-82B2-E57F-7E10-A767A4A4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284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2EEB-CD48-C4A6-A4B1-D7D4DE3D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373D-C195-2910-8C0C-BA839B08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Patients sur lesquels on a récolté de nombreux paramètres cliniques.</a:t>
            </a:r>
          </a:p>
          <a:p>
            <a:r>
              <a:rPr lang="fr-FR" dirty="0"/>
              <a:t>Tumeurs sur lesquelles on a mesuré l’expression de tous les gènes.</a:t>
            </a:r>
          </a:p>
          <a:p>
            <a:r>
              <a:rPr lang="fr-FR" dirty="0"/>
              <a:t>Individus avec des données sur leur mode de vie (alimentation, mobilité, déplacement, horaire de sommeil,…).</a:t>
            </a:r>
          </a:p>
        </p:txBody>
      </p:sp>
    </p:spTree>
    <p:extLst>
      <p:ext uri="{BB962C8B-B14F-4D97-AF65-F5344CB8AC3E}">
        <p14:creationId xmlns:p14="http://schemas.microsoft.com/office/powerpoint/2010/main" val="36401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3165-D233-A455-817C-4E84EC40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traditionnelle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6B7F-9814-825A-538C-E1E742F9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74" y="1557336"/>
            <a:ext cx="10515600" cy="210875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mesure deux ou trois paramètres sur une cohorte de patients</a:t>
            </a:r>
          </a:p>
          <a:p>
            <a:pPr lvl="1"/>
            <a:r>
              <a:rPr lang="fr-FR" dirty="0"/>
              <a:t>Poids, taille, Age</a:t>
            </a:r>
          </a:p>
          <a:p>
            <a:pPr lvl="1"/>
            <a:r>
              <a:rPr lang="fr-FR" dirty="0"/>
              <a:t>Pression, O2 saturation, rythme cardiaque</a:t>
            </a:r>
          </a:p>
          <a:p>
            <a:pPr lvl="1"/>
            <a:r>
              <a:rPr lang="fr-FR" dirty="0"/>
              <a:t>Gène 1, gène 2, gène 3.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On représente ces paramètres sur un graphe (2D ou 3D)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150B56-EC33-B110-A145-7E3CA9B400A1}"/>
              </a:ext>
            </a:extLst>
          </p:cNvPr>
          <p:cNvCxnSpPr>
            <a:cxnSpLocks/>
          </p:cNvCxnSpPr>
          <p:nvPr/>
        </p:nvCxnSpPr>
        <p:spPr>
          <a:xfrm>
            <a:off x="1428361" y="6424157"/>
            <a:ext cx="30959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D34EAB-C3C3-C478-E51F-3D23AF60F5A5}"/>
              </a:ext>
            </a:extLst>
          </p:cNvPr>
          <p:cNvCxnSpPr>
            <a:cxnSpLocks/>
          </p:cNvCxnSpPr>
          <p:nvPr/>
        </p:nvCxnSpPr>
        <p:spPr>
          <a:xfrm flipV="1">
            <a:off x="1428361" y="4371086"/>
            <a:ext cx="0" cy="2059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C01C8C-1DA5-D83B-9C3C-A78FFC602408}"/>
              </a:ext>
            </a:extLst>
          </p:cNvPr>
          <p:cNvSpPr txBox="1"/>
          <p:nvPr/>
        </p:nvSpPr>
        <p:spPr>
          <a:xfrm>
            <a:off x="4634671" y="6209823"/>
            <a:ext cx="13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53763-1C51-49D1-82EF-737279C8E7FC}"/>
              </a:ext>
            </a:extLst>
          </p:cNvPr>
          <p:cNvSpPr txBox="1"/>
          <p:nvPr/>
        </p:nvSpPr>
        <p:spPr>
          <a:xfrm>
            <a:off x="919597" y="4060226"/>
            <a:ext cx="13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5D6221-0A10-6773-6BA9-7532A3DEEA1B}"/>
              </a:ext>
            </a:extLst>
          </p:cNvPr>
          <p:cNvSpPr/>
          <p:nvPr/>
        </p:nvSpPr>
        <p:spPr>
          <a:xfrm>
            <a:off x="2669286" y="520300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0DC148-C15F-9436-5E8F-1166CE9390A0}"/>
              </a:ext>
            </a:extLst>
          </p:cNvPr>
          <p:cNvSpPr/>
          <p:nvPr/>
        </p:nvSpPr>
        <p:spPr>
          <a:xfrm>
            <a:off x="3309419" y="431036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913E8E-F688-D5B4-AB30-5EBEF7EED507}"/>
              </a:ext>
            </a:extLst>
          </p:cNvPr>
          <p:cNvSpPr/>
          <p:nvPr/>
        </p:nvSpPr>
        <p:spPr>
          <a:xfrm>
            <a:off x="2669286" y="496045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46064B-134B-939E-06E2-44FEE9730C31}"/>
              </a:ext>
            </a:extLst>
          </p:cNvPr>
          <p:cNvSpPr/>
          <p:nvPr/>
        </p:nvSpPr>
        <p:spPr>
          <a:xfrm>
            <a:off x="3698682" y="564009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78AC61-CB8C-25DC-7568-23FA1A641028}"/>
              </a:ext>
            </a:extLst>
          </p:cNvPr>
          <p:cNvSpPr/>
          <p:nvPr/>
        </p:nvSpPr>
        <p:spPr>
          <a:xfrm>
            <a:off x="1530955" y="609564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53BA4E-EDB2-39AD-BF63-1ECBB6B94A44}"/>
              </a:ext>
            </a:extLst>
          </p:cNvPr>
          <p:cNvSpPr/>
          <p:nvPr/>
        </p:nvSpPr>
        <p:spPr>
          <a:xfrm>
            <a:off x="3463418" y="458921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41E4A9-68E6-E69A-BF56-274FFAD7090A}"/>
              </a:ext>
            </a:extLst>
          </p:cNvPr>
          <p:cNvSpPr/>
          <p:nvPr/>
        </p:nvSpPr>
        <p:spPr>
          <a:xfrm>
            <a:off x="3108771" y="4974664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7091F-164C-7653-4E91-7543235E0CE1}"/>
              </a:ext>
            </a:extLst>
          </p:cNvPr>
          <p:cNvSpPr/>
          <p:nvPr/>
        </p:nvSpPr>
        <p:spPr>
          <a:xfrm>
            <a:off x="1899654" y="548545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14C757-EAED-4928-D313-FAE5067436BF}"/>
              </a:ext>
            </a:extLst>
          </p:cNvPr>
          <p:cNvSpPr/>
          <p:nvPr/>
        </p:nvSpPr>
        <p:spPr>
          <a:xfrm>
            <a:off x="3477470" y="591751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A4B760-3DC1-3DA6-791F-BF49F885EB5C}"/>
              </a:ext>
            </a:extLst>
          </p:cNvPr>
          <p:cNvSpPr/>
          <p:nvPr/>
        </p:nvSpPr>
        <p:spPr>
          <a:xfrm>
            <a:off x="2261776" y="575398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AA3A06-1CEA-F03B-0786-12E0215C91B6}"/>
              </a:ext>
            </a:extLst>
          </p:cNvPr>
          <p:cNvSpPr/>
          <p:nvPr/>
        </p:nvSpPr>
        <p:spPr>
          <a:xfrm>
            <a:off x="2959601" y="477138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161AAF-3469-914D-8AB5-4D1CAF91CF74}"/>
              </a:ext>
            </a:extLst>
          </p:cNvPr>
          <p:cNvSpPr/>
          <p:nvPr/>
        </p:nvSpPr>
        <p:spPr>
          <a:xfrm>
            <a:off x="2283353" y="5320818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E13715-764E-459B-B360-303C2B9B7E77}"/>
              </a:ext>
            </a:extLst>
          </p:cNvPr>
          <p:cNvSpPr/>
          <p:nvPr/>
        </p:nvSpPr>
        <p:spPr>
          <a:xfrm>
            <a:off x="3142546" y="556551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29B3E8-90F1-65A3-E101-584978157C6F}"/>
              </a:ext>
            </a:extLst>
          </p:cNvPr>
          <p:cNvSpPr/>
          <p:nvPr/>
        </p:nvSpPr>
        <p:spPr>
          <a:xfrm>
            <a:off x="1974239" y="5976457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CDB172-FA9B-5799-B85E-C88858FC3B6E}"/>
              </a:ext>
            </a:extLst>
          </p:cNvPr>
          <p:cNvSpPr/>
          <p:nvPr/>
        </p:nvSpPr>
        <p:spPr>
          <a:xfrm>
            <a:off x="2959601" y="596542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B42FA-9043-1016-3364-E6FAFFA1299B}"/>
              </a:ext>
            </a:extLst>
          </p:cNvPr>
          <p:cNvSpPr/>
          <p:nvPr/>
        </p:nvSpPr>
        <p:spPr>
          <a:xfrm>
            <a:off x="2346807" y="4761071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915F99-2A86-0E4C-F12D-94A8B1C13FB1}"/>
              </a:ext>
            </a:extLst>
          </p:cNvPr>
          <p:cNvSpPr/>
          <p:nvPr/>
        </p:nvSpPr>
        <p:spPr>
          <a:xfrm>
            <a:off x="1722447" y="5866164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F46969-71F0-0ECA-97BA-E11C3F8C7F01}"/>
              </a:ext>
            </a:extLst>
          </p:cNvPr>
          <p:cNvSpPr/>
          <p:nvPr/>
        </p:nvSpPr>
        <p:spPr>
          <a:xfrm>
            <a:off x="3555215" y="418611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070BAE-56E5-33B8-3032-B53C68477470}"/>
              </a:ext>
            </a:extLst>
          </p:cNvPr>
          <p:cNvSpPr/>
          <p:nvPr/>
        </p:nvSpPr>
        <p:spPr>
          <a:xfrm>
            <a:off x="2945595" y="4502213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8E2A8E-0AF4-B73A-4000-C71A7CC3BCE9}"/>
              </a:ext>
            </a:extLst>
          </p:cNvPr>
          <p:cNvSpPr/>
          <p:nvPr/>
        </p:nvSpPr>
        <p:spPr>
          <a:xfrm>
            <a:off x="2488937" y="552831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3F5F4C-54E1-5F2C-AE2A-4A0899025E1B}"/>
              </a:ext>
            </a:extLst>
          </p:cNvPr>
          <p:cNvSpPr/>
          <p:nvPr/>
        </p:nvSpPr>
        <p:spPr>
          <a:xfrm>
            <a:off x="3008448" y="422191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17E2D6-657A-D9C7-FCA2-342182BAD76A}"/>
              </a:ext>
            </a:extLst>
          </p:cNvPr>
          <p:cNvSpPr/>
          <p:nvPr/>
        </p:nvSpPr>
        <p:spPr>
          <a:xfrm rot="18961846">
            <a:off x="1081789" y="4660934"/>
            <a:ext cx="3144482" cy="10013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FBB7CA-7291-28A6-264E-3D95AB008B6B}"/>
              </a:ext>
            </a:extLst>
          </p:cNvPr>
          <p:cNvSpPr txBox="1"/>
          <p:nvPr/>
        </p:nvSpPr>
        <p:spPr>
          <a:xfrm>
            <a:off x="3874391" y="3934054"/>
            <a:ext cx="157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la norme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FF0B49-09E8-6CC9-0C6D-2B6439DFFDE0}"/>
              </a:ext>
            </a:extLst>
          </p:cNvPr>
          <p:cNvSpPr txBox="1"/>
          <p:nvPr/>
        </p:nvSpPr>
        <p:spPr>
          <a:xfrm>
            <a:off x="4434217" y="5410492"/>
            <a:ext cx="157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Obésité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C931E5-4D92-B0C7-FD9F-3AC01E200B07}"/>
              </a:ext>
            </a:extLst>
          </p:cNvPr>
          <p:cNvSpPr/>
          <p:nvPr/>
        </p:nvSpPr>
        <p:spPr>
          <a:xfrm>
            <a:off x="4096159" y="5485459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99E1C9-3B89-5631-6D51-2927757797C8}"/>
              </a:ext>
            </a:extLst>
          </p:cNvPr>
          <p:cNvSpPr/>
          <p:nvPr/>
        </p:nvSpPr>
        <p:spPr>
          <a:xfrm>
            <a:off x="3851082" y="5792496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73C9FF-74D2-10A9-FEC1-6BBB5B59D5B9}"/>
              </a:ext>
            </a:extLst>
          </p:cNvPr>
          <p:cNvSpPr/>
          <p:nvPr/>
        </p:nvSpPr>
        <p:spPr>
          <a:xfrm rot="20541806">
            <a:off x="2820808" y="5391778"/>
            <a:ext cx="1616292" cy="82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ADE1-9F5A-CD66-25C6-2C28DBCCCABF}"/>
              </a:ext>
            </a:extLst>
          </p:cNvPr>
          <p:cNvGrpSpPr/>
          <p:nvPr/>
        </p:nvGrpSpPr>
        <p:grpSpPr>
          <a:xfrm>
            <a:off x="6690154" y="3979071"/>
            <a:ext cx="4839620" cy="2365028"/>
            <a:chOff x="2276790" y="2001548"/>
            <a:chExt cx="8451853" cy="413025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D7BFA9C-C218-E697-2D9F-7176B0E2EA74}"/>
                </a:ext>
              </a:extLst>
            </p:cNvPr>
            <p:cNvCxnSpPr>
              <a:cxnSpLocks/>
            </p:cNvCxnSpPr>
            <p:nvPr/>
          </p:nvCxnSpPr>
          <p:spPr>
            <a:xfrm>
              <a:off x="5239416" y="4675194"/>
              <a:ext cx="4892118" cy="18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A14F34-5248-F0D7-637F-32671E11A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417" y="2001548"/>
              <a:ext cx="0" cy="2663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A7C92-2E41-086E-EE56-FF679A4C0660}"/>
                </a:ext>
              </a:extLst>
            </p:cNvPr>
            <p:cNvSpPr txBox="1"/>
            <p:nvPr/>
          </p:nvSpPr>
          <p:spPr>
            <a:xfrm>
              <a:off x="9102779" y="4069329"/>
              <a:ext cx="1625864" cy="64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Gène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E4CF57-9BFC-B87C-9E22-F9E95A5E1414}"/>
                </a:ext>
              </a:extLst>
            </p:cNvPr>
            <p:cNvSpPr txBox="1"/>
            <p:nvPr/>
          </p:nvSpPr>
          <p:spPr>
            <a:xfrm>
              <a:off x="3766597" y="2022420"/>
              <a:ext cx="1928863" cy="64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Gène 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D7386B-D602-D3AA-15EE-C23DBDF93037}"/>
                </a:ext>
              </a:extLst>
            </p:cNvPr>
            <p:cNvSpPr/>
            <p:nvPr/>
          </p:nvSpPr>
          <p:spPr>
            <a:xfrm>
              <a:off x="8042562" y="3381954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B6F5E8-959A-CBBC-41EB-70E1F7D013B9}"/>
                </a:ext>
              </a:extLst>
            </p:cNvPr>
            <p:cNvSpPr/>
            <p:nvPr/>
          </p:nvSpPr>
          <p:spPr>
            <a:xfrm>
              <a:off x="5975128" y="3265482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9213D0-CDDF-8133-5CED-E94C3DBFFE48}"/>
                </a:ext>
              </a:extLst>
            </p:cNvPr>
            <p:cNvSpPr/>
            <p:nvPr/>
          </p:nvSpPr>
          <p:spPr>
            <a:xfrm>
              <a:off x="8232135" y="2874618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D15655-5CB5-2D29-D44B-1D0AD596F610}"/>
                </a:ext>
              </a:extLst>
            </p:cNvPr>
            <p:cNvSpPr/>
            <p:nvPr/>
          </p:nvSpPr>
          <p:spPr>
            <a:xfrm>
              <a:off x="7413817" y="3211514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1D1960-3F7A-79CF-64E2-C6D0EE7DBE28}"/>
                </a:ext>
              </a:extLst>
            </p:cNvPr>
            <p:cNvSpPr/>
            <p:nvPr/>
          </p:nvSpPr>
          <p:spPr>
            <a:xfrm>
              <a:off x="5475550" y="3995853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D655B1-AB7F-6881-2C68-D7A9A0E0CE31}"/>
                </a:ext>
              </a:extLst>
            </p:cNvPr>
            <p:cNvSpPr/>
            <p:nvPr/>
          </p:nvSpPr>
          <p:spPr>
            <a:xfrm>
              <a:off x="7796828" y="2460960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751FDA-5E97-ECB1-9453-33470608FEFC}"/>
                </a:ext>
              </a:extLst>
            </p:cNvPr>
            <p:cNvSpPr/>
            <p:nvPr/>
          </p:nvSpPr>
          <p:spPr>
            <a:xfrm>
              <a:off x="5797098" y="396779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C06488-1FD0-58A1-290C-617E3217466F}"/>
                </a:ext>
              </a:extLst>
            </p:cNvPr>
            <p:cNvSpPr/>
            <p:nvPr/>
          </p:nvSpPr>
          <p:spPr>
            <a:xfrm>
              <a:off x="7171162" y="2730642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5708FCE-B0ED-D877-07E4-0096605AC74C}"/>
                </a:ext>
              </a:extLst>
            </p:cNvPr>
            <p:cNvSpPr/>
            <p:nvPr/>
          </p:nvSpPr>
          <p:spPr>
            <a:xfrm>
              <a:off x="6164641" y="374601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CDF9694-3E97-4C83-D2B0-E038AA6A00D6}"/>
                </a:ext>
              </a:extLst>
            </p:cNvPr>
            <p:cNvSpPr/>
            <p:nvPr/>
          </p:nvSpPr>
          <p:spPr>
            <a:xfrm>
              <a:off x="6037691" y="4223112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6B22435-D84D-1425-2F21-DD8C16D73385}"/>
                </a:ext>
              </a:extLst>
            </p:cNvPr>
            <p:cNvSpPr/>
            <p:nvPr/>
          </p:nvSpPr>
          <p:spPr>
            <a:xfrm>
              <a:off x="7349721" y="394800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9213B9-F032-13A7-AAD3-C9DC69D2D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549" y="4664994"/>
              <a:ext cx="1928868" cy="1466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22468C-DFAF-3F5A-63AE-F863F51BE382}"/>
                </a:ext>
              </a:extLst>
            </p:cNvPr>
            <p:cNvSpPr txBox="1"/>
            <p:nvPr/>
          </p:nvSpPr>
          <p:spPr>
            <a:xfrm>
              <a:off x="2276790" y="5320843"/>
              <a:ext cx="2067402" cy="64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Gène 3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55372D-EF5E-B37F-61FD-C6C2997F79C2}"/>
                </a:ext>
              </a:extLst>
            </p:cNvPr>
            <p:cNvCxnSpPr>
              <a:cxnSpLocks/>
            </p:cNvCxnSpPr>
            <p:nvPr/>
          </p:nvCxnSpPr>
          <p:spPr>
            <a:xfrm>
              <a:off x="8117147" y="3456539"/>
              <a:ext cx="0" cy="2498484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223F7D-583D-DBA2-D264-0DF3CBD00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8402" y="3309309"/>
              <a:ext cx="10489" cy="1818657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031003-838E-FF22-6786-BF5DB29A3347}"/>
                </a:ext>
              </a:extLst>
            </p:cNvPr>
            <p:cNvCxnSpPr>
              <a:cxnSpLocks/>
              <a:stCxn id="49" idx="4"/>
            </p:cNvCxnSpPr>
            <p:nvPr/>
          </p:nvCxnSpPr>
          <p:spPr>
            <a:xfrm>
              <a:off x="6112276" y="4372282"/>
              <a:ext cx="0" cy="608454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615436-F1DC-9AD9-6DEF-97115ED31A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35" y="3995853"/>
              <a:ext cx="0" cy="98488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7861E4-89FF-1019-A146-68F6E9DB4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011" y="2565709"/>
              <a:ext cx="7665" cy="3202022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63AE61A-E8CB-B9F9-F145-C56BC47FBD7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226" y="3768957"/>
              <a:ext cx="0" cy="1629442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4CE0EA-BDBD-54AB-E6A1-B4FFE9F12595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29" y="3265482"/>
              <a:ext cx="3084" cy="2055358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7A8956-8767-61F3-FC27-08532373D27E}"/>
                </a:ext>
              </a:extLst>
            </p:cNvPr>
            <p:cNvCxnSpPr>
              <a:cxnSpLocks/>
            </p:cNvCxnSpPr>
            <p:nvPr/>
          </p:nvCxnSpPr>
          <p:spPr>
            <a:xfrm>
              <a:off x="8291815" y="2861906"/>
              <a:ext cx="0" cy="253649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3B8D80-1081-E72F-D5B7-6123816A9D2D}"/>
                </a:ext>
              </a:extLst>
            </p:cNvPr>
            <p:cNvCxnSpPr>
              <a:cxnSpLocks/>
            </p:cNvCxnSpPr>
            <p:nvPr/>
          </p:nvCxnSpPr>
          <p:spPr>
            <a:xfrm>
              <a:off x="7234792" y="2859011"/>
              <a:ext cx="4344" cy="300368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CA6D13-35A5-2F76-D35E-519AEC699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9688" y="4001691"/>
              <a:ext cx="18426" cy="139670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E99699-009D-59BC-07D0-C2176A26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877134" y="4052789"/>
              <a:ext cx="0" cy="1024415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60C22A-5BFA-E711-52A3-281D00C07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3407" y="4994779"/>
              <a:ext cx="736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30AAC2-F1FD-8358-C2DC-760C8700C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234" y="5955023"/>
              <a:ext cx="4545359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58DF7B-F719-C5F9-7EE5-37CD405C3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0135" y="4693671"/>
              <a:ext cx="290650" cy="301108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ECC065-49E8-BD01-C566-9BBFD8CE6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5593" y="4676509"/>
              <a:ext cx="1270183" cy="1278514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DDF0-2786-862A-CC1D-C3CE49EE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768"/>
            <a:ext cx="10515600" cy="1325563"/>
          </a:xfrm>
        </p:spPr>
        <p:txBody>
          <a:bodyPr/>
          <a:lstStyle/>
          <a:p>
            <a:r>
              <a:rPr lang="fr-FR" dirty="0"/>
              <a:t>Comment procéder si on a des milliers de paramètres?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D5D7-08B0-763E-8D66-081062AA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310"/>
            <a:ext cx="10515600" cy="172538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Impossible de visualiser tous les paramètres en même temps.</a:t>
            </a:r>
          </a:p>
          <a:p>
            <a:pPr marL="514350" indent="-514350">
              <a:buAutoNum type="arabicParenR"/>
            </a:pPr>
            <a:r>
              <a:rPr lang="fr-FR" dirty="0"/>
              <a:t>Impossible de visualiser chaque paramètre ou chaque paire de paramètres (2 par 2).</a:t>
            </a:r>
          </a:p>
        </p:txBody>
      </p:sp>
    </p:spTree>
    <p:extLst>
      <p:ext uri="{BB962C8B-B14F-4D97-AF65-F5344CB8AC3E}">
        <p14:creationId xmlns:p14="http://schemas.microsoft.com/office/powerpoint/2010/main" val="3296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DDF0-2786-862A-CC1D-C3CE49E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procéder si on a des milliers de paramètres?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D5D7-08B0-763E-8D66-081062AA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3"/>
            <a:ext cx="10515600" cy="33012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b="1" dirty="0"/>
              <a:t>Considérer chaque échantillon comme un point/vecteur dans un espace à haute dimension.</a:t>
            </a:r>
          </a:p>
          <a:p>
            <a:pPr marL="514350" indent="-514350">
              <a:buFont typeface="+mj-lt"/>
              <a:buAutoNum type="arabicParenR"/>
            </a:pPr>
            <a:r>
              <a:rPr lang="fr-FR" dirty="0"/>
              <a:t>Le nombre de dimension correspond au nombre de paramètres que l’on a mesuré.</a:t>
            </a:r>
          </a:p>
          <a:p>
            <a:pPr lvl="1"/>
            <a:r>
              <a:rPr lang="fr-FR" dirty="0"/>
              <a:t>Par exemple, si on mesure 20’000 gènes, on a un espace à 20’000 dimensions.</a:t>
            </a:r>
          </a:p>
          <a:p>
            <a:pPr marL="971550" lvl="1" indent="-514350">
              <a:buFont typeface="+mj-lt"/>
              <a:buAutoNum type="arabicParenR"/>
            </a:pP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15A36-5C25-024C-A0C6-20BD204B2E64}"/>
              </a:ext>
            </a:extLst>
          </p:cNvPr>
          <p:cNvSpPr txBox="1"/>
          <p:nvPr/>
        </p:nvSpPr>
        <p:spPr>
          <a:xfrm>
            <a:off x="703634" y="5418719"/>
            <a:ext cx="10650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But: </a:t>
            </a:r>
            <a:r>
              <a:rPr lang="fr-FR" sz="2800" i="1" dirty="0"/>
              <a:t>être capable de visualiser en 2D un objet initialement en 20’000D</a:t>
            </a:r>
          </a:p>
        </p:txBody>
      </p:sp>
    </p:spTree>
    <p:extLst>
      <p:ext uri="{BB962C8B-B14F-4D97-AF65-F5344CB8AC3E}">
        <p14:creationId xmlns:p14="http://schemas.microsoft.com/office/powerpoint/2010/main" val="21826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3560-E0C2-5059-2B53-ADA365AF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2522-DD7C-1DD4-4F92-0FF44035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88" y="1616716"/>
            <a:ext cx="10515600" cy="2546707"/>
          </a:xfrm>
        </p:spPr>
        <p:txBody>
          <a:bodyPr/>
          <a:lstStyle/>
          <a:p>
            <a:r>
              <a:rPr lang="fr-FR" dirty="0"/>
              <a:t>Certains paramètres sont potentiellement plus intéressants que d’autres.</a:t>
            </a:r>
          </a:p>
          <a:p>
            <a:pPr lvl="1"/>
            <a:r>
              <a:rPr lang="fr-FR" dirty="0"/>
              <a:t>Les paramètres qui sont distribués de manière aléatoire avec une faible dispersion sont probablement moins intéressants.</a:t>
            </a:r>
          </a:p>
          <a:p>
            <a:pPr lvl="1"/>
            <a:r>
              <a:rPr lang="fr-FR" dirty="0"/>
              <a:t>Les paramètres qui ont une large dispersion, parfois avec plusieurs pics, sont potentiellement plus intéressants.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63075-8117-DCCC-7688-5496FF8EAE23}"/>
              </a:ext>
            </a:extLst>
          </p:cNvPr>
          <p:cNvSpPr txBox="1"/>
          <p:nvPr/>
        </p:nvSpPr>
        <p:spPr>
          <a:xfrm rot="16200000">
            <a:off x="-93619" y="4822548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3A26E3-8B9B-59BC-8287-1E3F9EC959D6}"/>
              </a:ext>
            </a:extLst>
          </p:cNvPr>
          <p:cNvGrpSpPr/>
          <p:nvPr/>
        </p:nvGrpSpPr>
        <p:grpSpPr>
          <a:xfrm>
            <a:off x="4450473" y="3727055"/>
            <a:ext cx="6359738" cy="2643895"/>
            <a:chOff x="4450473" y="3727055"/>
            <a:chExt cx="6359738" cy="264389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030CC5-EB10-CD70-D84A-DEC8AED71E6C}"/>
                </a:ext>
              </a:extLst>
            </p:cNvPr>
            <p:cNvCxnSpPr>
              <a:cxnSpLocks/>
            </p:cNvCxnSpPr>
            <p:nvPr/>
          </p:nvCxnSpPr>
          <p:spPr>
            <a:xfrm>
              <a:off x="4839900" y="5886894"/>
              <a:ext cx="21753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0123F37-2850-35CE-60AC-BD90B2D09EF5}"/>
                </a:ext>
              </a:extLst>
            </p:cNvPr>
            <p:cNvCxnSpPr/>
            <p:nvPr/>
          </p:nvCxnSpPr>
          <p:spPr>
            <a:xfrm>
              <a:off x="8247245" y="5855268"/>
              <a:ext cx="21753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6386B-6E40-EB8B-6B03-7D876071C0BF}"/>
                </a:ext>
              </a:extLst>
            </p:cNvPr>
            <p:cNvSpPr txBox="1"/>
            <p:nvPr/>
          </p:nvSpPr>
          <p:spPr>
            <a:xfrm>
              <a:off x="5927555" y="6001618"/>
              <a:ext cx="137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Paramètre 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F0260-5AF9-E8FD-E91D-59CB3299051D}"/>
                </a:ext>
              </a:extLst>
            </p:cNvPr>
            <p:cNvSpPr txBox="1"/>
            <p:nvPr/>
          </p:nvSpPr>
          <p:spPr>
            <a:xfrm>
              <a:off x="9438133" y="6001618"/>
              <a:ext cx="137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Paramètre z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08A3EB-DC99-05D5-3FCC-BBC41D979ABD}"/>
                </a:ext>
              </a:extLst>
            </p:cNvPr>
            <p:cNvCxnSpPr/>
            <p:nvPr/>
          </p:nvCxnSpPr>
          <p:spPr>
            <a:xfrm flipV="1">
              <a:off x="4839900" y="4206238"/>
              <a:ext cx="0" cy="1677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395E3-E6DD-CE7A-CB9B-1E45712BE136}"/>
                </a:ext>
              </a:extLst>
            </p:cNvPr>
            <p:cNvCxnSpPr/>
            <p:nvPr/>
          </p:nvCxnSpPr>
          <p:spPr>
            <a:xfrm flipV="1">
              <a:off x="8247245" y="4177363"/>
              <a:ext cx="0" cy="1677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FA7E33-B0C2-9525-5A8B-01CB45E291CA}"/>
                </a:ext>
              </a:extLst>
            </p:cNvPr>
            <p:cNvSpPr txBox="1"/>
            <p:nvPr/>
          </p:nvSpPr>
          <p:spPr>
            <a:xfrm rot="16200000">
              <a:off x="3354979" y="4822549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Distribution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93A82-5B82-4B98-F84A-5B71C2E06630}"/>
                </a:ext>
              </a:extLst>
            </p:cNvPr>
            <p:cNvSpPr txBox="1"/>
            <p:nvPr/>
          </p:nvSpPr>
          <p:spPr>
            <a:xfrm rot="16200000">
              <a:off x="6766289" y="4822549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Distribution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96F1A8-7178-0F04-C9FC-0585794DAAD8}"/>
                </a:ext>
              </a:extLst>
            </p:cNvPr>
            <p:cNvSpPr/>
            <p:nvPr/>
          </p:nvSpPr>
          <p:spPr>
            <a:xfrm>
              <a:off x="5809085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D3A5620-87AA-7D44-7B94-C628B073283C}"/>
                </a:ext>
              </a:extLst>
            </p:cNvPr>
            <p:cNvSpPr/>
            <p:nvPr/>
          </p:nvSpPr>
          <p:spPr>
            <a:xfrm>
              <a:off x="5932168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0C5BE78-08DB-B4E5-8766-6FDFCE28CB60}"/>
                </a:ext>
              </a:extLst>
            </p:cNvPr>
            <p:cNvSpPr/>
            <p:nvPr/>
          </p:nvSpPr>
          <p:spPr>
            <a:xfrm>
              <a:off x="5562919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8AF573C-3053-7EAD-B14F-2876C4899D0E}"/>
                </a:ext>
              </a:extLst>
            </p:cNvPr>
            <p:cNvSpPr/>
            <p:nvPr/>
          </p:nvSpPr>
          <p:spPr>
            <a:xfrm>
              <a:off x="6219485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B306896-DDA5-3BA9-90C7-4A8DA62B347D}"/>
                </a:ext>
              </a:extLst>
            </p:cNvPr>
            <p:cNvSpPr/>
            <p:nvPr/>
          </p:nvSpPr>
          <p:spPr>
            <a:xfrm>
              <a:off x="5316753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2371A6-EF80-84B9-142D-DA8EC2149087}"/>
                </a:ext>
              </a:extLst>
            </p:cNvPr>
            <p:cNvSpPr/>
            <p:nvPr/>
          </p:nvSpPr>
          <p:spPr>
            <a:xfrm>
              <a:off x="6216834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5912D18-7A11-5895-3E18-8C746135C06E}"/>
                </a:ext>
              </a:extLst>
            </p:cNvPr>
            <p:cNvSpPr/>
            <p:nvPr/>
          </p:nvSpPr>
          <p:spPr>
            <a:xfrm>
              <a:off x="6493923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2F7A12-652E-780A-3299-03149F04A261}"/>
                </a:ext>
              </a:extLst>
            </p:cNvPr>
            <p:cNvSpPr/>
            <p:nvPr/>
          </p:nvSpPr>
          <p:spPr>
            <a:xfrm>
              <a:off x="5687562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9A1B82-C9F6-EABC-6050-BD1CC043E531}"/>
                </a:ext>
              </a:extLst>
            </p:cNvPr>
            <p:cNvSpPr/>
            <p:nvPr/>
          </p:nvSpPr>
          <p:spPr>
            <a:xfrm>
              <a:off x="6075007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2433B4A-8A10-EF3C-FE58-3D0FA9DE36C6}"/>
                </a:ext>
              </a:extLst>
            </p:cNvPr>
            <p:cNvSpPr/>
            <p:nvPr/>
          </p:nvSpPr>
          <p:spPr>
            <a:xfrm>
              <a:off x="4962664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C9906C9-E444-6323-F91B-182A47EFE062}"/>
                </a:ext>
              </a:extLst>
            </p:cNvPr>
            <p:cNvSpPr/>
            <p:nvPr/>
          </p:nvSpPr>
          <p:spPr>
            <a:xfrm>
              <a:off x="6867267" y="5684757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C62D329-1FAA-801D-3C02-2B65CF9E7958}"/>
                </a:ext>
              </a:extLst>
            </p:cNvPr>
            <p:cNvSpPr/>
            <p:nvPr/>
          </p:nvSpPr>
          <p:spPr>
            <a:xfrm>
              <a:off x="4870382" y="4600157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2082DF-6EDD-91E2-508D-68EDCF3A75A6}"/>
                </a:ext>
              </a:extLst>
            </p:cNvPr>
            <p:cNvSpPr/>
            <p:nvPr/>
          </p:nvSpPr>
          <p:spPr>
            <a:xfrm flipH="1">
              <a:off x="5951905" y="4600157"/>
              <a:ext cx="1135782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64D9483-573D-4B1E-E8F8-F803431E561A}"/>
                </a:ext>
              </a:extLst>
            </p:cNvPr>
            <p:cNvSpPr/>
            <p:nvPr/>
          </p:nvSpPr>
          <p:spPr>
            <a:xfrm>
              <a:off x="8889755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20683C-29AE-6B14-469D-6F03F4B7B5CC}"/>
                </a:ext>
              </a:extLst>
            </p:cNvPr>
            <p:cNvSpPr/>
            <p:nvPr/>
          </p:nvSpPr>
          <p:spPr>
            <a:xfrm>
              <a:off x="9419783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765746C-4128-43DB-01D0-E11A81A95CA8}"/>
                </a:ext>
              </a:extLst>
            </p:cNvPr>
            <p:cNvSpPr/>
            <p:nvPr/>
          </p:nvSpPr>
          <p:spPr>
            <a:xfrm>
              <a:off x="8556781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09BF180-1D51-86AD-12CE-553F89A1412F}"/>
                </a:ext>
              </a:extLst>
            </p:cNvPr>
            <p:cNvSpPr/>
            <p:nvPr/>
          </p:nvSpPr>
          <p:spPr>
            <a:xfrm>
              <a:off x="9735440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F133442-4F63-3E64-98AE-2D7E4F37A153}"/>
                </a:ext>
              </a:extLst>
            </p:cNvPr>
            <p:cNvSpPr/>
            <p:nvPr/>
          </p:nvSpPr>
          <p:spPr>
            <a:xfrm>
              <a:off x="8764761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B7DAFF-B925-BD6D-F13B-BE7FD662B0E5}"/>
                </a:ext>
              </a:extLst>
            </p:cNvPr>
            <p:cNvSpPr/>
            <p:nvPr/>
          </p:nvSpPr>
          <p:spPr>
            <a:xfrm>
              <a:off x="10061228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A0C5FB-A21C-D20C-FFDE-C225FFF1CD84}"/>
                </a:ext>
              </a:extLst>
            </p:cNvPr>
            <p:cNvSpPr/>
            <p:nvPr/>
          </p:nvSpPr>
          <p:spPr>
            <a:xfrm>
              <a:off x="9874556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D416C2-214A-4792-964C-48CCF84A0082}"/>
                </a:ext>
              </a:extLst>
            </p:cNvPr>
            <p:cNvSpPr/>
            <p:nvPr/>
          </p:nvSpPr>
          <p:spPr>
            <a:xfrm>
              <a:off x="8723268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F6B8A1-F4F4-2516-4962-B84CB0081EF1}"/>
                </a:ext>
              </a:extLst>
            </p:cNvPr>
            <p:cNvSpPr/>
            <p:nvPr/>
          </p:nvSpPr>
          <p:spPr>
            <a:xfrm>
              <a:off x="10062305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C6B985E-D358-1A02-DF19-A1565178E826}"/>
                </a:ext>
              </a:extLst>
            </p:cNvPr>
            <p:cNvSpPr/>
            <p:nvPr/>
          </p:nvSpPr>
          <p:spPr>
            <a:xfrm>
              <a:off x="8410672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B3959B7-7955-964B-53BF-2EF4861ED8F0}"/>
                </a:ext>
              </a:extLst>
            </p:cNvPr>
            <p:cNvSpPr/>
            <p:nvPr/>
          </p:nvSpPr>
          <p:spPr>
            <a:xfrm>
              <a:off x="10247900" y="5577861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F978517-A9F2-9BB5-110D-3F8BA5D30627}"/>
                </a:ext>
              </a:extLst>
            </p:cNvPr>
            <p:cNvSpPr/>
            <p:nvPr/>
          </p:nvSpPr>
          <p:spPr>
            <a:xfrm flipH="1">
              <a:off x="9923664" y="4542429"/>
              <a:ext cx="706485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68F6C50-581D-A43C-9B28-611EEB8B58D1}"/>
                </a:ext>
              </a:extLst>
            </p:cNvPr>
            <p:cNvSpPr/>
            <p:nvPr/>
          </p:nvSpPr>
          <p:spPr>
            <a:xfrm flipH="1">
              <a:off x="8723266" y="4542429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9BFF63-9CC1-6008-0899-B559F8991112}"/>
                </a:ext>
              </a:extLst>
            </p:cNvPr>
            <p:cNvSpPr/>
            <p:nvPr/>
          </p:nvSpPr>
          <p:spPr>
            <a:xfrm>
              <a:off x="8201374" y="4542429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6CF6CC5-E757-0755-9A2F-489036498F5D}"/>
                </a:ext>
              </a:extLst>
            </p:cNvPr>
            <p:cNvSpPr/>
            <p:nvPr/>
          </p:nvSpPr>
          <p:spPr>
            <a:xfrm>
              <a:off x="9267525" y="4542429"/>
              <a:ext cx="706485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510B64-A317-5F2D-ED00-DEDE64B25297}"/>
              </a:ext>
            </a:extLst>
          </p:cNvPr>
          <p:cNvGrpSpPr/>
          <p:nvPr/>
        </p:nvGrpSpPr>
        <p:grpSpPr>
          <a:xfrm>
            <a:off x="1386037" y="4206238"/>
            <a:ext cx="2659218" cy="2164712"/>
            <a:chOff x="1386037" y="4206238"/>
            <a:chExt cx="2659218" cy="216471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B13C303-1D67-3B8E-CB97-710E5ACB9B5E}"/>
                </a:ext>
              </a:extLst>
            </p:cNvPr>
            <p:cNvCxnSpPr/>
            <p:nvPr/>
          </p:nvCxnSpPr>
          <p:spPr>
            <a:xfrm>
              <a:off x="1386037" y="5878579"/>
              <a:ext cx="21753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F2CF1B-2779-686C-2F3C-3D61DFC33568}"/>
                </a:ext>
              </a:extLst>
            </p:cNvPr>
            <p:cNvSpPr txBox="1"/>
            <p:nvPr/>
          </p:nvSpPr>
          <p:spPr>
            <a:xfrm>
              <a:off x="2673177" y="6001618"/>
              <a:ext cx="137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Paramètre x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9FFEE5-7173-EF11-1F70-333866303C18}"/>
                </a:ext>
              </a:extLst>
            </p:cNvPr>
            <p:cNvCxnSpPr/>
            <p:nvPr/>
          </p:nvCxnSpPr>
          <p:spPr>
            <a:xfrm flipV="1">
              <a:off x="1386037" y="4206238"/>
              <a:ext cx="0" cy="1677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D0AFC8F-535E-537B-934E-AD6C46D2FF4A}"/>
                </a:ext>
              </a:extLst>
            </p:cNvPr>
            <p:cNvSpPr/>
            <p:nvPr/>
          </p:nvSpPr>
          <p:spPr>
            <a:xfrm>
              <a:off x="2486078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B93EEC-F61C-1885-FAF4-B58A6A0E0361}"/>
                </a:ext>
              </a:extLst>
            </p:cNvPr>
            <p:cNvSpPr/>
            <p:nvPr/>
          </p:nvSpPr>
          <p:spPr>
            <a:xfrm>
              <a:off x="2609161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CEA9B2-92A4-833A-CA54-9E0919BECDD5}"/>
                </a:ext>
              </a:extLst>
            </p:cNvPr>
            <p:cNvSpPr/>
            <p:nvPr/>
          </p:nvSpPr>
          <p:spPr>
            <a:xfrm>
              <a:off x="2239912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ABE0E0-291A-2CC2-E00C-43C736D4338E}"/>
                </a:ext>
              </a:extLst>
            </p:cNvPr>
            <p:cNvSpPr/>
            <p:nvPr/>
          </p:nvSpPr>
          <p:spPr>
            <a:xfrm>
              <a:off x="2549748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BE57A1-3DEF-D1D2-5A6D-29538FAA811E}"/>
                </a:ext>
              </a:extLst>
            </p:cNvPr>
            <p:cNvSpPr/>
            <p:nvPr/>
          </p:nvSpPr>
          <p:spPr>
            <a:xfrm>
              <a:off x="2359027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6C131B-341F-D93B-EE6C-4B202E74583C}"/>
                </a:ext>
              </a:extLst>
            </p:cNvPr>
            <p:cNvSpPr/>
            <p:nvPr/>
          </p:nvSpPr>
          <p:spPr>
            <a:xfrm>
              <a:off x="2855327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DD5CDD-83D0-BE09-34ED-B903FF403B8A}"/>
                </a:ext>
              </a:extLst>
            </p:cNvPr>
            <p:cNvSpPr/>
            <p:nvPr/>
          </p:nvSpPr>
          <p:spPr>
            <a:xfrm>
              <a:off x="2546131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2779E1-257B-0AC4-D264-160B84E107E0}"/>
                </a:ext>
              </a:extLst>
            </p:cNvPr>
            <p:cNvSpPr/>
            <p:nvPr/>
          </p:nvSpPr>
          <p:spPr>
            <a:xfrm>
              <a:off x="2362995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6645-8FD1-73F7-1143-5B250CC3A7FB}"/>
                </a:ext>
              </a:extLst>
            </p:cNvPr>
            <p:cNvSpPr/>
            <p:nvPr/>
          </p:nvSpPr>
          <p:spPr>
            <a:xfrm>
              <a:off x="2732244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ED3EFC-A2AE-2B4D-7FF1-A2A0801227FD}"/>
                </a:ext>
              </a:extLst>
            </p:cNvPr>
            <p:cNvSpPr/>
            <p:nvPr/>
          </p:nvSpPr>
          <p:spPr>
            <a:xfrm>
              <a:off x="2408842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439438-3B0C-5ABA-547F-673290A1E709}"/>
                </a:ext>
              </a:extLst>
            </p:cNvPr>
            <p:cNvSpPr/>
            <p:nvPr/>
          </p:nvSpPr>
          <p:spPr>
            <a:xfrm>
              <a:off x="2756824" y="5623765"/>
              <a:ext cx="149170" cy="149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8169DE0-C6B7-E586-6FDB-E8790C6E0555}"/>
                </a:ext>
              </a:extLst>
            </p:cNvPr>
            <p:cNvSpPr/>
            <p:nvPr/>
          </p:nvSpPr>
          <p:spPr>
            <a:xfrm flipH="1">
              <a:off x="2636577" y="4657505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2103344-BBAA-B3BF-B6E5-82DC1496C3C0}"/>
                </a:ext>
              </a:extLst>
            </p:cNvPr>
            <p:cNvSpPr/>
            <p:nvPr/>
          </p:nvSpPr>
          <p:spPr>
            <a:xfrm>
              <a:off x="2114685" y="4657505"/>
              <a:ext cx="538833" cy="1155921"/>
            </a:xfrm>
            <a:custGeom>
              <a:avLst/>
              <a:gdLst>
                <a:gd name="connsiteX0" fmla="*/ 0 w 1135782"/>
                <a:gd name="connsiteY0" fmla="*/ 1155750 h 1155921"/>
                <a:gd name="connsiteX1" fmla="*/ 385011 w 1135782"/>
                <a:gd name="connsiteY1" fmla="*/ 1088373 h 1155921"/>
                <a:gd name="connsiteX2" fmla="*/ 673769 w 1135782"/>
                <a:gd name="connsiteY2" fmla="*/ 741863 h 1155921"/>
                <a:gd name="connsiteX3" fmla="*/ 847024 w 1135782"/>
                <a:gd name="connsiteY3" fmla="*/ 260600 h 1155921"/>
                <a:gd name="connsiteX4" fmla="*/ 1020278 w 1135782"/>
                <a:gd name="connsiteY4" fmla="*/ 29594 h 1155921"/>
                <a:gd name="connsiteX5" fmla="*/ 1135782 w 1135782"/>
                <a:gd name="connsiteY5" fmla="*/ 10343 h 1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782" h="1155921">
                  <a:moveTo>
                    <a:pt x="0" y="1155750"/>
                  </a:moveTo>
                  <a:cubicBezTo>
                    <a:pt x="136358" y="1156552"/>
                    <a:pt x="272716" y="1157354"/>
                    <a:pt x="385011" y="1088373"/>
                  </a:cubicBezTo>
                  <a:cubicBezTo>
                    <a:pt x="497306" y="1019392"/>
                    <a:pt x="596767" y="879825"/>
                    <a:pt x="673769" y="741863"/>
                  </a:cubicBezTo>
                  <a:cubicBezTo>
                    <a:pt x="750771" y="603901"/>
                    <a:pt x="789273" y="379311"/>
                    <a:pt x="847024" y="260600"/>
                  </a:cubicBezTo>
                  <a:cubicBezTo>
                    <a:pt x="904776" y="141888"/>
                    <a:pt x="972152" y="71303"/>
                    <a:pt x="1020278" y="29594"/>
                  </a:cubicBezTo>
                  <a:cubicBezTo>
                    <a:pt x="1068404" y="-12115"/>
                    <a:pt x="1102093" y="-886"/>
                    <a:pt x="1135782" y="103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4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B9AD-46F9-C733-1FB7-ED9B85DD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trouver les paramètres potentiellement les plus pertinents?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DC30-41A9-1ACF-8A48-82167195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98" y="2471364"/>
            <a:ext cx="5320885" cy="11163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dirty="0"/>
              <a:t>Choisir les paramètres avec la plus haute dispersion/variance.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A665F-4E40-FA76-C2FB-974D67D660C0}"/>
              </a:ext>
            </a:extLst>
          </p:cNvPr>
          <p:cNvSpPr txBox="1"/>
          <p:nvPr/>
        </p:nvSpPr>
        <p:spPr>
          <a:xfrm rot="16200000">
            <a:off x="5954313" y="2709981"/>
            <a:ext cx="138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E39A21-D1EC-B8CA-FDD6-7C3D1932E4DE}"/>
              </a:ext>
            </a:extLst>
          </p:cNvPr>
          <p:cNvSpPr txBox="1"/>
          <p:nvPr/>
        </p:nvSpPr>
        <p:spPr>
          <a:xfrm>
            <a:off x="888830" y="4571819"/>
            <a:ext cx="4793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Pour des paramètres avec un ordre de grandeur semblable, ceux avec une grande variance ont plus de chance d’être pertinents.</a:t>
            </a:r>
          </a:p>
        </p:txBody>
      </p:sp>
      <p:pic>
        <p:nvPicPr>
          <p:cNvPr id="47" name="Picture 46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8A7DB2BE-AB4E-5712-220A-D58BF835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6"/>
          <a:stretch/>
        </p:blipFill>
        <p:spPr>
          <a:xfrm>
            <a:off x="9545172" y="2727223"/>
            <a:ext cx="2399792" cy="889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37F653-EE5B-FC9E-A9CE-0B700869087F}"/>
              </a:ext>
            </a:extLst>
          </p:cNvPr>
          <p:cNvCxnSpPr/>
          <p:nvPr/>
        </p:nvCxnSpPr>
        <p:spPr>
          <a:xfrm>
            <a:off x="6896273" y="3728036"/>
            <a:ext cx="2175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E52473-DC29-F0BA-04C4-09FA58932408}"/>
              </a:ext>
            </a:extLst>
          </p:cNvPr>
          <p:cNvSpPr txBox="1"/>
          <p:nvPr/>
        </p:nvSpPr>
        <p:spPr>
          <a:xfrm>
            <a:off x="8183413" y="3851075"/>
            <a:ext cx="13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x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0B99C7-E405-4940-15AE-BFA0D957F45E}"/>
              </a:ext>
            </a:extLst>
          </p:cNvPr>
          <p:cNvCxnSpPr/>
          <p:nvPr/>
        </p:nvCxnSpPr>
        <p:spPr>
          <a:xfrm flipV="1">
            <a:off x="6896273" y="2055695"/>
            <a:ext cx="0" cy="167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8947636-28F4-145B-292B-072CCADB91CF}"/>
              </a:ext>
            </a:extLst>
          </p:cNvPr>
          <p:cNvSpPr/>
          <p:nvPr/>
        </p:nvSpPr>
        <p:spPr>
          <a:xfrm>
            <a:off x="7996314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806C2E-BFA2-A916-91C8-CFFE747FAE33}"/>
              </a:ext>
            </a:extLst>
          </p:cNvPr>
          <p:cNvSpPr/>
          <p:nvPr/>
        </p:nvSpPr>
        <p:spPr>
          <a:xfrm>
            <a:off x="8119397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C4A30E-2384-3DDB-E8F2-4F44759AD761}"/>
              </a:ext>
            </a:extLst>
          </p:cNvPr>
          <p:cNvSpPr/>
          <p:nvPr/>
        </p:nvSpPr>
        <p:spPr>
          <a:xfrm>
            <a:off x="7750148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AADDE7-4B43-44DE-A825-3161D003E04E}"/>
              </a:ext>
            </a:extLst>
          </p:cNvPr>
          <p:cNvSpPr/>
          <p:nvPr/>
        </p:nvSpPr>
        <p:spPr>
          <a:xfrm>
            <a:off x="8059984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829485-9E79-1129-DAD4-20E14883C304}"/>
              </a:ext>
            </a:extLst>
          </p:cNvPr>
          <p:cNvSpPr/>
          <p:nvPr/>
        </p:nvSpPr>
        <p:spPr>
          <a:xfrm>
            <a:off x="7869263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262920-60F8-B137-45D1-A4FBAAF71B27}"/>
              </a:ext>
            </a:extLst>
          </p:cNvPr>
          <p:cNvSpPr/>
          <p:nvPr/>
        </p:nvSpPr>
        <p:spPr>
          <a:xfrm>
            <a:off x="8365563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B0D4746-F859-4E0F-E30F-70A2F7D4FF93}"/>
              </a:ext>
            </a:extLst>
          </p:cNvPr>
          <p:cNvSpPr/>
          <p:nvPr/>
        </p:nvSpPr>
        <p:spPr>
          <a:xfrm>
            <a:off x="8056367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3A812A-418B-89A3-E0D9-3FC3841BD905}"/>
              </a:ext>
            </a:extLst>
          </p:cNvPr>
          <p:cNvSpPr/>
          <p:nvPr/>
        </p:nvSpPr>
        <p:spPr>
          <a:xfrm>
            <a:off x="7873231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CD21B13-2A78-2F5A-3B5A-2E6E88996B29}"/>
              </a:ext>
            </a:extLst>
          </p:cNvPr>
          <p:cNvSpPr/>
          <p:nvPr/>
        </p:nvSpPr>
        <p:spPr>
          <a:xfrm>
            <a:off x="8242480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5960C8-679E-AEF0-A5A3-EE911A26C149}"/>
              </a:ext>
            </a:extLst>
          </p:cNvPr>
          <p:cNvSpPr/>
          <p:nvPr/>
        </p:nvSpPr>
        <p:spPr>
          <a:xfrm>
            <a:off x="7919078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E4FD76-09EC-EDB0-D781-E5D1749673E2}"/>
              </a:ext>
            </a:extLst>
          </p:cNvPr>
          <p:cNvSpPr/>
          <p:nvPr/>
        </p:nvSpPr>
        <p:spPr>
          <a:xfrm>
            <a:off x="8267060" y="347322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A1ABF490-23E6-3387-C4B7-2E4240D47855}"/>
              </a:ext>
            </a:extLst>
          </p:cNvPr>
          <p:cNvSpPr/>
          <p:nvPr/>
        </p:nvSpPr>
        <p:spPr>
          <a:xfrm flipH="1">
            <a:off x="8146813" y="2506962"/>
            <a:ext cx="538833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2F19D37-2509-C160-4240-375631B3A587}"/>
              </a:ext>
            </a:extLst>
          </p:cNvPr>
          <p:cNvSpPr/>
          <p:nvPr/>
        </p:nvSpPr>
        <p:spPr>
          <a:xfrm>
            <a:off x="7624921" y="2506962"/>
            <a:ext cx="538833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2CFBA41-C202-C6ED-CC48-A8E277CA3C31}"/>
              </a:ext>
            </a:extLst>
          </p:cNvPr>
          <p:cNvCxnSpPr>
            <a:cxnSpLocks/>
          </p:cNvCxnSpPr>
          <p:nvPr/>
        </p:nvCxnSpPr>
        <p:spPr>
          <a:xfrm>
            <a:off x="6906428" y="6003509"/>
            <a:ext cx="2175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8353614-C81B-B215-614F-70DE5DAB4D89}"/>
              </a:ext>
            </a:extLst>
          </p:cNvPr>
          <p:cNvSpPr txBox="1"/>
          <p:nvPr/>
        </p:nvSpPr>
        <p:spPr>
          <a:xfrm>
            <a:off x="7994083" y="6118233"/>
            <a:ext cx="13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EAE777-95CA-3A38-187E-E692B18E7C11}"/>
              </a:ext>
            </a:extLst>
          </p:cNvPr>
          <p:cNvCxnSpPr/>
          <p:nvPr/>
        </p:nvCxnSpPr>
        <p:spPr>
          <a:xfrm flipV="1">
            <a:off x="6906428" y="4322853"/>
            <a:ext cx="0" cy="1677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6B80234-7EDC-7F73-A17B-F57370DC069E}"/>
              </a:ext>
            </a:extLst>
          </p:cNvPr>
          <p:cNvSpPr txBox="1"/>
          <p:nvPr/>
        </p:nvSpPr>
        <p:spPr>
          <a:xfrm rot="16200000">
            <a:off x="5421507" y="493916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Distribution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63C2E7-E3FE-3E82-96EC-802D7A04853A}"/>
              </a:ext>
            </a:extLst>
          </p:cNvPr>
          <p:cNvSpPr/>
          <p:nvPr/>
        </p:nvSpPr>
        <p:spPr>
          <a:xfrm>
            <a:off x="7875613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515A2F6-8BAA-6318-975E-9056DAAE2676}"/>
              </a:ext>
            </a:extLst>
          </p:cNvPr>
          <p:cNvSpPr/>
          <p:nvPr/>
        </p:nvSpPr>
        <p:spPr>
          <a:xfrm>
            <a:off x="7998696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5B17915-0AA3-3DD1-870D-745AB7C5048D}"/>
              </a:ext>
            </a:extLst>
          </p:cNvPr>
          <p:cNvSpPr/>
          <p:nvPr/>
        </p:nvSpPr>
        <p:spPr>
          <a:xfrm>
            <a:off x="7629447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05A538-F2DB-91B2-EF70-50278812F3D8}"/>
              </a:ext>
            </a:extLst>
          </p:cNvPr>
          <p:cNvSpPr/>
          <p:nvPr/>
        </p:nvSpPr>
        <p:spPr>
          <a:xfrm>
            <a:off x="8286013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118A0A-5A9A-0284-8FA9-02996972322B}"/>
              </a:ext>
            </a:extLst>
          </p:cNvPr>
          <p:cNvSpPr/>
          <p:nvPr/>
        </p:nvSpPr>
        <p:spPr>
          <a:xfrm>
            <a:off x="7383281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F55837E-1155-FFC9-3D60-55696D08BD48}"/>
              </a:ext>
            </a:extLst>
          </p:cNvPr>
          <p:cNvSpPr/>
          <p:nvPr/>
        </p:nvSpPr>
        <p:spPr>
          <a:xfrm>
            <a:off x="8283362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A13EED9-255F-16A5-03BA-9F357CF4F288}"/>
              </a:ext>
            </a:extLst>
          </p:cNvPr>
          <p:cNvSpPr/>
          <p:nvPr/>
        </p:nvSpPr>
        <p:spPr>
          <a:xfrm>
            <a:off x="8560451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F597DCC-A329-8FF1-4EE9-92C4375D9FAA}"/>
              </a:ext>
            </a:extLst>
          </p:cNvPr>
          <p:cNvSpPr/>
          <p:nvPr/>
        </p:nvSpPr>
        <p:spPr>
          <a:xfrm>
            <a:off x="7754090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2FD1DA-718A-5794-3279-37303E2A1B82}"/>
              </a:ext>
            </a:extLst>
          </p:cNvPr>
          <p:cNvSpPr/>
          <p:nvPr/>
        </p:nvSpPr>
        <p:spPr>
          <a:xfrm>
            <a:off x="8141535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AD7F725-CB5B-89AE-1F6B-560344FC8E79}"/>
              </a:ext>
            </a:extLst>
          </p:cNvPr>
          <p:cNvSpPr/>
          <p:nvPr/>
        </p:nvSpPr>
        <p:spPr>
          <a:xfrm>
            <a:off x="7029192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FD57C2-8C52-D913-190C-59A57635C731}"/>
              </a:ext>
            </a:extLst>
          </p:cNvPr>
          <p:cNvSpPr/>
          <p:nvPr/>
        </p:nvSpPr>
        <p:spPr>
          <a:xfrm>
            <a:off x="8933795" y="5801372"/>
            <a:ext cx="149170" cy="149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AC688B47-469B-9810-E9C2-27F1F5FD54CC}"/>
              </a:ext>
            </a:extLst>
          </p:cNvPr>
          <p:cNvSpPr/>
          <p:nvPr/>
        </p:nvSpPr>
        <p:spPr>
          <a:xfrm>
            <a:off x="6936910" y="4716772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56DD712-0194-A6F4-2504-1DE6059ABC91}"/>
              </a:ext>
            </a:extLst>
          </p:cNvPr>
          <p:cNvSpPr/>
          <p:nvPr/>
        </p:nvSpPr>
        <p:spPr>
          <a:xfrm flipH="1">
            <a:off x="8018433" y="4716772"/>
            <a:ext cx="1135782" cy="1155921"/>
          </a:xfrm>
          <a:custGeom>
            <a:avLst/>
            <a:gdLst>
              <a:gd name="connsiteX0" fmla="*/ 0 w 1135782"/>
              <a:gd name="connsiteY0" fmla="*/ 1155750 h 1155921"/>
              <a:gd name="connsiteX1" fmla="*/ 385011 w 1135782"/>
              <a:gd name="connsiteY1" fmla="*/ 1088373 h 1155921"/>
              <a:gd name="connsiteX2" fmla="*/ 673769 w 1135782"/>
              <a:gd name="connsiteY2" fmla="*/ 741863 h 1155921"/>
              <a:gd name="connsiteX3" fmla="*/ 847024 w 1135782"/>
              <a:gd name="connsiteY3" fmla="*/ 260600 h 1155921"/>
              <a:gd name="connsiteX4" fmla="*/ 1020278 w 1135782"/>
              <a:gd name="connsiteY4" fmla="*/ 29594 h 1155921"/>
              <a:gd name="connsiteX5" fmla="*/ 1135782 w 1135782"/>
              <a:gd name="connsiteY5" fmla="*/ 10343 h 115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782" h="1155921">
                <a:moveTo>
                  <a:pt x="0" y="1155750"/>
                </a:moveTo>
                <a:cubicBezTo>
                  <a:pt x="136358" y="1156552"/>
                  <a:pt x="272716" y="1157354"/>
                  <a:pt x="385011" y="1088373"/>
                </a:cubicBezTo>
                <a:cubicBezTo>
                  <a:pt x="497306" y="1019392"/>
                  <a:pt x="596767" y="879825"/>
                  <a:pt x="673769" y="741863"/>
                </a:cubicBezTo>
                <a:cubicBezTo>
                  <a:pt x="750771" y="603901"/>
                  <a:pt x="789273" y="379311"/>
                  <a:pt x="847024" y="260600"/>
                </a:cubicBezTo>
                <a:cubicBezTo>
                  <a:pt x="904776" y="141888"/>
                  <a:pt x="972152" y="71303"/>
                  <a:pt x="1020278" y="29594"/>
                </a:cubicBezTo>
                <a:cubicBezTo>
                  <a:pt x="1068404" y="-12115"/>
                  <a:pt x="1102093" y="-886"/>
                  <a:pt x="1135782" y="103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43ED6A-47B9-7079-73D1-A7596ACE915E}"/>
              </a:ext>
            </a:extLst>
          </p:cNvPr>
          <p:cNvCxnSpPr>
            <a:cxnSpLocks/>
          </p:cNvCxnSpPr>
          <p:nvPr/>
        </p:nvCxnSpPr>
        <p:spPr>
          <a:xfrm>
            <a:off x="7895041" y="2294600"/>
            <a:ext cx="511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684E588-2D2E-3EEA-6918-74985E84E418}"/>
              </a:ext>
            </a:extLst>
          </p:cNvPr>
          <p:cNvCxnSpPr>
            <a:cxnSpLocks/>
          </p:cNvCxnSpPr>
          <p:nvPr/>
        </p:nvCxnSpPr>
        <p:spPr>
          <a:xfrm>
            <a:off x="7563277" y="4509902"/>
            <a:ext cx="954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E78C49-6BD0-CA32-6C73-FFD2F1009462}"/>
              </a:ext>
            </a:extLst>
          </p:cNvPr>
          <p:cNvCxnSpPr/>
          <p:nvPr/>
        </p:nvCxnSpPr>
        <p:spPr>
          <a:xfrm flipH="1" flipV="1">
            <a:off x="10644733" y="3728036"/>
            <a:ext cx="328067" cy="67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4CF8DA6-256D-2CAD-4AC9-111680ED171E}"/>
              </a:ext>
            </a:extLst>
          </p:cNvPr>
          <p:cNvSpPr txBox="1"/>
          <p:nvPr/>
        </p:nvSpPr>
        <p:spPr>
          <a:xfrm>
            <a:off x="10149142" y="4432397"/>
            <a:ext cx="162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Somme sur les échantillons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E131D10-C045-E516-CC57-F0F9F00BC9A8}"/>
              </a:ext>
            </a:extLst>
          </p:cNvPr>
          <p:cNvCxnSpPr>
            <a:cxnSpLocks/>
          </p:cNvCxnSpPr>
          <p:nvPr/>
        </p:nvCxnSpPr>
        <p:spPr>
          <a:xfrm>
            <a:off x="10962330" y="1992644"/>
            <a:ext cx="589823" cy="95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A3BD5E8-2370-B6CA-2508-D40B77ECA7B4}"/>
              </a:ext>
            </a:extLst>
          </p:cNvPr>
          <p:cNvSpPr txBox="1"/>
          <p:nvPr/>
        </p:nvSpPr>
        <p:spPr>
          <a:xfrm>
            <a:off x="10149142" y="1609352"/>
            <a:ext cx="178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Valeur moyenne</a:t>
            </a:r>
          </a:p>
        </p:txBody>
      </p:sp>
    </p:spTree>
    <p:extLst>
      <p:ext uri="{BB962C8B-B14F-4D97-AF65-F5344CB8AC3E}">
        <p14:creationId xmlns:p14="http://schemas.microsoft.com/office/powerpoint/2010/main" val="9122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4" grpId="0"/>
      <p:bldP spid="49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3" grpId="0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6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C81-2B41-53BA-D6DE-24F3CDB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185-7DBB-C6A5-D1AD-8CC83236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8196"/>
          </a:xfrm>
        </p:spPr>
        <p:txBody>
          <a:bodyPr/>
          <a:lstStyle/>
          <a:p>
            <a:r>
              <a:rPr lang="fr-FR" dirty="0"/>
              <a:t>Exemples tirés des tumeurs du sein dans la cohorte TCGA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704B1A1-D634-6F45-D014-A6F17C4D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76" y="3140075"/>
            <a:ext cx="4076700" cy="3429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05D6CBF-1B5A-72A1-41A1-DDFCA35F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68" y="3140075"/>
            <a:ext cx="40640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715BCC-8F0A-D0C9-2859-5FC9D896CF8B}"/>
              </a:ext>
            </a:extLst>
          </p:cNvPr>
          <p:cNvSpPr txBox="1"/>
          <p:nvPr/>
        </p:nvSpPr>
        <p:spPr>
          <a:xfrm>
            <a:off x="2182368" y="2567282"/>
            <a:ext cx="29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Gène TFF1 – variance élevée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FE0E5-D426-7292-A1F2-FFB033CDBA3D}"/>
              </a:ext>
            </a:extLst>
          </p:cNvPr>
          <p:cNvSpPr txBox="1"/>
          <p:nvPr/>
        </p:nvSpPr>
        <p:spPr>
          <a:xfrm>
            <a:off x="7845552" y="2567282"/>
            <a:ext cx="29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Gène MYCT1 – variance faible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8B79C-0E42-C9B2-827C-4328583C5E0E}"/>
              </a:ext>
            </a:extLst>
          </p:cNvPr>
          <p:cNvSpPr txBox="1"/>
          <p:nvPr/>
        </p:nvSpPr>
        <p:spPr>
          <a:xfrm>
            <a:off x="2926080" y="6384409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Log(expression)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65E03-E7E7-4518-A06F-001735A7341F}"/>
              </a:ext>
            </a:extLst>
          </p:cNvPr>
          <p:cNvSpPr txBox="1"/>
          <p:nvPr/>
        </p:nvSpPr>
        <p:spPr>
          <a:xfrm>
            <a:off x="8687816" y="6409935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Log(expression)</a:t>
            </a:r>
          </a:p>
        </p:txBody>
      </p:sp>
    </p:spTree>
    <p:extLst>
      <p:ext uri="{BB962C8B-B14F-4D97-AF65-F5344CB8AC3E}">
        <p14:creationId xmlns:p14="http://schemas.microsoft.com/office/powerpoint/2010/main" val="4429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14414</TotalTime>
  <Words>1178</Words>
  <Application>Microsoft Macintosh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L’analyse de données avec un grand nombre de paramètres (high dimensional data)</vt:lpstr>
      <vt:lpstr>But</vt:lpstr>
      <vt:lpstr>Exemple</vt:lpstr>
      <vt:lpstr>Approche traditionnelle</vt:lpstr>
      <vt:lpstr>Comment procéder si on a des milliers de paramètres?</vt:lpstr>
      <vt:lpstr>Comment procéder si on a des milliers de paramètres?</vt:lpstr>
      <vt:lpstr>Intuition 1</vt:lpstr>
      <vt:lpstr>Comment trouver les paramètres potentiellement les plus pertinents?</vt:lpstr>
      <vt:lpstr>Example</vt:lpstr>
      <vt:lpstr>Limites de l’approche</vt:lpstr>
      <vt:lpstr>Intuition 2</vt:lpstr>
      <vt:lpstr>Exemple</vt:lpstr>
      <vt:lpstr>Simplifier les paramètres corrélés</vt:lpstr>
      <vt:lpstr>Analyse en composante principale (PCA)</vt:lpstr>
      <vt:lpstr>Avec 3 paramètres</vt:lpstr>
      <vt:lpstr>PCA pour la visualisation</vt:lpstr>
      <vt:lpstr>Remarque: Valeur moyenne versus variance</vt:lpstr>
      <vt:lpstr>PCA</vt:lpstr>
      <vt:lpstr>Exemple</vt:lpstr>
      <vt:lpstr>Autres approches</vt:lpstr>
      <vt:lpstr>Autres approches</vt:lpstr>
      <vt:lpstr>Exemple avec UMAP</vt:lpstr>
      <vt:lpstr>Correspondance avec des sous-type de cancers</vt:lpstr>
      <vt:lpstr>Résumé</vt:lpstr>
      <vt:lpstr>Résumé</vt:lpstr>
      <vt:lpstr>Applications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Gfeller</dc:creator>
  <cp:lastModifiedBy>David Gfeller</cp:lastModifiedBy>
  <cp:revision>58</cp:revision>
  <cp:lastPrinted>2024-10-17T09:32:26Z</cp:lastPrinted>
  <dcterms:created xsi:type="dcterms:W3CDTF">2022-07-15T08:35:18Z</dcterms:created>
  <dcterms:modified xsi:type="dcterms:W3CDTF">2025-08-13T09:55:07Z</dcterms:modified>
</cp:coreProperties>
</file>