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4" r:id="rId3"/>
    <p:sldId id="265" r:id="rId4"/>
    <p:sldId id="286" r:id="rId5"/>
    <p:sldId id="266" r:id="rId6"/>
    <p:sldId id="267" r:id="rId7"/>
    <p:sldId id="287" r:id="rId8"/>
    <p:sldId id="278" r:id="rId9"/>
    <p:sldId id="269" r:id="rId10"/>
    <p:sldId id="288" r:id="rId11"/>
    <p:sldId id="279" r:id="rId12"/>
    <p:sldId id="271" r:id="rId13"/>
    <p:sldId id="289" r:id="rId14"/>
    <p:sldId id="280" r:id="rId15"/>
    <p:sldId id="281" r:id="rId16"/>
    <p:sldId id="290" r:id="rId17"/>
    <p:sldId id="282" r:id="rId18"/>
    <p:sldId id="283" r:id="rId19"/>
    <p:sldId id="291" r:id="rId20"/>
    <p:sldId id="284" r:id="rId21"/>
    <p:sldId id="285" r:id="rId22"/>
    <p:sldId id="292" r:id="rId2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3" autoAdjust="0"/>
  </p:normalViewPr>
  <p:slideViewPr>
    <p:cSldViewPr snapToGrid="0">
      <p:cViewPr varScale="1">
        <p:scale>
          <a:sx n="77" d="100"/>
          <a:sy n="77" d="100"/>
        </p:scale>
        <p:origin x="2124" y="108"/>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A73C6-E2AA-4E47-BF73-DA793B1C6BBC}" type="datetimeFigureOut">
              <a:rPr lang="pt-BR" smtClean="0"/>
              <a:t>30/09/2024</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49713-A3DA-4DFA-8235-2CFB0EE11562}" type="slidenum">
              <a:rPr lang="pt-BR" smtClean="0"/>
              <a:t>‹nº›</a:t>
            </a:fld>
            <a:endParaRPr lang="pt-BR"/>
          </a:p>
        </p:txBody>
      </p:sp>
    </p:spTree>
    <p:extLst>
      <p:ext uri="{BB962C8B-B14F-4D97-AF65-F5344CB8AC3E}">
        <p14:creationId xmlns:p14="http://schemas.microsoft.com/office/powerpoint/2010/main" val="410136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230DFBA-63C1-4F3C-89F1-9CF67D6E411D}" type="datetimeFigureOut">
              <a:rPr lang="pt-BR" smtClean="0"/>
              <a:t>30/09/2024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200769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30DFBA-63C1-4F3C-89F1-9CF67D6E411D}" type="datetimeFigureOut">
              <a:rPr lang="pt-BR" smtClean="0"/>
              <a:t>30/09/2024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196860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30DFBA-63C1-4F3C-89F1-9CF67D6E411D}" type="datetimeFigureOut">
              <a:rPr lang="pt-BR" smtClean="0"/>
              <a:t>30/09/2024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410106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30DFBA-63C1-4F3C-89F1-9CF67D6E411D}" type="datetimeFigureOut">
              <a:rPr lang="pt-BR" smtClean="0"/>
              <a:t>30/09/2024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373151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230DFBA-63C1-4F3C-89F1-9CF67D6E411D}" type="datetimeFigureOut">
              <a:rPr lang="pt-BR" smtClean="0"/>
              <a:t>30/09/2024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415320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230DFBA-63C1-4F3C-89F1-9CF67D6E411D}" type="datetimeFigureOut">
              <a:rPr lang="pt-BR" smtClean="0"/>
              <a:t>30/09/2024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234236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230DFBA-63C1-4F3C-89F1-9CF67D6E411D}" type="datetimeFigureOut">
              <a:rPr lang="pt-BR" smtClean="0"/>
              <a:t>30/09/2024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1078798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230DFBA-63C1-4F3C-89F1-9CF67D6E411D}" type="datetimeFigureOut">
              <a:rPr lang="pt-BR" smtClean="0"/>
              <a:t>30/09/2024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192216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0DFBA-63C1-4F3C-89F1-9CF67D6E411D}" type="datetimeFigureOut">
              <a:rPr lang="pt-BR" smtClean="0"/>
              <a:t>30/09/2024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38779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30DFBA-63C1-4F3C-89F1-9CF67D6E411D}" type="datetimeFigureOut">
              <a:rPr lang="pt-BR" smtClean="0"/>
              <a:t>30/09/2024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236092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30DFBA-63C1-4F3C-89F1-9CF67D6E411D}" type="datetimeFigureOut">
              <a:rPr lang="pt-BR" smtClean="0"/>
              <a:t>30/09/2024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07A963-ABE2-4BDF-90BC-643B4D203AEC}" type="slidenum">
              <a:rPr lang="pt-BR" smtClean="0"/>
              <a:t>‹nº›</a:t>
            </a:fld>
            <a:endParaRPr lang="pt-BR"/>
          </a:p>
        </p:txBody>
      </p:sp>
    </p:spTree>
    <p:extLst>
      <p:ext uri="{BB962C8B-B14F-4D97-AF65-F5344CB8AC3E}">
        <p14:creationId xmlns:p14="http://schemas.microsoft.com/office/powerpoint/2010/main" val="202784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4230DFBA-63C1-4F3C-89F1-9CF67D6E411D}" type="datetimeFigureOut">
              <a:rPr lang="pt-BR" smtClean="0"/>
              <a:t>30/09/2024</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5107A963-ABE2-4BDF-90BC-643B4D203AEC}" type="slidenum">
              <a:rPr lang="pt-BR" smtClean="0"/>
              <a:t>‹nº›</a:t>
            </a:fld>
            <a:endParaRPr lang="pt-BR"/>
          </a:p>
        </p:txBody>
      </p:sp>
    </p:spTree>
    <p:extLst>
      <p:ext uri="{BB962C8B-B14F-4D97-AF65-F5344CB8AC3E}">
        <p14:creationId xmlns:p14="http://schemas.microsoft.com/office/powerpoint/2010/main" val="3621023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fernando-gaitan.com.ar/javascript-parte-5-funcione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interapplepie.tistory.com/19"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fernando-gaitan.com.ar/javascript-parte-5-funcione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s://winterapplepie.tistory.com/19"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interapplepie.tistory.com/19"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fernando-gaitan.com.ar/javascript-parte-5-funcione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35444508-B526-23DF-1BC1-49A333F42C30}"/>
              </a:ext>
            </a:extLst>
          </p:cNvPr>
          <p:cNvSpPr/>
          <p:nvPr/>
        </p:nvSpPr>
        <p:spPr>
          <a:xfrm>
            <a:off x="0" y="0"/>
            <a:ext cx="6858000" cy="9906000"/>
          </a:xfrm>
          <a:prstGeom prst="rect">
            <a:avLst/>
          </a:prstGeom>
          <a:solidFill>
            <a:srgbClr val="F7E2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err="1"/>
              <a:t>dsfsadfasd</a:t>
            </a:r>
            <a:endParaRPr lang="pt-BR" dirty="0"/>
          </a:p>
        </p:txBody>
      </p:sp>
      <p:pic>
        <p:nvPicPr>
          <p:cNvPr id="5" name="Imagem 4" descr="Texto, Código QR&#10;&#10;Descrição gerada automaticamente">
            <a:extLst>
              <a:ext uri="{FF2B5EF4-FFF2-40B4-BE49-F238E27FC236}">
                <a16:creationId xmlns:a16="http://schemas.microsoft.com/office/drawing/2014/main" id="{BA1856BC-1516-A75D-58E4-84327CFFD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4763"/>
            <a:ext cx="6858000" cy="6858000"/>
          </a:xfrm>
          <a:prstGeom prst="rect">
            <a:avLst/>
          </a:prstGeom>
        </p:spPr>
      </p:pic>
      <p:sp>
        <p:nvSpPr>
          <p:cNvPr id="7" name="CaixaDeTexto 6">
            <a:extLst>
              <a:ext uri="{FF2B5EF4-FFF2-40B4-BE49-F238E27FC236}">
                <a16:creationId xmlns:a16="http://schemas.microsoft.com/office/drawing/2014/main" id="{A08AC2AB-3EF4-9869-67DF-271F6E011A30}"/>
              </a:ext>
            </a:extLst>
          </p:cNvPr>
          <p:cNvSpPr txBox="1"/>
          <p:nvPr/>
        </p:nvSpPr>
        <p:spPr>
          <a:xfrm>
            <a:off x="736394" y="8821087"/>
            <a:ext cx="5385211" cy="461665"/>
          </a:xfrm>
          <a:prstGeom prst="rect">
            <a:avLst/>
          </a:prstGeom>
          <a:noFill/>
        </p:spPr>
        <p:txBody>
          <a:bodyPr wrap="square" rtlCol="0">
            <a:spAutoFit/>
          </a:bodyPr>
          <a:lstStyle/>
          <a:p>
            <a:pPr algn="ctr"/>
            <a:r>
              <a:rPr lang="pt-BR" sz="2400" dirty="0">
                <a:latin typeface="Arial Black" panose="020B0A04020102020204" pitchFamily="34" charset="0"/>
              </a:rPr>
              <a:t>Gustavo Ferracioli</a:t>
            </a:r>
          </a:p>
        </p:txBody>
      </p:sp>
      <p:sp>
        <p:nvSpPr>
          <p:cNvPr id="8" name="CaixaDeTexto 7">
            <a:extLst>
              <a:ext uri="{FF2B5EF4-FFF2-40B4-BE49-F238E27FC236}">
                <a16:creationId xmlns:a16="http://schemas.microsoft.com/office/drawing/2014/main" id="{BC9171E7-B5C5-B0E5-69A1-8858F8145B0D}"/>
              </a:ext>
            </a:extLst>
          </p:cNvPr>
          <p:cNvSpPr txBox="1"/>
          <p:nvPr/>
        </p:nvSpPr>
        <p:spPr>
          <a:xfrm>
            <a:off x="1744638" y="254162"/>
            <a:ext cx="3368722" cy="523220"/>
          </a:xfrm>
          <a:prstGeom prst="rect">
            <a:avLst/>
          </a:prstGeom>
          <a:noFill/>
        </p:spPr>
        <p:txBody>
          <a:bodyPr wrap="square" rtlCol="0">
            <a:spAutoFit/>
          </a:bodyPr>
          <a:lstStyle/>
          <a:p>
            <a:r>
              <a:rPr lang="pt-BR" sz="2800" dirty="0" err="1">
                <a:latin typeface="Arial Black" panose="020B0A04020102020204" pitchFamily="34" charset="0"/>
              </a:rPr>
              <a:t>JavaScript</a:t>
            </a:r>
            <a:r>
              <a:rPr lang="pt-BR" sz="2800" dirty="0">
                <a:latin typeface="Arial Black" panose="020B0A04020102020204" pitchFamily="34" charset="0"/>
              </a:rPr>
              <a:t> Fácil </a:t>
            </a:r>
          </a:p>
        </p:txBody>
      </p:sp>
      <p:sp>
        <p:nvSpPr>
          <p:cNvPr id="10" name="CaixaDeTexto 9">
            <a:extLst>
              <a:ext uri="{FF2B5EF4-FFF2-40B4-BE49-F238E27FC236}">
                <a16:creationId xmlns:a16="http://schemas.microsoft.com/office/drawing/2014/main" id="{84CF07D3-4DA3-BAF7-C3F2-BBC58E02E495}"/>
              </a:ext>
            </a:extLst>
          </p:cNvPr>
          <p:cNvSpPr txBox="1"/>
          <p:nvPr/>
        </p:nvSpPr>
        <p:spPr>
          <a:xfrm>
            <a:off x="718196" y="777382"/>
            <a:ext cx="5385211" cy="461665"/>
          </a:xfrm>
          <a:prstGeom prst="rect">
            <a:avLst/>
          </a:prstGeom>
          <a:noFill/>
        </p:spPr>
        <p:txBody>
          <a:bodyPr wrap="square" rtlCol="0">
            <a:spAutoFit/>
          </a:bodyPr>
          <a:lstStyle/>
          <a:p>
            <a:r>
              <a:rPr lang="pt-BR" sz="2400" dirty="0">
                <a:latin typeface="Arial Black" panose="020B0A04020102020204" pitchFamily="34" charset="0"/>
              </a:rPr>
              <a:t>(Ou Pelo Menos é o Que Dizem)</a:t>
            </a:r>
          </a:p>
        </p:txBody>
      </p:sp>
    </p:spTree>
    <p:extLst>
      <p:ext uri="{BB962C8B-B14F-4D97-AF65-F5344CB8AC3E}">
        <p14:creationId xmlns:p14="http://schemas.microsoft.com/office/powerpoint/2010/main" val="256072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466444"/>
          </a:xfrm>
          <a:prstGeom prst="rect">
            <a:avLst/>
          </a:prstGeom>
          <a:noFill/>
        </p:spPr>
        <p:txBody>
          <a:bodyPr wrap="square" rtlCol="0">
            <a:spAutoFit/>
          </a:bodyPr>
          <a:lstStyle/>
          <a:p>
            <a:pPr algn="ctr"/>
            <a:r>
              <a:rPr lang="pt-BR" sz="1714"/>
              <a:t>No exemplo, a função tradicional sum e a Arrow Function sumArrow fazem a mesma coisa: somam dois números. A diferença é que a Arrow Function permite que você escreva isso de forma mais simples. Em seguida, mostramos o poder das Arrow Functions em arrays com o método map, onde multiplicamos cada número do array numbers por 2 usando uma Arrow Function. O código fica mais curto e mais direto ao ponto, sem a necessidade de escrever function o tempo todo.</a:t>
            </a:r>
            <a:endParaRPr lang="pt-BR" sz="1714"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971676"/>
          </a:xfrm>
          <a:prstGeom prst="rect">
            <a:avLst/>
          </a:prstGeom>
          <a:noFill/>
        </p:spPr>
        <p:txBody>
          <a:bodyPr wrap="square" rtlCol="0">
            <a:spAutoFit/>
          </a:bodyPr>
          <a:lstStyle/>
          <a:p>
            <a:r>
              <a:rPr lang="pt-BR" sz="2857" dirty="0">
                <a:latin typeface="Impact" panose="020B0806030902050204" pitchFamily="34" charset="0"/>
              </a:rPr>
              <a:t>Arrow </a:t>
            </a:r>
            <a:r>
              <a:rPr lang="pt-BR" sz="2857" dirty="0" err="1">
                <a:latin typeface="Impact" panose="020B0806030902050204" pitchFamily="34" charset="0"/>
              </a:rPr>
              <a:t>Functions</a:t>
            </a:r>
            <a:r>
              <a:rPr lang="pt-BR" sz="2857" dirty="0">
                <a:latin typeface="Impact" panose="020B0806030902050204" pitchFamily="34" charset="0"/>
              </a:rPr>
              <a:t>: Quando Até as Funções Estão Com Pressa</a:t>
            </a: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7F1666C4-7218-1D94-414A-0447FA565FD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7" name="Imagem 6">
            <a:extLst>
              <a:ext uri="{FF2B5EF4-FFF2-40B4-BE49-F238E27FC236}">
                <a16:creationId xmlns:a16="http://schemas.microsoft.com/office/drawing/2014/main" id="{C776E166-8B80-DD7B-71A8-0E071719FDEA}"/>
              </a:ext>
            </a:extLst>
          </p:cNvPr>
          <p:cNvPicPr>
            <a:picLocks noChangeAspect="1"/>
          </p:cNvPicPr>
          <p:nvPr/>
        </p:nvPicPr>
        <p:blipFill>
          <a:blip r:embed="rId6"/>
          <a:srcRect t="17055"/>
          <a:stretch/>
        </p:blipFill>
        <p:spPr>
          <a:xfrm>
            <a:off x="894996" y="5830040"/>
            <a:ext cx="5068007" cy="1224741"/>
          </a:xfrm>
          <a:prstGeom prst="rect">
            <a:avLst/>
          </a:prstGeom>
        </p:spPr>
      </p:pic>
    </p:spTree>
    <p:extLst>
      <p:ext uri="{BB962C8B-B14F-4D97-AF65-F5344CB8AC3E}">
        <p14:creationId xmlns:p14="http://schemas.microsoft.com/office/powerpoint/2010/main" val="239176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6858000" cy="9906000"/>
          </a:xfrm>
          <a:prstGeom prst="rect">
            <a:avLst/>
          </a:prstGeom>
          <a:solidFill>
            <a:srgbClr val="F7E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576864" y="3848859"/>
            <a:ext cx="5583318" cy="3416320"/>
          </a:xfrm>
          <a:prstGeom prst="rect">
            <a:avLst/>
          </a:prstGeom>
          <a:noFill/>
        </p:spPr>
        <p:txBody>
          <a:bodyPr wrap="square" rtlCol="0">
            <a:spAutoFit/>
          </a:bodyPr>
          <a:lstStyle/>
          <a:p>
            <a:pPr algn="ctr"/>
            <a:r>
              <a:rPr lang="pt-BR" sz="5400" dirty="0">
                <a:solidFill>
                  <a:schemeClr val="accent1"/>
                </a:solidFill>
                <a:latin typeface="Impact" panose="020B0806030902050204" pitchFamily="34" charset="0"/>
              </a:rPr>
              <a:t>Parâmetros e Funções: Porque Não Pode Ser Simples, Né?</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578" y="601816"/>
            <a:ext cx="5583318" cy="3247043"/>
          </a:xfrm>
          <a:prstGeom prst="rect">
            <a:avLst/>
          </a:prstGeom>
          <a:noFill/>
        </p:spPr>
        <p:txBody>
          <a:bodyPr wrap="square" rtlCol="0">
            <a:spAutoFit/>
          </a:bodyPr>
          <a:lstStyle/>
          <a:p>
            <a:pPr algn="ctr"/>
            <a:r>
              <a:rPr lang="pt-BR" sz="20500" dirty="0">
                <a:ln>
                  <a:solidFill>
                    <a:srgbClr val="11FFFE"/>
                  </a:solidFill>
                </a:ln>
                <a:solidFill>
                  <a:srgbClr val="FFC000"/>
                </a:solidFill>
                <a:latin typeface="Impact" panose="020B0806030902050204" pitchFamily="34"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697818" y="7189278"/>
            <a:ext cx="5522841" cy="75901"/>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sp>
        <p:nvSpPr>
          <p:cNvPr id="6" name="texto_componente">
            <a:extLst>
              <a:ext uri="{FF2B5EF4-FFF2-40B4-BE49-F238E27FC236}">
                <a16:creationId xmlns:a16="http://schemas.microsoft.com/office/drawing/2014/main" id="{A8281A8C-F51B-8070-EE7F-AC4CBC315387}"/>
              </a:ext>
            </a:extLst>
          </p:cNvPr>
          <p:cNvSpPr txBox="1"/>
          <p:nvPr/>
        </p:nvSpPr>
        <p:spPr>
          <a:xfrm>
            <a:off x="621978" y="7592662"/>
            <a:ext cx="5583318" cy="883703"/>
          </a:xfrm>
          <a:prstGeom prst="rect">
            <a:avLst/>
          </a:prstGeom>
          <a:noFill/>
        </p:spPr>
        <p:txBody>
          <a:bodyPr wrap="square" rtlCol="0">
            <a:spAutoFit/>
          </a:bodyPr>
          <a:lstStyle/>
          <a:p>
            <a:pPr algn="ctr"/>
            <a:r>
              <a:rPr lang="pt-BR" sz="1714" dirty="0">
                <a:solidFill>
                  <a:schemeClr val="accent1"/>
                </a:solidFill>
              </a:rPr>
              <a:t>Explicação detalhada sobre parâmetros e funções que recebem outras funções como argumento, com exemplos de </a:t>
            </a:r>
            <a:r>
              <a:rPr lang="pt-BR" sz="1714" dirty="0" err="1">
                <a:solidFill>
                  <a:schemeClr val="accent1"/>
                </a:solidFill>
              </a:rPr>
              <a:t>callbacks</a:t>
            </a:r>
            <a:r>
              <a:rPr lang="pt-BR" sz="1714" dirty="0">
                <a:solidFill>
                  <a:schemeClr val="accent1"/>
                </a:solidFill>
              </a:rPr>
              <a:t>.</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11</a:t>
            </a:fld>
            <a:endParaRPr lang="pt-BR"/>
          </a:p>
        </p:txBody>
      </p:sp>
    </p:spTree>
    <p:extLst>
      <p:ext uri="{BB962C8B-B14F-4D97-AF65-F5344CB8AC3E}">
        <p14:creationId xmlns:p14="http://schemas.microsoft.com/office/powerpoint/2010/main" val="36135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994025"/>
          </a:xfrm>
          <a:prstGeom prst="rect">
            <a:avLst/>
          </a:prstGeom>
          <a:noFill/>
        </p:spPr>
        <p:txBody>
          <a:bodyPr wrap="square" rtlCol="0">
            <a:spAutoFit/>
          </a:bodyPr>
          <a:lstStyle/>
          <a:p>
            <a:pPr algn="ctr"/>
            <a:r>
              <a:rPr lang="pt-BR" sz="1714"/>
              <a:t>Parâmetros em funções são uma parte essencial do JavaScript, permitindo que você passe dados e interaja com eles dentro da função. Mas, é claro, JavaScript adora dar uma complicada: você também pode passar funções como parâmetros para outras funções, criando algo chamado de "funções de ordem superior". Isso pode parecer confuso no começo, mas é incrivelmente útil, especialmente para lidar com lógica mais complexa. Vamos desmistificar isso com alguns exemplos simples, para mostrar que usar funções dentro de funções não precisa ser tão complicado assim.</a:t>
            </a:r>
            <a:endParaRPr lang="pt-BR" sz="1714"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Parâmetros e Funções: Porque Não Pode Ser Simples, Né?</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0EB0F650-F57E-4B77-1325-CDE21A0EBCC6}"/>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8" name="Imagem 7">
            <a:extLst>
              <a:ext uri="{FF2B5EF4-FFF2-40B4-BE49-F238E27FC236}">
                <a16:creationId xmlns:a16="http://schemas.microsoft.com/office/drawing/2014/main" id="{A5CCB477-0D54-CF72-6B09-04E229B1AB87}"/>
              </a:ext>
            </a:extLst>
          </p:cNvPr>
          <p:cNvPicPr>
            <a:picLocks noChangeAspect="1"/>
          </p:cNvPicPr>
          <p:nvPr/>
        </p:nvPicPr>
        <p:blipFill>
          <a:blip r:embed="rId6"/>
          <a:stretch>
            <a:fillRect/>
          </a:stretch>
        </p:blipFill>
        <p:spPr>
          <a:xfrm>
            <a:off x="455710" y="5605339"/>
            <a:ext cx="5915851" cy="2343477"/>
          </a:xfrm>
          <a:prstGeom prst="rect">
            <a:avLst/>
          </a:prstGeom>
        </p:spPr>
      </p:pic>
    </p:spTree>
    <p:extLst>
      <p:ext uri="{BB962C8B-B14F-4D97-AF65-F5344CB8AC3E}">
        <p14:creationId xmlns:p14="http://schemas.microsoft.com/office/powerpoint/2010/main" val="364343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3257815"/>
          </a:xfrm>
          <a:prstGeom prst="rect">
            <a:avLst/>
          </a:prstGeom>
          <a:noFill/>
        </p:spPr>
        <p:txBody>
          <a:bodyPr wrap="square" rtlCol="0">
            <a:spAutoFit/>
          </a:bodyPr>
          <a:lstStyle/>
          <a:p>
            <a:pPr algn="ctr"/>
            <a:r>
              <a:rPr lang="pt-BR" sz="1714"/>
              <a:t>Primeiro, temos uma função simples greet, que recebe um parâmetro (name) e retorna uma saudação personalizada. Nada de novo até aqui. Mas, no segundo exemplo, mostramos como uma função pode receber outra função como parâmetro. A função processUserInput recebe um callback e, após o usuário inserir seu nome, ela chama o callback passando o nome como argumento. Nesse caso, usamos a função greetUser como callback, que exibe uma mensagem de boas-vindas. Isso é extremamente útil em situações assíncronas, como manipulação de eventos ou requisições de dados.</a:t>
            </a:r>
            <a:endParaRPr lang="pt-BR" sz="1714"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Parâmetros e Funções: Porque Não Pode Ser Simples, Né?</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0EB0F650-F57E-4B77-1325-CDE21A0EBCC6}"/>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7" name="Imagem 6">
            <a:extLst>
              <a:ext uri="{FF2B5EF4-FFF2-40B4-BE49-F238E27FC236}">
                <a16:creationId xmlns:a16="http://schemas.microsoft.com/office/drawing/2014/main" id="{F9DE6EE2-7223-4491-550B-5AFC146D3965}"/>
              </a:ext>
            </a:extLst>
          </p:cNvPr>
          <p:cNvPicPr>
            <a:picLocks noChangeAspect="1"/>
          </p:cNvPicPr>
          <p:nvPr/>
        </p:nvPicPr>
        <p:blipFill>
          <a:blip r:embed="rId6"/>
          <a:stretch>
            <a:fillRect/>
          </a:stretch>
        </p:blipFill>
        <p:spPr>
          <a:xfrm>
            <a:off x="1542787" y="6000042"/>
            <a:ext cx="3772426" cy="1286054"/>
          </a:xfrm>
          <a:prstGeom prst="rect">
            <a:avLst/>
          </a:prstGeom>
        </p:spPr>
      </p:pic>
    </p:spTree>
    <p:extLst>
      <p:ext uri="{BB962C8B-B14F-4D97-AF65-F5344CB8AC3E}">
        <p14:creationId xmlns:p14="http://schemas.microsoft.com/office/powerpoint/2010/main" val="23186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6858000" cy="9906000"/>
          </a:xfrm>
          <a:prstGeom prst="rect">
            <a:avLst/>
          </a:prstGeom>
          <a:solidFill>
            <a:srgbClr val="F7E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576864" y="3848859"/>
            <a:ext cx="5583318" cy="3416320"/>
          </a:xfrm>
          <a:prstGeom prst="rect">
            <a:avLst/>
          </a:prstGeom>
          <a:noFill/>
        </p:spPr>
        <p:txBody>
          <a:bodyPr wrap="square" rtlCol="0">
            <a:spAutoFit/>
          </a:bodyPr>
          <a:lstStyle/>
          <a:p>
            <a:pPr algn="ctr"/>
            <a:r>
              <a:rPr lang="pt-BR" sz="5400" dirty="0">
                <a:solidFill>
                  <a:schemeClr val="accent1"/>
                </a:solidFill>
                <a:latin typeface="Impact" panose="020B0806030902050204" pitchFamily="34" charset="0"/>
              </a:rPr>
              <a:t>Eventos: Quando Você Espera Que Algo Aconteça... E Acontece!</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578" y="601816"/>
            <a:ext cx="5583318" cy="3247043"/>
          </a:xfrm>
          <a:prstGeom prst="rect">
            <a:avLst/>
          </a:prstGeom>
          <a:noFill/>
        </p:spPr>
        <p:txBody>
          <a:bodyPr wrap="square" rtlCol="0">
            <a:spAutoFit/>
          </a:bodyPr>
          <a:lstStyle/>
          <a:p>
            <a:pPr algn="ctr"/>
            <a:r>
              <a:rPr lang="pt-BR" sz="20500" dirty="0">
                <a:ln>
                  <a:solidFill>
                    <a:srgbClr val="11FFFE"/>
                  </a:solidFill>
                </a:ln>
                <a:solidFill>
                  <a:srgbClr val="FFC000"/>
                </a:solidFill>
                <a:latin typeface="Impact" panose="020B0806030902050204" pitchFamily="34"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697818" y="7189278"/>
            <a:ext cx="5522841" cy="75901"/>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sp>
        <p:nvSpPr>
          <p:cNvPr id="6" name="texto_componente">
            <a:extLst>
              <a:ext uri="{FF2B5EF4-FFF2-40B4-BE49-F238E27FC236}">
                <a16:creationId xmlns:a16="http://schemas.microsoft.com/office/drawing/2014/main" id="{A8281A8C-F51B-8070-EE7F-AC4CBC315387}"/>
              </a:ext>
            </a:extLst>
          </p:cNvPr>
          <p:cNvSpPr txBox="1"/>
          <p:nvPr/>
        </p:nvSpPr>
        <p:spPr>
          <a:xfrm>
            <a:off x="621978" y="7592662"/>
            <a:ext cx="5583318" cy="584775"/>
          </a:xfrm>
          <a:prstGeom prst="rect">
            <a:avLst/>
          </a:prstGeom>
          <a:noFill/>
        </p:spPr>
        <p:txBody>
          <a:bodyPr wrap="square" rtlCol="0">
            <a:spAutoFit/>
          </a:bodyPr>
          <a:lstStyle/>
          <a:p>
            <a:pPr algn="ctr"/>
            <a:r>
              <a:rPr lang="pt-BR" sz="1600" dirty="0"/>
              <a:t>Manipulação de eventos no </a:t>
            </a:r>
            <a:r>
              <a:rPr lang="pt-BR" sz="1600" dirty="0" err="1"/>
              <a:t>JavaScript</a:t>
            </a:r>
            <a:r>
              <a:rPr lang="pt-BR" sz="1600" dirty="0"/>
              <a:t> com exemplos práticos, como clique e tecla pressionada.</a:t>
            </a:r>
            <a:endParaRPr lang="pt-BR" sz="1714" dirty="0">
              <a:solidFill>
                <a:schemeClr val="accent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14</a:t>
            </a:fld>
            <a:endParaRPr lang="pt-BR"/>
          </a:p>
        </p:txBody>
      </p:sp>
    </p:spTree>
    <p:extLst>
      <p:ext uri="{BB962C8B-B14F-4D97-AF65-F5344CB8AC3E}">
        <p14:creationId xmlns:p14="http://schemas.microsoft.com/office/powerpoint/2010/main" val="277569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466444"/>
          </a:xfrm>
          <a:prstGeom prst="rect">
            <a:avLst/>
          </a:prstGeom>
          <a:noFill/>
        </p:spPr>
        <p:txBody>
          <a:bodyPr wrap="square" rtlCol="0">
            <a:spAutoFit/>
          </a:bodyPr>
          <a:lstStyle/>
          <a:p>
            <a:pPr algn="ctr"/>
            <a:r>
              <a:rPr lang="pt-BR" sz="1714"/>
              <a:t>Eventos são uma das partes mais dinâmicas do JavaScript. Eles são a forma como seu código responde a ações do usuário, como clicar em um botão ou digitar em um campo de texto. Em outras palavras, você pode "ouvir" o que o usuário está fazendo e reagir quando algo acontece. A beleza dos eventos é que eles permitem que o JavaScript torne a página interativa e viva, mas é claro, você precisa saber como "esperar" corretamente por eles. Vamos ver como isso funciona na prática.</a:t>
            </a:r>
            <a:endParaRPr lang="pt-BR" sz="1714"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Eventos: Quando Você Espera Que Algo Aconteça... E Acontece!</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DFAFA00F-57AB-D883-180D-34F54CEFC796}"/>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8" name="Imagem 7">
            <a:extLst>
              <a:ext uri="{FF2B5EF4-FFF2-40B4-BE49-F238E27FC236}">
                <a16:creationId xmlns:a16="http://schemas.microsoft.com/office/drawing/2014/main" id="{9FB68626-A7AD-DC1D-8904-2DC184106F54}"/>
              </a:ext>
            </a:extLst>
          </p:cNvPr>
          <p:cNvPicPr>
            <a:picLocks noChangeAspect="1"/>
          </p:cNvPicPr>
          <p:nvPr/>
        </p:nvPicPr>
        <p:blipFill>
          <a:blip r:embed="rId6"/>
          <a:stretch>
            <a:fillRect/>
          </a:stretch>
        </p:blipFill>
        <p:spPr>
          <a:xfrm>
            <a:off x="651000" y="5825238"/>
            <a:ext cx="5525271" cy="1457528"/>
          </a:xfrm>
          <a:prstGeom prst="rect">
            <a:avLst/>
          </a:prstGeom>
        </p:spPr>
      </p:pic>
    </p:spTree>
    <p:extLst>
      <p:ext uri="{BB962C8B-B14F-4D97-AF65-F5344CB8AC3E}">
        <p14:creationId xmlns:p14="http://schemas.microsoft.com/office/powerpoint/2010/main" val="179721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730235"/>
          </a:xfrm>
          <a:prstGeom prst="rect">
            <a:avLst/>
          </a:prstGeom>
          <a:noFill/>
        </p:spPr>
        <p:txBody>
          <a:bodyPr wrap="square" rtlCol="0">
            <a:spAutoFit/>
          </a:bodyPr>
          <a:lstStyle/>
          <a:p>
            <a:pPr algn="ctr"/>
            <a:r>
              <a:rPr lang="pt-BR" sz="1714" dirty="0"/>
              <a:t>No primeiro exemplo, adicionamos um evento de clique a um botão com o ID </a:t>
            </a:r>
            <a:r>
              <a:rPr lang="pt-BR" sz="1714" dirty="0" err="1"/>
              <a:t>myButton</a:t>
            </a:r>
            <a:r>
              <a:rPr lang="pt-BR" sz="1714" dirty="0"/>
              <a:t>. Quando o botão é clicado, a função </a:t>
            </a:r>
            <a:r>
              <a:rPr lang="pt-BR" sz="1714" dirty="0" err="1"/>
              <a:t>handleClick</a:t>
            </a:r>
            <a:r>
              <a:rPr lang="pt-BR" sz="1714" dirty="0"/>
              <a:t> é chamada, e uma mensagem é exibida com </a:t>
            </a:r>
            <a:r>
              <a:rPr lang="pt-BR" sz="1714" dirty="0" err="1"/>
              <a:t>alert</a:t>
            </a:r>
            <a:r>
              <a:rPr lang="pt-BR" sz="1714" dirty="0"/>
              <a:t>. No segundo exemplo, usamos o evento </a:t>
            </a:r>
            <a:r>
              <a:rPr lang="pt-BR" sz="1714" dirty="0" err="1"/>
              <a:t>keydown</a:t>
            </a:r>
            <a:r>
              <a:rPr lang="pt-BR" sz="1714" dirty="0"/>
              <a:t> para ouvir quando qualquer tecla é pressionada no teclado. O código captura a tecla pressionada e exibe no console o nome da tecla (por exemplo, "</a:t>
            </a:r>
            <a:r>
              <a:rPr lang="pt-BR" sz="1714" dirty="0" err="1"/>
              <a:t>Enter</a:t>
            </a:r>
            <a:r>
              <a:rPr lang="pt-BR" sz="1714" dirty="0"/>
              <a:t>" ou "a"). Esses eventos são apenas o começo do que você pode fazer para tornar uma página interativa.</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Eventos: Quando Você Espera Que Algo Aconteça... E Acontece!</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DFAFA00F-57AB-D883-180D-34F54CEFC796}"/>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7" name="Imagem 6">
            <a:extLst>
              <a:ext uri="{FF2B5EF4-FFF2-40B4-BE49-F238E27FC236}">
                <a16:creationId xmlns:a16="http://schemas.microsoft.com/office/drawing/2014/main" id="{218C068E-B72C-ABE1-9DB7-0710578CD439}"/>
              </a:ext>
            </a:extLst>
          </p:cNvPr>
          <p:cNvPicPr>
            <a:picLocks noChangeAspect="1"/>
          </p:cNvPicPr>
          <p:nvPr/>
        </p:nvPicPr>
        <p:blipFill>
          <a:blip r:embed="rId6"/>
          <a:stretch>
            <a:fillRect/>
          </a:stretch>
        </p:blipFill>
        <p:spPr>
          <a:xfrm>
            <a:off x="490127" y="5899585"/>
            <a:ext cx="5877745" cy="1476581"/>
          </a:xfrm>
          <a:prstGeom prst="rect">
            <a:avLst/>
          </a:prstGeom>
        </p:spPr>
      </p:pic>
    </p:spTree>
    <p:extLst>
      <p:ext uri="{BB962C8B-B14F-4D97-AF65-F5344CB8AC3E}">
        <p14:creationId xmlns:p14="http://schemas.microsoft.com/office/powerpoint/2010/main" val="1863518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6858000" cy="9906000"/>
          </a:xfrm>
          <a:prstGeom prst="rect">
            <a:avLst/>
          </a:prstGeom>
          <a:solidFill>
            <a:srgbClr val="F7E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576864" y="3848859"/>
            <a:ext cx="5583318" cy="3416320"/>
          </a:xfrm>
          <a:prstGeom prst="rect">
            <a:avLst/>
          </a:prstGeom>
          <a:noFill/>
        </p:spPr>
        <p:txBody>
          <a:bodyPr wrap="square" rtlCol="0">
            <a:spAutoFit/>
          </a:bodyPr>
          <a:lstStyle/>
          <a:p>
            <a:pPr algn="ctr"/>
            <a:r>
              <a:rPr lang="pt-BR" sz="5400" dirty="0">
                <a:solidFill>
                  <a:schemeClr val="accent1"/>
                </a:solidFill>
                <a:latin typeface="Impact" panose="020B0806030902050204" pitchFamily="34" charset="0"/>
              </a:rPr>
              <a:t>Desestruturar: Como Pegar o Que Precisa e Fingir Que Entendeu</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578" y="601816"/>
            <a:ext cx="5583318" cy="3247043"/>
          </a:xfrm>
          <a:prstGeom prst="rect">
            <a:avLst/>
          </a:prstGeom>
          <a:noFill/>
        </p:spPr>
        <p:txBody>
          <a:bodyPr wrap="square" rtlCol="0">
            <a:spAutoFit/>
          </a:bodyPr>
          <a:lstStyle/>
          <a:p>
            <a:pPr algn="ctr"/>
            <a:r>
              <a:rPr lang="pt-BR" sz="20500" dirty="0">
                <a:ln>
                  <a:solidFill>
                    <a:srgbClr val="11FFFE"/>
                  </a:solidFill>
                </a:ln>
                <a:solidFill>
                  <a:srgbClr val="FFC000"/>
                </a:solidFill>
                <a:latin typeface="Impact" panose="020B0806030902050204" pitchFamily="34" charset="0"/>
              </a:rPr>
              <a:t>06</a:t>
            </a:r>
          </a:p>
        </p:txBody>
      </p:sp>
      <p:sp>
        <p:nvSpPr>
          <p:cNvPr id="5" name="Retângulo 4">
            <a:extLst>
              <a:ext uri="{FF2B5EF4-FFF2-40B4-BE49-F238E27FC236}">
                <a16:creationId xmlns:a16="http://schemas.microsoft.com/office/drawing/2014/main" id="{FA80E993-76DA-56CE-427C-CE1D83BD30C1}"/>
              </a:ext>
            </a:extLst>
          </p:cNvPr>
          <p:cNvSpPr/>
          <p:nvPr/>
        </p:nvSpPr>
        <p:spPr>
          <a:xfrm>
            <a:off x="697818" y="7189278"/>
            <a:ext cx="5522841" cy="75901"/>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sp>
        <p:nvSpPr>
          <p:cNvPr id="6" name="texto_componente">
            <a:extLst>
              <a:ext uri="{FF2B5EF4-FFF2-40B4-BE49-F238E27FC236}">
                <a16:creationId xmlns:a16="http://schemas.microsoft.com/office/drawing/2014/main" id="{A8281A8C-F51B-8070-EE7F-AC4CBC315387}"/>
              </a:ext>
            </a:extLst>
          </p:cNvPr>
          <p:cNvSpPr txBox="1"/>
          <p:nvPr/>
        </p:nvSpPr>
        <p:spPr>
          <a:xfrm>
            <a:off x="621978" y="7592662"/>
            <a:ext cx="5583318" cy="883703"/>
          </a:xfrm>
          <a:prstGeom prst="rect">
            <a:avLst/>
          </a:prstGeom>
          <a:noFill/>
        </p:spPr>
        <p:txBody>
          <a:bodyPr wrap="square" rtlCol="0">
            <a:spAutoFit/>
          </a:bodyPr>
          <a:lstStyle/>
          <a:p>
            <a:pPr algn="ctr"/>
            <a:r>
              <a:rPr lang="pt-BR" sz="1714" dirty="0">
                <a:solidFill>
                  <a:schemeClr val="accent1"/>
                </a:solidFill>
              </a:rPr>
              <a:t>Introdução à desestruturação de objetos e </a:t>
            </a:r>
            <a:r>
              <a:rPr lang="pt-BR" sz="1714" dirty="0" err="1">
                <a:solidFill>
                  <a:schemeClr val="accent1"/>
                </a:solidFill>
              </a:rPr>
              <a:t>arrays</a:t>
            </a:r>
            <a:r>
              <a:rPr lang="pt-BR" sz="1714" dirty="0">
                <a:solidFill>
                  <a:schemeClr val="accent1"/>
                </a:solidFill>
              </a:rPr>
              <a:t>, com dicas sobre como acessar valores de forma mais eficiente.</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17</a:t>
            </a:fld>
            <a:endParaRPr lang="pt-BR"/>
          </a:p>
        </p:txBody>
      </p:sp>
    </p:spTree>
    <p:extLst>
      <p:ext uri="{BB962C8B-B14F-4D97-AF65-F5344CB8AC3E}">
        <p14:creationId xmlns:p14="http://schemas.microsoft.com/office/powerpoint/2010/main" val="206042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466444"/>
          </a:xfrm>
          <a:prstGeom prst="rect">
            <a:avLst/>
          </a:prstGeom>
          <a:noFill/>
        </p:spPr>
        <p:txBody>
          <a:bodyPr wrap="square" rtlCol="0">
            <a:spAutoFit/>
          </a:bodyPr>
          <a:lstStyle/>
          <a:p>
            <a:pPr algn="ctr"/>
            <a:r>
              <a:rPr lang="pt-BR" sz="1714"/>
              <a:t>Desestruturar objetos e arrays é uma técnica que permite "extrair" dados de uma estrutura mais complexa de forma simples e direta. Se antes você precisava acessar os dados de um objeto ou array de forma mais verborrágica, agora, com a desestruturação, você pode fazer isso em uma única linha. Parece mágica, mas é apenas JavaScript ficando mais prático (e elegante). Vamos ver como desestruturar objetos e arrays, e fingir que isso sempre foi fácil para você.</a:t>
            </a:r>
            <a:endParaRPr lang="pt-BR" sz="1714"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Parâmetros e Funções: Porque Não Pode Ser Simples, Né?</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DB8E3F83-6DC2-D4BB-DDB5-DCDEF63F2DD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8" name="Imagem 7">
            <a:extLst>
              <a:ext uri="{FF2B5EF4-FFF2-40B4-BE49-F238E27FC236}">
                <a16:creationId xmlns:a16="http://schemas.microsoft.com/office/drawing/2014/main" id="{889DA076-CD06-7BE0-CE3F-D4FE6FAEBADD}"/>
              </a:ext>
            </a:extLst>
          </p:cNvPr>
          <p:cNvPicPr>
            <a:picLocks noChangeAspect="1"/>
          </p:cNvPicPr>
          <p:nvPr/>
        </p:nvPicPr>
        <p:blipFill>
          <a:blip r:embed="rId6"/>
          <a:stretch>
            <a:fillRect/>
          </a:stretch>
        </p:blipFill>
        <p:spPr>
          <a:xfrm>
            <a:off x="1142681" y="5127206"/>
            <a:ext cx="4572638" cy="2772162"/>
          </a:xfrm>
          <a:prstGeom prst="rect">
            <a:avLst/>
          </a:prstGeom>
        </p:spPr>
      </p:pic>
    </p:spTree>
    <p:extLst>
      <p:ext uri="{BB962C8B-B14F-4D97-AF65-F5344CB8AC3E}">
        <p14:creationId xmlns:p14="http://schemas.microsoft.com/office/powerpoint/2010/main" val="2873539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730235"/>
          </a:xfrm>
          <a:prstGeom prst="rect">
            <a:avLst/>
          </a:prstGeom>
          <a:noFill/>
        </p:spPr>
        <p:txBody>
          <a:bodyPr wrap="square" rtlCol="0">
            <a:spAutoFit/>
          </a:bodyPr>
          <a:lstStyle/>
          <a:p>
            <a:pPr algn="ctr"/>
            <a:r>
              <a:rPr lang="pt-BR" sz="1714"/>
              <a:t>No primeiro exemplo, desestruturamos o objeto person, extraindo as propriedades name, age, e job em uma única linha. Em vez de acessar person.name, person.age e person.job repetidamente, podemos acessar diretamente essas variáveis desestruturadas. O mesmo acontece com arrays no segundo exemplo: extraímos os valores de colors diretamente em firstColor, secondColor e thirdColor. Além disso, você pode definir valores padrão, como no caso de nationality, que assume o valor 'Brasileira' se não for encontrado no objeto.</a:t>
            </a:r>
            <a:endParaRPr lang="pt-BR" sz="1714"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Parâmetros e Funções: Porque Não Pode Ser Simples, Né?</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DB8E3F83-6DC2-D4BB-DDB5-DCDEF63F2DD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7" name="Imagem 6">
            <a:extLst>
              <a:ext uri="{FF2B5EF4-FFF2-40B4-BE49-F238E27FC236}">
                <a16:creationId xmlns:a16="http://schemas.microsoft.com/office/drawing/2014/main" id="{A2EB0F33-A597-9961-E4EE-D5EE406E9485}"/>
              </a:ext>
            </a:extLst>
          </p:cNvPr>
          <p:cNvPicPr>
            <a:picLocks noChangeAspect="1"/>
          </p:cNvPicPr>
          <p:nvPr/>
        </p:nvPicPr>
        <p:blipFill>
          <a:blip r:embed="rId6"/>
          <a:stretch>
            <a:fillRect/>
          </a:stretch>
        </p:blipFill>
        <p:spPr>
          <a:xfrm>
            <a:off x="785443" y="5889754"/>
            <a:ext cx="5287113" cy="1619476"/>
          </a:xfrm>
          <a:prstGeom prst="rect">
            <a:avLst/>
          </a:prstGeom>
        </p:spPr>
      </p:pic>
    </p:spTree>
    <p:extLst>
      <p:ext uri="{BB962C8B-B14F-4D97-AF65-F5344CB8AC3E}">
        <p14:creationId xmlns:p14="http://schemas.microsoft.com/office/powerpoint/2010/main" val="370661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6858000" cy="9906000"/>
          </a:xfrm>
          <a:prstGeom prst="rect">
            <a:avLst/>
          </a:prstGeom>
          <a:solidFill>
            <a:srgbClr val="F7E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576864" y="3848859"/>
            <a:ext cx="5583318" cy="2585323"/>
          </a:xfrm>
          <a:prstGeom prst="rect">
            <a:avLst/>
          </a:prstGeom>
          <a:noFill/>
        </p:spPr>
        <p:txBody>
          <a:bodyPr wrap="square" rtlCol="0">
            <a:spAutoFit/>
          </a:bodyPr>
          <a:lstStyle/>
          <a:p>
            <a:pPr algn="ctr"/>
            <a:r>
              <a:rPr lang="pt-BR" sz="5400" dirty="0" err="1">
                <a:solidFill>
                  <a:schemeClr val="accent1"/>
                </a:solidFill>
                <a:latin typeface="Impact" panose="020B0806030902050204" pitchFamily="34" charset="0"/>
              </a:rPr>
              <a:t>Handle</a:t>
            </a:r>
            <a:r>
              <a:rPr lang="pt-BR" sz="5400" dirty="0">
                <a:solidFill>
                  <a:schemeClr val="accent1"/>
                </a:solidFill>
                <a:latin typeface="Impact" panose="020B0806030902050204" pitchFamily="34" charset="0"/>
              </a:rPr>
              <a:t>? Só Um Nome Chique Para Algo Simples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578" y="601816"/>
            <a:ext cx="5583318" cy="3247043"/>
          </a:xfrm>
          <a:prstGeom prst="rect">
            <a:avLst/>
          </a:prstGeom>
          <a:noFill/>
        </p:spPr>
        <p:txBody>
          <a:bodyPr wrap="square" rtlCol="0">
            <a:spAutoFit/>
          </a:bodyPr>
          <a:lstStyle/>
          <a:p>
            <a:pPr algn="ctr"/>
            <a:r>
              <a:rPr lang="pt-BR" sz="20500" dirty="0">
                <a:ln>
                  <a:solidFill>
                    <a:srgbClr val="11FFFE"/>
                  </a:solidFill>
                </a:ln>
                <a:solidFill>
                  <a:srgbClr val="FFC000"/>
                </a:solidFill>
                <a:latin typeface="Impact" panose="020B0806030902050204" pitchFamily="34"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697817" y="6649664"/>
            <a:ext cx="5522841" cy="75901"/>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sp>
        <p:nvSpPr>
          <p:cNvPr id="6" name="texto_componente">
            <a:extLst>
              <a:ext uri="{FF2B5EF4-FFF2-40B4-BE49-F238E27FC236}">
                <a16:creationId xmlns:a16="http://schemas.microsoft.com/office/drawing/2014/main" id="{A8281A8C-F51B-8070-EE7F-AC4CBC315387}"/>
              </a:ext>
            </a:extLst>
          </p:cNvPr>
          <p:cNvSpPr txBox="1"/>
          <p:nvPr/>
        </p:nvSpPr>
        <p:spPr>
          <a:xfrm>
            <a:off x="621977" y="7053048"/>
            <a:ext cx="5583318" cy="883703"/>
          </a:xfrm>
          <a:prstGeom prst="rect">
            <a:avLst/>
          </a:prstGeom>
          <a:noFill/>
        </p:spPr>
        <p:txBody>
          <a:bodyPr wrap="square" rtlCol="0">
            <a:spAutoFit/>
          </a:bodyPr>
          <a:lstStyle/>
          <a:p>
            <a:pPr algn="ctr"/>
            <a:r>
              <a:rPr lang="pt-BR" sz="1714" dirty="0">
                <a:solidFill>
                  <a:schemeClr val="accent1"/>
                </a:solidFill>
              </a:rPr>
              <a:t>Explicação sobre como "</a:t>
            </a:r>
            <a:r>
              <a:rPr lang="pt-BR" sz="1714" dirty="0" err="1">
                <a:solidFill>
                  <a:schemeClr val="accent1"/>
                </a:solidFill>
              </a:rPr>
              <a:t>handle</a:t>
            </a:r>
            <a:r>
              <a:rPr lang="pt-BR" sz="1714" dirty="0">
                <a:solidFill>
                  <a:schemeClr val="accent1"/>
                </a:solidFill>
              </a:rPr>
              <a:t>" é apenas um nome genérico e o uso de nomes mais significativos para funções.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64851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6858000" cy="9906000"/>
          </a:xfrm>
          <a:prstGeom prst="rect">
            <a:avLst/>
          </a:prstGeom>
          <a:solidFill>
            <a:srgbClr val="F7E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330200" y="3848859"/>
            <a:ext cx="6197600" cy="3416320"/>
          </a:xfrm>
          <a:prstGeom prst="rect">
            <a:avLst/>
          </a:prstGeom>
          <a:noFill/>
        </p:spPr>
        <p:txBody>
          <a:bodyPr wrap="square" rtlCol="0">
            <a:spAutoFit/>
          </a:bodyPr>
          <a:lstStyle/>
          <a:p>
            <a:pPr algn="ctr"/>
            <a:r>
              <a:rPr lang="pt-BR" sz="5400" dirty="0">
                <a:solidFill>
                  <a:schemeClr val="accent1"/>
                </a:solidFill>
                <a:latin typeface="Impact" panose="020B0806030902050204" pitchFamily="34" charset="0"/>
              </a:rPr>
              <a:t>Boas Práticas:</a:t>
            </a:r>
            <a:br>
              <a:rPr lang="pt-BR" sz="5400" dirty="0">
                <a:solidFill>
                  <a:schemeClr val="accent1"/>
                </a:solidFill>
                <a:latin typeface="Impact" panose="020B0806030902050204" pitchFamily="34" charset="0"/>
              </a:rPr>
            </a:br>
            <a:r>
              <a:rPr lang="pt-BR" sz="5400" dirty="0">
                <a:solidFill>
                  <a:schemeClr val="accent1"/>
                </a:solidFill>
                <a:latin typeface="Impact" panose="020B0806030902050204" pitchFamily="34" charset="0"/>
              </a:rPr>
              <a:t> O Que Você Vai Ignorar Até Precisar Consertar Algo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578" y="601816"/>
            <a:ext cx="5583318" cy="3247043"/>
          </a:xfrm>
          <a:prstGeom prst="rect">
            <a:avLst/>
          </a:prstGeom>
          <a:noFill/>
        </p:spPr>
        <p:txBody>
          <a:bodyPr wrap="square" rtlCol="0">
            <a:spAutoFit/>
          </a:bodyPr>
          <a:lstStyle/>
          <a:p>
            <a:pPr algn="ctr"/>
            <a:r>
              <a:rPr lang="pt-BR" sz="20500" dirty="0">
                <a:ln>
                  <a:solidFill>
                    <a:srgbClr val="11FFFE"/>
                  </a:solidFill>
                </a:ln>
                <a:solidFill>
                  <a:srgbClr val="FFC000"/>
                </a:solidFill>
                <a:latin typeface="Impact" panose="020B0806030902050204" pitchFamily="34" charset="0"/>
              </a:rPr>
              <a:t>07</a:t>
            </a:r>
          </a:p>
        </p:txBody>
      </p:sp>
      <p:sp>
        <p:nvSpPr>
          <p:cNvPr id="5" name="Retângulo 4">
            <a:extLst>
              <a:ext uri="{FF2B5EF4-FFF2-40B4-BE49-F238E27FC236}">
                <a16:creationId xmlns:a16="http://schemas.microsoft.com/office/drawing/2014/main" id="{FA80E993-76DA-56CE-427C-CE1D83BD30C1}"/>
              </a:ext>
            </a:extLst>
          </p:cNvPr>
          <p:cNvSpPr/>
          <p:nvPr/>
        </p:nvSpPr>
        <p:spPr>
          <a:xfrm>
            <a:off x="697818" y="7189278"/>
            <a:ext cx="5522841" cy="75901"/>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sp>
        <p:nvSpPr>
          <p:cNvPr id="6" name="texto_componente">
            <a:extLst>
              <a:ext uri="{FF2B5EF4-FFF2-40B4-BE49-F238E27FC236}">
                <a16:creationId xmlns:a16="http://schemas.microsoft.com/office/drawing/2014/main" id="{A8281A8C-F51B-8070-EE7F-AC4CBC315387}"/>
              </a:ext>
            </a:extLst>
          </p:cNvPr>
          <p:cNvSpPr txBox="1"/>
          <p:nvPr/>
        </p:nvSpPr>
        <p:spPr>
          <a:xfrm>
            <a:off x="621978" y="7592662"/>
            <a:ext cx="5583318" cy="619913"/>
          </a:xfrm>
          <a:prstGeom prst="rect">
            <a:avLst/>
          </a:prstGeom>
          <a:noFill/>
        </p:spPr>
        <p:txBody>
          <a:bodyPr wrap="square" rtlCol="0">
            <a:spAutoFit/>
          </a:bodyPr>
          <a:lstStyle/>
          <a:p>
            <a:pPr algn="ctr"/>
            <a:r>
              <a:rPr lang="pt-BR" sz="1714" dirty="0">
                <a:solidFill>
                  <a:schemeClr val="accent1"/>
                </a:solidFill>
              </a:rPr>
              <a:t>Dicas gerais de boas práticas, organização e manutenção de código, focando em legibilidade e simplicidade.</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20</a:t>
            </a:fld>
            <a:endParaRPr lang="pt-BR"/>
          </a:p>
        </p:txBody>
      </p:sp>
    </p:spTree>
    <p:extLst>
      <p:ext uri="{BB962C8B-B14F-4D97-AF65-F5344CB8AC3E}">
        <p14:creationId xmlns:p14="http://schemas.microsoft.com/office/powerpoint/2010/main" val="255705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466444"/>
          </a:xfrm>
          <a:prstGeom prst="rect">
            <a:avLst/>
          </a:prstGeom>
          <a:noFill/>
        </p:spPr>
        <p:txBody>
          <a:bodyPr wrap="square" rtlCol="0">
            <a:spAutoFit/>
          </a:bodyPr>
          <a:lstStyle/>
          <a:p>
            <a:pPr algn="ctr"/>
            <a:r>
              <a:rPr lang="pt-BR" sz="1714" dirty="0"/>
              <a:t>Boas práticas são como os exercícios de aquecimento antes do treino: você sabe que deveria fazer, mas muitas vezes pula, até que a dor te lembre da importância. No </a:t>
            </a:r>
            <a:r>
              <a:rPr lang="pt-BR" sz="1714" dirty="0" err="1"/>
              <a:t>JavaScript</a:t>
            </a:r>
            <a:r>
              <a:rPr lang="pt-BR" sz="1714" dirty="0"/>
              <a:t>, seguir boas práticas de organização, legibilidade e clareza no código pode parecer uma tarefa chata, mas quando o problema surge, você percebe o quanto isso facilita sua vida. Vamos ver algumas dicas simples que você pode ignorar... até o momento em que precisar desesperadamente delas.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Parâmetros e Funções: Porque Não Pode Ser Simples, Né?</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CFD5CBC6-0147-A117-23B3-17914CA793F6}"/>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9" name="Imagem 8">
            <a:extLst>
              <a:ext uri="{FF2B5EF4-FFF2-40B4-BE49-F238E27FC236}">
                <a16:creationId xmlns:a16="http://schemas.microsoft.com/office/drawing/2014/main" id="{EDA5FF0D-31BD-0083-C967-6A1E399866DD}"/>
              </a:ext>
            </a:extLst>
          </p:cNvPr>
          <p:cNvPicPr>
            <a:picLocks noChangeAspect="1"/>
          </p:cNvPicPr>
          <p:nvPr/>
        </p:nvPicPr>
        <p:blipFill>
          <a:blip r:embed="rId6"/>
          <a:stretch>
            <a:fillRect/>
          </a:stretch>
        </p:blipFill>
        <p:spPr>
          <a:xfrm>
            <a:off x="332943" y="5367925"/>
            <a:ext cx="6192114" cy="2305372"/>
          </a:xfrm>
          <a:prstGeom prst="rect">
            <a:avLst/>
          </a:prstGeom>
        </p:spPr>
      </p:pic>
    </p:spTree>
    <p:extLst>
      <p:ext uri="{BB962C8B-B14F-4D97-AF65-F5344CB8AC3E}">
        <p14:creationId xmlns:p14="http://schemas.microsoft.com/office/powerpoint/2010/main" val="386099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154461"/>
            <a:ext cx="5583318" cy="2730235"/>
          </a:xfrm>
          <a:prstGeom prst="rect">
            <a:avLst/>
          </a:prstGeom>
          <a:noFill/>
        </p:spPr>
        <p:txBody>
          <a:bodyPr wrap="square" rtlCol="0">
            <a:spAutoFit/>
          </a:bodyPr>
          <a:lstStyle/>
          <a:p>
            <a:pPr algn="ctr"/>
            <a:r>
              <a:rPr lang="pt-BR" sz="1714" dirty="0"/>
              <a:t>Aqui, mostramos algumas boas práticas simples mas poderosas. Primeiro, dê nomes claros às variáveis e funções para que o código seja mais legível. Segundo, use comentários com moderação, apenas onde necessário, para explicar o que o código faz. Terceiro, quebre funções grandes em menores e reutilizáveis, facilitando a manutenção do código. Em seguida, evite duplicar código (aplicar o princípio DRY). Por fim, prefira </a:t>
            </a:r>
            <a:r>
              <a:rPr lang="pt-BR" sz="1714" dirty="0" err="1"/>
              <a:t>const</a:t>
            </a:r>
            <a:r>
              <a:rPr lang="pt-BR" sz="1714" dirty="0"/>
              <a:t> e </a:t>
            </a:r>
            <a:r>
              <a:rPr lang="pt-BR" sz="1714" dirty="0" err="1"/>
              <a:t>let</a:t>
            </a:r>
            <a:r>
              <a:rPr lang="pt-BR" sz="1714" dirty="0"/>
              <a:t> ao invés de var para evitar problemas com escopo e valores inesperados.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Parâmetros e Funções: Porque Não Pode Ser Simples, Né?</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CFD5CBC6-0147-A117-23B3-17914CA793F6}"/>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334879"/>
            <a:ext cx="714376" cy="714376"/>
          </a:xfrm>
          <a:prstGeom prst="rect">
            <a:avLst/>
          </a:prstGeom>
        </p:spPr>
      </p:pic>
      <p:pic>
        <p:nvPicPr>
          <p:cNvPr id="10" name="Imagem 9">
            <a:extLst>
              <a:ext uri="{FF2B5EF4-FFF2-40B4-BE49-F238E27FC236}">
                <a16:creationId xmlns:a16="http://schemas.microsoft.com/office/drawing/2014/main" id="{58AA741A-60EB-96D6-4287-0A8185F4D41B}"/>
              </a:ext>
            </a:extLst>
          </p:cNvPr>
          <p:cNvPicPr>
            <a:picLocks noChangeAspect="1"/>
          </p:cNvPicPr>
          <p:nvPr/>
        </p:nvPicPr>
        <p:blipFill>
          <a:blip r:embed="rId6"/>
          <a:stretch>
            <a:fillRect/>
          </a:stretch>
        </p:blipFill>
        <p:spPr>
          <a:xfrm>
            <a:off x="641474" y="5087628"/>
            <a:ext cx="5544324" cy="3115110"/>
          </a:xfrm>
          <a:prstGeom prst="rect">
            <a:avLst/>
          </a:prstGeom>
        </p:spPr>
      </p:pic>
    </p:spTree>
    <p:extLst>
      <p:ext uri="{BB962C8B-B14F-4D97-AF65-F5344CB8AC3E}">
        <p14:creationId xmlns:p14="http://schemas.microsoft.com/office/powerpoint/2010/main" val="228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730235"/>
          </a:xfrm>
          <a:prstGeom prst="rect">
            <a:avLst/>
          </a:prstGeom>
          <a:noFill/>
        </p:spPr>
        <p:txBody>
          <a:bodyPr wrap="square" rtlCol="0">
            <a:spAutoFit/>
          </a:bodyPr>
          <a:lstStyle/>
          <a:p>
            <a:pPr algn="ctr"/>
            <a:r>
              <a:rPr lang="pt-BR" sz="1714" dirty="0"/>
              <a:t>Muitas vezes, você vai se deparar com funções nomeadas como </a:t>
            </a:r>
            <a:r>
              <a:rPr lang="pt-BR" sz="1714" dirty="0" err="1"/>
              <a:t>handleClick</a:t>
            </a:r>
            <a:r>
              <a:rPr lang="pt-BR" sz="1714" dirty="0"/>
              <a:t>, </a:t>
            </a:r>
            <a:r>
              <a:rPr lang="pt-BR" sz="1714" dirty="0" err="1"/>
              <a:t>handleSubmit</a:t>
            </a:r>
            <a:r>
              <a:rPr lang="pt-BR" sz="1714" dirty="0"/>
              <a:t>, entre outras, e pode se perguntar: "Por que esse nome?" A verdade é que "</a:t>
            </a:r>
            <a:r>
              <a:rPr lang="pt-BR" sz="1714" dirty="0" err="1"/>
              <a:t>handle</a:t>
            </a:r>
            <a:r>
              <a:rPr lang="pt-BR" sz="1714" dirty="0"/>
              <a:t>" não é nada mais do que um termo genérico que os programadores usam para indicar que uma função vai "lidar" com algo, como um evento. Você pode nomear suas funções da maneira que fizer mais sentido para você ou sua equipe. O importante é que o nome seja claro e descritivo. "</a:t>
            </a:r>
            <a:r>
              <a:rPr lang="pt-BR" sz="1714" dirty="0" err="1"/>
              <a:t>Handle</a:t>
            </a:r>
            <a:r>
              <a:rPr lang="pt-BR" sz="1714" dirty="0"/>
              <a:t>" é apenas um nome chique, mas a escolha real depende de você.</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971676"/>
          </a:xfrm>
          <a:prstGeom prst="rect">
            <a:avLst/>
          </a:prstGeom>
          <a:noFill/>
        </p:spPr>
        <p:txBody>
          <a:bodyPr wrap="square" rtlCol="0">
            <a:spAutoFit/>
          </a:bodyPr>
          <a:lstStyle/>
          <a:p>
            <a:r>
              <a:rPr lang="pt-BR" sz="2857" dirty="0" err="1">
                <a:latin typeface="Impact" panose="020B0806030902050204" pitchFamily="34" charset="0"/>
              </a:rPr>
              <a:t>Handle</a:t>
            </a:r>
            <a:r>
              <a:rPr lang="pt-BR" sz="2857" dirty="0">
                <a:latin typeface="Impact" panose="020B0806030902050204" pitchFamily="34" charset="0"/>
              </a:rPr>
              <a:t>? Só Um Nome Chique Para Algo Simples</a:t>
            </a: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6" name="Imagem 5" descr="Uma imagem contendo objeto, placa, monitor, televisão&#10;&#10;Descrição gerada automaticamente">
            <a:extLst>
              <a:ext uri="{FF2B5EF4-FFF2-40B4-BE49-F238E27FC236}">
                <a16:creationId xmlns:a16="http://schemas.microsoft.com/office/drawing/2014/main" id="{2A27F9E0-5A4F-92E7-32AD-A43C973F1F63}"/>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71812" y="8163360"/>
            <a:ext cx="714376" cy="714376"/>
          </a:xfrm>
          <a:prstGeom prst="rect">
            <a:avLst/>
          </a:prstGeom>
        </p:spPr>
      </p:pic>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24" name="Imagem 23">
            <a:extLst>
              <a:ext uri="{FF2B5EF4-FFF2-40B4-BE49-F238E27FC236}">
                <a16:creationId xmlns:a16="http://schemas.microsoft.com/office/drawing/2014/main" id="{EF229108-3413-4D54-993B-98C8E9F256C2}"/>
              </a:ext>
            </a:extLst>
          </p:cNvPr>
          <p:cNvPicPr>
            <a:picLocks noChangeAspect="1"/>
          </p:cNvPicPr>
          <p:nvPr/>
        </p:nvPicPr>
        <p:blipFill>
          <a:blip r:embed="rId6"/>
          <a:srcRect t="13209"/>
          <a:stretch/>
        </p:blipFill>
        <p:spPr>
          <a:xfrm>
            <a:off x="1056944" y="5430666"/>
            <a:ext cx="4744112" cy="1942981"/>
          </a:xfrm>
          <a:prstGeom prst="rect">
            <a:avLst/>
          </a:prstGeom>
        </p:spPr>
      </p:pic>
    </p:spTree>
    <p:extLst>
      <p:ext uri="{BB962C8B-B14F-4D97-AF65-F5344CB8AC3E}">
        <p14:creationId xmlns:p14="http://schemas.microsoft.com/office/powerpoint/2010/main" val="7966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202654"/>
          </a:xfrm>
          <a:prstGeom prst="rect">
            <a:avLst/>
          </a:prstGeom>
          <a:noFill/>
        </p:spPr>
        <p:txBody>
          <a:bodyPr wrap="square" rtlCol="0">
            <a:spAutoFit/>
          </a:bodyPr>
          <a:lstStyle/>
          <a:p>
            <a:pPr algn="ctr"/>
            <a:r>
              <a:rPr lang="pt-BR" sz="1714" dirty="0"/>
              <a:t>Explicação do código: No exemplo abaixo, a função </a:t>
            </a:r>
            <a:r>
              <a:rPr lang="pt-BR" sz="1714" dirty="0" err="1"/>
              <a:t>handleClick</a:t>
            </a:r>
            <a:r>
              <a:rPr lang="pt-BR" sz="1714" dirty="0"/>
              <a:t> poderia ser facilmente substituída por </a:t>
            </a:r>
            <a:r>
              <a:rPr lang="pt-BR" sz="1714" dirty="0" err="1"/>
              <a:t>logButtonClick</a:t>
            </a:r>
            <a:r>
              <a:rPr lang="pt-BR" sz="1714" dirty="0"/>
              <a:t> ou qualquer outro nome que faça mais sentido para você. O importante é que o nome da função reflita sua funcionalidade. Ambos os exemplos fazem exatamente a mesma coisa: registram uma mensagem no console quando o botão é clicado. "</a:t>
            </a:r>
            <a:r>
              <a:rPr lang="pt-BR" sz="1714" dirty="0" err="1"/>
              <a:t>Handle</a:t>
            </a:r>
            <a:r>
              <a:rPr lang="pt-BR" sz="1714" dirty="0"/>
              <a:t>" é só uma escolha comum, mas você pode ser mais criativo.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971676"/>
          </a:xfrm>
          <a:prstGeom prst="rect">
            <a:avLst/>
          </a:prstGeom>
          <a:noFill/>
        </p:spPr>
        <p:txBody>
          <a:bodyPr wrap="square" rtlCol="0">
            <a:spAutoFit/>
          </a:bodyPr>
          <a:lstStyle/>
          <a:p>
            <a:r>
              <a:rPr lang="pt-BR" sz="2857" dirty="0" err="1">
                <a:latin typeface="Impact" panose="020B0806030902050204" pitchFamily="34" charset="0"/>
              </a:rPr>
              <a:t>Handle</a:t>
            </a:r>
            <a:r>
              <a:rPr lang="pt-BR" sz="2857" dirty="0">
                <a:latin typeface="Impact" panose="020B0806030902050204" pitchFamily="34" charset="0"/>
              </a:rPr>
              <a:t>? Só Um Nome Chique Para Algo Simples</a:t>
            </a: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6" name="Imagem 5" descr="Uma imagem contendo objeto, placa, monitor, televisão&#10;&#10;Descrição gerada automaticamente">
            <a:extLst>
              <a:ext uri="{FF2B5EF4-FFF2-40B4-BE49-F238E27FC236}">
                <a16:creationId xmlns:a16="http://schemas.microsoft.com/office/drawing/2014/main" id="{2A27F9E0-5A4F-92E7-32AD-A43C973F1F63}"/>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71812" y="8163360"/>
            <a:ext cx="714376" cy="714376"/>
          </a:xfrm>
          <a:prstGeom prst="rect">
            <a:avLst/>
          </a:prstGeom>
        </p:spPr>
      </p:pic>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7" name="Imagem 6">
            <a:extLst>
              <a:ext uri="{FF2B5EF4-FFF2-40B4-BE49-F238E27FC236}">
                <a16:creationId xmlns:a16="http://schemas.microsoft.com/office/drawing/2014/main" id="{75B8B516-5A74-F809-3957-73058B852850}"/>
              </a:ext>
            </a:extLst>
          </p:cNvPr>
          <p:cNvPicPr>
            <a:picLocks noChangeAspect="1"/>
          </p:cNvPicPr>
          <p:nvPr/>
        </p:nvPicPr>
        <p:blipFill>
          <a:blip r:embed="rId6"/>
          <a:srcRect t="20174"/>
          <a:stretch/>
        </p:blipFill>
        <p:spPr>
          <a:xfrm>
            <a:off x="616264" y="5766730"/>
            <a:ext cx="5583317" cy="714376"/>
          </a:xfrm>
          <a:prstGeom prst="rect">
            <a:avLst/>
          </a:prstGeom>
        </p:spPr>
      </p:pic>
    </p:spTree>
    <p:extLst>
      <p:ext uri="{BB962C8B-B14F-4D97-AF65-F5344CB8AC3E}">
        <p14:creationId xmlns:p14="http://schemas.microsoft.com/office/powerpoint/2010/main" val="422377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6858000" cy="9906000"/>
          </a:xfrm>
          <a:prstGeom prst="rect">
            <a:avLst/>
          </a:prstGeom>
          <a:solidFill>
            <a:srgbClr val="F7E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576864" y="3848859"/>
            <a:ext cx="5583318" cy="3416320"/>
          </a:xfrm>
          <a:prstGeom prst="rect">
            <a:avLst/>
          </a:prstGeom>
          <a:noFill/>
        </p:spPr>
        <p:txBody>
          <a:bodyPr wrap="square" rtlCol="0">
            <a:spAutoFit/>
          </a:bodyPr>
          <a:lstStyle/>
          <a:p>
            <a:pPr algn="ctr"/>
            <a:r>
              <a:rPr lang="pt-BR" sz="5400" dirty="0">
                <a:solidFill>
                  <a:schemeClr val="accent1"/>
                </a:solidFill>
                <a:latin typeface="Impact" panose="020B0806030902050204" pitchFamily="34" charset="0"/>
              </a:rPr>
              <a:t>DOM: Como Mexer Sem Quebrar Tudo (Na Maioria das Vezes)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578" y="601816"/>
            <a:ext cx="5583318" cy="3247043"/>
          </a:xfrm>
          <a:prstGeom prst="rect">
            <a:avLst/>
          </a:prstGeom>
          <a:noFill/>
        </p:spPr>
        <p:txBody>
          <a:bodyPr wrap="square" rtlCol="0">
            <a:spAutoFit/>
          </a:bodyPr>
          <a:lstStyle/>
          <a:p>
            <a:pPr algn="ctr"/>
            <a:r>
              <a:rPr lang="pt-BR" sz="20500" dirty="0">
                <a:ln>
                  <a:solidFill>
                    <a:srgbClr val="11FFFE"/>
                  </a:solidFill>
                </a:ln>
                <a:solidFill>
                  <a:srgbClr val="FFC000"/>
                </a:solidFill>
                <a:latin typeface="Impact" panose="020B0806030902050204" pitchFamily="34"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697818" y="7189278"/>
            <a:ext cx="5522841" cy="75901"/>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sp>
        <p:nvSpPr>
          <p:cNvPr id="6" name="texto_componente">
            <a:extLst>
              <a:ext uri="{FF2B5EF4-FFF2-40B4-BE49-F238E27FC236}">
                <a16:creationId xmlns:a16="http://schemas.microsoft.com/office/drawing/2014/main" id="{A8281A8C-F51B-8070-EE7F-AC4CBC315387}"/>
              </a:ext>
            </a:extLst>
          </p:cNvPr>
          <p:cNvSpPr txBox="1"/>
          <p:nvPr/>
        </p:nvSpPr>
        <p:spPr>
          <a:xfrm>
            <a:off x="621978" y="7592662"/>
            <a:ext cx="5583318" cy="883703"/>
          </a:xfrm>
          <a:prstGeom prst="rect">
            <a:avLst/>
          </a:prstGeom>
          <a:noFill/>
        </p:spPr>
        <p:txBody>
          <a:bodyPr wrap="square" rtlCol="0">
            <a:spAutoFit/>
          </a:bodyPr>
          <a:lstStyle/>
          <a:p>
            <a:pPr algn="ctr"/>
            <a:r>
              <a:rPr lang="pt-BR" sz="1714" dirty="0">
                <a:solidFill>
                  <a:schemeClr val="accent1"/>
                </a:solidFill>
              </a:rPr>
              <a:t>Explicação sobre como "</a:t>
            </a:r>
            <a:r>
              <a:rPr lang="pt-BR" sz="1714" dirty="0" err="1">
                <a:solidFill>
                  <a:schemeClr val="accent1"/>
                </a:solidFill>
              </a:rPr>
              <a:t>handle</a:t>
            </a:r>
            <a:r>
              <a:rPr lang="pt-BR" sz="1714" dirty="0">
                <a:solidFill>
                  <a:schemeClr val="accent1"/>
                </a:solidFill>
              </a:rPr>
              <a:t>" é apenas um nome genérico e o uso de nomes mais significativos para funções.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5</a:t>
            </a:fld>
            <a:endParaRPr lang="pt-BR"/>
          </a:p>
        </p:txBody>
      </p:sp>
    </p:spTree>
    <p:extLst>
      <p:ext uri="{BB962C8B-B14F-4D97-AF65-F5344CB8AC3E}">
        <p14:creationId xmlns:p14="http://schemas.microsoft.com/office/powerpoint/2010/main" val="391801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730235"/>
          </a:xfrm>
          <a:prstGeom prst="rect">
            <a:avLst/>
          </a:prstGeom>
          <a:noFill/>
        </p:spPr>
        <p:txBody>
          <a:bodyPr wrap="square" rtlCol="0">
            <a:spAutoFit/>
          </a:bodyPr>
          <a:lstStyle/>
          <a:p>
            <a:pPr algn="ctr"/>
            <a:r>
              <a:rPr lang="pt-BR" sz="1714" dirty="0"/>
              <a:t>O DOM (</a:t>
            </a:r>
            <a:r>
              <a:rPr lang="pt-BR" sz="1714" dirty="0" err="1"/>
              <a:t>Document</a:t>
            </a:r>
            <a:r>
              <a:rPr lang="pt-BR" sz="1714" dirty="0"/>
              <a:t> </a:t>
            </a:r>
            <a:r>
              <a:rPr lang="pt-BR" sz="1714" dirty="0" err="1"/>
              <a:t>Object</a:t>
            </a:r>
            <a:r>
              <a:rPr lang="pt-BR" sz="1714" dirty="0"/>
              <a:t> Model) é basicamente a forma como o navegador representa a estrutura da página. Isso permite que você interaja e manipule os elementos da página através do </a:t>
            </a:r>
            <a:r>
              <a:rPr lang="pt-BR" sz="1714" dirty="0" err="1"/>
              <a:t>JavaScript</a:t>
            </a:r>
            <a:r>
              <a:rPr lang="pt-BR" sz="1714" dirty="0"/>
              <a:t>. E aqui está o segredo: você não precisa entender cada detalhe do DOM para começar a brincar com ele. Na verdade, você só precisa saber selecionar o elemento certo e fazer pequenas alterações, como mudar um texto ou um estilo. Vamos ver como você pode mexer no DOM sem quebrar tudo (na maioria das vezes).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DOM: Como Mexer Sem Quebrar Tudo (Na Maioria das Vezes)</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8F6B6F36-912F-6B4C-FF93-7EFEA0262F3F}"/>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8" name="Imagem 7">
            <a:extLst>
              <a:ext uri="{FF2B5EF4-FFF2-40B4-BE49-F238E27FC236}">
                <a16:creationId xmlns:a16="http://schemas.microsoft.com/office/drawing/2014/main" id="{6941140E-28CF-9D69-84BE-F50B318C3E77}"/>
              </a:ext>
            </a:extLst>
          </p:cNvPr>
          <p:cNvPicPr>
            <a:picLocks noChangeAspect="1"/>
          </p:cNvPicPr>
          <p:nvPr/>
        </p:nvPicPr>
        <p:blipFill>
          <a:blip r:embed="rId6"/>
          <a:srcRect t="13244"/>
          <a:stretch/>
        </p:blipFill>
        <p:spPr>
          <a:xfrm>
            <a:off x="394864" y="5698151"/>
            <a:ext cx="6068272" cy="1694246"/>
          </a:xfrm>
          <a:prstGeom prst="rect">
            <a:avLst/>
          </a:prstGeom>
        </p:spPr>
      </p:pic>
    </p:spTree>
    <p:extLst>
      <p:ext uri="{BB962C8B-B14F-4D97-AF65-F5344CB8AC3E}">
        <p14:creationId xmlns:p14="http://schemas.microsoft.com/office/powerpoint/2010/main" val="38049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730235"/>
          </a:xfrm>
          <a:prstGeom prst="rect">
            <a:avLst/>
          </a:prstGeom>
          <a:noFill/>
        </p:spPr>
        <p:txBody>
          <a:bodyPr wrap="square" rtlCol="0">
            <a:spAutoFit/>
          </a:bodyPr>
          <a:lstStyle/>
          <a:p>
            <a:pPr algn="ctr"/>
            <a:r>
              <a:rPr lang="pt-BR" sz="1714" dirty="0"/>
              <a:t>Explicação do código :No exemplo, primeiro selecionamos um elemento com o ID </a:t>
            </a:r>
            <a:r>
              <a:rPr lang="pt-BR" sz="1714" dirty="0" err="1"/>
              <a:t>mainHeading</a:t>
            </a:r>
            <a:r>
              <a:rPr lang="pt-BR" sz="1714" dirty="0"/>
              <a:t> e alteramos o texto dele para "Novo Título". Em seguida, selecionamos um botão com o ID </a:t>
            </a:r>
            <a:r>
              <a:rPr lang="pt-BR" sz="1714" dirty="0" err="1"/>
              <a:t>submitButton</a:t>
            </a:r>
            <a:r>
              <a:rPr lang="pt-BR" sz="1714" dirty="0"/>
              <a:t> e mudamos o estilo dele, ajustando a cor de fundo e do texto. Por fim, criamos um novo parágrafo com </a:t>
            </a:r>
            <a:r>
              <a:rPr lang="pt-BR" sz="1714" dirty="0" err="1"/>
              <a:t>createElement</a:t>
            </a:r>
            <a:r>
              <a:rPr lang="pt-BR" sz="1714" dirty="0"/>
              <a:t> e o adicionamos à página usando </a:t>
            </a:r>
            <a:r>
              <a:rPr lang="pt-BR" sz="1714" dirty="0" err="1"/>
              <a:t>appendChild</a:t>
            </a:r>
            <a:r>
              <a:rPr lang="pt-BR" sz="1714" dirty="0"/>
              <a:t>. Pequenas alterações que fazem o DOM trabalhar a seu favor, sem a necessidade de entender toda a sua complexidade.</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1411348"/>
          </a:xfrm>
          <a:prstGeom prst="rect">
            <a:avLst/>
          </a:prstGeom>
          <a:noFill/>
        </p:spPr>
        <p:txBody>
          <a:bodyPr wrap="square" rtlCol="0">
            <a:spAutoFit/>
          </a:bodyPr>
          <a:lstStyle/>
          <a:p>
            <a:r>
              <a:rPr lang="pt-BR" sz="2857" dirty="0">
                <a:latin typeface="Impact" panose="020B0806030902050204" pitchFamily="34" charset="0"/>
              </a:rPr>
              <a:t>DOM: Como Mexer Sem Quebrar Tudo (Na Maioria das Vezes)</a:t>
            </a:r>
          </a:p>
          <a:p>
            <a:endParaRPr lang="pt-BR" sz="2857" dirty="0">
              <a:latin typeface="Impact" panose="020B0806030902050204" pitchFamily="34" charset="0"/>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8F6B6F36-912F-6B4C-FF93-7EFEA0262F3F}"/>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9" name="Imagem 8">
            <a:extLst>
              <a:ext uri="{FF2B5EF4-FFF2-40B4-BE49-F238E27FC236}">
                <a16:creationId xmlns:a16="http://schemas.microsoft.com/office/drawing/2014/main" id="{68EA1C9E-258E-D74A-8ED4-5BF4FE8BB907}"/>
              </a:ext>
            </a:extLst>
          </p:cNvPr>
          <p:cNvPicPr>
            <a:picLocks noChangeAspect="1"/>
          </p:cNvPicPr>
          <p:nvPr/>
        </p:nvPicPr>
        <p:blipFill>
          <a:blip r:embed="rId6"/>
          <a:srcRect t="23407"/>
          <a:stretch/>
        </p:blipFill>
        <p:spPr>
          <a:xfrm>
            <a:off x="661601" y="6005921"/>
            <a:ext cx="5534797" cy="963146"/>
          </a:xfrm>
          <a:prstGeom prst="rect">
            <a:avLst/>
          </a:prstGeom>
        </p:spPr>
      </p:pic>
    </p:spTree>
    <p:extLst>
      <p:ext uri="{BB962C8B-B14F-4D97-AF65-F5344CB8AC3E}">
        <p14:creationId xmlns:p14="http://schemas.microsoft.com/office/powerpoint/2010/main" val="304627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6858000" cy="9906000"/>
          </a:xfrm>
          <a:prstGeom prst="rect">
            <a:avLst/>
          </a:prstGeom>
          <a:solidFill>
            <a:srgbClr val="F7E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576864" y="3848859"/>
            <a:ext cx="5583318" cy="3416320"/>
          </a:xfrm>
          <a:prstGeom prst="rect">
            <a:avLst/>
          </a:prstGeom>
          <a:noFill/>
        </p:spPr>
        <p:txBody>
          <a:bodyPr wrap="square" rtlCol="0">
            <a:spAutoFit/>
          </a:bodyPr>
          <a:lstStyle/>
          <a:p>
            <a:pPr algn="ctr"/>
            <a:r>
              <a:rPr lang="pt-BR" sz="5400" dirty="0">
                <a:solidFill>
                  <a:schemeClr val="accent1"/>
                </a:solidFill>
                <a:latin typeface="Impact" panose="020B0806030902050204" pitchFamily="34" charset="0"/>
              </a:rPr>
              <a:t>Arrow </a:t>
            </a:r>
            <a:r>
              <a:rPr lang="pt-BR" sz="5400" dirty="0" err="1">
                <a:solidFill>
                  <a:schemeClr val="accent1"/>
                </a:solidFill>
                <a:latin typeface="Impact" panose="020B0806030902050204" pitchFamily="34" charset="0"/>
              </a:rPr>
              <a:t>Functions</a:t>
            </a:r>
            <a:r>
              <a:rPr lang="pt-BR" sz="5400" dirty="0">
                <a:solidFill>
                  <a:schemeClr val="accent1"/>
                </a:solidFill>
                <a:latin typeface="Impact" panose="020B0806030902050204" pitchFamily="34" charset="0"/>
              </a:rPr>
              <a:t>: Quando Até as Funções Estão Com Pressa</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578" y="601816"/>
            <a:ext cx="5583318" cy="3247043"/>
          </a:xfrm>
          <a:prstGeom prst="rect">
            <a:avLst/>
          </a:prstGeom>
          <a:noFill/>
        </p:spPr>
        <p:txBody>
          <a:bodyPr wrap="square" rtlCol="0">
            <a:spAutoFit/>
          </a:bodyPr>
          <a:lstStyle/>
          <a:p>
            <a:pPr algn="ctr"/>
            <a:r>
              <a:rPr lang="pt-BR" sz="20500" dirty="0">
                <a:ln>
                  <a:solidFill>
                    <a:srgbClr val="11FFFE"/>
                  </a:solidFill>
                </a:ln>
                <a:solidFill>
                  <a:srgbClr val="FFC000"/>
                </a:solidFill>
                <a:latin typeface="Impact" panose="020B0806030902050204" pitchFamily="34"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697818" y="7189278"/>
            <a:ext cx="5522841" cy="75901"/>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sp>
        <p:nvSpPr>
          <p:cNvPr id="6" name="texto_componente">
            <a:extLst>
              <a:ext uri="{FF2B5EF4-FFF2-40B4-BE49-F238E27FC236}">
                <a16:creationId xmlns:a16="http://schemas.microsoft.com/office/drawing/2014/main" id="{A8281A8C-F51B-8070-EE7F-AC4CBC315387}"/>
              </a:ext>
            </a:extLst>
          </p:cNvPr>
          <p:cNvSpPr txBox="1"/>
          <p:nvPr/>
        </p:nvSpPr>
        <p:spPr>
          <a:xfrm>
            <a:off x="621978" y="7592662"/>
            <a:ext cx="5583318" cy="619913"/>
          </a:xfrm>
          <a:prstGeom prst="rect">
            <a:avLst/>
          </a:prstGeom>
          <a:noFill/>
        </p:spPr>
        <p:txBody>
          <a:bodyPr wrap="square" rtlCol="0">
            <a:spAutoFit/>
          </a:bodyPr>
          <a:lstStyle/>
          <a:p>
            <a:pPr algn="ctr"/>
            <a:r>
              <a:rPr lang="pt-BR" sz="1714" dirty="0">
                <a:solidFill>
                  <a:schemeClr val="accent1"/>
                </a:solidFill>
              </a:rPr>
              <a:t>Vantagens de usar Arrow </a:t>
            </a:r>
            <a:r>
              <a:rPr lang="pt-BR" sz="1714" dirty="0" err="1">
                <a:solidFill>
                  <a:schemeClr val="accent1"/>
                </a:solidFill>
              </a:rPr>
              <a:t>Functions</a:t>
            </a:r>
            <a:r>
              <a:rPr lang="pt-BR" sz="1714" dirty="0">
                <a:solidFill>
                  <a:schemeClr val="accent1"/>
                </a:solidFill>
              </a:rPr>
              <a:t>, mostrando como tornam o código mais conciso e menos verborrágico.</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8</a:t>
            </a:fld>
            <a:endParaRPr lang="pt-BR"/>
          </a:p>
        </p:txBody>
      </p:sp>
    </p:spTree>
    <p:extLst>
      <p:ext uri="{BB962C8B-B14F-4D97-AF65-F5344CB8AC3E}">
        <p14:creationId xmlns:p14="http://schemas.microsoft.com/office/powerpoint/2010/main" val="90453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621977" y="2396770"/>
            <a:ext cx="5583318" cy="2730235"/>
          </a:xfrm>
          <a:prstGeom prst="rect">
            <a:avLst/>
          </a:prstGeom>
          <a:noFill/>
        </p:spPr>
        <p:txBody>
          <a:bodyPr wrap="square" rtlCol="0">
            <a:spAutoFit/>
          </a:bodyPr>
          <a:lstStyle/>
          <a:p>
            <a:pPr algn="ctr"/>
            <a:r>
              <a:rPr lang="pt-BR" sz="1714" dirty="0"/>
              <a:t>Se você já olhou para o código </a:t>
            </a:r>
            <a:r>
              <a:rPr lang="pt-BR" sz="1714" dirty="0" err="1"/>
              <a:t>JavaScript</a:t>
            </a:r>
            <a:r>
              <a:rPr lang="pt-BR" sz="1714" dirty="0"/>
              <a:t> e pensou: "Por que tantas palavras para fazer algo simples?", as Arrow </a:t>
            </a:r>
            <a:r>
              <a:rPr lang="pt-BR" sz="1714" dirty="0" err="1"/>
              <a:t>Functions</a:t>
            </a:r>
            <a:r>
              <a:rPr lang="pt-BR" sz="1714" dirty="0"/>
              <a:t> estão aqui para resolver isso. Elas são uma forma mais concisa de escrever funções e, além de economizar caracteres, oferecem algumas vantagens, como não alterar o valor do </a:t>
            </a:r>
            <a:r>
              <a:rPr lang="pt-BR" sz="1714" dirty="0" err="1"/>
              <a:t>this</a:t>
            </a:r>
            <a:r>
              <a:rPr lang="pt-BR" sz="1714" dirty="0"/>
              <a:t> no escopo. Menos código, menos dor de cabeça com o </a:t>
            </a:r>
            <a:r>
              <a:rPr lang="pt-BR" sz="1714" dirty="0" err="1"/>
              <a:t>this</a:t>
            </a:r>
            <a:r>
              <a:rPr lang="pt-BR" sz="1714" dirty="0"/>
              <a:t>. Mas não se preocupe, vamos começar pelo básico e mostrar como as Arrow </a:t>
            </a:r>
            <a:r>
              <a:rPr lang="pt-BR" sz="1714" dirty="0" err="1"/>
              <a:t>Functions</a:t>
            </a:r>
            <a:r>
              <a:rPr lang="pt-BR" sz="1714" dirty="0"/>
              <a:t> podem deixar seu código mais enxuto sem perder a clareza.</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274682" y="540181"/>
            <a:ext cx="5583318" cy="971676"/>
          </a:xfrm>
          <a:prstGeom prst="rect">
            <a:avLst/>
          </a:prstGeom>
          <a:noFill/>
        </p:spPr>
        <p:txBody>
          <a:bodyPr wrap="square" rtlCol="0">
            <a:spAutoFit/>
          </a:bodyPr>
          <a:lstStyle/>
          <a:p>
            <a:r>
              <a:rPr lang="pt-BR" sz="2857" dirty="0">
                <a:latin typeface="Impact" panose="020B0806030902050204" pitchFamily="34" charset="0"/>
              </a:rPr>
              <a:t>Arrow </a:t>
            </a:r>
            <a:r>
              <a:rPr lang="pt-BR" sz="2857" dirty="0" err="1">
                <a:latin typeface="Impact" panose="020B0806030902050204" pitchFamily="34" charset="0"/>
              </a:rPr>
              <a:t>Functions</a:t>
            </a:r>
            <a:r>
              <a:rPr lang="pt-BR" sz="2857" dirty="0">
                <a:latin typeface="Impact" panose="020B0806030902050204" pitchFamily="34" charset="0"/>
              </a:rPr>
              <a:t>: Quando Até as Funções Estão Com Pressa</a:t>
            </a:r>
          </a:p>
        </p:txBody>
      </p:sp>
      <p:sp>
        <p:nvSpPr>
          <p:cNvPr id="5" name="Retângulo 4">
            <a:extLst>
              <a:ext uri="{FF2B5EF4-FFF2-40B4-BE49-F238E27FC236}">
                <a16:creationId xmlns:a16="http://schemas.microsoft.com/office/drawing/2014/main" id="{F3548456-7C95-80DE-D379-01E177977A3D}"/>
              </a:ext>
            </a:extLst>
          </p:cNvPr>
          <p:cNvSpPr/>
          <p:nvPr/>
        </p:nvSpPr>
        <p:spPr>
          <a:xfrm>
            <a:off x="465201" y="226469"/>
            <a:ext cx="102857" cy="108000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86"/>
          </a:p>
        </p:txBody>
      </p:sp>
      <p:pic>
        <p:nvPicPr>
          <p:cNvPr id="14" name="Imagem 13" descr="Interface gráfica do usuário, Texto&#10;&#10;Descrição gerada automaticamente">
            <a:extLst>
              <a:ext uri="{FF2B5EF4-FFF2-40B4-BE49-F238E27FC236}">
                <a16:creationId xmlns:a16="http://schemas.microsoft.com/office/drawing/2014/main" id="{0E848DA7-4604-1C12-745D-A6CFE78248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325" b="65733"/>
          <a:stretch/>
        </p:blipFill>
        <p:spPr>
          <a:xfrm>
            <a:off x="1451486" y="1511857"/>
            <a:ext cx="3924300" cy="264649"/>
          </a:xfrm>
          <a:prstGeom prst="rect">
            <a:avLst/>
          </a:prstGeom>
        </p:spPr>
      </p:pic>
      <p:sp>
        <p:nvSpPr>
          <p:cNvPr id="17" name="Espaço Reservado para Rodapé 9">
            <a:extLst>
              <a:ext uri="{FF2B5EF4-FFF2-40B4-BE49-F238E27FC236}">
                <a16:creationId xmlns:a16="http://schemas.microsoft.com/office/drawing/2014/main" id="{D169FDC7-7C10-1C77-7201-A1095BCFC6ED}"/>
              </a:ext>
            </a:extLst>
          </p:cNvPr>
          <p:cNvSpPr>
            <a:spLocks noGrp="1"/>
          </p:cNvSpPr>
          <p:nvPr>
            <p:ph type="ftr" sz="quarter" idx="11"/>
          </p:nvPr>
        </p:nvSpPr>
        <p:spPr>
          <a:xfrm>
            <a:off x="576864" y="9181397"/>
            <a:ext cx="5643793" cy="527403"/>
          </a:xfrm>
        </p:spPr>
        <p:txBody>
          <a:bodyPr/>
          <a:lstStyle/>
          <a:p>
            <a:r>
              <a:rPr lang="pt-BR" sz="900" dirty="0" err="1">
                <a:latin typeface="Arial Black" panose="020B0A04020102020204" pitchFamily="34" charset="0"/>
              </a:rPr>
              <a:t>JavaScript</a:t>
            </a:r>
            <a:r>
              <a:rPr lang="pt-BR" sz="900" dirty="0">
                <a:latin typeface="Arial Black" panose="020B0A04020102020204" pitchFamily="34" charset="0"/>
              </a:rPr>
              <a:t> Fácil (Ou Pelo Menos é o Que Dizem)</a:t>
            </a:r>
          </a:p>
          <a:p>
            <a:r>
              <a:rPr lang="pt-BR" dirty="0"/>
              <a:t>GUSTAVO FERRACIOLI</a:t>
            </a:r>
          </a:p>
        </p:txBody>
      </p:sp>
      <p:pic>
        <p:nvPicPr>
          <p:cNvPr id="4" name="Imagem 3" descr="Uma imagem contendo objeto, placa, monitor, televisão&#10;&#10;Descrição gerada automaticamente">
            <a:extLst>
              <a:ext uri="{FF2B5EF4-FFF2-40B4-BE49-F238E27FC236}">
                <a16:creationId xmlns:a16="http://schemas.microsoft.com/office/drawing/2014/main" id="{7F1666C4-7218-1D94-414A-0447FA565FD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71812" y="8163360"/>
            <a:ext cx="714376" cy="714376"/>
          </a:xfrm>
          <a:prstGeom prst="rect">
            <a:avLst/>
          </a:prstGeom>
        </p:spPr>
      </p:pic>
      <p:pic>
        <p:nvPicPr>
          <p:cNvPr id="8" name="Imagem 7">
            <a:extLst>
              <a:ext uri="{FF2B5EF4-FFF2-40B4-BE49-F238E27FC236}">
                <a16:creationId xmlns:a16="http://schemas.microsoft.com/office/drawing/2014/main" id="{DF307EA8-2B93-5E52-EC36-64E0FBBDC7A0}"/>
              </a:ext>
            </a:extLst>
          </p:cNvPr>
          <p:cNvPicPr>
            <a:picLocks noChangeAspect="1"/>
          </p:cNvPicPr>
          <p:nvPr/>
        </p:nvPicPr>
        <p:blipFill>
          <a:blip r:embed="rId6"/>
          <a:srcRect t="12881"/>
          <a:stretch/>
        </p:blipFill>
        <p:spPr>
          <a:xfrm>
            <a:off x="1404655" y="5566249"/>
            <a:ext cx="4048690" cy="2141190"/>
          </a:xfrm>
          <a:prstGeom prst="rect">
            <a:avLst/>
          </a:prstGeom>
        </p:spPr>
      </p:pic>
    </p:spTree>
    <p:extLst>
      <p:ext uri="{BB962C8B-B14F-4D97-AF65-F5344CB8AC3E}">
        <p14:creationId xmlns:p14="http://schemas.microsoft.com/office/powerpoint/2010/main" val="134832039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1989</Words>
  <Application>Microsoft Office PowerPoint</Application>
  <PresentationFormat>Papel A4 (210 x 297 mm)</PresentationFormat>
  <Paragraphs>102</Paragraphs>
  <Slides>22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22</vt:i4>
      </vt:variant>
    </vt:vector>
  </HeadingPairs>
  <TitlesOfParts>
    <vt:vector size="28" baseType="lpstr">
      <vt:lpstr>Aptos</vt:lpstr>
      <vt:lpstr>Aptos Display</vt:lpstr>
      <vt:lpstr>Arial</vt:lpstr>
      <vt:lpstr>Arial Black</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Gustavo Ferracioli</dc:creator>
  <cp:lastModifiedBy>Gustavo Ferracioli</cp:lastModifiedBy>
  <cp:revision>2</cp:revision>
  <dcterms:created xsi:type="dcterms:W3CDTF">2024-09-30T14:46:39Z</dcterms:created>
  <dcterms:modified xsi:type="dcterms:W3CDTF">2024-09-30T16:49:12Z</dcterms:modified>
</cp:coreProperties>
</file>