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7"/>
  </p:notesMasterIdLst>
  <p:handoutMasterIdLst>
    <p:handoutMasterId r:id="rId68"/>
  </p:handoutMasterIdLst>
  <p:sldIdLst>
    <p:sldId id="537" r:id="rId2"/>
    <p:sldId id="428" r:id="rId3"/>
    <p:sldId id="429" r:id="rId4"/>
    <p:sldId id="431" r:id="rId5"/>
    <p:sldId id="432" r:id="rId6"/>
    <p:sldId id="477" r:id="rId7"/>
    <p:sldId id="539" r:id="rId8"/>
    <p:sldId id="433" r:id="rId9"/>
    <p:sldId id="434" r:id="rId10"/>
    <p:sldId id="478" r:id="rId11"/>
    <p:sldId id="479" r:id="rId12"/>
    <p:sldId id="435" r:id="rId13"/>
    <p:sldId id="480" r:id="rId14"/>
    <p:sldId id="436" r:id="rId15"/>
    <p:sldId id="438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9" r:id="rId24"/>
    <p:sldId id="490" r:id="rId25"/>
    <p:sldId id="492" r:id="rId26"/>
    <p:sldId id="493" r:id="rId27"/>
    <p:sldId id="491" r:id="rId28"/>
    <p:sldId id="504" r:id="rId29"/>
    <p:sldId id="507" r:id="rId30"/>
    <p:sldId id="495" r:id="rId31"/>
    <p:sldId id="494" r:id="rId32"/>
    <p:sldId id="497" r:id="rId33"/>
    <p:sldId id="496" r:id="rId34"/>
    <p:sldId id="499" r:id="rId35"/>
    <p:sldId id="498" r:id="rId36"/>
    <p:sldId id="500" r:id="rId37"/>
    <p:sldId id="502" r:id="rId38"/>
    <p:sldId id="503" r:id="rId39"/>
    <p:sldId id="501" r:id="rId40"/>
    <p:sldId id="509" r:id="rId41"/>
    <p:sldId id="510" r:id="rId42"/>
    <p:sldId id="511" r:id="rId43"/>
    <p:sldId id="513" r:id="rId44"/>
    <p:sldId id="514" r:id="rId45"/>
    <p:sldId id="515" r:id="rId46"/>
    <p:sldId id="516" r:id="rId47"/>
    <p:sldId id="520" r:id="rId48"/>
    <p:sldId id="512" r:id="rId49"/>
    <p:sldId id="518" r:id="rId50"/>
    <p:sldId id="521" r:id="rId51"/>
    <p:sldId id="522" r:id="rId52"/>
    <p:sldId id="519" r:id="rId53"/>
    <p:sldId id="524" r:id="rId54"/>
    <p:sldId id="523" r:id="rId55"/>
    <p:sldId id="526" r:id="rId56"/>
    <p:sldId id="527" r:id="rId57"/>
    <p:sldId id="525" r:id="rId58"/>
    <p:sldId id="528" r:id="rId59"/>
    <p:sldId id="530" r:id="rId60"/>
    <p:sldId id="533" r:id="rId61"/>
    <p:sldId id="534" r:id="rId62"/>
    <p:sldId id="532" r:id="rId63"/>
    <p:sldId id="536" r:id="rId64"/>
    <p:sldId id="535" r:id="rId65"/>
    <p:sldId id="538" r:id="rId66"/>
  </p:sldIdLst>
  <p:sldSz cx="9144000" cy="6858000" type="screen4x3"/>
  <p:notesSz cx="6829425" cy="10001250"/>
  <p:kinsoku lang="zh-TW" invalStChars="!),.:;?]}，、。．；：？！︰…‥﹐﹑﹒﹔﹕﹖﹗｜–︱—︳?︴﹏）︶﹜︸〕︺】︼》︾〉﹀」﹂』﹄﹚﹜﹞’”〞′·" invalEndChars="([{（︵﹛︷〔︹【︻《︽〈︿「﹁『﹃﹙﹛﹝‘“〝‵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3366"/>
    <a:srgbClr val="114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52" autoAdjust="0"/>
    <p:restoredTop sz="94675" autoAdjust="0"/>
  </p:normalViewPr>
  <p:slideViewPr>
    <p:cSldViewPr>
      <p:cViewPr>
        <p:scale>
          <a:sx n="50" d="100"/>
          <a:sy n="50" d="100"/>
        </p:scale>
        <p:origin x="-1722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8"/>
    </p:cViewPr>
  </p:sorterViewPr>
  <p:notesViewPr>
    <p:cSldViewPr>
      <p:cViewPr varScale="1">
        <p:scale>
          <a:sx n="58" d="100"/>
          <a:sy n="58" d="100"/>
        </p:scale>
        <p:origin x="-1818" y="-78"/>
      </p:cViewPr>
      <p:guideLst>
        <p:guide orient="horz" pos="3150"/>
        <p:guide pos="2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1.xml"/><Relationship Id="rId1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89.w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4" Type="http://schemas.openxmlformats.org/officeDocument/2006/relationships/image" Target="../media/image11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4" Type="http://schemas.openxmlformats.org/officeDocument/2006/relationships/image" Target="../media/image13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52.wmf"/><Relationship Id="rId7" Type="http://schemas.openxmlformats.org/officeDocument/2006/relationships/image" Target="../media/image144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37.wmf"/><Relationship Id="rId5" Type="http://schemas.openxmlformats.org/officeDocument/2006/relationships/image" Target="../media/image153.wmf"/><Relationship Id="rId4" Type="http://schemas.openxmlformats.org/officeDocument/2006/relationships/image" Target="../media/image14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Relationship Id="rId9" Type="http://schemas.openxmlformats.org/officeDocument/2006/relationships/image" Target="../media/image17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4" Type="http://schemas.openxmlformats.org/officeDocument/2006/relationships/image" Target="../media/image17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4" Type="http://schemas.openxmlformats.org/officeDocument/2006/relationships/image" Target="../media/image18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467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84263" y="877888"/>
            <a:ext cx="4660900" cy="34956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54563"/>
            <a:ext cx="5008562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6270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244B2C-0EA1-4D71-A1D5-F5405B3D71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266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E5D9BB-1EBC-4347-94F3-A7D0D53B793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30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2EEBCF-AE88-443E-AE9D-3BE8312B47E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559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B3164-3A39-48DA-8911-D410CED778E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54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02ED8D-331C-45DB-B901-144CF80EA3D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94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8AB968-2BDB-47C4-B137-0DF836C4A3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904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E1899C-F35A-4F8E-86BC-851673085D0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96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D1FE83-B0F8-4856-8FBA-D3837A7994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41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E55B5E-3564-4E75-992C-CB87F5ED78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36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DAD5B4-F7BA-4A73-A566-967C9F618C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94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3549F8-083E-42C3-B974-E4516EE2B9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14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1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91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00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CC66"/>
                </a:solidFill>
              </a:defRPr>
            </a:lvl1pPr>
          </a:lstStyle>
          <a:p>
            <a:fld id="{475D014C-3835-4075-8FB5-0331CAD9EAA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91174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75" name="Text Box 7"/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FFCC66"/>
                </a:solidFill>
                <a:latin typeface="Tahoma" pitchFamily="34" charset="0"/>
                <a:ea typeface="华文新魏" pitchFamily="2" charset="-122"/>
              </a:rPr>
              <a:t>东南大学移动通信国家重点实验室</a:t>
            </a:r>
          </a:p>
        </p:txBody>
      </p:sp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3200400" y="152400"/>
            <a:ext cx="548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“通信系统(</a:t>
            </a:r>
            <a:r>
              <a:rPr lang="en-US" altLang="zh-CN" sz="20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Communication Systems)”</a:t>
            </a:r>
            <a:r>
              <a:rPr lang="zh-CN" altLang="en-US" sz="20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课件</a:t>
            </a:r>
          </a:p>
        </p:txBody>
      </p:sp>
      <p:graphicFrame>
        <p:nvGraphicFramePr>
          <p:cNvPr id="391177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80" name="位图图像" r:id="rId14" imgW="2857899" imgH="2809524" progId="Paint.Picture">
                  <p:embed/>
                </p:oleObj>
              </mc:Choice>
              <mc:Fallback>
                <p:oleObj name="位图图像" r:id="rId14" imgW="2857899" imgH="2809524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6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89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4.wmf"/><Relationship Id="rId22" Type="http://schemas.openxmlformats.org/officeDocument/2006/relationships/image" Target="../media/image88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8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0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0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09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2.bin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20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2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oleObject" Target="../embeddings/oleObject121.bin"/><Relationship Id="rId7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30.wmf"/><Relationship Id="rId5" Type="http://schemas.openxmlformats.org/officeDocument/2006/relationships/image" Target="../media/image131.wmf"/><Relationship Id="rId10" Type="http://schemas.openxmlformats.org/officeDocument/2006/relationships/oleObject" Target="../embeddings/oleObject124.bin"/><Relationship Id="rId4" Type="http://schemas.openxmlformats.org/officeDocument/2006/relationships/image" Target="../media/image127.wmf"/><Relationship Id="rId9" Type="http://schemas.openxmlformats.org/officeDocument/2006/relationships/image" Target="../media/image129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2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32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7" Type="http://schemas.openxmlformats.org/officeDocument/2006/relationships/image" Target="../media/image13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37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43.png"/><Relationship Id="rId4" Type="http://schemas.openxmlformats.org/officeDocument/2006/relationships/image" Target="../media/image142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40.bin"/><Relationship Id="rId18" Type="http://schemas.openxmlformats.org/officeDocument/2006/relationships/oleObject" Target="../embeddings/oleObject144.bin"/><Relationship Id="rId3" Type="http://schemas.openxmlformats.org/officeDocument/2006/relationships/oleObject" Target="../embeddings/oleObject133.bin"/><Relationship Id="rId21" Type="http://schemas.openxmlformats.org/officeDocument/2006/relationships/image" Target="../media/image149.wmf"/><Relationship Id="rId7" Type="http://schemas.openxmlformats.org/officeDocument/2006/relationships/oleObject" Target="../embeddings/oleObject135.bin"/><Relationship Id="rId12" Type="http://schemas.openxmlformats.org/officeDocument/2006/relationships/oleObject" Target="../embeddings/oleObject139.bin"/><Relationship Id="rId17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3.bin"/><Relationship Id="rId20" Type="http://schemas.openxmlformats.org/officeDocument/2006/relationships/oleObject" Target="../embeddings/oleObject145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42.bin"/><Relationship Id="rId10" Type="http://schemas.openxmlformats.org/officeDocument/2006/relationships/oleObject" Target="../embeddings/oleObject137.bin"/><Relationship Id="rId19" Type="http://schemas.openxmlformats.org/officeDocument/2006/relationships/image" Target="../media/image148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36.bin"/><Relationship Id="rId14" Type="http://schemas.openxmlformats.org/officeDocument/2006/relationships/oleObject" Target="../embeddings/oleObject141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45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4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49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37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1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60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69.wmf"/><Relationship Id="rId3" Type="http://schemas.openxmlformats.org/officeDocument/2006/relationships/oleObject" Target="../embeddings/oleObject161.bin"/><Relationship Id="rId21" Type="http://schemas.openxmlformats.org/officeDocument/2006/relationships/oleObject" Target="../embeddings/oleObject170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66.w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8.wmf"/><Relationship Id="rId20" Type="http://schemas.openxmlformats.org/officeDocument/2006/relationships/image" Target="../media/image170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165.wmf"/><Relationship Id="rId19" Type="http://schemas.openxmlformats.org/officeDocument/2006/relationships/oleObject" Target="../embeddings/oleObject169.bin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67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3" Type="http://schemas.openxmlformats.org/officeDocument/2006/relationships/image" Target="../media/image174.png"/><Relationship Id="rId7" Type="http://schemas.openxmlformats.org/officeDocument/2006/relationships/image" Target="../media/image1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72.bin"/><Relationship Id="rId5" Type="http://schemas.openxmlformats.org/officeDocument/2006/relationships/image" Target="../media/image172.wmf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68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78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77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82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8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84.bin"/><Relationship Id="rId10" Type="http://schemas.openxmlformats.org/officeDocument/2006/relationships/image" Target="../media/image187.wmf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186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F1A48-D4EB-4A35-A51A-E43F4602D049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4000"/>
              <a:t>Problems</a:t>
            </a:r>
            <a:r>
              <a:rPr lang="en-US" altLang="zh-CN" sz="4000">
                <a:sym typeface="Wingdings" pitchFamily="2" charset="2"/>
              </a:rPr>
              <a:t>: (P78-87)</a:t>
            </a:r>
            <a:endParaRPr lang="en-US" altLang="zh-CN" sz="4000"/>
          </a:p>
          <a:p>
            <a:pPr>
              <a:buFontTx/>
              <a:buNone/>
            </a:pPr>
            <a:r>
              <a:rPr lang="zh-CN" altLang="en-US" sz="4000"/>
              <a:t>1.1     1.3     1.</a:t>
            </a:r>
            <a:r>
              <a:rPr lang="en-US" altLang="zh-CN" sz="4000"/>
              <a:t>5</a:t>
            </a:r>
          </a:p>
          <a:p>
            <a:pPr>
              <a:buFontTx/>
              <a:buNone/>
            </a:pPr>
            <a:r>
              <a:rPr lang="zh-CN" altLang="en-US" sz="4000"/>
              <a:t>1.11     1.12     1.15</a:t>
            </a:r>
          </a:p>
          <a:p>
            <a:pPr>
              <a:buFontTx/>
              <a:buNone/>
            </a:pPr>
            <a:r>
              <a:rPr lang="zh-CN" altLang="en-US" sz="4000"/>
              <a:t>1.22     1.26     1.29</a:t>
            </a:r>
          </a:p>
          <a:p>
            <a:pPr>
              <a:buFontTx/>
              <a:buNone/>
            </a:pPr>
            <a:endParaRPr lang="en-US" altLang="zh-CN" sz="4000"/>
          </a:p>
        </p:txBody>
      </p:sp>
      <p:sp>
        <p:nvSpPr>
          <p:cNvPr id="70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  <a:solidFill>
            <a:schemeClr val="accent1"/>
          </a:solidFill>
          <a:ln/>
        </p:spPr>
        <p:txBody>
          <a:bodyPr/>
          <a:lstStyle/>
          <a:p>
            <a:r>
              <a:rPr lang="en-US" altLang="zh-CN"/>
              <a:t>CH1：Random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328ED-0C8A-483D-A8FF-DAD4D8E1732D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/>
              <a:t>Example 1.1</a:t>
            </a:r>
          </a:p>
          <a:p>
            <a:pPr>
              <a:buFontTx/>
              <a:buNone/>
            </a:pPr>
            <a:r>
              <a:rPr lang="en-US" altLang="zh-CN" sz="2400"/>
              <a:t>    three</a:t>
            </a:r>
            <a:r>
              <a:rPr lang="en-US" altLang="zh-CN" sz="2400" b="1"/>
              <a:t> </a:t>
            </a:r>
            <a:r>
              <a:rPr lang="en-US" altLang="zh-CN" sz="2400"/>
              <a:t>spatial windows located at times     ,    and    , the </a:t>
            </a:r>
          </a:p>
          <a:p>
            <a:pPr>
              <a:buFontTx/>
              <a:buNone/>
            </a:pPr>
            <a:r>
              <a:rPr lang="en-US" altLang="zh-CN" sz="2400"/>
              <a:t>Probability of the joint event : </a:t>
            </a:r>
          </a:p>
          <a:p>
            <a:pPr>
              <a:buFontTx/>
              <a:buNone/>
            </a:pPr>
            <a:r>
              <a:rPr lang="en-US" altLang="zh-CN" sz="2400"/>
              <a:t>                                                            i=1 , 2 , 3</a:t>
            </a:r>
          </a:p>
          <a:p>
            <a:pPr>
              <a:buFontTx/>
              <a:buNone/>
            </a:pPr>
            <a:r>
              <a:rPr lang="en-US" altLang="zh-CN" sz="2400"/>
              <a:t>    </a:t>
            </a:r>
          </a:p>
          <a:p>
            <a:pPr>
              <a:buFontTx/>
              <a:buNone/>
            </a:pPr>
            <a:r>
              <a:rPr lang="en-US" altLang="zh-CN" sz="2400"/>
              <a:t>   In terms of the joint distribution function, this probability equals:</a:t>
            </a:r>
          </a:p>
        </p:txBody>
      </p:sp>
      <p:sp>
        <p:nvSpPr>
          <p:cNvPr id="472067" name="Rectangle 3"/>
          <p:cNvSpPr>
            <a:spLocks noChangeArrowheads="1"/>
          </p:cNvSpPr>
          <p:nvPr>
            <p:ph type="title"/>
          </p:nvPr>
        </p:nvSpPr>
        <p:spPr>
          <a:xfrm>
            <a:off x="762000" y="609600"/>
            <a:ext cx="7772400" cy="1143000"/>
          </a:xfrm>
          <a:solidFill>
            <a:schemeClr val="accent1"/>
          </a:solidFill>
          <a:ln/>
        </p:spPr>
        <p:txBody>
          <a:bodyPr/>
          <a:lstStyle/>
          <a:p>
            <a:r>
              <a:rPr lang="zh-CN" altLang="en-US"/>
              <a:t>1.3 </a:t>
            </a:r>
            <a:r>
              <a:rPr lang="en-US" altLang="zh-CN"/>
              <a:t>Stationary Process</a:t>
            </a:r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318135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2070" name="Rectangle 6"/>
          <p:cNvSpPr>
            <a:spLocks noChangeArrowheads="1"/>
          </p:cNvSpPr>
          <p:nvPr/>
        </p:nvSpPr>
        <p:spPr bwMode="auto">
          <a:xfrm>
            <a:off x="369570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2072" name="Rectangle 8"/>
          <p:cNvSpPr>
            <a:spLocks noChangeArrowheads="1"/>
          </p:cNvSpPr>
          <p:nvPr/>
        </p:nvSpPr>
        <p:spPr bwMode="auto">
          <a:xfrm>
            <a:off x="4510088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2074" name="Rectangle 10"/>
          <p:cNvSpPr>
            <a:spLocks noChangeArrowheads="1"/>
          </p:cNvSpPr>
          <p:nvPr/>
        </p:nvSpPr>
        <p:spPr bwMode="auto">
          <a:xfrm>
            <a:off x="3433763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2076" name="Rectangle 12"/>
          <p:cNvSpPr>
            <a:spLocks noChangeArrowheads="1"/>
          </p:cNvSpPr>
          <p:nvPr/>
        </p:nvSpPr>
        <p:spPr bwMode="auto">
          <a:xfrm>
            <a:off x="4510088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2078" name="Rectangle 14"/>
          <p:cNvSpPr>
            <a:spLocks noChangeArrowheads="1"/>
          </p:cNvSpPr>
          <p:nvPr/>
        </p:nvSpPr>
        <p:spPr bwMode="auto">
          <a:xfrm>
            <a:off x="450056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2081" name="Rectangle 17"/>
          <p:cNvSpPr>
            <a:spLocks noChangeArrowheads="1"/>
          </p:cNvSpPr>
          <p:nvPr/>
        </p:nvSpPr>
        <p:spPr bwMode="auto">
          <a:xfrm>
            <a:off x="4510088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72080" name="Object 16"/>
          <p:cNvGraphicFramePr>
            <a:graphicFrameLocks noChangeAspect="1"/>
          </p:cNvGraphicFramePr>
          <p:nvPr/>
        </p:nvGraphicFramePr>
        <p:xfrm>
          <a:off x="5410200" y="2209800"/>
          <a:ext cx="215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08" r:id="rId3" imgW="126780" imgH="215526" progId="Equation.3">
                  <p:embed/>
                </p:oleObj>
              </mc:Choice>
              <mc:Fallback>
                <p:oleObj r:id="rId3" imgW="126780" imgH="21552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09800"/>
                        <a:ext cx="215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83" name="Rectangle 19"/>
          <p:cNvSpPr>
            <a:spLocks noChangeArrowheads="1"/>
          </p:cNvSpPr>
          <p:nvPr/>
        </p:nvSpPr>
        <p:spPr bwMode="auto">
          <a:xfrm>
            <a:off x="450056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72082" name="Object 18"/>
          <p:cNvGraphicFramePr>
            <a:graphicFrameLocks noChangeAspect="1"/>
          </p:cNvGraphicFramePr>
          <p:nvPr/>
        </p:nvGraphicFramePr>
        <p:xfrm>
          <a:off x="5715000" y="2209800"/>
          <a:ext cx="2492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09" r:id="rId5" imgW="139579" imgH="215713" progId="Equation.3">
                  <p:embed/>
                </p:oleObj>
              </mc:Choice>
              <mc:Fallback>
                <p:oleObj r:id="rId5" imgW="139579" imgH="2157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209800"/>
                        <a:ext cx="2492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84" name="Object 20"/>
          <p:cNvGraphicFramePr>
            <a:graphicFrameLocks noChangeAspect="1"/>
          </p:cNvGraphicFramePr>
          <p:nvPr/>
        </p:nvGraphicFramePr>
        <p:xfrm>
          <a:off x="6477000" y="2209800"/>
          <a:ext cx="285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10" r:id="rId7" imgW="139700" imgH="228600" progId="Equation.3">
                  <p:embed/>
                </p:oleObj>
              </mc:Choice>
              <mc:Fallback>
                <p:oleObj r:id="rId7" imgW="1397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09800"/>
                        <a:ext cx="2857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86" name="Object 22"/>
          <p:cNvGraphicFramePr>
            <a:graphicFrameLocks noChangeAspect="1"/>
          </p:cNvGraphicFramePr>
          <p:nvPr/>
        </p:nvGraphicFramePr>
        <p:xfrm>
          <a:off x="1676400" y="3124200"/>
          <a:ext cx="2590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11" r:id="rId9" imgW="1282700" imgH="228600" progId="Equation.3">
                  <p:embed/>
                </p:oleObj>
              </mc:Choice>
              <mc:Fallback>
                <p:oleObj r:id="rId9" imgW="12827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25908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89" name="Rectangle 25"/>
          <p:cNvSpPr>
            <a:spLocks noChangeArrowheads="1"/>
          </p:cNvSpPr>
          <p:nvPr/>
        </p:nvSpPr>
        <p:spPr bwMode="auto">
          <a:xfrm>
            <a:off x="283845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72088" name="Object 24"/>
          <p:cNvGraphicFramePr>
            <a:graphicFrameLocks noChangeAspect="1"/>
          </p:cNvGraphicFramePr>
          <p:nvPr/>
        </p:nvGraphicFramePr>
        <p:xfrm>
          <a:off x="1219200" y="4800600"/>
          <a:ext cx="68580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12" r:id="rId11" imgW="3467100" imgH="241300" progId="Equation.3">
                  <p:embed/>
                </p:oleObj>
              </mc:Choice>
              <mc:Fallback>
                <p:oleObj r:id="rId11" imgW="3467100" imgH="2413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00600"/>
                        <a:ext cx="68580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4243-DDE6-4038-B475-75B216BE118B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73091" name="Rectangle 3"/>
          <p:cNvSpPr>
            <a:spLocks noChangeArrowheads="1"/>
          </p:cNvSpPr>
          <p:nvPr>
            <p:ph type="title"/>
          </p:nvPr>
        </p:nvSpPr>
        <p:spPr>
          <a:xfrm>
            <a:off x="762000" y="609600"/>
            <a:ext cx="7772400" cy="1143000"/>
          </a:xfrm>
          <a:solidFill>
            <a:schemeClr val="accent1"/>
          </a:solidFill>
          <a:ln/>
        </p:spPr>
        <p:txBody>
          <a:bodyPr/>
          <a:lstStyle/>
          <a:p>
            <a:r>
              <a:rPr lang="zh-CN" altLang="en-US"/>
              <a:t>1.3 </a:t>
            </a:r>
            <a:r>
              <a:rPr lang="en-US" altLang="zh-CN"/>
              <a:t>Stationary Process</a:t>
            </a:r>
          </a:p>
        </p:txBody>
      </p:sp>
      <p:sp>
        <p:nvSpPr>
          <p:cNvPr id="473092" name="Rectangle 4"/>
          <p:cNvSpPr>
            <a:spLocks noChangeArrowheads="1"/>
          </p:cNvSpPr>
          <p:nvPr/>
        </p:nvSpPr>
        <p:spPr bwMode="auto">
          <a:xfrm>
            <a:off x="318135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3093" name="Rectangle 5"/>
          <p:cNvSpPr>
            <a:spLocks noChangeArrowheads="1"/>
          </p:cNvSpPr>
          <p:nvPr/>
        </p:nvSpPr>
        <p:spPr bwMode="auto">
          <a:xfrm>
            <a:off x="369570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3094" name="Rectangle 6"/>
          <p:cNvSpPr>
            <a:spLocks noChangeArrowheads="1"/>
          </p:cNvSpPr>
          <p:nvPr/>
        </p:nvSpPr>
        <p:spPr bwMode="auto">
          <a:xfrm>
            <a:off x="4510088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3095" name="Rectangle 7"/>
          <p:cNvSpPr>
            <a:spLocks noChangeArrowheads="1"/>
          </p:cNvSpPr>
          <p:nvPr/>
        </p:nvSpPr>
        <p:spPr bwMode="auto">
          <a:xfrm>
            <a:off x="3433763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3096" name="Rectangle 8"/>
          <p:cNvSpPr>
            <a:spLocks noChangeArrowheads="1"/>
          </p:cNvSpPr>
          <p:nvPr/>
        </p:nvSpPr>
        <p:spPr bwMode="auto">
          <a:xfrm>
            <a:off x="4510088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3097" name="Rectangle 9"/>
          <p:cNvSpPr>
            <a:spLocks noChangeArrowheads="1"/>
          </p:cNvSpPr>
          <p:nvPr/>
        </p:nvSpPr>
        <p:spPr bwMode="auto">
          <a:xfrm>
            <a:off x="450056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30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648200"/>
          </a:xfrm>
        </p:spPr>
        <p:txBody>
          <a:bodyPr/>
          <a:lstStyle/>
          <a:p>
            <a:pPr>
              <a:buFontTx/>
              <a:buNone/>
            </a:pPr>
            <a:endParaRPr lang="zh-CN" altLang="en-US"/>
          </a:p>
          <a:p>
            <a:pPr>
              <a:buFontTx/>
              <a:buNone/>
            </a:pPr>
            <a:endParaRPr lang="zh-CN" altLang="en-US"/>
          </a:p>
          <a:p>
            <a:pPr>
              <a:buFontTx/>
              <a:buNone/>
            </a:pPr>
            <a:endParaRPr lang="zh-CN" altLang="en-US"/>
          </a:p>
          <a:p>
            <a:pPr>
              <a:buFontTx/>
              <a:buNone/>
            </a:pPr>
            <a:endParaRPr lang="zh-CN" altLang="en-US"/>
          </a:p>
          <a:p>
            <a:pPr>
              <a:buFontTx/>
              <a:buNone/>
            </a:pPr>
            <a:endParaRPr lang="zh-CN" altLang="en-US"/>
          </a:p>
          <a:p>
            <a:pPr>
              <a:buFontTx/>
              <a:buNone/>
            </a:pPr>
            <a:endParaRPr lang="zh-CN" altLang="en-US"/>
          </a:p>
          <a:p>
            <a:pPr>
              <a:buFontTx/>
              <a:buNone/>
            </a:pPr>
            <a:r>
              <a:rPr lang="en-US" altLang="zh-CN" sz="2400"/>
              <a:t>                                      </a:t>
            </a:r>
          </a:p>
          <a:p>
            <a:pPr>
              <a:buFontTx/>
              <a:buNone/>
            </a:pPr>
            <a:r>
              <a:rPr lang="en-US" altLang="zh-CN" sz="2400"/>
              <a:t>          </a:t>
            </a:r>
            <a:r>
              <a:rPr lang="en-US" altLang="zh-CN" sz="2400" b="1"/>
              <a:t>Figure 1.3</a:t>
            </a:r>
            <a:r>
              <a:rPr lang="en-US" altLang="zh-CN" sz="2400"/>
              <a:t>  Illustrating the concept of stationary</a:t>
            </a:r>
          </a:p>
        </p:txBody>
      </p:sp>
      <p:pic>
        <p:nvPicPr>
          <p:cNvPr id="47310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4343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FA0B5-624D-4C5C-BBF5-F0DB4A67F3CA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0" y="685800"/>
            <a:ext cx="91440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>
                <a:solidFill>
                  <a:schemeClr val="tx2"/>
                </a:solidFill>
              </a:rPr>
              <a:t>1.4 </a:t>
            </a:r>
            <a:r>
              <a:rPr lang="en-US" altLang="zh-CN">
                <a:solidFill>
                  <a:schemeClr val="tx2"/>
                </a:solidFill>
                <a:latin typeface="Verdana" pitchFamily="34" charset="0"/>
              </a:rPr>
              <a:t>Mean, Correlation, and Covariance Functions</a:t>
            </a:r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228600" y="2286000"/>
            <a:ext cx="86868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ea typeface="PMingLiU" pitchFamily="18" charset="-120"/>
                <a:cs typeface="Times New Roman" pitchFamily="18" charset="0"/>
              </a:rPr>
              <a:t>*Mean</a:t>
            </a:r>
            <a:r>
              <a:rPr lang="en-US" altLang="zh-CN" sz="2400"/>
              <a:t>：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zh-CN" sz="2400"/>
          </a:p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ea typeface="PMingLiU" pitchFamily="18" charset="-120"/>
                <a:cs typeface="Times New Roman" pitchFamily="18" charset="0"/>
              </a:rPr>
              <a:t>*Variance</a:t>
            </a:r>
            <a:r>
              <a:rPr lang="en-US" altLang="zh-CN" sz="2400"/>
              <a:t>：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zh-CN" sz="2400">
              <a:ea typeface="PMingLiU" pitchFamily="18" charset="-120"/>
              <a:cs typeface="Times New Roman" pitchFamily="18" charset="0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400"/>
              <a:t>*Auto-correlation function：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zh-CN" sz="2400"/>
          </a:p>
        </p:txBody>
      </p:sp>
      <p:sp>
        <p:nvSpPr>
          <p:cNvPr id="415749" name="Rectangle 5"/>
          <p:cNvSpPr>
            <a:spLocks noChangeArrowheads="1"/>
          </p:cNvSpPr>
          <p:nvPr/>
        </p:nvSpPr>
        <p:spPr bwMode="auto">
          <a:xfrm>
            <a:off x="3576638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5751" name="Rectangle 7"/>
          <p:cNvSpPr>
            <a:spLocks noChangeArrowheads="1"/>
          </p:cNvSpPr>
          <p:nvPr/>
        </p:nvSpPr>
        <p:spPr bwMode="auto">
          <a:xfrm>
            <a:off x="3748088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5753" name="Rectangle 9"/>
          <p:cNvSpPr>
            <a:spLocks noChangeArrowheads="1"/>
          </p:cNvSpPr>
          <p:nvPr/>
        </p:nvSpPr>
        <p:spPr bwMode="auto">
          <a:xfrm>
            <a:off x="3748088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5755" name="Rectangle 11"/>
          <p:cNvSpPr>
            <a:spLocks noChangeArrowheads="1"/>
          </p:cNvSpPr>
          <p:nvPr/>
        </p:nvSpPr>
        <p:spPr bwMode="auto">
          <a:xfrm>
            <a:off x="2681288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5748" name="Object 4"/>
          <p:cNvGraphicFramePr>
            <a:graphicFrameLocks noChangeAspect="1"/>
          </p:cNvGraphicFramePr>
          <p:nvPr/>
        </p:nvGraphicFramePr>
        <p:xfrm>
          <a:off x="1905000" y="2209800"/>
          <a:ext cx="41910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58" r:id="rId3" imgW="1993900" imgH="330200" progId="Equation.3">
                  <p:embed/>
                </p:oleObj>
              </mc:Choice>
              <mc:Fallback>
                <p:oleObj r:id="rId3" imgW="19939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09800"/>
                        <a:ext cx="41910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5757" name="Group 13"/>
          <p:cNvGrpSpPr>
            <a:grpSpLocks/>
          </p:cNvGrpSpPr>
          <p:nvPr/>
        </p:nvGrpSpPr>
        <p:grpSpPr bwMode="auto">
          <a:xfrm>
            <a:off x="1524000" y="3429000"/>
            <a:ext cx="6019800" cy="2132013"/>
            <a:chOff x="960" y="2160"/>
            <a:chExt cx="3792" cy="1343"/>
          </a:xfrm>
        </p:grpSpPr>
        <p:graphicFrame>
          <p:nvGraphicFramePr>
            <p:cNvPr id="415752" name="Object 8"/>
            <p:cNvGraphicFramePr>
              <a:graphicFrameLocks noChangeAspect="1"/>
            </p:cNvGraphicFramePr>
            <p:nvPr/>
          </p:nvGraphicFramePr>
          <p:xfrm>
            <a:off x="1440" y="2160"/>
            <a:ext cx="235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759" r:id="rId5" imgW="1651000" imgH="241300" progId="Equation.3">
                    <p:embed/>
                  </p:oleObj>
                </mc:Choice>
                <mc:Fallback>
                  <p:oleObj r:id="rId5" imgW="1651000" imgH="241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160"/>
                          <a:ext cx="235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754" name="Object 10"/>
            <p:cNvGraphicFramePr>
              <a:graphicFrameLocks noChangeAspect="1"/>
            </p:cNvGraphicFramePr>
            <p:nvPr/>
          </p:nvGraphicFramePr>
          <p:xfrm>
            <a:off x="960" y="3168"/>
            <a:ext cx="379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760" r:id="rId7" imgW="3784600" imgH="330200" progId="Equation.3">
                    <p:embed/>
                  </p:oleObj>
                </mc:Choice>
                <mc:Fallback>
                  <p:oleObj r:id="rId7" imgW="3784600" imgH="330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168"/>
                          <a:ext cx="3792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E6C24-E51F-4B48-A1DD-5CA20AC52FEB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76162" name="Rectangle 2"/>
          <p:cNvSpPr>
            <a:spLocks noChangeArrowheads="1"/>
          </p:cNvSpPr>
          <p:nvPr/>
        </p:nvSpPr>
        <p:spPr bwMode="auto">
          <a:xfrm>
            <a:off x="0" y="685800"/>
            <a:ext cx="91440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>
                <a:solidFill>
                  <a:schemeClr val="tx2"/>
                </a:solidFill>
              </a:rPr>
              <a:t>1.4 </a:t>
            </a:r>
            <a:r>
              <a:rPr lang="en-US" altLang="zh-CN">
                <a:solidFill>
                  <a:schemeClr val="tx2"/>
                </a:solidFill>
                <a:latin typeface="Verdana" pitchFamily="34" charset="0"/>
              </a:rPr>
              <a:t>Mean, Correlation, and Covariance Functions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3576638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3748088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6166" name="Rectangle 6"/>
          <p:cNvSpPr>
            <a:spLocks noChangeArrowheads="1"/>
          </p:cNvSpPr>
          <p:nvPr/>
        </p:nvSpPr>
        <p:spPr bwMode="auto">
          <a:xfrm>
            <a:off x="3748088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6167" name="Rectangle 7"/>
          <p:cNvSpPr>
            <a:spLocks noChangeArrowheads="1"/>
          </p:cNvSpPr>
          <p:nvPr/>
        </p:nvSpPr>
        <p:spPr bwMode="auto">
          <a:xfrm>
            <a:off x="2681288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228600" y="2286000"/>
            <a:ext cx="86868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ea typeface="PMingLiU" pitchFamily="18" charset="-120"/>
                <a:cs typeface="Times New Roman" pitchFamily="18" charset="0"/>
              </a:rPr>
              <a:t>*Auto-covariance function</a:t>
            </a:r>
            <a:r>
              <a:rPr lang="en-US" altLang="zh-CN" sz="2400"/>
              <a:t>：</a:t>
            </a:r>
            <a:r>
              <a:rPr lang="zh-CN" altLang="en-US" sz="2400">
                <a:solidFill>
                  <a:srgbClr val="FF0000"/>
                </a:solidFill>
              </a:rPr>
              <a:t>？？？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zh-CN" sz="2400"/>
          </a:p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zh-CN" sz="2400">
              <a:ea typeface="PMingLiU" pitchFamily="18" charset="-120"/>
              <a:cs typeface="Times New Roman" pitchFamily="18" charset="0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ea typeface="PMingLiU" pitchFamily="18" charset="-120"/>
                <a:cs typeface="Times New Roman" pitchFamily="18" charset="0"/>
              </a:rPr>
              <a:t>*Cross-correlation function</a:t>
            </a:r>
            <a:r>
              <a:rPr lang="en-US" altLang="zh-CN" sz="2400"/>
              <a:t>：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zh-CN" sz="2400"/>
          </a:p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zh-CN" sz="2400"/>
          </a:p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++++</a:t>
            </a:r>
            <a:r>
              <a:rPr lang="zh-CN" altLang="en-US" sz="2400">
                <a:solidFill>
                  <a:srgbClr val="FF0000"/>
                </a:solidFill>
              </a:rPr>
              <a:t>宽平稳和严平稳？</a:t>
            </a:r>
            <a:r>
              <a:rPr lang="en-US" altLang="zh-CN" sz="2400"/>
              <a:t>                </a:t>
            </a:r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2767013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76173" name="Object 13"/>
          <p:cNvGraphicFramePr>
            <a:graphicFrameLocks noChangeAspect="1"/>
          </p:cNvGraphicFramePr>
          <p:nvPr/>
        </p:nvGraphicFramePr>
        <p:xfrm>
          <a:off x="914400" y="2895600"/>
          <a:ext cx="601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80" r:id="rId3" imgW="3606800" imgH="228600" progId="Equation.3">
                  <p:embed/>
                </p:oleObj>
              </mc:Choice>
              <mc:Fallback>
                <p:oleObj r:id="rId3" imgW="36068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5600"/>
                        <a:ext cx="6019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76" name="Rectangle 16"/>
          <p:cNvSpPr>
            <a:spLocks noChangeArrowheads="1"/>
          </p:cNvSpPr>
          <p:nvPr/>
        </p:nvSpPr>
        <p:spPr bwMode="auto">
          <a:xfrm>
            <a:off x="384810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76179" name="Group 19"/>
          <p:cNvGrpSpPr>
            <a:grpSpLocks/>
          </p:cNvGrpSpPr>
          <p:nvPr/>
        </p:nvGrpSpPr>
        <p:grpSpPr bwMode="auto">
          <a:xfrm>
            <a:off x="2362200" y="4572000"/>
            <a:ext cx="3581400" cy="1079500"/>
            <a:chOff x="1392" y="2496"/>
            <a:chExt cx="2256" cy="680"/>
          </a:xfrm>
        </p:grpSpPr>
        <p:graphicFrame>
          <p:nvGraphicFramePr>
            <p:cNvPr id="476175" name="Object 15"/>
            <p:cNvGraphicFramePr>
              <a:graphicFrameLocks noChangeAspect="1"/>
            </p:cNvGraphicFramePr>
            <p:nvPr/>
          </p:nvGraphicFramePr>
          <p:xfrm>
            <a:off x="1392" y="2496"/>
            <a:ext cx="22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181" r:id="rId5" imgW="1447172" imgH="215806" progId="Equation.3">
                    <p:embed/>
                  </p:oleObj>
                </mc:Choice>
                <mc:Fallback>
                  <p:oleObj r:id="rId5" imgW="1447172" imgH="21580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496"/>
                          <a:ext cx="225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6177" name="Object 17"/>
            <p:cNvGraphicFramePr>
              <a:graphicFrameLocks noChangeAspect="1"/>
            </p:cNvGraphicFramePr>
            <p:nvPr/>
          </p:nvGraphicFramePr>
          <p:xfrm>
            <a:off x="1392" y="2928"/>
            <a:ext cx="22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182" r:id="rId7" imgW="1434477" imgH="215806" progId="Equation.3">
                    <p:embed/>
                  </p:oleObj>
                </mc:Choice>
                <mc:Fallback>
                  <p:oleObj r:id="rId7" imgW="1434477" imgH="215806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928"/>
                          <a:ext cx="225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7E27B-659B-4C57-82E9-8730C61803FB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0" y="685800"/>
            <a:ext cx="91440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>
                <a:solidFill>
                  <a:schemeClr val="tx2"/>
                </a:solidFill>
              </a:rPr>
              <a:t>1.4 </a:t>
            </a:r>
            <a:r>
              <a:rPr lang="en-US" altLang="zh-CN">
                <a:solidFill>
                  <a:schemeClr val="tx2"/>
                </a:solidFill>
                <a:latin typeface="Verdana" pitchFamily="34" charset="0"/>
              </a:rPr>
              <a:t>Mean, Correlation, and Covariance Functions</a:t>
            </a:r>
          </a:p>
        </p:txBody>
      </p:sp>
      <p:pic>
        <p:nvPicPr>
          <p:cNvPr id="416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458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6772" name="Rectangle 4"/>
          <p:cNvSpPr>
            <a:spLocks noChangeArrowheads="1"/>
          </p:cNvSpPr>
          <p:nvPr/>
        </p:nvSpPr>
        <p:spPr bwMode="auto">
          <a:xfrm>
            <a:off x="228600" y="5334000"/>
            <a:ext cx="868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zh-CN" b="1">
                <a:solidFill>
                  <a:schemeClr val="tx2"/>
                </a:solidFill>
              </a:rPr>
              <a:t>Figure 1.4 </a:t>
            </a:r>
            <a:r>
              <a:rPr lang="en-US" altLang="zh-CN">
                <a:solidFill>
                  <a:schemeClr val="tx2"/>
                </a:solidFill>
              </a:rPr>
              <a:t>Illustrating the autocorrelation functions of slowly and rapidly fluctuating random 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09CE-9E0C-483B-913D-8E38AF2AB66E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418818" name="Rectangle 2"/>
          <p:cNvSpPr>
            <a:spLocks noChangeArrowheads="1"/>
          </p:cNvSpPr>
          <p:nvPr/>
        </p:nvSpPr>
        <p:spPr bwMode="auto">
          <a:xfrm>
            <a:off x="304800" y="1905000"/>
            <a:ext cx="8610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SzPct val="155000"/>
              <a:buFont typeface="Wingdings" pitchFamily="2" charset="2"/>
              <a:buNone/>
            </a:pPr>
            <a:r>
              <a:rPr lang="en-US" altLang="zh-CN" sz="2400"/>
              <a:t>Stationary process:                                                   for all t</a:t>
            </a:r>
          </a:p>
          <a:p>
            <a:pPr marL="342900" indent="-342900">
              <a:spcBef>
                <a:spcPct val="20000"/>
              </a:spcBef>
              <a:buSzPct val="155000"/>
              <a:buFont typeface="Wingdings" pitchFamily="2" charset="2"/>
              <a:buNone/>
            </a:pPr>
            <a:r>
              <a:rPr lang="en-US" altLang="zh-CN" sz="2400"/>
              <a:t> Properties of  the Autocorrelation Function           ：</a:t>
            </a:r>
          </a:p>
          <a:p>
            <a:pPr marL="342900" indent="-342900">
              <a:spcBef>
                <a:spcPct val="20000"/>
              </a:spcBef>
              <a:buSzPct val="155000"/>
              <a:buFont typeface="Wingdings" pitchFamily="2" charset="2"/>
              <a:buNone/>
            </a:pPr>
            <a:r>
              <a:rPr lang="en-US" altLang="zh-CN" sz="2400"/>
              <a:t>  </a:t>
            </a:r>
          </a:p>
          <a:p>
            <a:pPr marL="342900" indent="-342900">
              <a:spcBef>
                <a:spcPct val="20000"/>
              </a:spcBef>
              <a:buSzPct val="155000"/>
              <a:buFont typeface="Wingdings" pitchFamily="2" charset="2"/>
              <a:buNone/>
            </a:pPr>
            <a:r>
              <a:rPr lang="en-US" altLang="zh-CN" sz="2400"/>
              <a:t> </a:t>
            </a:r>
          </a:p>
          <a:p>
            <a:pPr marL="342900" indent="-342900">
              <a:spcBef>
                <a:spcPct val="20000"/>
              </a:spcBef>
              <a:buSzPct val="155000"/>
              <a:buFont typeface="Wingdings" pitchFamily="2" charset="2"/>
              <a:buNone/>
            </a:pPr>
            <a:r>
              <a:rPr lang="en-US" altLang="zh-CN" sz="2400"/>
              <a:t> </a:t>
            </a:r>
          </a:p>
          <a:p>
            <a:pPr marL="342900" indent="-342900">
              <a:spcBef>
                <a:spcPct val="20000"/>
              </a:spcBef>
              <a:buSzPct val="155000"/>
              <a:buFont typeface="Wingdings" pitchFamily="2" charset="2"/>
              <a:buNone/>
            </a:pPr>
            <a:endParaRPr lang="en-US" altLang="zh-CN" sz="2400"/>
          </a:p>
        </p:txBody>
      </p:sp>
      <p:sp>
        <p:nvSpPr>
          <p:cNvPr id="418819" name="Rectangle 3"/>
          <p:cNvSpPr>
            <a:spLocks noChangeArrowheads="1"/>
          </p:cNvSpPr>
          <p:nvPr/>
        </p:nvSpPr>
        <p:spPr bwMode="auto">
          <a:xfrm>
            <a:off x="0" y="685800"/>
            <a:ext cx="91440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>
                <a:solidFill>
                  <a:schemeClr val="tx2"/>
                </a:solidFill>
              </a:rPr>
              <a:t>1.4 </a:t>
            </a:r>
            <a:r>
              <a:rPr lang="en-US" altLang="zh-CN">
                <a:solidFill>
                  <a:schemeClr val="tx2"/>
                </a:solidFill>
                <a:latin typeface="Verdana" pitchFamily="34" charset="0"/>
              </a:rPr>
              <a:t>Mean, Correlation, and Covariance Functions</a:t>
            </a:r>
          </a:p>
        </p:txBody>
      </p:sp>
      <p:sp>
        <p:nvSpPr>
          <p:cNvPr id="418821" name="Rectangle 5"/>
          <p:cNvSpPr>
            <a:spLocks noChangeArrowheads="1"/>
          </p:cNvSpPr>
          <p:nvPr/>
        </p:nvSpPr>
        <p:spPr bwMode="auto">
          <a:xfrm>
            <a:off x="381476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8820" name="Object 4"/>
          <p:cNvGraphicFramePr>
            <a:graphicFrameLocks noChangeAspect="1"/>
          </p:cNvGraphicFramePr>
          <p:nvPr/>
        </p:nvGraphicFramePr>
        <p:xfrm>
          <a:off x="3048000" y="1981200"/>
          <a:ext cx="2743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38" r:id="rId3" imgW="1511300" imgH="215900" progId="Equation.3">
                  <p:embed/>
                </p:oleObj>
              </mc:Choice>
              <mc:Fallback>
                <p:oleObj r:id="rId3" imgW="15113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0"/>
                        <a:ext cx="2743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3" name="Rectangle 7"/>
          <p:cNvSpPr>
            <a:spLocks noChangeArrowheads="1"/>
          </p:cNvSpPr>
          <p:nvPr/>
        </p:nvSpPr>
        <p:spPr bwMode="auto">
          <a:xfrm>
            <a:off x="436721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8822" name="Object 6"/>
          <p:cNvGraphicFramePr>
            <a:graphicFrameLocks noChangeAspect="1"/>
          </p:cNvGraphicFramePr>
          <p:nvPr/>
        </p:nvGraphicFramePr>
        <p:xfrm>
          <a:off x="5791200" y="2362200"/>
          <a:ext cx="68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39" r:id="rId5" imgW="406048" imgH="215713" progId="Equation.3">
                  <p:embed/>
                </p:oleObj>
              </mc:Choice>
              <mc:Fallback>
                <p:oleObj r:id="rId5" imgW="406048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362200"/>
                        <a:ext cx="685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5" name="Rectangle 9"/>
          <p:cNvSpPr>
            <a:spLocks noChangeArrowheads="1"/>
          </p:cNvSpPr>
          <p:nvPr/>
        </p:nvSpPr>
        <p:spPr bwMode="auto">
          <a:xfrm>
            <a:off x="4024313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8824" name="Object 8"/>
          <p:cNvGraphicFramePr>
            <a:graphicFrameLocks noChangeAspect="1"/>
          </p:cNvGraphicFramePr>
          <p:nvPr/>
        </p:nvGraphicFramePr>
        <p:xfrm>
          <a:off x="2514600" y="3124200"/>
          <a:ext cx="236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40" r:id="rId7" imgW="1091726" imgH="228501" progId="Equation.3">
                  <p:embed/>
                </p:oleObj>
              </mc:Choice>
              <mc:Fallback>
                <p:oleObj r:id="rId7" imgW="1091726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124200"/>
                        <a:ext cx="2362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7" name="Rectangle 11"/>
          <p:cNvSpPr>
            <a:spLocks noChangeArrowheads="1"/>
          </p:cNvSpPr>
          <p:nvPr/>
        </p:nvSpPr>
        <p:spPr bwMode="auto">
          <a:xfrm>
            <a:off x="4071938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8826" name="Object 10"/>
          <p:cNvGraphicFramePr>
            <a:graphicFrameLocks noChangeAspect="1"/>
          </p:cNvGraphicFramePr>
          <p:nvPr/>
        </p:nvGraphicFramePr>
        <p:xfrm>
          <a:off x="2514600" y="4800600"/>
          <a:ext cx="2286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41" r:id="rId9" imgW="1002865" imgH="215806" progId="Equation.3">
                  <p:embed/>
                </p:oleObj>
              </mc:Choice>
              <mc:Fallback>
                <p:oleObj r:id="rId9" imgW="1002865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00600"/>
                        <a:ext cx="2286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9" name="Rectangle 13"/>
          <p:cNvSpPr>
            <a:spLocks noChangeArrowheads="1"/>
          </p:cNvSpPr>
          <p:nvPr/>
        </p:nvSpPr>
        <p:spPr bwMode="auto">
          <a:xfrm>
            <a:off x="405765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8828" name="Object 12"/>
          <p:cNvGraphicFramePr>
            <a:graphicFrameLocks noChangeAspect="1"/>
          </p:cNvGraphicFramePr>
          <p:nvPr/>
        </p:nvGraphicFramePr>
        <p:xfrm>
          <a:off x="2514600" y="3962400"/>
          <a:ext cx="228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42" r:id="rId11" imgW="1028700" imgH="228600" progId="Equation.3">
                  <p:embed/>
                </p:oleObj>
              </mc:Choice>
              <mc:Fallback>
                <p:oleObj r:id="rId11" imgW="10287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62400"/>
                        <a:ext cx="2286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31" name="Rectangle 15"/>
          <p:cNvSpPr>
            <a:spLocks noChangeArrowheads="1"/>
          </p:cNvSpPr>
          <p:nvPr/>
        </p:nvSpPr>
        <p:spPr bwMode="auto">
          <a:xfrm>
            <a:off x="4529138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8833" name="Rectangle 17"/>
          <p:cNvSpPr>
            <a:spLocks noChangeArrowheads="1"/>
          </p:cNvSpPr>
          <p:nvPr/>
        </p:nvSpPr>
        <p:spPr bwMode="auto">
          <a:xfrm>
            <a:off x="447675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8832" name="Object 16"/>
          <p:cNvGraphicFramePr>
            <a:graphicFrameLocks noChangeAspect="1"/>
          </p:cNvGraphicFramePr>
          <p:nvPr/>
        </p:nvGraphicFramePr>
        <p:xfrm>
          <a:off x="1371600" y="3200400"/>
          <a:ext cx="3317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43" r:id="rId13" imgW="190335" imgH="215713" progId="Equation.3">
                  <p:embed/>
                </p:oleObj>
              </mc:Choice>
              <mc:Fallback>
                <p:oleObj r:id="rId13" imgW="190335" imgH="2157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00400"/>
                        <a:ext cx="33178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35" name="Rectangle 19"/>
          <p:cNvSpPr>
            <a:spLocks noChangeArrowheads="1"/>
          </p:cNvSpPr>
          <p:nvPr/>
        </p:nvSpPr>
        <p:spPr bwMode="auto">
          <a:xfrm>
            <a:off x="446246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8834" name="Object 18"/>
          <p:cNvGraphicFramePr>
            <a:graphicFrameLocks noChangeAspect="1"/>
          </p:cNvGraphicFramePr>
          <p:nvPr/>
        </p:nvGraphicFramePr>
        <p:xfrm>
          <a:off x="1295400" y="39624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44" r:id="rId15" imgW="215619" imgH="215619" progId="Equation.3">
                  <p:embed/>
                </p:oleObj>
              </mc:Choice>
              <mc:Fallback>
                <p:oleObj r:id="rId15" imgW="215619" imgH="21561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624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37" name="Rectangle 21"/>
          <p:cNvSpPr>
            <a:spLocks noChangeArrowheads="1"/>
          </p:cNvSpPr>
          <p:nvPr/>
        </p:nvSpPr>
        <p:spPr bwMode="auto">
          <a:xfrm>
            <a:off x="4471988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8836" name="Object 20"/>
          <p:cNvGraphicFramePr>
            <a:graphicFrameLocks noChangeAspect="1"/>
          </p:cNvGraphicFramePr>
          <p:nvPr/>
        </p:nvGraphicFramePr>
        <p:xfrm>
          <a:off x="1295400" y="4800600"/>
          <a:ext cx="3476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45" r:id="rId17" imgW="203024" imgH="215713" progId="Equation.3">
                  <p:embed/>
                </p:oleObj>
              </mc:Choice>
              <mc:Fallback>
                <p:oleObj r:id="rId17" imgW="203024" imgH="21571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00600"/>
                        <a:ext cx="3476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7F054-DBAC-4126-8095-9D51DF1F3240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228600" y="1905000"/>
            <a:ext cx="8610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SzPct val="155000"/>
              <a:buFont typeface="Wingdings" pitchFamily="2" charset="2"/>
              <a:buNone/>
            </a:pPr>
            <a:r>
              <a:rPr lang="en-US" altLang="zh-CN" sz="2400"/>
              <a:t>Example1.2 </a:t>
            </a:r>
          </a:p>
          <a:p>
            <a:pPr marL="342900" indent="-342900">
              <a:spcBef>
                <a:spcPct val="20000"/>
              </a:spcBef>
              <a:buSzPct val="155000"/>
              <a:buFont typeface="Wingdings" pitchFamily="2" charset="2"/>
              <a:buNone/>
            </a:pPr>
            <a:r>
              <a:rPr lang="en-US" altLang="zh-CN" sz="2400"/>
              <a:t>    a sinusoidal signal with random phase , defined by</a:t>
            </a:r>
          </a:p>
          <a:p>
            <a:pPr marL="342900" indent="-342900">
              <a:spcBef>
                <a:spcPct val="20000"/>
              </a:spcBef>
              <a:buSzPct val="15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spcBef>
                <a:spcPct val="20000"/>
              </a:spcBef>
              <a:buSzPct val="155000"/>
              <a:buFont typeface="Wingdings" pitchFamily="2" charset="2"/>
              <a:buNone/>
            </a:pPr>
            <a:r>
              <a:rPr lang="en-US" altLang="zh-CN" sz="2400"/>
              <a:t>where A and     constants.       is a random variable that is uniformly </a:t>
            </a:r>
          </a:p>
          <a:p>
            <a:pPr marL="342900" indent="-342900">
              <a:spcBef>
                <a:spcPct val="20000"/>
              </a:spcBef>
              <a:buSzPct val="155000"/>
              <a:buFont typeface="Wingdings" pitchFamily="2" charset="2"/>
              <a:buNone/>
            </a:pPr>
            <a:r>
              <a:rPr lang="en-US" altLang="zh-CN" sz="2400"/>
              <a:t>distributed over the interval             ,that is :</a:t>
            </a:r>
          </a:p>
          <a:p>
            <a:pPr marL="342900" indent="-342900">
              <a:spcBef>
                <a:spcPct val="20000"/>
              </a:spcBef>
              <a:buSzPct val="155000"/>
              <a:buFont typeface="Wingdings" pitchFamily="2" charset="2"/>
              <a:buNone/>
            </a:pPr>
            <a:r>
              <a:rPr lang="en-US" altLang="zh-CN" sz="2400"/>
              <a:t>      </a:t>
            </a:r>
          </a:p>
        </p:txBody>
      </p:sp>
      <p:sp>
        <p:nvSpPr>
          <p:cNvPr id="477187" name="Rectangle 3"/>
          <p:cNvSpPr>
            <a:spLocks noChangeArrowheads="1"/>
          </p:cNvSpPr>
          <p:nvPr/>
        </p:nvSpPr>
        <p:spPr bwMode="auto">
          <a:xfrm>
            <a:off x="0" y="685800"/>
            <a:ext cx="91440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>
                <a:solidFill>
                  <a:schemeClr val="tx2"/>
                </a:solidFill>
              </a:rPr>
              <a:t>1.4 </a:t>
            </a:r>
            <a:r>
              <a:rPr lang="en-US" altLang="zh-CN">
                <a:solidFill>
                  <a:schemeClr val="tx2"/>
                </a:solidFill>
                <a:latin typeface="Verdana" pitchFamily="34" charset="0"/>
              </a:rPr>
              <a:t>Mean, Correlation, and Covariance Functions</a:t>
            </a:r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3843338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77188" name="Object 4"/>
          <p:cNvGraphicFramePr>
            <a:graphicFrameLocks noChangeAspect="1"/>
          </p:cNvGraphicFramePr>
          <p:nvPr/>
        </p:nvGraphicFramePr>
        <p:xfrm>
          <a:off x="2362200" y="2895600"/>
          <a:ext cx="274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03" r:id="rId3" imgW="1460500" imgH="228600" progId="Equation.3">
                  <p:embed/>
                </p:oleObj>
              </mc:Choice>
              <mc:Fallback>
                <p:oleObj r:id="rId3" imgW="1460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95600"/>
                        <a:ext cx="2743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4481513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77190" name="Object 6"/>
          <p:cNvGraphicFramePr>
            <a:graphicFrameLocks noChangeAspect="1"/>
          </p:cNvGraphicFramePr>
          <p:nvPr/>
        </p:nvGraphicFramePr>
        <p:xfrm>
          <a:off x="1905000" y="3276600"/>
          <a:ext cx="301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04" r:id="rId5" imgW="177646" imgH="228402" progId="Equation.3">
                  <p:embed/>
                </p:oleObj>
              </mc:Choice>
              <mc:Fallback>
                <p:oleObj r:id="rId5" imgW="177646" imgH="22840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76600"/>
                        <a:ext cx="3016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93" name="Rectangle 9"/>
          <p:cNvSpPr>
            <a:spLocks noChangeArrowheads="1"/>
          </p:cNvSpPr>
          <p:nvPr/>
        </p:nvSpPr>
        <p:spPr bwMode="auto">
          <a:xfrm>
            <a:off x="4491038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77192" name="Object 8"/>
          <p:cNvGraphicFramePr>
            <a:graphicFrameLocks noChangeAspect="1"/>
          </p:cNvGraphicFramePr>
          <p:nvPr/>
        </p:nvGraphicFramePr>
        <p:xfrm>
          <a:off x="3581400" y="3276600"/>
          <a:ext cx="341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05" r:id="rId7" imgW="164814" imgH="177492" progId="Equation.3">
                  <p:embed/>
                </p:oleObj>
              </mc:Choice>
              <mc:Fallback>
                <p:oleObj r:id="rId7" imgW="164814" imgH="17749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76600"/>
                        <a:ext cx="3413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95" name="Rectangle 11"/>
          <p:cNvSpPr>
            <a:spLocks noChangeArrowheads="1"/>
          </p:cNvSpPr>
          <p:nvPr/>
        </p:nvSpPr>
        <p:spPr bwMode="auto">
          <a:xfrm>
            <a:off x="432911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77194" name="Object 10"/>
          <p:cNvGraphicFramePr>
            <a:graphicFrameLocks noChangeAspect="1"/>
          </p:cNvGraphicFramePr>
          <p:nvPr/>
        </p:nvGraphicFramePr>
        <p:xfrm>
          <a:off x="3810000" y="3733800"/>
          <a:ext cx="76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06" r:id="rId9" imgW="482181" imgH="215713" progId="Equation.3">
                  <p:embed/>
                </p:oleObj>
              </mc:Choice>
              <mc:Fallback>
                <p:oleObj r:id="rId9" imgW="482181" imgH="2157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7620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97" name="Rectangle 13"/>
          <p:cNvSpPr>
            <a:spLocks noChangeArrowheads="1"/>
          </p:cNvSpPr>
          <p:nvPr/>
        </p:nvSpPr>
        <p:spPr bwMode="auto">
          <a:xfrm>
            <a:off x="415290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7199" name="Rectangle 15"/>
          <p:cNvSpPr>
            <a:spLocks noChangeArrowheads="1"/>
          </p:cNvSpPr>
          <p:nvPr/>
        </p:nvSpPr>
        <p:spPr bwMode="auto">
          <a:xfrm>
            <a:off x="432911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7201" name="Rectangle 17"/>
          <p:cNvSpPr>
            <a:spLocks noChangeArrowheads="1"/>
          </p:cNvSpPr>
          <p:nvPr/>
        </p:nvSpPr>
        <p:spPr bwMode="auto">
          <a:xfrm>
            <a:off x="4433888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77202" name="Group 18"/>
          <p:cNvGrpSpPr>
            <a:grpSpLocks/>
          </p:cNvGrpSpPr>
          <p:nvPr/>
        </p:nvGrpSpPr>
        <p:grpSpPr bwMode="auto">
          <a:xfrm>
            <a:off x="2057400" y="4191000"/>
            <a:ext cx="3048000" cy="1074738"/>
            <a:chOff x="1296" y="2640"/>
            <a:chExt cx="1920" cy="677"/>
          </a:xfrm>
        </p:grpSpPr>
        <p:graphicFrame>
          <p:nvGraphicFramePr>
            <p:cNvPr id="477196" name="Object 12"/>
            <p:cNvGraphicFramePr>
              <a:graphicFrameLocks noChangeAspect="1"/>
            </p:cNvGraphicFramePr>
            <p:nvPr/>
          </p:nvGraphicFramePr>
          <p:xfrm>
            <a:off x="1296" y="2640"/>
            <a:ext cx="864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207" r:id="rId11" imgW="838200" imgH="660400" progId="Equation.3">
                    <p:embed/>
                  </p:oleObj>
                </mc:Choice>
                <mc:Fallback>
                  <p:oleObj r:id="rId11" imgW="838200" imgH="6604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640"/>
                          <a:ext cx="864" cy="6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7198" name="Object 14"/>
            <p:cNvGraphicFramePr>
              <a:graphicFrameLocks noChangeAspect="1"/>
            </p:cNvGraphicFramePr>
            <p:nvPr/>
          </p:nvGraphicFramePr>
          <p:xfrm>
            <a:off x="2640" y="2832"/>
            <a:ext cx="5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208" r:id="rId13" imgW="482181" imgH="215713" progId="Equation.3">
                    <p:embed/>
                  </p:oleObj>
                </mc:Choice>
                <mc:Fallback>
                  <p:oleObj r:id="rId13" imgW="482181" imgH="215713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832"/>
                          <a:ext cx="57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7200" name="Object 16"/>
            <p:cNvGraphicFramePr>
              <a:graphicFrameLocks noChangeAspect="1"/>
            </p:cNvGraphicFramePr>
            <p:nvPr/>
          </p:nvGraphicFramePr>
          <p:xfrm>
            <a:off x="2688" y="3072"/>
            <a:ext cx="48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209" r:id="rId15" imgW="279158" imgH="177646" progId="Equation.3">
                    <p:embed/>
                  </p:oleObj>
                </mc:Choice>
                <mc:Fallback>
                  <p:oleObj r:id="rId15" imgW="279158" imgH="17764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072"/>
                          <a:ext cx="48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6A0E3-FAC0-4582-A701-1119B0D2D171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478210" name="Rectangle 2"/>
          <p:cNvSpPr>
            <a:spLocks noChangeArrowheads="1"/>
          </p:cNvSpPr>
          <p:nvPr/>
        </p:nvSpPr>
        <p:spPr bwMode="auto">
          <a:xfrm>
            <a:off x="0" y="685800"/>
            <a:ext cx="91440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>
                <a:solidFill>
                  <a:schemeClr val="tx2"/>
                </a:solidFill>
              </a:rPr>
              <a:t>1.4 </a:t>
            </a:r>
            <a:r>
              <a:rPr lang="en-US" altLang="zh-CN">
                <a:solidFill>
                  <a:schemeClr val="tx2"/>
                </a:solidFill>
                <a:latin typeface="Verdana" pitchFamily="34" charset="0"/>
              </a:rPr>
              <a:t>Mean, Correlation, and Covariance Functions</a:t>
            </a:r>
          </a:p>
        </p:txBody>
      </p:sp>
      <p:sp>
        <p:nvSpPr>
          <p:cNvPr id="478213" name="Rectangle 5"/>
          <p:cNvSpPr>
            <a:spLocks noChangeArrowheads="1"/>
          </p:cNvSpPr>
          <p:nvPr/>
        </p:nvSpPr>
        <p:spPr bwMode="auto">
          <a:xfrm>
            <a:off x="228600" y="1752600"/>
            <a:ext cx="8686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The autocorrelation function of         is: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2400"/>
          </a:p>
          <a:p>
            <a:pPr marL="342900" indent="-342900">
              <a:spcBef>
                <a:spcPct val="20000"/>
              </a:spcBef>
            </a:pPr>
            <a:endParaRPr lang="en-US" altLang="zh-CN" sz="2400"/>
          </a:p>
          <a:p>
            <a:pPr marL="342900" indent="-342900">
              <a:spcBef>
                <a:spcPct val="20000"/>
              </a:spcBef>
            </a:pPr>
            <a:endParaRPr lang="en-US" altLang="zh-CN" sz="2400"/>
          </a:p>
          <a:p>
            <a:pPr marL="342900" indent="-342900">
              <a:spcBef>
                <a:spcPct val="20000"/>
              </a:spcBef>
            </a:pPr>
            <a:endParaRPr lang="en-US" altLang="zh-CN" sz="2400"/>
          </a:p>
          <a:p>
            <a:pPr marL="342900" indent="-342900">
              <a:spcBef>
                <a:spcPct val="20000"/>
              </a:spcBef>
            </a:pPr>
            <a:endParaRPr lang="en-US" altLang="zh-CN" sz="2400"/>
          </a:p>
          <a:p>
            <a:pPr marL="342900" indent="-342900">
              <a:spcBef>
                <a:spcPct val="20000"/>
              </a:spcBef>
            </a:pPr>
            <a:endParaRPr lang="en-US" altLang="zh-CN" sz="2400"/>
          </a:p>
          <a:p>
            <a:pPr marL="342900" indent="-342900">
              <a:spcBef>
                <a:spcPct val="20000"/>
              </a:spcBef>
            </a:pPr>
            <a:endParaRPr lang="en-US" altLang="zh-CN" sz="2400"/>
          </a:p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</a:t>
            </a:r>
          </a:p>
        </p:txBody>
      </p:sp>
      <p:sp>
        <p:nvSpPr>
          <p:cNvPr id="478215" name="Rectangle 7"/>
          <p:cNvSpPr>
            <a:spLocks noChangeArrowheads="1"/>
          </p:cNvSpPr>
          <p:nvPr/>
        </p:nvSpPr>
        <p:spPr bwMode="auto">
          <a:xfrm>
            <a:off x="4414838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78214" name="Object 6"/>
          <p:cNvGraphicFramePr>
            <a:graphicFrameLocks noChangeAspect="1"/>
          </p:cNvGraphicFramePr>
          <p:nvPr/>
        </p:nvGraphicFramePr>
        <p:xfrm>
          <a:off x="4267200" y="1828800"/>
          <a:ext cx="533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25" r:id="rId3" imgW="317087" imgH="215619" progId="Equation.3">
                  <p:embed/>
                </p:oleObj>
              </mc:Choice>
              <mc:Fallback>
                <p:oleObj r:id="rId3" imgW="317087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828800"/>
                        <a:ext cx="533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7" name="Rectangle 9"/>
          <p:cNvSpPr>
            <a:spLocks noChangeArrowheads="1"/>
          </p:cNvSpPr>
          <p:nvPr/>
        </p:nvSpPr>
        <p:spPr bwMode="auto">
          <a:xfrm>
            <a:off x="381476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8219" name="Rectangle 11"/>
          <p:cNvSpPr>
            <a:spLocks noChangeArrowheads="1"/>
          </p:cNvSpPr>
          <p:nvPr/>
        </p:nvSpPr>
        <p:spPr bwMode="auto">
          <a:xfrm>
            <a:off x="3195638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8221" name="Rectangle 13"/>
          <p:cNvSpPr>
            <a:spLocks noChangeArrowheads="1"/>
          </p:cNvSpPr>
          <p:nvPr/>
        </p:nvSpPr>
        <p:spPr bwMode="auto">
          <a:xfrm>
            <a:off x="4062413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78222" name="Group 14"/>
          <p:cNvGrpSpPr>
            <a:grpSpLocks/>
          </p:cNvGrpSpPr>
          <p:nvPr/>
        </p:nvGrpSpPr>
        <p:grpSpPr bwMode="auto">
          <a:xfrm>
            <a:off x="1371600" y="2895600"/>
            <a:ext cx="5486400" cy="1905000"/>
            <a:chOff x="1248" y="1488"/>
            <a:chExt cx="3456" cy="1200"/>
          </a:xfrm>
        </p:grpSpPr>
        <p:graphicFrame>
          <p:nvGraphicFramePr>
            <p:cNvPr id="478216" name="Object 8"/>
            <p:cNvGraphicFramePr>
              <a:graphicFrameLocks noChangeAspect="1"/>
            </p:cNvGraphicFramePr>
            <p:nvPr/>
          </p:nvGraphicFramePr>
          <p:xfrm>
            <a:off x="1248" y="1488"/>
            <a:ext cx="168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226" r:id="rId5" imgW="1511300" imgH="215900" progId="Equation.3">
                    <p:embed/>
                  </p:oleObj>
                </mc:Choice>
                <mc:Fallback>
                  <p:oleObj r:id="rId5" imgW="1511300" imgH="215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488"/>
                          <a:ext cx="1680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8218" name="Object 10"/>
            <p:cNvGraphicFramePr>
              <a:graphicFrameLocks noChangeAspect="1"/>
            </p:cNvGraphicFramePr>
            <p:nvPr/>
          </p:nvGraphicFramePr>
          <p:xfrm>
            <a:off x="1680" y="1872"/>
            <a:ext cx="302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227" r:id="rId7" imgW="2755900" imgH="241300" progId="Equation.3">
                    <p:embed/>
                  </p:oleObj>
                </mc:Choice>
                <mc:Fallback>
                  <p:oleObj r:id="rId7" imgW="2755900" imgH="241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872"/>
                          <a:ext cx="3024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8220" name="Object 12"/>
            <p:cNvGraphicFramePr>
              <a:graphicFrameLocks noChangeAspect="1"/>
            </p:cNvGraphicFramePr>
            <p:nvPr/>
          </p:nvGraphicFramePr>
          <p:xfrm>
            <a:off x="1680" y="2256"/>
            <a:ext cx="110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228" r:id="rId9" imgW="1016000" imgH="419100" progId="Equation.3">
                    <p:embed/>
                  </p:oleObj>
                </mc:Choice>
                <mc:Fallback>
                  <p:oleObj r:id="rId9" imgW="1016000" imgH="419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256"/>
                          <a:ext cx="1104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8224" name="Rectangle 16"/>
          <p:cNvSpPr>
            <a:spLocks noChangeArrowheads="1"/>
          </p:cNvSpPr>
          <p:nvPr/>
        </p:nvSpPr>
        <p:spPr bwMode="auto">
          <a:xfrm>
            <a:off x="436721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165F-54DC-467B-BBEB-23CEF1C68E1E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0" y="685800"/>
            <a:ext cx="91440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>
                <a:solidFill>
                  <a:schemeClr val="tx2"/>
                </a:solidFill>
              </a:rPr>
              <a:t>1.4 </a:t>
            </a:r>
            <a:r>
              <a:rPr lang="en-US" altLang="zh-CN">
                <a:solidFill>
                  <a:schemeClr val="tx2"/>
                </a:solidFill>
                <a:latin typeface="Verdana" pitchFamily="34" charset="0"/>
              </a:rPr>
              <a:t>Mean, Correlation, and Covariance Functions</a:t>
            </a:r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228600" y="1600200"/>
            <a:ext cx="8686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altLang="zh-CN" sz="2400"/>
          </a:p>
          <a:p>
            <a:pPr marL="342900" indent="-342900">
              <a:spcBef>
                <a:spcPct val="20000"/>
              </a:spcBef>
            </a:pPr>
            <a:endParaRPr lang="en-US" altLang="zh-CN" sz="2400"/>
          </a:p>
          <a:p>
            <a:pPr marL="342900" indent="-342900">
              <a:spcBef>
                <a:spcPct val="20000"/>
              </a:spcBef>
            </a:pPr>
            <a:endParaRPr lang="en-US" altLang="zh-CN" sz="2400"/>
          </a:p>
          <a:p>
            <a:pPr marL="342900" indent="-342900">
              <a:spcBef>
                <a:spcPct val="20000"/>
              </a:spcBef>
            </a:pPr>
            <a:endParaRPr lang="en-US" altLang="zh-CN" sz="2400"/>
          </a:p>
          <a:p>
            <a:pPr marL="342900" indent="-342900">
              <a:spcBef>
                <a:spcPct val="20000"/>
              </a:spcBef>
            </a:pPr>
            <a:endParaRPr lang="en-US" altLang="zh-CN" sz="2400"/>
          </a:p>
          <a:p>
            <a:pPr marL="342900" indent="-342900">
              <a:spcBef>
                <a:spcPct val="20000"/>
              </a:spcBef>
            </a:pPr>
            <a:endParaRPr lang="en-US" altLang="zh-CN" sz="2400"/>
          </a:p>
          <a:p>
            <a:pPr marL="342900" indent="-342900">
              <a:spcBef>
                <a:spcPct val="20000"/>
              </a:spcBef>
            </a:pPr>
            <a:endParaRPr lang="en-US" altLang="zh-CN" sz="2400"/>
          </a:p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       </a:t>
            </a: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4414838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286" name="Rectangle 6"/>
          <p:cNvSpPr>
            <a:spLocks noChangeArrowheads="1"/>
          </p:cNvSpPr>
          <p:nvPr/>
        </p:nvSpPr>
        <p:spPr bwMode="auto">
          <a:xfrm>
            <a:off x="381476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287" name="Rectangle 7"/>
          <p:cNvSpPr>
            <a:spLocks noChangeArrowheads="1"/>
          </p:cNvSpPr>
          <p:nvPr/>
        </p:nvSpPr>
        <p:spPr bwMode="auto">
          <a:xfrm>
            <a:off x="3195638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288" name="Rectangle 8"/>
          <p:cNvSpPr>
            <a:spLocks noChangeArrowheads="1"/>
          </p:cNvSpPr>
          <p:nvPr/>
        </p:nvSpPr>
        <p:spPr bwMode="auto">
          <a:xfrm>
            <a:off x="4062413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293" name="Rectangle 13"/>
          <p:cNvSpPr>
            <a:spLocks noChangeArrowheads="1"/>
          </p:cNvSpPr>
          <p:nvPr/>
        </p:nvSpPr>
        <p:spPr bwMode="auto">
          <a:xfrm>
            <a:off x="436721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48129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770688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296" name="Rectangle 16"/>
          <p:cNvSpPr>
            <a:spLocks noChangeArrowheads="1"/>
          </p:cNvSpPr>
          <p:nvPr/>
        </p:nvSpPr>
        <p:spPr bwMode="auto">
          <a:xfrm>
            <a:off x="914400" y="5181600"/>
            <a:ext cx="7696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Figure 1.5</a:t>
            </a:r>
            <a:r>
              <a:rPr lang="en-US" altLang="zh-CN" sz="2400"/>
              <a:t>   Autocorrelation function of a sine wave with 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                                  random  phase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F68B-A9C9-4AF5-9C39-A6E5DB13D57F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482306" name="Rectangle 2"/>
          <p:cNvSpPr>
            <a:spLocks noChangeArrowheads="1"/>
          </p:cNvSpPr>
          <p:nvPr/>
        </p:nvSpPr>
        <p:spPr bwMode="auto">
          <a:xfrm>
            <a:off x="0" y="685800"/>
            <a:ext cx="91440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>
                <a:solidFill>
                  <a:schemeClr val="tx2"/>
                </a:solidFill>
              </a:rPr>
              <a:t>1.4 </a:t>
            </a:r>
            <a:r>
              <a:rPr lang="en-US" altLang="zh-CN">
                <a:solidFill>
                  <a:schemeClr val="tx2"/>
                </a:solidFill>
                <a:latin typeface="Verdana" pitchFamily="34" charset="0"/>
              </a:rPr>
              <a:t>Mean, Correlation, and Covariance Functions</a:t>
            </a:r>
          </a:p>
        </p:txBody>
      </p:sp>
      <p:sp>
        <p:nvSpPr>
          <p:cNvPr id="482307" name="Rectangle 3"/>
          <p:cNvSpPr>
            <a:spLocks noChangeArrowheads="1"/>
          </p:cNvSpPr>
          <p:nvPr/>
        </p:nvSpPr>
        <p:spPr bwMode="auto">
          <a:xfrm>
            <a:off x="228600" y="1600200"/>
            <a:ext cx="8686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altLang="zh-CN" sz="2400"/>
          </a:p>
          <a:p>
            <a:pPr marL="342900" indent="-342900">
              <a:spcBef>
                <a:spcPct val="20000"/>
              </a:spcBef>
            </a:pPr>
            <a:endParaRPr lang="en-US" altLang="zh-CN" sz="2400"/>
          </a:p>
          <a:p>
            <a:pPr marL="342900" indent="-342900">
              <a:spcBef>
                <a:spcPct val="20000"/>
              </a:spcBef>
            </a:pPr>
            <a:endParaRPr lang="en-US" altLang="zh-CN" sz="2400"/>
          </a:p>
          <a:p>
            <a:pPr marL="342900" indent="-342900">
              <a:spcBef>
                <a:spcPct val="20000"/>
              </a:spcBef>
            </a:pPr>
            <a:endParaRPr lang="en-US" altLang="zh-CN" sz="2400"/>
          </a:p>
          <a:p>
            <a:pPr marL="342900" indent="-342900">
              <a:spcBef>
                <a:spcPct val="20000"/>
              </a:spcBef>
            </a:pPr>
            <a:endParaRPr lang="en-US" altLang="zh-CN" sz="2400"/>
          </a:p>
          <a:p>
            <a:pPr marL="342900" indent="-342900">
              <a:spcBef>
                <a:spcPct val="20000"/>
              </a:spcBef>
            </a:pPr>
            <a:endParaRPr lang="en-US" altLang="zh-CN" sz="2400"/>
          </a:p>
          <a:p>
            <a:pPr marL="342900" indent="-342900">
              <a:spcBef>
                <a:spcPct val="20000"/>
              </a:spcBef>
            </a:pPr>
            <a:endParaRPr lang="en-US" altLang="zh-CN" sz="2400"/>
          </a:p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       </a:t>
            </a:r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4414838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2310" name="Rectangle 6"/>
          <p:cNvSpPr>
            <a:spLocks noChangeArrowheads="1"/>
          </p:cNvSpPr>
          <p:nvPr/>
        </p:nvSpPr>
        <p:spPr bwMode="auto">
          <a:xfrm>
            <a:off x="381476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2311" name="Rectangle 7"/>
          <p:cNvSpPr>
            <a:spLocks noChangeArrowheads="1"/>
          </p:cNvSpPr>
          <p:nvPr/>
        </p:nvSpPr>
        <p:spPr bwMode="auto">
          <a:xfrm>
            <a:off x="3195638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2312" name="Rectangle 8"/>
          <p:cNvSpPr>
            <a:spLocks noChangeArrowheads="1"/>
          </p:cNvSpPr>
          <p:nvPr/>
        </p:nvSpPr>
        <p:spPr bwMode="auto">
          <a:xfrm>
            <a:off x="4062413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2313" name="Rectangle 9"/>
          <p:cNvSpPr>
            <a:spLocks noChangeArrowheads="1"/>
          </p:cNvSpPr>
          <p:nvPr/>
        </p:nvSpPr>
        <p:spPr bwMode="auto">
          <a:xfrm>
            <a:off x="436721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2316" name="Rectangle 12"/>
          <p:cNvSpPr>
            <a:spLocks noChangeArrowheads="1"/>
          </p:cNvSpPr>
          <p:nvPr/>
        </p:nvSpPr>
        <p:spPr bwMode="auto">
          <a:xfrm>
            <a:off x="611188" y="1600200"/>
            <a:ext cx="792003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The two cross-correlations of  X(t)  and  Y(t)  is :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2400"/>
          </a:p>
          <a:p>
            <a:pPr marL="342900" indent="-342900">
              <a:spcBef>
                <a:spcPct val="20000"/>
              </a:spcBef>
            </a:pPr>
            <a:endParaRPr lang="en-US" altLang="zh-CN" sz="2400"/>
          </a:p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The correlations of  X(t)  and  Y(t)  could be displayed in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Matrix as: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2400"/>
          </a:p>
          <a:p>
            <a:pPr marL="342900" indent="-342900">
              <a:spcBef>
                <a:spcPct val="20000"/>
              </a:spcBef>
            </a:pPr>
            <a:endParaRPr lang="en-US" altLang="zh-CN" sz="2400"/>
          </a:p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            has symmetry relationship as:</a:t>
            </a:r>
          </a:p>
        </p:txBody>
      </p:sp>
      <p:sp>
        <p:nvSpPr>
          <p:cNvPr id="482318" name="Rectangle 14"/>
          <p:cNvSpPr>
            <a:spLocks noChangeArrowheads="1"/>
          </p:cNvSpPr>
          <p:nvPr/>
        </p:nvSpPr>
        <p:spPr bwMode="auto">
          <a:xfrm>
            <a:off x="384810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82317" name="Object 13"/>
          <p:cNvGraphicFramePr>
            <a:graphicFrameLocks noChangeAspect="1"/>
          </p:cNvGraphicFramePr>
          <p:nvPr/>
        </p:nvGraphicFramePr>
        <p:xfrm>
          <a:off x="4648200" y="2362200"/>
          <a:ext cx="2590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27" r:id="rId3" imgW="1447172" imgH="215806" progId="Equation.3">
                  <p:embed/>
                </p:oleObj>
              </mc:Choice>
              <mc:Fallback>
                <p:oleObj r:id="rId3" imgW="1447172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362200"/>
                        <a:ext cx="25908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9" name="Object 15"/>
          <p:cNvGraphicFramePr>
            <a:graphicFrameLocks noChangeAspect="1"/>
          </p:cNvGraphicFramePr>
          <p:nvPr/>
        </p:nvGraphicFramePr>
        <p:xfrm>
          <a:off x="1066800" y="2362200"/>
          <a:ext cx="3124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28" r:id="rId5" imgW="1434477" imgH="215806" progId="Equation.3">
                  <p:embed/>
                </p:oleObj>
              </mc:Choice>
              <mc:Fallback>
                <p:oleObj r:id="rId5" imgW="1434477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62200"/>
                        <a:ext cx="3124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22" name="Rectangle 18"/>
          <p:cNvSpPr>
            <a:spLocks noChangeArrowheads="1"/>
          </p:cNvSpPr>
          <p:nvPr/>
        </p:nvSpPr>
        <p:spPr bwMode="auto">
          <a:xfrm>
            <a:off x="379095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82321" name="Object 17"/>
          <p:cNvGraphicFramePr>
            <a:graphicFrameLocks noChangeAspect="1"/>
          </p:cNvGraphicFramePr>
          <p:nvPr/>
        </p:nvGraphicFramePr>
        <p:xfrm>
          <a:off x="2438400" y="3810000"/>
          <a:ext cx="2895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29" r:id="rId7" imgW="1562100" imgH="482600" progId="Equation.3">
                  <p:embed/>
                </p:oleObj>
              </mc:Choice>
              <mc:Fallback>
                <p:oleObj r:id="rId7" imgW="15621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10000"/>
                        <a:ext cx="28956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24" name="Rectangle 20"/>
          <p:cNvSpPr>
            <a:spLocks noChangeArrowheads="1"/>
          </p:cNvSpPr>
          <p:nvPr/>
        </p:nvSpPr>
        <p:spPr bwMode="auto">
          <a:xfrm>
            <a:off x="434340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82323" name="Object 19"/>
          <p:cNvGraphicFramePr>
            <a:graphicFrameLocks noChangeAspect="1"/>
          </p:cNvGraphicFramePr>
          <p:nvPr/>
        </p:nvGraphicFramePr>
        <p:xfrm>
          <a:off x="1143000" y="5105400"/>
          <a:ext cx="685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30" r:id="rId9" imgW="457002" imgH="215806" progId="Equation.3">
                  <p:embed/>
                </p:oleObj>
              </mc:Choice>
              <mc:Fallback>
                <p:oleObj r:id="rId9" imgW="457002" imgH="21580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05400"/>
                        <a:ext cx="6858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26" name="Rectangle 22"/>
          <p:cNvSpPr>
            <a:spLocks noChangeArrowheads="1"/>
          </p:cNvSpPr>
          <p:nvPr/>
        </p:nvSpPr>
        <p:spPr bwMode="auto">
          <a:xfrm>
            <a:off x="400526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82325" name="Object 21"/>
          <p:cNvGraphicFramePr>
            <a:graphicFrameLocks noChangeAspect="1"/>
          </p:cNvGraphicFramePr>
          <p:nvPr/>
        </p:nvGraphicFramePr>
        <p:xfrm>
          <a:off x="3124200" y="5562600"/>
          <a:ext cx="21336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31" r:id="rId11" imgW="1129810" imgH="215806" progId="Equation.3">
                  <p:embed/>
                </p:oleObj>
              </mc:Choice>
              <mc:Fallback>
                <p:oleObj r:id="rId11" imgW="1129810" imgH="21580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562600"/>
                        <a:ext cx="21336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991A-C496-450F-A3AF-3B15CA91FE38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altLang="zh-CN"/>
              <a:t>CH1：Random Processes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/>
              <a:t>1.1 </a:t>
            </a:r>
            <a:r>
              <a:rPr lang="en-US" altLang="zh-CN" sz="2000"/>
              <a:t>Introduction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1.2 Mathematical Definition of a Random Process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1.3 Stationary Processes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1.4 Mean, Correlation, and Covariance Functions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1.5 Ergodic Processes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1.6 Transmission of a Random Process Through a Linear Time-Invariant Filter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1.7 Power Spectral Density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1.8 Gaussian Process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1.9 Noise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1.10 Narrow Noise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1.11 Representation of Narrowband Noise in In-phase and Quadrature Components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1.12 Representation of Narrowband Noise in Envelope and Phase Components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1.13  Sine Wave Plus Narrowband Noise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AD05C-9AE2-4F2F-B153-AB51FCFC9B64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84354" name="Rectangle 2"/>
          <p:cNvSpPr>
            <a:spLocks noChangeArrowheads="1"/>
          </p:cNvSpPr>
          <p:nvPr/>
        </p:nvSpPr>
        <p:spPr bwMode="auto">
          <a:xfrm>
            <a:off x="0" y="685800"/>
            <a:ext cx="91440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4000">
                <a:solidFill>
                  <a:schemeClr val="tx2"/>
                </a:solidFill>
              </a:rPr>
              <a:t>1.5 </a:t>
            </a:r>
            <a:r>
              <a:rPr lang="en-US" altLang="zh-CN" sz="4000">
                <a:solidFill>
                  <a:schemeClr val="tx2"/>
                </a:solidFill>
              </a:rPr>
              <a:t>Ergodic processes</a:t>
            </a:r>
            <a:endParaRPr lang="en-US" altLang="zh-CN" sz="400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609600" y="1524000"/>
            <a:ext cx="8077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The process X(t) is ergodic in the mean if two conditions are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Satisfied: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The process X(t) is ergodic in the autocorrelation function if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two conditions are satisfied: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     </a:t>
            </a:r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4358" name="Rectangle 6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84360" name="Group 8"/>
          <p:cNvGrpSpPr>
            <a:grpSpLocks/>
          </p:cNvGrpSpPr>
          <p:nvPr/>
        </p:nvGrpSpPr>
        <p:grpSpPr bwMode="auto">
          <a:xfrm>
            <a:off x="2895600" y="2286000"/>
            <a:ext cx="2514600" cy="3198813"/>
            <a:chOff x="1824" y="1440"/>
            <a:chExt cx="1584" cy="2015"/>
          </a:xfrm>
        </p:grpSpPr>
        <p:graphicFrame>
          <p:nvGraphicFramePr>
            <p:cNvPr id="484361" name="Object 9"/>
            <p:cNvGraphicFramePr>
              <a:graphicFrameLocks noChangeAspect="1"/>
            </p:cNvGraphicFramePr>
            <p:nvPr/>
          </p:nvGraphicFramePr>
          <p:xfrm>
            <a:off x="1824" y="1440"/>
            <a:ext cx="105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366" r:id="rId3" imgW="965200" imgH="279400" progId="Equation.3">
                    <p:embed/>
                  </p:oleObj>
                </mc:Choice>
                <mc:Fallback>
                  <p:oleObj r:id="rId3" imgW="965200" imgH="279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440"/>
                          <a:ext cx="1056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4362" name="Object 10"/>
            <p:cNvGraphicFramePr>
              <a:graphicFrameLocks noChangeAspect="1"/>
            </p:cNvGraphicFramePr>
            <p:nvPr/>
          </p:nvGraphicFramePr>
          <p:xfrm>
            <a:off x="1824" y="1824"/>
            <a:ext cx="14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367" r:id="rId5" imgW="1155700" imgH="279400" progId="Equation.3">
                    <p:embed/>
                  </p:oleObj>
                </mc:Choice>
                <mc:Fallback>
                  <p:oleObj r:id="rId5" imgW="1155700" imgH="2794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824"/>
                          <a:ext cx="1440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4363" name="Group 11"/>
            <p:cNvGrpSpPr>
              <a:grpSpLocks/>
            </p:cNvGrpSpPr>
            <p:nvPr/>
          </p:nvGrpSpPr>
          <p:grpSpPr bwMode="auto">
            <a:xfrm>
              <a:off x="1824" y="2784"/>
              <a:ext cx="1584" cy="671"/>
              <a:chOff x="1824" y="2784"/>
              <a:chExt cx="1584" cy="671"/>
            </a:xfrm>
          </p:grpSpPr>
          <p:graphicFrame>
            <p:nvGraphicFramePr>
              <p:cNvPr id="484364" name="Object 12"/>
              <p:cNvGraphicFramePr>
                <a:graphicFrameLocks noChangeAspect="1"/>
              </p:cNvGraphicFramePr>
              <p:nvPr/>
            </p:nvGraphicFramePr>
            <p:xfrm>
              <a:off x="1824" y="2784"/>
              <a:ext cx="1536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4368" r:id="rId7" imgW="1320227" imgH="279279" progId="Equation.3">
                      <p:embed/>
                    </p:oleObj>
                  </mc:Choice>
                  <mc:Fallback>
                    <p:oleObj r:id="rId7" imgW="1320227" imgH="279279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2784"/>
                            <a:ext cx="1536" cy="3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4365" name="Object 13"/>
              <p:cNvGraphicFramePr>
                <a:graphicFrameLocks noChangeAspect="1"/>
              </p:cNvGraphicFramePr>
              <p:nvPr/>
            </p:nvGraphicFramePr>
            <p:xfrm>
              <a:off x="1824" y="3120"/>
              <a:ext cx="1584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4369" r:id="rId9" imgW="1308100" imgH="279400" progId="Equation.3">
                      <p:embed/>
                    </p:oleObj>
                  </mc:Choice>
                  <mc:Fallback>
                    <p:oleObj r:id="rId9" imgW="1308100" imgH="2794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3120"/>
                            <a:ext cx="1584" cy="3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AD8B-4A6D-4D88-8236-AAB9FBCCA37A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485378" name="Rectangle 2"/>
          <p:cNvSpPr>
            <a:spLocks noChangeArrowheads="1"/>
          </p:cNvSpPr>
          <p:nvPr/>
        </p:nvSpPr>
        <p:spPr bwMode="auto">
          <a:xfrm>
            <a:off x="0" y="6858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4000">
                <a:solidFill>
                  <a:schemeClr val="tx2"/>
                </a:solidFill>
              </a:rPr>
              <a:t>1.6 </a:t>
            </a:r>
            <a:r>
              <a:rPr lang="en-US" altLang="zh-CN" sz="3600"/>
              <a:t>Transmission of a Random Process Through a Linear Time-Invariant Filter</a:t>
            </a:r>
          </a:p>
        </p:txBody>
      </p:sp>
      <p:sp>
        <p:nvSpPr>
          <p:cNvPr id="485379" name="Rectangle 3"/>
          <p:cNvSpPr>
            <a:spLocks noChangeArrowheads="1"/>
          </p:cNvSpPr>
          <p:nvPr/>
        </p:nvSpPr>
        <p:spPr bwMode="auto">
          <a:xfrm>
            <a:off x="609600" y="4953000"/>
            <a:ext cx="8077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1.8</a:t>
            </a:r>
            <a:r>
              <a:rPr lang="en-US" altLang="zh-CN" sz="2400"/>
              <a:t>   transmission of a random process through a linear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                    time-invariant filter</a:t>
            </a: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5382" name="Rectangle 6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5383" name="Rectangle 7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485391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4648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A812F-DC93-491C-B29A-D457C4D31F14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94594" name="Rectangle 2"/>
          <p:cNvSpPr>
            <a:spLocks noChangeArrowheads="1"/>
          </p:cNvSpPr>
          <p:nvPr/>
        </p:nvSpPr>
        <p:spPr bwMode="auto">
          <a:xfrm>
            <a:off x="0" y="6858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4000">
                <a:solidFill>
                  <a:schemeClr val="tx2"/>
                </a:solidFill>
              </a:rPr>
              <a:t>1.6 </a:t>
            </a:r>
            <a:r>
              <a:rPr lang="en-US" altLang="zh-CN" sz="3600"/>
              <a:t>Transmission of a Random Process Through a Linear Time-Invariant Filter</a:t>
            </a:r>
          </a:p>
        </p:txBody>
      </p:sp>
      <p:sp>
        <p:nvSpPr>
          <p:cNvPr id="494595" name="Rectangle 3"/>
          <p:cNvSpPr>
            <a:spLocks noChangeArrowheads="1"/>
          </p:cNvSpPr>
          <p:nvPr/>
        </p:nvSpPr>
        <p:spPr bwMode="auto">
          <a:xfrm>
            <a:off x="609600" y="19812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Input   random process: X(t)------Stationary Process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Output random process:  Y(t)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4597" name="Rectangle 5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4598" name="Rectangle 6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4599" name="Rectangle 7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4602" name="Rectangle 10"/>
          <p:cNvSpPr>
            <a:spLocks noChangeArrowheads="1"/>
          </p:cNvSpPr>
          <p:nvPr/>
        </p:nvSpPr>
        <p:spPr bwMode="auto">
          <a:xfrm>
            <a:off x="37338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94601" name="Object 9"/>
          <p:cNvGraphicFramePr>
            <a:graphicFrameLocks noChangeAspect="1"/>
          </p:cNvGraphicFramePr>
          <p:nvPr/>
        </p:nvGraphicFramePr>
        <p:xfrm>
          <a:off x="2514600" y="2895600"/>
          <a:ext cx="3124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09" r:id="rId3" imgW="1676400" imgH="330200" progId="Equation.3">
                  <p:embed/>
                </p:oleObj>
              </mc:Choice>
              <mc:Fallback>
                <p:oleObj r:id="rId3" imgW="1676400" imgH="330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95600"/>
                        <a:ext cx="3124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04" name="Rectangle 12"/>
          <p:cNvSpPr>
            <a:spLocks noChangeArrowheads="1"/>
          </p:cNvSpPr>
          <p:nvPr/>
        </p:nvSpPr>
        <p:spPr bwMode="auto">
          <a:xfrm>
            <a:off x="3281363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94603" name="Object 11"/>
          <p:cNvGraphicFramePr>
            <a:graphicFrameLocks noChangeAspect="1"/>
          </p:cNvGraphicFramePr>
          <p:nvPr/>
        </p:nvGraphicFramePr>
        <p:xfrm>
          <a:off x="1741488" y="3733800"/>
          <a:ext cx="51276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10" name="Equation" r:id="rId5" imgW="2514600" imgH="380880" progId="Equation.3">
                  <p:embed/>
                </p:oleObj>
              </mc:Choice>
              <mc:Fallback>
                <p:oleObj name="Equation" r:id="rId5" imgW="2514600" imgH="380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3733800"/>
                        <a:ext cx="51276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06" name="Rectangle 14"/>
          <p:cNvSpPr>
            <a:spLocks noChangeArrowheads="1"/>
          </p:cNvSpPr>
          <p:nvPr/>
        </p:nvSpPr>
        <p:spPr bwMode="auto">
          <a:xfrm>
            <a:off x="286226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94605" name="Object 13"/>
          <p:cNvGraphicFramePr>
            <a:graphicFrameLocks noChangeAspect="1"/>
          </p:cNvGraphicFramePr>
          <p:nvPr/>
        </p:nvGraphicFramePr>
        <p:xfrm>
          <a:off x="1752600" y="4343400"/>
          <a:ext cx="6019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11" r:id="rId7" imgW="3416300" imgH="330200" progId="Equation.3">
                  <p:embed/>
                </p:oleObj>
              </mc:Choice>
              <mc:Fallback>
                <p:oleObj r:id="rId7" imgW="3416300" imgH="330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43400"/>
                        <a:ext cx="6019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08" name="Rectangle 16"/>
          <p:cNvSpPr>
            <a:spLocks noChangeArrowheads="1"/>
          </p:cNvSpPr>
          <p:nvPr/>
        </p:nvSpPr>
        <p:spPr bwMode="auto">
          <a:xfrm>
            <a:off x="3595688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94607" name="Object 15"/>
          <p:cNvGraphicFramePr>
            <a:graphicFrameLocks noChangeAspect="1"/>
          </p:cNvGraphicFramePr>
          <p:nvPr/>
        </p:nvGraphicFramePr>
        <p:xfrm>
          <a:off x="1752600" y="4953000"/>
          <a:ext cx="3352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12" r:id="rId9" imgW="1955800" imgH="330200" progId="Equation.3">
                  <p:embed/>
                </p:oleObj>
              </mc:Choice>
              <mc:Fallback>
                <p:oleObj r:id="rId9" imgW="1955800" imgH="330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953000"/>
                        <a:ext cx="3352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432D2-28CD-4951-BF27-B435D3CFF50E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96642" name="Rectangle 2"/>
          <p:cNvSpPr>
            <a:spLocks noChangeArrowheads="1"/>
          </p:cNvSpPr>
          <p:nvPr/>
        </p:nvSpPr>
        <p:spPr bwMode="auto">
          <a:xfrm>
            <a:off x="0" y="6858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4000">
                <a:solidFill>
                  <a:schemeClr val="tx2"/>
                </a:solidFill>
              </a:rPr>
              <a:t>1.6 </a:t>
            </a:r>
            <a:r>
              <a:rPr lang="en-US" altLang="zh-CN" sz="3600"/>
              <a:t>Transmission of a Random Process Through a Linear Time-Invariant Filter</a:t>
            </a:r>
          </a:p>
        </p:txBody>
      </p:sp>
      <p:sp>
        <p:nvSpPr>
          <p:cNvPr id="496643" name="Rectangle 3"/>
          <p:cNvSpPr>
            <a:spLocks noChangeArrowheads="1"/>
          </p:cNvSpPr>
          <p:nvPr/>
        </p:nvSpPr>
        <p:spPr bwMode="auto">
          <a:xfrm>
            <a:off x="609600" y="19812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The autocorrelation function of  Y(t):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6646" name="Rectangle 6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6647" name="Rectangle 7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6651" name="Rectangle 11"/>
          <p:cNvSpPr>
            <a:spLocks noChangeArrowheads="1"/>
          </p:cNvSpPr>
          <p:nvPr/>
        </p:nvSpPr>
        <p:spPr bwMode="auto">
          <a:xfrm>
            <a:off x="2843213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6653" name="Rectangle 13"/>
          <p:cNvSpPr>
            <a:spLocks noChangeArrowheads="1"/>
          </p:cNvSpPr>
          <p:nvPr/>
        </p:nvSpPr>
        <p:spPr bwMode="auto">
          <a:xfrm>
            <a:off x="15859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6657" name="Rectangle 17"/>
          <p:cNvSpPr>
            <a:spLocks noChangeArrowheads="1"/>
          </p:cNvSpPr>
          <p:nvPr/>
        </p:nvSpPr>
        <p:spPr bwMode="auto">
          <a:xfrm>
            <a:off x="3162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96648" name="Object 8"/>
          <p:cNvGraphicFramePr>
            <a:graphicFrameLocks noChangeAspect="1"/>
          </p:cNvGraphicFramePr>
          <p:nvPr/>
        </p:nvGraphicFramePr>
        <p:xfrm>
          <a:off x="1295400" y="2438400"/>
          <a:ext cx="23161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59" r:id="rId3" imgW="1345616" imgH="215806" progId="Equation.3">
                  <p:embed/>
                </p:oleObj>
              </mc:Choice>
              <mc:Fallback>
                <p:oleObj r:id="rId3" imgW="1345616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2316163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0" name="Object 10"/>
          <p:cNvGraphicFramePr>
            <a:graphicFrameLocks noChangeAspect="1"/>
          </p:cNvGraphicFramePr>
          <p:nvPr/>
        </p:nvGraphicFramePr>
        <p:xfrm>
          <a:off x="1295400" y="2971800"/>
          <a:ext cx="55022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60" r:id="rId5" imgW="3454400" imgH="381000" progId="Equation.3">
                  <p:embed/>
                </p:oleObj>
              </mc:Choice>
              <mc:Fallback>
                <p:oleObj r:id="rId5" imgW="3454400" imgH="38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5502275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2" name="Object 12"/>
          <p:cNvGraphicFramePr>
            <a:graphicFrameLocks noChangeAspect="1"/>
          </p:cNvGraphicFramePr>
          <p:nvPr/>
        </p:nvGraphicFramePr>
        <p:xfrm>
          <a:off x="1295400" y="3657600"/>
          <a:ext cx="57912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61" name="Equation" r:id="rId7" imgW="3276360" imgH="660240" progId="Equation.3">
                  <p:embed/>
                </p:oleObj>
              </mc:Choice>
              <mc:Fallback>
                <p:oleObj name="Equation" r:id="rId7" imgW="3276360" imgH="660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57600"/>
                        <a:ext cx="5791200" cy="1112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4" name="Object 14"/>
          <p:cNvGraphicFramePr>
            <a:graphicFrameLocks noChangeAspect="1"/>
          </p:cNvGraphicFramePr>
          <p:nvPr/>
        </p:nvGraphicFramePr>
        <p:xfrm>
          <a:off x="1295400" y="4953000"/>
          <a:ext cx="48498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62" r:id="rId9" imgW="2895600" imgH="330200" progId="Equation.3">
                  <p:embed/>
                </p:oleObj>
              </mc:Choice>
              <mc:Fallback>
                <p:oleObj r:id="rId9" imgW="2895600" imgH="330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953000"/>
                        <a:ext cx="4849813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6" name="Object 16"/>
          <p:cNvGraphicFramePr>
            <a:graphicFrameLocks noChangeAspect="1"/>
          </p:cNvGraphicFramePr>
          <p:nvPr/>
        </p:nvGraphicFramePr>
        <p:xfrm>
          <a:off x="1295400" y="5715000"/>
          <a:ext cx="49228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63" r:id="rId11" imgW="2819400" imgH="330200" progId="Equation.3">
                  <p:embed/>
                </p:oleObj>
              </mc:Choice>
              <mc:Fallback>
                <p:oleObj r:id="rId11" imgW="2819400" imgH="330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715000"/>
                        <a:ext cx="4922838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1E336-90DF-46EA-9CC6-79DF0B5CC4B0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97667" name="Rectangle 3"/>
          <p:cNvSpPr>
            <a:spLocks noChangeArrowheads="1"/>
          </p:cNvSpPr>
          <p:nvPr/>
        </p:nvSpPr>
        <p:spPr bwMode="auto">
          <a:xfrm>
            <a:off x="609600" y="19812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Frequency response is H(f),then:</a:t>
            </a: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7670" name="Rectangle 6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7671" name="Rectangle 7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7672" name="Rectangle 8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1.7 </a:t>
            </a:r>
            <a:r>
              <a:rPr lang="en-US" altLang="zh-CN" sz="3200"/>
              <a:t>Power Spectral Density</a:t>
            </a:r>
          </a:p>
        </p:txBody>
      </p:sp>
      <p:sp>
        <p:nvSpPr>
          <p:cNvPr id="497676" name="Rectangle 12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7678" name="Rectangle 14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7680" name="Rectangle 16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7682" name="Rectangle 18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97683" name="Group 19"/>
          <p:cNvGrpSpPr>
            <a:grpSpLocks/>
          </p:cNvGrpSpPr>
          <p:nvPr/>
        </p:nvGrpSpPr>
        <p:grpSpPr bwMode="auto">
          <a:xfrm>
            <a:off x="990600" y="2438400"/>
            <a:ext cx="7620000" cy="3609975"/>
            <a:chOff x="624" y="1536"/>
            <a:chExt cx="4800" cy="2274"/>
          </a:xfrm>
        </p:grpSpPr>
        <p:graphicFrame>
          <p:nvGraphicFramePr>
            <p:cNvPr id="497675" name="Object 11"/>
            <p:cNvGraphicFramePr>
              <a:graphicFrameLocks noChangeAspect="1"/>
            </p:cNvGraphicFramePr>
            <p:nvPr/>
          </p:nvGraphicFramePr>
          <p:xfrm>
            <a:off x="672" y="1536"/>
            <a:ext cx="2071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685" name="Equation" r:id="rId3" imgW="1892160" imgH="330120" progId="Equation.3">
                    <p:embed/>
                  </p:oleObj>
                </mc:Choice>
                <mc:Fallback>
                  <p:oleObj name="Equation" r:id="rId3" imgW="1892160" imgH="3301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536"/>
                          <a:ext cx="2071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7677" name="Object 13"/>
            <p:cNvGraphicFramePr>
              <a:graphicFrameLocks noChangeAspect="1"/>
            </p:cNvGraphicFramePr>
            <p:nvPr/>
          </p:nvGraphicFramePr>
          <p:xfrm>
            <a:off x="624" y="2016"/>
            <a:ext cx="4025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686" name="Equation" r:id="rId5" imgW="3974760" imgH="711000" progId="Equation.3">
                    <p:embed/>
                  </p:oleObj>
                </mc:Choice>
                <mc:Fallback>
                  <p:oleObj name="Equation" r:id="rId5" imgW="3974760" imgH="7110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016"/>
                          <a:ext cx="4025" cy="7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7679" name="Object 15"/>
            <p:cNvGraphicFramePr>
              <a:graphicFrameLocks noChangeAspect="1"/>
            </p:cNvGraphicFramePr>
            <p:nvPr/>
          </p:nvGraphicFramePr>
          <p:xfrm>
            <a:off x="624" y="2976"/>
            <a:ext cx="480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687" r:id="rId7" imgW="4343400" imgH="330200" progId="Equation.3">
                    <p:embed/>
                  </p:oleObj>
                </mc:Choice>
                <mc:Fallback>
                  <p:oleObj r:id="rId7" imgW="4343400" imgH="330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976"/>
                          <a:ext cx="4800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7681" name="Object 17"/>
            <p:cNvGraphicFramePr>
              <a:graphicFrameLocks noChangeAspect="1"/>
            </p:cNvGraphicFramePr>
            <p:nvPr/>
          </p:nvGraphicFramePr>
          <p:xfrm>
            <a:off x="624" y="3456"/>
            <a:ext cx="336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688" r:id="rId9" imgW="3162300" imgH="330200" progId="Equation.3">
                    <p:embed/>
                  </p:oleObj>
                </mc:Choice>
                <mc:Fallback>
                  <p:oleObj r:id="rId9" imgW="3162300" imgH="330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456"/>
                          <a:ext cx="3360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EA85-246D-45C7-8993-AEC525CABE96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504834" name="Rectangle 2"/>
          <p:cNvSpPr>
            <a:spLocks noChangeArrowheads="1"/>
          </p:cNvSpPr>
          <p:nvPr/>
        </p:nvSpPr>
        <p:spPr bwMode="auto">
          <a:xfrm>
            <a:off x="609600" y="1828800"/>
            <a:ext cx="8077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Define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Then: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suppose:                                                      ,shown in Figure1.9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      is the bandwidth of the filter.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so:  </a:t>
            </a:r>
          </a:p>
        </p:txBody>
      </p:sp>
      <p:sp>
        <p:nvSpPr>
          <p:cNvPr id="504835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4837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4838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4839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1.7 </a:t>
            </a:r>
            <a:r>
              <a:rPr lang="en-US" altLang="zh-CN" sz="3200"/>
              <a:t>Power Spectral Density</a:t>
            </a:r>
          </a:p>
        </p:txBody>
      </p:sp>
      <p:sp>
        <p:nvSpPr>
          <p:cNvPr id="504840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4842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4843" name="Rectangle 11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4850" name="Rectangle 18"/>
          <p:cNvSpPr>
            <a:spLocks noChangeArrowheads="1"/>
          </p:cNvSpPr>
          <p:nvPr/>
        </p:nvSpPr>
        <p:spPr bwMode="auto">
          <a:xfrm>
            <a:off x="350996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04849" name="Object 17"/>
          <p:cNvGraphicFramePr>
            <a:graphicFrameLocks noChangeAspect="1"/>
          </p:cNvGraphicFramePr>
          <p:nvPr/>
        </p:nvGraphicFramePr>
        <p:xfrm>
          <a:off x="2057400" y="1828800"/>
          <a:ext cx="3581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64" r:id="rId3" imgW="2120900" imgH="330200" progId="Equation.3">
                  <p:embed/>
                </p:oleObj>
              </mc:Choice>
              <mc:Fallback>
                <p:oleObj r:id="rId3" imgW="2120900" imgH="330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28800"/>
                        <a:ext cx="35814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852" name="Rectangle 20"/>
          <p:cNvSpPr>
            <a:spLocks noChangeArrowheads="1"/>
          </p:cNvSpPr>
          <p:nvPr/>
        </p:nvSpPr>
        <p:spPr bwMode="auto">
          <a:xfrm>
            <a:off x="35814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04851" name="Object 19"/>
          <p:cNvGraphicFramePr>
            <a:graphicFrameLocks noChangeAspect="1"/>
          </p:cNvGraphicFramePr>
          <p:nvPr/>
        </p:nvGraphicFramePr>
        <p:xfrm>
          <a:off x="1981200" y="2514600"/>
          <a:ext cx="33528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65" r:id="rId5" imgW="1981200" imgH="330200" progId="Equation.3">
                  <p:embed/>
                </p:oleObj>
              </mc:Choice>
              <mc:Fallback>
                <p:oleObj r:id="rId5" imgW="1981200" imgH="330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14600"/>
                        <a:ext cx="33528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854" name="Rectangle 22"/>
          <p:cNvSpPr>
            <a:spLocks noChangeArrowheads="1"/>
          </p:cNvSpPr>
          <p:nvPr/>
        </p:nvSpPr>
        <p:spPr bwMode="auto">
          <a:xfrm>
            <a:off x="413385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4856" name="Rectangle 24"/>
          <p:cNvSpPr>
            <a:spLocks noChangeArrowheads="1"/>
          </p:cNvSpPr>
          <p:nvPr/>
        </p:nvSpPr>
        <p:spPr bwMode="auto">
          <a:xfrm>
            <a:off x="4081463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4858" name="Rectangle 26"/>
          <p:cNvSpPr>
            <a:spLocks noChangeArrowheads="1"/>
          </p:cNvSpPr>
          <p:nvPr/>
        </p:nvSpPr>
        <p:spPr bwMode="auto">
          <a:xfrm>
            <a:off x="4081463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04859" name="Group 27"/>
          <p:cNvGrpSpPr>
            <a:grpSpLocks/>
          </p:cNvGrpSpPr>
          <p:nvPr/>
        </p:nvGrpSpPr>
        <p:grpSpPr bwMode="auto">
          <a:xfrm>
            <a:off x="2057400" y="3048000"/>
            <a:ext cx="3886200" cy="1108075"/>
            <a:chOff x="1344" y="2256"/>
            <a:chExt cx="2448" cy="698"/>
          </a:xfrm>
        </p:grpSpPr>
        <p:graphicFrame>
          <p:nvGraphicFramePr>
            <p:cNvPr id="504853" name="Object 21"/>
            <p:cNvGraphicFramePr>
              <a:graphicFrameLocks noChangeAspect="1"/>
            </p:cNvGraphicFramePr>
            <p:nvPr/>
          </p:nvGraphicFramePr>
          <p:xfrm>
            <a:off x="1344" y="2352"/>
            <a:ext cx="1056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866" r:id="rId7" imgW="876300" imgH="457200" progId="Equation.3">
                    <p:embed/>
                  </p:oleObj>
                </mc:Choice>
                <mc:Fallback>
                  <p:oleObj r:id="rId7" imgW="876300" imgH="457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352"/>
                          <a:ext cx="1056" cy="5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4855" name="Object 23"/>
            <p:cNvGraphicFramePr>
              <a:graphicFrameLocks noChangeAspect="1"/>
            </p:cNvGraphicFramePr>
            <p:nvPr/>
          </p:nvGraphicFramePr>
          <p:xfrm>
            <a:off x="2880" y="2256"/>
            <a:ext cx="91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867" r:id="rId9" imgW="977476" imgH="393529" progId="Equation.3">
                    <p:embed/>
                  </p:oleObj>
                </mc:Choice>
                <mc:Fallback>
                  <p:oleObj r:id="rId9" imgW="977476" imgH="39352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256"/>
                          <a:ext cx="912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4857" name="Object 25"/>
            <p:cNvGraphicFramePr>
              <a:graphicFrameLocks noChangeAspect="1"/>
            </p:cNvGraphicFramePr>
            <p:nvPr/>
          </p:nvGraphicFramePr>
          <p:xfrm>
            <a:off x="2880" y="2592"/>
            <a:ext cx="91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868" r:id="rId11" imgW="977476" imgH="393529" progId="Equation.3">
                    <p:embed/>
                  </p:oleObj>
                </mc:Choice>
                <mc:Fallback>
                  <p:oleObj r:id="rId11" imgW="977476" imgH="393529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592"/>
                          <a:ext cx="912" cy="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4861" name="Rectangle 29"/>
          <p:cNvSpPr>
            <a:spLocks noChangeArrowheads="1"/>
          </p:cNvSpPr>
          <p:nvPr/>
        </p:nvSpPr>
        <p:spPr bwMode="auto">
          <a:xfrm>
            <a:off x="4462463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04860" name="Object 28"/>
          <p:cNvGraphicFramePr>
            <a:graphicFrameLocks noChangeAspect="1"/>
          </p:cNvGraphicFramePr>
          <p:nvPr/>
        </p:nvGraphicFramePr>
        <p:xfrm>
          <a:off x="1447800" y="4267200"/>
          <a:ext cx="3810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69" r:id="rId13" imgW="215713" imgH="203024" progId="Equation.3">
                  <p:embed/>
                </p:oleObj>
              </mc:Choice>
              <mc:Fallback>
                <p:oleObj r:id="rId13" imgW="215713" imgH="20302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67200"/>
                        <a:ext cx="381000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863" name="Rectangle 31"/>
          <p:cNvSpPr>
            <a:spLocks noChangeArrowheads="1"/>
          </p:cNvSpPr>
          <p:nvPr/>
        </p:nvSpPr>
        <p:spPr bwMode="auto">
          <a:xfrm>
            <a:off x="3843338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04862" name="Object 30"/>
          <p:cNvGraphicFramePr>
            <a:graphicFrameLocks noChangeAspect="1"/>
          </p:cNvGraphicFramePr>
          <p:nvPr/>
        </p:nvGraphicFramePr>
        <p:xfrm>
          <a:off x="1981200" y="5029200"/>
          <a:ext cx="289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70" r:id="rId15" imgW="1459866" imgH="241195" progId="Equation.3">
                  <p:embed/>
                </p:oleObj>
              </mc:Choice>
              <mc:Fallback>
                <p:oleObj r:id="rId15" imgW="1459866" imgH="24119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29200"/>
                        <a:ext cx="2895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FAF8A-5E49-4F4A-9091-60A55076D5B5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505858" name="Rectangle 2"/>
          <p:cNvSpPr>
            <a:spLocks noChangeArrowheads="1"/>
          </p:cNvSpPr>
          <p:nvPr/>
        </p:nvSpPr>
        <p:spPr bwMode="auto">
          <a:xfrm>
            <a:off x="609600" y="5486400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Figure 1.9</a:t>
            </a:r>
            <a:r>
              <a:rPr lang="en-US" altLang="zh-CN" sz="2400"/>
              <a:t>   Magnitude response of ideal narrow filter</a:t>
            </a:r>
          </a:p>
        </p:txBody>
      </p:sp>
      <p:sp>
        <p:nvSpPr>
          <p:cNvPr id="505859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5861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5862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5863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1.7 </a:t>
            </a:r>
            <a:r>
              <a:rPr lang="en-US" altLang="zh-CN" sz="3200"/>
              <a:t>Power Spectral Density</a:t>
            </a:r>
          </a:p>
        </p:txBody>
      </p:sp>
      <p:sp>
        <p:nvSpPr>
          <p:cNvPr id="505864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5865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5866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5867" name="Rectangle 11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50587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861050" cy="357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92E08-2C3F-41C3-8AB3-3A1B4257AD21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503810" name="Rectangle 2"/>
          <p:cNvSpPr>
            <a:spLocks noChangeArrowheads="1"/>
          </p:cNvSpPr>
          <p:nvPr/>
        </p:nvSpPr>
        <p:spPr bwMode="auto">
          <a:xfrm>
            <a:off x="609600" y="1752600"/>
            <a:ext cx="8077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71500" indent="-2794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Properties of the power spectral density:</a:t>
            </a:r>
          </a:p>
          <a:p>
            <a:pPr marL="571500" indent="-2794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571500" indent="-2794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571500" indent="-2794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571500" indent="-2794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571500" indent="-2794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                               </a:t>
            </a:r>
          </a:p>
          <a:p>
            <a:pPr marL="571500" indent="-2794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571500" indent="-2794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571500" indent="-2794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                                        </a:t>
            </a:r>
            <a:r>
              <a:rPr lang="en-US" altLang="zh-CN" sz="2400"/>
              <a:t>,              is normalized form of </a:t>
            </a:r>
          </a:p>
          <a:p>
            <a:pPr marL="571500" indent="-2794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571500" indent="-2794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      power spectral density</a:t>
            </a:r>
            <a:endParaRPr lang="en-US" altLang="zh-CN" sz="2400" b="1"/>
          </a:p>
        </p:txBody>
      </p:sp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3813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3814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3815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1.7 </a:t>
            </a:r>
            <a:r>
              <a:rPr lang="en-US" altLang="zh-CN" sz="3200"/>
              <a:t>Power Spectral Density</a:t>
            </a:r>
          </a:p>
        </p:txBody>
      </p:sp>
      <p:sp>
        <p:nvSpPr>
          <p:cNvPr id="503816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3817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3818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3819" name="Rectangle 11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3826" name="Rectangle 18"/>
          <p:cNvSpPr>
            <a:spLocks noChangeArrowheads="1"/>
          </p:cNvSpPr>
          <p:nvPr/>
        </p:nvSpPr>
        <p:spPr bwMode="auto">
          <a:xfrm>
            <a:off x="392906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3828" name="Rectangle 20"/>
          <p:cNvSpPr>
            <a:spLocks noChangeArrowheads="1"/>
          </p:cNvSpPr>
          <p:nvPr/>
        </p:nvSpPr>
        <p:spPr bwMode="auto">
          <a:xfrm>
            <a:off x="447675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3830" name="Rectangle 22"/>
          <p:cNvSpPr>
            <a:spLocks noChangeArrowheads="1"/>
          </p:cNvSpPr>
          <p:nvPr/>
        </p:nvSpPr>
        <p:spPr bwMode="auto">
          <a:xfrm>
            <a:off x="446246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3832" name="Rectangle 24"/>
          <p:cNvSpPr>
            <a:spLocks noChangeArrowheads="1"/>
          </p:cNvSpPr>
          <p:nvPr/>
        </p:nvSpPr>
        <p:spPr bwMode="auto">
          <a:xfrm>
            <a:off x="4471988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3834" name="Rectangle 26"/>
          <p:cNvSpPr>
            <a:spLocks noChangeArrowheads="1"/>
          </p:cNvSpPr>
          <p:nvPr/>
        </p:nvSpPr>
        <p:spPr bwMode="auto">
          <a:xfrm>
            <a:off x="446246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3836" name="Rectangle 28"/>
          <p:cNvSpPr>
            <a:spLocks noChangeArrowheads="1"/>
          </p:cNvSpPr>
          <p:nvPr/>
        </p:nvSpPr>
        <p:spPr bwMode="auto">
          <a:xfrm>
            <a:off x="4471988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3838" name="Rectangle 30"/>
          <p:cNvSpPr>
            <a:spLocks noChangeArrowheads="1"/>
          </p:cNvSpPr>
          <p:nvPr/>
        </p:nvSpPr>
        <p:spPr bwMode="auto">
          <a:xfrm>
            <a:off x="3843338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3840" name="Rectangle 32"/>
          <p:cNvSpPr>
            <a:spLocks noChangeArrowheads="1"/>
          </p:cNvSpPr>
          <p:nvPr/>
        </p:nvSpPr>
        <p:spPr bwMode="auto">
          <a:xfrm>
            <a:off x="423386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3842" name="Rectangle 34"/>
          <p:cNvSpPr>
            <a:spLocks noChangeArrowheads="1"/>
          </p:cNvSpPr>
          <p:nvPr/>
        </p:nvSpPr>
        <p:spPr bwMode="auto">
          <a:xfrm>
            <a:off x="402431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3844" name="Rectangle 36"/>
          <p:cNvSpPr>
            <a:spLocks noChangeArrowheads="1"/>
          </p:cNvSpPr>
          <p:nvPr/>
        </p:nvSpPr>
        <p:spPr bwMode="auto">
          <a:xfrm>
            <a:off x="388620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03847" name="Group 39"/>
          <p:cNvGrpSpPr>
            <a:grpSpLocks/>
          </p:cNvGrpSpPr>
          <p:nvPr/>
        </p:nvGrpSpPr>
        <p:grpSpPr bwMode="auto">
          <a:xfrm>
            <a:off x="1524000" y="2133600"/>
            <a:ext cx="3352800" cy="3525838"/>
            <a:chOff x="912" y="1536"/>
            <a:chExt cx="2112" cy="2221"/>
          </a:xfrm>
        </p:grpSpPr>
        <p:graphicFrame>
          <p:nvGraphicFramePr>
            <p:cNvPr id="503825" name="Object 17"/>
            <p:cNvGraphicFramePr>
              <a:graphicFrameLocks noChangeAspect="1"/>
            </p:cNvGraphicFramePr>
            <p:nvPr/>
          </p:nvGraphicFramePr>
          <p:xfrm>
            <a:off x="1392" y="1536"/>
            <a:ext cx="163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848" r:id="rId3" imgW="1282700" imgH="330200" progId="Equation.3">
                    <p:embed/>
                  </p:oleObj>
                </mc:Choice>
                <mc:Fallback>
                  <p:oleObj r:id="rId3" imgW="1282700" imgH="330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536"/>
                          <a:ext cx="163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3827" name="Object 19"/>
            <p:cNvGraphicFramePr>
              <a:graphicFrameLocks noChangeAspect="1"/>
            </p:cNvGraphicFramePr>
            <p:nvPr/>
          </p:nvGraphicFramePr>
          <p:xfrm>
            <a:off x="912" y="1584"/>
            <a:ext cx="20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849" r:id="rId5" imgW="190335" imgH="215713" progId="Equation.3">
                    <p:embed/>
                  </p:oleObj>
                </mc:Choice>
                <mc:Fallback>
                  <p:oleObj r:id="rId5" imgW="190335" imgH="215713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584"/>
                          <a:ext cx="209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3829" name="Object 21"/>
            <p:cNvGraphicFramePr>
              <a:graphicFrameLocks noChangeAspect="1"/>
            </p:cNvGraphicFramePr>
            <p:nvPr/>
          </p:nvGraphicFramePr>
          <p:xfrm>
            <a:off x="912" y="196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850" r:id="rId7" imgW="215619" imgH="215619" progId="Equation.3">
                    <p:embed/>
                  </p:oleObj>
                </mc:Choice>
                <mc:Fallback>
                  <p:oleObj r:id="rId7" imgW="215619" imgH="21561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968"/>
                          <a:ext cx="24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3831" name="Object 23"/>
            <p:cNvGraphicFramePr>
              <a:graphicFrameLocks noChangeAspect="1"/>
            </p:cNvGraphicFramePr>
            <p:nvPr/>
          </p:nvGraphicFramePr>
          <p:xfrm>
            <a:off x="912" y="2400"/>
            <a:ext cx="21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851" r:id="rId9" imgW="203024" imgH="215713" progId="Equation.3">
                    <p:embed/>
                  </p:oleObj>
                </mc:Choice>
                <mc:Fallback>
                  <p:oleObj r:id="rId9" imgW="203024" imgH="215713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400"/>
                          <a:ext cx="219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3833" name="Object 25"/>
            <p:cNvGraphicFramePr>
              <a:graphicFrameLocks noChangeAspect="1"/>
            </p:cNvGraphicFramePr>
            <p:nvPr/>
          </p:nvGraphicFramePr>
          <p:xfrm>
            <a:off x="912" y="2832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852" r:id="rId11" imgW="215619" imgH="215619" progId="Equation.3">
                    <p:embed/>
                  </p:oleObj>
                </mc:Choice>
                <mc:Fallback>
                  <p:oleObj r:id="rId11" imgW="215619" imgH="215619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832"/>
                          <a:ext cx="24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3835" name="Object 27"/>
            <p:cNvGraphicFramePr>
              <a:graphicFrameLocks noChangeAspect="1"/>
            </p:cNvGraphicFramePr>
            <p:nvPr/>
          </p:nvGraphicFramePr>
          <p:xfrm>
            <a:off x="912" y="3264"/>
            <a:ext cx="21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853" r:id="rId13" imgW="203024" imgH="215713" progId="Equation.3">
                    <p:embed/>
                  </p:oleObj>
                </mc:Choice>
                <mc:Fallback>
                  <p:oleObj r:id="rId13" imgW="203024" imgH="215713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264"/>
                          <a:ext cx="219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3837" name="Object 29"/>
            <p:cNvGraphicFramePr>
              <a:graphicFrameLocks noChangeAspect="1"/>
            </p:cNvGraphicFramePr>
            <p:nvPr/>
          </p:nvGraphicFramePr>
          <p:xfrm>
            <a:off x="1344" y="1968"/>
            <a:ext cx="148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854" r:id="rId15" imgW="1459866" imgH="330057" progId="Equation.3">
                    <p:embed/>
                  </p:oleObj>
                </mc:Choice>
                <mc:Fallback>
                  <p:oleObj r:id="rId15" imgW="1459866" imgH="330057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968"/>
                          <a:ext cx="1488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3839" name="Object 31"/>
            <p:cNvGraphicFramePr>
              <a:graphicFrameLocks noChangeAspect="1"/>
            </p:cNvGraphicFramePr>
            <p:nvPr/>
          </p:nvGraphicFramePr>
          <p:xfrm>
            <a:off x="1344" y="2400"/>
            <a:ext cx="8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855" r:id="rId17" imgW="672808" imgH="215806" progId="Equation.3">
                    <p:embed/>
                  </p:oleObj>
                </mc:Choice>
                <mc:Fallback>
                  <p:oleObj r:id="rId17" imgW="672808" imgH="215806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400"/>
                          <a:ext cx="864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3841" name="Object 33"/>
            <p:cNvGraphicFramePr>
              <a:graphicFrameLocks noChangeAspect="1"/>
            </p:cNvGraphicFramePr>
            <p:nvPr/>
          </p:nvGraphicFramePr>
          <p:xfrm>
            <a:off x="1344" y="2832"/>
            <a:ext cx="129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856" r:id="rId19" imgW="1091726" imgH="215806" progId="Equation.3">
                    <p:embed/>
                  </p:oleObj>
                </mc:Choice>
                <mc:Fallback>
                  <p:oleObj r:id="rId19" imgW="1091726" imgH="215806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832"/>
                          <a:ext cx="1296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3843" name="Object 35"/>
            <p:cNvGraphicFramePr>
              <a:graphicFrameLocks noChangeAspect="1"/>
            </p:cNvGraphicFramePr>
            <p:nvPr/>
          </p:nvGraphicFramePr>
          <p:xfrm>
            <a:off x="1344" y="3216"/>
            <a:ext cx="1392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857" r:id="rId21" imgW="1371600" imgH="533400" progId="Equation.3">
                    <p:embed/>
                  </p:oleObj>
                </mc:Choice>
                <mc:Fallback>
                  <p:oleObj r:id="rId21" imgW="1371600" imgH="5334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216"/>
                          <a:ext cx="1392" cy="5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3846" name="Rectangle 38"/>
          <p:cNvSpPr>
            <a:spLocks noChangeArrowheads="1"/>
          </p:cNvSpPr>
          <p:nvPr/>
        </p:nvSpPr>
        <p:spPr bwMode="auto">
          <a:xfrm>
            <a:off x="434816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03845" name="Object 37"/>
          <p:cNvGraphicFramePr>
            <a:graphicFrameLocks noChangeAspect="1"/>
          </p:cNvGraphicFramePr>
          <p:nvPr/>
        </p:nvGraphicFramePr>
        <p:xfrm>
          <a:off x="4724400" y="5029200"/>
          <a:ext cx="7620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58" r:id="rId23" imgW="444114" imgH="215713" progId="Equation.3">
                  <p:embed/>
                </p:oleObj>
              </mc:Choice>
              <mc:Fallback>
                <p:oleObj r:id="rId23" imgW="444114" imgH="215713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029200"/>
                        <a:ext cx="762000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2AEE4-8035-446B-95BB-015AF7E186BF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517122" name="Rectangle 2"/>
          <p:cNvSpPr>
            <a:spLocks noChangeArrowheads="1"/>
          </p:cNvSpPr>
          <p:nvPr/>
        </p:nvSpPr>
        <p:spPr bwMode="auto">
          <a:xfrm>
            <a:off x="762000" y="5181600"/>
            <a:ext cx="7543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</a:t>
            </a:r>
            <a:r>
              <a:rPr lang="en-US" altLang="zh-CN" sz="2400" b="1"/>
              <a:t>Figure 1.10</a:t>
            </a:r>
            <a:r>
              <a:rPr lang="en-US" altLang="zh-CN" sz="2400"/>
              <a:t>   Power spectral density of sine wave with random phase</a:t>
            </a:r>
          </a:p>
        </p:txBody>
      </p:sp>
      <p:sp>
        <p:nvSpPr>
          <p:cNvPr id="517123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7125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7126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7127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1.7 </a:t>
            </a:r>
            <a:r>
              <a:rPr lang="en-US" altLang="zh-CN" sz="3200"/>
              <a:t>Power Spectral Density</a:t>
            </a:r>
          </a:p>
        </p:txBody>
      </p:sp>
      <p:sp>
        <p:nvSpPr>
          <p:cNvPr id="517128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7129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7131" name="Rectangle 11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7132" name="Rectangle 12"/>
          <p:cNvSpPr>
            <a:spLocks noChangeArrowheads="1"/>
          </p:cNvSpPr>
          <p:nvPr/>
        </p:nvSpPr>
        <p:spPr bwMode="auto">
          <a:xfrm>
            <a:off x="3576638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7134" name="Rectangle 14"/>
          <p:cNvSpPr>
            <a:spLocks noChangeArrowheads="1"/>
          </p:cNvSpPr>
          <p:nvPr/>
        </p:nvSpPr>
        <p:spPr bwMode="auto">
          <a:xfrm>
            <a:off x="3529013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517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705600" cy="326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B51CE-E9D8-4B4E-9D70-12935BD63765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521218" name="Rectangle 2"/>
          <p:cNvSpPr>
            <a:spLocks noChangeArrowheads="1"/>
          </p:cNvSpPr>
          <p:nvPr/>
        </p:nvSpPr>
        <p:spPr bwMode="auto">
          <a:xfrm>
            <a:off x="609600" y="56388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1.11 </a:t>
            </a:r>
            <a:r>
              <a:rPr lang="en-US" altLang="zh-CN" sz="2400"/>
              <a:t>Power spectral density of random binary wave </a:t>
            </a:r>
            <a:endParaRPr lang="en-US" altLang="zh-CN" sz="2400" b="1"/>
          </a:p>
        </p:txBody>
      </p:sp>
      <p:sp>
        <p:nvSpPr>
          <p:cNvPr id="521219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1223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1.7 </a:t>
            </a:r>
            <a:r>
              <a:rPr lang="en-US" altLang="zh-CN" sz="3200"/>
              <a:t>Power Spectral Density</a:t>
            </a:r>
          </a:p>
        </p:txBody>
      </p:sp>
      <p:sp>
        <p:nvSpPr>
          <p:cNvPr id="521224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1225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1226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1227" name="Rectangle 11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1228" name="Rectangle 12"/>
          <p:cNvSpPr>
            <a:spLocks noChangeArrowheads="1"/>
          </p:cNvSpPr>
          <p:nvPr/>
        </p:nvSpPr>
        <p:spPr bwMode="auto">
          <a:xfrm>
            <a:off x="3576638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1229" name="Rectangle 13"/>
          <p:cNvSpPr>
            <a:spLocks noChangeArrowheads="1"/>
          </p:cNvSpPr>
          <p:nvPr/>
        </p:nvSpPr>
        <p:spPr bwMode="auto">
          <a:xfrm>
            <a:off x="3529013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521231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4953000" cy="345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C4A17-DF10-467E-91D7-E432D695C1F8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zh-CN" altLang="en-US"/>
              <a:t>1.1 </a:t>
            </a:r>
            <a:r>
              <a:rPr lang="en-US" altLang="zh-CN"/>
              <a:t>Introduction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/>
              <a:t>Deterministic &amp; Stochastic or random</a:t>
            </a:r>
          </a:p>
          <a:p>
            <a:endParaRPr lang="en-US" altLang="zh-CN" sz="3600"/>
          </a:p>
          <a:p>
            <a:endParaRPr lang="en-US" altLang="zh-CN" sz="3600"/>
          </a:p>
          <a:p>
            <a:r>
              <a:rPr lang="en-US" altLang="zh-CN" sz="3600"/>
              <a:t>Information-bearing signal, interference,  channel noise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96217-FEB8-4FF2-9E93-2A7AE56B25A5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507906" name="Rectangle 2"/>
          <p:cNvSpPr>
            <a:spLocks noChangeArrowheads="1"/>
          </p:cNvSpPr>
          <p:nvPr/>
        </p:nvSpPr>
        <p:spPr bwMode="auto">
          <a:xfrm>
            <a:off x="609600" y="19812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Relationship among the power spectral density of the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Input and output random process: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    </a:t>
            </a:r>
            <a:endParaRPr lang="en-US" altLang="zh-CN" sz="2400"/>
          </a:p>
        </p:txBody>
      </p:sp>
      <p:sp>
        <p:nvSpPr>
          <p:cNvPr id="507907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7908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7909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7910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7911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1.7 </a:t>
            </a:r>
            <a:r>
              <a:rPr lang="en-US" altLang="zh-CN" sz="3200"/>
              <a:t>Power Spectral Density</a:t>
            </a:r>
          </a:p>
        </p:txBody>
      </p:sp>
      <p:sp>
        <p:nvSpPr>
          <p:cNvPr id="507912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7913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7914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7915" name="Rectangle 11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7922" name="Rectangle 18"/>
          <p:cNvSpPr>
            <a:spLocks noChangeArrowheads="1"/>
          </p:cNvSpPr>
          <p:nvPr/>
        </p:nvSpPr>
        <p:spPr bwMode="auto">
          <a:xfrm>
            <a:off x="274320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07921" name="Object 17"/>
          <p:cNvGraphicFramePr>
            <a:graphicFrameLocks noChangeAspect="1"/>
          </p:cNvGraphicFramePr>
          <p:nvPr/>
        </p:nvGraphicFramePr>
        <p:xfrm>
          <a:off x="1044575" y="2895600"/>
          <a:ext cx="65214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31" name="Equation" r:id="rId3" imgW="3962160" imgH="660240" progId="Equation.3">
                  <p:embed/>
                </p:oleObj>
              </mc:Choice>
              <mc:Fallback>
                <p:oleObj name="Equation" r:id="rId3" imgW="3962160" imgH="660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895600"/>
                        <a:ext cx="6521450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24" name="Rectangle 20"/>
          <p:cNvSpPr>
            <a:spLocks noChangeArrowheads="1"/>
          </p:cNvSpPr>
          <p:nvPr/>
        </p:nvSpPr>
        <p:spPr bwMode="auto">
          <a:xfrm>
            <a:off x="409575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7926" name="Rectangle 22"/>
          <p:cNvSpPr>
            <a:spLocks noChangeArrowheads="1"/>
          </p:cNvSpPr>
          <p:nvPr/>
        </p:nvSpPr>
        <p:spPr bwMode="auto">
          <a:xfrm>
            <a:off x="4033838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07925" name="Object 21"/>
          <p:cNvGraphicFramePr>
            <a:graphicFrameLocks noChangeAspect="1"/>
          </p:cNvGraphicFramePr>
          <p:nvPr/>
        </p:nvGraphicFramePr>
        <p:xfrm>
          <a:off x="1828800" y="4191000"/>
          <a:ext cx="2133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32" r:id="rId5" imgW="1079500" imgH="228600" progId="Equation.3">
                  <p:embed/>
                </p:oleObj>
              </mc:Choice>
              <mc:Fallback>
                <p:oleObj r:id="rId5" imgW="10795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91000"/>
                        <a:ext cx="21336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28" name="Rectangle 24"/>
          <p:cNvSpPr>
            <a:spLocks noChangeArrowheads="1"/>
          </p:cNvSpPr>
          <p:nvPr/>
        </p:nvSpPr>
        <p:spPr bwMode="auto">
          <a:xfrm>
            <a:off x="369570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07927" name="Object 23"/>
          <p:cNvGraphicFramePr>
            <a:graphicFrameLocks noChangeAspect="1"/>
          </p:cNvGraphicFramePr>
          <p:nvPr/>
        </p:nvGraphicFramePr>
        <p:xfrm>
          <a:off x="1071563" y="4867275"/>
          <a:ext cx="30384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33" name="公式" r:id="rId7" imgW="1663560" imgH="228600" progId="Equation.3">
                  <p:embed/>
                </p:oleObj>
              </mc:Choice>
              <mc:Fallback>
                <p:oleObj name="公式" r:id="rId7" imgW="166356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867275"/>
                        <a:ext cx="3038475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30" name="Rectangle 26"/>
          <p:cNvSpPr>
            <a:spLocks noChangeArrowheads="1"/>
          </p:cNvSpPr>
          <p:nvPr/>
        </p:nvSpPr>
        <p:spPr bwMode="auto">
          <a:xfrm>
            <a:off x="382905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07929" name="Object 25"/>
          <p:cNvGraphicFramePr>
            <a:graphicFrameLocks noChangeAspect="1"/>
          </p:cNvGraphicFramePr>
          <p:nvPr/>
        </p:nvGraphicFramePr>
        <p:xfrm>
          <a:off x="990600" y="5334000"/>
          <a:ext cx="274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34" r:id="rId9" imgW="1485900" imgH="228600" progId="Equation.3">
                  <p:embed/>
                </p:oleObj>
              </mc:Choice>
              <mc:Fallback>
                <p:oleObj r:id="rId9" imgW="14859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34000"/>
                        <a:ext cx="2743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990D-B0F2-4B82-9554-E6E6A71D0939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506882" name="Rectangle 2"/>
          <p:cNvSpPr>
            <a:spLocks noChangeArrowheads="1"/>
          </p:cNvSpPr>
          <p:nvPr/>
        </p:nvSpPr>
        <p:spPr bwMode="auto">
          <a:xfrm>
            <a:off x="609600" y="19812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</a:t>
            </a:r>
            <a:r>
              <a:rPr lang="en-US" altLang="zh-CN" sz="2400" b="1"/>
              <a:t>Relationship among the power spectral density and the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magnitude spectrum of a sample function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  </a:t>
            </a:r>
            <a:r>
              <a:rPr lang="en-US" altLang="zh-CN" sz="2400"/>
              <a:t>X(f,T) denotes the fourier transform of the truncated function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of  original sample function x(t),then:    </a:t>
            </a:r>
            <a:endParaRPr lang="en-US" altLang="zh-CN" sz="2400" b="1"/>
          </a:p>
        </p:txBody>
      </p:sp>
      <p:sp>
        <p:nvSpPr>
          <p:cNvPr id="506883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6885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6886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6887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1.7 </a:t>
            </a:r>
            <a:r>
              <a:rPr lang="en-US" altLang="zh-CN" sz="3200"/>
              <a:t>Power Spectral Density</a:t>
            </a:r>
          </a:p>
        </p:txBody>
      </p:sp>
      <p:sp>
        <p:nvSpPr>
          <p:cNvPr id="506888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6889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6890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6891" name="Rectangle 11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6898" name="Rectangle 18"/>
          <p:cNvSpPr>
            <a:spLocks noChangeArrowheads="1"/>
          </p:cNvSpPr>
          <p:nvPr/>
        </p:nvSpPr>
        <p:spPr bwMode="auto">
          <a:xfrm>
            <a:off x="3576638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06897" name="Object 17"/>
          <p:cNvGraphicFramePr>
            <a:graphicFrameLocks noChangeAspect="1"/>
          </p:cNvGraphicFramePr>
          <p:nvPr/>
        </p:nvGraphicFramePr>
        <p:xfrm>
          <a:off x="2057400" y="3810000"/>
          <a:ext cx="3810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01" r:id="rId3" imgW="1993900" imgH="330200" progId="Equation.3">
                  <p:embed/>
                </p:oleObj>
              </mc:Choice>
              <mc:Fallback>
                <p:oleObj r:id="rId3" imgW="1993900" imgH="330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10000"/>
                        <a:ext cx="3810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900" name="Rectangle 20"/>
          <p:cNvSpPr>
            <a:spLocks noChangeArrowheads="1"/>
          </p:cNvSpPr>
          <p:nvPr/>
        </p:nvSpPr>
        <p:spPr bwMode="auto">
          <a:xfrm>
            <a:off x="3529013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06899" name="Object 19"/>
          <p:cNvGraphicFramePr>
            <a:graphicFrameLocks noChangeAspect="1"/>
          </p:cNvGraphicFramePr>
          <p:nvPr/>
        </p:nvGraphicFramePr>
        <p:xfrm>
          <a:off x="2057400" y="4495800"/>
          <a:ext cx="3733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02" r:id="rId5" imgW="2082800" imgH="406400" progId="Equation.3">
                  <p:embed/>
                </p:oleObj>
              </mc:Choice>
              <mc:Fallback>
                <p:oleObj r:id="rId5" imgW="2082800" imgH="406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95800"/>
                        <a:ext cx="3733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2F7CE-057A-4882-B8CA-583324077DE7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509954" name="Rectangle 2"/>
          <p:cNvSpPr>
            <a:spLocks noChangeArrowheads="1"/>
          </p:cNvSpPr>
          <p:nvPr/>
        </p:nvSpPr>
        <p:spPr bwMode="auto">
          <a:xfrm>
            <a:off x="609600" y="19812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we may formulate the following Fourier-transform pair: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so we get :</a:t>
            </a:r>
          </a:p>
        </p:txBody>
      </p:sp>
      <p:sp>
        <p:nvSpPr>
          <p:cNvPr id="509955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9957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1.7 </a:t>
            </a:r>
            <a:r>
              <a:rPr lang="en-US" altLang="zh-CN" sz="3200"/>
              <a:t>Power Spectral Density</a:t>
            </a:r>
          </a:p>
        </p:txBody>
      </p:sp>
      <p:sp>
        <p:nvSpPr>
          <p:cNvPr id="509960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9962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9970" name="Rectangle 18"/>
          <p:cNvSpPr>
            <a:spLocks noChangeArrowheads="1"/>
          </p:cNvSpPr>
          <p:nvPr/>
        </p:nvSpPr>
        <p:spPr bwMode="auto">
          <a:xfrm>
            <a:off x="339090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09969" name="Object 17"/>
          <p:cNvGraphicFramePr>
            <a:graphicFrameLocks noChangeAspect="1"/>
          </p:cNvGraphicFramePr>
          <p:nvPr/>
        </p:nvGraphicFramePr>
        <p:xfrm>
          <a:off x="2209800" y="2438400"/>
          <a:ext cx="4191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76" r:id="rId3" imgW="2362200" imgH="393700" progId="Equation.3">
                  <p:embed/>
                </p:oleObj>
              </mc:Choice>
              <mc:Fallback>
                <p:oleObj r:id="rId3" imgW="2362200" imgH="393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38400"/>
                        <a:ext cx="41910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9972" name="Rectangle 20"/>
          <p:cNvSpPr>
            <a:spLocks noChangeArrowheads="1"/>
          </p:cNvSpPr>
          <p:nvPr/>
        </p:nvSpPr>
        <p:spPr bwMode="auto">
          <a:xfrm>
            <a:off x="289560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9974" name="Rectangle 22"/>
          <p:cNvSpPr>
            <a:spLocks noChangeArrowheads="1"/>
          </p:cNvSpPr>
          <p:nvPr/>
        </p:nvSpPr>
        <p:spPr bwMode="auto">
          <a:xfrm>
            <a:off x="314325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09975" name="Group 23"/>
          <p:cNvGrpSpPr>
            <a:grpSpLocks/>
          </p:cNvGrpSpPr>
          <p:nvPr/>
        </p:nvGrpSpPr>
        <p:grpSpPr bwMode="auto">
          <a:xfrm>
            <a:off x="1828800" y="3962400"/>
            <a:ext cx="5791200" cy="1601788"/>
            <a:chOff x="1152" y="2496"/>
            <a:chExt cx="3648" cy="1009"/>
          </a:xfrm>
        </p:grpSpPr>
        <p:graphicFrame>
          <p:nvGraphicFramePr>
            <p:cNvPr id="509971" name="Object 19"/>
            <p:cNvGraphicFramePr>
              <a:graphicFrameLocks noChangeAspect="1"/>
            </p:cNvGraphicFramePr>
            <p:nvPr/>
          </p:nvGraphicFramePr>
          <p:xfrm>
            <a:off x="1152" y="2496"/>
            <a:ext cx="3648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977" r:id="rId5" imgW="3352800" imgH="393700" progId="Equation.3">
                    <p:embed/>
                  </p:oleObj>
                </mc:Choice>
                <mc:Fallback>
                  <p:oleObj r:id="rId5" imgW="3352800" imgH="3937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496"/>
                          <a:ext cx="3648" cy="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9973" name="Object 21"/>
            <p:cNvGraphicFramePr>
              <a:graphicFrameLocks noChangeAspect="1"/>
            </p:cNvGraphicFramePr>
            <p:nvPr/>
          </p:nvGraphicFramePr>
          <p:xfrm>
            <a:off x="1152" y="3072"/>
            <a:ext cx="3024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978" r:id="rId7" imgW="2857500" imgH="406400" progId="Equation.3">
                    <p:embed/>
                  </p:oleObj>
                </mc:Choice>
                <mc:Fallback>
                  <p:oleObj r:id="rId7" imgW="2857500" imgH="4064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072"/>
                          <a:ext cx="3024" cy="4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C5927-D70A-470A-BC97-F8EF692006BA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508930" name="Rectangle 2"/>
          <p:cNvSpPr>
            <a:spLocks noChangeArrowheads="1"/>
          </p:cNvSpPr>
          <p:nvPr/>
        </p:nvSpPr>
        <p:spPr bwMode="auto">
          <a:xfrm>
            <a:off x="609600" y="19812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The relation between power spectral density and squared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magnitude spectrum of a truncated sample function of the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process is:   </a:t>
            </a:r>
          </a:p>
        </p:txBody>
      </p:sp>
      <p:sp>
        <p:nvSpPr>
          <p:cNvPr id="508931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8934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8935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1.7 </a:t>
            </a:r>
            <a:r>
              <a:rPr lang="en-US" altLang="zh-CN" sz="3200"/>
              <a:t>Power Spectral Density</a:t>
            </a:r>
          </a:p>
        </p:txBody>
      </p:sp>
      <p:sp>
        <p:nvSpPr>
          <p:cNvPr id="508936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8937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8938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8939" name="Rectangle 11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08945" name="Object 17"/>
          <p:cNvGraphicFramePr>
            <a:graphicFrameLocks noChangeAspect="1"/>
          </p:cNvGraphicFramePr>
          <p:nvPr/>
        </p:nvGraphicFramePr>
        <p:xfrm>
          <a:off x="1905000" y="1981200"/>
          <a:ext cx="46482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53" r:id="rId3" imgW="2984500" imgH="406400" progId="Equation.3">
                  <p:embed/>
                </p:oleObj>
              </mc:Choice>
              <mc:Fallback>
                <p:oleObj r:id="rId3" imgW="2984500" imgH="406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981200"/>
                        <a:ext cx="46482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48" name="Rectangle 20"/>
          <p:cNvSpPr>
            <a:spLocks noChangeArrowheads="1"/>
          </p:cNvSpPr>
          <p:nvPr/>
        </p:nvSpPr>
        <p:spPr bwMode="auto">
          <a:xfrm>
            <a:off x="3005138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08947" name="Object 19"/>
          <p:cNvGraphicFramePr>
            <a:graphicFrameLocks noChangeAspect="1"/>
          </p:cNvGraphicFramePr>
          <p:nvPr/>
        </p:nvGraphicFramePr>
        <p:xfrm>
          <a:off x="1905000" y="2743200"/>
          <a:ext cx="5181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54" r:id="rId5" imgW="3136900" imgH="431800" progId="Equation.3">
                  <p:embed/>
                </p:oleObj>
              </mc:Choice>
              <mc:Fallback>
                <p:oleObj r:id="rId5" imgW="3136900" imgH="431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3200"/>
                        <a:ext cx="5181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49" name="Object 21"/>
          <p:cNvGraphicFramePr>
            <a:graphicFrameLocks noChangeAspect="1"/>
          </p:cNvGraphicFramePr>
          <p:nvPr/>
        </p:nvGraphicFramePr>
        <p:xfrm>
          <a:off x="2590800" y="4648200"/>
          <a:ext cx="4595813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55" name="Equation" r:id="rId7" imgW="2819160" imgH="838080" progId="Equation.3">
                  <p:embed/>
                </p:oleObj>
              </mc:Choice>
              <mc:Fallback>
                <p:oleObj name="Equation" r:id="rId7" imgW="2819160" imgH="838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48200"/>
                        <a:ext cx="4595813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52" name="Rectangle 24"/>
          <p:cNvSpPr>
            <a:spLocks noChangeArrowheads="1"/>
          </p:cNvSpPr>
          <p:nvPr/>
        </p:nvSpPr>
        <p:spPr bwMode="auto">
          <a:xfrm>
            <a:off x="4357688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BF025-613B-4F96-B77A-73E06C6F585A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609600" y="19812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Cross-Spectral Densities: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Define the cross-spectral densities           and           of this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pair of random processes to be the Fourier transform of their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respective cross-correlation functions as : </a:t>
            </a:r>
            <a:endParaRPr lang="en-US" altLang="zh-CN" sz="2400" b="1"/>
          </a:p>
        </p:txBody>
      </p:sp>
      <p:sp>
        <p:nvSpPr>
          <p:cNvPr id="512003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05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06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07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1.7 </a:t>
            </a:r>
            <a:r>
              <a:rPr lang="en-US" altLang="zh-CN" sz="3200"/>
              <a:t>Power Spectral Density</a:t>
            </a:r>
          </a:p>
        </p:txBody>
      </p:sp>
      <p:sp>
        <p:nvSpPr>
          <p:cNvPr id="512008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10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11" name="Rectangle 11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18" name="Rectangle 18"/>
          <p:cNvSpPr>
            <a:spLocks noChangeArrowheads="1"/>
          </p:cNvSpPr>
          <p:nvPr/>
        </p:nvSpPr>
        <p:spPr bwMode="auto">
          <a:xfrm>
            <a:off x="432911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2017" name="Object 17"/>
          <p:cNvGraphicFramePr>
            <a:graphicFrameLocks noChangeAspect="1"/>
          </p:cNvGraphicFramePr>
          <p:nvPr/>
        </p:nvGraphicFramePr>
        <p:xfrm>
          <a:off x="5181600" y="2362200"/>
          <a:ext cx="6858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5" r:id="rId3" imgW="482181" imgH="215713" progId="Equation.3">
                  <p:embed/>
                </p:oleObj>
              </mc:Choice>
              <mc:Fallback>
                <p:oleObj r:id="rId3" imgW="482181" imgH="2157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362200"/>
                        <a:ext cx="68580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20" name="Rectangle 20"/>
          <p:cNvSpPr>
            <a:spLocks noChangeArrowheads="1"/>
          </p:cNvSpPr>
          <p:nvPr/>
        </p:nvSpPr>
        <p:spPr bwMode="auto">
          <a:xfrm>
            <a:off x="4338638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2019" name="Object 19"/>
          <p:cNvGraphicFramePr>
            <a:graphicFrameLocks noChangeAspect="1"/>
          </p:cNvGraphicFramePr>
          <p:nvPr/>
        </p:nvGraphicFramePr>
        <p:xfrm>
          <a:off x="6477000" y="2362200"/>
          <a:ext cx="6858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6" r:id="rId5" imgW="469696" imgH="215806" progId="Equation.3">
                  <p:embed/>
                </p:oleObj>
              </mc:Choice>
              <mc:Fallback>
                <p:oleObj r:id="rId5" imgW="469696" imgH="21580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362200"/>
                        <a:ext cx="6858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22" name="Rectangle 22"/>
          <p:cNvSpPr>
            <a:spLocks noChangeArrowheads="1"/>
          </p:cNvSpPr>
          <p:nvPr/>
        </p:nvSpPr>
        <p:spPr bwMode="auto">
          <a:xfrm>
            <a:off x="3462338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2021" name="Object 21"/>
          <p:cNvGraphicFramePr>
            <a:graphicFrameLocks noChangeAspect="1"/>
          </p:cNvGraphicFramePr>
          <p:nvPr/>
        </p:nvGraphicFramePr>
        <p:xfrm>
          <a:off x="2362200" y="3962400"/>
          <a:ext cx="3886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7" r:id="rId7" imgW="2222500" imgH="330200" progId="Equation.3">
                  <p:embed/>
                </p:oleObj>
              </mc:Choice>
              <mc:Fallback>
                <p:oleObj r:id="rId7" imgW="2222500" imgH="330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962400"/>
                        <a:ext cx="3886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24" name="Rectangle 24"/>
          <p:cNvSpPr>
            <a:spLocks noChangeArrowheads="1"/>
          </p:cNvSpPr>
          <p:nvPr/>
        </p:nvSpPr>
        <p:spPr bwMode="auto">
          <a:xfrm>
            <a:off x="347186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2023" name="Object 23"/>
          <p:cNvGraphicFramePr>
            <a:graphicFrameLocks noChangeAspect="1"/>
          </p:cNvGraphicFramePr>
          <p:nvPr/>
        </p:nvGraphicFramePr>
        <p:xfrm>
          <a:off x="2362200" y="4800600"/>
          <a:ext cx="38862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8" r:id="rId9" imgW="2197100" imgH="330200" progId="Equation.3">
                  <p:embed/>
                </p:oleObj>
              </mc:Choice>
              <mc:Fallback>
                <p:oleObj r:id="rId9" imgW="2197100" imgH="330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00600"/>
                        <a:ext cx="388620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75D3-6D88-4031-9D27-A9E56435A0CC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510978" name="Rectangle 2"/>
          <p:cNvSpPr>
            <a:spLocks noChangeArrowheads="1"/>
          </p:cNvSpPr>
          <p:nvPr/>
        </p:nvSpPr>
        <p:spPr bwMode="auto">
          <a:xfrm>
            <a:off x="609600" y="19812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Using the formula for inverse Fourier transformation ,we get: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so we find that          and           are related by :</a:t>
            </a:r>
          </a:p>
        </p:txBody>
      </p:sp>
      <p:sp>
        <p:nvSpPr>
          <p:cNvPr id="510979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0981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0982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0983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1.7 </a:t>
            </a:r>
            <a:r>
              <a:rPr lang="en-US" altLang="zh-CN" sz="3200"/>
              <a:t>Power Spectral Density</a:t>
            </a:r>
          </a:p>
        </p:txBody>
      </p:sp>
      <p:sp>
        <p:nvSpPr>
          <p:cNvPr id="510984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0985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0986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0987" name="Rectangle 11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0994" name="Rectangle 18"/>
          <p:cNvSpPr>
            <a:spLocks noChangeArrowheads="1"/>
          </p:cNvSpPr>
          <p:nvPr/>
        </p:nvSpPr>
        <p:spPr bwMode="auto">
          <a:xfrm>
            <a:off x="35242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0993" name="Object 17"/>
          <p:cNvGraphicFramePr>
            <a:graphicFrameLocks noChangeAspect="1"/>
          </p:cNvGraphicFramePr>
          <p:nvPr/>
        </p:nvGraphicFramePr>
        <p:xfrm>
          <a:off x="2819400" y="2590800"/>
          <a:ext cx="3505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003" r:id="rId3" imgW="2095500" imgH="330200" progId="Equation.3">
                  <p:embed/>
                </p:oleObj>
              </mc:Choice>
              <mc:Fallback>
                <p:oleObj r:id="rId3" imgW="2095500" imgH="330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90800"/>
                        <a:ext cx="35052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996" name="Rectangle 20"/>
          <p:cNvSpPr>
            <a:spLocks noChangeArrowheads="1"/>
          </p:cNvSpPr>
          <p:nvPr/>
        </p:nvSpPr>
        <p:spPr bwMode="auto">
          <a:xfrm>
            <a:off x="3538538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0995" name="Object 19"/>
          <p:cNvGraphicFramePr>
            <a:graphicFrameLocks noChangeAspect="1"/>
          </p:cNvGraphicFramePr>
          <p:nvPr/>
        </p:nvGraphicFramePr>
        <p:xfrm>
          <a:off x="2819400" y="3429000"/>
          <a:ext cx="358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004" r:id="rId5" imgW="2070100" imgH="330200" progId="Equation.3">
                  <p:embed/>
                </p:oleObj>
              </mc:Choice>
              <mc:Fallback>
                <p:oleObj r:id="rId5" imgW="2070100" imgH="330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9000"/>
                        <a:ext cx="3581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998" name="Rectangle 22"/>
          <p:cNvSpPr>
            <a:spLocks noChangeArrowheads="1"/>
          </p:cNvSpPr>
          <p:nvPr/>
        </p:nvSpPr>
        <p:spPr bwMode="auto">
          <a:xfrm>
            <a:off x="432911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0997" name="Object 21"/>
          <p:cNvGraphicFramePr>
            <a:graphicFrameLocks noChangeAspect="1"/>
          </p:cNvGraphicFramePr>
          <p:nvPr/>
        </p:nvGraphicFramePr>
        <p:xfrm>
          <a:off x="2895600" y="4419600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005" r:id="rId7" imgW="482181" imgH="215713" progId="Equation.3">
                  <p:embed/>
                </p:oleObj>
              </mc:Choice>
              <mc:Fallback>
                <p:oleObj r:id="rId7" imgW="482181" imgH="21571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19600"/>
                        <a:ext cx="6096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00" name="Rectangle 24"/>
          <p:cNvSpPr>
            <a:spLocks noChangeArrowheads="1"/>
          </p:cNvSpPr>
          <p:nvPr/>
        </p:nvSpPr>
        <p:spPr bwMode="auto">
          <a:xfrm>
            <a:off x="4338638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0999" name="Object 23"/>
          <p:cNvGraphicFramePr>
            <a:graphicFrameLocks noChangeAspect="1"/>
          </p:cNvGraphicFramePr>
          <p:nvPr/>
        </p:nvGraphicFramePr>
        <p:xfrm>
          <a:off x="4114800" y="4419600"/>
          <a:ext cx="6858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006" r:id="rId9" imgW="469696" imgH="215806" progId="Equation.3">
                  <p:embed/>
                </p:oleObj>
              </mc:Choice>
              <mc:Fallback>
                <p:oleObj r:id="rId9" imgW="469696" imgH="21580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419600"/>
                        <a:ext cx="6858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02" name="Rectangle 26"/>
          <p:cNvSpPr>
            <a:spLocks noChangeArrowheads="1"/>
          </p:cNvSpPr>
          <p:nvPr/>
        </p:nvSpPr>
        <p:spPr bwMode="auto">
          <a:xfrm>
            <a:off x="3690938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1001" name="Object 25"/>
          <p:cNvGraphicFramePr>
            <a:graphicFrameLocks noChangeAspect="1"/>
          </p:cNvGraphicFramePr>
          <p:nvPr/>
        </p:nvGraphicFramePr>
        <p:xfrm>
          <a:off x="2819400" y="5257800"/>
          <a:ext cx="3124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007" r:id="rId11" imgW="1765300" imgH="228600" progId="Equation.3">
                  <p:embed/>
                </p:oleObj>
              </mc:Choice>
              <mc:Fallback>
                <p:oleObj r:id="rId11" imgW="17653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257800"/>
                        <a:ext cx="3124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86BC0-C9BB-45F8-9BF5-36ACE1417FB3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513026" name="Rectangle 1026"/>
          <p:cNvSpPr>
            <a:spLocks noChangeArrowheads="1"/>
          </p:cNvSpPr>
          <p:nvPr/>
        </p:nvSpPr>
        <p:spPr bwMode="auto">
          <a:xfrm>
            <a:off x="609600" y="19812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If  the probability density function of the random variable 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has the form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Y is said to have a Gaussian distribution.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 special case when the Gaussian random variable Y is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normalized to have a mean      of zero and a variance      of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one ,as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such a normalized Gaussian distribution is written as N(0,1).</a:t>
            </a:r>
          </a:p>
        </p:txBody>
      </p:sp>
      <p:sp>
        <p:nvSpPr>
          <p:cNvPr id="513027" name="Rectangle 1027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028" name="Rectangle 1028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029" name="Rectangle 1029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030" name="Rectangle 1030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031" name="Rectangle 1031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1.8 </a:t>
            </a:r>
            <a:r>
              <a:rPr lang="en-US" altLang="zh-CN" sz="3200">
                <a:solidFill>
                  <a:schemeClr val="tx2"/>
                </a:solidFill>
              </a:rPr>
              <a:t>Gaussian Process</a:t>
            </a:r>
            <a:endParaRPr lang="en-US" altLang="zh-CN" sz="3200"/>
          </a:p>
        </p:txBody>
      </p:sp>
      <p:sp>
        <p:nvSpPr>
          <p:cNvPr id="513032" name="Rectangle 1032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033" name="Rectangle 1033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034" name="Rectangle 1034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035" name="Rectangle 1035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042" name="Rectangle 1042"/>
          <p:cNvSpPr>
            <a:spLocks noChangeArrowheads="1"/>
          </p:cNvSpPr>
          <p:nvPr/>
        </p:nvSpPr>
        <p:spPr bwMode="auto">
          <a:xfrm>
            <a:off x="350520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3041" name="Object 1041"/>
          <p:cNvGraphicFramePr>
            <a:graphicFrameLocks noChangeAspect="1"/>
          </p:cNvGraphicFramePr>
          <p:nvPr/>
        </p:nvGraphicFramePr>
        <p:xfrm>
          <a:off x="2286000" y="2819400"/>
          <a:ext cx="358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49" r:id="rId3" imgW="2133600" imgH="508000" progId="Equation.3">
                  <p:embed/>
                </p:oleObj>
              </mc:Choice>
              <mc:Fallback>
                <p:oleObj r:id="rId3" imgW="2133600" imgH="50800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19400"/>
                        <a:ext cx="35814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44" name="Rectangle 1044"/>
          <p:cNvSpPr>
            <a:spLocks noChangeArrowheads="1"/>
          </p:cNvSpPr>
          <p:nvPr/>
        </p:nvSpPr>
        <p:spPr bwMode="auto">
          <a:xfrm>
            <a:off x="447675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3043" name="Object 1043"/>
          <p:cNvGraphicFramePr>
            <a:graphicFrameLocks noChangeAspect="1"/>
          </p:cNvGraphicFramePr>
          <p:nvPr/>
        </p:nvGraphicFramePr>
        <p:xfrm>
          <a:off x="4114800" y="4419600"/>
          <a:ext cx="3317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50" r:id="rId5" imgW="190335" imgH="215713" progId="Equation.3">
                  <p:embed/>
                </p:oleObj>
              </mc:Choice>
              <mc:Fallback>
                <p:oleObj r:id="rId5" imgW="190335" imgH="215713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419600"/>
                        <a:ext cx="33178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46" name="Rectangle 1046"/>
          <p:cNvSpPr>
            <a:spLocks noChangeArrowheads="1"/>
          </p:cNvSpPr>
          <p:nvPr/>
        </p:nvSpPr>
        <p:spPr bwMode="auto">
          <a:xfrm>
            <a:off x="4462463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3045" name="Object 1045"/>
          <p:cNvGraphicFramePr>
            <a:graphicFrameLocks noChangeAspect="1"/>
          </p:cNvGraphicFramePr>
          <p:nvPr/>
        </p:nvGraphicFramePr>
        <p:xfrm>
          <a:off x="7239000" y="4419600"/>
          <a:ext cx="3444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51" name="Equation" r:id="rId7" imgW="203040" imgH="228600" progId="Equation.3">
                  <p:embed/>
                </p:oleObj>
              </mc:Choice>
              <mc:Fallback>
                <p:oleObj name="Equation" r:id="rId7" imgW="203040" imgH="22860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419600"/>
                        <a:ext cx="34448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48" name="Rectangle 1048"/>
          <p:cNvSpPr>
            <a:spLocks noChangeArrowheads="1"/>
          </p:cNvSpPr>
          <p:nvPr/>
        </p:nvSpPr>
        <p:spPr bwMode="auto">
          <a:xfrm>
            <a:off x="3795713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3047" name="Object 1047"/>
          <p:cNvGraphicFramePr>
            <a:graphicFrameLocks noChangeAspect="1"/>
          </p:cNvGraphicFramePr>
          <p:nvPr/>
        </p:nvGraphicFramePr>
        <p:xfrm>
          <a:off x="2819400" y="4800600"/>
          <a:ext cx="2209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52" r:id="rId9" imgW="1548728" imgH="482391" progId="Equation.3">
                  <p:embed/>
                </p:oleObj>
              </mc:Choice>
              <mc:Fallback>
                <p:oleObj r:id="rId9" imgW="1548728" imgH="482391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209800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A0C1E-0BF4-470E-9393-7E34114C9028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515074" name="Rectangle 2"/>
          <p:cNvSpPr>
            <a:spLocks noChangeArrowheads="1"/>
          </p:cNvSpPr>
          <p:nvPr/>
        </p:nvSpPr>
        <p:spPr bwMode="auto">
          <a:xfrm>
            <a:off x="609600" y="5486400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1.13</a:t>
            </a:r>
            <a:r>
              <a:rPr lang="en-US" altLang="zh-CN" sz="2400"/>
              <a:t> Normalized Gaussian distribution</a:t>
            </a:r>
          </a:p>
        </p:txBody>
      </p:sp>
      <p:sp>
        <p:nvSpPr>
          <p:cNvPr id="515075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5077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5078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1.8 </a:t>
            </a:r>
            <a:r>
              <a:rPr lang="en-US" altLang="zh-CN" sz="3200">
                <a:solidFill>
                  <a:schemeClr val="tx2"/>
                </a:solidFill>
              </a:rPr>
              <a:t>Gaussian Process</a:t>
            </a:r>
            <a:endParaRPr lang="en-US" altLang="zh-CN" sz="3200"/>
          </a:p>
        </p:txBody>
      </p:sp>
      <p:sp>
        <p:nvSpPr>
          <p:cNvPr id="515080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5081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5082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5083" name="Rectangle 11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51508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569277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DD70-B065-4FC4-8C80-D4BBB75947AC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516098" name="Rectangle 2"/>
          <p:cNvSpPr>
            <a:spLocks noChangeArrowheads="1"/>
          </p:cNvSpPr>
          <p:nvPr/>
        </p:nvSpPr>
        <p:spPr bwMode="auto">
          <a:xfrm>
            <a:off x="533400" y="2286000"/>
            <a:ext cx="8077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Central Limit Theorem: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Let       , i=1,2,…N,be a set of random variables that satisfies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(1)       are statistically independent.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(2)       have the same probability distribution with mean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and  variance       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The random variables be normalized as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</p:txBody>
      </p:sp>
      <p:sp>
        <p:nvSpPr>
          <p:cNvPr id="516099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6103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1.8 </a:t>
            </a:r>
            <a:r>
              <a:rPr lang="en-US" altLang="zh-CN" sz="3200">
                <a:solidFill>
                  <a:schemeClr val="tx2"/>
                </a:solidFill>
              </a:rPr>
              <a:t>Gaussian Process</a:t>
            </a:r>
            <a:endParaRPr lang="en-US" altLang="zh-CN" sz="3200"/>
          </a:p>
        </p:txBody>
      </p:sp>
      <p:sp>
        <p:nvSpPr>
          <p:cNvPr id="516104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6105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6107" name="Rectangle 11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6109" name="Rectangle 13"/>
          <p:cNvSpPr>
            <a:spLocks noChangeArrowheads="1"/>
          </p:cNvSpPr>
          <p:nvPr/>
        </p:nvSpPr>
        <p:spPr bwMode="auto">
          <a:xfrm>
            <a:off x="4471988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6108" name="Object 12"/>
          <p:cNvGraphicFramePr>
            <a:graphicFrameLocks noChangeAspect="1"/>
          </p:cNvGraphicFramePr>
          <p:nvPr/>
        </p:nvGraphicFramePr>
        <p:xfrm>
          <a:off x="1447800" y="2743200"/>
          <a:ext cx="333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27" r:id="rId3" imgW="203112" imgH="228501" progId="Equation.3">
                  <p:embed/>
                </p:oleObj>
              </mc:Choice>
              <mc:Fallback>
                <p:oleObj r:id="rId3" imgW="203112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743200"/>
                        <a:ext cx="3333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11" name="Rectangle 15"/>
          <p:cNvSpPr>
            <a:spLocks noChangeArrowheads="1"/>
          </p:cNvSpPr>
          <p:nvPr/>
        </p:nvSpPr>
        <p:spPr bwMode="auto">
          <a:xfrm>
            <a:off x="4471988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6110" name="Object 14"/>
          <p:cNvGraphicFramePr>
            <a:graphicFrameLocks noChangeAspect="1"/>
          </p:cNvGraphicFramePr>
          <p:nvPr/>
        </p:nvGraphicFramePr>
        <p:xfrm>
          <a:off x="1371600" y="3505200"/>
          <a:ext cx="333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28" r:id="rId5" imgW="203112" imgH="228501" progId="Equation.3">
                  <p:embed/>
                </p:oleObj>
              </mc:Choice>
              <mc:Fallback>
                <p:oleObj r:id="rId5" imgW="203112" imgH="22850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05200"/>
                        <a:ext cx="3333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13" name="Rectangle 17"/>
          <p:cNvSpPr>
            <a:spLocks noChangeArrowheads="1"/>
          </p:cNvSpPr>
          <p:nvPr/>
        </p:nvSpPr>
        <p:spPr bwMode="auto">
          <a:xfrm>
            <a:off x="4471988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6112" name="Object 16"/>
          <p:cNvGraphicFramePr>
            <a:graphicFrameLocks noChangeAspect="1"/>
          </p:cNvGraphicFramePr>
          <p:nvPr/>
        </p:nvGraphicFramePr>
        <p:xfrm>
          <a:off x="1371600" y="3200400"/>
          <a:ext cx="333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29" r:id="rId6" imgW="203112" imgH="228501" progId="Equation.3">
                  <p:embed/>
                </p:oleObj>
              </mc:Choice>
              <mc:Fallback>
                <p:oleObj r:id="rId6" imgW="203112" imgH="2285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00400"/>
                        <a:ext cx="3333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15" name="Rectangle 19"/>
          <p:cNvSpPr>
            <a:spLocks noChangeArrowheads="1"/>
          </p:cNvSpPr>
          <p:nvPr/>
        </p:nvSpPr>
        <p:spPr bwMode="auto">
          <a:xfrm>
            <a:off x="4471988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6114" name="Object 18"/>
          <p:cNvGraphicFramePr>
            <a:graphicFrameLocks noChangeAspect="1"/>
          </p:cNvGraphicFramePr>
          <p:nvPr/>
        </p:nvGraphicFramePr>
        <p:xfrm>
          <a:off x="7924800" y="3505200"/>
          <a:ext cx="3476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30" r:id="rId7" imgW="203024" imgH="215713" progId="Equation.3">
                  <p:embed/>
                </p:oleObj>
              </mc:Choice>
              <mc:Fallback>
                <p:oleObj r:id="rId7" imgW="203024" imgH="2157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505200"/>
                        <a:ext cx="3476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17" name="Rectangle 21"/>
          <p:cNvSpPr>
            <a:spLocks noChangeArrowheads="1"/>
          </p:cNvSpPr>
          <p:nvPr/>
        </p:nvSpPr>
        <p:spPr bwMode="auto">
          <a:xfrm>
            <a:off x="445770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6119" name="Rectangle 23"/>
          <p:cNvSpPr>
            <a:spLocks noChangeArrowheads="1"/>
          </p:cNvSpPr>
          <p:nvPr/>
        </p:nvSpPr>
        <p:spPr bwMode="auto">
          <a:xfrm>
            <a:off x="445770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6118" name="Object 22"/>
          <p:cNvGraphicFramePr>
            <a:graphicFrameLocks noChangeAspect="1"/>
          </p:cNvGraphicFramePr>
          <p:nvPr/>
        </p:nvGraphicFramePr>
        <p:xfrm>
          <a:off x="3048000" y="38862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31" r:id="rId9" imgW="228600" imgH="228600" progId="Equation.3">
                  <p:embed/>
                </p:oleObj>
              </mc:Choice>
              <mc:Fallback>
                <p:oleObj r:id="rId9" imgW="2286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862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21" name="Rectangle 25"/>
          <p:cNvSpPr>
            <a:spLocks noChangeArrowheads="1"/>
          </p:cNvSpPr>
          <p:nvPr/>
        </p:nvSpPr>
        <p:spPr bwMode="auto">
          <a:xfrm>
            <a:off x="445770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6123" name="Rectangle 27"/>
          <p:cNvSpPr>
            <a:spLocks noChangeArrowheads="1"/>
          </p:cNvSpPr>
          <p:nvPr/>
        </p:nvSpPr>
        <p:spPr bwMode="auto">
          <a:xfrm>
            <a:off x="3976688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16126" name="Group 30"/>
          <p:cNvGrpSpPr>
            <a:grpSpLocks/>
          </p:cNvGrpSpPr>
          <p:nvPr/>
        </p:nvGrpSpPr>
        <p:grpSpPr bwMode="auto">
          <a:xfrm>
            <a:off x="2057400" y="4953000"/>
            <a:ext cx="4191000" cy="603250"/>
            <a:chOff x="1200" y="2832"/>
            <a:chExt cx="2640" cy="380"/>
          </a:xfrm>
        </p:grpSpPr>
        <p:graphicFrame>
          <p:nvGraphicFramePr>
            <p:cNvPr id="516122" name="Object 26"/>
            <p:cNvGraphicFramePr>
              <a:graphicFrameLocks noChangeAspect="1"/>
            </p:cNvGraphicFramePr>
            <p:nvPr/>
          </p:nvGraphicFramePr>
          <p:xfrm>
            <a:off x="1200" y="2832"/>
            <a:ext cx="1056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132" r:id="rId11" imgW="1193800" imgH="431800" progId="Equation.3">
                    <p:embed/>
                  </p:oleObj>
                </mc:Choice>
                <mc:Fallback>
                  <p:oleObj r:id="rId11" imgW="1193800" imgH="4318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832"/>
                          <a:ext cx="1056" cy="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124" name="Object 28"/>
            <p:cNvGraphicFramePr>
              <a:graphicFrameLocks noChangeAspect="1"/>
            </p:cNvGraphicFramePr>
            <p:nvPr/>
          </p:nvGraphicFramePr>
          <p:xfrm>
            <a:off x="2544" y="2928"/>
            <a:ext cx="12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133" r:id="rId13" imgW="863225" imgH="203112" progId="Equation.3">
                    <p:embed/>
                  </p:oleObj>
                </mc:Choice>
                <mc:Fallback>
                  <p:oleObj r:id="rId13" imgW="863225" imgH="203112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928"/>
                          <a:ext cx="129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5300-3196-4363-A3F8-FF7B052207CC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514050" name="Rectangle 2"/>
          <p:cNvSpPr>
            <a:spLocks noChangeArrowheads="1"/>
          </p:cNvSpPr>
          <p:nvPr/>
        </p:nvSpPr>
        <p:spPr bwMode="auto">
          <a:xfrm>
            <a:off x="609600" y="19812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So that we have 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Define a new random variable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Then,the central limit theorem states that the probability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distribution of        approaches a normalized Gaussian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Distribution N(0,1) in the limit as the number of random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variables approaches infinity.</a:t>
            </a:r>
          </a:p>
        </p:txBody>
      </p:sp>
      <p:sp>
        <p:nvSpPr>
          <p:cNvPr id="514051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054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055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1.8 </a:t>
            </a:r>
            <a:r>
              <a:rPr lang="en-US" altLang="zh-CN" sz="3200">
                <a:solidFill>
                  <a:schemeClr val="tx2"/>
                </a:solidFill>
              </a:rPr>
              <a:t>Gaussian Process</a:t>
            </a:r>
            <a:endParaRPr lang="en-US" altLang="zh-CN" sz="3200"/>
          </a:p>
        </p:txBody>
      </p:sp>
      <p:sp>
        <p:nvSpPr>
          <p:cNvPr id="514056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057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058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061" name="Rectangle 13"/>
          <p:cNvSpPr>
            <a:spLocks noChangeArrowheads="1"/>
          </p:cNvSpPr>
          <p:nvPr/>
        </p:nvSpPr>
        <p:spPr bwMode="auto">
          <a:xfrm>
            <a:off x="4281488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063" name="Rectangle 15"/>
          <p:cNvSpPr>
            <a:spLocks noChangeArrowheads="1"/>
          </p:cNvSpPr>
          <p:nvPr/>
        </p:nvSpPr>
        <p:spPr bwMode="auto">
          <a:xfrm>
            <a:off x="424815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14064" name="Group 16"/>
          <p:cNvGrpSpPr>
            <a:grpSpLocks/>
          </p:cNvGrpSpPr>
          <p:nvPr/>
        </p:nvGrpSpPr>
        <p:grpSpPr bwMode="auto">
          <a:xfrm>
            <a:off x="2362200" y="2590800"/>
            <a:ext cx="3886200" cy="533400"/>
            <a:chOff x="1488" y="1824"/>
            <a:chExt cx="2448" cy="336"/>
          </a:xfrm>
        </p:grpSpPr>
        <p:graphicFrame>
          <p:nvGraphicFramePr>
            <p:cNvPr id="514060" name="Object 12"/>
            <p:cNvGraphicFramePr>
              <a:graphicFrameLocks noChangeAspect="1"/>
            </p:cNvGraphicFramePr>
            <p:nvPr/>
          </p:nvGraphicFramePr>
          <p:xfrm>
            <a:off x="1488" y="1872"/>
            <a:ext cx="8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69" r:id="rId3" imgW="583947" imgH="228501" progId="Equation.3">
                    <p:embed/>
                  </p:oleObj>
                </mc:Choice>
                <mc:Fallback>
                  <p:oleObj r:id="rId3" imgW="583947" imgH="22850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872"/>
                          <a:ext cx="86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062" name="Object 14"/>
            <p:cNvGraphicFramePr>
              <a:graphicFrameLocks noChangeAspect="1"/>
            </p:cNvGraphicFramePr>
            <p:nvPr/>
          </p:nvGraphicFramePr>
          <p:xfrm>
            <a:off x="2976" y="1824"/>
            <a:ext cx="9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70" r:id="rId5" imgW="647700" imgH="228600" progId="Equation.3">
                    <p:embed/>
                  </p:oleObj>
                </mc:Choice>
                <mc:Fallback>
                  <p:oleObj r:id="rId5" imgW="6477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824"/>
                          <a:ext cx="96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4066" name="Rectangle 18"/>
          <p:cNvSpPr>
            <a:spLocks noChangeArrowheads="1"/>
          </p:cNvSpPr>
          <p:nvPr/>
        </p:nvSpPr>
        <p:spPr bwMode="auto">
          <a:xfrm>
            <a:off x="4081463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4065" name="Object 17"/>
          <p:cNvGraphicFramePr>
            <a:graphicFrameLocks noChangeAspect="1"/>
          </p:cNvGraphicFramePr>
          <p:nvPr/>
        </p:nvGraphicFramePr>
        <p:xfrm>
          <a:off x="3048000" y="3657600"/>
          <a:ext cx="228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71" r:id="rId7" imgW="977900" imgH="431800" progId="Equation.3">
                  <p:embed/>
                </p:oleObj>
              </mc:Choice>
              <mc:Fallback>
                <p:oleObj r:id="rId7" imgW="9779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2286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68" name="Rectangle 20"/>
          <p:cNvSpPr>
            <a:spLocks noChangeArrowheads="1"/>
          </p:cNvSpPr>
          <p:nvPr/>
        </p:nvSpPr>
        <p:spPr bwMode="auto">
          <a:xfrm>
            <a:off x="4452938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4067" name="Object 19"/>
          <p:cNvGraphicFramePr>
            <a:graphicFrameLocks noChangeAspect="1"/>
          </p:cNvGraphicFramePr>
          <p:nvPr/>
        </p:nvGraphicFramePr>
        <p:xfrm>
          <a:off x="2590800" y="4800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72" r:id="rId9" imgW="241300" imgH="228600" progId="Equation.3">
                  <p:embed/>
                </p:oleObj>
              </mc:Choice>
              <mc:Fallback>
                <p:oleObj r:id="rId9" imgW="2413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006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085C6-2C68-45D3-A89D-430D3805201B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  <a:solidFill>
            <a:schemeClr val="accent1"/>
          </a:solidFill>
        </p:spPr>
        <p:txBody>
          <a:bodyPr/>
          <a:lstStyle/>
          <a:p>
            <a:r>
              <a:rPr lang="zh-CN" altLang="en-US" sz="3200"/>
              <a:t>1.2 </a:t>
            </a:r>
            <a:r>
              <a:rPr lang="en-US" altLang="zh-CN" sz="3200"/>
              <a:t>Mathematical Definition of a Random Process</a:t>
            </a:r>
          </a:p>
        </p:txBody>
      </p:sp>
      <p:pic>
        <p:nvPicPr>
          <p:cNvPr id="411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838950" cy="441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1655" name="Rectangle 7"/>
          <p:cNvSpPr>
            <a:spLocks noChangeArrowheads="1"/>
          </p:cNvSpPr>
          <p:nvPr/>
        </p:nvSpPr>
        <p:spPr bwMode="auto">
          <a:xfrm>
            <a:off x="762000" y="5638800"/>
            <a:ext cx="3922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000" b="1">
                <a:solidFill>
                  <a:schemeClr val="tx2"/>
                </a:solidFill>
                <a:latin typeface="Arial" charset="0"/>
              </a:rPr>
              <a:t>Figure 1.1</a:t>
            </a:r>
            <a:br>
              <a:rPr kumimoji="0" lang="en-US" altLang="zh-CN" sz="2000" b="1">
                <a:solidFill>
                  <a:schemeClr val="tx2"/>
                </a:solidFill>
                <a:latin typeface="Arial" charset="0"/>
              </a:rPr>
            </a:br>
            <a:r>
              <a:rPr kumimoji="0" lang="en-US" altLang="zh-CN" sz="2000">
                <a:solidFill>
                  <a:schemeClr val="tx2"/>
                </a:solidFill>
                <a:latin typeface="Arial" charset="0"/>
              </a:rPr>
              <a:t>An ensemble of sample functions</a:t>
            </a:r>
            <a:endParaRPr kumimoji="0" lang="zh-CN" altLang="en-US" sz="200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64AD1-6D07-4475-A856-8B6D20AF5007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523266" name="Rectangle 2"/>
          <p:cNvSpPr>
            <a:spLocks noChangeArrowheads="1"/>
          </p:cNvSpPr>
          <p:nvPr/>
        </p:nvSpPr>
        <p:spPr bwMode="auto">
          <a:xfrm>
            <a:off x="609600" y="19812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Properties of a Gaussian Process: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1:  </a:t>
            </a:r>
            <a:r>
              <a:rPr lang="en-US" altLang="zh-CN" sz="2400"/>
              <a:t>If a Gaussian process X(t) is applied to a stable linear filter,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then the random process Y(t) developed at the output of the filter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is also Gaussian.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 b="1"/>
              <a:t>2:</a:t>
            </a:r>
            <a:r>
              <a:rPr lang="en-US" altLang="zh-CN" sz="2400"/>
              <a:t>  Suppose the set of  samples                              from random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process X(t). If the process X(t) is Gaussian ,then this set of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random variables is jointly Gaussian for any n, and :</a:t>
            </a:r>
          </a:p>
        </p:txBody>
      </p:sp>
      <p:sp>
        <p:nvSpPr>
          <p:cNvPr id="523267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3269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3270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3271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1.8 </a:t>
            </a:r>
            <a:r>
              <a:rPr lang="en-US" altLang="zh-CN" sz="3200">
                <a:solidFill>
                  <a:schemeClr val="tx2"/>
                </a:solidFill>
              </a:rPr>
              <a:t>Gaussian Process</a:t>
            </a:r>
            <a:endParaRPr lang="en-US" altLang="zh-CN" sz="3200"/>
          </a:p>
        </p:txBody>
      </p:sp>
      <p:sp>
        <p:nvSpPr>
          <p:cNvPr id="523272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3273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3274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3275" name="Rectangle 11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3277" name="Rectangle 13"/>
          <p:cNvSpPr>
            <a:spLocks noChangeArrowheads="1"/>
          </p:cNvSpPr>
          <p:nvPr/>
        </p:nvSpPr>
        <p:spPr bwMode="auto">
          <a:xfrm>
            <a:off x="3805238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3279" name="Rectangle 15"/>
          <p:cNvSpPr>
            <a:spLocks noChangeArrowheads="1"/>
          </p:cNvSpPr>
          <p:nvPr/>
        </p:nvSpPr>
        <p:spPr bwMode="auto">
          <a:xfrm>
            <a:off x="4271963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3282" name="Rectangle 18"/>
          <p:cNvSpPr>
            <a:spLocks noChangeArrowheads="1"/>
          </p:cNvSpPr>
          <p:nvPr/>
        </p:nvSpPr>
        <p:spPr bwMode="auto">
          <a:xfrm>
            <a:off x="3862388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23281" name="Object 17"/>
          <p:cNvGraphicFramePr>
            <a:graphicFrameLocks noChangeAspect="1"/>
          </p:cNvGraphicFramePr>
          <p:nvPr/>
        </p:nvGraphicFramePr>
        <p:xfrm>
          <a:off x="4800600" y="3657600"/>
          <a:ext cx="220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94" r:id="rId3" imgW="1422400" imgH="228600" progId="Equation.3">
                  <p:embed/>
                </p:oleObj>
              </mc:Choice>
              <mc:Fallback>
                <p:oleObj r:id="rId3" imgW="14224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657600"/>
                        <a:ext cx="2209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84" name="Rectangle 20"/>
          <p:cNvSpPr>
            <a:spLocks noChangeArrowheads="1"/>
          </p:cNvSpPr>
          <p:nvPr/>
        </p:nvSpPr>
        <p:spPr bwMode="auto">
          <a:xfrm>
            <a:off x="403860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3286" name="Rectangle 22"/>
          <p:cNvSpPr>
            <a:spLocks noChangeArrowheads="1"/>
          </p:cNvSpPr>
          <p:nvPr/>
        </p:nvSpPr>
        <p:spPr bwMode="auto">
          <a:xfrm>
            <a:off x="419100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3288" name="Rectangle 24"/>
          <p:cNvSpPr>
            <a:spLocks noChangeArrowheads="1"/>
          </p:cNvSpPr>
          <p:nvPr/>
        </p:nvSpPr>
        <p:spPr bwMode="auto">
          <a:xfrm>
            <a:off x="320040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3290" name="Rectangle 26"/>
          <p:cNvSpPr>
            <a:spLocks noChangeArrowheads="1"/>
          </p:cNvSpPr>
          <p:nvPr/>
        </p:nvSpPr>
        <p:spPr bwMode="auto">
          <a:xfrm>
            <a:off x="407670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23292" name="Group 28"/>
          <p:cNvGrpSpPr>
            <a:grpSpLocks/>
          </p:cNvGrpSpPr>
          <p:nvPr/>
        </p:nvGrpSpPr>
        <p:grpSpPr bwMode="auto">
          <a:xfrm>
            <a:off x="1219200" y="4876800"/>
            <a:ext cx="7162800" cy="1109663"/>
            <a:chOff x="768" y="3072"/>
            <a:chExt cx="4512" cy="699"/>
          </a:xfrm>
        </p:grpSpPr>
        <p:pic>
          <p:nvPicPr>
            <p:cNvPr id="523283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3072"/>
              <a:ext cx="1200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523285" name="Object 21"/>
            <p:cNvGraphicFramePr>
              <a:graphicFrameLocks noChangeAspect="1"/>
            </p:cNvGraphicFramePr>
            <p:nvPr/>
          </p:nvGraphicFramePr>
          <p:xfrm>
            <a:off x="2496" y="3072"/>
            <a:ext cx="96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95" r:id="rId6" imgW="761669" imgH="203112" progId="Equation.3">
                    <p:embed/>
                  </p:oleObj>
                </mc:Choice>
                <mc:Fallback>
                  <p:oleObj r:id="rId6" imgW="761669" imgH="203112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072"/>
                          <a:ext cx="960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287" name="Object 23"/>
            <p:cNvGraphicFramePr>
              <a:graphicFrameLocks noChangeAspect="1"/>
            </p:cNvGraphicFramePr>
            <p:nvPr/>
          </p:nvGraphicFramePr>
          <p:xfrm>
            <a:off x="768" y="3504"/>
            <a:ext cx="3072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96" r:id="rId8" imgW="2743200" imgH="241300" progId="Equation.3">
                    <p:embed/>
                  </p:oleObj>
                </mc:Choice>
                <mc:Fallback>
                  <p:oleObj r:id="rId8" imgW="2743200" imgH="2413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504"/>
                          <a:ext cx="3072" cy="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289" name="Object 25"/>
            <p:cNvGraphicFramePr>
              <a:graphicFrameLocks noChangeAspect="1"/>
            </p:cNvGraphicFramePr>
            <p:nvPr/>
          </p:nvGraphicFramePr>
          <p:xfrm>
            <a:off x="4080" y="3504"/>
            <a:ext cx="120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97" r:id="rId10" imgW="990170" imgH="203112" progId="Equation.3">
                    <p:embed/>
                  </p:oleObj>
                </mc:Choice>
                <mc:Fallback>
                  <p:oleObj r:id="rId10" imgW="990170" imgH="203112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504"/>
                          <a:ext cx="1200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2F9E1-4B0F-4938-8A19-70ACDD7FD639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524290" name="Rectangle 2"/>
          <p:cNvSpPr>
            <a:spLocks noChangeArrowheads="1"/>
          </p:cNvSpPr>
          <p:nvPr/>
        </p:nvSpPr>
        <p:spPr bwMode="auto">
          <a:xfrm>
            <a:off x="609600" y="2514600"/>
            <a:ext cx="80772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3:  </a:t>
            </a:r>
            <a:r>
              <a:rPr lang="en-US" altLang="zh-CN" sz="2400"/>
              <a:t>If a Gaussian process is stationary ,then the process is also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strictly stationary.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 b="1"/>
              <a:t>4: </a:t>
            </a:r>
            <a:r>
              <a:rPr lang="en-US" altLang="zh-CN" sz="2400"/>
              <a:t>A</a:t>
            </a:r>
            <a:r>
              <a:rPr lang="en-US" altLang="zh-CN" sz="2400" b="1"/>
              <a:t> </a:t>
            </a:r>
            <a:r>
              <a:rPr lang="en-US" altLang="zh-CN" sz="2400"/>
              <a:t>set of  samples                               from random Gaussian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process X(t), then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                      uncorrelated          statistically independent</a:t>
            </a:r>
          </a:p>
        </p:txBody>
      </p:sp>
      <p:sp>
        <p:nvSpPr>
          <p:cNvPr id="524291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4293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4294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4295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1.8 </a:t>
            </a:r>
            <a:r>
              <a:rPr lang="en-US" altLang="zh-CN" sz="3200">
                <a:solidFill>
                  <a:schemeClr val="tx2"/>
                </a:solidFill>
              </a:rPr>
              <a:t>Gaussian Process</a:t>
            </a:r>
            <a:endParaRPr lang="en-US" altLang="zh-CN" sz="3200"/>
          </a:p>
        </p:txBody>
      </p:sp>
      <p:sp>
        <p:nvSpPr>
          <p:cNvPr id="524296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4297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4298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4299" name="Rectangle 11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24305" name="Group 17"/>
          <p:cNvGrpSpPr>
            <a:grpSpLocks/>
          </p:cNvGrpSpPr>
          <p:nvPr/>
        </p:nvGrpSpPr>
        <p:grpSpPr bwMode="auto">
          <a:xfrm>
            <a:off x="762000" y="3352800"/>
            <a:ext cx="4876800" cy="1219200"/>
            <a:chOff x="480" y="1776"/>
            <a:chExt cx="3072" cy="768"/>
          </a:xfrm>
        </p:grpSpPr>
        <p:graphicFrame>
          <p:nvGraphicFramePr>
            <p:cNvPr id="524300" name="Object 12"/>
            <p:cNvGraphicFramePr>
              <a:graphicFrameLocks noChangeAspect="1"/>
            </p:cNvGraphicFramePr>
            <p:nvPr/>
          </p:nvGraphicFramePr>
          <p:xfrm>
            <a:off x="2160" y="1776"/>
            <a:ext cx="13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06" r:id="rId3" imgW="1422400" imgH="228600" progId="Equation.3">
                    <p:embed/>
                  </p:oleObj>
                </mc:Choice>
                <mc:Fallback>
                  <p:oleObj r:id="rId3" imgW="14224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776"/>
                          <a:ext cx="139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4302" name="Object 14"/>
            <p:cNvGraphicFramePr>
              <a:graphicFrameLocks noChangeAspect="1"/>
            </p:cNvGraphicFramePr>
            <p:nvPr/>
          </p:nvGraphicFramePr>
          <p:xfrm>
            <a:off x="480" y="2304"/>
            <a:ext cx="13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07" r:id="rId5" imgW="1422400" imgH="228600" progId="Equation.3">
                    <p:embed/>
                  </p:oleObj>
                </mc:Choice>
                <mc:Fallback>
                  <p:oleObj r:id="rId5" imgW="14224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304"/>
                          <a:ext cx="139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4304" name="AutoShape 16"/>
            <p:cNvSpPr>
              <a:spLocks noChangeArrowheads="1"/>
            </p:cNvSpPr>
            <p:nvPr/>
          </p:nvSpPr>
          <p:spPr bwMode="auto">
            <a:xfrm>
              <a:off x="3024" y="2304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00ED8-CA93-452B-929C-A91F8AE413E1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525314" name="Rectangle 2"/>
          <p:cNvSpPr>
            <a:spLocks noChangeArrowheads="1"/>
          </p:cNvSpPr>
          <p:nvPr/>
        </p:nvSpPr>
        <p:spPr bwMode="auto">
          <a:xfrm>
            <a:off x="609600" y="19812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Shot Noise: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Shot noise arises in electronic devices such as diodes and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Transistors because of the discrete nature of current flow in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these device.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Example: a Possion distribution with a mean value        :</a:t>
            </a:r>
            <a:endParaRPr lang="en-US" altLang="zh-CN" sz="2400" b="1"/>
          </a:p>
        </p:txBody>
      </p:sp>
      <p:sp>
        <p:nvSpPr>
          <p:cNvPr id="525315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5317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5318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5319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1.9 </a:t>
            </a:r>
            <a:r>
              <a:rPr lang="en-US" altLang="zh-CN" sz="3200">
                <a:solidFill>
                  <a:schemeClr val="tx2"/>
                </a:solidFill>
              </a:rPr>
              <a:t>Noise</a:t>
            </a:r>
            <a:endParaRPr lang="en-US" altLang="zh-CN" sz="3200"/>
          </a:p>
        </p:txBody>
      </p:sp>
      <p:sp>
        <p:nvSpPr>
          <p:cNvPr id="525320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5321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5322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5323" name="Rectangle 11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5325" name="Rectangle 13"/>
          <p:cNvSpPr>
            <a:spLocks noChangeArrowheads="1"/>
          </p:cNvSpPr>
          <p:nvPr/>
        </p:nvSpPr>
        <p:spPr bwMode="auto">
          <a:xfrm>
            <a:off x="445770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25324" name="Object 12"/>
          <p:cNvGraphicFramePr>
            <a:graphicFrameLocks noChangeAspect="1"/>
          </p:cNvGraphicFramePr>
          <p:nvPr/>
        </p:nvGraphicFramePr>
        <p:xfrm>
          <a:off x="7315200" y="3657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31" r:id="rId3" imgW="228600" imgH="228600" progId="Equation.3">
                  <p:embed/>
                </p:oleObj>
              </mc:Choice>
              <mc:Fallback>
                <p:oleObj r:id="rId3" imgW="228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6576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27" name="Rectangle 15"/>
          <p:cNvSpPr>
            <a:spLocks noChangeArrowheads="1"/>
          </p:cNvSpPr>
          <p:nvPr/>
        </p:nvSpPr>
        <p:spPr bwMode="auto">
          <a:xfrm>
            <a:off x="3881438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5329" name="Rectangle 17"/>
          <p:cNvSpPr>
            <a:spLocks noChangeArrowheads="1"/>
          </p:cNvSpPr>
          <p:nvPr/>
        </p:nvSpPr>
        <p:spPr bwMode="auto">
          <a:xfrm>
            <a:off x="4262438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25326" name="Object 14"/>
          <p:cNvGraphicFramePr>
            <a:graphicFrameLocks noChangeAspect="1"/>
          </p:cNvGraphicFramePr>
          <p:nvPr/>
        </p:nvGraphicFramePr>
        <p:xfrm>
          <a:off x="1981200" y="4343400"/>
          <a:ext cx="23352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32" r:id="rId5" imgW="1384300" imgH="431800" progId="Equation.3">
                  <p:embed/>
                </p:oleObj>
              </mc:Choice>
              <mc:Fallback>
                <p:oleObj r:id="rId5" imgW="13843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23352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28" name="Object 16"/>
          <p:cNvGraphicFramePr>
            <a:graphicFrameLocks noChangeAspect="1"/>
          </p:cNvGraphicFramePr>
          <p:nvPr/>
        </p:nvGraphicFramePr>
        <p:xfrm>
          <a:off x="5181600" y="4648200"/>
          <a:ext cx="10461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33" r:id="rId7" imgW="622030" imgH="203112" progId="Equation.3">
                  <p:embed/>
                </p:oleObj>
              </mc:Choice>
              <mc:Fallback>
                <p:oleObj r:id="rId7" imgW="622030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648200"/>
                        <a:ext cx="104616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DCF3F-A13B-48A5-83B6-8AB1C7831A87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527362" name="Rectangle 2"/>
          <p:cNvSpPr>
            <a:spLocks noChangeArrowheads="1"/>
          </p:cNvSpPr>
          <p:nvPr/>
        </p:nvSpPr>
        <p:spPr bwMode="auto">
          <a:xfrm>
            <a:off x="609600" y="5486400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1.14</a:t>
            </a:r>
            <a:r>
              <a:rPr lang="en-US" altLang="zh-CN" sz="2400"/>
              <a:t>  Sample function of a Possion counting process</a:t>
            </a:r>
          </a:p>
        </p:txBody>
      </p:sp>
      <p:sp>
        <p:nvSpPr>
          <p:cNvPr id="527363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7365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7366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7367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1.9 </a:t>
            </a:r>
            <a:r>
              <a:rPr lang="en-US" altLang="zh-CN" sz="3200">
                <a:solidFill>
                  <a:schemeClr val="tx2"/>
                </a:solidFill>
              </a:rPr>
              <a:t>Noise</a:t>
            </a:r>
            <a:endParaRPr lang="en-US" altLang="zh-CN" sz="3200"/>
          </a:p>
        </p:txBody>
      </p:sp>
      <p:sp>
        <p:nvSpPr>
          <p:cNvPr id="527368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7369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7370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7371" name="Rectangle 11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5273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430212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46F53-210B-4BDE-9567-24580EC466FB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528386" name="Rectangle 2"/>
          <p:cNvSpPr>
            <a:spLocks noChangeArrowheads="1"/>
          </p:cNvSpPr>
          <p:nvPr/>
        </p:nvSpPr>
        <p:spPr bwMode="auto">
          <a:xfrm>
            <a:off x="609600" y="19812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Thermal Noise: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Thermal noise is the name given to the electrical noise arising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from the random motion of electrons in a conductor.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The central limit theorem indicates that thermal noise is a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Gaussian distributed with zero mean. </a:t>
            </a:r>
            <a:endParaRPr lang="en-US" altLang="zh-CN" sz="2400" b="1"/>
          </a:p>
        </p:txBody>
      </p:sp>
      <p:sp>
        <p:nvSpPr>
          <p:cNvPr id="528387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390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391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1.9 </a:t>
            </a:r>
            <a:r>
              <a:rPr lang="en-US" altLang="zh-CN" sz="3200">
                <a:solidFill>
                  <a:schemeClr val="tx2"/>
                </a:solidFill>
              </a:rPr>
              <a:t>Noise</a:t>
            </a:r>
            <a:endParaRPr lang="en-US" altLang="zh-CN" sz="3200"/>
          </a:p>
        </p:txBody>
      </p:sp>
      <p:sp>
        <p:nvSpPr>
          <p:cNvPr id="528392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393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394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395" name="Rectangle 11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35A7-0D2D-4B27-8BB4-6F09D3759C0F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529410" name="Rectangle 2"/>
          <p:cNvSpPr>
            <a:spLocks noChangeArrowheads="1"/>
          </p:cNvSpPr>
          <p:nvPr/>
        </p:nvSpPr>
        <p:spPr bwMode="auto">
          <a:xfrm>
            <a:off x="609600" y="55626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1.15</a:t>
            </a:r>
            <a:r>
              <a:rPr lang="en-US" altLang="zh-CN" sz="2400"/>
              <a:t>   Models of a noisy resistor</a:t>
            </a:r>
          </a:p>
        </p:txBody>
      </p:sp>
      <p:sp>
        <p:nvSpPr>
          <p:cNvPr id="529411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9413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9414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9415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1.9 </a:t>
            </a:r>
            <a:r>
              <a:rPr lang="en-US" altLang="zh-CN" sz="3200">
                <a:solidFill>
                  <a:schemeClr val="tx2"/>
                </a:solidFill>
              </a:rPr>
              <a:t>Noise</a:t>
            </a:r>
            <a:endParaRPr lang="en-US" altLang="zh-CN" sz="3200"/>
          </a:p>
        </p:txBody>
      </p:sp>
      <p:sp>
        <p:nvSpPr>
          <p:cNvPr id="529416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9417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9418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9419" name="Rectangle 11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52942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076950" cy="351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60FEA-CFDD-4A21-AAA9-5457C5D32495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530434" name="Rectangle 2"/>
          <p:cNvSpPr>
            <a:spLocks noChangeArrowheads="1"/>
          </p:cNvSpPr>
          <p:nvPr/>
        </p:nvSpPr>
        <p:spPr bwMode="auto">
          <a:xfrm>
            <a:off x="609600" y="19812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White Noise: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/>
              <a:t>The power spectral density of white noise is independent.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1.16</a:t>
            </a:r>
            <a:r>
              <a:rPr lang="en-US" altLang="zh-CN" sz="2400"/>
              <a:t>  Characteristics of white noise   </a:t>
            </a:r>
            <a:endParaRPr lang="en-US" altLang="zh-CN" sz="2400" b="1"/>
          </a:p>
        </p:txBody>
      </p:sp>
      <p:sp>
        <p:nvSpPr>
          <p:cNvPr id="530435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0436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0438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0439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1.9 </a:t>
            </a:r>
            <a:r>
              <a:rPr lang="en-US" altLang="zh-CN" sz="3200">
                <a:solidFill>
                  <a:schemeClr val="tx2"/>
                </a:solidFill>
              </a:rPr>
              <a:t>Noise</a:t>
            </a:r>
            <a:endParaRPr lang="en-US" altLang="zh-CN" sz="3200"/>
          </a:p>
        </p:txBody>
      </p:sp>
      <p:sp>
        <p:nvSpPr>
          <p:cNvPr id="530440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0441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0442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0445" name="Rectangle 13"/>
          <p:cNvSpPr>
            <a:spLocks noChangeArrowheads="1"/>
          </p:cNvSpPr>
          <p:nvPr/>
        </p:nvSpPr>
        <p:spPr bwMode="auto">
          <a:xfrm>
            <a:off x="4167188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0447" name="Rectangle 15"/>
          <p:cNvSpPr>
            <a:spLocks noChangeArrowheads="1"/>
          </p:cNvSpPr>
          <p:nvPr/>
        </p:nvSpPr>
        <p:spPr bwMode="auto">
          <a:xfrm>
            <a:off x="403860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30448" name="Group 16"/>
          <p:cNvGrpSpPr>
            <a:grpSpLocks/>
          </p:cNvGrpSpPr>
          <p:nvPr/>
        </p:nvGrpSpPr>
        <p:grpSpPr bwMode="auto">
          <a:xfrm>
            <a:off x="2209800" y="2819400"/>
            <a:ext cx="4267200" cy="609600"/>
            <a:chOff x="1200" y="1872"/>
            <a:chExt cx="2688" cy="384"/>
          </a:xfrm>
        </p:grpSpPr>
        <p:graphicFrame>
          <p:nvGraphicFramePr>
            <p:cNvPr id="530444" name="Object 12"/>
            <p:cNvGraphicFramePr>
              <a:graphicFrameLocks noChangeAspect="1"/>
            </p:cNvGraphicFramePr>
            <p:nvPr/>
          </p:nvGraphicFramePr>
          <p:xfrm>
            <a:off x="1200" y="1872"/>
            <a:ext cx="91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450" r:id="rId3" imgW="812447" imgH="406224" progId="Equation.3">
                    <p:embed/>
                  </p:oleObj>
                </mc:Choice>
                <mc:Fallback>
                  <p:oleObj r:id="rId3" imgW="812447" imgH="406224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872"/>
                          <a:ext cx="91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0446" name="Object 14"/>
            <p:cNvGraphicFramePr>
              <a:graphicFrameLocks noChangeAspect="1"/>
            </p:cNvGraphicFramePr>
            <p:nvPr/>
          </p:nvGraphicFramePr>
          <p:xfrm>
            <a:off x="2784" y="1872"/>
            <a:ext cx="110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451" r:id="rId5" imgW="1066337" imgH="406224" progId="Equation.3">
                    <p:embed/>
                  </p:oleObj>
                </mc:Choice>
                <mc:Fallback>
                  <p:oleObj r:id="rId5" imgW="1066337" imgH="406224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872"/>
                          <a:ext cx="110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30449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57600"/>
            <a:ext cx="6248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E908B-896C-46DB-A83A-14FBD9FBDA35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534530" name="Rectangle 2"/>
          <p:cNvSpPr>
            <a:spLocks noChangeArrowheads="1"/>
          </p:cNvSpPr>
          <p:nvPr/>
        </p:nvSpPr>
        <p:spPr bwMode="auto">
          <a:xfrm>
            <a:off x="609600" y="51816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1.17</a:t>
            </a:r>
            <a:r>
              <a:rPr lang="en-US" altLang="zh-CN" sz="2400"/>
              <a:t>  Characteristics of low-pass filtered white noise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(a)power spectral density    (b)autocorrelation function</a:t>
            </a:r>
            <a:endParaRPr lang="en-US" altLang="zh-CN" sz="2400" b="1"/>
          </a:p>
        </p:txBody>
      </p:sp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4533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4534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4535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1.9 </a:t>
            </a:r>
            <a:r>
              <a:rPr lang="en-US" altLang="zh-CN" sz="3200">
                <a:solidFill>
                  <a:schemeClr val="tx2"/>
                </a:solidFill>
              </a:rPr>
              <a:t>Noise</a:t>
            </a:r>
            <a:endParaRPr lang="en-US" altLang="zh-CN" sz="3200"/>
          </a:p>
        </p:txBody>
      </p:sp>
      <p:sp>
        <p:nvSpPr>
          <p:cNvPr id="534536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4537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4539" name="Rectangle 11"/>
          <p:cNvSpPr>
            <a:spLocks noChangeArrowheads="1"/>
          </p:cNvSpPr>
          <p:nvPr/>
        </p:nvSpPr>
        <p:spPr bwMode="auto">
          <a:xfrm>
            <a:off x="4167188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4540" name="Rectangle 12"/>
          <p:cNvSpPr>
            <a:spLocks noChangeArrowheads="1"/>
          </p:cNvSpPr>
          <p:nvPr/>
        </p:nvSpPr>
        <p:spPr bwMode="auto">
          <a:xfrm>
            <a:off x="403860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53454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8549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36824-96A1-4C3C-B219-6135C15837F6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609600" y="5181600"/>
            <a:ext cx="8077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1.18</a:t>
            </a:r>
            <a:r>
              <a:rPr lang="en-US" altLang="zh-CN" sz="2400"/>
              <a:t>  Power spectral density and sample function of narrowband noise</a:t>
            </a:r>
          </a:p>
        </p:txBody>
      </p:sp>
      <p:sp>
        <p:nvSpPr>
          <p:cNvPr id="526339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6340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6341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6342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6343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1.10  </a:t>
            </a:r>
            <a:r>
              <a:rPr lang="en-US" altLang="zh-CN" sz="3200">
                <a:solidFill>
                  <a:schemeClr val="tx2"/>
                </a:solidFill>
              </a:rPr>
              <a:t>Narrowband Noise</a:t>
            </a:r>
            <a:endParaRPr lang="en-US" altLang="zh-CN" sz="3200"/>
          </a:p>
        </p:txBody>
      </p:sp>
      <p:sp>
        <p:nvSpPr>
          <p:cNvPr id="526344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6345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6346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52634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499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03185-1B56-424E-83A5-67E780E9F13B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532482" name="Rectangle 2"/>
          <p:cNvSpPr>
            <a:spLocks noChangeArrowheads="1"/>
          </p:cNvSpPr>
          <p:nvPr/>
        </p:nvSpPr>
        <p:spPr bwMode="auto">
          <a:xfrm>
            <a:off x="609600" y="2362200"/>
            <a:ext cx="8077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There are two specific representations of narrow noise: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(1)  The narrowband noise is defined in terms of a pair of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components called the</a:t>
            </a:r>
            <a:r>
              <a:rPr lang="en-US" altLang="zh-CN" sz="2400">
                <a:solidFill>
                  <a:srgbClr val="FF0000"/>
                </a:solidFill>
              </a:rPr>
              <a:t> in-phase </a:t>
            </a:r>
            <a:r>
              <a:rPr lang="en-US" altLang="zh-CN" sz="2400"/>
              <a:t>and </a:t>
            </a:r>
            <a:r>
              <a:rPr lang="en-US" altLang="zh-CN" sz="2400">
                <a:solidFill>
                  <a:srgbClr val="FF0000"/>
                </a:solidFill>
              </a:rPr>
              <a:t>quadrature</a:t>
            </a:r>
            <a:r>
              <a:rPr lang="en-US" altLang="zh-CN" sz="2400"/>
              <a:t> components.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(2)  The narrowband noise is defined in terms of two other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components called the </a:t>
            </a:r>
            <a:r>
              <a:rPr lang="en-US" altLang="zh-CN" sz="2400">
                <a:solidFill>
                  <a:srgbClr val="FF0000"/>
                </a:solidFill>
              </a:rPr>
              <a:t>envelope</a:t>
            </a:r>
            <a:r>
              <a:rPr lang="en-US" altLang="zh-CN" sz="2400"/>
              <a:t> and </a:t>
            </a:r>
            <a:r>
              <a:rPr lang="en-US" altLang="zh-CN" sz="2400">
                <a:solidFill>
                  <a:srgbClr val="FF0000"/>
                </a:solidFill>
              </a:rPr>
              <a:t>phase</a:t>
            </a:r>
            <a:r>
              <a:rPr lang="en-US" altLang="zh-CN" sz="2400"/>
              <a:t>.</a:t>
            </a:r>
          </a:p>
        </p:txBody>
      </p:sp>
      <p:sp>
        <p:nvSpPr>
          <p:cNvPr id="532483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485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486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487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1.10  </a:t>
            </a:r>
            <a:r>
              <a:rPr lang="en-US" altLang="zh-CN" sz="3200">
                <a:solidFill>
                  <a:schemeClr val="tx2"/>
                </a:solidFill>
              </a:rPr>
              <a:t>Narrowband Noise</a:t>
            </a:r>
            <a:endParaRPr lang="en-US" altLang="zh-CN" sz="3200"/>
          </a:p>
        </p:txBody>
      </p:sp>
      <p:sp>
        <p:nvSpPr>
          <p:cNvPr id="532488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489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490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94B-1BEB-4ADF-8274-9EC5B9BCF52F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Functions of time / Random variable</a:t>
            </a:r>
          </a:p>
          <a:p>
            <a:r>
              <a:rPr lang="en-US" altLang="zh-CN"/>
              <a:t>Sample Space /Realization or sample function of the random process</a:t>
            </a:r>
          </a:p>
          <a:p>
            <a:endParaRPr lang="en-US" altLang="zh-CN"/>
          </a:p>
          <a:p>
            <a:r>
              <a:rPr lang="en-US" altLang="zh-CN"/>
              <a:t>Random Variable--OUTCOME--Number</a:t>
            </a:r>
          </a:p>
          <a:p>
            <a:r>
              <a:rPr lang="en-US" altLang="zh-CN"/>
              <a:t>Random Process--OUTCOME--Function of time</a:t>
            </a:r>
          </a:p>
        </p:txBody>
      </p:sp>
      <p:sp>
        <p:nvSpPr>
          <p:cNvPr id="4126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  <a:solidFill>
            <a:schemeClr val="accent1"/>
          </a:solidFill>
          <a:ln/>
        </p:spPr>
        <p:txBody>
          <a:bodyPr/>
          <a:lstStyle/>
          <a:p>
            <a:r>
              <a:rPr lang="zh-CN" altLang="en-US" sz="3200"/>
              <a:t>1.2 </a:t>
            </a:r>
            <a:r>
              <a:rPr lang="en-US" altLang="zh-CN" sz="3200"/>
              <a:t>Mathematical Definition of a Random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82C64-8923-4171-89A2-60E01EE5BE11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535554" name="Rectangle 2"/>
          <p:cNvSpPr>
            <a:spLocks noChangeArrowheads="1"/>
          </p:cNvSpPr>
          <p:nvPr/>
        </p:nvSpPr>
        <p:spPr bwMode="auto">
          <a:xfrm>
            <a:off x="304800" y="1981200"/>
            <a:ext cx="8610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Standard form: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 b="1"/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1.19</a:t>
            </a:r>
            <a:r>
              <a:rPr lang="en-US" altLang="zh-CN" sz="2400"/>
              <a:t>  (a) Extraction of in-phase and quadrature components of a narrowband process.(b)Generation of a narrowband process from its in-phase and quadrature components.</a:t>
            </a:r>
          </a:p>
        </p:txBody>
      </p:sp>
      <p:sp>
        <p:nvSpPr>
          <p:cNvPr id="535555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5557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5558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5559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1.11  </a:t>
            </a:r>
            <a:r>
              <a:rPr lang="en-US" altLang="zh-CN" sz="3200">
                <a:solidFill>
                  <a:schemeClr val="tx2"/>
                </a:solidFill>
              </a:rPr>
              <a:t>Representation of Narrowband Noise in terms of In-Phase and Quadrature Components</a:t>
            </a:r>
            <a:endParaRPr lang="en-US" altLang="zh-CN" sz="3200"/>
          </a:p>
        </p:txBody>
      </p:sp>
      <p:sp>
        <p:nvSpPr>
          <p:cNvPr id="535560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5561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5562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5563" name="Rectangle 11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5565" name="Rectangle 13"/>
          <p:cNvSpPr>
            <a:spLocks noChangeArrowheads="1"/>
          </p:cNvSpPr>
          <p:nvPr/>
        </p:nvSpPr>
        <p:spPr bwMode="auto">
          <a:xfrm>
            <a:off x="3386138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35564" name="Object 12"/>
          <p:cNvGraphicFramePr>
            <a:graphicFrameLocks noChangeAspect="1"/>
          </p:cNvGraphicFramePr>
          <p:nvPr/>
        </p:nvGraphicFramePr>
        <p:xfrm>
          <a:off x="1295400" y="2438400"/>
          <a:ext cx="563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67" r:id="rId3" imgW="2374900" imgH="241300" progId="Equation.3">
                  <p:embed/>
                </p:oleObj>
              </mc:Choice>
              <mc:Fallback>
                <p:oleObj r:id="rId3" imgW="23749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5638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556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19400"/>
            <a:ext cx="5791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99AA3-5BB3-47E8-9B17-7F57D248A016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536578" name="Rectangle 2"/>
          <p:cNvSpPr>
            <a:spLocks noChangeArrowheads="1"/>
          </p:cNvSpPr>
          <p:nvPr/>
        </p:nvSpPr>
        <p:spPr bwMode="auto">
          <a:xfrm>
            <a:off x="609600" y="19812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The properties of the in-phase and quadrature components of a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narrowband noise: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(1)           and           have zero mean.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(2)           Gaussian                 and            Gaussian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(3)           stationary                and            Stationary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(4)           and          have the same power spectral density.</a:t>
            </a:r>
          </a:p>
        </p:txBody>
      </p:sp>
      <p:sp>
        <p:nvSpPr>
          <p:cNvPr id="536579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6581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6582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6583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1.11  </a:t>
            </a:r>
            <a:r>
              <a:rPr lang="en-US" altLang="zh-CN" sz="3200">
                <a:solidFill>
                  <a:schemeClr val="tx2"/>
                </a:solidFill>
              </a:rPr>
              <a:t>Representation of Narrowband Noise in terms of In-Phase and Quadrature Components</a:t>
            </a:r>
            <a:endParaRPr lang="en-US" altLang="zh-CN" sz="3200"/>
          </a:p>
        </p:txBody>
      </p:sp>
      <p:sp>
        <p:nvSpPr>
          <p:cNvPr id="536584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6585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6586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6587" name="Rectangle 11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6589" name="Rectangle 13"/>
          <p:cNvSpPr>
            <a:spLocks noChangeArrowheads="1"/>
          </p:cNvSpPr>
          <p:nvPr/>
        </p:nvSpPr>
        <p:spPr bwMode="auto">
          <a:xfrm>
            <a:off x="440531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6591" name="Rectangle 15"/>
          <p:cNvSpPr>
            <a:spLocks noChangeArrowheads="1"/>
          </p:cNvSpPr>
          <p:nvPr/>
        </p:nvSpPr>
        <p:spPr bwMode="auto">
          <a:xfrm>
            <a:off x="4395788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36592" name="Group 16"/>
          <p:cNvGrpSpPr>
            <a:grpSpLocks/>
          </p:cNvGrpSpPr>
          <p:nvPr/>
        </p:nvGrpSpPr>
        <p:grpSpPr bwMode="auto">
          <a:xfrm>
            <a:off x="1524000" y="2819400"/>
            <a:ext cx="1752600" cy="411163"/>
            <a:chOff x="960" y="1776"/>
            <a:chExt cx="1104" cy="259"/>
          </a:xfrm>
        </p:grpSpPr>
        <p:graphicFrame>
          <p:nvGraphicFramePr>
            <p:cNvPr id="536588" name="Object 12"/>
            <p:cNvGraphicFramePr>
              <a:graphicFrameLocks noChangeAspect="1"/>
            </p:cNvGraphicFramePr>
            <p:nvPr/>
          </p:nvGraphicFramePr>
          <p:xfrm>
            <a:off x="960" y="1776"/>
            <a:ext cx="33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616" r:id="rId3" imgW="330057" imgH="215806" progId="Equation.3">
                    <p:embed/>
                  </p:oleObj>
                </mc:Choice>
                <mc:Fallback>
                  <p:oleObj r:id="rId3" imgW="330057" imgH="21580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776"/>
                          <a:ext cx="336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6590" name="Object 14"/>
            <p:cNvGraphicFramePr>
              <a:graphicFrameLocks noChangeAspect="1"/>
            </p:cNvGraphicFramePr>
            <p:nvPr/>
          </p:nvGraphicFramePr>
          <p:xfrm>
            <a:off x="1680" y="1776"/>
            <a:ext cx="38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617" r:id="rId5" imgW="355446" imgH="241195" progId="Equation.3">
                    <p:embed/>
                  </p:oleObj>
                </mc:Choice>
                <mc:Fallback>
                  <p:oleObj r:id="rId5" imgW="355446" imgH="24119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76"/>
                          <a:ext cx="384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6594" name="Rectangle 18"/>
          <p:cNvSpPr>
            <a:spLocks noChangeArrowheads="1"/>
          </p:cNvSpPr>
          <p:nvPr/>
        </p:nvSpPr>
        <p:spPr bwMode="auto">
          <a:xfrm>
            <a:off x="443865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36593" name="Object 17"/>
          <p:cNvGraphicFramePr>
            <a:graphicFrameLocks noChangeAspect="1"/>
          </p:cNvGraphicFramePr>
          <p:nvPr/>
        </p:nvGraphicFramePr>
        <p:xfrm>
          <a:off x="1524000" y="3200400"/>
          <a:ext cx="457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18" r:id="rId7" imgW="266353" imgH="215619" progId="Equation.3">
                  <p:embed/>
                </p:oleObj>
              </mc:Choice>
              <mc:Fallback>
                <p:oleObj r:id="rId7" imgW="266353" imgH="21561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00400"/>
                        <a:ext cx="4572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95" name="AutoShape 19"/>
          <p:cNvSpPr>
            <a:spLocks noChangeArrowheads="1"/>
          </p:cNvSpPr>
          <p:nvPr/>
        </p:nvSpPr>
        <p:spPr bwMode="auto">
          <a:xfrm>
            <a:off x="3429000" y="33528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36596" name="Group 20"/>
          <p:cNvGrpSpPr>
            <a:grpSpLocks/>
          </p:cNvGrpSpPr>
          <p:nvPr/>
        </p:nvGrpSpPr>
        <p:grpSpPr bwMode="auto">
          <a:xfrm>
            <a:off x="3962400" y="3200400"/>
            <a:ext cx="1752600" cy="411163"/>
            <a:chOff x="960" y="1776"/>
            <a:chExt cx="1104" cy="259"/>
          </a:xfrm>
        </p:grpSpPr>
        <p:graphicFrame>
          <p:nvGraphicFramePr>
            <p:cNvPr id="536597" name="Object 21"/>
            <p:cNvGraphicFramePr>
              <a:graphicFrameLocks noChangeAspect="1"/>
            </p:cNvGraphicFramePr>
            <p:nvPr/>
          </p:nvGraphicFramePr>
          <p:xfrm>
            <a:off x="960" y="1776"/>
            <a:ext cx="33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619" r:id="rId9" imgW="330057" imgH="215806" progId="Equation.3">
                    <p:embed/>
                  </p:oleObj>
                </mc:Choice>
                <mc:Fallback>
                  <p:oleObj r:id="rId9" imgW="330057" imgH="215806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776"/>
                          <a:ext cx="336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6598" name="Object 22"/>
            <p:cNvGraphicFramePr>
              <a:graphicFrameLocks noChangeAspect="1"/>
            </p:cNvGraphicFramePr>
            <p:nvPr/>
          </p:nvGraphicFramePr>
          <p:xfrm>
            <a:off x="1680" y="1776"/>
            <a:ext cx="38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620" r:id="rId10" imgW="355446" imgH="241195" progId="Equation.3">
                    <p:embed/>
                  </p:oleObj>
                </mc:Choice>
                <mc:Fallback>
                  <p:oleObj r:id="rId10" imgW="355446" imgH="24119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76"/>
                          <a:ext cx="384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6599" name="Object 23"/>
          <p:cNvGraphicFramePr>
            <a:graphicFrameLocks noChangeAspect="1"/>
          </p:cNvGraphicFramePr>
          <p:nvPr/>
        </p:nvGraphicFramePr>
        <p:xfrm>
          <a:off x="1524000" y="3581400"/>
          <a:ext cx="457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21" r:id="rId11" imgW="266353" imgH="215619" progId="Equation.3">
                  <p:embed/>
                </p:oleObj>
              </mc:Choice>
              <mc:Fallback>
                <p:oleObj r:id="rId11" imgW="266353" imgH="21561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4572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602" name="AutoShape 26"/>
          <p:cNvSpPr>
            <a:spLocks noChangeArrowheads="1"/>
          </p:cNvSpPr>
          <p:nvPr/>
        </p:nvSpPr>
        <p:spPr bwMode="auto">
          <a:xfrm>
            <a:off x="3429000" y="37338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36603" name="Group 27"/>
          <p:cNvGrpSpPr>
            <a:grpSpLocks/>
          </p:cNvGrpSpPr>
          <p:nvPr/>
        </p:nvGrpSpPr>
        <p:grpSpPr bwMode="auto">
          <a:xfrm>
            <a:off x="3962400" y="3581400"/>
            <a:ext cx="1752600" cy="411163"/>
            <a:chOff x="960" y="1776"/>
            <a:chExt cx="1104" cy="259"/>
          </a:xfrm>
        </p:grpSpPr>
        <p:graphicFrame>
          <p:nvGraphicFramePr>
            <p:cNvPr id="536604" name="Object 28"/>
            <p:cNvGraphicFramePr>
              <a:graphicFrameLocks noChangeAspect="1"/>
            </p:cNvGraphicFramePr>
            <p:nvPr/>
          </p:nvGraphicFramePr>
          <p:xfrm>
            <a:off x="960" y="1776"/>
            <a:ext cx="33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622" r:id="rId12" imgW="330057" imgH="215806" progId="Equation.3">
                    <p:embed/>
                  </p:oleObj>
                </mc:Choice>
                <mc:Fallback>
                  <p:oleObj r:id="rId12" imgW="330057" imgH="215806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776"/>
                          <a:ext cx="336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6605" name="Object 29"/>
            <p:cNvGraphicFramePr>
              <a:graphicFrameLocks noChangeAspect="1"/>
            </p:cNvGraphicFramePr>
            <p:nvPr/>
          </p:nvGraphicFramePr>
          <p:xfrm>
            <a:off x="1680" y="1776"/>
            <a:ext cx="38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623" r:id="rId13" imgW="355446" imgH="241195" progId="Equation.3">
                    <p:embed/>
                  </p:oleObj>
                </mc:Choice>
                <mc:Fallback>
                  <p:oleObj r:id="rId13" imgW="355446" imgH="241195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76"/>
                          <a:ext cx="384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6606" name="Group 30"/>
          <p:cNvGrpSpPr>
            <a:grpSpLocks/>
          </p:cNvGrpSpPr>
          <p:nvPr/>
        </p:nvGrpSpPr>
        <p:grpSpPr bwMode="auto">
          <a:xfrm>
            <a:off x="1524000" y="4038600"/>
            <a:ext cx="1752600" cy="411163"/>
            <a:chOff x="960" y="1776"/>
            <a:chExt cx="1104" cy="259"/>
          </a:xfrm>
        </p:grpSpPr>
        <p:graphicFrame>
          <p:nvGraphicFramePr>
            <p:cNvPr id="536607" name="Object 31"/>
            <p:cNvGraphicFramePr>
              <a:graphicFrameLocks noChangeAspect="1"/>
            </p:cNvGraphicFramePr>
            <p:nvPr/>
          </p:nvGraphicFramePr>
          <p:xfrm>
            <a:off x="960" y="1776"/>
            <a:ext cx="33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624" r:id="rId14" imgW="330057" imgH="215806" progId="Equation.3">
                    <p:embed/>
                  </p:oleObj>
                </mc:Choice>
                <mc:Fallback>
                  <p:oleObj r:id="rId14" imgW="330057" imgH="215806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776"/>
                          <a:ext cx="336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6608" name="Object 32"/>
            <p:cNvGraphicFramePr>
              <a:graphicFrameLocks noChangeAspect="1"/>
            </p:cNvGraphicFramePr>
            <p:nvPr/>
          </p:nvGraphicFramePr>
          <p:xfrm>
            <a:off x="1680" y="1776"/>
            <a:ext cx="38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625" r:id="rId15" imgW="355446" imgH="241195" progId="Equation.3">
                    <p:embed/>
                  </p:oleObj>
                </mc:Choice>
                <mc:Fallback>
                  <p:oleObj r:id="rId15" imgW="355446" imgH="241195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76"/>
                          <a:ext cx="384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6610" name="Rectangle 34"/>
          <p:cNvSpPr>
            <a:spLocks noChangeArrowheads="1"/>
          </p:cNvSpPr>
          <p:nvPr/>
        </p:nvSpPr>
        <p:spPr bwMode="auto">
          <a:xfrm>
            <a:off x="3148013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36615" name="Group 39"/>
          <p:cNvGrpSpPr>
            <a:grpSpLocks/>
          </p:cNvGrpSpPr>
          <p:nvPr/>
        </p:nvGrpSpPr>
        <p:grpSpPr bwMode="auto">
          <a:xfrm>
            <a:off x="1219200" y="4648200"/>
            <a:ext cx="6324600" cy="792163"/>
            <a:chOff x="768" y="2928"/>
            <a:chExt cx="3984" cy="499"/>
          </a:xfrm>
        </p:grpSpPr>
        <p:graphicFrame>
          <p:nvGraphicFramePr>
            <p:cNvPr id="536609" name="Object 33"/>
            <p:cNvGraphicFramePr>
              <a:graphicFrameLocks noChangeAspect="1"/>
            </p:cNvGraphicFramePr>
            <p:nvPr/>
          </p:nvGraphicFramePr>
          <p:xfrm>
            <a:off x="768" y="2928"/>
            <a:ext cx="2928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626" r:id="rId16" imgW="2844800" imgH="482600" progId="Equation.3">
                    <p:embed/>
                  </p:oleObj>
                </mc:Choice>
                <mc:Fallback>
                  <p:oleObj r:id="rId16" imgW="2844800" imgH="4826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928"/>
                          <a:ext cx="2928" cy="4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6611" name="Object 35"/>
            <p:cNvGraphicFramePr>
              <a:graphicFrameLocks noChangeAspect="1"/>
            </p:cNvGraphicFramePr>
            <p:nvPr/>
          </p:nvGraphicFramePr>
          <p:xfrm>
            <a:off x="3888" y="2928"/>
            <a:ext cx="864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627" r:id="rId18" imgW="787058" imgH="203112" progId="Equation.3">
                    <p:embed/>
                  </p:oleObj>
                </mc:Choice>
                <mc:Fallback>
                  <p:oleObj r:id="rId18" imgW="787058" imgH="203112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928"/>
                          <a:ext cx="864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6613" name="Object 37"/>
            <p:cNvGraphicFramePr>
              <a:graphicFrameLocks noChangeAspect="1"/>
            </p:cNvGraphicFramePr>
            <p:nvPr/>
          </p:nvGraphicFramePr>
          <p:xfrm>
            <a:off x="3888" y="3168"/>
            <a:ext cx="672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628" r:id="rId20" imgW="634449" imgH="177646" progId="Equation.3">
                    <p:embed/>
                  </p:oleObj>
                </mc:Choice>
                <mc:Fallback>
                  <p:oleObj r:id="rId20" imgW="634449" imgH="177646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168"/>
                          <a:ext cx="672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F8A7-553D-4844-B276-C251D176FFC9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533506" name="Rectangle 2"/>
          <p:cNvSpPr>
            <a:spLocks noChangeArrowheads="1"/>
          </p:cNvSpPr>
          <p:nvPr/>
        </p:nvSpPr>
        <p:spPr bwMode="auto">
          <a:xfrm>
            <a:off x="609600" y="2362200"/>
            <a:ext cx="8077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(5)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(6)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(7) n(t)  is Gaussian and its power spectral density          is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Symmetric about the mid-band frequency                       and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are statistically independent.</a:t>
            </a: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3509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3510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3511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1.11  </a:t>
            </a:r>
            <a:r>
              <a:rPr lang="en-US" altLang="zh-CN" sz="3200">
                <a:solidFill>
                  <a:schemeClr val="tx2"/>
                </a:solidFill>
              </a:rPr>
              <a:t>Representation of Narrowband Noise in terms of In-Phase and Quadrature Components</a:t>
            </a:r>
            <a:endParaRPr lang="en-US" altLang="zh-CN" sz="3200"/>
          </a:p>
        </p:txBody>
      </p:sp>
      <p:sp>
        <p:nvSpPr>
          <p:cNvPr id="533512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3513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3514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3515" name="Rectangle 11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3521" name="Rectangle 17"/>
          <p:cNvSpPr>
            <a:spLocks noChangeArrowheads="1"/>
          </p:cNvSpPr>
          <p:nvPr/>
        </p:nvSpPr>
        <p:spPr bwMode="auto">
          <a:xfrm>
            <a:off x="4176713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3523" name="Rectangle 19"/>
          <p:cNvSpPr>
            <a:spLocks noChangeArrowheads="1"/>
          </p:cNvSpPr>
          <p:nvPr/>
        </p:nvSpPr>
        <p:spPr bwMode="auto">
          <a:xfrm>
            <a:off x="4252913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3526" name="Rectangle 22"/>
          <p:cNvSpPr>
            <a:spLocks noChangeArrowheads="1"/>
          </p:cNvSpPr>
          <p:nvPr/>
        </p:nvSpPr>
        <p:spPr bwMode="auto">
          <a:xfrm>
            <a:off x="4386263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3528" name="Rectangle 24"/>
          <p:cNvSpPr>
            <a:spLocks noChangeArrowheads="1"/>
          </p:cNvSpPr>
          <p:nvPr/>
        </p:nvSpPr>
        <p:spPr bwMode="auto">
          <a:xfrm>
            <a:off x="4481513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33535" name="Group 31"/>
          <p:cNvGrpSpPr>
            <a:grpSpLocks/>
          </p:cNvGrpSpPr>
          <p:nvPr/>
        </p:nvGrpSpPr>
        <p:grpSpPr bwMode="auto">
          <a:xfrm>
            <a:off x="1524000" y="2438400"/>
            <a:ext cx="7162800" cy="2392363"/>
            <a:chOff x="960" y="1536"/>
            <a:chExt cx="4512" cy="1507"/>
          </a:xfrm>
        </p:grpSpPr>
        <p:sp>
          <p:nvSpPr>
            <p:cNvPr id="533529" name="AutoShape 25"/>
            <p:cNvSpPr>
              <a:spLocks noChangeArrowheads="1"/>
            </p:cNvSpPr>
            <p:nvPr/>
          </p:nvSpPr>
          <p:spPr bwMode="auto">
            <a:xfrm>
              <a:off x="3984" y="2832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33533" name="Group 29"/>
            <p:cNvGrpSpPr>
              <a:grpSpLocks/>
            </p:cNvGrpSpPr>
            <p:nvPr/>
          </p:nvGrpSpPr>
          <p:grpSpPr bwMode="auto">
            <a:xfrm>
              <a:off x="960" y="1536"/>
              <a:ext cx="4512" cy="1507"/>
              <a:chOff x="960" y="1296"/>
              <a:chExt cx="4512" cy="1507"/>
            </a:xfrm>
          </p:grpSpPr>
          <p:graphicFrame>
            <p:nvGraphicFramePr>
              <p:cNvPr id="533516" name="Object 12"/>
              <p:cNvGraphicFramePr>
                <a:graphicFrameLocks noChangeAspect="1"/>
              </p:cNvGraphicFramePr>
              <p:nvPr/>
            </p:nvGraphicFramePr>
            <p:xfrm>
              <a:off x="960" y="1296"/>
              <a:ext cx="2832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536" r:id="rId3" imgW="2044700" imgH="241300" progId="Equation.3">
                      <p:embed/>
                    </p:oleObj>
                  </mc:Choice>
                  <mc:Fallback>
                    <p:oleObj r:id="rId3" imgW="2044700" imgH="2413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1296"/>
                            <a:ext cx="2832" cy="2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33524" name="Group 20"/>
              <p:cNvGrpSpPr>
                <a:grpSpLocks/>
              </p:cNvGrpSpPr>
              <p:nvPr/>
            </p:nvGrpSpPr>
            <p:grpSpPr bwMode="auto">
              <a:xfrm>
                <a:off x="960" y="1680"/>
                <a:ext cx="4512" cy="480"/>
                <a:chOff x="960" y="1584"/>
                <a:chExt cx="4512" cy="480"/>
              </a:xfrm>
            </p:grpSpPr>
            <p:graphicFrame>
              <p:nvGraphicFramePr>
                <p:cNvPr id="533518" name="Object 14"/>
                <p:cNvGraphicFramePr>
                  <a:graphicFrameLocks noChangeAspect="1"/>
                </p:cNvGraphicFramePr>
                <p:nvPr/>
              </p:nvGraphicFramePr>
              <p:xfrm>
                <a:off x="960" y="1584"/>
                <a:ext cx="3600" cy="4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3537" r:id="rId5" imgW="3302000" imgH="482600" progId="Equation.3">
                        <p:embed/>
                      </p:oleObj>
                    </mc:Choice>
                    <mc:Fallback>
                      <p:oleObj r:id="rId5" imgW="3302000" imgH="482600" progId="Equation.3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60" y="1584"/>
                              <a:ext cx="3600" cy="48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33520" name="Object 16"/>
                <p:cNvGraphicFramePr>
                  <a:graphicFrameLocks noChangeAspect="1"/>
                </p:cNvGraphicFramePr>
                <p:nvPr/>
              </p:nvGraphicFramePr>
              <p:xfrm>
                <a:off x="4656" y="1584"/>
                <a:ext cx="816" cy="2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3538" r:id="rId7" imgW="787058" imgH="203112" progId="Equation.3">
                        <p:embed/>
                      </p:oleObj>
                    </mc:Choice>
                    <mc:Fallback>
                      <p:oleObj r:id="rId7" imgW="787058" imgH="203112" progId="Equation.3">
                        <p:embed/>
                        <p:pic>
                          <p:nvPicPr>
                            <p:cNvPr id="0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56" y="1584"/>
                              <a:ext cx="816" cy="20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33522" name="Object 18"/>
                <p:cNvGraphicFramePr>
                  <a:graphicFrameLocks noChangeAspect="1"/>
                </p:cNvGraphicFramePr>
                <p:nvPr/>
              </p:nvGraphicFramePr>
              <p:xfrm>
                <a:off x="4656" y="1872"/>
                <a:ext cx="624" cy="17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3539" r:id="rId9" imgW="634449" imgH="177646" progId="Equation.3">
                        <p:embed/>
                      </p:oleObj>
                    </mc:Choice>
                    <mc:Fallback>
                      <p:oleObj r:id="rId9" imgW="634449" imgH="177646" progId="Equation.3">
                        <p:embed/>
                        <p:pic>
                          <p:nvPicPr>
                            <p:cNvPr id="0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56" y="1872"/>
                              <a:ext cx="624" cy="17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533525" name="Object 21"/>
              <p:cNvGraphicFramePr>
                <a:graphicFrameLocks noChangeAspect="1"/>
              </p:cNvGraphicFramePr>
              <p:nvPr/>
            </p:nvGraphicFramePr>
            <p:xfrm>
              <a:off x="4512" y="2256"/>
              <a:ext cx="38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540" r:id="rId11" imgW="368300" imgH="228600" progId="Equation.3">
                      <p:embed/>
                    </p:oleObj>
                  </mc:Choice>
                  <mc:Fallback>
                    <p:oleObj r:id="rId11" imgW="368300" imgH="22860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2256"/>
                            <a:ext cx="384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3527" name="Object 23"/>
              <p:cNvGraphicFramePr>
                <a:graphicFrameLocks noChangeAspect="1"/>
              </p:cNvGraphicFramePr>
              <p:nvPr/>
            </p:nvGraphicFramePr>
            <p:xfrm>
              <a:off x="3696" y="2544"/>
              <a:ext cx="19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541" r:id="rId13" imgW="177646" imgH="228402" progId="Equation.3">
                      <p:embed/>
                    </p:oleObj>
                  </mc:Choice>
                  <mc:Fallback>
                    <p:oleObj r:id="rId13" imgW="177646" imgH="228402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544"/>
                            <a:ext cx="190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33530" name="Group 26"/>
              <p:cNvGrpSpPr>
                <a:grpSpLocks/>
              </p:cNvGrpSpPr>
              <p:nvPr/>
            </p:nvGrpSpPr>
            <p:grpSpPr bwMode="auto">
              <a:xfrm>
                <a:off x="4368" y="2544"/>
                <a:ext cx="1104" cy="259"/>
                <a:chOff x="960" y="1776"/>
                <a:chExt cx="1104" cy="259"/>
              </a:xfrm>
            </p:grpSpPr>
            <p:graphicFrame>
              <p:nvGraphicFramePr>
                <p:cNvPr id="533531" name="Object 27"/>
                <p:cNvGraphicFramePr>
                  <a:graphicFrameLocks noChangeAspect="1"/>
                </p:cNvGraphicFramePr>
                <p:nvPr/>
              </p:nvGraphicFramePr>
              <p:xfrm>
                <a:off x="960" y="1776"/>
                <a:ext cx="336" cy="22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3542" r:id="rId15" imgW="330057" imgH="215806" progId="Equation.3">
                        <p:embed/>
                      </p:oleObj>
                    </mc:Choice>
                    <mc:Fallback>
                      <p:oleObj r:id="rId15" imgW="330057" imgH="215806" progId="Equation.3">
                        <p:embed/>
                        <p:pic>
                          <p:nvPicPr>
                            <p:cNvPr id="0" name="Object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60" y="1776"/>
                              <a:ext cx="336" cy="22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33532" name="Object 28"/>
                <p:cNvGraphicFramePr>
                  <a:graphicFrameLocks noChangeAspect="1"/>
                </p:cNvGraphicFramePr>
                <p:nvPr/>
              </p:nvGraphicFramePr>
              <p:xfrm>
                <a:off x="1680" y="1776"/>
                <a:ext cx="384" cy="2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3543" r:id="rId17" imgW="355446" imgH="241195" progId="Equation.3">
                        <p:embed/>
                      </p:oleObj>
                    </mc:Choice>
                    <mc:Fallback>
                      <p:oleObj r:id="rId17" imgW="355446" imgH="241195" progId="Equation.3">
                        <p:embed/>
                        <p:pic>
                          <p:nvPicPr>
                            <p:cNvPr id="0" name="Object 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80" y="1776"/>
                              <a:ext cx="384" cy="25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F3FF-9805-4174-80C8-C953E27383CC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538626" name="Rectangle 2"/>
          <p:cNvSpPr>
            <a:spLocks noChangeArrowheads="1"/>
          </p:cNvSpPr>
          <p:nvPr/>
        </p:nvSpPr>
        <p:spPr bwMode="auto">
          <a:xfrm>
            <a:off x="609600" y="5486400"/>
            <a:ext cx="830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1.20</a:t>
            </a:r>
            <a:r>
              <a:rPr lang="en-US" altLang="zh-CN" sz="2400"/>
              <a:t> Characteristic of ideal band-pass filtered white noise</a:t>
            </a:r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8629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8630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8631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1.11  </a:t>
            </a:r>
            <a:r>
              <a:rPr lang="en-US" altLang="zh-CN" sz="3200">
                <a:solidFill>
                  <a:schemeClr val="tx2"/>
                </a:solidFill>
              </a:rPr>
              <a:t>Representation of Narrowband Noise in terms of In-Phase and Quadrature Components</a:t>
            </a:r>
            <a:endParaRPr lang="en-US" altLang="zh-CN" sz="3200"/>
          </a:p>
        </p:txBody>
      </p:sp>
      <p:sp>
        <p:nvSpPr>
          <p:cNvPr id="538632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8633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8634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8635" name="Rectangle 11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5386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477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7A46D-208A-4604-A963-9D3EEA3D8E2D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537602" name="Rectangle 2"/>
          <p:cNvSpPr>
            <a:spLocks noChangeArrowheads="1"/>
          </p:cNvSpPr>
          <p:nvPr/>
        </p:nvSpPr>
        <p:spPr bwMode="auto">
          <a:xfrm>
            <a:off x="609600" y="19812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The noise n(t) may be represent  as: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  :the envelope of n(t)  ;             : the phase of n(t) 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</a:t>
            </a:r>
          </a:p>
        </p:txBody>
      </p:sp>
      <p:sp>
        <p:nvSpPr>
          <p:cNvPr id="537607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1.12  </a:t>
            </a:r>
            <a:r>
              <a:rPr lang="en-US" altLang="zh-CN" sz="3200">
                <a:solidFill>
                  <a:schemeClr val="tx2"/>
                </a:solidFill>
              </a:rPr>
              <a:t>Representation of Narrowband Noise in terms of Envelope and Phase Components</a:t>
            </a:r>
            <a:endParaRPr lang="en-US" altLang="zh-CN" sz="3200"/>
          </a:p>
        </p:txBody>
      </p:sp>
      <p:graphicFrame>
        <p:nvGraphicFramePr>
          <p:cNvPr id="537612" name="Object 12"/>
          <p:cNvGraphicFramePr>
            <a:graphicFrameLocks noChangeAspect="1"/>
          </p:cNvGraphicFramePr>
          <p:nvPr/>
        </p:nvGraphicFramePr>
        <p:xfrm>
          <a:off x="2209800" y="2514600"/>
          <a:ext cx="37338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27" r:id="rId3" imgW="1638300" imgH="228600" progId="Equation.3">
                  <p:embed/>
                </p:oleObj>
              </mc:Choice>
              <mc:Fallback>
                <p:oleObj r:id="rId3" imgW="16383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14600"/>
                        <a:ext cx="37338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5" name="Rectangle 15"/>
          <p:cNvSpPr>
            <a:spLocks noChangeArrowheads="1"/>
          </p:cNvSpPr>
          <p:nvPr/>
        </p:nvSpPr>
        <p:spPr bwMode="auto">
          <a:xfrm>
            <a:off x="3900488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37614" name="Object 14"/>
          <p:cNvGraphicFramePr>
            <a:graphicFrameLocks noChangeAspect="1"/>
          </p:cNvGraphicFramePr>
          <p:nvPr/>
        </p:nvGraphicFramePr>
        <p:xfrm>
          <a:off x="1219200" y="3276600"/>
          <a:ext cx="26670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28" r:id="rId5" imgW="1345616" imgH="304668" progId="Equation.3">
                  <p:embed/>
                </p:oleObj>
              </mc:Choice>
              <mc:Fallback>
                <p:oleObj r:id="rId5" imgW="1345616" imgH="30466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26670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7" name="Rectangle 17"/>
          <p:cNvSpPr>
            <a:spLocks noChangeArrowheads="1"/>
          </p:cNvSpPr>
          <p:nvPr/>
        </p:nvSpPr>
        <p:spPr bwMode="auto">
          <a:xfrm>
            <a:off x="3957638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37616" name="Object 16"/>
          <p:cNvGraphicFramePr>
            <a:graphicFrameLocks noChangeAspect="1"/>
          </p:cNvGraphicFramePr>
          <p:nvPr/>
        </p:nvGraphicFramePr>
        <p:xfrm>
          <a:off x="4953000" y="3124200"/>
          <a:ext cx="2362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29" r:id="rId7" imgW="1231366" imgH="482391" progId="Equation.3">
                  <p:embed/>
                </p:oleObj>
              </mc:Choice>
              <mc:Fallback>
                <p:oleObj r:id="rId7" imgW="1231366" imgH="48239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124200"/>
                        <a:ext cx="23622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9" name="Rectangle 19"/>
          <p:cNvSpPr>
            <a:spLocks noChangeArrowheads="1"/>
          </p:cNvSpPr>
          <p:nvPr/>
        </p:nvSpPr>
        <p:spPr bwMode="auto">
          <a:xfrm>
            <a:off x="444341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37618" name="Object 18"/>
          <p:cNvGraphicFramePr>
            <a:graphicFrameLocks noChangeAspect="1"/>
          </p:cNvGraphicFramePr>
          <p:nvPr/>
        </p:nvGraphicFramePr>
        <p:xfrm>
          <a:off x="1066800" y="4038600"/>
          <a:ext cx="4572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30" r:id="rId9" imgW="253780" imgH="215713" progId="Equation.3">
                  <p:embed/>
                </p:oleObj>
              </mc:Choice>
              <mc:Fallback>
                <p:oleObj r:id="rId9" imgW="253780" imgH="2157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038600"/>
                        <a:ext cx="45720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21" name="Rectangle 21"/>
          <p:cNvSpPr>
            <a:spLocks noChangeArrowheads="1"/>
          </p:cNvSpPr>
          <p:nvPr/>
        </p:nvSpPr>
        <p:spPr bwMode="auto">
          <a:xfrm>
            <a:off x="442436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37620" name="Object 20"/>
          <p:cNvGraphicFramePr>
            <a:graphicFrameLocks noChangeAspect="1"/>
          </p:cNvGraphicFramePr>
          <p:nvPr/>
        </p:nvGraphicFramePr>
        <p:xfrm>
          <a:off x="4724400" y="4038600"/>
          <a:ext cx="5334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31" r:id="rId11" imgW="291847" imgH="215713" progId="Equation.3">
                  <p:embed/>
                </p:oleObj>
              </mc:Choice>
              <mc:Fallback>
                <p:oleObj r:id="rId11" imgW="291847" imgH="21571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38600"/>
                        <a:ext cx="533400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23" name="Rectangle 23"/>
          <p:cNvSpPr>
            <a:spLocks noChangeArrowheads="1"/>
          </p:cNvSpPr>
          <p:nvPr/>
        </p:nvSpPr>
        <p:spPr bwMode="auto">
          <a:xfrm>
            <a:off x="3376613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37622" name="Object 22"/>
          <p:cNvGraphicFramePr>
            <a:graphicFrameLocks noChangeAspect="1"/>
          </p:cNvGraphicFramePr>
          <p:nvPr/>
        </p:nvGraphicFramePr>
        <p:xfrm>
          <a:off x="2057400" y="4495800"/>
          <a:ext cx="37338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32" r:id="rId13" imgW="2387600" imgH="533400" progId="Equation.3">
                  <p:embed/>
                </p:oleObj>
              </mc:Choice>
              <mc:Fallback>
                <p:oleObj r:id="rId13" imgW="2387600" imgH="533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95800"/>
                        <a:ext cx="3733800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24" name="AutoShape 24"/>
          <p:cNvSpPr>
            <a:spLocks noChangeArrowheads="1"/>
          </p:cNvSpPr>
          <p:nvPr/>
        </p:nvSpPr>
        <p:spPr bwMode="auto">
          <a:xfrm>
            <a:off x="1295400" y="57150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7626" name="Rectangle 26"/>
          <p:cNvSpPr>
            <a:spLocks noChangeArrowheads="1"/>
          </p:cNvSpPr>
          <p:nvPr/>
        </p:nvSpPr>
        <p:spPr bwMode="auto">
          <a:xfrm>
            <a:off x="2928938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37625" name="Object 25"/>
          <p:cNvGraphicFramePr>
            <a:graphicFrameLocks noChangeAspect="1"/>
          </p:cNvGraphicFramePr>
          <p:nvPr/>
        </p:nvGraphicFramePr>
        <p:xfrm>
          <a:off x="2057400" y="5334000"/>
          <a:ext cx="48768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33" r:id="rId15" imgW="3289300" imgH="533400" progId="Equation.3">
                  <p:embed/>
                </p:oleObj>
              </mc:Choice>
              <mc:Fallback>
                <p:oleObj r:id="rId15" imgW="3289300" imgH="533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334000"/>
                        <a:ext cx="48768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92DC3-5188-405C-8EBB-A10865ED40CE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540674" name="Rectangle 2"/>
          <p:cNvSpPr>
            <a:spLocks noChangeArrowheads="1"/>
          </p:cNvSpPr>
          <p:nvPr/>
        </p:nvSpPr>
        <p:spPr bwMode="auto">
          <a:xfrm>
            <a:off x="381000" y="1981200"/>
            <a:ext cx="8458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Define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                                                            (Reyleigh distribution)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                                                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</a:t>
            </a:r>
          </a:p>
        </p:txBody>
      </p:sp>
      <p:sp>
        <p:nvSpPr>
          <p:cNvPr id="540679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1.12  </a:t>
            </a:r>
            <a:r>
              <a:rPr lang="en-US" altLang="zh-CN" sz="3200">
                <a:solidFill>
                  <a:schemeClr val="tx2"/>
                </a:solidFill>
              </a:rPr>
              <a:t>Representation of Narrowband Noise in terms of Envelope and Phase Components</a:t>
            </a:r>
            <a:endParaRPr lang="en-US" altLang="zh-CN" sz="3200"/>
          </a:p>
        </p:txBody>
      </p:sp>
      <p:grpSp>
        <p:nvGrpSpPr>
          <p:cNvPr id="540688" name="Group 16"/>
          <p:cNvGrpSpPr>
            <a:grpSpLocks/>
          </p:cNvGrpSpPr>
          <p:nvPr/>
        </p:nvGrpSpPr>
        <p:grpSpPr bwMode="auto">
          <a:xfrm>
            <a:off x="2590800" y="1981200"/>
            <a:ext cx="3200400" cy="420688"/>
            <a:chOff x="1488" y="1296"/>
            <a:chExt cx="2016" cy="265"/>
          </a:xfrm>
        </p:grpSpPr>
        <p:graphicFrame>
          <p:nvGraphicFramePr>
            <p:cNvPr id="540684" name="Object 12"/>
            <p:cNvGraphicFramePr>
              <a:graphicFrameLocks noChangeAspect="1"/>
            </p:cNvGraphicFramePr>
            <p:nvPr/>
          </p:nvGraphicFramePr>
          <p:xfrm>
            <a:off x="1488" y="1296"/>
            <a:ext cx="9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712" r:id="rId3" imgW="774364" imgH="215806" progId="Equation.3">
                    <p:embed/>
                  </p:oleObj>
                </mc:Choice>
                <mc:Fallback>
                  <p:oleObj r:id="rId3" imgW="774364" imgH="21580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296"/>
                          <a:ext cx="96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0686" name="Object 14"/>
            <p:cNvGraphicFramePr>
              <a:graphicFrameLocks noChangeAspect="1"/>
            </p:cNvGraphicFramePr>
            <p:nvPr/>
          </p:nvGraphicFramePr>
          <p:xfrm>
            <a:off x="2688" y="1296"/>
            <a:ext cx="816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713" r:id="rId5" imgW="736600" imgH="241300" progId="Equation.3">
                    <p:embed/>
                  </p:oleObj>
                </mc:Choice>
                <mc:Fallback>
                  <p:oleObj r:id="rId5" imgW="736600" imgH="241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296"/>
                          <a:ext cx="816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0697" name="Rectangle 25"/>
          <p:cNvSpPr>
            <a:spLocks noChangeArrowheads="1"/>
          </p:cNvSpPr>
          <p:nvPr/>
        </p:nvSpPr>
        <p:spPr bwMode="auto">
          <a:xfrm>
            <a:off x="4100513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0699" name="Rectangle 27"/>
          <p:cNvSpPr>
            <a:spLocks noChangeArrowheads="1"/>
          </p:cNvSpPr>
          <p:nvPr/>
        </p:nvSpPr>
        <p:spPr bwMode="auto">
          <a:xfrm>
            <a:off x="421005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0701" name="Rectangle 29"/>
          <p:cNvSpPr>
            <a:spLocks noChangeArrowheads="1"/>
          </p:cNvSpPr>
          <p:nvPr/>
        </p:nvSpPr>
        <p:spPr bwMode="auto">
          <a:xfrm>
            <a:off x="4252913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0704" name="Rectangle 32"/>
          <p:cNvSpPr>
            <a:spLocks noChangeArrowheads="1"/>
          </p:cNvSpPr>
          <p:nvPr/>
        </p:nvSpPr>
        <p:spPr bwMode="auto">
          <a:xfrm>
            <a:off x="375285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0706" name="Rectangle 34"/>
          <p:cNvSpPr>
            <a:spLocks noChangeArrowheads="1"/>
          </p:cNvSpPr>
          <p:nvPr/>
        </p:nvSpPr>
        <p:spPr bwMode="auto">
          <a:xfrm>
            <a:off x="4395788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0708" name="Rectangle 36"/>
          <p:cNvSpPr>
            <a:spLocks noChangeArrowheads="1"/>
          </p:cNvSpPr>
          <p:nvPr/>
        </p:nvSpPr>
        <p:spPr bwMode="auto">
          <a:xfrm>
            <a:off x="4252913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40711" name="Group 39"/>
          <p:cNvGrpSpPr>
            <a:grpSpLocks/>
          </p:cNvGrpSpPr>
          <p:nvPr/>
        </p:nvGrpSpPr>
        <p:grpSpPr bwMode="auto">
          <a:xfrm>
            <a:off x="990600" y="2438400"/>
            <a:ext cx="4699000" cy="3657600"/>
            <a:chOff x="912" y="1536"/>
            <a:chExt cx="2960" cy="2304"/>
          </a:xfrm>
        </p:grpSpPr>
        <p:sp>
          <p:nvSpPr>
            <p:cNvPr id="540689" name="AutoShape 17"/>
            <p:cNvSpPr>
              <a:spLocks noChangeArrowheads="1"/>
            </p:cNvSpPr>
            <p:nvPr/>
          </p:nvSpPr>
          <p:spPr bwMode="auto">
            <a:xfrm>
              <a:off x="912" y="1632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0692" name="AutoShape 20"/>
            <p:cNvSpPr>
              <a:spLocks noChangeArrowheads="1"/>
            </p:cNvSpPr>
            <p:nvPr/>
          </p:nvSpPr>
          <p:spPr bwMode="auto">
            <a:xfrm>
              <a:off x="912" y="1968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0695" name="AutoShape 23"/>
            <p:cNvSpPr>
              <a:spLocks noChangeArrowheads="1"/>
            </p:cNvSpPr>
            <p:nvPr/>
          </p:nvSpPr>
          <p:spPr bwMode="auto">
            <a:xfrm>
              <a:off x="912" y="2544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40710" name="Group 38"/>
            <p:cNvGrpSpPr>
              <a:grpSpLocks/>
            </p:cNvGrpSpPr>
            <p:nvPr/>
          </p:nvGrpSpPr>
          <p:grpSpPr bwMode="auto">
            <a:xfrm>
              <a:off x="1296" y="1536"/>
              <a:ext cx="2576" cy="2304"/>
              <a:chOff x="1648" y="1536"/>
              <a:chExt cx="2576" cy="2304"/>
            </a:xfrm>
          </p:grpSpPr>
          <p:graphicFrame>
            <p:nvGraphicFramePr>
              <p:cNvPr id="540690" name="Object 18"/>
              <p:cNvGraphicFramePr>
                <a:graphicFrameLocks noChangeAspect="1"/>
              </p:cNvGraphicFramePr>
              <p:nvPr/>
            </p:nvGraphicFramePr>
            <p:xfrm>
              <a:off x="1648" y="1536"/>
              <a:ext cx="1312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0714" name="Equation" r:id="rId7" imgW="1041120" imgH="241200" progId="Equation.3">
                      <p:embed/>
                    </p:oleObj>
                  </mc:Choice>
                  <mc:Fallback>
                    <p:oleObj name="Equation" r:id="rId7" imgW="1041120" imgH="2412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8" y="1536"/>
                            <a:ext cx="1312" cy="2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0693" name="Object 21"/>
              <p:cNvGraphicFramePr>
                <a:graphicFrameLocks noChangeAspect="1"/>
              </p:cNvGraphicFramePr>
              <p:nvPr/>
            </p:nvGraphicFramePr>
            <p:xfrm>
              <a:off x="1680" y="1824"/>
              <a:ext cx="2160" cy="4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0715" r:id="rId9" imgW="1955800" imgH="482600" progId="Equation.3">
                      <p:embed/>
                    </p:oleObj>
                  </mc:Choice>
                  <mc:Fallback>
                    <p:oleObj r:id="rId9" imgW="1955800" imgH="48260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1824"/>
                            <a:ext cx="2160" cy="4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40702" name="Group 30"/>
              <p:cNvGrpSpPr>
                <a:grpSpLocks/>
              </p:cNvGrpSpPr>
              <p:nvPr/>
            </p:nvGrpSpPr>
            <p:grpSpPr bwMode="auto">
              <a:xfrm>
                <a:off x="1680" y="2304"/>
                <a:ext cx="2400" cy="669"/>
                <a:chOff x="1680" y="2304"/>
                <a:chExt cx="2400" cy="669"/>
              </a:xfrm>
            </p:grpSpPr>
            <p:graphicFrame>
              <p:nvGraphicFramePr>
                <p:cNvPr id="540696" name="Object 24"/>
                <p:cNvGraphicFramePr>
                  <a:graphicFrameLocks noChangeAspect="1"/>
                </p:cNvGraphicFramePr>
                <p:nvPr/>
              </p:nvGraphicFramePr>
              <p:xfrm>
                <a:off x="1680" y="2304"/>
                <a:ext cx="960" cy="66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0716" r:id="rId11" imgW="939392" imgH="660113" progId="Equation.3">
                        <p:embed/>
                      </p:oleObj>
                    </mc:Choice>
                    <mc:Fallback>
                      <p:oleObj r:id="rId11" imgW="939392" imgH="660113" progId="Equation.3">
                        <p:embed/>
                        <p:pic>
                          <p:nvPicPr>
                            <p:cNvPr id="0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80" y="2304"/>
                              <a:ext cx="960" cy="66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0698" name="Object 26"/>
                <p:cNvGraphicFramePr>
                  <a:graphicFrameLocks noChangeAspect="1"/>
                </p:cNvGraphicFramePr>
                <p:nvPr/>
              </p:nvGraphicFramePr>
              <p:xfrm>
                <a:off x="3216" y="2448"/>
                <a:ext cx="864" cy="2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0717" r:id="rId13" imgW="723586" imgH="203112" progId="Equation.3">
                        <p:embed/>
                      </p:oleObj>
                    </mc:Choice>
                    <mc:Fallback>
                      <p:oleObj r:id="rId13" imgW="723586" imgH="203112" progId="Equation.3">
                        <p:embed/>
                        <p:pic>
                          <p:nvPicPr>
                            <p:cNvPr id="0" name="Object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16" y="2448"/>
                              <a:ext cx="864" cy="23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0700" name="Object 28"/>
                <p:cNvGraphicFramePr>
                  <a:graphicFrameLocks noChangeAspect="1"/>
                </p:cNvGraphicFramePr>
                <p:nvPr/>
              </p:nvGraphicFramePr>
              <p:xfrm>
                <a:off x="3264" y="2688"/>
                <a:ext cx="672" cy="1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0718" r:id="rId15" imgW="634449" imgH="177646" progId="Equation.3">
                        <p:embed/>
                      </p:oleObj>
                    </mc:Choice>
                    <mc:Fallback>
                      <p:oleObj r:id="rId15" imgW="634449" imgH="177646" progId="Equation.3">
                        <p:embed/>
                        <p:pic>
                          <p:nvPicPr>
                            <p:cNvPr id="0" name="Object 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64" y="2688"/>
                              <a:ext cx="672" cy="19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40709" name="Group 37"/>
              <p:cNvGrpSpPr>
                <a:grpSpLocks/>
              </p:cNvGrpSpPr>
              <p:nvPr/>
            </p:nvGrpSpPr>
            <p:grpSpPr bwMode="auto">
              <a:xfrm>
                <a:off x="1728" y="3072"/>
                <a:ext cx="2496" cy="768"/>
                <a:chOff x="1776" y="3072"/>
                <a:chExt cx="2496" cy="768"/>
              </a:xfrm>
            </p:grpSpPr>
            <p:graphicFrame>
              <p:nvGraphicFramePr>
                <p:cNvPr id="540703" name="Object 31"/>
                <p:cNvGraphicFramePr>
                  <a:graphicFrameLocks noChangeAspect="1"/>
                </p:cNvGraphicFramePr>
                <p:nvPr/>
              </p:nvGraphicFramePr>
              <p:xfrm>
                <a:off x="1776" y="3072"/>
                <a:ext cx="1584" cy="7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0719" r:id="rId17" imgW="1638300" imgH="736600" progId="Equation.3">
                        <p:embed/>
                      </p:oleObj>
                    </mc:Choice>
                    <mc:Fallback>
                      <p:oleObj r:id="rId17" imgW="1638300" imgH="736600" progId="Equation.3">
                        <p:embed/>
                        <p:pic>
                          <p:nvPicPr>
                            <p:cNvPr id="0" name="Object 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76" y="3072"/>
                              <a:ext cx="1584" cy="76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0705" name="Object 33"/>
                <p:cNvGraphicFramePr>
                  <a:graphicFrameLocks noChangeAspect="1"/>
                </p:cNvGraphicFramePr>
                <p:nvPr/>
              </p:nvGraphicFramePr>
              <p:xfrm>
                <a:off x="3600" y="3264"/>
                <a:ext cx="432" cy="2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0720" r:id="rId19" imgW="355138" imgH="177569" progId="Equation.3">
                        <p:embed/>
                      </p:oleObj>
                    </mc:Choice>
                    <mc:Fallback>
                      <p:oleObj r:id="rId19" imgW="355138" imgH="177569" progId="Equation.3">
                        <p:embed/>
                        <p:pic>
                          <p:nvPicPr>
                            <p:cNvPr id="0" name="Object 3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00" y="3264"/>
                              <a:ext cx="432" cy="22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0707" name="Object 35"/>
                <p:cNvGraphicFramePr>
                  <a:graphicFrameLocks noChangeAspect="1"/>
                </p:cNvGraphicFramePr>
                <p:nvPr/>
              </p:nvGraphicFramePr>
              <p:xfrm>
                <a:off x="3600" y="3552"/>
                <a:ext cx="672" cy="1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0721" r:id="rId21" imgW="634449" imgH="177646" progId="Equation.3">
                        <p:embed/>
                      </p:oleObj>
                    </mc:Choice>
                    <mc:Fallback>
                      <p:oleObj r:id="rId21" imgW="634449" imgH="177646" progId="Equation.3">
                        <p:embed/>
                        <p:pic>
                          <p:nvPicPr>
                            <p:cNvPr id="0" name="Object 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00" y="3552"/>
                              <a:ext cx="672" cy="19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6643D-62DA-4725-AC03-5926F53EA229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541698" name="Rectangle 2"/>
          <p:cNvSpPr>
            <a:spLocks noChangeArrowheads="1"/>
          </p:cNvSpPr>
          <p:nvPr/>
        </p:nvSpPr>
        <p:spPr bwMode="auto">
          <a:xfrm>
            <a:off x="533400" y="5486400"/>
            <a:ext cx="8077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1.21</a:t>
            </a:r>
            <a:r>
              <a:rPr lang="en-US" altLang="zh-CN" sz="2400"/>
              <a:t>  Illustrating the coordinate system for 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representation of narrowband noise</a:t>
            </a: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1701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1702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1703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1.12  </a:t>
            </a:r>
            <a:r>
              <a:rPr lang="en-US" altLang="zh-CN" sz="3200">
                <a:solidFill>
                  <a:schemeClr val="tx2"/>
                </a:solidFill>
              </a:rPr>
              <a:t>Representation of Narrowband Noise in terms of Envelope and Phase Components</a:t>
            </a:r>
            <a:endParaRPr lang="en-US" altLang="zh-CN" sz="3200"/>
          </a:p>
        </p:txBody>
      </p:sp>
      <p:sp>
        <p:nvSpPr>
          <p:cNvPr id="541704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1705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1706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1707" name="Rectangle 11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54170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3373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6A2FC-103C-417D-B7E8-685D8DD2AAAB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539650" name="Rectangle 2"/>
          <p:cNvSpPr>
            <a:spLocks noChangeArrowheads="1"/>
          </p:cNvSpPr>
          <p:nvPr/>
        </p:nvSpPr>
        <p:spPr bwMode="auto">
          <a:xfrm>
            <a:off x="609600" y="5181600"/>
            <a:ext cx="8077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Figure 1.22</a:t>
            </a:r>
            <a:r>
              <a:rPr lang="en-US" altLang="zh-CN" sz="2400"/>
              <a:t> Normalized Rayleigh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          distribution:</a:t>
            </a:r>
          </a:p>
        </p:txBody>
      </p:sp>
      <p:sp>
        <p:nvSpPr>
          <p:cNvPr id="539651" name="Rectangle 3"/>
          <p:cNvSpPr>
            <a:spLocks noChangeArrowheads="1"/>
          </p:cNvSpPr>
          <p:nvPr/>
        </p:nvSpPr>
        <p:spPr bwMode="auto">
          <a:xfrm>
            <a:off x="409098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39957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9653" name="Rectangle 5"/>
          <p:cNvSpPr>
            <a:spLocks noChangeArrowheads="1"/>
          </p:cNvSpPr>
          <p:nvPr/>
        </p:nvSpPr>
        <p:spPr bwMode="auto">
          <a:xfrm>
            <a:off x="3910013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9654" name="Rectangle 6"/>
          <p:cNvSpPr>
            <a:spLocks noChangeArrowheads="1"/>
          </p:cNvSpPr>
          <p:nvPr/>
        </p:nvSpPr>
        <p:spPr bwMode="auto">
          <a:xfrm>
            <a:off x="3919538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1.12  </a:t>
            </a:r>
            <a:r>
              <a:rPr lang="en-US" altLang="zh-CN" sz="3200">
                <a:solidFill>
                  <a:schemeClr val="tx2"/>
                </a:solidFill>
              </a:rPr>
              <a:t>Representation of Narrowband Noise in terms of Envelope and Phase Components</a:t>
            </a:r>
            <a:endParaRPr lang="en-US" altLang="zh-CN" sz="3200"/>
          </a:p>
        </p:txBody>
      </p:sp>
      <p:sp>
        <p:nvSpPr>
          <p:cNvPr id="539656" name="Rectangle 8"/>
          <p:cNvSpPr>
            <a:spLocks noChangeArrowheads="1"/>
          </p:cNvSpPr>
          <p:nvPr/>
        </p:nvSpPr>
        <p:spPr bwMode="auto">
          <a:xfrm>
            <a:off x="360521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9657" name="Rectangle 9"/>
          <p:cNvSpPr>
            <a:spLocks noChangeArrowheads="1"/>
          </p:cNvSpPr>
          <p:nvPr/>
        </p:nvSpPr>
        <p:spPr bwMode="auto">
          <a:xfrm>
            <a:off x="253365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9658" name="Rectangle 10"/>
          <p:cNvSpPr>
            <a:spLocks noChangeArrowheads="1"/>
          </p:cNvSpPr>
          <p:nvPr/>
        </p:nvSpPr>
        <p:spPr bwMode="auto">
          <a:xfrm>
            <a:off x="24003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9659" name="Rectangle 11"/>
          <p:cNvSpPr>
            <a:spLocks noChangeArrowheads="1"/>
          </p:cNvSpPr>
          <p:nvPr/>
        </p:nvSpPr>
        <p:spPr bwMode="auto">
          <a:xfrm>
            <a:off x="29908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5396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1817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9662" name="Rectangle 14"/>
          <p:cNvSpPr>
            <a:spLocks noChangeArrowheads="1"/>
          </p:cNvSpPr>
          <p:nvPr/>
        </p:nvSpPr>
        <p:spPr bwMode="auto">
          <a:xfrm>
            <a:off x="3881438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39661" name="Object 13"/>
          <p:cNvGraphicFramePr>
            <a:graphicFrameLocks noChangeAspect="1"/>
          </p:cNvGraphicFramePr>
          <p:nvPr/>
        </p:nvGraphicFramePr>
        <p:xfrm>
          <a:off x="5029200" y="5105400"/>
          <a:ext cx="18288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67" r:id="rId4" imgW="1384300" imgH="736600" progId="Equation.3">
                  <p:embed/>
                </p:oleObj>
              </mc:Choice>
              <mc:Fallback>
                <p:oleObj r:id="rId4" imgW="1384300" imgH="736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105400"/>
                        <a:ext cx="18288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4" name="Rectangle 16"/>
          <p:cNvSpPr>
            <a:spLocks noChangeArrowheads="1"/>
          </p:cNvSpPr>
          <p:nvPr/>
        </p:nvSpPr>
        <p:spPr bwMode="auto">
          <a:xfrm>
            <a:off x="4395788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39663" name="Object 15"/>
          <p:cNvGraphicFramePr>
            <a:graphicFrameLocks noChangeAspect="1"/>
          </p:cNvGraphicFramePr>
          <p:nvPr/>
        </p:nvGraphicFramePr>
        <p:xfrm>
          <a:off x="7162800" y="5257800"/>
          <a:ext cx="685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68" r:id="rId6" imgW="355138" imgH="177569" progId="Equation.3">
                  <p:embed/>
                </p:oleObj>
              </mc:Choice>
              <mc:Fallback>
                <p:oleObj r:id="rId6" imgW="355138" imgH="17756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257800"/>
                        <a:ext cx="6858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6" name="Rectangle 18"/>
          <p:cNvSpPr>
            <a:spLocks noChangeArrowheads="1"/>
          </p:cNvSpPr>
          <p:nvPr/>
        </p:nvSpPr>
        <p:spPr bwMode="auto">
          <a:xfrm>
            <a:off x="4252913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39665" name="Object 17"/>
          <p:cNvGraphicFramePr>
            <a:graphicFrameLocks noChangeAspect="1"/>
          </p:cNvGraphicFramePr>
          <p:nvPr/>
        </p:nvGraphicFramePr>
        <p:xfrm>
          <a:off x="7162800" y="5638800"/>
          <a:ext cx="10668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69" r:id="rId8" imgW="634449" imgH="177646" progId="Equation.3">
                  <p:embed/>
                </p:oleObj>
              </mc:Choice>
              <mc:Fallback>
                <p:oleObj r:id="rId8" imgW="634449" imgH="17764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638800"/>
                        <a:ext cx="1066800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1ABB6-10F2-488E-B17F-8907CEF09AB6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1.13  </a:t>
            </a:r>
            <a:r>
              <a:rPr lang="en-US" altLang="zh-CN" sz="3200">
                <a:solidFill>
                  <a:schemeClr val="tx2"/>
                </a:solidFill>
              </a:rPr>
              <a:t>Sine Wave Plus Narrowband Noise</a:t>
            </a:r>
            <a:endParaRPr lang="en-US" altLang="zh-CN" sz="3200"/>
          </a:p>
        </p:txBody>
      </p:sp>
      <p:sp>
        <p:nvSpPr>
          <p:cNvPr id="542742" name="Rectangle 22"/>
          <p:cNvSpPr>
            <a:spLocks noChangeArrowheads="1"/>
          </p:cNvSpPr>
          <p:nvPr/>
        </p:nvSpPr>
        <p:spPr bwMode="auto">
          <a:xfrm>
            <a:off x="3186113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42744" name="Group 24"/>
          <p:cNvGrpSpPr>
            <a:grpSpLocks/>
          </p:cNvGrpSpPr>
          <p:nvPr/>
        </p:nvGrpSpPr>
        <p:grpSpPr bwMode="auto">
          <a:xfrm>
            <a:off x="609600" y="2209800"/>
            <a:ext cx="8077200" cy="4191000"/>
            <a:chOff x="384" y="1392"/>
            <a:chExt cx="5088" cy="2640"/>
          </a:xfrm>
        </p:grpSpPr>
        <p:sp>
          <p:nvSpPr>
            <p:cNvPr id="542722" name="Rectangle 2"/>
            <p:cNvSpPr>
              <a:spLocks noChangeArrowheads="1"/>
            </p:cNvSpPr>
            <p:nvPr/>
          </p:nvSpPr>
          <p:spPr bwMode="auto">
            <a:xfrm>
              <a:off x="384" y="1392"/>
              <a:ext cx="5088" cy="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indent="-457200">
                <a:lnSpc>
                  <a:spcPct val="90000"/>
                </a:lnSpc>
                <a:spcBef>
                  <a:spcPct val="20000"/>
                </a:spcBef>
                <a:buSzPct val="135000"/>
                <a:buFont typeface="Wingdings" pitchFamily="2" charset="2"/>
                <a:buNone/>
              </a:pPr>
              <a:endParaRPr lang="en-US" altLang="zh-CN" sz="2400"/>
            </a:p>
            <a:p>
              <a:pPr marL="457200" indent="-457200">
                <a:lnSpc>
                  <a:spcPct val="90000"/>
                </a:lnSpc>
                <a:spcBef>
                  <a:spcPct val="20000"/>
                </a:spcBef>
                <a:buSzPct val="135000"/>
                <a:buFont typeface="Wingdings" pitchFamily="2" charset="2"/>
                <a:buNone/>
              </a:pPr>
              <a:endParaRPr lang="en-US" altLang="zh-CN" sz="2400"/>
            </a:p>
            <a:p>
              <a:pPr marL="457200" indent="-457200">
                <a:lnSpc>
                  <a:spcPct val="90000"/>
                </a:lnSpc>
                <a:spcBef>
                  <a:spcPct val="20000"/>
                </a:spcBef>
                <a:buSzPct val="135000"/>
                <a:buFont typeface="Wingdings" pitchFamily="2" charset="2"/>
                <a:buNone/>
              </a:pPr>
              <a:endParaRPr lang="en-US" altLang="zh-CN" sz="2400"/>
            </a:p>
            <a:p>
              <a:pPr marL="457200" indent="-457200">
                <a:lnSpc>
                  <a:spcPct val="90000"/>
                </a:lnSpc>
                <a:spcBef>
                  <a:spcPct val="20000"/>
                </a:spcBef>
                <a:buSzPct val="135000"/>
                <a:buFont typeface="Wingdings" pitchFamily="2" charset="2"/>
                <a:buNone/>
              </a:pPr>
              <a:r>
                <a:rPr lang="en-US" altLang="zh-CN" sz="2400"/>
                <a:t>                   </a:t>
              </a:r>
            </a:p>
            <a:p>
              <a:pPr marL="457200" indent="-457200">
                <a:lnSpc>
                  <a:spcPct val="90000"/>
                </a:lnSpc>
                <a:spcBef>
                  <a:spcPct val="20000"/>
                </a:spcBef>
                <a:buSzPct val="135000"/>
                <a:buFont typeface="Wingdings" pitchFamily="2" charset="2"/>
                <a:buNone/>
              </a:pPr>
              <a:r>
                <a:rPr lang="en-US" altLang="zh-CN" sz="2400"/>
                <a:t>                    where:                       </a:t>
              </a:r>
            </a:p>
          </p:txBody>
        </p:sp>
        <p:graphicFrame>
          <p:nvGraphicFramePr>
            <p:cNvPr id="542732" name="Object 12"/>
            <p:cNvGraphicFramePr>
              <a:graphicFrameLocks noChangeAspect="1"/>
            </p:cNvGraphicFramePr>
            <p:nvPr/>
          </p:nvGraphicFramePr>
          <p:xfrm>
            <a:off x="1344" y="1392"/>
            <a:ext cx="1680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45" r:id="rId3" imgW="1511300" imgH="228600" progId="Equation.3">
                    <p:embed/>
                  </p:oleObj>
                </mc:Choice>
                <mc:Fallback>
                  <p:oleObj r:id="rId3" imgW="15113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392"/>
                          <a:ext cx="1680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34" name="Object 14"/>
            <p:cNvGraphicFramePr>
              <a:graphicFrameLocks noChangeAspect="1"/>
            </p:cNvGraphicFramePr>
            <p:nvPr/>
          </p:nvGraphicFramePr>
          <p:xfrm>
            <a:off x="1296" y="1872"/>
            <a:ext cx="254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46" r:id="rId5" imgW="2374900" imgH="254000" progId="Equation.3">
                    <p:embed/>
                  </p:oleObj>
                </mc:Choice>
                <mc:Fallback>
                  <p:oleObj r:id="rId5" imgW="2374900" imgH="2540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872"/>
                          <a:ext cx="2544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36" name="Object 16"/>
            <p:cNvGraphicFramePr>
              <a:graphicFrameLocks noChangeAspect="1"/>
            </p:cNvGraphicFramePr>
            <p:nvPr/>
          </p:nvGraphicFramePr>
          <p:xfrm>
            <a:off x="2016" y="2400"/>
            <a:ext cx="113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47" name="Equation" r:id="rId7" imgW="990360" imgH="228600" progId="Equation.3">
                    <p:embed/>
                  </p:oleObj>
                </mc:Choice>
                <mc:Fallback>
                  <p:oleObj name="Equation" r:id="rId7" imgW="99036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400"/>
                          <a:ext cx="1133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738" name="AutoShape 18"/>
            <p:cNvSpPr>
              <a:spLocks noChangeArrowheads="1"/>
            </p:cNvSpPr>
            <p:nvPr/>
          </p:nvSpPr>
          <p:spPr bwMode="auto">
            <a:xfrm>
              <a:off x="768" y="1968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740" name="AutoShape 20"/>
            <p:cNvSpPr>
              <a:spLocks noChangeArrowheads="1"/>
            </p:cNvSpPr>
            <p:nvPr/>
          </p:nvSpPr>
          <p:spPr bwMode="auto">
            <a:xfrm>
              <a:off x="816" y="3168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42741" name="Object 21"/>
            <p:cNvGraphicFramePr>
              <a:graphicFrameLocks noChangeAspect="1"/>
            </p:cNvGraphicFramePr>
            <p:nvPr/>
          </p:nvGraphicFramePr>
          <p:xfrm>
            <a:off x="1296" y="2880"/>
            <a:ext cx="3072" cy="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48" r:id="rId9" imgW="2768600" imgH="584200" progId="Equation.3">
                    <p:embed/>
                  </p:oleObj>
                </mc:Choice>
                <mc:Fallback>
                  <p:oleObj r:id="rId9" imgW="2768600" imgH="584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880"/>
                          <a:ext cx="3072" cy="6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F150C-DD47-4F7F-8355-ABC80DAC1DBB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544770" name="Rectangle 2"/>
          <p:cNvSpPr>
            <a:spLocks noChangeArrowheads="1"/>
          </p:cNvSpPr>
          <p:nvPr/>
        </p:nvSpPr>
        <p:spPr bwMode="auto">
          <a:xfrm>
            <a:off x="609600" y="19812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Define: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       where: </a:t>
            </a:r>
          </a:p>
        </p:txBody>
      </p:sp>
      <p:sp>
        <p:nvSpPr>
          <p:cNvPr id="544775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1.13  </a:t>
            </a:r>
            <a:r>
              <a:rPr lang="en-US" altLang="zh-CN" sz="3200">
                <a:solidFill>
                  <a:schemeClr val="tx2"/>
                </a:solidFill>
              </a:rPr>
              <a:t>Sine Wave Plus Narrowband Noise</a:t>
            </a:r>
            <a:endParaRPr lang="en-US" altLang="zh-CN" sz="3200"/>
          </a:p>
        </p:txBody>
      </p:sp>
      <p:graphicFrame>
        <p:nvGraphicFramePr>
          <p:cNvPr id="544780" name="Object 12"/>
          <p:cNvGraphicFramePr>
            <a:graphicFrameLocks noChangeAspect="1"/>
          </p:cNvGraphicFramePr>
          <p:nvPr/>
        </p:nvGraphicFramePr>
        <p:xfrm>
          <a:off x="2133600" y="1905000"/>
          <a:ext cx="4648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2" r:id="rId3" imgW="1485900" imgH="342900" progId="Equation.3">
                  <p:embed/>
                </p:oleObj>
              </mc:Choice>
              <mc:Fallback>
                <p:oleObj r:id="rId3" imgW="1485900" imgH="342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464820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82" name="Object 14"/>
          <p:cNvGraphicFramePr>
            <a:graphicFrameLocks noChangeAspect="1"/>
          </p:cNvGraphicFramePr>
          <p:nvPr/>
        </p:nvGraphicFramePr>
        <p:xfrm>
          <a:off x="2209800" y="2590800"/>
          <a:ext cx="31242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3" r:id="rId5" imgW="1231366" imgH="482391" progId="Equation.3">
                  <p:embed/>
                </p:oleObj>
              </mc:Choice>
              <mc:Fallback>
                <p:oleObj r:id="rId5" imgW="1231366" imgH="48239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90800"/>
                        <a:ext cx="3124200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84" name="AutoShape 16"/>
          <p:cNvSpPr>
            <a:spLocks noChangeArrowheads="1"/>
          </p:cNvSpPr>
          <p:nvPr/>
        </p:nvSpPr>
        <p:spPr bwMode="auto">
          <a:xfrm>
            <a:off x="1143000" y="37338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4786" name="Rectangle 18"/>
          <p:cNvSpPr>
            <a:spLocks noChangeArrowheads="1"/>
          </p:cNvSpPr>
          <p:nvPr/>
        </p:nvSpPr>
        <p:spPr bwMode="auto">
          <a:xfrm>
            <a:off x="3119438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44785" name="Object 17"/>
          <p:cNvGraphicFramePr>
            <a:graphicFrameLocks noChangeAspect="1"/>
          </p:cNvGraphicFramePr>
          <p:nvPr/>
        </p:nvGraphicFramePr>
        <p:xfrm>
          <a:off x="2133600" y="3505200"/>
          <a:ext cx="4724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4" r:id="rId7" imgW="2908300" imgH="482600" progId="Equation.3">
                  <p:embed/>
                </p:oleObj>
              </mc:Choice>
              <mc:Fallback>
                <p:oleObj r:id="rId7" imgW="29083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47244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87" name="AutoShape 19"/>
          <p:cNvSpPr>
            <a:spLocks noChangeArrowheads="1"/>
          </p:cNvSpPr>
          <p:nvPr/>
        </p:nvSpPr>
        <p:spPr bwMode="auto">
          <a:xfrm>
            <a:off x="1143000" y="45720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4789" name="Rectangle 21"/>
          <p:cNvSpPr>
            <a:spLocks noChangeArrowheads="1"/>
          </p:cNvSpPr>
          <p:nvPr/>
        </p:nvSpPr>
        <p:spPr bwMode="auto">
          <a:xfrm>
            <a:off x="344805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44788" name="Object 20"/>
          <p:cNvGraphicFramePr>
            <a:graphicFrameLocks noChangeAspect="1"/>
          </p:cNvGraphicFramePr>
          <p:nvPr/>
        </p:nvGraphicFramePr>
        <p:xfrm>
          <a:off x="2133600" y="4267200"/>
          <a:ext cx="38100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5" r:id="rId9" imgW="2247900" imgH="482600" progId="Equation.3">
                  <p:embed/>
                </p:oleObj>
              </mc:Choice>
              <mc:Fallback>
                <p:oleObj r:id="rId9" imgW="2247900" imgH="482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3810000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91" name="Rectangle 23"/>
          <p:cNvSpPr>
            <a:spLocks noChangeArrowheads="1"/>
          </p:cNvSpPr>
          <p:nvPr/>
        </p:nvSpPr>
        <p:spPr bwMode="auto">
          <a:xfrm>
            <a:off x="3624263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44790" name="Object 22"/>
          <p:cNvGraphicFramePr>
            <a:graphicFrameLocks noChangeAspect="1"/>
          </p:cNvGraphicFramePr>
          <p:nvPr/>
        </p:nvGraphicFramePr>
        <p:xfrm>
          <a:off x="2971800" y="5105400"/>
          <a:ext cx="32766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6" r:id="rId11" imgW="1892300" imgH="393700" progId="Equation.3">
                  <p:embed/>
                </p:oleObj>
              </mc:Choice>
              <mc:Fallback>
                <p:oleObj r:id="rId11" imgW="1892300" imgH="393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05400"/>
                        <a:ext cx="3276600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1D9D1-D8B1-4636-9D13-13E07BC6FEA2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7104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2296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/>
              <a:t>      each sample point   </a:t>
            </a:r>
            <a:r>
              <a:rPr lang="en-US" altLang="zh-CN" sz="2400" b="1" i="1"/>
              <a:t>s</a:t>
            </a:r>
            <a:r>
              <a:rPr lang="en-US" altLang="zh-CN" sz="2400" b="1"/>
              <a:t>   </a:t>
            </a:r>
            <a:r>
              <a:rPr lang="en-US" altLang="zh-CN" sz="2400"/>
              <a:t>a function of time with the rule:    </a:t>
            </a:r>
          </a:p>
          <a:p>
            <a:pPr>
              <a:buFontTx/>
              <a:buNone/>
            </a:pPr>
            <a:r>
              <a:rPr lang="en-US" altLang="zh-CN" sz="2400"/>
              <a:t>   </a:t>
            </a:r>
          </a:p>
          <a:p>
            <a:pPr>
              <a:buFontTx/>
              <a:buNone/>
            </a:pPr>
            <a:r>
              <a:rPr lang="en-US" altLang="zh-CN" sz="2400"/>
              <a:t>      For a fixed sample point       , sample function is:</a:t>
            </a:r>
          </a:p>
          <a:p>
            <a:pPr>
              <a:buFontTx/>
              <a:buNone/>
            </a:pP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      As shown in figure 1.1,for a fixed time     , the set of  Number</a:t>
            </a:r>
          </a:p>
          <a:p>
            <a:pPr>
              <a:buFontTx/>
              <a:buNone/>
            </a:pP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      </a:t>
            </a:r>
          </a:p>
          <a:p>
            <a:pPr>
              <a:buFontTx/>
              <a:buNone/>
            </a:pPr>
            <a:r>
              <a:rPr lang="en-US" altLang="zh-CN" sz="2400"/>
              <a:t>constitutes a random variable.</a:t>
            </a:r>
          </a:p>
          <a:p>
            <a:pPr>
              <a:buFontTx/>
              <a:buNone/>
            </a:pPr>
            <a:r>
              <a:rPr lang="en-US" altLang="zh-CN" sz="2400"/>
              <a:t>      The random variables            become </a:t>
            </a:r>
            <a:r>
              <a:rPr lang="en-US" altLang="zh-CN" sz="2400" b="1" i="1"/>
              <a:t>random process</a:t>
            </a:r>
            <a:r>
              <a:rPr lang="en-US" altLang="zh-CN" sz="2400"/>
              <a:t>.</a:t>
            </a:r>
          </a:p>
          <a:p>
            <a:pPr>
              <a:buFontTx/>
              <a:buNone/>
            </a:pPr>
            <a:r>
              <a:rPr lang="en-US" altLang="zh-CN" sz="2400"/>
              <a:t>      </a:t>
            </a:r>
          </a:p>
        </p:txBody>
      </p:sp>
      <p:sp>
        <p:nvSpPr>
          <p:cNvPr id="471043" name="Rectangle 1027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  <a:solidFill>
            <a:schemeClr val="accent1"/>
          </a:solidFill>
          <a:ln/>
        </p:spPr>
        <p:txBody>
          <a:bodyPr/>
          <a:lstStyle/>
          <a:p>
            <a:r>
              <a:rPr lang="zh-CN" altLang="en-US" sz="3200"/>
              <a:t>1.2 </a:t>
            </a:r>
            <a:r>
              <a:rPr lang="en-US" altLang="zh-CN" sz="3200"/>
              <a:t>Mathematical Definition of a Random Process</a:t>
            </a:r>
          </a:p>
        </p:txBody>
      </p:sp>
      <p:sp>
        <p:nvSpPr>
          <p:cNvPr id="471045" name="Rectangle 1029"/>
          <p:cNvSpPr>
            <a:spLocks noChangeArrowheads="1"/>
          </p:cNvSpPr>
          <p:nvPr/>
        </p:nvSpPr>
        <p:spPr bwMode="auto">
          <a:xfrm>
            <a:off x="4338638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047" name="Rectangle 1031"/>
          <p:cNvSpPr>
            <a:spLocks noChangeArrowheads="1"/>
          </p:cNvSpPr>
          <p:nvPr/>
        </p:nvSpPr>
        <p:spPr bwMode="auto">
          <a:xfrm>
            <a:off x="421005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71048" name="Group 1032"/>
          <p:cNvGrpSpPr>
            <a:grpSpLocks/>
          </p:cNvGrpSpPr>
          <p:nvPr/>
        </p:nvGrpSpPr>
        <p:grpSpPr bwMode="auto">
          <a:xfrm>
            <a:off x="2743200" y="2362200"/>
            <a:ext cx="2895600" cy="381000"/>
            <a:chOff x="1344" y="1728"/>
            <a:chExt cx="1920" cy="293"/>
          </a:xfrm>
        </p:grpSpPr>
        <p:graphicFrame>
          <p:nvGraphicFramePr>
            <p:cNvPr id="471044" name="Object 1028"/>
            <p:cNvGraphicFramePr>
              <a:graphicFrameLocks noChangeAspect="1"/>
            </p:cNvGraphicFramePr>
            <p:nvPr/>
          </p:nvGraphicFramePr>
          <p:xfrm>
            <a:off x="1344" y="1728"/>
            <a:ext cx="62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560" r:id="rId3" imgW="469696" imgH="215806" progId="Equation.3">
                    <p:embed/>
                  </p:oleObj>
                </mc:Choice>
                <mc:Fallback>
                  <p:oleObj r:id="rId3" imgW="469696" imgH="215806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728"/>
                          <a:ext cx="624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046" name="Object 1030"/>
            <p:cNvGraphicFramePr>
              <a:graphicFrameLocks noChangeAspect="1"/>
            </p:cNvGraphicFramePr>
            <p:nvPr/>
          </p:nvGraphicFramePr>
          <p:xfrm>
            <a:off x="2208" y="1728"/>
            <a:ext cx="10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561" r:id="rId5" imgW="723272" imgH="177646" progId="Equation.3">
                    <p:embed/>
                  </p:oleObj>
                </mc:Choice>
                <mc:Fallback>
                  <p:oleObj r:id="rId5" imgW="723272" imgH="177646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728"/>
                          <a:ext cx="1056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050" name="Rectangle 1034"/>
          <p:cNvSpPr>
            <a:spLocks noChangeArrowheads="1"/>
          </p:cNvSpPr>
          <p:nvPr/>
        </p:nvSpPr>
        <p:spPr bwMode="auto">
          <a:xfrm>
            <a:off x="4491038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71049" name="Object 1033"/>
          <p:cNvGraphicFramePr>
            <a:graphicFrameLocks noChangeAspect="1"/>
          </p:cNvGraphicFramePr>
          <p:nvPr/>
        </p:nvGraphicFramePr>
        <p:xfrm>
          <a:off x="4267200" y="2590800"/>
          <a:ext cx="4143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62" r:id="rId7" imgW="164957" imgH="241091" progId="Equation.3">
                  <p:embed/>
                </p:oleObj>
              </mc:Choice>
              <mc:Fallback>
                <p:oleObj r:id="rId7" imgW="164957" imgH="241091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90800"/>
                        <a:ext cx="41433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52" name="Rectangle 1036"/>
          <p:cNvSpPr>
            <a:spLocks noChangeArrowheads="1"/>
          </p:cNvSpPr>
          <p:nvPr/>
        </p:nvSpPr>
        <p:spPr bwMode="auto">
          <a:xfrm>
            <a:off x="409575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71051" name="Object 1035"/>
          <p:cNvGraphicFramePr>
            <a:graphicFrameLocks noChangeAspect="1"/>
          </p:cNvGraphicFramePr>
          <p:nvPr/>
        </p:nvGraphicFramePr>
        <p:xfrm>
          <a:off x="2895600" y="3124200"/>
          <a:ext cx="1905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63" r:id="rId9" imgW="952087" imgH="241195" progId="Equation.3">
                  <p:embed/>
                </p:oleObj>
              </mc:Choice>
              <mc:Fallback>
                <p:oleObj r:id="rId9" imgW="952087" imgH="241195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24200"/>
                        <a:ext cx="19050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54" name="Rectangle 1038"/>
          <p:cNvSpPr>
            <a:spLocks noChangeArrowheads="1"/>
          </p:cNvSpPr>
          <p:nvPr/>
        </p:nvSpPr>
        <p:spPr bwMode="auto">
          <a:xfrm>
            <a:off x="4500563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71053" name="Object 1037"/>
          <p:cNvGraphicFramePr>
            <a:graphicFrameLocks noChangeAspect="1"/>
          </p:cNvGraphicFramePr>
          <p:nvPr/>
        </p:nvGraphicFramePr>
        <p:xfrm>
          <a:off x="6019800" y="3581400"/>
          <a:ext cx="333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64" r:id="rId11" imgW="139700" imgH="228600" progId="Equation.3">
                  <p:embed/>
                </p:oleObj>
              </mc:Choice>
              <mc:Fallback>
                <p:oleObj r:id="rId11" imgW="139700" imgH="2286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581400"/>
                        <a:ext cx="3333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56" name="Rectangle 1040"/>
          <p:cNvSpPr>
            <a:spLocks noChangeArrowheads="1"/>
          </p:cNvSpPr>
          <p:nvPr/>
        </p:nvSpPr>
        <p:spPr bwMode="auto">
          <a:xfrm>
            <a:off x="278130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71055" name="Object 1039"/>
          <p:cNvGraphicFramePr>
            <a:graphicFrameLocks noChangeAspect="1"/>
          </p:cNvGraphicFramePr>
          <p:nvPr/>
        </p:nvGraphicFramePr>
        <p:xfrm>
          <a:off x="1295400" y="4267200"/>
          <a:ext cx="7086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65" r:id="rId13" imgW="3581400" imgH="228600" progId="Equation.3">
                  <p:embed/>
                </p:oleObj>
              </mc:Choice>
              <mc:Fallback>
                <p:oleObj r:id="rId13" imgW="3581400" imgH="2286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67200"/>
                        <a:ext cx="70866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58" name="Rectangle 1042"/>
          <p:cNvSpPr>
            <a:spLocks noChangeArrowheads="1"/>
          </p:cNvSpPr>
          <p:nvPr/>
        </p:nvSpPr>
        <p:spPr bwMode="auto">
          <a:xfrm>
            <a:off x="434816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71057" name="Object 1041"/>
          <p:cNvGraphicFramePr>
            <a:graphicFrameLocks noChangeAspect="1"/>
          </p:cNvGraphicFramePr>
          <p:nvPr/>
        </p:nvGraphicFramePr>
        <p:xfrm>
          <a:off x="3962400" y="5410200"/>
          <a:ext cx="7620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66" r:id="rId15" imgW="444114" imgH="215713" progId="Equation.3">
                  <p:embed/>
                </p:oleObj>
              </mc:Choice>
              <mc:Fallback>
                <p:oleObj r:id="rId15" imgW="444114" imgH="215713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0200"/>
                        <a:ext cx="762000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9C137-F55E-42A7-9AA8-EC7F8D2F76BC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548866" name="Rectangle 2"/>
          <p:cNvSpPr>
            <a:spLocks noChangeArrowheads="1"/>
          </p:cNvSpPr>
          <p:nvPr/>
        </p:nvSpPr>
        <p:spPr bwMode="auto">
          <a:xfrm>
            <a:off x="609600" y="19812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Define: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endParaRPr lang="en-US" altLang="zh-CN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        As shown in Figure 1.23</a:t>
            </a:r>
          </a:p>
        </p:txBody>
      </p:sp>
      <p:sp>
        <p:nvSpPr>
          <p:cNvPr id="54886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1.13  </a:t>
            </a:r>
            <a:r>
              <a:rPr lang="en-US" altLang="zh-CN" sz="3200">
                <a:solidFill>
                  <a:schemeClr val="tx2"/>
                </a:solidFill>
              </a:rPr>
              <a:t>Sine Wave Plus Narrowband Noise</a:t>
            </a:r>
            <a:endParaRPr lang="en-US" altLang="zh-CN" sz="3200"/>
          </a:p>
        </p:txBody>
      </p:sp>
      <p:grpSp>
        <p:nvGrpSpPr>
          <p:cNvPr id="548868" name="Group 4"/>
          <p:cNvGrpSpPr>
            <a:grpSpLocks/>
          </p:cNvGrpSpPr>
          <p:nvPr/>
        </p:nvGrpSpPr>
        <p:grpSpPr bwMode="auto">
          <a:xfrm>
            <a:off x="2286000" y="1905000"/>
            <a:ext cx="4876800" cy="654050"/>
            <a:chOff x="1440" y="1200"/>
            <a:chExt cx="3072" cy="412"/>
          </a:xfrm>
        </p:grpSpPr>
        <p:graphicFrame>
          <p:nvGraphicFramePr>
            <p:cNvPr id="548869" name="Object 5"/>
            <p:cNvGraphicFramePr>
              <a:graphicFrameLocks noChangeAspect="1"/>
            </p:cNvGraphicFramePr>
            <p:nvPr/>
          </p:nvGraphicFramePr>
          <p:xfrm>
            <a:off x="1440" y="1200"/>
            <a:ext cx="432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876" r:id="rId3" imgW="406048" imgH="393359" progId="Equation.3">
                    <p:embed/>
                  </p:oleObj>
                </mc:Choice>
                <mc:Fallback>
                  <p:oleObj r:id="rId3" imgW="406048" imgH="39335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200"/>
                          <a:ext cx="432" cy="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8870" name="Object 6"/>
            <p:cNvGraphicFramePr>
              <a:graphicFrameLocks noChangeAspect="1"/>
            </p:cNvGraphicFramePr>
            <p:nvPr/>
          </p:nvGraphicFramePr>
          <p:xfrm>
            <a:off x="2352" y="1200"/>
            <a:ext cx="432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877" name="Equation" r:id="rId5" imgW="419040" imgH="393480" progId="Equation.3">
                    <p:embed/>
                  </p:oleObj>
                </mc:Choice>
                <mc:Fallback>
                  <p:oleObj name="Equation" r:id="rId5" imgW="419040" imgH="393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200"/>
                          <a:ext cx="432" cy="4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8871" name="Object 7"/>
            <p:cNvGraphicFramePr>
              <a:graphicFrameLocks noChangeAspect="1"/>
            </p:cNvGraphicFramePr>
            <p:nvPr/>
          </p:nvGraphicFramePr>
          <p:xfrm>
            <a:off x="3312" y="1248"/>
            <a:ext cx="120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878" r:id="rId7" imgW="914400" imgH="228600" progId="Equation.3">
                    <p:embed/>
                  </p:oleObj>
                </mc:Choice>
                <mc:Fallback>
                  <p:oleObj r:id="rId7" imgW="9144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248"/>
                          <a:ext cx="1200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8874" name="Rectangle 10"/>
          <p:cNvSpPr>
            <a:spLocks noChangeArrowheads="1"/>
          </p:cNvSpPr>
          <p:nvPr/>
        </p:nvSpPr>
        <p:spPr bwMode="auto">
          <a:xfrm>
            <a:off x="358140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48873" name="Object 9"/>
          <p:cNvGraphicFramePr>
            <a:graphicFrameLocks noChangeAspect="1"/>
          </p:cNvGraphicFramePr>
          <p:nvPr/>
        </p:nvGraphicFramePr>
        <p:xfrm>
          <a:off x="2362200" y="2743200"/>
          <a:ext cx="3276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79" r:id="rId9" imgW="1981200" imgH="482600" progId="Equation.3">
                  <p:embed/>
                </p:oleObj>
              </mc:Choice>
              <mc:Fallback>
                <p:oleObj r:id="rId9" imgW="19812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43200"/>
                        <a:ext cx="327660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875" name="AutoShape 11"/>
          <p:cNvSpPr>
            <a:spLocks noChangeArrowheads="1"/>
          </p:cNvSpPr>
          <p:nvPr/>
        </p:nvSpPr>
        <p:spPr bwMode="auto">
          <a:xfrm>
            <a:off x="1143000" y="30480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BCAF3-0FA3-4545-9F81-85E11110328E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549890" name="Rectangle 2"/>
          <p:cNvSpPr>
            <a:spLocks noChangeArrowheads="1"/>
          </p:cNvSpPr>
          <p:nvPr/>
        </p:nvSpPr>
        <p:spPr bwMode="auto">
          <a:xfrm>
            <a:off x="609600" y="55626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 b="1"/>
              <a:t>Figure 1.23</a:t>
            </a:r>
            <a:r>
              <a:rPr lang="en-US" altLang="zh-CN" sz="2400"/>
              <a:t>  Normalized Rician distribution</a:t>
            </a:r>
          </a:p>
        </p:txBody>
      </p:sp>
      <p:sp>
        <p:nvSpPr>
          <p:cNvPr id="549891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1.13  </a:t>
            </a:r>
            <a:r>
              <a:rPr lang="en-US" altLang="zh-CN" sz="3200">
                <a:solidFill>
                  <a:schemeClr val="tx2"/>
                </a:solidFill>
              </a:rPr>
              <a:t>Sine Wave Plus Narrowband Noise</a:t>
            </a:r>
            <a:endParaRPr lang="en-US" altLang="zh-CN" sz="3200"/>
          </a:p>
        </p:txBody>
      </p:sp>
      <p:pic>
        <p:nvPicPr>
          <p:cNvPr id="5498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7119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5ABEF-B115-4DEC-8540-E1A69DC3DAEB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609600" y="55626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 b="1"/>
              <a:t>Figure 1.24</a:t>
            </a:r>
            <a:r>
              <a:rPr lang="en-US" altLang="zh-CN" sz="2400"/>
              <a:t>   Model of a multipath channel</a:t>
            </a:r>
          </a:p>
        </p:txBody>
      </p:sp>
      <p:sp>
        <p:nvSpPr>
          <p:cNvPr id="547843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1.14   </a:t>
            </a:r>
            <a:r>
              <a:rPr lang="en-US" altLang="zh-CN" sz="3200">
                <a:solidFill>
                  <a:schemeClr val="tx2"/>
                </a:solidFill>
              </a:rPr>
              <a:t>Computer Experiments:Flat-Fading Channel</a:t>
            </a:r>
            <a:endParaRPr lang="en-US" altLang="zh-CN" sz="3200"/>
          </a:p>
        </p:txBody>
      </p:sp>
      <p:pic>
        <p:nvPicPr>
          <p:cNvPr id="547859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581900" cy="352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BD6FE-4F9D-4141-B929-47ABACE09C51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551938" name="Rectangle 2"/>
          <p:cNvSpPr>
            <a:spLocks noChangeArrowheads="1"/>
          </p:cNvSpPr>
          <p:nvPr/>
        </p:nvSpPr>
        <p:spPr bwMode="auto">
          <a:xfrm>
            <a:off x="609600" y="55626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 b="1"/>
              <a:t>Figure 1.25</a:t>
            </a:r>
            <a:r>
              <a:rPr lang="en-US" altLang="zh-CN" sz="2400"/>
              <a:t>   Probability density function of the envelope of random process X(t) </a:t>
            </a:r>
          </a:p>
        </p:txBody>
      </p:sp>
      <p:sp>
        <p:nvSpPr>
          <p:cNvPr id="55193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1.14   </a:t>
            </a:r>
            <a:r>
              <a:rPr lang="en-US" altLang="zh-CN" sz="3200">
                <a:solidFill>
                  <a:schemeClr val="tx2"/>
                </a:solidFill>
              </a:rPr>
              <a:t>Computer Experiments:Flat-Fading Channel</a:t>
            </a:r>
            <a:endParaRPr lang="en-US" altLang="zh-CN" sz="3200"/>
          </a:p>
        </p:txBody>
      </p:sp>
      <p:pic>
        <p:nvPicPr>
          <p:cNvPr id="551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2895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F6DA-B72F-40F1-9747-3B1D46B1AE4C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550914" name="Rectangle 2"/>
          <p:cNvSpPr>
            <a:spLocks noChangeArrowheads="1"/>
          </p:cNvSpPr>
          <p:nvPr/>
        </p:nvSpPr>
        <p:spPr bwMode="auto">
          <a:xfrm>
            <a:off x="609600" y="55626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SzPct val="135000"/>
              <a:buFont typeface="Wingdings" pitchFamily="2" charset="2"/>
              <a:buNone/>
            </a:pPr>
            <a:r>
              <a:rPr lang="en-US" altLang="zh-CN" sz="2400" b="1"/>
              <a:t>    Figure 1.26</a:t>
            </a:r>
            <a:r>
              <a:rPr lang="en-US" altLang="zh-CN" sz="2400"/>
              <a:t>  Effect of Rayleigh fading on a sinusoidal wave</a:t>
            </a:r>
          </a:p>
        </p:txBody>
      </p:sp>
      <p:sp>
        <p:nvSpPr>
          <p:cNvPr id="550915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1.14   </a:t>
            </a:r>
            <a:r>
              <a:rPr lang="en-US" altLang="zh-CN" sz="3200">
                <a:solidFill>
                  <a:schemeClr val="tx2"/>
                </a:solidFill>
              </a:rPr>
              <a:t>Computer Experiments:Flat-Fading Channel</a:t>
            </a:r>
            <a:endParaRPr lang="en-US" altLang="zh-CN" sz="3200"/>
          </a:p>
        </p:txBody>
      </p:sp>
      <p:pic>
        <p:nvPicPr>
          <p:cNvPr id="550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1798638"/>
            <a:ext cx="5162550" cy="368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0F4C5-3531-4A4C-B058-AE237414F01F}" type="slidenum">
              <a:rPr lang="zh-CN" altLang="en-US"/>
              <a:pPr/>
              <a:t>65</a:t>
            </a:fld>
            <a:endParaRPr lang="en-US" altLang="zh-CN"/>
          </a:p>
        </p:txBody>
      </p:sp>
      <p:sp>
        <p:nvSpPr>
          <p:cNvPr id="704514" name="Rectangle 2"/>
          <p:cNvSpPr>
            <a:spLocks noChangeArrowheads="1"/>
          </p:cNvSpPr>
          <p:nvPr/>
        </p:nvSpPr>
        <p:spPr bwMode="auto">
          <a:xfrm>
            <a:off x="381000" y="1447800"/>
            <a:ext cx="83820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altLang="zh-TW" sz="4000"/>
              <a:t>      </a:t>
            </a:r>
            <a:r>
              <a:rPr lang="zh-TW" altLang="en-US" sz="4000"/>
              <a:t>随机过程</a:t>
            </a:r>
            <a:r>
              <a:rPr lang="en-US" altLang="zh-TW" sz="4000"/>
              <a:t>Y(t)=X</a:t>
            </a:r>
            <a:r>
              <a:rPr lang="en-US" altLang="zh-TW" sz="4000" baseline="-30000"/>
              <a:t>1</a:t>
            </a:r>
            <a:r>
              <a:rPr lang="en-US" altLang="zh-TW" sz="4000"/>
              <a:t>cosω</a:t>
            </a:r>
            <a:r>
              <a:rPr lang="en-US" altLang="zh-TW" sz="4000" baseline="-30000"/>
              <a:t>0</a:t>
            </a:r>
            <a:r>
              <a:rPr lang="en-US" altLang="zh-TW" sz="4000"/>
              <a:t>t +X</a:t>
            </a:r>
            <a:r>
              <a:rPr lang="en-US" altLang="zh-TW" sz="4000" baseline="-30000"/>
              <a:t>2</a:t>
            </a:r>
            <a:r>
              <a:rPr lang="en-US" altLang="zh-TW" sz="4000"/>
              <a:t>sinω</a:t>
            </a:r>
            <a:r>
              <a:rPr lang="en-US" altLang="zh-TW" sz="4000" baseline="-30000"/>
              <a:t>0</a:t>
            </a:r>
            <a:r>
              <a:rPr lang="en-US" altLang="zh-TW" sz="4000"/>
              <a:t>t</a:t>
            </a:r>
            <a:r>
              <a:rPr lang="zh-TW" altLang="en-US" sz="4000"/>
              <a:t>，其中</a:t>
            </a:r>
            <a:r>
              <a:rPr lang="zh-CN" altLang="en-US" sz="4000"/>
              <a:t>，</a:t>
            </a:r>
            <a:r>
              <a:rPr lang="en-US" altLang="zh-TW" sz="4000"/>
              <a:t>X</a:t>
            </a:r>
            <a:r>
              <a:rPr lang="en-US" altLang="zh-TW" sz="4000" baseline="-30000"/>
              <a:t>1</a:t>
            </a:r>
            <a:r>
              <a:rPr lang="zh-TW" altLang="en-US" sz="4000"/>
              <a:t>和</a:t>
            </a:r>
            <a:r>
              <a:rPr lang="en-US" altLang="zh-TW" sz="4000"/>
              <a:t>X</a:t>
            </a:r>
            <a:r>
              <a:rPr lang="en-US" altLang="zh-TW" sz="4000" baseline="-30000"/>
              <a:t>2</a:t>
            </a:r>
            <a:r>
              <a:rPr lang="zh-TW" altLang="en-US" sz="4000"/>
              <a:t>是相互独立且均值为</a:t>
            </a:r>
            <a:r>
              <a:rPr lang="en-US" altLang="zh-TW" sz="4000"/>
              <a:t>0</a:t>
            </a:r>
            <a:r>
              <a:rPr lang="zh-TW" altLang="en-US" sz="4000"/>
              <a:t>、方差为</a:t>
            </a:r>
            <a:r>
              <a:rPr lang="en-US" altLang="zh-TW" sz="4000"/>
              <a:t>δ</a:t>
            </a:r>
            <a:r>
              <a:rPr lang="en-US" altLang="zh-TW" sz="4000" baseline="30000"/>
              <a:t>2</a:t>
            </a:r>
            <a:r>
              <a:rPr lang="zh-TW" altLang="en-US" sz="4000"/>
              <a:t>的高斯随机变量，求</a:t>
            </a:r>
            <a:r>
              <a:rPr lang="en-US" altLang="zh-TW" sz="4000"/>
              <a:t>Y(t)</a:t>
            </a:r>
            <a:r>
              <a:rPr lang="zh-TW" altLang="en-US" sz="4000"/>
              <a:t>的自协方差函数、功率谱密度以及一维概率密度函数。</a:t>
            </a:r>
          </a:p>
          <a:p>
            <a:pPr eaLnBrk="0" hangingPunct="0">
              <a:tabLst>
                <a:tab pos="228600" algn="l"/>
              </a:tabLst>
            </a:pPr>
            <a:endParaRPr lang="en-US" altLang="zh-TW" sz="400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CA1DF-2CC5-4639-9241-95F4AE9F6CF8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对随机过程的研究：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4400">
                <a:solidFill>
                  <a:srgbClr val="FF0000"/>
                </a:solidFill>
              </a:rPr>
              <a:t>随机变量簇</a:t>
            </a:r>
            <a:r>
              <a:rPr lang="en-US" altLang="zh-CN" sz="4400">
                <a:solidFill>
                  <a:srgbClr val="FF0000"/>
                </a:solidFill>
              </a:rPr>
              <a:t>&amp;</a:t>
            </a:r>
            <a:r>
              <a:rPr lang="zh-CN" altLang="en-US" sz="4400">
                <a:solidFill>
                  <a:srgbClr val="FF0000"/>
                </a:solidFill>
              </a:rPr>
              <a:t>样本函数簇</a:t>
            </a:r>
          </a:p>
          <a:p>
            <a:pPr>
              <a:buFontTx/>
              <a:buNone/>
            </a:pPr>
            <a:endParaRPr lang="zh-CN" altLang="en-US" sz="440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zh-CN" altLang="en-US" sz="4400">
                <a:solidFill>
                  <a:srgbClr val="FF0000"/>
                </a:solidFill>
              </a:rPr>
              <a:t>*</a:t>
            </a:r>
            <a:r>
              <a:rPr lang="zh-CN" altLang="en-US">
                <a:solidFill>
                  <a:srgbClr val="FF0000"/>
                </a:solidFill>
              </a:rPr>
              <a:t>统计特性：</a:t>
            </a:r>
            <a:r>
              <a:rPr lang="zh-CN" altLang="en-US"/>
              <a:t>密度函数、分布函数</a:t>
            </a:r>
          </a:p>
          <a:p>
            <a:pPr>
              <a:buFontTx/>
              <a:buNone/>
            </a:pPr>
            <a:r>
              <a:rPr lang="zh-CN" altLang="en-US" sz="4400">
                <a:solidFill>
                  <a:srgbClr val="FF0000"/>
                </a:solidFill>
              </a:rPr>
              <a:t>*</a:t>
            </a:r>
            <a:r>
              <a:rPr lang="zh-CN" altLang="en-US">
                <a:solidFill>
                  <a:srgbClr val="FF0000"/>
                </a:solidFill>
              </a:rPr>
              <a:t>数字特征：</a:t>
            </a:r>
            <a:r>
              <a:rPr lang="zh-CN" altLang="en-US"/>
              <a:t>数学期望、方差、相关函数、协方差函数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6638C-6827-4D01-BEFF-E7F29E00DD99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/>
              <a:t>*The joint distribution function：   </a:t>
            </a:r>
          </a:p>
          <a:p>
            <a:pPr>
              <a:buFontTx/>
              <a:buNone/>
            </a:pPr>
            <a:r>
              <a:rPr lang="en-US" altLang="zh-CN" sz="2400">
                <a:cs typeface="Times New Roman" pitchFamily="18" charset="0"/>
              </a:rPr>
              <a:t>                                                                                                          (1)</a:t>
            </a:r>
          </a:p>
          <a:p>
            <a:pPr>
              <a:buFontTx/>
              <a:buNone/>
            </a:pPr>
            <a:r>
              <a:rPr lang="en-US" altLang="zh-CN" sz="2400">
                <a:cs typeface="Times New Roman" pitchFamily="18" charset="0"/>
              </a:rPr>
              <a:t>*Strictly stationary</a:t>
            </a:r>
            <a:r>
              <a:rPr lang="en-US" altLang="zh-CN" sz="2400"/>
              <a:t>：</a:t>
            </a:r>
          </a:p>
          <a:p>
            <a:pPr>
              <a:buFontTx/>
              <a:buNone/>
            </a:pPr>
            <a:r>
              <a:rPr lang="en-US" altLang="zh-CN" sz="2400">
                <a:cs typeface="Times New Roman" pitchFamily="18" charset="0"/>
              </a:rPr>
              <a:t>    for all time shifts τ, all k, and all possible choices of observation times t</a:t>
            </a:r>
            <a:r>
              <a:rPr lang="en-US" altLang="zh-CN" sz="2400" baseline="-25000">
                <a:cs typeface="Times New Roman" pitchFamily="18" charset="0"/>
              </a:rPr>
              <a:t>1</a:t>
            </a:r>
            <a:r>
              <a:rPr lang="en-US" altLang="zh-CN" sz="2400">
                <a:cs typeface="Times New Roman" pitchFamily="18" charset="0"/>
              </a:rPr>
              <a:t>,…, t</a:t>
            </a:r>
            <a:r>
              <a:rPr lang="en-US" altLang="zh-CN" sz="2400" baseline="-25000">
                <a:cs typeface="Times New Roman" pitchFamily="18" charset="0"/>
              </a:rPr>
              <a:t>k   </a:t>
            </a:r>
            <a:r>
              <a:rPr lang="en-US" altLang="zh-CN" sz="2400">
                <a:cs typeface="Times New Roman" pitchFamily="18" charset="0"/>
              </a:rPr>
              <a:t>the equation(1) always be true.</a:t>
            </a:r>
          </a:p>
          <a:p>
            <a:pPr>
              <a:buFontTx/>
              <a:buNone/>
            </a:pPr>
            <a:r>
              <a:rPr lang="en-US" altLang="zh-CN" sz="2400"/>
              <a:t>*Wide-sense stationary：</a:t>
            </a:r>
          </a:p>
          <a:p>
            <a:pPr>
              <a:buFontTx/>
              <a:buNone/>
            </a:pPr>
            <a:r>
              <a:rPr lang="en-US" altLang="zh-CN" sz="2400"/>
              <a:t>    1、K=1:                                                     for all </a:t>
            </a:r>
            <a:r>
              <a:rPr lang="en-US" altLang="zh-CN" sz="2400" i="1"/>
              <a:t>t</a:t>
            </a:r>
            <a:r>
              <a:rPr lang="en-US" altLang="zh-CN" sz="2400"/>
              <a:t> and      . </a:t>
            </a:r>
          </a:p>
          <a:p>
            <a:pPr>
              <a:buFontTx/>
              <a:buNone/>
            </a:pPr>
            <a:r>
              <a:rPr lang="en-US" altLang="zh-CN" sz="2400"/>
              <a:t>    2、k=2 and </a:t>
            </a:r>
            <a:r>
              <a:rPr lang="en-US" altLang="zh-CN" sz="2400">
                <a:cs typeface="Times New Roman" pitchFamily="18" charset="0"/>
              </a:rPr>
              <a:t>τ=- t</a:t>
            </a:r>
            <a:r>
              <a:rPr lang="en-US" altLang="zh-CN" sz="2400" baseline="-25000">
                <a:cs typeface="Times New Roman" pitchFamily="18" charset="0"/>
              </a:rPr>
              <a:t>1 </a:t>
            </a:r>
            <a:r>
              <a:rPr lang="en-US" altLang="zh-CN" sz="2400"/>
              <a:t>: </a:t>
            </a:r>
          </a:p>
          <a:p>
            <a:pPr>
              <a:buFontTx/>
              <a:buNone/>
            </a:pPr>
            <a:r>
              <a:rPr lang="zh-CN" altLang="en-US" sz="2400"/>
              <a:t>                                                                                   </a:t>
            </a:r>
            <a:r>
              <a:rPr lang="en-US" altLang="zh-CN" sz="2400"/>
              <a:t>for all      and </a:t>
            </a:r>
          </a:p>
          <a:p>
            <a:pPr>
              <a:buFontTx/>
              <a:buNone/>
            </a:pPr>
            <a:endParaRPr lang="zh-CN" altLang="en-US" sz="2400"/>
          </a:p>
        </p:txBody>
      </p:sp>
      <p:sp>
        <p:nvSpPr>
          <p:cNvPr id="413701" name="Rectangle 5"/>
          <p:cNvSpPr>
            <a:spLocks noChangeArrowheads="1"/>
          </p:cNvSpPr>
          <p:nvPr>
            <p:ph type="title"/>
          </p:nvPr>
        </p:nvSpPr>
        <p:spPr>
          <a:xfrm>
            <a:off x="762000" y="609600"/>
            <a:ext cx="7772400" cy="1143000"/>
          </a:xfrm>
          <a:solidFill>
            <a:schemeClr val="accent1"/>
          </a:solidFill>
          <a:ln/>
        </p:spPr>
        <p:txBody>
          <a:bodyPr/>
          <a:lstStyle/>
          <a:p>
            <a:r>
              <a:rPr lang="zh-CN" altLang="en-US"/>
              <a:t>1.3 </a:t>
            </a:r>
            <a:r>
              <a:rPr lang="en-US" altLang="zh-CN"/>
              <a:t>Stationary Process</a:t>
            </a:r>
          </a:p>
        </p:txBody>
      </p:sp>
      <p:sp>
        <p:nvSpPr>
          <p:cNvPr id="413703" name="Rectangle 7"/>
          <p:cNvSpPr>
            <a:spLocks noChangeArrowheads="1"/>
          </p:cNvSpPr>
          <p:nvPr/>
        </p:nvSpPr>
        <p:spPr bwMode="auto">
          <a:xfrm>
            <a:off x="318135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3702" name="Object 6"/>
          <p:cNvGraphicFramePr>
            <a:graphicFrameLocks noChangeAspect="1"/>
          </p:cNvGraphicFramePr>
          <p:nvPr/>
        </p:nvGraphicFramePr>
        <p:xfrm>
          <a:off x="838200" y="2209800"/>
          <a:ext cx="7086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84" r:id="rId3" imgW="2781300" imgH="241300" progId="Equation.3">
                  <p:embed/>
                </p:oleObj>
              </mc:Choice>
              <mc:Fallback>
                <p:oleObj r:id="rId3" imgW="27813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9800"/>
                        <a:ext cx="7086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5" name="Rectangle 9"/>
          <p:cNvSpPr>
            <a:spLocks noChangeArrowheads="1"/>
          </p:cNvSpPr>
          <p:nvPr/>
        </p:nvSpPr>
        <p:spPr bwMode="auto">
          <a:xfrm>
            <a:off x="369570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3704" name="Object 8"/>
          <p:cNvGraphicFramePr>
            <a:graphicFrameLocks noChangeAspect="1"/>
          </p:cNvGraphicFramePr>
          <p:nvPr/>
        </p:nvGraphicFramePr>
        <p:xfrm>
          <a:off x="1905000" y="4343400"/>
          <a:ext cx="35052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85" r:id="rId5" imgW="1752600" imgH="241300" progId="Equation.3">
                  <p:embed/>
                </p:oleObj>
              </mc:Choice>
              <mc:Fallback>
                <p:oleObj r:id="rId5" imgW="17526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35052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7" name="Rectangle 11"/>
          <p:cNvSpPr>
            <a:spLocks noChangeArrowheads="1"/>
          </p:cNvSpPr>
          <p:nvPr/>
        </p:nvSpPr>
        <p:spPr bwMode="auto">
          <a:xfrm>
            <a:off x="4510088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3706" name="Object 10"/>
          <p:cNvGraphicFramePr>
            <a:graphicFrameLocks noChangeAspect="1"/>
          </p:cNvGraphicFramePr>
          <p:nvPr/>
        </p:nvGraphicFramePr>
        <p:xfrm>
          <a:off x="7239000" y="44196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86" r:id="rId7" imgW="126835" imgH="139518" progId="Equation.3">
                  <p:embed/>
                </p:oleObj>
              </mc:Choice>
              <mc:Fallback>
                <p:oleObj r:id="rId7" imgW="126835" imgH="13951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419600"/>
                        <a:ext cx="263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9" name="Rectangle 13"/>
          <p:cNvSpPr>
            <a:spLocks noChangeArrowheads="1"/>
          </p:cNvSpPr>
          <p:nvPr/>
        </p:nvSpPr>
        <p:spPr bwMode="auto">
          <a:xfrm>
            <a:off x="3433763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3708" name="Object 12"/>
          <p:cNvGraphicFramePr>
            <a:graphicFrameLocks noChangeAspect="1"/>
          </p:cNvGraphicFramePr>
          <p:nvPr/>
        </p:nvGraphicFramePr>
        <p:xfrm>
          <a:off x="1371600" y="5181600"/>
          <a:ext cx="4953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87" r:id="rId9" imgW="2273300" imgH="241300" progId="Equation.3">
                  <p:embed/>
                </p:oleObj>
              </mc:Choice>
              <mc:Fallback>
                <p:oleObj r:id="rId9" imgW="22733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81600"/>
                        <a:ext cx="49530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11" name="Rectangle 15"/>
          <p:cNvSpPr>
            <a:spLocks noChangeArrowheads="1"/>
          </p:cNvSpPr>
          <p:nvPr/>
        </p:nvSpPr>
        <p:spPr bwMode="auto">
          <a:xfrm>
            <a:off x="4510088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3710" name="Object 14"/>
          <p:cNvGraphicFramePr>
            <a:graphicFrameLocks noChangeAspect="1"/>
          </p:cNvGraphicFramePr>
          <p:nvPr/>
        </p:nvGraphicFramePr>
        <p:xfrm>
          <a:off x="7467600" y="5105400"/>
          <a:ext cx="301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88" r:id="rId11" imgW="126780" imgH="215526" progId="Equation.3">
                  <p:embed/>
                </p:oleObj>
              </mc:Choice>
              <mc:Fallback>
                <p:oleObj r:id="rId11" imgW="126780" imgH="21552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105400"/>
                        <a:ext cx="3016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13" name="Rectangle 17"/>
          <p:cNvSpPr>
            <a:spLocks noChangeArrowheads="1"/>
          </p:cNvSpPr>
          <p:nvPr/>
        </p:nvSpPr>
        <p:spPr bwMode="auto">
          <a:xfrm>
            <a:off x="450056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3712" name="Object 16"/>
          <p:cNvGraphicFramePr>
            <a:graphicFrameLocks noChangeAspect="1"/>
          </p:cNvGraphicFramePr>
          <p:nvPr/>
        </p:nvGraphicFramePr>
        <p:xfrm>
          <a:off x="8332788" y="5105400"/>
          <a:ext cx="3476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89" r:id="rId13" imgW="139579" imgH="215713" progId="Equation.3">
                  <p:embed/>
                </p:oleObj>
              </mc:Choice>
              <mc:Fallback>
                <p:oleObj r:id="rId13" imgW="139579" imgH="2157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788" y="5105400"/>
                        <a:ext cx="3476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11D39-574C-4F0F-B25E-F41F1EE853CE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14722" name="Rectangle 2"/>
          <p:cNvSpPr>
            <a:spLocks noChangeArrowheads="1"/>
          </p:cNvSpPr>
          <p:nvPr/>
        </p:nvSpPr>
        <p:spPr bwMode="auto">
          <a:xfrm>
            <a:off x="762000" y="609600"/>
            <a:ext cx="77724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4400">
                <a:solidFill>
                  <a:schemeClr val="tx2"/>
                </a:solidFill>
              </a:rPr>
              <a:t>1.3 </a:t>
            </a:r>
            <a:r>
              <a:rPr lang="en-US" altLang="zh-CN" sz="4400">
                <a:solidFill>
                  <a:schemeClr val="tx2"/>
                </a:solidFill>
              </a:rPr>
              <a:t>Stationary Process</a:t>
            </a:r>
          </a:p>
        </p:txBody>
      </p:sp>
      <p:pic>
        <p:nvPicPr>
          <p:cNvPr id="414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1752600"/>
            <a:ext cx="7391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4724" name="Rectangle 4"/>
          <p:cNvSpPr>
            <a:spLocks noChangeArrowheads="1"/>
          </p:cNvSpPr>
          <p:nvPr/>
        </p:nvSpPr>
        <p:spPr bwMode="auto">
          <a:xfrm>
            <a:off x="914400" y="56388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zh-CN" sz="2400" b="1">
                <a:solidFill>
                  <a:schemeClr val="tx2"/>
                </a:solidFill>
              </a:rPr>
              <a:t>Figure 1.2  </a:t>
            </a:r>
            <a:r>
              <a:rPr lang="en-US" altLang="zh-CN" sz="2400">
                <a:solidFill>
                  <a:schemeClr val="tx2"/>
                </a:solidFill>
              </a:rPr>
              <a:t>Illustrating the probability of a joint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U演示模板">
  <a:themeElements>
    <a:clrScheme name="SEU演示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U演示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EU演示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U演示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5794</TotalTime>
  <Pages>46</Pages>
  <Words>2076</Words>
  <Application>Microsoft Office PowerPoint</Application>
  <PresentationFormat>全屏显示(4:3)</PresentationFormat>
  <Paragraphs>470</Paragraphs>
  <Slides>65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76" baseType="lpstr">
      <vt:lpstr>Times New Roman</vt:lpstr>
      <vt:lpstr>PMingLiU</vt:lpstr>
      <vt:lpstr>宋体</vt:lpstr>
      <vt:lpstr>Tahoma</vt:lpstr>
      <vt:lpstr>华文新魏</vt:lpstr>
      <vt:lpstr>Wingdings</vt:lpstr>
      <vt:lpstr>Arial</vt:lpstr>
      <vt:lpstr>Verdana</vt:lpstr>
      <vt:lpstr>SEU演示模板</vt:lpstr>
      <vt:lpstr>位图图像</vt:lpstr>
      <vt:lpstr>Microsoft 公式 3.0</vt:lpstr>
      <vt:lpstr>CH1：Random Processes</vt:lpstr>
      <vt:lpstr>CH1：Random Processes</vt:lpstr>
      <vt:lpstr>1.1 Introduction</vt:lpstr>
      <vt:lpstr>1.2 Mathematical Definition of a Random Process</vt:lpstr>
      <vt:lpstr>1.2 Mathematical Definition of a Random Process</vt:lpstr>
      <vt:lpstr>1.2 Mathematical Definition of a Random Process</vt:lpstr>
      <vt:lpstr>对随机过程的研究：</vt:lpstr>
      <vt:lpstr>1.3 Stationary Process</vt:lpstr>
      <vt:lpstr>PowerPoint 演示文稿</vt:lpstr>
      <vt:lpstr>1.3 Stationary Process</vt:lpstr>
      <vt:lpstr>1.3 Stationary Process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Implementation of Bluetooth Technology</dc:title>
  <dc:subject>Bluetooth</dc:subject>
  <dc:creator>Ming, Zi Corporation</dc:creator>
  <cp:lastModifiedBy>昀璞</cp:lastModifiedBy>
  <cp:revision>130</cp:revision>
  <cp:lastPrinted>2000-11-02T06:39:21Z</cp:lastPrinted>
  <dcterms:created xsi:type="dcterms:W3CDTF">2000-11-02T04:40:05Z</dcterms:created>
  <dcterms:modified xsi:type="dcterms:W3CDTF">2015-09-23T15:39:19Z</dcterms:modified>
</cp:coreProperties>
</file>