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7"/>
  </p:notesMasterIdLst>
  <p:handoutMasterIdLst>
    <p:handoutMasterId r:id="rId138"/>
  </p:handoutMasterIdLst>
  <p:sldIdLst>
    <p:sldId id="682" r:id="rId2"/>
    <p:sldId id="539" r:id="rId3"/>
    <p:sldId id="686" r:id="rId4"/>
    <p:sldId id="687" r:id="rId5"/>
    <p:sldId id="541" r:id="rId6"/>
    <p:sldId id="542" r:id="rId7"/>
    <p:sldId id="688" r:id="rId8"/>
    <p:sldId id="689" r:id="rId9"/>
    <p:sldId id="546" r:id="rId10"/>
    <p:sldId id="690" r:id="rId11"/>
    <p:sldId id="547" r:id="rId12"/>
    <p:sldId id="545" r:id="rId13"/>
    <p:sldId id="550" r:id="rId14"/>
    <p:sldId id="554" r:id="rId15"/>
    <p:sldId id="691" r:id="rId16"/>
    <p:sldId id="552" r:id="rId17"/>
    <p:sldId id="556" r:id="rId18"/>
    <p:sldId id="558" r:id="rId19"/>
    <p:sldId id="557" r:id="rId20"/>
    <p:sldId id="555" r:id="rId21"/>
    <p:sldId id="560" r:id="rId22"/>
    <p:sldId id="561" r:id="rId23"/>
    <p:sldId id="559" r:id="rId24"/>
    <p:sldId id="566" r:id="rId25"/>
    <p:sldId id="563" r:id="rId26"/>
    <p:sldId id="565" r:id="rId27"/>
    <p:sldId id="564" r:id="rId28"/>
    <p:sldId id="568" r:id="rId29"/>
    <p:sldId id="567" r:id="rId30"/>
    <p:sldId id="570" r:id="rId31"/>
    <p:sldId id="571" r:id="rId32"/>
    <p:sldId id="569" r:id="rId33"/>
    <p:sldId id="573" r:id="rId34"/>
    <p:sldId id="572" r:id="rId35"/>
    <p:sldId id="575" r:id="rId36"/>
    <p:sldId id="577" r:id="rId37"/>
    <p:sldId id="578" r:id="rId38"/>
    <p:sldId id="576" r:id="rId39"/>
    <p:sldId id="580" r:id="rId40"/>
    <p:sldId id="581" r:id="rId41"/>
    <p:sldId id="583" r:id="rId42"/>
    <p:sldId id="584" r:id="rId43"/>
    <p:sldId id="582" r:id="rId44"/>
    <p:sldId id="586" r:id="rId45"/>
    <p:sldId id="587" r:id="rId46"/>
    <p:sldId id="588" r:id="rId47"/>
    <p:sldId id="585" r:id="rId48"/>
    <p:sldId id="590" r:id="rId49"/>
    <p:sldId id="591" r:id="rId50"/>
    <p:sldId id="589" r:id="rId51"/>
    <p:sldId id="593" r:id="rId52"/>
    <p:sldId id="594" r:id="rId53"/>
    <p:sldId id="592" r:id="rId54"/>
    <p:sldId id="596" r:id="rId55"/>
    <p:sldId id="597" r:id="rId56"/>
    <p:sldId id="595" r:id="rId57"/>
    <p:sldId id="599" r:id="rId58"/>
    <p:sldId id="600" r:id="rId59"/>
    <p:sldId id="598" r:id="rId60"/>
    <p:sldId id="602" r:id="rId61"/>
    <p:sldId id="603" r:id="rId62"/>
    <p:sldId id="601" r:id="rId63"/>
    <p:sldId id="605" r:id="rId64"/>
    <p:sldId id="606" r:id="rId65"/>
    <p:sldId id="608" r:id="rId66"/>
    <p:sldId id="604" r:id="rId67"/>
    <p:sldId id="609" r:id="rId68"/>
    <p:sldId id="610" r:id="rId69"/>
    <p:sldId id="611" r:id="rId70"/>
    <p:sldId id="613" r:id="rId71"/>
    <p:sldId id="614" r:id="rId72"/>
    <p:sldId id="607" r:id="rId73"/>
    <p:sldId id="615" r:id="rId74"/>
    <p:sldId id="612" r:id="rId75"/>
    <p:sldId id="617" r:id="rId76"/>
    <p:sldId id="618" r:id="rId77"/>
    <p:sldId id="616" r:id="rId78"/>
    <p:sldId id="620" r:id="rId79"/>
    <p:sldId id="621" r:id="rId80"/>
    <p:sldId id="623" r:id="rId81"/>
    <p:sldId id="624" r:id="rId82"/>
    <p:sldId id="622" r:id="rId83"/>
    <p:sldId id="626" r:id="rId84"/>
    <p:sldId id="627" r:id="rId85"/>
    <p:sldId id="629" r:id="rId86"/>
    <p:sldId id="630" r:id="rId87"/>
    <p:sldId id="628" r:id="rId88"/>
    <p:sldId id="632" r:id="rId89"/>
    <p:sldId id="683" r:id="rId90"/>
    <p:sldId id="633" r:id="rId91"/>
    <p:sldId id="636" r:id="rId92"/>
    <p:sldId id="634" r:id="rId93"/>
    <p:sldId id="635" r:id="rId94"/>
    <p:sldId id="638" r:id="rId95"/>
    <p:sldId id="637" r:id="rId96"/>
    <p:sldId id="640" r:id="rId97"/>
    <p:sldId id="641" r:id="rId98"/>
    <p:sldId id="642" r:id="rId99"/>
    <p:sldId id="639" r:id="rId100"/>
    <p:sldId id="644" r:id="rId101"/>
    <p:sldId id="645" r:id="rId102"/>
    <p:sldId id="646" r:id="rId103"/>
    <p:sldId id="647" r:id="rId104"/>
    <p:sldId id="648" r:id="rId105"/>
    <p:sldId id="643" r:id="rId106"/>
    <p:sldId id="650" r:id="rId107"/>
    <p:sldId id="651" r:id="rId108"/>
    <p:sldId id="649" r:id="rId109"/>
    <p:sldId id="653" r:id="rId110"/>
    <p:sldId id="654" r:id="rId111"/>
    <p:sldId id="655" r:id="rId112"/>
    <p:sldId id="656" r:id="rId113"/>
    <p:sldId id="652" r:id="rId114"/>
    <p:sldId id="658" r:id="rId115"/>
    <p:sldId id="659" r:id="rId116"/>
    <p:sldId id="660" r:id="rId117"/>
    <p:sldId id="661" r:id="rId118"/>
    <p:sldId id="657" r:id="rId119"/>
    <p:sldId id="663" r:id="rId120"/>
    <p:sldId id="664" r:id="rId121"/>
    <p:sldId id="665" r:id="rId122"/>
    <p:sldId id="662" r:id="rId123"/>
    <p:sldId id="667" r:id="rId124"/>
    <p:sldId id="668" r:id="rId125"/>
    <p:sldId id="669" r:id="rId126"/>
    <p:sldId id="671" r:id="rId127"/>
    <p:sldId id="672" r:id="rId128"/>
    <p:sldId id="666" r:id="rId129"/>
    <p:sldId id="674" r:id="rId130"/>
    <p:sldId id="675" r:id="rId131"/>
    <p:sldId id="676" r:id="rId132"/>
    <p:sldId id="677" r:id="rId133"/>
    <p:sldId id="673" r:id="rId134"/>
    <p:sldId id="679" r:id="rId135"/>
    <p:sldId id="680" r:id="rId136"/>
  </p:sldIdLst>
  <p:sldSz cx="9144000" cy="6858000" type="screen4x3"/>
  <p:notesSz cx="6829425" cy="10001250"/>
  <p:kinsoku lang="zh-TW" invalStChars="!),.:;?]}，、。．；：？！︰…‥﹐﹑﹒﹔﹕﹖﹗｜–︱—︳?︴﹏）︶﹜︸〕︺】︼》︾〉﹀」﹂』﹄﹚﹜﹞’”〞′·" invalEndChars="([{（︵﹛︷〔︹【︻《︽〈︿「﹁『﹃﹙﹛﹝‘“〝‵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3366"/>
    <a:srgbClr val="114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74" autoAdjust="0"/>
    <p:restoredTop sz="94675" autoAdjust="0"/>
  </p:normalViewPr>
  <p:slideViewPr>
    <p:cSldViewPr>
      <p:cViewPr>
        <p:scale>
          <a:sx n="50" d="100"/>
          <a:sy n="50" d="100"/>
        </p:scale>
        <p:origin x="-1698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8"/>
    </p:cViewPr>
  </p:sorterViewPr>
  <p:notesViewPr>
    <p:cSldViewPr>
      <p:cViewPr varScale="1">
        <p:scale>
          <a:sx n="58" d="100"/>
          <a:sy n="58" d="100"/>
        </p:scale>
        <p:origin x="-1818" y="-78"/>
      </p:cViewPr>
      <p:guideLst>
        <p:guide orient="horz" pos="3150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37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3.wmf"/><Relationship Id="rId7" Type="http://schemas.openxmlformats.org/officeDocument/2006/relationships/image" Target="../media/image96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8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85.wmf"/><Relationship Id="rId4" Type="http://schemas.openxmlformats.org/officeDocument/2006/relationships/image" Target="../media/image10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8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1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1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37.wmf"/><Relationship Id="rId1" Type="http://schemas.openxmlformats.org/officeDocument/2006/relationships/image" Target="../media/image12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7" Type="http://schemas.openxmlformats.org/officeDocument/2006/relationships/image" Target="../media/image129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8.wmf"/><Relationship Id="rId5" Type="http://schemas.openxmlformats.org/officeDocument/2006/relationships/image" Target="../media/image116.wmf"/><Relationship Id="rId4" Type="http://schemas.openxmlformats.org/officeDocument/2006/relationships/image" Target="../media/image12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4" Type="http://schemas.openxmlformats.org/officeDocument/2006/relationships/image" Target="../media/image14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83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4" Type="http://schemas.openxmlformats.org/officeDocument/2006/relationships/image" Target="../media/image196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4" Type="http://schemas.openxmlformats.org/officeDocument/2006/relationships/image" Target="../media/image209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wmf"/><Relationship Id="rId1" Type="http://schemas.openxmlformats.org/officeDocument/2006/relationships/image" Target="../media/image210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wmf"/><Relationship Id="rId1" Type="http://schemas.openxmlformats.org/officeDocument/2006/relationships/image" Target="../media/image212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4" Type="http://schemas.openxmlformats.org/officeDocument/2006/relationships/image" Target="../media/image217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4" Type="http://schemas.openxmlformats.org/officeDocument/2006/relationships/image" Target="../media/image226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4" Type="http://schemas.openxmlformats.org/officeDocument/2006/relationships/image" Target="../media/image237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4" Type="http://schemas.openxmlformats.org/officeDocument/2006/relationships/image" Target="../media/image241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38.wmf"/><Relationship Id="rId1" Type="http://schemas.openxmlformats.org/officeDocument/2006/relationships/image" Target="../media/image242.wmf"/><Relationship Id="rId5" Type="http://schemas.openxmlformats.org/officeDocument/2006/relationships/image" Target="../media/image183.wmf"/><Relationship Id="rId4" Type="http://schemas.openxmlformats.org/officeDocument/2006/relationships/image" Target="../media/image244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4" Type="http://schemas.openxmlformats.org/officeDocument/2006/relationships/image" Target="../media/image247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Relationship Id="rId5" Type="http://schemas.openxmlformats.org/officeDocument/2006/relationships/image" Target="../media/image183.wmf"/><Relationship Id="rId4" Type="http://schemas.openxmlformats.org/officeDocument/2006/relationships/image" Target="../media/image265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381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84263" y="877888"/>
            <a:ext cx="4660900" cy="34956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54563"/>
            <a:ext cx="5008562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305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1CEA2E-4AFC-4785-8A3A-ADD0720F61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23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35BE83-FDF1-4E33-89CD-3581FC7229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69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9A4EDE-AB65-46BF-B518-961547D3877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93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D86777-BD3B-4AC5-AC16-44D22D6E05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07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6E7A11-5CCB-48F6-9531-8562F1FC31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45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60B285-E114-4CCC-B905-0070756943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35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7EE1F9-7EEC-4999-A7C9-830D23F5F8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50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D6A86E-6774-4915-805F-56A0096EBC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54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F21020-09A4-4169-9D0A-A2A387EF14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84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D91EA2-BD7E-4451-A358-BB4D8904D6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31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08280-29AD-4770-93A6-8671619081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912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1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1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00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CC66"/>
                </a:solidFill>
              </a:defRPr>
            </a:lvl1pPr>
          </a:lstStyle>
          <a:p>
            <a:fld id="{093215D1-EA81-4ADA-A4C4-2E5B48C0416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91174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75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FFCC66"/>
                </a:solidFill>
                <a:latin typeface="Tahoma" pitchFamily="34" charset="0"/>
                <a:ea typeface="华文新魏" pitchFamily="2" charset="-122"/>
              </a:rPr>
              <a:t>东南大学移动通信国家重点实验室</a:t>
            </a:r>
          </a:p>
        </p:txBody>
      </p: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“通信系统(</a:t>
            </a:r>
            <a:r>
              <a:rPr lang="en-US" altLang="zh-CN" sz="20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Communication Systems)”</a:t>
            </a:r>
            <a:r>
              <a:rPr lang="zh-CN" altLang="en-US" sz="20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课件</a:t>
            </a:r>
          </a:p>
        </p:txBody>
      </p:sp>
      <p:graphicFrame>
        <p:nvGraphicFramePr>
          <p:cNvPr id="391177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80" name="位图图像" r:id="rId14" imgW="2857899" imgH="2809524" progId="Paint.Picture">
                  <p:embed/>
                </p:oleObj>
              </mc:Choice>
              <mc:Fallback>
                <p:oleObj name="位图图像" r:id="rId14" imgW="2857899" imgH="2809524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2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99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201.w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2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204.wmf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187.bin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209.w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192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11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210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212.wmf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0" Type="http://schemas.openxmlformats.org/officeDocument/2006/relationships/image" Target="../media/image217.w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00.bin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19.wmf"/><Relationship Id="rId5" Type="http://schemas.openxmlformats.org/officeDocument/2006/relationships/oleObject" Target="../embeddings/oleObject203.bin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05.bin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226.wmf"/><Relationship Id="rId4" Type="http://schemas.openxmlformats.org/officeDocument/2006/relationships/image" Target="../media/image223.wmf"/><Relationship Id="rId9" Type="http://schemas.openxmlformats.org/officeDocument/2006/relationships/oleObject" Target="../embeddings/oleObject20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211.bin"/><Relationship Id="rId4" Type="http://schemas.openxmlformats.org/officeDocument/2006/relationships/image" Target="../media/image227.wmf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31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230.wmf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35.wmf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37.wmf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19.bin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239.wmf"/><Relationship Id="rId5" Type="http://schemas.openxmlformats.org/officeDocument/2006/relationships/oleObject" Target="../embeddings/oleObject221.bin"/><Relationship Id="rId10" Type="http://schemas.openxmlformats.org/officeDocument/2006/relationships/image" Target="../media/image241.wmf"/><Relationship Id="rId4" Type="http://schemas.openxmlformats.org/officeDocument/2006/relationships/image" Target="../media/image238.wmf"/><Relationship Id="rId9" Type="http://schemas.openxmlformats.org/officeDocument/2006/relationships/oleObject" Target="../embeddings/oleObject223.bin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1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38.wmf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5.bin"/><Relationship Id="rId10" Type="http://schemas.openxmlformats.org/officeDocument/2006/relationships/image" Target="../media/image244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227.bin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246.wmf"/><Relationship Id="rId5" Type="http://schemas.openxmlformats.org/officeDocument/2006/relationships/oleObject" Target="../embeddings/oleObject230.bin"/><Relationship Id="rId10" Type="http://schemas.openxmlformats.org/officeDocument/2006/relationships/image" Target="../media/image247.wmf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232.bin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250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49.wmf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237.bin"/><Relationship Id="rId4" Type="http://schemas.openxmlformats.org/officeDocument/2006/relationships/image" Target="../media/image252.wmf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258.wmf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1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263.w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0" Type="http://schemas.openxmlformats.org/officeDocument/2006/relationships/image" Target="../media/image265.wmf"/><Relationship Id="rId4" Type="http://schemas.openxmlformats.org/officeDocument/2006/relationships/image" Target="../media/image262.wmf"/><Relationship Id="rId9" Type="http://schemas.openxmlformats.org/officeDocument/2006/relationships/oleObject" Target="../embeddings/oleObject243.bin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26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2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6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1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wmf"/><Relationship Id="rId11" Type="http://schemas.openxmlformats.org/officeDocument/2006/relationships/image" Target="../media/image58.wmf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5.bin"/><Relationship Id="rId4" Type="http://schemas.openxmlformats.org/officeDocument/2006/relationships/image" Target="../media/image55.wmf"/><Relationship Id="rId9" Type="http://schemas.openxmlformats.org/officeDocument/2006/relationships/image" Target="../media/image5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1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79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6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7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90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85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95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100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8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04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97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01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19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05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22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16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7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5.wmf"/><Relationship Id="rId11" Type="http://schemas.openxmlformats.org/officeDocument/2006/relationships/image" Target="../media/image127.wmf"/><Relationship Id="rId5" Type="http://schemas.openxmlformats.org/officeDocument/2006/relationships/oleObject" Target="../embeddings/oleObject111.bin"/><Relationship Id="rId15" Type="http://schemas.openxmlformats.org/officeDocument/2006/relationships/image" Target="../media/image128.wmf"/><Relationship Id="rId10" Type="http://schemas.openxmlformats.org/officeDocument/2006/relationships/oleObject" Target="../embeddings/oleObject114.bin"/><Relationship Id="rId4" Type="http://schemas.openxmlformats.org/officeDocument/2006/relationships/image" Target="../media/image124.wmf"/><Relationship Id="rId9" Type="http://schemas.openxmlformats.org/officeDocument/2006/relationships/image" Target="../media/image126.wmf"/><Relationship Id="rId14" Type="http://schemas.openxmlformats.org/officeDocument/2006/relationships/oleObject" Target="../embeddings/oleObject116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3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33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36.w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39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42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33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37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58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61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63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65.w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68.w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73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76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78.w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83.wmf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163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70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188.w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83.w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90.w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94.wmf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17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0C969-467D-4D08-9295-B4627C4D7C7A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70451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4000"/>
              <a:t>Problems</a:t>
            </a:r>
            <a:r>
              <a:rPr lang="en-US" altLang="zh-CN" sz="4000">
                <a:sym typeface="Wingdings" pitchFamily="2" charset="2"/>
              </a:rPr>
              <a:t>: (P166-182)</a:t>
            </a:r>
            <a:endParaRPr lang="en-US" altLang="zh-CN" sz="4000"/>
          </a:p>
          <a:p>
            <a:pPr algn="ctr">
              <a:buFontTx/>
              <a:buNone/>
            </a:pPr>
            <a:r>
              <a:rPr lang="zh-CN" altLang="en-US" sz="4800"/>
              <a:t>2.7, 2.8, 2.15, 2.21, 2.28, </a:t>
            </a:r>
          </a:p>
          <a:p>
            <a:pPr algn="ctr">
              <a:buFontTx/>
              <a:buNone/>
            </a:pPr>
            <a:r>
              <a:rPr lang="zh-CN" altLang="en-US" sz="4800"/>
              <a:t>2.34, 2.37, 2.41, 2.46, 2.52</a:t>
            </a:r>
            <a:endParaRPr lang="en-US" altLang="zh-CN" sz="4800"/>
          </a:p>
        </p:txBody>
      </p:sp>
      <p:sp>
        <p:nvSpPr>
          <p:cNvPr id="704517" name="Rectangle 1029"/>
          <p:cNvSpPr>
            <a:spLocks noChangeArrowheads="1"/>
          </p:cNvSpPr>
          <p:nvPr>
            <p:ph type="title"/>
          </p:nvPr>
        </p:nvSpPr>
        <p:spPr>
          <a:xfrm>
            <a:off x="0" y="620713"/>
            <a:ext cx="9144000" cy="1143000"/>
          </a:xfrm>
          <a:solidFill>
            <a:schemeClr val="accent1"/>
          </a:solidFill>
          <a:ln/>
        </p:spPr>
        <p:txBody>
          <a:bodyPr/>
          <a:lstStyle/>
          <a:p>
            <a:r>
              <a:rPr lang="en-US" altLang="zh-CN" sz="3200"/>
              <a:t>CH2  Continuous-Wave Modulation</a:t>
            </a:r>
            <a:endParaRPr lang="en-US" altLang="zh-CN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367F0-3E69-4C76-B943-BAD969C7BFE1}" type="slidenum">
              <a:rPr lang="zh-CN" altLang="en-US"/>
              <a:pPr/>
              <a:t>10</a:t>
            </a:fld>
            <a:endParaRPr lang="en-US" altLang="zh-CN"/>
          </a:p>
        </p:txBody>
      </p:sp>
      <p:pic>
        <p:nvPicPr>
          <p:cNvPr id="7127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01888"/>
            <a:ext cx="7993063" cy="312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2707" name="Rectangle 3"/>
          <p:cNvSpPr>
            <a:spLocks noChangeArrowheads="1"/>
          </p:cNvSpPr>
          <p:nvPr/>
        </p:nvSpPr>
        <p:spPr bwMode="auto">
          <a:xfrm>
            <a:off x="1403350" y="5486400"/>
            <a:ext cx="648176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349375" indent="-1349375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>
                <a:latin typeface="Comic Sans MS" pitchFamily="66" charset="0"/>
              </a:rPr>
              <a:t>Fig. 2.4</a:t>
            </a:r>
            <a:r>
              <a:rPr lang="en-US" altLang="zh-CN" sz="2400">
                <a:latin typeface="Comic Sans MS" pitchFamily="66" charset="0"/>
              </a:rPr>
              <a:t>  (a) Spectrum of  baseband signal; (b) Spectrum of  AM wave.</a:t>
            </a:r>
          </a:p>
        </p:txBody>
      </p:sp>
      <p:graphicFrame>
        <p:nvGraphicFramePr>
          <p:cNvPr id="712708" name="Object 4"/>
          <p:cNvGraphicFramePr>
            <a:graphicFrameLocks noChangeAspect="1"/>
          </p:cNvGraphicFramePr>
          <p:nvPr/>
        </p:nvGraphicFramePr>
        <p:xfrm>
          <a:off x="1476375" y="1916113"/>
          <a:ext cx="60944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12" name="公式" r:id="rId4" imgW="3936960" imgH="393480" progId="Equation.3">
                  <p:embed/>
                </p:oleObj>
              </mc:Choice>
              <mc:Fallback>
                <p:oleObj name="公式" r:id="rId4" imgW="39369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16113"/>
                        <a:ext cx="6094413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09" name="Object 5"/>
          <p:cNvGraphicFramePr>
            <a:graphicFrameLocks noChangeAspect="1"/>
          </p:cNvGraphicFramePr>
          <p:nvPr/>
        </p:nvGraphicFramePr>
        <p:xfrm>
          <a:off x="1524000" y="4419600"/>
          <a:ext cx="16002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13" r:id="rId6" imgW="863225" imgH="203112" progId="Equation.3">
                  <p:embed/>
                </p:oleObj>
              </mc:Choice>
              <mc:Fallback>
                <p:oleObj r:id="rId6" imgW="863225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19600"/>
                        <a:ext cx="160020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710" name="Text Box 6"/>
          <p:cNvSpPr txBox="1">
            <a:spLocks noChangeArrowheads="1"/>
          </p:cNvSpPr>
          <p:nvPr/>
        </p:nvSpPr>
        <p:spPr bwMode="auto">
          <a:xfrm>
            <a:off x="684213" y="1484313"/>
            <a:ext cx="620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omic Sans MS" pitchFamily="66" charset="0"/>
              </a:rPr>
              <a:t>Fourier transform of AM modulated signal</a:t>
            </a:r>
          </a:p>
        </p:txBody>
      </p:sp>
      <p:sp>
        <p:nvSpPr>
          <p:cNvPr id="712711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2.2  Amplitude Modulation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716F-2B9F-4C09-A5CF-CC83CAE7D1DA}" type="slidenum">
              <a:rPr lang="zh-CN" altLang="en-US"/>
              <a:pPr/>
              <a:t>100</a:t>
            </a:fld>
            <a:endParaRPr lang="en-US" altLang="zh-CN"/>
          </a:p>
        </p:txBody>
      </p:sp>
      <p:sp>
        <p:nvSpPr>
          <p:cNvPr id="665602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We known that the envelope detector output due to noise alone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is Rayleigh distributed: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the gamma function:  </a:t>
            </a:r>
          </a:p>
        </p:txBody>
      </p:sp>
      <p:sp>
        <p:nvSpPr>
          <p:cNvPr id="66560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2.12 Noise in AM Receivers Using Envelope Detection</a:t>
            </a:r>
            <a:endParaRPr lang="en-US" altLang="zh-CN" sz="3200"/>
          </a:p>
        </p:txBody>
      </p:sp>
      <p:grpSp>
        <p:nvGrpSpPr>
          <p:cNvPr id="665610" name="Group 10"/>
          <p:cNvGrpSpPr>
            <a:grpSpLocks/>
          </p:cNvGrpSpPr>
          <p:nvPr/>
        </p:nvGrpSpPr>
        <p:grpSpPr bwMode="auto">
          <a:xfrm>
            <a:off x="1676400" y="2667000"/>
            <a:ext cx="5562600" cy="1295400"/>
            <a:chOff x="1056" y="1776"/>
            <a:chExt cx="2025" cy="462"/>
          </a:xfrm>
        </p:grpSpPr>
        <p:graphicFrame>
          <p:nvGraphicFramePr>
            <p:cNvPr id="665604" name="Object 4"/>
            <p:cNvGraphicFramePr>
              <a:graphicFrameLocks noChangeAspect="1"/>
            </p:cNvGraphicFramePr>
            <p:nvPr/>
          </p:nvGraphicFramePr>
          <p:xfrm>
            <a:off x="1056" y="1776"/>
            <a:ext cx="1080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19" r:id="rId3" imgW="1714500" imgH="736600" progId="Equation.3">
                    <p:embed/>
                  </p:oleObj>
                </mc:Choice>
                <mc:Fallback>
                  <p:oleObj r:id="rId3" imgW="1714500" imgH="736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776"/>
                          <a:ext cx="1080" cy="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06" name="Object 6"/>
            <p:cNvGraphicFramePr>
              <a:graphicFrameLocks noChangeAspect="1"/>
            </p:cNvGraphicFramePr>
            <p:nvPr/>
          </p:nvGraphicFramePr>
          <p:xfrm>
            <a:off x="2784" y="1872"/>
            <a:ext cx="234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20" r:id="rId5" imgW="368140" imgH="203112" progId="Equation.3">
                    <p:embed/>
                  </p:oleObj>
                </mc:Choice>
                <mc:Fallback>
                  <p:oleObj r:id="rId5" imgW="368140" imgH="20311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872"/>
                          <a:ext cx="234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08" name="Object 8"/>
            <p:cNvGraphicFramePr>
              <a:graphicFrameLocks noChangeAspect="1"/>
            </p:cNvGraphicFramePr>
            <p:nvPr/>
          </p:nvGraphicFramePr>
          <p:xfrm>
            <a:off x="2679" y="2103"/>
            <a:ext cx="402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21" r:id="rId7" imgW="634449" imgH="177646" progId="Equation.3">
                    <p:embed/>
                  </p:oleObj>
                </mc:Choice>
                <mc:Fallback>
                  <p:oleObj r:id="rId7" imgW="634449" imgH="17764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" y="2103"/>
                          <a:ext cx="402" cy="1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611" name="AutoShape 11"/>
          <p:cNvSpPr>
            <a:spLocks noChangeArrowheads="1"/>
          </p:cNvSpPr>
          <p:nvPr/>
        </p:nvSpPr>
        <p:spPr bwMode="auto">
          <a:xfrm>
            <a:off x="914400" y="4191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5612" name="Object 12"/>
          <p:cNvGraphicFramePr>
            <a:graphicFrameLocks noChangeAspect="1"/>
          </p:cNvGraphicFramePr>
          <p:nvPr/>
        </p:nvGraphicFramePr>
        <p:xfrm>
          <a:off x="1828800" y="3962400"/>
          <a:ext cx="57150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2" r:id="rId9" imgW="2946400" imgH="482600" progId="Equation.3">
                  <p:embed/>
                </p:oleObj>
              </mc:Choice>
              <mc:Fallback>
                <p:oleObj r:id="rId9" imgW="29464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2400"/>
                        <a:ext cx="5715000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14" name="Object 14"/>
          <p:cNvGraphicFramePr>
            <a:graphicFrameLocks noChangeAspect="1"/>
          </p:cNvGraphicFramePr>
          <p:nvPr/>
        </p:nvGraphicFramePr>
        <p:xfrm>
          <a:off x="3810000" y="4876800"/>
          <a:ext cx="3276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3" r:id="rId11" imgW="1524000" imgH="330200" progId="Equation.3">
                  <p:embed/>
                </p:oleObj>
              </mc:Choice>
              <mc:Fallback>
                <p:oleObj r:id="rId11" imgW="1524000" imgH="330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876800"/>
                        <a:ext cx="32766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16" name="AutoShape 16"/>
          <p:cNvSpPr>
            <a:spLocks noChangeArrowheads="1"/>
          </p:cNvSpPr>
          <p:nvPr/>
        </p:nvSpPr>
        <p:spPr bwMode="auto">
          <a:xfrm>
            <a:off x="914400" y="5791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5617" name="Object 17"/>
          <p:cNvGraphicFramePr>
            <a:graphicFrameLocks noChangeAspect="1"/>
          </p:cNvGraphicFramePr>
          <p:nvPr/>
        </p:nvGraphicFramePr>
        <p:xfrm>
          <a:off x="2133600" y="5562600"/>
          <a:ext cx="38100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4" r:id="rId13" imgW="1968500" imgH="457200" progId="Equation.3">
                  <p:embed/>
                </p:oleObj>
              </mc:Choice>
              <mc:Fallback>
                <p:oleObj r:id="rId13" imgW="1968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562600"/>
                        <a:ext cx="3810000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9655A-6FCB-4AD6-9850-B28A4589DB49}" type="slidenum">
              <a:rPr lang="zh-CN" altLang="en-US"/>
              <a:pPr/>
              <a:t>101</a:t>
            </a:fld>
            <a:endParaRPr lang="en-US" altLang="zh-CN"/>
          </a:p>
        </p:txBody>
      </p:sp>
      <p:sp>
        <p:nvSpPr>
          <p:cNvPr id="666626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y(t) is the combined presence of signal and noise ,we have: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</a:p>
        </p:txBody>
      </p:sp>
      <p:sp>
        <p:nvSpPr>
          <p:cNvPr id="66662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2.12 Noise in AM Receivers Using Envelope Detection</a:t>
            </a:r>
            <a:endParaRPr lang="en-US" altLang="zh-CN" sz="3200"/>
          </a:p>
        </p:txBody>
      </p:sp>
      <p:grpSp>
        <p:nvGrpSpPr>
          <p:cNvPr id="666634" name="Group 10"/>
          <p:cNvGrpSpPr>
            <a:grpSpLocks/>
          </p:cNvGrpSpPr>
          <p:nvPr/>
        </p:nvGrpSpPr>
        <p:grpSpPr bwMode="auto">
          <a:xfrm>
            <a:off x="1600200" y="2590800"/>
            <a:ext cx="5715000" cy="1219200"/>
            <a:chOff x="1152" y="1632"/>
            <a:chExt cx="2466" cy="462"/>
          </a:xfrm>
        </p:grpSpPr>
        <p:graphicFrame>
          <p:nvGraphicFramePr>
            <p:cNvPr id="666628" name="Object 4"/>
            <p:cNvGraphicFramePr>
              <a:graphicFrameLocks noChangeAspect="1"/>
            </p:cNvGraphicFramePr>
            <p:nvPr/>
          </p:nvGraphicFramePr>
          <p:xfrm>
            <a:off x="1152" y="1632"/>
            <a:ext cx="1518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41" r:id="rId3" imgW="2413000" imgH="736600" progId="Equation.3">
                    <p:embed/>
                  </p:oleObj>
                </mc:Choice>
                <mc:Fallback>
                  <p:oleObj r:id="rId3" imgW="2413000" imgH="736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632"/>
                          <a:ext cx="1518" cy="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630" name="Object 6"/>
            <p:cNvGraphicFramePr>
              <a:graphicFrameLocks noChangeAspect="1"/>
            </p:cNvGraphicFramePr>
            <p:nvPr/>
          </p:nvGraphicFramePr>
          <p:xfrm>
            <a:off x="3216" y="1728"/>
            <a:ext cx="234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42" r:id="rId5" imgW="368140" imgH="203112" progId="Equation.3">
                    <p:embed/>
                  </p:oleObj>
                </mc:Choice>
                <mc:Fallback>
                  <p:oleObj r:id="rId5" imgW="368140" imgH="20311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728"/>
                          <a:ext cx="234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632" name="Object 8"/>
            <p:cNvGraphicFramePr>
              <a:graphicFrameLocks noChangeAspect="1"/>
            </p:cNvGraphicFramePr>
            <p:nvPr/>
          </p:nvGraphicFramePr>
          <p:xfrm>
            <a:off x="3216" y="1968"/>
            <a:ext cx="402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43" r:id="rId7" imgW="634449" imgH="177646" progId="Equation.3">
                    <p:embed/>
                  </p:oleObj>
                </mc:Choice>
                <mc:Fallback>
                  <p:oleObj r:id="rId7" imgW="634449" imgH="17764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968"/>
                          <a:ext cx="402" cy="1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6635" name="AutoShape 11"/>
          <p:cNvSpPr>
            <a:spLocks noChangeArrowheads="1"/>
          </p:cNvSpPr>
          <p:nvPr/>
        </p:nvSpPr>
        <p:spPr bwMode="auto">
          <a:xfrm>
            <a:off x="762000" y="4191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6636" name="Object 12"/>
          <p:cNvGraphicFramePr>
            <a:graphicFrameLocks noChangeAspect="1"/>
          </p:cNvGraphicFramePr>
          <p:nvPr/>
        </p:nvGraphicFramePr>
        <p:xfrm>
          <a:off x="1600200" y="3962400"/>
          <a:ext cx="4876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44" r:id="rId9" imgW="2717800" imgH="482600" progId="Equation.3">
                  <p:embed/>
                </p:oleObj>
              </mc:Choice>
              <mc:Fallback>
                <p:oleObj r:id="rId9" imgW="27178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62400"/>
                        <a:ext cx="4876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38" name="AutoShape 14"/>
          <p:cNvSpPr>
            <a:spLocks noChangeArrowheads="1"/>
          </p:cNvSpPr>
          <p:nvPr/>
        </p:nvSpPr>
        <p:spPr bwMode="auto">
          <a:xfrm>
            <a:off x="762000" y="5105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6639" name="Object 15"/>
          <p:cNvGraphicFramePr>
            <a:graphicFrameLocks noChangeAspect="1"/>
          </p:cNvGraphicFramePr>
          <p:nvPr/>
        </p:nvGraphicFramePr>
        <p:xfrm>
          <a:off x="1600200" y="4876800"/>
          <a:ext cx="51054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45" r:id="rId11" imgW="3098800" imgH="482600" progId="Equation.3">
                  <p:embed/>
                </p:oleObj>
              </mc:Choice>
              <mc:Fallback>
                <p:oleObj r:id="rId11" imgW="3098800" imgH="482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76800"/>
                        <a:ext cx="51054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3C629-3DF8-4433-B732-DE3ACA8CE21F}" type="slidenum">
              <a:rPr lang="zh-CN" altLang="en-US"/>
              <a:pPr/>
              <a:t>102</a:t>
            </a:fld>
            <a:endParaRPr lang="en-US" altLang="zh-CN"/>
          </a:p>
        </p:txBody>
      </p:sp>
      <p:sp>
        <p:nvSpPr>
          <p:cNvPr id="667650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Using the integral representation: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Using :</a:t>
            </a:r>
          </a:p>
        </p:txBody>
      </p:sp>
      <p:sp>
        <p:nvSpPr>
          <p:cNvPr id="66765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2.12 Noise in AM Receivers Using Envelope Detection</a:t>
            </a:r>
            <a:endParaRPr lang="en-US" altLang="zh-CN" sz="3200"/>
          </a:p>
        </p:txBody>
      </p:sp>
      <p:graphicFrame>
        <p:nvGraphicFramePr>
          <p:cNvPr id="667652" name="Object 4"/>
          <p:cNvGraphicFramePr>
            <a:graphicFrameLocks noChangeAspect="1"/>
          </p:cNvGraphicFramePr>
          <p:nvPr/>
        </p:nvGraphicFramePr>
        <p:xfrm>
          <a:off x="914400" y="2514600"/>
          <a:ext cx="71628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62" r:id="rId3" imgW="3352800" imgH="457200" progId="Equation.3">
                  <p:embed/>
                </p:oleObj>
              </mc:Choice>
              <mc:Fallback>
                <p:oleObj r:id="rId3" imgW="3352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7162800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54" name="AutoShape 6"/>
          <p:cNvSpPr>
            <a:spLocks noChangeArrowheads="1"/>
          </p:cNvSpPr>
          <p:nvPr/>
        </p:nvSpPr>
        <p:spPr bwMode="auto">
          <a:xfrm>
            <a:off x="457200" y="3886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7655" name="Object 7"/>
          <p:cNvGraphicFramePr>
            <a:graphicFrameLocks noChangeAspect="1"/>
          </p:cNvGraphicFramePr>
          <p:nvPr/>
        </p:nvGraphicFramePr>
        <p:xfrm>
          <a:off x="1447800" y="3657600"/>
          <a:ext cx="3962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63" r:id="rId5" imgW="2463800" imgH="469900" progId="Equation.3">
                  <p:embed/>
                </p:oleObj>
              </mc:Choice>
              <mc:Fallback>
                <p:oleObj r:id="rId5" imgW="24638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7600"/>
                        <a:ext cx="39624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7" name="Object 9"/>
          <p:cNvGraphicFramePr>
            <a:graphicFrameLocks noChangeAspect="1"/>
          </p:cNvGraphicFramePr>
          <p:nvPr/>
        </p:nvGraphicFramePr>
        <p:xfrm>
          <a:off x="2057400" y="4724400"/>
          <a:ext cx="4191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64" r:id="rId7" imgW="2463800" imgH="215900" progId="Equation.3">
                  <p:embed/>
                </p:oleObj>
              </mc:Choice>
              <mc:Fallback>
                <p:oleObj r:id="rId7" imgW="24638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24400"/>
                        <a:ext cx="41910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59" name="AutoShape 11"/>
          <p:cNvSpPr>
            <a:spLocks noChangeArrowheads="1"/>
          </p:cNvSpPr>
          <p:nvPr/>
        </p:nvSpPr>
        <p:spPr bwMode="auto">
          <a:xfrm>
            <a:off x="457200" y="5486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7660" name="Object 12"/>
          <p:cNvGraphicFramePr>
            <a:graphicFrameLocks noChangeAspect="1"/>
          </p:cNvGraphicFramePr>
          <p:nvPr/>
        </p:nvGraphicFramePr>
        <p:xfrm>
          <a:off x="1524000" y="5257800"/>
          <a:ext cx="35814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65" r:id="rId9" imgW="2095500" imgH="469900" progId="Equation.3">
                  <p:embed/>
                </p:oleObj>
              </mc:Choice>
              <mc:Fallback>
                <p:oleObj r:id="rId9" imgW="20955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57800"/>
                        <a:ext cx="35814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A22F1-6705-48D4-ABD9-8A0FBB0B7060}" type="slidenum">
              <a:rPr lang="zh-CN" altLang="en-US"/>
              <a:pPr/>
              <a:t>103</a:t>
            </a:fld>
            <a:endParaRPr lang="en-US" altLang="zh-CN"/>
          </a:p>
        </p:txBody>
      </p:sp>
      <p:sp>
        <p:nvSpPr>
          <p:cNvPr id="668674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So we get the mean output signal as: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Following a similar procedure ,we get the mean-square value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of the detector output y(t) as:</a:t>
            </a:r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2.12 Noise in AM Receivers Using Envelope Detection</a:t>
            </a:r>
            <a:endParaRPr lang="en-US" altLang="zh-CN" sz="3200"/>
          </a:p>
        </p:txBody>
      </p:sp>
      <p:graphicFrame>
        <p:nvGraphicFramePr>
          <p:cNvPr id="668676" name="Object 4"/>
          <p:cNvGraphicFramePr>
            <a:graphicFrameLocks noChangeAspect="1"/>
          </p:cNvGraphicFramePr>
          <p:nvPr/>
        </p:nvGraphicFramePr>
        <p:xfrm>
          <a:off x="2362200" y="2514600"/>
          <a:ext cx="32766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80" r:id="rId3" imgW="2019300" imgH="469900" progId="Equation.3">
                  <p:embed/>
                </p:oleObj>
              </mc:Choice>
              <mc:Fallback>
                <p:oleObj r:id="rId3" imgW="20193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14600"/>
                        <a:ext cx="327660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8" name="Object 6"/>
          <p:cNvGraphicFramePr>
            <a:graphicFrameLocks noChangeAspect="1"/>
          </p:cNvGraphicFramePr>
          <p:nvPr/>
        </p:nvGraphicFramePr>
        <p:xfrm>
          <a:off x="1676400" y="4419600"/>
          <a:ext cx="518160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81" name="Equation" r:id="rId5" imgW="2705040" imgH="736560" progId="Equation.3">
                  <p:embed/>
                </p:oleObj>
              </mc:Choice>
              <mc:Fallback>
                <p:oleObj name="Equation" r:id="rId5" imgW="2705040" imgH="736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19600"/>
                        <a:ext cx="5181600" cy="141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2A6D9-5EEA-4D2E-A749-BD24FD29C641}" type="slidenum">
              <a:rPr lang="zh-CN" altLang="en-US"/>
              <a:pPr/>
              <a:t>104</a:t>
            </a:fld>
            <a:endParaRPr lang="en-US" altLang="zh-CN"/>
          </a:p>
        </p:txBody>
      </p:sp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So we get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So the output signal-to-noise ratio for the envelope detection is:</a:t>
            </a:r>
          </a:p>
        </p:txBody>
      </p:sp>
      <p:sp>
        <p:nvSpPr>
          <p:cNvPr id="66969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2.12 Noise in AM Receivers Using Envelope Detection</a:t>
            </a:r>
            <a:endParaRPr lang="en-US" altLang="zh-CN" sz="3200"/>
          </a:p>
        </p:txBody>
      </p:sp>
      <p:graphicFrame>
        <p:nvGraphicFramePr>
          <p:cNvPr id="669700" name="Object 4"/>
          <p:cNvGraphicFramePr>
            <a:graphicFrameLocks noChangeAspect="1"/>
          </p:cNvGraphicFramePr>
          <p:nvPr/>
        </p:nvGraphicFramePr>
        <p:xfrm>
          <a:off x="1524000" y="2514600"/>
          <a:ext cx="5105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04" r:id="rId3" imgW="3327400" imgH="558800" progId="Equation.3">
                  <p:embed/>
                </p:oleObj>
              </mc:Choice>
              <mc:Fallback>
                <p:oleObj r:id="rId3" imgW="33274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51054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2" name="Object 6"/>
          <p:cNvGraphicFramePr>
            <a:graphicFrameLocks noChangeAspect="1"/>
          </p:cNvGraphicFramePr>
          <p:nvPr/>
        </p:nvGraphicFramePr>
        <p:xfrm>
          <a:off x="1524000" y="4114800"/>
          <a:ext cx="53340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05" r:id="rId5" imgW="3200400" imgH="965200" progId="Equation.3">
                  <p:embed/>
                </p:oleObj>
              </mc:Choice>
              <mc:Fallback>
                <p:oleObj r:id="rId5" imgW="32004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14800"/>
                        <a:ext cx="5334000" cy="160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3E1AE-F236-4AFB-8FDA-082A899596B4}" type="slidenum">
              <a:rPr lang="zh-CN" altLang="en-US"/>
              <a:pPr/>
              <a:t>105</a:t>
            </a:fld>
            <a:endParaRPr lang="en-US" altLang="zh-CN"/>
          </a:p>
        </p:txBody>
      </p:sp>
      <p:sp>
        <p:nvSpPr>
          <p:cNvPr id="664578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Two limiting case of the output SNR of envelope detection is: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Large carrier-to-noise ratio: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                                            for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                               for </a:t>
            </a:r>
          </a:p>
        </p:txBody>
      </p:sp>
      <p:sp>
        <p:nvSpPr>
          <p:cNvPr id="66457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2.12 Noise in AM Receivers Using Envelope Detection</a:t>
            </a:r>
            <a:endParaRPr lang="en-US" altLang="zh-CN" sz="3200"/>
          </a:p>
        </p:txBody>
      </p:sp>
      <p:graphicFrame>
        <p:nvGraphicFramePr>
          <p:cNvPr id="664580" name="Object 4"/>
          <p:cNvGraphicFramePr>
            <a:graphicFrameLocks noChangeAspect="1"/>
          </p:cNvGraphicFramePr>
          <p:nvPr/>
        </p:nvGraphicFramePr>
        <p:xfrm>
          <a:off x="2057400" y="2895600"/>
          <a:ext cx="2438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91" r:id="rId3" imgW="1422400" imgH="457200" progId="Equation.3">
                  <p:embed/>
                </p:oleObj>
              </mc:Choice>
              <mc:Fallback>
                <p:oleObj r:id="rId3" imgW="1422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95600"/>
                        <a:ext cx="2438400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2" name="Object 6"/>
          <p:cNvGraphicFramePr>
            <a:graphicFrameLocks noChangeAspect="1"/>
          </p:cNvGraphicFramePr>
          <p:nvPr/>
        </p:nvGraphicFramePr>
        <p:xfrm>
          <a:off x="5715000" y="3200400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92" r:id="rId5" imgW="482391" imgH="165028" progId="Equation.3">
                  <p:embed/>
                </p:oleObj>
              </mc:Choice>
              <mc:Fallback>
                <p:oleObj r:id="rId5" imgW="482391" imgH="16502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00400"/>
                        <a:ext cx="914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584" name="AutoShape 8"/>
          <p:cNvSpPr>
            <a:spLocks noChangeArrowheads="1"/>
          </p:cNvSpPr>
          <p:nvPr/>
        </p:nvSpPr>
        <p:spPr bwMode="auto">
          <a:xfrm>
            <a:off x="1524000" y="3962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4585" name="Object 9"/>
          <p:cNvGraphicFramePr>
            <a:graphicFrameLocks noChangeAspect="1"/>
          </p:cNvGraphicFramePr>
          <p:nvPr/>
        </p:nvGraphicFramePr>
        <p:xfrm>
          <a:off x="1981200" y="3886200"/>
          <a:ext cx="2438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93" r:id="rId7" imgW="1269449" imgH="215806" progId="Equation.3">
                  <p:embed/>
                </p:oleObj>
              </mc:Choice>
              <mc:Fallback>
                <p:oleObj r:id="rId7" imgW="1269449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24384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587" name="AutoShape 11"/>
          <p:cNvSpPr>
            <a:spLocks noChangeArrowheads="1"/>
          </p:cNvSpPr>
          <p:nvPr/>
        </p:nvSpPr>
        <p:spPr bwMode="auto">
          <a:xfrm>
            <a:off x="1524000" y="4800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4588" name="Object 12"/>
          <p:cNvGraphicFramePr>
            <a:graphicFrameLocks noChangeAspect="1"/>
          </p:cNvGraphicFramePr>
          <p:nvPr/>
        </p:nvGraphicFramePr>
        <p:xfrm>
          <a:off x="2133600" y="4724400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94" r:id="rId9" imgW="774364" imgH="228501" progId="Equation.3">
                  <p:embed/>
                </p:oleObj>
              </mc:Choice>
              <mc:Fallback>
                <p:oleObj r:id="rId9" imgW="774364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724400"/>
                        <a:ext cx="1371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0" name="Object 14"/>
          <p:cNvGraphicFramePr>
            <a:graphicFrameLocks noChangeAspect="1"/>
          </p:cNvGraphicFramePr>
          <p:nvPr/>
        </p:nvGraphicFramePr>
        <p:xfrm>
          <a:off x="5029200" y="4800600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95" r:id="rId11" imgW="482391" imgH="165028" progId="Equation.3">
                  <p:embed/>
                </p:oleObj>
              </mc:Choice>
              <mc:Fallback>
                <p:oleObj r:id="rId11" imgW="482391" imgH="16502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00600"/>
                        <a:ext cx="914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66A2-7843-42E8-B49D-45E3738626F6}" type="slidenum">
              <a:rPr lang="zh-CN" altLang="en-US"/>
              <a:pPr/>
              <a:t>106</a:t>
            </a:fld>
            <a:endParaRPr lang="en-US" altLang="zh-CN"/>
          </a:p>
        </p:txBody>
      </p:sp>
      <p:sp>
        <p:nvSpPr>
          <p:cNvPr id="671746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Small carrier-to-noise ratio: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                                           for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                                            for   </a:t>
            </a:r>
          </a:p>
        </p:txBody>
      </p:sp>
      <p:sp>
        <p:nvSpPr>
          <p:cNvPr id="67174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2.12 Noise in AM Receivers Using Envelope Detection</a:t>
            </a:r>
            <a:endParaRPr lang="en-US" altLang="zh-CN" sz="3200"/>
          </a:p>
        </p:txBody>
      </p:sp>
      <p:graphicFrame>
        <p:nvGraphicFramePr>
          <p:cNvPr id="671748" name="Object 4"/>
          <p:cNvGraphicFramePr>
            <a:graphicFrameLocks noChangeAspect="1"/>
          </p:cNvGraphicFramePr>
          <p:nvPr/>
        </p:nvGraphicFramePr>
        <p:xfrm>
          <a:off x="1828800" y="2514600"/>
          <a:ext cx="25146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756" r:id="rId3" imgW="1358310" imgH="393529" progId="Equation.3">
                  <p:embed/>
                </p:oleObj>
              </mc:Choice>
              <mc:Fallback>
                <p:oleObj r:id="rId3" imgW="1358310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251460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50" name="Object 6"/>
          <p:cNvGraphicFramePr>
            <a:graphicFrameLocks noChangeAspect="1"/>
          </p:cNvGraphicFramePr>
          <p:nvPr/>
        </p:nvGraphicFramePr>
        <p:xfrm>
          <a:off x="5791200" y="2743200"/>
          <a:ext cx="762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757" r:id="rId5" imgW="444307" imgH="203112" progId="Equation.3">
                  <p:embed/>
                </p:oleObj>
              </mc:Choice>
              <mc:Fallback>
                <p:oleObj r:id="rId5" imgW="444307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743200"/>
                        <a:ext cx="762000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52" name="AutoShape 8"/>
          <p:cNvSpPr>
            <a:spLocks noChangeArrowheads="1"/>
          </p:cNvSpPr>
          <p:nvPr/>
        </p:nvSpPr>
        <p:spPr bwMode="auto">
          <a:xfrm>
            <a:off x="1295400" y="3962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1754" name="Rectangle 10"/>
          <p:cNvSpPr>
            <a:spLocks noChangeArrowheads="1"/>
          </p:cNvSpPr>
          <p:nvPr/>
        </p:nvSpPr>
        <p:spPr bwMode="auto">
          <a:xfrm>
            <a:off x="3709988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71753" name="Object 9"/>
          <p:cNvGraphicFramePr>
            <a:graphicFrameLocks noChangeAspect="1"/>
          </p:cNvGraphicFramePr>
          <p:nvPr/>
        </p:nvGraphicFramePr>
        <p:xfrm>
          <a:off x="1905000" y="3733800"/>
          <a:ext cx="2667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758" r:id="rId7" imgW="1727200" imgH="419100" progId="Equation.3">
                  <p:embed/>
                </p:oleObj>
              </mc:Choice>
              <mc:Fallback>
                <p:oleObj r:id="rId7" imgW="17272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33800"/>
                        <a:ext cx="26670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55" name="Object 11"/>
          <p:cNvGraphicFramePr>
            <a:graphicFrameLocks noChangeAspect="1"/>
          </p:cNvGraphicFramePr>
          <p:nvPr/>
        </p:nvGraphicFramePr>
        <p:xfrm>
          <a:off x="5867400" y="3962400"/>
          <a:ext cx="762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759" r:id="rId9" imgW="444307" imgH="203112" progId="Equation.3">
                  <p:embed/>
                </p:oleObj>
              </mc:Choice>
              <mc:Fallback>
                <p:oleObj r:id="rId9" imgW="444307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962400"/>
                        <a:ext cx="762000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659DC-4AC6-4ACE-9B4F-B94CEEB44200}" type="slidenum">
              <a:rPr lang="zh-CN" altLang="en-US"/>
              <a:pPr/>
              <a:t>107</a:t>
            </a:fld>
            <a:endParaRPr lang="en-US" altLang="zh-CN"/>
          </a:p>
        </p:txBody>
      </p:sp>
      <p:sp>
        <p:nvSpPr>
          <p:cNvPr id="672770" name="Rectangle 2"/>
          <p:cNvSpPr>
            <a:spLocks noChangeArrowheads="1"/>
          </p:cNvSpPr>
          <p:nvPr/>
        </p:nvSpPr>
        <p:spPr bwMode="auto">
          <a:xfrm>
            <a:off x="457200" y="5334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2.39</a:t>
            </a:r>
            <a:r>
              <a:rPr lang="en-US" altLang="zh-CN" sz="2400"/>
              <a:t>  Output signal-to-noise ratio of an envelope detector for varying carrier-to-noise ratio</a:t>
            </a:r>
          </a:p>
        </p:txBody>
      </p:sp>
      <p:sp>
        <p:nvSpPr>
          <p:cNvPr id="67277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2.12 Noise in AM Receivers Using Envelope Detection</a:t>
            </a:r>
            <a:endParaRPr lang="en-US" altLang="zh-CN" sz="3200"/>
          </a:p>
        </p:txBody>
      </p:sp>
      <p:pic>
        <p:nvPicPr>
          <p:cNvPr id="67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12925"/>
            <a:ext cx="5181600" cy="33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1D6A7-4A09-419A-B133-0CF9C1A704FD}" type="slidenum">
              <a:rPr lang="zh-CN" altLang="en-US"/>
              <a:pPr/>
              <a:t>108</a:t>
            </a:fld>
            <a:endParaRPr lang="en-US" altLang="zh-CN"/>
          </a:p>
        </p:txBody>
      </p:sp>
      <p:sp>
        <p:nvSpPr>
          <p:cNvPr id="670722" name="Rectangle 2"/>
          <p:cNvSpPr>
            <a:spLocks noChangeArrowheads="1"/>
          </p:cNvSpPr>
          <p:nvPr/>
        </p:nvSpPr>
        <p:spPr bwMode="auto">
          <a:xfrm>
            <a:off x="457200" y="502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2.40 </a:t>
            </a:r>
            <a:r>
              <a:rPr lang="en-US" altLang="zh-CN" sz="2400"/>
              <a:t>Model of an FM receiver</a:t>
            </a:r>
          </a:p>
        </p:txBody>
      </p:sp>
      <p:sp>
        <p:nvSpPr>
          <p:cNvPr id="67072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  <p:pic>
        <p:nvPicPr>
          <p:cNvPr id="67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25750"/>
            <a:ext cx="8686800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E2DB-3DD7-42E2-95E4-4E80C2B1C57F}" type="slidenum">
              <a:rPr lang="zh-CN" altLang="en-US"/>
              <a:pPr/>
              <a:t>109</a:t>
            </a:fld>
            <a:endParaRPr lang="en-US" altLang="zh-CN"/>
          </a:p>
        </p:txBody>
      </p:sp>
      <p:sp>
        <p:nvSpPr>
          <p:cNvPr id="674818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The filtered noise n(t) at the band-pass filter output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</a:p>
        </p:txBody>
      </p:sp>
      <p:sp>
        <p:nvSpPr>
          <p:cNvPr id="67481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  <p:graphicFrame>
        <p:nvGraphicFramePr>
          <p:cNvPr id="674820" name="Object 4"/>
          <p:cNvGraphicFramePr>
            <a:graphicFrameLocks noChangeAspect="1"/>
          </p:cNvGraphicFramePr>
          <p:nvPr/>
        </p:nvGraphicFramePr>
        <p:xfrm>
          <a:off x="1447800" y="2438400"/>
          <a:ext cx="5181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29" r:id="rId3" imgW="2374900" imgH="241300" progId="Equation.3">
                  <p:embed/>
                </p:oleObj>
              </mc:Choice>
              <mc:Fallback>
                <p:oleObj r:id="rId3" imgW="23749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38400"/>
                        <a:ext cx="5181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4822" name="AutoShape 6"/>
          <p:cNvSpPr>
            <a:spLocks noChangeArrowheads="1"/>
          </p:cNvSpPr>
          <p:nvPr/>
        </p:nvSpPr>
        <p:spPr bwMode="auto">
          <a:xfrm>
            <a:off x="838200" y="3352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4823" name="Object 7"/>
          <p:cNvGraphicFramePr>
            <a:graphicFrameLocks noChangeAspect="1"/>
          </p:cNvGraphicFramePr>
          <p:nvPr/>
        </p:nvGraphicFramePr>
        <p:xfrm>
          <a:off x="1752600" y="3276600"/>
          <a:ext cx="3429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30" r:id="rId5" imgW="1727200" imgH="228600" progId="Equation.3">
                  <p:embed/>
                </p:oleObj>
              </mc:Choice>
              <mc:Fallback>
                <p:oleObj r:id="rId5" imgW="17272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34290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5" name="Object 9"/>
          <p:cNvGraphicFramePr>
            <a:graphicFrameLocks noChangeAspect="1"/>
          </p:cNvGraphicFramePr>
          <p:nvPr/>
        </p:nvGraphicFramePr>
        <p:xfrm>
          <a:off x="1752600" y="3962400"/>
          <a:ext cx="3124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31" r:id="rId7" imgW="1346200" imgH="292100" progId="Equation.3">
                  <p:embed/>
                </p:oleObj>
              </mc:Choice>
              <mc:Fallback>
                <p:oleObj r:id="rId7" imgW="1346200" imgH="292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62400"/>
                        <a:ext cx="3124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7" name="Object 11"/>
          <p:cNvGraphicFramePr>
            <a:graphicFrameLocks noChangeAspect="1"/>
          </p:cNvGraphicFramePr>
          <p:nvPr/>
        </p:nvGraphicFramePr>
        <p:xfrm>
          <a:off x="1752600" y="4724400"/>
          <a:ext cx="266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32" r:id="rId9" imgW="1231366" imgH="482391" progId="Equation.3">
                  <p:embed/>
                </p:oleObj>
              </mc:Choice>
              <mc:Fallback>
                <p:oleObj r:id="rId9" imgW="1231366" imgH="4823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24400"/>
                        <a:ext cx="2667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B8B39-1F97-41EE-830F-61B454FCB7E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56320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2.2  Amplitude Modulation</a:t>
            </a:r>
            <a:endParaRPr lang="en-US" altLang="zh-CN" sz="3200"/>
          </a:p>
        </p:txBody>
      </p:sp>
      <p:sp>
        <p:nvSpPr>
          <p:cNvPr id="563205" name="Rectangle 5"/>
          <p:cNvSpPr>
            <a:spLocks noChangeArrowheads="1"/>
          </p:cNvSpPr>
          <p:nvPr/>
        </p:nvSpPr>
        <p:spPr bwMode="auto">
          <a:xfrm>
            <a:off x="2528888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07" name="Rectangle 7"/>
          <p:cNvSpPr>
            <a:spLocks noChangeArrowheads="1"/>
          </p:cNvSpPr>
          <p:nvPr/>
        </p:nvSpPr>
        <p:spPr bwMode="auto">
          <a:xfrm>
            <a:off x="4138613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63209" name="Group 9"/>
          <p:cNvGrpSpPr>
            <a:grpSpLocks/>
          </p:cNvGrpSpPr>
          <p:nvPr/>
        </p:nvGrpSpPr>
        <p:grpSpPr bwMode="auto">
          <a:xfrm>
            <a:off x="457200" y="2362200"/>
            <a:ext cx="8077200" cy="3200400"/>
            <a:chOff x="192" y="912"/>
            <a:chExt cx="5088" cy="2016"/>
          </a:xfrm>
        </p:grpSpPr>
        <p:sp>
          <p:nvSpPr>
            <p:cNvPr id="563202" name="Rectangle 2"/>
            <p:cNvSpPr>
              <a:spLocks noChangeArrowheads="1"/>
            </p:cNvSpPr>
            <p:nvPr/>
          </p:nvSpPr>
          <p:spPr bwMode="auto">
            <a:xfrm>
              <a:off x="192" y="912"/>
              <a:ext cx="5088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r>
                <a:rPr lang="en-US" altLang="zh-CN" sz="2400"/>
                <a:t>    The Fourier transform of the AM wave s(t) is: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endParaRPr lang="en-US" altLang="zh-CN" sz="2400"/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endParaRPr lang="en-US" altLang="zh-CN" sz="2400"/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r>
                <a:rPr lang="en-US" altLang="zh-CN" sz="2400"/>
                <a:t>  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r>
                <a:rPr lang="en-US" altLang="zh-CN" sz="2400"/>
                <a:t>     Suppose that the baseband signal is band-limited to the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r>
                <a:rPr lang="en-US" altLang="zh-CN" sz="2400"/>
                <a:t>interval                       ,as shown in Figure 2.4(a), then the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r>
                <a:rPr lang="en-US" altLang="zh-CN" sz="2400"/>
                <a:t>spectrum S(f) of AM wave is as shown in Figure 2.4(b) . </a:t>
              </a:r>
            </a:p>
          </p:txBody>
        </p:sp>
        <p:graphicFrame>
          <p:nvGraphicFramePr>
            <p:cNvPr id="563204" name="Object 4"/>
            <p:cNvGraphicFramePr>
              <a:graphicFrameLocks noChangeAspect="1"/>
            </p:cNvGraphicFramePr>
            <p:nvPr/>
          </p:nvGraphicFramePr>
          <p:xfrm>
            <a:off x="480" y="1392"/>
            <a:ext cx="451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10" r:id="rId3" imgW="4089400" imgH="406400" progId="Equation.3">
                    <p:embed/>
                  </p:oleObj>
                </mc:Choice>
                <mc:Fallback>
                  <p:oleObj r:id="rId3" imgW="4089400" imgH="406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392"/>
                          <a:ext cx="4512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06" name="Object 6"/>
            <p:cNvGraphicFramePr>
              <a:graphicFrameLocks noChangeAspect="1"/>
            </p:cNvGraphicFramePr>
            <p:nvPr/>
          </p:nvGraphicFramePr>
          <p:xfrm>
            <a:off x="864" y="2208"/>
            <a:ext cx="100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11" r:id="rId5" imgW="863225" imgH="203112" progId="Equation.3">
                    <p:embed/>
                  </p:oleObj>
                </mc:Choice>
                <mc:Fallback>
                  <p:oleObj r:id="rId5" imgW="863225" imgH="20311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208"/>
                          <a:ext cx="1008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F64C-3ECE-4FB5-9F05-416B7107D492}" type="slidenum">
              <a:rPr lang="zh-CN" altLang="en-US"/>
              <a:pPr/>
              <a:t>110</a:t>
            </a:fld>
            <a:endParaRPr lang="en-US" altLang="zh-CN"/>
          </a:p>
        </p:txBody>
      </p:sp>
      <p:sp>
        <p:nvSpPr>
          <p:cNvPr id="675842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The incoming</a:t>
            </a:r>
            <a:r>
              <a:rPr lang="en-US" altLang="zh-CN" sz="2400" b="1"/>
              <a:t> </a:t>
            </a:r>
            <a:r>
              <a:rPr lang="en-US" altLang="zh-CN" sz="2400"/>
              <a:t>FM signal is: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Define </a:t>
            </a:r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  <p:graphicFrame>
        <p:nvGraphicFramePr>
          <p:cNvPr id="675844" name="Object 4"/>
          <p:cNvGraphicFramePr>
            <a:graphicFrameLocks noChangeAspect="1"/>
          </p:cNvGraphicFramePr>
          <p:nvPr/>
        </p:nvGraphicFramePr>
        <p:xfrm>
          <a:off x="1524000" y="2590800"/>
          <a:ext cx="47244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51" r:id="rId3" imgW="2260600" imgH="381000" progId="Equation.3">
                  <p:embed/>
                </p:oleObj>
              </mc:Choice>
              <mc:Fallback>
                <p:oleObj r:id="rId3" imgW="226060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90800"/>
                        <a:ext cx="47244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6" name="Object 6"/>
          <p:cNvGraphicFramePr>
            <a:graphicFrameLocks noChangeAspect="1"/>
          </p:cNvGraphicFramePr>
          <p:nvPr/>
        </p:nvGraphicFramePr>
        <p:xfrm>
          <a:off x="2209800" y="3429000"/>
          <a:ext cx="2667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52" r:id="rId5" imgW="1308100" imgH="330200" progId="Equation.3">
                  <p:embed/>
                </p:oleObj>
              </mc:Choice>
              <mc:Fallback>
                <p:oleObj r:id="rId5" imgW="13081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29000"/>
                        <a:ext cx="2667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48" name="AutoShape 8"/>
          <p:cNvSpPr>
            <a:spLocks noChangeArrowheads="1"/>
          </p:cNvSpPr>
          <p:nvPr/>
        </p:nvSpPr>
        <p:spPr bwMode="auto">
          <a:xfrm>
            <a:off x="1371600" y="4572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5849" name="Object 9"/>
          <p:cNvGraphicFramePr>
            <a:graphicFrameLocks noChangeAspect="1"/>
          </p:cNvGraphicFramePr>
          <p:nvPr/>
        </p:nvGraphicFramePr>
        <p:xfrm>
          <a:off x="2362200" y="4495800"/>
          <a:ext cx="31242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53" r:id="rId7" imgW="1549400" imgH="228600" progId="Equation.3">
                  <p:embed/>
                </p:oleObj>
              </mc:Choice>
              <mc:Fallback>
                <p:oleObj r:id="rId7" imgW="1549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95800"/>
                        <a:ext cx="31242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B7CC6-5992-4288-B17C-C447C5EEFD8F}" type="slidenum">
              <a:rPr lang="zh-CN" altLang="en-US"/>
              <a:pPr/>
              <a:t>111</a:t>
            </a:fld>
            <a:endParaRPr lang="en-US" altLang="zh-CN"/>
          </a:p>
        </p:txBody>
      </p:sp>
      <p:sp>
        <p:nvSpPr>
          <p:cNvPr id="676866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So the noisy signal at the band-pass filter output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 phase         of the resultant phasor representing s(t)is :</a:t>
            </a:r>
          </a:p>
        </p:txBody>
      </p:sp>
      <p:sp>
        <p:nvSpPr>
          <p:cNvPr id="67686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  <p:graphicFrame>
        <p:nvGraphicFramePr>
          <p:cNvPr id="676868" name="Object 4"/>
          <p:cNvGraphicFramePr>
            <a:graphicFrameLocks noChangeAspect="1"/>
          </p:cNvGraphicFramePr>
          <p:nvPr/>
        </p:nvGraphicFramePr>
        <p:xfrm>
          <a:off x="1219200" y="2590800"/>
          <a:ext cx="58483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74" name="Equation" r:id="rId3" imgW="2831760" imgH="457200" progId="Equation.3">
                  <p:embed/>
                </p:oleObj>
              </mc:Choice>
              <mc:Fallback>
                <p:oleObj name="Equation" r:id="rId3" imgW="28317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90800"/>
                        <a:ext cx="584835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0" name="Object 6"/>
          <p:cNvGraphicFramePr>
            <a:graphicFrameLocks noChangeAspect="1"/>
          </p:cNvGraphicFramePr>
          <p:nvPr/>
        </p:nvGraphicFramePr>
        <p:xfrm>
          <a:off x="2133600" y="3886200"/>
          <a:ext cx="533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75" r:id="rId5" imgW="266353" imgH="215619" progId="Equation.3">
                  <p:embed/>
                </p:oleObj>
              </mc:Choice>
              <mc:Fallback>
                <p:oleObj r:id="rId5" imgW="266353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86200"/>
                        <a:ext cx="5334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2" name="Object 8"/>
          <p:cNvGraphicFramePr>
            <a:graphicFrameLocks noChangeAspect="1"/>
          </p:cNvGraphicFramePr>
          <p:nvPr/>
        </p:nvGraphicFramePr>
        <p:xfrm>
          <a:off x="1219200" y="4572000"/>
          <a:ext cx="51054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76" r:id="rId7" imgW="2705100" imgH="482600" progId="Equation.3">
                  <p:embed/>
                </p:oleObj>
              </mc:Choice>
              <mc:Fallback>
                <p:oleObj r:id="rId7" imgW="27051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0"/>
                        <a:ext cx="51054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D9266-AB92-45E1-BA5A-31A3B1EAF7CE}" type="slidenum">
              <a:rPr lang="zh-CN" altLang="en-US"/>
              <a:pPr/>
              <a:t>112</a:t>
            </a:fld>
            <a:endParaRPr lang="en-US" altLang="zh-CN"/>
          </a:p>
        </p:txBody>
      </p:sp>
      <p:sp>
        <p:nvSpPr>
          <p:cNvPr id="677890" name="Rectangle 2"/>
          <p:cNvSpPr>
            <a:spLocks noChangeArrowheads="1"/>
          </p:cNvSpPr>
          <p:nvPr/>
        </p:nvSpPr>
        <p:spPr bwMode="auto">
          <a:xfrm>
            <a:off x="457200" y="52578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2.41  </a:t>
            </a:r>
            <a:r>
              <a:rPr lang="en-US" altLang="zh-CN" sz="2400"/>
              <a:t>Phasor diagram for FM wave plus narrowband noise for the case of high carrier-to-noise ratio</a:t>
            </a:r>
          </a:p>
        </p:txBody>
      </p:sp>
      <p:sp>
        <p:nvSpPr>
          <p:cNvPr id="67789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  <p:pic>
        <p:nvPicPr>
          <p:cNvPr id="67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62007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6675A-2E7C-4792-9D27-9099D4736867}" type="slidenum">
              <a:rPr lang="zh-CN" altLang="en-US"/>
              <a:pPr/>
              <a:t>113</a:t>
            </a:fld>
            <a:endParaRPr lang="en-US" altLang="zh-CN"/>
          </a:p>
        </p:txBody>
      </p:sp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The expression for the phase simplifies as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 discriminator output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where  </a:t>
            </a:r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  <p:graphicFrame>
        <p:nvGraphicFramePr>
          <p:cNvPr id="673796" name="Object 4"/>
          <p:cNvGraphicFramePr>
            <a:graphicFrameLocks noChangeAspect="1"/>
          </p:cNvGraphicFramePr>
          <p:nvPr/>
        </p:nvGraphicFramePr>
        <p:xfrm>
          <a:off x="1828800" y="2514600"/>
          <a:ext cx="3962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05" r:id="rId3" imgW="1905000" imgH="431800" progId="Equation.3">
                  <p:embed/>
                </p:oleObj>
              </mc:Choice>
              <mc:Fallback>
                <p:oleObj r:id="rId3" imgW="1905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3962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3798" name="AutoShape 6"/>
          <p:cNvSpPr>
            <a:spLocks noChangeArrowheads="1"/>
          </p:cNvSpPr>
          <p:nvPr/>
        </p:nvSpPr>
        <p:spPr bwMode="auto">
          <a:xfrm>
            <a:off x="914400" y="3352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3799" name="Object 7"/>
          <p:cNvGraphicFramePr>
            <a:graphicFrameLocks noChangeAspect="1"/>
          </p:cNvGraphicFramePr>
          <p:nvPr/>
        </p:nvGraphicFramePr>
        <p:xfrm>
          <a:off x="1828800" y="3124200"/>
          <a:ext cx="480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06" r:id="rId5" imgW="2565400" imgH="431800" progId="Equation.3">
                  <p:embed/>
                </p:oleObj>
              </mc:Choice>
              <mc:Fallback>
                <p:oleObj r:id="rId5" imgW="25654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4800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801" name="Object 9"/>
          <p:cNvGraphicFramePr>
            <a:graphicFrameLocks noChangeAspect="1"/>
          </p:cNvGraphicFramePr>
          <p:nvPr/>
        </p:nvGraphicFramePr>
        <p:xfrm>
          <a:off x="2057400" y="4419600"/>
          <a:ext cx="36576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07" r:id="rId7" imgW="1993900" imgH="393700" progId="Equation.3">
                  <p:embed/>
                </p:oleObj>
              </mc:Choice>
              <mc:Fallback>
                <p:oleObj r:id="rId7" imgW="19939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19600"/>
                        <a:ext cx="36576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803" name="Object 11"/>
          <p:cNvGraphicFramePr>
            <a:graphicFrameLocks noChangeAspect="1"/>
          </p:cNvGraphicFramePr>
          <p:nvPr/>
        </p:nvGraphicFramePr>
        <p:xfrm>
          <a:off x="2057400" y="5105400"/>
          <a:ext cx="3962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08" r:id="rId9" imgW="2197100" imgH="431800" progId="Equation.3">
                  <p:embed/>
                </p:oleObj>
              </mc:Choice>
              <mc:Fallback>
                <p:oleObj r:id="rId9" imgW="21971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05400"/>
                        <a:ext cx="3962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20CAD-CB01-406B-9C29-E2E54E0F8281}" type="slidenum">
              <a:rPr lang="zh-CN" altLang="en-US"/>
              <a:pPr/>
              <a:t>114</a:t>
            </a:fld>
            <a:endParaRPr lang="en-US" altLang="zh-CN"/>
          </a:p>
        </p:txBody>
      </p:sp>
      <p:sp>
        <p:nvSpPr>
          <p:cNvPr id="679938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       </a:t>
            </a:r>
            <a:r>
              <a:rPr lang="en-US" altLang="zh-CN" sz="2400"/>
              <a:t>is simplified as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 quadrature component of the filtered noise n(t) is :</a:t>
            </a:r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  <p:graphicFrame>
        <p:nvGraphicFramePr>
          <p:cNvPr id="679940" name="Object 4"/>
          <p:cNvGraphicFramePr>
            <a:graphicFrameLocks noChangeAspect="1"/>
          </p:cNvGraphicFramePr>
          <p:nvPr/>
        </p:nvGraphicFramePr>
        <p:xfrm>
          <a:off x="762000" y="1905000"/>
          <a:ext cx="60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51" r:id="rId3" imgW="342751" imgH="228501" progId="Equation.3">
                  <p:embed/>
                </p:oleObj>
              </mc:Choice>
              <mc:Fallback>
                <p:oleObj r:id="rId3" imgW="342751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609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2" name="Object 6"/>
          <p:cNvGraphicFramePr>
            <a:graphicFrameLocks noChangeAspect="1"/>
          </p:cNvGraphicFramePr>
          <p:nvPr/>
        </p:nvGraphicFramePr>
        <p:xfrm>
          <a:off x="2133600" y="2514600"/>
          <a:ext cx="36576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52" r:id="rId5" imgW="1828800" imgH="431800" progId="Equation.3">
                  <p:embed/>
                </p:oleObj>
              </mc:Choice>
              <mc:Fallback>
                <p:oleObj r:id="rId5" imgW="18288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00"/>
                        <a:ext cx="3657600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5" name="Object 9"/>
          <p:cNvGraphicFramePr>
            <a:graphicFrameLocks noChangeAspect="1"/>
          </p:cNvGraphicFramePr>
          <p:nvPr/>
        </p:nvGraphicFramePr>
        <p:xfrm>
          <a:off x="2362200" y="4114800"/>
          <a:ext cx="2590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53" r:id="rId7" imgW="1231366" imgH="241195" progId="Equation.3">
                  <p:embed/>
                </p:oleObj>
              </mc:Choice>
              <mc:Fallback>
                <p:oleObj r:id="rId7" imgW="1231366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14800"/>
                        <a:ext cx="25908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47" name="AutoShape 11"/>
          <p:cNvSpPr>
            <a:spLocks noChangeArrowheads="1"/>
          </p:cNvSpPr>
          <p:nvPr/>
        </p:nvSpPr>
        <p:spPr bwMode="auto">
          <a:xfrm>
            <a:off x="990600" y="5105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9948" name="Object 12"/>
          <p:cNvGraphicFramePr>
            <a:graphicFrameLocks noChangeAspect="1"/>
          </p:cNvGraphicFramePr>
          <p:nvPr/>
        </p:nvGraphicFramePr>
        <p:xfrm>
          <a:off x="2362200" y="4800600"/>
          <a:ext cx="213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54" r:id="rId9" imgW="1257300" imgH="457200" progId="Equation.3">
                  <p:embed/>
                </p:oleObj>
              </mc:Choice>
              <mc:Fallback>
                <p:oleObj r:id="rId9" imgW="12573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00600"/>
                        <a:ext cx="2133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9FF63-949C-45C2-A03F-D4A2BEDCFDE3}" type="slidenum">
              <a:rPr lang="zh-CN" altLang="en-US"/>
              <a:pPr/>
              <a:t>115</a:t>
            </a:fld>
            <a:endParaRPr lang="en-US" altLang="zh-CN"/>
          </a:p>
        </p:txBody>
      </p:sp>
      <p:sp>
        <p:nvSpPr>
          <p:cNvPr id="680962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The power spectral density of the noise is related to the power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spectral density of the quadrature noise component as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 power spectral density of the noise           is :</a:t>
            </a:r>
          </a:p>
        </p:txBody>
      </p:sp>
      <p:sp>
        <p:nvSpPr>
          <p:cNvPr id="68096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  <p:graphicFrame>
        <p:nvGraphicFramePr>
          <p:cNvPr id="680965" name="Object 5"/>
          <p:cNvGraphicFramePr>
            <a:graphicFrameLocks noChangeAspect="1"/>
          </p:cNvGraphicFramePr>
          <p:nvPr/>
        </p:nvGraphicFramePr>
        <p:xfrm>
          <a:off x="2743200" y="2895600"/>
          <a:ext cx="243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75" r:id="rId3" imgW="1308100" imgH="457200" progId="Equation.3">
                  <p:embed/>
                </p:oleObj>
              </mc:Choice>
              <mc:Fallback>
                <p:oleObj r:id="rId3" imgW="13081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95600"/>
                        <a:ext cx="2438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7" name="Object 7"/>
          <p:cNvGraphicFramePr>
            <a:graphicFrameLocks noChangeAspect="1"/>
          </p:cNvGraphicFramePr>
          <p:nvPr/>
        </p:nvGraphicFramePr>
        <p:xfrm>
          <a:off x="5715000" y="3962400"/>
          <a:ext cx="60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76" r:id="rId5" imgW="342751" imgH="228501" progId="Equation.3">
                  <p:embed/>
                </p:oleObj>
              </mc:Choice>
              <mc:Fallback>
                <p:oleObj r:id="rId5" imgW="342751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962400"/>
                        <a:ext cx="609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0974" name="Group 14"/>
          <p:cNvGrpSpPr>
            <a:grpSpLocks/>
          </p:cNvGrpSpPr>
          <p:nvPr/>
        </p:nvGrpSpPr>
        <p:grpSpPr bwMode="auto">
          <a:xfrm>
            <a:off x="1981200" y="4495800"/>
            <a:ext cx="4114800" cy="1219200"/>
            <a:chOff x="1440" y="2880"/>
            <a:chExt cx="1410" cy="450"/>
          </a:xfrm>
        </p:grpSpPr>
        <p:graphicFrame>
          <p:nvGraphicFramePr>
            <p:cNvPr id="680968" name="Object 8"/>
            <p:cNvGraphicFramePr>
              <a:graphicFrameLocks noChangeAspect="1"/>
            </p:cNvGraphicFramePr>
            <p:nvPr/>
          </p:nvGraphicFramePr>
          <p:xfrm>
            <a:off x="1440" y="2880"/>
            <a:ext cx="696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977" r:id="rId7" imgW="1104900" imgH="711200" progId="Equation.3">
                    <p:embed/>
                  </p:oleObj>
                </mc:Choice>
                <mc:Fallback>
                  <p:oleObj r:id="rId7" imgW="1104900" imgH="711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880"/>
                          <a:ext cx="696" cy="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0970" name="Object 10"/>
            <p:cNvGraphicFramePr>
              <a:graphicFrameLocks noChangeAspect="1"/>
            </p:cNvGraphicFramePr>
            <p:nvPr/>
          </p:nvGraphicFramePr>
          <p:xfrm>
            <a:off x="2448" y="2880"/>
            <a:ext cx="36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978" name="Equation" r:id="rId9" imgW="571320" imgH="393480" progId="Equation.3">
                    <p:embed/>
                  </p:oleObj>
                </mc:Choice>
                <mc:Fallback>
                  <p:oleObj name="Equation" r:id="rId9" imgW="571320" imgH="393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880"/>
                          <a:ext cx="362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0972" name="Object 12"/>
            <p:cNvGraphicFramePr>
              <a:graphicFrameLocks noChangeAspect="1"/>
            </p:cNvGraphicFramePr>
            <p:nvPr/>
          </p:nvGraphicFramePr>
          <p:xfrm>
            <a:off x="2448" y="3168"/>
            <a:ext cx="402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979" r:id="rId11" imgW="634449" imgH="177646" progId="Equation.3">
                    <p:embed/>
                  </p:oleObj>
                </mc:Choice>
                <mc:Fallback>
                  <p:oleObj r:id="rId11" imgW="634449" imgH="17764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168"/>
                          <a:ext cx="402" cy="1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6F2BF-A776-4535-B001-AF6A90234CBB}" type="slidenum">
              <a:rPr lang="zh-CN" altLang="en-US"/>
              <a:pPr/>
              <a:t>116</a:t>
            </a:fld>
            <a:endParaRPr lang="en-US" altLang="zh-CN"/>
          </a:p>
        </p:txBody>
      </p:sp>
      <p:sp>
        <p:nvSpPr>
          <p:cNvPr id="681986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So the power spectral density of the noise at the receiver output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So the average power of output noise is :</a:t>
            </a:r>
          </a:p>
        </p:txBody>
      </p:sp>
      <p:sp>
        <p:nvSpPr>
          <p:cNvPr id="68198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  <p:grpSp>
        <p:nvGrpSpPr>
          <p:cNvPr id="681995" name="Group 11"/>
          <p:cNvGrpSpPr>
            <a:grpSpLocks/>
          </p:cNvGrpSpPr>
          <p:nvPr/>
        </p:nvGrpSpPr>
        <p:grpSpPr bwMode="auto">
          <a:xfrm>
            <a:off x="2514600" y="2667000"/>
            <a:ext cx="3581400" cy="1228725"/>
            <a:chOff x="1008" y="1680"/>
            <a:chExt cx="2256" cy="774"/>
          </a:xfrm>
        </p:grpSpPr>
        <p:graphicFrame>
          <p:nvGraphicFramePr>
            <p:cNvPr id="681989" name="Object 5"/>
            <p:cNvGraphicFramePr>
              <a:graphicFrameLocks noChangeAspect="1"/>
            </p:cNvGraphicFramePr>
            <p:nvPr/>
          </p:nvGraphicFramePr>
          <p:xfrm>
            <a:off x="1008" y="1680"/>
            <a:ext cx="1248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998" r:id="rId3" imgW="1155700" imgH="711200" progId="Equation.3">
                    <p:embed/>
                  </p:oleObj>
                </mc:Choice>
                <mc:Fallback>
                  <p:oleObj r:id="rId3" imgW="1155700" imgH="711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680"/>
                          <a:ext cx="1248" cy="7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1991" name="Object 7"/>
            <p:cNvGraphicFramePr>
              <a:graphicFrameLocks noChangeAspect="1"/>
            </p:cNvGraphicFramePr>
            <p:nvPr/>
          </p:nvGraphicFramePr>
          <p:xfrm>
            <a:off x="2400" y="1824"/>
            <a:ext cx="57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999" r:id="rId5" imgW="520474" imgH="203112" progId="Equation.3">
                    <p:embed/>
                  </p:oleObj>
                </mc:Choice>
                <mc:Fallback>
                  <p:oleObj r:id="rId5" imgW="520474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824"/>
                          <a:ext cx="576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1993" name="Object 9"/>
            <p:cNvGraphicFramePr>
              <a:graphicFrameLocks noChangeAspect="1"/>
            </p:cNvGraphicFramePr>
            <p:nvPr/>
          </p:nvGraphicFramePr>
          <p:xfrm>
            <a:off x="2400" y="2112"/>
            <a:ext cx="8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000" r:id="rId7" imgW="634449" imgH="177646" progId="Equation.3">
                    <p:embed/>
                  </p:oleObj>
                </mc:Choice>
                <mc:Fallback>
                  <p:oleObj r:id="rId7" imgW="634449" imgH="17764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112"/>
                          <a:ext cx="86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1996" name="Object 12"/>
          <p:cNvGraphicFramePr>
            <a:graphicFrameLocks noChangeAspect="1"/>
          </p:cNvGraphicFramePr>
          <p:nvPr/>
        </p:nvGraphicFramePr>
        <p:xfrm>
          <a:off x="2514600" y="4419600"/>
          <a:ext cx="31242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01" r:id="rId9" imgW="1473200" imgH="457200" progId="Equation.3">
                  <p:embed/>
                </p:oleObj>
              </mc:Choice>
              <mc:Fallback>
                <p:oleObj r:id="rId9" imgW="14732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19600"/>
                        <a:ext cx="3124200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17689-B9AC-4F3D-949F-FBFF68058EBF}" type="slidenum">
              <a:rPr lang="zh-CN" altLang="en-US"/>
              <a:pPr/>
              <a:t>117</a:t>
            </a:fld>
            <a:endParaRPr lang="en-US" altLang="zh-CN"/>
          </a:p>
        </p:txBody>
      </p:sp>
      <p:sp>
        <p:nvSpPr>
          <p:cNvPr id="683010" name="Rectangle 2"/>
          <p:cNvSpPr>
            <a:spLocks noChangeArrowheads="1"/>
          </p:cNvSpPr>
          <p:nvPr/>
        </p:nvSpPr>
        <p:spPr bwMode="auto">
          <a:xfrm>
            <a:off x="457200" y="53340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2.42 </a:t>
            </a:r>
            <a:r>
              <a:rPr lang="en-US" altLang="zh-CN" sz="2400"/>
              <a:t>Noise analysis of FM receiver</a:t>
            </a:r>
          </a:p>
        </p:txBody>
      </p:sp>
      <p:sp>
        <p:nvSpPr>
          <p:cNvPr id="68301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  <p:pic>
        <p:nvPicPr>
          <p:cNvPr id="68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610600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6815-CA03-4387-9BBD-B49F25B49275}" type="slidenum">
              <a:rPr lang="zh-CN" altLang="en-US"/>
              <a:pPr/>
              <a:t>118</a:t>
            </a:fld>
            <a:endParaRPr lang="en-US" altLang="zh-CN"/>
          </a:p>
        </p:txBody>
      </p:sp>
      <p:sp>
        <p:nvSpPr>
          <p:cNvPr id="678914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The output signal-to-noise ratio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 channel signal-to-noise ratio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 figure of merit frequency modulation :</a:t>
            </a:r>
          </a:p>
        </p:txBody>
      </p:sp>
      <p:sp>
        <p:nvSpPr>
          <p:cNvPr id="67891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  <p:graphicFrame>
        <p:nvGraphicFramePr>
          <p:cNvPr id="678916" name="Object 4"/>
          <p:cNvGraphicFramePr>
            <a:graphicFrameLocks noChangeAspect="1"/>
          </p:cNvGraphicFramePr>
          <p:nvPr/>
        </p:nvGraphicFramePr>
        <p:xfrm>
          <a:off x="2286000" y="2362200"/>
          <a:ext cx="26670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22" r:id="rId3" imgW="1371600" imgH="482600" progId="Equation.3">
                  <p:embed/>
                </p:oleObj>
              </mc:Choice>
              <mc:Fallback>
                <p:oleObj r:id="rId3" imgW="13716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62200"/>
                        <a:ext cx="2667000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18" name="Object 6"/>
          <p:cNvGraphicFramePr>
            <a:graphicFrameLocks noChangeAspect="1"/>
          </p:cNvGraphicFramePr>
          <p:nvPr/>
        </p:nvGraphicFramePr>
        <p:xfrm>
          <a:off x="2438400" y="3505200"/>
          <a:ext cx="20574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23" r:id="rId5" imgW="1244600" imgH="457200" progId="Equation.3">
                  <p:embed/>
                </p:oleObj>
              </mc:Choice>
              <mc:Fallback>
                <p:oleObj r:id="rId5" imgW="12446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05200"/>
                        <a:ext cx="2057400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20" name="Object 8"/>
          <p:cNvGraphicFramePr>
            <a:graphicFrameLocks noChangeAspect="1"/>
          </p:cNvGraphicFramePr>
          <p:nvPr/>
        </p:nvGraphicFramePr>
        <p:xfrm>
          <a:off x="2438400" y="4876800"/>
          <a:ext cx="21336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24" r:id="rId7" imgW="1282700" imgH="495300" progId="Equation.3">
                  <p:embed/>
                </p:oleObj>
              </mc:Choice>
              <mc:Fallback>
                <p:oleObj r:id="rId7" imgW="1282700" imgH="495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76800"/>
                        <a:ext cx="213360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1D61-0976-4743-9E3C-A78AEAE7A6C7}" type="slidenum">
              <a:rPr lang="zh-CN" altLang="en-US"/>
              <a:pPr/>
              <a:t>119</a:t>
            </a:fld>
            <a:endParaRPr lang="en-US" altLang="zh-CN"/>
          </a:p>
        </p:txBody>
      </p:sp>
      <p:sp>
        <p:nvSpPr>
          <p:cNvPr id="685058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Capture Effect: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The inherent ability of an FM system to minimize the effects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of unwanted signals</a:t>
            </a:r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93BA-BD7D-4E64-99D5-FA9FD8A2305E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561154" name="Rectangle 2"/>
          <p:cNvSpPr>
            <a:spLocks noChangeArrowheads="1"/>
          </p:cNvSpPr>
          <p:nvPr/>
        </p:nvSpPr>
        <p:spPr bwMode="auto">
          <a:xfrm>
            <a:off x="609600" y="19812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For figure 2.4 ,we should note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 Because of modulation process, baseband signal ’s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negative frequencies becomes visible.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 Upper sideband/lower sideband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endParaRPr lang="en-US" altLang="zh-CN" sz="2400"/>
          </a:p>
        </p:txBody>
      </p:sp>
      <p:sp>
        <p:nvSpPr>
          <p:cNvPr id="56115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2.2  Amplitude Modulation</a:t>
            </a:r>
            <a:endParaRPr lang="en-US" altLang="zh-CN" sz="3200"/>
          </a:p>
        </p:txBody>
      </p:sp>
      <p:graphicFrame>
        <p:nvGraphicFramePr>
          <p:cNvPr id="561156" name="Object 4"/>
          <p:cNvGraphicFramePr>
            <a:graphicFrameLocks noChangeAspect="1"/>
          </p:cNvGraphicFramePr>
          <p:nvPr/>
        </p:nvGraphicFramePr>
        <p:xfrm>
          <a:off x="1676400" y="4800600"/>
          <a:ext cx="990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58" r:id="rId3" imgW="596641" imgH="215806" progId="Equation.3">
                  <p:embed/>
                </p:oleObj>
              </mc:Choice>
              <mc:Fallback>
                <p:oleObj r:id="rId3" imgW="596641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00600"/>
                        <a:ext cx="9906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23042-A70A-4C66-BA2A-7A433A5AAB81}" type="slidenum">
              <a:rPr lang="zh-CN" altLang="en-US"/>
              <a:pPr/>
              <a:t>120</a:t>
            </a:fld>
            <a:endParaRPr lang="en-US" altLang="zh-CN"/>
          </a:p>
        </p:txBody>
      </p:sp>
      <p:sp>
        <p:nvSpPr>
          <p:cNvPr id="686082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FM Threshold Effect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</a:t>
            </a:r>
            <a:r>
              <a:rPr lang="en-US" altLang="zh-CN" sz="2400"/>
              <a:t>The composite signal at the frequency discriminator input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Define the carrier-to-noise ratio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As      decreased deeply , the threshold is said to occur .</a:t>
            </a:r>
            <a:endParaRPr lang="en-US" altLang="zh-CN" sz="2400" b="1"/>
          </a:p>
        </p:txBody>
      </p:sp>
      <p:sp>
        <p:nvSpPr>
          <p:cNvPr id="68608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  <p:graphicFrame>
        <p:nvGraphicFramePr>
          <p:cNvPr id="686084" name="Object 4"/>
          <p:cNvGraphicFramePr>
            <a:graphicFrameLocks noChangeAspect="1"/>
          </p:cNvGraphicFramePr>
          <p:nvPr/>
        </p:nvGraphicFramePr>
        <p:xfrm>
          <a:off x="1447800" y="2895600"/>
          <a:ext cx="54102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90" r:id="rId3" imgW="2755900" imgH="241300" progId="Equation.3">
                  <p:embed/>
                </p:oleObj>
              </mc:Choice>
              <mc:Fallback>
                <p:oleObj r:id="rId3" imgW="27559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95600"/>
                        <a:ext cx="54102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86" name="Object 6"/>
          <p:cNvGraphicFramePr>
            <a:graphicFrameLocks noChangeAspect="1"/>
          </p:cNvGraphicFramePr>
          <p:nvPr/>
        </p:nvGraphicFramePr>
        <p:xfrm>
          <a:off x="2819400" y="3962400"/>
          <a:ext cx="14478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91" r:id="rId5" imgW="774364" imgH="457002" progId="Equation.3">
                  <p:embed/>
                </p:oleObj>
              </mc:Choice>
              <mc:Fallback>
                <p:oleObj r:id="rId5" imgW="774364" imgH="45700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962400"/>
                        <a:ext cx="144780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88" name="Object 8"/>
          <p:cNvGraphicFramePr>
            <a:graphicFrameLocks noChangeAspect="1"/>
          </p:cNvGraphicFramePr>
          <p:nvPr/>
        </p:nvGraphicFramePr>
        <p:xfrm>
          <a:off x="1295400" y="48006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92" r:id="rId7" imgW="152268" imgH="164957" progId="Equation.3">
                  <p:embed/>
                </p:oleObj>
              </mc:Choice>
              <mc:Fallback>
                <p:oleObj r:id="rId7" imgW="152268" imgH="1649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006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DA61-2E97-41F2-B8B0-A07F53A517F5}" type="slidenum">
              <a:rPr lang="zh-CN" altLang="en-US"/>
              <a:pPr/>
              <a:t>121</a:t>
            </a:fld>
            <a:endParaRPr lang="en-US" altLang="zh-CN"/>
          </a:p>
        </p:txBody>
      </p:sp>
      <p:sp>
        <p:nvSpPr>
          <p:cNvPr id="687106" name="Rectangle 2"/>
          <p:cNvSpPr>
            <a:spLocks noChangeArrowheads="1"/>
          </p:cNvSpPr>
          <p:nvPr/>
        </p:nvSpPr>
        <p:spPr bwMode="auto">
          <a:xfrm>
            <a:off x="457200" y="55626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2.43 </a:t>
            </a:r>
            <a:r>
              <a:rPr lang="en-US" altLang="zh-CN" sz="2400"/>
              <a:t>Phasor diagram interpretation</a:t>
            </a:r>
          </a:p>
        </p:txBody>
      </p:sp>
      <p:sp>
        <p:nvSpPr>
          <p:cNvPr id="68710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  <p:pic>
        <p:nvPicPr>
          <p:cNvPr id="68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63838"/>
            <a:ext cx="7656513" cy="187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72E77-B6DB-4445-A851-B8DDDB72F4E5}" type="slidenum">
              <a:rPr lang="zh-CN" altLang="en-US"/>
              <a:pPr/>
              <a:t>122</a:t>
            </a:fld>
            <a:endParaRPr lang="en-US" altLang="zh-CN"/>
          </a:p>
        </p:txBody>
      </p:sp>
      <p:sp>
        <p:nvSpPr>
          <p:cNvPr id="684034" name="Rectangle 2"/>
          <p:cNvSpPr>
            <a:spLocks noChangeArrowheads="1"/>
          </p:cNvSpPr>
          <p:nvPr/>
        </p:nvSpPr>
        <p:spPr bwMode="auto">
          <a:xfrm>
            <a:off x="457200" y="54864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2.44  </a:t>
            </a:r>
            <a:r>
              <a:rPr lang="en-US" altLang="zh-CN" sz="2400"/>
              <a:t>Illustrating impluselike components </a:t>
            </a:r>
          </a:p>
        </p:txBody>
      </p:sp>
      <p:sp>
        <p:nvSpPr>
          <p:cNvPr id="68403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  <p:pic>
        <p:nvPicPr>
          <p:cNvPr id="68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52101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23DF3-E106-4FDB-823D-5AFFF7D599CA}" type="slidenum">
              <a:rPr lang="zh-CN" altLang="en-US"/>
              <a:pPr/>
              <a:t>123</a:t>
            </a:fld>
            <a:endParaRPr lang="en-US" altLang="zh-CN"/>
          </a:p>
        </p:txBody>
      </p:sp>
      <p:sp>
        <p:nvSpPr>
          <p:cNvPr id="689154" name="Rectangle 2"/>
          <p:cNvSpPr>
            <a:spLocks noChangeArrowheads="1"/>
          </p:cNvSpPr>
          <p:nvPr/>
        </p:nvSpPr>
        <p:spPr bwMode="auto">
          <a:xfrm>
            <a:off x="457200" y="52578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2.45  </a:t>
            </a:r>
            <a:r>
              <a:rPr lang="en-US" altLang="zh-CN" sz="2400"/>
              <a:t>Dependence of output signal-to-noise ratio on input carrier-to-noise ratio for FM receiver</a:t>
            </a:r>
          </a:p>
        </p:txBody>
      </p:sp>
      <p:sp>
        <p:nvSpPr>
          <p:cNvPr id="68915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  <p:pic>
        <p:nvPicPr>
          <p:cNvPr id="68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28800"/>
            <a:ext cx="39528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AF817-BA6B-46B6-B6E0-62FEF3C10D6A}" type="slidenum">
              <a:rPr lang="zh-CN" altLang="en-US"/>
              <a:pPr/>
              <a:t>124</a:t>
            </a:fld>
            <a:endParaRPr lang="en-US" altLang="zh-CN"/>
          </a:p>
        </p:txBody>
      </p:sp>
      <p:sp>
        <p:nvSpPr>
          <p:cNvPr id="690178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FM Threshold Reduction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</a:t>
            </a:r>
            <a:r>
              <a:rPr lang="en-US" altLang="zh-CN" sz="2400"/>
              <a:t>The combined presence of an unmodulated carrier and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narrowband noise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The FMFB receiver does not respond to the in-phase noise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component , nut that it would demodulated the quadrature noise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component .</a:t>
            </a:r>
          </a:p>
        </p:txBody>
      </p:sp>
      <p:sp>
        <p:nvSpPr>
          <p:cNvPr id="69017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  <p:graphicFrame>
        <p:nvGraphicFramePr>
          <p:cNvPr id="690180" name="Object 4"/>
          <p:cNvGraphicFramePr>
            <a:graphicFrameLocks noChangeAspect="1"/>
          </p:cNvGraphicFramePr>
          <p:nvPr/>
        </p:nvGraphicFramePr>
        <p:xfrm>
          <a:off x="1676400" y="3276600"/>
          <a:ext cx="4876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182" r:id="rId3" imgW="2374900" imgH="241300" progId="Equation.3">
                  <p:embed/>
                </p:oleObj>
              </mc:Choice>
              <mc:Fallback>
                <p:oleObj r:id="rId3" imgW="23749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76600"/>
                        <a:ext cx="48768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2E8DF-F24C-4362-93B4-BE242A8B55F4}" type="slidenum">
              <a:rPr lang="zh-CN" altLang="en-US"/>
              <a:pPr/>
              <a:t>125</a:t>
            </a:fld>
            <a:endParaRPr lang="en-US" altLang="zh-CN"/>
          </a:p>
        </p:txBody>
      </p:sp>
      <p:sp>
        <p:nvSpPr>
          <p:cNvPr id="691202" name="Rectangle 2"/>
          <p:cNvSpPr>
            <a:spLocks noChangeArrowheads="1"/>
          </p:cNvSpPr>
          <p:nvPr/>
        </p:nvSpPr>
        <p:spPr bwMode="auto">
          <a:xfrm>
            <a:off x="152400" y="56388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2.47  </a:t>
            </a:r>
            <a:r>
              <a:rPr lang="en-US" altLang="zh-CN" sz="2400"/>
              <a:t>FM demodulator with negative feedback</a:t>
            </a:r>
          </a:p>
        </p:txBody>
      </p:sp>
      <p:sp>
        <p:nvSpPr>
          <p:cNvPr id="69120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  <p:pic>
        <p:nvPicPr>
          <p:cNvPr id="69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43175"/>
            <a:ext cx="85344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6CD2-318B-4EBC-8144-0237C8734473}" type="slidenum">
              <a:rPr lang="zh-CN" altLang="en-US"/>
              <a:pPr/>
              <a:t>126</a:t>
            </a:fld>
            <a:endParaRPr lang="en-US" altLang="zh-CN"/>
          </a:p>
        </p:txBody>
      </p:sp>
      <p:sp>
        <p:nvSpPr>
          <p:cNvPr id="693250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Pre-Emphasis and De-Emphasis in FM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Figure 2.48  </a:t>
            </a:r>
            <a:r>
              <a:rPr lang="en-US" altLang="zh-CN" sz="2400"/>
              <a:t>(a) power spectral density of noise at FM receiver output   (b) power spectral density of a typical message signal </a:t>
            </a:r>
            <a:endParaRPr lang="en-US" altLang="zh-CN" sz="2400" b="1"/>
          </a:p>
        </p:txBody>
      </p:sp>
      <p:sp>
        <p:nvSpPr>
          <p:cNvPr id="69325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  <p:pic>
        <p:nvPicPr>
          <p:cNvPr id="69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83820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5E273-CD33-456E-AF6D-BF5FCD8D8BBE}" type="slidenum">
              <a:rPr lang="zh-CN" altLang="en-US"/>
              <a:pPr/>
              <a:t>127</a:t>
            </a:fld>
            <a:endParaRPr lang="en-US" altLang="zh-CN"/>
          </a:p>
        </p:txBody>
      </p:sp>
      <p:sp>
        <p:nvSpPr>
          <p:cNvPr id="694274" name="Rectangle 2"/>
          <p:cNvSpPr>
            <a:spLocks noChangeArrowheads="1"/>
          </p:cNvSpPr>
          <p:nvPr/>
        </p:nvSpPr>
        <p:spPr bwMode="auto">
          <a:xfrm>
            <a:off x="0" y="5638800"/>
            <a:ext cx="891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Figure 2.49</a:t>
            </a:r>
            <a:r>
              <a:rPr lang="en-US" altLang="zh-CN" sz="2400"/>
              <a:t>  Use of pre-emphasis and de-emphasis in an FM system</a:t>
            </a:r>
          </a:p>
        </p:txBody>
      </p:sp>
      <p:sp>
        <p:nvSpPr>
          <p:cNvPr id="69427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  <p:pic>
        <p:nvPicPr>
          <p:cNvPr id="69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3154363"/>
            <a:ext cx="8461375" cy="183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68406-2886-4752-85C1-03BAA567603C}" type="slidenum">
              <a:rPr lang="zh-CN" altLang="en-US"/>
              <a:pPr/>
              <a:t>128</a:t>
            </a:fld>
            <a:endParaRPr lang="en-US" altLang="zh-CN"/>
          </a:p>
        </p:txBody>
      </p:sp>
      <p:sp>
        <p:nvSpPr>
          <p:cNvPr id="688130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The frequency response of the de-emphasis filter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 modified power spectral density of the noise at the de-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Emphasis filter output is : </a:t>
            </a: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  <p:graphicFrame>
        <p:nvGraphicFramePr>
          <p:cNvPr id="688132" name="Object 4"/>
          <p:cNvGraphicFramePr>
            <a:graphicFrameLocks noChangeAspect="1"/>
          </p:cNvGraphicFramePr>
          <p:nvPr/>
        </p:nvGraphicFramePr>
        <p:xfrm>
          <a:off x="1938338" y="2362200"/>
          <a:ext cx="2065337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43" name="Equation" r:id="rId3" imgW="1143000" imgH="444240" progId="Equation.3">
                  <p:embed/>
                </p:oleObj>
              </mc:Choice>
              <mc:Fallback>
                <p:oleObj name="Equation" r:id="rId3" imgW="11430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2362200"/>
                        <a:ext cx="2065337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34" name="Object 6"/>
          <p:cNvGraphicFramePr>
            <a:graphicFrameLocks noChangeAspect="1"/>
          </p:cNvGraphicFramePr>
          <p:nvPr/>
        </p:nvGraphicFramePr>
        <p:xfrm>
          <a:off x="4572000" y="2590800"/>
          <a:ext cx="13716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44" r:id="rId5" imgW="863225" imgH="203112" progId="Equation.3">
                  <p:embed/>
                </p:oleObj>
              </mc:Choice>
              <mc:Fallback>
                <p:oleObj r:id="rId5" imgW="863225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90800"/>
                        <a:ext cx="13716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8142" name="Group 14"/>
          <p:cNvGrpSpPr>
            <a:grpSpLocks/>
          </p:cNvGrpSpPr>
          <p:nvPr/>
        </p:nvGrpSpPr>
        <p:grpSpPr bwMode="auto">
          <a:xfrm>
            <a:off x="609600" y="4038600"/>
            <a:ext cx="7543800" cy="1371600"/>
            <a:chOff x="1152" y="2640"/>
            <a:chExt cx="2418" cy="450"/>
          </a:xfrm>
        </p:grpSpPr>
        <p:graphicFrame>
          <p:nvGraphicFramePr>
            <p:cNvPr id="688136" name="Object 8"/>
            <p:cNvGraphicFramePr>
              <a:graphicFrameLocks noChangeAspect="1"/>
            </p:cNvGraphicFramePr>
            <p:nvPr/>
          </p:nvGraphicFramePr>
          <p:xfrm>
            <a:off x="1152" y="2640"/>
            <a:ext cx="1554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145" r:id="rId7" imgW="2463800" imgH="711200" progId="Equation.3">
                    <p:embed/>
                  </p:oleObj>
                </mc:Choice>
                <mc:Fallback>
                  <p:oleObj r:id="rId7" imgW="2463800" imgH="711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640"/>
                          <a:ext cx="1554" cy="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8138" name="Object 10"/>
            <p:cNvGraphicFramePr>
              <a:graphicFrameLocks noChangeAspect="1"/>
            </p:cNvGraphicFramePr>
            <p:nvPr/>
          </p:nvGraphicFramePr>
          <p:xfrm>
            <a:off x="3168" y="2640"/>
            <a:ext cx="37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146" r:id="rId9" imgW="596641" imgH="406224" progId="Equation.3">
                    <p:embed/>
                  </p:oleObj>
                </mc:Choice>
                <mc:Fallback>
                  <p:oleObj r:id="rId9" imgW="596641" imgH="40622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640"/>
                          <a:ext cx="378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8140" name="Object 12"/>
            <p:cNvGraphicFramePr>
              <a:graphicFrameLocks noChangeAspect="1"/>
            </p:cNvGraphicFramePr>
            <p:nvPr/>
          </p:nvGraphicFramePr>
          <p:xfrm>
            <a:off x="3168" y="2928"/>
            <a:ext cx="402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147" r:id="rId11" imgW="634449" imgH="177646" progId="Equation.3">
                    <p:embed/>
                  </p:oleObj>
                </mc:Choice>
                <mc:Fallback>
                  <p:oleObj r:id="rId11" imgW="634449" imgH="17764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928"/>
                          <a:ext cx="402" cy="1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0C47-E4C8-41D5-B4AC-FCF0CE5F4C3C}" type="slidenum">
              <a:rPr lang="zh-CN" altLang="en-US"/>
              <a:pPr/>
              <a:t>129</a:t>
            </a:fld>
            <a:endParaRPr lang="en-US" altLang="zh-CN"/>
          </a:p>
        </p:txBody>
      </p:sp>
      <p:sp>
        <p:nvSpPr>
          <p:cNvPr id="696322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So the average power of the modified noise at the receiver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output is :</a:t>
            </a:r>
          </a:p>
        </p:txBody>
      </p:sp>
      <p:sp>
        <p:nvSpPr>
          <p:cNvPr id="69632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  <p:graphicFrame>
        <p:nvGraphicFramePr>
          <p:cNvPr id="696324" name="Object 4"/>
          <p:cNvGraphicFramePr>
            <a:graphicFrameLocks noChangeAspect="1"/>
          </p:cNvGraphicFramePr>
          <p:nvPr/>
        </p:nvGraphicFramePr>
        <p:xfrm>
          <a:off x="1981200" y="3581400"/>
          <a:ext cx="42275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26" name="Equation" r:id="rId3" imgW="1485720" imgH="431640" progId="Equation.3">
                  <p:embed/>
                </p:oleObj>
              </mc:Choice>
              <mc:Fallback>
                <p:oleObj name="Equation" r:id="rId3" imgW="14857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81400"/>
                        <a:ext cx="422751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CD98-BC7E-46B5-89B1-DF5C23DE36DF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566274" name="Rectangle 2"/>
          <p:cNvSpPr>
            <a:spLocks noChangeArrowheads="1"/>
          </p:cNvSpPr>
          <p:nvPr/>
        </p:nvSpPr>
        <p:spPr bwMode="auto">
          <a:xfrm>
            <a:off x="304800" y="1905000"/>
            <a:ext cx="8305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Virtues of Amplitude Modulation:</a:t>
            </a:r>
          </a:p>
          <a:p>
            <a:pPr marL="533400" lvl="1" indent="-2413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 In the transmitter, amplitude modulation is accomplished  </a:t>
            </a:r>
          </a:p>
          <a:p>
            <a:pPr marL="533400" lvl="1" indent="-2413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using a nonlinear device   </a:t>
            </a:r>
          </a:p>
          <a:p>
            <a:pPr marL="533400" lvl="1" indent="-2413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 In the receiver, amplitude demodulation could also be </a:t>
            </a:r>
          </a:p>
          <a:p>
            <a:pPr marL="533400" lvl="1" indent="-2413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accomplished using a nonlinear device.</a:t>
            </a:r>
          </a:p>
          <a:p>
            <a:pPr marL="533400" lvl="1" indent="-2413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533400" lvl="1" indent="-2413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Limitations of Amplitude Modulaton:</a:t>
            </a:r>
          </a:p>
          <a:p>
            <a:pPr marL="533400" lvl="1" indent="-2413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 Amplitude modulation is wasteful of power.</a:t>
            </a:r>
          </a:p>
          <a:p>
            <a:pPr marL="533400" lvl="1" indent="-2413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 Amplitude modulation is wasteful of bandwidth.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2.2  Amplitude Modulation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F7C04-4DAC-44E1-9F0B-3C34F24439F9}" type="slidenum">
              <a:rPr lang="zh-CN" altLang="en-US"/>
              <a:pPr/>
              <a:t>130</a:t>
            </a:fld>
            <a:endParaRPr lang="en-US" altLang="zh-CN"/>
          </a:p>
        </p:txBody>
      </p:sp>
      <p:sp>
        <p:nvSpPr>
          <p:cNvPr id="697346" name="Rectangle 2"/>
          <p:cNvSpPr>
            <a:spLocks noChangeArrowheads="1"/>
          </p:cNvSpPr>
          <p:nvPr/>
        </p:nvSpPr>
        <p:spPr bwMode="auto">
          <a:xfrm>
            <a:off x="457200" y="53340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2.50 </a:t>
            </a:r>
            <a:r>
              <a:rPr lang="en-US" altLang="zh-CN" sz="2400"/>
              <a:t>(a) Pre-emphasis filter  (b) De-emphasis filter </a:t>
            </a:r>
          </a:p>
        </p:txBody>
      </p:sp>
      <p:sp>
        <p:nvSpPr>
          <p:cNvPr id="69734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2.13  Noise in FM Receivers</a:t>
            </a:r>
            <a:endParaRPr lang="en-US" altLang="zh-CN" sz="3200"/>
          </a:p>
        </p:txBody>
      </p:sp>
      <p:pic>
        <p:nvPicPr>
          <p:cNvPr id="69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0450"/>
            <a:ext cx="8229600" cy="292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70528-ADFC-4583-9934-834B77FB7172}" type="slidenum">
              <a:rPr lang="zh-CN" altLang="en-US"/>
              <a:pPr/>
              <a:t>131</a:t>
            </a:fld>
            <a:endParaRPr lang="en-US" altLang="zh-CN"/>
          </a:p>
        </p:txBody>
      </p:sp>
      <p:sp>
        <p:nvSpPr>
          <p:cNvPr id="698370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</p:txBody>
      </p:sp>
      <p:sp>
        <p:nvSpPr>
          <p:cNvPr id="69837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>
                <a:solidFill>
                  <a:schemeClr val="tx2"/>
                </a:solidFill>
              </a:rPr>
              <a:t>课堂练习</a:t>
            </a:r>
            <a:endParaRPr lang="zh-CN" altLang="en-US" sz="3200"/>
          </a:p>
        </p:txBody>
      </p:sp>
      <p:sp>
        <p:nvSpPr>
          <p:cNvPr id="698372" name="Rectangle 4"/>
          <p:cNvSpPr>
            <a:spLocks noChangeArrowheads="1"/>
          </p:cNvSpPr>
          <p:nvPr/>
        </p:nvSpPr>
        <p:spPr bwMode="auto">
          <a:xfrm>
            <a:off x="533400" y="2286000"/>
            <a:ext cx="78486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>
                <a:latin typeface="宋体" pitchFamily="2" charset="-122"/>
              </a:rPr>
              <a:t>模拟调频系统中，调频载波信号为</a:t>
            </a:r>
            <a:r>
              <a:rPr lang="zh-CN" altLang="en-US" sz="4000"/>
              <a:t>100</a:t>
            </a:r>
            <a:r>
              <a:rPr lang="en-US" altLang="zh-CN" sz="4000"/>
              <a:t>cos2</a:t>
            </a:r>
            <a:r>
              <a:rPr lang="en-US" altLang="zh-CN" sz="4000">
                <a:latin typeface="宋体" pitchFamily="2" charset="-122"/>
              </a:rPr>
              <a:t>π×</a:t>
            </a:r>
            <a:r>
              <a:rPr lang="en-US" altLang="zh-CN" sz="4000"/>
              <a:t>10</a:t>
            </a:r>
            <a:r>
              <a:rPr lang="en-US" altLang="zh-CN" sz="4000" baseline="30000"/>
              <a:t>8</a:t>
            </a:r>
            <a:r>
              <a:rPr lang="en-US" altLang="zh-CN" sz="4000"/>
              <a:t>t</a:t>
            </a:r>
            <a:r>
              <a:rPr lang="zh-CN" altLang="en-US" sz="4000">
                <a:latin typeface="宋体" pitchFamily="2" charset="-122"/>
              </a:rPr>
              <a:t>伏特，调制的基带信号为</a:t>
            </a:r>
            <a:r>
              <a:rPr lang="zh-CN" altLang="en-US" sz="4000"/>
              <a:t>10</a:t>
            </a:r>
            <a:r>
              <a:rPr lang="en-US" altLang="zh-CN" sz="4000"/>
              <a:t>cos2</a:t>
            </a:r>
            <a:r>
              <a:rPr lang="en-US" altLang="zh-CN" sz="4000">
                <a:latin typeface="宋体" pitchFamily="2" charset="-122"/>
              </a:rPr>
              <a:t>π×</a:t>
            </a:r>
            <a:r>
              <a:rPr lang="en-US" altLang="zh-CN" sz="4000"/>
              <a:t>10</a:t>
            </a:r>
            <a:r>
              <a:rPr lang="en-US" altLang="zh-CN" sz="4000" baseline="30000"/>
              <a:t>3</a:t>
            </a:r>
            <a:r>
              <a:rPr lang="en-US" altLang="zh-CN" sz="4000"/>
              <a:t>t</a:t>
            </a:r>
            <a:r>
              <a:rPr lang="zh-CN" altLang="en-US" sz="4000">
                <a:latin typeface="宋体" pitchFamily="2" charset="-122"/>
              </a:rPr>
              <a:t>伏特，调频灵敏度</a:t>
            </a:r>
            <a:r>
              <a:rPr lang="en-US" altLang="zh-CN" sz="4000"/>
              <a:t>K</a:t>
            </a:r>
            <a:r>
              <a:rPr lang="en-US" altLang="zh-CN" sz="4000" baseline="-30000"/>
              <a:t>F</a:t>
            </a:r>
            <a:r>
              <a:rPr lang="en-US" altLang="zh-CN" sz="4000"/>
              <a:t>=1200</a:t>
            </a:r>
            <a:r>
              <a:rPr lang="en-US" altLang="zh-CN" sz="4000">
                <a:latin typeface="宋体" pitchFamily="2" charset="-122"/>
              </a:rPr>
              <a:t>π</a:t>
            </a:r>
            <a:r>
              <a:rPr lang="zh-CN" altLang="en-US" sz="4000"/>
              <a:t>弧度/秒伏</a:t>
            </a:r>
            <a:r>
              <a:rPr lang="en-US" altLang="zh-CN" sz="4000">
                <a:latin typeface="宋体" pitchFamily="2" charset="-122"/>
              </a:rPr>
              <a:t>，</a:t>
            </a:r>
            <a:r>
              <a:rPr lang="zh-CN" altLang="en-US" sz="4000">
                <a:latin typeface="宋体" pitchFamily="2" charset="-122"/>
              </a:rPr>
              <a:t>试求：</a:t>
            </a:r>
            <a:r>
              <a:rPr lang="zh-CN" altLang="en-US" sz="4000"/>
              <a:t>(1)</a:t>
            </a:r>
            <a:r>
              <a:rPr lang="zh-CN" altLang="en-US" sz="4000">
                <a:latin typeface="宋体" pitchFamily="2" charset="-122"/>
              </a:rPr>
              <a:t>该调频信号的表达式；</a:t>
            </a:r>
            <a:r>
              <a:rPr lang="zh-CN" altLang="en-US" sz="4000"/>
              <a:t>(2)</a:t>
            </a:r>
            <a:r>
              <a:rPr lang="zh-CN" altLang="en-US" sz="4000">
                <a:latin typeface="宋体" pitchFamily="2" charset="-122"/>
              </a:rPr>
              <a:t>该调频信号的带宽。</a:t>
            </a:r>
            <a:r>
              <a:rPr lang="zh-TW" altLang="en-US" sz="4000"/>
              <a:t> </a:t>
            </a:r>
            <a:endParaRPr lang="zh-TW" altLang="en-US" sz="400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44F79-96BB-4901-A3C9-FF4A011AA0F2}" type="slidenum">
              <a:rPr lang="zh-CN" altLang="en-US"/>
              <a:pPr/>
              <a:t>132</a:t>
            </a:fld>
            <a:endParaRPr lang="en-US" altLang="zh-CN"/>
          </a:p>
        </p:txBody>
      </p:sp>
      <p:sp>
        <p:nvSpPr>
          <p:cNvPr id="699394" name="Rectangle 2"/>
          <p:cNvSpPr>
            <a:spLocks noChangeArrowheads="1"/>
          </p:cNvSpPr>
          <p:nvPr/>
        </p:nvSpPr>
        <p:spPr bwMode="auto">
          <a:xfrm>
            <a:off x="457200" y="55626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2.51 </a:t>
            </a:r>
            <a:r>
              <a:rPr lang="en-US" altLang="zh-CN" sz="2400"/>
              <a:t>Phase-locked loop</a:t>
            </a:r>
          </a:p>
        </p:txBody>
      </p:sp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2.14  Computer Experiments: Phase-Locked Loop</a:t>
            </a:r>
            <a:endParaRPr lang="en-US" altLang="zh-CN" sz="3200"/>
          </a:p>
        </p:txBody>
      </p:sp>
      <p:pic>
        <p:nvPicPr>
          <p:cNvPr id="6993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53625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C8757-5F84-4CB0-8A36-52C541280016}" type="slidenum">
              <a:rPr lang="zh-CN" altLang="en-US"/>
              <a:pPr/>
              <a:t>133</a:t>
            </a:fld>
            <a:endParaRPr lang="en-US" altLang="zh-CN"/>
          </a:p>
        </p:txBody>
      </p:sp>
      <p:sp>
        <p:nvSpPr>
          <p:cNvPr id="695298" name="Rectangle 2"/>
          <p:cNvSpPr>
            <a:spLocks noChangeArrowheads="1"/>
          </p:cNvSpPr>
          <p:nvPr/>
        </p:nvSpPr>
        <p:spPr bwMode="auto">
          <a:xfrm>
            <a:off x="457200" y="53340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2.52  </a:t>
            </a:r>
            <a:r>
              <a:rPr lang="en-US" altLang="zh-CN" sz="2400"/>
              <a:t>Nonlinear model of the phase-locked loop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2.14  Computer Experiments: Phase-Locked Loop</a:t>
            </a:r>
            <a:endParaRPr lang="en-US" altLang="zh-CN" sz="3200"/>
          </a:p>
        </p:txBody>
      </p:sp>
      <p:pic>
        <p:nvPicPr>
          <p:cNvPr id="6953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EC353-671E-4BDE-A0D7-BDAA4CF14A02}" type="slidenum">
              <a:rPr lang="zh-CN" altLang="en-US"/>
              <a:pPr/>
              <a:t>134</a:t>
            </a:fld>
            <a:endParaRPr lang="en-US" altLang="zh-CN"/>
          </a:p>
        </p:txBody>
      </p:sp>
      <p:sp>
        <p:nvSpPr>
          <p:cNvPr id="701442" name="Rectangle 2"/>
          <p:cNvSpPr>
            <a:spLocks noChangeArrowheads="1"/>
          </p:cNvSpPr>
          <p:nvPr/>
        </p:nvSpPr>
        <p:spPr bwMode="auto">
          <a:xfrm>
            <a:off x="457200" y="5410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2.53  </a:t>
            </a:r>
            <a:r>
              <a:rPr lang="en-US" altLang="zh-CN" sz="2400"/>
              <a:t>Variation of the phase error for three different values of damping factor</a:t>
            </a:r>
          </a:p>
        </p:txBody>
      </p:sp>
      <p:sp>
        <p:nvSpPr>
          <p:cNvPr id="70144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2.14  Computer Experiments: Phase-Locked Loop</a:t>
            </a:r>
            <a:endParaRPr lang="en-US" altLang="zh-CN" sz="3200"/>
          </a:p>
        </p:txBody>
      </p:sp>
      <p:pic>
        <p:nvPicPr>
          <p:cNvPr id="70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562600" cy="334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B1555-D267-492B-B5AD-5CAB346CA77F}" type="slidenum">
              <a:rPr lang="zh-CN" altLang="en-US"/>
              <a:pPr/>
              <a:t>135</a:t>
            </a:fld>
            <a:endParaRPr lang="en-US" altLang="zh-CN"/>
          </a:p>
        </p:txBody>
      </p:sp>
      <p:sp>
        <p:nvSpPr>
          <p:cNvPr id="702466" name="Rectangle 2"/>
          <p:cNvSpPr>
            <a:spLocks noChangeArrowheads="1"/>
          </p:cNvSpPr>
          <p:nvPr/>
        </p:nvSpPr>
        <p:spPr bwMode="auto">
          <a:xfrm>
            <a:off x="457200" y="55626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 b="1"/>
              <a:t>Figure 2.54</a:t>
            </a:r>
            <a:r>
              <a:rPr lang="en-US" altLang="zh-CN" sz="2400"/>
              <a:t>  Phase-plane portrait for critical damping and sinusoidal modulation</a:t>
            </a:r>
          </a:p>
        </p:txBody>
      </p:sp>
      <p:sp>
        <p:nvSpPr>
          <p:cNvPr id="70246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2.14  Computer Experiments: Phase-Locked Loop</a:t>
            </a:r>
            <a:endParaRPr lang="en-US" altLang="zh-CN" sz="3200"/>
          </a:p>
        </p:txBody>
      </p:sp>
      <p:pic>
        <p:nvPicPr>
          <p:cNvPr id="70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5791200" cy="364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97346-4DAE-4A38-9F77-3F46F943E1D0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570370" name="Rectangle 2050"/>
          <p:cNvSpPr>
            <a:spLocks noChangeArrowheads="1"/>
          </p:cNvSpPr>
          <p:nvPr/>
        </p:nvSpPr>
        <p:spPr bwMode="auto">
          <a:xfrm>
            <a:off x="684213" y="1989138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As shown in Table 2.1 ,we must note: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        is solely dependent on the message signal m(t).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        is a filtered version of m(t) 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So the spectral modification of the modulation wave s(t)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is solely due to         .</a:t>
            </a:r>
          </a:p>
        </p:txBody>
      </p:sp>
      <p:sp>
        <p:nvSpPr>
          <p:cNvPr id="570371" name="Rectangle 2051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2.3  Linear Modulation Schemes</a:t>
            </a:r>
            <a:endParaRPr lang="en-US" altLang="zh-CN" sz="3200"/>
          </a:p>
        </p:txBody>
      </p:sp>
      <p:sp>
        <p:nvSpPr>
          <p:cNvPr id="570373" name="Rectangle 2053"/>
          <p:cNvSpPr>
            <a:spLocks noChangeArrowheads="1"/>
          </p:cNvSpPr>
          <p:nvPr/>
        </p:nvSpPr>
        <p:spPr bwMode="auto">
          <a:xfrm>
            <a:off x="440055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70372" name="Object 2052"/>
          <p:cNvGraphicFramePr>
            <a:graphicFrameLocks noChangeAspect="1"/>
          </p:cNvGraphicFramePr>
          <p:nvPr/>
        </p:nvGraphicFramePr>
        <p:xfrm>
          <a:off x="1600200" y="2819400"/>
          <a:ext cx="53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78" r:id="rId3" imgW="342603" imgH="215713" progId="Equation.3">
                  <p:embed/>
                </p:oleObj>
              </mc:Choice>
              <mc:Fallback>
                <p:oleObj r:id="rId3" imgW="342603" imgH="215713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533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0375" name="Rectangle 2055"/>
          <p:cNvSpPr>
            <a:spLocks noChangeArrowheads="1"/>
          </p:cNvSpPr>
          <p:nvPr/>
        </p:nvSpPr>
        <p:spPr bwMode="auto">
          <a:xfrm>
            <a:off x="4386263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70374" name="Object 2054"/>
          <p:cNvGraphicFramePr>
            <a:graphicFrameLocks noChangeAspect="1"/>
          </p:cNvGraphicFramePr>
          <p:nvPr/>
        </p:nvGraphicFramePr>
        <p:xfrm>
          <a:off x="1600200" y="3581400"/>
          <a:ext cx="53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79" r:id="rId5" imgW="368300" imgH="241300" progId="Equation.3">
                  <p:embed/>
                </p:oleObj>
              </mc:Choice>
              <mc:Fallback>
                <p:oleObj r:id="rId5" imgW="368300" imgH="24130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81400"/>
                        <a:ext cx="533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0376" name="Object 2056"/>
          <p:cNvGraphicFramePr>
            <a:graphicFrameLocks noChangeAspect="1"/>
          </p:cNvGraphicFramePr>
          <p:nvPr/>
        </p:nvGraphicFramePr>
        <p:xfrm>
          <a:off x="3048000" y="4800600"/>
          <a:ext cx="53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80" r:id="rId7" imgW="368300" imgH="241300" progId="Equation.3">
                  <p:embed/>
                </p:oleObj>
              </mc:Choice>
              <mc:Fallback>
                <p:oleObj r:id="rId7" imgW="368300" imgH="241300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00600"/>
                        <a:ext cx="533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0377" name="Rectangle 2057"/>
          <p:cNvSpPr>
            <a:spLocks noChangeArrowheads="1"/>
          </p:cNvSpPr>
          <p:nvPr/>
        </p:nvSpPr>
        <p:spPr bwMode="auto">
          <a:xfrm>
            <a:off x="3752850" y="5516563"/>
            <a:ext cx="539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/>
              <a:t>++++</a:t>
            </a:r>
            <a:r>
              <a:rPr lang="zh-CN" altLang="en-US" sz="3600">
                <a:solidFill>
                  <a:srgbClr val="FF0000"/>
                </a:solidFill>
              </a:rPr>
              <a:t>今天交</a:t>
            </a:r>
            <a:r>
              <a:rPr lang="en-US" altLang="zh-CN" sz="3600">
                <a:solidFill>
                  <a:srgbClr val="FF0000"/>
                </a:solidFill>
              </a:rPr>
              <a:t>CH1</a:t>
            </a:r>
            <a:r>
              <a:rPr lang="zh-CN" altLang="en-US" sz="3600">
                <a:solidFill>
                  <a:srgbClr val="FF0000"/>
                </a:solidFill>
              </a:rPr>
              <a:t>习题</a:t>
            </a:r>
            <a:r>
              <a:rPr lang="en-US" altLang="zh-CN" sz="3600"/>
              <a:t>++++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CCCC5-4C2F-4F29-8DF6-F2F9AC3232B7}" type="slidenum">
              <a:rPr lang="zh-CN" altLang="en-US"/>
              <a:pPr/>
              <a:t>15</a:t>
            </a:fld>
            <a:endParaRPr lang="en-US" altLang="zh-CN"/>
          </a:p>
        </p:txBody>
      </p:sp>
      <p:graphicFrame>
        <p:nvGraphicFramePr>
          <p:cNvPr id="713730" name="Object 2"/>
          <p:cNvGraphicFramePr>
            <a:graphicFrameLocks noChangeAspect="1"/>
          </p:cNvGraphicFramePr>
          <p:nvPr>
            <p:ph idx="1"/>
          </p:nvPr>
        </p:nvGraphicFramePr>
        <p:xfrm>
          <a:off x="2051050" y="2565400"/>
          <a:ext cx="49847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735" r:id="rId3" imgW="2336800" imgH="241300" progId="Equation.3">
                  <p:embed/>
                </p:oleObj>
              </mc:Choice>
              <mc:Fallback>
                <p:oleObj r:id="rId3" imgW="23368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565400"/>
                        <a:ext cx="49847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3731" name="Text Box 3"/>
          <p:cNvSpPr txBox="1">
            <a:spLocks noChangeArrowheads="1"/>
          </p:cNvSpPr>
          <p:nvPr/>
        </p:nvSpPr>
        <p:spPr bwMode="auto">
          <a:xfrm>
            <a:off x="735013" y="1870075"/>
            <a:ext cx="451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omic Sans MS" pitchFamily="66" charset="0"/>
              </a:rPr>
              <a:t>Definition of linear modulation</a:t>
            </a:r>
          </a:p>
        </p:txBody>
      </p:sp>
      <p:sp>
        <p:nvSpPr>
          <p:cNvPr id="713732" name="Text Box 4"/>
          <p:cNvSpPr txBox="1">
            <a:spLocks noChangeArrowheads="1"/>
          </p:cNvSpPr>
          <p:nvPr/>
        </p:nvSpPr>
        <p:spPr bwMode="auto">
          <a:xfrm>
            <a:off x="900113" y="4221163"/>
            <a:ext cx="703103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r>
              <a:rPr lang="en-US" altLang="zh-CN">
                <a:latin typeface="Comic Sans MS" pitchFamily="66" charset="0"/>
                <a:ea typeface="宋体" pitchFamily="2" charset="-122"/>
              </a:rPr>
              <a:t>Three types of linear modulation</a:t>
            </a:r>
          </a:p>
          <a:p>
            <a:pPr>
              <a:buFontTx/>
              <a:buChar char="•"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Double sideband-suppressed carrier (DSB-SC)</a:t>
            </a:r>
          </a:p>
          <a:p>
            <a:pPr>
              <a:buFontTx/>
              <a:buChar char="•"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Single sideband (SSB)</a:t>
            </a:r>
          </a:p>
          <a:p>
            <a:pPr>
              <a:buFontTx/>
              <a:buChar char="•"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Vestigial sideband (VSB)</a:t>
            </a:r>
          </a:p>
        </p:txBody>
      </p:sp>
      <p:sp>
        <p:nvSpPr>
          <p:cNvPr id="713733" name="Text Box 5"/>
          <p:cNvSpPr txBox="1">
            <a:spLocks noChangeArrowheads="1"/>
          </p:cNvSpPr>
          <p:nvPr/>
        </p:nvSpPr>
        <p:spPr bwMode="auto">
          <a:xfrm>
            <a:off x="971550" y="3284538"/>
            <a:ext cx="7200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r>
              <a:rPr lang="en-US" altLang="zh-CN">
                <a:latin typeface="Comic Sans MS" pitchFamily="66" charset="0"/>
                <a:ea typeface="宋体" pitchFamily="2" charset="-122"/>
              </a:rPr>
              <a:t>s</a:t>
            </a:r>
            <a:r>
              <a:rPr lang="en-US" altLang="zh-CN" baseline="-25000"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>
                <a:latin typeface="Comic Sans MS" pitchFamily="66" charset="0"/>
                <a:ea typeface="宋体" pitchFamily="2" charset="-122"/>
              </a:rPr>
              <a:t>(t) and s</a:t>
            </a:r>
            <a:r>
              <a:rPr lang="en-US" altLang="zh-CN" baseline="-25000">
                <a:latin typeface="Comic Sans MS" pitchFamily="66" charset="0"/>
                <a:ea typeface="宋体" pitchFamily="2" charset="-122"/>
              </a:rPr>
              <a:t>Q</a:t>
            </a:r>
            <a:r>
              <a:rPr lang="en-US" altLang="zh-CN">
                <a:latin typeface="Comic Sans MS" pitchFamily="66" charset="0"/>
                <a:ea typeface="宋体" pitchFamily="2" charset="-122"/>
              </a:rPr>
              <a:t>(t) are linearly related to the message signal m(t).</a:t>
            </a:r>
          </a:p>
        </p:txBody>
      </p:sp>
      <p:sp>
        <p:nvSpPr>
          <p:cNvPr id="713734" name="Rectangle 6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2.3  Linear Modulation Schemes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B27D4-ABBA-4AED-A428-CC66C1F285BA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568322" name="Rectangle 1026"/>
          <p:cNvSpPr>
            <a:spLocks noChangeArrowheads="1"/>
          </p:cNvSpPr>
          <p:nvPr/>
        </p:nvSpPr>
        <p:spPr bwMode="auto">
          <a:xfrm>
            <a:off x="685800" y="5943600"/>
            <a:ext cx="807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Table 2.1</a:t>
            </a:r>
            <a:r>
              <a:rPr lang="en-US" altLang="zh-CN" sz="2400"/>
              <a:t> Different forms of linear modulation</a:t>
            </a:r>
          </a:p>
        </p:txBody>
      </p:sp>
      <p:sp>
        <p:nvSpPr>
          <p:cNvPr id="568323" name="Rectangle 102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2.3  Linear Modulation Schemes</a:t>
            </a:r>
            <a:endParaRPr lang="en-US" altLang="zh-CN" sz="3200"/>
          </a:p>
        </p:txBody>
      </p:sp>
      <p:graphicFrame>
        <p:nvGraphicFramePr>
          <p:cNvPr id="568397" name="Group 1101"/>
          <p:cNvGraphicFramePr>
            <a:graphicFrameLocks noGrp="1"/>
          </p:cNvGraphicFramePr>
          <p:nvPr/>
        </p:nvGraphicFramePr>
        <p:xfrm>
          <a:off x="914400" y="1752600"/>
          <a:ext cx="7772400" cy="4129088"/>
        </p:xfrm>
        <a:graphic>
          <a:graphicData uri="http://schemas.openxmlformats.org/drawingml/2006/table">
            <a:tbl>
              <a:tblPr/>
              <a:tblGrid>
                <a:gridCol w="2674938"/>
                <a:gridCol w="1671637"/>
                <a:gridCol w="1482725"/>
                <a:gridCol w="19431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Type of modulation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DSB-SC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SSB: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(a)Upper sideband                               transmitted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(b)Lower sideband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transmitted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m(t):message signal;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:Hilbert  transform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0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VSB: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(a)Vestige of lower sideband transmitted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(b)Vestige of upper sideband transmitted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8369" name="Object 1073"/>
          <p:cNvGraphicFramePr>
            <a:graphicFrameLocks noChangeAspect="1"/>
          </p:cNvGraphicFramePr>
          <p:nvPr/>
        </p:nvGraphicFramePr>
        <p:xfrm>
          <a:off x="4038600" y="1828800"/>
          <a:ext cx="53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00" r:id="rId3" imgW="342603" imgH="215713" progId="Equation.3">
                  <p:embed/>
                </p:oleObj>
              </mc:Choice>
              <mc:Fallback>
                <p:oleObj r:id="rId3" imgW="342603" imgH="215713" progId="Equation.3">
                  <p:embed/>
                  <p:pic>
                    <p:nvPicPr>
                      <p:cNvPr id="0" name="Object 1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828800"/>
                        <a:ext cx="533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71" name="Object 1075"/>
          <p:cNvGraphicFramePr>
            <a:graphicFrameLocks noChangeAspect="1"/>
          </p:cNvGraphicFramePr>
          <p:nvPr/>
        </p:nvGraphicFramePr>
        <p:xfrm>
          <a:off x="5562600" y="1828800"/>
          <a:ext cx="53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01" r:id="rId5" imgW="368300" imgH="241300" progId="Equation.3">
                  <p:embed/>
                </p:oleObj>
              </mc:Choice>
              <mc:Fallback>
                <p:oleObj r:id="rId5" imgW="368300" imgH="241300" progId="Equation.3">
                  <p:embed/>
                  <p:pic>
                    <p:nvPicPr>
                      <p:cNvPr id="0" name="Object 1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828800"/>
                        <a:ext cx="533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79" name="Object 1083"/>
          <p:cNvGraphicFramePr>
            <a:graphicFrameLocks noChangeAspect="1"/>
          </p:cNvGraphicFramePr>
          <p:nvPr/>
        </p:nvGraphicFramePr>
        <p:xfrm>
          <a:off x="5562600" y="297180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02" r:id="rId7" imgW="431613" imgH="393529" progId="Equation.3">
                  <p:embed/>
                </p:oleObj>
              </mc:Choice>
              <mc:Fallback>
                <p:oleObj r:id="rId7" imgW="431613" imgH="393529" progId="Equation.3">
                  <p:embed/>
                  <p:pic>
                    <p:nvPicPr>
                      <p:cNvPr id="0" name="Object 1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971800"/>
                        <a:ext cx="609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81" name="Object 1085"/>
          <p:cNvGraphicFramePr>
            <a:graphicFrameLocks noChangeAspect="1"/>
          </p:cNvGraphicFramePr>
          <p:nvPr/>
        </p:nvGraphicFramePr>
        <p:xfrm>
          <a:off x="5410200" y="3657600"/>
          <a:ext cx="76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03" r:id="rId9" imgW="533169" imgH="393529" progId="Equation.3">
                  <p:embed/>
                </p:oleObj>
              </mc:Choice>
              <mc:Fallback>
                <p:oleObj r:id="rId9" imgW="533169" imgH="393529" progId="Equation.3">
                  <p:embed/>
                  <p:pic>
                    <p:nvPicPr>
                      <p:cNvPr id="0" name="Object 1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657600"/>
                        <a:ext cx="762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83" name="Object 1087"/>
          <p:cNvGraphicFramePr>
            <a:graphicFrameLocks noChangeAspect="1"/>
          </p:cNvGraphicFramePr>
          <p:nvPr/>
        </p:nvGraphicFramePr>
        <p:xfrm>
          <a:off x="5562600" y="4572000"/>
          <a:ext cx="6858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04" r:id="rId11" imgW="457002" imgH="393529" progId="Equation.3">
                  <p:embed/>
                </p:oleObj>
              </mc:Choice>
              <mc:Fallback>
                <p:oleObj r:id="rId11" imgW="457002" imgH="393529" progId="Equation.3">
                  <p:embed/>
                  <p:pic>
                    <p:nvPicPr>
                      <p:cNvPr id="0" name="Object 1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572000"/>
                        <a:ext cx="68580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85" name="Object 1089"/>
          <p:cNvGraphicFramePr>
            <a:graphicFrameLocks noChangeAspect="1"/>
          </p:cNvGraphicFramePr>
          <p:nvPr/>
        </p:nvGraphicFramePr>
        <p:xfrm>
          <a:off x="5410200" y="5257800"/>
          <a:ext cx="838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05" r:id="rId13" imgW="571252" imgH="393529" progId="Equation.3">
                  <p:embed/>
                </p:oleObj>
              </mc:Choice>
              <mc:Fallback>
                <p:oleObj r:id="rId13" imgW="571252" imgH="393529" progId="Equation.3">
                  <p:embed/>
                  <p:pic>
                    <p:nvPicPr>
                      <p:cNvPr id="0" name="Object 10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257800"/>
                        <a:ext cx="838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87" name="Object 1091"/>
          <p:cNvGraphicFramePr>
            <a:graphicFrameLocks noChangeAspect="1"/>
          </p:cNvGraphicFramePr>
          <p:nvPr/>
        </p:nvGraphicFramePr>
        <p:xfrm>
          <a:off x="3848100" y="2968625"/>
          <a:ext cx="8382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06" name="公式" r:id="rId15" imgW="419040" imgH="393480" progId="Equation.3">
                  <p:embed/>
                </p:oleObj>
              </mc:Choice>
              <mc:Fallback>
                <p:oleObj name="公式" r:id="rId15" imgW="419040" imgH="393480" progId="Equation.3">
                  <p:embed/>
                  <p:pic>
                    <p:nvPicPr>
                      <p:cNvPr id="0" name="Object 10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2968625"/>
                        <a:ext cx="8382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89" name="Object 1093"/>
          <p:cNvGraphicFramePr>
            <a:graphicFrameLocks noChangeAspect="1"/>
          </p:cNvGraphicFramePr>
          <p:nvPr/>
        </p:nvGraphicFramePr>
        <p:xfrm>
          <a:off x="3848100" y="3576638"/>
          <a:ext cx="8382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07" name="公式" r:id="rId17" imgW="419040" imgH="393480" progId="Equation.3">
                  <p:embed/>
                </p:oleObj>
              </mc:Choice>
              <mc:Fallback>
                <p:oleObj name="公式" r:id="rId17" imgW="419040" imgH="393480" progId="Equation.3">
                  <p:embed/>
                  <p:pic>
                    <p:nvPicPr>
                      <p:cNvPr id="0" name="Object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3576638"/>
                        <a:ext cx="8382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91" name="Object 1095"/>
          <p:cNvGraphicFramePr>
            <a:graphicFrameLocks noChangeAspect="1"/>
          </p:cNvGraphicFramePr>
          <p:nvPr/>
        </p:nvGraphicFramePr>
        <p:xfrm>
          <a:off x="3848100" y="4568825"/>
          <a:ext cx="8382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08" name="公式" r:id="rId19" imgW="419040" imgH="393480" progId="Equation.3">
                  <p:embed/>
                </p:oleObj>
              </mc:Choice>
              <mc:Fallback>
                <p:oleObj name="公式" r:id="rId19" imgW="419040" imgH="393480" progId="Equation.3">
                  <p:embed/>
                  <p:pic>
                    <p:nvPicPr>
                      <p:cNvPr id="0" name="Object 1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4568825"/>
                        <a:ext cx="8382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92" name="Object 1096"/>
          <p:cNvGraphicFramePr>
            <a:graphicFrameLocks noChangeAspect="1"/>
          </p:cNvGraphicFramePr>
          <p:nvPr/>
        </p:nvGraphicFramePr>
        <p:xfrm>
          <a:off x="3848100" y="5176838"/>
          <a:ext cx="8382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09" name="公式" r:id="rId21" imgW="419040" imgH="393480" progId="Equation.3">
                  <p:embed/>
                </p:oleObj>
              </mc:Choice>
              <mc:Fallback>
                <p:oleObj name="公式" r:id="rId21" imgW="419040" imgH="393480" progId="Equation.3">
                  <p:embed/>
                  <p:pic>
                    <p:nvPicPr>
                      <p:cNvPr id="0" name="Object 1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5176838"/>
                        <a:ext cx="8382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98" name="Object 1102"/>
          <p:cNvGraphicFramePr>
            <a:graphicFrameLocks noChangeAspect="1"/>
          </p:cNvGraphicFramePr>
          <p:nvPr/>
        </p:nvGraphicFramePr>
        <p:xfrm>
          <a:off x="7086600" y="32766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10" r:id="rId23" imgW="304536" imgH="215713" progId="Equation.3">
                  <p:embed/>
                </p:oleObj>
              </mc:Choice>
              <mc:Fallback>
                <p:oleObj r:id="rId23" imgW="304536" imgH="215713" progId="Equation.3">
                  <p:embed/>
                  <p:pic>
                    <p:nvPicPr>
                      <p:cNvPr id="0" name="Object 1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276600"/>
                        <a:ext cx="457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304FB-1197-4369-AFA8-C54AD0009A36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572418" name="Rectangle 1026"/>
          <p:cNvSpPr>
            <a:spLocks noChangeArrowheads="1"/>
          </p:cNvSpPr>
          <p:nvPr/>
        </p:nvSpPr>
        <p:spPr bwMode="auto">
          <a:xfrm>
            <a:off x="609600" y="19812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DSB-SC Modulation: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  </a:t>
            </a:r>
            <a:r>
              <a:rPr lang="en-US" altLang="zh-CN" sz="2400"/>
              <a:t>As shown in figure 2.5, DSB-SC modulated signal is: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Suppose M(f) is the Fourier transform of m(t), then the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Fourier transform of s(t) is obtained as 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</a:t>
            </a: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 </a:t>
            </a:r>
            <a:r>
              <a:rPr lang="en-US" altLang="zh-CN" sz="2400"/>
              <a:t> </a:t>
            </a:r>
            <a:endParaRPr lang="en-US" altLang="zh-CN" sz="2400" b="1"/>
          </a:p>
        </p:txBody>
      </p:sp>
      <p:sp>
        <p:nvSpPr>
          <p:cNvPr id="572419" name="Rectangle 102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2.3  Linear Modulation Schemes</a:t>
            </a:r>
            <a:endParaRPr lang="en-US" altLang="zh-CN" sz="3200"/>
          </a:p>
        </p:txBody>
      </p:sp>
      <p:sp>
        <p:nvSpPr>
          <p:cNvPr id="572423" name="Rectangle 1031"/>
          <p:cNvSpPr>
            <a:spLocks noChangeArrowheads="1"/>
          </p:cNvSpPr>
          <p:nvPr/>
        </p:nvSpPr>
        <p:spPr bwMode="auto">
          <a:xfrm>
            <a:off x="3852863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72422" name="Object 1030"/>
          <p:cNvGraphicFramePr>
            <a:graphicFrameLocks noChangeAspect="1"/>
          </p:cNvGraphicFramePr>
          <p:nvPr/>
        </p:nvGraphicFramePr>
        <p:xfrm>
          <a:off x="2438400" y="3124200"/>
          <a:ext cx="365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26" r:id="rId3" imgW="1435100" imgH="228600" progId="Equation.3">
                  <p:embed/>
                </p:oleObj>
              </mc:Choice>
              <mc:Fallback>
                <p:oleObj r:id="rId3" imgW="1435100" imgH="2286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24200"/>
                        <a:ext cx="3657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25" name="Rectangle 1033"/>
          <p:cNvSpPr>
            <a:spLocks noChangeArrowheads="1"/>
          </p:cNvSpPr>
          <p:nvPr/>
        </p:nvSpPr>
        <p:spPr bwMode="auto">
          <a:xfrm>
            <a:off x="3424238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72424" name="Object 1032"/>
          <p:cNvGraphicFramePr>
            <a:graphicFrameLocks noChangeAspect="1"/>
          </p:cNvGraphicFramePr>
          <p:nvPr/>
        </p:nvGraphicFramePr>
        <p:xfrm>
          <a:off x="2438400" y="4876800"/>
          <a:ext cx="3962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27" r:id="rId5" imgW="2298700" imgH="393700" progId="Equation.3">
                  <p:embed/>
                </p:oleObj>
              </mc:Choice>
              <mc:Fallback>
                <p:oleObj r:id="rId5" imgW="2298700" imgH="3937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76800"/>
                        <a:ext cx="3962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85BFE-4590-45C5-9CF8-F99E5A1E59D2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574466" name="Rectangle 1026"/>
          <p:cNvSpPr>
            <a:spLocks noChangeArrowheads="1"/>
          </p:cNvSpPr>
          <p:nvPr/>
        </p:nvSpPr>
        <p:spPr bwMode="auto">
          <a:xfrm>
            <a:off x="609600" y="54102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 b="1"/>
              <a:t>Figure 2.5</a:t>
            </a:r>
            <a:r>
              <a:rPr lang="en-US" altLang="zh-CN" sz="2400"/>
              <a:t>  (a)Block diagram of product modulation . (b)Baseband signal . (c)DSB-SC modulation</a:t>
            </a:r>
          </a:p>
        </p:txBody>
      </p:sp>
      <p:sp>
        <p:nvSpPr>
          <p:cNvPr id="574467" name="Rectangle 102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2.3  Linear Modulation Schemes</a:t>
            </a:r>
            <a:endParaRPr lang="en-US" altLang="zh-CN" sz="3200"/>
          </a:p>
        </p:txBody>
      </p:sp>
      <p:pic>
        <p:nvPicPr>
          <p:cNvPr id="574468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858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4593D-86E0-4498-BB97-0ED799172EC3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573442" name="Rectangle 1026"/>
          <p:cNvSpPr>
            <a:spLocks noChangeArrowheads="1"/>
          </p:cNvSpPr>
          <p:nvPr/>
        </p:nvSpPr>
        <p:spPr bwMode="auto">
          <a:xfrm>
            <a:off x="609600" y="1828800"/>
            <a:ext cx="8077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 b="1"/>
              <a:t>Coherent Detection: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Figure 2.6 </a:t>
            </a:r>
            <a:r>
              <a:rPr lang="en-US" altLang="zh-CN" sz="2400"/>
              <a:t>(a)Spectral of baseband signal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             (b)Spectral of DSB-SC modulation wave </a:t>
            </a:r>
            <a:r>
              <a:rPr lang="en-US" altLang="zh-CN" sz="2400" b="1"/>
              <a:t>        </a:t>
            </a:r>
          </a:p>
        </p:txBody>
      </p:sp>
      <p:sp>
        <p:nvSpPr>
          <p:cNvPr id="573443" name="Rectangle 102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2.3  Linear Modulation Schemes</a:t>
            </a:r>
            <a:endParaRPr lang="en-US" altLang="zh-CN" sz="3200"/>
          </a:p>
        </p:txBody>
      </p:sp>
      <p:pic>
        <p:nvPicPr>
          <p:cNvPr id="573444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772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1AFC0-BB1A-4BC0-85FE-488145FB3D56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555010" name="Rectangle 2"/>
          <p:cNvSpPr>
            <a:spLocks noChangeArrowheads="1"/>
          </p:cNvSpPr>
          <p:nvPr/>
        </p:nvSpPr>
        <p:spPr bwMode="auto">
          <a:xfrm>
            <a:off x="609600" y="1828800"/>
            <a:ext cx="8077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1800"/>
              <a:t>2.1    Introduction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1800"/>
              <a:t>     2.2    Amplitude Modulation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1800"/>
              <a:t>     2.3    Linear Modulation Schemes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1800"/>
              <a:t>     2.4    Frequency Translation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1800"/>
              <a:t>     2.5    Frequency-Division Multiplexing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1800"/>
              <a:t>     2.6    Angle Modulation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1800"/>
              <a:t>     2.7    Frequency Modulation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1800"/>
              <a:t>     2.8    Nonlinear Effects in FM Systems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1800"/>
              <a:t>     2.9    Superheterodyne Receiver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1800"/>
              <a:t>     2.10  Noise in CW Modulation Systems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1800"/>
              <a:t>     2.11  Noise in Linear Receivers Using Coherent Detection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1800"/>
              <a:t>     2.12  Noise in AM Receivers Using Envelope Detection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1800"/>
              <a:t>     2.13  Noise in FM Receivers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1800"/>
              <a:t>     2.14  Computer Experiments: Phase-Locked Loop </a:t>
            </a:r>
          </a:p>
        </p:txBody>
      </p:sp>
      <p:sp>
        <p:nvSpPr>
          <p:cNvPr id="55501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CH2  Continuous-Wave Modulation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01614-34C3-4AD9-8B5A-7101C6DC3D76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571394" name="Rectangle 2"/>
          <p:cNvSpPr>
            <a:spLocks noChangeArrowheads="1"/>
          </p:cNvSpPr>
          <p:nvPr/>
        </p:nvSpPr>
        <p:spPr bwMode="auto">
          <a:xfrm>
            <a:off x="609600" y="548640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2.7</a:t>
            </a:r>
            <a:r>
              <a:rPr lang="en-US" altLang="zh-CN" sz="2400"/>
              <a:t> Coherent detector for demodulating DSB-SC modulated wave</a:t>
            </a:r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2.3  Linear Modulation Schemes</a:t>
            </a:r>
            <a:endParaRPr lang="en-US" altLang="zh-CN" sz="3200"/>
          </a:p>
        </p:txBody>
      </p:sp>
      <p:pic>
        <p:nvPicPr>
          <p:cNvPr id="571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934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343E2-84DE-444A-98E3-8FA0B50681CA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576514" name="Rectangle 2"/>
          <p:cNvSpPr>
            <a:spLocks noChangeArrowheads="1"/>
          </p:cNvSpPr>
          <p:nvPr/>
        </p:nvSpPr>
        <p:spPr bwMode="auto">
          <a:xfrm>
            <a:off x="609600" y="19812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As shown in figure 2.7 , the product modulator output is :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if the cut-off frequency W of  the low-pass filter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Then the filter output is :</a:t>
            </a:r>
          </a:p>
        </p:txBody>
      </p:sp>
      <p:sp>
        <p:nvSpPr>
          <p:cNvPr id="57651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2.3  Linear Modulation Schemes</a:t>
            </a:r>
            <a:endParaRPr lang="en-US" altLang="zh-CN" sz="3200"/>
          </a:p>
        </p:txBody>
      </p:sp>
      <p:sp>
        <p:nvSpPr>
          <p:cNvPr id="576517" name="Rectangle 5"/>
          <p:cNvSpPr>
            <a:spLocks noChangeArrowheads="1"/>
          </p:cNvSpPr>
          <p:nvPr/>
        </p:nvSpPr>
        <p:spPr bwMode="auto">
          <a:xfrm>
            <a:off x="2614613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76516" name="Object 4"/>
          <p:cNvGraphicFramePr>
            <a:graphicFrameLocks noChangeAspect="1"/>
          </p:cNvGraphicFramePr>
          <p:nvPr/>
        </p:nvGraphicFramePr>
        <p:xfrm>
          <a:off x="1066800" y="2667000"/>
          <a:ext cx="670560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22" name="Equation" r:id="rId3" imgW="3098520" imgH="901440" progId="Equation.3">
                  <p:embed/>
                </p:oleObj>
              </mc:Choice>
              <mc:Fallback>
                <p:oleObj name="Equation" r:id="rId3" imgW="3098520" imgH="901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67000"/>
                        <a:ext cx="6705600" cy="184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19" name="Rectangle 7"/>
          <p:cNvSpPr>
            <a:spLocks noChangeArrowheads="1"/>
          </p:cNvSpPr>
          <p:nvPr/>
        </p:nvSpPr>
        <p:spPr bwMode="auto">
          <a:xfrm>
            <a:off x="433863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76518" name="Object 6"/>
          <p:cNvGraphicFramePr>
            <a:graphicFrameLocks noChangeAspect="1"/>
          </p:cNvGraphicFramePr>
          <p:nvPr/>
        </p:nvGraphicFramePr>
        <p:xfrm>
          <a:off x="7315200" y="4419600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23" r:id="rId5" imgW="469900" imgH="228600" progId="Equation.3">
                  <p:embed/>
                </p:oleObj>
              </mc:Choice>
              <mc:Fallback>
                <p:oleObj r:id="rId5" imgW="469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419600"/>
                        <a:ext cx="914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21" name="Rectangle 9"/>
          <p:cNvSpPr>
            <a:spLocks noChangeArrowheads="1"/>
          </p:cNvSpPr>
          <p:nvPr/>
        </p:nvSpPr>
        <p:spPr bwMode="auto">
          <a:xfrm>
            <a:off x="381000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76520" name="Object 8"/>
          <p:cNvGraphicFramePr>
            <a:graphicFrameLocks noChangeAspect="1"/>
          </p:cNvGraphicFramePr>
          <p:nvPr/>
        </p:nvGraphicFramePr>
        <p:xfrm>
          <a:off x="1676400" y="5257800"/>
          <a:ext cx="3657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24" r:id="rId7" imgW="1524000" imgH="393700" progId="Equation.3">
                  <p:embed/>
                </p:oleObj>
              </mc:Choice>
              <mc:Fallback>
                <p:oleObj r:id="rId7" imgW="15240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57800"/>
                        <a:ext cx="3657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16DEA-A152-4A2F-8A23-E32011E004CC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577538" name="Rectangle 2"/>
          <p:cNvSpPr>
            <a:spLocks noChangeArrowheads="1"/>
          </p:cNvSpPr>
          <p:nvPr/>
        </p:nvSpPr>
        <p:spPr bwMode="auto">
          <a:xfrm>
            <a:off x="609600" y="1828800"/>
            <a:ext cx="8077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 b="1"/>
              <a:t>Costas Receivers: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2.9</a:t>
            </a:r>
            <a:r>
              <a:rPr lang="en-US" altLang="zh-CN" sz="2400"/>
              <a:t> Costas receivers</a:t>
            </a:r>
          </a:p>
        </p:txBody>
      </p:sp>
      <p:sp>
        <p:nvSpPr>
          <p:cNvPr id="57753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2.3  Linear Modulation Schemes</a:t>
            </a:r>
            <a:endParaRPr lang="en-US" altLang="zh-CN" sz="3200"/>
          </a:p>
        </p:txBody>
      </p:sp>
      <p:pic>
        <p:nvPicPr>
          <p:cNvPr id="577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60102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132EA-841E-440D-8B32-1FE8C04C16A2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575490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Quadrature-Carrier Multiplexing: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</a:t>
            </a:r>
            <a:r>
              <a:rPr lang="en-US" altLang="zh-CN" sz="2400"/>
              <a:t>The transmitter part involves two separate product modulators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that are supplied with two carrier waves of the same frequency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but differing in phase by –90 degrees: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In  the receiver part, s(t) is applied to two separate coherent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detectors. The two carrier have the same frequency but differing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in phase by –90 degrees.</a:t>
            </a:r>
            <a:endParaRPr lang="en-US" altLang="zh-CN" sz="2400" b="1"/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2.3  Linear Modulation Schemes</a:t>
            </a:r>
            <a:endParaRPr lang="en-US" altLang="zh-CN" sz="3200"/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321945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75492" name="Object 4"/>
          <p:cNvGraphicFramePr>
            <a:graphicFrameLocks noChangeAspect="1"/>
          </p:cNvGraphicFramePr>
          <p:nvPr/>
        </p:nvGraphicFramePr>
        <p:xfrm>
          <a:off x="1143000" y="3733800"/>
          <a:ext cx="579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94" r:id="rId3" imgW="2705100" imgH="228600" progId="Equation.3">
                  <p:embed/>
                </p:oleObj>
              </mc:Choice>
              <mc:Fallback>
                <p:oleObj r:id="rId3" imgW="2705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33800"/>
                        <a:ext cx="5791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D6CEA-35EB-47D8-8EC3-7695BDB78768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582658" name="Rectangle 2"/>
          <p:cNvSpPr>
            <a:spLocks noChangeArrowheads="1"/>
          </p:cNvSpPr>
          <p:nvPr/>
        </p:nvSpPr>
        <p:spPr bwMode="auto">
          <a:xfrm>
            <a:off x="457200" y="54864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Figure 2.10</a:t>
            </a:r>
            <a:r>
              <a:rPr lang="en-US" altLang="zh-CN" sz="2400"/>
              <a:t> Quadrature-carrier multiplexing system</a:t>
            </a:r>
          </a:p>
        </p:txBody>
      </p:sp>
      <p:sp>
        <p:nvSpPr>
          <p:cNvPr id="58265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2.3  Linear Modulation Schemes</a:t>
            </a:r>
            <a:endParaRPr lang="en-US" altLang="zh-CN" sz="3200"/>
          </a:p>
        </p:txBody>
      </p:sp>
      <p:pic>
        <p:nvPicPr>
          <p:cNvPr id="5826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4582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31358-3E34-42B3-AAE1-09B23E1986EB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579586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 b="1"/>
              <a:t>SSB Modulation: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</a:t>
            </a:r>
            <a:r>
              <a:rPr lang="en-US" altLang="zh-CN" sz="2400"/>
              <a:t>Frequency-discrimination method 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Product modulator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Band-pass filter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The requirement of band-pass filter: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The designed sideband lies inside the passband of the filter.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The unwanted sideband lies inside the stopband.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The filter’s transition band is twice the lowest frequency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component of the message signal.</a:t>
            </a:r>
          </a:p>
        </p:txBody>
      </p:sp>
      <p:sp>
        <p:nvSpPr>
          <p:cNvPr id="57958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2.3  Linear Modulation Schemes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10402-98F3-4709-AE50-9EDCFF392DA9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581634" name="Rectangle 2"/>
          <p:cNvSpPr>
            <a:spLocks noChangeArrowheads="1"/>
          </p:cNvSpPr>
          <p:nvPr/>
        </p:nvSpPr>
        <p:spPr bwMode="auto">
          <a:xfrm>
            <a:off x="381000" y="50292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Figure 2.11 (a)Spectrum of a message signal m(t)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            (b)Spectrum of corresponding SSB signal </a:t>
            </a:r>
          </a:p>
        </p:txBody>
      </p:sp>
      <p:sp>
        <p:nvSpPr>
          <p:cNvPr id="58163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2.3  Linear Modulation Schemes</a:t>
            </a:r>
            <a:endParaRPr lang="en-US" altLang="zh-CN" sz="3200"/>
          </a:p>
        </p:txBody>
      </p:sp>
      <p:pic>
        <p:nvPicPr>
          <p:cNvPr id="5816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382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AD57C-F83C-4A36-B0ED-69627B32CDBB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580610" name="Rectangle 2"/>
          <p:cNvSpPr>
            <a:spLocks noChangeArrowheads="1"/>
          </p:cNvSpPr>
          <p:nvPr/>
        </p:nvSpPr>
        <p:spPr bwMode="auto">
          <a:xfrm>
            <a:off x="457200" y="18288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VSB Modulation: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</a:t>
            </a:r>
            <a:r>
              <a:rPr lang="en-US" altLang="zh-CN" sz="2400" b="1"/>
              <a:t>Figure 2.12</a:t>
            </a:r>
            <a:r>
              <a:rPr lang="en-US" altLang="zh-CN" sz="2400"/>
              <a:t> Filtering scheme for the generation of VSB modulated wave </a:t>
            </a:r>
          </a:p>
        </p:txBody>
      </p:sp>
      <p:sp>
        <p:nvSpPr>
          <p:cNvPr id="58061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2.3  Linear Modulation Schemes</a:t>
            </a:r>
            <a:endParaRPr lang="en-US" altLang="zh-CN" sz="3200"/>
          </a:p>
        </p:txBody>
      </p:sp>
      <p:pic>
        <p:nvPicPr>
          <p:cNvPr id="5806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5438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4FACD-6AF9-4FD8-8376-60C4C1005B3D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584706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As shown in Figure 2.12 , the frequency response H(f) of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band-pass filter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The sum of the values of the magnitude response |H(f)| at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any two frequencies equally displaced above and below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Then the transmission width of VSB modulation is: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                                       </a:t>
            </a:r>
          </a:p>
        </p:txBody>
      </p:sp>
      <p:sp>
        <p:nvSpPr>
          <p:cNvPr id="58470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2.3  Linear Modulation Schemes</a:t>
            </a:r>
            <a:endParaRPr lang="en-US" altLang="zh-CN" sz="3200"/>
          </a:p>
        </p:txBody>
      </p:sp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7848600" y="3505200"/>
          <a:ext cx="301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16" r:id="rId3" imgW="177646" imgH="228402" progId="Equation.3">
                  <p:embed/>
                </p:oleObj>
              </mc:Choice>
              <mc:Fallback>
                <p:oleObj r:id="rId3" imgW="177646" imgH="2284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505200"/>
                        <a:ext cx="3016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0" name="Object 6"/>
          <p:cNvGraphicFramePr>
            <a:graphicFrameLocks noChangeAspect="1"/>
          </p:cNvGraphicFramePr>
          <p:nvPr/>
        </p:nvGraphicFramePr>
        <p:xfrm>
          <a:off x="1371600" y="4267200"/>
          <a:ext cx="3276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17" r:id="rId5" imgW="1651000" imgH="228600" progId="Equation.3">
                  <p:embed/>
                </p:oleObj>
              </mc:Choice>
              <mc:Fallback>
                <p:oleObj r:id="rId5" imgW="16510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67200"/>
                        <a:ext cx="32766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2" name="Object 8"/>
          <p:cNvGraphicFramePr>
            <a:graphicFrameLocks noChangeAspect="1"/>
          </p:cNvGraphicFramePr>
          <p:nvPr/>
        </p:nvGraphicFramePr>
        <p:xfrm>
          <a:off x="5105400" y="4267200"/>
          <a:ext cx="175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18" r:id="rId7" imgW="863225" imgH="203112" progId="Equation.3">
                  <p:embed/>
                </p:oleObj>
              </mc:Choice>
              <mc:Fallback>
                <p:oleObj r:id="rId7" imgW="863225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267200"/>
                        <a:ext cx="1752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4" name="Object 10"/>
          <p:cNvGraphicFramePr>
            <a:graphicFrameLocks noChangeAspect="1"/>
          </p:cNvGraphicFramePr>
          <p:nvPr/>
        </p:nvGraphicFramePr>
        <p:xfrm>
          <a:off x="3124200" y="5257800"/>
          <a:ext cx="1676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19" r:id="rId9" imgW="800100" imgH="228600" progId="Equation.3">
                  <p:embed/>
                </p:oleObj>
              </mc:Choice>
              <mc:Fallback>
                <p:oleObj r:id="rId9" imgW="8001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257800"/>
                        <a:ext cx="16764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C076-6C0C-4CC6-A479-5918C17756D9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583682" name="Rectangle 2"/>
          <p:cNvSpPr>
            <a:spLocks noChangeArrowheads="1"/>
          </p:cNvSpPr>
          <p:nvPr/>
        </p:nvSpPr>
        <p:spPr bwMode="auto">
          <a:xfrm>
            <a:off x="457200" y="5410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2.13 </a:t>
            </a:r>
            <a:r>
              <a:rPr lang="en-US" altLang="zh-CN" sz="2400"/>
              <a:t>Magnitude response of VSB filter ;only the positive-frequency portion is shown.</a:t>
            </a:r>
          </a:p>
        </p:txBody>
      </p:sp>
      <p:sp>
        <p:nvSpPr>
          <p:cNvPr id="58368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2.3  Linear Modulation Schemes</a:t>
            </a:r>
            <a:endParaRPr lang="en-US" altLang="zh-CN" sz="3200"/>
          </a:p>
        </p:txBody>
      </p:sp>
      <p:pic>
        <p:nvPicPr>
          <p:cNvPr id="583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5438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A8140-4860-494A-AB3E-336B8F4B8820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144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>
                <a:latin typeface="Comic Sans MS" pitchFamily="66" charset="0"/>
              </a:rPr>
              <a:t>Elements of a communication system</a:t>
            </a:r>
          </a:p>
          <a:p>
            <a:pPr>
              <a:lnSpc>
                <a:spcPct val="80000"/>
              </a:lnSpc>
            </a:pPr>
            <a:r>
              <a:rPr lang="en-US" altLang="zh-CN">
                <a:latin typeface="Comic Sans MS" pitchFamily="66" charset="0"/>
              </a:rPr>
              <a:t>Why is Modulation necessary?</a:t>
            </a:r>
          </a:p>
          <a:p>
            <a:pPr>
              <a:lnSpc>
                <a:spcPct val="80000"/>
              </a:lnSpc>
            </a:pPr>
            <a:r>
              <a:rPr lang="en-US" altLang="zh-CN">
                <a:latin typeface="Comic Sans MS" pitchFamily="66" charset="0"/>
              </a:rPr>
              <a:t>What is Modulation?</a:t>
            </a:r>
          </a:p>
          <a:p>
            <a:pPr>
              <a:lnSpc>
                <a:spcPct val="80000"/>
              </a:lnSpc>
            </a:pPr>
            <a:r>
              <a:rPr lang="en-US" altLang="zh-CN">
                <a:latin typeface="Comic Sans MS" pitchFamily="66" charset="0"/>
              </a:rPr>
              <a:t>Wave of AM &amp; FM</a:t>
            </a:r>
          </a:p>
          <a:p>
            <a:pPr>
              <a:lnSpc>
                <a:spcPct val="80000"/>
              </a:lnSpc>
            </a:pPr>
            <a:r>
              <a:rPr lang="en-US" altLang="zh-CN">
                <a:latin typeface="Comic Sans MS" pitchFamily="66" charset="0"/>
              </a:rPr>
              <a:t>Modulating Signal and Modulated Signal</a:t>
            </a:r>
          </a:p>
          <a:p>
            <a:pPr>
              <a:lnSpc>
                <a:spcPct val="80000"/>
              </a:lnSpc>
            </a:pPr>
            <a:r>
              <a:rPr lang="en-US" altLang="zh-CN">
                <a:latin typeface="Comic Sans MS" pitchFamily="66" charset="0"/>
              </a:rPr>
              <a:t>Classify Modulation methods by……</a:t>
            </a:r>
          </a:p>
          <a:p>
            <a:pPr>
              <a:lnSpc>
                <a:spcPct val="80000"/>
              </a:lnSpc>
            </a:pPr>
            <a:r>
              <a:rPr lang="en-US" altLang="zh-CN">
                <a:latin typeface="Comic Sans MS" pitchFamily="66" charset="0"/>
              </a:rPr>
              <a:t>Modulation &amp; Demodulation</a:t>
            </a:r>
          </a:p>
        </p:txBody>
      </p:sp>
      <p:sp>
        <p:nvSpPr>
          <p:cNvPr id="70861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  Introduction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B8D45-522E-4FFB-9021-70457720360E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586754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The VSB modulated wave is described in the time domain as: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 plus sign corresponds to the transmission of a vestige of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the upper sideband and the minus sign corresponds to the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transmission of a vestige of the lower sideband 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m’(t) could be obtained by passing the message signal m(t)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through a filter whose frequency response is :</a:t>
            </a:r>
          </a:p>
        </p:txBody>
      </p:sp>
      <p:sp>
        <p:nvSpPr>
          <p:cNvPr id="58675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2.3  Linear Modulation Schemes</a:t>
            </a:r>
            <a:endParaRPr lang="en-US" altLang="zh-CN" sz="3200"/>
          </a:p>
        </p:txBody>
      </p:sp>
      <p:graphicFrame>
        <p:nvGraphicFramePr>
          <p:cNvPr id="586756" name="Object 4"/>
          <p:cNvGraphicFramePr>
            <a:graphicFrameLocks noChangeAspect="1"/>
          </p:cNvGraphicFramePr>
          <p:nvPr/>
        </p:nvGraphicFramePr>
        <p:xfrm>
          <a:off x="1371600" y="2438400"/>
          <a:ext cx="57150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62" r:id="rId3" imgW="2870200" imgH="393700" progId="Equation.3">
                  <p:embed/>
                </p:oleObj>
              </mc:Choice>
              <mc:Fallback>
                <p:oleObj r:id="rId3" imgW="28702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38400"/>
                        <a:ext cx="5715000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58" name="Object 6"/>
          <p:cNvGraphicFramePr>
            <a:graphicFrameLocks noChangeAspect="1"/>
          </p:cNvGraphicFramePr>
          <p:nvPr/>
        </p:nvGraphicFramePr>
        <p:xfrm>
          <a:off x="1219200" y="5410200"/>
          <a:ext cx="38100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63" r:id="rId5" imgW="2184400" imgH="241300" progId="Equation.3">
                  <p:embed/>
                </p:oleObj>
              </mc:Choice>
              <mc:Fallback>
                <p:oleObj r:id="rId5" imgW="21844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10200"/>
                        <a:ext cx="381000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60" name="Object 8"/>
          <p:cNvGraphicFramePr>
            <a:graphicFrameLocks noChangeAspect="1"/>
          </p:cNvGraphicFramePr>
          <p:nvPr/>
        </p:nvGraphicFramePr>
        <p:xfrm>
          <a:off x="5715000" y="5410200"/>
          <a:ext cx="16002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64" r:id="rId7" imgW="863225" imgH="203112" progId="Equation.3">
                  <p:embed/>
                </p:oleObj>
              </mc:Choice>
              <mc:Fallback>
                <p:oleObj r:id="rId7" imgW="863225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410200"/>
                        <a:ext cx="160020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E8772-38AE-40F9-957C-AA4C79CCF2FB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587778" name="Rectangle 2"/>
          <p:cNvSpPr>
            <a:spLocks noChangeArrowheads="1"/>
          </p:cNvSpPr>
          <p:nvPr/>
        </p:nvSpPr>
        <p:spPr bwMode="auto">
          <a:xfrm>
            <a:off x="457200" y="52578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2.14 </a:t>
            </a:r>
            <a:r>
              <a:rPr lang="en-US" altLang="zh-CN" sz="2400"/>
              <a:t>Frequency response of a filter for producing the quadrature component of the VSB modulation wave</a:t>
            </a:r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2.3  Linear Modulation Schemes</a:t>
            </a:r>
            <a:endParaRPr lang="en-US" altLang="zh-CN" sz="3200"/>
          </a:p>
        </p:txBody>
      </p:sp>
      <p:pic>
        <p:nvPicPr>
          <p:cNvPr id="587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2600"/>
            <a:ext cx="4038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7E3AB-9162-46C2-BA08-4B9CB83BAB63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585730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Television Signals: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</a:t>
            </a: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The video signal exhibits a large bandwidth and significant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low-frequency content,which suggest the use of vestigial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sideband modulation.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Use envelope detection ,which requires the addition of a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carrier to the VSB-modulation wave.</a:t>
            </a:r>
            <a:endParaRPr lang="en-US" altLang="zh-CN" sz="2400" b="1"/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2.3  Linear Modulation Schemes</a:t>
            </a:r>
            <a:endParaRPr lang="en-US" altLang="zh-CN"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020C6-73CA-4FBE-9464-706C26B63B31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589826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The input signal to the envelope detector as: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 envelope detector output is:</a:t>
            </a:r>
          </a:p>
        </p:txBody>
      </p:sp>
      <p:sp>
        <p:nvSpPr>
          <p:cNvPr id="58982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2.3  Linear Modulation Schemes</a:t>
            </a:r>
            <a:endParaRPr lang="en-US" altLang="zh-CN" sz="3200"/>
          </a:p>
        </p:txBody>
      </p:sp>
      <p:graphicFrame>
        <p:nvGraphicFramePr>
          <p:cNvPr id="589828" name="Object 4"/>
          <p:cNvGraphicFramePr>
            <a:graphicFrameLocks noChangeAspect="1"/>
          </p:cNvGraphicFramePr>
          <p:nvPr/>
        </p:nvGraphicFramePr>
        <p:xfrm>
          <a:off x="1295400" y="2438400"/>
          <a:ext cx="57150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32" r:id="rId3" imgW="3479800" imgH="431800" progId="Equation.3">
                  <p:embed/>
                </p:oleObj>
              </mc:Choice>
              <mc:Fallback>
                <p:oleObj r:id="rId3" imgW="3479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57150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0" name="Object 6"/>
          <p:cNvGraphicFramePr>
            <a:graphicFrameLocks noChangeAspect="1"/>
          </p:cNvGraphicFramePr>
          <p:nvPr/>
        </p:nvGraphicFramePr>
        <p:xfrm>
          <a:off x="1219200" y="3505200"/>
          <a:ext cx="4724400" cy="253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33" name="Equation" r:id="rId5" imgW="2743200" imgH="1473120" progId="Equation.3">
                  <p:embed/>
                </p:oleObj>
              </mc:Choice>
              <mc:Fallback>
                <p:oleObj name="Equation" r:id="rId5" imgW="2743200" imgH="1473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05200"/>
                        <a:ext cx="4724400" cy="253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BA587-642A-448D-958C-E0F7B1571303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588802" name="Rectangle 2"/>
          <p:cNvSpPr>
            <a:spLocks noChangeArrowheads="1"/>
          </p:cNvSpPr>
          <p:nvPr/>
        </p:nvSpPr>
        <p:spPr bwMode="auto">
          <a:xfrm>
            <a:off x="228600" y="5334000"/>
            <a:ext cx="868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2.15 </a:t>
            </a:r>
            <a:r>
              <a:rPr lang="en-US" altLang="zh-CN" sz="2400"/>
              <a:t>(a)Idealized magnitude spectrum of a transmitted TV signal.(b)Magnitude response of VSB shaping filter in the receiver.</a:t>
            </a:r>
          </a:p>
        </p:txBody>
      </p:sp>
      <p:sp>
        <p:nvSpPr>
          <p:cNvPr id="58880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2.3  Linear Modulation Schemes</a:t>
            </a:r>
            <a:endParaRPr lang="en-US" altLang="zh-CN" sz="3200"/>
          </a:p>
        </p:txBody>
      </p:sp>
      <p:pic>
        <p:nvPicPr>
          <p:cNvPr id="588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096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978E-2409-47D4-955F-AE446813C720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591874" name="Rectangle 2"/>
          <p:cNvSpPr>
            <a:spLocks noChangeArrowheads="1"/>
          </p:cNvSpPr>
          <p:nvPr/>
        </p:nvSpPr>
        <p:spPr bwMode="auto">
          <a:xfrm>
            <a:off x="457200" y="54864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2.16 </a:t>
            </a:r>
            <a:r>
              <a:rPr lang="en-US" altLang="zh-CN" sz="2400"/>
              <a:t>Block diagram of mixer</a:t>
            </a:r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2.4  Frequency Translation</a:t>
            </a:r>
            <a:endParaRPr lang="en-US" altLang="zh-CN" sz="3200"/>
          </a:p>
        </p:txBody>
      </p:sp>
      <p:pic>
        <p:nvPicPr>
          <p:cNvPr id="591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458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63A7B-B2D3-4785-A19A-EDCEEE712589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593922" name="Rectangle 2"/>
          <p:cNvSpPr>
            <a:spLocks noChangeArrowheads="1"/>
          </p:cNvSpPr>
          <p:nvPr/>
        </p:nvSpPr>
        <p:spPr bwMode="auto">
          <a:xfrm>
            <a:off x="457200" y="51816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Figure 2.17</a:t>
            </a:r>
            <a:r>
              <a:rPr lang="en-US" altLang="zh-CN" sz="2400"/>
              <a:t> (a) Spectrum of modulation signal at the mixer input . (b) Spectrum of the corresponding signal at the output of the product modulation in the mixer.</a:t>
            </a:r>
          </a:p>
        </p:txBody>
      </p:sp>
      <p:sp>
        <p:nvSpPr>
          <p:cNvPr id="59392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2.4  Frequency Translation</a:t>
            </a:r>
            <a:endParaRPr lang="en-US" altLang="zh-CN" sz="3200"/>
          </a:p>
        </p:txBody>
      </p:sp>
      <p:pic>
        <p:nvPicPr>
          <p:cNvPr id="593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3863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F2E4-A061-48EB-94ED-234B552618E9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594946" name="Rectangle 2"/>
          <p:cNvSpPr>
            <a:spLocks noChangeArrowheads="1"/>
          </p:cNvSpPr>
          <p:nvPr/>
        </p:nvSpPr>
        <p:spPr bwMode="auto">
          <a:xfrm>
            <a:off x="457200" y="2438400"/>
            <a:ext cx="8229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Up conversion: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Down conversion: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</p:txBody>
      </p:sp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2.4  Frequency Translation</a:t>
            </a:r>
            <a:endParaRPr lang="en-US" altLang="zh-CN" sz="3200"/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4186238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94948" name="Object 4"/>
          <p:cNvGraphicFramePr>
            <a:graphicFrameLocks noChangeAspect="1"/>
          </p:cNvGraphicFramePr>
          <p:nvPr/>
        </p:nvGraphicFramePr>
        <p:xfrm>
          <a:off x="3581400" y="2971800"/>
          <a:ext cx="1600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52" r:id="rId3" imgW="774364" imgH="215806" progId="Equation.3">
                  <p:embed/>
                </p:oleObj>
              </mc:Choice>
              <mc:Fallback>
                <p:oleObj r:id="rId3" imgW="774364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971800"/>
                        <a:ext cx="16002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51" name="Rectangle 7"/>
          <p:cNvSpPr>
            <a:spLocks noChangeArrowheads="1"/>
          </p:cNvSpPr>
          <p:nvPr/>
        </p:nvSpPr>
        <p:spPr bwMode="auto">
          <a:xfrm>
            <a:off x="4186238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94950" name="Object 6"/>
          <p:cNvGraphicFramePr>
            <a:graphicFrameLocks noChangeAspect="1"/>
          </p:cNvGraphicFramePr>
          <p:nvPr/>
        </p:nvGraphicFramePr>
        <p:xfrm>
          <a:off x="3505200" y="4267200"/>
          <a:ext cx="1600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53" r:id="rId5" imgW="774364" imgH="215806" progId="Equation.3">
                  <p:embed/>
                </p:oleObj>
              </mc:Choice>
              <mc:Fallback>
                <p:oleObj r:id="rId5" imgW="774364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267200"/>
                        <a:ext cx="16002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31E05-D889-40A6-AABF-D2839DEC32EB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457200" y="54864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2.18 </a:t>
            </a:r>
            <a:r>
              <a:rPr lang="en-US" altLang="zh-CN" sz="2400"/>
              <a:t>Block diagram of FDM system</a:t>
            </a:r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2.5  Frequency-Division Multiplexing</a:t>
            </a:r>
            <a:endParaRPr lang="en-US" altLang="zh-CN" sz="3200"/>
          </a:p>
        </p:txBody>
      </p:sp>
      <p:pic>
        <p:nvPicPr>
          <p:cNvPr id="5929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243888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CBAD9-FBB9-4661-8530-F7770CD56D5C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457200" y="55626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2.19 </a:t>
            </a:r>
            <a:r>
              <a:rPr lang="en-US" altLang="zh-CN" sz="2400"/>
              <a:t>Illustrating the modulation steps in an FDM system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2.5  Frequency-Division Multiplexing</a:t>
            </a:r>
            <a:endParaRPr lang="en-US" altLang="zh-CN" sz="3200"/>
          </a:p>
        </p:txBody>
      </p:sp>
      <p:pic>
        <p:nvPicPr>
          <p:cNvPr id="596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7056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49EA6-CEEA-436A-B693-22F14D1365FD}" type="slidenum">
              <a:rPr lang="zh-CN" altLang="en-US"/>
              <a:pPr/>
              <a:t>4</a:t>
            </a:fld>
            <a:endParaRPr lang="en-US" altLang="zh-CN"/>
          </a:p>
        </p:txBody>
      </p:sp>
      <p:pic>
        <p:nvPicPr>
          <p:cNvPr id="70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52600"/>
            <a:ext cx="42259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457200" y="5943600"/>
            <a:ext cx="868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074738" indent="-1074738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000" b="1">
                <a:latin typeface="Comic Sans MS" pitchFamily="66" charset="0"/>
              </a:rPr>
              <a:t>Fig. 2.2</a:t>
            </a:r>
            <a:r>
              <a:rPr lang="en-US" altLang="zh-CN" sz="2000">
                <a:latin typeface="Comic Sans MS" pitchFamily="66" charset="0"/>
              </a:rPr>
              <a:t> Illustrating AM and FM signals produced by a signal tone.</a:t>
            </a:r>
          </a:p>
        </p:txBody>
      </p:sp>
      <p:sp>
        <p:nvSpPr>
          <p:cNvPr id="709636" name="Text Box 4"/>
          <p:cNvSpPr txBox="1">
            <a:spLocks noChangeArrowheads="1"/>
          </p:cNvSpPr>
          <p:nvPr/>
        </p:nvSpPr>
        <p:spPr bwMode="auto">
          <a:xfrm>
            <a:off x="5486400" y="1981200"/>
            <a:ext cx="245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omic Sans MS" pitchFamily="66" charset="0"/>
              </a:rPr>
              <a:t>(a) Carrier wave</a:t>
            </a:r>
          </a:p>
        </p:txBody>
      </p:sp>
      <p:sp>
        <p:nvSpPr>
          <p:cNvPr id="709637" name="Text Box 5"/>
          <p:cNvSpPr txBox="1">
            <a:spLocks noChangeArrowheads="1"/>
          </p:cNvSpPr>
          <p:nvPr/>
        </p:nvSpPr>
        <p:spPr bwMode="auto">
          <a:xfrm>
            <a:off x="5486400" y="2743200"/>
            <a:ext cx="3241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6575" indent="-536575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15963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r>
              <a:rPr lang="en-US" altLang="zh-CN">
                <a:latin typeface="Comic Sans MS" pitchFamily="66" charset="0"/>
                <a:ea typeface="宋体" pitchFamily="2" charset="-122"/>
              </a:rPr>
              <a:t>(b) Sinusoidal modulating signal</a:t>
            </a:r>
          </a:p>
        </p:txBody>
      </p:sp>
      <p:sp>
        <p:nvSpPr>
          <p:cNvPr id="709638" name="Text Box 6"/>
          <p:cNvSpPr txBox="1">
            <a:spLocks noChangeArrowheads="1"/>
          </p:cNvSpPr>
          <p:nvPr/>
        </p:nvSpPr>
        <p:spPr bwMode="auto">
          <a:xfrm>
            <a:off x="5486400" y="3810000"/>
            <a:ext cx="3241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6575" indent="-536575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15963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r>
              <a:rPr lang="en-US" altLang="zh-CN">
                <a:latin typeface="Comic Sans MS" pitchFamily="66" charset="0"/>
                <a:ea typeface="宋体" pitchFamily="2" charset="-122"/>
              </a:rPr>
              <a:t>(c) Amplitude-modulated signal</a:t>
            </a:r>
          </a:p>
        </p:txBody>
      </p:sp>
      <p:sp>
        <p:nvSpPr>
          <p:cNvPr id="709639" name="Text Box 7"/>
          <p:cNvSpPr txBox="1">
            <a:spLocks noChangeArrowheads="1"/>
          </p:cNvSpPr>
          <p:nvPr/>
        </p:nvSpPr>
        <p:spPr bwMode="auto">
          <a:xfrm>
            <a:off x="5562600" y="5029200"/>
            <a:ext cx="3241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6575" indent="-536575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15963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r>
              <a:rPr lang="en-US" altLang="zh-CN">
                <a:latin typeface="Comic Sans MS" pitchFamily="66" charset="0"/>
                <a:ea typeface="宋体" pitchFamily="2" charset="-122"/>
              </a:rPr>
              <a:t>(d) Frequency-modulated signal</a:t>
            </a:r>
          </a:p>
        </p:txBody>
      </p:sp>
      <p:sp>
        <p:nvSpPr>
          <p:cNvPr id="709640" name="Rectangle 8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  Introduction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03D49-F13A-43CA-B866-272C8F95D73F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598018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Basic Definitions: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               </a:t>
            </a:r>
            <a:r>
              <a:rPr lang="en-US" altLang="zh-CN" sz="2400"/>
              <a:t>:the angle of a modulated sinusoidal carrier .</a:t>
            </a: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                </a:t>
            </a:r>
            <a:r>
              <a:rPr lang="en-US" altLang="zh-CN" sz="2400"/>
              <a:t>increases monotonically with time,then: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     </a:t>
            </a:r>
          </a:p>
        </p:txBody>
      </p:sp>
      <p:sp>
        <p:nvSpPr>
          <p:cNvPr id="59801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2.6  Angle Modulation</a:t>
            </a:r>
            <a:endParaRPr lang="en-US" altLang="zh-CN" sz="3200"/>
          </a:p>
        </p:txBody>
      </p:sp>
      <p:graphicFrame>
        <p:nvGraphicFramePr>
          <p:cNvPr id="598020" name="Object 4"/>
          <p:cNvGraphicFramePr>
            <a:graphicFrameLocks noChangeAspect="1"/>
          </p:cNvGraphicFramePr>
          <p:nvPr/>
        </p:nvGraphicFramePr>
        <p:xfrm>
          <a:off x="2590800" y="2514600"/>
          <a:ext cx="20574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29" r:id="rId3" imgW="1143000" imgH="228600" progId="Equation.3">
                  <p:embed/>
                </p:oleObj>
              </mc:Choice>
              <mc:Fallback>
                <p:oleObj r:id="rId3" imgW="1143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14600"/>
                        <a:ext cx="20574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22" name="Object 6"/>
          <p:cNvGraphicFramePr>
            <a:graphicFrameLocks noChangeAspect="1"/>
          </p:cNvGraphicFramePr>
          <p:nvPr/>
        </p:nvGraphicFramePr>
        <p:xfrm>
          <a:off x="1524000" y="3124200"/>
          <a:ext cx="5334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30" r:id="rId5" imgW="317362" imgH="228501" progId="Equation.3">
                  <p:embed/>
                </p:oleObj>
              </mc:Choice>
              <mc:Fallback>
                <p:oleObj r:id="rId5" imgW="317362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24200"/>
                        <a:ext cx="5334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24" name="Object 8"/>
          <p:cNvGraphicFramePr>
            <a:graphicFrameLocks noChangeAspect="1"/>
          </p:cNvGraphicFramePr>
          <p:nvPr/>
        </p:nvGraphicFramePr>
        <p:xfrm>
          <a:off x="1524000" y="3581400"/>
          <a:ext cx="5334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31" r:id="rId7" imgW="317362" imgH="228501" progId="Equation.3">
                  <p:embed/>
                </p:oleObj>
              </mc:Choice>
              <mc:Fallback>
                <p:oleObj r:id="rId7" imgW="317362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5334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25" name="Object 9"/>
          <p:cNvGraphicFramePr>
            <a:graphicFrameLocks noChangeAspect="1"/>
          </p:cNvGraphicFramePr>
          <p:nvPr/>
        </p:nvGraphicFramePr>
        <p:xfrm>
          <a:off x="1219200" y="4114800"/>
          <a:ext cx="3124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32" r:id="rId8" imgW="1523339" imgH="406224" progId="Equation.3">
                  <p:embed/>
                </p:oleObj>
              </mc:Choice>
              <mc:Fallback>
                <p:oleObj r:id="rId8" imgW="1523339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3124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27" name="Object 11"/>
          <p:cNvGraphicFramePr>
            <a:graphicFrameLocks noChangeAspect="1"/>
          </p:cNvGraphicFramePr>
          <p:nvPr/>
        </p:nvGraphicFramePr>
        <p:xfrm>
          <a:off x="1143000" y="5029200"/>
          <a:ext cx="6934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33" r:id="rId10" imgW="3492500" imgH="457200" progId="Equation.3">
                  <p:embed/>
                </p:oleObj>
              </mc:Choice>
              <mc:Fallback>
                <p:oleObj r:id="rId10" imgW="34925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29200"/>
                        <a:ext cx="6934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5C708-1200-4793-AFFA-5D594573D6DA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60006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2.6  Angle Modulation</a:t>
            </a:r>
            <a:endParaRPr lang="en-US" altLang="zh-CN" sz="3200"/>
          </a:p>
        </p:txBody>
      </p:sp>
      <p:sp>
        <p:nvSpPr>
          <p:cNvPr id="600069" name="Rectangle 5"/>
          <p:cNvSpPr>
            <a:spLocks noChangeArrowheads="1"/>
          </p:cNvSpPr>
          <p:nvPr/>
        </p:nvSpPr>
        <p:spPr bwMode="auto">
          <a:xfrm>
            <a:off x="2824163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0071" name="Rectangle 7"/>
          <p:cNvSpPr>
            <a:spLocks noChangeArrowheads="1"/>
          </p:cNvSpPr>
          <p:nvPr/>
        </p:nvSpPr>
        <p:spPr bwMode="auto">
          <a:xfrm>
            <a:off x="381000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00077" name="Group 13"/>
          <p:cNvGrpSpPr>
            <a:grpSpLocks/>
          </p:cNvGrpSpPr>
          <p:nvPr/>
        </p:nvGrpSpPr>
        <p:grpSpPr bwMode="auto">
          <a:xfrm>
            <a:off x="457200" y="2209800"/>
            <a:ext cx="8229600" cy="4191000"/>
            <a:chOff x="288" y="1200"/>
            <a:chExt cx="5184" cy="2640"/>
          </a:xfrm>
        </p:grpSpPr>
        <p:sp>
          <p:nvSpPr>
            <p:cNvPr id="600066" name="Rectangle 2"/>
            <p:cNvSpPr>
              <a:spLocks noChangeArrowheads="1"/>
            </p:cNvSpPr>
            <p:nvPr/>
          </p:nvSpPr>
          <p:spPr bwMode="auto">
            <a:xfrm>
              <a:off x="288" y="1200"/>
              <a:ext cx="5184" cy="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r>
                <a:rPr lang="en-US" altLang="zh-CN" sz="2400" b="1"/>
                <a:t>PM   and    FM:</a:t>
              </a:r>
            </a:p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Char char="v"/>
              </a:pPr>
              <a:r>
                <a:rPr lang="en-US" altLang="zh-CN" sz="2400" b="1"/>
                <a:t>   PM:</a:t>
              </a:r>
              <a:r>
                <a:rPr lang="en-US" altLang="zh-CN" sz="2400"/>
                <a:t>the angel </a:t>
              </a:r>
              <a:r>
                <a:rPr lang="en-US" altLang="zh-CN" sz="2400" b="1"/>
                <a:t>        </a:t>
              </a:r>
              <a:r>
                <a:rPr lang="en-US" altLang="zh-CN" sz="2400"/>
                <a:t>is varied linearly with the message </a:t>
              </a:r>
            </a:p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r>
                <a:rPr lang="en-US" altLang="zh-CN" sz="2400"/>
                <a:t>        signal m(t),as shown by:</a:t>
              </a:r>
            </a:p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endParaRPr lang="en-US" altLang="zh-CN" sz="2400"/>
            </a:p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r>
                <a:rPr lang="en-US" altLang="zh-CN" sz="2400"/>
                <a:t>        </a:t>
              </a:r>
            </a:p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r>
                <a:rPr lang="en-US" altLang="zh-CN" sz="2400"/>
                <a:t>        Then the phase-modulated signal is:	</a:t>
              </a:r>
            </a:p>
          </p:txBody>
        </p:sp>
        <p:graphicFrame>
          <p:nvGraphicFramePr>
            <p:cNvPr id="600072" name="Object 8"/>
            <p:cNvGraphicFramePr>
              <a:graphicFrameLocks noChangeAspect="1"/>
            </p:cNvGraphicFramePr>
            <p:nvPr/>
          </p:nvGraphicFramePr>
          <p:xfrm>
            <a:off x="2112" y="1440"/>
            <a:ext cx="33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0078" r:id="rId3" imgW="317362" imgH="228501" progId="Equation.3">
                    <p:embed/>
                  </p:oleObj>
                </mc:Choice>
                <mc:Fallback>
                  <p:oleObj r:id="rId3" imgW="317362" imgH="22850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440"/>
                          <a:ext cx="336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0073" name="Object 9"/>
            <p:cNvGraphicFramePr>
              <a:graphicFrameLocks noChangeAspect="1"/>
            </p:cNvGraphicFramePr>
            <p:nvPr/>
          </p:nvGraphicFramePr>
          <p:xfrm>
            <a:off x="1680" y="2064"/>
            <a:ext cx="163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0079" r:id="rId5" imgW="1320227" imgH="241195" progId="Equation.3">
                    <p:embed/>
                  </p:oleObj>
                </mc:Choice>
                <mc:Fallback>
                  <p:oleObj r:id="rId5" imgW="1320227" imgH="24119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064"/>
                          <a:ext cx="1632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0075" name="Object 11"/>
            <p:cNvGraphicFramePr>
              <a:graphicFrameLocks noChangeAspect="1"/>
            </p:cNvGraphicFramePr>
            <p:nvPr/>
          </p:nvGraphicFramePr>
          <p:xfrm>
            <a:off x="1584" y="2832"/>
            <a:ext cx="244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0080" r:id="rId7" imgW="1714500" imgH="241300" progId="Equation.3">
                    <p:embed/>
                  </p:oleObj>
                </mc:Choice>
                <mc:Fallback>
                  <p:oleObj r:id="rId7" imgW="1714500" imgH="2413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832"/>
                          <a:ext cx="2448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F8426-DF26-4896-9820-B06FFC019C45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2.6  Angle Modulation</a:t>
            </a:r>
            <a:endParaRPr lang="en-US" altLang="zh-CN" sz="3200"/>
          </a:p>
        </p:txBody>
      </p:sp>
      <p:sp>
        <p:nvSpPr>
          <p:cNvPr id="601093" name="Rectangle 5"/>
          <p:cNvSpPr>
            <a:spLocks noChangeArrowheads="1"/>
          </p:cNvSpPr>
          <p:nvPr/>
        </p:nvSpPr>
        <p:spPr bwMode="auto">
          <a:xfrm>
            <a:off x="398145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1095" name="Rectangle 7"/>
          <p:cNvSpPr>
            <a:spLocks noChangeArrowheads="1"/>
          </p:cNvSpPr>
          <p:nvPr/>
        </p:nvSpPr>
        <p:spPr bwMode="auto">
          <a:xfrm>
            <a:off x="3671888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1097" name="Rectangle 9"/>
          <p:cNvSpPr>
            <a:spLocks noChangeArrowheads="1"/>
          </p:cNvSpPr>
          <p:nvPr/>
        </p:nvSpPr>
        <p:spPr bwMode="auto">
          <a:xfrm>
            <a:off x="3443288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01098" name="Group 10"/>
          <p:cNvGrpSpPr>
            <a:grpSpLocks/>
          </p:cNvGrpSpPr>
          <p:nvPr/>
        </p:nvGrpSpPr>
        <p:grpSpPr bwMode="auto">
          <a:xfrm>
            <a:off x="457200" y="2057400"/>
            <a:ext cx="8229600" cy="3657600"/>
            <a:chOff x="288" y="1536"/>
            <a:chExt cx="5184" cy="2304"/>
          </a:xfrm>
        </p:grpSpPr>
        <p:sp>
          <p:nvSpPr>
            <p:cNvPr id="601090" name="Rectangle 2"/>
            <p:cNvSpPr>
              <a:spLocks noChangeArrowheads="1"/>
            </p:cNvSpPr>
            <p:nvPr/>
          </p:nvSpPr>
          <p:spPr bwMode="auto">
            <a:xfrm>
              <a:off x="288" y="1536"/>
              <a:ext cx="5184" cy="2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Char char="v"/>
              </a:pPr>
              <a:r>
                <a:rPr lang="en-US" altLang="zh-CN" sz="2400" b="1"/>
                <a:t> FM:</a:t>
              </a:r>
              <a:r>
                <a:rPr lang="en-US" altLang="zh-CN" sz="2400"/>
                <a:t>the instantaneous frequency is varied linearly with </a:t>
              </a:r>
            </a:p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r>
                <a:rPr lang="en-US" altLang="zh-CN" sz="2400"/>
                <a:t>      the message signal , as shown by:</a:t>
              </a:r>
            </a:p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endParaRPr lang="en-US" altLang="zh-CN" sz="2400"/>
            </a:p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r>
                <a:rPr lang="en-US" altLang="zh-CN" sz="2400"/>
                <a:t>     </a:t>
              </a:r>
            </a:p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r>
                <a:rPr lang="en-US" altLang="zh-CN" sz="2400"/>
                <a:t>      Then :</a:t>
              </a:r>
            </a:p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endParaRPr lang="en-US" altLang="zh-CN" sz="2400"/>
            </a:p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r>
                <a:rPr lang="en-US" altLang="zh-CN" sz="2400"/>
                <a:t>      The frequency-modulated signal is:</a:t>
              </a:r>
            </a:p>
          </p:txBody>
        </p:sp>
        <p:graphicFrame>
          <p:nvGraphicFramePr>
            <p:cNvPr id="601092" name="Object 4"/>
            <p:cNvGraphicFramePr>
              <a:graphicFrameLocks noChangeAspect="1"/>
            </p:cNvGraphicFramePr>
            <p:nvPr/>
          </p:nvGraphicFramePr>
          <p:xfrm>
            <a:off x="1872" y="2112"/>
            <a:ext cx="144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099" r:id="rId3" imgW="1180588" imgH="241195" progId="Equation.3">
                    <p:embed/>
                  </p:oleObj>
                </mc:Choice>
                <mc:Fallback>
                  <p:oleObj r:id="rId3" imgW="1180588" imgH="24119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112"/>
                          <a:ext cx="1440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1094" name="Object 6"/>
            <p:cNvGraphicFramePr>
              <a:graphicFrameLocks noChangeAspect="1"/>
            </p:cNvGraphicFramePr>
            <p:nvPr/>
          </p:nvGraphicFramePr>
          <p:xfrm>
            <a:off x="1680" y="2544"/>
            <a:ext cx="2688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100" r:id="rId5" imgW="1803400" imgH="330200" progId="Equation.3">
                    <p:embed/>
                  </p:oleObj>
                </mc:Choice>
                <mc:Fallback>
                  <p:oleObj r:id="rId5" imgW="1803400" imgH="330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544"/>
                          <a:ext cx="2688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1096" name="Object 8"/>
            <p:cNvGraphicFramePr>
              <a:graphicFrameLocks noChangeAspect="1"/>
            </p:cNvGraphicFramePr>
            <p:nvPr/>
          </p:nvGraphicFramePr>
          <p:xfrm>
            <a:off x="1344" y="3360"/>
            <a:ext cx="3120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101" r:id="rId7" imgW="2260600" imgH="381000" progId="Equation.3">
                    <p:embed/>
                  </p:oleObj>
                </mc:Choice>
                <mc:Fallback>
                  <p:oleObj r:id="rId7" imgW="2260600" imgH="381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360"/>
                          <a:ext cx="3120" cy="4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C6F9-FC68-409E-A9B8-95E87749C7FD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599042" name="Rectangle 2"/>
          <p:cNvSpPr>
            <a:spLocks noChangeArrowheads="1"/>
          </p:cNvSpPr>
          <p:nvPr/>
        </p:nvSpPr>
        <p:spPr bwMode="auto">
          <a:xfrm>
            <a:off x="457200" y="5410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Figure 2.20</a:t>
            </a:r>
            <a:r>
              <a:rPr lang="en-US" altLang="zh-CN" sz="2400"/>
              <a:t> Illustrating the relationship between frequency and phase modulation.</a:t>
            </a:r>
          </a:p>
        </p:txBody>
      </p:sp>
      <p:sp>
        <p:nvSpPr>
          <p:cNvPr id="59904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2.6 Angle Modulation</a:t>
            </a:r>
          </a:p>
        </p:txBody>
      </p:sp>
      <p:pic>
        <p:nvPicPr>
          <p:cNvPr id="5990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543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C180A-AD91-4BF4-8CEE-5F3BD9DC55D2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603138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Consider a sinusoidal modulating signal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Then the instantaneous frequency of the resulting FM signal is: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 angel of the FM signal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                                                                              </a:t>
            </a:r>
          </a:p>
        </p:txBody>
      </p:sp>
      <p:sp>
        <p:nvSpPr>
          <p:cNvPr id="60313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graphicFrame>
        <p:nvGraphicFramePr>
          <p:cNvPr id="603140" name="Object 4"/>
          <p:cNvGraphicFramePr>
            <a:graphicFrameLocks noChangeAspect="1"/>
          </p:cNvGraphicFramePr>
          <p:nvPr/>
        </p:nvGraphicFramePr>
        <p:xfrm>
          <a:off x="2590800" y="2514600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46" r:id="rId3" imgW="1295400" imgH="228600" progId="Equation.3">
                  <p:embed/>
                </p:oleObj>
              </mc:Choice>
              <mc:Fallback>
                <p:oleObj r:id="rId3" imgW="1295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14600"/>
                        <a:ext cx="304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3142" name="Object 6"/>
          <p:cNvGraphicFramePr>
            <a:graphicFrameLocks noChangeAspect="1"/>
          </p:cNvGraphicFramePr>
          <p:nvPr/>
        </p:nvGraphicFramePr>
        <p:xfrm>
          <a:off x="1219200" y="3962400"/>
          <a:ext cx="5334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47" r:id="rId5" imgW="3035300" imgH="241300" progId="Equation.3">
                  <p:embed/>
                </p:oleObj>
              </mc:Choice>
              <mc:Fallback>
                <p:oleObj r:id="rId5" imgW="30353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62400"/>
                        <a:ext cx="53340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3144" name="Object 8"/>
          <p:cNvGraphicFramePr>
            <a:graphicFrameLocks noChangeAspect="1"/>
          </p:cNvGraphicFramePr>
          <p:nvPr/>
        </p:nvGraphicFramePr>
        <p:xfrm>
          <a:off x="1143000" y="5181600"/>
          <a:ext cx="60960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48" r:id="rId7" imgW="2679700" imgH="431800" progId="Equation.3">
                  <p:embed/>
                </p:oleObj>
              </mc:Choice>
              <mc:Fallback>
                <p:oleObj r:id="rId7" imgW="26797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81600"/>
                        <a:ext cx="609600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BAF31-3BED-4A3D-8320-903FB4DA6292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</a:t>
            </a:r>
            <a:r>
              <a:rPr lang="en-US" altLang="zh-CN" sz="2400"/>
              <a:t>The modulation index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Narrowband FM :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endParaRPr lang="en-US" altLang="zh-CN" sz="2400"/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Wideband FM :               </a:t>
            </a:r>
          </a:p>
        </p:txBody>
      </p:sp>
      <p:sp>
        <p:nvSpPr>
          <p:cNvPr id="60416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sp>
        <p:nvSpPr>
          <p:cNvPr id="604165" name="Rectangle 5"/>
          <p:cNvSpPr>
            <a:spLocks noChangeArrowheads="1"/>
          </p:cNvSpPr>
          <p:nvPr/>
        </p:nvSpPr>
        <p:spPr bwMode="auto">
          <a:xfrm>
            <a:off x="4310063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04164" name="Object 4"/>
          <p:cNvGraphicFramePr>
            <a:graphicFrameLocks noChangeAspect="1"/>
          </p:cNvGraphicFramePr>
          <p:nvPr/>
        </p:nvGraphicFramePr>
        <p:xfrm>
          <a:off x="4191000" y="22098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70" r:id="rId3" imgW="520474" imgH="431613" progId="Equation.3">
                  <p:embed/>
                </p:oleObj>
              </mc:Choice>
              <mc:Fallback>
                <p:oleObj r:id="rId3" imgW="520474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09800"/>
                        <a:ext cx="685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67" name="Rectangle 7"/>
          <p:cNvSpPr>
            <a:spLocks noChangeArrowheads="1"/>
          </p:cNvSpPr>
          <p:nvPr/>
        </p:nvSpPr>
        <p:spPr bwMode="auto">
          <a:xfrm>
            <a:off x="4386263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04166" name="Object 6"/>
          <p:cNvGraphicFramePr>
            <a:graphicFrameLocks noChangeAspect="1"/>
          </p:cNvGraphicFramePr>
          <p:nvPr/>
        </p:nvGraphicFramePr>
        <p:xfrm>
          <a:off x="4495800" y="3505200"/>
          <a:ext cx="762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71" r:id="rId5" imgW="368140" imgH="203112" progId="Equation.3">
                  <p:embed/>
                </p:oleObj>
              </mc:Choice>
              <mc:Fallback>
                <p:oleObj r:id="rId5" imgW="368140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505200"/>
                        <a:ext cx="7620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69" name="Rectangle 9"/>
          <p:cNvSpPr>
            <a:spLocks noChangeArrowheads="1"/>
          </p:cNvSpPr>
          <p:nvPr/>
        </p:nvSpPr>
        <p:spPr bwMode="auto">
          <a:xfrm>
            <a:off x="4386263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04168" name="Object 8"/>
          <p:cNvGraphicFramePr>
            <a:graphicFrameLocks noChangeAspect="1"/>
          </p:cNvGraphicFramePr>
          <p:nvPr/>
        </p:nvGraphicFramePr>
        <p:xfrm>
          <a:off x="4495800" y="4343400"/>
          <a:ext cx="6858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72" r:id="rId7" imgW="368140" imgH="203112" progId="Equation.3">
                  <p:embed/>
                </p:oleObj>
              </mc:Choice>
              <mc:Fallback>
                <p:oleObj r:id="rId7" imgW="368140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343400"/>
                        <a:ext cx="68580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EAC27-2F7E-4AC8-BE17-78FD7A3A2975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605186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Narrowband Frequency Modulation: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This</a:t>
            </a:r>
            <a:r>
              <a:rPr lang="en-US" altLang="zh-CN" sz="2400" b="1"/>
              <a:t> </a:t>
            </a:r>
            <a:r>
              <a:rPr lang="en-US" altLang="zh-CN" sz="2400"/>
              <a:t>expression is somewhat similar to the corresponding one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defining an AM signal as: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</a:t>
            </a:r>
            <a:endParaRPr lang="en-US" altLang="zh-CN" sz="2400"/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graphicFrame>
        <p:nvGraphicFramePr>
          <p:cNvPr id="605188" name="Object 4"/>
          <p:cNvGraphicFramePr>
            <a:graphicFrameLocks noChangeAspect="1"/>
          </p:cNvGraphicFramePr>
          <p:nvPr/>
        </p:nvGraphicFramePr>
        <p:xfrm>
          <a:off x="1371600" y="2590800"/>
          <a:ext cx="73914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02" r:id="rId3" imgW="4140200" imgH="228600" progId="Equation.3">
                  <p:embed/>
                </p:oleObj>
              </mc:Choice>
              <mc:Fallback>
                <p:oleObj r:id="rId3" imgW="4140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90800"/>
                        <a:ext cx="739140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190" name="AutoShape 6"/>
          <p:cNvSpPr>
            <a:spLocks noChangeArrowheads="1"/>
          </p:cNvSpPr>
          <p:nvPr/>
        </p:nvSpPr>
        <p:spPr bwMode="auto">
          <a:xfrm>
            <a:off x="990600" y="3352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05191" name="Object 7"/>
          <p:cNvGraphicFramePr>
            <a:graphicFrameLocks noChangeAspect="1"/>
          </p:cNvGraphicFramePr>
          <p:nvPr/>
        </p:nvGraphicFramePr>
        <p:xfrm>
          <a:off x="1295400" y="3276600"/>
          <a:ext cx="56388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03" r:id="rId5" imgW="2806700" imgH="228600" progId="Equation.3">
                  <p:embed/>
                </p:oleObj>
              </mc:Choice>
              <mc:Fallback>
                <p:oleObj r:id="rId5" imgW="28067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76600"/>
                        <a:ext cx="56388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193" name="AutoShape 9"/>
          <p:cNvSpPr>
            <a:spLocks noChangeArrowheads="1"/>
          </p:cNvSpPr>
          <p:nvPr/>
        </p:nvSpPr>
        <p:spPr bwMode="auto">
          <a:xfrm>
            <a:off x="990600" y="4191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2538413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05194" name="Object 10"/>
          <p:cNvGraphicFramePr>
            <a:graphicFrameLocks noChangeAspect="1"/>
          </p:cNvGraphicFramePr>
          <p:nvPr/>
        </p:nvGraphicFramePr>
        <p:xfrm>
          <a:off x="1371600" y="3962400"/>
          <a:ext cx="731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04" r:id="rId7" imgW="4064000" imgH="393700" progId="Equation.3">
                  <p:embed/>
                </p:oleObj>
              </mc:Choice>
              <mc:Fallback>
                <p:oleObj r:id="rId7" imgW="40640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962400"/>
                        <a:ext cx="7315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201" name="Rectangle 17"/>
          <p:cNvSpPr>
            <a:spLocks noChangeArrowheads="1"/>
          </p:cNvSpPr>
          <p:nvPr/>
        </p:nvSpPr>
        <p:spPr bwMode="auto">
          <a:xfrm>
            <a:off x="251460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05200" name="Object 16"/>
          <p:cNvGraphicFramePr>
            <a:graphicFrameLocks noChangeAspect="1"/>
          </p:cNvGraphicFramePr>
          <p:nvPr/>
        </p:nvGraphicFramePr>
        <p:xfrm>
          <a:off x="1295400" y="5486400"/>
          <a:ext cx="731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05" name="Equation" r:id="rId9" imgW="4114800" imgH="393480" progId="Equation.3">
                  <p:embed/>
                </p:oleObj>
              </mc:Choice>
              <mc:Fallback>
                <p:oleObj name="Equation" r:id="rId9" imgW="411480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86400"/>
                        <a:ext cx="7315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4E27-631D-4CFD-BB60-110A60384E2A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602114" name="Rectangle 2"/>
          <p:cNvSpPr>
            <a:spLocks noChangeArrowheads="1"/>
          </p:cNvSpPr>
          <p:nvPr/>
        </p:nvSpPr>
        <p:spPr bwMode="auto">
          <a:xfrm>
            <a:off x="457200" y="53340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2.21 </a:t>
            </a:r>
            <a:r>
              <a:rPr lang="en-US" altLang="zh-CN" sz="2400"/>
              <a:t>Block diagram of a method for generating a narrowband FM signal</a:t>
            </a:r>
          </a:p>
        </p:txBody>
      </p:sp>
      <p:sp>
        <p:nvSpPr>
          <p:cNvPr id="60211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pic>
        <p:nvPicPr>
          <p:cNvPr id="602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34400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8AF1-9021-4BF2-8876-56206ABAEFEF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607234" name="Rectangle 2"/>
          <p:cNvSpPr>
            <a:spLocks noChangeArrowheads="1"/>
          </p:cNvSpPr>
          <p:nvPr/>
        </p:nvSpPr>
        <p:spPr bwMode="auto">
          <a:xfrm>
            <a:off x="457200" y="53340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Figure 2.22  </a:t>
            </a:r>
            <a:r>
              <a:rPr lang="en-US" altLang="zh-CN" sz="2400"/>
              <a:t>A phasor comparison of narrowband FM and AM waves for sinusoidal modulation</a:t>
            </a:r>
            <a:endParaRPr lang="en-US" altLang="zh-CN" sz="2400" b="1"/>
          </a:p>
        </p:txBody>
      </p:sp>
      <p:sp>
        <p:nvSpPr>
          <p:cNvPr id="60723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pic>
        <p:nvPicPr>
          <p:cNvPr id="607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600"/>
            <a:ext cx="4800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9743-AD70-4F62-8E40-2467D3D52BCF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608258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 b="1"/>
              <a:t>Wideband Frequency Modulation: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</a:t>
            </a:r>
            <a:r>
              <a:rPr lang="en-US" altLang="zh-CN" sz="2400"/>
              <a:t>Assume that        is large enough , then: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Define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Expand         in the form of a complex Fourier series as:</a:t>
            </a:r>
            <a:endParaRPr lang="en-US" altLang="zh-CN" sz="2400" b="1"/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graphicFrame>
        <p:nvGraphicFramePr>
          <p:cNvPr id="608260" name="Object 4"/>
          <p:cNvGraphicFramePr>
            <a:graphicFrameLocks noChangeAspect="1"/>
          </p:cNvGraphicFramePr>
          <p:nvPr/>
        </p:nvGraphicFramePr>
        <p:xfrm>
          <a:off x="2667000" y="2362200"/>
          <a:ext cx="301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70" r:id="rId3" imgW="177646" imgH="228402" progId="Equation.3">
                  <p:embed/>
                </p:oleObj>
              </mc:Choice>
              <mc:Fallback>
                <p:oleObj r:id="rId3" imgW="177646" imgH="2284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200"/>
                        <a:ext cx="3016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62" name="Object 6"/>
          <p:cNvGraphicFramePr>
            <a:graphicFrameLocks noChangeAspect="1"/>
          </p:cNvGraphicFramePr>
          <p:nvPr/>
        </p:nvGraphicFramePr>
        <p:xfrm>
          <a:off x="1752600" y="2819400"/>
          <a:ext cx="5105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71" name="Equation" r:id="rId5" imgW="2438280" imgH="685800" progId="Equation.3">
                  <p:embed/>
                </p:oleObj>
              </mc:Choice>
              <mc:Fallback>
                <p:oleObj name="Equation" r:id="rId5" imgW="2438280" imgH="685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19400"/>
                        <a:ext cx="51054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8265" name="Rectangle 9"/>
          <p:cNvSpPr>
            <a:spLocks noChangeArrowheads="1"/>
          </p:cNvSpPr>
          <p:nvPr/>
        </p:nvSpPr>
        <p:spPr bwMode="auto">
          <a:xfrm>
            <a:off x="3700463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08264" name="Object 8"/>
          <p:cNvGraphicFramePr>
            <a:graphicFrameLocks noChangeAspect="1"/>
          </p:cNvGraphicFramePr>
          <p:nvPr/>
        </p:nvGraphicFramePr>
        <p:xfrm>
          <a:off x="2133600" y="3810000"/>
          <a:ext cx="2743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72" r:id="rId7" imgW="1739900" imgH="342900" progId="Equation.3">
                  <p:embed/>
                </p:oleObj>
              </mc:Choice>
              <mc:Fallback>
                <p:oleObj r:id="rId7" imgW="17399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10000"/>
                        <a:ext cx="27432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66" name="Object 10"/>
          <p:cNvGraphicFramePr>
            <a:graphicFrameLocks noChangeAspect="1"/>
          </p:cNvGraphicFramePr>
          <p:nvPr/>
        </p:nvGraphicFramePr>
        <p:xfrm>
          <a:off x="1981200" y="4724400"/>
          <a:ext cx="533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73" r:id="rId9" imgW="279279" imgH="215806" progId="Equation.3">
                  <p:embed/>
                </p:oleObj>
              </mc:Choice>
              <mc:Fallback>
                <p:oleObj r:id="rId9" imgW="279279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724400"/>
                        <a:ext cx="5334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68" name="Object 12"/>
          <p:cNvGraphicFramePr>
            <a:graphicFrameLocks noChangeAspect="1"/>
          </p:cNvGraphicFramePr>
          <p:nvPr/>
        </p:nvGraphicFramePr>
        <p:xfrm>
          <a:off x="1905000" y="5257800"/>
          <a:ext cx="3124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74" r:id="rId11" imgW="1600200" imgH="431800" progId="Equation.3">
                  <p:embed/>
                </p:oleObj>
              </mc:Choice>
              <mc:Fallback>
                <p:oleObj r:id="rId11" imgW="16002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257800"/>
                        <a:ext cx="3124200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35BC4-6EE3-49B5-A071-0C0BEAF37BF7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557058" name="Rectangle 2"/>
          <p:cNvSpPr>
            <a:spLocks noChangeArrowheads="1"/>
          </p:cNvSpPr>
          <p:nvPr/>
        </p:nvSpPr>
        <p:spPr bwMode="auto">
          <a:xfrm>
            <a:off x="609600" y="5334000"/>
            <a:ext cx="8305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2.1</a:t>
            </a:r>
            <a:r>
              <a:rPr lang="en-US" altLang="zh-CN" sz="2400"/>
              <a:t>  Components of a continuous-wave modulation system</a:t>
            </a: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  Introduction</a:t>
            </a:r>
            <a:endParaRPr lang="en-US" altLang="zh-CN" sz="3200"/>
          </a:p>
        </p:txBody>
      </p:sp>
      <p:pic>
        <p:nvPicPr>
          <p:cNvPr id="557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772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68578-78D0-4912-B704-1BE29A8DEC7D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606210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The complex Fourier coefficient      is 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Define                   , then:</a:t>
            </a:r>
          </a:p>
        </p:txBody>
      </p:sp>
      <p:sp>
        <p:nvSpPr>
          <p:cNvPr id="60621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graphicFrame>
        <p:nvGraphicFramePr>
          <p:cNvPr id="606212" name="Object 4"/>
          <p:cNvGraphicFramePr>
            <a:graphicFrameLocks noChangeAspect="1"/>
          </p:cNvGraphicFramePr>
          <p:nvPr/>
        </p:nvGraphicFramePr>
        <p:xfrm>
          <a:off x="4876800" y="1905000"/>
          <a:ext cx="323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20" r:id="rId3" imgW="165028" imgH="228501" progId="Equation.3">
                  <p:embed/>
                </p:oleObj>
              </mc:Choice>
              <mc:Fallback>
                <p:oleObj r:id="rId3" imgW="165028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905000"/>
                        <a:ext cx="323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6214" name="Object 6"/>
          <p:cNvGraphicFramePr>
            <a:graphicFrameLocks noChangeAspect="1"/>
          </p:cNvGraphicFramePr>
          <p:nvPr/>
        </p:nvGraphicFramePr>
        <p:xfrm>
          <a:off x="1676400" y="2590800"/>
          <a:ext cx="5338763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21" name="Equation" r:id="rId5" imgW="2793960" imgH="761760" progId="Equation.3">
                  <p:embed/>
                </p:oleObj>
              </mc:Choice>
              <mc:Fallback>
                <p:oleObj name="Equation" r:id="rId5" imgW="2793960" imgH="761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90800"/>
                        <a:ext cx="5338763" cy="144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6216" name="Object 8"/>
          <p:cNvGraphicFramePr>
            <a:graphicFrameLocks noChangeAspect="1"/>
          </p:cNvGraphicFramePr>
          <p:nvPr/>
        </p:nvGraphicFramePr>
        <p:xfrm>
          <a:off x="1828800" y="4343400"/>
          <a:ext cx="121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22" r:id="rId7" imgW="622030" imgH="228501" progId="Equation.3">
                  <p:embed/>
                </p:oleObj>
              </mc:Choice>
              <mc:Fallback>
                <p:oleObj r:id="rId7" imgW="622030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43400"/>
                        <a:ext cx="1219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6218" name="Object 10"/>
          <p:cNvGraphicFramePr>
            <a:graphicFrameLocks noChangeAspect="1"/>
          </p:cNvGraphicFramePr>
          <p:nvPr/>
        </p:nvGraphicFramePr>
        <p:xfrm>
          <a:off x="2438400" y="4953000"/>
          <a:ext cx="35814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23" r:id="rId9" imgW="2070100" imgH="406400" progId="Equation.3">
                  <p:embed/>
                </p:oleObj>
              </mc:Choice>
              <mc:Fallback>
                <p:oleObj r:id="rId9" imgW="2070100" imgH="40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953000"/>
                        <a:ext cx="35814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4CFAE-25F8-4E0C-A046-0A48FA596598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610306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The Bessel function of the first kind and argument      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So, the complex envelope of the FM signal is: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</p:txBody>
      </p:sp>
      <p:sp>
        <p:nvSpPr>
          <p:cNvPr id="61030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graphicFrame>
        <p:nvGraphicFramePr>
          <p:cNvPr id="610308" name="Object 4"/>
          <p:cNvGraphicFramePr>
            <a:graphicFrameLocks noChangeAspect="1"/>
          </p:cNvGraphicFramePr>
          <p:nvPr/>
        </p:nvGraphicFramePr>
        <p:xfrm>
          <a:off x="7086600" y="1905000"/>
          <a:ext cx="307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24" r:id="rId3" imgW="164957" imgH="203024" progId="Equation.3">
                  <p:embed/>
                </p:oleObj>
              </mc:Choice>
              <mc:Fallback>
                <p:oleObj r:id="rId3" imgW="164957" imgH="2030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905000"/>
                        <a:ext cx="3079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10" name="Object 6"/>
          <p:cNvGraphicFramePr>
            <a:graphicFrameLocks noChangeAspect="1"/>
          </p:cNvGraphicFramePr>
          <p:nvPr/>
        </p:nvGraphicFramePr>
        <p:xfrm>
          <a:off x="1828800" y="2362200"/>
          <a:ext cx="45720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25" r:id="rId5" imgW="2273300" imgH="393700" progId="Equation.3">
                  <p:embed/>
                </p:oleObj>
              </mc:Choice>
              <mc:Fallback>
                <p:oleObj r:id="rId5" imgW="22733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62200"/>
                        <a:ext cx="45720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12" name="Object 8"/>
          <p:cNvGraphicFramePr>
            <a:graphicFrameLocks noChangeAspect="1"/>
          </p:cNvGraphicFramePr>
          <p:nvPr/>
        </p:nvGraphicFramePr>
        <p:xfrm>
          <a:off x="1905000" y="3124200"/>
          <a:ext cx="1524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26" r:id="rId7" imgW="863225" imgH="228501" progId="Equation.3">
                  <p:embed/>
                </p:oleObj>
              </mc:Choice>
              <mc:Fallback>
                <p:oleObj r:id="rId7" imgW="863225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24200"/>
                        <a:ext cx="15240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16" name="Object 12"/>
          <p:cNvGraphicFramePr>
            <a:graphicFrameLocks noChangeAspect="1"/>
          </p:cNvGraphicFramePr>
          <p:nvPr/>
        </p:nvGraphicFramePr>
        <p:xfrm>
          <a:off x="1905000" y="3886200"/>
          <a:ext cx="3810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27" r:id="rId9" imgW="2019300" imgH="431800" progId="Equation.3">
                  <p:embed/>
                </p:oleObj>
              </mc:Choice>
              <mc:Fallback>
                <p:oleObj r:id="rId9" imgW="20193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86200"/>
                        <a:ext cx="3810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0318" name="AutoShape 14"/>
          <p:cNvSpPr>
            <a:spLocks noChangeArrowheads="1"/>
          </p:cNvSpPr>
          <p:nvPr/>
        </p:nvSpPr>
        <p:spPr bwMode="auto">
          <a:xfrm>
            <a:off x="1143000" y="4800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0319" name="Object 15"/>
          <p:cNvGraphicFramePr>
            <a:graphicFrameLocks noChangeAspect="1"/>
          </p:cNvGraphicFramePr>
          <p:nvPr/>
        </p:nvGraphicFramePr>
        <p:xfrm>
          <a:off x="1905000" y="4572000"/>
          <a:ext cx="5562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28" r:id="rId11" imgW="2768600" imgH="457200" progId="Equation.3">
                  <p:embed/>
                </p:oleObj>
              </mc:Choice>
              <mc:Fallback>
                <p:oleObj r:id="rId11" imgW="27686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72000"/>
                        <a:ext cx="55626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0321" name="AutoShape 17"/>
          <p:cNvSpPr>
            <a:spLocks noChangeArrowheads="1"/>
          </p:cNvSpPr>
          <p:nvPr/>
        </p:nvSpPr>
        <p:spPr bwMode="auto">
          <a:xfrm>
            <a:off x="1143000" y="5562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0322" name="Object 18"/>
          <p:cNvGraphicFramePr>
            <a:graphicFrameLocks noChangeAspect="1"/>
          </p:cNvGraphicFramePr>
          <p:nvPr/>
        </p:nvGraphicFramePr>
        <p:xfrm>
          <a:off x="2036763" y="5454650"/>
          <a:ext cx="40005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29" name="公式" r:id="rId13" imgW="2222280" imgH="431640" progId="Equation.3">
                  <p:embed/>
                </p:oleObj>
              </mc:Choice>
              <mc:Fallback>
                <p:oleObj name="公式" r:id="rId13" imgW="222228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5454650"/>
                        <a:ext cx="4000500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B3287-878D-4789-8D58-866F3DF9F699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611330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So the discrete spectrum of s(t)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 behavior of the Bessel function            is: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                                             for all n 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if      is a small value ,we have 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</a:t>
            </a:r>
          </a:p>
        </p:txBody>
      </p:sp>
      <p:sp>
        <p:nvSpPr>
          <p:cNvPr id="61133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graphicFrame>
        <p:nvGraphicFramePr>
          <p:cNvPr id="611332" name="Object 4"/>
          <p:cNvGraphicFramePr>
            <a:graphicFrameLocks noChangeAspect="1"/>
          </p:cNvGraphicFramePr>
          <p:nvPr/>
        </p:nvGraphicFramePr>
        <p:xfrm>
          <a:off x="1143000" y="2514600"/>
          <a:ext cx="693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348" r:id="rId3" imgW="3403600" imgH="431800" progId="Equation.3">
                  <p:embed/>
                </p:oleObj>
              </mc:Choice>
              <mc:Fallback>
                <p:oleObj r:id="rId3" imgW="3403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14600"/>
                        <a:ext cx="6934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4" name="Object 6"/>
          <p:cNvGraphicFramePr>
            <a:graphicFrameLocks noChangeAspect="1"/>
          </p:cNvGraphicFramePr>
          <p:nvPr/>
        </p:nvGraphicFramePr>
        <p:xfrm>
          <a:off x="5334000" y="3505200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349" r:id="rId5" imgW="406224" imgH="228501" progId="Equation.3">
                  <p:embed/>
                </p:oleObj>
              </mc:Choice>
              <mc:Fallback>
                <p:oleObj r:id="rId5" imgW="406224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05200"/>
                        <a:ext cx="685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6" name="Object 8"/>
          <p:cNvGraphicFramePr>
            <a:graphicFrameLocks noChangeAspect="1"/>
          </p:cNvGraphicFramePr>
          <p:nvPr/>
        </p:nvGraphicFramePr>
        <p:xfrm>
          <a:off x="2057400" y="3886200"/>
          <a:ext cx="2209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350" r:id="rId7" imgW="1320227" imgH="253890" progId="Equation.3">
                  <p:embed/>
                </p:oleObj>
              </mc:Choice>
              <mc:Fallback>
                <p:oleObj r:id="rId7" imgW="1320227" imgH="2538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86200"/>
                        <a:ext cx="22098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8" name="Object 10"/>
          <p:cNvGraphicFramePr>
            <a:graphicFrameLocks noChangeAspect="1"/>
          </p:cNvGraphicFramePr>
          <p:nvPr/>
        </p:nvGraphicFramePr>
        <p:xfrm>
          <a:off x="1676400" y="4343400"/>
          <a:ext cx="307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351" r:id="rId9" imgW="164957" imgH="203024" progId="Equation.3">
                  <p:embed/>
                </p:oleObj>
              </mc:Choice>
              <mc:Fallback>
                <p:oleObj r:id="rId9" imgW="164957" imgH="2030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3079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1345" name="Group 17"/>
          <p:cNvGrpSpPr>
            <a:grpSpLocks/>
          </p:cNvGrpSpPr>
          <p:nvPr/>
        </p:nvGrpSpPr>
        <p:grpSpPr bwMode="auto">
          <a:xfrm>
            <a:off x="2209800" y="4800600"/>
            <a:ext cx="4800600" cy="579438"/>
            <a:chOff x="1008" y="2976"/>
            <a:chExt cx="3024" cy="365"/>
          </a:xfrm>
        </p:grpSpPr>
        <p:graphicFrame>
          <p:nvGraphicFramePr>
            <p:cNvPr id="611342" name="Object 14"/>
            <p:cNvGraphicFramePr>
              <a:graphicFrameLocks noChangeAspect="1"/>
            </p:cNvGraphicFramePr>
            <p:nvPr/>
          </p:nvGraphicFramePr>
          <p:xfrm>
            <a:off x="1008" y="3024"/>
            <a:ext cx="62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352" name="Equation" r:id="rId11" imgW="596880" imgH="228600" progId="Equation.3">
                    <p:embed/>
                  </p:oleObj>
                </mc:Choice>
                <mc:Fallback>
                  <p:oleObj name="Equation" r:id="rId11" imgW="59688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024"/>
                          <a:ext cx="624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1343" name="Object 15"/>
            <p:cNvGraphicFramePr>
              <a:graphicFrameLocks noChangeAspect="1"/>
            </p:cNvGraphicFramePr>
            <p:nvPr/>
          </p:nvGraphicFramePr>
          <p:xfrm>
            <a:off x="1968" y="2976"/>
            <a:ext cx="62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353" name="Equation" r:id="rId13" imgW="672840" imgH="393480" progId="Equation.3">
                    <p:embed/>
                  </p:oleObj>
                </mc:Choice>
                <mc:Fallback>
                  <p:oleObj name="Equation" r:id="rId13" imgW="672840" imgH="3934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976"/>
                          <a:ext cx="624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1344" name="Object 16"/>
            <p:cNvGraphicFramePr>
              <a:graphicFrameLocks noChangeAspect="1"/>
            </p:cNvGraphicFramePr>
            <p:nvPr/>
          </p:nvGraphicFramePr>
          <p:xfrm>
            <a:off x="2928" y="3024"/>
            <a:ext cx="110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354" name="Equation" r:id="rId15" imgW="990360" imgH="228600" progId="Equation.3">
                    <p:embed/>
                  </p:oleObj>
                </mc:Choice>
                <mc:Fallback>
                  <p:oleObj name="Equation" r:id="rId15" imgW="99036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024"/>
                          <a:ext cx="110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1346" name="Object 18"/>
          <p:cNvGraphicFramePr>
            <a:graphicFrameLocks noChangeAspect="1"/>
          </p:cNvGraphicFramePr>
          <p:nvPr/>
        </p:nvGraphicFramePr>
        <p:xfrm>
          <a:off x="2133600" y="5334000"/>
          <a:ext cx="14478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355" r:id="rId17" imgW="837836" imgH="431613" progId="Equation.3">
                  <p:embed/>
                </p:oleObj>
              </mc:Choice>
              <mc:Fallback>
                <p:oleObj r:id="rId17" imgW="837836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334000"/>
                        <a:ext cx="1447800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21647-2117-424C-AD65-1EA55D8BBEDA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609282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Because of the equations before , we have such observations: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The spectrum of an FM signal contains a carrier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component and an </a:t>
            </a:r>
            <a:r>
              <a:rPr lang="en-US" altLang="zh-CN" b="1"/>
              <a:t>infinite</a:t>
            </a:r>
            <a:r>
              <a:rPr lang="en-US" altLang="zh-CN" sz="2400"/>
              <a:t> set of side frequencies.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For the special case of       small compared with unity ,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only the Bessel coefficients            and           have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significant values ,so the FM signal is composed of a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carrier and a single pair of side frequencies at              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The amplitude of the carrier component varies with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according to             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</p:txBody>
      </p:sp>
      <p:sp>
        <p:nvSpPr>
          <p:cNvPr id="60928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graphicFrame>
        <p:nvGraphicFramePr>
          <p:cNvPr id="609284" name="Object 4"/>
          <p:cNvGraphicFramePr>
            <a:graphicFrameLocks noChangeAspect="1"/>
          </p:cNvGraphicFramePr>
          <p:nvPr/>
        </p:nvGraphicFramePr>
        <p:xfrm>
          <a:off x="4267200" y="3124200"/>
          <a:ext cx="307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94" r:id="rId3" imgW="164957" imgH="203024" progId="Equation.3">
                  <p:embed/>
                </p:oleObj>
              </mc:Choice>
              <mc:Fallback>
                <p:oleObj r:id="rId3" imgW="164957" imgH="2030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124200"/>
                        <a:ext cx="3079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86" name="Object 6"/>
          <p:cNvGraphicFramePr>
            <a:graphicFrameLocks noChangeAspect="1"/>
          </p:cNvGraphicFramePr>
          <p:nvPr/>
        </p:nvGraphicFramePr>
        <p:xfrm>
          <a:off x="4953000" y="3505200"/>
          <a:ext cx="6858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95" r:id="rId5" imgW="406224" imgH="228501" progId="Equation.3">
                  <p:embed/>
                </p:oleObj>
              </mc:Choice>
              <mc:Fallback>
                <p:oleObj r:id="rId5" imgW="406224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0"/>
                        <a:ext cx="6858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88" name="Object 8"/>
          <p:cNvGraphicFramePr>
            <a:graphicFrameLocks noChangeAspect="1"/>
          </p:cNvGraphicFramePr>
          <p:nvPr/>
        </p:nvGraphicFramePr>
        <p:xfrm>
          <a:off x="6248400" y="3505200"/>
          <a:ext cx="6096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96" r:id="rId7" imgW="393359" imgH="215713" progId="Equation.3">
                  <p:embed/>
                </p:oleObj>
              </mc:Choice>
              <mc:Fallback>
                <p:oleObj r:id="rId7" imgW="393359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05200"/>
                        <a:ext cx="6096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90" name="Object 10"/>
          <p:cNvGraphicFramePr>
            <a:graphicFrameLocks noChangeAspect="1"/>
          </p:cNvGraphicFramePr>
          <p:nvPr/>
        </p:nvGraphicFramePr>
        <p:xfrm>
          <a:off x="7162800" y="4343400"/>
          <a:ext cx="838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97" r:id="rId9" imgW="495085" imgH="228501" progId="Equation.3">
                  <p:embed/>
                </p:oleObj>
              </mc:Choice>
              <mc:Fallback>
                <p:oleObj r:id="rId9" imgW="495085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343400"/>
                        <a:ext cx="8382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92" name="Object 12"/>
          <p:cNvGraphicFramePr>
            <a:graphicFrameLocks noChangeAspect="1"/>
          </p:cNvGraphicFramePr>
          <p:nvPr/>
        </p:nvGraphicFramePr>
        <p:xfrm>
          <a:off x="7772400" y="472440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98" r:id="rId11" imgW="164957" imgH="203024" progId="Equation.3">
                  <p:embed/>
                </p:oleObj>
              </mc:Choice>
              <mc:Fallback>
                <p:oleObj r:id="rId11" imgW="164957" imgH="2030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724400"/>
                        <a:ext cx="30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93" name="Object 13"/>
          <p:cNvGraphicFramePr>
            <a:graphicFrameLocks noChangeAspect="1"/>
          </p:cNvGraphicFramePr>
          <p:nvPr/>
        </p:nvGraphicFramePr>
        <p:xfrm>
          <a:off x="3124200" y="5105400"/>
          <a:ext cx="6858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99" r:id="rId12" imgW="406224" imgH="228501" progId="Equation.3">
                  <p:embed/>
                </p:oleObj>
              </mc:Choice>
              <mc:Fallback>
                <p:oleObj r:id="rId12" imgW="406224" imgH="2285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05400"/>
                        <a:ext cx="6858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61F18-E336-4F3E-BE18-ACBE903A458B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613378" name="Rectangle 2"/>
          <p:cNvSpPr>
            <a:spLocks noChangeArrowheads="1"/>
          </p:cNvSpPr>
          <p:nvPr/>
        </p:nvSpPr>
        <p:spPr bwMode="auto">
          <a:xfrm>
            <a:off x="457200" y="54102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2.23 </a:t>
            </a:r>
            <a:r>
              <a:rPr lang="en-US" altLang="zh-CN" sz="2400"/>
              <a:t>Plots of Bessel functions of the first kind for varying order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pic>
        <p:nvPicPr>
          <p:cNvPr id="613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13886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BBA1E-0FC5-4021-8EC0-FCB57F2EE481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614402" name="Rectangle 2"/>
          <p:cNvSpPr>
            <a:spLocks noChangeArrowheads="1"/>
          </p:cNvSpPr>
          <p:nvPr/>
        </p:nvSpPr>
        <p:spPr bwMode="auto">
          <a:xfrm>
            <a:off x="457200" y="54864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Figure 2.24</a:t>
            </a:r>
            <a:r>
              <a:rPr lang="en-US" altLang="zh-CN" sz="2400"/>
              <a:t>  Discrete amplitude spectra of an FM signal</a:t>
            </a:r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pic>
        <p:nvPicPr>
          <p:cNvPr id="614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257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FC4F6-2781-4C4C-BECA-A64CC9EF1997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612354" name="Rectangle 2"/>
          <p:cNvSpPr>
            <a:spLocks noChangeArrowheads="1"/>
          </p:cNvSpPr>
          <p:nvPr/>
        </p:nvSpPr>
        <p:spPr bwMode="auto">
          <a:xfrm>
            <a:off x="457200" y="54864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2.25 </a:t>
            </a:r>
            <a:r>
              <a:rPr lang="en-US" altLang="zh-CN" sz="2400"/>
              <a:t>Discrete amplitude spectra of an FM signal </a:t>
            </a:r>
          </a:p>
        </p:txBody>
      </p:sp>
      <p:sp>
        <p:nvSpPr>
          <p:cNvPr id="61235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pic>
        <p:nvPicPr>
          <p:cNvPr id="612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5257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2ABA-B3AF-4413-BE1D-E6F1652E3ADA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616450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Transmission Bandwidth of FM Signals: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  </a:t>
            </a:r>
            <a:r>
              <a:rPr lang="en-US" altLang="zh-CN" sz="2400"/>
              <a:t>Carson’s rule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  </a:t>
            </a:r>
            <a:r>
              <a:rPr lang="en-US" altLang="zh-CN" sz="2400"/>
              <a:t>Consider the more general case of an arbitrary modulating</a:t>
            </a:r>
            <a:r>
              <a:rPr lang="en-US" altLang="zh-CN" sz="2400" b="1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signal m(t) which highest frequency component denoted by W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,then the actual bandwidth of FM is larger than the value shown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in Figure 2.26</a:t>
            </a:r>
            <a:r>
              <a:rPr lang="en-US" altLang="zh-CN" sz="2400" b="1"/>
              <a:t> </a:t>
            </a:r>
            <a:r>
              <a:rPr lang="en-US" altLang="zh-CN" sz="2400"/>
              <a:t>,but smaller than Carson’s rule’s value.</a:t>
            </a:r>
            <a:r>
              <a:rPr lang="en-US" altLang="zh-CN" sz="2400" b="1"/>
              <a:t>      </a:t>
            </a:r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sp>
        <p:nvSpPr>
          <p:cNvPr id="616453" name="Rectangle 5"/>
          <p:cNvSpPr>
            <a:spLocks noChangeArrowheads="1"/>
          </p:cNvSpPr>
          <p:nvPr/>
        </p:nvSpPr>
        <p:spPr bwMode="auto">
          <a:xfrm>
            <a:off x="3614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16452" name="Object 4"/>
          <p:cNvGraphicFramePr>
            <a:graphicFrameLocks noChangeAspect="1"/>
          </p:cNvGraphicFramePr>
          <p:nvPr/>
        </p:nvGraphicFramePr>
        <p:xfrm>
          <a:off x="2514600" y="3276600"/>
          <a:ext cx="381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54" r:id="rId3" imgW="1917700" imgH="457200" progId="Equation.3">
                  <p:embed/>
                </p:oleObj>
              </mc:Choice>
              <mc:Fallback>
                <p:oleObj r:id="rId3" imgW="1917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76600"/>
                        <a:ext cx="3810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58075-ADAE-41AB-A367-7779AF65DBF3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617474" name="Rectangle 2"/>
          <p:cNvSpPr>
            <a:spLocks noChangeArrowheads="1"/>
          </p:cNvSpPr>
          <p:nvPr/>
        </p:nvSpPr>
        <p:spPr bwMode="auto">
          <a:xfrm>
            <a:off x="457200" y="5334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2.26 </a:t>
            </a:r>
            <a:r>
              <a:rPr lang="en-US" altLang="zh-CN" sz="2400"/>
              <a:t>Universal curve for evaluating the 1 percent bandwidth of an FM wave</a:t>
            </a:r>
          </a:p>
        </p:txBody>
      </p:sp>
      <p:sp>
        <p:nvSpPr>
          <p:cNvPr id="61747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pic>
        <p:nvPicPr>
          <p:cNvPr id="6174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477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96B49-55E2-46E1-A384-09EA64765DB3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615426" name="Rectangle 2"/>
          <p:cNvSpPr>
            <a:spLocks noChangeArrowheads="1"/>
          </p:cNvSpPr>
          <p:nvPr/>
        </p:nvSpPr>
        <p:spPr bwMode="auto">
          <a:xfrm>
            <a:off x="533400" y="55626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Table 2.2 </a:t>
            </a:r>
            <a:r>
              <a:rPr lang="en-US" altLang="zh-CN" sz="2400"/>
              <a:t>Number of significant side frequencies of a wideband FM signal for varying modulation index</a:t>
            </a:r>
          </a:p>
        </p:txBody>
      </p:sp>
      <p:sp>
        <p:nvSpPr>
          <p:cNvPr id="61542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graphicFrame>
        <p:nvGraphicFramePr>
          <p:cNvPr id="615494" name="Group 70"/>
          <p:cNvGraphicFramePr>
            <a:graphicFrameLocks noGrp="1"/>
          </p:cNvGraphicFramePr>
          <p:nvPr/>
        </p:nvGraphicFramePr>
        <p:xfrm>
          <a:off x="685800" y="1828800"/>
          <a:ext cx="7924800" cy="3711575"/>
        </p:xfrm>
        <a:graphic>
          <a:graphicData uri="http://schemas.openxmlformats.org/drawingml/2006/table">
            <a:tbl>
              <a:tblPr/>
              <a:tblGrid>
                <a:gridCol w="2514600"/>
                <a:gridCol w="5410200"/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Modulation Index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Number of significant side frequencies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5484" name="Object 60"/>
          <p:cNvGraphicFramePr>
            <a:graphicFrameLocks noChangeAspect="1"/>
          </p:cNvGraphicFramePr>
          <p:nvPr/>
        </p:nvGraphicFramePr>
        <p:xfrm>
          <a:off x="2819400" y="1828800"/>
          <a:ext cx="307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95" r:id="rId3" imgW="164957" imgH="203024" progId="Equation.3">
                  <p:embed/>
                </p:oleObj>
              </mc:Choice>
              <mc:Fallback>
                <p:oleObj r:id="rId3" imgW="164957" imgH="203024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828800"/>
                        <a:ext cx="3079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86" name="Object 62"/>
          <p:cNvGraphicFramePr>
            <a:graphicFrameLocks noChangeAspect="1"/>
          </p:cNvGraphicFramePr>
          <p:nvPr/>
        </p:nvGraphicFramePr>
        <p:xfrm>
          <a:off x="7239000" y="1828800"/>
          <a:ext cx="6096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96" r:id="rId5" imgW="368300" imgH="228600" progId="Equation.3">
                  <p:embed/>
                </p:oleObj>
              </mc:Choice>
              <mc:Fallback>
                <p:oleObj r:id="rId5" imgW="368300" imgH="2286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828800"/>
                        <a:ext cx="6096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AEBC6-263F-4DF5-9BDB-76908FE1FA0A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558082" name="Rectangle 2"/>
          <p:cNvSpPr>
            <a:spLocks noChangeArrowheads="1"/>
          </p:cNvSpPr>
          <p:nvPr/>
        </p:nvSpPr>
        <p:spPr bwMode="auto">
          <a:xfrm>
            <a:off x="609600" y="19812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Continuous-wave modulation: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	Amplitude modulation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the amplitude of the sinusoidal carrier wave is varied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in accordance with the baseband signal.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Angle modulation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the angle of the sinusoidal carrier wave is varied in       	accordance with the baseband signal. 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  Introduction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B3DC6-E3CE-4143-9316-324008B113DE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619522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 b="1"/>
              <a:t>Generation of FM Signals: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 b="1"/>
              <a:t> Indirect FM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</a:t>
            </a:r>
            <a:r>
              <a:rPr lang="en-US" altLang="zh-CN" sz="2400"/>
              <a:t>Input FM signal s(t):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The instantaneous frequency is: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After band-pass filter: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The instantaneous frequency is:</a:t>
            </a:r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graphicFrame>
        <p:nvGraphicFramePr>
          <p:cNvPr id="619524" name="Object 4"/>
          <p:cNvGraphicFramePr>
            <a:graphicFrameLocks noChangeAspect="1"/>
          </p:cNvGraphicFramePr>
          <p:nvPr/>
        </p:nvGraphicFramePr>
        <p:xfrm>
          <a:off x="4267200" y="2514600"/>
          <a:ext cx="4038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32" r:id="rId3" imgW="2260600" imgH="381000" progId="Equation.3">
                  <p:embed/>
                </p:oleObj>
              </mc:Choice>
              <mc:Fallback>
                <p:oleObj r:id="rId3" imgW="226060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14600"/>
                        <a:ext cx="4038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6" name="Object 6"/>
          <p:cNvGraphicFramePr>
            <a:graphicFrameLocks noChangeAspect="1"/>
          </p:cNvGraphicFramePr>
          <p:nvPr/>
        </p:nvGraphicFramePr>
        <p:xfrm>
          <a:off x="5715000" y="3505200"/>
          <a:ext cx="259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33" r:id="rId5" imgW="1180588" imgH="241195" progId="Equation.3">
                  <p:embed/>
                </p:oleObj>
              </mc:Choice>
              <mc:Fallback>
                <p:oleObj r:id="rId5" imgW="1180588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505200"/>
                        <a:ext cx="2590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8" name="Object 8"/>
          <p:cNvGraphicFramePr>
            <a:graphicFrameLocks noChangeAspect="1"/>
          </p:cNvGraphicFramePr>
          <p:nvPr/>
        </p:nvGraphicFramePr>
        <p:xfrm>
          <a:off x="4419600" y="4191000"/>
          <a:ext cx="4267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34" r:id="rId7" imgW="2463800" imgH="381000" progId="Equation.3">
                  <p:embed/>
                </p:oleObj>
              </mc:Choice>
              <mc:Fallback>
                <p:oleObj r:id="rId7" imgW="2463800" imgH="38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91000"/>
                        <a:ext cx="42672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30" name="Object 10"/>
          <p:cNvGraphicFramePr>
            <a:graphicFrameLocks noChangeAspect="1"/>
          </p:cNvGraphicFramePr>
          <p:nvPr/>
        </p:nvGraphicFramePr>
        <p:xfrm>
          <a:off x="5562600" y="5105400"/>
          <a:ext cx="24384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35" r:id="rId9" imgW="1320227" imgH="253890" progId="Equation.3">
                  <p:embed/>
                </p:oleObj>
              </mc:Choice>
              <mc:Fallback>
                <p:oleObj r:id="rId9" imgW="1320227" imgH="25389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105400"/>
                        <a:ext cx="24384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83789-EBD3-4D73-B6F7-F2B3223EC68A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620546" name="Rectangle 2"/>
          <p:cNvSpPr>
            <a:spLocks noChangeArrowheads="1"/>
          </p:cNvSpPr>
          <p:nvPr/>
        </p:nvSpPr>
        <p:spPr bwMode="auto">
          <a:xfrm>
            <a:off x="457200" y="5334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2.27 </a:t>
            </a:r>
            <a:r>
              <a:rPr lang="en-US" altLang="zh-CN" sz="2400"/>
              <a:t>Block diagram of the indirect method of generating a wideband FM signal</a:t>
            </a:r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pic>
        <p:nvPicPr>
          <p:cNvPr id="6205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620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F634F-E9D8-41EA-89AC-EF779DD377FF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618498" name="Rectangle 2"/>
          <p:cNvSpPr>
            <a:spLocks noChangeArrowheads="1"/>
          </p:cNvSpPr>
          <p:nvPr/>
        </p:nvSpPr>
        <p:spPr bwMode="auto">
          <a:xfrm>
            <a:off x="457200" y="51054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2.28</a:t>
            </a:r>
            <a:r>
              <a:rPr lang="en-US" altLang="zh-CN" sz="2400"/>
              <a:t>  Block diagram of frequency multiplier</a:t>
            </a:r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pic>
        <p:nvPicPr>
          <p:cNvPr id="6185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7162800" cy="177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A20F4-F4B5-4B5F-A2FF-89F940521139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622594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Demodulation of FM Signals: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 b="1"/>
              <a:t> </a:t>
            </a:r>
            <a:r>
              <a:rPr lang="en-US" altLang="zh-CN" sz="2400"/>
              <a:t>Directly Demodulation (Here):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       Using a frequency discriminator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Indirectly Demodulation (2.14):</a:t>
            </a:r>
          </a:p>
          <a:p>
            <a:pPr marL="1600200" lvl="3" indent="-2286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endParaRPr lang="en-US" altLang="zh-CN" sz="2400"/>
          </a:p>
          <a:p>
            <a:pPr marL="1600200" lvl="3" indent="-2286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Using a phase-locked loop</a:t>
            </a:r>
            <a:r>
              <a:rPr lang="en-US" altLang="zh-CN" sz="2400" b="1"/>
              <a:t>    </a:t>
            </a:r>
          </a:p>
        </p:txBody>
      </p:sp>
      <p:sp>
        <p:nvSpPr>
          <p:cNvPr id="62259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B1B8-86C6-4262-B873-6BCAF8EB2CC0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623618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The frequency response of frequency discriminator is 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</a:p>
        </p:txBody>
      </p:sp>
      <p:sp>
        <p:nvSpPr>
          <p:cNvPr id="62361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grpSp>
        <p:nvGrpSpPr>
          <p:cNvPr id="623628" name="Group 12"/>
          <p:cNvGrpSpPr>
            <a:grpSpLocks/>
          </p:cNvGrpSpPr>
          <p:nvPr/>
        </p:nvGrpSpPr>
        <p:grpSpPr bwMode="auto">
          <a:xfrm>
            <a:off x="1524000" y="2819400"/>
            <a:ext cx="5410200" cy="2209800"/>
            <a:chOff x="720" y="1536"/>
            <a:chExt cx="3408" cy="1392"/>
          </a:xfrm>
        </p:grpSpPr>
        <p:graphicFrame>
          <p:nvGraphicFramePr>
            <p:cNvPr id="623620" name="Object 4"/>
            <p:cNvGraphicFramePr>
              <a:graphicFrameLocks noChangeAspect="1"/>
            </p:cNvGraphicFramePr>
            <p:nvPr/>
          </p:nvGraphicFramePr>
          <p:xfrm>
            <a:off x="720" y="1536"/>
            <a:ext cx="1776" cy="1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629" r:id="rId3" imgW="1905000" imgH="1397000" progId="Equation.3">
                    <p:embed/>
                  </p:oleObj>
                </mc:Choice>
                <mc:Fallback>
                  <p:oleObj r:id="rId3" imgW="1905000" imgH="1397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536"/>
                          <a:ext cx="1776" cy="1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3622" name="Object 6"/>
            <p:cNvGraphicFramePr>
              <a:graphicFrameLocks noChangeAspect="1"/>
            </p:cNvGraphicFramePr>
            <p:nvPr/>
          </p:nvGraphicFramePr>
          <p:xfrm>
            <a:off x="2880" y="1584"/>
            <a:ext cx="1248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630" r:id="rId5" imgW="1459866" imgH="406224" progId="Equation.3">
                    <p:embed/>
                  </p:oleObj>
                </mc:Choice>
                <mc:Fallback>
                  <p:oleObj r:id="rId5" imgW="1459866" imgH="406224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584"/>
                          <a:ext cx="1248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3624" name="Object 8"/>
            <p:cNvGraphicFramePr>
              <a:graphicFrameLocks noChangeAspect="1"/>
            </p:cNvGraphicFramePr>
            <p:nvPr/>
          </p:nvGraphicFramePr>
          <p:xfrm>
            <a:off x="2832" y="2016"/>
            <a:ext cx="124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631" r:id="rId7" imgW="1662978" imgH="406224" progId="Equation.3">
                    <p:embed/>
                  </p:oleObj>
                </mc:Choice>
                <mc:Fallback>
                  <p:oleObj r:id="rId7" imgW="1662978" imgH="406224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016"/>
                          <a:ext cx="124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3626" name="Object 10"/>
            <p:cNvGraphicFramePr>
              <a:graphicFrameLocks noChangeAspect="1"/>
            </p:cNvGraphicFramePr>
            <p:nvPr/>
          </p:nvGraphicFramePr>
          <p:xfrm>
            <a:off x="2928" y="2448"/>
            <a:ext cx="7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632" r:id="rId9" imgW="660113" imgH="177723" progId="Equation.3">
                    <p:embed/>
                  </p:oleObj>
                </mc:Choice>
                <mc:Fallback>
                  <p:oleObj r:id="rId9" imgW="660113" imgH="17772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448"/>
                          <a:ext cx="76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4852A-FD2E-45CD-A4A4-2EEDA019C926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625666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endParaRPr lang="en-US" altLang="zh-CN" sz="2400"/>
          </a:p>
        </p:txBody>
      </p:sp>
      <p:sp>
        <p:nvSpPr>
          <p:cNvPr id="62566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grpSp>
        <p:nvGrpSpPr>
          <p:cNvPr id="625683" name="Group 19"/>
          <p:cNvGrpSpPr>
            <a:grpSpLocks/>
          </p:cNvGrpSpPr>
          <p:nvPr/>
        </p:nvGrpSpPr>
        <p:grpSpPr bwMode="auto">
          <a:xfrm>
            <a:off x="1066800" y="4343400"/>
            <a:ext cx="6019800" cy="1149350"/>
            <a:chOff x="672" y="2736"/>
            <a:chExt cx="3792" cy="724"/>
          </a:xfrm>
        </p:grpSpPr>
        <p:sp>
          <p:nvSpPr>
            <p:cNvPr id="625670" name="AutoShape 6"/>
            <p:cNvSpPr>
              <a:spLocks noChangeArrowheads="1"/>
            </p:cNvSpPr>
            <p:nvPr/>
          </p:nvSpPr>
          <p:spPr bwMode="auto">
            <a:xfrm>
              <a:off x="672" y="3024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5675" name="Group 11"/>
            <p:cNvGrpSpPr>
              <a:grpSpLocks/>
            </p:cNvGrpSpPr>
            <p:nvPr/>
          </p:nvGrpSpPr>
          <p:grpSpPr bwMode="auto">
            <a:xfrm>
              <a:off x="1440" y="2736"/>
              <a:ext cx="3024" cy="724"/>
              <a:chOff x="1488" y="1392"/>
              <a:chExt cx="3024" cy="724"/>
            </a:xfrm>
          </p:grpSpPr>
          <p:graphicFrame>
            <p:nvGraphicFramePr>
              <p:cNvPr id="625668" name="Object 4"/>
              <p:cNvGraphicFramePr>
                <a:graphicFrameLocks noChangeAspect="1"/>
              </p:cNvGraphicFramePr>
              <p:nvPr/>
            </p:nvGraphicFramePr>
            <p:xfrm>
              <a:off x="1488" y="1392"/>
              <a:ext cx="1728" cy="7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84" r:id="rId3" imgW="1701800" imgH="711200" progId="Equation.3">
                      <p:embed/>
                    </p:oleObj>
                  </mc:Choice>
                  <mc:Fallback>
                    <p:oleObj r:id="rId3" imgW="1701800" imgH="7112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1392"/>
                            <a:ext cx="1728" cy="7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5671" name="Object 7"/>
              <p:cNvGraphicFramePr>
                <a:graphicFrameLocks noChangeAspect="1"/>
              </p:cNvGraphicFramePr>
              <p:nvPr/>
            </p:nvGraphicFramePr>
            <p:xfrm>
              <a:off x="3600" y="1440"/>
              <a:ext cx="912" cy="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85" r:id="rId5" imgW="990170" imgH="406224" progId="Equation.3">
                      <p:embed/>
                    </p:oleObj>
                  </mc:Choice>
                  <mc:Fallback>
                    <p:oleObj r:id="rId5" imgW="990170" imgH="406224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1440"/>
                            <a:ext cx="912" cy="3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5673" name="Object 9"/>
              <p:cNvGraphicFramePr>
                <a:graphicFrameLocks noChangeAspect="1"/>
              </p:cNvGraphicFramePr>
              <p:nvPr/>
            </p:nvGraphicFramePr>
            <p:xfrm>
              <a:off x="3648" y="1872"/>
              <a:ext cx="81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86" r:id="rId7" imgW="660113" imgH="177723" progId="Equation.3">
                      <p:embed/>
                    </p:oleObj>
                  </mc:Choice>
                  <mc:Fallback>
                    <p:oleObj r:id="rId7" imgW="660113" imgH="177723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872"/>
                            <a:ext cx="81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25682" name="Group 18"/>
          <p:cNvGrpSpPr>
            <a:grpSpLocks/>
          </p:cNvGrpSpPr>
          <p:nvPr/>
        </p:nvGrpSpPr>
        <p:grpSpPr bwMode="auto">
          <a:xfrm>
            <a:off x="1066800" y="2971800"/>
            <a:ext cx="5181600" cy="568325"/>
            <a:chOff x="672" y="1632"/>
            <a:chExt cx="3264" cy="358"/>
          </a:xfrm>
        </p:grpSpPr>
        <p:sp>
          <p:nvSpPr>
            <p:cNvPr id="625677" name="AutoShape 13"/>
            <p:cNvSpPr>
              <a:spLocks noChangeArrowheads="1"/>
            </p:cNvSpPr>
            <p:nvPr/>
          </p:nvSpPr>
          <p:spPr bwMode="auto">
            <a:xfrm>
              <a:off x="672" y="1776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25678" name="Object 14"/>
            <p:cNvGraphicFramePr>
              <a:graphicFrameLocks noChangeAspect="1"/>
            </p:cNvGraphicFramePr>
            <p:nvPr/>
          </p:nvGraphicFramePr>
          <p:xfrm>
            <a:off x="1440" y="1632"/>
            <a:ext cx="158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687" r:id="rId9" imgW="1473200" imgH="330200" progId="Equation.3">
                    <p:embed/>
                  </p:oleObj>
                </mc:Choice>
                <mc:Fallback>
                  <p:oleObj r:id="rId9" imgW="1473200" imgH="330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632"/>
                          <a:ext cx="1584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680" name="Object 16"/>
            <p:cNvGraphicFramePr>
              <a:graphicFrameLocks noChangeAspect="1"/>
            </p:cNvGraphicFramePr>
            <p:nvPr/>
          </p:nvGraphicFramePr>
          <p:xfrm>
            <a:off x="3504" y="1728"/>
            <a:ext cx="43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688" r:id="rId11" imgW="393529" imgH="203112" progId="Equation.3">
                    <p:embed/>
                  </p:oleObj>
                </mc:Choice>
                <mc:Fallback>
                  <p:oleObj r:id="rId11" imgW="393529" imgH="20311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728"/>
                          <a:ext cx="432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DBC72-488B-46E2-9340-94B1FE03811D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621570" name="Rectangle 2"/>
          <p:cNvSpPr>
            <a:spLocks noChangeArrowheads="1"/>
          </p:cNvSpPr>
          <p:nvPr/>
        </p:nvSpPr>
        <p:spPr bwMode="auto">
          <a:xfrm>
            <a:off x="533400" y="54102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2.29  </a:t>
            </a:r>
            <a:r>
              <a:rPr lang="en-US" altLang="zh-CN" sz="2400"/>
              <a:t>Three kind of frequency response</a:t>
            </a:r>
          </a:p>
        </p:txBody>
      </p:sp>
      <p:sp>
        <p:nvSpPr>
          <p:cNvPr id="62157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pic>
        <p:nvPicPr>
          <p:cNvPr id="6215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9342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0196C-E507-46B3-8D93-3A958DC2F33B}" type="slidenum">
              <a:rPr lang="zh-CN" altLang="en-US"/>
              <a:pPr/>
              <a:t>67</a:t>
            </a:fld>
            <a:endParaRPr lang="en-US" altLang="zh-CN"/>
          </a:p>
        </p:txBody>
      </p:sp>
      <p:sp>
        <p:nvSpPr>
          <p:cNvPr id="626690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The incoming FM signal is: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 carrier frequency        is high compared to the transmission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bandwidth of the FM signal s(t),then the complex envelope of s(t)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is: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</a:p>
        </p:txBody>
      </p:sp>
      <p:sp>
        <p:nvSpPr>
          <p:cNvPr id="62669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graphicFrame>
        <p:nvGraphicFramePr>
          <p:cNvPr id="626692" name="Object 4"/>
          <p:cNvGraphicFramePr>
            <a:graphicFrameLocks noChangeAspect="1"/>
          </p:cNvGraphicFramePr>
          <p:nvPr/>
        </p:nvGraphicFramePr>
        <p:xfrm>
          <a:off x="1981200" y="2590800"/>
          <a:ext cx="434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98" r:id="rId3" imgW="2260600" imgH="381000" progId="Equation.3">
                  <p:embed/>
                </p:oleObj>
              </mc:Choice>
              <mc:Fallback>
                <p:oleObj r:id="rId3" imgW="226060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90800"/>
                        <a:ext cx="4343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694" name="Object 6"/>
          <p:cNvGraphicFramePr>
            <a:graphicFrameLocks noChangeAspect="1"/>
          </p:cNvGraphicFramePr>
          <p:nvPr/>
        </p:nvGraphicFramePr>
        <p:xfrm>
          <a:off x="3657600" y="3505200"/>
          <a:ext cx="301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99" r:id="rId5" imgW="177646" imgH="228402" progId="Equation.3">
                  <p:embed/>
                </p:oleObj>
              </mc:Choice>
              <mc:Fallback>
                <p:oleObj r:id="rId5" imgW="177646" imgH="22840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05200"/>
                        <a:ext cx="3016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696" name="Object 8"/>
          <p:cNvGraphicFramePr>
            <a:graphicFrameLocks noChangeAspect="1"/>
          </p:cNvGraphicFramePr>
          <p:nvPr/>
        </p:nvGraphicFramePr>
        <p:xfrm>
          <a:off x="2133600" y="4876800"/>
          <a:ext cx="40386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00" r:id="rId7" imgW="1954951" imgH="406224" progId="Equation.3">
                  <p:embed/>
                </p:oleObj>
              </mc:Choice>
              <mc:Fallback>
                <p:oleObj r:id="rId7" imgW="1954951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403860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BAB7E-B8E5-4167-B8AD-99AB227E0625}" type="slidenum">
              <a:rPr lang="zh-CN" altLang="en-US"/>
              <a:pPr/>
              <a:t>68</a:t>
            </a:fld>
            <a:endParaRPr lang="en-US" altLang="zh-CN"/>
          </a:p>
        </p:txBody>
      </p:sp>
      <p:sp>
        <p:nvSpPr>
          <p:cNvPr id="627714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Let         denote the complex envelope of the response of slope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circuit due to        , then the Fourier transform of          is 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</a:p>
        </p:txBody>
      </p:sp>
      <p:sp>
        <p:nvSpPr>
          <p:cNvPr id="62771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graphicFrame>
        <p:nvGraphicFramePr>
          <p:cNvPr id="627716" name="Object 4"/>
          <p:cNvGraphicFramePr>
            <a:graphicFrameLocks noChangeAspect="1"/>
          </p:cNvGraphicFramePr>
          <p:nvPr/>
        </p:nvGraphicFramePr>
        <p:xfrm>
          <a:off x="1371600" y="1905000"/>
          <a:ext cx="53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34" r:id="rId3" imgW="330057" imgH="241195" progId="Equation.3">
                  <p:embed/>
                </p:oleObj>
              </mc:Choice>
              <mc:Fallback>
                <p:oleObj r:id="rId3" imgW="330057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05000"/>
                        <a:ext cx="533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18" name="Object 6"/>
          <p:cNvGraphicFramePr>
            <a:graphicFrameLocks noChangeAspect="1"/>
          </p:cNvGraphicFramePr>
          <p:nvPr/>
        </p:nvGraphicFramePr>
        <p:xfrm>
          <a:off x="2209800" y="2286000"/>
          <a:ext cx="457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35" r:id="rId5" imgW="291973" imgH="241195" progId="Equation.3">
                  <p:embed/>
                </p:oleObj>
              </mc:Choice>
              <mc:Fallback>
                <p:oleObj r:id="rId5" imgW="291973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86000"/>
                        <a:ext cx="457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20" name="Object 8"/>
          <p:cNvGraphicFramePr>
            <a:graphicFrameLocks noChangeAspect="1"/>
          </p:cNvGraphicFramePr>
          <p:nvPr/>
        </p:nvGraphicFramePr>
        <p:xfrm>
          <a:off x="6629400" y="2362200"/>
          <a:ext cx="457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36" r:id="rId7" imgW="291973" imgH="241195" progId="Equation.3">
                  <p:embed/>
                </p:oleObj>
              </mc:Choice>
              <mc:Fallback>
                <p:oleObj r:id="rId7" imgW="291973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362200"/>
                        <a:ext cx="457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7727" name="Group 15"/>
          <p:cNvGrpSpPr>
            <a:grpSpLocks/>
          </p:cNvGrpSpPr>
          <p:nvPr/>
        </p:nvGrpSpPr>
        <p:grpSpPr bwMode="auto">
          <a:xfrm>
            <a:off x="990600" y="2819400"/>
            <a:ext cx="7391400" cy="1143000"/>
            <a:chOff x="1008" y="1872"/>
            <a:chExt cx="2832" cy="450"/>
          </a:xfrm>
        </p:grpSpPr>
        <p:graphicFrame>
          <p:nvGraphicFramePr>
            <p:cNvPr id="627721" name="Object 9"/>
            <p:cNvGraphicFramePr>
              <a:graphicFrameLocks noChangeAspect="1"/>
            </p:cNvGraphicFramePr>
            <p:nvPr/>
          </p:nvGraphicFramePr>
          <p:xfrm>
            <a:off x="1008" y="1872"/>
            <a:ext cx="1902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737" r:id="rId8" imgW="3022600" imgH="711200" progId="Equation.3">
                    <p:embed/>
                  </p:oleObj>
                </mc:Choice>
                <mc:Fallback>
                  <p:oleObj r:id="rId8" imgW="3022600" imgH="711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872"/>
                          <a:ext cx="1902" cy="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7723" name="Object 11"/>
            <p:cNvGraphicFramePr>
              <a:graphicFrameLocks noChangeAspect="1"/>
            </p:cNvGraphicFramePr>
            <p:nvPr/>
          </p:nvGraphicFramePr>
          <p:xfrm>
            <a:off x="3216" y="1872"/>
            <a:ext cx="62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738" r:id="rId10" imgW="990170" imgH="406224" progId="Equation.3">
                    <p:embed/>
                  </p:oleObj>
                </mc:Choice>
                <mc:Fallback>
                  <p:oleObj r:id="rId10" imgW="990170" imgH="40622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872"/>
                          <a:ext cx="624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7725" name="Object 13"/>
            <p:cNvGraphicFramePr>
              <a:graphicFrameLocks noChangeAspect="1"/>
            </p:cNvGraphicFramePr>
            <p:nvPr/>
          </p:nvGraphicFramePr>
          <p:xfrm>
            <a:off x="3312" y="2160"/>
            <a:ext cx="414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739" r:id="rId12" imgW="660113" imgH="177723" progId="Equation.3">
                    <p:embed/>
                  </p:oleObj>
                </mc:Choice>
                <mc:Fallback>
                  <p:oleObj r:id="rId12" imgW="660113" imgH="17772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160"/>
                          <a:ext cx="414" cy="1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7728" name="AutoShape 16"/>
          <p:cNvSpPr>
            <a:spLocks noChangeArrowheads="1"/>
          </p:cNvSpPr>
          <p:nvPr/>
        </p:nvSpPr>
        <p:spPr bwMode="auto">
          <a:xfrm>
            <a:off x="457200" y="44196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7729" name="Object 17"/>
          <p:cNvGraphicFramePr>
            <a:graphicFrameLocks noChangeAspect="1"/>
          </p:cNvGraphicFramePr>
          <p:nvPr/>
        </p:nvGraphicFramePr>
        <p:xfrm>
          <a:off x="990600" y="3886200"/>
          <a:ext cx="3276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40" r:id="rId14" imgW="1866900" imgH="685800" progId="Equation.3">
                  <p:embed/>
                </p:oleObj>
              </mc:Choice>
              <mc:Fallback>
                <p:oleObj r:id="rId14" imgW="1866900" imgH="685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6200"/>
                        <a:ext cx="3276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7731" name="AutoShape 19"/>
          <p:cNvSpPr>
            <a:spLocks noChangeArrowheads="1"/>
          </p:cNvSpPr>
          <p:nvPr/>
        </p:nvSpPr>
        <p:spPr bwMode="auto">
          <a:xfrm>
            <a:off x="457200" y="54102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7732" name="Object 20"/>
          <p:cNvGraphicFramePr>
            <a:graphicFrameLocks noChangeAspect="1"/>
          </p:cNvGraphicFramePr>
          <p:nvPr/>
        </p:nvGraphicFramePr>
        <p:xfrm>
          <a:off x="1066800" y="5181600"/>
          <a:ext cx="655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41" r:id="rId16" imgW="3263900" imgH="482600" progId="Equation.3">
                  <p:embed/>
                </p:oleObj>
              </mc:Choice>
              <mc:Fallback>
                <p:oleObj r:id="rId16" imgW="3263900" imgH="482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81600"/>
                        <a:ext cx="6553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BBB2-ABA3-47A7-846B-F7A6F19983F5}" type="slidenum">
              <a:rPr lang="zh-CN" altLang="en-US"/>
              <a:pPr/>
              <a:t>69</a:t>
            </a:fld>
            <a:endParaRPr lang="en-US" altLang="zh-CN"/>
          </a:p>
        </p:txBody>
      </p:sp>
      <p:sp>
        <p:nvSpPr>
          <p:cNvPr id="628738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So the desired response of the slope circuit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If  :                      ,then we can use an envelope detector to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recover the amplitude variations .the output is :</a:t>
            </a:r>
          </a:p>
        </p:txBody>
      </p:sp>
      <p:sp>
        <p:nvSpPr>
          <p:cNvPr id="62873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graphicFrame>
        <p:nvGraphicFramePr>
          <p:cNvPr id="628740" name="Object 4"/>
          <p:cNvGraphicFramePr>
            <a:graphicFrameLocks noChangeAspect="1"/>
          </p:cNvGraphicFramePr>
          <p:nvPr/>
        </p:nvGraphicFramePr>
        <p:xfrm>
          <a:off x="1600200" y="2667000"/>
          <a:ext cx="5867400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46" name="Equation" r:id="rId3" imgW="3657600" imgH="939600" progId="Equation.3">
                  <p:embed/>
                </p:oleObj>
              </mc:Choice>
              <mc:Fallback>
                <p:oleObj name="Equation" r:id="rId3" imgW="365760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5867400" cy="139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742" name="Object 6"/>
          <p:cNvGraphicFramePr>
            <a:graphicFrameLocks noChangeAspect="1"/>
          </p:cNvGraphicFramePr>
          <p:nvPr/>
        </p:nvGraphicFramePr>
        <p:xfrm>
          <a:off x="1524000" y="4114800"/>
          <a:ext cx="1219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47" r:id="rId5" imgW="837836" imgH="482391" progId="Equation.3">
                  <p:embed/>
                </p:oleObj>
              </mc:Choice>
              <mc:Fallback>
                <p:oleObj r:id="rId5" imgW="837836" imgH="4823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14800"/>
                        <a:ext cx="121920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744" name="Object 8"/>
          <p:cNvGraphicFramePr>
            <a:graphicFrameLocks noChangeAspect="1"/>
          </p:cNvGraphicFramePr>
          <p:nvPr/>
        </p:nvGraphicFramePr>
        <p:xfrm>
          <a:off x="1600200" y="5181600"/>
          <a:ext cx="38100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48" r:id="rId7" imgW="1916868" imgH="482391" progId="Equation.3">
                  <p:embed/>
                </p:oleObj>
              </mc:Choice>
              <mc:Fallback>
                <p:oleObj r:id="rId7" imgW="1916868" imgH="4823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81600"/>
                        <a:ext cx="38100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D3456-766E-4BD7-A4A2-E389B93FF9C0}" type="slidenum">
              <a:rPr lang="zh-CN" altLang="en-US"/>
              <a:pPr/>
              <a:t>7</a:t>
            </a:fld>
            <a:endParaRPr lang="en-US" altLang="zh-CN"/>
          </a:p>
        </p:txBody>
      </p:sp>
      <p:graphicFrame>
        <p:nvGraphicFramePr>
          <p:cNvPr id="710658" name="Object 2"/>
          <p:cNvGraphicFramePr>
            <a:graphicFrameLocks noChangeAspect="1"/>
          </p:cNvGraphicFramePr>
          <p:nvPr/>
        </p:nvGraphicFramePr>
        <p:xfrm>
          <a:off x="4500563" y="1989138"/>
          <a:ext cx="23764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680" r:id="rId3" imgW="1193800" imgH="228600" progId="Equation.3">
                  <p:embed/>
                </p:oleObj>
              </mc:Choice>
              <mc:Fallback>
                <p:oleObj r:id="rId3" imgW="11938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989138"/>
                        <a:ext cx="237648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0659" name="Text Box 3"/>
          <p:cNvSpPr txBox="1">
            <a:spLocks noChangeArrowheads="1"/>
          </p:cNvSpPr>
          <p:nvPr/>
        </p:nvSpPr>
        <p:spPr bwMode="auto">
          <a:xfrm>
            <a:off x="808038" y="1941513"/>
            <a:ext cx="3475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omic Sans MS" pitchFamily="66" charset="0"/>
              </a:rPr>
              <a:t>Sinusoidal carrier wave</a:t>
            </a:r>
          </a:p>
        </p:txBody>
      </p:sp>
      <p:grpSp>
        <p:nvGrpSpPr>
          <p:cNvPr id="710660" name="Group 4"/>
          <p:cNvGrpSpPr>
            <a:grpSpLocks/>
          </p:cNvGrpSpPr>
          <p:nvPr/>
        </p:nvGrpSpPr>
        <p:grpSpPr bwMode="auto">
          <a:xfrm>
            <a:off x="3708400" y="1989138"/>
            <a:ext cx="2974975" cy="1116012"/>
            <a:chOff x="2336" y="1253"/>
            <a:chExt cx="1874" cy="703"/>
          </a:xfrm>
        </p:grpSpPr>
        <p:sp>
          <p:nvSpPr>
            <p:cNvPr id="710661" name="Oval 5"/>
            <p:cNvSpPr>
              <a:spLocks noChangeArrowheads="1"/>
            </p:cNvSpPr>
            <p:nvPr/>
          </p:nvSpPr>
          <p:spPr bwMode="auto">
            <a:xfrm>
              <a:off x="3288" y="1253"/>
              <a:ext cx="226" cy="27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0662" name="Line 6"/>
            <p:cNvSpPr>
              <a:spLocks noChangeShapeType="1"/>
            </p:cNvSpPr>
            <p:nvPr/>
          </p:nvSpPr>
          <p:spPr bwMode="auto">
            <a:xfrm flipH="1">
              <a:off x="3107" y="1525"/>
              <a:ext cx="317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0663" name="Text Box 7"/>
            <p:cNvSpPr txBox="1">
              <a:spLocks noChangeArrowheads="1"/>
            </p:cNvSpPr>
            <p:nvPr/>
          </p:nvSpPr>
          <p:spPr bwMode="auto">
            <a:xfrm>
              <a:off x="2336" y="1706"/>
              <a:ext cx="18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</a:rPr>
                <a:t>Carrier amplitude (volt)</a:t>
              </a:r>
            </a:p>
          </p:txBody>
        </p:sp>
      </p:grpSp>
      <p:grpSp>
        <p:nvGrpSpPr>
          <p:cNvPr id="710664" name="Group 8"/>
          <p:cNvGrpSpPr>
            <a:grpSpLocks/>
          </p:cNvGrpSpPr>
          <p:nvPr/>
        </p:nvGrpSpPr>
        <p:grpSpPr bwMode="auto">
          <a:xfrm>
            <a:off x="6372225" y="1989138"/>
            <a:ext cx="2309813" cy="1692275"/>
            <a:chOff x="4014" y="1253"/>
            <a:chExt cx="1455" cy="1066"/>
          </a:xfrm>
        </p:grpSpPr>
        <p:sp>
          <p:nvSpPr>
            <p:cNvPr id="710665" name="Oval 9"/>
            <p:cNvSpPr>
              <a:spLocks noChangeArrowheads="1"/>
            </p:cNvSpPr>
            <p:nvPr/>
          </p:nvSpPr>
          <p:spPr bwMode="auto">
            <a:xfrm>
              <a:off x="4014" y="1253"/>
              <a:ext cx="181" cy="27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0666" name="Line 10"/>
            <p:cNvSpPr>
              <a:spLocks noChangeShapeType="1"/>
            </p:cNvSpPr>
            <p:nvPr/>
          </p:nvSpPr>
          <p:spPr bwMode="auto">
            <a:xfrm>
              <a:off x="4150" y="1525"/>
              <a:ext cx="544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0667" name="Text Box 11"/>
            <p:cNvSpPr txBox="1">
              <a:spLocks noChangeArrowheads="1"/>
            </p:cNvSpPr>
            <p:nvPr/>
          </p:nvSpPr>
          <p:spPr bwMode="auto">
            <a:xfrm>
              <a:off x="4014" y="2069"/>
              <a:ext cx="1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</a:rPr>
                <a:t>Carrier frequency</a:t>
              </a:r>
            </a:p>
          </p:txBody>
        </p:sp>
      </p:grpSp>
      <p:grpSp>
        <p:nvGrpSpPr>
          <p:cNvPr id="710668" name="Group 12"/>
          <p:cNvGrpSpPr>
            <a:grpSpLocks/>
          </p:cNvGrpSpPr>
          <p:nvPr/>
        </p:nvGrpSpPr>
        <p:grpSpPr bwMode="auto">
          <a:xfrm>
            <a:off x="900113" y="3573463"/>
            <a:ext cx="5759450" cy="1109662"/>
            <a:chOff x="567" y="2251"/>
            <a:chExt cx="3628" cy="699"/>
          </a:xfrm>
        </p:grpSpPr>
        <p:graphicFrame>
          <p:nvGraphicFramePr>
            <p:cNvPr id="710669" name="Object 13"/>
            <p:cNvGraphicFramePr>
              <a:graphicFrameLocks noChangeAspect="1"/>
            </p:cNvGraphicFramePr>
            <p:nvPr/>
          </p:nvGraphicFramePr>
          <p:xfrm>
            <a:off x="1519" y="2659"/>
            <a:ext cx="267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681" r:id="rId5" imgW="1854200" imgH="228600" progId="Equation.3">
                    <p:embed/>
                  </p:oleObj>
                </mc:Choice>
                <mc:Fallback>
                  <p:oleObj r:id="rId5" imgW="18542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659"/>
                          <a:ext cx="2676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0670" name="Text Box 14"/>
            <p:cNvSpPr txBox="1">
              <a:spLocks noChangeArrowheads="1"/>
            </p:cNvSpPr>
            <p:nvPr/>
          </p:nvSpPr>
          <p:spPr bwMode="auto">
            <a:xfrm>
              <a:off x="567" y="2251"/>
              <a:ext cx="25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 pitchFamily="66" charset="0"/>
                </a:rPr>
                <a:t>Amplitude-modulated wave</a:t>
              </a:r>
            </a:p>
          </p:txBody>
        </p:sp>
      </p:grpSp>
      <p:grpSp>
        <p:nvGrpSpPr>
          <p:cNvPr id="710671" name="Group 15"/>
          <p:cNvGrpSpPr>
            <a:grpSpLocks/>
          </p:cNvGrpSpPr>
          <p:nvPr/>
        </p:nvGrpSpPr>
        <p:grpSpPr bwMode="auto">
          <a:xfrm>
            <a:off x="1979613" y="4221163"/>
            <a:ext cx="2689225" cy="1565275"/>
            <a:chOff x="1247" y="2659"/>
            <a:chExt cx="1694" cy="986"/>
          </a:xfrm>
        </p:grpSpPr>
        <p:sp>
          <p:nvSpPr>
            <p:cNvPr id="710672" name="Oval 16"/>
            <p:cNvSpPr>
              <a:spLocks noChangeArrowheads="1"/>
            </p:cNvSpPr>
            <p:nvPr/>
          </p:nvSpPr>
          <p:spPr bwMode="auto">
            <a:xfrm>
              <a:off x="2608" y="2659"/>
              <a:ext cx="226" cy="27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0673" name="Line 17"/>
            <p:cNvSpPr>
              <a:spLocks noChangeShapeType="1"/>
            </p:cNvSpPr>
            <p:nvPr/>
          </p:nvSpPr>
          <p:spPr bwMode="auto">
            <a:xfrm flipH="1">
              <a:off x="2336" y="2886"/>
              <a:ext cx="317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0674" name="Text Box 18"/>
            <p:cNvSpPr txBox="1">
              <a:spLocks noChangeArrowheads="1"/>
            </p:cNvSpPr>
            <p:nvPr/>
          </p:nvSpPr>
          <p:spPr bwMode="auto">
            <a:xfrm>
              <a:off x="1247" y="3203"/>
              <a:ext cx="169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</a:rPr>
                <a:t>Amplitude sensitivity</a:t>
              </a:r>
            </a:p>
            <a:p>
              <a:r>
                <a:rPr lang="en-US" altLang="zh-CN" sz="2000">
                  <a:latin typeface="Comic Sans MS" pitchFamily="66" charset="0"/>
                </a:rPr>
                <a:t>(Constant, volt</a:t>
              </a:r>
              <a:r>
                <a:rPr lang="en-US" altLang="zh-CN" sz="2000" baseline="30000">
                  <a:latin typeface="Comic Sans MS" pitchFamily="66" charset="0"/>
                </a:rPr>
                <a:t>-1</a:t>
              </a:r>
              <a:r>
                <a:rPr lang="en-US" altLang="zh-CN" sz="200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710675" name="Group 19"/>
          <p:cNvGrpSpPr>
            <a:grpSpLocks/>
          </p:cNvGrpSpPr>
          <p:nvPr/>
        </p:nvGrpSpPr>
        <p:grpSpPr bwMode="auto">
          <a:xfrm>
            <a:off x="4500563" y="4149725"/>
            <a:ext cx="3506787" cy="1404938"/>
            <a:chOff x="2835" y="2614"/>
            <a:chExt cx="2209" cy="885"/>
          </a:xfrm>
        </p:grpSpPr>
        <p:sp>
          <p:nvSpPr>
            <p:cNvPr id="710676" name="Oval 20"/>
            <p:cNvSpPr>
              <a:spLocks noChangeArrowheads="1"/>
            </p:cNvSpPr>
            <p:nvPr/>
          </p:nvSpPr>
          <p:spPr bwMode="auto">
            <a:xfrm>
              <a:off x="2835" y="2614"/>
              <a:ext cx="408" cy="36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0677" name="Line 21"/>
            <p:cNvSpPr>
              <a:spLocks noChangeShapeType="1"/>
            </p:cNvSpPr>
            <p:nvPr/>
          </p:nvSpPr>
          <p:spPr bwMode="auto">
            <a:xfrm>
              <a:off x="3107" y="2976"/>
              <a:ext cx="544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0678" name="Text Box 22"/>
            <p:cNvSpPr txBox="1">
              <a:spLocks noChangeArrowheads="1"/>
            </p:cNvSpPr>
            <p:nvPr/>
          </p:nvSpPr>
          <p:spPr bwMode="auto">
            <a:xfrm>
              <a:off x="3198" y="3249"/>
              <a:ext cx="18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</a:rPr>
                <a:t>Modulating signal (volt)</a:t>
              </a:r>
            </a:p>
          </p:txBody>
        </p:sp>
      </p:grpSp>
      <p:sp>
        <p:nvSpPr>
          <p:cNvPr id="710679" name="Rectangle 2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2.2  Amplitude Modulation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F1AF3-FE02-403A-85F6-8086BA94B460}" type="slidenum">
              <a:rPr lang="zh-CN" altLang="en-US"/>
              <a:pPr/>
              <a:t>70</a:t>
            </a:fld>
            <a:endParaRPr lang="en-US" altLang="zh-CN"/>
          </a:p>
        </p:txBody>
      </p:sp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As shown in figure 2.30 ,the two slope circuits are related by 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Let           denote the response of the complementary slope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circuit produced by the incoming FM signal s(t), then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graphicFrame>
        <p:nvGraphicFramePr>
          <p:cNvPr id="630788" name="Object 4"/>
          <p:cNvGraphicFramePr>
            <a:graphicFrameLocks noChangeAspect="1"/>
          </p:cNvGraphicFramePr>
          <p:nvPr/>
        </p:nvGraphicFramePr>
        <p:xfrm>
          <a:off x="2514600" y="2667000"/>
          <a:ext cx="3124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94" r:id="rId3" imgW="1269449" imgH="330057" progId="Equation.3">
                  <p:embed/>
                </p:oleObj>
              </mc:Choice>
              <mc:Fallback>
                <p:oleObj r:id="rId3" imgW="1269449" imgH="3300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67000"/>
                        <a:ext cx="3124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90" name="Object 6"/>
          <p:cNvGraphicFramePr>
            <a:graphicFrameLocks noChangeAspect="1"/>
          </p:cNvGraphicFramePr>
          <p:nvPr/>
        </p:nvGraphicFramePr>
        <p:xfrm>
          <a:off x="1371600" y="3505200"/>
          <a:ext cx="533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95" r:id="rId5" imgW="317087" imgH="215619" progId="Equation.3">
                  <p:embed/>
                </p:oleObj>
              </mc:Choice>
              <mc:Fallback>
                <p:oleObj r:id="rId5" imgW="317087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05200"/>
                        <a:ext cx="533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92" name="Object 8"/>
          <p:cNvGraphicFramePr>
            <a:graphicFrameLocks noChangeAspect="1"/>
          </p:cNvGraphicFramePr>
          <p:nvPr/>
        </p:nvGraphicFramePr>
        <p:xfrm>
          <a:off x="2438400" y="4419600"/>
          <a:ext cx="39624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96" r:id="rId7" imgW="1930400" imgH="482600" progId="Equation.3">
                  <p:embed/>
                </p:oleObj>
              </mc:Choice>
              <mc:Fallback>
                <p:oleObj r:id="rId7" imgW="19304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19600"/>
                        <a:ext cx="3962400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8B2D3-F163-4294-860E-F1BE0DEF092C}" type="slidenum">
              <a:rPr lang="zh-CN" altLang="en-US"/>
              <a:pPr/>
              <a:t>71</a:t>
            </a:fld>
            <a:endParaRPr lang="en-US" altLang="zh-CN"/>
          </a:p>
        </p:txBody>
      </p:sp>
      <p:sp>
        <p:nvSpPr>
          <p:cNvPr id="631810" name="Rectangle 2"/>
          <p:cNvSpPr>
            <a:spLocks noChangeArrowheads="1"/>
          </p:cNvSpPr>
          <p:nvPr/>
        </p:nvSpPr>
        <p:spPr bwMode="auto">
          <a:xfrm>
            <a:off x="457200" y="1905000"/>
            <a:ext cx="8458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Then the difference between the two envelopes is: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This is a scaled version of the original message m(t) and free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from bias.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Then we get the model of the ideal frequency discriminator as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a pair of slope circuits with their complex transfer  functions ,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followed by envelope detection and finally a summer, as in figure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2.30</a:t>
            </a:r>
          </a:p>
        </p:txBody>
      </p:sp>
      <p:sp>
        <p:nvSpPr>
          <p:cNvPr id="63181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graphicFrame>
        <p:nvGraphicFramePr>
          <p:cNvPr id="631812" name="Object 4"/>
          <p:cNvGraphicFramePr>
            <a:graphicFrameLocks noChangeAspect="1"/>
          </p:cNvGraphicFramePr>
          <p:nvPr/>
        </p:nvGraphicFramePr>
        <p:xfrm>
          <a:off x="1752600" y="2667000"/>
          <a:ext cx="4800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14" r:id="rId3" imgW="2362200" imgH="342900" progId="Equation.3">
                  <p:embed/>
                </p:oleObj>
              </mc:Choice>
              <mc:Fallback>
                <p:oleObj r:id="rId3" imgW="23622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67000"/>
                        <a:ext cx="48006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D9748-A58B-4273-AE8F-67B32D03C4AF}" type="slidenum">
              <a:rPr lang="zh-CN" altLang="en-US"/>
              <a:pPr/>
              <a:t>72</a:t>
            </a:fld>
            <a:endParaRPr lang="en-US" altLang="zh-CN"/>
          </a:p>
        </p:txBody>
      </p:sp>
      <p:sp>
        <p:nvSpPr>
          <p:cNvPr id="624642" name="Rectangle 2"/>
          <p:cNvSpPr>
            <a:spLocks noChangeArrowheads="1"/>
          </p:cNvSpPr>
          <p:nvPr/>
        </p:nvSpPr>
        <p:spPr bwMode="auto">
          <a:xfrm>
            <a:off x="457200" y="54864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2.30</a:t>
            </a:r>
            <a:r>
              <a:rPr lang="en-US" altLang="zh-CN" sz="2400"/>
              <a:t>  Block diagram of frequency discrimination</a:t>
            </a:r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pic>
        <p:nvPicPr>
          <p:cNvPr id="6246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5850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A7830-8C6E-459D-9F29-A9B38A68E0AF}" type="slidenum">
              <a:rPr lang="zh-CN" altLang="en-US"/>
              <a:pPr/>
              <a:t>73</a:t>
            </a:fld>
            <a:endParaRPr lang="en-US" altLang="zh-CN"/>
          </a:p>
        </p:txBody>
      </p:sp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FM Stereo Multiplexing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2.31 </a:t>
            </a:r>
            <a:r>
              <a:rPr lang="en-US" altLang="zh-CN" sz="2400"/>
              <a:t>FM Stereo Multiplexing</a:t>
            </a:r>
            <a:r>
              <a:rPr lang="en-US" altLang="zh-CN" sz="2400" b="1"/>
              <a:t> </a:t>
            </a: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2.7  Frequency Modulation</a:t>
            </a:r>
            <a:endParaRPr lang="en-US" altLang="zh-CN" sz="3200"/>
          </a:p>
        </p:txBody>
      </p:sp>
      <p:pic>
        <p:nvPicPr>
          <p:cNvPr id="6328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4419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D7A23-F487-4DB8-9DC8-207224918F0F}" type="slidenum">
              <a:rPr lang="zh-CN" altLang="en-US"/>
              <a:pPr/>
              <a:t>74</a:t>
            </a:fld>
            <a:endParaRPr lang="en-US" altLang="zh-CN"/>
          </a:p>
        </p:txBody>
      </p:sp>
      <p:sp>
        <p:nvSpPr>
          <p:cNvPr id="629762" name="Rectangle 2"/>
          <p:cNvSpPr>
            <a:spLocks noChangeArrowheads="1"/>
          </p:cNvSpPr>
          <p:nvPr/>
        </p:nvSpPr>
        <p:spPr bwMode="auto">
          <a:xfrm>
            <a:off x="457200" y="1905000"/>
            <a:ext cx="8458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</a:t>
            </a:r>
            <a:r>
              <a:rPr lang="en-US" altLang="zh-CN" sz="2400"/>
              <a:t>Consider a communications channel, the transfer characteristic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of which is nonlinear as 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The FM signal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Where </a:t>
            </a:r>
          </a:p>
        </p:txBody>
      </p:sp>
      <p:sp>
        <p:nvSpPr>
          <p:cNvPr id="62976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2.8 </a:t>
            </a:r>
            <a:r>
              <a:rPr lang="en-US" altLang="zh-CN" sz="3200"/>
              <a:t>Nonlinear Effects in FM Systems</a:t>
            </a:r>
            <a:endParaRPr lang="en-US" altLang="zh-CN" sz="2400"/>
          </a:p>
        </p:txBody>
      </p:sp>
      <p:graphicFrame>
        <p:nvGraphicFramePr>
          <p:cNvPr id="629764" name="Object 4"/>
          <p:cNvGraphicFramePr>
            <a:graphicFrameLocks noChangeAspect="1"/>
          </p:cNvGraphicFramePr>
          <p:nvPr/>
        </p:nvGraphicFramePr>
        <p:xfrm>
          <a:off x="1828800" y="3200400"/>
          <a:ext cx="4343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52" r:id="rId3" imgW="1993900" imgH="241300" progId="Equation.3">
                  <p:embed/>
                </p:oleObj>
              </mc:Choice>
              <mc:Fallback>
                <p:oleObj r:id="rId3" imgW="19939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43434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66" name="Object 6"/>
          <p:cNvGraphicFramePr>
            <a:graphicFrameLocks noChangeAspect="1"/>
          </p:cNvGraphicFramePr>
          <p:nvPr/>
        </p:nvGraphicFramePr>
        <p:xfrm>
          <a:off x="2286000" y="4419600"/>
          <a:ext cx="3733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53" r:id="rId5" imgW="1612900" imgH="228600" progId="Equation.3">
                  <p:embed/>
                </p:oleObj>
              </mc:Choice>
              <mc:Fallback>
                <p:oleObj r:id="rId5" imgW="1612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19600"/>
                        <a:ext cx="37338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68" name="Object 8"/>
          <p:cNvGraphicFramePr>
            <a:graphicFrameLocks noChangeAspect="1"/>
          </p:cNvGraphicFramePr>
          <p:nvPr/>
        </p:nvGraphicFramePr>
        <p:xfrm>
          <a:off x="2362200" y="5105400"/>
          <a:ext cx="3124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54" r:id="rId7" imgW="1308100" imgH="330200" progId="Equation.3">
                  <p:embed/>
                </p:oleObj>
              </mc:Choice>
              <mc:Fallback>
                <p:oleObj r:id="rId7" imgW="13081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05400"/>
                        <a:ext cx="3124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036A-39CF-4CC2-B9D3-7223CE2A6261}" type="slidenum">
              <a:rPr lang="zh-CN" altLang="en-US"/>
              <a:pPr/>
              <a:t>75</a:t>
            </a:fld>
            <a:endParaRPr lang="en-US" altLang="zh-CN"/>
          </a:p>
        </p:txBody>
      </p:sp>
      <p:sp>
        <p:nvSpPr>
          <p:cNvPr id="634882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Then the output of channel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</p:txBody>
      </p:sp>
      <p:sp>
        <p:nvSpPr>
          <p:cNvPr id="63488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2.8 </a:t>
            </a:r>
            <a:r>
              <a:rPr lang="en-US" altLang="zh-CN" sz="3200"/>
              <a:t>Nonlinear Effects in FM Systems</a:t>
            </a:r>
          </a:p>
        </p:txBody>
      </p:sp>
      <p:graphicFrame>
        <p:nvGraphicFramePr>
          <p:cNvPr id="634884" name="Object 4"/>
          <p:cNvGraphicFramePr>
            <a:graphicFrameLocks noChangeAspect="1"/>
          </p:cNvGraphicFramePr>
          <p:nvPr/>
        </p:nvGraphicFramePr>
        <p:xfrm>
          <a:off x="609600" y="2514600"/>
          <a:ext cx="762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89" r:id="rId3" imgW="4851400" imgH="241300" progId="Equation.3">
                  <p:embed/>
                </p:oleObj>
              </mc:Choice>
              <mc:Fallback>
                <p:oleObj r:id="rId3" imgW="48514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7620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886" name="AutoShape 6"/>
          <p:cNvSpPr>
            <a:spLocks noChangeArrowheads="1"/>
          </p:cNvSpPr>
          <p:nvPr/>
        </p:nvSpPr>
        <p:spPr bwMode="auto">
          <a:xfrm>
            <a:off x="6096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4887" name="Object 7"/>
          <p:cNvGraphicFramePr>
            <a:graphicFrameLocks noChangeAspect="1"/>
          </p:cNvGraphicFramePr>
          <p:nvPr/>
        </p:nvGraphicFramePr>
        <p:xfrm>
          <a:off x="1371600" y="3124200"/>
          <a:ext cx="56388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90" name="Equation" r:id="rId5" imgW="2958840" imgH="1257120" progId="Equation.3">
                  <p:embed/>
                </p:oleObj>
              </mc:Choice>
              <mc:Fallback>
                <p:oleObj name="Equation" r:id="rId5" imgW="2958840" imgH="1257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24200"/>
                        <a:ext cx="563880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367C6-80BE-4375-BA34-B826A6F25B36}" type="slidenum">
              <a:rPr lang="zh-CN" altLang="en-US"/>
              <a:pPr/>
              <a:t>76</a:t>
            </a:fld>
            <a:endParaRPr lang="en-US" altLang="zh-CN"/>
          </a:p>
        </p:txBody>
      </p:sp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For separating the desired FM signal with the carrier frequency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from that with the carrier frequency         ,we should have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Then the output is :</a:t>
            </a:r>
          </a:p>
        </p:txBody>
      </p:sp>
      <p:sp>
        <p:nvSpPr>
          <p:cNvPr id="63590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2.8 </a:t>
            </a:r>
            <a:r>
              <a:rPr lang="en-US" altLang="zh-CN" sz="3200"/>
              <a:t>Nonlinear Effects in FM Systems</a:t>
            </a:r>
          </a:p>
        </p:txBody>
      </p:sp>
      <p:sp>
        <p:nvSpPr>
          <p:cNvPr id="635911" name="Rectangle 7"/>
          <p:cNvSpPr>
            <a:spLocks noChangeArrowheads="1"/>
          </p:cNvSpPr>
          <p:nvPr/>
        </p:nvSpPr>
        <p:spPr bwMode="auto">
          <a:xfrm>
            <a:off x="4443413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35910" name="Object 6"/>
          <p:cNvGraphicFramePr>
            <a:graphicFrameLocks noChangeAspect="1"/>
          </p:cNvGraphicFramePr>
          <p:nvPr/>
        </p:nvGraphicFramePr>
        <p:xfrm>
          <a:off x="5029200" y="2362200"/>
          <a:ext cx="45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19" r:id="rId3" imgW="253890" imgH="228501" progId="Equation.3">
                  <p:embed/>
                </p:oleObj>
              </mc:Choice>
              <mc:Fallback>
                <p:oleObj r:id="rId3" imgW="253890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362200"/>
                        <a:ext cx="457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13" name="Rectangle 9"/>
          <p:cNvSpPr>
            <a:spLocks noChangeArrowheads="1"/>
          </p:cNvSpPr>
          <p:nvPr/>
        </p:nvSpPr>
        <p:spPr bwMode="auto">
          <a:xfrm>
            <a:off x="360045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35912" name="Object 8"/>
          <p:cNvGraphicFramePr>
            <a:graphicFrameLocks noChangeAspect="1"/>
          </p:cNvGraphicFramePr>
          <p:nvPr/>
        </p:nvGraphicFramePr>
        <p:xfrm>
          <a:off x="1752600" y="2819400"/>
          <a:ext cx="4267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20" r:id="rId5" imgW="1943100" imgH="228600" progId="Equation.3">
                  <p:embed/>
                </p:oleObj>
              </mc:Choice>
              <mc:Fallback>
                <p:oleObj r:id="rId5" imgW="19431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19400"/>
                        <a:ext cx="42672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14" name="AutoShape 10"/>
          <p:cNvSpPr>
            <a:spLocks noChangeArrowheads="1"/>
          </p:cNvSpPr>
          <p:nvPr/>
        </p:nvSpPr>
        <p:spPr bwMode="auto">
          <a:xfrm>
            <a:off x="838200" y="3581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916" name="Rectangle 12"/>
          <p:cNvSpPr>
            <a:spLocks noChangeArrowheads="1"/>
          </p:cNvSpPr>
          <p:nvPr/>
        </p:nvSpPr>
        <p:spPr bwMode="auto">
          <a:xfrm>
            <a:off x="409575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35915" name="Object 11"/>
          <p:cNvGraphicFramePr>
            <a:graphicFrameLocks noChangeAspect="1"/>
          </p:cNvGraphicFramePr>
          <p:nvPr/>
        </p:nvGraphicFramePr>
        <p:xfrm>
          <a:off x="1752600" y="3505200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21" r:id="rId7" imgW="952087" imgH="228501" progId="Equation.3">
                  <p:embed/>
                </p:oleObj>
              </mc:Choice>
              <mc:Fallback>
                <p:oleObj r:id="rId7" imgW="952087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190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18" name="Rectangle 14"/>
          <p:cNvSpPr>
            <a:spLocks noChangeArrowheads="1"/>
          </p:cNvSpPr>
          <p:nvPr/>
        </p:nvSpPr>
        <p:spPr bwMode="auto">
          <a:xfrm>
            <a:off x="3328988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35917" name="Object 13"/>
          <p:cNvGraphicFramePr>
            <a:graphicFrameLocks noChangeAspect="1"/>
          </p:cNvGraphicFramePr>
          <p:nvPr/>
        </p:nvGraphicFramePr>
        <p:xfrm>
          <a:off x="1828800" y="4953000"/>
          <a:ext cx="4648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22" r:id="rId9" imgW="2489200" imgH="431800" progId="Equation.3">
                  <p:embed/>
                </p:oleObj>
              </mc:Choice>
              <mc:Fallback>
                <p:oleObj r:id="rId9" imgW="24892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953000"/>
                        <a:ext cx="4648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AAF8C-0EDD-4C67-9861-8C802BE38545}" type="slidenum">
              <a:rPr lang="zh-CN" altLang="en-US"/>
              <a:pPr/>
              <a:t>77</a:t>
            </a:fld>
            <a:endParaRPr lang="en-US" altLang="zh-CN"/>
          </a:p>
        </p:txBody>
      </p:sp>
      <p:sp>
        <p:nvSpPr>
          <p:cNvPr id="633858" name="Rectangle 2"/>
          <p:cNvSpPr>
            <a:spLocks noChangeArrowheads="1"/>
          </p:cNvSpPr>
          <p:nvPr/>
        </p:nvSpPr>
        <p:spPr bwMode="auto">
          <a:xfrm>
            <a:off x="457200" y="54102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2.32</a:t>
            </a:r>
            <a:r>
              <a:rPr lang="en-US" altLang="zh-CN" sz="2400"/>
              <a:t>  Basic elements of an AM radio receiver of the superheterodyne type </a:t>
            </a:r>
          </a:p>
        </p:txBody>
      </p:sp>
      <p:sp>
        <p:nvSpPr>
          <p:cNvPr id="63385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2.9  Superheterodyne Receiver</a:t>
            </a:r>
            <a:endParaRPr lang="en-US" altLang="zh-CN" sz="3200"/>
          </a:p>
        </p:txBody>
      </p:sp>
      <p:pic>
        <p:nvPicPr>
          <p:cNvPr id="6338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772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CC036-7B66-4CF8-9457-CF4B16BA7E12}" type="slidenum">
              <a:rPr lang="zh-CN" altLang="en-US"/>
              <a:pPr/>
              <a:t>78</a:t>
            </a:fld>
            <a:endParaRPr lang="en-US" altLang="zh-CN"/>
          </a:p>
        </p:txBody>
      </p:sp>
      <p:sp>
        <p:nvSpPr>
          <p:cNvPr id="641026" name="Rectangle 2"/>
          <p:cNvSpPr>
            <a:spLocks noChangeArrowheads="1"/>
          </p:cNvSpPr>
          <p:nvPr/>
        </p:nvSpPr>
        <p:spPr bwMode="auto">
          <a:xfrm>
            <a:off x="762000" y="4876800"/>
            <a:ext cx="7620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Table 2.3</a:t>
            </a:r>
            <a:r>
              <a:rPr lang="en-US" altLang="zh-CN" sz="2400"/>
              <a:t>  Typical frequency parameters of AM and FM radio receivers </a:t>
            </a:r>
          </a:p>
        </p:txBody>
      </p:sp>
      <p:sp>
        <p:nvSpPr>
          <p:cNvPr id="64102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2.9  Superheterodyne Receiver</a:t>
            </a:r>
            <a:endParaRPr lang="en-US" altLang="zh-CN" sz="3200"/>
          </a:p>
        </p:txBody>
      </p:sp>
      <p:graphicFrame>
        <p:nvGraphicFramePr>
          <p:cNvPr id="641103" name="Group 79"/>
          <p:cNvGraphicFramePr>
            <a:graphicFrameLocks noGrp="1"/>
          </p:cNvGraphicFramePr>
          <p:nvPr/>
        </p:nvGraphicFramePr>
        <p:xfrm>
          <a:off x="304800" y="2514600"/>
          <a:ext cx="8458200" cy="1789113"/>
        </p:xfrm>
        <a:graphic>
          <a:graphicData uri="http://schemas.openxmlformats.org/drawingml/2006/table">
            <a:tbl>
              <a:tblPr/>
              <a:tblGrid>
                <a:gridCol w="4343400"/>
                <a:gridCol w="2370138"/>
                <a:gridCol w="174466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AM Radio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FM Radio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RF carrier range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MidBand frequency of IF section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IF bandwidth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0.535-1.605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MHz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0.455MHz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10KHz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88-108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MHz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10.7MHz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200KHz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C955C-E086-419B-936A-16CC956175BE}" type="slidenum">
              <a:rPr lang="zh-CN" altLang="en-US"/>
              <a:pPr/>
              <a:t>79</a:t>
            </a:fld>
            <a:endParaRPr lang="en-US" altLang="zh-CN"/>
          </a:p>
        </p:txBody>
      </p:sp>
      <p:sp>
        <p:nvSpPr>
          <p:cNvPr id="642050" name="Rectangle 2"/>
          <p:cNvSpPr>
            <a:spLocks noChangeArrowheads="1"/>
          </p:cNvSpPr>
          <p:nvPr/>
        </p:nvSpPr>
        <p:spPr bwMode="auto">
          <a:xfrm>
            <a:off x="457200" y="21336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Two models: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Channel Model: distortionless but perturbed by Additive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White Gaussian Noise(AWGN)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Receiver Model: consisting of an ideal band-pass filter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followed by an ideal demodulator .</a:t>
            </a:r>
          </a:p>
        </p:txBody>
      </p:sp>
      <p:sp>
        <p:nvSpPr>
          <p:cNvPr id="64205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2.10 Noise in CW Modulation Systems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9E5F9-AFC3-489B-A62E-F486A66A7916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711682" name="Text Box 2"/>
          <p:cNvSpPr txBox="1">
            <a:spLocks noChangeArrowheads="1"/>
          </p:cNvSpPr>
          <p:nvPr/>
        </p:nvSpPr>
        <p:spPr bwMode="auto">
          <a:xfrm>
            <a:off x="228600" y="2362200"/>
            <a:ext cx="89154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1979613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215900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2338388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517775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9749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34321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8893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43465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r>
              <a:rPr lang="en-US" altLang="zh-CN" sz="3600">
                <a:latin typeface="Comic Sans MS" pitchFamily="66" charset="0"/>
                <a:ea typeface="宋体" pitchFamily="2" charset="-122"/>
              </a:rPr>
              <a:t>The envelope of s(t) has the same shape as m(t) provided that:</a:t>
            </a:r>
          </a:p>
          <a:p>
            <a:r>
              <a:rPr lang="en-US" altLang="zh-CN" sz="3600">
                <a:latin typeface="Comic Sans MS" pitchFamily="66" charset="0"/>
                <a:ea typeface="宋体" pitchFamily="2" charset="-122"/>
              </a:rPr>
              <a:t>(1) |k</a:t>
            </a:r>
            <a:r>
              <a:rPr lang="en-US" altLang="zh-CN" sz="3600" baseline="-25000">
                <a:latin typeface="Comic Sans MS" pitchFamily="66" charset="0"/>
                <a:ea typeface="宋体" pitchFamily="2" charset="-122"/>
              </a:rPr>
              <a:t>a</a:t>
            </a:r>
            <a:r>
              <a:rPr lang="en-US" altLang="zh-CN" sz="3600">
                <a:latin typeface="Comic Sans MS" pitchFamily="66" charset="0"/>
                <a:ea typeface="宋体" pitchFamily="2" charset="-122"/>
              </a:rPr>
              <a:t>m(t)| &lt; 1 for all t;</a:t>
            </a:r>
          </a:p>
          <a:p>
            <a:r>
              <a:rPr lang="en-US" altLang="zh-CN" sz="3600">
                <a:latin typeface="Comic Sans MS" pitchFamily="66" charset="0"/>
                <a:ea typeface="宋体" pitchFamily="2" charset="-122"/>
              </a:rPr>
              <a:t>(2) F</a:t>
            </a:r>
            <a:r>
              <a:rPr lang="en-US" altLang="zh-CN" sz="3600" baseline="-25000">
                <a:latin typeface="Comic Sans MS" pitchFamily="66" charset="0"/>
                <a:ea typeface="宋体" pitchFamily="2" charset="-122"/>
              </a:rPr>
              <a:t>c</a:t>
            </a:r>
            <a:r>
              <a:rPr lang="en-US" altLang="zh-CN" sz="3600">
                <a:latin typeface="Comic Sans MS" pitchFamily="66" charset="0"/>
                <a:ea typeface="宋体" pitchFamily="2" charset="-122"/>
              </a:rPr>
              <a:t> &gt;&gt; W</a:t>
            </a:r>
          </a:p>
          <a:p>
            <a:endParaRPr lang="en-US" altLang="zh-CN" sz="3600">
              <a:latin typeface="Comic Sans MS" pitchFamily="66" charset="0"/>
              <a:ea typeface="宋体" pitchFamily="2" charset="-122"/>
            </a:endParaRPr>
          </a:p>
          <a:p>
            <a:r>
              <a:rPr lang="en-US" altLang="zh-CN" sz="3600">
                <a:latin typeface="Comic Sans MS" pitchFamily="66" charset="0"/>
                <a:ea typeface="宋体" pitchFamily="2" charset="-122"/>
              </a:rPr>
              <a:t>|k</a:t>
            </a:r>
            <a:r>
              <a:rPr lang="en-US" altLang="zh-CN" sz="3600" baseline="-25000">
                <a:latin typeface="Comic Sans MS" pitchFamily="66" charset="0"/>
                <a:ea typeface="宋体" pitchFamily="2" charset="-122"/>
              </a:rPr>
              <a:t>a</a:t>
            </a:r>
            <a:r>
              <a:rPr lang="en-US" altLang="zh-CN" sz="3600">
                <a:latin typeface="Comic Sans MS" pitchFamily="66" charset="0"/>
                <a:ea typeface="宋体" pitchFamily="2" charset="-122"/>
              </a:rPr>
              <a:t>m(t)| &gt; 1: overmodulation</a:t>
            </a:r>
          </a:p>
          <a:p>
            <a:pPr algn="r"/>
            <a:r>
              <a:rPr lang="en-US" altLang="zh-CN" sz="3600"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360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How can we do if overmodulation?</a:t>
            </a:r>
            <a:r>
              <a:rPr lang="en-US" altLang="zh-CN" sz="3600">
                <a:latin typeface="Comic Sans MS" pitchFamily="66" charset="0"/>
                <a:ea typeface="宋体" pitchFamily="2" charset="-122"/>
              </a:rPr>
              <a:t>)</a:t>
            </a:r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2.2  Amplitude Modulation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F760-4EAA-415E-BDAC-E5E45A70950A}" type="slidenum">
              <a:rPr lang="zh-CN" altLang="en-US"/>
              <a:pPr/>
              <a:t>80</a:t>
            </a:fld>
            <a:endParaRPr lang="en-US" altLang="zh-CN"/>
          </a:p>
        </p:txBody>
      </p:sp>
      <p:sp>
        <p:nvSpPr>
          <p:cNvPr id="644098" name="Rectangle 2"/>
          <p:cNvSpPr>
            <a:spLocks noChangeArrowheads="1"/>
          </p:cNvSpPr>
          <p:nvPr/>
        </p:nvSpPr>
        <p:spPr bwMode="auto">
          <a:xfrm>
            <a:off x="457200" y="16764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Signal-to Noise Ratios : Basic Definitions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</a:t>
            </a:r>
            <a:r>
              <a:rPr lang="en-US" altLang="zh-CN" sz="2400"/>
              <a:t> The filtered noise 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         </a:t>
            </a:r>
            <a:r>
              <a:rPr lang="en-US" altLang="zh-CN" sz="2400"/>
              <a:t>is the in-phase noise component and         is the</a:t>
            </a:r>
            <a:r>
              <a:rPr lang="en-US" altLang="zh-CN" sz="2400" b="1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quadrature component.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Output signal-to noise ratio ,            ,defined as the ratio of the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average power of the demodulated message signal to the average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power of the noise.Then define a figure of merit for the receiver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is: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        Figure of merit 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2.10 Noise in CW Modulation Systems</a:t>
            </a:r>
            <a:endParaRPr lang="en-US" altLang="zh-CN" sz="3200"/>
          </a:p>
        </p:txBody>
      </p:sp>
      <p:graphicFrame>
        <p:nvGraphicFramePr>
          <p:cNvPr id="644100" name="Object 4"/>
          <p:cNvGraphicFramePr>
            <a:graphicFrameLocks noChangeAspect="1"/>
          </p:cNvGraphicFramePr>
          <p:nvPr/>
        </p:nvGraphicFramePr>
        <p:xfrm>
          <a:off x="1828800" y="2514600"/>
          <a:ext cx="4495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10" r:id="rId3" imgW="2374900" imgH="241300" progId="Equation.3">
                  <p:embed/>
                </p:oleObj>
              </mc:Choice>
              <mc:Fallback>
                <p:oleObj r:id="rId3" imgW="23749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44958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4103" name="Rectangle 7"/>
          <p:cNvSpPr>
            <a:spLocks noChangeArrowheads="1"/>
          </p:cNvSpPr>
          <p:nvPr/>
        </p:nvSpPr>
        <p:spPr bwMode="auto">
          <a:xfrm>
            <a:off x="440531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44102" name="Object 6"/>
          <p:cNvGraphicFramePr>
            <a:graphicFrameLocks noChangeAspect="1"/>
          </p:cNvGraphicFramePr>
          <p:nvPr/>
        </p:nvGraphicFramePr>
        <p:xfrm>
          <a:off x="1066800" y="2971800"/>
          <a:ext cx="5334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11" r:id="rId5" imgW="330057" imgH="215806" progId="Equation.3">
                  <p:embed/>
                </p:oleObj>
              </mc:Choice>
              <mc:Fallback>
                <p:oleObj r:id="rId5" imgW="330057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5334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4105" name="Rectangle 9"/>
          <p:cNvSpPr>
            <a:spLocks noChangeArrowheads="1"/>
          </p:cNvSpPr>
          <p:nvPr/>
        </p:nvSpPr>
        <p:spPr bwMode="auto">
          <a:xfrm>
            <a:off x="4395788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44104" name="Object 8"/>
          <p:cNvGraphicFramePr>
            <a:graphicFrameLocks noChangeAspect="1"/>
          </p:cNvGraphicFramePr>
          <p:nvPr/>
        </p:nvGraphicFramePr>
        <p:xfrm>
          <a:off x="6172200" y="2895600"/>
          <a:ext cx="53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12" r:id="rId7" imgW="355446" imgH="241195" progId="Equation.3">
                  <p:embed/>
                </p:oleObj>
              </mc:Choice>
              <mc:Fallback>
                <p:oleObj r:id="rId7" imgW="355446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895600"/>
                        <a:ext cx="533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4107" name="Rectangle 11"/>
          <p:cNvSpPr>
            <a:spLocks noChangeArrowheads="1"/>
          </p:cNvSpPr>
          <p:nvPr/>
        </p:nvSpPr>
        <p:spPr bwMode="auto">
          <a:xfrm>
            <a:off x="433863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44106" name="Object 10"/>
          <p:cNvGraphicFramePr>
            <a:graphicFrameLocks noChangeAspect="1"/>
          </p:cNvGraphicFramePr>
          <p:nvPr/>
        </p:nvGraphicFramePr>
        <p:xfrm>
          <a:off x="4572000" y="3733800"/>
          <a:ext cx="7620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13" r:id="rId9" imgW="469900" imgH="228600" progId="Equation.3">
                  <p:embed/>
                </p:oleObj>
              </mc:Choice>
              <mc:Fallback>
                <p:oleObj r:id="rId9" imgW="4699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33800"/>
                        <a:ext cx="762000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4109" name="Rectangle 13"/>
          <p:cNvSpPr>
            <a:spLocks noChangeArrowheads="1"/>
          </p:cNvSpPr>
          <p:nvPr/>
        </p:nvSpPr>
        <p:spPr bwMode="auto">
          <a:xfrm>
            <a:off x="4243388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44108" name="Object 12"/>
          <p:cNvGraphicFramePr>
            <a:graphicFrameLocks noChangeAspect="1"/>
          </p:cNvGraphicFramePr>
          <p:nvPr/>
        </p:nvGraphicFramePr>
        <p:xfrm>
          <a:off x="3962400" y="5257800"/>
          <a:ext cx="1219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14" r:id="rId11" imgW="660113" imgH="444307" progId="Equation.3">
                  <p:embed/>
                </p:oleObj>
              </mc:Choice>
              <mc:Fallback>
                <p:oleObj r:id="rId11" imgW="660113" imgH="44430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57800"/>
                        <a:ext cx="1219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748F0-BAE3-4EEF-BE00-A0841FEB38C3}" type="slidenum">
              <a:rPr lang="zh-CN" altLang="en-US"/>
              <a:pPr/>
              <a:t>81</a:t>
            </a:fld>
            <a:endParaRPr lang="en-US" altLang="zh-CN"/>
          </a:p>
        </p:txBody>
      </p:sp>
      <p:sp>
        <p:nvSpPr>
          <p:cNvPr id="645122" name="Rectangle 2"/>
          <p:cNvSpPr>
            <a:spLocks noChangeArrowheads="1"/>
          </p:cNvSpPr>
          <p:nvPr/>
        </p:nvSpPr>
        <p:spPr bwMode="auto">
          <a:xfrm>
            <a:off x="457200" y="4876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2.33</a:t>
            </a:r>
            <a:r>
              <a:rPr lang="en-US" altLang="zh-CN" sz="2400"/>
              <a:t> Receiver Model</a:t>
            </a:r>
          </a:p>
        </p:txBody>
      </p:sp>
      <p:sp>
        <p:nvSpPr>
          <p:cNvPr id="64512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2.10 Noise in CW Modulation Systems</a:t>
            </a:r>
            <a:endParaRPr lang="en-US" altLang="zh-CN" sz="3200"/>
          </a:p>
        </p:txBody>
      </p:sp>
      <p:pic>
        <p:nvPicPr>
          <p:cNvPr id="64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524125"/>
            <a:ext cx="76390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FB5B6-C732-445F-9A3B-94153680DED6}" type="slidenum">
              <a:rPr lang="zh-CN" altLang="en-US"/>
              <a:pPr/>
              <a:t>82</a:t>
            </a:fld>
            <a:endParaRPr lang="en-US" altLang="zh-CN"/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457200" y="54864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2.34</a:t>
            </a:r>
            <a:r>
              <a:rPr lang="en-US" altLang="zh-CN" sz="2400"/>
              <a:t> Idealized characteristic of band-pass filtered noise </a:t>
            </a:r>
          </a:p>
        </p:txBody>
      </p:sp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2.10 Noise in CW Modulation Systems</a:t>
            </a:r>
            <a:endParaRPr lang="en-US" altLang="zh-CN" sz="3200"/>
          </a:p>
        </p:txBody>
      </p:sp>
      <p:pic>
        <p:nvPicPr>
          <p:cNvPr id="64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57150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A335C-3F88-4145-89DF-DFC1D6A43CCB}" type="slidenum">
              <a:rPr lang="zh-CN" altLang="en-US"/>
              <a:pPr/>
              <a:t>83</a:t>
            </a:fld>
            <a:endParaRPr lang="en-US" altLang="zh-CN"/>
          </a:p>
        </p:txBody>
      </p:sp>
      <p:sp>
        <p:nvSpPr>
          <p:cNvPr id="647170" name="Rectangle 2"/>
          <p:cNvSpPr>
            <a:spLocks noChangeArrowheads="1"/>
          </p:cNvSpPr>
          <p:nvPr/>
        </p:nvSpPr>
        <p:spPr bwMode="auto">
          <a:xfrm>
            <a:off x="457200" y="55626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2.35</a:t>
            </a:r>
            <a:r>
              <a:rPr lang="en-US" altLang="zh-CN" sz="2400"/>
              <a:t>  The baseband transmission model</a:t>
            </a:r>
          </a:p>
        </p:txBody>
      </p:sp>
      <p:sp>
        <p:nvSpPr>
          <p:cNvPr id="64717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2.10 Noise in CW Modulation Systems</a:t>
            </a:r>
            <a:endParaRPr lang="en-US" altLang="zh-CN" sz="3200"/>
          </a:p>
        </p:txBody>
      </p:sp>
      <p:pic>
        <p:nvPicPr>
          <p:cNvPr id="64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63531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B591E-A858-4322-BF2D-BEC4D343061B}" type="slidenum">
              <a:rPr lang="zh-CN" altLang="en-US"/>
              <a:pPr/>
              <a:t>84</a:t>
            </a:fld>
            <a:endParaRPr lang="en-US" altLang="zh-CN"/>
          </a:p>
        </p:txBody>
      </p:sp>
      <p:sp>
        <p:nvSpPr>
          <p:cNvPr id="648194" name="Rectangle 2"/>
          <p:cNvSpPr>
            <a:spLocks noChangeArrowheads="1"/>
          </p:cNvSpPr>
          <p:nvPr/>
        </p:nvSpPr>
        <p:spPr bwMode="auto">
          <a:xfrm>
            <a:off x="457200" y="5410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2.36 </a:t>
            </a:r>
            <a:r>
              <a:rPr lang="en-US" altLang="zh-CN" sz="2400"/>
              <a:t>Model of DSB-SC receiver using coherent detection</a:t>
            </a:r>
          </a:p>
        </p:txBody>
      </p:sp>
      <p:sp>
        <p:nvSpPr>
          <p:cNvPr id="64819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2.11 Noise in Linear Receivers Using Coherent Detection</a:t>
            </a:r>
            <a:endParaRPr lang="en-US" altLang="zh-CN" sz="3200"/>
          </a:p>
        </p:txBody>
      </p:sp>
      <p:pic>
        <p:nvPicPr>
          <p:cNvPr id="64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077200" cy="280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E5E67-0FD1-4FD5-904B-13E882F51EAD}" type="slidenum">
              <a:rPr lang="zh-CN" altLang="en-US"/>
              <a:pPr/>
              <a:t>85</a:t>
            </a:fld>
            <a:endParaRPr lang="en-US" altLang="zh-CN"/>
          </a:p>
        </p:txBody>
      </p:sp>
      <p:sp>
        <p:nvSpPr>
          <p:cNvPr id="650242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The DSB-SC component of the filtered signal x(t) is: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 average power P of the message signal is: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</a:t>
            </a:r>
          </a:p>
        </p:txBody>
      </p:sp>
      <p:sp>
        <p:nvSpPr>
          <p:cNvPr id="65024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2.11 Noise in Linear Receivers Using Coherent Detection</a:t>
            </a:r>
            <a:endParaRPr lang="en-US" altLang="zh-CN" sz="3200"/>
          </a:p>
        </p:txBody>
      </p:sp>
      <p:graphicFrame>
        <p:nvGraphicFramePr>
          <p:cNvPr id="650244" name="Object 4"/>
          <p:cNvGraphicFramePr>
            <a:graphicFrameLocks noChangeAspect="1"/>
          </p:cNvGraphicFramePr>
          <p:nvPr/>
        </p:nvGraphicFramePr>
        <p:xfrm>
          <a:off x="1828800" y="2514600"/>
          <a:ext cx="419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53" r:id="rId3" imgW="1536700" imgH="228600" progId="Equation.3">
                  <p:embed/>
                </p:oleObj>
              </mc:Choice>
              <mc:Fallback>
                <p:oleObj r:id="rId3" imgW="1536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419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46" name="Object 6"/>
          <p:cNvGraphicFramePr>
            <a:graphicFrameLocks noChangeAspect="1"/>
          </p:cNvGraphicFramePr>
          <p:nvPr/>
        </p:nvGraphicFramePr>
        <p:xfrm>
          <a:off x="2590800" y="3657600"/>
          <a:ext cx="22098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54" r:id="rId5" imgW="1079500" imgH="330200" progId="Equation.3">
                  <p:embed/>
                </p:oleObj>
              </mc:Choice>
              <mc:Fallback>
                <p:oleObj r:id="rId5" imgW="10795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57600"/>
                        <a:ext cx="220980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48" name="AutoShape 8"/>
          <p:cNvSpPr>
            <a:spLocks noChangeArrowheads="1"/>
          </p:cNvSpPr>
          <p:nvPr/>
        </p:nvSpPr>
        <p:spPr bwMode="auto">
          <a:xfrm>
            <a:off x="838200" y="4800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0250" name="Rectangle 10"/>
          <p:cNvSpPr>
            <a:spLocks noChangeArrowheads="1"/>
          </p:cNvSpPr>
          <p:nvPr/>
        </p:nvSpPr>
        <p:spPr bwMode="auto">
          <a:xfrm>
            <a:off x="3986213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50252" name="Rectangle 12"/>
          <p:cNvSpPr>
            <a:spLocks noChangeArrowheads="1"/>
          </p:cNvSpPr>
          <p:nvPr/>
        </p:nvSpPr>
        <p:spPr bwMode="auto">
          <a:xfrm>
            <a:off x="390048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50251" name="Object 11"/>
          <p:cNvGraphicFramePr>
            <a:graphicFrameLocks noChangeAspect="1"/>
          </p:cNvGraphicFramePr>
          <p:nvPr/>
        </p:nvGraphicFramePr>
        <p:xfrm>
          <a:off x="2286000" y="4495800"/>
          <a:ext cx="342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55" r:id="rId7" imgW="1346200" imgH="457200" progId="Equation.3">
                  <p:embed/>
                </p:oleObj>
              </mc:Choice>
              <mc:Fallback>
                <p:oleObj r:id="rId7" imgW="13462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0"/>
                        <a:ext cx="3429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D9EED-1FCE-4D6C-8564-4AAE60AB6B79}" type="slidenum">
              <a:rPr lang="zh-CN" altLang="en-US"/>
              <a:pPr/>
              <a:t>86</a:t>
            </a:fld>
            <a:endParaRPr lang="en-US" altLang="zh-CN"/>
          </a:p>
        </p:txBody>
      </p:sp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The total signal at the coherent detector input is: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Then the output of the product-modulator component of the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coherent detector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</p:txBody>
      </p:sp>
      <p:sp>
        <p:nvSpPr>
          <p:cNvPr id="65126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2.11 Noise in Linear Receivers Using Coherent Detection</a:t>
            </a:r>
            <a:endParaRPr lang="en-US" altLang="zh-CN" sz="3200"/>
          </a:p>
        </p:txBody>
      </p:sp>
      <p:graphicFrame>
        <p:nvGraphicFramePr>
          <p:cNvPr id="651268" name="Object 4"/>
          <p:cNvGraphicFramePr>
            <a:graphicFrameLocks noChangeAspect="1"/>
          </p:cNvGraphicFramePr>
          <p:nvPr/>
        </p:nvGraphicFramePr>
        <p:xfrm>
          <a:off x="1066800" y="2514600"/>
          <a:ext cx="693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72" name="Equation" r:id="rId3" imgW="3555720" imgH="457200" progId="Equation.3">
                  <p:embed/>
                </p:oleObj>
              </mc:Choice>
              <mc:Fallback>
                <p:oleObj name="Equation" r:id="rId3" imgW="35557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14600"/>
                        <a:ext cx="6934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70" name="Object 6"/>
          <p:cNvGraphicFramePr>
            <a:graphicFrameLocks noChangeAspect="1"/>
          </p:cNvGraphicFramePr>
          <p:nvPr/>
        </p:nvGraphicFramePr>
        <p:xfrm>
          <a:off x="914400" y="4419600"/>
          <a:ext cx="7239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73" name="Equation" r:id="rId5" imgW="4508280" imgH="634680" progId="Equation.3">
                  <p:embed/>
                </p:oleObj>
              </mc:Choice>
              <mc:Fallback>
                <p:oleObj name="Equation" r:id="rId5" imgW="4508280" imgH="634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72390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4E16F-1F6B-4A51-967A-E23C6B3783FB}" type="slidenum">
              <a:rPr lang="zh-CN" altLang="en-US"/>
              <a:pPr/>
              <a:t>87</a:t>
            </a:fld>
            <a:endParaRPr lang="en-US" altLang="zh-CN"/>
          </a:p>
        </p:txBody>
      </p:sp>
      <p:sp>
        <p:nvSpPr>
          <p:cNvPr id="649218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Then the receiver output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m(t) and           appear additively at the receiver output.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         is completely rejected by the coherent detector .</a:t>
            </a:r>
          </a:p>
        </p:txBody>
      </p:sp>
      <p:sp>
        <p:nvSpPr>
          <p:cNvPr id="64921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2.11 Noise in Linear Receivers Using Coherent Detection</a:t>
            </a:r>
            <a:endParaRPr lang="en-US" altLang="zh-CN" sz="3200"/>
          </a:p>
        </p:txBody>
      </p:sp>
      <p:graphicFrame>
        <p:nvGraphicFramePr>
          <p:cNvPr id="649220" name="Object 4"/>
          <p:cNvGraphicFramePr>
            <a:graphicFrameLocks noChangeAspect="1"/>
          </p:cNvGraphicFramePr>
          <p:nvPr/>
        </p:nvGraphicFramePr>
        <p:xfrm>
          <a:off x="2057400" y="2362200"/>
          <a:ext cx="30480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26" r:id="rId3" imgW="1600200" imgH="393700" progId="Equation.3">
                  <p:embed/>
                </p:oleObj>
              </mc:Choice>
              <mc:Fallback>
                <p:oleObj r:id="rId3" imgW="16002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362200"/>
                        <a:ext cx="3048000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222" name="Object 6"/>
          <p:cNvGraphicFramePr>
            <a:graphicFrameLocks noChangeAspect="1"/>
          </p:cNvGraphicFramePr>
          <p:nvPr/>
        </p:nvGraphicFramePr>
        <p:xfrm>
          <a:off x="2667000" y="3505200"/>
          <a:ext cx="5334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27" r:id="rId5" imgW="330057" imgH="215806" progId="Equation.3">
                  <p:embed/>
                </p:oleObj>
              </mc:Choice>
              <mc:Fallback>
                <p:oleObj r:id="rId5" imgW="330057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05200"/>
                        <a:ext cx="5334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224" name="Object 8"/>
          <p:cNvGraphicFramePr>
            <a:graphicFrameLocks noChangeAspect="1"/>
          </p:cNvGraphicFramePr>
          <p:nvPr/>
        </p:nvGraphicFramePr>
        <p:xfrm>
          <a:off x="1447800" y="4343400"/>
          <a:ext cx="6096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28" r:id="rId7" imgW="355446" imgH="241195" progId="Equation.3">
                  <p:embed/>
                </p:oleObj>
              </mc:Choice>
              <mc:Fallback>
                <p:oleObj r:id="rId7" imgW="355446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43400"/>
                        <a:ext cx="6096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333-17B8-4303-916A-354717272D15}" type="slidenum">
              <a:rPr lang="zh-CN" altLang="en-US"/>
              <a:pPr/>
              <a:t>88</a:t>
            </a:fld>
            <a:endParaRPr lang="en-US" altLang="zh-CN"/>
          </a:p>
        </p:txBody>
      </p:sp>
      <p:sp>
        <p:nvSpPr>
          <p:cNvPr id="653314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The average power of the noise at the receiver output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 output signal-to-noise for a DSB-SC receiver using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coherent detector is: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</a:t>
            </a:r>
          </a:p>
        </p:txBody>
      </p:sp>
      <p:sp>
        <p:nvSpPr>
          <p:cNvPr id="65331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2.11 Noise in Linear Receivers Using Coherent Detection</a:t>
            </a:r>
            <a:endParaRPr lang="en-US" altLang="zh-CN" sz="3200"/>
          </a:p>
        </p:txBody>
      </p:sp>
      <p:graphicFrame>
        <p:nvGraphicFramePr>
          <p:cNvPr id="653316" name="Object 4"/>
          <p:cNvGraphicFramePr>
            <a:graphicFrameLocks noChangeAspect="1"/>
          </p:cNvGraphicFramePr>
          <p:nvPr/>
        </p:nvGraphicFramePr>
        <p:xfrm>
          <a:off x="2438400" y="2362200"/>
          <a:ext cx="25146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23" r:id="rId3" imgW="1295400" imgH="469900" progId="Equation.3">
                  <p:embed/>
                </p:oleObj>
              </mc:Choice>
              <mc:Fallback>
                <p:oleObj r:id="rId3" imgW="12954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251460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18" name="Object 6"/>
          <p:cNvGraphicFramePr>
            <a:graphicFrameLocks noChangeAspect="1"/>
          </p:cNvGraphicFramePr>
          <p:nvPr/>
        </p:nvGraphicFramePr>
        <p:xfrm>
          <a:off x="1905000" y="4038600"/>
          <a:ext cx="388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24" r:id="rId5" imgW="2324100" imgH="457200" progId="Equation.3">
                  <p:embed/>
                </p:oleObj>
              </mc:Choice>
              <mc:Fallback>
                <p:oleObj r:id="rId5" imgW="23241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0"/>
                        <a:ext cx="3886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20" name="AutoShape 8"/>
          <p:cNvSpPr>
            <a:spLocks noChangeArrowheads="1"/>
          </p:cNvSpPr>
          <p:nvPr/>
        </p:nvSpPr>
        <p:spPr bwMode="auto">
          <a:xfrm>
            <a:off x="1600200" y="525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3321" name="Object 9"/>
          <p:cNvGraphicFramePr>
            <a:graphicFrameLocks noChangeAspect="1"/>
          </p:cNvGraphicFramePr>
          <p:nvPr/>
        </p:nvGraphicFramePr>
        <p:xfrm>
          <a:off x="2590800" y="4953000"/>
          <a:ext cx="182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25" r:id="rId7" imgW="1167893" imgH="482391" progId="Equation.3">
                  <p:embed/>
                </p:oleObj>
              </mc:Choice>
              <mc:Fallback>
                <p:oleObj r:id="rId7" imgW="1167893" imgH="4823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953000"/>
                        <a:ext cx="1828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47BCA-3C7C-4F73-A71E-560534BC403E}" type="slidenum">
              <a:rPr lang="zh-CN" altLang="en-US"/>
              <a:pPr/>
              <a:t>89</a:t>
            </a:fld>
            <a:endParaRPr lang="en-US" altLang="zh-CN"/>
          </a:p>
        </p:txBody>
      </p:sp>
      <p:sp>
        <p:nvSpPr>
          <p:cNvPr id="705538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2.11 Noise in Linear Receivers Using Coherent Detection</a:t>
            </a:r>
            <a:endParaRPr lang="en-US" altLang="zh-CN" sz="3200"/>
          </a:p>
        </p:txBody>
      </p:sp>
      <p:sp>
        <p:nvSpPr>
          <p:cNvPr id="705540" name="Rectangle 4"/>
          <p:cNvSpPr>
            <a:spLocks noChangeArrowheads="1"/>
          </p:cNvSpPr>
          <p:nvPr/>
        </p:nvSpPr>
        <p:spPr bwMode="auto">
          <a:xfrm>
            <a:off x="457200" y="21336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6000"/>
              <a:t>SSB-SC?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85DC9-4A92-414C-AC71-913213268F68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562178" name="Rectangle 1026"/>
          <p:cNvSpPr>
            <a:spLocks noChangeArrowheads="1"/>
          </p:cNvSpPr>
          <p:nvPr/>
        </p:nvSpPr>
        <p:spPr bwMode="auto">
          <a:xfrm>
            <a:off x="533400" y="5791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 b="1"/>
              <a:t>Figure 2.3</a:t>
            </a:r>
            <a:r>
              <a:rPr lang="en-US" altLang="zh-CN" sz="2400"/>
              <a:t>  Illustrating the amplitude modulation process</a:t>
            </a:r>
          </a:p>
        </p:txBody>
      </p:sp>
      <p:sp>
        <p:nvSpPr>
          <p:cNvPr id="562179" name="Rectangle 102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2.2  Amplitude Modulation</a:t>
            </a:r>
            <a:endParaRPr lang="en-US" altLang="zh-CN" sz="3200"/>
          </a:p>
        </p:txBody>
      </p:sp>
      <p:pic>
        <p:nvPicPr>
          <p:cNvPr id="562180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153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0D7C1-72C9-47ED-A148-6C3B0D01C0F2}" type="slidenum">
              <a:rPr lang="zh-CN" altLang="en-US"/>
              <a:pPr/>
              <a:t>90</a:t>
            </a:fld>
            <a:endParaRPr lang="en-US" altLang="zh-CN"/>
          </a:p>
        </p:txBody>
      </p:sp>
      <p:sp>
        <p:nvSpPr>
          <p:cNvPr id="654338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The full AM signal is: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 channel signal-to-noise ratio for AM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 filtered signal x(t) to the envelope detector is:</a:t>
            </a:r>
          </a:p>
        </p:txBody>
      </p:sp>
      <p:sp>
        <p:nvSpPr>
          <p:cNvPr id="65433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2.12 Noise in AM Receivers Using Envelope Detection</a:t>
            </a:r>
            <a:endParaRPr lang="en-US" altLang="zh-CN" sz="3200"/>
          </a:p>
        </p:txBody>
      </p:sp>
      <p:graphicFrame>
        <p:nvGraphicFramePr>
          <p:cNvPr id="654340" name="Object 4"/>
          <p:cNvGraphicFramePr>
            <a:graphicFrameLocks noChangeAspect="1"/>
          </p:cNvGraphicFramePr>
          <p:nvPr/>
        </p:nvGraphicFramePr>
        <p:xfrm>
          <a:off x="1752600" y="2514600"/>
          <a:ext cx="457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46" r:id="rId3" imgW="1854200" imgH="228600" progId="Equation.3">
                  <p:embed/>
                </p:oleObj>
              </mc:Choice>
              <mc:Fallback>
                <p:oleObj r:id="rId3" imgW="1854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14600"/>
                        <a:ext cx="4572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42" name="Object 6"/>
          <p:cNvGraphicFramePr>
            <a:graphicFrameLocks noChangeAspect="1"/>
          </p:cNvGraphicFramePr>
          <p:nvPr/>
        </p:nvGraphicFramePr>
        <p:xfrm>
          <a:off x="1828800" y="3810000"/>
          <a:ext cx="32004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47" r:id="rId5" imgW="1574800" imgH="457200" progId="Equation.3">
                  <p:embed/>
                </p:oleObj>
              </mc:Choice>
              <mc:Fallback>
                <p:oleObj r:id="rId5" imgW="1574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3200400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44" name="Object 8"/>
          <p:cNvGraphicFramePr>
            <a:graphicFrameLocks noChangeAspect="1"/>
          </p:cNvGraphicFramePr>
          <p:nvPr/>
        </p:nvGraphicFramePr>
        <p:xfrm>
          <a:off x="1219200" y="5257800"/>
          <a:ext cx="67437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48" name="Equation" r:id="rId7" imgW="3340080" imgH="457200" progId="Equation.3">
                  <p:embed/>
                </p:oleObj>
              </mc:Choice>
              <mc:Fallback>
                <p:oleObj name="Equation" r:id="rId7" imgW="33400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57800"/>
                        <a:ext cx="6743700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CA4C-2FDF-454D-A26C-C2E976FB1E7C}" type="slidenum">
              <a:rPr lang="zh-CN" altLang="en-US"/>
              <a:pPr/>
              <a:t>91</a:t>
            </a:fld>
            <a:endParaRPr lang="en-US" altLang="zh-CN"/>
          </a:p>
        </p:txBody>
      </p:sp>
      <p:sp>
        <p:nvSpPr>
          <p:cNvPr id="657410" name="Rectangle 2"/>
          <p:cNvSpPr>
            <a:spLocks noChangeArrowheads="1"/>
          </p:cNvSpPr>
          <p:nvPr/>
        </p:nvSpPr>
        <p:spPr bwMode="auto">
          <a:xfrm>
            <a:off x="457200" y="51816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2.37</a:t>
            </a:r>
            <a:r>
              <a:rPr lang="en-US" altLang="zh-CN" sz="2400"/>
              <a:t>  Model of AM Receiver</a:t>
            </a:r>
          </a:p>
        </p:txBody>
      </p:sp>
      <p:sp>
        <p:nvSpPr>
          <p:cNvPr id="65741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2.12 Noise in AM Receivers Using Envelope Detection</a:t>
            </a:r>
            <a:endParaRPr lang="en-US" altLang="zh-CN" sz="3200"/>
          </a:p>
        </p:txBody>
      </p:sp>
      <p:pic>
        <p:nvPicPr>
          <p:cNvPr id="65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16213"/>
            <a:ext cx="8458200" cy="194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EA081-0CAF-42E2-BFD1-AB43AFDCEE09}" type="slidenum">
              <a:rPr lang="zh-CN" altLang="en-US"/>
              <a:pPr/>
              <a:t>92</a:t>
            </a:fld>
            <a:endParaRPr lang="en-US" altLang="zh-CN"/>
          </a:p>
        </p:txBody>
      </p:sp>
      <p:sp>
        <p:nvSpPr>
          <p:cNvPr id="655362" name="Rectangle 2"/>
          <p:cNvSpPr>
            <a:spLocks noChangeArrowheads="1"/>
          </p:cNvSpPr>
          <p:nvPr/>
        </p:nvSpPr>
        <p:spPr bwMode="auto">
          <a:xfrm>
            <a:off x="457200" y="51054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2.38  </a:t>
            </a:r>
            <a:r>
              <a:rPr lang="en-US" altLang="zh-CN" sz="2400"/>
              <a:t>Phasor diagram for AM wave plus narrowband noise for the case of high/low carrier-to-noise ratio</a:t>
            </a:r>
          </a:p>
        </p:txBody>
      </p:sp>
      <p:sp>
        <p:nvSpPr>
          <p:cNvPr id="65536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2.12 Noise in AM Receivers Using Envelope Detection</a:t>
            </a:r>
            <a:endParaRPr lang="en-US" altLang="zh-CN" sz="3200"/>
          </a:p>
        </p:txBody>
      </p:sp>
      <p:pic>
        <p:nvPicPr>
          <p:cNvPr id="65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010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14586-F254-4328-A1CB-9FF29F1D7B37}" type="slidenum">
              <a:rPr lang="zh-CN" altLang="en-US"/>
              <a:pPr/>
              <a:t>93</a:t>
            </a:fld>
            <a:endParaRPr lang="en-US" altLang="zh-CN"/>
          </a:p>
        </p:txBody>
      </p:sp>
      <p:sp>
        <p:nvSpPr>
          <p:cNvPr id="656386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Then the receiver output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 output y(t)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 output signal-to-noise ratio of an AM receiver using an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envelope detector is:</a:t>
            </a:r>
          </a:p>
        </p:txBody>
      </p:sp>
      <p:sp>
        <p:nvSpPr>
          <p:cNvPr id="65638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2.12 Noise in AM Receivers Using Envelope Detection</a:t>
            </a:r>
            <a:endParaRPr lang="en-US" altLang="zh-CN" sz="3200"/>
          </a:p>
        </p:txBody>
      </p:sp>
      <p:graphicFrame>
        <p:nvGraphicFramePr>
          <p:cNvPr id="656388" name="Object 4"/>
          <p:cNvGraphicFramePr>
            <a:graphicFrameLocks noChangeAspect="1"/>
          </p:cNvGraphicFramePr>
          <p:nvPr/>
        </p:nvGraphicFramePr>
        <p:xfrm>
          <a:off x="1676400" y="2438400"/>
          <a:ext cx="5715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94" name="Equation" r:id="rId3" imgW="2450880" imgH="533160" progId="Equation.3">
                  <p:embed/>
                </p:oleObj>
              </mc:Choice>
              <mc:Fallback>
                <p:oleObj name="Equation" r:id="rId3" imgW="245088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38400"/>
                        <a:ext cx="5715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0" name="Object 6"/>
          <p:cNvGraphicFramePr>
            <a:graphicFrameLocks noChangeAspect="1"/>
          </p:cNvGraphicFramePr>
          <p:nvPr/>
        </p:nvGraphicFramePr>
        <p:xfrm>
          <a:off x="3352800" y="3581400"/>
          <a:ext cx="3200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95" r:id="rId5" imgW="1714500" imgH="228600" progId="Equation.3">
                  <p:embed/>
                </p:oleObj>
              </mc:Choice>
              <mc:Fallback>
                <p:oleObj r:id="rId5" imgW="1714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81400"/>
                        <a:ext cx="32004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2" name="Object 8"/>
          <p:cNvGraphicFramePr>
            <a:graphicFrameLocks noChangeAspect="1"/>
          </p:cNvGraphicFramePr>
          <p:nvPr/>
        </p:nvGraphicFramePr>
        <p:xfrm>
          <a:off x="3276600" y="5105400"/>
          <a:ext cx="259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96" r:id="rId7" imgW="1295400" imgH="457200" progId="Equation.3">
                  <p:embed/>
                </p:oleObj>
              </mc:Choice>
              <mc:Fallback>
                <p:oleObj r:id="rId7" imgW="12954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05400"/>
                        <a:ext cx="2590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07914-12E7-4679-99BE-378D718367CF}" type="slidenum">
              <a:rPr lang="zh-CN" altLang="en-US"/>
              <a:pPr/>
              <a:t>94</a:t>
            </a:fld>
            <a:endParaRPr lang="en-US" altLang="zh-CN"/>
          </a:p>
        </p:txBody>
      </p:sp>
      <p:sp>
        <p:nvSpPr>
          <p:cNvPr id="659458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So we get the following fogure of merit for amplitude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Modulation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with these two conditions: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In the input of envelope detector ,the average noise power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is small compared to the average carrier power 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    </a:t>
            </a:r>
          </a:p>
        </p:txBody>
      </p:sp>
      <p:sp>
        <p:nvSpPr>
          <p:cNvPr id="65945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2.12 Noise in AM Receivers Using Envelope Detection</a:t>
            </a:r>
            <a:endParaRPr lang="en-US" altLang="zh-CN" sz="3200"/>
          </a:p>
        </p:txBody>
      </p:sp>
      <p:graphicFrame>
        <p:nvGraphicFramePr>
          <p:cNvPr id="659460" name="Object 4"/>
          <p:cNvGraphicFramePr>
            <a:graphicFrameLocks noChangeAspect="1"/>
          </p:cNvGraphicFramePr>
          <p:nvPr/>
        </p:nvGraphicFramePr>
        <p:xfrm>
          <a:off x="2438400" y="2743200"/>
          <a:ext cx="22098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66" r:id="rId3" imgW="1397000" imgH="482600" progId="Equation.3">
                  <p:embed/>
                </p:oleObj>
              </mc:Choice>
              <mc:Fallback>
                <p:oleObj r:id="rId3" imgW="13970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43200"/>
                        <a:ext cx="2209800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4" name="Object 8"/>
          <p:cNvGraphicFramePr>
            <a:graphicFrameLocks noChangeAspect="1"/>
          </p:cNvGraphicFramePr>
          <p:nvPr/>
        </p:nvGraphicFramePr>
        <p:xfrm>
          <a:off x="1524000" y="5105400"/>
          <a:ext cx="1295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67" r:id="rId5" imgW="698500" imgH="228600" progId="Equation.3">
                  <p:embed/>
                </p:oleObj>
              </mc:Choice>
              <mc:Fallback>
                <p:oleObj r:id="rId5" imgW="6985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05400"/>
                        <a:ext cx="12954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D9803-3BB4-49A2-B3C5-8DF16A34ED79}" type="slidenum">
              <a:rPr lang="zh-CN" altLang="en-US"/>
              <a:pPr/>
              <a:t>95</a:t>
            </a:fld>
            <a:endParaRPr lang="en-US" altLang="zh-CN"/>
          </a:p>
        </p:txBody>
      </p:sp>
      <p:sp>
        <p:nvSpPr>
          <p:cNvPr id="658434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Threshold Effect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</a:t>
            </a:r>
            <a:r>
              <a:rPr lang="en-US" altLang="zh-CN" sz="2400"/>
              <a:t>narrowband noise: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The envelope detector output is: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When the carrier-to-noise ratio is low ,the detector output has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no component strictly proportional to the message signal m(t) 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This is called threshold effect.</a:t>
            </a:r>
          </a:p>
        </p:txBody>
      </p:sp>
      <p:sp>
        <p:nvSpPr>
          <p:cNvPr id="65843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2.12 Noise in AM Receivers Using Envelope Detection</a:t>
            </a:r>
            <a:endParaRPr lang="en-US" altLang="zh-CN" sz="3200"/>
          </a:p>
        </p:txBody>
      </p:sp>
      <p:graphicFrame>
        <p:nvGraphicFramePr>
          <p:cNvPr id="658436" name="Object 4"/>
          <p:cNvGraphicFramePr>
            <a:graphicFrameLocks noChangeAspect="1"/>
          </p:cNvGraphicFramePr>
          <p:nvPr/>
        </p:nvGraphicFramePr>
        <p:xfrm>
          <a:off x="1981200" y="2895600"/>
          <a:ext cx="3429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40" r:id="rId3" imgW="1638300" imgH="228600" progId="Equation.3">
                  <p:embed/>
                </p:oleObj>
              </mc:Choice>
              <mc:Fallback>
                <p:oleObj r:id="rId3" imgW="1638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95600"/>
                        <a:ext cx="34290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8" name="Object 6"/>
          <p:cNvGraphicFramePr>
            <a:graphicFrameLocks noChangeAspect="1"/>
          </p:cNvGraphicFramePr>
          <p:nvPr/>
        </p:nvGraphicFramePr>
        <p:xfrm>
          <a:off x="1905000" y="4038600"/>
          <a:ext cx="609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41" r:id="rId5" imgW="2730500" imgH="228600" progId="Equation.3">
                  <p:embed/>
                </p:oleObj>
              </mc:Choice>
              <mc:Fallback>
                <p:oleObj r:id="rId5" imgW="2730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0"/>
                        <a:ext cx="6096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79690-6EB5-406F-9E6C-5D016F122CE6}" type="slidenum">
              <a:rPr lang="zh-CN" altLang="en-US"/>
              <a:pPr/>
              <a:t>96</a:t>
            </a:fld>
            <a:endParaRPr lang="en-US" altLang="zh-CN"/>
          </a:p>
        </p:txBody>
      </p:sp>
      <p:sp>
        <p:nvSpPr>
          <p:cNvPr id="661506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General Formula for              in Envelope Detection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</a:t>
            </a:r>
            <a:r>
              <a:rPr lang="en-US" altLang="zh-CN" sz="2400"/>
              <a:t>the input of an envelope detector is :</a:t>
            </a:r>
            <a:r>
              <a:rPr lang="en-US" altLang="zh-CN" sz="2400" b="1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</a:t>
            </a:r>
            <a:r>
              <a:rPr lang="en-US" altLang="zh-CN" sz="2400"/>
              <a:t>The power spectral density of N(t) is:</a:t>
            </a:r>
          </a:p>
        </p:txBody>
      </p:sp>
      <p:sp>
        <p:nvSpPr>
          <p:cNvPr id="66150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2.12 Noise in AM Receivers Using Envelope Detection</a:t>
            </a:r>
            <a:endParaRPr lang="en-US" altLang="zh-CN" sz="3200"/>
          </a:p>
        </p:txBody>
      </p:sp>
      <p:graphicFrame>
        <p:nvGraphicFramePr>
          <p:cNvPr id="661508" name="Object 4"/>
          <p:cNvGraphicFramePr>
            <a:graphicFrameLocks noChangeAspect="1"/>
          </p:cNvGraphicFramePr>
          <p:nvPr/>
        </p:nvGraphicFramePr>
        <p:xfrm>
          <a:off x="3657600" y="1905000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21" r:id="rId3" imgW="469900" imgH="228600" progId="Equation.3">
                  <p:embed/>
                </p:oleObj>
              </mc:Choice>
              <mc:Fallback>
                <p:oleObj r:id="rId3" imgW="469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05000"/>
                        <a:ext cx="838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0" name="Object 6"/>
          <p:cNvGraphicFramePr>
            <a:graphicFrameLocks noChangeAspect="1"/>
          </p:cNvGraphicFramePr>
          <p:nvPr/>
        </p:nvGraphicFramePr>
        <p:xfrm>
          <a:off x="2362200" y="2895600"/>
          <a:ext cx="2819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22" r:id="rId5" imgW="1574800" imgH="228600" progId="Equation.3">
                  <p:embed/>
                </p:oleObj>
              </mc:Choice>
              <mc:Fallback>
                <p:oleObj r:id="rId5" imgW="1574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95600"/>
                        <a:ext cx="28194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2" name="Object 8"/>
          <p:cNvGraphicFramePr>
            <a:graphicFrameLocks noChangeAspect="1"/>
          </p:cNvGraphicFramePr>
          <p:nvPr/>
        </p:nvGraphicFramePr>
        <p:xfrm>
          <a:off x="2133600" y="4114800"/>
          <a:ext cx="16002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23" r:id="rId7" imgW="876300" imgH="660400" progId="Equation.3">
                  <p:embed/>
                </p:oleObj>
              </mc:Choice>
              <mc:Fallback>
                <p:oleObj r:id="rId7" imgW="876300" imgH="660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14800"/>
                        <a:ext cx="160020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6" name="Object 12"/>
          <p:cNvGraphicFramePr>
            <a:graphicFrameLocks noChangeAspect="1"/>
          </p:cNvGraphicFramePr>
          <p:nvPr/>
        </p:nvGraphicFramePr>
        <p:xfrm>
          <a:off x="4648200" y="4876800"/>
          <a:ext cx="1143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24" r:id="rId9" imgW="634449" imgH="177646" progId="Equation.3">
                  <p:embed/>
                </p:oleObj>
              </mc:Choice>
              <mc:Fallback>
                <p:oleObj r:id="rId9" imgW="634449" imgH="17764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876800"/>
                        <a:ext cx="1143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9" name="Object 15"/>
          <p:cNvGraphicFramePr>
            <a:graphicFrameLocks noChangeAspect="1"/>
          </p:cNvGraphicFramePr>
          <p:nvPr/>
        </p:nvGraphicFramePr>
        <p:xfrm>
          <a:off x="4724400" y="4343400"/>
          <a:ext cx="1295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25" r:id="rId11" imgW="787058" imgH="253890" progId="Equation.3">
                  <p:embed/>
                </p:oleObj>
              </mc:Choice>
              <mc:Fallback>
                <p:oleObj r:id="rId11" imgW="787058" imgH="25389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343400"/>
                        <a:ext cx="129540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B2CF1-9046-408F-9827-4B5FF6680C35}" type="slidenum">
              <a:rPr lang="zh-CN" altLang="en-US"/>
              <a:pPr/>
              <a:t>97</a:t>
            </a:fld>
            <a:endParaRPr lang="en-US" altLang="zh-CN"/>
          </a:p>
        </p:txBody>
      </p:sp>
      <p:sp>
        <p:nvSpPr>
          <p:cNvPr id="662530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So the noisy signal at the detector input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and         are zero-mean, jointly Gaussian,mutually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Independent low-pass random process with identical power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spectral densities as:</a:t>
            </a:r>
          </a:p>
        </p:txBody>
      </p:sp>
      <p:sp>
        <p:nvSpPr>
          <p:cNvPr id="66253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2.12 Noise in AM Receivers Using Envelope Detection</a:t>
            </a:r>
            <a:endParaRPr lang="en-US" altLang="zh-CN" sz="3200"/>
          </a:p>
        </p:txBody>
      </p:sp>
      <p:graphicFrame>
        <p:nvGraphicFramePr>
          <p:cNvPr id="662532" name="Object 4"/>
          <p:cNvGraphicFramePr>
            <a:graphicFrameLocks noChangeAspect="1"/>
          </p:cNvGraphicFramePr>
          <p:nvPr/>
        </p:nvGraphicFramePr>
        <p:xfrm>
          <a:off x="1219200" y="2514600"/>
          <a:ext cx="601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45" r:id="rId3" imgW="2755900" imgH="241300" progId="Equation.3">
                  <p:embed/>
                </p:oleObj>
              </mc:Choice>
              <mc:Fallback>
                <p:oleObj r:id="rId3" imgW="27559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6019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4" name="Object 6"/>
          <p:cNvGraphicFramePr>
            <a:graphicFrameLocks noChangeAspect="1"/>
          </p:cNvGraphicFramePr>
          <p:nvPr/>
        </p:nvGraphicFramePr>
        <p:xfrm>
          <a:off x="762000" y="3124200"/>
          <a:ext cx="5334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46" r:id="rId5" imgW="330057" imgH="215806" progId="Equation.3">
                  <p:embed/>
                </p:oleObj>
              </mc:Choice>
              <mc:Fallback>
                <p:oleObj r:id="rId5" imgW="330057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5334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6" name="Object 8"/>
          <p:cNvGraphicFramePr>
            <a:graphicFrameLocks noChangeAspect="1"/>
          </p:cNvGraphicFramePr>
          <p:nvPr/>
        </p:nvGraphicFramePr>
        <p:xfrm>
          <a:off x="1828800" y="3124200"/>
          <a:ext cx="6096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47" r:id="rId7" imgW="355446" imgH="241195" progId="Equation.3">
                  <p:embed/>
                </p:oleObj>
              </mc:Choice>
              <mc:Fallback>
                <p:oleObj r:id="rId7" imgW="355446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6096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2544" name="Group 16"/>
          <p:cNvGrpSpPr>
            <a:grpSpLocks/>
          </p:cNvGrpSpPr>
          <p:nvPr/>
        </p:nvGrpSpPr>
        <p:grpSpPr bwMode="auto">
          <a:xfrm>
            <a:off x="990600" y="4572000"/>
            <a:ext cx="6858000" cy="871538"/>
            <a:chOff x="624" y="2784"/>
            <a:chExt cx="4320" cy="549"/>
          </a:xfrm>
        </p:grpSpPr>
        <p:graphicFrame>
          <p:nvGraphicFramePr>
            <p:cNvPr id="662538" name="Object 10"/>
            <p:cNvGraphicFramePr>
              <a:graphicFrameLocks noChangeAspect="1"/>
            </p:cNvGraphicFramePr>
            <p:nvPr/>
          </p:nvGraphicFramePr>
          <p:xfrm>
            <a:off x="624" y="2784"/>
            <a:ext cx="3216" cy="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48" r:id="rId9" imgW="2844800" imgH="482600" progId="Equation.3">
                    <p:embed/>
                  </p:oleObj>
                </mc:Choice>
                <mc:Fallback>
                  <p:oleObj r:id="rId9" imgW="2844800" imgH="482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784"/>
                          <a:ext cx="3216" cy="5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2540" name="Object 12"/>
            <p:cNvGraphicFramePr>
              <a:graphicFrameLocks noChangeAspect="1"/>
            </p:cNvGraphicFramePr>
            <p:nvPr/>
          </p:nvGraphicFramePr>
          <p:xfrm>
            <a:off x="4224" y="2784"/>
            <a:ext cx="6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49" r:id="rId11" imgW="520474" imgH="203112" progId="Equation.3">
                    <p:embed/>
                  </p:oleObj>
                </mc:Choice>
                <mc:Fallback>
                  <p:oleObj r:id="rId11" imgW="520474" imgH="20311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784"/>
                          <a:ext cx="62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2542" name="Object 14"/>
            <p:cNvGraphicFramePr>
              <a:graphicFrameLocks noChangeAspect="1"/>
            </p:cNvGraphicFramePr>
            <p:nvPr/>
          </p:nvGraphicFramePr>
          <p:xfrm>
            <a:off x="4224" y="3072"/>
            <a:ext cx="72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550" r:id="rId13" imgW="634449" imgH="177646" progId="Equation.3">
                    <p:embed/>
                  </p:oleObj>
                </mc:Choice>
                <mc:Fallback>
                  <p:oleObj r:id="rId13" imgW="634449" imgH="17764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072"/>
                          <a:ext cx="720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6DBAF-D0BC-4110-814F-282C7E6F3947}" type="slidenum">
              <a:rPr lang="zh-CN" altLang="en-US"/>
              <a:pPr/>
              <a:t>98</a:t>
            </a:fld>
            <a:endParaRPr lang="en-US" altLang="zh-CN"/>
          </a:p>
        </p:txBody>
      </p:sp>
      <p:sp>
        <p:nvSpPr>
          <p:cNvPr id="663554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The average noise power at the detector input is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 output signal-to-noise defined as: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 envelope detector output is :</a:t>
            </a:r>
          </a:p>
        </p:txBody>
      </p:sp>
      <p:sp>
        <p:nvSpPr>
          <p:cNvPr id="66355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2.12 Noise in AM Receivers Using Envelope Detection</a:t>
            </a:r>
            <a:endParaRPr lang="en-US" altLang="zh-CN" sz="3200"/>
          </a:p>
        </p:txBody>
      </p:sp>
      <p:sp>
        <p:nvSpPr>
          <p:cNvPr id="663557" name="Rectangle 5"/>
          <p:cNvSpPr>
            <a:spLocks noChangeArrowheads="1"/>
          </p:cNvSpPr>
          <p:nvPr/>
        </p:nvSpPr>
        <p:spPr bwMode="auto">
          <a:xfrm>
            <a:off x="419100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63556" name="Object 4"/>
          <p:cNvGraphicFramePr>
            <a:graphicFrameLocks noChangeAspect="1"/>
          </p:cNvGraphicFramePr>
          <p:nvPr/>
        </p:nvGraphicFramePr>
        <p:xfrm>
          <a:off x="2971800" y="2438400"/>
          <a:ext cx="1524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562" r:id="rId3" imgW="761669" imgH="241195" progId="Equation.3">
                  <p:embed/>
                </p:oleObj>
              </mc:Choice>
              <mc:Fallback>
                <p:oleObj r:id="rId3" imgW="761669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438400"/>
                        <a:ext cx="1524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59" name="Rectangle 7"/>
          <p:cNvSpPr>
            <a:spLocks noChangeArrowheads="1"/>
          </p:cNvSpPr>
          <p:nvPr/>
        </p:nvSpPr>
        <p:spPr bwMode="auto">
          <a:xfrm>
            <a:off x="396240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63558" name="Object 6"/>
          <p:cNvGraphicFramePr>
            <a:graphicFrameLocks noChangeAspect="1"/>
          </p:cNvGraphicFramePr>
          <p:nvPr/>
        </p:nvGraphicFramePr>
        <p:xfrm>
          <a:off x="2819400" y="3581400"/>
          <a:ext cx="2057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563" r:id="rId5" imgW="1219200" imgH="457200" progId="Equation.3">
                  <p:embed/>
                </p:oleObj>
              </mc:Choice>
              <mc:Fallback>
                <p:oleObj r:id="rId5" imgW="1219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2057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61" name="Rectangle 9"/>
          <p:cNvSpPr>
            <a:spLocks noChangeArrowheads="1"/>
          </p:cNvSpPr>
          <p:nvPr/>
        </p:nvSpPr>
        <p:spPr bwMode="auto">
          <a:xfrm>
            <a:off x="3690938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63560" name="Object 8"/>
          <p:cNvGraphicFramePr>
            <a:graphicFrameLocks noChangeAspect="1"/>
          </p:cNvGraphicFramePr>
          <p:nvPr/>
        </p:nvGraphicFramePr>
        <p:xfrm>
          <a:off x="2819400" y="4876800"/>
          <a:ext cx="35814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564" r:id="rId7" imgW="1764534" imgH="317362" progId="Equation.3">
                  <p:embed/>
                </p:oleObj>
              </mc:Choice>
              <mc:Fallback>
                <p:oleObj r:id="rId7" imgW="1764534" imgH="31736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76800"/>
                        <a:ext cx="358140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1E183-3092-4964-BA2C-E48F29361274}" type="slidenum">
              <a:rPr lang="zh-CN" altLang="en-US"/>
              <a:pPr/>
              <a:t>99</a:t>
            </a:fld>
            <a:endParaRPr lang="en-US" altLang="zh-CN"/>
          </a:p>
        </p:txBody>
      </p:sp>
      <p:sp>
        <p:nvSpPr>
          <p:cNvPr id="660482" name="Rectangle 2"/>
          <p:cNvSpPr>
            <a:spLocks noChangeArrowheads="1"/>
          </p:cNvSpPr>
          <p:nvPr/>
        </p:nvSpPr>
        <p:spPr bwMode="auto"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define the mean output signal      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where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Char char="v"/>
            </a:pPr>
            <a:r>
              <a:rPr lang="en-US" altLang="zh-CN" sz="2400"/>
              <a:t> define the mean output noise power : </a:t>
            </a:r>
          </a:p>
        </p:txBody>
      </p:sp>
      <p:sp>
        <p:nvSpPr>
          <p:cNvPr id="66048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>
                <a:solidFill>
                  <a:schemeClr val="tx2"/>
                </a:solidFill>
              </a:rPr>
              <a:t>2.12 Noise in AM Receivers Using Envelope Detection</a:t>
            </a:r>
            <a:endParaRPr lang="en-US" altLang="zh-CN" sz="3200"/>
          </a:p>
        </p:txBody>
      </p:sp>
      <p:graphicFrame>
        <p:nvGraphicFramePr>
          <p:cNvPr id="660484" name="Object 4"/>
          <p:cNvGraphicFramePr>
            <a:graphicFrameLocks noChangeAspect="1"/>
          </p:cNvGraphicFramePr>
          <p:nvPr/>
        </p:nvGraphicFramePr>
        <p:xfrm>
          <a:off x="5105400" y="19050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492" r:id="rId3" imgW="165028" imgH="228501" progId="Equation.3">
                  <p:embed/>
                </p:oleObj>
              </mc:Choice>
              <mc:Fallback>
                <p:oleObj r:id="rId3" imgW="165028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050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6" name="Object 6"/>
          <p:cNvGraphicFramePr>
            <a:graphicFrameLocks noChangeAspect="1"/>
          </p:cNvGraphicFramePr>
          <p:nvPr/>
        </p:nvGraphicFramePr>
        <p:xfrm>
          <a:off x="2514600" y="2438400"/>
          <a:ext cx="274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493" r:id="rId5" imgW="1371600" imgH="228600" progId="Equation.3">
                  <p:embed/>
                </p:oleObj>
              </mc:Choice>
              <mc:Fallback>
                <p:oleObj r:id="rId5" imgW="1371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38400"/>
                        <a:ext cx="2743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8" name="Object 8"/>
          <p:cNvGraphicFramePr>
            <a:graphicFrameLocks noChangeAspect="1"/>
          </p:cNvGraphicFramePr>
          <p:nvPr/>
        </p:nvGraphicFramePr>
        <p:xfrm>
          <a:off x="2590800" y="2971800"/>
          <a:ext cx="304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494" r:id="rId7" imgW="1371600" imgH="304800" progId="Equation.3">
                  <p:embed/>
                </p:oleObj>
              </mc:Choice>
              <mc:Fallback>
                <p:oleObj r:id="rId7" imgW="1371600" imgH="304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1800"/>
                        <a:ext cx="3048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90" name="Object 10"/>
          <p:cNvGraphicFramePr>
            <a:graphicFrameLocks noChangeAspect="1"/>
          </p:cNvGraphicFramePr>
          <p:nvPr/>
        </p:nvGraphicFramePr>
        <p:xfrm>
          <a:off x="2590800" y="4495800"/>
          <a:ext cx="23622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495" r:id="rId9" imgW="1205977" imgH="444307" progId="Equation.3">
                  <p:embed/>
                </p:oleObj>
              </mc:Choice>
              <mc:Fallback>
                <p:oleObj r:id="rId9" imgW="1205977" imgH="4443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95800"/>
                        <a:ext cx="2362200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U演示模板">
  <a:themeElements>
    <a:clrScheme name="SEU演示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U演示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EU演示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U演示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5810</TotalTime>
  <Pages>46</Pages>
  <Words>4012</Words>
  <Application>Microsoft Office PowerPoint</Application>
  <PresentationFormat>全屏显示(4:3)</PresentationFormat>
  <Paragraphs>982</Paragraphs>
  <Slides>135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135</vt:i4>
      </vt:variant>
    </vt:vector>
  </HeadingPairs>
  <TitlesOfParts>
    <vt:vector size="145" baseType="lpstr">
      <vt:lpstr>Times New Roman</vt:lpstr>
      <vt:lpstr>PMingLiU</vt:lpstr>
      <vt:lpstr>宋体</vt:lpstr>
      <vt:lpstr>Tahoma</vt:lpstr>
      <vt:lpstr>华文新魏</vt:lpstr>
      <vt:lpstr>Wingdings</vt:lpstr>
      <vt:lpstr>Comic Sans MS</vt:lpstr>
      <vt:lpstr>SEU演示模板</vt:lpstr>
      <vt:lpstr>位图图像</vt:lpstr>
      <vt:lpstr>Microsoft 公式 3.0</vt:lpstr>
      <vt:lpstr>CH2  Continuous-Wave Modulation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Implementation of Bluetooth Technology</dc:title>
  <dc:subject>Bluetooth</dc:subject>
  <dc:creator>Ming, Zi Corporation</dc:creator>
  <cp:lastModifiedBy>昀璞</cp:lastModifiedBy>
  <cp:revision>135</cp:revision>
  <cp:lastPrinted>2000-11-02T06:39:21Z</cp:lastPrinted>
  <dcterms:created xsi:type="dcterms:W3CDTF">2000-11-02T04:40:05Z</dcterms:created>
  <dcterms:modified xsi:type="dcterms:W3CDTF">2015-09-23T15:40:33Z</dcterms:modified>
</cp:coreProperties>
</file>