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79" r:id="rId2"/>
    <p:sldId id="280" r:id="rId3"/>
    <p:sldId id="281" r:id="rId4"/>
    <p:sldId id="282" r:id="rId5"/>
    <p:sldId id="283" r:id="rId6"/>
    <p:sldId id="285" r:id="rId7"/>
    <p:sldId id="286" r:id="rId8"/>
    <p:sldId id="284" r:id="rId9"/>
    <p:sldId id="288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289" r:id="rId20"/>
    <p:sldId id="290" r:id="rId21"/>
    <p:sldId id="291" r:id="rId22"/>
    <p:sldId id="293" r:id="rId23"/>
    <p:sldId id="295" r:id="rId24"/>
    <p:sldId id="296" r:id="rId25"/>
    <p:sldId id="261" r:id="rId26"/>
    <p:sldId id="297" r:id="rId27"/>
    <p:sldId id="263" r:id="rId28"/>
    <p:sldId id="265" r:id="rId29"/>
    <p:sldId id="266" r:id="rId30"/>
    <p:sldId id="267" r:id="rId31"/>
    <p:sldId id="268" r:id="rId32"/>
    <p:sldId id="270" r:id="rId33"/>
    <p:sldId id="271" r:id="rId34"/>
    <p:sldId id="273" r:id="rId35"/>
    <p:sldId id="294" r:id="rId36"/>
    <p:sldId id="27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ГОУ СОШ № 983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FA4C-7283-44AD-9067-EFC58D5F5E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ГОУ СОШ № 983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E6DF-E481-44BE-92E1-DF74523A28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ГОУ СОШ № 983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97F2-0D8F-4DB2-BAC3-1300EDBBC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ГОУ СОШ № 983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99C0-BCDB-47F7-BFC9-C70DBF3A01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24timezones.com/map_ru.htm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9.jpe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4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62"/>
            <a:ext cx="9144000" cy="68580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4213" y="214290"/>
            <a:ext cx="7772400" cy="1714512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Измерение времени. Определение географической долготы</a:t>
            </a:r>
            <a:r>
              <a:rPr lang="ru-RU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ru-RU" dirty="0">
              <a:solidFill>
                <a:srgbClr val="0099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Всемирное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853136"/>
          </a:xfrm>
        </p:spPr>
        <p:txBody>
          <a:bodyPr>
            <a:normAutofit fontScale="77500" lnSpcReduction="20000"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Вращением </a:t>
            </a:r>
            <a:r>
              <a:rPr lang="ru-RU" dirty="0">
                <a:solidFill>
                  <a:schemeClr val="bg1"/>
                </a:solidFill>
              </a:rPr>
              <a:t>Земли вокруг оси задается шкала всемирного времени. Вращение Земли и смена дня и ночи определяют самую естественную единицу времени - сутки.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Сутки </a:t>
            </a:r>
            <a:r>
              <a:rPr lang="ru-RU" dirty="0">
                <a:solidFill>
                  <a:schemeClr val="bg1"/>
                </a:solidFill>
              </a:rPr>
              <a:t>- это промежуток времени между последовательными верхними кульминациями на данном меридиане одной из трех фиксированных точек небесной сферы: точки весеннего равноденствия, центра видимого диска Солнца (истинного Солнца) либо фиктивной точки, равномерно движущейся по экватору и называемой "средним солнцем".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соответствии с этим сутки бывают звездные, истинные солнечные или средние солнечные.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Начальным </a:t>
            </a:r>
            <a:r>
              <a:rPr lang="ru-RU" dirty="0">
                <a:solidFill>
                  <a:schemeClr val="bg1"/>
                </a:solidFill>
              </a:rPr>
              <a:t>меридианом при всех измерениях времени с 1884 года считается меридиан Гринвичской обсерватории, а </a:t>
            </a:r>
            <a:r>
              <a:rPr lang="ru-RU" b="1" dirty="0">
                <a:solidFill>
                  <a:srgbClr val="FFFF00"/>
                </a:solidFill>
              </a:rPr>
              <a:t>среднее солнечное время на меридиане Гринвича называется всемирным временем UT (</a:t>
            </a:r>
            <a:r>
              <a:rPr lang="ru-RU" b="1" dirty="0" err="1">
                <a:solidFill>
                  <a:srgbClr val="FFFF00"/>
                </a:solidFill>
              </a:rPr>
              <a:t>Universal</a:t>
            </a:r>
            <a:r>
              <a:rPr lang="ru-RU" b="1" dirty="0">
                <a:solidFill>
                  <a:srgbClr val="FFFF00"/>
                </a:solidFill>
              </a:rPr>
              <a:t> </a:t>
            </a:r>
            <a:r>
              <a:rPr lang="ru-RU" b="1" dirty="0" err="1">
                <a:solidFill>
                  <a:srgbClr val="FFFF00"/>
                </a:solidFill>
              </a:rPr>
              <a:t>Time</a:t>
            </a:r>
            <a:r>
              <a:rPr lang="ru-RU" b="1" dirty="0" smtClean="0">
                <a:solidFill>
                  <a:srgbClr val="FFFF00"/>
                </a:solidFill>
              </a:rPr>
              <a:t>).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Всемирное время определяется из астрономических наблюдений, которые ведутся специальными службами на многих обсерваториях мира. </a:t>
            </a:r>
          </a:p>
        </p:txBody>
      </p:sp>
    </p:spTree>
    <p:extLst>
      <p:ext uri="{BB962C8B-B14F-4D97-AF65-F5344CB8AC3E}">
        <p14:creationId xmlns:p14="http://schemas.microsoft.com/office/powerpoint/2010/main" val="1837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340768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астрономическом календаре на месяц моменты явлений даются по всемирному времени То. Переход от одной системы счета времени к другой выполняется по формулам:</a:t>
            </a:r>
          </a:p>
          <a:p>
            <a:pPr indent="457200" algn="just"/>
            <a:r>
              <a:rPr lang="ru-RU" sz="2800" dirty="0">
                <a:solidFill>
                  <a:srgbClr val="FFFF00"/>
                </a:solidFill>
              </a:rPr>
              <a:t>То=</a:t>
            </a:r>
            <a:r>
              <a:rPr lang="ru-RU" sz="2800" dirty="0" err="1">
                <a:solidFill>
                  <a:srgbClr val="FFFF00"/>
                </a:solidFill>
              </a:rPr>
              <a:t>Тm</a:t>
            </a:r>
            <a:r>
              <a:rPr lang="ru-RU" sz="2800" dirty="0">
                <a:solidFill>
                  <a:srgbClr val="FFFF00"/>
                </a:solidFill>
              </a:rPr>
              <a:t> - L, </a:t>
            </a:r>
            <a:r>
              <a:rPr lang="ru-RU" sz="2800" dirty="0" err="1">
                <a:solidFill>
                  <a:srgbClr val="FFFF00"/>
                </a:solidFill>
              </a:rPr>
              <a:t>Tп</a:t>
            </a:r>
            <a:r>
              <a:rPr lang="ru-RU" sz="2800" dirty="0">
                <a:solidFill>
                  <a:srgbClr val="FFFF00"/>
                </a:solidFill>
              </a:rPr>
              <a:t>=</a:t>
            </a:r>
            <a:r>
              <a:rPr lang="ru-RU" sz="2800" dirty="0" err="1">
                <a:solidFill>
                  <a:srgbClr val="FFFF00"/>
                </a:solidFill>
              </a:rPr>
              <a:t>Tо+n</a:t>
            </a:r>
            <a:r>
              <a:rPr lang="ru-RU" sz="2800" dirty="0">
                <a:solidFill>
                  <a:srgbClr val="FFFF00"/>
                </a:solidFill>
              </a:rPr>
              <a:t>(ч)=</a:t>
            </a:r>
            <a:r>
              <a:rPr lang="ru-RU" sz="2800" dirty="0" err="1">
                <a:solidFill>
                  <a:srgbClr val="FFFF00"/>
                </a:solidFill>
              </a:rPr>
              <a:t>Tm+n</a:t>
            </a:r>
            <a:r>
              <a:rPr lang="ru-RU" sz="2800" dirty="0">
                <a:solidFill>
                  <a:srgbClr val="FFFF00"/>
                </a:solidFill>
              </a:rPr>
              <a:t>(ч) - L.</a:t>
            </a:r>
          </a:p>
          <a:p>
            <a:pPr indent="457200" algn="just"/>
            <a:r>
              <a:rPr lang="ru-RU" sz="2800" dirty="0">
                <a:solidFill>
                  <a:schemeClr val="bg1"/>
                </a:solidFill>
              </a:rPr>
              <a:t>В этих формулах То - всемирное время; </a:t>
            </a:r>
            <a:r>
              <a:rPr lang="ru-RU" sz="2800" dirty="0" err="1">
                <a:solidFill>
                  <a:srgbClr val="FFFF00"/>
                </a:solidFill>
              </a:rPr>
              <a:t>Тm</a:t>
            </a:r>
            <a:r>
              <a:rPr lang="ru-RU" sz="2800" dirty="0">
                <a:solidFill>
                  <a:schemeClr val="bg1"/>
                </a:solidFill>
              </a:rPr>
              <a:t> - местное среднее солнечное время; </a:t>
            </a:r>
            <a:r>
              <a:rPr lang="ru-RU" sz="2800" dirty="0" err="1">
                <a:solidFill>
                  <a:srgbClr val="FFFF00"/>
                </a:solidFill>
              </a:rPr>
              <a:t>Тп</a:t>
            </a:r>
            <a:r>
              <a:rPr lang="ru-RU" sz="2800" dirty="0">
                <a:solidFill>
                  <a:schemeClr val="bg1"/>
                </a:solidFill>
              </a:rPr>
              <a:t> - поясное время; </a:t>
            </a:r>
            <a:r>
              <a:rPr lang="ru-RU" sz="2800" dirty="0">
                <a:solidFill>
                  <a:srgbClr val="FFFF00"/>
                </a:solidFill>
              </a:rPr>
              <a:t>n(ч)</a:t>
            </a:r>
            <a:r>
              <a:rPr lang="ru-RU" sz="2800" dirty="0">
                <a:solidFill>
                  <a:schemeClr val="bg1"/>
                </a:solidFill>
              </a:rPr>
              <a:t> - номер часового пояса (на территории России к номеру часового пояса прибавляется еще </a:t>
            </a:r>
            <a:r>
              <a:rPr lang="ru-RU" sz="2800" dirty="0">
                <a:solidFill>
                  <a:srgbClr val="FFFF00"/>
                </a:solidFill>
              </a:rPr>
              <a:t>1 час </a:t>
            </a:r>
            <a:r>
              <a:rPr lang="ru-RU" sz="2800" dirty="0">
                <a:solidFill>
                  <a:schemeClr val="bg1"/>
                </a:solidFill>
              </a:rPr>
              <a:t>декретного времени); </a:t>
            </a:r>
            <a:r>
              <a:rPr lang="ru-RU" sz="2800" dirty="0">
                <a:solidFill>
                  <a:srgbClr val="FFFF00"/>
                </a:solidFill>
              </a:rPr>
              <a:t>L</a:t>
            </a:r>
            <a:r>
              <a:rPr lang="ru-RU" sz="2800" dirty="0">
                <a:solidFill>
                  <a:schemeClr val="bg1"/>
                </a:solidFill>
              </a:rPr>
              <a:t> - географическая долгота в единицах времени, считаемая положительной к востоку от Гринвича.</a:t>
            </a:r>
          </a:p>
          <a:p>
            <a:pPr algn="just"/>
            <a:r>
              <a:rPr lang="ru-RU" sz="2400" dirty="0">
                <a:latin typeface="+mj-lt"/>
              </a:rPr>
              <a:t/>
            </a:r>
            <a:br>
              <a:rPr lang="ru-RU" sz="2400" dirty="0">
                <a:latin typeface="+mj-lt"/>
              </a:rPr>
            </a:br>
            <a:endParaRPr lang="ru-RU" sz="2400" dirty="0"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6348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 счете времени для наблюдений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dirty="0" smtClean="0"/>
              <a:t>Звёздное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5328592"/>
          </a:xfrm>
        </p:spPr>
        <p:txBody>
          <a:bodyPr>
            <a:noAutofit/>
          </a:bodyPr>
          <a:lstStyle/>
          <a:p>
            <a:pPr marL="137160" indent="457200" algn="just">
              <a:buNone/>
            </a:pPr>
            <a:r>
              <a:rPr lang="ru-RU" sz="2400" dirty="0">
                <a:solidFill>
                  <a:schemeClr val="bg1"/>
                </a:solidFill>
              </a:rPr>
              <a:t>При астрономических наблюдениях используется звездное время </a:t>
            </a:r>
            <a:r>
              <a:rPr lang="ru-RU" sz="2400" b="1" dirty="0">
                <a:solidFill>
                  <a:srgbClr val="FFFF00"/>
                </a:solidFill>
              </a:rPr>
              <a:t>s</a:t>
            </a:r>
            <a:r>
              <a:rPr lang="ru-RU" sz="2400" dirty="0">
                <a:solidFill>
                  <a:schemeClr val="bg1"/>
                </a:solidFill>
              </a:rPr>
              <a:t>, которое связано со средним солнечным временем </a:t>
            </a:r>
            <a:r>
              <a:rPr lang="ru-RU" sz="2400" b="1" dirty="0" err="1">
                <a:solidFill>
                  <a:srgbClr val="FFFF00"/>
                </a:solidFill>
              </a:rPr>
              <a:t>Тm</a:t>
            </a:r>
            <a:r>
              <a:rPr lang="ru-RU" sz="2400" dirty="0">
                <a:solidFill>
                  <a:schemeClr val="bg1"/>
                </a:solidFill>
              </a:rPr>
              <a:t> и со всемирным временем </a:t>
            </a:r>
            <a:r>
              <a:rPr lang="ru-RU" sz="2400" b="1" dirty="0" err="1">
                <a:solidFill>
                  <a:srgbClr val="FFFF00"/>
                </a:solidFill>
              </a:rPr>
              <a:t>To</a:t>
            </a:r>
            <a:r>
              <a:rPr lang="ru-RU" sz="2400" dirty="0">
                <a:solidFill>
                  <a:schemeClr val="bg1"/>
                </a:solidFill>
              </a:rPr>
              <a:t> соотношениями:</a:t>
            </a:r>
          </a:p>
          <a:p>
            <a:pPr marL="137160" indent="457200" algn="just">
              <a:buNone/>
            </a:pPr>
            <a:r>
              <a:rPr lang="ru-RU" sz="2400" b="1" dirty="0">
                <a:solidFill>
                  <a:srgbClr val="FFFF00"/>
                </a:solidFill>
              </a:rPr>
              <a:t>S=</a:t>
            </a:r>
            <a:r>
              <a:rPr lang="ru-RU" sz="2400" b="1" dirty="0" err="1">
                <a:solidFill>
                  <a:srgbClr val="FFFF00"/>
                </a:solidFill>
              </a:rPr>
              <a:t>So+To+L</a:t>
            </a:r>
            <a:r>
              <a:rPr lang="ru-RU" sz="2400" b="1" dirty="0">
                <a:solidFill>
                  <a:srgbClr val="FFFF00"/>
                </a:solidFill>
              </a:rPr>
              <a:t>+ 9,86c * (</a:t>
            </a:r>
            <a:r>
              <a:rPr lang="ru-RU" sz="2400" b="1" dirty="0" err="1">
                <a:solidFill>
                  <a:srgbClr val="FFFF00"/>
                </a:solidFill>
              </a:rPr>
              <a:t>Tо</a:t>
            </a:r>
            <a:r>
              <a:rPr lang="ru-RU" sz="2400" b="1" dirty="0">
                <a:solidFill>
                  <a:srgbClr val="FFFF00"/>
                </a:solidFill>
              </a:rPr>
              <a:t>), S=</a:t>
            </a:r>
            <a:r>
              <a:rPr lang="ru-RU" sz="2400" b="1" dirty="0" err="1">
                <a:solidFill>
                  <a:srgbClr val="FFFF00"/>
                </a:solidFill>
              </a:rPr>
              <a:t>So+Tm</a:t>
            </a:r>
            <a:r>
              <a:rPr lang="ru-RU" sz="2400" b="1" dirty="0">
                <a:solidFill>
                  <a:srgbClr val="FFFF00"/>
                </a:solidFill>
              </a:rPr>
              <a:t>+ 9,86c * (</a:t>
            </a:r>
            <a:r>
              <a:rPr lang="ru-RU" sz="2400" b="1" dirty="0" err="1">
                <a:solidFill>
                  <a:srgbClr val="FFFF00"/>
                </a:solidFill>
              </a:rPr>
              <a:t>Tm</a:t>
            </a:r>
            <a:r>
              <a:rPr lang="ru-RU" sz="2400" b="1" dirty="0">
                <a:solidFill>
                  <a:srgbClr val="FFFF00"/>
                </a:solidFill>
              </a:rPr>
              <a:t> -L),</a:t>
            </a:r>
          </a:p>
          <a:p>
            <a:pPr marL="137160" indent="457200" algn="just">
              <a:buNone/>
            </a:pPr>
            <a:r>
              <a:rPr lang="ru-RU" sz="2400" dirty="0">
                <a:solidFill>
                  <a:schemeClr val="bg1"/>
                </a:solidFill>
              </a:rPr>
              <a:t>Здесь </a:t>
            </a:r>
            <a:r>
              <a:rPr lang="ru-RU" sz="2400" b="1" dirty="0" err="1">
                <a:solidFill>
                  <a:srgbClr val="FFFF00"/>
                </a:solidFill>
              </a:rPr>
              <a:t>So</a:t>
            </a:r>
            <a:r>
              <a:rPr lang="ru-RU" sz="2400" dirty="0">
                <a:solidFill>
                  <a:schemeClr val="bg1"/>
                </a:solidFill>
              </a:rPr>
              <a:t> - звездное время в среднюю гринвичскую полночь (звездное время на меридиане Гринвича </a:t>
            </a:r>
            <a:r>
              <a:rPr lang="ru-RU" sz="2400" b="1" dirty="0">
                <a:solidFill>
                  <a:srgbClr val="FFFF00"/>
                </a:solidFill>
              </a:rPr>
              <a:t>в О часов </a:t>
            </a:r>
            <a:r>
              <a:rPr lang="ru-RU" sz="2400" dirty="0">
                <a:solidFill>
                  <a:schemeClr val="bg1"/>
                </a:solidFill>
              </a:rPr>
              <a:t>всемирного времени), а заключенные в скобки значения </a:t>
            </a:r>
            <a:r>
              <a:rPr lang="ru-RU" sz="2400" b="1" dirty="0">
                <a:solidFill>
                  <a:srgbClr val="FFFF00"/>
                </a:solidFill>
              </a:rPr>
              <a:t>(</a:t>
            </a:r>
            <a:r>
              <a:rPr lang="ru-RU" sz="2400" b="1" dirty="0" err="1">
                <a:solidFill>
                  <a:srgbClr val="FFFF00"/>
                </a:solidFill>
              </a:rPr>
              <a:t>Tо</a:t>
            </a:r>
            <a:r>
              <a:rPr lang="ru-RU" sz="2400" b="1" dirty="0">
                <a:solidFill>
                  <a:srgbClr val="FFFF00"/>
                </a:solidFill>
              </a:rPr>
              <a:t>) и (</a:t>
            </a:r>
            <a:r>
              <a:rPr lang="ru-RU" sz="2400" b="1" dirty="0" err="1">
                <a:solidFill>
                  <a:srgbClr val="FFFF00"/>
                </a:solidFill>
              </a:rPr>
              <a:t>Tm</a:t>
            </a:r>
            <a:r>
              <a:rPr lang="ru-RU" sz="2400" b="1" dirty="0">
                <a:solidFill>
                  <a:srgbClr val="FFFF00"/>
                </a:solidFill>
              </a:rPr>
              <a:t> -L)</a:t>
            </a:r>
            <a:r>
              <a:rPr lang="ru-RU" sz="2400" dirty="0">
                <a:solidFill>
                  <a:schemeClr val="bg1"/>
                </a:solidFill>
              </a:rPr>
              <a:t>, выражены в часах и десятичных долях часа. Поскольку произведения </a:t>
            </a:r>
            <a:r>
              <a:rPr lang="ru-RU" sz="2400" b="1" dirty="0">
                <a:solidFill>
                  <a:srgbClr val="FFFF00"/>
                </a:solidFill>
              </a:rPr>
              <a:t>9,86c * (</a:t>
            </a:r>
            <a:r>
              <a:rPr lang="ru-RU" sz="2400" b="1" dirty="0" err="1">
                <a:solidFill>
                  <a:srgbClr val="FFFF00"/>
                </a:solidFill>
              </a:rPr>
              <a:t>Tо</a:t>
            </a:r>
            <a:r>
              <a:rPr lang="ru-RU" sz="2400" b="1" dirty="0">
                <a:solidFill>
                  <a:srgbClr val="FFFF00"/>
                </a:solidFill>
              </a:rPr>
              <a:t>) и 9,86c * (</a:t>
            </a:r>
            <a:r>
              <a:rPr lang="ru-RU" sz="2400" b="1" dirty="0" err="1">
                <a:solidFill>
                  <a:srgbClr val="FFFF00"/>
                </a:solidFill>
              </a:rPr>
              <a:t>Tm</a:t>
            </a:r>
            <a:r>
              <a:rPr lang="ru-RU" sz="2400" b="1" dirty="0">
                <a:solidFill>
                  <a:srgbClr val="FFFF00"/>
                </a:solidFill>
              </a:rPr>
              <a:t> -L) </a:t>
            </a:r>
            <a:r>
              <a:rPr lang="ru-RU" sz="2400" dirty="0">
                <a:solidFill>
                  <a:schemeClr val="bg1"/>
                </a:solidFill>
              </a:rPr>
              <a:t>не превосходят четырех минут, то при приближенных вычислениях ими можно пренебречь.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16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Летнее время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17638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solidFill>
                  <a:schemeClr val="bg1"/>
                </a:solidFill>
              </a:rPr>
              <a:t>В весенне-летний период на значительной части территории России и других стран </a:t>
            </a:r>
            <a:r>
              <a:rPr lang="ru-RU" sz="2800" dirty="0" smtClean="0">
                <a:solidFill>
                  <a:schemeClr val="bg1"/>
                </a:solidFill>
              </a:rPr>
              <a:t>вводится </a:t>
            </a:r>
            <a:r>
              <a:rPr lang="ru-RU" sz="2800" dirty="0">
                <a:solidFill>
                  <a:schemeClr val="bg1"/>
                </a:solidFill>
              </a:rPr>
              <a:t>летнее время, т. е. все часы переводятся на один час вперед. Перевод осуществляется в два часа ночи последнего воскресенья марта.</a:t>
            </a:r>
          </a:p>
          <a:p>
            <a:pPr indent="457200" algn="just"/>
            <a:r>
              <a:rPr lang="ru-RU" sz="2800" dirty="0">
                <a:solidFill>
                  <a:schemeClr val="bg1"/>
                </a:solidFill>
              </a:rPr>
              <a:t>В начале осенне-зимнего периода, в три часа ночи последнего воскресенья октября, часы снова переводятся на один час назад: вводится зимнее время. Таким образом, в </a:t>
            </a:r>
            <a:r>
              <a:rPr lang="ru-RU" sz="2800" dirty="0">
                <a:solidFill>
                  <a:srgbClr val="FFFF00"/>
                </a:solidFill>
              </a:rPr>
              <a:t>весенне-летний период </a:t>
            </a:r>
            <a:r>
              <a:rPr lang="ru-RU" sz="2800" dirty="0" err="1">
                <a:solidFill>
                  <a:srgbClr val="FFFF00"/>
                </a:solidFill>
              </a:rPr>
              <a:t>Тм</a:t>
            </a:r>
            <a:r>
              <a:rPr lang="ru-RU" sz="2800" dirty="0">
                <a:solidFill>
                  <a:srgbClr val="FFFF00"/>
                </a:solidFill>
              </a:rPr>
              <a:t>=То+4ч и Т=Тm-L+4Ч+дельтаТ, в осенне-зимний период </a:t>
            </a:r>
            <a:r>
              <a:rPr lang="ru-RU" sz="2800" dirty="0" err="1">
                <a:solidFill>
                  <a:srgbClr val="FFFF00"/>
                </a:solidFill>
              </a:rPr>
              <a:t>Тм</a:t>
            </a:r>
            <a:r>
              <a:rPr lang="ru-RU" sz="2800" dirty="0">
                <a:solidFill>
                  <a:srgbClr val="FFFF00"/>
                </a:solidFill>
              </a:rPr>
              <a:t>=То+3ч и Т=</a:t>
            </a:r>
            <a:r>
              <a:rPr lang="ru-RU" sz="2800" dirty="0" err="1">
                <a:solidFill>
                  <a:srgbClr val="FFFF00"/>
                </a:solidFill>
              </a:rPr>
              <a:t>Тm-L+ЗЧ+дельтаТ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-4395"/>
            <a:ext cx="8229600" cy="1143000"/>
          </a:xfrm>
        </p:spPr>
        <p:txBody>
          <a:bodyPr/>
          <a:lstStyle/>
          <a:p>
            <a:r>
              <a:rPr lang="ru-RU" dirty="0" smtClean="0"/>
              <a:t>Звёздные и солнечные сутки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9775" y="764704"/>
            <a:ext cx="8229600" cy="452596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200" dirty="0">
                <a:solidFill>
                  <a:schemeClr val="bg1"/>
                </a:solidFill>
              </a:rPr>
              <a:t>Выберем любую звезду и зафиксируем ее положение на небе. На том же самом месте звезда появится через сутки, точнее через 23 часа 56 минут. Сутки, измеренные относительно далеких звезд, называются </a:t>
            </a:r>
            <a:r>
              <a:rPr lang="ru-RU" sz="2200" dirty="0">
                <a:solidFill>
                  <a:srgbClr val="FFFF00"/>
                </a:solidFill>
              </a:rPr>
              <a:t>звездными </a:t>
            </a:r>
            <a:r>
              <a:rPr lang="ru-RU" sz="2200" dirty="0">
                <a:solidFill>
                  <a:schemeClr val="bg1"/>
                </a:solidFill>
              </a:rPr>
              <a:t>(если быть совсем точными, звездные </a:t>
            </a:r>
            <a:r>
              <a:rPr lang="ru-RU" sz="2200" dirty="0">
                <a:solidFill>
                  <a:srgbClr val="FFFF00"/>
                </a:solidFill>
              </a:rPr>
              <a:t>сутки </a:t>
            </a:r>
            <a:r>
              <a:rPr lang="ru-RU" sz="2200" dirty="0">
                <a:solidFill>
                  <a:schemeClr val="bg1"/>
                </a:solidFill>
              </a:rPr>
              <a:t>– промежуток времени между двумя последовательными верхними кульминациями точки весеннего равноденствия). 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0" indent="457200" algn="just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Куда </a:t>
            </a:r>
            <a:r>
              <a:rPr lang="ru-RU" sz="2200" dirty="0">
                <a:solidFill>
                  <a:schemeClr val="bg1"/>
                </a:solidFill>
              </a:rPr>
              <a:t>же деваются еще 4 минуты? Дело в том, что вследствие движения Земли вокруг Солнца оно смещается для земного наблюдателя на фоне звезд на </a:t>
            </a:r>
            <a:r>
              <a:rPr lang="ru-RU" sz="2200" dirty="0">
                <a:solidFill>
                  <a:srgbClr val="FFFF00"/>
                </a:solidFill>
              </a:rPr>
              <a:t>1° за сутки</a:t>
            </a:r>
            <a:r>
              <a:rPr lang="ru-RU" sz="2200" dirty="0">
                <a:solidFill>
                  <a:schemeClr val="bg1"/>
                </a:solidFill>
              </a:rPr>
              <a:t>. Чтобы «догнать» его, Земле и нужны эти 4 минуты. Сутки, связанные с видимым движением Солнца вокруг Земли, называются </a:t>
            </a:r>
            <a:r>
              <a:rPr lang="ru-RU" sz="2200" dirty="0">
                <a:solidFill>
                  <a:srgbClr val="FFFF00"/>
                </a:solidFill>
              </a:rPr>
              <a:t>солнечными</a:t>
            </a:r>
            <a:r>
              <a:rPr lang="ru-RU" sz="2200" dirty="0">
                <a:solidFill>
                  <a:schemeClr val="bg1"/>
                </a:solidFill>
              </a:rPr>
              <a:t>. Они начинаются в момент нижней кульминации Солнца на данном меридиане (т.е. в полночь). Солнечные сутки не одинаковы – из-за эксцентриситета земной орбиты зимой в северном полушарии сутки длятся немного больше, чем летом, а в южном – наоборот. </a:t>
            </a:r>
            <a:r>
              <a:rPr lang="ru-RU" sz="2200" dirty="0" smtClean="0">
                <a:solidFill>
                  <a:schemeClr val="bg1"/>
                </a:solidFill>
              </a:rPr>
              <a:t>Плоскость </a:t>
            </a:r>
            <a:r>
              <a:rPr lang="ru-RU" sz="2200" dirty="0">
                <a:solidFill>
                  <a:schemeClr val="bg1"/>
                </a:solidFill>
              </a:rPr>
              <a:t>эклиптики наклонена к плоскости земного экватора. Поэтому были введены </a:t>
            </a:r>
            <a:r>
              <a:rPr lang="ru-RU" sz="2200" dirty="0">
                <a:solidFill>
                  <a:srgbClr val="FFFF00"/>
                </a:solidFill>
              </a:rPr>
              <a:t>средние солнечные сутки</a:t>
            </a:r>
            <a:r>
              <a:rPr lang="ru-RU" sz="2200" dirty="0">
                <a:solidFill>
                  <a:schemeClr val="bg1"/>
                </a:solidFill>
              </a:rPr>
              <a:t>, равные 24 часам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pPr marL="0" indent="457200" algn="just">
              <a:buNone/>
            </a:pP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6624736" cy="44164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4869160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chemeClr val="bg1"/>
                </a:solidFill>
              </a:rPr>
              <a:t>Вследствие движения Земли вокруг Солнца оно смещается для земного наблюдателя на фоне звезд на 1° за сутки. Проходит 4 минуты, прежде чем Земля «догоняет» его. Итак, Земля делает один оборот вокруг своей оси за 23 часа 56 минут. 24 часа – средние солнечные сутки – время оборота Земли относительно центра Солнца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</a:rPr>
              <a:t/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dirty="0" smtClean="0"/>
              <a:t>Нулевой меридиан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79" y="1118353"/>
            <a:ext cx="67687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chemeClr val="bg1"/>
                </a:solidFill>
              </a:rPr>
              <a:t>Нулевой меридиан проходит через Гринвичскую обсерваторию, расположенную недалеко от Лондона. Человек живет и работает по </a:t>
            </a:r>
            <a:r>
              <a:rPr lang="ru-RU" sz="2000" dirty="0">
                <a:solidFill>
                  <a:srgbClr val="FFFF00"/>
                </a:solidFill>
              </a:rPr>
              <a:t>солнечным часам</a:t>
            </a:r>
            <a:r>
              <a:rPr lang="ru-RU" sz="2000" dirty="0">
                <a:solidFill>
                  <a:schemeClr val="bg1"/>
                </a:solidFill>
              </a:rPr>
              <a:t>. С другой стороны, астрономам для организации наблюдений нужно именно </a:t>
            </a:r>
            <a:r>
              <a:rPr lang="ru-RU" sz="2000" dirty="0">
                <a:solidFill>
                  <a:srgbClr val="FFFF00"/>
                </a:solidFill>
              </a:rPr>
              <a:t>звездное время</a:t>
            </a:r>
            <a:r>
              <a:rPr lang="ru-RU" sz="2000" dirty="0">
                <a:solidFill>
                  <a:schemeClr val="bg1"/>
                </a:solidFill>
              </a:rPr>
              <a:t>. В каждой местности существует свое солнечное и свое звездное время. В городах, расположенных на одном меридиане, оно одно и то же, а при перемещении вдоль параллели оно будет меняться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indent="457200" algn="just"/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rgbClr val="FFFF00"/>
                </a:solidFill>
              </a:rPr>
              <a:t>Местное время </a:t>
            </a:r>
            <a:r>
              <a:rPr lang="ru-RU" sz="2000" dirty="0">
                <a:solidFill>
                  <a:schemeClr val="bg1"/>
                </a:solidFill>
              </a:rPr>
              <a:t>удобно для повседневной жизни – оно связано с чередованием дня и ночи в данной местности. Однако многие службы, например, транспорт, должны работать по одному и тому же времени; так, все поезда в России идут по московскому времени. </a:t>
            </a:r>
            <a:endParaRPr lang="ru-RU" sz="2000" dirty="0" smtClean="0">
              <a:solidFill>
                <a:schemeClr val="bg1"/>
              </a:solidFill>
            </a:endParaRPr>
          </a:p>
          <a:p>
            <a:pPr indent="457200" algn="just"/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>
                <a:solidFill>
                  <a:schemeClr val="bg1"/>
                </a:solidFill>
              </a:rPr>
              <a:t>того, чтобы отдельные населенные пункты не оказывались сразу в двух часовых поясах, границы между поясами немного сдвинули: они проводятся по границам государств и областей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indent="457200" algn="just"/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/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54" y="1124744"/>
            <a:ext cx="5049827" cy="49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9896" y="1027282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chemeClr val="bg1"/>
                </a:solidFill>
              </a:rPr>
              <a:t>Чтобы не возникало путаницы, было введено понятие гринвичского времени (UT): это местное время на нулевом меридиане, на котором расположена Гринвичская обсерватория. </a:t>
            </a:r>
            <a:endParaRPr lang="ru-RU" sz="2000" dirty="0" smtClean="0">
              <a:solidFill>
                <a:schemeClr val="bg1"/>
              </a:solidFill>
            </a:endParaRPr>
          </a:p>
          <a:p>
            <a:pPr indent="457200" algn="just"/>
            <a:r>
              <a:rPr lang="ru-RU" sz="2000" dirty="0" smtClean="0">
                <a:solidFill>
                  <a:schemeClr val="bg1"/>
                </a:solidFill>
              </a:rPr>
              <a:t>Но </a:t>
            </a:r>
            <a:r>
              <a:rPr lang="ru-RU" sz="2000" dirty="0">
                <a:solidFill>
                  <a:schemeClr val="bg1"/>
                </a:solidFill>
              </a:rPr>
              <a:t>россиянам жить по одному времени с лондонцами неудобно; так появилась идея </a:t>
            </a:r>
            <a:r>
              <a:rPr lang="ru-RU" sz="2000" dirty="0">
                <a:solidFill>
                  <a:srgbClr val="FFFF00"/>
                </a:solidFill>
              </a:rPr>
              <a:t>поясного времени</a:t>
            </a:r>
            <a:r>
              <a:rPr lang="ru-RU" sz="2000" dirty="0">
                <a:solidFill>
                  <a:schemeClr val="bg1"/>
                </a:solidFill>
              </a:rPr>
              <a:t>. Были выбраны 24 земных меридиана (через каждые 15 градусов). На каждом из этих меридианов время отличается от всемирного на целое число часов, а минуты и секунды совпадают с гринвичскими. От каждого из этих меридианов отмерили 7,5° в обе стороны и провели границы часовых поясов. Внутри часовых поясов время всюду одинаково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r>
              <a:rPr lang="ru-RU" sz="2000" dirty="0">
                <a:solidFill>
                  <a:schemeClr val="bg1"/>
                </a:solidFill>
              </a:rPr>
              <a:t> В нашей стране поясное время было введено с 1 июля 1919 года.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725144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 smtClean="0">
                <a:solidFill>
                  <a:schemeClr val="bg1"/>
                </a:solidFill>
              </a:rPr>
              <a:t>В </a:t>
            </a:r>
            <a:r>
              <a:rPr lang="ru-RU" sz="2000" dirty="0">
                <a:solidFill>
                  <a:schemeClr val="bg1"/>
                </a:solidFill>
              </a:rPr>
              <a:t>1930 году на территории бывшего Советского Союза все часы были переведены на час вперед. Так появилось декретное время. А в марте россияне переводят часы еще на час вперед (т.е. уже на 2 часа по сравнению с поясным) и до конца октября живут по летнему времени. Подобная практика принята во многих европейских странах.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indent="457200"/>
            <a:r>
              <a:rPr lang="ru-RU" dirty="0" smtClean="0"/>
              <a:t>Поясное время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97" y="1061336"/>
            <a:ext cx="9268258" cy="491506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79912" y="6294804"/>
            <a:ext cx="373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http://24timezones.com/map_ru.htm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0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Линия смены даты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bg1"/>
                </a:solidFill>
              </a:rPr>
              <a:t>Возвращаясь из первого кругосветного плавания, экспедиция </a:t>
            </a:r>
            <a:r>
              <a:rPr lang="ru-RU" dirty="0" err="1">
                <a:solidFill>
                  <a:schemeClr val="bg1"/>
                </a:solidFill>
              </a:rPr>
              <a:t>Фернана</a:t>
            </a:r>
            <a:r>
              <a:rPr lang="ru-RU" dirty="0">
                <a:solidFill>
                  <a:schemeClr val="bg1"/>
                </a:solidFill>
              </a:rPr>
              <a:t> Магеллана выяснила, что куда-то потерялись целые сутки: по корабельному времени была среда, а местные жители, все как один, утверждали, что уже четверг. Никакой ошибки в этом нет – путешественники плыли все время на запад, догоняя Солнце, и, в итоге, сэкономили 24 часа. Похожая история случилась с русскими землепроходцами, встретившимися на Аляске с англичанами и французами. Чтобы решить эту проблему, было принято соглашение о международной линии смены дат. Она проходит через Берингов пролив по 180-му меридиану. На острове Крузенштерна, лежащем восточнее, по календарю на сутки меньше, чем на острове </a:t>
            </a:r>
            <a:r>
              <a:rPr lang="ru-RU" dirty="0" err="1">
                <a:solidFill>
                  <a:schemeClr val="bg1"/>
                </a:solidFill>
              </a:rPr>
              <a:t>Ротманова</a:t>
            </a:r>
            <a:r>
              <a:rPr lang="ru-RU" dirty="0">
                <a:solidFill>
                  <a:schemeClr val="bg1"/>
                </a:solidFill>
              </a:rPr>
              <a:t>, лежащем западнее этой линии.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94" y="1537646"/>
            <a:ext cx="3888432" cy="47573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3" y="1744980"/>
            <a:ext cx="4445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468121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Для устранения разнобоя в счете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времени в разных населенных </a:t>
            </a:r>
            <a:r>
              <a:rPr lang="ru-RU" sz="2000" dirty="0" smtClean="0">
                <a:solidFill>
                  <a:schemeClr val="bg1"/>
                </a:solidFill>
              </a:rPr>
              <a:t>пунктах </a:t>
            </a:r>
            <a:endParaRPr lang="ru-RU" sz="2000" dirty="0">
              <a:solidFill>
                <a:schemeClr val="bg1"/>
              </a:solidFill>
            </a:endParaRP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принято деление земной поверхности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на </a:t>
            </a:r>
            <a:r>
              <a:rPr lang="ru-RU" sz="2000" dirty="0">
                <a:solidFill>
                  <a:srgbClr val="FFFF00"/>
                </a:solidFill>
              </a:rPr>
              <a:t>часовые пояса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Были выбраны 24 земных меридиана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(через  каждые 15 градусов).</a:t>
            </a:r>
            <a:r>
              <a:rPr lang="ru-RU" sz="2000" dirty="0"/>
              <a:t> </a:t>
            </a:r>
          </a:p>
          <a:p>
            <a:pPr indent="182563" algn="just"/>
            <a:endParaRPr lang="ru-RU" sz="2000" dirty="0"/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От каждого из этих 24 меридианов 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отмерили 7,5° в обе стороны  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и провели границы часовых поясов.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Внутри </a:t>
            </a:r>
            <a:r>
              <a:rPr lang="ru-RU" sz="2000" dirty="0">
                <a:solidFill>
                  <a:srgbClr val="FFFF00"/>
                </a:solidFill>
              </a:rPr>
              <a:t>часовых поясов</a:t>
            </a:r>
            <a:r>
              <a:rPr lang="ru-RU" sz="2000" dirty="0">
                <a:solidFill>
                  <a:schemeClr val="bg1"/>
                </a:solidFill>
              </a:rPr>
              <a:t> </a:t>
            </a: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время всюду одинаково. </a:t>
            </a:r>
          </a:p>
          <a:p>
            <a:pPr indent="182563" algn="just"/>
            <a:endParaRPr lang="ru-RU" sz="2000" dirty="0">
              <a:solidFill>
                <a:schemeClr val="bg1"/>
              </a:solidFill>
            </a:endParaRPr>
          </a:p>
          <a:p>
            <a:pPr indent="182563" algn="just"/>
            <a:r>
              <a:rPr lang="ru-RU" sz="2000" dirty="0">
                <a:solidFill>
                  <a:schemeClr val="bg1"/>
                </a:solidFill>
              </a:rPr>
              <a:t>Нулевой пояс – гринвичский.   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539750" y="5876925"/>
            <a:ext cx="39608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>
                <a:solidFill>
                  <a:srgbClr val="CCFFFF"/>
                </a:solidFill>
              </a:rPr>
              <a:t>Нулевой меридиан проходит через Гринвичскую обсерваторию, расположенную недалеко от Лондона. </a:t>
            </a:r>
          </a:p>
        </p:txBody>
      </p:sp>
      <p:pic>
        <p:nvPicPr>
          <p:cNvPr id="4172" name="Picture 76" descr="11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493" y="120265"/>
            <a:ext cx="4411507" cy="6617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урока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Формирование системы понятий об инструментах измерения, счета и хранения времени.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Задачи: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Дать определение времени.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От чего зависит продолжительность суток и года?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Как определяется Всемирное время?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Чем обусловлено введение поясного времени?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</a:rPr>
              <a:t>Научиться определять географическую долготу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На каждом из этих меридианов поясное время отличается от всемирного</a:t>
            </a:r>
            <a:r>
              <a:rPr lang="ru-RU">
                <a:solidFill>
                  <a:srgbClr val="FFFF66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на целое число часов, равное номеру пояса, 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а минуты и секунды совпадают с гринвичскими.</a:t>
            </a:r>
          </a:p>
          <a:p>
            <a:pPr algn="ctr"/>
            <a:endParaRPr lang="ru-RU" sz="800">
              <a:solidFill>
                <a:schemeClr val="bg1"/>
              </a:solidFill>
            </a:endParaRPr>
          </a:p>
          <a:p>
            <a:pPr algn="ctr"/>
            <a:r>
              <a:rPr lang="ru-RU">
                <a:solidFill>
                  <a:schemeClr val="bg1"/>
                </a:solidFill>
              </a:rPr>
              <a:t>В нашей стране поясное время было введено с 1 июля 1919 года. 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По территории России проходит 11 часовых поясов (от </a:t>
            </a:r>
            <a:r>
              <a:rPr lang="en-US">
                <a:solidFill>
                  <a:schemeClr val="bg1"/>
                </a:solidFill>
              </a:rPr>
              <a:t>II </a:t>
            </a:r>
            <a:r>
              <a:rPr lang="ru-RU">
                <a:solidFill>
                  <a:schemeClr val="bg1"/>
                </a:solidFill>
              </a:rPr>
              <a:t>до </a:t>
            </a:r>
            <a:r>
              <a:rPr lang="en-US">
                <a:solidFill>
                  <a:schemeClr val="bg1"/>
                </a:solidFill>
              </a:rPr>
              <a:t>XII</a:t>
            </a:r>
            <a:r>
              <a:rPr lang="ru-RU">
                <a:solidFill>
                  <a:schemeClr val="bg1"/>
                </a:solidFill>
              </a:rPr>
              <a:t> включительно).</a:t>
            </a:r>
          </a:p>
        </p:txBody>
      </p:sp>
      <p:pic>
        <p:nvPicPr>
          <p:cNvPr id="12293" name="Picture 5" descr="1188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113"/>
            <a:ext cx="9144000" cy="4722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549275"/>
            <a:ext cx="464343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Зная всемирное время (</a:t>
            </a:r>
            <a:r>
              <a:rPr lang="ru-RU" dirty="0">
                <a:solidFill>
                  <a:srgbClr val="FFFF00"/>
                </a:solidFill>
              </a:rPr>
              <a:t>Т</a:t>
            </a:r>
            <a:r>
              <a:rPr lang="ru-RU" baseline="-25000" dirty="0">
                <a:solidFill>
                  <a:srgbClr val="FFFF00"/>
                </a:solidFill>
              </a:rPr>
              <a:t>о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 и номер пояса данного места (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), можно легко найти поясное время (</a:t>
            </a:r>
            <a:r>
              <a:rPr lang="ru-RU" dirty="0" err="1">
                <a:solidFill>
                  <a:srgbClr val="FFFF00"/>
                </a:solidFill>
              </a:rPr>
              <a:t>Т</a:t>
            </a:r>
            <a:r>
              <a:rPr lang="ru-RU" baseline="-25000" dirty="0" err="1">
                <a:solidFill>
                  <a:srgbClr val="FFFF00"/>
                </a:solidFill>
              </a:rPr>
              <a:t>п</a:t>
            </a:r>
            <a:r>
              <a:rPr lang="ru-RU" dirty="0">
                <a:solidFill>
                  <a:schemeClr val="bg1"/>
                </a:solidFill>
              </a:rPr>
              <a:t>):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 err="1">
                <a:solidFill>
                  <a:srgbClr val="FFFF00"/>
                </a:solidFill>
              </a:rPr>
              <a:t>Т</a:t>
            </a:r>
            <a:r>
              <a:rPr lang="ru-RU" baseline="-25000" dirty="0" err="1">
                <a:solidFill>
                  <a:srgbClr val="FFFF00"/>
                </a:solidFill>
              </a:rPr>
              <a:t>п</a:t>
            </a:r>
            <a:r>
              <a:rPr lang="ru-RU" dirty="0">
                <a:solidFill>
                  <a:srgbClr val="FFFF00"/>
                </a:solidFill>
              </a:rPr>
              <a:t> = Т</a:t>
            </a:r>
            <a:r>
              <a:rPr lang="ru-RU" baseline="-25000" dirty="0">
                <a:solidFill>
                  <a:srgbClr val="FFFF00"/>
                </a:solidFill>
              </a:rPr>
              <a:t>о</a:t>
            </a:r>
            <a:r>
              <a:rPr lang="ru-RU" dirty="0">
                <a:solidFill>
                  <a:srgbClr val="FFFF00"/>
                </a:solidFill>
              </a:rPr>
              <a:t> +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endParaRPr lang="ru-RU" dirty="0" smtClean="0">
              <a:solidFill>
                <a:srgbClr val="FFFF00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787900" y="6237288"/>
            <a:ext cx="4176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CCFFFF"/>
                </a:solidFill>
              </a:rPr>
              <a:t>Нулевой меридиан. Гринвич. Лондон</a:t>
            </a:r>
          </a:p>
        </p:txBody>
      </p:sp>
      <p:pic>
        <p:nvPicPr>
          <p:cNvPr id="14341" name="Picture 5" descr="11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333375"/>
            <a:ext cx="4381500" cy="573405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14282" y="2357430"/>
            <a:ext cx="40005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 1930 году на территории бывшего Советского Союза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все часы были переведены на час вперед. </a:t>
            </a:r>
          </a:p>
          <a:p>
            <a:pPr algn="ctr"/>
            <a:endParaRPr lang="ru-RU" sz="800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 в марте россияне переводят часы еще на час вперед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(т.е. уже на 2 часа по сравнению с поясным)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до конца октября живут по </a:t>
            </a:r>
            <a:r>
              <a:rPr lang="ru-RU" dirty="0" smtClean="0">
                <a:solidFill>
                  <a:srgbClr val="FFFF00"/>
                </a:solidFill>
              </a:rPr>
              <a:t>летнему времени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rgbClr val="FFFF66"/>
                </a:solidFill>
              </a:rPr>
              <a:t>Т</a:t>
            </a:r>
            <a:r>
              <a:rPr lang="ru-RU" baseline="-25000" dirty="0" smtClean="0">
                <a:solidFill>
                  <a:srgbClr val="FFFF66"/>
                </a:solidFill>
                <a:latin typeface="Times New Roman" pitchFamily="18" charset="0"/>
              </a:rPr>
              <a:t>л</a:t>
            </a:r>
            <a:r>
              <a:rPr lang="ru-RU" dirty="0" smtClean="0">
                <a:solidFill>
                  <a:srgbClr val="FFFF66"/>
                </a:solidFill>
              </a:rPr>
              <a:t> = </a:t>
            </a:r>
            <a:r>
              <a:rPr lang="ru-RU" dirty="0" err="1" smtClean="0">
                <a:solidFill>
                  <a:srgbClr val="FFFF66"/>
                </a:solidFill>
              </a:rPr>
              <a:t>Т</a:t>
            </a:r>
            <a:r>
              <a:rPr lang="ru-RU" baseline="-25000" dirty="0" err="1" smtClean="0">
                <a:solidFill>
                  <a:srgbClr val="FFFF66"/>
                </a:solidFill>
              </a:rPr>
              <a:t>п</a:t>
            </a:r>
            <a:r>
              <a:rPr lang="ru-RU" dirty="0" smtClean="0">
                <a:solidFill>
                  <a:srgbClr val="FFFF66"/>
                </a:solidFill>
              </a:rPr>
              <a:t> +2</a:t>
            </a:r>
            <a:r>
              <a:rPr lang="ru-RU" baseline="30000" dirty="0" smtClean="0">
                <a:solidFill>
                  <a:srgbClr val="FFFF66"/>
                </a:solidFill>
              </a:rPr>
              <a:t>ч</a:t>
            </a:r>
            <a:endParaRPr lang="ru-RU" baseline="300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88913"/>
            <a:ext cx="4572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>
                <a:solidFill>
                  <a:srgbClr val="FFFF66"/>
                </a:solidFill>
              </a:rPr>
              <a:t>Московское время</a:t>
            </a:r>
            <a:r>
              <a:rPr lang="ru-RU">
                <a:solidFill>
                  <a:schemeClr val="bg1"/>
                </a:solidFill>
              </a:rPr>
              <a:t> – это местное время в столице России,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находящейся во </a:t>
            </a:r>
            <a:r>
              <a:rPr lang="en-US">
                <a:solidFill>
                  <a:schemeClr val="bg1"/>
                </a:solidFill>
              </a:rPr>
              <a:t>II</a:t>
            </a:r>
            <a:r>
              <a:rPr lang="ru-RU">
                <a:solidFill>
                  <a:schemeClr val="bg1"/>
                </a:solidFill>
              </a:rPr>
              <a:t> часовом поясе.</a:t>
            </a:r>
          </a:p>
        </p:txBody>
      </p:sp>
      <p:pic>
        <p:nvPicPr>
          <p:cNvPr id="19461" name="Picture 5" descr="18411"/>
          <p:cNvPicPr>
            <a:picLocks noChangeAspect="1" noChangeArrowheads="1"/>
          </p:cNvPicPr>
          <p:nvPr/>
        </p:nvPicPr>
        <p:blipFill>
          <a:blip r:embed="rId2" cstate="print"/>
          <a:srcRect l="4898" t="2754" r="5568" b="15347"/>
          <a:stretch>
            <a:fillRect/>
          </a:stretch>
        </p:blipFill>
        <p:spPr bwMode="auto">
          <a:xfrm>
            <a:off x="4559300" y="188913"/>
            <a:ext cx="4584700" cy="6381750"/>
          </a:xfrm>
          <a:prstGeom prst="rect">
            <a:avLst/>
          </a:prstGeom>
          <a:noFill/>
        </p:spPr>
      </p:pic>
      <p:pic>
        <p:nvPicPr>
          <p:cNvPr id="19464" name="Picture 8" descr="369"/>
          <p:cNvPicPr>
            <a:picLocks noChangeAspect="1" noChangeArrowheads="1"/>
          </p:cNvPicPr>
          <p:nvPr/>
        </p:nvPicPr>
        <p:blipFill>
          <a:blip r:embed="rId3" cstate="print"/>
          <a:srcRect b="15446"/>
          <a:stretch>
            <a:fillRect/>
          </a:stretch>
        </p:blipFill>
        <p:spPr bwMode="auto">
          <a:xfrm>
            <a:off x="468313" y="1268413"/>
            <a:ext cx="3827462" cy="4176712"/>
          </a:xfrm>
          <a:prstGeom prst="rect">
            <a:avLst/>
          </a:prstGeom>
          <a:noFill/>
        </p:spPr>
      </p:pic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5421313"/>
            <a:ext cx="4176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>
                <a:solidFill>
                  <a:srgbClr val="CCFFFF"/>
                </a:solidFill>
              </a:rPr>
              <a:t>По московскому зимнему времени истинный полдень в Москве наступает в 12 часов 30 минут, по летнему – в 13 часов 30 минут.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0825" y="0"/>
            <a:ext cx="8713788" cy="670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u="sng" dirty="0">
                <a:solidFill>
                  <a:srgbClr val="FF9900"/>
                </a:solidFill>
              </a:rPr>
              <a:t>Задача</a:t>
            </a:r>
          </a:p>
          <a:p>
            <a:endParaRPr lang="ru-RU" sz="800" i="1" dirty="0">
              <a:solidFill>
                <a:schemeClr val="bg1"/>
              </a:solidFill>
            </a:endParaRPr>
          </a:p>
          <a:p>
            <a:r>
              <a:rPr lang="ru-RU" i="1" dirty="0">
                <a:solidFill>
                  <a:srgbClr val="CCFFFF"/>
                </a:solidFill>
              </a:rPr>
              <a:t>25 мая в Москве (</a:t>
            </a:r>
            <a:r>
              <a:rPr lang="en-US" i="1" dirty="0">
                <a:solidFill>
                  <a:srgbClr val="CCFFFF"/>
                </a:solidFill>
              </a:rPr>
              <a:t>n</a:t>
            </a:r>
            <a:r>
              <a:rPr lang="ru-RU" i="1" baseline="-25000" dirty="0">
                <a:solidFill>
                  <a:srgbClr val="CCFFFF"/>
                </a:solidFill>
              </a:rPr>
              <a:t>1 </a:t>
            </a:r>
            <a:r>
              <a:rPr lang="ru-RU" i="1" dirty="0">
                <a:solidFill>
                  <a:srgbClr val="CCFFFF"/>
                </a:solidFill>
              </a:rPr>
              <a:t>= 2) часы показывают 10</a:t>
            </a:r>
            <a:r>
              <a:rPr lang="ru-RU" baseline="30000" dirty="0">
                <a:solidFill>
                  <a:srgbClr val="CCFFFF"/>
                </a:solidFill>
              </a:rPr>
              <a:t>ч</a:t>
            </a:r>
            <a:r>
              <a:rPr lang="ru-RU" i="1" dirty="0">
                <a:solidFill>
                  <a:srgbClr val="CCFFFF"/>
                </a:solidFill>
              </a:rPr>
              <a:t>45</a:t>
            </a:r>
            <a:r>
              <a:rPr lang="ru-RU" baseline="30000" dirty="0">
                <a:solidFill>
                  <a:srgbClr val="CCFFFF"/>
                </a:solidFill>
              </a:rPr>
              <a:t>м</a:t>
            </a:r>
            <a:r>
              <a:rPr lang="ru-RU" i="1" dirty="0">
                <a:solidFill>
                  <a:srgbClr val="CCFFFF"/>
                </a:solidFill>
              </a:rPr>
              <a:t>. Какое  среднее, поясное и летнее время в этот момент в Новосибирске (</a:t>
            </a:r>
            <a:r>
              <a:rPr lang="en-US" i="1" dirty="0">
                <a:solidFill>
                  <a:srgbClr val="CCFFFF"/>
                </a:solidFill>
              </a:rPr>
              <a:t>n</a:t>
            </a:r>
            <a:r>
              <a:rPr lang="ru-RU" i="1" baseline="-25000" dirty="0">
                <a:solidFill>
                  <a:srgbClr val="CCFFFF"/>
                </a:solidFill>
              </a:rPr>
              <a:t>2 </a:t>
            </a:r>
            <a:r>
              <a:rPr lang="ru-RU" i="1" dirty="0">
                <a:solidFill>
                  <a:srgbClr val="CCFFFF"/>
                </a:solidFill>
              </a:rPr>
              <a:t>= 6, </a:t>
            </a:r>
            <a:r>
              <a:rPr lang="ru-RU" i="1" dirty="0">
                <a:solidFill>
                  <a:srgbClr val="CCFFFF"/>
                </a:solidFill>
                <a:sym typeface="Symbol" pitchFamily="18" charset="2"/>
              </a:rPr>
              <a:t></a:t>
            </a:r>
            <a:r>
              <a:rPr lang="ru-RU" i="1" baseline="-25000" dirty="0">
                <a:solidFill>
                  <a:srgbClr val="CCFFFF"/>
                </a:solidFill>
              </a:rPr>
              <a:t>2 </a:t>
            </a:r>
            <a:r>
              <a:rPr lang="ru-RU" i="1" dirty="0">
                <a:solidFill>
                  <a:srgbClr val="CCFFFF"/>
                </a:solidFill>
              </a:rPr>
              <a:t>= 5</a:t>
            </a:r>
            <a:r>
              <a:rPr lang="ru-RU" baseline="30000" dirty="0">
                <a:solidFill>
                  <a:srgbClr val="CCFFFF"/>
                </a:solidFill>
              </a:rPr>
              <a:t>ч</a:t>
            </a:r>
            <a:r>
              <a:rPr lang="ru-RU" i="1" dirty="0">
                <a:solidFill>
                  <a:srgbClr val="CCFFFF"/>
                </a:solidFill>
              </a:rPr>
              <a:t>31</a:t>
            </a:r>
            <a:r>
              <a:rPr lang="ru-RU" baseline="30000" dirty="0">
                <a:solidFill>
                  <a:srgbClr val="CCFFFF"/>
                </a:solidFill>
              </a:rPr>
              <a:t>м</a:t>
            </a:r>
            <a:r>
              <a:rPr lang="ru-RU" i="1" dirty="0">
                <a:solidFill>
                  <a:srgbClr val="CCFFFF"/>
                </a:solidFill>
              </a:rPr>
              <a:t>)?</a:t>
            </a:r>
          </a:p>
          <a:p>
            <a:endParaRPr lang="ru-RU" sz="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66"/>
                </a:solidFill>
              </a:rPr>
              <a:t>Дано:</a:t>
            </a:r>
            <a:r>
              <a:rPr lang="ru-RU" dirty="0">
                <a:solidFill>
                  <a:schemeClr val="bg1"/>
                </a:solidFill>
              </a:rPr>
              <a:t> 	Т</a:t>
            </a:r>
            <a:r>
              <a:rPr lang="ru-RU" i="1" baseline="-25000" dirty="0">
                <a:solidFill>
                  <a:schemeClr val="bg1"/>
                </a:solidFill>
              </a:rPr>
              <a:t>л1 </a:t>
            </a:r>
            <a:r>
              <a:rPr lang="ru-RU" dirty="0">
                <a:solidFill>
                  <a:schemeClr val="bg1"/>
                </a:solidFill>
              </a:rPr>
              <a:t>= 10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   </a:t>
            </a:r>
          </a:p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i="1" baseline="-25000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= 2;   </a:t>
            </a:r>
          </a:p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i="1" baseline="-25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= 6;     </a:t>
            </a:r>
          </a:p>
          <a:p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	</a:t>
            </a:r>
            <a:r>
              <a:rPr lang="ru-RU" i="1" baseline="-25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= 5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</a:p>
          <a:p>
            <a:endParaRPr lang="ru-RU" sz="800" baseline="30000" dirty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rgbClr val="FFFF66"/>
                </a:solidFill>
              </a:rPr>
              <a:t>Найти:</a:t>
            </a: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ru-RU" i="1" baseline="-60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- ? </a:t>
            </a:r>
            <a:r>
              <a:rPr lang="ru-RU" sz="1400" i="1" dirty="0">
                <a:solidFill>
                  <a:schemeClr val="bg1"/>
                </a:solidFill>
              </a:rPr>
              <a:t>(среднее время - местное время в Новосибирске)</a:t>
            </a:r>
            <a:endParaRPr lang="ru-RU" sz="1400" dirty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- ?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- ?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rgbClr val="FFFF66"/>
                </a:solidFill>
              </a:rPr>
              <a:t>Решение:</a:t>
            </a:r>
            <a:r>
              <a:rPr lang="ru-RU" dirty="0">
                <a:solidFill>
                  <a:schemeClr val="bg1"/>
                </a:solidFill>
              </a:rPr>
              <a:t> 	</a:t>
            </a:r>
            <a:r>
              <a:rPr lang="ru-RU" sz="1400" i="1" dirty="0">
                <a:solidFill>
                  <a:schemeClr val="bg1"/>
                </a:solidFill>
              </a:rPr>
              <a:t>Находим всемирное время Т</a:t>
            </a:r>
            <a:r>
              <a:rPr lang="ru-RU" sz="1400" i="1" baseline="-25000" dirty="0">
                <a:solidFill>
                  <a:schemeClr val="bg1"/>
                </a:solidFill>
              </a:rPr>
              <a:t>0</a:t>
            </a:r>
            <a:r>
              <a:rPr lang="ru-RU" sz="1400" i="1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	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= Т</a:t>
            </a:r>
            <a:r>
              <a:rPr lang="ru-RU" i="1" baseline="-25000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i="1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	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= 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	Т</a:t>
            </a:r>
            <a:r>
              <a:rPr lang="ru-RU" i="1" baseline="-25000" dirty="0">
                <a:solidFill>
                  <a:schemeClr val="bg1"/>
                </a:solidFill>
              </a:rPr>
              <a:t>0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i="1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i="1" baseline="-25000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; 	Т</a:t>
            </a:r>
            <a:r>
              <a:rPr lang="ru-RU" i="1" baseline="-25000" dirty="0">
                <a:solidFill>
                  <a:schemeClr val="bg1"/>
                </a:solidFill>
              </a:rPr>
              <a:t>0 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10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 </a:t>
            </a:r>
            <a:r>
              <a:rPr lang="ru-RU" dirty="0">
                <a:solidFill>
                  <a:schemeClr val="bg1"/>
                </a:solidFill>
              </a:rPr>
              <a:t>– 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2</a:t>
            </a:r>
            <a:r>
              <a:rPr lang="ru-RU" baseline="30000" dirty="0" err="1">
                <a:solidFill>
                  <a:schemeClr val="bg1"/>
                </a:solidFill>
              </a:rPr>
              <a:t>ч</a:t>
            </a:r>
            <a:r>
              <a:rPr lang="ru-RU" baseline="30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endParaRPr lang="ru-RU" sz="800" baseline="30000" dirty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ru-RU" sz="1400" i="1" dirty="0">
                <a:solidFill>
                  <a:schemeClr val="bg1"/>
                </a:solidFill>
              </a:rPr>
              <a:t>		Находим среднее, поясное и летнее время в Новосибирске:</a:t>
            </a:r>
          </a:p>
          <a:p>
            <a:pPr>
              <a:spcBef>
                <a:spcPct val="10000"/>
              </a:spcBef>
            </a:pPr>
            <a:r>
              <a:rPr lang="ru-RU">
                <a:solidFill>
                  <a:schemeClr val="bg1"/>
                </a:solidFill>
              </a:rPr>
              <a:t>		Т</a:t>
            </a:r>
            <a:r>
              <a:rPr lang="ru-RU" i="1" baseline="-25000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ru-RU" i="1" baseline="-60000">
                <a:solidFill>
                  <a:schemeClr val="bg1"/>
                </a:solidFill>
              </a:rPr>
              <a:t>2 </a:t>
            </a:r>
            <a:r>
              <a:rPr lang="ru-RU">
                <a:solidFill>
                  <a:schemeClr val="bg1"/>
                </a:solidFill>
              </a:rPr>
              <a:t>=</a:t>
            </a:r>
            <a:r>
              <a:rPr lang="ru-RU" sz="800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Т</a:t>
            </a:r>
            <a:r>
              <a:rPr lang="ru-RU" i="1" baseline="-25000">
                <a:solidFill>
                  <a:schemeClr val="bg1"/>
                </a:solidFill>
              </a:rPr>
              <a:t>0 </a:t>
            </a:r>
            <a:r>
              <a:rPr lang="ru-RU">
                <a:solidFill>
                  <a:schemeClr val="bg1"/>
                </a:solidFill>
              </a:rPr>
              <a:t>+</a:t>
            </a:r>
            <a:r>
              <a:rPr lang="ru-RU" sz="800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ru-RU" i="1" baseline="-25000">
                <a:solidFill>
                  <a:schemeClr val="bg1"/>
                </a:solidFill>
              </a:rPr>
              <a:t>2</a:t>
            </a:r>
            <a:r>
              <a:rPr lang="ru-RU">
                <a:solidFill>
                  <a:schemeClr val="bg1"/>
                </a:solidFill>
              </a:rPr>
              <a:t>;</a:t>
            </a:r>
            <a:r>
              <a:rPr lang="ru-RU" i="1" baseline="-25000">
                <a:solidFill>
                  <a:schemeClr val="bg1"/>
                </a:solidFill>
              </a:rPr>
              <a:t>	</a:t>
            </a:r>
            <a:r>
              <a:rPr lang="ru-RU">
                <a:solidFill>
                  <a:schemeClr val="bg1"/>
                </a:solidFill>
              </a:rPr>
              <a:t>Т</a:t>
            </a:r>
            <a:r>
              <a:rPr lang="ru-RU" i="1" baseline="-25000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ru-RU" i="1" baseline="-60000">
                <a:solidFill>
                  <a:schemeClr val="bg1"/>
                </a:solidFill>
              </a:rPr>
              <a:t>2</a:t>
            </a:r>
            <a:r>
              <a:rPr lang="ru-RU"/>
              <a:t> </a:t>
            </a:r>
            <a:r>
              <a:rPr lang="ru-RU">
                <a:solidFill>
                  <a:schemeClr val="bg1"/>
                </a:solidFill>
              </a:rPr>
              <a:t>= 6</a:t>
            </a:r>
            <a:r>
              <a:rPr lang="ru-RU" baseline="30000">
                <a:solidFill>
                  <a:schemeClr val="bg1"/>
                </a:solidFill>
              </a:rPr>
              <a:t>ч </a:t>
            </a:r>
            <a:r>
              <a:rPr lang="ru-RU">
                <a:solidFill>
                  <a:schemeClr val="bg1"/>
                </a:solidFill>
              </a:rPr>
              <a:t>45</a:t>
            </a:r>
            <a:r>
              <a:rPr lang="ru-RU" baseline="30000">
                <a:solidFill>
                  <a:schemeClr val="bg1"/>
                </a:solidFill>
              </a:rPr>
              <a:t>м </a:t>
            </a:r>
            <a:r>
              <a:rPr lang="ru-RU">
                <a:solidFill>
                  <a:schemeClr val="bg1"/>
                </a:solidFill>
              </a:rPr>
              <a:t>+</a:t>
            </a:r>
            <a:r>
              <a:rPr lang="ru-RU" sz="800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5</a:t>
            </a:r>
            <a:r>
              <a:rPr lang="ru-RU" baseline="30000">
                <a:solidFill>
                  <a:schemeClr val="bg1"/>
                </a:solidFill>
              </a:rPr>
              <a:t>ч </a:t>
            </a:r>
            <a:r>
              <a:rPr lang="ru-RU">
                <a:solidFill>
                  <a:schemeClr val="bg1"/>
                </a:solidFill>
              </a:rPr>
              <a:t>31</a:t>
            </a:r>
            <a:r>
              <a:rPr lang="ru-RU" baseline="30000">
                <a:solidFill>
                  <a:schemeClr val="bg1"/>
                </a:solidFill>
              </a:rPr>
              <a:t>м </a:t>
            </a:r>
            <a:r>
              <a:rPr lang="ru-RU">
                <a:solidFill>
                  <a:schemeClr val="bg1"/>
                </a:solidFill>
              </a:rPr>
              <a:t>=</a:t>
            </a:r>
            <a:r>
              <a:rPr lang="ru-RU" sz="800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12</a:t>
            </a:r>
            <a:r>
              <a:rPr lang="ru-RU" baseline="30000">
                <a:solidFill>
                  <a:schemeClr val="bg1"/>
                </a:solidFill>
              </a:rPr>
              <a:t>ч </a:t>
            </a:r>
            <a:r>
              <a:rPr lang="ru-RU">
                <a:solidFill>
                  <a:schemeClr val="bg1"/>
                </a:solidFill>
              </a:rPr>
              <a:t>16</a:t>
            </a:r>
            <a:r>
              <a:rPr lang="ru-RU" baseline="30000">
                <a:solidFill>
                  <a:schemeClr val="bg1"/>
                </a:solidFill>
              </a:rPr>
              <a:t>м</a:t>
            </a:r>
            <a:r>
              <a:rPr lang="ru-RU">
                <a:solidFill>
                  <a:schemeClr val="bg1"/>
                </a:solidFill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	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i="1" baseline="-25000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i="1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;</a:t>
            </a:r>
            <a:r>
              <a:rPr lang="ru-RU" i="1" baseline="-25000" dirty="0">
                <a:solidFill>
                  <a:schemeClr val="bg1"/>
                </a:solidFill>
              </a:rPr>
              <a:t> 	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= 6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 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12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	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;</a:t>
            </a:r>
            <a:r>
              <a:rPr lang="ru-RU" baseline="30000" dirty="0">
                <a:solidFill>
                  <a:schemeClr val="bg1"/>
                </a:solidFill>
              </a:rPr>
              <a:t> 	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= 12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 </a:t>
            </a:r>
            <a:r>
              <a:rPr lang="ru-RU" dirty="0">
                <a:solidFill>
                  <a:schemeClr val="bg1"/>
                </a:solidFill>
              </a:rPr>
              <a:t>+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14</a:t>
            </a:r>
            <a:r>
              <a:rPr lang="ru-RU" baseline="30000" dirty="0">
                <a:solidFill>
                  <a:schemeClr val="bg1"/>
                </a:solidFill>
              </a:rPr>
              <a:t>ч </a:t>
            </a:r>
            <a:r>
              <a:rPr lang="ru-RU" dirty="0">
                <a:solidFill>
                  <a:schemeClr val="bg1"/>
                </a:solidFill>
              </a:rPr>
              <a:t>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10000"/>
              </a:spcBef>
            </a:pP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rgbClr val="FFFF66"/>
                </a:solidFill>
              </a:rPr>
              <a:t>Ответ:</a:t>
            </a: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12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 16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 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</a:rPr>
              <a:t>п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= 12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 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ru-RU" dirty="0">
                <a:solidFill>
                  <a:schemeClr val="bg1"/>
                </a:solidFill>
              </a:rPr>
              <a:t>	Т</a:t>
            </a:r>
            <a:r>
              <a:rPr lang="ru-RU" i="1" baseline="-25000" dirty="0">
                <a:solidFill>
                  <a:schemeClr val="bg1"/>
                </a:solidFill>
              </a:rPr>
              <a:t>л</a:t>
            </a:r>
            <a:r>
              <a:rPr lang="ru-RU" i="1" baseline="-60000" dirty="0">
                <a:solidFill>
                  <a:schemeClr val="bg1"/>
                </a:solidFill>
              </a:rPr>
              <a:t>2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= 14</a:t>
            </a:r>
            <a:r>
              <a:rPr lang="ru-RU" baseline="30000" dirty="0">
                <a:solidFill>
                  <a:schemeClr val="bg1"/>
                </a:solidFill>
              </a:rPr>
              <a:t>ч</a:t>
            </a:r>
            <a:r>
              <a:rPr lang="ru-RU" dirty="0">
                <a:solidFill>
                  <a:schemeClr val="bg1"/>
                </a:solidFill>
              </a:rPr>
              <a:t> 45</a:t>
            </a:r>
            <a:r>
              <a:rPr lang="ru-RU" baseline="30000" dirty="0">
                <a:solidFill>
                  <a:schemeClr val="bg1"/>
                </a:solidFill>
              </a:rPr>
              <a:t>м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285728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Что Вы можете сказать о представленных рисунках?</a:t>
            </a:r>
          </a:p>
          <a:p>
            <a:r>
              <a:rPr lang="ru-RU" sz="2800" dirty="0" smtClean="0"/>
              <a:t>Какие  приборы для измерения времени Вы знаете?</a:t>
            </a:r>
          </a:p>
        </p:txBody>
      </p:sp>
      <p:pic>
        <p:nvPicPr>
          <p:cNvPr id="3" name="Picture 20" descr="Без импирeание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5720" y="1571612"/>
            <a:ext cx="2879725" cy="1976438"/>
          </a:xfrm>
          <a:prstGeom prst="rect">
            <a:avLst/>
          </a:prstGeom>
          <a:noFill/>
        </p:spPr>
      </p:pic>
      <p:pic>
        <p:nvPicPr>
          <p:cNvPr id="5" name="Picture 11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072198" y="1571612"/>
            <a:ext cx="2978832" cy="2840039"/>
          </a:xfrm>
          <a:prstGeom prst="rect">
            <a:avLst/>
          </a:prstGeom>
          <a:noFill/>
        </p:spPr>
      </p:pic>
      <p:pic>
        <p:nvPicPr>
          <p:cNvPr id="6" name="Picture 8" descr="europe_1_34_edinburgh_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1736" y="2571744"/>
            <a:ext cx="3603713" cy="2357430"/>
          </a:xfrm>
          <a:prstGeom prst="rect">
            <a:avLst/>
          </a:prstGeom>
          <a:noFill/>
        </p:spPr>
      </p:pic>
      <p:pic>
        <p:nvPicPr>
          <p:cNvPr id="7" name="Picture 14" descr="Без имени-1копирование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71472" y="3857628"/>
            <a:ext cx="2033674" cy="2659067"/>
          </a:xfrm>
          <a:prstGeom prst="rect">
            <a:avLst/>
          </a:prstGeom>
          <a:noFill/>
        </p:spPr>
      </p:pic>
      <p:pic>
        <p:nvPicPr>
          <p:cNvPr id="8" name="Picture 6" descr="gnomon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7950" y="4286256"/>
            <a:ext cx="2304261" cy="23042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smtClean="0"/>
              <a:t>Виды часов</a:t>
            </a:r>
            <a:br>
              <a:rPr lang="ru-RU" sz="4000" b="1" smtClean="0"/>
            </a:br>
            <a:endParaRPr lang="ru-RU" sz="4000" b="1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i="1" u="sng" dirty="0" smtClean="0"/>
              <a:t>Простейшие хронометрические приборы:</a:t>
            </a:r>
            <a:r>
              <a:rPr lang="ru-RU" sz="2800" i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hlinkClick r:id="rId2" action="ppaction://hlinksldjump"/>
              </a:rPr>
              <a:t>песочные</a:t>
            </a:r>
            <a:r>
              <a:rPr lang="ru-RU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hlinkClick r:id="rId3" action="ppaction://hlinksldjump"/>
              </a:rPr>
              <a:t>солнечные</a:t>
            </a:r>
            <a:r>
              <a:rPr lang="ru-RU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цветочные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водяные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огневые                   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i="1" u="sng" dirty="0" smtClean="0"/>
              <a:t>Механические часы: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механические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кварцевые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электронные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Приборы для измерения и хранения времени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411480" algn="just" eaLnBrk="1" hangingPunct="1">
              <a:buFontTx/>
              <a:buNone/>
            </a:pPr>
            <a:r>
              <a:rPr lang="ru-RU" dirty="0" smtClean="0"/>
              <a:t>     </a:t>
            </a:r>
            <a:r>
              <a:rPr lang="ru-RU" sz="3200" dirty="0" smtClean="0">
                <a:solidFill>
                  <a:schemeClr val="bg1"/>
                </a:solidFill>
              </a:rPr>
              <a:t>История развития часов – средств, для измерения времени - одна из интереснейших страниц борьбы человеческого гения за понимание и овладение силами природы. Первыми часами было </a:t>
            </a:r>
            <a:r>
              <a:rPr lang="ru-RU" sz="3200" dirty="0" smtClean="0">
                <a:solidFill>
                  <a:srgbClr val="FFFF00"/>
                </a:solidFill>
              </a:rPr>
              <a:t>Солнце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pPr indent="411480" algn="just" eaLnBrk="1" hangingPunct="1">
              <a:buFontTx/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 Первыми приборами для измерения времени были </a:t>
            </a:r>
            <a:r>
              <a:rPr lang="ru-RU" sz="3200" dirty="0" smtClean="0">
                <a:solidFill>
                  <a:srgbClr val="FFFF00"/>
                </a:solidFill>
              </a:rPr>
              <a:t>солнечные часы</a:t>
            </a:r>
            <a:r>
              <a:rPr lang="ru-RU" sz="3200" dirty="0" smtClean="0">
                <a:solidFill>
                  <a:schemeClr val="bg1"/>
                </a:solidFill>
              </a:rPr>
              <a:t>, затем – </a:t>
            </a:r>
            <a:r>
              <a:rPr lang="ru-RU" sz="3200" dirty="0" smtClean="0">
                <a:solidFill>
                  <a:srgbClr val="FFFF00"/>
                </a:solidFill>
              </a:rPr>
              <a:t>экваториальные солнечные часы</a:t>
            </a:r>
            <a:r>
              <a:rPr lang="ru-RU" sz="3200" dirty="0" smtClean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Солнечные часы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71" y="1200068"/>
            <a:ext cx="4038600" cy="4525963"/>
          </a:xfrm>
        </p:spPr>
        <p:txBody>
          <a:bodyPr>
            <a:noAutofit/>
          </a:bodyPr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Появление этих часов связано с моментом, когда человек осознал взаимосвязь между длиной и положением солнечной тени от тех или иных предметов и положением Солнца на небе.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Гномон, вертикальный обелиск со шкалой, нанесенной на земле, был первыми солнечными часами, измерявшими время по длине отбрасываемой тени. </a:t>
            </a:r>
          </a:p>
        </p:txBody>
      </p:sp>
      <p:pic>
        <p:nvPicPr>
          <p:cNvPr id="12293" name="Picture 6" descr="gnom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15665" y="2000240"/>
            <a:ext cx="3714776" cy="3714776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Песочные часы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57742" cy="4525963"/>
          </a:xfrm>
        </p:spPr>
        <p:txBody>
          <a:bodyPr>
            <a:normAutofit/>
          </a:bodyPr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</a:rPr>
              <a:t>В дальнейшем были изобретены песочные часы воронкообразные стеклянные сосуды, поставленные один на другой и верхний заполнен песком. Ими можно было пользоваться в любое время суток и независимо от погоды. Они широко применялись на кораблях. </a:t>
            </a:r>
          </a:p>
        </p:txBody>
      </p:sp>
      <p:pic>
        <p:nvPicPr>
          <p:cNvPr id="14341" name="Picture 9" descr="Без импирeание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92725" y="1417638"/>
            <a:ext cx="3024188" cy="4435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Grp="1" noChangeArrowheads="1"/>
          </p:cNvSpPr>
          <p:nvPr>
            <p:ph type="title"/>
          </p:nvPr>
        </p:nvSpPr>
        <p:spPr>
          <a:xfrm>
            <a:off x="-612576" y="23167"/>
            <a:ext cx="8229600" cy="1029569"/>
          </a:xfrm>
        </p:spPr>
        <p:txBody>
          <a:bodyPr/>
          <a:lstStyle/>
          <a:p>
            <a:pPr eaLnBrk="1" hangingPunct="1"/>
            <a:r>
              <a:rPr lang="ru-RU" dirty="0" smtClean="0"/>
              <a:t>Огненные часы</a:t>
            </a:r>
          </a:p>
        </p:txBody>
      </p:sp>
      <p:pic>
        <p:nvPicPr>
          <p:cNvPr id="15365" name="Picture 14" descr="Без имени-1копирование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504" y="1556792"/>
            <a:ext cx="2714644" cy="3549448"/>
          </a:xfrm>
          <a:noFill/>
        </p:spPr>
      </p:pic>
      <p:sp>
        <p:nvSpPr>
          <p:cNvPr id="15364" name="Rectangle 10"/>
          <p:cNvSpPr>
            <a:spLocks noGrp="1" noChangeArrowheads="1"/>
          </p:cNvSpPr>
          <p:nvPr>
            <p:ph type="body" sz="half" idx="3"/>
          </p:nvPr>
        </p:nvSpPr>
        <p:spPr>
          <a:xfrm>
            <a:off x="2699792" y="793973"/>
            <a:ext cx="6249844" cy="5805264"/>
          </a:xfrm>
        </p:spPr>
        <p:txBody>
          <a:bodyPr>
            <a:noAutofit/>
          </a:bodyPr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Более удобными и не требующими постоянного надзора были </a:t>
            </a:r>
            <a:r>
              <a:rPr lang="ru-RU" sz="1800" dirty="0" smtClean="0">
                <a:solidFill>
                  <a:srgbClr val="FFFF00"/>
                </a:solidFill>
              </a:rPr>
              <a:t>огненные часы</a:t>
            </a:r>
            <a:r>
              <a:rPr lang="ru-RU" sz="1800" dirty="0" smtClean="0">
                <a:solidFill>
                  <a:schemeClr val="bg1"/>
                </a:solidFill>
              </a:rPr>
              <a:t>, имевшие широкое распространение. Одни из огненных часов, которыми пользовались рудокопы древнего мира, представляли собой глиняный сосуд с таким количеством масла, которого хватало на 10 часов горения светильника. С выгоранием масла в сосуде рудокоп заканчивал свою работу в шахте. 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В Китае для огненных часов из специальных сортов дерева, растертого в порошок, вместе с благовониями приготовляли тесто, из которого делали палочки разной формы или чаще длинные, в несколько метров спирали. Такие палочки (спирали) могли гореть месяцами, не требуя обслуживающего персонала. Известны огненные часы, представляющие одновременно </a:t>
            </a:r>
            <a:r>
              <a:rPr lang="ru-RU" sz="1800" dirty="0" smtClean="0">
                <a:solidFill>
                  <a:srgbClr val="FFFF00"/>
                </a:solidFill>
              </a:rPr>
              <a:t>и будильник</a:t>
            </a:r>
            <a:r>
              <a:rPr lang="ru-RU" sz="1800" dirty="0" smtClean="0">
                <a:solidFill>
                  <a:schemeClr val="bg1"/>
                </a:solidFill>
              </a:rPr>
              <a:t>. В этих часах к спирали или палочке в определенных местах подвешивались металлические шарики, которые при сгорании спирали (палочки) падали в фарфоровую вазу, производя громкий звон.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Широко применялись огненные часы в виде свечи, на которой нанесены метки. Сгорание отрезка свечи между метками соответствовало определенному промежутку времени.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План урока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1. Измерение времени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а) истинное солнечное время; б) среднее солнечное время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2. Определение географической долготы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а) местное время;         б) всемирное время;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в) поясная система;      г) летнее время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3. Календарь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а) лунный календарь.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б) лунно-солнечный календарь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в) юлианский календарь </a:t>
            </a:r>
          </a:p>
          <a:p>
            <a:pPr>
              <a:buNone/>
            </a:pPr>
            <a:r>
              <a:rPr lang="ru-RU" b="1" dirty="0" smtClean="0">
                <a:solidFill>
                  <a:schemeClr val="bg1"/>
                </a:solidFill>
              </a:rPr>
              <a:t>г) григорианский календарь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Водяные часы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Первые </a:t>
            </a:r>
            <a:r>
              <a:rPr lang="ru-RU" sz="3200" dirty="0" smtClean="0">
                <a:solidFill>
                  <a:srgbClr val="FFFF00"/>
                </a:solidFill>
              </a:rPr>
              <a:t>водяные часы</a:t>
            </a:r>
            <a:r>
              <a:rPr lang="ru-RU" sz="3200" dirty="0" smtClean="0">
                <a:solidFill>
                  <a:schemeClr val="bg1"/>
                </a:solidFill>
              </a:rPr>
              <a:t> представляли собой сосуд с отверстием, из которого вода вытекала за определенный промежуток времени</a:t>
            </a:r>
            <a:r>
              <a:rPr lang="ru-RU" sz="2800" dirty="0" smtClean="0"/>
              <a:t>. </a:t>
            </a:r>
          </a:p>
        </p:txBody>
      </p:sp>
      <p:pic>
        <p:nvPicPr>
          <p:cNvPr id="16389" name="Picture 10" descr="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76825" y="1600200"/>
            <a:ext cx="3609975" cy="4133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Механические часы</a:t>
            </a:r>
          </a:p>
        </p:txBody>
      </p:sp>
      <p:pic>
        <p:nvPicPr>
          <p:cNvPr id="17413" name="Picture 6" descr="мехиначеские часы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0113" y="1417638"/>
            <a:ext cx="3240087" cy="4708525"/>
          </a:xfrm>
          <a:noFill/>
        </p:spPr>
      </p:pic>
      <p:sp>
        <p:nvSpPr>
          <p:cNvPr id="1741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По мере развития производительных сил, роста городов повышались требования к приборам для измерения времени.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В конце ХI - начале XII вв. Были изобретены </a:t>
            </a:r>
            <a:r>
              <a:rPr lang="ru-RU" sz="2000" dirty="0" smtClean="0">
                <a:solidFill>
                  <a:srgbClr val="FFFF00"/>
                </a:solidFill>
              </a:rPr>
              <a:t>механические часы,</a:t>
            </a:r>
            <a:r>
              <a:rPr lang="ru-RU" sz="2000" dirty="0" smtClean="0">
                <a:solidFill>
                  <a:schemeClr val="bg1"/>
                </a:solidFill>
              </a:rPr>
              <a:t> ознаменовавшие собой целую эпоху. 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Заметный шаг в создании механических часов сделал Галилео Галилей, открывший явление </a:t>
            </a:r>
            <a:r>
              <a:rPr lang="ru-RU" sz="2000" dirty="0" smtClean="0">
                <a:solidFill>
                  <a:srgbClr val="FFFF00"/>
                </a:solidFill>
              </a:rPr>
              <a:t>изохронности маятника </a:t>
            </a:r>
            <a:r>
              <a:rPr lang="ru-RU" sz="2000" dirty="0" smtClean="0">
                <a:solidFill>
                  <a:schemeClr val="bg1"/>
                </a:solidFill>
              </a:rPr>
              <a:t>при малых колебаниях, т.е. независимости периода колебаний от амплитуды.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Электронные часы</a:t>
            </a:r>
          </a:p>
        </p:txBody>
      </p:sp>
      <p:pic>
        <p:nvPicPr>
          <p:cNvPr id="19460" name="Picture 15" descr="Безование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857232"/>
            <a:ext cx="4038600" cy="3053182"/>
          </a:xfrm>
          <a:noFill/>
        </p:spPr>
      </p:pic>
      <p:sp>
        <p:nvSpPr>
          <p:cNvPr id="1946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14744" y="1214423"/>
            <a:ext cx="4972056" cy="335758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/>
              <a:t>      </a:t>
            </a:r>
            <a:r>
              <a:rPr lang="ru-RU" sz="2400" dirty="0" smtClean="0"/>
              <a:t>Электронные часы, часы, в которых для отсчета времени используются периодические колебания электронного генератора, преобразованные в дискретные сигналы, повторяющиеся через 1 с, 1 мин, 1 ч и т. д.; сигналы выводятся на цифровое табло, показывающее текущее время, а в некоторых моделях также число, месяц, день недели. Основа электронных часов микросхема.</a:t>
            </a:r>
          </a:p>
        </p:txBody>
      </p:sp>
      <p:pic>
        <p:nvPicPr>
          <p:cNvPr id="6" name="Picture 17" descr="Без импирова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5720" y="3786190"/>
            <a:ext cx="3749670" cy="329896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000496" y="4813994"/>
            <a:ext cx="45005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Еще более точными часами, пришедшими на смену механическим были </a:t>
            </a:r>
            <a:r>
              <a:rPr lang="ru-RU" sz="2800" b="1" dirty="0" smtClean="0">
                <a:solidFill>
                  <a:srgbClr val="FFFF00"/>
                </a:solidFill>
              </a:rPr>
              <a:t>кварцевые </a:t>
            </a:r>
            <a:r>
              <a:rPr lang="ru-RU" sz="2800" dirty="0" smtClean="0">
                <a:solidFill>
                  <a:srgbClr val="FFFF00"/>
                </a:solidFill>
              </a:rPr>
              <a:t>часы. 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Календарь</a:t>
            </a:r>
            <a:endParaRPr lang="ru-RU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4586"/>
            <a:ext cx="8229600" cy="4709160"/>
          </a:xfrm>
        </p:spPr>
        <p:txBody>
          <a:bodyPr>
            <a:normAutofit/>
          </a:bodyPr>
          <a:lstStyle/>
          <a:p>
            <a:pPr marL="0" indent="411480" algn="just" eaLnBrk="1" hangingPunct="1">
              <a:spcBef>
                <a:spcPts val="0"/>
              </a:spcBef>
              <a:buFontTx/>
              <a:buNone/>
            </a:pPr>
            <a:r>
              <a:rPr lang="ru-RU" sz="2400" dirty="0" smtClean="0"/>
              <a:t>      </a:t>
            </a:r>
            <a:r>
              <a:rPr lang="ru-RU" sz="2400" dirty="0" smtClean="0">
                <a:solidFill>
                  <a:schemeClr val="bg1"/>
                </a:solidFill>
              </a:rPr>
              <a:t>Многовековая история человечества еще и неразрывно связана с календарем, потребность в котором возникла в глубокой древности. Календарь позволяет регулировать и планировать жизнь и хозяйственную деятельность, что особенно необходимо людям, занимающихся земледелием. В результате попыток согласования суток, месяца и года возникли три системы календарей: </a:t>
            </a:r>
            <a:r>
              <a:rPr lang="ru-RU" sz="2800" b="1" i="1" dirty="0" smtClean="0">
                <a:solidFill>
                  <a:srgbClr val="FFFF00"/>
                </a:solidFill>
              </a:rPr>
              <a:t>лунные</a:t>
            </a:r>
            <a:r>
              <a:rPr lang="ru-RU" sz="2400" dirty="0" smtClean="0">
                <a:solidFill>
                  <a:schemeClr val="bg1"/>
                </a:solidFill>
              </a:rPr>
              <a:t>, в которых хотели согласовать календарный месяц с фазами Луны; </a:t>
            </a:r>
            <a:r>
              <a:rPr lang="ru-RU" sz="2800" b="1" i="1" dirty="0" smtClean="0">
                <a:solidFill>
                  <a:srgbClr val="FFFF00"/>
                </a:solidFill>
              </a:rPr>
              <a:t>солнечные</a:t>
            </a:r>
            <a:r>
              <a:rPr lang="ru-RU" sz="2400" dirty="0" smtClean="0">
                <a:solidFill>
                  <a:schemeClr val="bg1"/>
                </a:solidFill>
              </a:rPr>
              <a:t>, в которых стремились согласовать продолжительность года с периодичностью процессов, происходящих в природе: </a:t>
            </a:r>
            <a:r>
              <a:rPr lang="ru-RU" sz="2800" b="1" i="1" dirty="0" smtClean="0">
                <a:solidFill>
                  <a:srgbClr val="FFFF00"/>
                </a:solidFill>
              </a:rPr>
              <a:t>лунно-солнечные</a:t>
            </a:r>
            <a:r>
              <a:rPr lang="ru-RU" sz="2400" dirty="0" smtClean="0">
                <a:solidFill>
                  <a:schemeClr val="bg1"/>
                </a:solidFill>
              </a:rPr>
              <a:t>, в которых хотели согласовать и то и другое.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8893175" cy="5576888"/>
          </a:xfrm>
        </p:spPr>
        <p:txBody>
          <a:bodyPr>
            <a:normAutofit lnSpcReduction="10000"/>
          </a:bodyPr>
          <a:lstStyle/>
          <a:p>
            <a:pPr marL="0" indent="411480" algn="just" eaLnBrk="1" hangingPunct="1">
              <a:spcBef>
                <a:spcPts val="0"/>
              </a:spcBef>
              <a:buFontTx/>
              <a:buNone/>
            </a:pPr>
            <a:r>
              <a:rPr lang="ru-RU" sz="1600" dirty="0" smtClean="0"/>
              <a:t>       </a:t>
            </a:r>
            <a:r>
              <a:rPr lang="ru-RU" sz="2600" dirty="0" smtClean="0">
                <a:solidFill>
                  <a:schemeClr val="bg1"/>
                </a:solidFill>
              </a:rPr>
              <a:t>Дальнейшее развитие календарных систем происходило путем разработки постоянных </a:t>
            </a:r>
            <a:r>
              <a:rPr lang="ru-RU" sz="2600" dirty="0" smtClean="0">
                <a:solidFill>
                  <a:srgbClr val="FFFF00"/>
                </a:solidFill>
              </a:rPr>
              <a:t>(«</a:t>
            </a:r>
            <a:r>
              <a:rPr lang="ru-RU" sz="2800" b="1" i="1" dirty="0" smtClean="0">
                <a:solidFill>
                  <a:srgbClr val="FFFF00"/>
                </a:solidFill>
              </a:rPr>
              <a:t>вечных</a:t>
            </a:r>
            <a:r>
              <a:rPr lang="ru-RU" sz="2600" dirty="0" smtClean="0">
                <a:solidFill>
                  <a:srgbClr val="FFFF00"/>
                </a:solidFill>
              </a:rPr>
              <a:t>»)</a:t>
            </a:r>
            <a:r>
              <a:rPr lang="ru-RU" sz="2600" dirty="0" smtClean="0">
                <a:solidFill>
                  <a:schemeClr val="bg1"/>
                </a:solidFill>
              </a:rPr>
              <a:t> календарей. </a:t>
            </a:r>
          </a:p>
          <a:p>
            <a:pPr marL="0" indent="411480" algn="just" eaLnBrk="1" hangingPunct="1">
              <a:spcBef>
                <a:spcPts val="0"/>
              </a:spcBef>
              <a:buFontTx/>
              <a:buNone/>
            </a:pPr>
            <a:r>
              <a:rPr lang="ru-RU" sz="2600" dirty="0" smtClean="0">
                <a:solidFill>
                  <a:schemeClr val="bg1"/>
                </a:solidFill>
              </a:rPr>
              <a:t>В настоящее время известны постоянные календари самых различных устройств, составленные как на короткие, так и на длительные промежутки времени, позволяющие определять день недели любой календарной даты </a:t>
            </a:r>
            <a:r>
              <a:rPr lang="ru-RU" sz="2600" dirty="0" smtClean="0">
                <a:solidFill>
                  <a:srgbClr val="FFFF00"/>
                </a:solidFill>
              </a:rPr>
              <a:t>юлианского или григорианского календаря </a:t>
            </a:r>
            <a:r>
              <a:rPr lang="ru-RU" sz="2600" dirty="0" smtClean="0">
                <a:solidFill>
                  <a:schemeClr val="bg1"/>
                </a:solidFill>
              </a:rPr>
              <a:t>или сразу обоих, - универсальные календари. </a:t>
            </a:r>
          </a:p>
          <a:p>
            <a:pPr marL="0" indent="411480" algn="just" eaLnBrk="1" hangingPunct="1">
              <a:spcBef>
                <a:spcPts val="0"/>
              </a:spcBef>
              <a:buFontTx/>
              <a:buNone/>
            </a:pPr>
            <a:r>
              <a:rPr lang="ru-RU" sz="2600" dirty="0" smtClean="0">
                <a:solidFill>
                  <a:schemeClr val="bg1"/>
                </a:solidFill>
              </a:rPr>
              <a:t>Все многообразие постоянных календарей можно разделить на календари </a:t>
            </a:r>
            <a:r>
              <a:rPr lang="ru-RU" sz="2600" dirty="0" smtClean="0">
                <a:solidFill>
                  <a:srgbClr val="FFFF00"/>
                </a:solidFill>
              </a:rPr>
              <a:t>аналитические</a:t>
            </a:r>
            <a:r>
              <a:rPr lang="ru-RU" sz="2600" dirty="0" smtClean="0">
                <a:solidFill>
                  <a:schemeClr val="bg1"/>
                </a:solidFill>
              </a:rPr>
              <a:t> - формулы различной сложности, позволяющие по заданной дате вычислять день недели любой прошедшей и будущей календарной даты, и </a:t>
            </a:r>
            <a:r>
              <a:rPr lang="ru-RU" sz="2600" dirty="0" smtClean="0">
                <a:solidFill>
                  <a:srgbClr val="FFFF00"/>
                </a:solidFill>
              </a:rPr>
              <a:t>табличные</a:t>
            </a:r>
            <a:r>
              <a:rPr lang="ru-RU" sz="2600" dirty="0" smtClean="0">
                <a:solidFill>
                  <a:schemeClr val="bg1"/>
                </a:solidFill>
              </a:rPr>
              <a:t> - таблицы различной конструкции как с неподвижными, так и с подвижными частями.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844" y="476250"/>
            <a:ext cx="885831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Календарь</a:t>
            </a:r>
          </a:p>
          <a:p>
            <a:pPr indent="457200" algn="just"/>
            <a:r>
              <a:rPr lang="ru-RU" sz="1900" dirty="0" smtClean="0">
                <a:solidFill>
                  <a:schemeClr val="bg1"/>
                </a:solidFill>
              </a:rPr>
              <a:t>Календарь </a:t>
            </a:r>
            <a:r>
              <a:rPr lang="ru-RU" sz="1900" dirty="0">
                <a:solidFill>
                  <a:schemeClr val="bg1"/>
                </a:solidFill>
              </a:rPr>
              <a:t>с високосными годами называется </a:t>
            </a:r>
            <a:r>
              <a:rPr lang="ru-RU" sz="1900" dirty="0">
                <a:solidFill>
                  <a:srgbClr val="FFFF00"/>
                </a:solidFill>
              </a:rPr>
              <a:t>юлианским</a:t>
            </a:r>
            <a:r>
              <a:rPr lang="ru-RU" sz="1900" dirty="0">
                <a:solidFill>
                  <a:schemeClr val="bg1"/>
                </a:solidFill>
              </a:rPr>
              <a:t>. </a:t>
            </a:r>
            <a:r>
              <a:rPr lang="ru-RU" sz="1900" dirty="0" smtClean="0">
                <a:solidFill>
                  <a:schemeClr val="bg1"/>
                </a:solidFill>
              </a:rPr>
              <a:t>Он </a:t>
            </a:r>
            <a:r>
              <a:rPr lang="ru-RU" sz="1900" dirty="0">
                <a:solidFill>
                  <a:schemeClr val="bg1"/>
                </a:solidFill>
              </a:rPr>
              <a:t>был разработан по поручению Юлия Цезаря в 45 году до н.э</a:t>
            </a:r>
            <a:r>
              <a:rPr lang="ru-RU" sz="1900" dirty="0" smtClean="0">
                <a:solidFill>
                  <a:schemeClr val="bg1"/>
                </a:solidFill>
              </a:rPr>
              <a:t>. Юлианский </a:t>
            </a:r>
            <a:r>
              <a:rPr lang="ru-RU" sz="1900" dirty="0">
                <a:solidFill>
                  <a:schemeClr val="bg1"/>
                </a:solidFill>
              </a:rPr>
              <a:t>календарь дает ошибку в одни сутки за 128 лет. </a:t>
            </a:r>
          </a:p>
          <a:p>
            <a:pPr indent="457200" algn="just"/>
            <a:r>
              <a:rPr lang="ru-RU" sz="1900" dirty="0" smtClean="0">
                <a:solidFill>
                  <a:srgbClr val="FFFF00"/>
                </a:solidFill>
              </a:rPr>
              <a:t>Григорианский</a:t>
            </a:r>
            <a:r>
              <a:rPr lang="ru-RU" sz="1900" dirty="0" smtClean="0">
                <a:solidFill>
                  <a:schemeClr val="bg1"/>
                </a:solidFill>
              </a:rPr>
              <a:t> </a:t>
            </a:r>
            <a:r>
              <a:rPr lang="ru-RU" sz="1900" dirty="0">
                <a:solidFill>
                  <a:schemeClr val="bg1"/>
                </a:solidFill>
              </a:rPr>
              <a:t>календарь (т.н. новый стиль) ввел папа Григорий XIII. </a:t>
            </a:r>
          </a:p>
          <a:p>
            <a:pPr indent="457200" algn="just"/>
            <a:r>
              <a:rPr lang="ru-RU" sz="1900" dirty="0">
                <a:solidFill>
                  <a:schemeClr val="bg1"/>
                </a:solidFill>
              </a:rPr>
              <a:t>В соответствии со специальной буллой счет дней был передвинут на 10 суток вперед.</a:t>
            </a:r>
            <a:r>
              <a:rPr lang="ru-RU" sz="1900" dirty="0"/>
              <a:t> </a:t>
            </a:r>
            <a:r>
              <a:rPr lang="ru-RU" sz="1900" dirty="0">
                <a:solidFill>
                  <a:schemeClr val="bg1"/>
                </a:solidFill>
              </a:rPr>
              <a:t>Следующий день после 4 октября 1582 года стали считать 15 октября. </a:t>
            </a:r>
          </a:p>
          <a:p>
            <a:pPr indent="457200" algn="just"/>
            <a:r>
              <a:rPr lang="ru-RU" sz="1900" dirty="0">
                <a:solidFill>
                  <a:schemeClr val="bg1"/>
                </a:solidFill>
              </a:rPr>
              <a:t>Григорианский календарь тоже с високосными годами, но в нем не считаются високосными годы столетий, у которых число сотен не делится без остатка на 4 (1700, 1800, 1900, 2100 и т.д.). </a:t>
            </a:r>
            <a:r>
              <a:rPr lang="ru-RU" sz="1900" dirty="0" smtClean="0">
                <a:solidFill>
                  <a:schemeClr val="bg1"/>
                </a:solidFill>
              </a:rPr>
              <a:t>Подобная </a:t>
            </a:r>
            <a:r>
              <a:rPr lang="ru-RU" sz="1900" dirty="0">
                <a:solidFill>
                  <a:schemeClr val="bg1"/>
                </a:solidFill>
              </a:rPr>
              <a:t>система даст ошибку в одни сутки за 3300 лет.</a:t>
            </a:r>
          </a:p>
          <a:p>
            <a:pPr indent="457200" algn="just"/>
            <a:r>
              <a:rPr lang="ru-RU" sz="1900" dirty="0" smtClean="0">
                <a:solidFill>
                  <a:schemeClr val="bg1"/>
                </a:solidFill>
              </a:rPr>
              <a:t>На </a:t>
            </a:r>
            <a:r>
              <a:rPr lang="ru-RU" sz="1900" dirty="0">
                <a:solidFill>
                  <a:schemeClr val="bg1"/>
                </a:solidFill>
              </a:rPr>
              <a:t>территории нашей страны григорианский календарь был введен в 1918 году. </a:t>
            </a:r>
          </a:p>
          <a:p>
            <a:pPr indent="457200" algn="just"/>
            <a:r>
              <a:rPr lang="ru-RU" sz="1900" dirty="0">
                <a:solidFill>
                  <a:schemeClr val="bg1"/>
                </a:solidFill>
              </a:rPr>
              <a:t>В соответствии с декретом счет дней был передвинут на 13 суток вперед. Следующий день после 31 января стали считать 14 февраля.</a:t>
            </a:r>
          </a:p>
          <a:p>
            <a:pPr indent="457200" algn="just"/>
            <a:r>
              <a:rPr lang="ru-RU" sz="1900" dirty="0" smtClean="0">
                <a:solidFill>
                  <a:schemeClr val="bg1"/>
                </a:solidFill>
              </a:rPr>
              <a:t>В </a:t>
            </a:r>
            <a:r>
              <a:rPr lang="ru-RU" sz="1900" dirty="0">
                <a:solidFill>
                  <a:schemeClr val="bg1"/>
                </a:solidFill>
              </a:rPr>
              <a:t>настоящее время в большинстве стран мира применяется христианская эра. Счет лет начинается от Рождества Христова. </a:t>
            </a:r>
          </a:p>
          <a:p>
            <a:pPr indent="457200" algn="just"/>
            <a:r>
              <a:rPr lang="ru-RU" sz="1900" dirty="0">
                <a:solidFill>
                  <a:srgbClr val="FFFF00"/>
                </a:solidFill>
              </a:rPr>
              <a:t>Эта дата была введена монахом </a:t>
            </a:r>
            <a:r>
              <a:rPr lang="ru-RU" sz="1900" dirty="0" err="1">
                <a:solidFill>
                  <a:srgbClr val="FFFF00"/>
                </a:solidFill>
              </a:rPr>
              <a:t>Дионисием</a:t>
            </a:r>
            <a:r>
              <a:rPr lang="ru-RU" sz="1900" dirty="0">
                <a:solidFill>
                  <a:srgbClr val="FFFF00"/>
                </a:solidFill>
              </a:rPr>
              <a:t> в 525 году. </a:t>
            </a:r>
          </a:p>
          <a:p>
            <a:pPr indent="457200" algn="just"/>
            <a:r>
              <a:rPr lang="ru-RU" sz="1900" dirty="0">
                <a:solidFill>
                  <a:schemeClr val="bg1"/>
                </a:solidFill>
              </a:rPr>
              <a:t>Все годы до этой даты стали именоваться «до нашей эры», а все последующие даты стали «нашей эры».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2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45381"/>
              </p:ext>
            </p:extLst>
          </p:nvPr>
        </p:nvGraphicFramePr>
        <p:xfrm>
          <a:off x="684213" y="3124200"/>
          <a:ext cx="8075612" cy="3068003"/>
        </p:xfrm>
        <a:graphic>
          <a:graphicData uri="http://schemas.openxmlformats.org/drawingml/2006/table">
            <a:tbl>
              <a:tblPr/>
              <a:tblGrid>
                <a:gridCol w="1700212"/>
                <a:gridCol w="2124075"/>
                <a:gridCol w="2125663"/>
                <a:gridCol w="2125662"/>
              </a:tblGrid>
              <a:tr h="334963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Количество дней в месяцах юлианского  календаря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месяцы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месяцы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дней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дней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Январь 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Квинтилис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Февраль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и 30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Секстилис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Март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Сентебер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Апрель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Октембер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Новембер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Июнь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Декембер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0" name="Rectangle 226"/>
          <p:cNvSpPr>
            <a:spLocks noChangeArrowheads="1"/>
          </p:cNvSpPr>
          <p:nvPr/>
        </p:nvSpPr>
        <p:spPr bwMode="auto">
          <a:xfrm>
            <a:off x="0" y="480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sz="1800"/>
          </a:p>
        </p:txBody>
      </p:sp>
      <p:graphicFrame>
        <p:nvGraphicFramePr>
          <p:cNvPr id="47518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22945"/>
              </p:ext>
            </p:extLst>
          </p:nvPr>
        </p:nvGraphicFramePr>
        <p:xfrm>
          <a:off x="684213" y="317500"/>
          <a:ext cx="8075612" cy="2804160"/>
        </p:xfrm>
        <a:graphic>
          <a:graphicData uri="http://schemas.openxmlformats.org/drawingml/2006/table">
            <a:tbl>
              <a:tblPr/>
              <a:tblGrid>
                <a:gridCol w="1757362"/>
                <a:gridCol w="2106613"/>
                <a:gridCol w="2105025"/>
                <a:gridCol w="2106612"/>
              </a:tblGrid>
              <a:tr h="3016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дней  в месяцах в первоначальном римском календаре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месяцы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месяцы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дней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дней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Март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Сентябрь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Апрель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Октябрь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Май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Ноябрь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Июнь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Декабрь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Квинтилис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Январь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Секстилис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Февраль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 descr="11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349584"/>
            <a:ext cx="2513126" cy="3314303"/>
          </a:xfrm>
          <a:prstGeom prst="rect">
            <a:avLst/>
          </a:prstGeom>
          <a:noFill/>
        </p:spPr>
      </p:pic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67400" y="5300663"/>
            <a:ext cx="25193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dirty="0">
                <a:solidFill>
                  <a:srgbClr val="CCFFFF"/>
                </a:solidFill>
              </a:rPr>
              <a:t>Древнегреческий</a:t>
            </a:r>
          </a:p>
          <a:p>
            <a:pPr algn="ctr"/>
            <a:r>
              <a:rPr lang="ru-RU" sz="2400" dirty="0">
                <a:solidFill>
                  <a:srgbClr val="CCFFFF"/>
                </a:solidFill>
              </a:rPr>
              <a:t>бог времени</a:t>
            </a:r>
            <a:r>
              <a:rPr lang="ru-RU" sz="2400">
                <a:solidFill>
                  <a:srgbClr val="CCFFFF"/>
                </a:solidFill>
              </a:rPr>
              <a:t> </a:t>
            </a:r>
            <a:endParaRPr lang="ru-RU" sz="2400" smtClean="0">
              <a:solidFill>
                <a:srgbClr val="CCFFFF"/>
              </a:solidFill>
            </a:endParaRPr>
          </a:p>
          <a:p>
            <a:pPr algn="ctr"/>
            <a:r>
              <a:rPr lang="ru-RU" sz="2400" smtClean="0">
                <a:solidFill>
                  <a:srgbClr val="CCFFFF"/>
                </a:solidFill>
              </a:rPr>
              <a:t>Кронос</a:t>
            </a:r>
            <a:endParaRPr lang="ru-RU" sz="2400" dirty="0">
              <a:solidFill>
                <a:srgbClr val="CCFFFF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68313" y="1196975"/>
            <a:ext cx="4681537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Главное свойство времени состоит в том, что оно длится, течет безостановочно. </a:t>
            </a:r>
          </a:p>
          <a:p>
            <a:pPr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Время необратимо – путешествия на машине времени в прошлое невозможны. </a:t>
            </a:r>
          </a:p>
          <a:p>
            <a:pPr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«Нельзя дважды войти в одну и ту же реку», – говорил Гераклит.</a:t>
            </a:r>
          </a:p>
          <a:p>
            <a:pPr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В древних мифах отражалось важное</a:t>
            </a:r>
          </a:p>
          <a:p>
            <a:r>
              <a:rPr lang="ru-RU" dirty="0">
                <a:solidFill>
                  <a:schemeClr val="bg1"/>
                </a:solidFill>
              </a:rPr>
              <a:t>значение времени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Основная единица времени- сутки, месяц, год.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Основная величина измерения времени, связана с периодом вращения земного шара вокруг своей оси обращения</a:t>
            </a:r>
            <a:endParaRPr lang="ru-RU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50825" y="357166"/>
            <a:ext cx="8642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Время – это непрерывная череда сменяющих друг друга явлений.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35150" y="6308725"/>
            <a:ext cx="5976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dirty="0">
                <a:solidFill>
                  <a:srgbClr val="FFFF00"/>
                </a:solidFill>
              </a:rPr>
              <a:t>Солнечные часы по форме очень разнообразны</a:t>
            </a:r>
          </a:p>
        </p:txBody>
      </p:sp>
      <p:pic>
        <p:nvPicPr>
          <p:cNvPr id="9224" name="Picture 8" descr="11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142984"/>
            <a:ext cx="3906837" cy="5200650"/>
          </a:xfrm>
          <a:prstGeom prst="rect">
            <a:avLst/>
          </a:prstGeom>
          <a:noFill/>
        </p:spPr>
      </p:pic>
      <p:pic>
        <p:nvPicPr>
          <p:cNvPr id="9225" name="Picture 9" descr="11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36"/>
            <a:ext cx="2411412" cy="1608137"/>
          </a:xfrm>
          <a:prstGeom prst="rect">
            <a:avLst/>
          </a:prstGeom>
          <a:noFill/>
        </p:spPr>
      </p:pic>
      <p:pic>
        <p:nvPicPr>
          <p:cNvPr id="9226" name="Picture 10" descr="11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1052513"/>
            <a:ext cx="2952750" cy="1624012"/>
          </a:xfrm>
          <a:prstGeom prst="rect">
            <a:avLst/>
          </a:prstGeom>
          <a:noFill/>
        </p:spPr>
      </p:pic>
      <p:pic>
        <p:nvPicPr>
          <p:cNvPr id="9227" name="Picture 11" descr="118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3929066"/>
            <a:ext cx="2305050" cy="2009775"/>
          </a:xfrm>
          <a:prstGeom prst="rect">
            <a:avLst/>
          </a:prstGeom>
          <a:noFill/>
        </p:spPr>
      </p:pic>
      <p:pic>
        <p:nvPicPr>
          <p:cNvPr id="9228" name="Picture 12" descr="118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788" y="4714884"/>
            <a:ext cx="2843212" cy="1695450"/>
          </a:xfrm>
          <a:prstGeom prst="rect">
            <a:avLst/>
          </a:prstGeom>
          <a:noFill/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0" y="142852"/>
            <a:ext cx="889317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Издавна отсчет времени измерялся сутками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</a:rPr>
              <a:t>по времени оборота Земли вокруг своей оси.</a:t>
            </a:r>
          </a:p>
        </p:txBody>
      </p:sp>
      <p:pic>
        <p:nvPicPr>
          <p:cNvPr id="10" name="Picture 8" descr="europe_1_34_edinburgh_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3923" y="2786058"/>
            <a:ext cx="2730077" cy="1785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188913"/>
            <a:ext cx="9144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Тысячи лет назад люди заметили, что многое в природе повторяется: 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Солнце встает на востоке и заходит на западе, лето сменяет зиму и наоборот. </a:t>
            </a:r>
          </a:p>
          <a:p>
            <a:pPr algn="ctr"/>
            <a:r>
              <a:rPr lang="ru-RU">
                <a:solidFill>
                  <a:schemeClr val="bg1"/>
                </a:solidFill>
              </a:rPr>
              <a:t>Именно тогда возникли первые единицы времени – </a:t>
            </a:r>
            <a:r>
              <a:rPr lang="ru-RU" i="1">
                <a:solidFill>
                  <a:srgbClr val="FFFF00"/>
                </a:solidFill>
              </a:rPr>
              <a:t>день</a:t>
            </a:r>
            <a:r>
              <a:rPr lang="ru-RU">
                <a:solidFill>
                  <a:schemeClr val="bg1"/>
                </a:solidFill>
              </a:rPr>
              <a:t>, </a:t>
            </a:r>
            <a:r>
              <a:rPr lang="ru-RU" i="1">
                <a:solidFill>
                  <a:srgbClr val="FFFF00"/>
                </a:solidFill>
              </a:rPr>
              <a:t>месяц</a:t>
            </a:r>
            <a:r>
              <a:rPr lang="ru-RU">
                <a:solidFill>
                  <a:schemeClr val="bg1"/>
                </a:solidFill>
              </a:rPr>
              <a:t> и </a:t>
            </a:r>
            <a:r>
              <a:rPr lang="ru-RU" i="1">
                <a:solidFill>
                  <a:srgbClr val="FFFF00"/>
                </a:solidFill>
              </a:rPr>
              <a:t>год</a:t>
            </a:r>
            <a:r>
              <a:rPr lang="ru-RU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50825" y="1268413"/>
            <a:ext cx="3960813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ru-RU" dirty="0">
                <a:solidFill>
                  <a:schemeClr val="bg1"/>
                </a:solidFill>
              </a:rPr>
              <a:t>С помощью простейших астрономических приборов было установлено, что в году около 360 дней, и приблизительно за 30 дней силуэт Луны проходит цикл от одного полнолуния к следующему. </a:t>
            </a:r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Поэтому халдейские мудрецы приняли в основу шестидесятеричную систему счисления: сутки разбили на 12 ночных и 12 дневных </a:t>
            </a:r>
            <a:r>
              <a:rPr lang="ru-RU" b="1" i="1" dirty="0">
                <a:solidFill>
                  <a:schemeClr val="bg1"/>
                </a:solidFill>
              </a:rPr>
              <a:t>часов</a:t>
            </a:r>
            <a:r>
              <a:rPr lang="ru-RU" dirty="0">
                <a:solidFill>
                  <a:schemeClr val="bg1"/>
                </a:solidFill>
              </a:rPr>
              <a:t>, окружность – на 360 градусов. Каждый час и каждый градус были разделены на 60 </a:t>
            </a:r>
            <a:r>
              <a:rPr lang="ru-RU" b="1" i="1" dirty="0">
                <a:solidFill>
                  <a:schemeClr val="bg1"/>
                </a:solidFill>
              </a:rPr>
              <a:t>минут</a:t>
            </a:r>
            <a:r>
              <a:rPr lang="ru-RU" dirty="0">
                <a:solidFill>
                  <a:schemeClr val="bg1"/>
                </a:solidFill>
              </a:rPr>
              <a:t>, а каждая минута – на 60 </a:t>
            </a:r>
            <a:r>
              <a:rPr lang="ru-RU" b="1" i="1" dirty="0">
                <a:solidFill>
                  <a:schemeClr val="bg1"/>
                </a:solidFill>
              </a:rPr>
              <a:t>секунд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082" name="Picture 10" descr="01010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341438"/>
            <a:ext cx="4392612" cy="4392612"/>
          </a:xfrm>
          <a:prstGeom prst="rect">
            <a:avLst/>
          </a:prstGeom>
          <a:noFill/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932363" y="5661025"/>
            <a:ext cx="3743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>
                <a:solidFill>
                  <a:srgbClr val="CCFFFF"/>
                </a:solidFill>
              </a:rPr>
              <a:t>Сутки разделены на 24 часа, </a:t>
            </a:r>
          </a:p>
          <a:p>
            <a:pPr algn="ctr"/>
            <a:r>
              <a:rPr lang="ru-RU" sz="1600">
                <a:solidFill>
                  <a:srgbClr val="CCFFFF"/>
                </a:solidFill>
              </a:rPr>
              <a:t>каждый час – на 60 минут.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964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solidFill>
                  <a:schemeClr val="bg1"/>
                </a:solidFill>
              </a:rPr>
              <a:t>В древности люди определяли время по Солнцу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0" y="3357563"/>
            <a:ext cx="457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CCFFFF"/>
                </a:solidFill>
              </a:rPr>
              <a:t>Древняя индийская обсерватория в Дели, выполнявшая также роль солнечных часов.</a:t>
            </a:r>
          </a:p>
        </p:txBody>
      </p:sp>
      <p:pic>
        <p:nvPicPr>
          <p:cNvPr id="6152" name="Picture 8" descr="11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836613"/>
            <a:ext cx="3384550" cy="2538412"/>
          </a:xfrm>
          <a:prstGeom prst="rect">
            <a:avLst/>
          </a:prstGeom>
          <a:noFill/>
        </p:spPr>
      </p:pic>
      <p:pic>
        <p:nvPicPr>
          <p:cNvPr id="6158" name="Picture 14" descr="5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836613"/>
            <a:ext cx="3746500" cy="2622550"/>
          </a:xfrm>
          <a:prstGeom prst="rect">
            <a:avLst/>
          </a:prstGeom>
          <a:noFill/>
        </p:spPr>
      </p:pic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59338" y="3500438"/>
            <a:ext cx="428466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>
                <a:solidFill>
                  <a:srgbClr val="CCFFFF"/>
                </a:solidFill>
              </a:rPr>
              <a:t>Величественный Стоунхендж – одна из древнейших астрономических обсерваторий, построенная пять тысяч лет назад в Южной Англии. </a:t>
            </a:r>
          </a:p>
          <a:p>
            <a:pPr algn="ctr"/>
            <a:r>
              <a:rPr lang="ru-RU" sz="1600">
                <a:solidFill>
                  <a:srgbClr val="CCFFFF"/>
                </a:solidFill>
              </a:rPr>
              <a:t>Уже в те времена умели определять время по моменту восхода Солнца.</a:t>
            </a:r>
          </a:p>
        </p:txBody>
      </p:sp>
      <p:pic>
        <p:nvPicPr>
          <p:cNvPr id="6160" name="Picture 16" descr="11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4221163"/>
            <a:ext cx="2808287" cy="2341562"/>
          </a:xfrm>
          <a:prstGeom prst="rect">
            <a:avLst/>
          </a:prstGeom>
          <a:noFill/>
        </p:spPr>
      </p:pic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492500" y="5949950"/>
            <a:ext cx="3924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>
                <a:solidFill>
                  <a:srgbClr val="CCFFFF"/>
                </a:solidFill>
              </a:rPr>
              <a:t>Солнечный календарь </a:t>
            </a:r>
          </a:p>
          <a:p>
            <a:r>
              <a:rPr lang="ru-RU" sz="1600">
                <a:solidFill>
                  <a:srgbClr val="CCFFFF"/>
                </a:solidFill>
              </a:rPr>
              <a:t>древних ацтеков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9389" y="260350"/>
            <a:ext cx="446405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57200" algn="just"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Последующие более точные измерения показали, что Земля делает полный оборот вокруг Солнца за 365 суток 5 часов 48 минут и 46 секунд, т.е. в течение </a:t>
            </a:r>
            <a:r>
              <a:rPr lang="ru-RU" dirty="0">
                <a:solidFill>
                  <a:srgbClr val="FFFF00"/>
                </a:solidFill>
              </a:rPr>
              <a:t>365,25636</a:t>
            </a:r>
            <a:r>
              <a:rPr lang="ru-RU" dirty="0">
                <a:solidFill>
                  <a:schemeClr val="bg1"/>
                </a:solidFill>
              </a:rPr>
              <a:t> суток. </a:t>
            </a:r>
          </a:p>
          <a:p>
            <a:pPr indent="457200" algn="just"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Луне же, чтобы обойти Землю, требуется от 29,25 до 29,85 суток. </a:t>
            </a:r>
          </a:p>
          <a:p>
            <a:pPr indent="457200" algn="just">
              <a:spcBef>
                <a:spcPct val="50000"/>
              </a:spcBef>
            </a:pPr>
            <a:r>
              <a:rPr lang="ru-RU" dirty="0">
                <a:solidFill>
                  <a:schemeClr val="bg1"/>
                </a:solidFill>
              </a:rPr>
              <a:t>Промежуток времени между двумя </a:t>
            </a:r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кульминациями Солнца называется  </a:t>
            </a:r>
          </a:p>
          <a:p>
            <a:pPr indent="457200" algn="just"/>
            <a:r>
              <a:rPr lang="ru-RU" dirty="0">
                <a:solidFill>
                  <a:srgbClr val="FFFF00"/>
                </a:solidFill>
              </a:rPr>
              <a:t>солнечные сутки</a:t>
            </a:r>
            <a:r>
              <a:rPr lang="ru-RU" dirty="0" smtClean="0">
                <a:solidFill>
                  <a:schemeClr val="bg1"/>
                </a:solidFill>
              </a:rPr>
              <a:t>. Они начинаются в момент нижней кульминации Солнца на данном меридиане (т.е. в полночь). </a:t>
            </a:r>
          </a:p>
          <a:p>
            <a:pPr indent="457200" algn="just"/>
            <a:r>
              <a:rPr lang="ru-RU" dirty="0" smtClean="0">
                <a:solidFill>
                  <a:schemeClr val="bg1"/>
                </a:solidFill>
              </a:rPr>
              <a:t>Солнечные сутки не одинаковы – </a:t>
            </a:r>
          </a:p>
          <a:p>
            <a:pPr indent="457200" algn="just"/>
            <a:r>
              <a:rPr lang="ru-RU" dirty="0" smtClean="0">
                <a:solidFill>
                  <a:schemeClr val="bg1"/>
                </a:solidFill>
              </a:rPr>
              <a:t>из-за эксцентриситета земной орбиты зимой в северном полушарии сутки длятся немного больше, чем летом, а в южном – наоборот. </a:t>
            </a:r>
          </a:p>
          <a:p>
            <a:pPr indent="457200" algn="just"/>
            <a:r>
              <a:rPr lang="ru-RU" dirty="0" smtClean="0">
                <a:solidFill>
                  <a:schemeClr val="bg1"/>
                </a:solidFill>
              </a:rPr>
              <a:t>Кроме того, плоскость эклиптики наклонена к плоскости земного экватора. </a:t>
            </a:r>
          </a:p>
          <a:p>
            <a:pPr indent="457200" algn="just"/>
            <a:r>
              <a:rPr lang="ru-RU" dirty="0" smtClean="0">
                <a:solidFill>
                  <a:schemeClr val="bg1"/>
                </a:solidFill>
              </a:rPr>
              <a:t>Поэтому были введены </a:t>
            </a:r>
            <a:r>
              <a:rPr lang="ru-RU" dirty="0" smtClean="0">
                <a:solidFill>
                  <a:srgbClr val="FFFF00"/>
                </a:solidFill>
              </a:rPr>
              <a:t>средние солнечные сутки</a:t>
            </a:r>
            <a:r>
              <a:rPr lang="ru-RU" dirty="0" smtClean="0">
                <a:solidFill>
                  <a:schemeClr val="bg1"/>
                </a:solidFill>
              </a:rPr>
              <a:t>, равные 24 часам.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77" name="Picture 9" descr="11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258888" y="6308725"/>
            <a:ext cx="3313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CCFFFF"/>
                </a:solidFill>
              </a:rPr>
              <a:t>Часы «Биг-Бен» в Лондоне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95513" y="5949950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solidFill>
                <a:srgbClr val="CCFFFF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88912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Время прошедшее от момента нижней кульминации центра солнечного диска до любого другого его положения на одном и том же географическом меридиане, называется </a:t>
            </a:r>
            <a:r>
              <a:rPr lang="ru-RU" dirty="0" smtClean="0">
                <a:solidFill>
                  <a:srgbClr val="FFFF00"/>
                </a:solidFill>
              </a:rPr>
              <a:t>истинным солнечным временем ( Т</a:t>
            </a:r>
            <a:r>
              <a:rPr lang="el-GR" sz="1000" dirty="0" smtClean="0">
                <a:solidFill>
                  <a:srgbClr val="FFFF00"/>
                </a:solidFill>
              </a:rPr>
              <a:t>Θ</a:t>
            </a:r>
            <a:r>
              <a:rPr lang="ru-RU" sz="1000" dirty="0" smtClean="0">
                <a:solidFill>
                  <a:srgbClr val="FFFF00"/>
                </a:solidFill>
              </a:rPr>
              <a:t>  </a:t>
            </a:r>
            <a:r>
              <a:rPr lang="ru-RU" dirty="0" smtClean="0">
                <a:solidFill>
                  <a:srgbClr val="FFFF00"/>
                </a:solidFill>
              </a:rPr>
              <a:t>)  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Разность между средним солнечным временем и истинным солнечным временем в один и тот же момент называется </a:t>
            </a:r>
            <a:r>
              <a:rPr lang="ru-RU" dirty="0" smtClean="0">
                <a:solidFill>
                  <a:srgbClr val="FFFF00"/>
                </a:solidFill>
              </a:rPr>
              <a:t>уравнением времени   </a:t>
            </a:r>
            <a:r>
              <a:rPr lang="el-GR" dirty="0" smtClean="0">
                <a:solidFill>
                  <a:srgbClr val="FFFF00"/>
                </a:solidFill>
              </a:rPr>
              <a:t>η</a:t>
            </a:r>
            <a:r>
              <a:rPr lang="ru-RU" dirty="0" smtClean="0">
                <a:solidFill>
                  <a:srgbClr val="FFFF00"/>
                </a:solidFill>
              </a:rPr>
              <a:t>. (</a:t>
            </a:r>
            <a:r>
              <a:rPr lang="el-GR" dirty="0" smtClean="0">
                <a:solidFill>
                  <a:srgbClr val="FFFF00"/>
                </a:solidFill>
              </a:rPr>
              <a:t>η</a:t>
            </a:r>
            <a:r>
              <a:rPr lang="ru-RU" dirty="0" smtClean="0">
                <a:solidFill>
                  <a:srgbClr val="FFFF00"/>
                </a:solidFill>
              </a:rPr>
              <a:t>= Т</a:t>
            </a:r>
            <a:r>
              <a:rPr lang="el-GR" sz="1000" dirty="0" smtClean="0">
                <a:solidFill>
                  <a:srgbClr val="FFFF00"/>
                </a:solidFill>
              </a:rPr>
              <a:t>Θ</a:t>
            </a:r>
            <a:r>
              <a:rPr lang="ru-RU" sz="1000" dirty="0" smtClean="0">
                <a:solidFill>
                  <a:srgbClr val="FFFF00"/>
                </a:solidFill>
              </a:rPr>
              <a:t> - </a:t>
            </a:r>
            <a:r>
              <a:rPr lang="ru-RU" dirty="0" err="1" smtClean="0">
                <a:solidFill>
                  <a:srgbClr val="FFFF00"/>
                </a:solidFill>
              </a:rPr>
              <a:t>Тср</a:t>
            </a:r>
            <a:r>
              <a:rPr lang="ru-RU" dirty="0" smtClean="0">
                <a:solidFill>
                  <a:srgbClr val="FFFF00"/>
                </a:solidFill>
              </a:rPr>
              <a:t> )</a:t>
            </a:r>
          </a:p>
        </p:txBody>
      </p:sp>
      <p:pic>
        <p:nvPicPr>
          <p:cNvPr id="13316" name="Picture 4" descr="11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368" y="2171939"/>
            <a:ext cx="4717925" cy="3232150"/>
          </a:xfrm>
          <a:prstGeom prst="rect">
            <a:avLst/>
          </a:prstGeom>
          <a:noFill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284663" y="6429396"/>
            <a:ext cx="4859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dirty="0">
                <a:solidFill>
                  <a:srgbClr val="CCFFFF"/>
                </a:solidFill>
              </a:rPr>
              <a:t>Гринвич. Лондон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0825" y="1822450"/>
            <a:ext cx="3995738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ru-RU" dirty="0">
                <a:solidFill>
                  <a:schemeClr val="bg1"/>
                </a:solidFill>
              </a:rPr>
              <a:t>Среднее солнечное время, считаемое от  полуночи, на гринвичском меридиане</a:t>
            </a:r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называют </a:t>
            </a:r>
            <a:r>
              <a:rPr lang="ru-RU" dirty="0">
                <a:solidFill>
                  <a:srgbClr val="FFFF00"/>
                </a:solidFill>
              </a:rPr>
              <a:t>всемирным</a:t>
            </a:r>
            <a:r>
              <a:rPr lang="ru-RU" dirty="0">
                <a:solidFill>
                  <a:schemeClr val="bg1"/>
                </a:solidFill>
              </a:rPr>
              <a:t> временем. Обозначается </a:t>
            </a:r>
            <a:r>
              <a:rPr lang="ru-RU" dirty="0">
                <a:solidFill>
                  <a:srgbClr val="FFFF00"/>
                </a:solidFill>
              </a:rPr>
              <a:t>UT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Universal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Time</a:t>
            </a:r>
            <a:r>
              <a:rPr lang="ru-RU" dirty="0">
                <a:solidFill>
                  <a:schemeClr val="bg1"/>
                </a:solidFill>
              </a:rPr>
              <a:t>). </a:t>
            </a:r>
          </a:p>
          <a:p>
            <a:pPr indent="457200" algn="just"/>
            <a:endParaRPr lang="ru-RU" sz="1000" dirty="0">
              <a:solidFill>
                <a:schemeClr val="bg1"/>
              </a:solidFill>
            </a:endParaRPr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Для повседневной жизни удобно </a:t>
            </a:r>
            <a:r>
              <a:rPr lang="ru-RU" dirty="0">
                <a:solidFill>
                  <a:srgbClr val="FFFF00"/>
                </a:solidFill>
              </a:rPr>
              <a:t>местное время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– оно связано с чередованием дня и ночи в данной местности.</a:t>
            </a:r>
            <a:r>
              <a:rPr lang="ru-RU" dirty="0"/>
              <a:t> </a:t>
            </a:r>
          </a:p>
          <a:p>
            <a:pPr indent="457200" algn="just"/>
            <a:endParaRPr lang="ru-RU" sz="1000" dirty="0"/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В местности с географической долготой </a:t>
            </a:r>
            <a:r>
              <a:rPr lang="el-G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местное время (Т</a:t>
            </a:r>
            <a:r>
              <a:rPr lang="el-GR" baseline="-25000" dirty="0">
                <a:solidFill>
                  <a:schemeClr val="bg1"/>
                </a:solidFill>
                <a:latin typeface="Times New Roman" pitchFamily="18" charset="0"/>
              </a:rPr>
              <a:t>λ</a:t>
            </a:r>
            <a:r>
              <a:rPr lang="ru-RU" dirty="0">
                <a:solidFill>
                  <a:schemeClr val="bg1"/>
                </a:solidFill>
              </a:rPr>
              <a:t>) будет отличаться от всемирного (Т</a:t>
            </a:r>
            <a:r>
              <a:rPr lang="ru-RU" baseline="-25000" dirty="0">
                <a:solidFill>
                  <a:schemeClr val="bg1"/>
                </a:solidFill>
              </a:rPr>
              <a:t>о</a:t>
            </a:r>
            <a:r>
              <a:rPr lang="ru-RU" dirty="0">
                <a:solidFill>
                  <a:schemeClr val="bg1"/>
                </a:solidFill>
              </a:rPr>
              <a:t>) на число часов, минут и секунд, равное </a:t>
            </a:r>
            <a:r>
              <a:rPr lang="el-GR" dirty="0">
                <a:solidFill>
                  <a:schemeClr val="bg1"/>
                </a:solidFill>
                <a:latin typeface="Times New Roman" pitchFamily="18" charset="0"/>
              </a:rPr>
              <a:t>λ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indent="457200" algn="just"/>
            <a:endParaRPr lang="ru-RU" sz="1200" dirty="0">
              <a:solidFill>
                <a:schemeClr val="bg1"/>
              </a:solidFill>
            </a:endParaRPr>
          </a:p>
          <a:p>
            <a:pPr indent="457200" algn="just"/>
            <a:r>
              <a:rPr lang="ru-RU" dirty="0">
                <a:solidFill>
                  <a:schemeClr val="bg1"/>
                </a:solidFill>
              </a:rPr>
              <a:t>                 </a:t>
            </a:r>
            <a:r>
              <a:rPr lang="ru-RU" dirty="0">
                <a:solidFill>
                  <a:srgbClr val="FFFF00"/>
                </a:solidFill>
              </a:rPr>
              <a:t>Т</a:t>
            </a:r>
            <a:r>
              <a:rPr lang="el-GR" baseline="-25000" dirty="0">
                <a:solidFill>
                  <a:srgbClr val="FFFF00"/>
                </a:solidFill>
                <a:latin typeface="Times New Roman" pitchFamily="18" charset="0"/>
              </a:rPr>
              <a:t>λ</a:t>
            </a:r>
            <a:r>
              <a:rPr lang="ru-RU" baseline="-25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= Т</a:t>
            </a:r>
            <a:r>
              <a:rPr lang="ru-RU" baseline="-25000" dirty="0">
                <a:solidFill>
                  <a:srgbClr val="FFFF00"/>
                </a:solidFill>
              </a:rPr>
              <a:t>о </a:t>
            </a:r>
            <a:r>
              <a:rPr lang="ru-RU" dirty="0">
                <a:solidFill>
                  <a:srgbClr val="FFFF00"/>
                </a:solidFill>
              </a:rPr>
              <a:t>+ </a:t>
            </a:r>
            <a:r>
              <a:rPr lang="el-GR" dirty="0">
                <a:solidFill>
                  <a:srgbClr val="FFFF00"/>
                </a:solidFill>
                <a:latin typeface="Times New Roman" pitchFamily="18" charset="0"/>
              </a:rPr>
              <a:t>λ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320</TotalTime>
  <Words>2335</Words>
  <Application>Microsoft Office PowerPoint</Application>
  <PresentationFormat>Экран (4:3)</PresentationFormat>
  <Paragraphs>279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Апекс</vt:lpstr>
      <vt:lpstr>Измерение времени. Определение географической долготы.</vt:lpstr>
      <vt:lpstr>Цель урока</vt:lpstr>
      <vt:lpstr>План урока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Всемирное время</vt:lpstr>
      <vt:lpstr>О счете времени для наблюдений </vt:lpstr>
      <vt:lpstr>Звёздное время</vt:lpstr>
      <vt:lpstr>Летнее время</vt:lpstr>
      <vt:lpstr>Звёздные и солнечные сутки</vt:lpstr>
      <vt:lpstr>Презентация PowerPoint</vt:lpstr>
      <vt:lpstr>Нулевой меридиан</vt:lpstr>
      <vt:lpstr>Поясное время</vt:lpstr>
      <vt:lpstr>Линия смены даты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Виды часов </vt:lpstr>
      <vt:lpstr>Приборы для измерения и хранения времени</vt:lpstr>
      <vt:lpstr>Солнечные часы</vt:lpstr>
      <vt:lpstr>Песочные часы</vt:lpstr>
      <vt:lpstr>Огненные часы</vt:lpstr>
      <vt:lpstr>Водяные часы</vt:lpstr>
      <vt:lpstr>Механические часы</vt:lpstr>
      <vt:lpstr>Электронные часы</vt:lpstr>
      <vt:lpstr>Календарь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и способы измерения времени. Календарь.</dc:title>
  <cp:lastModifiedBy>admin</cp:lastModifiedBy>
  <cp:revision>33</cp:revision>
  <dcterms:modified xsi:type="dcterms:W3CDTF">2021-02-06T10:44:53Z</dcterms:modified>
</cp:coreProperties>
</file>