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3" r:id="rId7"/>
    <p:sldId id="264" r:id="rId8"/>
    <p:sldId id="265" r:id="rId9"/>
    <p:sldId id="261" r:id="rId10"/>
    <p:sldId id="262" r:id="rId11"/>
    <p:sldId id="267" r:id="rId12"/>
    <p:sldId id="268" r:id="rId13"/>
    <p:sldId id="269" r:id="rId14"/>
    <p:sldId id="270" r:id="rId15"/>
    <p:sldId id="272" r:id="rId16"/>
    <p:sldId id="273"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71" r:id="rId3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11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06.02.2021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06.02.2021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06.02.2021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1139825"/>
          </a:xfrm>
        </p:spPr>
        <p:txBody>
          <a:bodyPr/>
          <a:lstStyle/>
          <a:p>
            <a:r>
              <a:rPr lang="ru-RU" smtClean="0"/>
              <a:t>Образец заголовка</a:t>
            </a:r>
            <a:endParaRPr lang="ru-RU"/>
          </a:p>
        </p:txBody>
      </p:sp>
      <p:sp>
        <p:nvSpPr>
          <p:cNvPr id="3" name="Таблица 2"/>
          <p:cNvSpPr>
            <a:spLocks noGrp="1"/>
          </p:cNvSpPr>
          <p:nvPr>
            <p:ph type="tbl" idx="1"/>
          </p:nvPr>
        </p:nvSpPr>
        <p:spPr>
          <a:xfrm>
            <a:off x="457200" y="1600200"/>
            <a:ext cx="8229600" cy="4530725"/>
          </a:xfrm>
        </p:spPr>
        <p:txBody>
          <a:bodyPr/>
          <a:lstStyle/>
          <a:p>
            <a:pPr lvl="0"/>
            <a:endParaRPr lang="ru-RU"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ru-RU"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ru-RU" altLang="en-US"/>
          </a:p>
        </p:txBody>
      </p:sp>
      <p:sp>
        <p:nvSpPr>
          <p:cNvPr id="6" name="Rectangle 6"/>
          <p:cNvSpPr>
            <a:spLocks noGrp="1" noChangeArrowheads="1"/>
          </p:cNvSpPr>
          <p:nvPr>
            <p:ph type="sldNum" sz="quarter" idx="12"/>
          </p:nvPr>
        </p:nvSpPr>
        <p:spPr>
          <a:ln/>
        </p:spPr>
        <p:txBody>
          <a:bodyPr/>
          <a:lstStyle>
            <a:lvl1pPr>
              <a:defRPr/>
            </a:lvl1pPr>
          </a:lstStyle>
          <a:p>
            <a:pPr>
              <a:defRPr/>
            </a:pPr>
            <a:fld id="{A364C7E4-7D22-4BB9-8DBC-9725A8A700A0}" type="slidenum">
              <a:rPr lang="ru-RU" altLang="en-US"/>
              <a:pPr>
                <a:defRPr/>
              </a:pPr>
              <a:t>‹#›</a:t>
            </a:fld>
            <a:endParaRPr lang="ru-RU" altLang="en-US"/>
          </a:p>
        </p:txBody>
      </p:sp>
    </p:spTree>
    <p:extLst>
      <p:ext uri="{BB962C8B-B14F-4D97-AF65-F5344CB8AC3E}">
        <p14:creationId xmlns:p14="http://schemas.microsoft.com/office/powerpoint/2010/main" val="269924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06.02.2021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06.02.2021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B106E36-FD25-4E2D-B0AA-010F637433A0}" type="datetimeFigureOut">
              <a:rPr lang="ru-RU" smtClean="0"/>
              <a:pPr/>
              <a:t>06.02.2021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B106E36-FD25-4E2D-B0AA-010F637433A0}" type="datetimeFigureOut">
              <a:rPr lang="ru-RU" smtClean="0"/>
              <a:pPr/>
              <a:t>06.02.2021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B106E36-FD25-4E2D-B0AA-010F637433A0}" type="datetimeFigureOut">
              <a:rPr lang="ru-RU" smtClean="0"/>
              <a:pPr/>
              <a:t>06.02.2021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06.02.2021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06.02.2021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06.02.2021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06.02.2021</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file:///E:\Physicon\Open%20Astronomy%202.5\content\chapter1\section1\paragraph4\theory.html" TargetMode="External"/><Relationship Id="rId1" Type="http://schemas.openxmlformats.org/officeDocument/2006/relationships/slideLayout" Target="../slideLayouts/slideLayout4.xml"/><Relationship Id="rId5" Type="http://schemas.openxmlformats.org/officeDocument/2006/relationships/hyperlink" Target="file:///E:\Physicon\Open%20Astronomy%202.5\content\chapterI\section\paragraph3\subparagraph1.html" TargetMode="External"/><Relationship Id="rId4" Type="http://schemas.openxmlformats.org/officeDocument/2006/relationships/image" Target="file:///E:\Physicon\Open%20Astronomy%202.5\content\chapter1\section2\paragraph1\images\0102014002.jpg"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file:///E:\Physicon\Open%20Astronomy%202.5\content\chapterI\section\paragraph3\subparagraph1.html"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hyperlink" Target="file:///E:\Physicon\Open%20Astronomy%202.5\content\chapter1\section2\paragraph1\subparagraph9.html" TargetMode="External"/><Relationship Id="rId3" Type="http://schemas.openxmlformats.org/officeDocument/2006/relationships/hyperlink" Target="file:///E:\Physicon\Open%20Astronomy%202.5\content\chapter1\section2\paragraph1\subparagraph29.html" TargetMode="External"/><Relationship Id="rId7" Type="http://schemas.openxmlformats.org/officeDocument/2006/relationships/hyperlink" Target="file:///E:\Physicon\Open%20Astronomy%202.5\content\chapter1\section2\paragraph1\subparagraph62.html" TargetMode="External"/><Relationship Id="rId2" Type="http://schemas.openxmlformats.org/officeDocument/2006/relationships/hyperlink" Target="file:///E:\Physicon\Open%20Astronomy%202.5\content\chapter1\section2\paragraph1\subparagraph3.html" TargetMode="External"/><Relationship Id="rId1" Type="http://schemas.openxmlformats.org/officeDocument/2006/relationships/slideLayout" Target="../slideLayouts/slideLayout4.xml"/><Relationship Id="rId6" Type="http://schemas.openxmlformats.org/officeDocument/2006/relationships/hyperlink" Target="file:///E:\Physicon\Open%20Astronomy%202.5\content\chapter1\section2\paragraph1\subparagraph12.html" TargetMode="External"/><Relationship Id="rId5" Type="http://schemas.openxmlformats.org/officeDocument/2006/relationships/hyperlink" Target="file:///E:\Physicon\Open%20Astronomy%202.5\content\chapter1\section2\paragraph1\subparagraph65.html" TargetMode="External"/><Relationship Id="rId4" Type="http://schemas.openxmlformats.org/officeDocument/2006/relationships/hyperlink" Target="file:///E:\Physicon\Open%20Astronomy%202.5\content\chapter1\section2\paragraph1\subparagraph35.html" TargetMode="External"/><Relationship Id="rId9"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astrogalaxy.ru/fotorass/foto0770.gif" TargetMode="External"/><Relationship Id="rId1" Type="http://schemas.openxmlformats.org/officeDocument/2006/relationships/slideLayout" Target="../slideLayouts/slideLayout2.xml"/><Relationship Id="rId4" Type="http://schemas.openxmlformats.org/officeDocument/2006/relationships/image" Target="../media/image15.gif"/></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myfhology.narod.ru/stella-myth/pleyads.html" TargetMode="External"/><Relationship Id="rId2" Type="http://schemas.openxmlformats.org/officeDocument/2006/relationships/hyperlink" Target="http://myfhology.narod.ru/stella-myth/milk-way.html" TargetMode="External"/><Relationship Id="rId1" Type="http://schemas.openxmlformats.org/officeDocument/2006/relationships/slideLayout" Target="../slideLayouts/slideLayout2.xml"/><Relationship Id="rId4" Type="http://schemas.openxmlformats.org/officeDocument/2006/relationships/image" Target="../media/image15.gif"/></Relationships>
</file>

<file path=ppt/slides/_rels/slide26.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8" Type="http://schemas.openxmlformats.org/officeDocument/2006/relationships/hyperlink" Target="http://ru.wikipedia.org/wiki/%D0%A0%D1%83%D1%81%D1%81%D0%BA%D0%B8%D0%B5" TargetMode="External"/><Relationship Id="rId13" Type="http://schemas.openxmlformats.org/officeDocument/2006/relationships/hyperlink" Target="http://ru.wikipedia.org/wiki/3_%D1%8F%D0%BD%D0%B2%D0%B0%D1%80%D1%8F" TargetMode="External"/><Relationship Id="rId18" Type="http://schemas.openxmlformats.org/officeDocument/2006/relationships/hyperlink" Target="http://ru.wikipedia.org/wiki/%D0%97%D0%B2%D0%B5%D0%B7%D0%B4%D0%B0_(%D0%B3%D0%B5%D0%BE%D0%BC%D0%B5%D1%82%D1%80%D0%B8%D1%87%D0%B5%D1%81%D0%BA%D0%B0%D1%8F_%D1%84%D0%B8%D0%B3%D1%83%D1%80%D0%B0)" TargetMode="External"/><Relationship Id="rId3" Type="http://schemas.openxmlformats.org/officeDocument/2006/relationships/hyperlink" Target="http://ru.wikipedia.org/wiki/%D0%A1%D0%B8%D0%BC%D0%B2%D0%BE%D0%BB" TargetMode="External"/><Relationship Id="rId21" Type="http://schemas.openxmlformats.org/officeDocument/2006/relationships/hyperlink" Target="http://ru.wikipedia.org/wiki/%D0%A1%D0%B5%D0%B2%D0%B5%D1%80" TargetMode="External"/><Relationship Id="rId7" Type="http://schemas.openxmlformats.org/officeDocument/2006/relationships/hyperlink" Target="http://ru.wikipedia.org/wiki/1926" TargetMode="External"/><Relationship Id="rId12" Type="http://schemas.openxmlformats.org/officeDocument/2006/relationships/hyperlink" Target="http://ru.wikipedia.org/w/index.php?title=%D0%A2%D0%B5%D1%80%D1%80%D0%B8%D1%82%D0%BE%D1%80%D0%B8%D1%8F_%D0%90%D0%BB%D1%8F%D1%81%D0%BA%D0%B0&amp;action=edit&amp;redlink=1" TargetMode="External"/><Relationship Id="rId17" Type="http://schemas.openxmlformats.org/officeDocument/2006/relationships/hyperlink" Target="http://ru.wikipedia.org/wiki/%D0%96%D1%91%D0%BB%D1%82%D1%8B%D0%B9" TargetMode="External"/><Relationship Id="rId2" Type="http://schemas.openxmlformats.org/officeDocument/2006/relationships/hyperlink" Target="http://ru.wikipedia.org/wiki/%D0%A4%D0%BB%D0%B0%D0%B3_%D0%90%D0%BB%D1%8F%D1%81%D0%BA%D0%B8" TargetMode="External"/><Relationship Id="rId16" Type="http://schemas.openxmlformats.org/officeDocument/2006/relationships/hyperlink" Target="http://ru.wikipedia.org/wiki/%D0%97%D0%BE%D0%BB%D0%BE%D1%82%D0%BE%D0%B9" TargetMode="External"/><Relationship Id="rId20" Type="http://schemas.openxmlformats.org/officeDocument/2006/relationships/hyperlink" Target="http://ru.wikipedia.org/wiki/%D0%9F%D0%BE%D0%BB%D1%8F%D1%80%D0%BD%D0%B0%D1%8F_%D0%B7%D0%B2%D0%B5%D0%B7%D0%B4%D0%B0" TargetMode="External"/><Relationship Id="rId1" Type="http://schemas.openxmlformats.org/officeDocument/2006/relationships/slideLayout" Target="../slideLayouts/slideLayout2.xml"/><Relationship Id="rId6" Type="http://schemas.openxmlformats.org/officeDocument/2006/relationships/hyperlink" Target="http://ru.wikipedia.org/wiki/%D0%A4%D0%BB%D0%B0%D0%B3" TargetMode="External"/><Relationship Id="rId11" Type="http://schemas.openxmlformats.org/officeDocument/2006/relationships/hyperlink" Target="http://ru.wikipedia.org/wiki/1927" TargetMode="External"/><Relationship Id="rId5" Type="http://schemas.openxmlformats.org/officeDocument/2006/relationships/hyperlink" Target="http://ru.wikipedia.org/wiki/%D0%90%D0%BB%D1%8F%D1%81%D0%BA%D0%B0" TargetMode="External"/><Relationship Id="rId15" Type="http://schemas.openxmlformats.org/officeDocument/2006/relationships/hyperlink" Target="http://ru.wikipedia.org/wiki/%D0%A1%D0%B8%D0%BD%D0%B8%D0%B9" TargetMode="External"/><Relationship Id="rId10" Type="http://schemas.openxmlformats.org/officeDocument/2006/relationships/hyperlink" Target="http://ru.wikipedia.org/wiki/%D0%A8%D0%B2%D0%B5%D0%B4%D1%8B" TargetMode="External"/><Relationship Id="rId19" Type="http://schemas.openxmlformats.org/officeDocument/2006/relationships/hyperlink" Target="http://ru.wikipedia.org/wiki/%D0%91%D0%BE%D0%BB%D1%8C%D1%88%D0%B0%D1%8F_%D0%9C%D0%B5%D0%B4%D0%B2%D0%B5%D0%B4%D0%B8%D1%86%D0%B0_(%D1%81%D0%BE%D0%B7%D0%B2%D0%B5%D0%B7%D0%B4%D0%B8%D0%B5)" TargetMode="External"/><Relationship Id="rId4" Type="http://schemas.openxmlformats.org/officeDocument/2006/relationships/hyperlink" Target="http://ru.wikipedia.org/wiki/%D0%90%D0%B4%D0%BC%D0%B8%D0%BD%D0%B8%D1%81%D1%82%D1%80%D0%B0%D1%82%D0%B8%D0%B2%D0%BD%D0%BE%D0%B5_%D0%B4%D0%B5%D0%BB%D0%B5%D0%BD%D0%B8%D0%B5_%D0%A1%D0%A8%D0%90" TargetMode="External"/><Relationship Id="rId9" Type="http://schemas.openxmlformats.org/officeDocument/2006/relationships/hyperlink" Target="http://ru.wikipedia.org/wiki/%D0%90%D0%BB%D0%B5%D1%83%D1%82%D1%8B" TargetMode="External"/><Relationship Id="rId14" Type="http://schemas.openxmlformats.org/officeDocument/2006/relationships/hyperlink" Target="http://ru.wikipedia.org/wiki/1959" TargetMode="External"/><Relationship Id="rId22" Type="http://schemas.openxmlformats.org/officeDocument/2006/relationships/hyperlink" Target="http://ru.wikipedia.org/wiki/%D0%A1%D0%A8%D0%90"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file:///E:\Physicon\Open%20Astronomy%202.5\content\chapterR\section2\paragraph4\theory.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file:///E:\Physicon\Open%20Astronomy%202.5\content\chapter7\section2\paragraph4\theory.html"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p\Desktop\9 класс\52199799aa28f2dddaaf62d9f4133c8e.jpg"/>
          <p:cNvPicPr>
            <a:picLocks noChangeAspect="1" noChangeArrowheads="1"/>
          </p:cNvPicPr>
          <p:nvPr/>
        </p:nvPicPr>
        <p:blipFill>
          <a:blip r:embed="rId2" cstate="print"/>
          <a:srcRect/>
          <a:stretch>
            <a:fillRect/>
          </a:stretch>
        </p:blipFill>
        <p:spPr bwMode="auto">
          <a:xfrm>
            <a:off x="0" y="0"/>
            <a:ext cx="9144001" cy="6858000"/>
          </a:xfrm>
          <a:prstGeom prst="rect">
            <a:avLst/>
          </a:prstGeom>
          <a:noFill/>
        </p:spPr>
      </p:pic>
      <p:sp>
        <p:nvSpPr>
          <p:cNvPr id="5" name="Rectangle 2"/>
          <p:cNvSpPr>
            <a:spLocks noGrp="1" noChangeArrowheads="1"/>
          </p:cNvSpPr>
          <p:nvPr>
            <p:ph type="ctrTitle"/>
          </p:nvPr>
        </p:nvSpPr>
        <p:spPr>
          <a:xfrm>
            <a:off x="1071538" y="2357430"/>
            <a:ext cx="7556500" cy="2735263"/>
          </a:xfrm>
        </p:spPr>
        <p:txBody>
          <a:bodyPr/>
          <a:lstStyle/>
          <a:p>
            <a:pPr>
              <a:defRPr/>
            </a:pPr>
            <a:r>
              <a:rPr lang="ru-RU" sz="4000" b="1" i="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Звездное небо. Строение и масштабы Вселенной.</a:t>
            </a:r>
            <a:endParaRPr lang="ru-RU" sz="4000" b="1" i="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C:\Users\hp\Desktop\9 класс\звездное скопление плеяд.jpg"/>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7410" name="Rectangle 2"/>
          <p:cNvSpPr>
            <a:spLocks noChangeArrowheads="1"/>
          </p:cNvSpPr>
          <p:nvPr/>
        </p:nvSpPr>
        <p:spPr bwMode="auto">
          <a:xfrm>
            <a:off x="3214678" y="5072074"/>
            <a:ext cx="5540299" cy="132343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4000" b="1" i="1" u="none" strike="noStrike" cap="none" normalizeH="0" baseline="0" dirty="0" smtClean="0">
                <a:ln>
                  <a:noFill/>
                </a:ln>
                <a:solidFill>
                  <a:srgbClr val="FFFF00"/>
                </a:solidFill>
                <a:effectLst/>
                <a:latin typeface="Calibri" pitchFamily="34" charset="0"/>
                <a:ea typeface="Times New Roman" pitchFamily="18" charset="0"/>
                <a:cs typeface="Times New Roman" pitchFamily="18" charset="0"/>
              </a:rPr>
              <a:t>Фотография звездного</a:t>
            </a:r>
            <a:endParaRPr kumimoji="0" lang="ru-RU" sz="4000" b="0" i="1" u="none" strike="noStrike" cap="none" normalizeH="0" baseline="0" dirty="0" smtClean="0">
              <a:ln>
                <a:noFill/>
              </a:ln>
              <a:solidFill>
                <a:srgbClr val="FFFF0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sz="4000" b="1" i="1" u="none" strike="noStrike" cap="none" normalizeH="0" baseline="0" dirty="0" smtClean="0">
                <a:ln>
                  <a:noFill/>
                </a:ln>
                <a:solidFill>
                  <a:srgbClr val="FFFF00"/>
                </a:solidFill>
                <a:effectLst/>
                <a:latin typeface="Calibri" pitchFamily="34" charset="0"/>
                <a:ea typeface="Times New Roman" pitchFamily="18" charset="0"/>
                <a:cs typeface="Times New Roman" pitchFamily="18" charset="0"/>
              </a:rPr>
              <a:t>скопления Плеяд</a:t>
            </a:r>
            <a:endParaRPr kumimoji="0" lang="ru-RU" sz="4000" b="0" i="1" u="none" strike="noStrike" cap="none" normalizeH="0" baseline="0" dirty="0" smtClean="0">
              <a:ln>
                <a:noFill/>
              </a:ln>
              <a:solidFill>
                <a:srgbClr val="FFFF0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descr="0102014001"/>
          <p:cNvPicPr>
            <a:picLocks noGrp="1" noChangeAspect="1" noChangeArrowheads="1"/>
          </p:cNvPicPr>
          <p:nvPr>
            <p:ph type="body" idx="1"/>
          </p:nvPr>
        </p:nvPicPr>
        <p:blipFill>
          <a:blip r:embed="rId2" cstate="print"/>
          <a:srcRect/>
          <a:stretch>
            <a:fillRect/>
          </a:stretch>
        </p:blipFill>
        <p:spPr>
          <a:xfrm>
            <a:off x="0" y="0"/>
            <a:ext cx="9324975" cy="7100888"/>
          </a:xfrm>
          <a:noFill/>
        </p:spPr>
      </p:pic>
      <p:sp>
        <p:nvSpPr>
          <p:cNvPr id="25602" name="Rectangle 2"/>
          <p:cNvSpPr>
            <a:spLocks noGrp="1" noChangeArrowheads="1"/>
          </p:cNvSpPr>
          <p:nvPr>
            <p:ph type="title"/>
          </p:nvPr>
        </p:nvSpPr>
        <p:spPr>
          <a:xfrm>
            <a:off x="468313" y="0"/>
            <a:ext cx="8229600" cy="1143000"/>
          </a:xfrm>
        </p:spPr>
        <p:txBody>
          <a:bodyPr/>
          <a:lstStyle/>
          <a:p>
            <a:pPr eaLnBrk="1" hangingPunct="1">
              <a:defRPr/>
            </a:pPr>
            <a:r>
              <a:rPr lang="ru-RU" b="1" i="1" u="sng" smtClean="0">
                <a:solidFill>
                  <a:srgbClr val="FFFF00"/>
                </a:solidFill>
                <a:effectLst>
                  <a:outerShdw blurRad="38100" dist="38100" dir="2700000" algn="tl">
                    <a:srgbClr val="000000"/>
                  </a:outerShdw>
                </a:effectLst>
              </a:rPr>
              <a:t>Малая медведица</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defRPr/>
            </a:pPr>
            <a:r>
              <a:rPr lang="ru-RU" b="1" i="1" u="sng" smtClean="0">
                <a:solidFill>
                  <a:schemeClr val="tx1"/>
                </a:solidFill>
                <a:effectLst>
                  <a:outerShdw blurRad="38100" dist="38100" dir="2700000" algn="tl">
                    <a:srgbClr val="FFFFFF"/>
                  </a:outerShdw>
                </a:effectLst>
              </a:rPr>
              <a:t>Интересные объекты</a:t>
            </a:r>
          </a:p>
        </p:txBody>
      </p:sp>
      <p:sp>
        <p:nvSpPr>
          <p:cNvPr id="11267" name="Rectangle 3"/>
          <p:cNvSpPr>
            <a:spLocks noGrp="1" noChangeArrowheads="1"/>
          </p:cNvSpPr>
          <p:nvPr>
            <p:ph type="body" sz="half" idx="1"/>
          </p:nvPr>
        </p:nvSpPr>
        <p:spPr>
          <a:xfrm>
            <a:off x="179512" y="1484313"/>
            <a:ext cx="4176588" cy="4598987"/>
          </a:xfrm>
        </p:spPr>
        <p:txBody>
          <a:bodyPr/>
          <a:lstStyle/>
          <a:p>
            <a:pPr marL="0" indent="0" algn="just" eaLnBrk="1" hangingPunct="1">
              <a:lnSpc>
                <a:spcPct val="80000"/>
              </a:lnSpc>
              <a:buNone/>
            </a:pPr>
            <a:r>
              <a:rPr lang="ru-RU" sz="1600" b="1" dirty="0" smtClean="0"/>
              <a:t>	В </a:t>
            </a:r>
            <a:r>
              <a:rPr lang="ru-RU" sz="1600" b="1" dirty="0" smtClean="0"/>
              <a:t>этом созвездии расположена α Малой Медведицы – </a:t>
            </a:r>
            <a:r>
              <a:rPr lang="ru-RU" sz="1600" b="1" i="1" dirty="0" smtClean="0"/>
              <a:t>Полярная звезда</a:t>
            </a:r>
            <a:r>
              <a:rPr lang="ru-RU" sz="1600" b="1" dirty="0" smtClean="0"/>
              <a:t>. Это очень важная звезда из-за своего особого расположения – в настоящее время она находится менее чем в градусе от </a:t>
            </a:r>
            <a:r>
              <a:rPr lang="ru-RU" sz="1600" b="1" dirty="0" smtClean="0">
                <a:hlinkClick r:id="rId2" action="ppaction://hlinkfile"/>
              </a:rPr>
              <a:t>северного полюса</a:t>
            </a:r>
            <a:r>
              <a:rPr lang="ru-RU" sz="1600" b="1" dirty="0" smtClean="0"/>
              <a:t>. Весь небесный свод как бы вращается вокруг нее, а сама она остается на месте. Это единственная для невооруженного глаза практически неподвижная звезда на небе. Главные звезды Малой Медведицы образуют известный астеризм под названием «Малый Ковш». Полярная звезда расположена на кончике «хвоста» Малой Медведицы. Две звезды, образующие дно «Малого Ковша», называют еще стражами полюса.</a:t>
            </a:r>
          </a:p>
          <a:p>
            <a:pPr marL="0" indent="0" algn="just" eaLnBrk="1" hangingPunct="1">
              <a:lnSpc>
                <a:spcPct val="80000"/>
              </a:lnSpc>
              <a:buNone/>
            </a:pPr>
            <a:r>
              <a:rPr lang="ru-RU" sz="1600" b="1" dirty="0" smtClean="0"/>
              <a:t>	Около </a:t>
            </a:r>
            <a:r>
              <a:rPr lang="ru-RU" sz="1600" b="1" dirty="0" smtClean="0"/>
              <a:t>Полярной на расстоянии 18" можно увидеть в телескоп ее спутник, видимая звездная величина которого 9m.</a:t>
            </a:r>
          </a:p>
        </p:txBody>
      </p:sp>
      <p:pic>
        <p:nvPicPr>
          <p:cNvPr id="11268" name="Picture 5" descr="E:\Physicon\Open Astronomy 2.5\content\chapter1\section2\paragraph1\images\0102014002.jpg"/>
          <p:cNvPicPr>
            <a:picLocks noGrp="1" noChangeAspect="1" noChangeArrowheads="1"/>
          </p:cNvPicPr>
          <p:nvPr>
            <p:ph type="body" sz="half" idx="2"/>
          </p:nvPr>
        </p:nvPicPr>
        <p:blipFill>
          <a:blip r:embed="rId3" r:link="rId4" cstate="print"/>
          <a:srcRect/>
          <a:stretch>
            <a:fillRect/>
          </a:stretch>
        </p:blipFill>
        <p:spPr>
          <a:xfrm>
            <a:off x="4381500" y="1412875"/>
            <a:ext cx="4762500" cy="4710113"/>
          </a:xfrm>
          <a:noFill/>
        </p:spPr>
      </p:pic>
      <p:sp>
        <p:nvSpPr>
          <p:cNvPr id="11269" name="Rectangle 7"/>
          <p:cNvSpPr>
            <a:spLocks noChangeArrowheads="1"/>
          </p:cNvSpPr>
          <p:nvPr/>
        </p:nvSpPr>
        <p:spPr bwMode="auto">
          <a:xfrm>
            <a:off x="-4560888" y="-3702050"/>
            <a:ext cx="3176588" cy="396875"/>
          </a:xfrm>
          <a:prstGeom prst="rect">
            <a:avLst/>
          </a:prstGeom>
          <a:noFill/>
          <a:ln w="9525">
            <a:noFill/>
            <a:miter lim="800000"/>
            <a:headEnd/>
            <a:tailEnd/>
          </a:ln>
        </p:spPr>
        <p:txBody>
          <a:bodyPr wrap="none" anchor="ctr">
            <a:spAutoFit/>
          </a:bodyPr>
          <a:lstStyle/>
          <a:p>
            <a:r>
              <a:rPr lang="ru-RU" sz="2000" b="1" i="1">
                <a:solidFill>
                  <a:srgbClr val="000000"/>
                </a:solidFill>
                <a:latin typeface="Times" charset="-52"/>
                <a:cs typeface="Times New Roman" pitchFamily="18" charset="0"/>
              </a:rPr>
              <a:t>Происхождение названия.</a:t>
            </a:r>
            <a:endParaRPr lang="ru-RU"/>
          </a:p>
        </p:txBody>
      </p:sp>
      <p:sp>
        <p:nvSpPr>
          <p:cNvPr id="11270" name="Rectangle 8"/>
          <p:cNvSpPr>
            <a:spLocks noChangeArrowheads="1"/>
          </p:cNvSpPr>
          <p:nvPr/>
        </p:nvSpPr>
        <p:spPr bwMode="auto">
          <a:xfrm>
            <a:off x="-4560888" y="-3702050"/>
            <a:ext cx="7938" cy="0"/>
          </a:xfrm>
          <a:prstGeom prst="rect">
            <a:avLst/>
          </a:prstGeom>
          <a:noFill/>
          <a:ln w="9525">
            <a:noFill/>
            <a:miter lim="800000"/>
            <a:headEnd/>
            <a:tailEnd/>
          </a:ln>
        </p:spPr>
        <p:txBody>
          <a:bodyPr wrap="none" anchor="ctr">
            <a:spAutoFit/>
          </a:bodyPr>
          <a:lstStyle/>
          <a:p>
            <a:endParaRPr lang="ru-RU"/>
          </a:p>
        </p:txBody>
      </p:sp>
      <p:graphicFrame>
        <p:nvGraphicFramePr>
          <p:cNvPr id="26644" name="Group 20"/>
          <p:cNvGraphicFramePr>
            <a:graphicFrameLocks noGrp="1"/>
          </p:cNvGraphicFramePr>
          <p:nvPr/>
        </p:nvGraphicFramePr>
        <p:xfrm>
          <a:off x="-4560888" y="-3305175"/>
          <a:ext cx="208280" cy="12344400"/>
        </p:xfrm>
        <a:graphic>
          <a:graphicData uri="http://schemas.openxmlformats.org/drawingml/2006/table">
            <a:tbl>
              <a:tblPr/>
              <a:tblGrid>
                <a:gridCol w="208280"/>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8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cap="flat">
                      <a:noFill/>
                    </a:lnL>
                    <a:lnR cap="flat">
                      <a:noFill/>
                    </a:lnR>
                    <a:lnT cap="flat">
                      <a:noFill/>
                    </a:lnT>
                    <a:lnB>
                      <a:noFill/>
                    </a:lnB>
                    <a:lnTlToBr>
                      <a:noFill/>
                    </a:lnTlToBr>
                    <a:lnBlToTr>
                      <a:noFill/>
                    </a:lnBlToTr>
                    <a:noFill/>
                  </a:tcPr>
                </a:tc>
              </a:tr>
              <a:tr h="730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smtClean="0">
                        <a:ln>
                          <a:noFill/>
                        </a:ln>
                        <a:solidFill>
                          <a:srgbClr val="000000"/>
                        </a:solidFill>
                        <a:effectLst/>
                        <a:latin typeface="Times" charset="-5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sz="1400" b="0" i="0" u="none" strike="noStrike" cap="none" normalizeH="0" baseline="0" smtClean="0">
                          <a:ln>
                            <a:noFill/>
                          </a:ln>
                          <a:solidFill>
                            <a:srgbClr val="000000"/>
                          </a:solidFill>
                          <a:effectLst/>
                          <a:latin typeface="Times" charset="-52"/>
                          <a:cs typeface="Times New Roman" pitchFamily="18" charset="0"/>
                        </a:rPr>
                        <a:t>Рисунок 1.2.1.40.2. </a:t>
                      </a:r>
                      <a:endParaRPr kumimoji="0" lang="ru-RU"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sz="1400" b="0" i="0" u="none" strike="noStrike" cap="none" normalizeH="0" baseline="0" smtClean="0">
                          <a:ln>
                            <a:noFill/>
                          </a:ln>
                          <a:solidFill>
                            <a:srgbClr val="000000"/>
                          </a:solidFill>
                          <a:effectLst/>
                          <a:latin typeface="Times" charset="-52"/>
                          <a:cs typeface="Times New Roman" pitchFamily="18" charset="0"/>
                        </a:rPr>
                        <a:t>Малая Медведица в атласе Гевелия. </a:t>
                      </a:r>
                      <a:endParaRPr kumimoji="0" lang="ru-RU" sz="18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cap="flat">
                      <a:noFill/>
                    </a:lnL>
                    <a:lnR cap="flat">
                      <a:noFill/>
                    </a:lnR>
                    <a:lnT>
                      <a:noFill/>
                    </a:lnT>
                    <a:lnB cap="flat">
                      <a:noFill/>
                    </a:lnB>
                    <a:lnTlToBr>
                      <a:noFill/>
                    </a:lnTlToBr>
                    <a:lnBlToTr>
                      <a:noFill/>
                    </a:lnBlToTr>
                    <a:noFill/>
                  </a:tcPr>
                </a:tc>
              </a:tr>
            </a:tbl>
          </a:graphicData>
        </a:graphic>
      </p:graphicFrame>
      <p:sp>
        <p:nvSpPr>
          <p:cNvPr id="11274" name="Rectangle 21"/>
          <p:cNvSpPr>
            <a:spLocks noChangeArrowheads="1"/>
          </p:cNvSpPr>
          <p:nvPr/>
        </p:nvSpPr>
        <p:spPr bwMode="auto">
          <a:xfrm>
            <a:off x="-4560888" y="9002713"/>
            <a:ext cx="18267363" cy="1558925"/>
          </a:xfrm>
          <a:prstGeom prst="rect">
            <a:avLst/>
          </a:prstGeom>
          <a:noFill/>
          <a:ln w="9525">
            <a:noFill/>
            <a:miter lim="800000"/>
            <a:headEnd/>
            <a:tailEnd/>
          </a:ln>
        </p:spPr>
        <p:txBody>
          <a:bodyPr wrap="none" anchor="ctr">
            <a:spAutoFit/>
          </a:bodyPr>
          <a:lstStyle/>
          <a:p>
            <a:r>
              <a:rPr lang="ru-RU" sz="1600">
                <a:solidFill>
                  <a:srgbClr val="000000"/>
                </a:solidFill>
                <a:latin typeface="Times" charset="-52"/>
                <a:cs typeface="Times New Roman" pitchFamily="18" charset="0"/>
              </a:rPr>
              <a:t>Это одно из самых древних созвездий. На старых картах звездного неба Малая Медведица вращается вокруг своего длинного, не похожего на медвежий, хвоста. Такой длинный хвост придумали небесным медведям греки, которые не знали, как выглядят эти северные звери. Конец хвоста Малой Медведицы почти совпадает с северным полюсом мира, поэтому со стороны кажется, что небо раскручивает за хвост бедное животное.</a:t>
            </a:r>
            <a:endParaRPr lang="ru-RU" sz="900"/>
          </a:p>
          <a:p>
            <a:pPr eaLnBrk="0" hangingPunct="0"/>
            <a:r>
              <a:rPr lang="ru-RU" sz="1600">
                <a:solidFill>
                  <a:srgbClr val="000000"/>
                </a:solidFill>
                <a:latin typeface="Times" charset="-52"/>
                <a:cs typeface="Times New Roman" pitchFamily="18" charset="0"/>
              </a:rPr>
              <a:t>Около трех тысячелетий назад самой близкой к Северному полюсу мира была звезда β Малой Медведицы, имеющая собственное имя </a:t>
            </a:r>
            <a:r>
              <a:rPr lang="ru-RU" sz="1600" b="1" i="1">
                <a:solidFill>
                  <a:srgbClr val="121F48"/>
                </a:solidFill>
                <a:latin typeface="Times" charset="-52"/>
                <a:cs typeface="Times New Roman" pitchFamily="18" charset="0"/>
              </a:rPr>
              <a:t>Кохаб</a:t>
            </a:r>
            <a:r>
              <a:rPr lang="ru-RU" sz="1600">
                <a:solidFill>
                  <a:srgbClr val="000000"/>
                </a:solidFill>
                <a:latin typeface="Times" charset="-52"/>
                <a:cs typeface="Times New Roman" pitchFamily="18" charset="0"/>
              </a:rPr>
              <a:t>. В переводе с арабского Кохаб-эль-Шемали означает звезда севера. В Китае эту звезду называют царственной.</a:t>
            </a:r>
            <a:endParaRPr lang="ru-RU" sz="900"/>
          </a:p>
          <a:p>
            <a:pPr eaLnBrk="0" hangingPunct="0"/>
            <a:r>
              <a:rPr lang="ru-RU" sz="1600">
                <a:solidFill>
                  <a:srgbClr val="000000"/>
                </a:solidFill>
                <a:latin typeface="Times" charset="-52"/>
                <a:cs typeface="Times New Roman" pitchFamily="18" charset="0"/>
              </a:rPr>
              <a:t>Считается, что это созвездие сформировал </a:t>
            </a:r>
            <a:r>
              <a:rPr lang="ru-RU" sz="1600">
                <a:solidFill>
                  <a:srgbClr val="3200FF"/>
                </a:solidFill>
                <a:latin typeface="Times" charset="-52"/>
                <a:cs typeface="Times New Roman" pitchFamily="18" charset="0"/>
                <a:hlinkClick r:id="rId5" action="ppaction://hlinkfile"/>
              </a:rPr>
              <a:t>Фалес Милетский</a:t>
            </a:r>
            <a:r>
              <a:rPr lang="ru-RU" sz="1600">
                <a:solidFill>
                  <a:srgbClr val="000000"/>
                </a:solidFill>
                <a:latin typeface="Times" charset="-52"/>
                <a:cs typeface="Times New Roman" pitchFamily="18" charset="0"/>
              </a:rPr>
              <a:t>; он же рекомендовал использовать яркую звезду этого созвездия для ориентирования в море.</a:t>
            </a:r>
            <a:endParaRPr lang="ru-RU"/>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ru-RU" b="1" i="1" smtClean="0">
                <a:effectLst>
                  <a:outerShdw blurRad="38100" dist="38100" dir="2700000" algn="tl">
                    <a:srgbClr val="FFFFFF"/>
                  </a:outerShdw>
                </a:effectLst>
              </a:rPr>
              <a:t>Происхождение названия</a:t>
            </a:r>
          </a:p>
        </p:txBody>
      </p:sp>
      <p:sp>
        <p:nvSpPr>
          <p:cNvPr id="12291" name="Rectangle 3"/>
          <p:cNvSpPr>
            <a:spLocks noGrp="1" noChangeArrowheads="1"/>
          </p:cNvSpPr>
          <p:nvPr>
            <p:ph type="body" sz="half" idx="1"/>
          </p:nvPr>
        </p:nvSpPr>
        <p:spPr>
          <a:xfrm>
            <a:off x="0" y="1412875"/>
            <a:ext cx="8675688" cy="4713288"/>
          </a:xfrm>
        </p:spPr>
        <p:txBody>
          <a:bodyPr/>
          <a:lstStyle/>
          <a:p>
            <a:pPr eaLnBrk="1" hangingPunct="1">
              <a:lnSpc>
                <a:spcPct val="80000"/>
              </a:lnSpc>
            </a:pPr>
            <a:r>
              <a:rPr lang="ru-RU" sz="1000" b="1" i="1" smtClean="0"/>
              <a:t> </a:t>
            </a:r>
            <a:r>
              <a:rPr lang="ru-RU" sz="2000" b="1" i="1" smtClean="0"/>
              <a:t>Это одно из самых древних созвездий. На старых картах звездного неба Малая Медведица вращается вокруг своего длинного, не похожего на медвежий, хвоста. Такой длинный хвост придумали небесным медведям греки, которые не знали, как выглядят эти северные звери. Конец хвоста Малой Медведицы почти совпадает с северным полюсом мира, поэтому со стороны кажется, что небо раскручивает за хвост бедное животное.</a:t>
            </a:r>
          </a:p>
          <a:p>
            <a:pPr eaLnBrk="1" hangingPunct="1">
              <a:lnSpc>
                <a:spcPct val="80000"/>
              </a:lnSpc>
            </a:pPr>
            <a:r>
              <a:rPr lang="ru-RU" sz="2000" b="1" i="1" smtClean="0"/>
              <a:t>Около трех тысячелетий назад самой близкой к Северному полюсу мира была звезда β Малой Медведицы, имеющая собственное имя Кохаб. В переводе с арабского Кохаб-эль-Шемали означает звезда севера. В Китае эту звезду называют царственной.</a:t>
            </a:r>
          </a:p>
          <a:p>
            <a:pPr eaLnBrk="1" hangingPunct="1">
              <a:lnSpc>
                <a:spcPct val="80000"/>
              </a:lnSpc>
            </a:pPr>
            <a:r>
              <a:rPr lang="ru-RU" sz="2000" b="1" i="1" smtClean="0"/>
              <a:t>Считается, что это созвездие сформировал </a:t>
            </a:r>
            <a:r>
              <a:rPr lang="ru-RU" sz="2000" b="1" i="1" smtClean="0">
                <a:hlinkClick r:id="rId2" action="ppaction://hlinkfile"/>
              </a:rPr>
              <a:t>Фалес Милетский</a:t>
            </a:r>
            <a:r>
              <a:rPr lang="ru-RU" sz="2000" b="1" i="1" smtClean="0"/>
              <a:t>; он же рекомендовал использовать яркую звезду этого созвездия для ориентирования в море.</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defRPr/>
            </a:pPr>
            <a:r>
              <a:rPr lang="ru-RU" b="1" i="1" smtClean="0">
                <a:effectLst>
                  <a:outerShdw blurRad="38100" dist="38100" dir="2700000" algn="tl">
                    <a:srgbClr val="FFFFFF"/>
                  </a:outerShdw>
                </a:effectLst>
              </a:rPr>
              <a:t>Звездное небо над нами…</a:t>
            </a:r>
          </a:p>
        </p:txBody>
      </p:sp>
      <p:sp>
        <p:nvSpPr>
          <p:cNvPr id="13315" name="Rectangle 3"/>
          <p:cNvSpPr>
            <a:spLocks noGrp="1" noChangeArrowheads="1"/>
          </p:cNvSpPr>
          <p:nvPr>
            <p:ph type="body" sz="half" idx="1"/>
          </p:nvPr>
        </p:nvSpPr>
        <p:spPr>
          <a:xfrm>
            <a:off x="395536" y="1196752"/>
            <a:ext cx="4254624" cy="5184576"/>
          </a:xfrm>
        </p:spPr>
        <p:txBody>
          <a:bodyPr>
            <a:normAutofit fontScale="70000" lnSpcReduction="20000"/>
          </a:bodyPr>
          <a:lstStyle/>
          <a:p>
            <a:pPr marL="0" indent="0" algn="just" eaLnBrk="1" hangingPunct="1">
              <a:lnSpc>
                <a:spcPct val="80000"/>
              </a:lnSpc>
              <a:buNone/>
            </a:pPr>
            <a:r>
              <a:rPr lang="ru-RU" sz="3200" b="1" i="1" dirty="0" smtClean="0"/>
              <a:t>	</a:t>
            </a:r>
            <a:r>
              <a:rPr lang="ru-RU" sz="3300" b="1" i="1" dirty="0" smtClean="0"/>
              <a:t>В </a:t>
            </a:r>
            <a:r>
              <a:rPr lang="ru-RU" sz="3300" b="1" i="1" dirty="0" smtClean="0"/>
              <a:t>средних широтах наблюдению доступно около 80% небесной сферы.</a:t>
            </a:r>
          </a:p>
          <a:p>
            <a:pPr marL="0" indent="0" algn="just" eaLnBrk="1" hangingPunct="1">
              <a:lnSpc>
                <a:spcPct val="80000"/>
              </a:lnSpc>
              <a:buNone/>
            </a:pPr>
            <a:r>
              <a:rPr lang="ru-RU" sz="3300" b="1" i="1" dirty="0" smtClean="0"/>
              <a:t>	Знакомство </a:t>
            </a:r>
            <a:r>
              <a:rPr lang="ru-RU" sz="3300" b="1" i="1" dirty="0" smtClean="0"/>
              <a:t>с созвездиями начнем с летнего неба. В северной части видны </a:t>
            </a:r>
            <a:r>
              <a:rPr lang="ru-RU" sz="3300" b="1" i="1" dirty="0" smtClean="0">
                <a:hlinkClick r:id="rId2" action="ppaction://hlinkfile"/>
              </a:rPr>
              <a:t>Большая Медведица</a:t>
            </a:r>
            <a:r>
              <a:rPr lang="ru-RU" sz="3300" b="1" i="1" dirty="0" smtClean="0"/>
              <a:t> и </a:t>
            </a:r>
            <a:r>
              <a:rPr lang="ru-RU" sz="3300" b="1" i="1" dirty="0" smtClean="0">
                <a:hlinkClick r:id="rId3" action="ppaction://hlinkfile"/>
              </a:rPr>
              <a:t>Кассиопея</a:t>
            </a:r>
            <a:r>
              <a:rPr lang="ru-RU" sz="3300" b="1" i="1" dirty="0" smtClean="0"/>
              <a:t>. На юге сияет летне-осенний треугольник – Вега, Денеб и Альтаир. Огромный крест </a:t>
            </a:r>
            <a:r>
              <a:rPr lang="ru-RU" sz="3300" b="1" i="1" dirty="0" smtClean="0">
                <a:hlinkClick r:id="rId4" action="ppaction://hlinkfile"/>
              </a:rPr>
              <a:t>Лебедя</a:t>
            </a:r>
            <a:r>
              <a:rPr lang="ru-RU" sz="3300" b="1" i="1" dirty="0" smtClean="0"/>
              <a:t> легко найти на фоне Млечного Пути. </a:t>
            </a:r>
            <a:endParaRPr lang="ru-RU" sz="3300" b="1" i="1" dirty="0" smtClean="0"/>
          </a:p>
          <a:p>
            <a:pPr marL="0" indent="0" algn="just" eaLnBrk="1" hangingPunct="1">
              <a:lnSpc>
                <a:spcPct val="80000"/>
              </a:lnSpc>
              <a:buNone/>
            </a:pPr>
            <a:r>
              <a:rPr lang="ru-RU" sz="3300" b="1" i="1" dirty="0"/>
              <a:t>	</a:t>
            </a:r>
            <a:r>
              <a:rPr lang="ru-RU" sz="3300" b="1" i="1" dirty="0" smtClean="0"/>
              <a:t>Ближе </a:t>
            </a:r>
            <a:r>
              <a:rPr lang="ru-RU" sz="3300" b="1" i="1" dirty="0" smtClean="0"/>
              <a:t>к горизонту можно заметить ярчайшую звезду </a:t>
            </a:r>
            <a:r>
              <a:rPr lang="ru-RU" sz="3300" b="1" i="1" dirty="0" smtClean="0">
                <a:hlinkClick r:id="rId5" action="ppaction://hlinkfile"/>
              </a:rPr>
              <a:t>Скорпиона</a:t>
            </a:r>
            <a:r>
              <a:rPr lang="ru-RU" sz="3300" b="1" i="1" dirty="0" smtClean="0"/>
              <a:t> – Антарес. К западу от треугольника находятся </a:t>
            </a:r>
            <a:r>
              <a:rPr lang="ru-RU" sz="3300" b="1" i="1" dirty="0" smtClean="0">
                <a:hlinkClick r:id="rId6" action="ppaction://hlinkfile"/>
              </a:rPr>
              <a:t>Геркулес</a:t>
            </a:r>
            <a:r>
              <a:rPr lang="ru-RU" sz="3300" b="1" i="1" dirty="0" smtClean="0"/>
              <a:t>, </a:t>
            </a:r>
            <a:r>
              <a:rPr lang="ru-RU" sz="3300" b="1" i="1" dirty="0" smtClean="0">
                <a:hlinkClick r:id="rId7" action="ppaction://hlinkfile"/>
              </a:rPr>
              <a:t>Северная Корона</a:t>
            </a:r>
            <a:r>
              <a:rPr lang="ru-RU" sz="3300" b="1" i="1" dirty="0" smtClean="0"/>
              <a:t> и </a:t>
            </a:r>
            <a:r>
              <a:rPr lang="ru-RU" sz="3300" b="1" i="1" dirty="0" smtClean="0">
                <a:hlinkClick r:id="rId8" action="ppaction://hlinkfile"/>
              </a:rPr>
              <a:t>Волопас</a:t>
            </a:r>
            <a:r>
              <a:rPr lang="ru-RU" sz="3000" b="1" i="1" dirty="0" smtClean="0"/>
              <a:t>. </a:t>
            </a:r>
          </a:p>
        </p:txBody>
      </p:sp>
      <p:pic>
        <p:nvPicPr>
          <p:cNvPr id="13316" name="Picture 5" descr="01020301"/>
          <p:cNvPicPr>
            <a:picLocks noGrp="1" noChangeAspect="1" noChangeArrowheads="1"/>
          </p:cNvPicPr>
          <p:nvPr>
            <p:ph type="body" sz="half" idx="2"/>
          </p:nvPr>
        </p:nvPicPr>
        <p:blipFill>
          <a:blip r:embed="rId9" cstate="print"/>
          <a:srcRect/>
          <a:stretch>
            <a:fillRect/>
          </a:stretch>
        </p:blipFill>
        <p:spPr>
          <a:xfrm>
            <a:off x="4652963" y="1628775"/>
            <a:ext cx="4033837" cy="4248150"/>
          </a:xfr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pPr algn="ctr" eaLnBrk="1" hangingPunct="1"/>
            <a:r>
              <a:rPr lang="ru-RU" sz="4400" b="1" smtClean="0">
                <a:solidFill>
                  <a:srgbClr val="EF0F14"/>
                </a:solidFill>
              </a:rPr>
              <a:t>«</a:t>
            </a:r>
            <a:r>
              <a:rPr lang="ru-RU" sz="4400" b="1" smtClean="0">
                <a:solidFill>
                  <a:srgbClr val="0C085E"/>
                </a:solidFill>
              </a:rPr>
              <a:t>О ЧЕМ МОЛЧИТ БОЛЬШАЯ МЕДВЕДИЦА»</a:t>
            </a:r>
          </a:p>
        </p:txBody>
      </p:sp>
      <p:pic>
        <p:nvPicPr>
          <p:cNvPr id="4099" name="Picture 3" descr="foto0770-m">
            <a:hlinkClick r:id="rId2"/>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286000" y="2133600"/>
            <a:ext cx="4514850" cy="31972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100" name="Picture 4" descr="Копия 5"/>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268413" y="2501900"/>
            <a:ext cx="10287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81848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ctr" eaLnBrk="1" hangingPunct="1"/>
            <a:r>
              <a:rPr lang="ru-RU" sz="4800" b="1" smtClean="0">
                <a:solidFill>
                  <a:srgbClr val="0C085E"/>
                </a:solidFill>
                <a:latin typeface="Times New Roman" pitchFamily="18" charset="0"/>
              </a:rPr>
              <a:t>Большая медведица</a:t>
            </a:r>
          </a:p>
        </p:txBody>
      </p:sp>
      <p:pic>
        <p:nvPicPr>
          <p:cNvPr id="5123" name="Picture 4" descr="Как найти Полярную звезду"/>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286000" y="1219200"/>
            <a:ext cx="4419600" cy="4732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3596959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algn="ctr" eaLnBrk="1" hangingPunct="1"/>
            <a:r>
              <a:rPr lang="ru-RU" sz="3600" b="1" smtClean="0">
                <a:solidFill>
                  <a:srgbClr val="0C085E"/>
                </a:solidFill>
              </a:rPr>
              <a:t>«О ЧЕМ МОЛЧИТ БОЛЬШАЯ МЕДВЕДИЦА»</a:t>
            </a:r>
          </a:p>
        </p:txBody>
      </p:sp>
      <p:sp>
        <p:nvSpPr>
          <p:cNvPr id="7171" name="Rectangle 3"/>
          <p:cNvSpPr>
            <a:spLocks noGrp="1" noChangeArrowheads="1"/>
          </p:cNvSpPr>
          <p:nvPr>
            <p:ph type="body" idx="1"/>
          </p:nvPr>
        </p:nvSpPr>
        <p:spPr>
          <a:xfrm>
            <a:off x="457200" y="1600200"/>
            <a:ext cx="8382000" cy="4343400"/>
          </a:xfrm>
        </p:spPr>
        <p:txBody>
          <a:bodyPr/>
          <a:lstStyle/>
          <a:p>
            <a:pPr marL="0" indent="0" algn="just" eaLnBrk="1" hangingPunct="1">
              <a:buNone/>
            </a:pPr>
            <a:r>
              <a:rPr lang="ru-RU" b="1" dirty="0" smtClean="0"/>
              <a:t>	В </a:t>
            </a:r>
            <a:r>
              <a:rPr lang="ru-RU" b="1" dirty="0" smtClean="0"/>
              <a:t>Древней Руси это же созвездие имело разные названия – Воз, Колесница, Кастрюля, Ковш; народы, населявшие территорию Украины, называли его Телегой; в Заволжье оно звалось Большим Ковшом, а в Сибири – Лосем. И до сих пор в некоторых областях нашей страны сохранились эти </a:t>
            </a:r>
            <a:r>
              <a:rPr lang="ru-RU" b="1" dirty="0" smtClean="0"/>
              <a:t>названия.</a:t>
            </a:r>
            <a:endParaRPr lang="ru-RU" b="1" dirty="0" smtClean="0"/>
          </a:p>
        </p:txBody>
      </p:sp>
      <p:pic>
        <p:nvPicPr>
          <p:cNvPr id="7172" name="Picture 4" descr="Копия 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rot="5629608">
            <a:off x="7886700" y="723900"/>
            <a:ext cx="10287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84139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eaLnBrk="1" hangingPunct="1"/>
            <a:r>
              <a:rPr lang="ru-RU" sz="5400" b="1" smtClean="0">
                <a:solidFill>
                  <a:srgbClr val="0E085E"/>
                </a:solidFill>
                <a:latin typeface="Times New Roman" pitchFamily="18" charset="0"/>
              </a:rPr>
              <a:t>Армянский миф</a:t>
            </a:r>
          </a:p>
        </p:txBody>
      </p:sp>
      <p:sp>
        <p:nvSpPr>
          <p:cNvPr id="8195" name="Rectangle 3"/>
          <p:cNvSpPr>
            <a:spLocks noGrp="1" noChangeArrowheads="1"/>
          </p:cNvSpPr>
          <p:nvPr>
            <p:ph type="body" idx="1"/>
          </p:nvPr>
        </p:nvSpPr>
        <p:spPr/>
        <p:txBody>
          <a:bodyPr/>
          <a:lstStyle/>
          <a:p>
            <a:pPr eaLnBrk="1" hangingPunct="1">
              <a:buFont typeface="Wingdings" pitchFamily="2" charset="2"/>
              <a:buNone/>
            </a:pPr>
            <a:r>
              <a:rPr lang="ru-RU" smtClean="0"/>
              <a:t>   </a:t>
            </a:r>
          </a:p>
          <a:p>
            <a:pPr eaLnBrk="1" hangingPunct="1">
              <a:buFont typeface="Wingdings" pitchFamily="2" charset="2"/>
              <a:buNone/>
            </a:pPr>
            <a:endParaRPr lang="ru-RU" smtClean="0"/>
          </a:p>
          <a:p>
            <a:pPr algn="ctr" eaLnBrk="1" hangingPunct="1">
              <a:buFont typeface="Wingdings" pitchFamily="2" charset="2"/>
              <a:buNone/>
            </a:pPr>
            <a:r>
              <a:rPr lang="ru-RU" b="1" smtClean="0"/>
              <a:t>  Согласно армянскому мифу, семь звёзд Большой Медведицы - семь кумушек, превращённых разгневанным богом в семь звёзд.  </a:t>
            </a:r>
          </a:p>
        </p:txBody>
      </p:sp>
      <p:pic>
        <p:nvPicPr>
          <p:cNvPr id="8196" name="Picture 4" descr="Копия 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533400"/>
            <a:ext cx="10287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60389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28600"/>
            <a:ext cx="8229600" cy="1139825"/>
          </a:xfrm>
        </p:spPr>
        <p:txBody>
          <a:bodyPr>
            <a:normAutofit fontScale="90000"/>
          </a:bodyPr>
          <a:lstStyle/>
          <a:p>
            <a:pPr algn="ctr" eaLnBrk="1" hangingPunct="1"/>
            <a:r>
              <a:rPr lang="ru-RU" sz="3800" b="1" smtClean="0">
                <a:solidFill>
                  <a:srgbClr val="0E085E"/>
                </a:solidFill>
              </a:rPr>
              <a:t>У индейцев сиу Большая медведица ассоциировалась со Скунсом. </a:t>
            </a:r>
            <a:br>
              <a:rPr lang="ru-RU" sz="3800" b="1" smtClean="0">
                <a:solidFill>
                  <a:srgbClr val="0E085E"/>
                </a:solidFill>
              </a:rPr>
            </a:br>
            <a:endParaRPr lang="ru-RU" sz="3800" b="1" smtClean="0">
              <a:solidFill>
                <a:srgbClr val="0E085E"/>
              </a:solidFill>
            </a:endParaRPr>
          </a:p>
        </p:txBody>
      </p:sp>
      <p:pic>
        <p:nvPicPr>
          <p:cNvPr id="9219" name="br" descr="Созвездие Скунса у индейцев Сиу"/>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057400" y="2438400"/>
            <a:ext cx="4678363" cy="2359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20" name="Rectangle 7"/>
          <p:cNvSpPr>
            <a:spLocks noChangeArrowheads="1"/>
          </p:cNvSpPr>
          <p:nvPr/>
        </p:nvSpPr>
        <p:spPr bwMode="auto">
          <a:xfrm>
            <a:off x="0" y="2852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Tree>
    <p:extLst>
      <p:ext uri="{BB962C8B-B14F-4D97-AF65-F5344CB8AC3E}">
        <p14:creationId xmlns:p14="http://schemas.microsoft.com/office/powerpoint/2010/main" val="3530913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p\Desktop\9 класс\stroenie-vselennoj-i-solnechnoj-sistemy.jpg"/>
          <p:cNvPicPr>
            <a:picLocks noChangeAspect="1" noChangeArrowheads="1"/>
          </p:cNvPicPr>
          <p:nvPr/>
        </p:nvPicPr>
        <p:blipFill>
          <a:blip r:embed="rId2" cstate="print"/>
          <a:srcRect/>
          <a:stretch>
            <a:fillRect/>
          </a:stretch>
        </p:blipFill>
        <p:spPr bwMode="auto">
          <a:xfrm>
            <a:off x="4174" y="0"/>
            <a:ext cx="9139826" cy="7000900"/>
          </a:xfrm>
          <a:prstGeom prst="rect">
            <a:avLst/>
          </a:prstGeom>
          <a:noFill/>
        </p:spPr>
      </p:pic>
      <p:sp>
        <p:nvSpPr>
          <p:cNvPr id="2051" name="Rectangle 3"/>
          <p:cNvSpPr>
            <a:spLocks noChangeArrowheads="1"/>
          </p:cNvSpPr>
          <p:nvPr/>
        </p:nvSpPr>
        <p:spPr bwMode="auto">
          <a:xfrm>
            <a:off x="571472" y="857232"/>
            <a:ext cx="7929586" cy="501675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3200" b="1"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Цели урока:</a:t>
            </a:r>
            <a:endParaRPr kumimoji="0" lang="ru-RU" sz="3200" b="1" i="0" u="none" strike="noStrike" cap="none" normalizeH="0" baseline="0" dirty="0" smtClean="0">
              <a:ln>
                <a:noFill/>
              </a:ln>
              <a:solidFill>
                <a:srgbClr val="7030A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sz="3200" b="1" i="0" u="none" strike="noStrike" cap="none" normalizeH="0" baseline="0" dirty="0" smtClean="0">
                <a:ln>
                  <a:noFill/>
                </a:ln>
                <a:solidFill>
                  <a:schemeClr val="tx2">
                    <a:lumMod val="60000"/>
                    <a:lumOff val="40000"/>
                  </a:schemeClr>
                </a:solidFill>
                <a:effectLst/>
                <a:latin typeface="Times New Roman" pitchFamily="18" charset="0"/>
                <a:ea typeface="Calibri" pitchFamily="34" charset="0"/>
                <a:cs typeface="Times New Roman" pitchFamily="18" charset="0"/>
              </a:rPr>
              <a:t>Сформировать знания о звездах, о Вселенной;</a:t>
            </a:r>
            <a:endParaRPr kumimoji="0" lang="ru-RU" sz="3200" b="1" i="0" u="none" strike="noStrike" cap="none" normalizeH="0" baseline="0" dirty="0" smtClean="0">
              <a:ln>
                <a:noFill/>
              </a:ln>
              <a:solidFill>
                <a:schemeClr val="tx2">
                  <a:lumMod val="60000"/>
                  <a:lumOff val="4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sz="3200" b="1" i="0" u="none" strike="noStrike" cap="none" normalizeH="0" baseline="0" dirty="0" smtClean="0">
                <a:ln>
                  <a:noFill/>
                </a:ln>
                <a:solidFill>
                  <a:schemeClr val="tx2">
                    <a:lumMod val="60000"/>
                    <a:lumOff val="40000"/>
                  </a:schemeClr>
                </a:solidFill>
                <a:effectLst/>
                <a:latin typeface="Times New Roman" pitchFamily="18" charset="0"/>
                <a:ea typeface="Calibri" pitchFamily="34" charset="0"/>
                <a:cs typeface="Times New Roman" pitchFamily="18" charset="0"/>
              </a:rPr>
              <a:t>Развитие мышления, необходимого образованному человеку для полноценного функционирования в современном обществе;</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sz="3200" b="1" i="0" u="none" strike="noStrike" cap="none" normalizeH="0" baseline="0" dirty="0" smtClean="0">
                <a:ln>
                  <a:noFill/>
                </a:ln>
                <a:solidFill>
                  <a:schemeClr val="tx2">
                    <a:lumMod val="60000"/>
                    <a:lumOff val="40000"/>
                  </a:schemeClr>
                </a:solidFill>
                <a:effectLst/>
                <a:latin typeface="Times New Roman" pitchFamily="18" charset="0"/>
                <a:ea typeface="Calibri" pitchFamily="34" charset="0"/>
                <a:cs typeface="Times New Roman" pitchFamily="18" charset="0"/>
              </a:rPr>
              <a:t>Воспитывать активную жизненную позицию, честность, человеческую порядочность;</a:t>
            </a:r>
            <a:r>
              <a:rPr kumimoji="0" lang="ru-RU" sz="3200" b="1" i="0" u="none" strike="noStrike" cap="none" normalizeH="0" baseline="0" dirty="0" smtClean="0">
                <a:ln>
                  <a:noFill/>
                </a:ln>
                <a:solidFill>
                  <a:schemeClr val="tx2">
                    <a:lumMod val="60000"/>
                    <a:lumOff val="40000"/>
                  </a:schemeClr>
                </a:solidFill>
                <a:effectLst/>
                <a:latin typeface="Arial" pitchFamily="34" charset="0"/>
                <a:cs typeface="Arial" pitchFamily="34"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2051"/>
                                        </p:tgtEl>
                                        <p:attrNameLst>
                                          <p:attrName>style.visibility</p:attrName>
                                        </p:attrNameLst>
                                      </p:cBhvr>
                                      <p:to>
                                        <p:strVal val="visible"/>
                                      </p:to>
                                    </p:set>
                                    <p:anim calcmode="lin" valueType="num">
                                      <p:cBhvr>
                                        <p:cTn id="7" dur="500" fill="hold"/>
                                        <p:tgtEl>
                                          <p:spTgt spid="2051"/>
                                        </p:tgtEl>
                                        <p:attrNameLst>
                                          <p:attrName>ppt_w</p:attrName>
                                        </p:attrNameLst>
                                      </p:cBhvr>
                                      <p:tavLst>
                                        <p:tav tm="0">
                                          <p:val>
                                            <p:fltVal val="0"/>
                                          </p:val>
                                        </p:tav>
                                        <p:tav tm="100000">
                                          <p:val>
                                            <p:strVal val="#ppt_w"/>
                                          </p:val>
                                        </p:tav>
                                      </p:tavLst>
                                    </p:anim>
                                    <p:anim calcmode="lin" valueType="num">
                                      <p:cBhvr>
                                        <p:cTn id="8" dur="500" fill="hold"/>
                                        <p:tgtEl>
                                          <p:spTgt spid="2051"/>
                                        </p:tgtEl>
                                        <p:attrNameLst>
                                          <p:attrName>ppt_h</p:attrName>
                                        </p:attrNameLst>
                                      </p:cBhvr>
                                      <p:tavLst>
                                        <p:tav tm="0">
                                          <p:val>
                                            <p:fltVal val="0"/>
                                          </p:val>
                                        </p:tav>
                                        <p:tav tm="100000">
                                          <p:val>
                                            <p:strVal val="#ppt_h"/>
                                          </p:val>
                                        </p:tav>
                                      </p:tavLst>
                                    </p:anim>
                                    <p:anim calcmode="lin" valueType="num">
                                      <p:cBhvr>
                                        <p:cTn id="9" dur="500" fill="hold"/>
                                        <p:tgtEl>
                                          <p:spTgt spid="2051"/>
                                        </p:tgtEl>
                                        <p:attrNameLst>
                                          <p:attrName>style.rotation</p:attrName>
                                        </p:attrNameLst>
                                      </p:cBhvr>
                                      <p:tavLst>
                                        <p:tav tm="0">
                                          <p:val>
                                            <p:fltVal val="90"/>
                                          </p:val>
                                        </p:tav>
                                        <p:tav tm="100000">
                                          <p:val>
                                            <p:fltVal val="0"/>
                                          </p:val>
                                        </p:tav>
                                      </p:tavLst>
                                    </p:anim>
                                    <p:animEffect transition="in" filter="fade">
                                      <p:cBhvr>
                                        <p:cTn id="10"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ctr" eaLnBrk="1" hangingPunct="1"/>
            <a:r>
              <a:rPr lang="ru-RU" b="1" smtClean="0">
                <a:solidFill>
                  <a:srgbClr val="0E085E"/>
                </a:solidFill>
              </a:rPr>
              <a:t>Арабское название, мрачное</a:t>
            </a:r>
          </a:p>
        </p:txBody>
      </p:sp>
      <p:sp>
        <p:nvSpPr>
          <p:cNvPr id="10243" name="Rectangle 3"/>
          <p:cNvSpPr>
            <a:spLocks noGrp="1" noChangeArrowheads="1"/>
          </p:cNvSpPr>
          <p:nvPr>
            <p:ph type="body" idx="1"/>
          </p:nvPr>
        </p:nvSpPr>
        <p:spPr/>
        <p:txBody>
          <a:bodyPr/>
          <a:lstStyle/>
          <a:p>
            <a:pPr algn="ctr" eaLnBrk="1" hangingPunct="1">
              <a:buFont typeface="Wingdings" pitchFamily="2" charset="2"/>
              <a:buNone/>
            </a:pPr>
            <a:r>
              <a:rPr lang="ru-RU" b="1" i="1" smtClean="0"/>
              <a:t>Большой Гроб</a:t>
            </a:r>
            <a:r>
              <a:rPr lang="ru-RU" b="1" smtClean="0"/>
              <a:t>: собственно гроб - четыре звезды Ковша и три плакальщицы - звезды ручки.</a:t>
            </a:r>
          </a:p>
        </p:txBody>
      </p:sp>
      <p:pic>
        <p:nvPicPr>
          <p:cNvPr id="10244" name="Picture 4" descr="Копия 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724400"/>
            <a:ext cx="10287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5" descr="салют"/>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3581400"/>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05550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pPr algn="ctr" eaLnBrk="1" hangingPunct="1"/>
            <a:r>
              <a:rPr lang="ru-RU" sz="3800" b="1" smtClean="0">
                <a:solidFill>
                  <a:srgbClr val="0C085E"/>
                </a:solidFill>
                <a:latin typeface="Times New Roman" pitchFamily="18" charset="0"/>
              </a:rPr>
              <a:t>С этим созвездием связана одна древнегреческая легенда.</a:t>
            </a:r>
          </a:p>
        </p:txBody>
      </p:sp>
      <p:sp>
        <p:nvSpPr>
          <p:cNvPr id="11267" name="Rectangle 3"/>
          <p:cNvSpPr>
            <a:spLocks noGrp="1" noChangeArrowheads="1"/>
          </p:cNvSpPr>
          <p:nvPr>
            <p:ph type="body" idx="1"/>
          </p:nvPr>
        </p:nvSpPr>
        <p:spPr/>
        <p:txBody>
          <a:bodyPr/>
          <a:lstStyle/>
          <a:p>
            <a:pPr marL="0" indent="0" algn="just" eaLnBrk="1" hangingPunct="1">
              <a:lnSpc>
                <a:spcPct val="80000"/>
              </a:lnSpc>
              <a:buNone/>
            </a:pPr>
            <a:r>
              <a:rPr lang="ru-RU" sz="2100" dirty="0" smtClean="0"/>
              <a:t>	В </a:t>
            </a:r>
            <a:r>
              <a:rPr lang="ru-RU" sz="2100" dirty="0" smtClean="0"/>
              <a:t>давние-давние времена жила красавица по имени Каллисто. Она решила соперничать с богиней Герой – супругой самого главного бога Зевса. </a:t>
            </a:r>
            <a:endParaRPr lang="ru-RU" sz="2100" dirty="0" smtClean="0"/>
          </a:p>
          <a:p>
            <a:pPr marL="0" indent="0" algn="just" eaLnBrk="1" hangingPunct="1">
              <a:lnSpc>
                <a:spcPct val="80000"/>
              </a:lnSpc>
              <a:buNone/>
            </a:pPr>
            <a:r>
              <a:rPr lang="ru-RU" sz="2100" dirty="0"/>
              <a:t>	</a:t>
            </a:r>
            <a:r>
              <a:rPr lang="ru-RU" sz="2100" dirty="0" smtClean="0"/>
              <a:t>Разгневанная </a:t>
            </a:r>
            <a:r>
              <a:rPr lang="ru-RU" sz="2100" dirty="0" smtClean="0"/>
              <a:t>Гера отомстила Каллисто, используя свое могущество. Она превратила ее в безобразную медведицу. Долго бродила несчастная медведица по горам, прячась от стрел охотников. Ее сын, Аркад, возвращаясь с охоты, чуть не убил свою мать. Но Зевс не дал ей погибнуть. Он навеки поселил Каллисто-медведицу на небе, превратив в прекрасное созвездие. Заодно в созвездие Малой Медведицы была превращена собака Каллисто. </a:t>
            </a:r>
            <a:endParaRPr lang="ru-RU" sz="2100" dirty="0" smtClean="0"/>
          </a:p>
          <a:p>
            <a:pPr marL="0" indent="0" algn="just" eaLnBrk="1" hangingPunct="1">
              <a:lnSpc>
                <a:spcPct val="80000"/>
              </a:lnSpc>
              <a:buNone/>
            </a:pPr>
            <a:r>
              <a:rPr lang="ru-RU" sz="2100" dirty="0"/>
              <a:t>	</a:t>
            </a:r>
            <a:r>
              <a:rPr lang="ru-RU" sz="2100" dirty="0" smtClean="0"/>
              <a:t>Однако </a:t>
            </a:r>
            <a:r>
              <a:rPr lang="ru-RU" sz="2100" dirty="0" smtClean="0"/>
              <a:t>греческие авторы </a:t>
            </a:r>
            <a:r>
              <a:rPr lang="ru-RU" sz="2100" dirty="0" err="1" smtClean="0"/>
              <a:t>несогласны</a:t>
            </a:r>
            <a:r>
              <a:rPr lang="ru-RU" sz="2100" dirty="0" smtClean="0"/>
              <a:t> между собой относительно роли Большой и Малой медведиц. Их именовали ещё </a:t>
            </a:r>
            <a:r>
              <a:rPr lang="ru-RU" sz="2100" dirty="0" err="1" smtClean="0"/>
              <a:t>Киносурой</a:t>
            </a:r>
            <a:r>
              <a:rPr lang="ru-RU" sz="2100" dirty="0" smtClean="0"/>
              <a:t> и </a:t>
            </a:r>
            <a:r>
              <a:rPr lang="ru-RU" sz="2100" dirty="0" err="1" smtClean="0"/>
              <a:t>Геликой</a:t>
            </a:r>
            <a:r>
              <a:rPr lang="ru-RU" sz="2100" dirty="0" smtClean="0"/>
              <a:t>. Эти медведи охраняли пещеру на Крите. В ней был спрятан младенец Зевс от злого бога Кроноса, который пожирал младенцев. Впоследствии они были помещены на небо. </a:t>
            </a:r>
          </a:p>
        </p:txBody>
      </p:sp>
    </p:spTree>
    <p:extLst>
      <p:ext uri="{BB962C8B-B14F-4D97-AF65-F5344CB8AC3E}">
        <p14:creationId xmlns:p14="http://schemas.microsoft.com/office/powerpoint/2010/main" val="19395867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ctr" eaLnBrk="1" hangingPunct="1"/>
            <a:r>
              <a:rPr lang="ru-RU" b="1" smtClean="0">
                <a:solidFill>
                  <a:srgbClr val="0E085E"/>
                </a:solidFill>
              </a:rPr>
              <a:t>В легендах разных народов</a:t>
            </a:r>
          </a:p>
        </p:txBody>
      </p:sp>
      <p:sp>
        <p:nvSpPr>
          <p:cNvPr id="12291" name="Rectangle 3"/>
          <p:cNvSpPr>
            <a:spLocks noGrp="1" noChangeArrowheads="1"/>
          </p:cNvSpPr>
          <p:nvPr>
            <p:ph type="body" idx="1"/>
          </p:nvPr>
        </p:nvSpPr>
        <p:spPr/>
        <p:txBody>
          <a:bodyPr/>
          <a:lstStyle/>
          <a:p>
            <a:pPr marL="0" indent="0" algn="just" eaLnBrk="1" hangingPunct="1">
              <a:buNone/>
            </a:pPr>
            <a:r>
              <a:rPr lang="ru-RU" b="1" dirty="0" smtClean="0"/>
              <a:t>	Большую </a:t>
            </a:r>
            <a:r>
              <a:rPr lang="ru-RU" b="1" dirty="0" smtClean="0"/>
              <a:t>Медведицу называют часто колесницей, повозкой или просто семью быками, а другая легенда гласит, что Большая и Малая Медведицы ходят вокруг яблони с золотыми яблоками, охраняя их. Иные видят </a:t>
            </a:r>
            <a:r>
              <a:rPr lang="ru-RU" b="1" dirty="0" err="1" smtClean="0"/>
              <a:t>Олениху</a:t>
            </a:r>
            <a:r>
              <a:rPr lang="ru-RU" b="1" dirty="0" smtClean="0"/>
              <a:t> с Олененком, либо Корову и Теленка.</a:t>
            </a:r>
            <a:r>
              <a:rPr lang="ru-RU" dirty="0" smtClean="0"/>
              <a:t> </a:t>
            </a:r>
          </a:p>
        </p:txBody>
      </p:sp>
    </p:spTree>
    <p:extLst>
      <p:ext uri="{BB962C8B-B14F-4D97-AF65-F5344CB8AC3E}">
        <p14:creationId xmlns:p14="http://schemas.microsoft.com/office/powerpoint/2010/main" val="42022342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pPr algn="ctr" eaLnBrk="1" hangingPunct="1"/>
            <a:r>
              <a:rPr lang="ru-RU" sz="4000" b="1" smtClean="0">
                <a:solidFill>
                  <a:srgbClr val="0C085E"/>
                </a:solidFill>
              </a:rPr>
              <a:t>У египтян Ковш Большой Медведицы представляет</a:t>
            </a:r>
            <a:r>
              <a:rPr lang="ru-RU" sz="3800" smtClean="0"/>
              <a:t> </a:t>
            </a:r>
          </a:p>
        </p:txBody>
      </p:sp>
      <p:sp>
        <p:nvSpPr>
          <p:cNvPr id="13315" name="Rectangle 3"/>
          <p:cNvSpPr>
            <a:spLocks noGrp="1" noChangeArrowheads="1"/>
          </p:cNvSpPr>
          <p:nvPr>
            <p:ph type="body" idx="1"/>
          </p:nvPr>
        </p:nvSpPr>
        <p:spPr/>
        <p:txBody>
          <a:bodyPr/>
          <a:lstStyle/>
          <a:p>
            <a:pPr marL="0" indent="0" algn="just" eaLnBrk="1" hangingPunct="1">
              <a:buNone/>
            </a:pPr>
            <a:r>
              <a:rPr lang="ru-RU" sz="2600" dirty="0" smtClean="0"/>
              <a:t>	Корабль </a:t>
            </a:r>
            <a:r>
              <a:rPr lang="ru-RU" sz="2600" dirty="0" smtClean="0"/>
              <a:t>Исиды — гробницу Матери, носительницы жизни. Этот корабль судьбы плывет по небу, управляемый тремя египетскими божествами. </a:t>
            </a:r>
            <a:r>
              <a:rPr lang="ru-RU" sz="2600" dirty="0" smtClean="0"/>
              <a:t>	Ведет </a:t>
            </a:r>
            <a:r>
              <a:rPr lang="ru-RU" sz="2600" dirty="0" smtClean="0"/>
              <a:t>его звездными дорогами Анубис (самая крайняя звезда Ручки Ковша — </a:t>
            </a:r>
            <a:r>
              <a:rPr lang="ru-RU" sz="2600" dirty="0" err="1" smtClean="0"/>
              <a:t>Бенетнаш</a:t>
            </a:r>
            <a:r>
              <a:rPr lang="ru-RU" sz="2600" dirty="0" smtClean="0"/>
              <a:t>), за ним следуют Исида с младенцем Гором на руках (знаменитая звездная пара — </a:t>
            </a:r>
            <a:r>
              <a:rPr lang="ru-RU" sz="2600" dirty="0" err="1" smtClean="0"/>
              <a:t>Алькор</a:t>
            </a:r>
            <a:r>
              <a:rPr lang="ru-RU" sz="2600" dirty="0" smtClean="0"/>
              <a:t> и Мицар) и </a:t>
            </a:r>
            <a:r>
              <a:rPr lang="ru-RU" sz="2600" dirty="0" err="1" smtClean="0"/>
              <a:t>Нефтида</a:t>
            </a:r>
            <a:r>
              <a:rPr lang="ru-RU" sz="2600" dirty="0" smtClean="0"/>
              <a:t> (</a:t>
            </a:r>
            <a:r>
              <a:rPr lang="ru-RU" sz="2600" dirty="0" err="1" smtClean="0"/>
              <a:t>Алиот</a:t>
            </a:r>
            <a:r>
              <a:rPr lang="ru-RU" sz="2600" dirty="0" smtClean="0"/>
              <a:t>). В Бендерском зодиаке Большая Медведица представлена в облике беременной самки гиппопотама — богини </a:t>
            </a:r>
            <a:r>
              <a:rPr lang="ru-RU" sz="2600" dirty="0" err="1" smtClean="0"/>
              <a:t>Таурт</a:t>
            </a:r>
            <a:r>
              <a:rPr lang="ru-RU" sz="2600" dirty="0" smtClean="0"/>
              <a:t>. </a:t>
            </a:r>
          </a:p>
        </p:txBody>
      </p:sp>
    </p:spTree>
    <p:extLst>
      <p:ext uri="{BB962C8B-B14F-4D97-AF65-F5344CB8AC3E}">
        <p14:creationId xmlns:p14="http://schemas.microsoft.com/office/powerpoint/2010/main" val="18311755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pPr algn="ctr" eaLnBrk="1" hangingPunct="1"/>
            <a:r>
              <a:rPr lang="ru-RU" sz="2400" b="1" smtClean="0">
                <a:solidFill>
                  <a:srgbClr val="0E085E"/>
                </a:solidFill>
              </a:rPr>
              <a:t>Весьма оригинально название этих двух созвездий (Большой и малой медведицы)  у народов, населявших территорию нынешней Казахской республики.</a:t>
            </a:r>
            <a:r>
              <a:rPr lang="ru-RU" sz="3800" smtClean="0"/>
              <a:t> </a:t>
            </a:r>
          </a:p>
        </p:txBody>
      </p:sp>
      <p:pic>
        <p:nvPicPr>
          <p:cNvPr id="14339" name="Picture 4" descr="Созвездие Большой медведицы в виде коня"/>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905000" y="1676400"/>
            <a:ext cx="5105400" cy="449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3618259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ctr" eaLnBrk="1" hangingPunct="1"/>
            <a:r>
              <a:rPr lang="ru-RU" sz="4400" b="1" smtClean="0">
                <a:solidFill>
                  <a:srgbClr val="0C085E"/>
                </a:solidFill>
                <a:latin typeface="Times New Roman" pitchFamily="18" charset="0"/>
              </a:rPr>
              <a:t>Обские угры считали</a:t>
            </a:r>
          </a:p>
        </p:txBody>
      </p:sp>
      <p:sp>
        <p:nvSpPr>
          <p:cNvPr id="15363" name="Rectangle 3"/>
          <p:cNvSpPr>
            <a:spLocks noGrp="1" noChangeArrowheads="1"/>
          </p:cNvSpPr>
          <p:nvPr>
            <p:ph type="body" idx="1"/>
          </p:nvPr>
        </p:nvSpPr>
        <p:spPr/>
        <p:txBody>
          <a:bodyPr/>
          <a:lstStyle/>
          <a:p>
            <a:pPr marL="0" indent="0" algn="just" eaLnBrk="1" hangingPunct="1">
              <a:lnSpc>
                <a:spcPct val="80000"/>
              </a:lnSpc>
              <a:buNone/>
            </a:pPr>
            <a:r>
              <a:rPr lang="ru-RU" sz="2400" dirty="0" smtClean="0"/>
              <a:t>	Что </a:t>
            </a:r>
            <a:r>
              <a:rPr lang="ru-RU" sz="2400" dirty="0" smtClean="0"/>
              <a:t>небесное происхождение приписывается лосю и другим космическим объектам: некогда лось имел шесть ног и мчался по небу так быстро, что никто не мог догнать его. Тогда на охоту отправился некий Сын бога или человек </a:t>
            </a:r>
            <a:r>
              <a:rPr lang="ru-RU" sz="2400" dirty="0" smtClean="0"/>
              <a:t>Лось </a:t>
            </a:r>
            <a:r>
              <a:rPr lang="ru-RU" sz="2400" dirty="0" smtClean="0"/>
              <a:t>– </a:t>
            </a:r>
            <a:r>
              <a:rPr lang="ru-RU" sz="2400" dirty="0" err="1" smtClean="0"/>
              <a:t>первопредок</a:t>
            </a:r>
            <a:r>
              <a:rPr lang="ru-RU" sz="2400" dirty="0" smtClean="0"/>
              <a:t> обских </a:t>
            </a:r>
            <a:r>
              <a:rPr lang="ru-RU" sz="2400" dirty="0" err="1" smtClean="0"/>
              <a:t>угров</a:t>
            </a:r>
            <a:r>
              <a:rPr lang="ru-RU" sz="2400" dirty="0" smtClean="0"/>
              <a:t> – на лыжах из священного дерева. </a:t>
            </a:r>
            <a:endParaRPr lang="ru-RU" sz="2400" dirty="0" smtClean="0"/>
          </a:p>
          <a:p>
            <a:pPr marL="0" indent="0" algn="just" eaLnBrk="1" hangingPunct="1">
              <a:lnSpc>
                <a:spcPct val="80000"/>
              </a:lnSpc>
              <a:buNone/>
            </a:pPr>
            <a:r>
              <a:rPr lang="ru-RU" sz="2400" dirty="0"/>
              <a:t>	</a:t>
            </a:r>
            <a:r>
              <a:rPr lang="ru-RU" sz="2400" dirty="0" smtClean="0"/>
              <a:t>Охотнику </a:t>
            </a:r>
            <a:r>
              <a:rPr lang="ru-RU" sz="2400" dirty="0" smtClean="0"/>
              <a:t>удалось согнать оленя с неба на землю и отрубить ему лишние две ноги, но следы небесной охоты навсегда запечатлелись на небе. </a:t>
            </a:r>
            <a:r>
              <a:rPr lang="ru-RU" sz="2400" dirty="0" smtClean="0">
                <a:hlinkClick r:id="rId2"/>
              </a:rPr>
              <a:t>Млечный путь</a:t>
            </a:r>
            <a:r>
              <a:rPr lang="ru-RU" sz="2400" dirty="0" smtClean="0"/>
              <a:t> – это лыжня охотника, </a:t>
            </a:r>
            <a:r>
              <a:rPr lang="ru-RU" sz="2400" dirty="0" smtClean="0">
                <a:hlinkClick r:id="rId3"/>
              </a:rPr>
              <a:t>Плеяде</a:t>
            </a:r>
            <a:r>
              <a:rPr lang="ru-RU" sz="2400" dirty="0" smtClean="0"/>
              <a:t> – женщины из его дома, Большая Медведица – сам лось. Небесный же охотник с тех пор поселился на земле, где было изобилие дичи. Несомненно, этот миф дублировался у многих северных народов.</a:t>
            </a:r>
            <a:r>
              <a:rPr lang="ru-RU" sz="2100" dirty="0" smtClean="0"/>
              <a:t> </a:t>
            </a:r>
          </a:p>
        </p:txBody>
      </p:sp>
      <p:pic>
        <p:nvPicPr>
          <p:cNvPr id="15364" name="Picture 4" descr="Копия 5"/>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457200"/>
            <a:ext cx="10287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14314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ctr" eaLnBrk="1" hangingPunct="1"/>
            <a:r>
              <a:rPr lang="ru-RU" sz="4400" b="1" smtClean="0">
                <a:solidFill>
                  <a:srgbClr val="0E085E"/>
                </a:solidFill>
              </a:rPr>
              <a:t>Какое название старше?</a:t>
            </a:r>
          </a:p>
        </p:txBody>
      </p:sp>
      <p:sp>
        <p:nvSpPr>
          <p:cNvPr id="16387" name="Rectangle 3"/>
          <p:cNvSpPr>
            <a:spLocks noGrp="1" noChangeArrowheads="1"/>
          </p:cNvSpPr>
          <p:nvPr>
            <p:ph type="body" idx="1"/>
          </p:nvPr>
        </p:nvSpPr>
        <p:spPr/>
        <p:txBody>
          <a:bodyPr/>
          <a:lstStyle/>
          <a:p>
            <a:pPr marL="0" indent="0" algn="just" eaLnBrk="1" hangingPunct="1">
              <a:lnSpc>
                <a:spcPct val="80000"/>
              </a:lnSpc>
              <a:buNone/>
            </a:pPr>
            <a:r>
              <a:rPr lang="ru-RU" sz="2600" b="1" dirty="0" smtClean="0"/>
              <a:t>	Итак</a:t>
            </a:r>
            <a:r>
              <a:rPr lang="ru-RU" sz="2600" b="1" dirty="0" smtClean="0"/>
              <a:t>, мы видим два основных варианта названия: Медведица (</a:t>
            </a:r>
            <a:r>
              <a:rPr lang="ru-RU" sz="2600" b="1" dirty="0" err="1" smtClean="0"/>
              <a:t>Арктос</a:t>
            </a:r>
            <a:r>
              <a:rPr lang="ru-RU" sz="2600" b="1" dirty="0" smtClean="0"/>
              <a:t>) и Воз (Повозка, Колесница). Какое название старше? Мы выяснили, что одни ученые утверждают, что Колесница - название народное, а Медведица - "ученое", но аргументов в доказательство своего мнения не приводят. </a:t>
            </a:r>
            <a:endParaRPr lang="ru-RU" sz="2600" b="1" dirty="0" smtClean="0"/>
          </a:p>
          <a:p>
            <a:pPr marL="0" indent="0" algn="just" eaLnBrk="1" hangingPunct="1">
              <a:lnSpc>
                <a:spcPct val="80000"/>
              </a:lnSpc>
              <a:buNone/>
            </a:pPr>
            <a:r>
              <a:rPr lang="ru-RU" sz="2600" b="1" dirty="0"/>
              <a:t>	</a:t>
            </a:r>
            <a:r>
              <a:rPr lang="ru-RU" sz="2600" b="1" dirty="0" smtClean="0"/>
              <a:t>Современные </a:t>
            </a:r>
            <a:r>
              <a:rPr lang="ru-RU" sz="2600" b="1" dirty="0" smtClean="0"/>
              <a:t>же исследователи однозначно считают имя Медведица более древним, восходящим к еще охотничьим временам, а Повозка и производные - молодым, связанным уже с периодом оседлой сельскохозяйственной жизни.</a:t>
            </a:r>
          </a:p>
        </p:txBody>
      </p:sp>
      <p:pic>
        <p:nvPicPr>
          <p:cNvPr id="16388" name="Picture 4" descr="Копия 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848600" y="457200"/>
            <a:ext cx="10287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37701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pPr algn="ctr" eaLnBrk="1" hangingPunct="1"/>
            <a:r>
              <a:rPr lang="ru-RU" sz="4000" b="1" smtClean="0">
                <a:solidFill>
                  <a:srgbClr val="0E085E"/>
                </a:solidFill>
              </a:rPr>
              <a:t>Классифицировать персонажей легенд. </a:t>
            </a:r>
            <a:br>
              <a:rPr lang="ru-RU" sz="4000" b="1" smtClean="0">
                <a:solidFill>
                  <a:srgbClr val="0E085E"/>
                </a:solidFill>
              </a:rPr>
            </a:br>
            <a:endParaRPr lang="ru-RU" sz="4000" b="1" smtClean="0">
              <a:solidFill>
                <a:srgbClr val="0E085E"/>
              </a:solidFill>
            </a:endParaRPr>
          </a:p>
        </p:txBody>
      </p:sp>
      <p:graphicFrame>
        <p:nvGraphicFramePr>
          <p:cNvPr id="94242" name="Group 34"/>
          <p:cNvGraphicFramePr>
            <a:graphicFrameLocks noGrp="1"/>
          </p:cNvGraphicFramePr>
          <p:nvPr>
            <p:ph idx="1"/>
          </p:nvPr>
        </p:nvGraphicFramePr>
        <p:xfrm>
          <a:off x="838200" y="1905000"/>
          <a:ext cx="7467600" cy="3446463"/>
        </p:xfrm>
        <a:graphic>
          <a:graphicData uri="http://schemas.openxmlformats.org/drawingml/2006/table">
            <a:tbl>
              <a:tblPr/>
              <a:tblGrid>
                <a:gridCol w="1244600"/>
                <a:gridCol w="1244600"/>
                <a:gridCol w="1244600"/>
                <a:gridCol w="1244600"/>
                <a:gridCol w="1244600"/>
                <a:gridCol w="1244600"/>
              </a:tblGrid>
              <a:tr h="13716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ru-RU" sz="1600" b="1" i="0" u="none" strike="noStrike" cap="none" normalizeH="0" baseline="0" smtClean="0">
                          <a:ln>
                            <a:noFill/>
                          </a:ln>
                          <a:solidFill>
                            <a:schemeClr val="tx1"/>
                          </a:solidFill>
                          <a:effectLst/>
                          <a:latin typeface="Arial" charset="0"/>
                        </a:rPr>
                        <a:t>Всего легенд</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ru-RU" sz="1600" b="1" i="0" u="none" strike="noStrike" cap="none" normalizeH="0" baseline="0" smtClean="0">
                          <a:ln>
                            <a:noFill/>
                          </a:ln>
                          <a:solidFill>
                            <a:schemeClr val="tx1"/>
                          </a:solidFill>
                          <a:effectLst/>
                          <a:latin typeface="Arial" charset="0"/>
                        </a:rPr>
                        <a:t>Живот-</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ru-RU" sz="1600" b="1" i="0" u="none" strike="noStrike" cap="none" normalizeH="0" baseline="0" smtClean="0">
                          <a:ln>
                            <a:noFill/>
                          </a:ln>
                          <a:solidFill>
                            <a:schemeClr val="tx1"/>
                          </a:solidFill>
                          <a:effectLst/>
                          <a:latin typeface="Arial" charset="0"/>
                        </a:rPr>
                        <a:t>ные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ru-RU" sz="1600" b="1" i="0" u="none" strike="noStrike" cap="none" normalizeH="0" baseline="0" smtClean="0">
                          <a:ln>
                            <a:noFill/>
                          </a:ln>
                          <a:solidFill>
                            <a:schemeClr val="tx1"/>
                          </a:solidFill>
                          <a:effectLst/>
                          <a:latin typeface="Arial" charset="0"/>
                        </a:rPr>
                        <a:t>Предметы быта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ru-RU" sz="1600" b="1" i="0" u="none" strike="noStrike" cap="none" normalizeH="0" baseline="0" smtClean="0">
                          <a:ln>
                            <a:noFill/>
                          </a:ln>
                          <a:solidFill>
                            <a:schemeClr val="tx1"/>
                          </a:solidFill>
                          <a:effectLst/>
                          <a:latin typeface="Arial" charset="0"/>
                        </a:rPr>
                        <a:t>ЛЮДИ</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ru-RU" sz="1600" b="1" i="0" u="none" strike="noStrike" cap="none" normalizeH="0" baseline="0" smtClean="0">
                          <a:ln>
                            <a:noFill/>
                          </a:ln>
                          <a:solidFill>
                            <a:schemeClr val="tx1"/>
                          </a:solidFill>
                          <a:effectLst/>
                          <a:latin typeface="Arial" charset="0"/>
                        </a:rPr>
                        <a:t>ФРУКТЫ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ru-RU" sz="1600" b="1" i="0" u="none" strike="noStrike" cap="none" normalizeH="0" baseline="0" smtClean="0">
                          <a:ln>
                            <a:noFill/>
                          </a:ln>
                          <a:solidFill>
                            <a:schemeClr val="tx1"/>
                          </a:solidFill>
                          <a:effectLst/>
                          <a:latin typeface="Arial" charset="0"/>
                        </a:rPr>
                        <a:t>Другие предметы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74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ru-RU" sz="4400" b="1" i="0" u="none" strike="noStrike" cap="none" normalizeH="0" baseline="0" smtClean="0">
                        <a:ln>
                          <a:noFill/>
                        </a:ln>
                        <a:solidFill>
                          <a:schemeClr val="tx2"/>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ru-RU" sz="4400" b="1" i="0" u="none" strike="noStrike" cap="none" normalizeH="0" baseline="0" smtClean="0">
                          <a:ln>
                            <a:noFill/>
                          </a:ln>
                          <a:solidFill>
                            <a:schemeClr val="tx2"/>
                          </a:solidFill>
                          <a:effectLst/>
                          <a:latin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ru-RU" sz="4400" b="1" i="0" u="none" strike="noStrike" cap="none" normalizeH="0" baseline="0" smtClean="0">
                        <a:ln>
                          <a:noFill/>
                        </a:ln>
                        <a:solidFill>
                          <a:schemeClr val="tx2"/>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ru-RU" sz="4400" b="1" i="0" u="none" strike="noStrike" cap="none" normalizeH="0" baseline="0" smtClean="0">
                          <a:ln>
                            <a:noFill/>
                          </a:ln>
                          <a:solidFill>
                            <a:schemeClr val="tx2"/>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ru-RU" sz="4400" b="1" i="0" u="none" strike="noStrike" cap="none" normalizeH="0" baseline="0" smtClean="0">
                        <a:ln>
                          <a:noFill/>
                        </a:ln>
                        <a:solidFill>
                          <a:schemeClr val="tx2"/>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ru-RU" sz="4400" b="1" i="0" u="none" strike="noStrike" cap="none" normalizeH="0" baseline="0" smtClean="0">
                          <a:ln>
                            <a:noFill/>
                          </a:ln>
                          <a:solidFill>
                            <a:schemeClr val="tx2"/>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ru-RU" sz="4400" b="1" i="0" u="none" strike="noStrike" cap="none" normalizeH="0" baseline="0" smtClean="0">
                        <a:ln>
                          <a:noFill/>
                        </a:ln>
                        <a:solidFill>
                          <a:schemeClr val="tx2"/>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ru-RU" sz="4400" b="1" i="0" u="none" strike="noStrike" cap="none" normalizeH="0" baseline="0" smtClean="0">
                          <a:ln>
                            <a:noFill/>
                          </a:ln>
                          <a:solidFill>
                            <a:schemeClr val="tx2"/>
                          </a:solidFill>
                          <a:effectLst/>
                          <a:latin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ru-RU" sz="4400" b="1" i="0" u="none" strike="noStrike" cap="none" normalizeH="0" baseline="0" smtClean="0">
                        <a:ln>
                          <a:noFill/>
                        </a:ln>
                        <a:solidFill>
                          <a:schemeClr val="tx2"/>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ru-RU" sz="4400" b="1" i="0" u="none" strike="noStrike" cap="none" normalizeH="0" baseline="0" smtClean="0">
                          <a:ln>
                            <a:noFill/>
                          </a:ln>
                          <a:solidFill>
                            <a:schemeClr val="tx2"/>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ru-RU" sz="4400" b="1" i="0" u="none" strike="noStrike" cap="none" normalizeH="0" baseline="0" smtClean="0">
                        <a:ln>
                          <a:noFill/>
                        </a:ln>
                        <a:solidFill>
                          <a:schemeClr val="tx2"/>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ru-RU" sz="4400" b="1" i="0" u="none" strike="noStrike" cap="none" normalizeH="0" baseline="0" smtClean="0">
                          <a:ln>
                            <a:noFill/>
                          </a:ln>
                          <a:solidFill>
                            <a:schemeClr val="tx2"/>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4152570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229600" y="304800"/>
            <a:ext cx="8229600" cy="1139825"/>
          </a:xfrm>
        </p:spPr>
        <p:txBody>
          <a:bodyPr/>
          <a:lstStyle/>
          <a:p>
            <a:pPr eaLnBrk="1" hangingPunct="1"/>
            <a:endParaRPr lang="ru-RU" smtClean="0"/>
          </a:p>
        </p:txBody>
      </p:sp>
      <p:sp>
        <p:nvSpPr>
          <p:cNvPr id="18435" name="Rectangle 3"/>
          <p:cNvSpPr>
            <a:spLocks noGrp="1" noChangeArrowheads="1"/>
          </p:cNvSpPr>
          <p:nvPr>
            <p:ph type="body" idx="1"/>
          </p:nvPr>
        </p:nvSpPr>
        <p:spPr>
          <a:xfrm>
            <a:off x="381000" y="304800"/>
            <a:ext cx="8305800" cy="5826125"/>
          </a:xfrm>
        </p:spPr>
        <p:txBody>
          <a:bodyPr/>
          <a:lstStyle/>
          <a:p>
            <a:pPr marL="0" indent="0" algn="just" eaLnBrk="1" hangingPunct="1">
              <a:lnSpc>
                <a:spcPct val="90000"/>
              </a:lnSpc>
              <a:buNone/>
            </a:pPr>
            <a:r>
              <a:rPr lang="ru-RU" sz="2400" b="1" dirty="0" smtClean="0"/>
              <a:t>	1.Созвездие </a:t>
            </a:r>
            <a:r>
              <a:rPr lang="ru-RU" sz="2400" b="1" dirty="0" smtClean="0"/>
              <a:t>Большой Медведицы изображено на </a:t>
            </a:r>
            <a:r>
              <a:rPr lang="ru-RU" sz="2400" b="1" dirty="0" smtClean="0">
                <a:hlinkClick r:id="rId2" tooltip="Флаг Аляски"/>
              </a:rPr>
              <a:t>флаге Аляски</a:t>
            </a:r>
            <a:r>
              <a:rPr lang="ru-RU" sz="2400" b="1" dirty="0" smtClean="0"/>
              <a:t>. Флаг </a:t>
            </a:r>
            <a:r>
              <a:rPr lang="ru-RU" sz="2400" b="1" dirty="0" smtClean="0"/>
              <a:t>Аляски — один из </a:t>
            </a:r>
            <a:r>
              <a:rPr lang="ru-RU" sz="2400" b="1" dirty="0" smtClean="0">
                <a:hlinkClick r:id="rId3" tooltip="Символ"/>
              </a:rPr>
              <a:t>символов</a:t>
            </a:r>
            <a:r>
              <a:rPr lang="ru-RU" sz="2400" b="1" dirty="0" smtClean="0"/>
              <a:t> американского </a:t>
            </a:r>
            <a:r>
              <a:rPr lang="ru-RU" sz="2400" b="1" dirty="0" smtClean="0">
                <a:hlinkClick r:id="rId4" tooltip="Административное деление США"/>
              </a:rPr>
              <a:t>штата</a:t>
            </a:r>
            <a:r>
              <a:rPr lang="ru-RU" sz="2400" b="1" dirty="0" smtClean="0"/>
              <a:t> </a:t>
            </a:r>
            <a:r>
              <a:rPr lang="ru-RU" sz="2400" b="1" dirty="0" smtClean="0">
                <a:hlinkClick r:id="rId5" tooltip="Аляска"/>
              </a:rPr>
              <a:t>Аляска</a:t>
            </a:r>
            <a:r>
              <a:rPr lang="ru-RU" sz="2400" b="1" dirty="0" smtClean="0"/>
              <a:t>. </a:t>
            </a:r>
            <a:r>
              <a:rPr lang="ru-RU" sz="2400" b="1" dirty="0" smtClean="0">
                <a:hlinkClick r:id="rId6" tooltip="Флаг"/>
              </a:rPr>
              <a:t>Флаг</a:t>
            </a:r>
            <a:r>
              <a:rPr lang="ru-RU" sz="2400" b="1" dirty="0" smtClean="0"/>
              <a:t> был разработан в </a:t>
            </a:r>
            <a:r>
              <a:rPr lang="ru-RU" sz="2400" b="1" dirty="0" smtClean="0">
                <a:hlinkClick r:id="rId7" tooltip="1926"/>
              </a:rPr>
              <a:t>1926</a:t>
            </a:r>
            <a:r>
              <a:rPr lang="ru-RU" sz="2400" b="1" dirty="0" smtClean="0"/>
              <a:t> году 13-летним уроженцем Аляски </a:t>
            </a:r>
            <a:r>
              <a:rPr lang="ru-RU" sz="2400" b="1" dirty="0" smtClean="0">
                <a:hlinkClick r:id="rId8" tooltip="Русские"/>
              </a:rPr>
              <a:t>русско</a:t>
            </a:r>
            <a:r>
              <a:rPr lang="ru-RU" sz="2400" b="1" dirty="0" smtClean="0"/>
              <a:t>-</a:t>
            </a:r>
            <a:r>
              <a:rPr lang="ru-RU" sz="2400" b="1" dirty="0" smtClean="0">
                <a:hlinkClick r:id="rId9" tooltip="Алеуты"/>
              </a:rPr>
              <a:t>алеутско</a:t>
            </a:r>
            <a:r>
              <a:rPr lang="ru-RU" sz="2400" b="1" dirty="0" smtClean="0"/>
              <a:t>-</a:t>
            </a:r>
            <a:r>
              <a:rPr lang="ru-RU" sz="2400" b="1" dirty="0" smtClean="0">
                <a:hlinkClick r:id="rId10" tooltip="Шведы"/>
              </a:rPr>
              <a:t>шведского</a:t>
            </a:r>
            <a:r>
              <a:rPr lang="ru-RU" sz="2400" b="1" dirty="0" smtClean="0"/>
              <a:t> происхождения Бенни Бенсоном, а в </a:t>
            </a:r>
            <a:r>
              <a:rPr lang="ru-RU" sz="2400" b="1" dirty="0" smtClean="0">
                <a:hlinkClick r:id="rId11" tooltip="1927"/>
              </a:rPr>
              <a:t>1927</a:t>
            </a:r>
            <a:r>
              <a:rPr lang="ru-RU" sz="2400" b="1" dirty="0" smtClean="0"/>
              <a:t> году принят в качестве официального символа </a:t>
            </a:r>
            <a:r>
              <a:rPr lang="ru-RU" sz="2400" b="1" dirty="0" smtClean="0">
                <a:hlinkClick r:id="rId12" tooltip="Территория Аляска (страница отсутствует)"/>
              </a:rPr>
              <a:t>Территории Аляска</a:t>
            </a:r>
            <a:r>
              <a:rPr lang="ru-RU" sz="2400" b="1" dirty="0" smtClean="0"/>
              <a:t>, ставшей </a:t>
            </a:r>
            <a:r>
              <a:rPr lang="ru-RU" sz="2400" b="1" dirty="0" smtClean="0">
                <a:hlinkClick r:id="rId13" tooltip="3 января"/>
              </a:rPr>
              <a:t>3 января</a:t>
            </a:r>
            <a:r>
              <a:rPr lang="ru-RU" sz="2400" b="1" dirty="0" smtClean="0"/>
              <a:t> </a:t>
            </a:r>
            <a:r>
              <a:rPr lang="ru-RU" sz="2400" b="1" dirty="0" smtClean="0">
                <a:hlinkClick r:id="rId14" tooltip="1959"/>
              </a:rPr>
              <a:t>1959</a:t>
            </a:r>
            <a:r>
              <a:rPr lang="ru-RU" sz="2400" b="1" dirty="0" smtClean="0"/>
              <a:t> года штатом. </a:t>
            </a:r>
            <a:endParaRPr lang="ru-RU" sz="2400" b="1" dirty="0" smtClean="0"/>
          </a:p>
          <a:p>
            <a:pPr marL="0" indent="0" algn="just" eaLnBrk="1" hangingPunct="1">
              <a:lnSpc>
                <a:spcPct val="90000"/>
              </a:lnSpc>
              <a:buNone/>
            </a:pPr>
            <a:r>
              <a:rPr lang="ru-RU" sz="2400" b="1" dirty="0"/>
              <a:t>	</a:t>
            </a:r>
            <a:r>
              <a:rPr lang="ru-RU" sz="2400" b="1" dirty="0" smtClean="0"/>
              <a:t>НА </a:t>
            </a:r>
            <a:r>
              <a:rPr lang="ru-RU" sz="2400" b="1" dirty="0" smtClean="0">
                <a:hlinkClick r:id="rId15" tooltip="Синий"/>
              </a:rPr>
              <a:t>синем</a:t>
            </a:r>
            <a:r>
              <a:rPr lang="ru-RU" sz="2400" b="1" dirty="0" smtClean="0"/>
              <a:t> фоне изображены восемь </a:t>
            </a:r>
            <a:r>
              <a:rPr lang="ru-RU" sz="2400" b="1" dirty="0" smtClean="0">
                <a:hlinkClick r:id="rId16" tooltip="Золотой"/>
              </a:rPr>
              <a:t>золотых</a:t>
            </a:r>
            <a:r>
              <a:rPr lang="ru-RU" sz="2400" b="1" dirty="0" smtClean="0"/>
              <a:t> (</a:t>
            </a:r>
            <a:r>
              <a:rPr lang="ru-RU" sz="2400" b="1" dirty="0" smtClean="0">
                <a:hlinkClick r:id="rId17" tooltip="Жёлтый"/>
              </a:rPr>
              <a:t>жёлтых</a:t>
            </a:r>
            <a:r>
              <a:rPr lang="ru-RU" sz="2400" b="1" dirty="0" smtClean="0"/>
              <a:t>) пятиконечных </a:t>
            </a:r>
            <a:r>
              <a:rPr lang="ru-RU" sz="2400" b="1" dirty="0" smtClean="0">
                <a:hlinkClick r:id="rId18" tooltip="Звезда (геометрическая фигура)"/>
              </a:rPr>
              <a:t>звёзд</a:t>
            </a:r>
            <a:r>
              <a:rPr lang="ru-RU" sz="2400" b="1" dirty="0" smtClean="0"/>
              <a:t>: семь на изображении </a:t>
            </a:r>
            <a:r>
              <a:rPr lang="ru-RU" sz="2400" b="1" dirty="0" smtClean="0">
                <a:hlinkClick r:id="rId19" tooltip="Большая Медведица (созвездие)"/>
              </a:rPr>
              <a:t>Большой Медведицы</a:t>
            </a:r>
            <a:r>
              <a:rPr lang="ru-RU" sz="2400" b="1" dirty="0" smtClean="0"/>
              <a:t> и </a:t>
            </a:r>
            <a:r>
              <a:rPr lang="ru-RU" sz="2400" b="1" dirty="0" smtClean="0">
                <a:hlinkClick r:id="rId20" tooltip="Полярная звезда"/>
              </a:rPr>
              <a:t>Полярная звезда</a:t>
            </a:r>
            <a:r>
              <a:rPr lang="ru-RU" sz="2400" b="1" dirty="0" smtClean="0"/>
              <a:t> в правом верхнем углу. Большая Медведица символизирует мощь, а Полярная звезда — </a:t>
            </a:r>
            <a:r>
              <a:rPr lang="ru-RU" sz="2400" b="1" dirty="0" smtClean="0">
                <a:hlinkClick r:id="rId21" tooltip="Север"/>
              </a:rPr>
              <a:t>север</a:t>
            </a:r>
            <a:r>
              <a:rPr lang="ru-RU" sz="2400" b="1" dirty="0" smtClean="0"/>
              <a:t> (Аляска — самая северная территория </a:t>
            </a:r>
            <a:r>
              <a:rPr lang="ru-RU" sz="2400" b="1" dirty="0" smtClean="0">
                <a:hlinkClick r:id="rId22" tooltip="США"/>
              </a:rPr>
              <a:t>США</a:t>
            </a:r>
            <a:r>
              <a:rPr lang="ru-RU" sz="2400" b="1" dirty="0" smtClean="0"/>
              <a:t>). </a:t>
            </a:r>
          </a:p>
        </p:txBody>
      </p:sp>
    </p:spTree>
    <p:extLst>
      <p:ext uri="{BB962C8B-B14F-4D97-AF65-F5344CB8AC3E}">
        <p14:creationId xmlns:p14="http://schemas.microsoft.com/office/powerpoint/2010/main" val="552287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ctr" eaLnBrk="1" hangingPunct="1"/>
            <a:r>
              <a:rPr lang="ru-RU" sz="4800" b="1" smtClean="0">
                <a:solidFill>
                  <a:srgbClr val="0E085E"/>
                </a:solidFill>
              </a:rPr>
              <a:t>Флаг Аляски</a:t>
            </a:r>
          </a:p>
        </p:txBody>
      </p:sp>
      <p:pic>
        <p:nvPicPr>
          <p:cNvPr id="19459" name="Picture 4" descr="250px-Flag_of_Alaska"/>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600200" y="1785938"/>
            <a:ext cx="5867400" cy="41068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39842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hp\Desktop\9 класс\665201_3.jpg"/>
          <p:cNvPicPr>
            <a:picLocks noChangeAspect="1" noChangeArrowheads="1"/>
          </p:cNvPicPr>
          <p:nvPr/>
        </p:nvPicPr>
        <p:blipFill>
          <a:blip r:embed="rId2" cstate="print"/>
          <a:srcRect/>
          <a:stretch>
            <a:fillRect/>
          </a:stretch>
        </p:blipFill>
        <p:spPr bwMode="auto">
          <a:xfrm>
            <a:off x="0" y="0"/>
            <a:ext cx="9144000" cy="7315200"/>
          </a:xfrm>
          <a:prstGeom prst="rect">
            <a:avLst/>
          </a:prstGeom>
          <a:noFill/>
        </p:spPr>
      </p:pic>
      <p:sp>
        <p:nvSpPr>
          <p:cNvPr id="15361" name="Rectangle 1"/>
          <p:cNvSpPr>
            <a:spLocks noChangeArrowheads="1"/>
          </p:cNvSpPr>
          <p:nvPr/>
        </p:nvSpPr>
        <p:spPr bwMode="auto">
          <a:xfrm>
            <a:off x="0" y="4303455"/>
            <a:ext cx="8572528"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ru-RU" sz="3200" b="1" i="0" u="none" strike="noStrike" cap="none" normalizeH="0" baseline="0" dirty="0" smtClean="0">
                <a:ln>
                  <a:noFill/>
                </a:ln>
                <a:solidFill>
                  <a:schemeClr val="bg1"/>
                </a:solidFill>
                <a:effectLst/>
                <a:latin typeface="Calibri" pitchFamily="34" charset="0"/>
                <a:ea typeface="Times New Roman" pitchFamily="18" charset="0"/>
                <a:cs typeface="Times New Roman" pitchFamily="18" charset="0"/>
              </a:rPr>
              <a:t>И страшным, страшным креном </a:t>
            </a:r>
            <a:br>
              <a:rPr kumimoji="0" lang="ru-RU" sz="3200" b="1" i="0" u="none" strike="noStrike" cap="none" normalizeH="0" baseline="0" dirty="0" smtClean="0">
                <a:ln>
                  <a:noFill/>
                </a:ln>
                <a:solidFill>
                  <a:schemeClr val="bg1"/>
                </a:solidFill>
                <a:effectLst/>
                <a:latin typeface="Calibri" pitchFamily="34" charset="0"/>
                <a:ea typeface="Times New Roman" pitchFamily="18" charset="0"/>
                <a:cs typeface="Times New Roman" pitchFamily="18" charset="0"/>
              </a:rPr>
            </a:br>
            <a:r>
              <a:rPr kumimoji="0" lang="ru-RU" sz="3200" b="1" i="0" u="none" strike="noStrike" cap="none" normalizeH="0" baseline="0" dirty="0" smtClean="0">
                <a:ln>
                  <a:noFill/>
                </a:ln>
                <a:solidFill>
                  <a:schemeClr val="bg1"/>
                </a:solidFill>
                <a:effectLst/>
                <a:latin typeface="Calibri" pitchFamily="34" charset="0"/>
                <a:ea typeface="Times New Roman" pitchFamily="18" charset="0"/>
                <a:cs typeface="Times New Roman" pitchFamily="18" charset="0"/>
              </a:rPr>
              <a:t>К другим каким-нибудь </a:t>
            </a:r>
            <a:br>
              <a:rPr kumimoji="0" lang="ru-RU" sz="3200" b="1" i="0" u="none" strike="noStrike" cap="none" normalizeH="0" baseline="0" dirty="0" smtClean="0">
                <a:ln>
                  <a:noFill/>
                </a:ln>
                <a:solidFill>
                  <a:schemeClr val="bg1"/>
                </a:solidFill>
                <a:effectLst/>
                <a:latin typeface="Calibri" pitchFamily="34" charset="0"/>
                <a:ea typeface="Times New Roman" pitchFamily="18" charset="0"/>
                <a:cs typeface="Times New Roman" pitchFamily="18" charset="0"/>
              </a:rPr>
            </a:br>
            <a:r>
              <a:rPr kumimoji="0" lang="ru-RU" sz="3200" b="1" i="0" u="none" strike="noStrike" cap="none" normalizeH="0" baseline="0" dirty="0" smtClean="0">
                <a:ln>
                  <a:noFill/>
                </a:ln>
                <a:solidFill>
                  <a:schemeClr val="bg1"/>
                </a:solidFill>
                <a:effectLst/>
                <a:latin typeface="Calibri" pitchFamily="34" charset="0"/>
                <a:ea typeface="Times New Roman" pitchFamily="18" charset="0"/>
                <a:cs typeface="Times New Roman" pitchFamily="18" charset="0"/>
              </a:rPr>
              <a:t>Неведомым вселенным </a:t>
            </a:r>
            <a:br>
              <a:rPr kumimoji="0" lang="ru-RU" sz="3200" b="1" i="0" u="none" strike="noStrike" cap="none" normalizeH="0" baseline="0" dirty="0" smtClean="0">
                <a:ln>
                  <a:noFill/>
                </a:ln>
                <a:solidFill>
                  <a:schemeClr val="bg1"/>
                </a:solidFill>
                <a:effectLst/>
                <a:latin typeface="Calibri" pitchFamily="34" charset="0"/>
                <a:ea typeface="Times New Roman" pitchFamily="18" charset="0"/>
                <a:cs typeface="Times New Roman" pitchFamily="18" charset="0"/>
              </a:rPr>
            </a:br>
            <a:r>
              <a:rPr kumimoji="0" lang="ru-RU" sz="3200" b="1" i="0" u="none" strike="noStrike" cap="none" normalizeH="0" baseline="0" dirty="0" smtClean="0">
                <a:ln>
                  <a:noFill/>
                </a:ln>
                <a:solidFill>
                  <a:schemeClr val="bg1"/>
                </a:solidFill>
                <a:effectLst/>
                <a:latin typeface="Calibri" pitchFamily="34" charset="0"/>
                <a:ea typeface="Times New Roman" pitchFamily="18" charset="0"/>
                <a:cs typeface="Times New Roman" pitchFamily="18" charset="0"/>
              </a:rPr>
              <a:t>Повернут Млечный Путь... </a:t>
            </a:r>
            <a:endParaRPr kumimoji="0" lang="ru-RU" sz="3200" b="1" i="0" u="none" strike="noStrike" cap="none" normalizeH="0" baseline="0" dirty="0" smtClean="0">
              <a:ln>
                <a:noFill/>
              </a:ln>
              <a:solidFill>
                <a:schemeClr val="bg1"/>
              </a:solidFill>
              <a:effectLst/>
              <a:latin typeface="Arial" pitchFamily="34" charset="0"/>
              <a:cs typeface="Arial"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ru-RU" sz="3200" b="1" i="0" u="none" strike="noStrike" cap="none" normalizeH="0" baseline="0" dirty="0" smtClean="0">
                <a:ln>
                  <a:noFill/>
                </a:ln>
                <a:effectLst/>
                <a:latin typeface="Calibri" pitchFamily="34" charset="0"/>
                <a:ea typeface="Times New Roman" pitchFamily="18" charset="0"/>
                <a:cs typeface="Times New Roman" pitchFamily="18" charset="0"/>
              </a:rPr>
              <a:t>Б. Пастернак</a:t>
            </a:r>
            <a:endParaRPr kumimoji="0" lang="ru-RU" sz="3200" b="1" i="0" u="none" strike="noStrike" cap="none" normalizeH="0" baseline="0" dirty="0" smtClean="0">
              <a:ln>
                <a:noFill/>
              </a:ln>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6200" y="277813"/>
            <a:ext cx="76200" cy="1139825"/>
          </a:xfrm>
        </p:spPr>
        <p:txBody>
          <a:bodyPr/>
          <a:lstStyle/>
          <a:p>
            <a:pPr eaLnBrk="1" hangingPunct="1"/>
            <a:endParaRPr lang="ru-RU" smtClean="0"/>
          </a:p>
        </p:txBody>
      </p:sp>
      <p:sp>
        <p:nvSpPr>
          <p:cNvPr id="20483" name="Rectangle 3"/>
          <p:cNvSpPr>
            <a:spLocks noGrp="1" noChangeArrowheads="1"/>
          </p:cNvSpPr>
          <p:nvPr>
            <p:ph type="body" idx="1"/>
          </p:nvPr>
        </p:nvSpPr>
        <p:spPr/>
        <p:txBody>
          <a:bodyPr/>
          <a:lstStyle/>
          <a:p>
            <a:pPr eaLnBrk="1" hangingPunct="1"/>
            <a:r>
              <a:rPr lang="ru-RU" b="1" smtClean="0"/>
              <a:t>Созвездие Большой Медведицы изображено на флаге Беломорской Карелии ( утвержден 21 июня 1918 года). (Приложение 5)</a:t>
            </a:r>
          </a:p>
          <a:p>
            <a:pPr eaLnBrk="1" hangingPunct="1"/>
            <a:r>
              <a:rPr lang="ru-RU" b="1" smtClean="0"/>
              <a:t>Семь серебряных звезд на синем фоне расположены в форме созвездия      Большой Медведицы.</a:t>
            </a:r>
          </a:p>
        </p:txBody>
      </p:sp>
    </p:spTree>
    <p:extLst>
      <p:ext uri="{BB962C8B-B14F-4D97-AF65-F5344CB8AC3E}">
        <p14:creationId xmlns:p14="http://schemas.microsoft.com/office/powerpoint/2010/main" val="16025679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ctr" eaLnBrk="1" hangingPunct="1"/>
            <a:r>
              <a:rPr lang="ru-RU" b="1" smtClean="0">
                <a:solidFill>
                  <a:srgbClr val="0E085E"/>
                </a:solidFill>
              </a:rPr>
              <a:t>Флаг Беломорской Карелии.</a:t>
            </a:r>
          </a:p>
        </p:txBody>
      </p:sp>
      <p:pic>
        <p:nvPicPr>
          <p:cNvPr id="21507" name="Picture 4" descr="Karelian blue with the Great Bear"/>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447800" y="1779588"/>
            <a:ext cx="6172200" cy="4121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095619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28600" y="277813"/>
            <a:ext cx="228600" cy="1139825"/>
          </a:xfrm>
        </p:spPr>
        <p:txBody>
          <a:bodyPr/>
          <a:lstStyle/>
          <a:p>
            <a:pPr eaLnBrk="1" hangingPunct="1"/>
            <a:endParaRPr lang="ru-RU" smtClean="0"/>
          </a:p>
        </p:txBody>
      </p:sp>
      <p:sp>
        <p:nvSpPr>
          <p:cNvPr id="22531" name="Rectangle 3"/>
          <p:cNvSpPr>
            <a:spLocks noGrp="1" noChangeArrowheads="1"/>
          </p:cNvSpPr>
          <p:nvPr>
            <p:ph type="body" idx="1"/>
          </p:nvPr>
        </p:nvSpPr>
        <p:spPr/>
        <p:txBody>
          <a:bodyPr/>
          <a:lstStyle/>
          <a:p>
            <a:pPr marL="0" indent="0" algn="ctr" eaLnBrk="1" hangingPunct="1">
              <a:buNone/>
            </a:pPr>
            <a:r>
              <a:rPr lang="ru-RU" dirty="0" smtClean="0"/>
              <a:t> </a:t>
            </a:r>
            <a:r>
              <a:rPr lang="ru-RU" sz="4400" b="1" dirty="0" smtClean="0">
                <a:solidFill>
                  <a:srgbClr val="0E085E"/>
                </a:solidFill>
              </a:rPr>
              <a:t>В созвездии Большой Медведицы находятся 75 звезд по одному источнику, а другой  насчитывает 71 звезду. </a:t>
            </a:r>
          </a:p>
        </p:txBody>
      </p:sp>
      <p:pic>
        <p:nvPicPr>
          <p:cNvPr id="22532" name="Picture 4" descr="Копия 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533400"/>
            <a:ext cx="1600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60307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ctr" eaLnBrk="1" hangingPunct="1"/>
            <a:r>
              <a:rPr lang="ru-RU" sz="4800" b="1" smtClean="0">
                <a:solidFill>
                  <a:srgbClr val="0C085E"/>
                </a:solidFill>
                <a:latin typeface="Times New Roman" pitchFamily="18" charset="0"/>
              </a:rPr>
              <a:t>Большая медведица</a:t>
            </a:r>
          </a:p>
        </p:txBody>
      </p:sp>
      <p:pic>
        <p:nvPicPr>
          <p:cNvPr id="23555" name="Picture 4" descr="Как найти Полярную звезду"/>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286000" y="1219200"/>
            <a:ext cx="4419600" cy="4732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121864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571472" y="214290"/>
            <a:ext cx="8000332" cy="60631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ru-RU" sz="2400" b="1" i="0" u="none" strike="noStrike" cap="none" normalizeH="0" baseline="0" dirty="0" smtClean="0">
                <a:ln>
                  <a:noFill/>
                </a:ln>
                <a:solidFill>
                  <a:srgbClr val="0070C0"/>
                </a:solidFill>
                <a:effectLst/>
                <a:latin typeface="Calibri" pitchFamily="34" charset="0"/>
                <a:ea typeface="Times New Roman" pitchFamily="18" charset="0"/>
                <a:cs typeface="Times New Roman" pitchFamily="18" charset="0"/>
              </a:rPr>
              <a:t>Закрепление темы: </a:t>
            </a:r>
            <a:endParaRPr kumimoji="0" lang="ru-RU" sz="2400" b="1" i="0" u="none" strike="noStrike" cap="none" normalizeH="0" baseline="0" dirty="0" smtClean="0">
              <a:ln>
                <a:noFill/>
              </a:ln>
              <a:solidFill>
                <a:srgbClr val="0070C0"/>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sz="1400" b="1"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Устный опрос: </a:t>
            </a:r>
            <a:endParaRPr kumimoji="0" lang="ru-RU"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ru-RU"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Что такое Вселенная? </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ru-RU"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Какие небесные тела существуют? </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ru-RU"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Какой представляли себе Вселенную наши предки? </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ru-RU"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Какую модель Вселенной предложил Птолемей? </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ru-RU"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Какую модель Вселенной предложил Николай Коперник? </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ru-RU"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Каков вклад Джордано Бруно в изучении Солнечной системы? </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ru-RU"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Каков вклад Галилео Галилея в изучении Солнечной системы? </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ru-RU"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Что такое планеты? </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ru-RU"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На какие 2 группы их можно разделить? </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ru-RU"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Какие планеты относятся к планетам земной группы? </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ru-RU"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Какие планеты относятся к планетам – гигантам? </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ru-RU"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Покажите на таблице планеты земной группы. </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ru-RU"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Покажите на таблице планеты – гиганты. </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ru-RU"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Расскажите об одной из планет земной группы. </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ru-RU"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Расскажите об одной из планет – гигантов. </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ru-RU"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Что такое созвездия? </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ru-RU"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Какое зодиакальное созвездие характерно для этого месяца?</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ru-RU"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Какая планета имеет кольца? </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ru-RU"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Самая близкая к Солнцу планета. </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ru-RU"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Имя ученого, по мнению которого в центре Солнечной системы находится Солнце.</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ru-RU"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Что такое метеориты?</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ru-RU"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Что такое Луна?</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ru-RU"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Планета, названная в честь богини красоты.</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ru-RU"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Какие бывают звезды по размерам?</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ru-RU"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Сколько звезд на небе?</a:t>
            </a:r>
            <a:endParaRPr kumimoji="0" lang="ru-RU" sz="14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hp\Desktop\9 класс\52863-1440x900.jpg"/>
          <p:cNvPicPr>
            <a:picLocks noChangeAspect="1" noChangeArrowheads="1"/>
          </p:cNvPicPr>
          <p:nvPr/>
        </p:nvPicPr>
        <p:blipFill>
          <a:blip r:embed="rId2" cstate="print"/>
          <a:srcRect/>
          <a:stretch>
            <a:fillRect/>
          </a:stretch>
        </p:blipFill>
        <p:spPr bwMode="auto">
          <a:xfrm>
            <a:off x="0" y="0"/>
            <a:ext cx="9144000" cy="7072338"/>
          </a:xfrm>
          <a:prstGeom prst="rect">
            <a:avLst/>
          </a:prstGeom>
          <a:noFill/>
        </p:spPr>
      </p:pic>
      <p:sp>
        <p:nvSpPr>
          <p:cNvPr id="3" name="TextBox 2"/>
          <p:cNvSpPr txBox="1"/>
          <p:nvPr/>
        </p:nvSpPr>
        <p:spPr>
          <a:xfrm>
            <a:off x="928662" y="5143512"/>
            <a:ext cx="6286544" cy="1200329"/>
          </a:xfrm>
          <a:prstGeom prst="rect">
            <a:avLst/>
          </a:prstGeom>
          <a:noFill/>
        </p:spPr>
        <p:txBody>
          <a:bodyPr wrap="square" rtlCol="0">
            <a:spAutoFit/>
          </a:bodyPr>
          <a:lstStyle/>
          <a:p>
            <a:r>
              <a:rPr lang="ru-RU" sz="3600" b="1" i="1" dirty="0" smtClean="0">
                <a:solidFill>
                  <a:schemeClr val="bg1"/>
                </a:solidFill>
              </a:rPr>
              <a:t>Напишите названия каждой планеты на рисунке. </a:t>
            </a:r>
            <a:endParaRPr lang="ru-RU" sz="3600" b="1" i="1"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C:\Users\Fujitsu\Desktop\9 класс\85050129_0006016RaspolozhenieplanetotnositelnoSolntsa.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defRPr/>
            </a:pPr>
            <a:r>
              <a:rPr lang="ru-RU" b="1" i="1" u="sng" smtClean="0">
                <a:effectLst>
                  <a:outerShdw blurRad="38100" dist="38100" dir="2700000" algn="tl">
                    <a:srgbClr val="FFFFFF"/>
                  </a:outerShdw>
                </a:effectLst>
              </a:rPr>
              <a:t>Великие имена</a:t>
            </a:r>
          </a:p>
        </p:txBody>
      </p:sp>
      <p:sp>
        <p:nvSpPr>
          <p:cNvPr id="7171" name="Rectangle 3"/>
          <p:cNvSpPr>
            <a:spLocks noGrp="1" noChangeArrowheads="1"/>
          </p:cNvSpPr>
          <p:nvPr>
            <p:ph type="body" idx="1"/>
          </p:nvPr>
        </p:nvSpPr>
        <p:spPr/>
        <p:txBody>
          <a:bodyPr/>
          <a:lstStyle/>
          <a:p>
            <a:pPr marL="0" indent="0" algn="just" eaLnBrk="1" hangingPunct="1">
              <a:buNone/>
            </a:pPr>
            <a:r>
              <a:rPr lang="ru-RU" i="1" dirty="0" smtClean="0"/>
              <a:t>	Джордано </a:t>
            </a:r>
            <a:r>
              <a:rPr lang="ru-RU" i="1" dirty="0" smtClean="0"/>
              <a:t>Бруно был сожжен на главной площади Рима за слова «Что где-то существует далекие мира, подобные нашему».</a:t>
            </a:r>
          </a:p>
        </p:txBody>
      </p:sp>
      <p:pic>
        <p:nvPicPr>
          <p:cNvPr id="7172" name="Picture 4" descr="000303"/>
          <p:cNvPicPr>
            <a:picLocks noChangeAspect="1" noChangeArrowheads="1"/>
          </p:cNvPicPr>
          <p:nvPr/>
        </p:nvPicPr>
        <p:blipFill>
          <a:blip r:embed="rId2" cstate="print"/>
          <a:srcRect/>
          <a:stretch>
            <a:fillRect/>
          </a:stretch>
        </p:blipFill>
        <p:spPr bwMode="auto">
          <a:xfrm>
            <a:off x="4429124" y="3286124"/>
            <a:ext cx="3783041" cy="31525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3850" y="5013325"/>
            <a:ext cx="6048375" cy="1150938"/>
          </a:xfrm>
        </p:spPr>
        <p:txBody>
          <a:bodyPr/>
          <a:lstStyle/>
          <a:p>
            <a:pPr eaLnBrk="1" hangingPunct="1"/>
            <a:r>
              <a:rPr lang="ru-RU" b="1" i="1" u="sng" dirty="0" smtClean="0"/>
              <a:t>Границы на небе</a:t>
            </a:r>
          </a:p>
        </p:txBody>
      </p:sp>
      <p:sp>
        <p:nvSpPr>
          <p:cNvPr id="8195" name="Rectangle 3"/>
          <p:cNvSpPr>
            <a:spLocks noGrp="1" noChangeArrowheads="1"/>
          </p:cNvSpPr>
          <p:nvPr>
            <p:ph type="body" idx="1"/>
          </p:nvPr>
        </p:nvSpPr>
        <p:spPr>
          <a:xfrm>
            <a:off x="674585" y="260648"/>
            <a:ext cx="7653337" cy="4896544"/>
          </a:xfrm>
        </p:spPr>
        <p:txBody>
          <a:bodyPr>
            <a:normAutofit fontScale="85000" lnSpcReduction="10000"/>
          </a:bodyPr>
          <a:lstStyle/>
          <a:p>
            <a:pPr marL="0" indent="0" algn="just" eaLnBrk="1" hangingPunct="1">
              <a:lnSpc>
                <a:spcPct val="80000"/>
              </a:lnSpc>
              <a:buNone/>
            </a:pPr>
            <a:r>
              <a:rPr lang="ru-RU" sz="2000" b="1" i="1" dirty="0"/>
              <a:t>	</a:t>
            </a:r>
            <a:r>
              <a:rPr lang="ru-RU" sz="2800" dirty="0" smtClean="0">
                <a:latin typeface="Times New Roman" pitchFamily="18" charset="0"/>
                <a:cs typeface="Times New Roman" pitchFamily="18" charset="0"/>
              </a:rPr>
              <a:t>Уже </a:t>
            </a:r>
            <a:r>
              <a:rPr lang="ru-RU" sz="2800" dirty="0" smtClean="0">
                <a:latin typeface="Times New Roman" pitchFamily="18" charset="0"/>
                <a:cs typeface="Times New Roman" pitchFamily="18" charset="0"/>
              </a:rPr>
              <a:t>в древние времена наши предки делили звездное небо на четко различимые сочетания звезд, которые назвали созвездиями. Астрономия возникла раньше всех других наук – подмечая закономерности в движении звезд, наши предки научились измерять время, создали первые прообразы календаря, научились ориентироваться на местности. Названия созвездий связывали с мифами, именами богов, названиями приборов и механизмов.</a:t>
            </a:r>
          </a:p>
          <a:p>
            <a:pPr marL="0" lvl="1" indent="0" algn="just">
              <a:lnSpc>
                <a:spcPct val="80000"/>
              </a:lnSpc>
              <a:buNone/>
            </a:pPr>
            <a:r>
              <a:rPr lang="ru-RU" dirty="0" smtClean="0">
                <a:latin typeface="Times New Roman" pitchFamily="18" charset="0"/>
                <a:cs typeface="Times New Roman" pitchFamily="18" charset="0"/>
              </a:rPr>
              <a:t>	Знание </a:t>
            </a:r>
            <a:r>
              <a:rPr lang="ru-RU" dirty="0" smtClean="0">
                <a:latin typeface="Times New Roman" pitchFamily="18" charset="0"/>
                <a:cs typeface="Times New Roman" pitchFamily="18" charset="0"/>
              </a:rPr>
              <a:t>созвездий – азбука астрономии. Как же ориентироваться в этом огромном и прекрасном мире, в этой звездной </a:t>
            </a:r>
            <a:r>
              <a:rPr lang="ru-RU" dirty="0" smtClean="0">
                <a:latin typeface="Times New Roman" pitchFamily="18" charset="0"/>
                <a:cs typeface="Times New Roman" pitchFamily="18" charset="0"/>
              </a:rPr>
              <a:t>россыпи?</a:t>
            </a:r>
          </a:p>
          <a:p>
            <a:pPr marL="0" lvl="1" indent="0" algn="just">
              <a:lnSpc>
                <a:spcPct val="80000"/>
              </a:lnSpc>
              <a:buNone/>
            </a:pPr>
            <a:r>
              <a:rPr lang="ru-RU" dirty="0" smtClean="0">
                <a:latin typeface="Times New Roman" pitchFamily="18" charset="0"/>
                <a:cs typeface="Times New Roman" pitchFamily="18" charset="0"/>
              </a:rPr>
              <a:t>	Созвездием </a:t>
            </a:r>
            <a:r>
              <a:rPr lang="ru-RU" dirty="0" smtClean="0">
                <a:latin typeface="Times New Roman" pitchFamily="18" charset="0"/>
                <a:cs typeface="Times New Roman" pitchFamily="18" charset="0"/>
              </a:rPr>
              <a:t>называется участок небесной сферы, границы которого определены специальным решением Международного астрономического союза (МАС). Всего на небесной сфере </a:t>
            </a:r>
            <a:r>
              <a:rPr lang="ru-RU" dirty="0" smtClean="0">
                <a:latin typeface="Times New Roman" pitchFamily="18" charset="0"/>
                <a:cs typeface="Times New Roman" pitchFamily="18" charset="0"/>
                <a:hlinkClick r:id="rId2" action="ppaction://hlinkfile"/>
              </a:rPr>
              <a:t>88 созвездий</a:t>
            </a:r>
            <a:r>
              <a:rPr lang="ru-RU" dirty="0" smtClean="0">
                <a:latin typeface="Times New Roman" pitchFamily="18" charset="0"/>
                <a:cs typeface="Times New Roman" pitchFamily="18" charset="0"/>
              </a:rPr>
              <a:t>. Границы между этими строго определенными участками неба условны, они не имеют никакого физического смысла.. </a:t>
            </a:r>
          </a:p>
        </p:txBody>
      </p:sp>
      <p:pic>
        <p:nvPicPr>
          <p:cNvPr id="8196" name="Picture 4" descr="01020102"/>
          <p:cNvPicPr>
            <a:picLocks noChangeAspect="1" noChangeArrowheads="1"/>
          </p:cNvPicPr>
          <p:nvPr/>
        </p:nvPicPr>
        <p:blipFill>
          <a:blip r:embed="rId3" cstate="print"/>
          <a:srcRect/>
          <a:stretch>
            <a:fillRect/>
          </a:stretch>
        </p:blipFill>
        <p:spPr bwMode="auto">
          <a:xfrm rot="5400000">
            <a:off x="6837226" y="4390788"/>
            <a:ext cx="1547167" cy="25779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68313" y="0"/>
            <a:ext cx="8229600" cy="868363"/>
          </a:xfrm>
        </p:spPr>
        <p:txBody>
          <a:bodyPr/>
          <a:lstStyle/>
          <a:p>
            <a:pPr eaLnBrk="1" hangingPunct="1"/>
            <a:r>
              <a:rPr lang="ru-RU" b="1" i="1" u="sng" smtClean="0"/>
              <a:t>Интересные объекты.</a:t>
            </a:r>
          </a:p>
        </p:txBody>
      </p:sp>
      <p:sp>
        <p:nvSpPr>
          <p:cNvPr id="9219" name="Rectangle 3"/>
          <p:cNvSpPr>
            <a:spLocks noGrp="1" noChangeArrowheads="1"/>
          </p:cNvSpPr>
          <p:nvPr>
            <p:ph type="body" sz="half" idx="1"/>
          </p:nvPr>
        </p:nvSpPr>
        <p:spPr>
          <a:xfrm>
            <a:off x="226546" y="4725144"/>
            <a:ext cx="8892480" cy="1944687"/>
          </a:xfrm>
        </p:spPr>
        <p:txBody>
          <a:bodyPr/>
          <a:lstStyle/>
          <a:p>
            <a:pPr marL="0" indent="0" algn="just" eaLnBrk="1" hangingPunct="1">
              <a:lnSpc>
                <a:spcPct val="80000"/>
              </a:lnSpc>
              <a:buNone/>
            </a:pPr>
            <a:r>
              <a:rPr lang="ru-RU" sz="1800" b="1" i="1" dirty="0" smtClean="0"/>
              <a:t>	Самый </a:t>
            </a:r>
            <a:r>
              <a:rPr lang="ru-RU" sz="1800" b="1" i="1" dirty="0" smtClean="0"/>
              <a:t>интересный объект в этом созвездии – Большое Магелланово Облако. Это далекая галактика, видная в южном полушарии невооруженным глазом как туманное облачко. Названа она так Антонио </a:t>
            </a:r>
            <a:r>
              <a:rPr lang="ru-RU" sz="1800" b="1" i="1" dirty="0" err="1" smtClean="0"/>
              <a:t>Пифанеттом</a:t>
            </a:r>
            <a:r>
              <a:rPr lang="ru-RU" sz="1800" b="1" i="1" dirty="0" smtClean="0"/>
              <a:t> в 1521 году во время путешествия Магеллана. Большое Магелланово Облако – одна из самых близких галактик, она находится на расстоянии всего 200 тыс. световых лет. Это </a:t>
            </a:r>
            <a:r>
              <a:rPr lang="ru-RU" sz="1800" b="1" i="1" dirty="0" smtClean="0">
                <a:hlinkClick r:id="rId2" action="ppaction://hlinkfile"/>
              </a:rPr>
              <a:t>неправильная галактика</a:t>
            </a:r>
            <a:r>
              <a:rPr lang="ru-RU" sz="1800" b="1" i="1" dirty="0" smtClean="0"/>
              <a:t> клочковатой формы, в которой обнаружено большое количество межзвездного газа. На небе она занимает 5°, что в десять раз больше видимого диаметра Луны.</a:t>
            </a:r>
          </a:p>
          <a:p>
            <a:pPr eaLnBrk="1" hangingPunct="1">
              <a:lnSpc>
                <a:spcPct val="80000"/>
              </a:lnSpc>
            </a:pPr>
            <a:endParaRPr lang="ru-RU" sz="1800" b="1" i="1" dirty="0" smtClean="0"/>
          </a:p>
        </p:txBody>
      </p:sp>
      <p:pic>
        <p:nvPicPr>
          <p:cNvPr id="9220" name="Picture 5" descr="0102012702"/>
          <p:cNvPicPr>
            <a:picLocks noGrp="1" noChangeAspect="1" noChangeArrowheads="1"/>
          </p:cNvPicPr>
          <p:nvPr>
            <p:ph type="body" sz="half" idx="2"/>
          </p:nvPr>
        </p:nvPicPr>
        <p:blipFill>
          <a:blip r:embed="rId3" cstate="print"/>
          <a:srcRect/>
          <a:stretch>
            <a:fillRect/>
          </a:stretch>
        </p:blipFill>
        <p:spPr>
          <a:xfrm>
            <a:off x="1835150" y="908050"/>
            <a:ext cx="5184775" cy="3703638"/>
          </a:xfr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C:\Users\Fujitsu\Desktop\9 класс\137362_html_593782c5.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p:spPr>
      </p:pic>
      <p:sp>
        <p:nvSpPr>
          <p:cNvPr id="3" name="Прямоугольник 2"/>
          <p:cNvSpPr/>
          <p:nvPr/>
        </p:nvSpPr>
        <p:spPr>
          <a:xfrm>
            <a:off x="1214414" y="500042"/>
            <a:ext cx="7000924" cy="707886"/>
          </a:xfrm>
          <a:prstGeom prst="rect">
            <a:avLst/>
          </a:prstGeom>
        </p:spPr>
        <p:txBody>
          <a:bodyPr wrap="square">
            <a:spAutoFit/>
          </a:bodyPr>
          <a:lstStyle/>
          <a:p>
            <a:r>
              <a:rPr lang="ru-RU" sz="4000" b="1" dirty="0" smtClean="0">
                <a:solidFill>
                  <a:schemeClr val="bg1"/>
                </a:solidFill>
              </a:rPr>
              <a:t>Шаровое скопление 47 Тукана</a:t>
            </a:r>
            <a:endParaRPr lang="ru-RU" sz="4000"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709</Words>
  <Application>Microsoft Office PowerPoint</Application>
  <PresentationFormat>Экран (4:3)</PresentationFormat>
  <Paragraphs>119</Paragraphs>
  <Slides>34</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34</vt:i4>
      </vt:variant>
    </vt:vector>
  </HeadingPairs>
  <TitlesOfParts>
    <vt:vector size="35" baseType="lpstr">
      <vt:lpstr>Тема Office</vt:lpstr>
      <vt:lpstr>Звездное небо. Строение и масштабы Вселенной.</vt:lpstr>
      <vt:lpstr>Презентация PowerPoint</vt:lpstr>
      <vt:lpstr>Презентация PowerPoint</vt:lpstr>
      <vt:lpstr>Презентация PowerPoint</vt:lpstr>
      <vt:lpstr>Презентация PowerPoint</vt:lpstr>
      <vt:lpstr>Великие имена</vt:lpstr>
      <vt:lpstr>Границы на небе</vt:lpstr>
      <vt:lpstr>Интересные объекты.</vt:lpstr>
      <vt:lpstr>Презентация PowerPoint</vt:lpstr>
      <vt:lpstr>Презентация PowerPoint</vt:lpstr>
      <vt:lpstr>Малая медведица</vt:lpstr>
      <vt:lpstr>Интересные объекты</vt:lpstr>
      <vt:lpstr>Происхождение названия</vt:lpstr>
      <vt:lpstr>Звездное небо над нами…</vt:lpstr>
      <vt:lpstr>«О ЧЕМ МОЛЧИТ БОЛЬШАЯ МЕДВЕДИЦА»</vt:lpstr>
      <vt:lpstr>Большая медведица</vt:lpstr>
      <vt:lpstr>«О ЧЕМ МОЛЧИТ БОЛЬШАЯ МЕДВЕДИЦА»</vt:lpstr>
      <vt:lpstr>Армянский миф</vt:lpstr>
      <vt:lpstr>У индейцев сиу Большая медведица ассоциировалась со Скунсом.  </vt:lpstr>
      <vt:lpstr>Арабское название, мрачное</vt:lpstr>
      <vt:lpstr>С этим созвездием связана одна древнегреческая легенда.</vt:lpstr>
      <vt:lpstr>В легендах разных народов</vt:lpstr>
      <vt:lpstr>У египтян Ковш Большой Медведицы представляет </vt:lpstr>
      <vt:lpstr>Весьма оригинально название этих двух созвездий (Большой и малой медведицы)  у народов, населявших территорию нынешней Казахской республики. </vt:lpstr>
      <vt:lpstr>Обские угры считали</vt:lpstr>
      <vt:lpstr>Какое название старше?</vt:lpstr>
      <vt:lpstr>Классифицировать персонажей легенд.  </vt:lpstr>
      <vt:lpstr>Презентация PowerPoint</vt:lpstr>
      <vt:lpstr>Флаг Аляски</vt:lpstr>
      <vt:lpstr>Презентация PowerPoint</vt:lpstr>
      <vt:lpstr>Флаг Беломорской Карелии.</vt:lpstr>
      <vt:lpstr>Презентация PowerPoint</vt:lpstr>
      <vt:lpstr>Большая медведица</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Звездное небо</dc:title>
  <dc:creator>hp</dc:creator>
  <cp:lastModifiedBy>admin</cp:lastModifiedBy>
  <cp:revision>7</cp:revision>
  <dcterms:created xsi:type="dcterms:W3CDTF">2015-02-15T15:05:47Z</dcterms:created>
  <dcterms:modified xsi:type="dcterms:W3CDTF">2021-02-06T10:31:35Z</dcterms:modified>
</cp:coreProperties>
</file>