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 id="2147483803" r:id="rId2"/>
  </p:sldMasterIdLst>
  <p:notesMasterIdLst>
    <p:notesMasterId r:id="rId55"/>
  </p:notesMasterIdLst>
  <p:sldIdLst>
    <p:sldId id="257" r:id="rId3"/>
    <p:sldId id="256" r:id="rId4"/>
    <p:sldId id="263" r:id="rId5"/>
    <p:sldId id="264" r:id="rId6"/>
    <p:sldId id="265" r:id="rId7"/>
    <p:sldId id="266" r:id="rId8"/>
    <p:sldId id="268" r:id="rId9"/>
    <p:sldId id="280" r:id="rId10"/>
    <p:sldId id="269" r:id="rId11"/>
    <p:sldId id="291" r:id="rId12"/>
    <p:sldId id="261" r:id="rId13"/>
    <p:sldId id="274" r:id="rId14"/>
    <p:sldId id="285" r:id="rId15"/>
    <p:sldId id="275" r:id="rId16"/>
    <p:sldId id="282" r:id="rId17"/>
    <p:sldId id="284" r:id="rId18"/>
    <p:sldId id="287" r:id="rId19"/>
    <p:sldId id="276" r:id="rId20"/>
    <p:sldId id="295" r:id="rId21"/>
    <p:sldId id="296" r:id="rId22"/>
    <p:sldId id="259" r:id="rId23"/>
    <p:sldId id="286" r:id="rId24"/>
    <p:sldId id="258" r:id="rId25"/>
    <p:sldId id="260" r:id="rId26"/>
    <p:sldId id="277" r:id="rId27"/>
    <p:sldId id="297" r:id="rId28"/>
    <p:sldId id="289" r:id="rId29"/>
    <p:sldId id="294" r:id="rId30"/>
    <p:sldId id="292" r:id="rId31"/>
    <p:sldId id="293"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90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7B0D77-0FB1-45EC-A3F5-D4611D5C65B5}"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ru-RU"/>
        </a:p>
      </dgm:t>
    </dgm:pt>
    <dgm:pt modelId="{9568D600-2476-4AF5-A4E1-5929E342B660}">
      <dgm:prSet/>
      <dgm:spPr/>
      <dgm:t>
        <a:bodyPr/>
        <a:lstStyle/>
        <a:p>
          <a:pPr rtl="0"/>
          <a:r>
            <a:rPr lang="ru-RU" b="1" dirty="0" smtClean="0">
              <a:solidFill>
                <a:schemeClr val="accent6"/>
              </a:solidFill>
            </a:rPr>
            <a:t>Биография Кеплера</a:t>
          </a:r>
          <a:endParaRPr lang="ru-RU" dirty="0">
            <a:solidFill>
              <a:schemeClr val="accent6"/>
            </a:solidFill>
          </a:endParaRPr>
        </a:p>
      </dgm:t>
    </dgm:pt>
    <dgm:pt modelId="{8776ADE7-E613-479C-BD87-7F55CD5510FB}" type="parTrans" cxnId="{DE0C1FBC-7ADB-44ED-A6D1-C2A450AA7919}">
      <dgm:prSet/>
      <dgm:spPr/>
      <dgm:t>
        <a:bodyPr/>
        <a:lstStyle/>
        <a:p>
          <a:endParaRPr lang="ru-RU"/>
        </a:p>
      </dgm:t>
    </dgm:pt>
    <dgm:pt modelId="{42ED52AC-D76D-42F2-B14B-7E6FE302C16C}" type="sibTrans" cxnId="{DE0C1FBC-7ADB-44ED-A6D1-C2A450AA7919}">
      <dgm:prSet/>
      <dgm:spPr/>
      <dgm:t>
        <a:bodyPr/>
        <a:lstStyle/>
        <a:p>
          <a:endParaRPr lang="ru-RU"/>
        </a:p>
      </dgm:t>
    </dgm:pt>
    <dgm:pt modelId="{5F3CA09F-8E71-4023-8A00-D995EB22BC70}" type="pres">
      <dgm:prSet presAssocID="{9A7B0D77-0FB1-45EC-A3F5-D4611D5C65B5}" presName="linear" presStyleCnt="0">
        <dgm:presLayoutVars>
          <dgm:animLvl val="lvl"/>
          <dgm:resizeHandles val="exact"/>
        </dgm:presLayoutVars>
      </dgm:prSet>
      <dgm:spPr/>
      <dgm:t>
        <a:bodyPr/>
        <a:lstStyle/>
        <a:p>
          <a:endParaRPr lang="ru-RU"/>
        </a:p>
      </dgm:t>
    </dgm:pt>
    <dgm:pt modelId="{C2F80C9D-27AD-4D22-A36F-BE9AA3B01C60}" type="pres">
      <dgm:prSet presAssocID="{9568D600-2476-4AF5-A4E1-5929E342B660}" presName="parentText" presStyleLbl="node1" presStyleIdx="0" presStyleCnt="1" custLinFactNeighborX="3483" custLinFactNeighborY="5802">
        <dgm:presLayoutVars>
          <dgm:chMax val="0"/>
          <dgm:bulletEnabled val="1"/>
        </dgm:presLayoutVars>
      </dgm:prSet>
      <dgm:spPr/>
      <dgm:t>
        <a:bodyPr/>
        <a:lstStyle/>
        <a:p>
          <a:endParaRPr lang="ru-RU"/>
        </a:p>
      </dgm:t>
    </dgm:pt>
  </dgm:ptLst>
  <dgm:cxnLst>
    <dgm:cxn modelId="{4EC3181B-2BB4-453E-952B-5F5871AEAA51}" type="presOf" srcId="{9A7B0D77-0FB1-45EC-A3F5-D4611D5C65B5}" destId="{5F3CA09F-8E71-4023-8A00-D995EB22BC70}" srcOrd="0" destOrd="0" presId="urn:microsoft.com/office/officeart/2005/8/layout/vList2"/>
    <dgm:cxn modelId="{DE0C1FBC-7ADB-44ED-A6D1-C2A450AA7919}" srcId="{9A7B0D77-0FB1-45EC-A3F5-D4611D5C65B5}" destId="{9568D600-2476-4AF5-A4E1-5929E342B660}" srcOrd="0" destOrd="0" parTransId="{8776ADE7-E613-479C-BD87-7F55CD5510FB}" sibTransId="{42ED52AC-D76D-42F2-B14B-7E6FE302C16C}"/>
    <dgm:cxn modelId="{D8D4DF5B-24E5-433E-B4E9-F753BF360D5E}" type="presOf" srcId="{9568D600-2476-4AF5-A4E1-5929E342B660}" destId="{C2F80C9D-27AD-4D22-A36F-BE9AA3B01C60}" srcOrd="0" destOrd="0" presId="urn:microsoft.com/office/officeart/2005/8/layout/vList2"/>
    <dgm:cxn modelId="{7229240E-299C-4BD7-8584-B29380C3DAA5}" type="presParOf" srcId="{5F3CA09F-8E71-4023-8A00-D995EB22BC70}" destId="{C2F80C9D-27AD-4D22-A36F-BE9AA3B01C6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AFD56D-10A1-4A81-A5BB-17264CAEFA11}"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ru-RU"/>
        </a:p>
      </dgm:t>
    </dgm:pt>
    <dgm:pt modelId="{3CE45177-15DB-4525-812A-F636F6190972}">
      <dgm:prSet/>
      <dgm:spPr/>
      <dgm:t>
        <a:bodyPr/>
        <a:lstStyle/>
        <a:p>
          <a:pPr rtl="0"/>
          <a:r>
            <a:rPr lang="ru-RU" dirty="0" smtClean="0">
              <a:solidFill>
                <a:srgbClr val="002060"/>
              </a:solidFill>
            </a:rPr>
            <a:t>История открытия</a:t>
          </a:r>
          <a:endParaRPr lang="ru-RU" dirty="0">
            <a:solidFill>
              <a:srgbClr val="002060"/>
            </a:solidFill>
          </a:endParaRPr>
        </a:p>
      </dgm:t>
    </dgm:pt>
    <dgm:pt modelId="{A7969C09-CBCC-4528-897C-76A69EA553BF}" type="parTrans" cxnId="{3DF90D5E-3D8A-4953-BF1A-B8298C12927A}">
      <dgm:prSet/>
      <dgm:spPr/>
      <dgm:t>
        <a:bodyPr/>
        <a:lstStyle/>
        <a:p>
          <a:endParaRPr lang="ru-RU"/>
        </a:p>
      </dgm:t>
    </dgm:pt>
    <dgm:pt modelId="{6B872799-9E40-4642-B9FF-53F7F62B896C}" type="sibTrans" cxnId="{3DF90D5E-3D8A-4953-BF1A-B8298C12927A}">
      <dgm:prSet/>
      <dgm:spPr/>
      <dgm:t>
        <a:bodyPr/>
        <a:lstStyle/>
        <a:p>
          <a:endParaRPr lang="ru-RU"/>
        </a:p>
      </dgm:t>
    </dgm:pt>
    <dgm:pt modelId="{3C682144-1374-459D-9769-56B78B458BD2}" type="pres">
      <dgm:prSet presAssocID="{0DAFD56D-10A1-4A81-A5BB-17264CAEFA11}" presName="linear" presStyleCnt="0">
        <dgm:presLayoutVars>
          <dgm:animLvl val="lvl"/>
          <dgm:resizeHandles val="exact"/>
        </dgm:presLayoutVars>
      </dgm:prSet>
      <dgm:spPr/>
      <dgm:t>
        <a:bodyPr/>
        <a:lstStyle/>
        <a:p>
          <a:endParaRPr lang="ru-RU"/>
        </a:p>
      </dgm:t>
    </dgm:pt>
    <dgm:pt modelId="{51DE636C-70EB-49B8-A332-9B9EA0354DB8}" type="pres">
      <dgm:prSet presAssocID="{3CE45177-15DB-4525-812A-F636F6190972}" presName="parentText" presStyleLbl="node1" presStyleIdx="0" presStyleCnt="1" custScaleX="62500" custScaleY="99047" custLinFactNeighborX="-2500" custLinFactNeighborY="11540">
        <dgm:presLayoutVars>
          <dgm:chMax val="0"/>
          <dgm:bulletEnabled val="1"/>
        </dgm:presLayoutVars>
      </dgm:prSet>
      <dgm:spPr/>
      <dgm:t>
        <a:bodyPr/>
        <a:lstStyle/>
        <a:p>
          <a:endParaRPr lang="ru-RU"/>
        </a:p>
      </dgm:t>
    </dgm:pt>
  </dgm:ptLst>
  <dgm:cxnLst>
    <dgm:cxn modelId="{46629B15-6348-4A70-83FE-EB856A56F078}" type="presOf" srcId="{0DAFD56D-10A1-4A81-A5BB-17264CAEFA11}" destId="{3C682144-1374-459D-9769-56B78B458BD2}" srcOrd="0" destOrd="0" presId="urn:microsoft.com/office/officeart/2005/8/layout/vList2"/>
    <dgm:cxn modelId="{73D37A39-7124-475E-9D8F-CD42753D9FDF}" type="presOf" srcId="{3CE45177-15DB-4525-812A-F636F6190972}" destId="{51DE636C-70EB-49B8-A332-9B9EA0354DB8}" srcOrd="0" destOrd="0" presId="urn:microsoft.com/office/officeart/2005/8/layout/vList2"/>
    <dgm:cxn modelId="{3DF90D5E-3D8A-4953-BF1A-B8298C12927A}" srcId="{0DAFD56D-10A1-4A81-A5BB-17264CAEFA11}" destId="{3CE45177-15DB-4525-812A-F636F6190972}" srcOrd="0" destOrd="0" parTransId="{A7969C09-CBCC-4528-897C-76A69EA553BF}" sibTransId="{6B872799-9E40-4642-B9FF-53F7F62B896C}"/>
    <dgm:cxn modelId="{9139642D-E322-438E-B69F-61C913874B80}" type="presParOf" srcId="{3C682144-1374-459D-9769-56B78B458BD2}" destId="{51DE636C-70EB-49B8-A332-9B9EA0354DB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80C9D-27AD-4D22-A36F-BE9AA3B01C60}">
      <dsp:nvSpPr>
        <dsp:cNvPr id="0" name=""/>
        <dsp:cNvSpPr/>
      </dsp:nvSpPr>
      <dsp:spPr>
        <a:xfrm>
          <a:off x="0" y="80797"/>
          <a:ext cx="3528392" cy="6318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ru-RU" sz="2700" b="1" kern="1200" dirty="0" smtClean="0">
              <a:solidFill>
                <a:schemeClr val="accent6"/>
              </a:solidFill>
            </a:rPr>
            <a:t>Биография Кеплера</a:t>
          </a:r>
          <a:endParaRPr lang="ru-RU" sz="2700" kern="1200" dirty="0">
            <a:solidFill>
              <a:schemeClr val="accent6"/>
            </a:solidFill>
          </a:endParaRPr>
        </a:p>
      </dsp:txBody>
      <dsp:txXfrm>
        <a:off x="30842" y="111639"/>
        <a:ext cx="3466708" cy="570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E636C-70EB-49B8-A332-9B9EA0354DB8}">
      <dsp:nvSpPr>
        <dsp:cNvPr id="0" name=""/>
        <dsp:cNvSpPr/>
      </dsp:nvSpPr>
      <dsp:spPr>
        <a:xfrm>
          <a:off x="936104" y="12201"/>
          <a:ext cx="3600400" cy="78801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ru-RU" sz="3200" kern="1200" dirty="0" smtClean="0">
              <a:solidFill>
                <a:srgbClr val="002060"/>
              </a:solidFill>
            </a:rPr>
            <a:t>История открытия</a:t>
          </a:r>
          <a:endParaRPr lang="ru-RU" sz="3200" kern="1200" dirty="0">
            <a:solidFill>
              <a:srgbClr val="002060"/>
            </a:solidFill>
          </a:endParaRPr>
        </a:p>
      </dsp:txBody>
      <dsp:txXfrm>
        <a:off x="974572" y="50669"/>
        <a:ext cx="3523464" cy="7110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65BBA0-1170-4A72-BBBC-FE80614793E0}" type="datetimeFigureOut">
              <a:rPr lang="ru-RU" smtClean="0"/>
              <a:t>06.02.2021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D51305-93EB-434E-A5FE-CAF8C48E28D1}" type="slidenum">
              <a:rPr lang="ru-RU" smtClean="0"/>
              <a:t>‹#›</a:t>
            </a:fld>
            <a:endParaRPr lang="ru-RU"/>
          </a:p>
        </p:txBody>
      </p:sp>
    </p:spTree>
    <p:extLst>
      <p:ext uri="{BB962C8B-B14F-4D97-AF65-F5344CB8AC3E}">
        <p14:creationId xmlns:p14="http://schemas.microsoft.com/office/powerpoint/2010/main" val="3296699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gradFill rotWithShape="0">
          <a:gsLst>
            <a:gs pos="0">
              <a:schemeClr val="bg2"/>
            </a:gs>
            <a:gs pos="5000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hidden">
          <a:xfrm>
            <a:off x="2895600" y="0"/>
            <a:ext cx="3352800" cy="6856413"/>
          </a:xfrm>
          <a:prstGeom prst="rect">
            <a:avLst/>
          </a:prstGeom>
          <a:gradFill rotWithShape="0">
            <a:gsLst>
              <a:gs pos="0">
                <a:schemeClr val="bg2"/>
              </a:gs>
              <a:gs pos="50000">
                <a:schemeClr val="bg1"/>
              </a:gs>
              <a:gs pos="100000">
                <a:schemeClr val="bg2"/>
              </a:gs>
            </a:gsLst>
            <a:lin ang="5400000" scaled="1"/>
          </a:gradFill>
          <a:ln w="9525">
            <a:noFill/>
            <a:miter lim="800000"/>
            <a:headEnd/>
            <a:tailEnd/>
          </a:ln>
          <a:effectLst/>
        </p:spPr>
        <p:txBody>
          <a:bodyPr/>
          <a:lstStyle/>
          <a:p>
            <a:endParaRPr lang="ru-RU" sz="2400"/>
          </a:p>
        </p:txBody>
      </p:sp>
      <p:grpSp>
        <p:nvGrpSpPr>
          <p:cNvPr id="2" name="Group 3"/>
          <p:cNvGrpSpPr>
            <a:grpSpLocks/>
          </p:cNvGrpSpPr>
          <p:nvPr/>
        </p:nvGrpSpPr>
        <p:grpSpPr bwMode="auto">
          <a:xfrm>
            <a:off x="2133600" y="473075"/>
            <a:ext cx="4878388" cy="3490913"/>
            <a:chOff x="1344" y="298"/>
            <a:chExt cx="3073" cy="2199"/>
          </a:xfrm>
        </p:grpSpPr>
        <p:sp>
          <p:nvSpPr>
            <p:cNvPr id="5124" name="Freeform 4"/>
            <p:cNvSpPr>
              <a:spLocks/>
            </p:cNvSpPr>
            <p:nvPr/>
          </p:nvSpPr>
          <p:spPr bwMode="auto">
            <a:xfrm>
              <a:off x="1344" y="1035"/>
              <a:ext cx="1019" cy="907"/>
            </a:xfrm>
            <a:custGeom>
              <a:avLst/>
              <a:gdLst/>
              <a:ahLst/>
              <a:cxnLst>
                <a:cxn ang="0">
                  <a:pos x="0" y="566"/>
                </a:cxn>
                <a:cxn ang="0">
                  <a:pos x="0" y="906"/>
                </a:cxn>
                <a:cxn ang="0">
                  <a:pos x="1014" y="283"/>
                </a:cxn>
                <a:cxn ang="0">
                  <a:pos x="1018" y="307"/>
                </a:cxn>
                <a:cxn ang="0">
                  <a:pos x="869" y="0"/>
                </a:cxn>
                <a:cxn ang="0">
                  <a:pos x="0" y="566"/>
                </a:cxn>
              </a:cxnLst>
              <a:rect l="0" t="0" r="r" b="b"/>
              <a:pathLst>
                <a:path w="1019" h="907">
                  <a:moveTo>
                    <a:pt x="0" y="566"/>
                  </a:moveTo>
                  <a:lnTo>
                    <a:pt x="0" y="906"/>
                  </a:lnTo>
                  <a:lnTo>
                    <a:pt x="1014" y="283"/>
                  </a:lnTo>
                  <a:lnTo>
                    <a:pt x="1018" y="307"/>
                  </a:lnTo>
                  <a:lnTo>
                    <a:pt x="869" y="0"/>
                  </a:lnTo>
                  <a:lnTo>
                    <a:pt x="0" y="566"/>
                  </a:lnTo>
                </a:path>
              </a:pathLst>
            </a:custGeom>
            <a:gradFill rotWithShape="0">
              <a:gsLst>
                <a:gs pos="0">
                  <a:schemeClr val="bg1"/>
                </a:gs>
                <a:gs pos="100000">
                  <a:schemeClr val="bg2"/>
                </a:gs>
              </a:gsLst>
              <a:lin ang="0" scaled="1"/>
            </a:gradFill>
            <a:ln w="9525">
              <a:noFill/>
              <a:round/>
              <a:headEnd type="none" w="sm" len="sm"/>
              <a:tailEnd type="none" w="sm" len="sm"/>
            </a:ln>
            <a:effectLst/>
          </p:spPr>
          <p:txBody>
            <a:bodyPr/>
            <a:lstStyle/>
            <a:p>
              <a:endParaRPr lang="ru-RU"/>
            </a:p>
          </p:txBody>
        </p:sp>
        <p:sp>
          <p:nvSpPr>
            <p:cNvPr id="5125" name="Freeform 5"/>
            <p:cNvSpPr>
              <a:spLocks/>
            </p:cNvSpPr>
            <p:nvPr/>
          </p:nvSpPr>
          <p:spPr bwMode="auto">
            <a:xfrm>
              <a:off x="3398" y="1035"/>
              <a:ext cx="1019" cy="907"/>
            </a:xfrm>
            <a:custGeom>
              <a:avLst/>
              <a:gdLst/>
              <a:ahLst/>
              <a:cxnLst>
                <a:cxn ang="0">
                  <a:pos x="1018" y="566"/>
                </a:cxn>
                <a:cxn ang="0">
                  <a:pos x="1018" y="906"/>
                </a:cxn>
                <a:cxn ang="0">
                  <a:pos x="3" y="283"/>
                </a:cxn>
                <a:cxn ang="0">
                  <a:pos x="0" y="307"/>
                </a:cxn>
                <a:cxn ang="0">
                  <a:pos x="148" y="0"/>
                </a:cxn>
                <a:cxn ang="0">
                  <a:pos x="1018" y="566"/>
                </a:cxn>
              </a:cxnLst>
              <a:rect l="0" t="0" r="r" b="b"/>
              <a:pathLst>
                <a:path w="1019" h="907">
                  <a:moveTo>
                    <a:pt x="1018" y="566"/>
                  </a:moveTo>
                  <a:lnTo>
                    <a:pt x="1018" y="906"/>
                  </a:lnTo>
                  <a:lnTo>
                    <a:pt x="3" y="283"/>
                  </a:lnTo>
                  <a:lnTo>
                    <a:pt x="0" y="307"/>
                  </a:lnTo>
                  <a:lnTo>
                    <a:pt x="148" y="0"/>
                  </a:lnTo>
                  <a:lnTo>
                    <a:pt x="1018" y="566"/>
                  </a:lnTo>
                </a:path>
              </a:pathLst>
            </a:custGeom>
            <a:gradFill rotWithShape="0">
              <a:gsLst>
                <a:gs pos="0">
                  <a:schemeClr val="bg2"/>
                </a:gs>
                <a:gs pos="100000">
                  <a:schemeClr val="bg1"/>
                </a:gs>
              </a:gsLst>
              <a:lin ang="0" scaled="1"/>
            </a:gradFill>
            <a:ln w="9525">
              <a:noFill/>
              <a:round/>
              <a:headEnd type="none" w="sm" len="sm"/>
              <a:tailEnd type="none" w="sm" len="sm"/>
            </a:ln>
            <a:effectLst/>
          </p:spPr>
          <p:txBody>
            <a:bodyPr/>
            <a:lstStyle/>
            <a:p>
              <a:endParaRPr lang="ru-RU"/>
            </a:p>
          </p:txBody>
        </p:sp>
        <p:grpSp>
          <p:nvGrpSpPr>
            <p:cNvPr id="3" name="Group 6"/>
            <p:cNvGrpSpPr>
              <a:grpSpLocks/>
            </p:cNvGrpSpPr>
            <p:nvPr/>
          </p:nvGrpSpPr>
          <p:grpSpPr bwMode="auto">
            <a:xfrm>
              <a:off x="1571" y="298"/>
              <a:ext cx="2632" cy="2199"/>
              <a:chOff x="1571" y="298"/>
              <a:chExt cx="2632" cy="2199"/>
            </a:xfrm>
          </p:grpSpPr>
          <p:sp>
            <p:nvSpPr>
              <p:cNvPr id="5127" name="AutoShape 7" descr="Green marble"/>
              <p:cNvSpPr>
                <a:spLocks noChangeArrowheads="1"/>
              </p:cNvSpPr>
              <p:nvPr/>
            </p:nvSpPr>
            <p:spPr bwMode="auto">
              <a:xfrm rot="10800000" flipH="1">
                <a:off x="1571" y="298"/>
                <a:ext cx="2631" cy="2198"/>
              </a:xfrm>
              <a:prstGeom prst="triangle">
                <a:avLst>
                  <a:gd name="adj" fmla="val 49995"/>
                </a:avLst>
              </a:prstGeom>
              <a:blipFill dpi="0" rotWithShape="0">
                <a:blip r:embed="rId2" cstate="print"/>
                <a:srcRect/>
                <a:tile tx="0" ty="0" sx="100000" sy="100000" flip="none" algn="tl"/>
              </a:blipFill>
              <a:ln w="12700" cap="sq">
                <a:solidFill>
                  <a:srgbClr val="006633"/>
                </a:solidFill>
                <a:miter lim="800000"/>
                <a:headEnd/>
                <a:tailEnd/>
              </a:ln>
              <a:effectLst/>
            </p:spPr>
            <p:txBody>
              <a:bodyPr/>
              <a:lstStyle/>
              <a:p>
                <a:endParaRPr lang="ru-RU"/>
              </a:p>
            </p:txBody>
          </p:sp>
          <p:sp>
            <p:nvSpPr>
              <p:cNvPr id="5128" name="Freeform 8"/>
              <p:cNvSpPr>
                <a:spLocks/>
              </p:cNvSpPr>
              <p:nvPr/>
            </p:nvSpPr>
            <p:spPr bwMode="auto">
              <a:xfrm>
                <a:off x="1571" y="298"/>
                <a:ext cx="1316" cy="2199"/>
              </a:xfrm>
              <a:custGeom>
                <a:avLst/>
                <a:gdLst/>
                <a:ahLst/>
                <a:cxnLst>
                  <a:cxn ang="0">
                    <a:pos x="1315" y="2198"/>
                  </a:cxn>
                  <a:cxn ang="0">
                    <a:pos x="1315" y="1815"/>
                  </a:cxn>
                  <a:cxn ang="0">
                    <a:pos x="409" y="214"/>
                  </a:cxn>
                  <a:cxn ang="0">
                    <a:pos x="0" y="0"/>
                  </a:cxn>
                  <a:cxn ang="0">
                    <a:pos x="1315" y="2198"/>
                  </a:cxn>
                </a:cxnLst>
                <a:rect l="0" t="0" r="r" b="b"/>
                <a:pathLst>
                  <a:path w="1316" h="2199">
                    <a:moveTo>
                      <a:pt x="1315" y="2198"/>
                    </a:moveTo>
                    <a:lnTo>
                      <a:pt x="1315" y="1815"/>
                    </a:lnTo>
                    <a:lnTo>
                      <a:pt x="409" y="214"/>
                    </a:lnTo>
                    <a:lnTo>
                      <a:pt x="0" y="0"/>
                    </a:lnTo>
                    <a:lnTo>
                      <a:pt x="1315" y="2198"/>
                    </a:lnTo>
                  </a:path>
                </a:pathLst>
              </a:custGeom>
              <a:solidFill>
                <a:srgbClr val="002010">
                  <a:alpha val="50000"/>
                </a:srgbClr>
              </a:solidFill>
              <a:ln w="12700" cap="sq">
                <a:solidFill>
                  <a:srgbClr val="006633"/>
                </a:solidFill>
                <a:prstDash val="solid"/>
                <a:round/>
                <a:headEnd type="none" w="sm" len="sm"/>
                <a:tailEnd type="none" w="sm" len="sm"/>
              </a:ln>
              <a:effectLst/>
            </p:spPr>
            <p:txBody>
              <a:bodyPr/>
              <a:lstStyle/>
              <a:p>
                <a:endParaRPr lang="ru-RU"/>
              </a:p>
            </p:txBody>
          </p:sp>
          <p:sp>
            <p:nvSpPr>
              <p:cNvPr id="5129" name="Freeform 9"/>
              <p:cNvSpPr>
                <a:spLocks/>
              </p:cNvSpPr>
              <p:nvPr/>
            </p:nvSpPr>
            <p:spPr bwMode="auto">
              <a:xfrm>
                <a:off x="1571" y="298"/>
                <a:ext cx="2632" cy="217"/>
              </a:xfrm>
              <a:custGeom>
                <a:avLst/>
                <a:gdLst/>
                <a:ahLst/>
                <a:cxnLst>
                  <a:cxn ang="0">
                    <a:pos x="0" y="0"/>
                  </a:cxn>
                  <a:cxn ang="0">
                    <a:pos x="409" y="216"/>
                  </a:cxn>
                  <a:cxn ang="0">
                    <a:pos x="2279" y="216"/>
                  </a:cxn>
                  <a:cxn ang="0">
                    <a:pos x="2631" y="0"/>
                  </a:cxn>
                  <a:cxn ang="0">
                    <a:pos x="0" y="0"/>
                  </a:cxn>
                </a:cxnLst>
                <a:rect l="0" t="0" r="r" b="b"/>
                <a:pathLst>
                  <a:path w="2632" h="217">
                    <a:moveTo>
                      <a:pt x="0" y="0"/>
                    </a:moveTo>
                    <a:lnTo>
                      <a:pt x="409" y="216"/>
                    </a:lnTo>
                    <a:lnTo>
                      <a:pt x="2279" y="216"/>
                    </a:lnTo>
                    <a:lnTo>
                      <a:pt x="2631" y="0"/>
                    </a:lnTo>
                    <a:lnTo>
                      <a:pt x="0" y="0"/>
                    </a:lnTo>
                  </a:path>
                </a:pathLst>
              </a:custGeom>
              <a:solidFill>
                <a:srgbClr val="71BB96">
                  <a:alpha val="50000"/>
                </a:srgbClr>
              </a:solidFill>
              <a:ln w="12700" cap="sq">
                <a:solidFill>
                  <a:srgbClr val="006633"/>
                </a:solidFill>
                <a:prstDash val="solid"/>
                <a:round/>
                <a:headEnd type="none" w="sm" len="sm"/>
                <a:tailEnd type="none" w="sm" len="sm"/>
              </a:ln>
              <a:effectLst/>
            </p:spPr>
            <p:txBody>
              <a:bodyPr/>
              <a:lstStyle/>
              <a:p>
                <a:endParaRPr lang="ru-RU"/>
              </a:p>
            </p:txBody>
          </p:sp>
          <p:sp>
            <p:nvSpPr>
              <p:cNvPr id="5130" name="Freeform 10"/>
              <p:cNvSpPr>
                <a:spLocks/>
              </p:cNvSpPr>
              <p:nvPr/>
            </p:nvSpPr>
            <p:spPr bwMode="auto">
              <a:xfrm>
                <a:off x="2886" y="298"/>
                <a:ext cx="1317" cy="2199"/>
              </a:xfrm>
              <a:custGeom>
                <a:avLst/>
                <a:gdLst/>
                <a:ahLst/>
                <a:cxnLst>
                  <a:cxn ang="0">
                    <a:pos x="0" y="2198"/>
                  </a:cxn>
                  <a:cxn ang="0">
                    <a:pos x="0" y="1815"/>
                  </a:cxn>
                  <a:cxn ang="0">
                    <a:pos x="906" y="214"/>
                  </a:cxn>
                  <a:cxn ang="0">
                    <a:pos x="1316" y="0"/>
                  </a:cxn>
                  <a:cxn ang="0">
                    <a:pos x="0" y="2198"/>
                  </a:cxn>
                </a:cxnLst>
                <a:rect l="0" t="0" r="r" b="b"/>
                <a:pathLst>
                  <a:path w="1317" h="2199">
                    <a:moveTo>
                      <a:pt x="0" y="2198"/>
                    </a:moveTo>
                    <a:lnTo>
                      <a:pt x="0" y="1815"/>
                    </a:lnTo>
                    <a:lnTo>
                      <a:pt x="906" y="214"/>
                    </a:lnTo>
                    <a:lnTo>
                      <a:pt x="1316" y="0"/>
                    </a:lnTo>
                    <a:lnTo>
                      <a:pt x="0" y="2198"/>
                    </a:lnTo>
                  </a:path>
                </a:pathLst>
              </a:custGeom>
              <a:solidFill>
                <a:srgbClr val="006633">
                  <a:alpha val="50000"/>
                </a:srgbClr>
              </a:solidFill>
              <a:ln w="12700" cap="sq">
                <a:solidFill>
                  <a:srgbClr val="006633"/>
                </a:solidFill>
                <a:prstDash val="solid"/>
                <a:round/>
                <a:headEnd type="none" w="sm" len="sm"/>
                <a:tailEnd type="none" w="sm" len="sm"/>
              </a:ln>
              <a:effectLst/>
            </p:spPr>
            <p:txBody>
              <a:bodyPr/>
              <a:lstStyle/>
              <a:p>
                <a:endParaRPr lang="ru-RU"/>
              </a:p>
            </p:txBody>
          </p:sp>
        </p:grpSp>
        <p:sp>
          <p:nvSpPr>
            <p:cNvPr id="5131" name="Rectangle 11"/>
            <p:cNvSpPr>
              <a:spLocks noChangeArrowheads="1"/>
            </p:cNvSpPr>
            <p:nvPr/>
          </p:nvSpPr>
          <p:spPr bwMode="auto">
            <a:xfrm>
              <a:off x="1344" y="1631"/>
              <a:ext cx="3069" cy="31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a:lstStyle/>
            <a:p>
              <a:endParaRPr lang="ru-RU"/>
            </a:p>
          </p:txBody>
        </p:sp>
      </p:grpSp>
      <p:sp>
        <p:nvSpPr>
          <p:cNvPr id="5132" name="Rectangle 12"/>
          <p:cNvSpPr>
            <a:spLocks noGrp="1" noChangeArrowheads="1"/>
          </p:cNvSpPr>
          <p:nvPr>
            <p:ph type="ctrTitle" sz="quarter"/>
          </p:nvPr>
        </p:nvSpPr>
        <p:spPr>
          <a:xfrm>
            <a:off x="685800" y="3886200"/>
            <a:ext cx="7772400" cy="1143000"/>
          </a:xfrm>
        </p:spPr>
        <p:txBody>
          <a:bodyPr/>
          <a:lstStyle>
            <a:lvl1pPr algn="ctr">
              <a:defRPr/>
            </a:lvl1pPr>
          </a:lstStyle>
          <a:p>
            <a:r>
              <a:rPr lang="ru-RU" smtClean="0"/>
              <a:t>Образец заголовка</a:t>
            </a:r>
            <a:endParaRPr lang="ru-RU"/>
          </a:p>
        </p:txBody>
      </p:sp>
      <p:sp>
        <p:nvSpPr>
          <p:cNvPr id="5133" name="Rectangle 13"/>
          <p:cNvSpPr>
            <a:spLocks noGrp="1" noChangeArrowheads="1"/>
          </p:cNvSpPr>
          <p:nvPr>
            <p:ph type="subTitle" sz="quarter" idx="1"/>
          </p:nvPr>
        </p:nvSpPr>
        <p:spPr>
          <a:xfrm>
            <a:off x="1371600" y="5410200"/>
            <a:ext cx="6400800" cy="1295400"/>
          </a:xfrm>
        </p:spPr>
        <p:txBody>
          <a:bodyPr/>
          <a:lstStyle>
            <a:lvl1pPr marL="0" indent="0" algn="ctr">
              <a:buFont typeface="Wingdings" pitchFamily="2" charset="2"/>
              <a:buNone/>
              <a:defRPr/>
            </a:lvl1pPr>
          </a:lstStyle>
          <a:p>
            <a:r>
              <a:rPr lang="ru-RU" smtClean="0"/>
              <a:t>Образец подзаголовка</a:t>
            </a:r>
            <a:endParaRPr lang="ru-RU"/>
          </a:p>
        </p:txBody>
      </p:sp>
      <p:sp>
        <p:nvSpPr>
          <p:cNvPr id="5134" name="Rectangle 14"/>
          <p:cNvSpPr>
            <a:spLocks noGrp="1" noChangeArrowheads="1"/>
          </p:cNvSpPr>
          <p:nvPr>
            <p:ph type="dt" sz="quarter" idx="2"/>
          </p:nvPr>
        </p:nvSpPr>
        <p:spPr>
          <a:xfrm>
            <a:off x="685800" y="0"/>
            <a:ext cx="1905000" cy="457200"/>
          </a:xfrm>
        </p:spPr>
        <p:txBody>
          <a:bodyPr/>
          <a:lstStyle>
            <a:lvl1pPr>
              <a:defRPr/>
            </a:lvl1pPr>
          </a:lstStyle>
          <a:p>
            <a:fld id="{5B106E36-FD25-4E2D-B0AA-010F637433A0}" type="datetimeFigureOut">
              <a:rPr lang="ru-RU" smtClean="0"/>
              <a:pPr/>
              <a:t>06.02.2021</a:t>
            </a:fld>
            <a:endParaRPr lang="ru-RU"/>
          </a:p>
        </p:txBody>
      </p:sp>
      <p:sp>
        <p:nvSpPr>
          <p:cNvPr id="5135" name="Rectangle 15"/>
          <p:cNvSpPr>
            <a:spLocks noGrp="1" noChangeArrowheads="1"/>
          </p:cNvSpPr>
          <p:nvPr>
            <p:ph type="ftr" sz="quarter" idx="3"/>
          </p:nvPr>
        </p:nvSpPr>
        <p:spPr>
          <a:xfrm>
            <a:off x="3124200" y="0"/>
            <a:ext cx="2895600" cy="457200"/>
          </a:xfrm>
        </p:spPr>
        <p:txBody>
          <a:bodyPr/>
          <a:lstStyle>
            <a:lvl1pPr>
              <a:defRPr/>
            </a:lvl1pPr>
          </a:lstStyle>
          <a:p>
            <a:endParaRPr lang="ru-RU"/>
          </a:p>
        </p:txBody>
      </p:sp>
      <p:sp>
        <p:nvSpPr>
          <p:cNvPr id="5136" name="Rectangle 16"/>
          <p:cNvSpPr>
            <a:spLocks noGrp="1" noChangeArrowheads="1"/>
          </p:cNvSpPr>
          <p:nvPr>
            <p:ph type="sldNum" sz="quarter" idx="4"/>
          </p:nvPr>
        </p:nvSpPr>
        <p:spPr>
          <a:xfrm>
            <a:off x="6553200" y="0"/>
            <a:ext cx="1905000" cy="457200"/>
          </a:xfrm>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06.02.2021</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228600"/>
            <a:ext cx="2081212" cy="57912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61988" y="228600"/>
            <a:ext cx="6096000" cy="5791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06.02.2021</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Заголовок, текст и клип">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05000" y="228600"/>
            <a:ext cx="7086600" cy="14478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661988" y="1905000"/>
            <a:ext cx="38100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Клип 3"/>
          <p:cNvSpPr>
            <a:spLocks noGrp="1"/>
          </p:cNvSpPr>
          <p:nvPr>
            <p:ph type="clipArt" sz="half" idx="2"/>
          </p:nvPr>
        </p:nvSpPr>
        <p:spPr>
          <a:xfrm>
            <a:off x="4624388" y="1905000"/>
            <a:ext cx="3810000" cy="4114800"/>
          </a:xfrm>
        </p:spPr>
        <p:txBody>
          <a:bodyPr/>
          <a:lstStyle/>
          <a:p>
            <a:r>
              <a:rPr lang="ru-RU" smtClean="0"/>
              <a:t>Вставка клипа</a:t>
            </a:r>
            <a:endParaRPr lang="ru-RU"/>
          </a:p>
        </p:txBody>
      </p:sp>
      <p:sp>
        <p:nvSpPr>
          <p:cNvPr id="5" name="Дата 4"/>
          <p:cNvSpPr>
            <a:spLocks noGrp="1"/>
          </p:cNvSpPr>
          <p:nvPr>
            <p:ph type="dt" sz="half" idx="10"/>
          </p:nvPr>
        </p:nvSpPr>
        <p:spPr>
          <a:xfrm>
            <a:off x="685800" y="6399213"/>
            <a:ext cx="1905000" cy="457200"/>
          </a:xfrm>
        </p:spPr>
        <p:txBody>
          <a:bodyPr/>
          <a:lstStyle>
            <a:lvl1pPr>
              <a:defRPr/>
            </a:lvl1pPr>
          </a:lstStyle>
          <a:p>
            <a:endParaRPr lang="ru-RU"/>
          </a:p>
        </p:txBody>
      </p:sp>
      <p:sp>
        <p:nvSpPr>
          <p:cNvPr id="6" name="Нижний колонтитул 5"/>
          <p:cNvSpPr>
            <a:spLocks noGrp="1"/>
          </p:cNvSpPr>
          <p:nvPr>
            <p:ph type="ftr" sz="quarter" idx="11"/>
          </p:nvPr>
        </p:nvSpPr>
        <p:spPr>
          <a:xfrm>
            <a:off x="3124200" y="6399213"/>
            <a:ext cx="2895600" cy="457200"/>
          </a:xfrm>
        </p:spPr>
        <p:txBody>
          <a:bodyPr/>
          <a:lstStyle>
            <a:lvl1pPr>
              <a:defRPr/>
            </a:lvl1pPr>
          </a:lstStyle>
          <a:p>
            <a:endParaRPr lang="ru-RU"/>
          </a:p>
        </p:txBody>
      </p:sp>
      <p:sp>
        <p:nvSpPr>
          <p:cNvPr id="7" name="Номер слайда 6"/>
          <p:cNvSpPr>
            <a:spLocks noGrp="1"/>
          </p:cNvSpPr>
          <p:nvPr>
            <p:ph type="sldNum" sz="quarter" idx="12"/>
          </p:nvPr>
        </p:nvSpPr>
        <p:spPr>
          <a:xfrm>
            <a:off x="6553200" y="6399213"/>
            <a:ext cx="1905000" cy="457200"/>
          </a:xfrm>
        </p:spPr>
        <p:txBody>
          <a:bodyPr/>
          <a:lstStyle>
            <a:lvl1pPr>
              <a:defRPr/>
            </a:lvl1pPr>
          </a:lstStyle>
          <a:p>
            <a:fld id="{4299C6B4-89C6-4CBC-A071-0C45206971A7}" type="slidenum">
              <a:rPr lang="ru-RU" smtClean="0"/>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457200" y="274638"/>
            <a:ext cx="8229600" cy="5851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3" name="Дата 2"/>
          <p:cNvSpPr>
            <a:spLocks noGrp="1"/>
          </p:cNvSpPr>
          <p:nvPr>
            <p:ph type="dt" sz="half" idx="10"/>
          </p:nvPr>
        </p:nvSpPr>
        <p:spPr>
          <a:xfrm>
            <a:off x="457200" y="6245225"/>
            <a:ext cx="2133600" cy="476250"/>
          </a:xfrm>
        </p:spPr>
        <p:txBody>
          <a:bodyPr/>
          <a:lstStyle>
            <a:lvl1pPr>
              <a:defRPr/>
            </a:lvl1pPr>
          </a:lstStyle>
          <a:p>
            <a:endParaRPr lang="ru-RU"/>
          </a:p>
        </p:txBody>
      </p:sp>
      <p:sp>
        <p:nvSpPr>
          <p:cNvPr id="4" name="Нижний колонтитул 3"/>
          <p:cNvSpPr>
            <a:spLocks noGrp="1"/>
          </p:cNvSpPr>
          <p:nvPr>
            <p:ph type="ftr" sz="quarter" idx="11"/>
          </p:nvPr>
        </p:nvSpPr>
        <p:spPr>
          <a:xfrm>
            <a:off x="3124200" y="6245225"/>
            <a:ext cx="2895600" cy="476250"/>
          </a:xfrm>
        </p:spPr>
        <p:txBody>
          <a:bodyPr/>
          <a:lstStyle>
            <a:lvl1pPr>
              <a:defRPr/>
            </a:lvl1pPr>
          </a:lstStyle>
          <a:p>
            <a:endParaRPr lang="ru-RU"/>
          </a:p>
        </p:txBody>
      </p:sp>
      <p:sp>
        <p:nvSpPr>
          <p:cNvPr id="5" name="Номер слайда 4"/>
          <p:cNvSpPr>
            <a:spLocks noGrp="1"/>
          </p:cNvSpPr>
          <p:nvPr>
            <p:ph type="sldNum" sz="quarter" idx="12"/>
          </p:nvPr>
        </p:nvSpPr>
        <p:spPr>
          <a:xfrm>
            <a:off x="6553200" y="6245225"/>
            <a:ext cx="2133600" cy="476250"/>
          </a:xfrm>
        </p:spPr>
        <p:txBody>
          <a:bodyPr/>
          <a:lstStyle>
            <a:lvl1pPr>
              <a:defRPr/>
            </a:lvl1pPr>
          </a:lstStyle>
          <a:p>
            <a:fld id="{E3091932-5D07-426A-846E-647EADF0A154}" type="slidenum">
              <a:rPr lang="ru-RU"/>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600200"/>
            <a:ext cx="4038600" cy="45307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quarter" idx="2"/>
          </p:nvPr>
        </p:nvSpPr>
        <p:spPr>
          <a:xfrm>
            <a:off x="4648200" y="1600200"/>
            <a:ext cx="4038600" cy="21891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Содержимое 4"/>
          <p:cNvSpPr>
            <a:spLocks noGrp="1"/>
          </p:cNvSpPr>
          <p:nvPr>
            <p:ph sz="quarter" idx="3"/>
          </p:nvPr>
        </p:nvSpPr>
        <p:spPr>
          <a:xfrm>
            <a:off x="4648200" y="3941763"/>
            <a:ext cx="4038600" cy="218916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Дата 5"/>
          <p:cNvSpPr>
            <a:spLocks noGrp="1"/>
          </p:cNvSpPr>
          <p:nvPr>
            <p:ph type="dt" sz="half" idx="10"/>
          </p:nvPr>
        </p:nvSpPr>
        <p:spPr>
          <a:xfrm>
            <a:off x="457200" y="6278563"/>
            <a:ext cx="2133600" cy="457200"/>
          </a:xfrm>
        </p:spPr>
        <p:txBody>
          <a:bodyPr/>
          <a:lstStyle>
            <a:lvl1pPr>
              <a:defRPr/>
            </a:lvl1pPr>
          </a:lstStyle>
          <a:p>
            <a:endParaRPr lang="ru-RU"/>
          </a:p>
        </p:txBody>
      </p:sp>
      <p:sp>
        <p:nvSpPr>
          <p:cNvPr id="7" name="Нижний колонтитул 6"/>
          <p:cNvSpPr>
            <a:spLocks noGrp="1"/>
          </p:cNvSpPr>
          <p:nvPr>
            <p:ph type="ftr" sz="quarter" idx="11"/>
          </p:nvPr>
        </p:nvSpPr>
        <p:spPr>
          <a:xfrm>
            <a:off x="3124200" y="6278563"/>
            <a:ext cx="2895600" cy="457200"/>
          </a:xfrm>
        </p:spPr>
        <p:txBody>
          <a:bodyPr/>
          <a:lstStyle>
            <a:lvl1pPr>
              <a:defRPr/>
            </a:lvl1pPr>
          </a:lstStyle>
          <a:p>
            <a:endParaRPr lang="ru-RU"/>
          </a:p>
        </p:txBody>
      </p:sp>
      <p:sp>
        <p:nvSpPr>
          <p:cNvPr id="8" name="Номер слайда 7"/>
          <p:cNvSpPr>
            <a:spLocks noGrp="1"/>
          </p:cNvSpPr>
          <p:nvPr>
            <p:ph type="sldNum" sz="quarter" idx="12"/>
          </p:nvPr>
        </p:nvSpPr>
        <p:spPr>
          <a:xfrm>
            <a:off x="6553200" y="6278563"/>
            <a:ext cx="2133600" cy="457200"/>
          </a:xfrm>
        </p:spPr>
        <p:txBody>
          <a:bodyPr/>
          <a:lstStyle>
            <a:lvl1pPr>
              <a:defRPr/>
            </a:lvl1pPr>
          </a:lstStyle>
          <a:p>
            <a:fld id="{B1C6EADC-5C9F-4DD9-B82C-29FC0DC9449C}" type="slidenum">
              <a:rPr lang="ru-RU"/>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600200"/>
            <a:ext cx="4038600" cy="45307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307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a:xfrm>
            <a:off x="457200" y="6278563"/>
            <a:ext cx="2133600" cy="457200"/>
          </a:xfrm>
        </p:spPr>
        <p:txBody>
          <a:bodyPr/>
          <a:lstStyle>
            <a:lvl1pPr>
              <a:defRPr/>
            </a:lvl1pPr>
          </a:lstStyle>
          <a:p>
            <a:endParaRPr lang="ru-RU"/>
          </a:p>
        </p:txBody>
      </p:sp>
      <p:sp>
        <p:nvSpPr>
          <p:cNvPr id="6" name="Нижний колонтитул 5"/>
          <p:cNvSpPr>
            <a:spLocks noGrp="1"/>
          </p:cNvSpPr>
          <p:nvPr>
            <p:ph type="ftr" sz="quarter" idx="11"/>
          </p:nvPr>
        </p:nvSpPr>
        <p:spPr>
          <a:xfrm>
            <a:off x="3124200" y="6278563"/>
            <a:ext cx="2895600" cy="457200"/>
          </a:xfrm>
        </p:spPr>
        <p:txBody>
          <a:bodyPr/>
          <a:lstStyle>
            <a:lvl1pPr>
              <a:defRPr/>
            </a:lvl1pPr>
          </a:lstStyle>
          <a:p>
            <a:endParaRPr lang="ru-RU"/>
          </a:p>
        </p:txBody>
      </p:sp>
      <p:sp>
        <p:nvSpPr>
          <p:cNvPr id="7" name="Номер слайда 6"/>
          <p:cNvSpPr>
            <a:spLocks noGrp="1"/>
          </p:cNvSpPr>
          <p:nvPr>
            <p:ph type="sldNum" sz="quarter" idx="12"/>
          </p:nvPr>
        </p:nvSpPr>
        <p:spPr>
          <a:xfrm>
            <a:off x="6553200" y="6278563"/>
            <a:ext cx="2133600" cy="457200"/>
          </a:xfrm>
        </p:spPr>
        <p:txBody>
          <a:bodyPr/>
          <a:lstStyle>
            <a:lvl1pPr>
              <a:defRPr/>
            </a:lvl1pPr>
          </a:lstStyle>
          <a:p>
            <a:fld id="{B554A627-F78F-41F2-9267-594A1845C4A8}" type="slidenum">
              <a:rPr lang="ru-RU"/>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59875" cy="6858000"/>
            <a:chOff x="0" y="0"/>
            <a:chExt cx="5770" cy="4320"/>
          </a:xfrm>
        </p:grpSpPr>
        <p:sp>
          <p:nvSpPr>
            <p:cNvPr id="35843"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endParaRPr lang="ru-RU"/>
            </a:p>
          </p:txBody>
        </p:sp>
        <p:sp>
          <p:nvSpPr>
            <p:cNvPr id="35844"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ru-RU"/>
            </a:p>
          </p:txBody>
        </p:sp>
        <p:sp>
          <p:nvSpPr>
            <p:cNvPr id="35845"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ru-RU"/>
            </a:p>
          </p:txBody>
        </p:sp>
        <p:sp>
          <p:nvSpPr>
            <p:cNvPr id="35846"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endParaRPr lang="ru-RU"/>
            </a:p>
          </p:txBody>
        </p:sp>
        <p:sp>
          <p:nvSpPr>
            <p:cNvPr id="35847"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ru-RU"/>
            </a:p>
          </p:txBody>
        </p:sp>
        <p:sp>
          <p:nvSpPr>
            <p:cNvPr id="35848"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ru-RU"/>
            </a:p>
          </p:txBody>
        </p:sp>
        <p:sp>
          <p:nvSpPr>
            <p:cNvPr id="35849"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endParaRPr lang="ru-RU"/>
            </a:p>
          </p:txBody>
        </p:sp>
        <p:sp>
          <p:nvSpPr>
            <p:cNvPr id="35850"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endParaRPr lang="ru-RU"/>
            </a:p>
          </p:txBody>
        </p:sp>
        <p:sp>
          <p:nvSpPr>
            <p:cNvPr id="35851"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ru-RU"/>
            </a:p>
          </p:txBody>
        </p:sp>
        <p:sp>
          <p:nvSpPr>
            <p:cNvPr id="35852"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ru-RU"/>
            </a:p>
          </p:txBody>
        </p:sp>
        <p:sp>
          <p:nvSpPr>
            <p:cNvPr id="35853"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endParaRPr lang="ru-RU"/>
            </a:p>
          </p:txBody>
        </p:sp>
        <p:sp>
          <p:nvSpPr>
            <p:cNvPr id="35854"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endParaRPr lang="ru-RU"/>
            </a:p>
          </p:txBody>
        </p:sp>
        <p:sp>
          <p:nvSpPr>
            <p:cNvPr id="35855"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endParaRPr lang="ru-RU"/>
            </a:p>
          </p:txBody>
        </p:sp>
        <p:sp>
          <p:nvSpPr>
            <p:cNvPr id="35856"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endParaRPr lang="ru-RU"/>
            </a:p>
          </p:txBody>
        </p:sp>
        <p:sp>
          <p:nvSpPr>
            <p:cNvPr id="35857"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endParaRPr lang="ru-RU"/>
            </a:p>
          </p:txBody>
        </p:sp>
        <p:sp>
          <p:nvSpPr>
            <p:cNvPr id="35858"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ru-RU"/>
            </a:p>
          </p:txBody>
        </p:sp>
        <p:sp>
          <p:nvSpPr>
            <p:cNvPr id="35859"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endParaRPr lang="ru-RU"/>
            </a:p>
          </p:txBody>
        </p:sp>
        <p:sp>
          <p:nvSpPr>
            <p:cNvPr id="35860"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ru-RU"/>
            </a:p>
          </p:txBody>
        </p:sp>
        <p:sp>
          <p:nvSpPr>
            <p:cNvPr id="35861"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ru-RU"/>
            </a:p>
          </p:txBody>
        </p:sp>
        <p:sp>
          <p:nvSpPr>
            <p:cNvPr id="35862"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endParaRPr lang="ru-RU"/>
            </a:p>
          </p:txBody>
        </p:sp>
        <p:sp>
          <p:nvSpPr>
            <p:cNvPr id="35863"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endParaRPr lang="ru-RU"/>
            </a:p>
          </p:txBody>
        </p:sp>
      </p:grpSp>
      <p:sp>
        <p:nvSpPr>
          <p:cNvPr id="35864" name="Rectangle 24"/>
          <p:cNvSpPr>
            <a:spLocks noGrp="1" noChangeArrowheads="1"/>
          </p:cNvSpPr>
          <p:nvPr>
            <p:ph type="ctrTitle" sz="quarter"/>
          </p:nvPr>
        </p:nvSpPr>
        <p:spPr>
          <a:xfrm>
            <a:off x="685800" y="1600200"/>
            <a:ext cx="7772400" cy="1828800"/>
          </a:xfrm>
        </p:spPr>
        <p:txBody>
          <a:bodyPr/>
          <a:lstStyle>
            <a:lvl1pPr>
              <a:defRPr sz="4800"/>
            </a:lvl1pPr>
          </a:lstStyle>
          <a:p>
            <a:r>
              <a:rPr lang="ru-RU" smtClean="0"/>
              <a:t>Образец заголовка</a:t>
            </a:r>
            <a:endParaRPr lang="ru-RU"/>
          </a:p>
        </p:txBody>
      </p:sp>
      <p:sp>
        <p:nvSpPr>
          <p:cNvPr id="35865" name="Rectangle 2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ru-RU" smtClean="0"/>
              <a:t>Образец подзаголовка</a:t>
            </a:r>
            <a:endParaRPr lang="ru-RU"/>
          </a:p>
        </p:txBody>
      </p:sp>
      <p:sp>
        <p:nvSpPr>
          <p:cNvPr id="35866" name="Rectangle 26"/>
          <p:cNvSpPr>
            <a:spLocks noGrp="1" noChangeArrowheads="1"/>
          </p:cNvSpPr>
          <p:nvPr>
            <p:ph type="dt" sz="quarter" idx="2"/>
          </p:nvPr>
        </p:nvSpPr>
        <p:spPr>
          <a:xfrm>
            <a:off x="457200" y="6243638"/>
            <a:ext cx="2133600" cy="457200"/>
          </a:xfrm>
        </p:spPr>
        <p:txBody>
          <a:bodyPr/>
          <a:lstStyle>
            <a:lvl1pPr>
              <a:defRPr/>
            </a:lvl1pPr>
          </a:lstStyle>
          <a:p>
            <a:endParaRPr lang="ru-RU"/>
          </a:p>
        </p:txBody>
      </p:sp>
      <p:sp>
        <p:nvSpPr>
          <p:cNvPr id="35867" name="Rectangle 27"/>
          <p:cNvSpPr>
            <a:spLocks noGrp="1" noChangeArrowheads="1"/>
          </p:cNvSpPr>
          <p:nvPr>
            <p:ph type="ftr" sz="quarter" idx="3"/>
          </p:nvPr>
        </p:nvSpPr>
        <p:spPr/>
        <p:txBody>
          <a:bodyPr/>
          <a:lstStyle>
            <a:lvl1pPr>
              <a:defRPr/>
            </a:lvl1pPr>
          </a:lstStyle>
          <a:p>
            <a:endParaRPr lang="ru-RU"/>
          </a:p>
        </p:txBody>
      </p:sp>
      <p:sp>
        <p:nvSpPr>
          <p:cNvPr id="35868" name="Rectangle 28"/>
          <p:cNvSpPr>
            <a:spLocks noGrp="1" noChangeArrowheads="1"/>
          </p:cNvSpPr>
          <p:nvPr>
            <p:ph type="sldNum" sz="quarter" idx="4"/>
          </p:nvPr>
        </p:nvSpPr>
        <p:spPr/>
        <p:txBody>
          <a:bodyPr/>
          <a:lstStyle>
            <a:lvl1pPr>
              <a:defRPr/>
            </a:lvl1pPr>
          </a:lstStyle>
          <a:p>
            <a:fld id="{1908A1E3-99A4-4141-9D48-E98D619BC5EE}" type="slidenum">
              <a:rPr lang="ru-RU"/>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Нижний колонтитул 3"/>
          <p:cNvSpPr>
            <a:spLocks noGrp="1"/>
          </p:cNvSpPr>
          <p:nvPr>
            <p:ph type="ftr" sz="quarter" idx="10"/>
          </p:nvPr>
        </p:nvSpPr>
        <p:spPr/>
        <p:txBody>
          <a:bodyPr/>
          <a:lstStyle>
            <a:lvl1pPr>
              <a:defRPr/>
            </a:lvl1pPr>
          </a:lstStyle>
          <a:p>
            <a:endParaRPr lang="ru-RU"/>
          </a:p>
        </p:txBody>
      </p:sp>
      <p:sp>
        <p:nvSpPr>
          <p:cNvPr id="5" name="Номер слайда 4"/>
          <p:cNvSpPr>
            <a:spLocks noGrp="1"/>
          </p:cNvSpPr>
          <p:nvPr>
            <p:ph type="sldNum" sz="quarter" idx="11"/>
          </p:nvPr>
        </p:nvSpPr>
        <p:spPr/>
        <p:txBody>
          <a:bodyPr/>
          <a:lstStyle>
            <a:lvl1pPr>
              <a:defRPr/>
            </a:lvl1pPr>
          </a:lstStyle>
          <a:p>
            <a:fld id="{E3E06884-C3C6-4D22-B82F-407AAF93D379}" type="slidenum">
              <a:rPr lang="ru-RU"/>
              <a:pPr/>
              <a:t>‹#›</a:t>
            </a:fld>
            <a:endParaRPr lang="ru-RU"/>
          </a:p>
        </p:txBody>
      </p:sp>
      <p:sp>
        <p:nvSpPr>
          <p:cNvPr id="6" name="Дата 5"/>
          <p:cNvSpPr>
            <a:spLocks noGrp="1"/>
          </p:cNvSpPr>
          <p:nvPr>
            <p:ph type="dt" sz="half" idx="12"/>
          </p:nvPr>
        </p:nvSpPr>
        <p:spPr/>
        <p:txBody>
          <a:bodyPr/>
          <a:lstStyle>
            <a:lvl1pPr>
              <a:defRPr/>
            </a:lvl1pPr>
          </a:lstStyle>
          <a:p>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Нижний колонтитул 3"/>
          <p:cNvSpPr>
            <a:spLocks noGrp="1"/>
          </p:cNvSpPr>
          <p:nvPr>
            <p:ph type="ftr" sz="quarter" idx="10"/>
          </p:nvPr>
        </p:nvSpPr>
        <p:spPr/>
        <p:txBody>
          <a:bodyPr/>
          <a:lstStyle>
            <a:lvl1pPr>
              <a:defRPr/>
            </a:lvl1pPr>
          </a:lstStyle>
          <a:p>
            <a:endParaRPr lang="ru-RU"/>
          </a:p>
        </p:txBody>
      </p:sp>
      <p:sp>
        <p:nvSpPr>
          <p:cNvPr id="5" name="Номер слайда 4"/>
          <p:cNvSpPr>
            <a:spLocks noGrp="1"/>
          </p:cNvSpPr>
          <p:nvPr>
            <p:ph type="sldNum" sz="quarter" idx="11"/>
          </p:nvPr>
        </p:nvSpPr>
        <p:spPr/>
        <p:txBody>
          <a:bodyPr/>
          <a:lstStyle>
            <a:lvl1pPr>
              <a:defRPr/>
            </a:lvl1pPr>
          </a:lstStyle>
          <a:p>
            <a:fld id="{D1F47B86-EA38-48FC-89C0-244CC9507AAA}" type="slidenum">
              <a:rPr lang="ru-RU"/>
              <a:pPr/>
              <a:t>‹#›</a:t>
            </a:fld>
            <a:endParaRPr lang="ru-RU"/>
          </a:p>
        </p:txBody>
      </p:sp>
      <p:sp>
        <p:nvSpPr>
          <p:cNvPr id="6" name="Дата 5"/>
          <p:cNvSpPr>
            <a:spLocks noGrp="1"/>
          </p:cNvSpPr>
          <p:nvPr>
            <p:ph type="dt" sz="half" idx="12"/>
          </p:nvPr>
        </p:nvSpPr>
        <p:spPr/>
        <p:txBody>
          <a:bodyPr/>
          <a:lstStyle>
            <a:lvl1pPr>
              <a:defRPr/>
            </a:lvl1pPr>
          </a:lstStyle>
          <a:p>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Нижний колонтитул 4"/>
          <p:cNvSpPr>
            <a:spLocks noGrp="1"/>
          </p:cNvSpPr>
          <p:nvPr>
            <p:ph type="ftr" sz="quarter" idx="10"/>
          </p:nvPr>
        </p:nvSpPr>
        <p:spPr/>
        <p:txBody>
          <a:bodyPr/>
          <a:lstStyle>
            <a:lvl1pPr>
              <a:defRPr/>
            </a:lvl1pPr>
          </a:lstStyle>
          <a:p>
            <a:endParaRPr lang="ru-RU"/>
          </a:p>
        </p:txBody>
      </p:sp>
      <p:sp>
        <p:nvSpPr>
          <p:cNvPr id="6" name="Номер слайда 5"/>
          <p:cNvSpPr>
            <a:spLocks noGrp="1"/>
          </p:cNvSpPr>
          <p:nvPr>
            <p:ph type="sldNum" sz="quarter" idx="11"/>
          </p:nvPr>
        </p:nvSpPr>
        <p:spPr/>
        <p:txBody>
          <a:bodyPr/>
          <a:lstStyle>
            <a:lvl1pPr>
              <a:defRPr/>
            </a:lvl1pPr>
          </a:lstStyle>
          <a:p>
            <a:fld id="{250ABC33-D98A-4D9C-99D1-680D0911B74C}" type="slidenum">
              <a:rPr lang="ru-RU"/>
              <a:pPr/>
              <a:t>‹#›</a:t>
            </a:fld>
            <a:endParaRPr lang="ru-RU"/>
          </a:p>
        </p:txBody>
      </p:sp>
      <p:sp>
        <p:nvSpPr>
          <p:cNvPr id="7" name="Дата 6"/>
          <p:cNvSpPr>
            <a:spLocks noGrp="1"/>
          </p:cNvSpPr>
          <p:nvPr>
            <p:ph type="dt" sz="half" idx="12"/>
          </p:nvPr>
        </p:nvSpPr>
        <p:spPr/>
        <p:txBody>
          <a:bodyPr/>
          <a:lstStyle>
            <a:lvl1pPr>
              <a:defRPr/>
            </a:lvl1pPr>
          </a:lstStyle>
          <a:p>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06.02.2021</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Нижний колонтитул 6"/>
          <p:cNvSpPr>
            <a:spLocks noGrp="1"/>
          </p:cNvSpPr>
          <p:nvPr>
            <p:ph type="ftr" sz="quarter" idx="10"/>
          </p:nvPr>
        </p:nvSpPr>
        <p:spPr/>
        <p:txBody>
          <a:bodyPr/>
          <a:lstStyle>
            <a:lvl1pPr>
              <a:defRPr/>
            </a:lvl1pPr>
          </a:lstStyle>
          <a:p>
            <a:endParaRPr lang="ru-RU"/>
          </a:p>
        </p:txBody>
      </p:sp>
      <p:sp>
        <p:nvSpPr>
          <p:cNvPr id="8" name="Номер слайда 7"/>
          <p:cNvSpPr>
            <a:spLocks noGrp="1"/>
          </p:cNvSpPr>
          <p:nvPr>
            <p:ph type="sldNum" sz="quarter" idx="11"/>
          </p:nvPr>
        </p:nvSpPr>
        <p:spPr/>
        <p:txBody>
          <a:bodyPr/>
          <a:lstStyle>
            <a:lvl1pPr>
              <a:defRPr/>
            </a:lvl1pPr>
          </a:lstStyle>
          <a:p>
            <a:fld id="{3646C0BB-F67A-41FF-B2E6-7984EA0F3DDA}" type="slidenum">
              <a:rPr lang="ru-RU"/>
              <a:pPr/>
              <a:t>‹#›</a:t>
            </a:fld>
            <a:endParaRPr lang="ru-RU"/>
          </a:p>
        </p:txBody>
      </p:sp>
      <p:sp>
        <p:nvSpPr>
          <p:cNvPr id="9" name="Дата 8"/>
          <p:cNvSpPr>
            <a:spLocks noGrp="1"/>
          </p:cNvSpPr>
          <p:nvPr>
            <p:ph type="dt" sz="half" idx="12"/>
          </p:nvPr>
        </p:nvSpPr>
        <p:spPr/>
        <p:txBody>
          <a:bodyPr/>
          <a:lstStyle>
            <a:lvl1pPr>
              <a:defRPr/>
            </a:lvl1pPr>
          </a:lstStyle>
          <a:p>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Нижний колонтитул 2"/>
          <p:cNvSpPr>
            <a:spLocks noGrp="1"/>
          </p:cNvSpPr>
          <p:nvPr>
            <p:ph type="ftr" sz="quarter" idx="10"/>
          </p:nvPr>
        </p:nvSpPr>
        <p:spPr/>
        <p:txBody>
          <a:bodyPr/>
          <a:lstStyle>
            <a:lvl1pPr>
              <a:defRPr/>
            </a:lvl1pPr>
          </a:lstStyle>
          <a:p>
            <a:endParaRPr lang="ru-RU"/>
          </a:p>
        </p:txBody>
      </p:sp>
      <p:sp>
        <p:nvSpPr>
          <p:cNvPr id="4" name="Номер слайда 3"/>
          <p:cNvSpPr>
            <a:spLocks noGrp="1"/>
          </p:cNvSpPr>
          <p:nvPr>
            <p:ph type="sldNum" sz="quarter" idx="11"/>
          </p:nvPr>
        </p:nvSpPr>
        <p:spPr/>
        <p:txBody>
          <a:bodyPr/>
          <a:lstStyle>
            <a:lvl1pPr>
              <a:defRPr/>
            </a:lvl1pPr>
          </a:lstStyle>
          <a:p>
            <a:fld id="{80243A96-1455-4BC8-BB54-C473E2EA38EC}" type="slidenum">
              <a:rPr lang="ru-RU"/>
              <a:pPr/>
              <a:t>‹#›</a:t>
            </a:fld>
            <a:endParaRPr lang="ru-RU"/>
          </a:p>
        </p:txBody>
      </p:sp>
      <p:sp>
        <p:nvSpPr>
          <p:cNvPr id="5" name="Дата 4"/>
          <p:cNvSpPr>
            <a:spLocks noGrp="1"/>
          </p:cNvSpPr>
          <p:nvPr>
            <p:ph type="dt" sz="half" idx="12"/>
          </p:nvPr>
        </p:nvSpPr>
        <p:spPr/>
        <p:txBody>
          <a:bodyPr/>
          <a:lstStyle>
            <a:lvl1pPr>
              <a:defRPr/>
            </a:lvl1pPr>
          </a:lstStyle>
          <a:p>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Нижний колонтитул 1"/>
          <p:cNvSpPr>
            <a:spLocks noGrp="1"/>
          </p:cNvSpPr>
          <p:nvPr>
            <p:ph type="ftr" sz="quarter" idx="10"/>
          </p:nvPr>
        </p:nvSpPr>
        <p:spPr/>
        <p:txBody>
          <a:bodyPr/>
          <a:lstStyle>
            <a:lvl1pPr>
              <a:defRPr/>
            </a:lvl1pPr>
          </a:lstStyle>
          <a:p>
            <a:endParaRPr lang="ru-RU"/>
          </a:p>
        </p:txBody>
      </p:sp>
      <p:sp>
        <p:nvSpPr>
          <p:cNvPr id="3" name="Номер слайда 2"/>
          <p:cNvSpPr>
            <a:spLocks noGrp="1"/>
          </p:cNvSpPr>
          <p:nvPr>
            <p:ph type="sldNum" sz="quarter" idx="11"/>
          </p:nvPr>
        </p:nvSpPr>
        <p:spPr/>
        <p:txBody>
          <a:bodyPr/>
          <a:lstStyle>
            <a:lvl1pPr>
              <a:defRPr/>
            </a:lvl1pPr>
          </a:lstStyle>
          <a:p>
            <a:fld id="{47C46C55-153A-4158-AA8C-5BB6278AE14F}" type="slidenum">
              <a:rPr lang="ru-RU"/>
              <a:pPr/>
              <a:t>‹#›</a:t>
            </a:fld>
            <a:endParaRPr lang="ru-RU"/>
          </a:p>
        </p:txBody>
      </p:sp>
      <p:sp>
        <p:nvSpPr>
          <p:cNvPr id="4" name="Дата 3"/>
          <p:cNvSpPr>
            <a:spLocks noGrp="1"/>
          </p:cNvSpPr>
          <p:nvPr>
            <p:ph type="dt" sz="half" idx="12"/>
          </p:nvPr>
        </p:nvSpPr>
        <p:spPr/>
        <p:txBody>
          <a:bodyPr/>
          <a:lstStyle>
            <a:lvl1pPr>
              <a:defRPr/>
            </a:lvl1pPr>
          </a:lstStyle>
          <a:p>
            <a:endParaRPr lang="ru-R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Нижний колонтитул 4"/>
          <p:cNvSpPr>
            <a:spLocks noGrp="1"/>
          </p:cNvSpPr>
          <p:nvPr>
            <p:ph type="ftr" sz="quarter" idx="10"/>
          </p:nvPr>
        </p:nvSpPr>
        <p:spPr/>
        <p:txBody>
          <a:bodyPr/>
          <a:lstStyle>
            <a:lvl1pPr>
              <a:defRPr/>
            </a:lvl1pPr>
          </a:lstStyle>
          <a:p>
            <a:endParaRPr lang="ru-RU"/>
          </a:p>
        </p:txBody>
      </p:sp>
      <p:sp>
        <p:nvSpPr>
          <p:cNvPr id="6" name="Номер слайда 5"/>
          <p:cNvSpPr>
            <a:spLocks noGrp="1"/>
          </p:cNvSpPr>
          <p:nvPr>
            <p:ph type="sldNum" sz="quarter" idx="11"/>
          </p:nvPr>
        </p:nvSpPr>
        <p:spPr/>
        <p:txBody>
          <a:bodyPr/>
          <a:lstStyle>
            <a:lvl1pPr>
              <a:defRPr/>
            </a:lvl1pPr>
          </a:lstStyle>
          <a:p>
            <a:fld id="{8DC4E474-177A-433E-912E-16FBDAE598EB}" type="slidenum">
              <a:rPr lang="ru-RU"/>
              <a:pPr/>
              <a:t>‹#›</a:t>
            </a:fld>
            <a:endParaRPr lang="ru-RU"/>
          </a:p>
        </p:txBody>
      </p:sp>
      <p:sp>
        <p:nvSpPr>
          <p:cNvPr id="7" name="Дата 6"/>
          <p:cNvSpPr>
            <a:spLocks noGrp="1"/>
          </p:cNvSpPr>
          <p:nvPr>
            <p:ph type="dt" sz="half" idx="12"/>
          </p:nvPr>
        </p:nvSpPr>
        <p:spPr/>
        <p:txBody>
          <a:bodyPr/>
          <a:lstStyle>
            <a:lvl1pPr>
              <a:defRPr/>
            </a:lvl1pPr>
          </a:lstStyle>
          <a:p>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Нижний колонтитул 4"/>
          <p:cNvSpPr>
            <a:spLocks noGrp="1"/>
          </p:cNvSpPr>
          <p:nvPr>
            <p:ph type="ftr" sz="quarter" idx="10"/>
          </p:nvPr>
        </p:nvSpPr>
        <p:spPr/>
        <p:txBody>
          <a:bodyPr/>
          <a:lstStyle>
            <a:lvl1pPr>
              <a:defRPr/>
            </a:lvl1pPr>
          </a:lstStyle>
          <a:p>
            <a:endParaRPr lang="ru-RU"/>
          </a:p>
        </p:txBody>
      </p:sp>
      <p:sp>
        <p:nvSpPr>
          <p:cNvPr id="6" name="Номер слайда 5"/>
          <p:cNvSpPr>
            <a:spLocks noGrp="1"/>
          </p:cNvSpPr>
          <p:nvPr>
            <p:ph type="sldNum" sz="quarter" idx="11"/>
          </p:nvPr>
        </p:nvSpPr>
        <p:spPr/>
        <p:txBody>
          <a:bodyPr/>
          <a:lstStyle>
            <a:lvl1pPr>
              <a:defRPr/>
            </a:lvl1pPr>
          </a:lstStyle>
          <a:p>
            <a:fld id="{7FC53F74-2F45-4ACA-8F7E-4282FDC418B1}" type="slidenum">
              <a:rPr lang="ru-RU"/>
              <a:pPr/>
              <a:t>‹#›</a:t>
            </a:fld>
            <a:endParaRPr lang="ru-RU"/>
          </a:p>
        </p:txBody>
      </p:sp>
      <p:sp>
        <p:nvSpPr>
          <p:cNvPr id="7" name="Дата 6"/>
          <p:cNvSpPr>
            <a:spLocks noGrp="1"/>
          </p:cNvSpPr>
          <p:nvPr>
            <p:ph type="dt" sz="half" idx="12"/>
          </p:nvPr>
        </p:nvSpPr>
        <p:spPr/>
        <p:txBody>
          <a:bodyPr/>
          <a:lstStyle>
            <a:lvl1pPr>
              <a:defRPr/>
            </a:lvl1pPr>
          </a:lstStyle>
          <a:p>
            <a:endParaRPr lang="ru-RU"/>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Нижний колонтитул 3"/>
          <p:cNvSpPr>
            <a:spLocks noGrp="1"/>
          </p:cNvSpPr>
          <p:nvPr>
            <p:ph type="ftr" sz="quarter" idx="10"/>
          </p:nvPr>
        </p:nvSpPr>
        <p:spPr/>
        <p:txBody>
          <a:bodyPr/>
          <a:lstStyle>
            <a:lvl1pPr>
              <a:defRPr/>
            </a:lvl1pPr>
          </a:lstStyle>
          <a:p>
            <a:endParaRPr lang="ru-RU"/>
          </a:p>
        </p:txBody>
      </p:sp>
      <p:sp>
        <p:nvSpPr>
          <p:cNvPr id="5" name="Номер слайда 4"/>
          <p:cNvSpPr>
            <a:spLocks noGrp="1"/>
          </p:cNvSpPr>
          <p:nvPr>
            <p:ph type="sldNum" sz="quarter" idx="11"/>
          </p:nvPr>
        </p:nvSpPr>
        <p:spPr/>
        <p:txBody>
          <a:bodyPr/>
          <a:lstStyle>
            <a:lvl1pPr>
              <a:defRPr/>
            </a:lvl1pPr>
          </a:lstStyle>
          <a:p>
            <a:fld id="{980BBD89-C702-4F26-B16B-7AA4FB539E06}" type="slidenum">
              <a:rPr lang="ru-RU"/>
              <a:pPr/>
              <a:t>‹#›</a:t>
            </a:fld>
            <a:endParaRPr lang="ru-RU"/>
          </a:p>
        </p:txBody>
      </p:sp>
      <p:sp>
        <p:nvSpPr>
          <p:cNvPr id="6" name="Дата 5"/>
          <p:cNvSpPr>
            <a:spLocks noGrp="1"/>
          </p:cNvSpPr>
          <p:nvPr>
            <p:ph type="dt" sz="half" idx="12"/>
          </p:nvPr>
        </p:nvSpPr>
        <p:spPr/>
        <p:txBody>
          <a:bodyPr/>
          <a:lstStyle>
            <a:lvl1pPr>
              <a:defRPr/>
            </a:lvl1pPr>
          </a:lstStyle>
          <a:p>
            <a:endParaRPr lang="ru-RU"/>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7813"/>
            <a:ext cx="2057400" cy="5853112"/>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7813"/>
            <a:ext cx="6019800" cy="585311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Нижний колонтитул 3"/>
          <p:cNvSpPr>
            <a:spLocks noGrp="1"/>
          </p:cNvSpPr>
          <p:nvPr>
            <p:ph type="ftr" sz="quarter" idx="10"/>
          </p:nvPr>
        </p:nvSpPr>
        <p:spPr/>
        <p:txBody>
          <a:bodyPr/>
          <a:lstStyle>
            <a:lvl1pPr>
              <a:defRPr/>
            </a:lvl1pPr>
          </a:lstStyle>
          <a:p>
            <a:endParaRPr lang="ru-RU"/>
          </a:p>
        </p:txBody>
      </p:sp>
      <p:sp>
        <p:nvSpPr>
          <p:cNvPr id="5" name="Номер слайда 4"/>
          <p:cNvSpPr>
            <a:spLocks noGrp="1"/>
          </p:cNvSpPr>
          <p:nvPr>
            <p:ph type="sldNum" sz="quarter" idx="11"/>
          </p:nvPr>
        </p:nvSpPr>
        <p:spPr/>
        <p:txBody>
          <a:bodyPr/>
          <a:lstStyle>
            <a:lvl1pPr>
              <a:defRPr/>
            </a:lvl1pPr>
          </a:lstStyle>
          <a:p>
            <a:fld id="{3F53B9E0-73AD-44A3-BE25-131D126604DA}" type="slidenum">
              <a:rPr lang="ru-RU"/>
              <a:pPr/>
              <a:t>‹#›</a:t>
            </a:fld>
            <a:endParaRPr lang="ru-RU"/>
          </a:p>
        </p:txBody>
      </p:sp>
      <p:sp>
        <p:nvSpPr>
          <p:cNvPr id="6" name="Дата 5"/>
          <p:cNvSpPr>
            <a:spLocks noGrp="1"/>
          </p:cNvSpPr>
          <p:nvPr>
            <p:ph type="dt" sz="half" idx="12"/>
          </p:nvPr>
        </p:nvSpPr>
        <p:spPr/>
        <p:txBody>
          <a:bodyPr/>
          <a:lstStyle>
            <a:lvl1pPr>
              <a:defRPr/>
            </a:lvl1pPr>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fld id="{5B106E36-FD25-4E2D-B0AA-010F637433A0}" type="datetimeFigureOut">
              <a:rPr lang="ru-RU" smtClean="0"/>
              <a:pPr/>
              <a:t>06.02.2021</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61988"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24388"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06.02.2021</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fld id="{5B106E36-FD25-4E2D-B0AA-010F637433A0}" type="datetimeFigureOut">
              <a:rPr lang="ru-RU" smtClean="0"/>
              <a:pPr/>
              <a:t>06.02.2021</a:t>
            </a:fld>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fld id="{5B106E36-FD25-4E2D-B0AA-010F637433A0}" type="datetimeFigureOut">
              <a:rPr lang="ru-RU" smtClean="0"/>
              <a:pPr/>
              <a:t>06.02.2021</a:t>
            </a:fld>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fld id="{5B106E36-FD25-4E2D-B0AA-010F637433A0}" type="datetimeFigureOut">
              <a:rPr lang="ru-RU" smtClean="0"/>
              <a:pPr/>
              <a:t>06.02.2021</a:t>
            </a:fld>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06.02.2021</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5B106E36-FD25-4E2D-B0AA-010F637433A0}" type="datetimeFigureOut">
              <a:rPr lang="ru-RU" smtClean="0"/>
              <a:pPr/>
              <a:t>06.02.2021</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hidden">
          <a:xfrm>
            <a:off x="0" y="0"/>
            <a:ext cx="1752600" cy="6856413"/>
          </a:xfrm>
          <a:prstGeom prst="rect">
            <a:avLst/>
          </a:prstGeom>
          <a:gradFill rotWithShape="0">
            <a:gsLst>
              <a:gs pos="0">
                <a:schemeClr val="bg2"/>
              </a:gs>
              <a:gs pos="50000">
                <a:schemeClr val="bg1"/>
              </a:gs>
              <a:gs pos="100000">
                <a:schemeClr val="bg2"/>
              </a:gs>
            </a:gsLst>
            <a:lin ang="5400000" scaled="1"/>
          </a:gradFill>
          <a:ln w="9525">
            <a:noFill/>
            <a:miter lim="800000"/>
            <a:headEnd/>
            <a:tailEnd/>
          </a:ln>
          <a:effectLst/>
        </p:spPr>
        <p:txBody>
          <a:bodyPr/>
          <a:lstStyle/>
          <a:p>
            <a:endParaRPr lang="ru-RU" sz="2400"/>
          </a:p>
        </p:txBody>
      </p:sp>
      <p:grpSp>
        <p:nvGrpSpPr>
          <p:cNvPr id="2" name="Group 3"/>
          <p:cNvGrpSpPr>
            <a:grpSpLocks/>
          </p:cNvGrpSpPr>
          <p:nvPr/>
        </p:nvGrpSpPr>
        <p:grpSpPr bwMode="auto">
          <a:xfrm>
            <a:off x="152400" y="374650"/>
            <a:ext cx="1525588" cy="1227138"/>
            <a:chOff x="96" y="236"/>
            <a:chExt cx="961" cy="773"/>
          </a:xfrm>
        </p:grpSpPr>
        <p:sp>
          <p:nvSpPr>
            <p:cNvPr id="4100" name="Freeform 4"/>
            <p:cNvSpPr>
              <a:spLocks/>
            </p:cNvSpPr>
            <p:nvPr/>
          </p:nvSpPr>
          <p:spPr bwMode="auto">
            <a:xfrm>
              <a:off x="738" y="495"/>
              <a:ext cx="319" cy="319"/>
            </a:xfrm>
            <a:custGeom>
              <a:avLst/>
              <a:gdLst/>
              <a:ahLst/>
              <a:cxnLst>
                <a:cxn ang="0">
                  <a:pos x="318" y="198"/>
                </a:cxn>
                <a:cxn ang="0">
                  <a:pos x="318" y="318"/>
                </a:cxn>
                <a:cxn ang="0">
                  <a:pos x="1" y="99"/>
                </a:cxn>
                <a:cxn ang="0">
                  <a:pos x="0" y="108"/>
                </a:cxn>
                <a:cxn ang="0">
                  <a:pos x="46" y="0"/>
                </a:cxn>
                <a:cxn ang="0">
                  <a:pos x="318" y="198"/>
                </a:cxn>
              </a:cxnLst>
              <a:rect l="0" t="0" r="r" b="b"/>
              <a:pathLst>
                <a:path w="319" h="319">
                  <a:moveTo>
                    <a:pt x="318" y="198"/>
                  </a:moveTo>
                  <a:lnTo>
                    <a:pt x="318" y="318"/>
                  </a:lnTo>
                  <a:lnTo>
                    <a:pt x="1" y="99"/>
                  </a:lnTo>
                  <a:lnTo>
                    <a:pt x="0" y="108"/>
                  </a:lnTo>
                  <a:lnTo>
                    <a:pt x="46" y="0"/>
                  </a:lnTo>
                  <a:lnTo>
                    <a:pt x="318" y="198"/>
                  </a:lnTo>
                </a:path>
              </a:pathLst>
            </a:custGeom>
            <a:gradFill rotWithShape="0">
              <a:gsLst>
                <a:gs pos="0">
                  <a:schemeClr val="bg2"/>
                </a:gs>
                <a:gs pos="100000">
                  <a:schemeClr val="bg1"/>
                </a:gs>
              </a:gsLst>
              <a:lin ang="0" scaled="1"/>
            </a:gradFill>
            <a:ln w="9525">
              <a:noFill/>
              <a:round/>
              <a:headEnd type="none" w="sm" len="sm"/>
              <a:tailEnd type="none" w="sm" len="sm"/>
            </a:ln>
            <a:effectLst/>
          </p:spPr>
          <p:txBody>
            <a:bodyPr/>
            <a:lstStyle/>
            <a:p>
              <a:endParaRPr lang="ru-RU"/>
            </a:p>
          </p:txBody>
        </p:sp>
        <p:sp>
          <p:nvSpPr>
            <p:cNvPr id="4101" name="Freeform 5"/>
            <p:cNvSpPr>
              <a:spLocks/>
            </p:cNvSpPr>
            <p:nvPr/>
          </p:nvSpPr>
          <p:spPr bwMode="auto">
            <a:xfrm>
              <a:off x="96" y="495"/>
              <a:ext cx="319" cy="319"/>
            </a:xfrm>
            <a:custGeom>
              <a:avLst/>
              <a:gdLst/>
              <a:ahLst/>
              <a:cxnLst>
                <a:cxn ang="0">
                  <a:pos x="0" y="198"/>
                </a:cxn>
                <a:cxn ang="0">
                  <a:pos x="0" y="318"/>
                </a:cxn>
                <a:cxn ang="0">
                  <a:pos x="316" y="99"/>
                </a:cxn>
                <a:cxn ang="0">
                  <a:pos x="318" y="108"/>
                </a:cxn>
                <a:cxn ang="0">
                  <a:pos x="271" y="0"/>
                </a:cxn>
                <a:cxn ang="0">
                  <a:pos x="0" y="198"/>
                </a:cxn>
              </a:cxnLst>
              <a:rect l="0" t="0" r="r" b="b"/>
              <a:pathLst>
                <a:path w="319" h="319">
                  <a:moveTo>
                    <a:pt x="0" y="198"/>
                  </a:moveTo>
                  <a:lnTo>
                    <a:pt x="0" y="318"/>
                  </a:lnTo>
                  <a:lnTo>
                    <a:pt x="316" y="99"/>
                  </a:lnTo>
                  <a:lnTo>
                    <a:pt x="318" y="108"/>
                  </a:lnTo>
                  <a:lnTo>
                    <a:pt x="271" y="0"/>
                  </a:lnTo>
                  <a:lnTo>
                    <a:pt x="0" y="198"/>
                  </a:lnTo>
                </a:path>
              </a:pathLst>
            </a:custGeom>
            <a:gradFill rotWithShape="0">
              <a:gsLst>
                <a:gs pos="0">
                  <a:schemeClr val="bg1"/>
                </a:gs>
                <a:gs pos="100000">
                  <a:schemeClr val="bg2"/>
                </a:gs>
              </a:gsLst>
              <a:lin ang="0" scaled="1"/>
            </a:gradFill>
            <a:ln w="9525">
              <a:noFill/>
              <a:round/>
              <a:headEnd type="none" w="sm" len="sm"/>
              <a:tailEnd type="none" w="sm" len="sm"/>
            </a:ln>
            <a:effectLst/>
          </p:spPr>
          <p:txBody>
            <a:bodyPr/>
            <a:lstStyle/>
            <a:p>
              <a:endParaRPr lang="ru-RU"/>
            </a:p>
          </p:txBody>
        </p:sp>
        <p:grpSp>
          <p:nvGrpSpPr>
            <p:cNvPr id="3" name="Group 6"/>
            <p:cNvGrpSpPr>
              <a:grpSpLocks/>
            </p:cNvGrpSpPr>
            <p:nvPr/>
          </p:nvGrpSpPr>
          <p:grpSpPr bwMode="auto">
            <a:xfrm>
              <a:off x="152" y="236"/>
              <a:ext cx="823" cy="773"/>
              <a:chOff x="152" y="236"/>
              <a:chExt cx="823" cy="773"/>
            </a:xfrm>
          </p:grpSpPr>
          <p:sp>
            <p:nvSpPr>
              <p:cNvPr id="4103" name="AutoShape 7" descr="Green marble"/>
              <p:cNvSpPr>
                <a:spLocks noChangeArrowheads="1"/>
              </p:cNvSpPr>
              <p:nvPr/>
            </p:nvSpPr>
            <p:spPr bwMode="auto">
              <a:xfrm rot="10800000" flipH="1">
                <a:off x="152" y="236"/>
                <a:ext cx="822" cy="772"/>
              </a:xfrm>
              <a:prstGeom prst="triangle">
                <a:avLst>
                  <a:gd name="adj" fmla="val 49995"/>
                </a:avLst>
              </a:prstGeom>
              <a:blipFill dpi="0" rotWithShape="0">
                <a:blip r:embed="rId17" cstate="print"/>
                <a:srcRect/>
                <a:tile tx="0" ty="0" sx="100000" sy="100000" flip="none" algn="tl"/>
              </a:blipFill>
              <a:ln w="12700" cap="sq">
                <a:solidFill>
                  <a:srgbClr val="006633"/>
                </a:solidFill>
                <a:miter lim="800000"/>
                <a:headEnd/>
                <a:tailEnd/>
              </a:ln>
              <a:effectLst/>
            </p:spPr>
            <p:txBody>
              <a:bodyPr/>
              <a:lstStyle/>
              <a:p>
                <a:endParaRPr lang="ru-RU"/>
              </a:p>
            </p:txBody>
          </p:sp>
          <p:sp>
            <p:nvSpPr>
              <p:cNvPr id="4104" name="Freeform 8"/>
              <p:cNvSpPr>
                <a:spLocks/>
              </p:cNvSpPr>
              <p:nvPr/>
            </p:nvSpPr>
            <p:spPr bwMode="auto">
              <a:xfrm>
                <a:off x="152" y="236"/>
                <a:ext cx="412" cy="773"/>
              </a:xfrm>
              <a:custGeom>
                <a:avLst/>
                <a:gdLst/>
                <a:ahLst/>
                <a:cxnLst>
                  <a:cxn ang="0">
                    <a:pos x="411" y="772"/>
                  </a:cxn>
                  <a:cxn ang="0">
                    <a:pos x="411" y="637"/>
                  </a:cxn>
                  <a:cxn ang="0">
                    <a:pos x="127" y="75"/>
                  </a:cxn>
                  <a:cxn ang="0">
                    <a:pos x="0" y="0"/>
                  </a:cxn>
                  <a:cxn ang="0">
                    <a:pos x="411" y="772"/>
                  </a:cxn>
                </a:cxnLst>
                <a:rect l="0" t="0" r="r" b="b"/>
                <a:pathLst>
                  <a:path w="412" h="773">
                    <a:moveTo>
                      <a:pt x="411" y="772"/>
                    </a:moveTo>
                    <a:lnTo>
                      <a:pt x="411" y="637"/>
                    </a:lnTo>
                    <a:lnTo>
                      <a:pt x="127" y="75"/>
                    </a:lnTo>
                    <a:lnTo>
                      <a:pt x="0" y="0"/>
                    </a:lnTo>
                    <a:lnTo>
                      <a:pt x="411" y="772"/>
                    </a:lnTo>
                  </a:path>
                </a:pathLst>
              </a:custGeom>
              <a:solidFill>
                <a:srgbClr val="002010">
                  <a:alpha val="50000"/>
                </a:srgbClr>
              </a:solidFill>
              <a:ln w="12700" cap="sq">
                <a:solidFill>
                  <a:srgbClr val="006633"/>
                </a:solidFill>
                <a:prstDash val="solid"/>
                <a:round/>
                <a:headEnd type="none" w="sm" len="sm"/>
                <a:tailEnd type="none" w="sm" len="sm"/>
              </a:ln>
              <a:effectLst/>
            </p:spPr>
            <p:txBody>
              <a:bodyPr/>
              <a:lstStyle/>
              <a:p>
                <a:endParaRPr lang="ru-RU"/>
              </a:p>
            </p:txBody>
          </p:sp>
          <p:sp>
            <p:nvSpPr>
              <p:cNvPr id="4105" name="Freeform 9"/>
              <p:cNvSpPr>
                <a:spLocks/>
              </p:cNvSpPr>
              <p:nvPr/>
            </p:nvSpPr>
            <p:spPr bwMode="auto">
              <a:xfrm>
                <a:off x="152" y="236"/>
                <a:ext cx="823" cy="77"/>
              </a:xfrm>
              <a:custGeom>
                <a:avLst/>
                <a:gdLst/>
                <a:ahLst/>
                <a:cxnLst>
                  <a:cxn ang="0">
                    <a:pos x="0" y="0"/>
                  </a:cxn>
                  <a:cxn ang="0">
                    <a:pos x="127" y="76"/>
                  </a:cxn>
                  <a:cxn ang="0">
                    <a:pos x="712" y="76"/>
                  </a:cxn>
                  <a:cxn ang="0">
                    <a:pos x="822" y="0"/>
                  </a:cxn>
                  <a:cxn ang="0">
                    <a:pos x="0" y="0"/>
                  </a:cxn>
                </a:cxnLst>
                <a:rect l="0" t="0" r="r" b="b"/>
                <a:pathLst>
                  <a:path w="823" h="77">
                    <a:moveTo>
                      <a:pt x="0" y="0"/>
                    </a:moveTo>
                    <a:lnTo>
                      <a:pt x="127" y="76"/>
                    </a:lnTo>
                    <a:lnTo>
                      <a:pt x="712" y="76"/>
                    </a:lnTo>
                    <a:lnTo>
                      <a:pt x="822" y="0"/>
                    </a:lnTo>
                    <a:lnTo>
                      <a:pt x="0" y="0"/>
                    </a:lnTo>
                  </a:path>
                </a:pathLst>
              </a:custGeom>
              <a:solidFill>
                <a:srgbClr val="71BB96">
                  <a:alpha val="50000"/>
                </a:srgbClr>
              </a:solidFill>
              <a:ln w="12700" cap="sq">
                <a:solidFill>
                  <a:srgbClr val="006633"/>
                </a:solidFill>
                <a:prstDash val="solid"/>
                <a:round/>
                <a:headEnd type="none" w="sm" len="sm"/>
                <a:tailEnd type="none" w="sm" len="sm"/>
              </a:ln>
              <a:effectLst/>
            </p:spPr>
            <p:txBody>
              <a:bodyPr/>
              <a:lstStyle/>
              <a:p>
                <a:endParaRPr lang="ru-RU"/>
              </a:p>
            </p:txBody>
          </p:sp>
          <p:sp>
            <p:nvSpPr>
              <p:cNvPr id="4106" name="Freeform 10"/>
              <p:cNvSpPr>
                <a:spLocks/>
              </p:cNvSpPr>
              <p:nvPr/>
            </p:nvSpPr>
            <p:spPr bwMode="auto">
              <a:xfrm>
                <a:off x="563" y="236"/>
                <a:ext cx="412" cy="773"/>
              </a:xfrm>
              <a:custGeom>
                <a:avLst/>
                <a:gdLst/>
                <a:ahLst/>
                <a:cxnLst>
                  <a:cxn ang="0">
                    <a:pos x="0" y="772"/>
                  </a:cxn>
                  <a:cxn ang="0">
                    <a:pos x="0" y="637"/>
                  </a:cxn>
                  <a:cxn ang="0">
                    <a:pos x="283" y="75"/>
                  </a:cxn>
                  <a:cxn ang="0">
                    <a:pos x="411" y="0"/>
                  </a:cxn>
                  <a:cxn ang="0">
                    <a:pos x="0" y="772"/>
                  </a:cxn>
                </a:cxnLst>
                <a:rect l="0" t="0" r="r" b="b"/>
                <a:pathLst>
                  <a:path w="412" h="773">
                    <a:moveTo>
                      <a:pt x="0" y="772"/>
                    </a:moveTo>
                    <a:lnTo>
                      <a:pt x="0" y="637"/>
                    </a:lnTo>
                    <a:lnTo>
                      <a:pt x="283" y="75"/>
                    </a:lnTo>
                    <a:lnTo>
                      <a:pt x="411" y="0"/>
                    </a:lnTo>
                    <a:lnTo>
                      <a:pt x="0" y="772"/>
                    </a:lnTo>
                  </a:path>
                </a:pathLst>
              </a:custGeom>
              <a:solidFill>
                <a:srgbClr val="006633">
                  <a:alpha val="50000"/>
                </a:srgbClr>
              </a:solidFill>
              <a:ln w="12700" cap="sq">
                <a:solidFill>
                  <a:srgbClr val="006633"/>
                </a:solidFill>
                <a:prstDash val="solid"/>
                <a:round/>
                <a:headEnd type="none" w="sm" len="sm"/>
                <a:tailEnd type="none" w="sm" len="sm"/>
              </a:ln>
              <a:effectLst/>
            </p:spPr>
            <p:txBody>
              <a:bodyPr/>
              <a:lstStyle/>
              <a:p>
                <a:endParaRPr lang="ru-RU"/>
              </a:p>
            </p:txBody>
          </p:sp>
        </p:grpSp>
        <p:sp>
          <p:nvSpPr>
            <p:cNvPr id="4107" name="Rectangle 11"/>
            <p:cNvSpPr>
              <a:spLocks noChangeArrowheads="1"/>
            </p:cNvSpPr>
            <p:nvPr/>
          </p:nvSpPr>
          <p:spPr bwMode="auto">
            <a:xfrm>
              <a:off x="96" y="704"/>
              <a:ext cx="959" cy="109"/>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a:lstStyle/>
            <a:p>
              <a:endParaRPr lang="ru-RU"/>
            </a:p>
          </p:txBody>
        </p:sp>
      </p:grpSp>
      <p:sp>
        <p:nvSpPr>
          <p:cNvPr id="4108" name="Rectangle 12"/>
          <p:cNvSpPr>
            <a:spLocks noGrp="1" noChangeArrowheads="1"/>
          </p:cNvSpPr>
          <p:nvPr>
            <p:ph type="title"/>
          </p:nvPr>
        </p:nvSpPr>
        <p:spPr bwMode="auto">
          <a:xfrm>
            <a:off x="1905000" y="228600"/>
            <a:ext cx="7086600" cy="1447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ru-RU" smtClean="0"/>
              <a:t>Образец заголовка</a:t>
            </a:r>
          </a:p>
        </p:txBody>
      </p:sp>
      <p:sp>
        <p:nvSpPr>
          <p:cNvPr id="4109" name="Rectangle 13"/>
          <p:cNvSpPr>
            <a:spLocks noGrp="1" noChangeArrowheads="1"/>
          </p:cNvSpPr>
          <p:nvPr>
            <p:ph type="body" idx="1"/>
          </p:nvPr>
        </p:nvSpPr>
        <p:spPr bwMode="auto">
          <a:xfrm>
            <a:off x="661988" y="19050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4110" name="Rectangle 14"/>
          <p:cNvSpPr>
            <a:spLocks noGrp="1" noChangeArrowheads="1"/>
          </p:cNvSpPr>
          <p:nvPr>
            <p:ph type="dt" sz="half" idx="2"/>
          </p:nvPr>
        </p:nvSpPr>
        <p:spPr bwMode="auto">
          <a:xfrm>
            <a:off x="685800" y="6399213"/>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kumimoji="0" sz="1400"/>
            </a:lvl1pPr>
          </a:lstStyle>
          <a:p>
            <a:fld id="{5B106E36-FD25-4E2D-B0AA-010F637433A0}" type="datetimeFigureOut">
              <a:rPr lang="ru-RU" smtClean="0"/>
              <a:pPr/>
              <a:t>06.02.2021</a:t>
            </a:fld>
            <a:endParaRPr lang="ru-RU"/>
          </a:p>
        </p:txBody>
      </p:sp>
      <p:sp>
        <p:nvSpPr>
          <p:cNvPr id="4111" name="Rectangle 15"/>
          <p:cNvSpPr>
            <a:spLocks noGrp="1" noChangeArrowheads="1"/>
          </p:cNvSpPr>
          <p:nvPr>
            <p:ph type="ftr" sz="quarter" idx="3"/>
          </p:nvPr>
        </p:nvSpPr>
        <p:spPr bwMode="auto">
          <a:xfrm>
            <a:off x="3124200" y="6399213"/>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kumimoji="0" sz="1400"/>
            </a:lvl1pPr>
          </a:lstStyle>
          <a:p>
            <a:endParaRPr lang="ru-RU"/>
          </a:p>
        </p:txBody>
      </p:sp>
      <p:sp>
        <p:nvSpPr>
          <p:cNvPr id="4112" name="Rectangle 16"/>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kumimoji="0" sz="1400"/>
            </a:lvl1pPr>
          </a:lstStyle>
          <a:p>
            <a:fld id="{725C68B6-61C2-468F-89AB-4B9F7531AA68}" type="slidenum">
              <a:rPr lang="ru-RU" smtClean="0"/>
              <a:pPr/>
              <a:t>‹#›</a:t>
            </a:fld>
            <a:endParaRPr lang="ru-RU"/>
          </a:p>
        </p:txBody>
      </p:sp>
    </p:spTree>
  </p:cSld>
  <p:clrMap bg1="dk2" tx1="lt1" bg2="dk1"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15" r:id="rId13"/>
    <p:sldLayoutId id="2147483816" r:id="rId14"/>
    <p:sldLayoutId id="2147483817" r:id="rId15"/>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tx2"/>
        </a:buClr>
        <a:buSzPct val="90000"/>
        <a:buFont typeface="Wingdings" pitchFamily="2" charset="2"/>
        <a:buChar char="Ú"/>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59875" cy="6858000"/>
            <a:chOff x="0" y="0"/>
            <a:chExt cx="5770" cy="4320"/>
          </a:xfrm>
        </p:grpSpPr>
        <p:sp>
          <p:nvSpPr>
            <p:cNvPr id="34819"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endParaRPr lang="ru-RU"/>
            </a:p>
          </p:txBody>
        </p:sp>
        <p:sp>
          <p:nvSpPr>
            <p:cNvPr id="34820"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ru-RU"/>
            </a:p>
          </p:txBody>
        </p:sp>
        <p:sp>
          <p:nvSpPr>
            <p:cNvPr id="34821"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ru-RU"/>
            </a:p>
          </p:txBody>
        </p:sp>
        <p:sp>
          <p:nvSpPr>
            <p:cNvPr id="34822"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endParaRPr lang="ru-RU"/>
            </a:p>
          </p:txBody>
        </p:sp>
        <p:sp>
          <p:nvSpPr>
            <p:cNvPr id="34823"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ru-RU"/>
            </a:p>
          </p:txBody>
        </p:sp>
        <p:sp>
          <p:nvSpPr>
            <p:cNvPr id="34824"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ru-RU"/>
            </a:p>
          </p:txBody>
        </p:sp>
        <p:sp>
          <p:nvSpPr>
            <p:cNvPr id="34825"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endParaRPr lang="ru-RU"/>
            </a:p>
          </p:txBody>
        </p:sp>
        <p:sp>
          <p:nvSpPr>
            <p:cNvPr id="34826"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endParaRPr lang="ru-RU"/>
            </a:p>
          </p:txBody>
        </p:sp>
        <p:sp>
          <p:nvSpPr>
            <p:cNvPr id="34827"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ru-RU"/>
            </a:p>
          </p:txBody>
        </p:sp>
        <p:sp>
          <p:nvSpPr>
            <p:cNvPr id="34828"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ru-RU"/>
            </a:p>
          </p:txBody>
        </p:sp>
        <p:sp>
          <p:nvSpPr>
            <p:cNvPr id="34829"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endParaRPr lang="ru-RU"/>
            </a:p>
          </p:txBody>
        </p:sp>
        <p:sp>
          <p:nvSpPr>
            <p:cNvPr id="34830"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endParaRPr lang="ru-RU"/>
            </a:p>
          </p:txBody>
        </p:sp>
        <p:sp>
          <p:nvSpPr>
            <p:cNvPr id="34831"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endParaRPr lang="ru-RU"/>
            </a:p>
          </p:txBody>
        </p:sp>
        <p:sp>
          <p:nvSpPr>
            <p:cNvPr id="34832"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endParaRPr lang="ru-RU"/>
            </a:p>
          </p:txBody>
        </p:sp>
        <p:sp>
          <p:nvSpPr>
            <p:cNvPr id="34833"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endParaRPr lang="ru-RU"/>
            </a:p>
          </p:txBody>
        </p:sp>
        <p:sp>
          <p:nvSpPr>
            <p:cNvPr id="34834"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ru-RU"/>
            </a:p>
          </p:txBody>
        </p:sp>
        <p:sp>
          <p:nvSpPr>
            <p:cNvPr id="34835"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endParaRPr lang="ru-RU"/>
            </a:p>
          </p:txBody>
        </p:sp>
        <p:sp>
          <p:nvSpPr>
            <p:cNvPr id="34836"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ru-RU"/>
            </a:p>
          </p:txBody>
        </p:sp>
        <p:sp>
          <p:nvSpPr>
            <p:cNvPr id="34837"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ru-RU"/>
            </a:p>
          </p:txBody>
        </p:sp>
        <p:sp>
          <p:nvSpPr>
            <p:cNvPr id="34838"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endParaRPr lang="ru-RU"/>
            </a:p>
          </p:txBody>
        </p:sp>
        <p:sp>
          <p:nvSpPr>
            <p:cNvPr id="34839"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endParaRPr lang="ru-RU"/>
            </a:p>
          </p:txBody>
        </p:sp>
      </p:grpSp>
      <p:sp>
        <p:nvSpPr>
          <p:cNvPr id="34840" name="Rectangle 24"/>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ru-RU" smtClean="0"/>
              <a:t>Образец заголовка</a:t>
            </a:r>
          </a:p>
        </p:txBody>
      </p:sp>
      <p:sp>
        <p:nvSpPr>
          <p:cNvPr id="34841" name="Rectangle 25"/>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34842" name="Rectangle 2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effectLst>
                  <a:outerShdw blurRad="38100" dist="38100" dir="2700000" algn="tl">
                    <a:srgbClr val="000000"/>
                  </a:outerShdw>
                </a:effectLst>
                <a:latin typeface="+mn-lt"/>
              </a:defRPr>
            </a:lvl1pPr>
          </a:lstStyle>
          <a:p>
            <a:endParaRPr lang="ru-RU"/>
          </a:p>
        </p:txBody>
      </p:sp>
      <p:sp>
        <p:nvSpPr>
          <p:cNvPr id="34843" name="Rectangle 27"/>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000">
                <a:effectLst>
                  <a:outerShdw blurRad="38100" dist="38100" dir="2700000" algn="tl">
                    <a:srgbClr val="000000"/>
                  </a:outerShdw>
                </a:effectLst>
                <a:latin typeface="+mn-lt"/>
              </a:defRPr>
            </a:lvl1pPr>
          </a:lstStyle>
          <a:p>
            <a:fld id="{476A6AEA-AAD4-4E57-B79C-37D14EEA0C6F}" type="slidenum">
              <a:rPr lang="ru-RU"/>
              <a:pPr/>
              <a:t>‹#›</a:t>
            </a:fld>
            <a:endParaRPr lang="ru-RU"/>
          </a:p>
        </p:txBody>
      </p:sp>
      <p:sp>
        <p:nvSpPr>
          <p:cNvPr id="34844" name="Rectangle 2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000">
                <a:effectLst>
                  <a:outerShdw blurRad="38100" dist="38100" dir="2700000" algn="tl">
                    <a:srgbClr val="000000"/>
                  </a:outerShdw>
                </a:effectLst>
                <a:latin typeface="+mn-lt"/>
              </a:defRPr>
            </a:lvl1pPr>
          </a:lstStyle>
          <a:p>
            <a:endParaRPr lang="ru-RU"/>
          </a:p>
        </p:txBody>
      </p:sp>
    </p:spTree>
  </p:cSld>
  <p:clrMap bg1="dk2" tx1="lt1" bg2="dk1"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Tahoma" pitchFamily="34" charset="0"/>
        </a:defRPr>
      </a:lvl2pPr>
      <a:lvl3pPr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Tahoma" pitchFamily="34" charset="0"/>
        </a:defRPr>
      </a:lvl3pPr>
      <a:lvl4pPr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Tahoma" pitchFamily="34" charset="0"/>
        </a:defRPr>
      </a:lvl4pPr>
      <a:lvl5pPr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Tahoma" pitchFamily="34" charset="0"/>
        </a:defRPr>
      </a:lvl5pPr>
      <a:lvl6pPr marL="457200"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Tahoma" pitchFamily="34" charset="0"/>
        </a:defRPr>
      </a:lvl6pPr>
      <a:lvl7pPr marL="914400"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Tahoma" pitchFamily="34" charset="0"/>
        </a:defRPr>
      </a:lvl7pPr>
      <a:lvl8pPr marL="1371600"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Tahoma" pitchFamily="34" charset="0"/>
        </a:defRPr>
      </a:lvl8pPr>
      <a:lvl9pPr marL="1828800"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folHlink"/>
        </a:buClr>
        <a:buSzPct val="8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tx2"/>
        </a:buClr>
        <a:buSzPct val="80000"/>
        <a:buFont typeface="Wingdings" pitchFamily="2" charset="2"/>
        <a:buChar char="l"/>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hlink"/>
        </a:buClr>
        <a:buSzPct val="8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audio" Target="../media/audio2.wav"/></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1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gif"/></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www.astrogalaxy.ru/foto001/foto0026.jpg" TargetMode="External"/><Relationship Id="rId1" Type="http://schemas.openxmlformats.org/officeDocument/2006/relationships/slideLayout" Target="../slideLayouts/slideLayout14.xml"/><Relationship Id="rId5" Type="http://schemas.openxmlformats.org/officeDocument/2006/relationships/image" Target="../media/image35.jpeg"/><Relationship Id="rId4" Type="http://schemas.openxmlformats.org/officeDocument/2006/relationships/hyperlink" Target="http://www.astrogalaxy.ru/foto001/foto0027.jpg"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7" Type="http://schemas.openxmlformats.org/officeDocument/2006/relationships/image" Target="../media/image34.jpeg"/><Relationship Id="rId2" Type="http://schemas.openxmlformats.org/officeDocument/2006/relationships/hyperlink" Target="http://www.astrogalaxy.ru/foto001/foto0024.jpg" TargetMode="External"/><Relationship Id="rId1" Type="http://schemas.openxmlformats.org/officeDocument/2006/relationships/slideLayout" Target="../slideLayouts/slideLayout14.xml"/><Relationship Id="rId6" Type="http://schemas.openxmlformats.org/officeDocument/2006/relationships/hyperlink" Target="http://www.astrogalaxy.ru/foto001/foto0026.jpg" TargetMode="External"/><Relationship Id="rId5" Type="http://schemas.openxmlformats.org/officeDocument/2006/relationships/image" Target="../media/image38.jpeg"/><Relationship Id="rId4" Type="http://schemas.openxmlformats.org/officeDocument/2006/relationships/hyperlink" Target="http://www.astrogalaxy.ru/foto001/foto0025.jp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hyperlink" Target="http://www.astrogalaxy.ru/foto001/foto0029.jpg" TargetMode="Externa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2.xml"/><Relationship Id="rId4" Type="http://schemas.openxmlformats.org/officeDocument/2006/relationships/image" Target="../media/image43.gif"/></Relationships>
</file>

<file path=ppt/slides/_rels/slide2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diagramLayout" Target="../diagrams/layout1.xml"/><Relationship Id="rId7" Type="http://schemas.openxmlformats.org/officeDocument/2006/relationships/image" Target="../media/image5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7.png"/></Relationships>
</file>

<file path=ppt/slides/_rels/slide36.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diagramLayout" Target="../diagrams/layout2.xml"/><Relationship Id="rId7" Type="http://schemas.openxmlformats.org/officeDocument/2006/relationships/image" Target="../media/image61.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63.png"/></Relationships>
</file>

<file path=ppt/slides/_rels/slide3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67.gi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4" Type="http://schemas.openxmlformats.org/officeDocument/2006/relationships/image" Target="../media/image70.png"/></Relationships>
</file>

<file path=ppt/slides/_rels/slide43.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7.gif"/><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image" Target="../media/image75.png"/><Relationship Id="rId1" Type="http://schemas.openxmlformats.org/officeDocument/2006/relationships/slideLayout" Target="../slideLayouts/slideLayout1.xml"/><Relationship Id="rId5" Type="http://schemas.openxmlformats.org/officeDocument/2006/relationships/image" Target="../media/image79.jpeg"/><Relationship Id="rId4" Type="http://schemas.openxmlformats.org/officeDocument/2006/relationships/image" Target="../media/image78.jp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xml"/><Relationship Id="rId6" Type="http://schemas.openxmlformats.org/officeDocument/2006/relationships/hyperlink" Target="http://prezentacii.com/" TargetMode="External"/><Relationship Id="rId5" Type="http://schemas.openxmlformats.org/officeDocument/2006/relationships/image" Target="../media/image83.png"/><Relationship Id="rId4" Type="http://schemas.openxmlformats.org/officeDocument/2006/relationships/image" Target="../media/image8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sz="quarter"/>
          </p:nvPr>
        </p:nvSpPr>
        <p:spPr>
          <a:xfrm>
            <a:off x="714348" y="381001"/>
            <a:ext cx="7979486" cy="4191007"/>
          </a:xfrm>
        </p:spPr>
        <p:txBody>
          <a:bodyPr>
            <a:noAutofit/>
          </a:bodyPr>
          <a:lstStyle/>
          <a:p>
            <a:pPr algn="ctr"/>
            <a:r>
              <a:rPr lang="en-US" sz="6600" dirty="0" smtClean="0"/>
              <a:t/>
            </a:r>
            <a:br>
              <a:rPr lang="en-US" sz="6600" dirty="0" smtClean="0"/>
            </a:br>
            <a:r>
              <a:rPr lang="ru-RU" sz="6600" dirty="0" smtClean="0"/>
              <a:t>Видимое движение</a:t>
            </a:r>
            <a:r>
              <a:rPr lang="en-US" sz="6600" dirty="0" smtClean="0"/>
              <a:t/>
            </a:r>
            <a:br>
              <a:rPr lang="en-US" sz="6600" dirty="0" smtClean="0"/>
            </a:br>
            <a:r>
              <a:rPr lang="ru-RU" sz="6600" dirty="0" smtClean="0"/>
              <a:t>Солнца и Луны. </a:t>
            </a:r>
            <a:r>
              <a:rPr lang="en-US" sz="6600" dirty="0" smtClean="0"/>
              <a:t/>
            </a:r>
            <a:br>
              <a:rPr lang="en-US" sz="6600" dirty="0" smtClean="0"/>
            </a:br>
            <a:r>
              <a:rPr lang="ru-RU" sz="6600" dirty="0" smtClean="0"/>
              <a:t>Затмения</a:t>
            </a:r>
            <a:endParaRPr lang="ru-RU" sz="6600" dirty="0"/>
          </a:p>
        </p:txBody>
      </p:sp>
      <p:sp>
        <p:nvSpPr>
          <p:cNvPr id="4" name="Подзаголовок 3"/>
          <p:cNvSpPr>
            <a:spLocks noGrp="1"/>
          </p:cNvSpPr>
          <p:nvPr>
            <p:ph type="subTitle" sz="quarter" idx="1"/>
          </p:nvPr>
        </p:nvSpPr>
        <p:spPr/>
        <p:txBody>
          <a:bodyPr/>
          <a:lstStyle/>
          <a:p>
            <a:endParaRPr lang="ru-RU"/>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835150" y="0"/>
            <a:ext cx="5327650" cy="620713"/>
          </a:xfrm>
        </p:spPr>
        <p:txBody>
          <a:bodyPr/>
          <a:lstStyle/>
          <a:p>
            <a:r>
              <a:rPr lang="ru-RU" sz="2800" b="1" dirty="0">
                <a:solidFill>
                  <a:schemeClr val="bg1">
                    <a:lumMod val="20000"/>
                    <a:lumOff val="80000"/>
                  </a:schemeClr>
                </a:solidFill>
              </a:rPr>
              <a:t>Основные движения Земли</a:t>
            </a:r>
          </a:p>
        </p:txBody>
      </p:sp>
      <p:sp>
        <p:nvSpPr>
          <p:cNvPr id="13317" name="Text Box 5"/>
          <p:cNvSpPr txBox="1">
            <a:spLocks noChangeArrowheads="1"/>
          </p:cNvSpPr>
          <p:nvPr/>
        </p:nvSpPr>
        <p:spPr bwMode="auto">
          <a:xfrm>
            <a:off x="3563938" y="908050"/>
            <a:ext cx="5040312" cy="366713"/>
          </a:xfrm>
          <a:prstGeom prst="rect">
            <a:avLst/>
          </a:prstGeom>
          <a:noFill/>
          <a:ln w="9525">
            <a:noFill/>
            <a:miter lim="800000"/>
            <a:headEnd/>
            <a:tailEnd/>
          </a:ln>
          <a:effectLst/>
        </p:spPr>
        <p:txBody>
          <a:bodyPr>
            <a:spAutoFit/>
          </a:bodyPr>
          <a:lstStyle/>
          <a:p>
            <a:pPr>
              <a:spcBef>
                <a:spcPct val="50000"/>
              </a:spcBef>
            </a:pPr>
            <a:endParaRPr lang="ru-RU"/>
          </a:p>
        </p:txBody>
      </p:sp>
      <p:sp>
        <p:nvSpPr>
          <p:cNvPr id="13319" name="Text Box 7"/>
          <p:cNvSpPr txBox="1">
            <a:spLocks noChangeArrowheads="1"/>
          </p:cNvSpPr>
          <p:nvPr/>
        </p:nvSpPr>
        <p:spPr bwMode="auto">
          <a:xfrm>
            <a:off x="3419475" y="692150"/>
            <a:ext cx="5545138" cy="2031325"/>
          </a:xfrm>
          <a:prstGeom prst="rect">
            <a:avLst/>
          </a:prstGeom>
          <a:noFill/>
          <a:ln w="9525">
            <a:noFill/>
            <a:miter lim="800000"/>
            <a:headEnd/>
            <a:tailEnd/>
          </a:ln>
          <a:effectLst/>
        </p:spPr>
        <p:txBody>
          <a:bodyPr>
            <a:spAutoFit/>
          </a:bodyPr>
          <a:lstStyle/>
          <a:p>
            <a:pPr>
              <a:spcBef>
                <a:spcPct val="50000"/>
              </a:spcBef>
            </a:pPr>
            <a:r>
              <a:rPr lang="ru-RU" b="1" i="1" dirty="0"/>
              <a:t>Движение вокруг Солнца</a:t>
            </a:r>
            <a:r>
              <a:rPr lang="ru-RU" b="1" dirty="0"/>
              <a:t> по эллиптической (</a:t>
            </a:r>
            <a:r>
              <a:rPr lang="ru-RU" sz="1600" b="1" dirty="0"/>
              <a:t>близка к круговой,</a:t>
            </a:r>
            <a:r>
              <a:rPr lang="ru-RU" b="1" dirty="0"/>
              <a:t> е=0.0167) со средней скоростью 29,8км/с.</a:t>
            </a:r>
          </a:p>
          <a:p>
            <a:pPr>
              <a:spcBef>
                <a:spcPct val="50000"/>
              </a:spcBef>
            </a:pPr>
            <a:r>
              <a:rPr lang="ru-RU" b="1" dirty="0"/>
              <a:t>Радиус орбиты Земли -149,6 </a:t>
            </a:r>
            <a:r>
              <a:rPr lang="ru-RU" b="1" dirty="0" err="1"/>
              <a:t>млн</a:t>
            </a:r>
            <a:r>
              <a:rPr lang="ru-RU" b="1" dirty="0"/>
              <a:t> км – принят за одну астрономическую единицу.</a:t>
            </a:r>
          </a:p>
          <a:p>
            <a:pPr>
              <a:spcBef>
                <a:spcPct val="50000"/>
              </a:spcBef>
            </a:pPr>
            <a:r>
              <a:rPr lang="ru-RU" b="1" dirty="0"/>
              <a:t>Период обращения по орбите составляет 365,256 суток или один год.</a:t>
            </a:r>
          </a:p>
        </p:txBody>
      </p:sp>
      <p:pic>
        <p:nvPicPr>
          <p:cNvPr id="13321" name="Picture 9" descr="1180"/>
          <p:cNvPicPr>
            <a:picLocks noChangeAspect="1" noChangeArrowheads="1" noCrop="1"/>
          </p:cNvPicPr>
          <p:nvPr/>
        </p:nvPicPr>
        <p:blipFill>
          <a:blip r:embed="rId2" cstate="print"/>
          <a:srcRect/>
          <a:stretch>
            <a:fillRect/>
          </a:stretch>
        </p:blipFill>
        <p:spPr bwMode="auto">
          <a:xfrm>
            <a:off x="5857884" y="3714752"/>
            <a:ext cx="3047995" cy="2285996"/>
          </a:xfrm>
          <a:prstGeom prst="rect">
            <a:avLst/>
          </a:prstGeom>
          <a:noFill/>
        </p:spPr>
      </p:pic>
      <p:sp>
        <p:nvSpPr>
          <p:cNvPr id="13322" name="Text Box 10"/>
          <p:cNvSpPr txBox="1">
            <a:spLocks noChangeArrowheads="1"/>
          </p:cNvSpPr>
          <p:nvPr/>
        </p:nvSpPr>
        <p:spPr bwMode="auto">
          <a:xfrm>
            <a:off x="1476375" y="3789363"/>
            <a:ext cx="3095625" cy="1754326"/>
          </a:xfrm>
          <a:prstGeom prst="rect">
            <a:avLst/>
          </a:prstGeom>
          <a:noFill/>
          <a:ln w="9525">
            <a:noFill/>
            <a:miter lim="800000"/>
            <a:headEnd/>
            <a:tailEnd/>
          </a:ln>
          <a:effectLst/>
        </p:spPr>
        <p:txBody>
          <a:bodyPr>
            <a:spAutoFit/>
          </a:bodyPr>
          <a:lstStyle/>
          <a:p>
            <a:pPr algn="ctr">
              <a:spcBef>
                <a:spcPct val="50000"/>
              </a:spcBef>
            </a:pPr>
            <a:r>
              <a:rPr lang="ru-RU" b="1" i="1" dirty="0">
                <a:solidFill>
                  <a:schemeClr val="tx2">
                    <a:lumMod val="90000"/>
                  </a:schemeClr>
                </a:solidFill>
              </a:rPr>
              <a:t>Вращение вокруг оси</a:t>
            </a:r>
            <a:r>
              <a:rPr lang="ru-RU" b="1" dirty="0">
                <a:solidFill>
                  <a:schemeClr val="tx2">
                    <a:lumMod val="90000"/>
                  </a:schemeClr>
                </a:solidFill>
              </a:rPr>
              <a:t> Смена времени суток. Ось вращения все время // сама себе и наклонена к плоскости орбиты под углом 66°34'. </a:t>
            </a:r>
          </a:p>
        </p:txBody>
      </p:sp>
      <p:pic>
        <p:nvPicPr>
          <p:cNvPr id="13323" name="Picture 11" descr="557"/>
          <p:cNvPicPr>
            <a:picLocks noChangeAspect="1" noChangeArrowheads="1"/>
          </p:cNvPicPr>
          <p:nvPr/>
        </p:nvPicPr>
        <p:blipFill>
          <a:blip r:embed="rId3" cstate="print"/>
          <a:srcRect/>
          <a:stretch>
            <a:fillRect/>
          </a:stretch>
        </p:blipFill>
        <p:spPr bwMode="auto">
          <a:xfrm>
            <a:off x="179388" y="836613"/>
            <a:ext cx="3114675" cy="2171700"/>
          </a:xfrm>
          <a:prstGeom prst="rect">
            <a:avLst/>
          </a:prstGeom>
          <a:noFill/>
        </p:spPr>
      </p:pic>
      <p:pic>
        <p:nvPicPr>
          <p:cNvPr id="13324" name="Picture 12" descr="11"/>
          <p:cNvPicPr>
            <a:picLocks noChangeAspect="1" noChangeArrowheads="1"/>
          </p:cNvPicPr>
          <p:nvPr/>
        </p:nvPicPr>
        <p:blipFill>
          <a:blip r:embed="rId4" cstate="print"/>
          <a:srcRect/>
          <a:stretch>
            <a:fillRect/>
          </a:stretch>
        </p:blipFill>
        <p:spPr bwMode="auto">
          <a:xfrm>
            <a:off x="214282" y="3143248"/>
            <a:ext cx="1133475" cy="2543175"/>
          </a:xfrm>
          <a:prstGeom prst="rect">
            <a:avLst/>
          </a:prstGeom>
          <a:noFill/>
        </p:spPr>
      </p:pic>
      <p:sp>
        <p:nvSpPr>
          <p:cNvPr id="13326" name="Text Box 14"/>
          <p:cNvSpPr txBox="1">
            <a:spLocks noChangeArrowheads="1"/>
          </p:cNvSpPr>
          <p:nvPr/>
        </p:nvSpPr>
        <p:spPr bwMode="auto">
          <a:xfrm>
            <a:off x="1" y="6072207"/>
            <a:ext cx="5214941" cy="369332"/>
          </a:xfrm>
          <a:prstGeom prst="rect">
            <a:avLst/>
          </a:prstGeom>
          <a:noFill/>
          <a:ln w="9525">
            <a:noFill/>
            <a:miter lim="800000"/>
            <a:headEnd/>
            <a:tailEnd/>
          </a:ln>
          <a:effectLst/>
        </p:spPr>
        <p:txBody>
          <a:bodyPr wrap="square">
            <a:spAutoFit/>
          </a:bodyPr>
          <a:lstStyle/>
          <a:p>
            <a:r>
              <a:rPr lang="ru-RU" b="1" dirty="0">
                <a:solidFill>
                  <a:srgbClr val="6600FF"/>
                </a:solidFill>
              </a:rPr>
              <a:t>Вследствие этого происходит смена времен года.</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900113" y="333375"/>
            <a:ext cx="7416800" cy="457200"/>
          </a:xfrm>
          <a:prstGeom prst="rect">
            <a:avLst/>
          </a:prstGeom>
          <a:noFill/>
          <a:ln w="9525">
            <a:noFill/>
            <a:miter lim="800000"/>
            <a:headEnd/>
            <a:tailEnd/>
          </a:ln>
          <a:effectLst/>
        </p:spPr>
        <p:txBody>
          <a:bodyPr>
            <a:spAutoFit/>
          </a:bodyPr>
          <a:lstStyle/>
          <a:p>
            <a:pPr algn="ctr">
              <a:spcBef>
                <a:spcPct val="50000"/>
              </a:spcBef>
            </a:pPr>
            <a:r>
              <a:rPr lang="ru-RU" sz="2400" b="1" dirty="0">
                <a:solidFill>
                  <a:srgbClr val="FFFF00"/>
                </a:solidFill>
              </a:rPr>
              <a:t>Видимое движение звезд на разных широтах</a:t>
            </a:r>
          </a:p>
        </p:txBody>
      </p:sp>
      <p:pic>
        <p:nvPicPr>
          <p:cNvPr id="4102" name="Picture 6" descr="1147"/>
          <p:cNvPicPr>
            <a:picLocks noChangeAspect="1" noChangeArrowheads="1"/>
          </p:cNvPicPr>
          <p:nvPr/>
        </p:nvPicPr>
        <p:blipFill>
          <a:blip r:embed="rId2" cstate="print"/>
          <a:srcRect l="1154" r="1154"/>
          <a:stretch>
            <a:fillRect/>
          </a:stretch>
        </p:blipFill>
        <p:spPr bwMode="auto">
          <a:xfrm>
            <a:off x="0" y="785794"/>
            <a:ext cx="8785225" cy="484187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5"/>
          <p:cNvSpPr>
            <a:spLocks noGrp="1" noChangeArrowheads="1"/>
          </p:cNvSpPr>
          <p:nvPr>
            <p:ph type="body" sz="half" idx="4294967295"/>
          </p:nvPr>
        </p:nvSpPr>
        <p:spPr>
          <a:xfrm>
            <a:off x="0" y="5516563"/>
            <a:ext cx="9144000" cy="1225550"/>
          </a:xfrm>
        </p:spPr>
        <p:txBody>
          <a:bodyPr/>
          <a:lstStyle/>
          <a:p>
            <a:pPr eaLnBrk="1" hangingPunct="1">
              <a:lnSpc>
                <a:spcPct val="90000"/>
              </a:lnSpc>
            </a:pPr>
            <a:r>
              <a:rPr lang="ru-RU" sz="2000" b="1" smtClean="0"/>
              <a:t>Когда Луна повернута к Земле своей темной, невидимой стороной, это называется новолунием. Во время полнолуния вся поверхность Луны освещена так, что она предстает перед нами круглой.</a:t>
            </a:r>
          </a:p>
          <a:p>
            <a:pPr eaLnBrk="1" hangingPunct="1">
              <a:lnSpc>
                <a:spcPct val="90000"/>
              </a:lnSpc>
            </a:pPr>
            <a:endParaRPr lang="ru-RU" sz="2000" b="1" smtClean="0"/>
          </a:p>
        </p:txBody>
      </p:sp>
      <p:pic>
        <p:nvPicPr>
          <p:cNvPr id="50184" name="Picture 8"/>
          <p:cNvPicPr>
            <a:picLocks noChangeAspect="1" noChangeArrowheads="1"/>
          </p:cNvPicPr>
          <p:nvPr/>
        </p:nvPicPr>
        <p:blipFill>
          <a:blip r:embed="rId2" cstate="print"/>
          <a:srcRect/>
          <a:stretch>
            <a:fillRect/>
          </a:stretch>
        </p:blipFill>
        <p:spPr bwMode="auto">
          <a:xfrm>
            <a:off x="0" y="0"/>
            <a:ext cx="9144000" cy="5373688"/>
          </a:xfrm>
          <a:prstGeom prst="rect">
            <a:avLst/>
          </a:prstGeom>
          <a:noFill/>
          <a:ln w="9525" algn="ctr">
            <a:noFill/>
            <a:miter lim="800000"/>
            <a:headEnd/>
            <a:tailEnd/>
          </a:ln>
        </p:spPr>
      </p:pic>
      <p:sp>
        <p:nvSpPr>
          <p:cNvPr id="4" name="TextBox 3"/>
          <p:cNvSpPr txBox="1"/>
          <p:nvPr/>
        </p:nvSpPr>
        <p:spPr>
          <a:xfrm>
            <a:off x="214282" y="357166"/>
            <a:ext cx="3815430" cy="1200329"/>
          </a:xfrm>
          <a:prstGeom prst="rect">
            <a:avLst/>
          </a:prstGeom>
          <a:noFill/>
        </p:spPr>
        <p:txBody>
          <a:bodyPr wrap="square" rtlCol="0">
            <a:spAutoFit/>
          </a:bodyPr>
          <a:lstStyle/>
          <a:p>
            <a:r>
              <a:rPr lang="ru-RU" dirty="0" smtClean="0"/>
              <a:t>Направление движения Луны с запада на восток , для наблюдателя с Земли за сутки Луна перемещается на 13,2 градуса</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after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animEffect transition="in" filter="fade">
                                      <p:cBhvr>
                                        <p:cTn id="7" dur="100"/>
                                        <p:tgtEl>
                                          <p:spTgt spid="50181">
                                            <p:txEl>
                                              <p:pRg st="0" end="0"/>
                                            </p:txEl>
                                          </p:spTgt>
                                        </p:tgtEl>
                                      </p:cBhvr>
                                    </p:animEffect>
                                    <p:anim calcmode="lin" valueType="num">
                                      <p:cBhvr>
                                        <p:cTn id="8" dur="400" fill="hold"/>
                                        <p:tgtEl>
                                          <p:spTgt spid="50181">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50181">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50181">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50181">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p:stCondLst>
                              <p:cond delay="1000"/>
                            </p:stCondLst>
                            <p:childTnLst>
                              <p:par>
                                <p:cTn id="13" presetID="51" presetClass="entr" presetSubtype="0" fill="hold" nodeType="afterEffect">
                                  <p:stCondLst>
                                    <p:cond delay="0"/>
                                  </p:stCondLst>
                                  <p:childTnLst>
                                    <p:set>
                                      <p:cBhvr>
                                        <p:cTn id="14" dur="1" fill="hold">
                                          <p:stCondLst>
                                            <p:cond delay="0"/>
                                          </p:stCondLst>
                                        </p:cTn>
                                        <p:tgtEl>
                                          <p:spTgt spid="50184"/>
                                        </p:tgtEl>
                                        <p:attrNameLst>
                                          <p:attrName>style.visibility</p:attrName>
                                        </p:attrNameLst>
                                      </p:cBhvr>
                                      <p:to>
                                        <p:strVal val="visible"/>
                                      </p:to>
                                    </p:set>
                                    <p:animEffect transition="in" filter="fade">
                                      <p:cBhvr>
                                        <p:cTn id="15" dur="770" decel="100000"/>
                                        <p:tgtEl>
                                          <p:spTgt spid="50184"/>
                                        </p:tgtEl>
                                      </p:cBhvr>
                                    </p:animEffect>
                                    <p:animScale>
                                      <p:cBhvr>
                                        <p:cTn id="16" dur="770" decel="100000"/>
                                        <p:tgtEl>
                                          <p:spTgt spid="50184"/>
                                        </p:tgtEl>
                                      </p:cBhvr>
                                      <p:from x="10000" y="10000"/>
                                      <p:to x="200000" y="450000"/>
                                    </p:animScale>
                                    <p:animScale>
                                      <p:cBhvr>
                                        <p:cTn id="17" dur="1230" accel="100000" fill="hold">
                                          <p:stCondLst>
                                            <p:cond delay="770"/>
                                          </p:stCondLst>
                                        </p:cTn>
                                        <p:tgtEl>
                                          <p:spTgt spid="50184"/>
                                        </p:tgtEl>
                                      </p:cBhvr>
                                      <p:from x="200000" y="450000"/>
                                      <p:to x="100000" y="100000"/>
                                    </p:animScale>
                                    <p:set>
                                      <p:cBhvr>
                                        <p:cTn id="18" dur="770" fill="hold"/>
                                        <p:tgtEl>
                                          <p:spTgt spid="50184"/>
                                        </p:tgtEl>
                                        <p:attrNameLst>
                                          <p:attrName>ppt_x</p:attrName>
                                        </p:attrNameLst>
                                      </p:cBhvr>
                                      <p:to>
                                        <p:strVal val="(0.5)"/>
                                      </p:to>
                                    </p:set>
                                    <p:anim from="(0.5)" to="(#ppt_x)" calcmode="lin" valueType="num">
                                      <p:cBhvr>
                                        <p:cTn id="19" dur="1230" accel="100000" fill="hold">
                                          <p:stCondLst>
                                            <p:cond delay="770"/>
                                          </p:stCondLst>
                                        </p:cTn>
                                        <p:tgtEl>
                                          <p:spTgt spid="50184"/>
                                        </p:tgtEl>
                                        <p:attrNameLst>
                                          <p:attrName>ppt_x</p:attrName>
                                        </p:attrNameLst>
                                      </p:cBhvr>
                                    </p:anim>
                                    <p:set>
                                      <p:cBhvr>
                                        <p:cTn id="20" dur="770" fill="hold"/>
                                        <p:tgtEl>
                                          <p:spTgt spid="50184"/>
                                        </p:tgtEl>
                                        <p:attrNameLst>
                                          <p:attrName>ppt_y</p:attrName>
                                        </p:attrNameLst>
                                      </p:cBhvr>
                                      <p:to>
                                        <p:strVal val="(#ppt_y+0.4)"/>
                                      </p:to>
                                    </p:set>
                                    <p:anim from="(#ppt_y+0.4)" to="(#ppt_y)" calcmode="lin" valueType="num">
                                      <p:cBhvr>
                                        <p:cTn id="21" dur="1230" accel="100000" fill="hold">
                                          <p:stCondLst>
                                            <p:cond delay="770"/>
                                          </p:stCondLst>
                                        </p:cTn>
                                        <p:tgtEl>
                                          <p:spTgt spid="5018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539750" y="1341438"/>
            <a:ext cx="8229600" cy="4530725"/>
          </a:xfrm>
        </p:spPr>
        <p:txBody>
          <a:bodyPr/>
          <a:lstStyle/>
          <a:p>
            <a:pPr>
              <a:buClr>
                <a:srgbClr val="FFFF00"/>
              </a:buClr>
              <a:buFont typeface="Wingdings" pitchFamily="2" charset="2"/>
              <a:buChar char="v"/>
            </a:pPr>
            <a:r>
              <a:rPr lang="ru-RU" sz="2000" b="1" dirty="0"/>
              <a:t>Луна движется вокруг Земли со средней скоростью 1,02 км/с по приблизительно эллиптической орбите против часовой стрелки, если смотреть на орбиту Луны со стороны Северного полюса мира. </a:t>
            </a:r>
          </a:p>
          <a:p>
            <a:pPr>
              <a:buClr>
                <a:srgbClr val="FFFF00"/>
              </a:buClr>
              <a:buFont typeface="Wingdings" pitchFamily="2" charset="2"/>
              <a:buChar char="v"/>
            </a:pPr>
            <a:r>
              <a:rPr lang="ru-RU" sz="2000" b="1" dirty="0"/>
              <a:t>Большая полуось орбиты Луны составляет 384400 км. Период обращения Луны вокруг Земли - </a:t>
            </a:r>
            <a:r>
              <a:rPr lang="ru-RU" sz="2000" b="1" dirty="0">
                <a:solidFill>
                  <a:schemeClr val="bg1">
                    <a:lumMod val="60000"/>
                    <a:lumOff val="40000"/>
                  </a:schemeClr>
                </a:solidFill>
              </a:rPr>
              <a:t>сидерический месяц </a:t>
            </a:r>
            <a:r>
              <a:rPr lang="ru-RU" sz="2000" b="1" dirty="0"/>
              <a:t>- равен 27,32166 суток,</a:t>
            </a:r>
          </a:p>
          <a:p>
            <a:pPr>
              <a:buClr>
                <a:srgbClr val="FFFF00"/>
              </a:buClr>
              <a:buFont typeface="Wingdings" pitchFamily="2" charset="2"/>
              <a:buChar char="v"/>
            </a:pPr>
            <a:r>
              <a:rPr lang="ru-RU" sz="2000" b="1" dirty="0"/>
              <a:t>Луна вращается вокруг оси, наклонённой к плоскости эклиптики под углом 88</a:t>
            </a:r>
            <a:r>
              <a:rPr lang="ru-RU" sz="2000" b="1" baseline="30000" dirty="0"/>
              <a:t>0</a:t>
            </a:r>
            <a:r>
              <a:rPr lang="ru-RU" sz="2000" b="1" dirty="0"/>
              <a:t>28</a:t>
            </a:r>
            <a:r>
              <a:rPr lang="en-US" sz="2000" b="1" dirty="0"/>
              <a:t>’</a:t>
            </a:r>
            <a:r>
              <a:rPr lang="ru-RU" sz="2000" b="1" dirty="0"/>
              <a:t>, с периодом, равным сидерическому месяцу, вследствие чего она повёрнута к Земле всегда одной и той же стороной.</a:t>
            </a:r>
          </a:p>
          <a:p>
            <a:pPr>
              <a:buClr>
                <a:srgbClr val="FFFF00"/>
              </a:buClr>
              <a:buFont typeface="Wingdings" pitchFamily="2" charset="2"/>
              <a:buChar char="v"/>
            </a:pPr>
            <a:r>
              <a:rPr lang="ru-RU" sz="2000" b="1" dirty="0"/>
              <a:t>Плоскости экватора Луны, эклиптики и лунной орбиты всегда пересекаются по одной прямой.</a:t>
            </a:r>
          </a:p>
          <a:p>
            <a:pPr>
              <a:buClr>
                <a:srgbClr val="FFFF00"/>
              </a:buClr>
              <a:buFont typeface="Wingdings" pitchFamily="2" charset="2"/>
              <a:buChar char="v"/>
            </a:pPr>
            <a:endParaRPr lang="ru-RU" sz="2000" dirty="0"/>
          </a:p>
        </p:txBody>
      </p:sp>
      <p:sp>
        <p:nvSpPr>
          <p:cNvPr id="25606" name="WordArt 6"/>
          <p:cNvSpPr>
            <a:spLocks noChangeArrowheads="1" noChangeShapeType="1"/>
          </p:cNvSpPr>
          <p:nvPr/>
        </p:nvSpPr>
        <p:spPr bwMode="auto">
          <a:xfrm>
            <a:off x="2051050" y="476250"/>
            <a:ext cx="5473700" cy="630238"/>
          </a:xfrm>
          <a:prstGeom prst="rect">
            <a:avLst/>
          </a:prstGeom>
        </p:spPr>
        <p:txBody>
          <a:bodyPr wrap="none" fromWordArt="1">
            <a:prstTxWarp prst="textPlain">
              <a:avLst>
                <a:gd name="adj" fmla="val 50000"/>
              </a:avLst>
            </a:prstTxWarp>
          </a:bodyPr>
          <a:lstStyle/>
          <a:p>
            <a:r>
              <a:rPr lang="ru-RU" sz="36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Times New Roman"/>
                <a:cs typeface="Times New Roman"/>
              </a:rPr>
              <a:t>Движение Луны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additive="base">
                                        <p:cTn id="7" dur="1000" fill="hold"/>
                                        <p:tgtEl>
                                          <p:spTgt spid="25606"/>
                                        </p:tgtEl>
                                        <p:attrNameLst>
                                          <p:attrName>ppt_x</p:attrName>
                                        </p:attrNameLst>
                                      </p:cBhvr>
                                      <p:tavLst>
                                        <p:tav tm="0">
                                          <p:val>
                                            <p:strVal val="#ppt_x"/>
                                          </p:val>
                                        </p:tav>
                                        <p:tav tm="100000">
                                          <p:val>
                                            <p:strVal val="#ppt_x"/>
                                          </p:val>
                                        </p:tav>
                                      </p:tavLst>
                                    </p:anim>
                                    <p:anim calcmode="lin" valueType="num">
                                      <p:cBhvr additive="base">
                                        <p:cTn id="8" dur="1000" fill="hold"/>
                                        <p:tgtEl>
                                          <p:spTgt spid="2560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25603">
                                            <p:txEl>
                                              <p:pRg st="0" end="0"/>
                                            </p:txEl>
                                          </p:spTgt>
                                        </p:tgtEl>
                                        <p:attrNameLst>
                                          <p:attrName>style.visibility</p:attrName>
                                        </p:attrNameLst>
                                      </p:cBhvr>
                                      <p:to>
                                        <p:strVal val="visible"/>
                                      </p:to>
                                    </p:set>
                                    <p:anim calcmode="lin" valueType="num">
                                      <p:cBhvr additive="base">
                                        <p:cTn id="12" dur="10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25603">
                                            <p:txEl>
                                              <p:pRg st="1" end="1"/>
                                            </p:txEl>
                                          </p:spTgt>
                                        </p:tgtEl>
                                        <p:attrNameLst>
                                          <p:attrName>style.visibility</p:attrName>
                                        </p:attrNameLst>
                                      </p:cBhvr>
                                      <p:to>
                                        <p:strVal val="visible"/>
                                      </p:to>
                                    </p:set>
                                    <p:anim calcmode="lin" valueType="num">
                                      <p:cBhvr additive="base">
                                        <p:cTn id="17" dur="10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nodeType="afterEffect">
                                  <p:stCondLst>
                                    <p:cond delay="0"/>
                                  </p:stCondLst>
                                  <p:childTnLst>
                                    <p:set>
                                      <p:cBhvr>
                                        <p:cTn id="21" dur="1" fill="hold">
                                          <p:stCondLst>
                                            <p:cond delay="0"/>
                                          </p:stCondLst>
                                        </p:cTn>
                                        <p:tgtEl>
                                          <p:spTgt spid="25603">
                                            <p:txEl>
                                              <p:pRg st="2" end="2"/>
                                            </p:txEl>
                                          </p:spTgt>
                                        </p:tgtEl>
                                        <p:attrNameLst>
                                          <p:attrName>style.visibility</p:attrName>
                                        </p:attrNameLst>
                                      </p:cBhvr>
                                      <p:to>
                                        <p:strVal val="visible"/>
                                      </p:to>
                                    </p:set>
                                    <p:anim calcmode="lin" valueType="num">
                                      <p:cBhvr additive="base">
                                        <p:cTn id="22" dur="10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2560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 presetClass="entr" presetSubtype="4" fill="hold" nodeType="afterEffect">
                                  <p:stCondLst>
                                    <p:cond delay="0"/>
                                  </p:stCondLst>
                                  <p:childTnLst>
                                    <p:set>
                                      <p:cBhvr>
                                        <p:cTn id="26" dur="1" fill="hold">
                                          <p:stCondLst>
                                            <p:cond delay="0"/>
                                          </p:stCondLst>
                                        </p:cTn>
                                        <p:tgtEl>
                                          <p:spTgt spid="25603">
                                            <p:txEl>
                                              <p:pRg st="3" end="3"/>
                                            </p:txEl>
                                          </p:spTgt>
                                        </p:tgtEl>
                                        <p:attrNameLst>
                                          <p:attrName>style.visibility</p:attrName>
                                        </p:attrNameLst>
                                      </p:cBhvr>
                                      <p:to>
                                        <p:strVal val="visible"/>
                                      </p:to>
                                    </p:set>
                                    <p:anim calcmode="lin" valueType="num">
                                      <p:cBhvr additive="base">
                                        <p:cTn id="27" dur="10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1905000" y="428604"/>
            <a:ext cx="7086600" cy="642942"/>
          </a:xfrm>
        </p:spPr>
        <p:txBody>
          <a:bodyPr/>
          <a:lstStyle/>
          <a:p>
            <a:r>
              <a:rPr lang="ru-RU" sz="3600" dirty="0" smtClean="0">
                <a:solidFill>
                  <a:schemeClr val="tx2">
                    <a:lumMod val="50000"/>
                  </a:schemeClr>
                </a:solidFill>
              </a:rPr>
              <a:t>Изменения вида Луны называются фазами Луны</a:t>
            </a:r>
            <a:r>
              <a:rPr lang="ru-RU" sz="3600" b="0" dirty="0" smtClean="0">
                <a:solidFill>
                  <a:schemeClr val="tx2">
                    <a:lumMod val="50000"/>
                  </a:schemeClr>
                </a:solidFill>
              </a:rPr>
              <a:t>.</a:t>
            </a:r>
            <a:br>
              <a:rPr lang="ru-RU" sz="3600" b="0" dirty="0" smtClean="0">
                <a:solidFill>
                  <a:schemeClr val="tx2">
                    <a:lumMod val="50000"/>
                  </a:schemeClr>
                </a:solidFill>
              </a:rPr>
            </a:br>
            <a:endParaRPr lang="ru-RU" sz="3600" dirty="0" smtClean="0"/>
          </a:p>
        </p:txBody>
      </p:sp>
      <p:sp>
        <p:nvSpPr>
          <p:cNvPr id="6" name="Содержимое 5"/>
          <p:cNvSpPr>
            <a:spLocks noGrp="1"/>
          </p:cNvSpPr>
          <p:nvPr>
            <p:ph sz="half" idx="2"/>
          </p:nvPr>
        </p:nvSpPr>
        <p:spPr/>
        <p:txBody>
          <a:bodyPr/>
          <a:lstStyle/>
          <a:p>
            <a:endParaRPr lang="ru-RU"/>
          </a:p>
        </p:txBody>
      </p:sp>
      <p:pic>
        <p:nvPicPr>
          <p:cNvPr id="7" name="Picture 9" descr="1263"/>
          <p:cNvPicPr>
            <a:picLocks noGrp="1" noChangeAspect="1" noChangeArrowheads="1"/>
          </p:cNvPicPr>
          <p:nvPr>
            <p:ph sz="half" idx="1"/>
          </p:nvPr>
        </p:nvPicPr>
        <p:blipFill>
          <a:blip r:embed="rId2" cstate="print"/>
          <a:srcRect/>
          <a:stretch>
            <a:fillRect/>
          </a:stretch>
        </p:blipFill>
        <p:spPr bwMode="auto">
          <a:xfrm>
            <a:off x="0" y="1142985"/>
            <a:ext cx="9144025" cy="5715016"/>
          </a:xfrm>
          <a:prstGeom prst="rect">
            <a:avLst/>
          </a:prstGeom>
          <a:noFill/>
        </p:spPr>
      </p:pic>
      <p:sp>
        <p:nvSpPr>
          <p:cNvPr id="8" name="TextBox 7"/>
          <p:cNvSpPr txBox="1"/>
          <p:nvPr/>
        </p:nvSpPr>
        <p:spPr>
          <a:xfrm>
            <a:off x="500034" y="1500174"/>
            <a:ext cx="3500462" cy="1200329"/>
          </a:xfrm>
          <a:prstGeom prst="rect">
            <a:avLst/>
          </a:prstGeom>
          <a:noFill/>
        </p:spPr>
        <p:txBody>
          <a:bodyPr wrap="square" rtlCol="0">
            <a:spAutoFit/>
          </a:bodyPr>
          <a:lstStyle/>
          <a:p>
            <a:r>
              <a:rPr lang="ru-RU" dirty="0" smtClean="0">
                <a:solidFill>
                  <a:schemeClr val="bg1">
                    <a:lumMod val="40000"/>
                    <a:lumOff val="60000"/>
                  </a:schemeClr>
                </a:solidFill>
              </a:rPr>
              <a:t>Лунной фазой </a:t>
            </a:r>
            <a:r>
              <a:rPr lang="ru-RU" dirty="0" smtClean="0"/>
              <a:t>называется часть лунного диска, видимая в солнечном освещении</a:t>
            </a:r>
          </a:p>
          <a:p>
            <a:r>
              <a:rPr lang="ru-RU" dirty="0" smtClean="0"/>
              <a:t>Рис. 31 учебника, стр.50</a:t>
            </a:r>
            <a:endParaRPr lang="ru-R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sz="half" idx="1"/>
          </p:nvPr>
        </p:nvSpPr>
        <p:spPr>
          <a:xfrm>
            <a:off x="395288" y="1412875"/>
            <a:ext cx="4038600" cy="4530725"/>
          </a:xfrm>
        </p:spPr>
        <p:txBody>
          <a:bodyPr>
            <a:normAutofit/>
          </a:bodyPr>
          <a:lstStyle/>
          <a:p>
            <a:pPr algn="just">
              <a:buFont typeface="Wingdings" pitchFamily="2" charset="2"/>
              <a:buNone/>
            </a:pPr>
            <a:r>
              <a:rPr lang="ru-RU" sz="2000" dirty="0"/>
              <a:t>        </a:t>
            </a:r>
            <a:r>
              <a:rPr lang="ru-RU" sz="2000" b="1" dirty="0"/>
              <a:t>Луна видна только в той части, куда падают солнечные лучи или лучи, отражённые Землёй. Этим объясняются фазы Луны. </a:t>
            </a:r>
          </a:p>
          <a:p>
            <a:pPr algn="just">
              <a:buClr>
                <a:srgbClr val="FFFF00"/>
              </a:buClr>
              <a:buFont typeface="Wingdings" pitchFamily="2" charset="2"/>
              <a:buChar char="v"/>
            </a:pPr>
            <a:r>
              <a:rPr lang="ru-RU" sz="2000" b="1" dirty="0"/>
              <a:t>Каждый месяц Луна, двигаясь по орбите, проходит между Землёй и Солнцем. Она обращена к нам тёмной стороной, в это время происходит новолуние.</a:t>
            </a:r>
          </a:p>
          <a:p>
            <a:pPr algn="just">
              <a:buClr>
                <a:srgbClr val="FFFF00"/>
              </a:buClr>
              <a:buFont typeface="Wingdings" pitchFamily="2" charset="2"/>
              <a:buChar char="v"/>
            </a:pPr>
            <a:r>
              <a:rPr lang="ru-RU" sz="2000" b="1" dirty="0"/>
              <a:t>Через 1-2 дня после этого на западной части неба</a:t>
            </a:r>
          </a:p>
        </p:txBody>
      </p:sp>
      <p:sp>
        <p:nvSpPr>
          <p:cNvPr id="13316" name="Rectangle 4"/>
          <p:cNvSpPr>
            <a:spLocks noGrp="1" noChangeArrowheads="1"/>
          </p:cNvSpPr>
          <p:nvPr>
            <p:ph sz="half" idx="2"/>
          </p:nvPr>
        </p:nvSpPr>
        <p:spPr>
          <a:xfrm>
            <a:off x="4427538" y="1412875"/>
            <a:ext cx="4398962" cy="4708525"/>
          </a:xfrm>
        </p:spPr>
        <p:txBody>
          <a:bodyPr>
            <a:normAutofit/>
          </a:bodyPr>
          <a:lstStyle/>
          <a:p>
            <a:pPr algn="just">
              <a:lnSpc>
                <a:spcPct val="80000"/>
              </a:lnSpc>
              <a:buFont typeface="Wingdings" pitchFamily="2" charset="2"/>
              <a:buNone/>
            </a:pPr>
            <a:r>
              <a:rPr lang="ru-RU" sz="2000" b="1" dirty="0"/>
              <a:t>появляется яркий узкий</a:t>
            </a:r>
          </a:p>
          <a:p>
            <a:pPr algn="just">
              <a:lnSpc>
                <a:spcPct val="80000"/>
              </a:lnSpc>
              <a:buFont typeface="Wingdings" pitchFamily="2" charset="2"/>
              <a:buNone/>
            </a:pPr>
            <a:r>
              <a:rPr lang="ru-RU" sz="2000" b="1" dirty="0"/>
              <a:t>серп молодой Луны.</a:t>
            </a:r>
          </a:p>
          <a:p>
            <a:pPr algn="just">
              <a:lnSpc>
                <a:spcPct val="80000"/>
              </a:lnSpc>
              <a:buClr>
                <a:srgbClr val="FFFF00"/>
              </a:buClr>
              <a:buFont typeface="Wingdings" pitchFamily="2" charset="2"/>
              <a:buChar char="v"/>
            </a:pPr>
            <a:r>
              <a:rPr lang="ru-RU" sz="2000" b="1" dirty="0"/>
              <a:t>Через 7 суток наступает первая четверть, когда освещена ровно половина диска.</a:t>
            </a:r>
          </a:p>
          <a:p>
            <a:pPr algn="just">
              <a:lnSpc>
                <a:spcPct val="80000"/>
              </a:lnSpc>
              <a:buClr>
                <a:srgbClr val="FFFF00"/>
              </a:buClr>
              <a:buFont typeface="Wingdings" pitchFamily="2" charset="2"/>
              <a:buChar char="v"/>
            </a:pPr>
            <a:r>
              <a:rPr lang="ru-RU" sz="2000" b="1" dirty="0"/>
              <a:t>В последующие дни терминатор становится выпуклым и через 14-15 суток наступает полнолуние.</a:t>
            </a:r>
          </a:p>
          <a:p>
            <a:pPr algn="just">
              <a:lnSpc>
                <a:spcPct val="80000"/>
              </a:lnSpc>
              <a:buClr>
                <a:srgbClr val="FFFF00"/>
              </a:buClr>
              <a:buFont typeface="Wingdings" pitchFamily="2" charset="2"/>
              <a:buChar char="v"/>
            </a:pPr>
            <a:r>
              <a:rPr lang="ru-RU" sz="2000" b="1" dirty="0"/>
              <a:t>На 22-е сутки наблюдается последняя четверть. Угловое расстояние Луны от Солнца уменьшается, она опять становится серпом и через 29,5 суток вновь наступает новолуние. </a:t>
            </a:r>
          </a:p>
        </p:txBody>
      </p:sp>
      <p:sp>
        <p:nvSpPr>
          <p:cNvPr id="13318" name="WordArt 6"/>
          <p:cNvSpPr>
            <a:spLocks noChangeArrowheads="1" noChangeShapeType="1"/>
          </p:cNvSpPr>
          <p:nvPr/>
        </p:nvSpPr>
        <p:spPr bwMode="auto">
          <a:xfrm>
            <a:off x="2411413" y="476250"/>
            <a:ext cx="4608512" cy="649288"/>
          </a:xfrm>
          <a:prstGeom prst="rect">
            <a:avLst/>
          </a:prstGeom>
        </p:spPr>
        <p:txBody>
          <a:bodyPr wrap="none" fromWordArt="1">
            <a:prstTxWarp prst="textPlain">
              <a:avLst>
                <a:gd name="adj" fmla="val 50000"/>
              </a:avLst>
            </a:prstTxWarp>
          </a:bodyPr>
          <a:lstStyle/>
          <a:p>
            <a:r>
              <a:rPr lang="ru-RU" sz="36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Times New Roman"/>
                <a:cs typeface="Times New Roman"/>
              </a:rPr>
              <a:t>Фазы Луны</a:t>
            </a:r>
          </a:p>
        </p:txBody>
      </p:sp>
      <p:pic>
        <p:nvPicPr>
          <p:cNvPr id="13320" name="Picture 8" descr="walk">
            <a:hlinkClick r:id="rId3" action="ppaction://hlinksldjump">
              <a:snd r:embed="rId4" name="click.wav"/>
            </a:hlinkClick>
          </p:cNvPr>
          <p:cNvPicPr>
            <a:picLocks noChangeAspect="1" noChangeArrowheads="1"/>
          </p:cNvPicPr>
          <p:nvPr/>
        </p:nvPicPr>
        <p:blipFill>
          <a:blip r:embed="rId5" cstate="print"/>
          <a:srcRect/>
          <a:stretch>
            <a:fillRect/>
          </a:stretch>
        </p:blipFill>
        <p:spPr bwMode="auto">
          <a:xfrm>
            <a:off x="7956550" y="6165850"/>
            <a:ext cx="309563" cy="32067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318"/>
                                        </p:tgtEl>
                                        <p:attrNameLst>
                                          <p:attrName>style.visibility</p:attrName>
                                        </p:attrNameLst>
                                      </p:cBhvr>
                                      <p:to>
                                        <p:strVal val="visible"/>
                                      </p:to>
                                    </p:set>
                                    <p:anim calcmode="lin" valueType="num">
                                      <p:cBhvr additive="base">
                                        <p:cTn id="7" dur="1000" fill="hold"/>
                                        <p:tgtEl>
                                          <p:spTgt spid="13318"/>
                                        </p:tgtEl>
                                        <p:attrNameLst>
                                          <p:attrName>ppt_x</p:attrName>
                                        </p:attrNameLst>
                                      </p:cBhvr>
                                      <p:tavLst>
                                        <p:tav tm="0">
                                          <p:val>
                                            <p:strVal val="#ppt_x"/>
                                          </p:val>
                                        </p:tav>
                                        <p:tav tm="100000">
                                          <p:val>
                                            <p:strVal val="#ppt_x"/>
                                          </p:val>
                                        </p:tav>
                                      </p:tavLst>
                                    </p:anim>
                                    <p:anim calcmode="lin" valueType="num">
                                      <p:cBhvr additive="base">
                                        <p:cTn id="8" dur="1000" fill="hold"/>
                                        <p:tgtEl>
                                          <p:spTgt spid="1331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 calcmode="lin" valueType="num">
                                      <p:cBhvr additive="base">
                                        <p:cTn id="12"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3315">
                                            <p:txEl>
                                              <p:pRg st="1" end="1"/>
                                            </p:txEl>
                                          </p:spTgt>
                                        </p:tgtEl>
                                        <p:attrNameLst>
                                          <p:attrName>style.visibility</p:attrName>
                                        </p:attrNameLst>
                                      </p:cBhvr>
                                      <p:to>
                                        <p:strVal val="visible"/>
                                      </p:to>
                                    </p:set>
                                    <p:anim calcmode="lin" valueType="num">
                                      <p:cBhvr additive="base">
                                        <p:cTn id="17"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nodeType="afterEffect">
                                  <p:stCondLst>
                                    <p:cond delay="0"/>
                                  </p:stCondLst>
                                  <p:childTnLst>
                                    <p:set>
                                      <p:cBhvr>
                                        <p:cTn id="21" dur="1" fill="hold">
                                          <p:stCondLst>
                                            <p:cond delay="0"/>
                                          </p:stCondLst>
                                        </p:cTn>
                                        <p:tgtEl>
                                          <p:spTgt spid="13315">
                                            <p:txEl>
                                              <p:pRg st="2" end="2"/>
                                            </p:txEl>
                                          </p:spTgt>
                                        </p:tgtEl>
                                        <p:attrNameLst>
                                          <p:attrName>style.visibility</p:attrName>
                                        </p:attrNameLst>
                                      </p:cBhvr>
                                      <p:to>
                                        <p:strVal val="visible"/>
                                      </p:to>
                                    </p:set>
                                    <p:anim calcmode="lin" valueType="num">
                                      <p:cBhvr additive="base">
                                        <p:cTn id="22"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 presetClass="entr" presetSubtype="4" fill="hold" nodeType="afterEffect">
                                  <p:stCondLst>
                                    <p:cond delay="0"/>
                                  </p:stCondLst>
                                  <p:childTnLst>
                                    <p:set>
                                      <p:cBhvr>
                                        <p:cTn id="26" dur="1" fill="hold">
                                          <p:stCondLst>
                                            <p:cond delay="0"/>
                                          </p:stCondLst>
                                        </p:cTn>
                                        <p:tgtEl>
                                          <p:spTgt spid="13316">
                                            <p:txEl>
                                              <p:pRg st="0" end="0"/>
                                            </p:txEl>
                                          </p:spTgt>
                                        </p:tgtEl>
                                        <p:attrNameLst>
                                          <p:attrName>style.visibility</p:attrName>
                                        </p:attrNameLst>
                                      </p:cBhvr>
                                      <p:to>
                                        <p:strVal val="visible"/>
                                      </p:to>
                                    </p:set>
                                    <p:anim calcmode="lin" valueType="num">
                                      <p:cBhvr additive="base">
                                        <p:cTn id="27" dur="1000" fill="hold"/>
                                        <p:tgtEl>
                                          <p:spTgt spid="13316">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3316">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316">
                                            <p:txEl>
                                              <p:pRg st="1" end="1"/>
                                            </p:txEl>
                                          </p:spTgt>
                                        </p:tgtEl>
                                        <p:attrNameLst>
                                          <p:attrName>style.visibility</p:attrName>
                                        </p:attrNameLst>
                                      </p:cBhvr>
                                      <p:to>
                                        <p:strVal val="visible"/>
                                      </p:to>
                                    </p:set>
                                    <p:anim calcmode="lin" valueType="num">
                                      <p:cBhvr additive="base">
                                        <p:cTn id="31" dur="1000" fill="hold"/>
                                        <p:tgtEl>
                                          <p:spTgt spid="13316">
                                            <p:txEl>
                                              <p:pRg st="1" end="1"/>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13316">
                                            <p:txEl>
                                              <p:pRg st="1" end="1"/>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0"/>
                            </p:stCondLst>
                            <p:childTnLst>
                              <p:par>
                                <p:cTn id="34" presetID="2" presetClass="entr" presetSubtype="4" fill="hold" nodeType="afterEffect">
                                  <p:stCondLst>
                                    <p:cond delay="0"/>
                                  </p:stCondLst>
                                  <p:childTnLst>
                                    <p:set>
                                      <p:cBhvr>
                                        <p:cTn id="35" dur="1" fill="hold">
                                          <p:stCondLst>
                                            <p:cond delay="0"/>
                                          </p:stCondLst>
                                        </p:cTn>
                                        <p:tgtEl>
                                          <p:spTgt spid="13316">
                                            <p:txEl>
                                              <p:pRg st="2" end="2"/>
                                            </p:txEl>
                                          </p:spTgt>
                                        </p:tgtEl>
                                        <p:attrNameLst>
                                          <p:attrName>style.visibility</p:attrName>
                                        </p:attrNameLst>
                                      </p:cBhvr>
                                      <p:to>
                                        <p:strVal val="visible"/>
                                      </p:to>
                                    </p:set>
                                    <p:anim calcmode="lin" valueType="num">
                                      <p:cBhvr additive="base">
                                        <p:cTn id="36" dur="1000" fill="hold"/>
                                        <p:tgtEl>
                                          <p:spTgt spid="13316">
                                            <p:txEl>
                                              <p:pRg st="2" end="2"/>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13316">
                                            <p:txEl>
                                              <p:pRg st="2" end="2"/>
                                            </p:txEl>
                                          </p:spTgt>
                                        </p:tgtEl>
                                        <p:attrNameLst>
                                          <p:attrName>ppt_y</p:attrName>
                                        </p:attrNameLst>
                                      </p:cBhvr>
                                      <p:tavLst>
                                        <p:tav tm="0">
                                          <p:val>
                                            <p:strVal val="1+#ppt_h/2"/>
                                          </p:val>
                                        </p:tav>
                                        <p:tav tm="100000">
                                          <p:val>
                                            <p:strVal val="#ppt_y"/>
                                          </p:val>
                                        </p:tav>
                                      </p:tavLst>
                                    </p:anim>
                                  </p:childTnLst>
                                </p:cTn>
                              </p:par>
                            </p:childTnLst>
                          </p:cTn>
                        </p:par>
                        <p:par>
                          <p:cTn id="38" fill="hold">
                            <p:stCondLst>
                              <p:cond delay="6000"/>
                            </p:stCondLst>
                            <p:childTnLst>
                              <p:par>
                                <p:cTn id="39" presetID="2" presetClass="entr" presetSubtype="4" fill="hold" nodeType="afterEffect">
                                  <p:stCondLst>
                                    <p:cond delay="0"/>
                                  </p:stCondLst>
                                  <p:childTnLst>
                                    <p:set>
                                      <p:cBhvr>
                                        <p:cTn id="40" dur="1" fill="hold">
                                          <p:stCondLst>
                                            <p:cond delay="0"/>
                                          </p:stCondLst>
                                        </p:cTn>
                                        <p:tgtEl>
                                          <p:spTgt spid="13316">
                                            <p:txEl>
                                              <p:pRg st="3" end="3"/>
                                            </p:txEl>
                                          </p:spTgt>
                                        </p:tgtEl>
                                        <p:attrNameLst>
                                          <p:attrName>style.visibility</p:attrName>
                                        </p:attrNameLst>
                                      </p:cBhvr>
                                      <p:to>
                                        <p:strVal val="visible"/>
                                      </p:to>
                                    </p:set>
                                    <p:anim calcmode="lin" valueType="num">
                                      <p:cBhvr additive="base">
                                        <p:cTn id="41" dur="1000" fill="hold"/>
                                        <p:tgtEl>
                                          <p:spTgt spid="13316">
                                            <p:txEl>
                                              <p:pRg st="3" end="3"/>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13316">
                                            <p:txEl>
                                              <p:pRg st="3" end="3"/>
                                            </p:txEl>
                                          </p:spTgt>
                                        </p:tgtEl>
                                        <p:attrNameLst>
                                          <p:attrName>ppt_y</p:attrName>
                                        </p:attrNameLst>
                                      </p:cBhvr>
                                      <p:tavLst>
                                        <p:tav tm="0">
                                          <p:val>
                                            <p:strVal val="1+#ppt_h/2"/>
                                          </p:val>
                                        </p:tav>
                                        <p:tav tm="100000">
                                          <p:val>
                                            <p:strVal val="#ppt_y"/>
                                          </p:val>
                                        </p:tav>
                                      </p:tavLst>
                                    </p:anim>
                                  </p:childTnLst>
                                </p:cTn>
                              </p:par>
                            </p:childTnLst>
                          </p:cTn>
                        </p:par>
                        <p:par>
                          <p:cTn id="43" fill="hold">
                            <p:stCondLst>
                              <p:cond delay="7000"/>
                            </p:stCondLst>
                            <p:childTnLst>
                              <p:par>
                                <p:cTn id="44" presetID="2" presetClass="entr" presetSubtype="4" fill="hold" nodeType="afterEffect">
                                  <p:stCondLst>
                                    <p:cond delay="0"/>
                                  </p:stCondLst>
                                  <p:childTnLst>
                                    <p:set>
                                      <p:cBhvr>
                                        <p:cTn id="45" dur="1" fill="hold">
                                          <p:stCondLst>
                                            <p:cond delay="0"/>
                                          </p:stCondLst>
                                        </p:cTn>
                                        <p:tgtEl>
                                          <p:spTgt spid="13316">
                                            <p:txEl>
                                              <p:pRg st="4" end="4"/>
                                            </p:txEl>
                                          </p:spTgt>
                                        </p:tgtEl>
                                        <p:attrNameLst>
                                          <p:attrName>style.visibility</p:attrName>
                                        </p:attrNameLst>
                                      </p:cBhvr>
                                      <p:to>
                                        <p:strVal val="visible"/>
                                      </p:to>
                                    </p:set>
                                    <p:anim calcmode="lin" valueType="num">
                                      <p:cBhvr additive="base">
                                        <p:cTn id="46" dur="1000" fill="hold"/>
                                        <p:tgtEl>
                                          <p:spTgt spid="13316">
                                            <p:txEl>
                                              <p:pRg st="4" end="4"/>
                                            </p:txEl>
                                          </p:spTgt>
                                        </p:tgtEl>
                                        <p:attrNameLst>
                                          <p:attrName>ppt_x</p:attrName>
                                        </p:attrNameLst>
                                      </p:cBhvr>
                                      <p:tavLst>
                                        <p:tav tm="0">
                                          <p:val>
                                            <p:strVal val="#ppt_x"/>
                                          </p:val>
                                        </p:tav>
                                        <p:tav tm="100000">
                                          <p:val>
                                            <p:strVal val="#ppt_x"/>
                                          </p:val>
                                        </p:tav>
                                      </p:tavLst>
                                    </p:anim>
                                    <p:anim calcmode="lin" valueType="num">
                                      <p:cBhvr additive="base">
                                        <p:cTn id="47" dur="1000" fill="hold"/>
                                        <p:tgtEl>
                                          <p:spTgt spid="1331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sz="half" idx="1"/>
          </p:nvPr>
        </p:nvSpPr>
        <p:spPr>
          <a:xfrm>
            <a:off x="357158" y="1142985"/>
            <a:ext cx="4643470" cy="2786081"/>
          </a:xfrm>
        </p:spPr>
        <p:txBody>
          <a:bodyPr/>
          <a:lstStyle/>
          <a:p>
            <a:pPr algn="just">
              <a:lnSpc>
                <a:spcPct val="90000"/>
              </a:lnSpc>
              <a:buFont typeface="Wingdings" pitchFamily="2" charset="2"/>
              <a:buNone/>
            </a:pPr>
            <a:r>
              <a:rPr lang="ru-RU" i="1" dirty="0"/>
              <a:t>         </a:t>
            </a:r>
            <a:r>
              <a:rPr lang="ru-RU" sz="2000" b="1" dirty="0"/>
              <a:t>Промежуток между двумя последовательными новолуниями называется </a:t>
            </a:r>
            <a:r>
              <a:rPr lang="ru-RU" sz="2000" b="1" i="1" dirty="0">
                <a:solidFill>
                  <a:srgbClr val="FFFF00"/>
                </a:solidFill>
                <a:effectLst>
                  <a:outerShdw blurRad="38100" dist="38100" dir="2700000" algn="tl">
                    <a:srgbClr val="FFFFFF"/>
                  </a:outerShdw>
                </a:effectLst>
              </a:rPr>
              <a:t>синодическим </a:t>
            </a:r>
            <a:r>
              <a:rPr lang="ru-RU" sz="2000" b="1" i="1" dirty="0" smtClean="0">
                <a:solidFill>
                  <a:srgbClr val="FFFF00"/>
                </a:solidFill>
                <a:effectLst>
                  <a:outerShdw blurRad="38100" dist="38100" dir="2700000" algn="tl">
                    <a:srgbClr val="FFFFFF"/>
                  </a:outerShdw>
                </a:effectLst>
              </a:rPr>
              <a:t>(или звёздным) месяцем</a:t>
            </a:r>
            <a:r>
              <a:rPr lang="ru-RU" sz="2000" b="1" i="1" dirty="0"/>
              <a:t>, </a:t>
            </a:r>
            <a:r>
              <a:rPr lang="ru-RU" sz="2000" b="1" dirty="0"/>
              <a:t>имеющем среднюю продолжительность 29,5 суток. Если новолуние происходит вблизи одного из узлов лунной орбиты, наступает солнечное затмение.</a:t>
            </a:r>
          </a:p>
          <a:p>
            <a:pPr>
              <a:lnSpc>
                <a:spcPct val="90000"/>
              </a:lnSpc>
              <a:buFont typeface="Wingdings" pitchFamily="2" charset="2"/>
              <a:buNone/>
            </a:pPr>
            <a:r>
              <a:rPr lang="ru-RU" sz="1800" i="1" dirty="0"/>
              <a:t> </a:t>
            </a:r>
          </a:p>
        </p:txBody>
      </p:sp>
      <p:sp>
        <p:nvSpPr>
          <p:cNvPr id="14340" name="Rectangle 4"/>
          <p:cNvSpPr>
            <a:spLocks noGrp="1" noChangeArrowheads="1"/>
          </p:cNvSpPr>
          <p:nvPr>
            <p:ph sz="half" idx="2"/>
          </p:nvPr>
        </p:nvSpPr>
        <p:spPr>
          <a:xfrm>
            <a:off x="4787900" y="1600200"/>
            <a:ext cx="3898900" cy="4530725"/>
          </a:xfrm>
        </p:spPr>
        <p:txBody>
          <a:bodyPr/>
          <a:lstStyle/>
          <a:p>
            <a:pPr algn="just">
              <a:lnSpc>
                <a:spcPct val="90000"/>
              </a:lnSpc>
              <a:buFont typeface="Wingdings" pitchFamily="2" charset="2"/>
              <a:buNone/>
            </a:pPr>
            <a:r>
              <a:rPr lang="ru-RU" dirty="0"/>
              <a:t>       </a:t>
            </a:r>
            <a:r>
              <a:rPr lang="ru-RU" sz="2000" b="1" dirty="0"/>
              <a:t>А полнолуние близ узла сопровождается лунным затмением. </a:t>
            </a:r>
          </a:p>
        </p:txBody>
      </p:sp>
      <p:pic>
        <p:nvPicPr>
          <p:cNvPr id="14343" name="Picture 7" descr="лунное затмение"/>
          <p:cNvPicPr>
            <a:picLocks noChangeAspect="1" noChangeArrowheads="1"/>
          </p:cNvPicPr>
          <p:nvPr/>
        </p:nvPicPr>
        <p:blipFill>
          <a:blip r:embed="rId3" cstate="print"/>
          <a:srcRect/>
          <a:stretch>
            <a:fillRect/>
          </a:stretch>
        </p:blipFill>
        <p:spPr bwMode="auto">
          <a:xfrm>
            <a:off x="6215074" y="2714620"/>
            <a:ext cx="2740025" cy="2879725"/>
          </a:xfrm>
          <a:prstGeom prst="rect">
            <a:avLst/>
          </a:prstGeom>
          <a:noFill/>
        </p:spPr>
      </p:pic>
      <p:sp>
        <p:nvSpPr>
          <p:cNvPr id="14344" name="WordArt 8"/>
          <p:cNvSpPr>
            <a:spLocks noChangeArrowheads="1" noChangeShapeType="1"/>
          </p:cNvSpPr>
          <p:nvPr/>
        </p:nvSpPr>
        <p:spPr bwMode="auto">
          <a:xfrm>
            <a:off x="2195513" y="476250"/>
            <a:ext cx="4546600" cy="649288"/>
          </a:xfrm>
          <a:prstGeom prst="rect">
            <a:avLst/>
          </a:prstGeom>
        </p:spPr>
        <p:txBody>
          <a:bodyPr wrap="none" fromWordArt="1">
            <a:prstTxWarp prst="textPlain">
              <a:avLst>
                <a:gd name="adj" fmla="val 50000"/>
              </a:avLst>
            </a:prstTxWarp>
          </a:bodyPr>
          <a:lstStyle/>
          <a:p>
            <a:r>
              <a:rPr lang="ru-RU" sz="36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Times New Roman"/>
                <a:cs typeface="Times New Roman"/>
              </a:rPr>
              <a:t>Фазы Луны</a:t>
            </a:r>
          </a:p>
        </p:txBody>
      </p:sp>
      <p:pic>
        <p:nvPicPr>
          <p:cNvPr id="7" name="Picture 10" descr="1262"/>
          <p:cNvPicPr>
            <a:picLocks noChangeAspect="1" noChangeArrowheads="1"/>
          </p:cNvPicPr>
          <p:nvPr/>
        </p:nvPicPr>
        <p:blipFill>
          <a:blip r:embed="rId4" cstate="print"/>
          <a:srcRect/>
          <a:stretch>
            <a:fillRect/>
          </a:stretch>
        </p:blipFill>
        <p:spPr bwMode="auto">
          <a:xfrm>
            <a:off x="142844" y="3875487"/>
            <a:ext cx="5992854" cy="269678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344"/>
                                        </p:tgtEl>
                                        <p:attrNameLst>
                                          <p:attrName>style.visibility</p:attrName>
                                        </p:attrNameLst>
                                      </p:cBhvr>
                                      <p:to>
                                        <p:strVal val="visible"/>
                                      </p:to>
                                    </p:set>
                                    <p:anim calcmode="lin" valueType="num">
                                      <p:cBhvr additive="base">
                                        <p:cTn id="7" dur="1000" fill="hold"/>
                                        <p:tgtEl>
                                          <p:spTgt spid="14344"/>
                                        </p:tgtEl>
                                        <p:attrNameLst>
                                          <p:attrName>ppt_x</p:attrName>
                                        </p:attrNameLst>
                                      </p:cBhvr>
                                      <p:tavLst>
                                        <p:tav tm="0">
                                          <p:val>
                                            <p:strVal val="#ppt_x"/>
                                          </p:val>
                                        </p:tav>
                                        <p:tav tm="100000">
                                          <p:val>
                                            <p:strVal val="#ppt_x"/>
                                          </p:val>
                                        </p:tav>
                                      </p:tavLst>
                                    </p:anim>
                                    <p:anim calcmode="lin" valueType="num">
                                      <p:cBhvr additive="base">
                                        <p:cTn id="8" dur="1000" fill="hold"/>
                                        <p:tgtEl>
                                          <p:spTgt spid="1434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 calcmode="lin" valueType="num">
                                      <p:cBhvr additive="base">
                                        <p:cTn id="12"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4340">
                                            <p:txEl>
                                              <p:pRg st="0" end="0"/>
                                            </p:txEl>
                                          </p:spTgt>
                                        </p:tgtEl>
                                        <p:attrNameLst>
                                          <p:attrName>style.visibility</p:attrName>
                                        </p:attrNameLst>
                                      </p:cBhvr>
                                      <p:to>
                                        <p:strVal val="visible"/>
                                      </p:to>
                                    </p:set>
                                    <p:anim calcmode="lin" valueType="num">
                                      <p:cBhvr additive="base">
                                        <p:cTn id="17" dur="500" fill="hold"/>
                                        <p:tgtEl>
                                          <p:spTgt spid="1434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340">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500"/>
                            </p:stCondLst>
                            <p:childTnLst>
                              <p:par>
                                <p:cTn id="20" presetID="2" presetClass="entr" presetSubtype="4" fill="hold" nodeType="afterEffect">
                                  <p:stCondLst>
                                    <p:cond delay="0"/>
                                  </p:stCondLst>
                                  <p:childTnLst>
                                    <p:set>
                                      <p:cBhvr>
                                        <p:cTn id="21" dur="1" fill="hold">
                                          <p:stCondLst>
                                            <p:cond delay="0"/>
                                          </p:stCondLst>
                                        </p:cTn>
                                        <p:tgtEl>
                                          <p:spTgt spid="14343"/>
                                        </p:tgtEl>
                                        <p:attrNameLst>
                                          <p:attrName>style.visibility</p:attrName>
                                        </p:attrNameLst>
                                      </p:cBhvr>
                                      <p:to>
                                        <p:strVal val="visible"/>
                                      </p:to>
                                    </p:set>
                                    <p:anim calcmode="lin" valueType="num">
                                      <p:cBhvr additive="base">
                                        <p:cTn id="22" dur="1000" fill="hold"/>
                                        <p:tgtEl>
                                          <p:spTgt spid="14343"/>
                                        </p:tgtEl>
                                        <p:attrNameLst>
                                          <p:attrName>ppt_x</p:attrName>
                                        </p:attrNameLst>
                                      </p:cBhvr>
                                      <p:tavLst>
                                        <p:tav tm="0">
                                          <p:val>
                                            <p:strVal val="#ppt_x"/>
                                          </p:val>
                                        </p:tav>
                                        <p:tav tm="100000">
                                          <p:val>
                                            <p:strVal val="#ppt_x"/>
                                          </p:val>
                                        </p:tav>
                                      </p:tavLst>
                                    </p:anim>
                                    <p:anim calcmode="lin" valueType="num">
                                      <p:cBhvr additive="base">
                                        <p:cTn id="23" dur="1000" fill="hold"/>
                                        <p:tgtEl>
                                          <p:spTgt spid="14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1116013" y="260350"/>
            <a:ext cx="5400675" cy="1447800"/>
          </a:xfrm>
        </p:spPr>
        <p:txBody>
          <a:bodyPr/>
          <a:lstStyle/>
          <a:p>
            <a:r>
              <a:rPr lang="ru-RU"/>
              <a:t>Солнечные  Затмения</a:t>
            </a:r>
          </a:p>
        </p:txBody>
      </p:sp>
      <p:pic>
        <p:nvPicPr>
          <p:cNvPr id="16394" name="Picture 10" descr="zat-04"/>
          <p:cNvPicPr>
            <a:picLocks noGrp="1" noChangeAspect="1" noChangeArrowheads="1"/>
          </p:cNvPicPr>
          <p:nvPr>
            <p:ph type="clipArt" sz="half" idx="2"/>
          </p:nvPr>
        </p:nvPicPr>
        <p:blipFill>
          <a:blip r:embed="rId2" cstate="print"/>
          <a:srcRect/>
          <a:stretch>
            <a:fillRect/>
          </a:stretch>
        </p:blipFill>
        <p:spPr>
          <a:xfrm>
            <a:off x="5940425" y="1773238"/>
            <a:ext cx="2946400" cy="2209800"/>
          </a:xfrm>
        </p:spPr>
      </p:pic>
      <p:pic>
        <p:nvPicPr>
          <p:cNvPr id="16395" name="Picture 11" descr="solcor"/>
          <p:cNvPicPr>
            <a:picLocks noChangeAspect="1" noChangeArrowheads="1"/>
          </p:cNvPicPr>
          <p:nvPr/>
        </p:nvPicPr>
        <p:blipFill>
          <a:blip r:embed="rId3" cstate="print"/>
          <a:srcRect/>
          <a:stretch>
            <a:fillRect/>
          </a:stretch>
        </p:blipFill>
        <p:spPr bwMode="auto">
          <a:xfrm>
            <a:off x="5940425" y="3933825"/>
            <a:ext cx="2873375" cy="2924175"/>
          </a:xfrm>
          <a:prstGeom prst="rect">
            <a:avLst/>
          </a:prstGeom>
          <a:noFill/>
        </p:spPr>
      </p:pic>
      <p:pic>
        <p:nvPicPr>
          <p:cNvPr id="16396" name="Picture 12" descr="i?id=28333972&amp;tov=8"/>
          <p:cNvPicPr>
            <a:picLocks noChangeAspect="1" noChangeArrowheads="1"/>
          </p:cNvPicPr>
          <p:nvPr/>
        </p:nvPicPr>
        <p:blipFill>
          <a:blip r:embed="rId4" cstate="print"/>
          <a:srcRect/>
          <a:stretch>
            <a:fillRect/>
          </a:stretch>
        </p:blipFill>
        <p:spPr bwMode="auto">
          <a:xfrm>
            <a:off x="0" y="4256088"/>
            <a:ext cx="3059113" cy="2601912"/>
          </a:xfrm>
          <a:prstGeom prst="rect">
            <a:avLst/>
          </a:prstGeom>
          <a:noFill/>
          <a:ln w="9525">
            <a:noFill/>
            <a:miter lim="800000"/>
            <a:headEnd/>
            <a:tailEnd/>
          </a:ln>
          <a:effectLst/>
        </p:spPr>
      </p:pic>
      <p:pic>
        <p:nvPicPr>
          <p:cNvPr id="16397" name="Picture 13" descr="eclipse_js_big"/>
          <p:cNvPicPr>
            <a:picLocks noChangeAspect="1" noChangeArrowheads="1"/>
          </p:cNvPicPr>
          <p:nvPr/>
        </p:nvPicPr>
        <p:blipFill>
          <a:blip r:embed="rId5" cstate="print"/>
          <a:srcRect/>
          <a:stretch>
            <a:fillRect/>
          </a:stretch>
        </p:blipFill>
        <p:spPr bwMode="auto">
          <a:xfrm>
            <a:off x="0" y="1916113"/>
            <a:ext cx="3097213" cy="2339975"/>
          </a:xfrm>
          <a:prstGeom prst="rect">
            <a:avLst/>
          </a:prstGeom>
          <a:noFill/>
        </p:spPr>
      </p:pic>
      <p:pic>
        <p:nvPicPr>
          <p:cNvPr id="16399" name="Picture 15" descr="2006-04-14-11-38-18"/>
          <p:cNvPicPr>
            <a:picLocks noChangeAspect="1" noChangeArrowheads="1"/>
          </p:cNvPicPr>
          <p:nvPr/>
        </p:nvPicPr>
        <p:blipFill>
          <a:blip r:embed="rId6" cstate="print"/>
          <a:srcRect/>
          <a:stretch>
            <a:fillRect/>
          </a:stretch>
        </p:blipFill>
        <p:spPr bwMode="auto">
          <a:xfrm>
            <a:off x="3059113" y="4697413"/>
            <a:ext cx="2881312" cy="2160587"/>
          </a:xfrm>
          <a:prstGeom prst="rect">
            <a:avLst/>
          </a:prstGeom>
          <a:noFill/>
        </p:spPr>
      </p:pic>
      <p:pic>
        <p:nvPicPr>
          <p:cNvPr id="16401" name="Picture 17" descr="moon"/>
          <p:cNvPicPr>
            <a:picLocks noChangeAspect="1" noChangeArrowheads="1"/>
          </p:cNvPicPr>
          <p:nvPr/>
        </p:nvPicPr>
        <p:blipFill>
          <a:blip r:embed="rId7" cstate="print"/>
          <a:srcRect/>
          <a:stretch>
            <a:fillRect/>
          </a:stretch>
        </p:blipFill>
        <p:spPr bwMode="auto">
          <a:xfrm>
            <a:off x="3059113" y="2852738"/>
            <a:ext cx="2879725" cy="1836737"/>
          </a:xfrm>
          <a:prstGeom prst="rect">
            <a:avLst/>
          </a:prstGeom>
          <a:noFill/>
        </p:spPr>
      </p:pic>
      <p:pic>
        <p:nvPicPr>
          <p:cNvPr id="16404" name="Picture 20" descr="f728"/>
          <p:cNvPicPr>
            <a:picLocks noChangeAspect="1" noChangeArrowheads="1"/>
          </p:cNvPicPr>
          <p:nvPr/>
        </p:nvPicPr>
        <p:blipFill>
          <a:blip r:embed="rId8" cstate="print"/>
          <a:srcRect/>
          <a:stretch>
            <a:fillRect/>
          </a:stretch>
        </p:blipFill>
        <p:spPr bwMode="auto">
          <a:xfrm>
            <a:off x="6696075" y="0"/>
            <a:ext cx="2447925" cy="183673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20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928926" y="228600"/>
            <a:ext cx="6062674" cy="1447800"/>
          </a:xfrm>
        </p:spPr>
        <p:txBody>
          <a:bodyPr/>
          <a:lstStyle/>
          <a:p>
            <a:pPr eaLnBrk="1" hangingPunct="1"/>
            <a:r>
              <a:rPr lang="ru-RU" b="1" dirty="0" smtClean="0">
                <a:solidFill>
                  <a:srgbClr val="CC0000"/>
                </a:solidFill>
              </a:rPr>
              <a:t>Затмение</a:t>
            </a:r>
          </a:p>
        </p:txBody>
      </p:sp>
      <p:sp>
        <p:nvSpPr>
          <p:cNvPr id="67587" name="Rectangle 3"/>
          <p:cNvSpPr>
            <a:spLocks noGrp="1" noChangeArrowheads="1"/>
          </p:cNvSpPr>
          <p:nvPr>
            <p:ph idx="1"/>
          </p:nvPr>
        </p:nvSpPr>
        <p:spPr>
          <a:xfrm>
            <a:off x="0" y="1600200"/>
            <a:ext cx="9144000" cy="5257800"/>
          </a:xfrm>
        </p:spPr>
        <p:txBody>
          <a:bodyPr/>
          <a:lstStyle/>
          <a:p>
            <a:pPr eaLnBrk="1" hangingPunct="1"/>
            <a:r>
              <a:rPr lang="ru-RU" dirty="0" smtClean="0"/>
              <a:t>Если Луна оказывается между Землей и Солнцем, то в течении нескольких минут она мешает попаданию солнечного света на Землю. Такое явление называют </a:t>
            </a:r>
            <a:r>
              <a:rPr lang="ru-RU" dirty="0" smtClean="0">
                <a:solidFill>
                  <a:schemeClr val="bg1">
                    <a:lumMod val="60000"/>
                    <a:lumOff val="40000"/>
                  </a:schemeClr>
                </a:solidFill>
              </a:rPr>
              <a:t>солнечным затмением.</a:t>
            </a:r>
          </a:p>
          <a:p>
            <a:r>
              <a:rPr lang="ru-RU" dirty="0" smtClean="0"/>
              <a:t>Иногда во время вращения Земли вокруг Солнца она оказывается между ним и Луной. Тень Земли падает на Луну. Такое явление </a:t>
            </a:r>
            <a:r>
              <a:rPr lang="ru-RU" dirty="0" smtClean="0">
                <a:solidFill>
                  <a:schemeClr val="bg1">
                    <a:lumMod val="60000"/>
                    <a:lumOff val="40000"/>
                  </a:schemeClr>
                </a:solidFill>
              </a:rPr>
              <a:t>называют лунным затмением. </a:t>
            </a:r>
          </a:p>
          <a:p>
            <a:pPr eaLnBrk="1" hangingPunct="1"/>
            <a:endParaRPr lang="ru-RU" dirty="0" smtClean="0">
              <a:solidFill>
                <a:schemeClr val="bg1">
                  <a:lumMod val="60000"/>
                  <a:lumOff val="40000"/>
                </a:schemeClr>
              </a:solidFill>
            </a:endParaRPr>
          </a:p>
        </p:txBody>
      </p:sp>
      <p:pic>
        <p:nvPicPr>
          <p:cNvPr id="67588" name="Picture 4"/>
          <p:cNvPicPr>
            <a:picLocks noChangeAspect="1" noChangeArrowheads="1"/>
          </p:cNvPicPr>
          <p:nvPr/>
        </p:nvPicPr>
        <p:blipFill>
          <a:blip r:embed="rId2" cstate="print"/>
          <a:srcRect/>
          <a:stretch>
            <a:fillRect/>
          </a:stretch>
        </p:blipFill>
        <p:spPr bwMode="auto">
          <a:xfrm>
            <a:off x="0" y="0"/>
            <a:ext cx="2484438" cy="1778000"/>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grpId="0" nodeType="after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p:cTn id="7" dur="1000" fill="hold"/>
                                        <p:tgtEl>
                                          <p:spTgt spid="6758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67586"/>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67586"/>
                                        </p:tgtEl>
                                        <p:attrNameLst>
                                          <p:attrName>ppt_y</p:attrName>
                                        </p:attrNameLst>
                                      </p:cBhvr>
                                      <p:tavLst>
                                        <p:tav tm="0">
                                          <p:val>
                                            <p:strVal val="#ppt_y"/>
                                          </p:val>
                                        </p:tav>
                                        <p:tav tm="100000">
                                          <p:val>
                                            <p:strVal val="#ppt_y"/>
                                          </p:val>
                                        </p:tav>
                                      </p:tavLst>
                                    </p:anim>
                                    <p:animEffect transition="in" filter="fade">
                                      <p:cBhvr>
                                        <p:cTn id="10" dur="1000"/>
                                        <p:tgtEl>
                                          <p:spTgt spid="67586"/>
                                        </p:tgtEl>
                                      </p:cBhvr>
                                    </p:animEffect>
                                  </p:childTnLst>
                                </p:cTn>
                              </p:par>
                            </p:childTnLst>
                          </p:cTn>
                        </p:par>
                        <p:par>
                          <p:cTn id="11" fill="hold">
                            <p:stCondLst>
                              <p:cond delay="1000"/>
                            </p:stCondLst>
                            <p:childTnLst>
                              <p:par>
                                <p:cTn id="12" presetID="48" presetClass="entr" presetSubtype="0" accel="50000" fill="hold" nodeType="afterEffect">
                                  <p:stCondLst>
                                    <p:cond delay="0"/>
                                  </p:stCondLst>
                                  <p:childTnLst>
                                    <p:set>
                                      <p:cBhvr>
                                        <p:cTn id="13" dur="1" fill="hold">
                                          <p:stCondLst>
                                            <p:cond delay="0"/>
                                          </p:stCondLst>
                                        </p:cTn>
                                        <p:tgtEl>
                                          <p:spTgt spid="67588"/>
                                        </p:tgtEl>
                                        <p:attrNameLst>
                                          <p:attrName>style.visibility</p:attrName>
                                        </p:attrNameLst>
                                      </p:cBhvr>
                                      <p:to>
                                        <p:strVal val="visible"/>
                                      </p:to>
                                    </p:set>
                                    <p:anim calcmode="lin" valueType="num">
                                      <p:cBhvr>
                                        <p:cTn id="14" dur="1000" fill="hold"/>
                                        <p:tgtEl>
                                          <p:spTgt spid="6758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5" dur="1000" fill="hold"/>
                                        <p:tgtEl>
                                          <p:spTgt spid="67588"/>
                                        </p:tgtEl>
                                        <p:attrNameLst>
                                          <p:attrName>ppt_x</p:attrName>
                                        </p:attrNameLst>
                                      </p:cBhvr>
                                      <p:tavLst>
                                        <p:tav tm="0">
                                          <p:val>
                                            <p:fltVal val="-1"/>
                                          </p:val>
                                        </p:tav>
                                        <p:tav tm="50000">
                                          <p:val>
                                            <p:fltVal val="0.95"/>
                                          </p:val>
                                        </p:tav>
                                        <p:tav tm="100000">
                                          <p:val>
                                            <p:strVal val="#ppt_x"/>
                                          </p:val>
                                        </p:tav>
                                      </p:tavLst>
                                    </p:anim>
                                    <p:anim calcmode="lin" valueType="num">
                                      <p:cBhvr>
                                        <p:cTn id="16" dur="1000" fill="hold"/>
                                        <p:tgtEl>
                                          <p:spTgt spid="67588"/>
                                        </p:tgtEl>
                                        <p:attrNameLst>
                                          <p:attrName>ppt_y</p:attrName>
                                        </p:attrNameLst>
                                      </p:cBhvr>
                                      <p:tavLst>
                                        <p:tav tm="0">
                                          <p:val>
                                            <p:strVal val="#ppt_y"/>
                                          </p:val>
                                        </p:tav>
                                        <p:tav tm="100000">
                                          <p:val>
                                            <p:strVal val="#ppt_y"/>
                                          </p:val>
                                        </p:tav>
                                      </p:tavLst>
                                    </p:anim>
                                    <p:animEffect transition="in" filter="fade">
                                      <p:cBhvr>
                                        <p:cTn id="17" dur="1000"/>
                                        <p:tgtEl>
                                          <p:spTgt spid="67588"/>
                                        </p:tgtEl>
                                      </p:cBhvr>
                                    </p:animEffect>
                                  </p:childTnLst>
                                </p:cTn>
                              </p:par>
                              <p:par>
                                <p:cTn id="18" presetID="19" presetClass="entr" presetSubtype="10" fill="hold" nodeType="withEffect">
                                  <p:stCondLst>
                                    <p:cond delay="0"/>
                                  </p:stCondLst>
                                  <p:childTnLst>
                                    <p:set>
                                      <p:cBhvr>
                                        <p:cTn id="19" dur="1" fill="hold">
                                          <p:stCondLst>
                                            <p:cond delay="0"/>
                                          </p:stCondLst>
                                        </p:cTn>
                                        <p:tgtEl>
                                          <p:spTgt spid="67587">
                                            <p:txEl>
                                              <p:pRg st="0" end="0"/>
                                            </p:txEl>
                                          </p:spTgt>
                                        </p:tgtEl>
                                        <p:attrNameLst>
                                          <p:attrName>style.visibility</p:attrName>
                                        </p:attrNameLst>
                                      </p:cBhvr>
                                      <p:to>
                                        <p:strVal val="visible"/>
                                      </p:to>
                                    </p:set>
                                    <p:anim calcmode="lin" valueType="num">
                                      <p:cBhvr>
                                        <p:cTn id="20" dur="5000" fill="hold"/>
                                        <p:tgtEl>
                                          <p:spTgt spid="67587">
                                            <p:txEl>
                                              <p:pRg st="0" end="0"/>
                                            </p:txEl>
                                          </p:spTgt>
                                        </p:tgtEl>
                                        <p:attrNameLst>
                                          <p:attrName>ppt_w</p:attrName>
                                        </p:attrNameLst>
                                      </p:cBhvr>
                                      <p:tavLst>
                                        <p:tav tm="0" fmla="#ppt_w*sin(2.5*pi*$)">
                                          <p:val>
                                            <p:fltVal val="0"/>
                                          </p:val>
                                        </p:tav>
                                        <p:tav tm="100000">
                                          <p:val>
                                            <p:fltVal val="1"/>
                                          </p:val>
                                        </p:tav>
                                      </p:tavLst>
                                    </p:anim>
                                    <p:anim calcmode="lin" valueType="num">
                                      <p:cBhvr>
                                        <p:cTn id="21" dur="5000" fill="hold"/>
                                        <p:tgtEl>
                                          <p:spTgt spid="67587">
                                            <p:txEl>
                                              <p:pRg st="0" end="0"/>
                                            </p:txEl>
                                          </p:spTgt>
                                        </p:tgtEl>
                                        <p:attrNameLst>
                                          <p:attrName>ppt_h</p:attrName>
                                        </p:attrNameLst>
                                      </p:cBhvr>
                                      <p:tavLst>
                                        <p:tav tm="0">
                                          <p:val>
                                            <p:strVal val="#ppt_h"/>
                                          </p:val>
                                        </p:tav>
                                        <p:tav tm="100000">
                                          <p:val>
                                            <p:strVal val="#ppt_h"/>
                                          </p:val>
                                        </p:tav>
                                      </p:tavLst>
                                    </p:anim>
                                  </p:childTnLst>
                                </p:cTn>
                              </p:par>
                              <p:par>
                                <p:cTn id="22" presetID="19" presetClass="entr" presetSubtype="10" fill="hold" nodeType="withEffect">
                                  <p:stCondLst>
                                    <p:cond delay="0"/>
                                  </p:stCondLst>
                                  <p:childTnLst>
                                    <p:set>
                                      <p:cBhvr>
                                        <p:cTn id="23" dur="1" fill="hold">
                                          <p:stCondLst>
                                            <p:cond delay="0"/>
                                          </p:stCondLst>
                                        </p:cTn>
                                        <p:tgtEl>
                                          <p:spTgt spid="67587">
                                            <p:txEl>
                                              <p:pRg st="1" end="1"/>
                                            </p:txEl>
                                          </p:spTgt>
                                        </p:tgtEl>
                                        <p:attrNameLst>
                                          <p:attrName>style.visibility</p:attrName>
                                        </p:attrNameLst>
                                      </p:cBhvr>
                                      <p:to>
                                        <p:strVal val="visible"/>
                                      </p:to>
                                    </p:set>
                                    <p:anim calcmode="lin" valueType="num">
                                      <p:cBhvr>
                                        <p:cTn id="24" dur="5000" fill="hold"/>
                                        <p:tgtEl>
                                          <p:spTgt spid="67587">
                                            <p:txEl>
                                              <p:pRg st="1" end="1"/>
                                            </p:txEl>
                                          </p:spTgt>
                                        </p:tgtEl>
                                        <p:attrNameLst>
                                          <p:attrName>ppt_w</p:attrName>
                                        </p:attrNameLst>
                                      </p:cBhvr>
                                      <p:tavLst>
                                        <p:tav tm="0" fmla="#ppt_w*sin(2.5*pi*$)">
                                          <p:val>
                                            <p:fltVal val="0"/>
                                          </p:val>
                                        </p:tav>
                                        <p:tav tm="100000">
                                          <p:val>
                                            <p:fltVal val="1"/>
                                          </p:val>
                                        </p:tav>
                                      </p:tavLst>
                                    </p:anim>
                                    <p:anim calcmode="lin" valueType="num">
                                      <p:cBhvr>
                                        <p:cTn id="25" dur="5000" fill="hold"/>
                                        <p:tgtEl>
                                          <p:spTgt spid="67587">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2627313" y="1628775"/>
            <a:ext cx="4681537" cy="366713"/>
          </a:xfrm>
          <a:prstGeom prst="rect">
            <a:avLst/>
          </a:prstGeom>
          <a:noFill/>
          <a:ln w="9525">
            <a:noFill/>
            <a:miter lim="800000"/>
            <a:headEnd/>
            <a:tailEnd/>
          </a:ln>
          <a:effectLst/>
        </p:spPr>
        <p:txBody>
          <a:bodyPr>
            <a:spAutoFit/>
          </a:bodyPr>
          <a:lstStyle/>
          <a:p>
            <a:pPr>
              <a:spcBef>
                <a:spcPct val="50000"/>
              </a:spcBef>
            </a:pPr>
            <a:endParaRPr lang="ru-RU"/>
          </a:p>
        </p:txBody>
      </p:sp>
      <p:sp>
        <p:nvSpPr>
          <p:cNvPr id="18437" name="Rectangle 5"/>
          <p:cNvSpPr>
            <a:spLocks noChangeArrowheads="1"/>
          </p:cNvSpPr>
          <p:nvPr/>
        </p:nvSpPr>
        <p:spPr bwMode="auto">
          <a:xfrm>
            <a:off x="3571868" y="0"/>
            <a:ext cx="5572132" cy="4339650"/>
          </a:xfrm>
          <a:prstGeom prst="rect">
            <a:avLst/>
          </a:prstGeom>
          <a:noFill/>
          <a:ln w="9525">
            <a:noFill/>
            <a:miter lim="800000"/>
            <a:headEnd/>
            <a:tailEnd/>
          </a:ln>
          <a:effectLst/>
        </p:spPr>
        <p:txBody>
          <a:bodyPr wrap="square">
            <a:spAutoFit/>
          </a:bodyPr>
          <a:lstStyle/>
          <a:p>
            <a:pPr algn="ctr"/>
            <a:r>
              <a:rPr lang="ru-RU" sz="2400" b="1" dirty="0">
                <a:solidFill>
                  <a:srgbClr val="FF0000"/>
                </a:solidFill>
              </a:rPr>
              <a:t>Виды солнечного затмения:</a:t>
            </a:r>
            <a:r>
              <a:rPr lang="ru-RU" sz="2400" b="1" dirty="0"/>
              <a:t> </a:t>
            </a:r>
            <a:r>
              <a:rPr lang="ru-RU" b="1" dirty="0"/>
              <a:t> </a:t>
            </a:r>
          </a:p>
          <a:p>
            <a:r>
              <a:rPr lang="ru-RU" b="1" dirty="0">
                <a:solidFill>
                  <a:srgbClr val="FF0000"/>
                </a:solidFill>
              </a:rPr>
              <a:t>1. </a:t>
            </a:r>
            <a:r>
              <a:rPr lang="ru-RU" b="1" i="1" dirty="0">
                <a:solidFill>
                  <a:srgbClr val="FF0000"/>
                </a:solidFill>
              </a:rPr>
              <a:t>частное-</a:t>
            </a:r>
            <a:r>
              <a:rPr lang="ru-RU" b="1" i="1" dirty="0"/>
              <a:t> </a:t>
            </a:r>
            <a:r>
              <a:rPr lang="ru-RU" b="1" dirty="0"/>
              <a:t>закрывает часть солнечного диска</a:t>
            </a:r>
            <a:r>
              <a:rPr lang="ru-RU" b="1" i="1" dirty="0"/>
              <a:t>, </a:t>
            </a:r>
            <a:r>
              <a:rPr lang="ru-RU" b="1" dirty="0"/>
              <a:t> </a:t>
            </a:r>
          </a:p>
          <a:p>
            <a:r>
              <a:rPr lang="ru-RU" b="1" i="1" dirty="0">
                <a:solidFill>
                  <a:srgbClr val="FF0000"/>
                </a:solidFill>
              </a:rPr>
              <a:t>2. кольцевое</a:t>
            </a:r>
            <a:r>
              <a:rPr lang="ru-RU" b="1" dirty="0">
                <a:solidFill>
                  <a:srgbClr val="FF0000"/>
                </a:solidFill>
              </a:rPr>
              <a:t>-</a:t>
            </a:r>
            <a:r>
              <a:rPr lang="ru-RU" b="1" dirty="0"/>
              <a:t> закрывает полностью Солнце, когда диаметр Луны меньше солнечного</a:t>
            </a:r>
            <a:r>
              <a:rPr lang="ru-RU" b="1" i="1" dirty="0"/>
              <a:t>, </a:t>
            </a:r>
            <a:r>
              <a:rPr lang="ru-RU" b="1" dirty="0"/>
              <a:t> </a:t>
            </a:r>
          </a:p>
          <a:p>
            <a:r>
              <a:rPr lang="ru-RU" b="1" i="1" dirty="0">
                <a:solidFill>
                  <a:srgbClr val="FF0000"/>
                </a:solidFill>
              </a:rPr>
              <a:t>3. полное</a:t>
            </a:r>
            <a:r>
              <a:rPr lang="ru-RU" b="1" dirty="0"/>
              <a:t> (центральное)- закрывает полностью Солнце, когда диаметр Луны больше солнечного.  </a:t>
            </a:r>
          </a:p>
          <a:p>
            <a:r>
              <a:rPr lang="ru-RU" b="1" dirty="0"/>
              <a:t>   </a:t>
            </a:r>
            <a:r>
              <a:rPr lang="ru-RU" b="1" i="1" dirty="0">
                <a:solidFill>
                  <a:srgbClr val="CC3300"/>
                </a:solidFill>
              </a:rPr>
              <a:t> </a:t>
            </a:r>
            <a:r>
              <a:rPr lang="ru-RU" b="1" i="1" dirty="0"/>
              <a:t>Солнечное затмение происходит в новолуние или близкой точке орбиты, максимальная длительность 7 мин </a:t>
            </a:r>
            <a:r>
              <a:rPr lang="ru-RU" b="1" i="1" dirty="0" smtClean="0"/>
              <a:t>40 сек</a:t>
            </a:r>
            <a:r>
              <a:rPr lang="ru-RU" b="1" i="1" dirty="0"/>
              <a:t>. Тень прочерчивает по поверхности Земли изогнутую траекторию максимальной ширины в 264 км (полутени около 6000км), двигаясь со скоростью 1 км/с.</a:t>
            </a:r>
          </a:p>
          <a:p>
            <a:r>
              <a:rPr lang="ru-RU" b="1" i="1" dirty="0"/>
              <a:t>     Частные затмения могут происходить и тогда, когда полное затмение не наблюдается ни в одной точке Земли.</a:t>
            </a:r>
            <a:endParaRPr lang="ru-RU" b="1" dirty="0"/>
          </a:p>
        </p:txBody>
      </p:sp>
      <p:pic>
        <p:nvPicPr>
          <p:cNvPr id="18438" name="Picture 6" descr="Cjl-sat"/>
          <p:cNvPicPr>
            <a:picLocks noChangeAspect="1" noChangeArrowheads="1"/>
          </p:cNvPicPr>
          <p:nvPr/>
        </p:nvPicPr>
        <p:blipFill>
          <a:blip r:embed="rId2" cstate="print"/>
          <a:srcRect/>
          <a:stretch>
            <a:fillRect/>
          </a:stretch>
        </p:blipFill>
        <p:spPr bwMode="auto">
          <a:xfrm>
            <a:off x="-142908" y="0"/>
            <a:ext cx="3708400" cy="4902200"/>
          </a:xfrm>
          <a:prstGeom prst="rect">
            <a:avLst/>
          </a:prstGeom>
          <a:noFill/>
        </p:spPr>
      </p:pic>
      <p:sp>
        <p:nvSpPr>
          <p:cNvPr id="18439" name="Text Box 7"/>
          <p:cNvSpPr txBox="1">
            <a:spLocks noChangeArrowheads="1"/>
          </p:cNvSpPr>
          <p:nvPr/>
        </p:nvSpPr>
        <p:spPr bwMode="auto">
          <a:xfrm>
            <a:off x="0" y="4857761"/>
            <a:ext cx="4067175" cy="1323439"/>
          </a:xfrm>
          <a:prstGeom prst="rect">
            <a:avLst/>
          </a:prstGeom>
          <a:noFill/>
          <a:ln w="9525">
            <a:noFill/>
            <a:miter lim="800000"/>
            <a:headEnd/>
            <a:tailEnd/>
          </a:ln>
          <a:effectLst/>
        </p:spPr>
        <p:txBody>
          <a:bodyPr wrap="square">
            <a:spAutoFit/>
          </a:bodyPr>
          <a:lstStyle/>
          <a:p>
            <a:pPr algn="ctr">
              <a:spcBef>
                <a:spcPct val="50000"/>
              </a:spcBef>
            </a:pPr>
            <a:r>
              <a:rPr lang="ru-RU" sz="2000" dirty="0"/>
              <a:t>Последовательность фаз кольцеобразного солнечного затмения 24 декабря 1973г (период 1,5 ч.)</a:t>
            </a:r>
          </a:p>
        </p:txBody>
      </p:sp>
      <p:pic>
        <p:nvPicPr>
          <p:cNvPr id="18440" name="Picture 8" descr="1270"/>
          <p:cNvPicPr>
            <a:picLocks noChangeAspect="1" noChangeArrowheads="1"/>
          </p:cNvPicPr>
          <p:nvPr/>
        </p:nvPicPr>
        <p:blipFill>
          <a:blip r:embed="rId3" cstate="print"/>
          <a:srcRect/>
          <a:stretch>
            <a:fillRect/>
          </a:stretch>
        </p:blipFill>
        <p:spPr bwMode="auto">
          <a:xfrm>
            <a:off x="5214942" y="4076700"/>
            <a:ext cx="3810000" cy="2781300"/>
          </a:xfrm>
          <a:prstGeom prst="rect">
            <a:avLst/>
          </a:prstGeom>
          <a:noFill/>
        </p:spPr>
      </p:pic>
      <p:sp>
        <p:nvSpPr>
          <p:cNvPr id="18434" name="Rectangle 2"/>
          <p:cNvSpPr>
            <a:spLocks noGrp="1" noChangeArrowheads="1"/>
          </p:cNvSpPr>
          <p:nvPr>
            <p:ph type="title"/>
          </p:nvPr>
        </p:nvSpPr>
        <p:spPr>
          <a:xfrm>
            <a:off x="1" y="0"/>
            <a:ext cx="2857488" cy="1285860"/>
          </a:xfrm>
        </p:spPr>
        <p:txBody>
          <a:bodyPr/>
          <a:lstStyle/>
          <a:p>
            <a:r>
              <a:rPr lang="ru-RU" sz="3200" b="1" dirty="0">
                <a:solidFill>
                  <a:srgbClr val="0000FF"/>
                </a:solidFill>
              </a:rPr>
              <a:t>Солнечное затмение</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4612" y="357166"/>
            <a:ext cx="2857520" cy="1292662"/>
          </a:xfrm>
          <a:prstGeom prst="rect">
            <a:avLst/>
          </a:prstGeom>
          <a:noFill/>
        </p:spPr>
        <p:txBody>
          <a:bodyPr wrap="square" rtlCol="0">
            <a:spAutoFit/>
          </a:bodyPr>
          <a:lstStyle/>
          <a:p>
            <a:pPr algn="ctr"/>
            <a:r>
              <a:rPr lang="ru-RU" sz="6000" dirty="0" smtClean="0"/>
              <a:t>План</a:t>
            </a:r>
          </a:p>
          <a:p>
            <a:endParaRPr lang="ru-RU" dirty="0"/>
          </a:p>
        </p:txBody>
      </p:sp>
      <p:sp>
        <p:nvSpPr>
          <p:cNvPr id="14337" name="Rectangle 1"/>
          <p:cNvSpPr>
            <a:spLocks noChangeArrowheads="1"/>
          </p:cNvSpPr>
          <p:nvPr/>
        </p:nvSpPr>
        <p:spPr bwMode="auto">
          <a:xfrm>
            <a:off x="428596" y="1732440"/>
            <a:ext cx="8501122"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fontAlgn="base">
              <a:spcBef>
                <a:spcPct val="0"/>
              </a:spcBef>
              <a:spcAft>
                <a:spcPct val="0"/>
              </a:spcAft>
              <a:buFontTx/>
              <a:buAutoNum type="arabicPeriod"/>
            </a:pPr>
            <a:r>
              <a:rPr kumimoji="0" lang="ru-RU"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Видимое годичное движение </a:t>
            </a:r>
            <a:r>
              <a:rPr lang="ru-RU" sz="2800" b="1" dirty="0" smtClean="0">
                <a:latin typeface="Times New Roman" pitchFamily="18" charset="0"/>
                <a:ea typeface="Calibri" pitchFamily="34" charset="0"/>
                <a:cs typeface="Times New Roman" pitchFamily="18" charset="0"/>
              </a:rPr>
              <a:t>Солнца</a:t>
            </a:r>
            <a:endParaRPr lang="en-US" sz="2800" b="1" dirty="0" smtClean="0">
              <a:latin typeface="Arial" pitchFamily="34" charset="0"/>
            </a:endParaRPr>
          </a:p>
          <a:p>
            <a:pPr marL="342900" lvl="0" indent="-342900" fontAlgn="base">
              <a:spcBef>
                <a:spcPct val="0"/>
              </a:spcBef>
              <a:spcAft>
                <a:spcPct val="0"/>
              </a:spcAft>
              <a:buFontTx/>
              <a:buAutoNum type="arabicPeriod"/>
            </a:pPr>
            <a:r>
              <a:rPr kumimoji="0" lang="ru-RU"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Суточное движение Солнца на различных широтах.</a:t>
            </a:r>
            <a:endParaRPr kumimoji="0" lang="ru-RU" sz="28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 Изменение суточного пути Солнца в течение года.</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4. Видимое движение и фазы Луны. </a:t>
            </a:r>
            <a:endParaRPr kumimoji="0" lang="ru-RU" sz="28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 Солнечные и лунные затмения.</a:t>
            </a:r>
            <a:endParaRPr kumimoji="0" lang="ru-RU" sz="2800" b="1"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ext Box 5"/>
          <p:cNvSpPr txBox="1">
            <a:spLocks noChangeArrowheads="1"/>
          </p:cNvSpPr>
          <p:nvPr/>
        </p:nvSpPr>
        <p:spPr bwMode="auto">
          <a:xfrm>
            <a:off x="684213" y="5445125"/>
            <a:ext cx="5327650" cy="366713"/>
          </a:xfrm>
          <a:prstGeom prst="rect">
            <a:avLst/>
          </a:prstGeom>
          <a:noFill/>
          <a:ln w="9525">
            <a:noFill/>
            <a:miter lim="800000"/>
            <a:headEnd/>
            <a:tailEnd/>
          </a:ln>
          <a:effectLst/>
        </p:spPr>
        <p:txBody>
          <a:bodyPr>
            <a:spAutoFit/>
          </a:bodyPr>
          <a:lstStyle/>
          <a:p>
            <a:pPr>
              <a:spcBef>
                <a:spcPct val="50000"/>
              </a:spcBef>
            </a:pPr>
            <a:endParaRPr lang="ru-RU"/>
          </a:p>
        </p:txBody>
      </p:sp>
      <p:sp>
        <p:nvSpPr>
          <p:cNvPr id="19462" name="Rectangle 6"/>
          <p:cNvSpPr>
            <a:spLocks noChangeArrowheads="1"/>
          </p:cNvSpPr>
          <p:nvPr/>
        </p:nvSpPr>
        <p:spPr bwMode="auto">
          <a:xfrm>
            <a:off x="3419475" y="188913"/>
            <a:ext cx="5545138" cy="1069975"/>
          </a:xfrm>
          <a:prstGeom prst="rect">
            <a:avLst/>
          </a:prstGeom>
          <a:noFill/>
          <a:ln w="9525">
            <a:noFill/>
            <a:miter lim="800000"/>
            <a:headEnd/>
            <a:tailEnd/>
          </a:ln>
          <a:effectLst/>
        </p:spPr>
        <p:txBody>
          <a:bodyPr>
            <a:spAutoFit/>
          </a:bodyPr>
          <a:lstStyle/>
          <a:p>
            <a:pPr algn="ctr"/>
            <a:r>
              <a:rPr lang="ru-RU" sz="1600" i="1" dirty="0"/>
              <a:t>В течение кратких моментов полного солнечного затмения наступает темнота и становятся видны внешние части Солнца - хромосфера и корона, свет которых обычно тонет в ярком свете фотосферы.</a:t>
            </a:r>
          </a:p>
        </p:txBody>
      </p:sp>
      <p:sp>
        <p:nvSpPr>
          <p:cNvPr id="19464" name="Text Box 8"/>
          <p:cNvSpPr txBox="1">
            <a:spLocks noChangeArrowheads="1"/>
          </p:cNvSpPr>
          <p:nvPr/>
        </p:nvSpPr>
        <p:spPr bwMode="auto">
          <a:xfrm>
            <a:off x="0" y="2276475"/>
            <a:ext cx="3851275" cy="738664"/>
          </a:xfrm>
          <a:prstGeom prst="rect">
            <a:avLst/>
          </a:prstGeom>
          <a:noFill/>
          <a:ln w="9525">
            <a:noFill/>
            <a:miter lim="800000"/>
            <a:headEnd/>
            <a:tailEnd/>
          </a:ln>
          <a:effectLst/>
        </p:spPr>
        <p:txBody>
          <a:bodyPr>
            <a:spAutoFit/>
          </a:bodyPr>
          <a:lstStyle/>
          <a:p>
            <a:pPr algn="ctr">
              <a:spcBef>
                <a:spcPct val="50000"/>
              </a:spcBef>
            </a:pPr>
            <a:r>
              <a:rPr lang="ru-RU" sz="1400" dirty="0"/>
              <a:t>Полное затмение 29 марта 2006г. Фото космонавтов </a:t>
            </a:r>
            <a:r>
              <a:rPr lang="ru-RU" sz="1400" dirty="0" smtClean="0"/>
              <a:t>Валерия Токарева </a:t>
            </a:r>
            <a:r>
              <a:rPr lang="ru-RU" sz="1400" dirty="0"/>
              <a:t>и Уильяма </a:t>
            </a:r>
            <a:r>
              <a:rPr lang="ru-RU" sz="1400" dirty="0" err="1"/>
              <a:t>Макартур</a:t>
            </a:r>
            <a:r>
              <a:rPr lang="ru-RU" sz="1400" dirty="0"/>
              <a:t> с МКС </a:t>
            </a:r>
          </a:p>
        </p:txBody>
      </p:sp>
      <p:pic>
        <p:nvPicPr>
          <p:cNvPr id="19465" name="Picture 9" descr="1267"/>
          <p:cNvPicPr>
            <a:picLocks noChangeAspect="1" noChangeArrowheads="1"/>
          </p:cNvPicPr>
          <p:nvPr/>
        </p:nvPicPr>
        <p:blipFill>
          <a:blip r:embed="rId2" cstate="print"/>
          <a:srcRect/>
          <a:stretch>
            <a:fillRect/>
          </a:stretch>
        </p:blipFill>
        <p:spPr bwMode="auto">
          <a:xfrm>
            <a:off x="4211638" y="1268413"/>
            <a:ext cx="4762500" cy="2162175"/>
          </a:xfrm>
          <a:prstGeom prst="rect">
            <a:avLst/>
          </a:prstGeom>
          <a:noFill/>
        </p:spPr>
      </p:pic>
      <p:sp>
        <p:nvSpPr>
          <p:cNvPr id="19466" name="Text Box 10"/>
          <p:cNvSpPr txBox="1">
            <a:spLocks noChangeArrowheads="1"/>
          </p:cNvSpPr>
          <p:nvPr/>
        </p:nvSpPr>
        <p:spPr bwMode="auto">
          <a:xfrm>
            <a:off x="0" y="3000372"/>
            <a:ext cx="4356100" cy="630942"/>
          </a:xfrm>
          <a:prstGeom prst="rect">
            <a:avLst/>
          </a:prstGeom>
          <a:noFill/>
          <a:ln w="9525">
            <a:noFill/>
            <a:miter lim="800000"/>
            <a:headEnd/>
            <a:tailEnd/>
          </a:ln>
          <a:effectLst/>
        </p:spPr>
        <p:txBody>
          <a:bodyPr wrap="square">
            <a:spAutoFit/>
          </a:bodyPr>
          <a:lstStyle/>
          <a:p>
            <a:pPr>
              <a:spcBef>
                <a:spcPct val="50000"/>
              </a:spcBef>
            </a:pPr>
            <a:r>
              <a:rPr lang="ru-RU" sz="1400" dirty="0"/>
              <a:t>Условие наступления солнечного затмения </a:t>
            </a:r>
            <a:r>
              <a:rPr lang="ru-RU" sz="1400" dirty="0" smtClean="0"/>
              <a:t>– </a:t>
            </a:r>
          </a:p>
          <a:p>
            <a:pPr>
              <a:spcBef>
                <a:spcPct val="50000"/>
              </a:spcBef>
            </a:pPr>
            <a:r>
              <a:rPr lang="ru-RU" sz="1400" dirty="0" smtClean="0"/>
              <a:t>в </a:t>
            </a:r>
            <a:r>
              <a:rPr lang="ru-RU" sz="1400" dirty="0"/>
              <a:t>момент новолуния Луна пересекает эклиптику.</a:t>
            </a:r>
          </a:p>
        </p:txBody>
      </p:sp>
      <p:pic>
        <p:nvPicPr>
          <p:cNvPr id="19468" name="Picture 12" descr="542ecl"/>
          <p:cNvPicPr>
            <a:picLocks noChangeAspect="1" noChangeArrowheads="1"/>
          </p:cNvPicPr>
          <p:nvPr/>
        </p:nvPicPr>
        <p:blipFill>
          <a:blip r:embed="rId3" cstate="print"/>
          <a:srcRect/>
          <a:stretch>
            <a:fillRect/>
          </a:stretch>
        </p:blipFill>
        <p:spPr bwMode="auto">
          <a:xfrm>
            <a:off x="395288" y="188913"/>
            <a:ext cx="2857500" cy="2133600"/>
          </a:xfrm>
          <a:prstGeom prst="rect">
            <a:avLst/>
          </a:prstGeom>
          <a:noFill/>
        </p:spPr>
      </p:pic>
      <p:pic>
        <p:nvPicPr>
          <p:cNvPr id="19470" name="Picture 14" descr="se2006mar29t-1"/>
          <p:cNvPicPr>
            <a:picLocks noChangeAspect="1" noChangeArrowheads="1" noCrop="1"/>
          </p:cNvPicPr>
          <p:nvPr/>
        </p:nvPicPr>
        <p:blipFill>
          <a:blip r:embed="rId4" cstate="print"/>
          <a:srcRect/>
          <a:stretch>
            <a:fillRect/>
          </a:stretch>
        </p:blipFill>
        <p:spPr bwMode="auto">
          <a:xfrm>
            <a:off x="3203575" y="4076700"/>
            <a:ext cx="2381250" cy="2571750"/>
          </a:xfrm>
          <a:prstGeom prst="rect">
            <a:avLst/>
          </a:prstGeom>
          <a:noFill/>
        </p:spPr>
      </p:pic>
      <p:pic>
        <p:nvPicPr>
          <p:cNvPr id="19472" name="Picture 16" descr="coronas"/>
          <p:cNvPicPr>
            <a:picLocks noChangeAspect="1" noChangeArrowheads="1"/>
          </p:cNvPicPr>
          <p:nvPr/>
        </p:nvPicPr>
        <p:blipFill>
          <a:blip r:embed="rId5" cstate="print"/>
          <a:srcRect/>
          <a:stretch>
            <a:fillRect/>
          </a:stretch>
        </p:blipFill>
        <p:spPr bwMode="auto">
          <a:xfrm>
            <a:off x="179388" y="4076700"/>
            <a:ext cx="2266950" cy="2571750"/>
          </a:xfrm>
          <a:prstGeom prst="rect">
            <a:avLst/>
          </a:prstGeom>
          <a:noFill/>
        </p:spPr>
      </p:pic>
      <p:sp>
        <p:nvSpPr>
          <p:cNvPr id="19473" name="Text Box 17"/>
          <p:cNvSpPr txBox="1">
            <a:spLocks noChangeArrowheads="1"/>
          </p:cNvSpPr>
          <p:nvPr/>
        </p:nvSpPr>
        <p:spPr bwMode="auto">
          <a:xfrm>
            <a:off x="1835150" y="3643314"/>
            <a:ext cx="5111750" cy="338554"/>
          </a:xfrm>
          <a:prstGeom prst="rect">
            <a:avLst/>
          </a:prstGeom>
          <a:noFill/>
          <a:ln w="9525">
            <a:noFill/>
            <a:miter lim="800000"/>
            <a:headEnd/>
            <a:tailEnd/>
          </a:ln>
          <a:effectLst/>
        </p:spPr>
        <p:txBody>
          <a:bodyPr wrap="square">
            <a:spAutoFit/>
          </a:bodyPr>
          <a:lstStyle/>
          <a:p>
            <a:pPr>
              <a:spcBef>
                <a:spcPct val="50000"/>
              </a:spcBef>
            </a:pPr>
            <a:r>
              <a:rPr lang="ru-RU" sz="1600" b="1" dirty="0">
                <a:solidFill>
                  <a:schemeClr val="bg1">
                    <a:lumMod val="60000"/>
                    <a:lumOff val="40000"/>
                  </a:schemeClr>
                </a:solidFill>
              </a:rPr>
              <a:t>Полное солнечное затмение 29 марта 2006 года</a:t>
            </a:r>
          </a:p>
        </p:txBody>
      </p:sp>
      <p:pic>
        <p:nvPicPr>
          <p:cNvPr id="19475" name="Picture 19" descr="ringbril"/>
          <p:cNvPicPr>
            <a:picLocks noChangeAspect="1" noChangeArrowheads="1"/>
          </p:cNvPicPr>
          <p:nvPr/>
        </p:nvPicPr>
        <p:blipFill>
          <a:blip r:embed="rId6" cstate="print"/>
          <a:srcRect/>
          <a:stretch>
            <a:fillRect/>
          </a:stretch>
        </p:blipFill>
        <p:spPr bwMode="auto">
          <a:xfrm>
            <a:off x="6227763" y="4365625"/>
            <a:ext cx="2486025" cy="22479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sz="half" idx="1"/>
          </p:nvPr>
        </p:nvSpPr>
        <p:spPr>
          <a:xfrm>
            <a:off x="142844" y="476250"/>
            <a:ext cx="4929221" cy="6121400"/>
          </a:xfrm>
        </p:spPr>
        <p:txBody>
          <a:bodyPr>
            <a:normAutofit/>
          </a:bodyPr>
          <a:lstStyle/>
          <a:p>
            <a:pPr>
              <a:lnSpc>
                <a:spcPct val="80000"/>
              </a:lnSpc>
              <a:buFont typeface="Wingdings" pitchFamily="2" charset="2"/>
              <a:buNone/>
            </a:pPr>
            <a:r>
              <a:rPr lang="ru-RU" sz="1800" b="1" dirty="0">
                <a:solidFill>
                  <a:srgbClr val="FF0000"/>
                </a:solidFill>
                <a:latin typeface="Arial" pitchFamily="34" charset="0"/>
              </a:rPr>
              <a:t>Солнечное затмение </a:t>
            </a:r>
            <a:r>
              <a:rPr lang="ru-RU" sz="1800" b="1" dirty="0">
                <a:latin typeface="Arial" pitchFamily="34" charset="0"/>
              </a:rPr>
              <a:t>начинается с восходом Солнца в западных районах земной поверхности и заканчивается в восточных районах при заходе Солнца. Обычно полное солнечное затмение длится несколько минут (наибольшая продолжительность полного солнечного затмения 7 мин 29 сек будет 16 июля 2186 года). </a:t>
            </a:r>
          </a:p>
          <a:p>
            <a:pPr>
              <a:lnSpc>
                <a:spcPct val="80000"/>
              </a:lnSpc>
              <a:buFont typeface="Wingdings" pitchFamily="2" charset="2"/>
              <a:buNone/>
            </a:pPr>
            <a:r>
              <a:rPr lang="ru-RU" sz="1800" b="1" dirty="0">
                <a:solidFill>
                  <a:schemeClr val="bg1">
                    <a:lumMod val="40000"/>
                    <a:lumOff val="60000"/>
                  </a:schemeClr>
                </a:solidFill>
                <a:latin typeface="Arial" pitchFamily="34" charset="0"/>
              </a:rPr>
              <a:t>Степень покрытия Солнца Луной называется фазой солнечного затмения. </a:t>
            </a:r>
            <a:r>
              <a:rPr lang="ru-RU" sz="1800" b="1" dirty="0">
                <a:latin typeface="Arial" pitchFamily="34" charset="0"/>
              </a:rPr>
              <a:t>Полные солнечные затмения можно видеть только в тех областях Земли, по которым проходит полоса тени Луны. Диаметр тени не превышает 270 км, поэтому полное затмение Солнца видно лишь на малом участке земной поверхности. </a:t>
            </a:r>
            <a:endParaRPr lang="en-US" sz="1800" b="1" dirty="0" smtClean="0">
              <a:latin typeface="Arial" pitchFamily="34" charset="0"/>
            </a:endParaRPr>
          </a:p>
          <a:p>
            <a:pPr>
              <a:lnSpc>
                <a:spcPct val="80000"/>
              </a:lnSpc>
              <a:buFont typeface="Wingdings" pitchFamily="2" charset="2"/>
              <a:buNone/>
            </a:pPr>
            <a:r>
              <a:rPr lang="ru-RU" sz="1800" b="1" dirty="0" smtClean="0">
                <a:latin typeface="Arial" pitchFamily="34" charset="0"/>
              </a:rPr>
              <a:t>Полное </a:t>
            </a:r>
            <a:r>
              <a:rPr lang="ru-RU" sz="1800" b="1" dirty="0">
                <a:latin typeface="Arial" pitchFamily="34" charset="0"/>
              </a:rPr>
              <a:t>солнечное затмение 7 марта 1970 года. </a:t>
            </a:r>
          </a:p>
        </p:txBody>
      </p:sp>
      <p:pic>
        <p:nvPicPr>
          <p:cNvPr id="99334" name="Picture 6" descr="foto0026-m">
            <a:hlinkClick r:id="rId2"/>
          </p:cNvPr>
          <p:cNvPicPr>
            <a:picLocks noGrp="1" noChangeAspect="1" noChangeArrowheads="1"/>
          </p:cNvPicPr>
          <p:nvPr>
            <p:ph sz="quarter" idx="2"/>
          </p:nvPr>
        </p:nvPicPr>
        <p:blipFill>
          <a:blip r:embed="rId3" cstate="print"/>
          <a:srcRect/>
          <a:stretch>
            <a:fillRect/>
          </a:stretch>
        </p:blipFill>
        <p:spPr>
          <a:xfrm>
            <a:off x="5143504" y="-4168"/>
            <a:ext cx="4000496" cy="3246808"/>
          </a:xfrm>
          <a:ln/>
        </p:spPr>
      </p:pic>
      <p:pic>
        <p:nvPicPr>
          <p:cNvPr id="99338" name="Picture 10" descr="foto0027-m">
            <a:hlinkClick r:id="rId4"/>
          </p:cNvPr>
          <p:cNvPicPr>
            <a:picLocks noGrp="1" noChangeAspect="1" noChangeArrowheads="1"/>
          </p:cNvPicPr>
          <p:nvPr>
            <p:ph sz="quarter" idx="3"/>
          </p:nvPr>
        </p:nvPicPr>
        <p:blipFill>
          <a:blip r:embed="rId5" cstate="print"/>
          <a:srcRect/>
          <a:stretch>
            <a:fillRect/>
          </a:stretch>
        </p:blipFill>
        <p:spPr>
          <a:xfrm>
            <a:off x="5157481" y="3202097"/>
            <a:ext cx="3986519" cy="3655903"/>
          </a:xfr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p:cTn id="7" dur="1000" fill="hold"/>
                                        <p:tgtEl>
                                          <p:spTgt spid="99331">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9933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99331">
                                            <p:txEl>
                                              <p:pRg st="0" end="0"/>
                                            </p:txEl>
                                          </p:spTgt>
                                        </p:tgtEl>
                                      </p:cBhvr>
                                    </p:animEffect>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99331">
                                            <p:txEl>
                                              <p:pRg st="1" end="1"/>
                                            </p:txEl>
                                          </p:spTgt>
                                        </p:tgtEl>
                                        <p:attrNameLst>
                                          <p:attrName>style.visibility</p:attrName>
                                        </p:attrNameLst>
                                      </p:cBhvr>
                                      <p:to>
                                        <p:strVal val="visible"/>
                                      </p:to>
                                    </p:set>
                                    <p:anim calcmode="lin" valueType="num">
                                      <p:cBhvr>
                                        <p:cTn id="13" dur="1000" fill="hold"/>
                                        <p:tgtEl>
                                          <p:spTgt spid="99331">
                                            <p:txEl>
                                              <p:pRg st="1" end="1"/>
                                            </p:txEl>
                                          </p:spTgt>
                                        </p:tgtEl>
                                        <p:attrNameLst>
                                          <p:attrName>ppt_w</p:attrName>
                                        </p:attrNameLst>
                                      </p:cBhvr>
                                      <p:tavLst>
                                        <p:tav tm="0">
                                          <p:val>
                                            <p:strVal val="#ppt_w+.3"/>
                                          </p:val>
                                        </p:tav>
                                        <p:tav tm="100000">
                                          <p:val>
                                            <p:strVal val="#ppt_w"/>
                                          </p:val>
                                        </p:tav>
                                      </p:tavLst>
                                    </p:anim>
                                    <p:anim calcmode="lin" valueType="num">
                                      <p:cBhvr>
                                        <p:cTn id="14" dur="1000" fill="hold"/>
                                        <p:tgtEl>
                                          <p:spTgt spid="99331">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99331">
                                            <p:txEl>
                                              <p:pRg st="1" end="1"/>
                                            </p:txEl>
                                          </p:spTgt>
                                        </p:tgtEl>
                                      </p:cBhvr>
                                    </p:animEffect>
                                  </p:childTnLst>
                                </p:cTn>
                              </p:par>
                            </p:childTnLst>
                          </p:cTn>
                        </p:par>
                        <p:par>
                          <p:cTn id="16" fill="hold">
                            <p:stCondLst>
                              <p:cond delay="2000"/>
                            </p:stCondLst>
                            <p:childTnLst>
                              <p:par>
                                <p:cTn id="17" presetID="50" presetClass="entr" presetSubtype="0" decel="100000" fill="hold" grpId="0" nodeType="afterEffect">
                                  <p:stCondLst>
                                    <p:cond delay="0"/>
                                  </p:stCondLst>
                                  <p:childTnLst>
                                    <p:set>
                                      <p:cBhvr>
                                        <p:cTn id="18" dur="1" fill="hold">
                                          <p:stCondLst>
                                            <p:cond delay="0"/>
                                          </p:stCondLst>
                                        </p:cTn>
                                        <p:tgtEl>
                                          <p:spTgt spid="99331">
                                            <p:txEl>
                                              <p:pRg st="2" end="2"/>
                                            </p:txEl>
                                          </p:spTgt>
                                        </p:tgtEl>
                                        <p:attrNameLst>
                                          <p:attrName>style.visibility</p:attrName>
                                        </p:attrNameLst>
                                      </p:cBhvr>
                                      <p:to>
                                        <p:strVal val="visible"/>
                                      </p:to>
                                    </p:set>
                                    <p:anim calcmode="lin" valueType="num">
                                      <p:cBhvr>
                                        <p:cTn id="19" dur="1000" fill="hold"/>
                                        <p:tgtEl>
                                          <p:spTgt spid="99331">
                                            <p:txEl>
                                              <p:pRg st="2" end="2"/>
                                            </p:txEl>
                                          </p:spTgt>
                                        </p:tgtEl>
                                        <p:attrNameLst>
                                          <p:attrName>ppt_w</p:attrName>
                                        </p:attrNameLst>
                                      </p:cBhvr>
                                      <p:tavLst>
                                        <p:tav tm="0">
                                          <p:val>
                                            <p:strVal val="#ppt_w+.3"/>
                                          </p:val>
                                        </p:tav>
                                        <p:tav tm="100000">
                                          <p:val>
                                            <p:strVal val="#ppt_w"/>
                                          </p:val>
                                        </p:tav>
                                      </p:tavLst>
                                    </p:anim>
                                    <p:anim calcmode="lin" valueType="num">
                                      <p:cBhvr>
                                        <p:cTn id="20" dur="1000" fill="hold"/>
                                        <p:tgtEl>
                                          <p:spTgt spid="99331">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99331">
                                            <p:txEl>
                                              <p:pRg st="2" end="2"/>
                                            </p:txEl>
                                          </p:spTgt>
                                        </p:tgtEl>
                                      </p:cBhvr>
                                    </p:animEffect>
                                  </p:childTnLst>
                                </p:cTn>
                              </p:par>
                              <p:par>
                                <p:cTn id="22" presetID="17" presetClass="entr" presetSubtype="10" fill="hold" nodeType="withEffect">
                                  <p:stCondLst>
                                    <p:cond delay="0"/>
                                  </p:stCondLst>
                                  <p:childTnLst>
                                    <p:set>
                                      <p:cBhvr>
                                        <p:cTn id="23" dur="1" fill="hold">
                                          <p:stCondLst>
                                            <p:cond delay="0"/>
                                          </p:stCondLst>
                                        </p:cTn>
                                        <p:tgtEl>
                                          <p:spTgt spid="99334"/>
                                        </p:tgtEl>
                                        <p:attrNameLst>
                                          <p:attrName>style.visibility</p:attrName>
                                        </p:attrNameLst>
                                      </p:cBhvr>
                                      <p:to>
                                        <p:strVal val="visible"/>
                                      </p:to>
                                    </p:set>
                                    <p:anim calcmode="lin" valueType="num">
                                      <p:cBhvr>
                                        <p:cTn id="24" dur="500" fill="hold"/>
                                        <p:tgtEl>
                                          <p:spTgt spid="99334"/>
                                        </p:tgtEl>
                                        <p:attrNameLst>
                                          <p:attrName>ppt_w</p:attrName>
                                        </p:attrNameLst>
                                      </p:cBhvr>
                                      <p:tavLst>
                                        <p:tav tm="0">
                                          <p:val>
                                            <p:fltVal val="0"/>
                                          </p:val>
                                        </p:tav>
                                        <p:tav tm="100000">
                                          <p:val>
                                            <p:strVal val="#ppt_w"/>
                                          </p:val>
                                        </p:tav>
                                      </p:tavLst>
                                    </p:anim>
                                    <p:anim calcmode="lin" valueType="num">
                                      <p:cBhvr>
                                        <p:cTn id="25" dur="500" fill="hold"/>
                                        <p:tgtEl>
                                          <p:spTgt spid="99334"/>
                                        </p:tgtEl>
                                        <p:attrNameLst>
                                          <p:attrName>ppt_h</p:attrName>
                                        </p:attrNameLst>
                                      </p:cBhvr>
                                      <p:tavLst>
                                        <p:tav tm="0">
                                          <p:val>
                                            <p:strVal val="#ppt_h"/>
                                          </p:val>
                                        </p:tav>
                                        <p:tav tm="100000">
                                          <p:val>
                                            <p:strVal val="#ppt_h"/>
                                          </p:val>
                                        </p:tav>
                                      </p:tavLst>
                                    </p:anim>
                                  </p:childTnLst>
                                </p:cTn>
                              </p:par>
                              <p:par>
                                <p:cTn id="26" presetID="17" presetClass="entr" presetSubtype="10" fill="hold" nodeType="withEffect">
                                  <p:stCondLst>
                                    <p:cond delay="0"/>
                                  </p:stCondLst>
                                  <p:childTnLst>
                                    <p:set>
                                      <p:cBhvr>
                                        <p:cTn id="27" dur="1" fill="hold">
                                          <p:stCondLst>
                                            <p:cond delay="0"/>
                                          </p:stCondLst>
                                        </p:cTn>
                                        <p:tgtEl>
                                          <p:spTgt spid="99338"/>
                                        </p:tgtEl>
                                        <p:attrNameLst>
                                          <p:attrName>style.visibility</p:attrName>
                                        </p:attrNameLst>
                                      </p:cBhvr>
                                      <p:to>
                                        <p:strVal val="visible"/>
                                      </p:to>
                                    </p:set>
                                    <p:anim calcmode="lin" valueType="num">
                                      <p:cBhvr>
                                        <p:cTn id="28" dur="500" fill="hold"/>
                                        <p:tgtEl>
                                          <p:spTgt spid="99338"/>
                                        </p:tgtEl>
                                        <p:attrNameLst>
                                          <p:attrName>ppt_w</p:attrName>
                                        </p:attrNameLst>
                                      </p:cBhvr>
                                      <p:tavLst>
                                        <p:tav tm="0">
                                          <p:val>
                                            <p:fltVal val="0"/>
                                          </p:val>
                                        </p:tav>
                                        <p:tav tm="100000">
                                          <p:val>
                                            <p:strVal val="#ppt_w"/>
                                          </p:val>
                                        </p:tav>
                                      </p:tavLst>
                                    </p:anim>
                                    <p:anim calcmode="lin" valueType="num">
                                      <p:cBhvr>
                                        <p:cTn id="29" dur="500" fill="hold"/>
                                        <p:tgtEl>
                                          <p:spTgt spid="993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5" name="Picture 5" descr="100"/>
          <p:cNvPicPr>
            <a:picLocks noChangeAspect="1" noChangeArrowheads="1"/>
          </p:cNvPicPr>
          <p:nvPr/>
        </p:nvPicPr>
        <p:blipFill>
          <a:blip r:embed="rId2" cstate="print"/>
          <a:srcRect/>
          <a:stretch>
            <a:fillRect/>
          </a:stretch>
        </p:blipFill>
        <p:spPr bwMode="auto">
          <a:xfrm>
            <a:off x="0" y="1301750"/>
            <a:ext cx="9144000" cy="555625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765175"/>
          </a:xfrm>
        </p:spPr>
        <p:txBody>
          <a:bodyPr/>
          <a:lstStyle/>
          <a:p>
            <a:r>
              <a:rPr lang="ru-RU" sz="4000" b="1" dirty="0">
                <a:solidFill>
                  <a:srgbClr val="FF0000"/>
                </a:solidFill>
                <a:latin typeface="Times New Roman" pitchFamily="18" charset="0"/>
              </a:rPr>
              <a:t>Солнечные затмения</a:t>
            </a:r>
          </a:p>
        </p:txBody>
      </p:sp>
      <p:sp>
        <p:nvSpPr>
          <p:cNvPr id="12291" name="Rectangle 3"/>
          <p:cNvSpPr>
            <a:spLocks noGrp="1" noChangeArrowheads="1"/>
          </p:cNvSpPr>
          <p:nvPr>
            <p:ph type="body" sz="half" idx="1"/>
          </p:nvPr>
        </p:nvSpPr>
        <p:spPr>
          <a:xfrm>
            <a:off x="457200" y="765175"/>
            <a:ext cx="5554663" cy="6480175"/>
          </a:xfrm>
        </p:spPr>
        <p:txBody>
          <a:bodyPr/>
          <a:lstStyle/>
          <a:p>
            <a:pPr>
              <a:lnSpc>
                <a:spcPct val="80000"/>
              </a:lnSpc>
              <a:buFont typeface="Wingdings" pitchFamily="2" charset="2"/>
              <a:buNone/>
            </a:pPr>
            <a:r>
              <a:rPr lang="ru-RU" sz="1600" b="1" dirty="0">
                <a:latin typeface="Arial" pitchFamily="34" charset="0"/>
              </a:rPr>
              <a:t>В древности солнечные и лунные затмения вызывали у людей суеверный ужас. Считалось, что затмения предвещают войны, голод, разорение, массовые болезни. Солнечное затмение 1994 года в Боливии. </a:t>
            </a:r>
            <a:r>
              <a:rPr lang="ru-RU" sz="1600" b="1" dirty="0">
                <a:solidFill>
                  <a:schemeClr val="bg1">
                    <a:lumMod val="60000"/>
                    <a:lumOff val="40000"/>
                  </a:schemeClr>
                </a:solidFill>
                <a:latin typeface="Arial" pitchFamily="34" charset="0"/>
              </a:rPr>
              <a:t>Покрытие Солнца Луной называется солнечным затмением.</a:t>
            </a:r>
            <a:r>
              <a:rPr lang="ru-RU" sz="1600" b="1" dirty="0">
                <a:latin typeface="Arial" pitchFamily="34" charset="0"/>
              </a:rPr>
              <a:t> Это очень красивое и редкое явление. Солнечное затмение наступает, если в момент новолуния Луна пересекает плоскость эклиптики. </a:t>
            </a:r>
          </a:p>
          <a:p>
            <a:pPr>
              <a:lnSpc>
                <a:spcPct val="80000"/>
              </a:lnSpc>
              <a:buFont typeface="Wingdings" pitchFamily="2" charset="2"/>
              <a:buNone/>
            </a:pPr>
            <a:r>
              <a:rPr lang="ru-RU" sz="1800" b="1" u="sng" dirty="0">
                <a:solidFill>
                  <a:srgbClr val="FF0000"/>
                </a:solidFill>
                <a:effectLst/>
                <a:latin typeface="Arial" pitchFamily="34" charset="0"/>
              </a:rPr>
              <a:t>Кольцеобразное солнечное затмение</a:t>
            </a:r>
            <a:r>
              <a:rPr lang="ru-RU" sz="1600" b="1" u="sng" dirty="0">
                <a:solidFill>
                  <a:srgbClr val="FF0000"/>
                </a:solidFill>
                <a:effectLst/>
                <a:latin typeface="Arial" pitchFamily="34" charset="0"/>
              </a:rPr>
              <a:t>.</a:t>
            </a:r>
            <a:r>
              <a:rPr lang="ru-RU" sz="1600" b="1" dirty="0">
                <a:solidFill>
                  <a:srgbClr val="FF0000"/>
                </a:solidFill>
                <a:latin typeface="Arial" pitchFamily="34" charset="0"/>
              </a:rPr>
              <a:t> </a:t>
            </a:r>
            <a:r>
              <a:rPr lang="ru-RU" sz="1600" b="1" dirty="0">
                <a:latin typeface="Arial" pitchFamily="34" charset="0"/>
              </a:rPr>
              <a:t>Если диск Солнца полностью закрывается диском Луны, то затмение называют полным. В </a:t>
            </a:r>
            <a:r>
              <a:rPr lang="ru-RU" sz="1600" b="1" dirty="0">
                <a:solidFill>
                  <a:srgbClr val="FF0000"/>
                </a:solidFill>
                <a:latin typeface="Arial" pitchFamily="34" charset="0"/>
              </a:rPr>
              <a:t>перигее</a:t>
            </a:r>
            <a:r>
              <a:rPr lang="ru-RU" sz="1600" b="1" dirty="0">
                <a:latin typeface="Arial" pitchFamily="34" charset="0"/>
              </a:rPr>
              <a:t> Луна бывает ближе к Земле на 21 000 км от среднего расстояния, в </a:t>
            </a:r>
            <a:r>
              <a:rPr lang="ru-RU" sz="1600" b="1" dirty="0">
                <a:solidFill>
                  <a:srgbClr val="FF0000"/>
                </a:solidFill>
                <a:latin typeface="Arial" pitchFamily="34" charset="0"/>
              </a:rPr>
              <a:t>апогее</a:t>
            </a:r>
            <a:r>
              <a:rPr lang="ru-RU" sz="1600" b="1" dirty="0">
                <a:latin typeface="Arial" pitchFamily="34" charset="0"/>
              </a:rPr>
              <a:t> - дальше на 21 000 км. От этого изменяется угловые размеры Луны. Если угловой диаметр диска Луны (около 0,5°) оказывается немного меньше углового диаметра диска Солнца (около 0,5°), то в момент максимальной фазы затмения от Солнца остается видимым яркое узкое кольцо. Такое затмение называется </a:t>
            </a:r>
            <a:r>
              <a:rPr lang="ru-RU" sz="1600" b="1" dirty="0">
                <a:solidFill>
                  <a:srgbClr val="FF0000"/>
                </a:solidFill>
                <a:latin typeface="Arial" pitchFamily="34" charset="0"/>
              </a:rPr>
              <a:t>кольцеобразным</a:t>
            </a:r>
            <a:r>
              <a:rPr lang="ru-RU" sz="1600" b="1" dirty="0">
                <a:latin typeface="Arial" pitchFamily="34" charset="0"/>
              </a:rPr>
              <a:t>. И, наконец, Солнце может не полностью скрываться за диском Луны из-за несовпадения их центров на небе. Такое </a:t>
            </a:r>
            <a:r>
              <a:rPr lang="ru-RU" sz="1600" b="1" dirty="0">
                <a:solidFill>
                  <a:srgbClr val="FF0000"/>
                </a:solidFill>
                <a:latin typeface="Arial" pitchFamily="34" charset="0"/>
              </a:rPr>
              <a:t>затмение называется частным.</a:t>
            </a:r>
            <a:r>
              <a:rPr lang="ru-RU" sz="1600" b="1" dirty="0">
                <a:latin typeface="Arial" pitchFamily="34" charset="0"/>
              </a:rPr>
              <a:t> Наблюдать такое красивое образование, как </a:t>
            </a:r>
            <a:r>
              <a:rPr lang="ru-RU" sz="1600" b="1" dirty="0">
                <a:solidFill>
                  <a:srgbClr val="FF0000"/>
                </a:solidFill>
                <a:latin typeface="Arial" pitchFamily="34" charset="0"/>
              </a:rPr>
              <a:t>солнечная корона, можно лишь во время полных затмений. </a:t>
            </a:r>
          </a:p>
        </p:txBody>
      </p:sp>
      <p:pic>
        <p:nvPicPr>
          <p:cNvPr id="12293" name="Picture 5" descr="foto0024-m">
            <a:hlinkClick r:id="rId2"/>
          </p:cNvPr>
          <p:cNvPicPr>
            <a:picLocks noGrp="1" noChangeAspect="1" noChangeArrowheads="1"/>
          </p:cNvPicPr>
          <p:nvPr>
            <p:ph sz="quarter" idx="2"/>
          </p:nvPr>
        </p:nvPicPr>
        <p:blipFill>
          <a:blip r:embed="rId3" cstate="print"/>
          <a:srcRect/>
          <a:stretch>
            <a:fillRect/>
          </a:stretch>
        </p:blipFill>
        <p:spPr>
          <a:xfrm>
            <a:off x="5896299" y="0"/>
            <a:ext cx="3247701" cy="2306635"/>
          </a:xfrm>
          <a:ln/>
        </p:spPr>
      </p:pic>
      <p:pic>
        <p:nvPicPr>
          <p:cNvPr id="12297" name="Picture 9" descr="foto0025-m">
            <a:hlinkClick r:id="rId4"/>
          </p:cNvPr>
          <p:cNvPicPr>
            <a:picLocks noGrp="1" noChangeAspect="1" noChangeArrowheads="1"/>
          </p:cNvPicPr>
          <p:nvPr>
            <p:ph sz="quarter" idx="3"/>
          </p:nvPr>
        </p:nvPicPr>
        <p:blipFill>
          <a:blip r:embed="rId5" cstate="print"/>
          <a:stretch>
            <a:fillRect/>
          </a:stretch>
        </p:blipFill>
        <p:spPr>
          <a:xfrm>
            <a:off x="7072330" y="5429264"/>
            <a:ext cx="1905000" cy="1276350"/>
          </a:xfrm>
          <a:ln/>
        </p:spPr>
      </p:pic>
      <p:pic>
        <p:nvPicPr>
          <p:cNvPr id="6" name="Picture 6" descr="foto0026-m">
            <a:hlinkClick r:id="rId6"/>
          </p:cNvPr>
          <p:cNvPicPr>
            <a:picLocks noChangeAspect="1" noChangeArrowheads="1"/>
          </p:cNvPicPr>
          <p:nvPr/>
        </p:nvPicPr>
        <p:blipFill>
          <a:blip r:embed="rId7" cstate="print"/>
          <a:srcRect/>
          <a:stretch>
            <a:fillRect/>
          </a:stretch>
        </p:blipFill>
        <p:spPr bwMode="auto">
          <a:xfrm>
            <a:off x="6023714" y="2357430"/>
            <a:ext cx="3120286" cy="2532428"/>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fltVal val="0"/>
                                          </p:val>
                                        </p:tav>
                                        <p:tav tm="100000">
                                          <p:val>
                                            <p:strVal val="#ppt_h"/>
                                          </p:val>
                                        </p:tav>
                                      </p:tavLst>
                                    </p:anim>
                                    <p:anim calcmode="lin" valueType="num">
                                      <p:cBhvr>
                                        <p:cTn id="9" dur="500" fill="hold"/>
                                        <p:tgtEl>
                                          <p:spTgt spid="12290"/>
                                        </p:tgtEl>
                                        <p:attrNameLst>
                                          <p:attrName>style.rotation</p:attrName>
                                        </p:attrNameLst>
                                      </p:cBhvr>
                                      <p:tavLst>
                                        <p:tav tm="0">
                                          <p:val>
                                            <p:fltVal val="90"/>
                                          </p:val>
                                        </p:tav>
                                        <p:tav tm="100000">
                                          <p:val>
                                            <p:fltVal val="0"/>
                                          </p:val>
                                        </p:tav>
                                      </p:tavLst>
                                    </p:anim>
                                    <p:animEffect transition="in" filter="fade">
                                      <p:cBhvr>
                                        <p:cTn id="10" dur="500"/>
                                        <p:tgtEl>
                                          <p:spTgt spid="12290"/>
                                        </p:tgtEl>
                                      </p:cBhvr>
                                    </p:animEffect>
                                  </p:childTnLst>
                                </p:cTn>
                              </p:par>
                            </p:childTnLst>
                          </p:cTn>
                        </p:par>
                        <p:par>
                          <p:cTn id="11" fill="hold">
                            <p:stCondLst>
                              <p:cond delay="900"/>
                            </p:stCondLst>
                            <p:childTnLst>
                              <p:par>
                                <p:cTn id="12" presetID="53" presetClass="entr" presetSubtype="0" fill="hold" grpId="0" nodeType="afterEffect">
                                  <p:stCondLst>
                                    <p:cond delay="0"/>
                                  </p:stCondLst>
                                  <p:childTnLst>
                                    <p:set>
                                      <p:cBhvr>
                                        <p:cTn id="13" dur="1" fill="hold">
                                          <p:stCondLst>
                                            <p:cond delay="0"/>
                                          </p:stCondLst>
                                        </p:cTn>
                                        <p:tgtEl>
                                          <p:spTgt spid="12291">
                                            <p:txEl>
                                              <p:pRg st="0" end="0"/>
                                            </p:txEl>
                                          </p:spTgt>
                                        </p:tgtEl>
                                        <p:attrNameLst>
                                          <p:attrName>style.visibility</p:attrName>
                                        </p:attrNameLst>
                                      </p:cBhvr>
                                      <p:to>
                                        <p:strVal val="visible"/>
                                      </p:to>
                                    </p:set>
                                    <p:anim calcmode="lin" valueType="num">
                                      <p:cBhvr>
                                        <p:cTn id="14" dur="500" fill="hold"/>
                                        <p:tgtEl>
                                          <p:spTgt spid="12291">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2291">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2291">
                                            <p:txEl>
                                              <p:pRg st="0" end="0"/>
                                            </p:txEl>
                                          </p:spTgt>
                                        </p:tgtEl>
                                      </p:cBhvr>
                                    </p:animEffect>
                                  </p:childTnLst>
                                </p:cTn>
                              </p:par>
                            </p:childTnLst>
                          </p:cTn>
                        </p:par>
                        <p:par>
                          <p:cTn id="17" fill="hold">
                            <p:stCondLst>
                              <p:cond delay="1400"/>
                            </p:stCondLst>
                            <p:childTnLst>
                              <p:par>
                                <p:cTn id="18" presetID="53" presetClass="entr" presetSubtype="0" fill="hold" grpId="0" nodeType="afterEffect">
                                  <p:stCondLst>
                                    <p:cond delay="0"/>
                                  </p:stCondLst>
                                  <p:childTnLst>
                                    <p:set>
                                      <p:cBhvr>
                                        <p:cTn id="19" dur="1" fill="hold">
                                          <p:stCondLst>
                                            <p:cond delay="0"/>
                                          </p:stCondLst>
                                        </p:cTn>
                                        <p:tgtEl>
                                          <p:spTgt spid="12291">
                                            <p:txEl>
                                              <p:pRg st="1" end="1"/>
                                            </p:txEl>
                                          </p:spTgt>
                                        </p:tgtEl>
                                        <p:attrNameLst>
                                          <p:attrName>style.visibility</p:attrName>
                                        </p:attrNameLst>
                                      </p:cBhvr>
                                      <p:to>
                                        <p:strVal val="visible"/>
                                      </p:to>
                                    </p:set>
                                    <p:anim calcmode="lin" valueType="num">
                                      <p:cBhvr>
                                        <p:cTn id="20" dur="500" fill="hold"/>
                                        <p:tgtEl>
                                          <p:spTgt spid="12291">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12291">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12291">
                                            <p:txEl>
                                              <p:pRg st="1" end="1"/>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12293"/>
                                        </p:tgtEl>
                                        <p:attrNameLst>
                                          <p:attrName>style.visibility</p:attrName>
                                        </p:attrNameLst>
                                      </p:cBhvr>
                                      <p:to>
                                        <p:strVal val="visible"/>
                                      </p:to>
                                    </p:set>
                                    <p:animEffect transition="in" filter="slide(fromBottom)">
                                      <p:cBhvr>
                                        <p:cTn id="25" dur="500"/>
                                        <p:tgtEl>
                                          <p:spTgt spid="12293"/>
                                        </p:tgtEl>
                                      </p:cBhvr>
                                    </p:animEffect>
                                  </p:childTnLst>
                                </p:cTn>
                              </p:par>
                              <p:par>
                                <p:cTn id="26" presetID="12" presetClass="entr" presetSubtype="4" fill="hold" nodeType="withEffect">
                                  <p:stCondLst>
                                    <p:cond delay="0"/>
                                  </p:stCondLst>
                                  <p:childTnLst>
                                    <p:set>
                                      <p:cBhvr>
                                        <p:cTn id="27" dur="1" fill="hold">
                                          <p:stCondLst>
                                            <p:cond delay="0"/>
                                          </p:stCondLst>
                                        </p:cTn>
                                        <p:tgtEl>
                                          <p:spTgt spid="12297"/>
                                        </p:tgtEl>
                                        <p:attrNameLst>
                                          <p:attrName>style.visibility</p:attrName>
                                        </p:attrNameLst>
                                      </p:cBhvr>
                                      <p:to>
                                        <p:strVal val="visible"/>
                                      </p:to>
                                    </p:set>
                                    <p:animEffect transition="in" filter="slide(fromBottom)">
                                      <p:cBhvr>
                                        <p:cTn id="28" dur="500"/>
                                        <p:tgtEl>
                                          <p:spTgt spid="12297"/>
                                        </p:tgtEl>
                                      </p:cBhvr>
                                    </p:animEffect>
                                  </p:childTnLst>
                                </p:cTn>
                              </p:par>
                              <p:par>
                                <p:cTn id="29" presetID="17" presetClass="entr" presetSubtype="1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0"/>
            <a:ext cx="8686800" cy="1052513"/>
          </a:xfrm>
        </p:spPr>
        <p:txBody>
          <a:bodyPr>
            <a:normAutofit/>
          </a:bodyPr>
          <a:lstStyle/>
          <a:p>
            <a:r>
              <a:rPr lang="ru-RU" sz="4000" b="1">
                <a:solidFill>
                  <a:schemeClr val="hlink"/>
                </a:solidFill>
                <a:latin typeface="Times New Roman" pitchFamily="18" charset="0"/>
              </a:rPr>
              <a:t>Причины солнечных затмений</a:t>
            </a:r>
            <a:endParaRPr lang="ru-RU" sz="4000">
              <a:solidFill>
                <a:schemeClr val="hlink"/>
              </a:solidFill>
              <a:latin typeface="Times New Roman" pitchFamily="18" charset="0"/>
            </a:endParaRPr>
          </a:p>
        </p:txBody>
      </p:sp>
      <p:sp>
        <p:nvSpPr>
          <p:cNvPr id="102403" name="Rectangle 3"/>
          <p:cNvSpPr>
            <a:spLocks noGrp="1" noChangeArrowheads="1"/>
          </p:cNvSpPr>
          <p:nvPr>
            <p:ph type="body" sz="half" idx="1"/>
          </p:nvPr>
        </p:nvSpPr>
        <p:spPr>
          <a:xfrm>
            <a:off x="179388" y="908050"/>
            <a:ext cx="5976937" cy="5949950"/>
          </a:xfrm>
        </p:spPr>
        <p:txBody>
          <a:bodyPr/>
          <a:lstStyle/>
          <a:p>
            <a:pPr>
              <a:lnSpc>
                <a:spcPct val="90000"/>
              </a:lnSpc>
              <a:buFont typeface="Wingdings" pitchFamily="2" charset="2"/>
              <a:buNone/>
            </a:pPr>
            <a:r>
              <a:rPr lang="ru-RU" sz="1600" b="1" dirty="0">
                <a:latin typeface="Arial" pitchFamily="34" charset="0"/>
              </a:rPr>
              <a:t>Плоскость лунной орбиты в пересечении с небом образует большой круг - лунный путь. Плоскость земной орбиты пересекается с небесной сферой по эклиптике. Плоскость лунной орбиты наклонена к плоскости эклиптики под углом 5°09?. Период обращения Луны вокруг Земли </a:t>
            </a:r>
            <a:r>
              <a:rPr lang="ru-RU" sz="1600" b="1" dirty="0">
                <a:solidFill>
                  <a:schemeClr val="tx2">
                    <a:lumMod val="50000"/>
                  </a:schemeClr>
                </a:solidFill>
                <a:latin typeface="Arial" pitchFamily="34" charset="0"/>
              </a:rPr>
              <a:t>(звездный, или сидерический период</a:t>
            </a:r>
            <a:r>
              <a:rPr lang="ru-RU" sz="1600" b="1" dirty="0">
                <a:latin typeface="Arial" pitchFamily="34" charset="0"/>
              </a:rPr>
              <a:t>) Р = 27,32166 земных суток или 27 </a:t>
            </a:r>
            <a:r>
              <a:rPr lang="ru-RU" sz="1600" b="1" dirty="0" err="1">
                <a:latin typeface="Arial" pitchFamily="34" charset="0"/>
              </a:rPr>
              <a:t>сут</a:t>
            </a:r>
            <a:r>
              <a:rPr lang="ru-RU" sz="1600" b="1" dirty="0">
                <a:latin typeface="Arial" pitchFamily="34" charset="0"/>
              </a:rPr>
              <a:t> 7 час 43 мин. </a:t>
            </a:r>
          </a:p>
          <a:p>
            <a:pPr>
              <a:lnSpc>
                <a:spcPct val="90000"/>
              </a:lnSpc>
              <a:buFont typeface="Wingdings" pitchFamily="2" charset="2"/>
              <a:buNone/>
            </a:pPr>
            <a:r>
              <a:rPr lang="ru-RU" sz="1600" b="1" dirty="0">
                <a:latin typeface="Arial" pitchFamily="34" charset="0"/>
              </a:rPr>
              <a:t>Плоскость эклиптики и лунный путь пересекаются друг с другом по прямой линии, называемой линией узлов. Точки пересечения линии узлов с эклиптикой называются восходящим и нисходящим узлами лунной орбиты. Лунные узлы непрерывно перемещаются навстречу движению самой Луны, то есть к западу, совершая полный оборот за 18,6 года. Так как плоскость лунной орбиты наклонена к плоскости эклиптики под углом в 5°09?, Луна во время новолуния или полнолуния может находиться далеко от плоскости эклиптики, и диск Луны пройдет выше или ниже диска Солнца. При этом затмения не происходит. Чтобы произошло солнечное или лунное затмение, необходимо, чтобы Луна во время новолуния или полнолуния находилась вблизи восходящего или нисходящего узла своей орбиты, т.е. недалеко от эклиптики. </a:t>
            </a:r>
          </a:p>
        </p:txBody>
      </p:sp>
      <p:pic>
        <p:nvPicPr>
          <p:cNvPr id="102406" name="Picture 6" descr="foto0029-m">
            <a:hlinkClick r:id="rId2"/>
          </p:cNvPr>
          <p:cNvPicPr>
            <a:picLocks noGrp="1" noChangeAspect="1" noChangeArrowheads="1"/>
          </p:cNvPicPr>
          <p:nvPr>
            <p:ph sz="half" idx="2"/>
          </p:nvPr>
        </p:nvPicPr>
        <p:blipFill>
          <a:blip r:embed="rId3" cstate="print"/>
          <a:srcRect/>
          <a:stretch>
            <a:fillRect/>
          </a:stretch>
        </p:blipFill>
        <p:spPr>
          <a:xfrm>
            <a:off x="6084888" y="1584325"/>
            <a:ext cx="3059112" cy="2954338"/>
          </a:xfr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p:cTn id="7" dur="1000" fill="hold"/>
                                        <p:tgtEl>
                                          <p:spTgt spid="102402"/>
                                        </p:tgtEl>
                                        <p:attrNameLst>
                                          <p:attrName>ppt_x</p:attrName>
                                        </p:attrNameLst>
                                      </p:cBhvr>
                                      <p:tavLst>
                                        <p:tav tm="0">
                                          <p:val>
                                            <p:strVal val="#ppt_x-.2"/>
                                          </p:val>
                                        </p:tav>
                                        <p:tav tm="100000">
                                          <p:val>
                                            <p:strVal val="#ppt_x"/>
                                          </p:val>
                                        </p:tav>
                                      </p:tavLst>
                                    </p:anim>
                                    <p:anim calcmode="lin" valueType="num">
                                      <p:cBhvr>
                                        <p:cTn id="8" dur="1000" fill="hold"/>
                                        <p:tgtEl>
                                          <p:spTgt spid="10240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402"/>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102403">
                                            <p:txEl>
                                              <p:pRg st="0" end="0"/>
                                            </p:txEl>
                                          </p:spTgt>
                                        </p:tgtEl>
                                        <p:attrNameLst>
                                          <p:attrName>style.visibility</p:attrName>
                                        </p:attrNameLst>
                                      </p:cBhvr>
                                      <p:to>
                                        <p:strVal val="visible"/>
                                      </p:to>
                                    </p:set>
                                    <p:animScale>
                                      <p:cBhvr>
                                        <p:cTn id="13" dur="1000" decel="50000" fill="hold">
                                          <p:stCondLst>
                                            <p:cond delay="0"/>
                                          </p:stCondLst>
                                        </p:cTn>
                                        <p:tgtEl>
                                          <p:spTgt spid="10240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102403">
                                            <p:txEl>
                                              <p:pRg st="0" end="0"/>
                                            </p:txEl>
                                          </p:spTgt>
                                        </p:tgtEl>
                                        <p:attrNameLst>
                                          <p:attrName>ppt_x</p:attrName>
                                          <p:attrName>ppt_y</p:attrName>
                                        </p:attrNameLst>
                                      </p:cBhvr>
                                    </p:animMotion>
                                    <p:animEffect transition="in" filter="fade">
                                      <p:cBhvr>
                                        <p:cTn id="15" dur="1000"/>
                                        <p:tgtEl>
                                          <p:spTgt spid="102403">
                                            <p:txEl>
                                              <p:pRg st="0" end="0"/>
                                            </p:txEl>
                                          </p:spTgt>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102403">
                                            <p:txEl>
                                              <p:pRg st="1" end="1"/>
                                            </p:txEl>
                                          </p:spTgt>
                                        </p:tgtEl>
                                        <p:attrNameLst>
                                          <p:attrName>style.visibility</p:attrName>
                                        </p:attrNameLst>
                                      </p:cBhvr>
                                      <p:to>
                                        <p:strVal val="visible"/>
                                      </p:to>
                                    </p:set>
                                    <p:animScale>
                                      <p:cBhvr>
                                        <p:cTn id="19" dur="1000" decel="50000" fill="hold">
                                          <p:stCondLst>
                                            <p:cond delay="0"/>
                                          </p:stCondLst>
                                        </p:cTn>
                                        <p:tgtEl>
                                          <p:spTgt spid="10240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02403">
                                            <p:txEl>
                                              <p:pRg st="1" end="1"/>
                                            </p:txEl>
                                          </p:spTgt>
                                        </p:tgtEl>
                                        <p:attrNameLst>
                                          <p:attrName>ppt_x</p:attrName>
                                          <p:attrName>ppt_y</p:attrName>
                                        </p:attrNameLst>
                                      </p:cBhvr>
                                    </p:animMotion>
                                    <p:animEffect transition="in" filter="fade">
                                      <p:cBhvr>
                                        <p:cTn id="21" dur="1000"/>
                                        <p:tgtEl>
                                          <p:spTgt spid="102403">
                                            <p:txEl>
                                              <p:pRg st="1" end="1"/>
                                            </p:txEl>
                                          </p:spTgt>
                                        </p:tgtEl>
                                      </p:cBhvr>
                                    </p:animEffect>
                                  </p:childTnLst>
                                </p:cTn>
                              </p:par>
                              <p:par>
                                <p:cTn id="22" presetID="54" presetClass="entr" presetSubtype="0" accel="100000" fill="hold" nodeType="withEffect">
                                  <p:stCondLst>
                                    <p:cond delay="0"/>
                                  </p:stCondLst>
                                  <p:childTnLst>
                                    <p:set>
                                      <p:cBhvr>
                                        <p:cTn id="23" dur="1" fill="hold">
                                          <p:stCondLst>
                                            <p:cond delay="0"/>
                                          </p:stCondLst>
                                        </p:cTn>
                                        <p:tgtEl>
                                          <p:spTgt spid="102406"/>
                                        </p:tgtEl>
                                        <p:attrNameLst>
                                          <p:attrName>style.visibility</p:attrName>
                                        </p:attrNameLst>
                                      </p:cBhvr>
                                      <p:to>
                                        <p:strVal val="visible"/>
                                      </p:to>
                                    </p:set>
                                    <p:anim calcmode="lin" valueType="num">
                                      <p:cBhvr>
                                        <p:cTn id="24" dur="500" fill="hold"/>
                                        <p:tgtEl>
                                          <p:spTgt spid="102406"/>
                                        </p:tgtEl>
                                        <p:attrNameLst>
                                          <p:attrName>ppt_w</p:attrName>
                                        </p:attrNameLst>
                                      </p:cBhvr>
                                      <p:tavLst>
                                        <p:tav tm="0">
                                          <p:val>
                                            <p:strVal val="#ppt_w*0.05"/>
                                          </p:val>
                                        </p:tav>
                                        <p:tav tm="100000">
                                          <p:val>
                                            <p:strVal val="#ppt_w"/>
                                          </p:val>
                                        </p:tav>
                                      </p:tavLst>
                                    </p:anim>
                                    <p:anim calcmode="lin" valueType="num">
                                      <p:cBhvr>
                                        <p:cTn id="25" dur="500" fill="hold"/>
                                        <p:tgtEl>
                                          <p:spTgt spid="102406"/>
                                        </p:tgtEl>
                                        <p:attrNameLst>
                                          <p:attrName>ppt_h</p:attrName>
                                        </p:attrNameLst>
                                      </p:cBhvr>
                                      <p:tavLst>
                                        <p:tav tm="0">
                                          <p:val>
                                            <p:strVal val="#ppt_h"/>
                                          </p:val>
                                        </p:tav>
                                        <p:tav tm="100000">
                                          <p:val>
                                            <p:strVal val="#ppt_h"/>
                                          </p:val>
                                        </p:tav>
                                      </p:tavLst>
                                    </p:anim>
                                    <p:anim calcmode="lin" valueType="num">
                                      <p:cBhvr>
                                        <p:cTn id="26" dur="500" fill="hold"/>
                                        <p:tgtEl>
                                          <p:spTgt spid="102406"/>
                                        </p:tgtEl>
                                        <p:attrNameLst>
                                          <p:attrName>ppt_x</p:attrName>
                                        </p:attrNameLst>
                                      </p:cBhvr>
                                      <p:tavLst>
                                        <p:tav tm="0">
                                          <p:val>
                                            <p:strVal val="#ppt_x-.2"/>
                                          </p:val>
                                        </p:tav>
                                        <p:tav tm="100000">
                                          <p:val>
                                            <p:strVal val="#ppt_x"/>
                                          </p:val>
                                        </p:tav>
                                      </p:tavLst>
                                    </p:anim>
                                    <p:anim calcmode="lin" valueType="num">
                                      <p:cBhvr>
                                        <p:cTn id="27" dur="500" fill="hold"/>
                                        <p:tgtEl>
                                          <p:spTgt spid="102406"/>
                                        </p:tgtEl>
                                        <p:attrNameLst>
                                          <p:attrName>ppt_y</p:attrName>
                                        </p:attrNameLst>
                                      </p:cBhvr>
                                      <p:tavLst>
                                        <p:tav tm="0">
                                          <p:val>
                                            <p:strVal val="#ppt_y"/>
                                          </p:val>
                                        </p:tav>
                                        <p:tav tm="100000">
                                          <p:val>
                                            <p:strVal val="#ppt_y"/>
                                          </p:val>
                                        </p:tav>
                                      </p:tavLst>
                                    </p:anim>
                                    <p:animEffect transition="in" filter="fade">
                                      <p:cBhvr>
                                        <p:cTn id="28" dur="500"/>
                                        <p:tgtEl>
                                          <p:spTgt spid="10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p:bldP spid="10240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5" name="Picture 7"/>
          <p:cNvPicPr>
            <a:picLocks noChangeAspect="1" noChangeArrowheads="1"/>
          </p:cNvPicPr>
          <p:nvPr/>
        </p:nvPicPr>
        <p:blipFill>
          <a:blip r:embed="rId2" cstate="print"/>
          <a:srcRect/>
          <a:stretch>
            <a:fillRect/>
          </a:stretch>
        </p:blipFill>
        <p:spPr bwMode="auto">
          <a:xfrm>
            <a:off x="0" y="0"/>
            <a:ext cx="9144000" cy="5214950"/>
          </a:xfrm>
          <a:prstGeom prst="rect">
            <a:avLst/>
          </a:prstGeom>
          <a:noFill/>
          <a:ln w="9525" algn="ctr">
            <a:noFill/>
            <a:miter lim="800000"/>
            <a:headEnd/>
            <a:tailEnd/>
          </a:ln>
        </p:spPr>
      </p:pic>
      <p:sp>
        <p:nvSpPr>
          <p:cNvPr id="38916" name="Rectangle 8"/>
          <p:cNvSpPr>
            <a:spLocks noChangeArrowheads="1"/>
          </p:cNvSpPr>
          <p:nvPr/>
        </p:nvSpPr>
        <p:spPr bwMode="auto">
          <a:xfrm>
            <a:off x="0" y="5214950"/>
            <a:ext cx="9144000" cy="1569660"/>
          </a:xfrm>
          <a:prstGeom prst="rect">
            <a:avLst/>
          </a:prstGeom>
          <a:noFill/>
          <a:ln w="9525" algn="ctr">
            <a:noFill/>
            <a:miter lim="800000"/>
            <a:headEnd/>
            <a:tailEnd/>
          </a:ln>
        </p:spPr>
        <p:txBody>
          <a:bodyPr wrap="square">
            <a:spAutoFit/>
          </a:bodyPr>
          <a:lstStyle/>
          <a:p>
            <a:pPr>
              <a:spcBef>
                <a:spcPct val="20000"/>
              </a:spcBef>
            </a:pPr>
            <a:r>
              <a:rPr lang="ru-RU" sz="2400" dirty="0">
                <a:solidFill>
                  <a:schemeClr val="tx1"/>
                </a:solidFill>
              </a:rPr>
              <a:t>Лунное затмение </a:t>
            </a:r>
            <a:r>
              <a:rPr lang="ru-RU" sz="2400" dirty="0" smtClean="0">
                <a:solidFill>
                  <a:schemeClr val="tx1"/>
                </a:solidFill>
              </a:rPr>
              <a:t>происходит тогда, когда Луна попадает в земную тень, которая имеет форму конуса и окружена полутенью. Оно продолжается </a:t>
            </a:r>
            <a:r>
              <a:rPr lang="ru-RU" sz="2400" dirty="0">
                <a:solidFill>
                  <a:schemeClr val="tx1"/>
                </a:solidFill>
              </a:rPr>
              <a:t>не более </a:t>
            </a:r>
            <a:r>
              <a:rPr lang="ru-RU" sz="2400" dirty="0" smtClean="0">
                <a:solidFill>
                  <a:schemeClr val="tx1"/>
                </a:solidFill>
              </a:rPr>
              <a:t>1 часа</a:t>
            </a:r>
            <a:r>
              <a:rPr lang="ru-RU" sz="2400" dirty="0">
                <a:solidFill>
                  <a:schemeClr val="tx1"/>
                </a:solidFill>
              </a:rPr>
              <a:t>. Во время затмения Луна выглядит очень тускло.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68615"/>
                                        </p:tgtEl>
                                        <p:attrNameLst>
                                          <p:attrName>style.visibility</p:attrName>
                                        </p:attrNameLst>
                                      </p:cBhvr>
                                      <p:to>
                                        <p:strVal val="visible"/>
                                      </p:to>
                                    </p:set>
                                    <p:animEffect transition="in" filter="checkerboard(across)">
                                      <p:cBhvr>
                                        <p:cTn id="7" dur="500"/>
                                        <p:tgtEl>
                                          <p:spTgt spid="6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00338" y="0"/>
            <a:ext cx="4800620" cy="620713"/>
          </a:xfrm>
        </p:spPr>
        <p:txBody>
          <a:bodyPr/>
          <a:lstStyle/>
          <a:p>
            <a:r>
              <a:rPr lang="ru-RU" sz="3600" b="1" dirty="0">
                <a:solidFill>
                  <a:schemeClr val="bg1">
                    <a:lumMod val="60000"/>
                    <a:lumOff val="40000"/>
                  </a:schemeClr>
                </a:solidFill>
              </a:rPr>
              <a:t>Лунные затмения</a:t>
            </a:r>
          </a:p>
        </p:txBody>
      </p:sp>
      <p:pic>
        <p:nvPicPr>
          <p:cNvPr id="17412" name="Picture 4" descr="1272"/>
          <p:cNvPicPr>
            <a:picLocks noChangeAspect="1" noChangeArrowheads="1"/>
          </p:cNvPicPr>
          <p:nvPr/>
        </p:nvPicPr>
        <p:blipFill>
          <a:blip r:embed="rId2" cstate="print"/>
          <a:srcRect/>
          <a:stretch>
            <a:fillRect/>
          </a:stretch>
        </p:blipFill>
        <p:spPr bwMode="auto">
          <a:xfrm>
            <a:off x="0" y="0"/>
            <a:ext cx="2438400" cy="2093913"/>
          </a:xfrm>
          <a:prstGeom prst="rect">
            <a:avLst/>
          </a:prstGeom>
          <a:noFill/>
        </p:spPr>
      </p:pic>
      <p:sp>
        <p:nvSpPr>
          <p:cNvPr id="17413" name="Text Box 5"/>
          <p:cNvSpPr txBox="1">
            <a:spLocks noChangeArrowheads="1"/>
          </p:cNvSpPr>
          <p:nvPr/>
        </p:nvSpPr>
        <p:spPr bwMode="auto">
          <a:xfrm>
            <a:off x="1" y="2143117"/>
            <a:ext cx="2428860" cy="907941"/>
          </a:xfrm>
          <a:prstGeom prst="rect">
            <a:avLst/>
          </a:prstGeom>
          <a:noFill/>
          <a:ln w="9525">
            <a:noFill/>
            <a:miter lim="800000"/>
            <a:headEnd/>
            <a:tailEnd/>
          </a:ln>
          <a:effectLst/>
        </p:spPr>
        <p:txBody>
          <a:bodyPr wrap="square">
            <a:spAutoFit/>
          </a:bodyPr>
          <a:lstStyle/>
          <a:p>
            <a:pPr algn="ctr">
              <a:spcBef>
                <a:spcPct val="50000"/>
              </a:spcBef>
            </a:pPr>
            <a:r>
              <a:rPr lang="ru-RU" sz="1400" dirty="0">
                <a:latin typeface="Times New Roman" pitchFamily="18" charset="0"/>
              </a:rPr>
              <a:t>Затмение Луны </a:t>
            </a:r>
            <a:endParaRPr lang="ru-RU" sz="1400" dirty="0" smtClean="0">
              <a:latin typeface="Times New Roman" pitchFamily="18" charset="0"/>
            </a:endParaRPr>
          </a:p>
          <a:p>
            <a:pPr algn="ctr">
              <a:spcBef>
                <a:spcPct val="50000"/>
              </a:spcBef>
            </a:pPr>
            <a:r>
              <a:rPr lang="ru-RU" sz="1400" dirty="0" smtClean="0">
                <a:latin typeface="Times New Roman" pitchFamily="18" charset="0"/>
              </a:rPr>
              <a:t>16 </a:t>
            </a:r>
            <a:r>
              <a:rPr lang="ru-RU" sz="1400" dirty="0">
                <a:latin typeface="Times New Roman" pitchFamily="18" charset="0"/>
              </a:rPr>
              <a:t>июля 2000г. </a:t>
            </a:r>
          </a:p>
          <a:p>
            <a:pPr>
              <a:spcBef>
                <a:spcPct val="50000"/>
              </a:spcBef>
            </a:pPr>
            <a:r>
              <a:rPr lang="ru-RU" sz="1200" dirty="0">
                <a:latin typeface="Times New Roman" pitchFamily="18" charset="0"/>
              </a:rPr>
              <a:t>   </a:t>
            </a:r>
          </a:p>
        </p:txBody>
      </p:sp>
      <p:sp>
        <p:nvSpPr>
          <p:cNvPr id="17414" name="Text Box 6"/>
          <p:cNvSpPr txBox="1">
            <a:spLocks noChangeArrowheads="1"/>
          </p:cNvSpPr>
          <p:nvPr/>
        </p:nvSpPr>
        <p:spPr bwMode="auto">
          <a:xfrm>
            <a:off x="2428860" y="765175"/>
            <a:ext cx="6572296" cy="3600986"/>
          </a:xfrm>
          <a:prstGeom prst="rect">
            <a:avLst/>
          </a:prstGeom>
          <a:noFill/>
          <a:ln w="9525">
            <a:noFill/>
            <a:miter lim="800000"/>
            <a:headEnd/>
            <a:tailEnd/>
          </a:ln>
          <a:effectLst/>
        </p:spPr>
        <p:txBody>
          <a:bodyPr wrap="square">
            <a:spAutoFit/>
          </a:bodyPr>
          <a:lstStyle/>
          <a:p>
            <a:pPr algn="ctr"/>
            <a:r>
              <a:rPr lang="ru-RU" b="1" dirty="0">
                <a:solidFill>
                  <a:schemeClr val="tx2">
                    <a:lumMod val="50000"/>
                  </a:schemeClr>
                </a:solidFill>
              </a:rPr>
              <a:t>Виды лунного затмения:</a:t>
            </a:r>
            <a:r>
              <a:rPr lang="ru-RU" dirty="0">
                <a:solidFill>
                  <a:schemeClr val="tx2">
                    <a:lumMod val="50000"/>
                  </a:schemeClr>
                </a:solidFill>
              </a:rPr>
              <a:t> </a:t>
            </a:r>
          </a:p>
          <a:p>
            <a:r>
              <a:rPr lang="ru-RU" sz="2000" b="1" i="1" dirty="0">
                <a:solidFill>
                  <a:srgbClr val="FF0000"/>
                </a:solidFill>
              </a:rPr>
              <a:t>1. частное</a:t>
            </a:r>
            <a:r>
              <a:rPr lang="ru-RU" sz="2000" b="1" dirty="0">
                <a:solidFill>
                  <a:srgbClr val="FF0000"/>
                </a:solidFill>
              </a:rPr>
              <a:t> </a:t>
            </a:r>
            <a:r>
              <a:rPr lang="ru-RU" sz="2000" b="1" dirty="0" smtClean="0">
                <a:solidFill>
                  <a:srgbClr val="FF0000"/>
                </a:solidFill>
              </a:rPr>
              <a:t>теневое</a:t>
            </a:r>
            <a:r>
              <a:rPr lang="ru-RU" sz="2000" b="1" dirty="0" smtClean="0"/>
              <a:t>-</a:t>
            </a:r>
            <a:r>
              <a:rPr lang="ru-RU" sz="2000" dirty="0" smtClean="0"/>
              <a:t> </a:t>
            </a:r>
            <a:r>
              <a:rPr lang="ru-RU" sz="2000" dirty="0"/>
              <a:t>тень Земли закрывает часть Луны. </a:t>
            </a:r>
          </a:p>
          <a:p>
            <a:r>
              <a:rPr lang="ru-RU" sz="2000" b="1" i="1" dirty="0">
                <a:solidFill>
                  <a:srgbClr val="FF0000"/>
                </a:solidFill>
              </a:rPr>
              <a:t>2. </a:t>
            </a:r>
            <a:r>
              <a:rPr lang="ru-RU" sz="2000" b="1" i="1" dirty="0" smtClean="0">
                <a:solidFill>
                  <a:srgbClr val="FF0000"/>
                </a:solidFill>
              </a:rPr>
              <a:t>Полное теневое</a:t>
            </a:r>
            <a:r>
              <a:rPr lang="ru-RU" sz="2000" dirty="0" smtClean="0">
                <a:solidFill>
                  <a:srgbClr val="FF0000"/>
                </a:solidFill>
              </a:rPr>
              <a:t> </a:t>
            </a:r>
            <a:r>
              <a:rPr lang="ru-RU" sz="2000" dirty="0">
                <a:solidFill>
                  <a:srgbClr val="FF0000"/>
                </a:solidFill>
              </a:rPr>
              <a:t>- </a:t>
            </a:r>
            <a:r>
              <a:rPr lang="ru-RU" sz="2000" dirty="0"/>
              <a:t>тень Земли закрывает полностью Луну. </a:t>
            </a:r>
          </a:p>
          <a:p>
            <a:pPr algn="ctr"/>
            <a:r>
              <a:rPr lang="ru-RU" sz="2000" dirty="0"/>
              <a:t> </a:t>
            </a:r>
            <a:r>
              <a:rPr lang="ru-RU" sz="2000" i="1" dirty="0"/>
              <a:t>   Лунное затмение происходит в полнолунии или близкой точке с  максимальной продолжительностью  1 час 44 мин.</a:t>
            </a:r>
          </a:p>
          <a:p>
            <a:pPr algn="ctr">
              <a:spcBef>
                <a:spcPct val="50000"/>
              </a:spcBef>
            </a:pPr>
            <a:r>
              <a:rPr lang="ru-RU" sz="2000" dirty="0"/>
              <a:t>Красноватый цвет диска Луны объясняется тем, что через атмосферу лучше всего проходят красные и оранжевые лучи.</a:t>
            </a:r>
          </a:p>
          <a:p>
            <a:endParaRPr lang="ru-RU" sz="2000" i="1" dirty="0"/>
          </a:p>
        </p:txBody>
      </p:sp>
      <p:pic>
        <p:nvPicPr>
          <p:cNvPr id="17415" name="Picture 7" descr="1271"/>
          <p:cNvPicPr>
            <a:picLocks noChangeAspect="1" noChangeArrowheads="1"/>
          </p:cNvPicPr>
          <p:nvPr/>
        </p:nvPicPr>
        <p:blipFill>
          <a:blip r:embed="rId3" cstate="print"/>
          <a:srcRect/>
          <a:stretch>
            <a:fillRect/>
          </a:stretch>
        </p:blipFill>
        <p:spPr bwMode="auto">
          <a:xfrm>
            <a:off x="285720" y="5000636"/>
            <a:ext cx="3810000" cy="1619250"/>
          </a:xfrm>
          <a:prstGeom prst="rect">
            <a:avLst/>
          </a:prstGeom>
          <a:noFill/>
        </p:spPr>
      </p:pic>
      <p:sp>
        <p:nvSpPr>
          <p:cNvPr id="17416" name="Text Box 8"/>
          <p:cNvSpPr txBox="1">
            <a:spLocks noChangeArrowheads="1"/>
          </p:cNvSpPr>
          <p:nvPr/>
        </p:nvSpPr>
        <p:spPr bwMode="auto">
          <a:xfrm>
            <a:off x="928663" y="4071942"/>
            <a:ext cx="3714776" cy="307777"/>
          </a:xfrm>
          <a:prstGeom prst="rect">
            <a:avLst/>
          </a:prstGeom>
          <a:noFill/>
          <a:ln w="9525">
            <a:noFill/>
            <a:miter lim="800000"/>
            <a:headEnd/>
            <a:tailEnd/>
          </a:ln>
          <a:effectLst/>
        </p:spPr>
        <p:txBody>
          <a:bodyPr wrap="square">
            <a:spAutoFit/>
          </a:bodyPr>
          <a:lstStyle/>
          <a:p>
            <a:pPr>
              <a:spcBef>
                <a:spcPct val="50000"/>
              </a:spcBef>
            </a:pPr>
            <a:r>
              <a:rPr lang="ru-RU" sz="1400" b="1" dirty="0">
                <a:solidFill>
                  <a:schemeClr val="bg1">
                    <a:lumMod val="60000"/>
                    <a:lumOff val="40000"/>
                  </a:schemeClr>
                </a:solidFill>
                <a:latin typeface="Times New Roman" pitchFamily="18" charset="0"/>
              </a:rPr>
              <a:t>Схема наступления лунного затмения</a:t>
            </a:r>
          </a:p>
        </p:txBody>
      </p:sp>
      <p:pic>
        <p:nvPicPr>
          <p:cNvPr id="17417" name="Picture 9" descr="1273"/>
          <p:cNvPicPr>
            <a:picLocks noChangeAspect="1" noChangeArrowheads="1" noCrop="1"/>
          </p:cNvPicPr>
          <p:nvPr/>
        </p:nvPicPr>
        <p:blipFill>
          <a:blip r:embed="rId4" cstate="print"/>
          <a:srcRect/>
          <a:stretch>
            <a:fillRect/>
          </a:stretch>
        </p:blipFill>
        <p:spPr bwMode="auto">
          <a:xfrm>
            <a:off x="5286380" y="4214818"/>
            <a:ext cx="3714750" cy="238125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08175" y="0"/>
            <a:ext cx="5467350" cy="1447800"/>
          </a:xfrm>
        </p:spPr>
        <p:txBody>
          <a:bodyPr>
            <a:normAutofit/>
          </a:bodyPr>
          <a:lstStyle/>
          <a:p>
            <a:pPr algn="ctr"/>
            <a:r>
              <a:rPr lang="ru-RU" sz="3600" i="1">
                <a:effectLst>
                  <a:outerShdw blurRad="38100" dist="38100" dir="2700000" algn="tl">
                    <a:srgbClr val="000000"/>
                  </a:outerShdw>
                </a:effectLst>
              </a:rPr>
              <a:t>Ход лучей при солнечном</a:t>
            </a:r>
            <a:br>
              <a:rPr lang="ru-RU" sz="3600" i="1">
                <a:effectLst>
                  <a:outerShdw blurRad="38100" dist="38100" dir="2700000" algn="tl">
                    <a:srgbClr val="000000"/>
                  </a:outerShdw>
                </a:effectLst>
              </a:rPr>
            </a:br>
            <a:r>
              <a:rPr lang="ru-RU" sz="3600" i="1">
                <a:effectLst>
                  <a:outerShdw blurRad="38100" dist="38100" dir="2700000" algn="tl">
                    <a:srgbClr val="000000"/>
                  </a:outerShdw>
                </a:effectLst>
              </a:rPr>
              <a:t>затмении</a:t>
            </a:r>
            <a:r>
              <a:rPr lang="ru-RU"/>
              <a:t> </a:t>
            </a:r>
          </a:p>
        </p:txBody>
      </p:sp>
      <p:pic>
        <p:nvPicPr>
          <p:cNvPr id="39940" name="Picture 4" descr="201804307"/>
          <p:cNvPicPr>
            <a:picLocks noChangeAspect="1" noChangeArrowheads="1"/>
          </p:cNvPicPr>
          <p:nvPr/>
        </p:nvPicPr>
        <p:blipFill>
          <a:blip r:embed="rId2" cstate="print"/>
          <a:srcRect/>
          <a:stretch>
            <a:fillRect/>
          </a:stretch>
        </p:blipFill>
        <p:spPr bwMode="auto">
          <a:xfrm>
            <a:off x="0" y="3549650"/>
            <a:ext cx="9144000" cy="3308350"/>
          </a:xfrm>
          <a:prstGeom prst="rect">
            <a:avLst/>
          </a:prstGeom>
          <a:noFill/>
        </p:spPr>
      </p:pic>
      <p:pic>
        <p:nvPicPr>
          <p:cNvPr id="39941" name="Picture 5" descr="anons5-30032006"/>
          <p:cNvPicPr>
            <a:picLocks noChangeAspect="1" noChangeArrowheads="1"/>
          </p:cNvPicPr>
          <p:nvPr/>
        </p:nvPicPr>
        <p:blipFill>
          <a:blip r:embed="rId3" cstate="print"/>
          <a:srcRect/>
          <a:stretch>
            <a:fillRect/>
          </a:stretch>
        </p:blipFill>
        <p:spPr bwMode="auto">
          <a:xfrm>
            <a:off x="1835150" y="1341438"/>
            <a:ext cx="5322888" cy="2274887"/>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348038" y="0"/>
            <a:ext cx="2819400" cy="633413"/>
          </a:xfrm>
        </p:spPr>
        <p:txBody>
          <a:bodyPr/>
          <a:lstStyle/>
          <a:p>
            <a:r>
              <a:rPr lang="ru-RU" sz="2400" b="1">
                <a:solidFill>
                  <a:srgbClr val="0000FF"/>
                </a:solidFill>
              </a:rPr>
              <a:t>Затмения</a:t>
            </a:r>
          </a:p>
        </p:txBody>
      </p:sp>
      <p:sp>
        <p:nvSpPr>
          <p:cNvPr id="16388" name="Text Box 4"/>
          <p:cNvSpPr txBox="1">
            <a:spLocks noChangeArrowheads="1"/>
          </p:cNvSpPr>
          <p:nvPr/>
        </p:nvSpPr>
        <p:spPr bwMode="auto">
          <a:xfrm>
            <a:off x="4140200" y="549275"/>
            <a:ext cx="5003800" cy="1877437"/>
          </a:xfrm>
          <a:prstGeom prst="rect">
            <a:avLst/>
          </a:prstGeom>
          <a:noFill/>
          <a:ln w="9525">
            <a:noFill/>
            <a:miter lim="800000"/>
            <a:headEnd/>
            <a:tailEnd/>
          </a:ln>
          <a:effectLst/>
        </p:spPr>
        <p:txBody>
          <a:bodyPr>
            <a:spAutoFit/>
          </a:bodyPr>
          <a:lstStyle/>
          <a:p>
            <a:pPr algn="just"/>
            <a:r>
              <a:rPr lang="ru-RU" dirty="0"/>
              <a:t>    </a:t>
            </a:r>
            <a:r>
              <a:rPr lang="ru-RU" sz="1400" b="1" i="1" dirty="0"/>
              <a:t>Затмение - явление, при котором свет от небесного тела временно затемняется другим телом</a:t>
            </a:r>
            <a:r>
              <a:rPr lang="ru-RU" sz="1400" dirty="0"/>
              <a:t>. </a:t>
            </a:r>
          </a:p>
          <a:p>
            <a:pPr algn="just"/>
            <a:r>
              <a:rPr lang="ru-RU" sz="1400" dirty="0"/>
              <a:t>    Это может быть для нашей Солнечной системы:</a:t>
            </a:r>
            <a:br>
              <a:rPr lang="ru-RU" sz="1400" dirty="0"/>
            </a:br>
            <a:r>
              <a:rPr lang="ru-RU" sz="1400" dirty="0"/>
              <a:t>1) проход планетарного спутника (например Луны), в тени планеты так, что на него не попадает свет (например Солнца);</a:t>
            </a:r>
            <a:br>
              <a:rPr lang="ru-RU" sz="1400" dirty="0"/>
            </a:br>
            <a:r>
              <a:rPr lang="ru-RU" sz="1400" dirty="0"/>
              <a:t>2) затемнение всего светила (например Солнца) или его части проходящим перед ним  спутником (например Луной - солнечное затмение). </a:t>
            </a:r>
            <a:endParaRPr lang="ru-RU" dirty="0"/>
          </a:p>
        </p:txBody>
      </p:sp>
      <p:sp>
        <p:nvSpPr>
          <p:cNvPr id="16389" name="Text Box 5"/>
          <p:cNvSpPr txBox="1">
            <a:spLocks noChangeArrowheads="1"/>
          </p:cNvSpPr>
          <p:nvPr/>
        </p:nvSpPr>
        <p:spPr bwMode="auto">
          <a:xfrm>
            <a:off x="250825" y="3500438"/>
            <a:ext cx="8713788" cy="1708160"/>
          </a:xfrm>
          <a:prstGeom prst="rect">
            <a:avLst/>
          </a:prstGeom>
          <a:noFill/>
          <a:ln w="9525">
            <a:noFill/>
            <a:miter lim="800000"/>
            <a:headEnd/>
            <a:tailEnd/>
          </a:ln>
          <a:effectLst/>
        </p:spPr>
        <p:txBody>
          <a:bodyPr>
            <a:spAutoFit/>
          </a:bodyPr>
          <a:lstStyle/>
          <a:p>
            <a:pPr algn="just">
              <a:spcBef>
                <a:spcPct val="50000"/>
              </a:spcBef>
            </a:pPr>
            <a:r>
              <a:rPr lang="ru-RU" sz="1400" dirty="0"/>
              <a:t>    В течение месяца, благоприятного для затмений может произойти одно солнечное, или два солнечных и лунное затмение. Следующее необходимое для затмений расположение лунной орбиты произойдет только через пол года (177-178 суток) </a:t>
            </a:r>
          </a:p>
          <a:p>
            <a:pPr algn="just">
              <a:spcBef>
                <a:spcPct val="50000"/>
              </a:spcBef>
            </a:pPr>
            <a:r>
              <a:rPr lang="ru-RU" sz="1400" dirty="0"/>
              <a:t>    Максимальное число затмений в году - семь (например 1982г - четыре частных солнечных и три полных лунных) затмения Луны и четыре частных затмения Солнца, хотя одно из солнечных затмений было очень небольшим. Теоретически возможно, что в два последовательных новолуния произойдут солнечные затмения, а между ними - лунное затмение. Однако лунные затмения в два последовательных полнолуния невозможны. </a:t>
            </a:r>
          </a:p>
        </p:txBody>
      </p:sp>
      <p:sp>
        <p:nvSpPr>
          <p:cNvPr id="16390" name="Text Box 6"/>
          <p:cNvSpPr txBox="1">
            <a:spLocks noChangeArrowheads="1"/>
          </p:cNvSpPr>
          <p:nvPr/>
        </p:nvSpPr>
        <p:spPr bwMode="auto">
          <a:xfrm>
            <a:off x="0" y="5427663"/>
            <a:ext cx="9144000" cy="1384995"/>
          </a:xfrm>
          <a:prstGeom prst="rect">
            <a:avLst/>
          </a:prstGeom>
          <a:noFill/>
          <a:ln w="9525">
            <a:noFill/>
            <a:miter lim="800000"/>
            <a:headEnd/>
            <a:tailEnd/>
          </a:ln>
          <a:effectLst/>
        </p:spPr>
        <p:txBody>
          <a:bodyPr>
            <a:spAutoFit/>
          </a:bodyPr>
          <a:lstStyle/>
          <a:p>
            <a:pPr algn="just">
              <a:spcBef>
                <a:spcPct val="50000"/>
              </a:spcBef>
            </a:pPr>
            <a:r>
              <a:rPr lang="ru-RU" sz="1400" b="1" dirty="0">
                <a:solidFill>
                  <a:srgbClr val="FF0000"/>
                </a:solidFill>
              </a:rPr>
              <a:t>Затмения повторяются</a:t>
            </a:r>
            <a:r>
              <a:rPr lang="ru-RU" sz="1400" dirty="0">
                <a:solidFill>
                  <a:srgbClr val="6600FF"/>
                </a:solidFill>
              </a:rPr>
              <a:t> (египетское - </a:t>
            </a:r>
            <a:r>
              <a:rPr lang="ru-RU" sz="1400" b="1" dirty="0">
                <a:solidFill>
                  <a:srgbClr val="FF0000"/>
                </a:solidFill>
              </a:rPr>
              <a:t>сарос</a:t>
            </a:r>
            <a:r>
              <a:rPr lang="ru-RU" sz="1400" dirty="0">
                <a:solidFill>
                  <a:srgbClr val="6600FF"/>
                </a:solidFill>
              </a:rPr>
              <a:t>), </a:t>
            </a:r>
            <a:r>
              <a:rPr lang="ru-RU" sz="1400" dirty="0">
                <a:solidFill>
                  <a:schemeClr val="bg1">
                    <a:lumMod val="20000"/>
                    <a:lumOff val="80000"/>
                  </a:schemeClr>
                </a:solidFill>
              </a:rPr>
              <a:t>что связано с поворотом плоскости  лунной орбиты. Малый сарос составляет 6585,32 </a:t>
            </a:r>
            <a:r>
              <a:rPr lang="ru-RU" sz="1400" dirty="0" err="1">
                <a:solidFill>
                  <a:schemeClr val="bg1">
                    <a:lumMod val="20000"/>
                    <a:lumOff val="80000"/>
                  </a:schemeClr>
                </a:solidFill>
              </a:rPr>
              <a:t>сут</a:t>
            </a:r>
            <a:r>
              <a:rPr lang="ru-RU" sz="1400" dirty="0">
                <a:solidFill>
                  <a:schemeClr val="bg1">
                    <a:lumMod val="20000"/>
                    <a:lumOff val="80000"/>
                  </a:schemeClr>
                </a:solidFill>
              </a:rPr>
              <a:t> (18 лет 10,32 дней). За это время происходит 70-71 затмение (42-43 солнечных и 28 лунных) и в следующем саросе затмения повторяются в этом же порядке. В любой серии сароса  каждое затмение происходит приблизительно на 8 часов позже и почти на 120° долготы западнее предыдущего затмения. Большой сарос составляет 19756 </a:t>
            </a:r>
            <a:r>
              <a:rPr lang="ru-RU" sz="1400" dirty="0" err="1">
                <a:solidFill>
                  <a:schemeClr val="bg1">
                    <a:lumMod val="20000"/>
                    <a:lumOff val="80000"/>
                  </a:schemeClr>
                </a:solidFill>
              </a:rPr>
              <a:t>сут</a:t>
            </a:r>
            <a:r>
              <a:rPr lang="ru-RU" sz="1400" dirty="0">
                <a:solidFill>
                  <a:schemeClr val="bg1">
                    <a:lumMod val="20000"/>
                    <a:lumOff val="80000"/>
                  </a:schemeClr>
                </a:solidFill>
              </a:rPr>
              <a:t> (54г 34 </a:t>
            </a:r>
            <a:r>
              <a:rPr lang="ru-RU" sz="1400" dirty="0" err="1">
                <a:solidFill>
                  <a:schemeClr val="bg1">
                    <a:lumMod val="20000"/>
                    <a:lumOff val="80000"/>
                  </a:schemeClr>
                </a:solidFill>
              </a:rPr>
              <a:t>сут</a:t>
            </a:r>
            <a:r>
              <a:rPr lang="ru-RU" sz="1400" dirty="0">
                <a:solidFill>
                  <a:schemeClr val="bg1">
                    <a:lumMod val="20000"/>
                    <a:lumOff val="80000"/>
                  </a:schemeClr>
                </a:solidFill>
              </a:rPr>
              <a:t>) - повторение почти одинаковых затмений, который меняется в течение 1000 лет другой серией.</a:t>
            </a:r>
            <a:endParaRPr lang="ru-RU" dirty="0">
              <a:solidFill>
                <a:schemeClr val="bg1">
                  <a:lumMod val="20000"/>
                  <a:lumOff val="80000"/>
                </a:schemeClr>
              </a:solidFill>
            </a:endParaRPr>
          </a:p>
        </p:txBody>
      </p:sp>
      <p:pic>
        <p:nvPicPr>
          <p:cNvPr id="16393" name="Picture 9"/>
          <p:cNvPicPr>
            <a:picLocks noChangeAspect="1" noChangeArrowheads="1"/>
          </p:cNvPicPr>
          <p:nvPr/>
        </p:nvPicPr>
        <p:blipFill>
          <a:blip r:embed="rId2" cstate="print"/>
          <a:srcRect/>
          <a:stretch>
            <a:fillRect/>
          </a:stretch>
        </p:blipFill>
        <p:spPr bwMode="auto">
          <a:xfrm>
            <a:off x="179388" y="692150"/>
            <a:ext cx="3960812" cy="1998663"/>
          </a:xfrm>
          <a:prstGeom prst="rect">
            <a:avLst/>
          </a:prstGeom>
          <a:noFill/>
          <a:ln w="9525">
            <a:noFill/>
            <a:miter lim="800000"/>
            <a:headEnd/>
            <a:tailEnd/>
          </a:ln>
          <a:effectLst/>
        </p:spPr>
      </p:pic>
      <p:sp>
        <p:nvSpPr>
          <p:cNvPr id="16394" name="Text Box 10"/>
          <p:cNvSpPr txBox="1">
            <a:spLocks noChangeArrowheads="1"/>
          </p:cNvSpPr>
          <p:nvPr/>
        </p:nvSpPr>
        <p:spPr bwMode="auto">
          <a:xfrm>
            <a:off x="971550" y="2708275"/>
            <a:ext cx="2663825" cy="304800"/>
          </a:xfrm>
          <a:prstGeom prst="rect">
            <a:avLst/>
          </a:prstGeom>
          <a:noFill/>
          <a:ln w="9525">
            <a:noFill/>
            <a:miter lim="800000"/>
            <a:headEnd/>
            <a:tailEnd/>
          </a:ln>
          <a:effectLst/>
        </p:spPr>
        <p:txBody>
          <a:bodyPr>
            <a:spAutoFit/>
          </a:bodyPr>
          <a:lstStyle/>
          <a:p>
            <a:pPr>
              <a:spcBef>
                <a:spcPct val="50000"/>
              </a:spcBef>
            </a:pPr>
            <a:r>
              <a:rPr lang="ru-RU" sz="1400" dirty="0"/>
              <a:t>Схема солнечного затмения</a:t>
            </a:r>
          </a:p>
        </p:txBody>
      </p:sp>
      <p:sp>
        <p:nvSpPr>
          <p:cNvPr id="16395" name="Text Box 11"/>
          <p:cNvSpPr txBox="1">
            <a:spLocks noChangeArrowheads="1"/>
          </p:cNvSpPr>
          <p:nvPr/>
        </p:nvSpPr>
        <p:spPr bwMode="auto">
          <a:xfrm>
            <a:off x="179388" y="2997200"/>
            <a:ext cx="8964612" cy="523220"/>
          </a:xfrm>
          <a:prstGeom prst="rect">
            <a:avLst/>
          </a:prstGeom>
          <a:noFill/>
          <a:ln w="9525">
            <a:noFill/>
            <a:miter lim="800000"/>
            <a:headEnd/>
            <a:tailEnd/>
          </a:ln>
          <a:effectLst/>
        </p:spPr>
        <p:txBody>
          <a:bodyPr>
            <a:spAutoFit/>
          </a:bodyPr>
          <a:lstStyle/>
          <a:p>
            <a:pPr algn="just"/>
            <a:r>
              <a:rPr lang="ru-RU" sz="1400" dirty="0"/>
              <a:t>Орбита Луны наклонена к плоскости орбиты Земли на 5,1°, поэтому время от времени эти три тела оказываются в соединении. Тогда происходит затмение.</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03848" y="215900"/>
            <a:ext cx="3600450" cy="549275"/>
          </a:xfrm>
        </p:spPr>
        <p:txBody>
          <a:bodyPr/>
          <a:lstStyle/>
          <a:p>
            <a:r>
              <a:rPr lang="ru-RU" sz="2800" b="1" dirty="0">
                <a:solidFill>
                  <a:srgbClr val="0000FF"/>
                </a:solidFill>
              </a:rPr>
              <a:t>Форма </a:t>
            </a:r>
            <a:r>
              <a:rPr lang="ru-RU" sz="2800" b="1" dirty="0" smtClean="0">
                <a:solidFill>
                  <a:srgbClr val="0000FF"/>
                </a:solidFill>
              </a:rPr>
              <a:t>Земли </a:t>
            </a:r>
            <a:br>
              <a:rPr lang="ru-RU" sz="2800" b="1" dirty="0" smtClean="0">
                <a:solidFill>
                  <a:srgbClr val="0000FF"/>
                </a:solidFill>
              </a:rPr>
            </a:br>
            <a:r>
              <a:rPr lang="ru-RU" sz="2800" b="1" dirty="0" smtClean="0">
                <a:solidFill>
                  <a:srgbClr val="0000FF"/>
                </a:solidFill>
              </a:rPr>
              <a:t>Закон Ньютона</a:t>
            </a:r>
            <a:endParaRPr lang="ru-RU" sz="2800" b="1" dirty="0">
              <a:solidFill>
                <a:srgbClr val="0000FF"/>
              </a:solidFill>
            </a:endParaRPr>
          </a:p>
        </p:txBody>
      </p:sp>
      <p:pic>
        <p:nvPicPr>
          <p:cNvPr id="14340" name="Picture 4" descr="1283"/>
          <p:cNvPicPr>
            <a:picLocks noChangeAspect="1" noChangeArrowheads="1"/>
          </p:cNvPicPr>
          <p:nvPr/>
        </p:nvPicPr>
        <p:blipFill>
          <a:blip r:embed="rId2" cstate="print"/>
          <a:srcRect/>
          <a:stretch>
            <a:fillRect/>
          </a:stretch>
        </p:blipFill>
        <p:spPr bwMode="auto">
          <a:xfrm>
            <a:off x="238832" y="878284"/>
            <a:ext cx="3343275" cy="3467100"/>
          </a:xfrm>
          <a:prstGeom prst="rect">
            <a:avLst/>
          </a:prstGeom>
          <a:noFill/>
        </p:spPr>
      </p:pic>
      <p:sp>
        <p:nvSpPr>
          <p:cNvPr id="14341" name="Text Box 5"/>
          <p:cNvSpPr txBox="1">
            <a:spLocks noChangeArrowheads="1"/>
          </p:cNvSpPr>
          <p:nvPr/>
        </p:nvSpPr>
        <p:spPr bwMode="auto">
          <a:xfrm>
            <a:off x="3708400" y="765175"/>
            <a:ext cx="5256213" cy="3693319"/>
          </a:xfrm>
          <a:prstGeom prst="rect">
            <a:avLst/>
          </a:prstGeom>
          <a:noFill/>
          <a:ln w="9525">
            <a:noFill/>
            <a:miter lim="800000"/>
            <a:headEnd/>
            <a:tailEnd/>
          </a:ln>
          <a:effectLst/>
        </p:spPr>
        <p:txBody>
          <a:bodyPr>
            <a:spAutoFit/>
          </a:bodyPr>
          <a:lstStyle/>
          <a:p>
            <a:pPr algn="just">
              <a:spcBef>
                <a:spcPct val="50000"/>
              </a:spcBef>
            </a:pPr>
            <a:r>
              <a:rPr lang="ru-RU" dirty="0"/>
              <a:t>    К 1684г </a:t>
            </a:r>
            <a:r>
              <a:rPr lang="ru-RU" b="1" dirty="0"/>
              <a:t>И. Ньютон</a:t>
            </a:r>
            <a:r>
              <a:rPr lang="ru-RU" dirty="0"/>
              <a:t> доказал, что Земля сжата по полюсам (эллипсоид)</a:t>
            </a:r>
          </a:p>
          <a:p>
            <a:pPr algn="just"/>
            <a:r>
              <a:rPr lang="ru-RU" dirty="0"/>
              <a:t>    Определение размера впервые проведены в 240г до НЭ в Египте </a:t>
            </a:r>
            <a:r>
              <a:rPr lang="ru-RU" b="1" dirty="0"/>
              <a:t>Эратосфеном.</a:t>
            </a:r>
          </a:p>
          <a:p>
            <a:pPr algn="just"/>
            <a:r>
              <a:rPr lang="ru-RU" dirty="0"/>
              <a:t>    Грандиозные измерения от Северного Ледовитого океана до Дуная проведены в России в 1816-1855гг под руководством </a:t>
            </a:r>
            <a:r>
              <a:rPr lang="ru-RU" b="1" dirty="0"/>
              <a:t>В.Я.Струве</a:t>
            </a:r>
            <a:r>
              <a:rPr lang="ru-RU" dirty="0"/>
              <a:t>. </a:t>
            </a:r>
          </a:p>
          <a:p>
            <a:pPr algn="just"/>
            <a:r>
              <a:rPr lang="ru-RU" dirty="0"/>
              <a:t>    Позже выяснено, что форма Земли имеет более сложную фигуру - </a:t>
            </a:r>
            <a:r>
              <a:rPr lang="ru-RU" b="1" dirty="0"/>
              <a:t>геоид</a:t>
            </a:r>
            <a:r>
              <a:rPr lang="ru-RU" dirty="0"/>
              <a:t> (грушевидная форма).</a:t>
            </a:r>
          </a:p>
          <a:p>
            <a:pPr algn="just"/>
            <a:r>
              <a:rPr lang="ru-RU" dirty="0"/>
              <a:t>    </a:t>
            </a:r>
            <a:r>
              <a:rPr lang="ru-RU" b="1" dirty="0"/>
              <a:t>Экваториальный радиус 6378 км</a:t>
            </a:r>
          </a:p>
          <a:p>
            <a:pPr algn="just"/>
            <a:r>
              <a:rPr lang="ru-RU" b="1" dirty="0"/>
              <a:t>    Полярный радиус 6356 км.</a:t>
            </a:r>
          </a:p>
          <a:p>
            <a:pPr algn="just"/>
            <a:r>
              <a:rPr lang="ru-RU" b="1" dirty="0"/>
              <a:t>    </a:t>
            </a:r>
            <a:r>
              <a:rPr lang="ru-RU" b="1" i="1" dirty="0"/>
              <a:t>Средний радиус 6371 км</a:t>
            </a:r>
            <a:r>
              <a:rPr lang="ru-RU" b="1" dirty="0"/>
              <a:t>.</a:t>
            </a:r>
          </a:p>
          <a:p>
            <a:pPr algn="just"/>
            <a:r>
              <a:rPr lang="ru-RU" b="1" dirty="0"/>
              <a:t>    Сжатие составляет 0,0034 </a:t>
            </a:r>
          </a:p>
        </p:txBody>
      </p:sp>
      <p:sp>
        <p:nvSpPr>
          <p:cNvPr id="14342" name="Text Box 6"/>
          <p:cNvSpPr txBox="1">
            <a:spLocks noChangeArrowheads="1"/>
          </p:cNvSpPr>
          <p:nvPr/>
        </p:nvSpPr>
        <p:spPr bwMode="auto">
          <a:xfrm>
            <a:off x="214282" y="4429132"/>
            <a:ext cx="8282018" cy="400110"/>
          </a:xfrm>
          <a:prstGeom prst="rect">
            <a:avLst/>
          </a:prstGeom>
          <a:noFill/>
          <a:ln w="9525">
            <a:noFill/>
            <a:miter lim="800000"/>
            <a:headEnd/>
            <a:tailEnd/>
          </a:ln>
          <a:effectLst/>
        </p:spPr>
        <p:txBody>
          <a:bodyPr wrap="square">
            <a:spAutoFit/>
          </a:bodyPr>
          <a:lstStyle/>
          <a:p>
            <a:pPr>
              <a:spcBef>
                <a:spcPct val="50000"/>
              </a:spcBef>
            </a:pPr>
            <a:r>
              <a:rPr lang="ru-RU" sz="2000" b="1" dirty="0"/>
              <a:t>Сжатие е = (</a:t>
            </a:r>
            <a:r>
              <a:rPr lang="ru-RU" sz="2000" b="1" dirty="0" err="1"/>
              <a:t>a-b</a:t>
            </a:r>
            <a:r>
              <a:rPr lang="ru-RU" sz="2000" b="1" dirty="0"/>
              <a:t>)/</a:t>
            </a:r>
            <a:r>
              <a:rPr lang="ru-RU" sz="2000" b="1" dirty="0" err="1"/>
              <a:t>a</a:t>
            </a:r>
            <a:r>
              <a:rPr lang="ru-RU" sz="2000" b="1" dirty="0"/>
              <a:t>, где а – большая, </a:t>
            </a:r>
            <a:r>
              <a:rPr lang="ru-RU" sz="2000" b="1" dirty="0" err="1"/>
              <a:t>b</a:t>
            </a:r>
            <a:r>
              <a:rPr lang="ru-RU" sz="2000" b="1" dirty="0"/>
              <a:t> – малая полуось эллипса </a:t>
            </a:r>
          </a:p>
        </p:txBody>
      </p:sp>
      <p:sp>
        <p:nvSpPr>
          <p:cNvPr id="14343" name="Text Box 7"/>
          <p:cNvSpPr txBox="1">
            <a:spLocks noChangeArrowheads="1"/>
          </p:cNvSpPr>
          <p:nvPr/>
        </p:nvSpPr>
        <p:spPr bwMode="auto">
          <a:xfrm>
            <a:off x="250825" y="4868863"/>
            <a:ext cx="8642350" cy="1569660"/>
          </a:xfrm>
          <a:prstGeom prst="rect">
            <a:avLst/>
          </a:prstGeom>
          <a:noFill/>
          <a:ln w="9525">
            <a:noFill/>
            <a:miter lim="800000"/>
            <a:headEnd/>
            <a:tailEnd/>
          </a:ln>
          <a:effectLst/>
        </p:spPr>
        <p:txBody>
          <a:bodyPr>
            <a:spAutoFit/>
          </a:bodyPr>
          <a:lstStyle/>
          <a:p>
            <a:pPr algn="ctr">
              <a:spcBef>
                <a:spcPct val="50000"/>
              </a:spcBef>
            </a:pPr>
            <a:r>
              <a:rPr lang="ru-RU" dirty="0" smtClean="0">
                <a:latin typeface="Times New Roman" pitchFamily="18" charset="0"/>
              </a:rPr>
              <a:t>Зная размер Земли, можно определить ее массу и среднюю плотность, считая приближенно Землю шаром</a:t>
            </a:r>
          </a:p>
          <a:p>
            <a:pPr algn="ctr">
              <a:spcBef>
                <a:spcPct val="50000"/>
              </a:spcBef>
            </a:pPr>
            <a:r>
              <a:rPr lang="ru-RU" sz="2400" b="1" dirty="0" err="1" smtClean="0"/>
              <a:t>F=m</a:t>
            </a:r>
            <a:r>
              <a:rPr lang="ru-RU" sz="2400" b="1" baseline="30000" dirty="0" err="1" smtClean="0"/>
              <a:t>.</a:t>
            </a:r>
            <a:r>
              <a:rPr lang="ru-RU" sz="2400" b="1" dirty="0" err="1" smtClean="0"/>
              <a:t>g=G</a:t>
            </a:r>
            <a:r>
              <a:rPr lang="ru-RU" sz="2400" b="1" baseline="30000" dirty="0" smtClean="0"/>
              <a:t> </a:t>
            </a:r>
            <a:r>
              <a:rPr lang="ru-RU" sz="2400" b="1" dirty="0"/>
              <a:t>(</a:t>
            </a:r>
            <a:r>
              <a:rPr lang="ru-RU" sz="2400" b="1" dirty="0" err="1"/>
              <a:t>M</a:t>
            </a:r>
            <a:r>
              <a:rPr lang="ru-RU" sz="2400" b="1" baseline="30000" dirty="0" err="1"/>
              <a:t>.</a:t>
            </a:r>
            <a:r>
              <a:rPr lang="ru-RU" sz="2400" b="1" dirty="0" err="1"/>
              <a:t>m</a:t>
            </a:r>
            <a:r>
              <a:rPr lang="ru-RU" sz="2400" b="1" dirty="0"/>
              <a:t>)/R</a:t>
            </a:r>
            <a:r>
              <a:rPr lang="ru-RU" sz="2400" b="1" baseline="30000" dirty="0"/>
              <a:t>2</a:t>
            </a:r>
            <a:r>
              <a:rPr lang="ru-RU" dirty="0"/>
              <a:t>    </a:t>
            </a:r>
            <a:r>
              <a:rPr lang="ru-RU" sz="2400" b="1" dirty="0"/>
              <a:t>М=(g</a:t>
            </a:r>
            <a:r>
              <a:rPr lang="ru-RU" sz="2400" b="1" baseline="30000" dirty="0"/>
              <a:t>.</a:t>
            </a:r>
            <a:r>
              <a:rPr lang="ru-RU" sz="2400" b="1" dirty="0"/>
              <a:t>R</a:t>
            </a:r>
            <a:r>
              <a:rPr lang="ru-RU" sz="2400" b="1" baseline="30000" dirty="0"/>
              <a:t>2</a:t>
            </a:r>
            <a:r>
              <a:rPr lang="ru-RU" sz="2400" b="1" dirty="0"/>
              <a:t>)/G</a:t>
            </a:r>
            <a:r>
              <a:rPr lang="ru-RU" sz="2400" dirty="0"/>
              <a:t>≈</a:t>
            </a:r>
            <a:r>
              <a:rPr lang="ru-RU" sz="2400" b="1" dirty="0"/>
              <a:t>5,9736</a:t>
            </a:r>
            <a:r>
              <a:rPr lang="ru-RU" sz="2400" b="1" baseline="30000" dirty="0"/>
              <a:t>.</a:t>
            </a:r>
            <a:r>
              <a:rPr lang="ru-RU" sz="2400" b="1" dirty="0"/>
              <a:t>10</a:t>
            </a:r>
            <a:r>
              <a:rPr lang="ru-RU" sz="2400" b="1" baseline="30000" dirty="0"/>
              <a:t>24</a:t>
            </a:r>
            <a:r>
              <a:rPr lang="ru-RU" sz="2400" dirty="0"/>
              <a:t>кг </a:t>
            </a:r>
            <a:r>
              <a:rPr lang="ru-RU" sz="2400" dirty="0" err="1"/>
              <a:t>þ</a:t>
            </a:r>
            <a:r>
              <a:rPr lang="ru-RU" sz="2400" baseline="-25000" dirty="0" err="1"/>
              <a:t>ср</a:t>
            </a:r>
            <a:r>
              <a:rPr lang="ru-RU" sz="2400" dirty="0"/>
              <a:t>=</a:t>
            </a:r>
            <a:r>
              <a:rPr lang="ru-RU" sz="2400" b="1" dirty="0"/>
              <a:t>М/V</a:t>
            </a:r>
            <a:r>
              <a:rPr lang="ru-RU" sz="2400" dirty="0"/>
              <a:t>=5,515кг/м</a:t>
            </a:r>
            <a:r>
              <a:rPr lang="ru-RU" sz="2400" baseline="30000" dirty="0"/>
              <a:t>3</a:t>
            </a:r>
            <a:endParaRPr lang="ru-RU"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1785918" y="188913"/>
            <a:ext cx="7072361" cy="2677656"/>
          </a:xfrm>
          <a:prstGeom prst="rect">
            <a:avLst/>
          </a:prstGeom>
          <a:noFill/>
          <a:ln w="9525">
            <a:noFill/>
            <a:miter lim="800000"/>
            <a:headEnd/>
            <a:tailEnd/>
          </a:ln>
          <a:effectLst/>
        </p:spPr>
        <p:txBody>
          <a:bodyPr wrap="square">
            <a:spAutoFit/>
          </a:bodyPr>
          <a:lstStyle/>
          <a:p>
            <a:pPr algn="just"/>
            <a:r>
              <a:rPr lang="ru-RU" sz="2400" b="1" dirty="0" smtClean="0"/>
              <a:t>Видимое движение Солнца по эклиптике. </a:t>
            </a:r>
          </a:p>
          <a:p>
            <a:pPr algn="just"/>
            <a:r>
              <a:rPr lang="ru-RU" sz="2400" b="1" dirty="0" smtClean="0">
                <a:solidFill>
                  <a:srgbClr val="FFFF00"/>
                </a:solidFill>
              </a:rPr>
              <a:t>Эклиптика</a:t>
            </a:r>
            <a:r>
              <a:rPr lang="ru-RU" sz="2400" b="1" dirty="0" smtClean="0"/>
              <a:t> </a:t>
            </a:r>
            <a:r>
              <a:rPr lang="ru-RU" sz="2400" b="1" dirty="0"/>
              <a:t>– видимый годовой путь центра солнечного диска по небесной сфере</a:t>
            </a:r>
            <a:r>
              <a:rPr lang="ru-RU" sz="2400" b="1" dirty="0" smtClean="0"/>
              <a:t>. Перемещение </a:t>
            </a:r>
            <a:r>
              <a:rPr lang="ru-RU" sz="2400" b="1" dirty="0"/>
              <a:t>Солнца по эклиптике вызвано годовым движением Земли вокруг Солнца. </a:t>
            </a:r>
            <a:r>
              <a:rPr lang="ru-RU" sz="2400" b="1" dirty="0" smtClean="0"/>
              <a:t>Центр </a:t>
            </a:r>
            <a:r>
              <a:rPr lang="ru-RU" sz="2400" b="1" dirty="0"/>
              <a:t>солнечного диска пересекает небесный экватор два раза в году – в марте и в сентябре</a:t>
            </a:r>
            <a:r>
              <a:rPr lang="ru-RU" sz="2400" b="1" dirty="0">
                <a:solidFill>
                  <a:srgbClr val="CCFFFF"/>
                </a:solidFill>
              </a:rPr>
              <a:t>.</a:t>
            </a:r>
          </a:p>
        </p:txBody>
      </p:sp>
      <p:sp>
        <p:nvSpPr>
          <p:cNvPr id="3079" name="Text Box 7"/>
          <p:cNvSpPr txBox="1">
            <a:spLocks noChangeArrowheads="1"/>
          </p:cNvSpPr>
          <p:nvPr/>
        </p:nvSpPr>
        <p:spPr bwMode="auto">
          <a:xfrm>
            <a:off x="4286248" y="5286388"/>
            <a:ext cx="4670435" cy="646331"/>
          </a:xfrm>
          <a:prstGeom prst="rect">
            <a:avLst/>
          </a:prstGeom>
          <a:noFill/>
          <a:ln w="9525">
            <a:noFill/>
            <a:miter lim="800000"/>
            <a:headEnd/>
            <a:tailEnd/>
          </a:ln>
          <a:effectLst/>
        </p:spPr>
        <p:txBody>
          <a:bodyPr wrap="square">
            <a:spAutoFit/>
          </a:bodyPr>
          <a:lstStyle/>
          <a:p>
            <a:pPr algn="ctr">
              <a:spcBef>
                <a:spcPct val="50000"/>
              </a:spcBef>
            </a:pPr>
            <a:r>
              <a:rPr lang="ru-RU" dirty="0">
                <a:solidFill>
                  <a:srgbClr val="FFFF00"/>
                </a:solidFill>
              </a:rPr>
              <a:t>Взаимное расположение небесного экватора и эклиптики</a:t>
            </a:r>
          </a:p>
        </p:txBody>
      </p:sp>
      <p:pic>
        <p:nvPicPr>
          <p:cNvPr id="3085" name="Picture 13"/>
          <p:cNvPicPr>
            <a:picLocks noGrp="1" noChangeAspect="1" noChangeArrowheads="1"/>
          </p:cNvPicPr>
          <p:nvPr>
            <p:ph/>
          </p:nvPr>
        </p:nvPicPr>
        <p:blipFill>
          <a:blip r:embed="rId2" cstate="print"/>
          <a:stretch>
            <a:fillRect/>
          </a:stretch>
        </p:blipFill>
        <p:spPr>
          <a:xfrm>
            <a:off x="142844" y="2942746"/>
            <a:ext cx="3669809" cy="3915254"/>
          </a:xfrm>
          <a:noFill/>
          <a:ln/>
        </p:spPr>
      </p:pic>
      <p:sp>
        <p:nvSpPr>
          <p:cNvPr id="5" name="TextBox 4"/>
          <p:cNvSpPr txBox="1"/>
          <p:nvPr/>
        </p:nvSpPr>
        <p:spPr>
          <a:xfrm>
            <a:off x="4286248" y="2786058"/>
            <a:ext cx="4857752" cy="2246769"/>
          </a:xfrm>
          <a:prstGeom prst="rect">
            <a:avLst/>
          </a:prstGeom>
          <a:noFill/>
        </p:spPr>
        <p:txBody>
          <a:bodyPr wrap="square" rtlCol="0">
            <a:spAutoFit/>
          </a:bodyPr>
          <a:lstStyle/>
          <a:p>
            <a:pPr algn="just"/>
            <a:r>
              <a:rPr lang="ru-RU" sz="2000" b="1" dirty="0" smtClean="0"/>
              <a:t>Годичное движение Солнца отражает реальное обращение Земли по орбите, эклиптика является следом от сечения небесной сферы плоскостью, параллельной плоскости земной орбиты, которая называется </a:t>
            </a:r>
            <a:r>
              <a:rPr lang="ru-RU" sz="2000" b="1" dirty="0" smtClean="0">
                <a:solidFill>
                  <a:srgbClr val="FFFF00"/>
                </a:solidFill>
              </a:rPr>
              <a:t>плоскостью эклиптики.</a:t>
            </a:r>
            <a:endParaRPr lang="ru-RU" sz="2000" b="1" dirty="0">
              <a:solidFill>
                <a:srgbClr val="FFFF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411413" y="0"/>
            <a:ext cx="4402137" cy="692150"/>
          </a:xfrm>
        </p:spPr>
        <p:txBody>
          <a:bodyPr/>
          <a:lstStyle/>
          <a:p>
            <a:r>
              <a:rPr lang="ru-RU" sz="2800" b="1" dirty="0">
                <a:solidFill>
                  <a:schemeClr val="tx2">
                    <a:lumMod val="75000"/>
                  </a:schemeClr>
                </a:solidFill>
              </a:rPr>
              <a:t>Луна – спутник Земли</a:t>
            </a:r>
          </a:p>
        </p:txBody>
      </p:sp>
      <p:sp>
        <p:nvSpPr>
          <p:cNvPr id="15364" name="Text Box 4"/>
          <p:cNvSpPr txBox="1">
            <a:spLocks noChangeArrowheads="1"/>
          </p:cNvSpPr>
          <p:nvPr/>
        </p:nvSpPr>
        <p:spPr bwMode="auto">
          <a:xfrm>
            <a:off x="3563938" y="1341438"/>
            <a:ext cx="5580062" cy="1384995"/>
          </a:xfrm>
          <a:prstGeom prst="rect">
            <a:avLst/>
          </a:prstGeom>
          <a:noFill/>
          <a:ln w="9525">
            <a:noFill/>
            <a:miter lim="800000"/>
            <a:headEnd/>
            <a:tailEnd/>
          </a:ln>
          <a:effectLst/>
        </p:spPr>
        <p:txBody>
          <a:bodyPr>
            <a:spAutoFit/>
          </a:bodyPr>
          <a:lstStyle/>
          <a:p>
            <a:pPr algn="just">
              <a:spcBef>
                <a:spcPct val="50000"/>
              </a:spcBef>
            </a:pPr>
            <a:r>
              <a:rPr lang="ru-RU" sz="1400" dirty="0"/>
              <a:t>     Луна повернута к Земле одной стороной, светит отраженным светом, имеет пепельный цвет и вид фазы (освещенной части) зависит от взаимного расположения Солнца, Земли и Луны. </a:t>
            </a:r>
            <a:r>
              <a:rPr lang="ru-RU" sz="1400" b="1" i="1" dirty="0"/>
              <a:t>Фаза - отношение площади освещенной части видимого диска Луны ко всей его площади</a:t>
            </a:r>
            <a:r>
              <a:rPr lang="ru-RU" sz="1400" dirty="0"/>
              <a:t> (или толщины освещенной части диска к ее диаметру). </a:t>
            </a:r>
          </a:p>
        </p:txBody>
      </p:sp>
      <p:pic>
        <p:nvPicPr>
          <p:cNvPr id="15365" name="Picture 5" descr="Luna"/>
          <p:cNvPicPr>
            <a:picLocks noChangeAspect="1" noChangeArrowheads="1"/>
          </p:cNvPicPr>
          <p:nvPr/>
        </p:nvPicPr>
        <p:blipFill>
          <a:blip r:embed="rId2" cstate="print"/>
          <a:srcRect/>
          <a:stretch>
            <a:fillRect/>
          </a:stretch>
        </p:blipFill>
        <p:spPr bwMode="auto">
          <a:xfrm>
            <a:off x="179388" y="1341438"/>
            <a:ext cx="3228975" cy="2857500"/>
          </a:xfrm>
          <a:prstGeom prst="rect">
            <a:avLst/>
          </a:prstGeom>
          <a:noFill/>
        </p:spPr>
      </p:pic>
      <p:sp>
        <p:nvSpPr>
          <p:cNvPr id="15366" name="Text Box 6"/>
          <p:cNvSpPr txBox="1">
            <a:spLocks noChangeArrowheads="1"/>
          </p:cNvSpPr>
          <p:nvPr/>
        </p:nvSpPr>
        <p:spPr bwMode="auto">
          <a:xfrm>
            <a:off x="0" y="4000504"/>
            <a:ext cx="5219700" cy="2677656"/>
          </a:xfrm>
          <a:prstGeom prst="rect">
            <a:avLst/>
          </a:prstGeom>
          <a:noFill/>
          <a:ln w="9525">
            <a:noFill/>
            <a:miter lim="800000"/>
            <a:headEnd/>
            <a:tailEnd/>
          </a:ln>
          <a:effectLst/>
        </p:spPr>
        <p:txBody>
          <a:bodyPr wrap="square">
            <a:spAutoFit/>
          </a:bodyPr>
          <a:lstStyle/>
          <a:p>
            <a:pPr algn="just"/>
            <a:r>
              <a:rPr lang="ru-RU" sz="1400" dirty="0"/>
              <a:t>  </a:t>
            </a:r>
            <a:r>
              <a:rPr lang="ru-RU" sz="1400" b="1" dirty="0"/>
              <a:t>Если вид серпа Луны </a:t>
            </a:r>
            <a:r>
              <a:rPr lang="ru-RU" sz="1400" b="1" dirty="0">
                <a:sym typeface="Wingdings 2" pitchFamily="18" charset="2"/>
              </a:rPr>
              <a:t> (</a:t>
            </a:r>
            <a:r>
              <a:rPr lang="ru-RU" sz="1400" b="1" dirty="0"/>
              <a:t>мысленно подставить палочку и получить букву </a:t>
            </a:r>
            <a:r>
              <a:rPr lang="ru-RU" sz="1400" b="1" dirty="0" err="1"/>
              <a:t>р</a:t>
            </a:r>
            <a:r>
              <a:rPr lang="ru-RU" sz="1400" b="1" dirty="0"/>
              <a:t>) - месяц молодой (Луна растет).</a:t>
            </a:r>
          </a:p>
          <a:p>
            <a:pPr algn="just"/>
            <a:r>
              <a:rPr lang="ru-RU" sz="1400" b="1" dirty="0"/>
              <a:t>  Если вид серпа  Луны  </a:t>
            </a:r>
            <a:r>
              <a:rPr lang="ru-RU" sz="1400" b="1" dirty="0">
                <a:sym typeface="Wingdings 2" pitchFamily="18" charset="2"/>
              </a:rPr>
              <a:t> -  месяц </a:t>
            </a:r>
            <a:r>
              <a:rPr lang="ru-RU" sz="1400" b="1" dirty="0"/>
              <a:t>старый (Луна убывает). </a:t>
            </a:r>
          </a:p>
          <a:p>
            <a:pPr algn="just"/>
            <a:r>
              <a:rPr lang="ru-RU" sz="1400" b="1" dirty="0"/>
              <a:t> </a:t>
            </a:r>
          </a:p>
          <a:p>
            <a:pPr algn="just"/>
            <a:r>
              <a:rPr lang="ru-RU" sz="1400" b="1" dirty="0"/>
              <a:t>   Полный цикл смены фаз (синодический месяц) составляет примерно 29,5 суток. </a:t>
            </a:r>
          </a:p>
          <a:p>
            <a:pPr algn="just"/>
            <a:r>
              <a:rPr lang="ru-RU" sz="1400" b="1" dirty="0"/>
              <a:t>   Полный оборот вокруг Земли (сидерический месяц) Луна совершает примерно за 27,3 суток. </a:t>
            </a:r>
          </a:p>
          <a:p>
            <a:pPr algn="just"/>
            <a:r>
              <a:rPr lang="ru-RU" sz="1400" b="1" dirty="0"/>
              <a:t>   Луна быстро перемещается по небу с запада на восток:   360</a:t>
            </a:r>
            <a:r>
              <a:rPr lang="ru-RU" sz="1400" b="1" baseline="30000" dirty="0"/>
              <a:t>о</a:t>
            </a:r>
            <a:r>
              <a:rPr lang="ru-RU" sz="1400" b="1" dirty="0"/>
              <a:t>:27,3≈13</a:t>
            </a:r>
            <a:r>
              <a:rPr lang="ru-RU" sz="1400" b="1" baseline="30000" dirty="0"/>
              <a:t>о</a:t>
            </a:r>
            <a:r>
              <a:rPr lang="ru-RU" sz="1400" b="1" dirty="0"/>
              <a:t>/</a:t>
            </a:r>
            <a:r>
              <a:rPr lang="ru-RU" sz="1400" b="1" dirty="0" err="1"/>
              <a:t>сут</a:t>
            </a:r>
            <a:r>
              <a:rPr lang="ru-RU" sz="1400" b="1" dirty="0"/>
              <a:t> </a:t>
            </a:r>
          </a:p>
          <a:p>
            <a:pPr algn="just"/>
            <a:r>
              <a:rPr lang="ru-RU" sz="1400" b="1" dirty="0"/>
              <a:t>  Каждые сутки кульминация запаздывает на  24час : 27,3≈50 мин </a:t>
            </a:r>
          </a:p>
        </p:txBody>
      </p:sp>
      <p:sp>
        <p:nvSpPr>
          <p:cNvPr id="15368" name="Rectangle 8"/>
          <p:cNvSpPr>
            <a:spLocks noChangeArrowheads="1"/>
          </p:cNvSpPr>
          <p:nvPr/>
        </p:nvSpPr>
        <p:spPr bwMode="auto">
          <a:xfrm>
            <a:off x="0" y="620713"/>
            <a:ext cx="8964613" cy="738664"/>
          </a:xfrm>
          <a:prstGeom prst="rect">
            <a:avLst/>
          </a:prstGeom>
          <a:noFill/>
          <a:ln w="9525">
            <a:noFill/>
            <a:miter lim="800000"/>
            <a:headEnd/>
            <a:tailEnd/>
          </a:ln>
          <a:effectLst/>
        </p:spPr>
        <p:txBody>
          <a:bodyPr>
            <a:spAutoFit/>
          </a:bodyPr>
          <a:lstStyle/>
          <a:p>
            <a:pPr algn="just"/>
            <a:r>
              <a:rPr lang="ru-RU" sz="1400" b="1" dirty="0"/>
              <a:t>    Единственный естественный спутник Земли, удаленный в среднем от Земли на 384400км (</a:t>
            </a:r>
            <a:r>
              <a:rPr lang="en-US" sz="1400" b="1" dirty="0">
                <a:cs typeface="Arial" charset="0"/>
              </a:rPr>
              <a:t>±</a:t>
            </a:r>
            <a:r>
              <a:rPr lang="ru-RU" sz="1400" b="1" dirty="0">
                <a:cs typeface="Arial" charset="0"/>
              </a:rPr>
              <a:t>21000км)</a:t>
            </a:r>
            <a:r>
              <a:rPr lang="ru-RU" sz="1400" b="1" dirty="0"/>
              <a:t>.</a:t>
            </a:r>
          </a:p>
          <a:p>
            <a:pPr algn="just"/>
            <a:r>
              <a:rPr lang="ru-RU" sz="1400" b="1" dirty="0"/>
              <a:t>    Из-за большого размера систему Земля-Луна называют двойной планетой и центр масс находится на расстоянии 4671км от центра Земли (именно он движутся вокруг Солнца по эллиптической орбите). </a:t>
            </a:r>
          </a:p>
        </p:txBody>
      </p:sp>
      <p:pic>
        <p:nvPicPr>
          <p:cNvPr id="15369" name="Picture 9" descr="1263"/>
          <p:cNvPicPr>
            <a:picLocks noChangeAspect="1" noChangeArrowheads="1"/>
          </p:cNvPicPr>
          <p:nvPr/>
        </p:nvPicPr>
        <p:blipFill>
          <a:blip r:embed="rId3" cstate="print"/>
          <a:srcRect/>
          <a:stretch>
            <a:fillRect/>
          </a:stretch>
        </p:blipFill>
        <p:spPr bwMode="auto">
          <a:xfrm>
            <a:off x="5148263" y="2708275"/>
            <a:ext cx="3810000" cy="2381250"/>
          </a:xfrm>
          <a:prstGeom prst="rect">
            <a:avLst/>
          </a:prstGeom>
          <a:noFill/>
        </p:spPr>
      </p:pic>
      <p:pic>
        <p:nvPicPr>
          <p:cNvPr id="15370" name="Picture 10" descr="1262"/>
          <p:cNvPicPr>
            <a:picLocks noChangeAspect="1" noChangeArrowheads="1"/>
          </p:cNvPicPr>
          <p:nvPr/>
        </p:nvPicPr>
        <p:blipFill>
          <a:blip r:embed="rId4" cstate="print"/>
          <a:srcRect/>
          <a:stretch>
            <a:fillRect/>
          </a:stretch>
        </p:blipFill>
        <p:spPr bwMode="auto">
          <a:xfrm>
            <a:off x="5148263" y="5143500"/>
            <a:ext cx="3810000" cy="1714500"/>
          </a:xfrm>
          <a:prstGeom prst="rect">
            <a:avLst/>
          </a:prstGeom>
          <a:noFill/>
        </p:spPr>
      </p:pic>
      <p:sp>
        <p:nvSpPr>
          <p:cNvPr id="15372" name="Text Box 12"/>
          <p:cNvSpPr txBox="1">
            <a:spLocks noChangeArrowheads="1"/>
          </p:cNvSpPr>
          <p:nvPr/>
        </p:nvSpPr>
        <p:spPr bwMode="auto">
          <a:xfrm>
            <a:off x="3492500" y="2997200"/>
            <a:ext cx="1511300" cy="1015663"/>
          </a:xfrm>
          <a:prstGeom prst="rect">
            <a:avLst/>
          </a:prstGeom>
          <a:noFill/>
          <a:ln w="9525">
            <a:noFill/>
            <a:miter lim="800000"/>
            <a:headEnd/>
            <a:tailEnd/>
          </a:ln>
          <a:effectLst/>
        </p:spPr>
        <p:txBody>
          <a:bodyPr>
            <a:spAutoFit/>
          </a:bodyPr>
          <a:lstStyle/>
          <a:p>
            <a:pPr algn="ctr">
              <a:spcBef>
                <a:spcPct val="50000"/>
              </a:spcBef>
            </a:pPr>
            <a:r>
              <a:rPr lang="ru-RU" sz="2000" b="1" dirty="0">
                <a:solidFill>
                  <a:schemeClr val="tx2">
                    <a:lumMod val="75000"/>
                  </a:schemeClr>
                </a:solidFill>
              </a:rPr>
              <a:t>а=384400км</a:t>
            </a:r>
            <a:r>
              <a:rPr lang="ru-RU" sz="2000" dirty="0">
                <a:solidFill>
                  <a:schemeClr val="tx2">
                    <a:lumMod val="75000"/>
                  </a:schemeClr>
                </a:solidFill>
              </a:rPr>
              <a:t> </a:t>
            </a:r>
            <a:r>
              <a:rPr lang="ru-RU" sz="2000" b="1" dirty="0" err="1">
                <a:solidFill>
                  <a:schemeClr val="tx2">
                    <a:lumMod val="75000"/>
                  </a:schemeClr>
                </a:solidFill>
              </a:rPr>
              <a:t>е=</a:t>
            </a:r>
            <a:r>
              <a:rPr lang="ru-RU" sz="2000" b="1" dirty="0">
                <a:solidFill>
                  <a:schemeClr val="tx2">
                    <a:lumMod val="75000"/>
                  </a:schemeClr>
                </a:solidFill>
              </a:rPr>
              <a:t> 0,0549</a:t>
            </a:r>
            <a:r>
              <a:rPr lang="ru-RU" sz="2000" dirty="0">
                <a:solidFill>
                  <a:schemeClr val="tx2">
                    <a:lumMod val="75000"/>
                  </a:schemeClr>
                </a:solidFill>
              </a:rPr>
              <a:t> </a:t>
            </a:r>
            <a:r>
              <a:rPr lang="ru-RU" sz="2000" b="1" dirty="0">
                <a:solidFill>
                  <a:schemeClr val="tx2">
                    <a:lumMod val="75000"/>
                  </a:schemeClr>
                </a:solidFill>
              </a:rPr>
              <a:t>R=1738км</a:t>
            </a:r>
            <a:r>
              <a:rPr lang="ru-RU" sz="2000" dirty="0">
                <a:solidFill>
                  <a:schemeClr val="tx2">
                    <a:lumMod val="75000"/>
                  </a:schemeClr>
                </a:solidFill>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0"/>
            <a:ext cx="9144000" cy="1470025"/>
          </a:xfrm>
        </p:spPr>
        <p:txBody>
          <a:bodyPr/>
          <a:lstStyle/>
          <a:p>
            <a:pPr eaLnBrk="1" hangingPunct="1">
              <a:defRPr/>
            </a:pPr>
            <a:r>
              <a:rPr lang="ru-RU" sz="2800" dirty="0" smtClean="0">
                <a:solidFill>
                  <a:srgbClr val="FFFF00"/>
                </a:solidFill>
                <a:effectLst>
                  <a:outerShdw blurRad="38100" dist="38100" dir="2700000" algn="tl">
                    <a:srgbClr val="FFFFFF"/>
                  </a:outerShdw>
                </a:effectLst>
              </a:rPr>
              <a:t> </a:t>
            </a:r>
            <a:r>
              <a:rPr lang="ru-RU" sz="2800" dirty="0" smtClean="0">
                <a:solidFill>
                  <a:srgbClr val="FFFF00"/>
                </a:solidFill>
                <a:effectLst>
                  <a:outerShdw blurRad="38100" dist="38100" dir="2700000" algn="tl">
                    <a:srgbClr val="FFFFFF"/>
                  </a:outerShdw>
                </a:effectLst>
              </a:rPr>
              <a:t/>
            </a:r>
            <a:br>
              <a:rPr lang="ru-RU" sz="2800" dirty="0" smtClean="0">
                <a:solidFill>
                  <a:srgbClr val="FFFF00"/>
                </a:solidFill>
                <a:effectLst>
                  <a:outerShdw blurRad="38100" dist="38100" dir="2700000" algn="tl">
                    <a:srgbClr val="FFFFFF"/>
                  </a:outerShdw>
                </a:effectLst>
              </a:rPr>
            </a:br>
            <a:r>
              <a:rPr lang="ru-RU" sz="2800" dirty="0" smtClean="0">
                <a:solidFill>
                  <a:srgbClr val="FFFF00"/>
                </a:solidFill>
                <a:effectLst>
                  <a:outerShdw blurRad="38100" dist="38100" dir="2700000" algn="tl">
                    <a:srgbClr val="FFFFFF"/>
                  </a:outerShdw>
                </a:effectLst>
              </a:rPr>
              <a:t>Законы Кеплера – законы движения небесных тел</a:t>
            </a:r>
          </a:p>
        </p:txBody>
      </p:sp>
      <p:pic>
        <p:nvPicPr>
          <p:cNvPr id="2051" name="Picture 7" descr="slide0001_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628775"/>
            <a:ext cx="5780087" cy="462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27975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476250"/>
            <a:ext cx="9144000" cy="792163"/>
          </a:xfrm>
        </p:spPr>
        <p:txBody>
          <a:bodyPr/>
          <a:lstStyle/>
          <a:p>
            <a:pPr eaLnBrk="1" hangingPunct="1">
              <a:spcBef>
                <a:spcPct val="20000"/>
              </a:spcBef>
            </a:pPr>
            <a:r>
              <a:rPr lang="ru-RU" sz="1800" smtClean="0">
                <a:solidFill>
                  <a:schemeClr val="bg1"/>
                </a:solidFill>
              </a:rPr>
              <a:t>С древнейших времен считалось, </a:t>
            </a:r>
            <a:br>
              <a:rPr lang="ru-RU" sz="1800" smtClean="0">
                <a:solidFill>
                  <a:schemeClr val="bg1"/>
                </a:solidFill>
              </a:rPr>
            </a:br>
            <a:r>
              <a:rPr lang="ru-RU" sz="1800" smtClean="0">
                <a:solidFill>
                  <a:schemeClr val="bg1"/>
                </a:solidFill>
              </a:rPr>
              <a:t>что небесные тела движутся по «идеальным кривым» - окружностям.</a:t>
            </a:r>
            <a:br>
              <a:rPr lang="ru-RU" sz="1800" smtClean="0">
                <a:solidFill>
                  <a:schemeClr val="bg1"/>
                </a:solidFill>
              </a:rPr>
            </a:br>
            <a:endParaRPr lang="ru-RU" sz="1800" smtClean="0">
              <a:solidFill>
                <a:schemeClr val="bg1"/>
              </a:solidFill>
            </a:endParaRPr>
          </a:p>
        </p:txBody>
      </p:sp>
      <p:sp>
        <p:nvSpPr>
          <p:cNvPr id="3075" name="Text Box 10"/>
          <p:cNvSpPr txBox="1">
            <a:spLocks noChangeArrowheads="1"/>
          </p:cNvSpPr>
          <p:nvPr/>
        </p:nvSpPr>
        <p:spPr bwMode="auto">
          <a:xfrm>
            <a:off x="4716463" y="5516563"/>
            <a:ext cx="3887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ru-RU" sz="1600">
                <a:solidFill>
                  <a:srgbClr val="CCFFFF"/>
                </a:solidFill>
              </a:rPr>
              <a:t>Геоцентрическая система Птолемея</a:t>
            </a:r>
          </a:p>
        </p:txBody>
      </p:sp>
      <p:pic>
        <p:nvPicPr>
          <p:cNvPr id="3076" name="Picture 11" descr="11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700213"/>
            <a:ext cx="3598862"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 Box 13"/>
          <p:cNvSpPr txBox="1">
            <a:spLocks noChangeArrowheads="1"/>
          </p:cNvSpPr>
          <p:nvPr/>
        </p:nvSpPr>
        <p:spPr bwMode="auto">
          <a:xfrm>
            <a:off x="250825" y="5516563"/>
            <a:ext cx="3924300"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600">
                <a:solidFill>
                  <a:srgbClr val="CCFFFF"/>
                </a:solidFill>
              </a:rPr>
              <a:t>Клавдий Птолемей </a:t>
            </a:r>
          </a:p>
          <a:p>
            <a:pPr algn="ctr" eaLnBrk="1" hangingPunct="1"/>
            <a:r>
              <a:rPr lang="ru-RU">
                <a:solidFill>
                  <a:srgbClr val="CCFFFF"/>
                </a:solidFill>
              </a:rPr>
              <a:t>(ок. 90 – ок. 160)</a:t>
            </a:r>
            <a:endParaRPr lang="ru-RU" sz="1600">
              <a:solidFill>
                <a:srgbClr val="CCFFFF"/>
              </a:solidFill>
            </a:endParaRPr>
          </a:p>
          <a:p>
            <a:pPr algn="ctr" eaLnBrk="1" hangingPunct="1"/>
            <a:endParaRPr lang="ru-RU" sz="1600">
              <a:solidFill>
                <a:srgbClr val="CCFFFF"/>
              </a:solidFill>
            </a:endParaRPr>
          </a:p>
        </p:txBody>
      </p:sp>
      <p:pic>
        <p:nvPicPr>
          <p:cNvPr id="3078" name="Picture 14" descr="slide0016_image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700213"/>
            <a:ext cx="3054350"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28762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188913"/>
            <a:ext cx="9144000" cy="1295400"/>
          </a:xfrm>
        </p:spPr>
        <p:txBody>
          <a:bodyPr/>
          <a:lstStyle/>
          <a:p>
            <a:pPr eaLnBrk="1" hangingPunct="1">
              <a:spcBef>
                <a:spcPct val="20000"/>
              </a:spcBef>
            </a:pPr>
            <a:r>
              <a:rPr lang="ru-RU" sz="1800" dirty="0" smtClean="0">
                <a:solidFill>
                  <a:schemeClr val="accent3">
                    <a:lumMod val="40000"/>
                    <a:lumOff val="60000"/>
                  </a:schemeClr>
                </a:solidFill>
              </a:rPr>
              <a:t>В теории Николая Коперника, создателя гелиоцентрической системы мира, </a:t>
            </a:r>
            <a:br>
              <a:rPr lang="ru-RU" sz="1800" dirty="0" smtClean="0">
                <a:solidFill>
                  <a:schemeClr val="accent3">
                    <a:lumMod val="40000"/>
                    <a:lumOff val="60000"/>
                  </a:schemeClr>
                </a:solidFill>
              </a:rPr>
            </a:br>
            <a:r>
              <a:rPr lang="ru-RU" sz="1800" dirty="0" smtClean="0">
                <a:solidFill>
                  <a:schemeClr val="accent3">
                    <a:lumMod val="40000"/>
                    <a:lumOff val="60000"/>
                  </a:schemeClr>
                </a:solidFill>
              </a:rPr>
              <a:t>круговое движение также не подвергалось сомнению.</a:t>
            </a:r>
          </a:p>
        </p:txBody>
      </p:sp>
      <p:sp>
        <p:nvSpPr>
          <p:cNvPr id="4099" name="Text Box 3"/>
          <p:cNvSpPr txBox="1">
            <a:spLocks noChangeArrowheads="1"/>
          </p:cNvSpPr>
          <p:nvPr/>
        </p:nvSpPr>
        <p:spPr bwMode="auto">
          <a:xfrm>
            <a:off x="900113" y="5734050"/>
            <a:ext cx="23050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ru-RU" sz="1600">
                <a:solidFill>
                  <a:srgbClr val="CCFFFF"/>
                </a:solidFill>
              </a:rPr>
              <a:t>Николай Коперник </a:t>
            </a:r>
          </a:p>
          <a:p>
            <a:pPr algn="ctr" eaLnBrk="1" hangingPunct="1"/>
            <a:r>
              <a:rPr lang="ru-RU" sz="1600">
                <a:solidFill>
                  <a:srgbClr val="CCFFFF"/>
                </a:solidFill>
              </a:rPr>
              <a:t>(1473–1543)</a:t>
            </a:r>
            <a:r>
              <a:rPr lang="ru-RU" sz="1600"/>
              <a:t> </a:t>
            </a:r>
          </a:p>
        </p:txBody>
      </p:sp>
      <p:pic>
        <p:nvPicPr>
          <p:cNvPr id="4100" name="Picture 4" descr="00040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844675"/>
            <a:ext cx="2862262"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11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844675"/>
            <a:ext cx="381635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 Box 6"/>
          <p:cNvSpPr txBox="1">
            <a:spLocks noChangeArrowheads="1"/>
          </p:cNvSpPr>
          <p:nvPr/>
        </p:nvSpPr>
        <p:spPr bwMode="auto">
          <a:xfrm>
            <a:off x="4211638" y="5734050"/>
            <a:ext cx="46085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sz="1600">
                <a:solidFill>
                  <a:srgbClr val="CCFFFF"/>
                </a:solidFill>
              </a:rPr>
              <a:t>Гелиоцентрическая система мира Коперника</a:t>
            </a:r>
          </a:p>
        </p:txBody>
      </p:sp>
    </p:spTree>
    <p:extLst>
      <p:ext uri="{BB962C8B-B14F-4D97-AF65-F5344CB8AC3E}">
        <p14:creationId xmlns:p14="http://schemas.microsoft.com/office/powerpoint/2010/main" val="16931138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p:cNvSpPr>
            <a:spLocks noGrp="1" noChangeArrowheads="1"/>
          </p:cNvSpPr>
          <p:nvPr>
            <p:ph type="ctrTitle"/>
          </p:nvPr>
        </p:nvSpPr>
        <p:spPr>
          <a:xfrm>
            <a:off x="0" y="188913"/>
            <a:ext cx="5795963" cy="1727200"/>
          </a:xfrm>
          <a:noFill/>
        </p:spPr>
        <p:txBody>
          <a:bodyPr/>
          <a:lstStyle/>
          <a:p>
            <a:pPr eaLnBrk="1" hangingPunct="1"/>
            <a:r>
              <a:rPr lang="ru-RU" sz="1800" smtClean="0">
                <a:solidFill>
                  <a:schemeClr val="bg1"/>
                </a:solidFill>
              </a:rPr>
              <a:t>Наблюдаемое положение планет</a:t>
            </a:r>
            <a:br>
              <a:rPr lang="ru-RU" sz="1800" smtClean="0">
                <a:solidFill>
                  <a:schemeClr val="bg1"/>
                </a:solidFill>
              </a:rPr>
            </a:br>
            <a:r>
              <a:rPr lang="ru-RU" sz="1800" smtClean="0">
                <a:solidFill>
                  <a:schemeClr val="bg1"/>
                </a:solidFill>
              </a:rPr>
              <a:t> не соответствовало </a:t>
            </a:r>
            <a:br>
              <a:rPr lang="ru-RU" sz="1800" smtClean="0">
                <a:solidFill>
                  <a:schemeClr val="bg1"/>
                </a:solidFill>
              </a:rPr>
            </a:br>
            <a:r>
              <a:rPr lang="ru-RU" sz="1800" smtClean="0">
                <a:solidFill>
                  <a:schemeClr val="bg1"/>
                </a:solidFill>
              </a:rPr>
              <a:t>предвычисленному в соответствии с теорией кругового движения</a:t>
            </a:r>
            <a:br>
              <a:rPr lang="ru-RU" sz="1800" smtClean="0">
                <a:solidFill>
                  <a:schemeClr val="bg1"/>
                </a:solidFill>
              </a:rPr>
            </a:br>
            <a:r>
              <a:rPr lang="ru-RU" sz="1800" smtClean="0">
                <a:solidFill>
                  <a:schemeClr val="bg1"/>
                </a:solidFill>
              </a:rPr>
              <a:t> планет вокруг Солнца.</a:t>
            </a:r>
          </a:p>
        </p:txBody>
      </p:sp>
      <p:sp>
        <p:nvSpPr>
          <p:cNvPr id="5123" name="Text Box 9"/>
          <p:cNvSpPr txBox="1">
            <a:spLocks noChangeArrowheads="1"/>
          </p:cNvSpPr>
          <p:nvPr/>
        </p:nvSpPr>
        <p:spPr bwMode="auto">
          <a:xfrm>
            <a:off x="0" y="1989138"/>
            <a:ext cx="586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ru-RU">
                <a:solidFill>
                  <a:srgbClr val="CCFFFF"/>
                </a:solidFill>
              </a:rPr>
              <a:t>Почему?</a:t>
            </a:r>
          </a:p>
        </p:txBody>
      </p:sp>
      <p:sp>
        <p:nvSpPr>
          <p:cNvPr id="27662" name="Text Box 14"/>
          <p:cNvSpPr txBox="1">
            <a:spLocks noChangeArrowheads="1"/>
          </p:cNvSpPr>
          <p:nvPr/>
        </p:nvSpPr>
        <p:spPr bwMode="auto">
          <a:xfrm>
            <a:off x="0" y="3213100"/>
            <a:ext cx="57959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ru-RU">
                <a:solidFill>
                  <a:schemeClr val="bg1"/>
                </a:solidFill>
              </a:rPr>
              <a:t>В </a:t>
            </a:r>
            <a:r>
              <a:rPr lang="en-US">
                <a:solidFill>
                  <a:schemeClr val="bg1"/>
                </a:solidFill>
              </a:rPr>
              <a:t>XVII </a:t>
            </a:r>
            <a:r>
              <a:rPr lang="ru-RU">
                <a:solidFill>
                  <a:schemeClr val="bg1"/>
                </a:solidFill>
              </a:rPr>
              <a:t>веке ответ на этот вопрос искал немецкий астроном </a:t>
            </a:r>
            <a:r>
              <a:rPr lang="ru-RU">
                <a:solidFill>
                  <a:srgbClr val="FFFF00"/>
                </a:solidFill>
              </a:rPr>
              <a:t>Иоганн Кеплер</a:t>
            </a:r>
            <a:r>
              <a:rPr lang="ru-RU">
                <a:solidFill>
                  <a:schemeClr val="bg1"/>
                </a:solidFill>
              </a:rPr>
              <a:t>. </a:t>
            </a:r>
          </a:p>
        </p:txBody>
      </p:sp>
      <p:pic>
        <p:nvPicPr>
          <p:cNvPr id="27664" name="Picture 16" descr="000406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341438"/>
            <a:ext cx="302577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5" name="Text Box 17"/>
          <p:cNvSpPr txBox="1">
            <a:spLocks noChangeArrowheads="1"/>
          </p:cNvSpPr>
          <p:nvPr/>
        </p:nvSpPr>
        <p:spPr bwMode="auto">
          <a:xfrm>
            <a:off x="5867400" y="5445125"/>
            <a:ext cx="2881313"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ru-RU" sz="1600">
                <a:solidFill>
                  <a:srgbClr val="CCFFFF"/>
                </a:solidFill>
              </a:rPr>
              <a:t>Иоганн Кеплер </a:t>
            </a:r>
          </a:p>
          <a:p>
            <a:pPr algn="ctr" eaLnBrk="1" hangingPunct="1"/>
            <a:r>
              <a:rPr lang="ru-RU" sz="1600">
                <a:solidFill>
                  <a:srgbClr val="CCFFFF"/>
                </a:solidFill>
              </a:rPr>
              <a:t>(1571–1630</a:t>
            </a:r>
            <a:r>
              <a:rPr lang="ru-RU"/>
              <a:t> </a:t>
            </a:r>
            <a:r>
              <a:rPr lang="ru-RU" sz="1600">
                <a:solidFill>
                  <a:srgbClr val="CCFFFF"/>
                </a:solidFill>
              </a:rPr>
              <a:t>)</a:t>
            </a:r>
          </a:p>
        </p:txBody>
      </p:sp>
    </p:spTree>
    <p:extLst>
      <p:ext uri="{BB962C8B-B14F-4D97-AF65-F5344CB8AC3E}">
        <p14:creationId xmlns:p14="http://schemas.microsoft.com/office/powerpoint/2010/main" val="1805987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62"/>
                                        </p:tgtEl>
                                        <p:attrNameLst>
                                          <p:attrName>style.visibility</p:attrName>
                                        </p:attrNameLst>
                                      </p:cBhvr>
                                      <p:to>
                                        <p:strVal val="visible"/>
                                      </p:to>
                                    </p:set>
                                    <p:animEffect transition="in" filter="fade">
                                      <p:cBhvr>
                                        <p:cTn id="7" dur="500"/>
                                        <p:tgtEl>
                                          <p:spTgt spid="27662"/>
                                        </p:tgtEl>
                                      </p:cBhvr>
                                    </p:animEffect>
                                  </p:childTnLst>
                                </p:cTn>
                              </p:par>
                              <p:par>
                                <p:cTn id="8" presetID="1" presetClass="entr" presetSubtype="0" fill="hold" nodeType="withEffect">
                                  <p:stCondLst>
                                    <p:cond delay="0"/>
                                  </p:stCondLst>
                                  <p:childTnLst>
                                    <p:set>
                                      <p:cBhvr>
                                        <p:cTn id="9" dur="1" fill="hold">
                                          <p:stCondLst>
                                            <p:cond delay="0"/>
                                          </p:stCondLst>
                                        </p:cTn>
                                        <p:tgtEl>
                                          <p:spTgt spid="2766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76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2" grpId="0"/>
      <p:bldP spid="2766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p:cNvGraphicFramePr/>
          <p:nvPr/>
        </p:nvGraphicFramePr>
        <p:xfrm>
          <a:off x="2627784" y="332656"/>
          <a:ext cx="3528392" cy="720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7" name="Рисунок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7950" y="327025"/>
            <a:ext cx="2543175"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Рисунок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084888" y="327025"/>
            <a:ext cx="2663825"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8"/>
          <p:cNvSpPr txBox="1">
            <a:spLocks noChangeArrowheads="1"/>
          </p:cNvSpPr>
          <p:nvPr/>
        </p:nvSpPr>
        <p:spPr bwMode="auto">
          <a:xfrm>
            <a:off x="2782888" y="1177925"/>
            <a:ext cx="59753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ru-RU" sz="2000" b="1" dirty="0">
                <a:solidFill>
                  <a:schemeClr val="bg1"/>
                </a:solidFill>
                <a:latin typeface="Segoe UI Light" pitchFamily="34" charset="0"/>
              </a:rPr>
              <a:t>	</a:t>
            </a:r>
            <a:r>
              <a:rPr lang="ru-RU" sz="2000" b="1" dirty="0">
                <a:solidFill>
                  <a:schemeClr val="tx2">
                    <a:lumMod val="50000"/>
                  </a:schemeClr>
                </a:solidFill>
                <a:latin typeface="Segoe UI Light" pitchFamily="34" charset="0"/>
              </a:rPr>
              <a:t>Кеплер Иоганн (1571—1630) - </a:t>
            </a:r>
            <a:r>
              <a:rPr lang="ru-RU" sz="2000" dirty="0">
                <a:solidFill>
                  <a:schemeClr val="tx2">
                    <a:lumMod val="50000"/>
                  </a:schemeClr>
                </a:solidFill>
                <a:latin typeface="Segoe UI Light" pitchFamily="34" charset="0"/>
              </a:rPr>
              <a:t>немецкий математик и астроном. Родился 27 декабря 1571 г. в маленьком </a:t>
            </a:r>
            <a:r>
              <a:rPr lang="ru-RU" sz="2000" dirty="0" err="1">
                <a:solidFill>
                  <a:schemeClr val="tx2">
                    <a:lumMod val="50000"/>
                  </a:schemeClr>
                </a:solidFill>
                <a:latin typeface="Segoe UI Light" pitchFamily="34" charset="0"/>
              </a:rPr>
              <a:t>южногерманском</a:t>
            </a:r>
            <a:r>
              <a:rPr lang="ru-RU" sz="2000" dirty="0">
                <a:solidFill>
                  <a:schemeClr val="tx2">
                    <a:lumMod val="50000"/>
                  </a:schemeClr>
                </a:solidFill>
                <a:latin typeface="Segoe UI Light" pitchFamily="34" charset="0"/>
              </a:rPr>
              <a:t> городке </a:t>
            </a:r>
            <a:r>
              <a:rPr lang="ru-RU" sz="2000" dirty="0" err="1">
                <a:solidFill>
                  <a:schemeClr val="tx2">
                    <a:lumMod val="50000"/>
                  </a:schemeClr>
                </a:solidFill>
                <a:latin typeface="Segoe UI Light" pitchFamily="34" charset="0"/>
              </a:rPr>
              <a:t>Вейльдер-Штадт</a:t>
            </a:r>
            <a:r>
              <a:rPr lang="ru-RU" sz="2000" dirty="0">
                <a:solidFill>
                  <a:schemeClr val="tx2">
                    <a:lumMod val="50000"/>
                  </a:schemeClr>
                </a:solidFill>
                <a:latin typeface="Segoe UI Light" pitchFamily="34" charset="0"/>
              </a:rPr>
              <a:t>.</a:t>
            </a:r>
          </a:p>
          <a:p>
            <a:pPr eaLnBrk="1" hangingPunct="1"/>
            <a:endParaRPr lang="ru-RU" dirty="0">
              <a:solidFill>
                <a:schemeClr val="bg1"/>
              </a:solidFill>
            </a:endParaRPr>
          </a:p>
        </p:txBody>
      </p:sp>
      <p:pic>
        <p:nvPicPr>
          <p:cNvPr id="10" name="Рисунок 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11188" y="1214438"/>
            <a:ext cx="2039937"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TextBox 10"/>
          <p:cNvSpPr txBox="1">
            <a:spLocks noChangeArrowheads="1"/>
          </p:cNvSpPr>
          <p:nvPr/>
        </p:nvSpPr>
        <p:spPr bwMode="auto">
          <a:xfrm>
            <a:off x="2782888" y="2349500"/>
            <a:ext cx="619125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ru-RU" sz="2000" dirty="0">
                <a:solidFill>
                  <a:schemeClr val="bg1"/>
                </a:solidFill>
                <a:latin typeface="Segoe UI Light" pitchFamily="34" charset="0"/>
              </a:rPr>
              <a:t>	</a:t>
            </a:r>
            <a:r>
              <a:rPr lang="ru-RU" sz="2000" dirty="0">
                <a:solidFill>
                  <a:schemeClr val="tx2">
                    <a:lumMod val="50000"/>
                  </a:schemeClr>
                </a:solidFill>
                <a:latin typeface="Segoe UI Light" pitchFamily="34" charset="0"/>
              </a:rPr>
              <a:t>Предполагалось, что он станет священником. Упорство, с каким Кеплер учился в различных монастырях, заставило пастырей направить его в </a:t>
            </a:r>
            <a:r>
              <a:rPr lang="ru-RU" sz="2000" dirty="0" err="1">
                <a:solidFill>
                  <a:schemeClr val="tx2">
                    <a:lumMod val="50000"/>
                  </a:schemeClr>
                </a:solidFill>
                <a:latin typeface="Segoe UI Light" pitchFamily="34" charset="0"/>
              </a:rPr>
              <a:t>Тюбингенскую</a:t>
            </a:r>
            <a:r>
              <a:rPr lang="ru-RU" sz="2000" dirty="0">
                <a:solidFill>
                  <a:schemeClr val="tx2">
                    <a:lumMod val="50000"/>
                  </a:schemeClr>
                </a:solidFill>
                <a:latin typeface="Segoe UI Light" pitchFamily="34" charset="0"/>
              </a:rPr>
              <a:t> семинарию, а потом и в Духовную академию, откуда он перешёл в университет.</a:t>
            </a:r>
          </a:p>
          <a:p>
            <a:pPr eaLnBrk="1" hangingPunct="1"/>
            <a:endParaRPr lang="ru-RU" dirty="0">
              <a:solidFill>
                <a:schemeClr val="tx2">
                  <a:lumMod val="50000"/>
                </a:schemeClr>
              </a:solidFill>
            </a:endParaRPr>
          </a:p>
        </p:txBody>
      </p:sp>
      <p:sp>
        <p:nvSpPr>
          <p:cNvPr id="6152" name="TextBox 11"/>
          <p:cNvSpPr txBox="1">
            <a:spLocks noChangeArrowheads="1"/>
          </p:cNvSpPr>
          <p:nvPr/>
        </p:nvSpPr>
        <p:spPr bwMode="auto">
          <a:xfrm>
            <a:off x="323850" y="3933825"/>
            <a:ext cx="871855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ru-RU" sz="2000" dirty="0">
                <a:solidFill>
                  <a:schemeClr val="tx2">
                    <a:lumMod val="50000"/>
                  </a:schemeClr>
                </a:solidFill>
                <a:latin typeface="Segoe UI Light" pitchFamily="34" charset="0"/>
              </a:rPr>
              <a:t>	После его окончания учёный преподавал математику и астрономию в Высшей школе в городе </a:t>
            </a:r>
            <a:r>
              <a:rPr lang="ru-RU" sz="2000" dirty="0" err="1">
                <a:solidFill>
                  <a:schemeClr val="tx2">
                    <a:lumMod val="50000"/>
                  </a:schemeClr>
                </a:solidFill>
                <a:latin typeface="Segoe UI Light" pitchFamily="34" charset="0"/>
              </a:rPr>
              <a:t>Грац</a:t>
            </a:r>
            <a:r>
              <a:rPr lang="ru-RU" sz="2000" dirty="0">
                <a:solidFill>
                  <a:schemeClr val="tx2">
                    <a:lumMod val="50000"/>
                  </a:schemeClr>
                </a:solidFill>
                <a:latin typeface="Segoe UI Light" pitchFamily="34" charset="0"/>
              </a:rPr>
              <a:t> (Австрия). Затем переехал в Прагу, где помогал астроному Т. Браге рассчитывать орбиты планет, в частности Марса.</a:t>
            </a:r>
          </a:p>
          <a:p>
            <a:pPr eaLnBrk="1" hangingPunct="1"/>
            <a:endParaRPr lang="ru-RU" sz="2000" dirty="0">
              <a:solidFill>
                <a:schemeClr val="tx2">
                  <a:lumMod val="50000"/>
                </a:schemeClr>
              </a:solidFill>
            </a:endParaRPr>
          </a:p>
        </p:txBody>
      </p:sp>
      <p:sp>
        <p:nvSpPr>
          <p:cNvPr id="6153" name="TextBox 12"/>
          <p:cNvSpPr txBox="1">
            <a:spLocks noChangeArrowheads="1"/>
          </p:cNvSpPr>
          <p:nvPr/>
        </p:nvSpPr>
        <p:spPr bwMode="auto">
          <a:xfrm>
            <a:off x="468313" y="5229225"/>
            <a:ext cx="82899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ru-RU" dirty="0">
                <a:solidFill>
                  <a:schemeClr val="bg1"/>
                </a:solidFill>
              </a:rPr>
              <a:t>	</a:t>
            </a:r>
            <a:r>
              <a:rPr lang="ru-RU" sz="2000" dirty="0">
                <a:solidFill>
                  <a:schemeClr val="tx2">
                    <a:lumMod val="50000"/>
                  </a:schemeClr>
                </a:solidFill>
                <a:latin typeface="Segoe UI Light" pitchFamily="34" charset="0"/>
              </a:rPr>
              <a:t>На этом поприще Кеплер сделал одно из главных своих открытий: планеты движутся не по круговым, а по эллиптическим орбитам, и в одном из фокусов этих орбит расположено Солнце.</a:t>
            </a:r>
          </a:p>
        </p:txBody>
      </p:sp>
    </p:spTree>
    <p:extLst>
      <p:ext uri="{BB962C8B-B14F-4D97-AF65-F5344CB8AC3E}">
        <p14:creationId xmlns:p14="http://schemas.microsoft.com/office/powerpoint/2010/main" val="171625338"/>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333375"/>
            <a:ext cx="2286000"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Box 4"/>
          <p:cNvSpPr txBox="1">
            <a:spLocks noChangeArrowheads="1"/>
          </p:cNvSpPr>
          <p:nvPr/>
        </p:nvSpPr>
        <p:spPr bwMode="auto">
          <a:xfrm>
            <a:off x="323850" y="188913"/>
            <a:ext cx="5832475"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ru-RU" sz="2000" dirty="0">
                <a:solidFill>
                  <a:schemeClr val="bg1"/>
                </a:solidFill>
                <a:latin typeface="Segoe UI Light" pitchFamily="34" charset="0"/>
              </a:rPr>
              <a:t>	Второй закон Кеплера гласит: планеты движутся в плоскости, которая проходит через центр Солнца; площадь сектора орбиты, описанная радиусом-век-тором планеты, изменяется прямо пропорционально времени движения. Оба закона были опубликованы в книге «Новая астрономия» (1609 г.) без указания издателя.</a:t>
            </a:r>
          </a:p>
          <a:p>
            <a:pPr eaLnBrk="1" hangingPunct="1"/>
            <a:endParaRPr lang="ru-RU" dirty="0"/>
          </a:p>
        </p:txBody>
      </p:sp>
      <p:sp>
        <p:nvSpPr>
          <p:cNvPr id="7172" name="TextBox 6"/>
          <p:cNvSpPr txBox="1">
            <a:spLocks noChangeArrowheads="1"/>
          </p:cNvSpPr>
          <p:nvPr/>
        </p:nvSpPr>
        <p:spPr bwMode="auto">
          <a:xfrm>
            <a:off x="296863" y="2636838"/>
            <a:ext cx="5976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ru-RU" sz="2000" dirty="0">
                <a:solidFill>
                  <a:schemeClr val="bg1"/>
                </a:solidFill>
                <a:latin typeface="Segoe UI Light" pitchFamily="34" charset="0"/>
              </a:rPr>
              <a:t>	Свой третий математический закон движения небесных тел Кеплер опубликовал спустя десять лет в трактате «Гармония мира». </a:t>
            </a:r>
          </a:p>
        </p:txBody>
      </p:sp>
      <p:sp>
        <p:nvSpPr>
          <p:cNvPr id="7173" name="TextBox 7"/>
          <p:cNvSpPr txBox="1">
            <a:spLocks noChangeArrowheads="1"/>
          </p:cNvSpPr>
          <p:nvPr/>
        </p:nvSpPr>
        <p:spPr bwMode="auto">
          <a:xfrm>
            <a:off x="323850" y="3789363"/>
            <a:ext cx="847883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dirty="0">
                <a:solidFill>
                  <a:schemeClr val="bg1"/>
                </a:solidFill>
                <a:latin typeface="Segoe UI Light" pitchFamily="34" charset="0"/>
              </a:rPr>
              <a:t>	Учёный был сторонником идей Н. Коперника и продолжил его учение, развив свои гипотезы в трактате «Сокращение </a:t>
            </a:r>
            <a:r>
              <a:rPr lang="ru-RU" dirty="0" err="1">
                <a:solidFill>
                  <a:schemeClr val="bg1"/>
                </a:solidFill>
                <a:latin typeface="Segoe UI Light" pitchFamily="34" charset="0"/>
              </a:rPr>
              <a:t>Коперниковой</a:t>
            </a:r>
            <a:r>
              <a:rPr lang="ru-RU" dirty="0">
                <a:solidFill>
                  <a:schemeClr val="bg1"/>
                </a:solidFill>
                <a:latin typeface="Segoe UI Light" pitchFamily="34" charset="0"/>
              </a:rPr>
              <a:t> астрономии». </a:t>
            </a:r>
          </a:p>
          <a:p>
            <a:pPr eaLnBrk="1" hangingPunct="1"/>
            <a:endParaRPr lang="ru-RU" dirty="0">
              <a:solidFill>
                <a:schemeClr val="bg1"/>
              </a:solidFill>
            </a:endParaRPr>
          </a:p>
        </p:txBody>
      </p:sp>
      <p:sp>
        <p:nvSpPr>
          <p:cNvPr id="7174" name="TextBox 9"/>
          <p:cNvSpPr txBox="1">
            <a:spLocks noChangeArrowheads="1"/>
          </p:cNvSpPr>
          <p:nvPr/>
        </p:nvSpPr>
        <p:spPr bwMode="auto">
          <a:xfrm>
            <a:off x="468313" y="4575175"/>
            <a:ext cx="831215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ru-RU" dirty="0">
                <a:solidFill>
                  <a:schemeClr val="bg1"/>
                </a:solidFill>
              </a:rPr>
              <a:t>	</a:t>
            </a:r>
            <a:r>
              <a:rPr lang="ru-RU" sz="2000" dirty="0">
                <a:solidFill>
                  <a:schemeClr val="bg1"/>
                </a:solidFill>
                <a:latin typeface="Segoe UI Light" pitchFamily="34" charset="0"/>
              </a:rPr>
              <a:t>Умер 15 ноября 1630 г. во время поездки в </a:t>
            </a:r>
            <a:r>
              <a:rPr lang="ru-RU" sz="2000" dirty="0" err="1">
                <a:solidFill>
                  <a:schemeClr val="bg1"/>
                </a:solidFill>
                <a:latin typeface="Segoe UI Light" pitchFamily="34" charset="0"/>
              </a:rPr>
              <a:t>Регенсбург</a:t>
            </a:r>
            <a:r>
              <a:rPr lang="ru-RU" sz="2000" dirty="0">
                <a:solidFill>
                  <a:schemeClr val="bg1"/>
                </a:solidFill>
                <a:latin typeface="Segoe UI Light" pitchFamily="34" charset="0"/>
              </a:rPr>
              <a:t>, когда тщетно пытался получить жалованье, которое за много лет задолжала ему императорская казна.</a:t>
            </a:r>
          </a:p>
          <a:p>
            <a:pPr algn="just" eaLnBrk="1" hangingPunct="1"/>
            <a:r>
              <a:rPr lang="ru-RU" sz="2000" dirty="0">
                <a:solidFill>
                  <a:schemeClr val="bg1"/>
                </a:solidFill>
                <a:latin typeface="Segoe UI Light" pitchFamily="34" charset="0"/>
              </a:rPr>
              <a:t>	После смерти Кеплера его жене и четырём малолетним детям причиталось почти 13 тыс. гульденов так и не выплаченного жалованья.</a:t>
            </a:r>
          </a:p>
          <a:p>
            <a:pPr algn="just" eaLnBrk="1" hangingPunct="1"/>
            <a:endParaRPr lang="ru-RU" sz="2000" dirty="0">
              <a:solidFill>
                <a:schemeClr val="bg1"/>
              </a:solidFill>
              <a:latin typeface="Segoe UI Light" pitchFamily="34" charset="0"/>
            </a:endParaRPr>
          </a:p>
        </p:txBody>
      </p:sp>
    </p:spTree>
    <p:extLst>
      <p:ext uri="{BB962C8B-B14F-4D97-AF65-F5344CB8AC3E}">
        <p14:creationId xmlns:p14="http://schemas.microsoft.com/office/powerpoint/2010/main" val="4239806"/>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ctrTitle"/>
          </p:nvPr>
        </p:nvSpPr>
        <p:spPr>
          <a:xfrm>
            <a:off x="0" y="260350"/>
            <a:ext cx="9144000" cy="792163"/>
          </a:xfrm>
        </p:spPr>
        <p:txBody>
          <a:bodyPr/>
          <a:lstStyle/>
          <a:p>
            <a:pPr eaLnBrk="1" hangingPunct="1">
              <a:spcBef>
                <a:spcPct val="40000"/>
              </a:spcBef>
            </a:pPr>
            <a:r>
              <a:rPr lang="ru-RU" sz="800" smtClean="0">
                <a:solidFill>
                  <a:schemeClr val="bg1"/>
                </a:solidFill>
              </a:rPr>
              <a:t/>
            </a:r>
            <a:br>
              <a:rPr lang="ru-RU" sz="800" smtClean="0">
                <a:solidFill>
                  <a:schemeClr val="bg1"/>
                </a:solidFill>
              </a:rPr>
            </a:br>
            <a:endParaRPr lang="ru-RU" sz="1800" smtClean="0">
              <a:solidFill>
                <a:schemeClr val="bg1"/>
              </a:solidFill>
            </a:endParaRPr>
          </a:p>
        </p:txBody>
      </p:sp>
      <p:pic>
        <p:nvPicPr>
          <p:cNvPr id="8195" name="Picture 24" descr="000404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628775"/>
            <a:ext cx="3078162"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25"/>
          <p:cNvSpPr txBox="1">
            <a:spLocks noChangeArrowheads="1"/>
          </p:cNvSpPr>
          <p:nvPr/>
        </p:nvSpPr>
        <p:spPr bwMode="auto">
          <a:xfrm>
            <a:off x="684213" y="5949950"/>
            <a:ext cx="28813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ru-RU" sz="1600">
                <a:solidFill>
                  <a:srgbClr val="CCFFFF"/>
                </a:solidFill>
              </a:rPr>
              <a:t>Тихо Браге </a:t>
            </a:r>
          </a:p>
          <a:p>
            <a:pPr algn="ctr" eaLnBrk="1" hangingPunct="1"/>
            <a:r>
              <a:rPr lang="ru-RU" sz="1600">
                <a:solidFill>
                  <a:srgbClr val="CCFFFF"/>
                </a:solidFill>
              </a:rPr>
              <a:t>(1546-1601)</a:t>
            </a:r>
          </a:p>
        </p:txBody>
      </p:sp>
      <p:sp>
        <p:nvSpPr>
          <p:cNvPr id="8197" name="Text Box 26"/>
          <p:cNvSpPr txBox="1">
            <a:spLocks noChangeArrowheads="1"/>
          </p:cNvSpPr>
          <p:nvPr/>
        </p:nvSpPr>
        <p:spPr bwMode="auto">
          <a:xfrm>
            <a:off x="0" y="260350"/>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ru-RU">
                <a:solidFill>
                  <a:schemeClr val="bg1"/>
                </a:solidFill>
              </a:rPr>
              <a:t>Иоганн Кеплер</a:t>
            </a:r>
            <a:r>
              <a:rPr lang="ru-RU"/>
              <a:t> </a:t>
            </a:r>
            <a:r>
              <a:rPr lang="ru-RU">
                <a:solidFill>
                  <a:schemeClr val="bg1"/>
                </a:solidFill>
              </a:rPr>
              <a:t>изучал движение Марса по результатам многолетних наблюдений датского астронома Тихо Браге. </a:t>
            </a:r>
          </a:p>
        </p:txBody>
      </p:sp>
      <p:pic>
        <p:nvPicPr>
          <p:cNvPr id="8198" name="Picture 32"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1196975"/>
            <a:ext cx="3898900" cy="5080000"/>
          </a:xfrm>
          <a:prstGeom prst="rect">
            <a:avLst/>
          </a:prstGeom>
          <a:noFill/>
          <a:ln w="9525">
            <a:solidFill>
              <a:srgbClr val="333333"/>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099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Схема 12"/>
          <p:cNvGraphicFramePr/>
          <p:nvPr/>
        </p:nvGraphicFramePr>
        <p:xfrm>
          <a:off x="1691680" y="260648"/>
          <a:ext cx="5760640" cy="800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Объект 14"/>
          <p:cNvSpPr>
            <a:spLocks noGrp="1"/>
          </p:cNvSpPr>
          <p:nvPr>
            <p:ph idx="1"/>
          </p:nvPr>
        </p:nvSpPr>
        <p:spPr>
          <a:xfrm>
            <a:off x="769938" y="3275013"/>
            <a:ext cx="8229600" cy="3024187"/>
          </a:xfrm>
        </p:spPr>
        <p:txBody>
          <a:bodyPr>
            <a:normAutofit/>
          </a:bodyPr>
          <a:lstStyle/>
          <a:p>
            <a:pPr marL="0" indent="0">
              <a:buFontTx/>
              <a:buNone/>
              <a:defRPr/>
            </a:pPr>
            <a:r>
              <a:rPr lang="ru-RU" sz="3300" dirty="0" smtClean="0">
                <a:latin typeface="Segoe UI Light" panose="020B0502040204020203" pitchFamily="34" charset="0"/>
              </a:rPr>
              <a:t>	</a:t>
            </a:r>
            <a:r>
              <a:rPr lang="ru-RU" sz="2200" dirty="0" smtClean="0">
                <a:latin typeface="Segoe UI Light" panose="020B0502040204020203" pitchFamily="34" charset="0"/>
              </a:rPr>
              <a:t>Однажды ему показалось, что он уже получил </a:t>
            </a:r>
            <a:r>
              <a:rPr lang="ru-RU" sz="2200" dirty="0">
                <a:latin typeface="Segoe UI Light" panose="020B0502040204020203" pitchFamily="34" charset="0"/>
              </a:rPr>
              <a:t>ответ: он решил, что планеты движутся по кругу, но Солнце лежит не в центре. Потом Кеплер заметил, что одна из планет, кажется Марс, отклоняется от нужного положения на 8 угловых минут, и </a:t>
            </a:r>
            <a:r>
              <a:rPr lang="ru-RU" sz="2200" dirty="0" smtClean="0">
                <a:latin typeface="Segoe UI Light" panose="020B0502040204020203" pitchFamily="34" charset="0"/>
              </a:rPr>
              <a:t>понял</a:t>
            </a:r>
            <a:r>
              <a:rPr lang="ru-RU" sz="2200" dirty="0">
                <a:latin typeface="Segoe UI Light" panose="020B0502040204020203" pitchFamily="34" charset="0"/>
              </a:rPr>
              <a:t>, что полученный им ответ неверен, так как Тихо Браге не мог допустить такую большую ошибку. Полагаясь на точность наблюдений, он решил пересмотреть свою теорию и, в конце концов, обнаружил три факта.</a:t>
            </a:r>
          </a:p>
          <a:p>
            <a:pPr>
              <a:defRPr/>
            </a:pPr>
            <a:endParaRPr lang="ru-RU" sz="2200" dirty="0"/>
          </a:p>
        </p:txBody>
      </p:sp>
      <p:pic>
        <p:nvPicPr>
          <p:cNvPr id="16" name="Рисунок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7544" y="1484784"/>
            <a:ext cx="3960440" cy="19087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221" name="TextBox 17"/>
          <p:cNvSpPr txBox="1">
            <a:spLocks noChangeArrowheads="1"/>
          </p:cNvSpPr>
          <p:nvPr/>
        </p:nvSpPr>
        <p:spPr bwMode="auto">
          <a:xfrm>
            <a:off x="4643438" y="1484313"/>
            <a:ext cx="43561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a:solidFill>
                  <a:srgbClr val="CCFFFF"/>
                </a:solidFill>
                <a:latin typeface="Segoe UI Light" pitchFamily="34" charset="0"/>
              </a:rPr>
              <a:t>	</a:t>
            </a:r>
            <a:r>
              <a:rPr lang="ru-RU" sz="2000">
                <a:solidFill>
                  <a:schemeClr val="bg1"/>
                </a:solidFill>
                <a:latin typeface="Segoe UI Light" pitchFamily="34" charset="0"/>
              </a:rPr>
              <a:t>Иоганн Кеплер , немецкий астроном и математик</a:t>
            </a:r>
            <a:r>
              <a:rPr lang="ru-RU" sz="2000" i="1">
                <a:solidFill>
                  <a:schemeClr val="bg1"/>
                </a:solidFill>
                <a:latin typeface="Segoe UI Light" pitchFamily="34" charset="0"/>
              </a:rPr>
              <a:t>, </a:t>
            </a:r>
            <a:r>
              <a:rPr lang="ru-RU" sz="2000">
                <a:solidFill>
                  <a:schemeClr val="bg1"/>
                </a:solidFill>
                <a:latin typeface="Segoe UI Light" pitchFamily="34" charset="0"/>
              </a:rPr>
              <a:t>пытался решить, как движутся планеты вокруг Солнца. Он искал решение методом проб и ошибок.</a:t>
            </a:r>
            <a:endParaRPr lang="ru-RU" sz="2000">
              <a:solidFill>
                <a:schemeClr val="bg1"/>
              </a:solidFill>
            </a:endParaRPr>
          </a:p>
        </p:txBody>
      </p:sp>
      <p:pic>
        <p:nvPicPr>
          <p:cNvPr id="9222" name="Рисунок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132513" y="74613"/>
            <a:ext cx="1528762"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Рисунок 2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258888" y="74613"/>
            <a:ext cx="1512887"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Объект 14"/>
          <p:cNvSpPr txBox="1">
            <a:spLocks/>
          </p:cNvSpPr>
          <p:nvPr/>
        </p:nvSpPr>
        <p:spPr bwMode="auto">
          <a:xfrm>
            <a:off x="468313" y="3427413"/>
            <a:ext cx="8229600"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ru-RU" sz="3300" dirty="0" smtClean="0">
                <a:solidFill>
                  <a:srgbClr val="CCFFFF"/>
                </a:solidFill>
                <a:latin typeface="Segoe UI Light" panose="020B0502040204020203" pitchFamily="34" charset="0"/>
              </a:rPr>
              <a:t>	</a:t>
            </a:r>
            <a:r>
              <a:rPr lang="ru-RU" sz="2200" dirty="0" smtClean="0">
                <a:solidFill>
                  <a:schemeClr val="bg1"/>
                </a:solidFill>
                <a:latin typeface="Segoe UI Light" panose="020B0502040204020203" pitchFamily="34" charset="0"/>
              </a:rPr>
              <a:t>Однажды ему показалось, что он уже получил ответ: он решил, что планеты движутся по кругу, но Солнце лежит не в центре. Потом Кеплер заметил, что одна из планет, кажется Марс, отклоняется от нужного положения на 8 угловых минут, и понял, что полученный им ответ неверен, так как Тихо Браге не мог допустить такую большую ошибку. Полагаясь на точность наблюдений, он решил пересмотреть свою теорию и, в конце концов, обнаружил три факта.</a:t>
            </a:r>
          </a:p>
          <a:p>
            <a:pPr>
              <a:defRPr/>
            </a:pPr>
            <a:endParaRPr lang="ru-RU" sz="2200" dirty="0"/>
          </a:p>
        </p:txBody>
      </p:sp>
    </p:spTree>
    <p:extLst>
      <p:ext uri="{BB962C8B-B14F-4D97-AF65-F5344CB8AC3E}">
        <p14:creationId xmlns:p14="http://schemas.microsoft.com/office/powerpoint/2010/main" val="2064504482"/>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0" y="765175"/>
            <a:ext cx="9144000" cy="2232025"/>
          </a:xfrm>
        </p:spPr>
        <p:txBody>
          <a:bodyPr/>
          <a:lstStyle/>
          <a:p>
            <a:pPr eaLnBrk="1" hangingPunct="1"/>
            <a:r>
              <a:rPr lang="ru-RU" sz="1800" smtClean="0">
                <a:solidFill>
                  <a:srgbClr val="FFFF00"/>
                </a:solidFill>
              </a:rPr>
              <a:t>Эллипс </a:t>
            </a:r>
            <a:r>
              <a:rPr lang="ru-RU" sz="1800" smtClean="0">
                <a:solidFill>
                  <a:schemeClr val="bg1"/>
                </a:solidFill>
              </a:rPr>
              <a:t>определяется как геометрическое место точек, для которых сумма расстояний от двух заданных точек (фокусов F1 и F2) </a:t>
            </a:r>
            <a:br>
              <a:rPr lang="ru-RU" sz="1800" smtClean="0">
                <a:solidFill>
                  <a:schemeClr val="bg1"/>
                </a:solidFill>
              </a:rPr>
            </a:br>
            <a:r>
              <a:rPr lang="ru-RU" sz="1800" smtClean="0">
                <a:solidFill>
                  <a:schemeClr val="bg1"/>
                </a:solidFill>
              </a:rPr>
              <a:t>есть величина постоянная и равная длине большой оси.</a:t>
            </a:r>
            <a:br>
              <a:rPr lang="ru-RU" sz="1800" smtClean="0">
                <a:solidFill>
                  <a:schemeClr val="bg1"/>
                </a:solidFill>
              </a:rPr>
            </a:br>
            <a:r>
              <a:rPr lang="ru-RU" sz="800" smtClean="0">
                <a:solidFill>
                  <a:schemeClr val="bg1"/>
                </a:solidFill>
              </a:rPr>
              <a:t/>
            </a:r>
            <a:br>
              <a:rPr lang="ru-RU" sz="800" smtClean="0">
                <a:solidFill>
                  <a:schemeClr val="bg1"/>
                </a:solidFill>
              </a:rPr>
            </a:br>
            <a:r>
              <a:rPr lang="ru-RU" sz="1800" smtClean="0">
                <a:solidFill>
                  <a:schemeClr val="bg1"/>
                </a:solidFill>
              </a:rPr>
              <a:t> Линия, соединяющая любую точку эллипса с одним из его фокусов, </a:t>
            </a:r>
            <a:br>
              <a:rPr lang="ru-RU" sz="1800" smtClean="0">
                <a:solidFill>
                  <a:schemeClr val="bg1"/>
                </a:solidFill>
              </a:rPr>
            </a:br>
            <a:r>
              <a:rPr lang="ru-RU" sz="1800" smtClean="0">
                <a:solidFill>
                  <a:schemeClr val="bg1"/>
                </a:solidFill>
              </a:rPr>
              <a:t>называется </a:t>
            </a:r>
            <a:r>
              <a:rPr lang="ru-RU" sz="1800" i="1" smtClean="0">
                <a:solidFill>
                  <a:srgbClr val="FFFF00"/>
                </a:solidFill>
              </a:rPr>
              <a:t>радиусом-вектором</a:t>
            </a:r>
            <a:r>
              <a:rPr lang="ru-RU" sz="1800" smtClean="0">
                <a:solidFill>
                  <a:schemeClr val="bg1"/>
                </a:solidFill>
              </a:rPr>
              <a:t> этой точки. </a:t>
            </a:r>
            <a:br>
              <a:rPr lang="ru-RU" sz="1800" smtClean="0">
                <a:solidFill>
                  <a:schemeClr val="bg1"/>
                </a:solidFill>
              </a:rPr>
            </a:br>
            <a:endParaRPr lang="ru-RU" sz="1800" smtClean="0">
              <a:solidFill>
                <a:schemeClr val="bg1"/>
              </a:solidFill>
            </a:endParaRPr>
          </a:p>
        </p:txBody>
      </p:sp>
      <p:pic>
        <p:nvPicPr>
          <p:cNvPr id="10243" name="Picture 5" descr="12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2781300"/>
            <a:ext cx="4752975"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8"/>
          <p:cNvSpPr>
            <a:spLocks noChangeArrowheads="1"/>
          </p:cNvSpPr>
          <p:nvPr/>
        </p:nvSpPr>
        <p:spPr bwMode="auto">
          <a:xfrm>
            <a:off x="0" y="26035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solidFill>
                  <a:schemeClr val="bg1"/>
                </a:solidFill>
              </a:rPr>
              <a:t>Иоганн Кеплер обнаружил, что</a:t>
            </a:r>
            <a:r>
              <a:rPr lang="en-US">
                <a:solidFill>
                  <a:schemeClr val="bg1"/>
                </a:solidFill>
              </a:rPr>
              <a:t> </a:t>
            </a:r>
            <a:r>
              <a:rPr lang="ru-RU" i="1">
                <a:solidFill>
                  <a:srgbClr val="FFFF00"/>
                </a:solidFill>
              </a:rPr>
              <a:t>орбита Марса не окружность, а эллипс</a:t>
            </a:r>
            <a:r>
              <a:rPr lang="ru-RU">
                <a:solidFill>
                  <a:schemeClr val="bg1"/>
                </a:solidFill>
              </a:rPr>
              <a:t>.</a:t>
            </a:r>
            <a:r>
              <a:rPr lang="ru-RU"/>
              <a:t> </a:t>
            </a:r>
          </a:p>
        </p:txBody>
      </p:sp>
      <p:sp>
        <p:nvSpPr>
          <p:cNvPr id="10245" name="Text Box 9"/>
          <p:cNvSpPr txBox="1">
            <a:spLocks noChangeArrowheads="1"/>
          </p:cNvSpPr>
          <p:nvPr/>
        </p:nvSpPr>
        <p:spPr bwMode="auto">
          <a:xfrm>
            <a:off x="395288" y="2924175"/>
            <a:ext cx="3779837"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a:solidFill>
                  <a:schemeClr val="bg1"/>
                </a:solidFill>
              </a:rPr>
              <a:t>Степень отличия эллипса от окружности характеризует его </a:t>
            </a:r>
            <a:r>
              <a:rPr lang="ru-RU">
                <a:solidFill>
                  <a:srgbClr val="FFFF00"/>
                </a:solidFill>
              </a:rPr>
              <a:t>эксцентриситет</a:t>
            </a:r>
            <a:r>
              <a:rPr lang="ru-RU">
                <a:solidFill>
                  <a:schemeClr val="bg1"/>
                </a:solidFill>
              </a:rPr>
              <a:t>, равный </a:t>
            </a:r>
          </a:p>
          <a:p>
            <a:pPr eaLnBrk="1" hangingPunct="1"/>
            <a:r>
              <a:rPr lang="ru-RU">
                <a:solidFill>
                  <a:schemeClr val="bg1"/>
                </a:solidFill>
              </a:rPr>
              <a:t>отношению расстояний между фокусами к большой оси:</a:t>
            </a:r>
            <a:br>
              <a:rPr lang="ru-RU">
                <a:solidFill>
                  <a:schemeClr val="bg1"/>
                </a:solidFill>
              </a:rPr>
            </a:br>
            <a:endParaRPr lang="ru-RU">
              <a:solidFill>
                <a:schemeClr val="bg1"/>
              </a:solidFill>
            </a:endParaRPr>
          </a:p>
          <a:p>
            <a:pPr eaLnBrk="1" hangingPunct="1"/>
            <a:r>
              <a:rPr lang="ru-RU" i="1">
                <a:solidFill>
                  <a:srgbClr val="FFFF00"/>
                </a:solidFill>
              </a:rPr>
              <a:t>е = </a:t>
            </a:r>
            <a:r>
              <a:rPr lang="en-US" i="1">
                <a:solidFill>
                  <a:srgbClr val="FFFF00"/>
                </a:solidFill>
              </a:rPr>
              <a:t>F1F2</a:t>
            </a:r>
            <a:r>
              <a:rPr lang="ru-RU" i="1">
                <a:solidFill>
                  <a:srgbClr val="FFFF00"/>
                </a:solidFill>
              </a:rPr>
              <a:t> / </a:t>
            </a:r>
            <a:r>
              <a:rPr lang="en-US" i="1">
                <a:solidFill>
                  <a:srgbClr val="FFFF00"/>
                </a:solidFill>
              </a:rPr>
              <a:t>A1A2</a:t>
            </a:r>
            <a:r>
              <a:rPr lang="ru-RU">
                <a:solidFill>
                  <a:schemeClr val="bg1"/>
                </a:solidFill>
              </a:rPr>
              <a:t>.</a:t>
            </a:r>
          </a:p>
          <a:p>
            <a:pPr eaLnBrk="1" hangingPunct="1">
              <a:spcBef>
                <a:spcPct val="50000"/>
              </a:spcBef>
            </a:pPr>
            <a:endParaRPr lang="ru-RU">
              <a:solidFill>
                <a:schemeClr val="bg1"/>
              </a:solidFill>
            </a:endParaRPr>
          </a:p>
          <a:p>
            <a:pPr eaLnBrk="1" hangingPunct="1"/>
            <a:r>
              <a:rPr lang="ru-RU">
                <a:solidFill>
                  <a:schemeClr val="bg1"/>
                </a:solidFill>
              </a:rPr>
              <a:t>При совпадении фокусов (е = 0) эллипс превращается </a:t>
            </a:r>
          </a:p>
          <a:p>
            <a:pPr eaLnBrk="1" hangingPunct="1"/>
            <a:r>
              <a:rPr lang="ru-RU">
                <a:solidFill>
                  <a:schemeClr val="bg1"/>
                </a:solidFill>
              </a:rPr>
              <a:t>в </a:t>
            </a:r>
            <a:r>
              <a:rPr lang="ru-RU" i="1">
                <a:solidFill>
                  <a:srgbClr val="FFFF00"/>
                </a:solidFill>
              </a:rPr>
              <a:t>окружность</a:t>
            </a:r>
            <a:r>
              <a:rPr lang="ru-RU">
                <a:solidFill>
                  <a:schemeClr val="bg1"/>
                </a:solidFill>
              </a:rPr>
              <a:t>.</a:t>
            </a:r>
          </a:p>
        </p:txBody>
      </p:sp>
    </p:spTree>
    <p:extLst>
      <p:ext uri="{BB962C8B-B14F-4D97-AF65-F5344CB8AC3E}">
        <p14:creationId xmlns:p14="http://schemas.microsoft.com/office/powerpoint/2010/main" val="1090216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000628" y="188913"/>
            <a:ext cx="4000528" cy="6370975"/>
          </a:xfrm>
          <a:prstGeom prst="rect">
            <a:avLst/>
          </a:prstGeom>
          <a:noFill/>
          <a:ln w="9525">
            <a:noFill/>
            <a:miter lim="800000"/>
            <a:headEnd/>
            <a:tailEnd/>
          </a:ln>
          <a:effectLst/>
        </p:spPr>
        <p:txBody>
          <a:bodyPr wrap="square">
            <a:spAutoFit/>
          </a:bodyPr>
          <a:lstStyle/>
          <a:p>
            <a:pPr algn="just"/>
            <a:r>
              <a:rPr lang="ru-RU" sz="2400" b="1" dirty="0" smtClean="0">
                <a:solidFill>
                  <a:srgbClr val="FFFF00"/>
                </a:solidFill>
              </a:rPr>
              <a:t>	Точки </a:t>
            </a:r>
            <a:r>
              <a:rPr lang="ru-RU" sz="2400" b="1" dirty="0">
                <a:solidFill>
                  <a:srgbClr val="FFFF00"/>
                </a:solidFill>
              </a:rPr>
              <a:t>пересечения эклиптики с небесным экватором называются </a:t>
            </a:r>
          </a:p>
          <a:p>
            <a:pPr algn="just"/>
            <a:r>
              <a:rPr lang="ru-RU" sz="2400" b="1" dirty="0"/>
              <a:t>точками</a:t>
            </a:r>
            <a:r>
              <a:rPr lang="ru-RU" sz="2400" b="1" i="1" dirty="0"/>
              <a:t> </a:t>
            </a:r>
            <a:r>
              <a:rPr lang="ru-RU" sz="2400" b="1" dirty="0"/>
              <a:t>весеннего </a:t>
            </a:r>
            <a:r>
              <a:rPr lang="ru-RU" sz="2400" b="1" dirty="0">
                <a:solidFill>
                  <a:srgbClr val="FFFF00"/>
                </a:solidFill>
              </a:rPr>
              <a:t>и </a:t>
            </a:r>
            <a:r>
              <a:rPr lang="ru-RU" sz="2400" b="1" dirty="0"/>
              <a:t>осеннего равноденствия</a:t>
            </a:r>
            <a:r>
              <a:rPr lang="ru-RU" sz="2400" b="1" dirty="0">
                <a:solidFill>
                  <a:srgbClr val="FFFF00"/>
                </a:solidFill>
              </a:rPr>
              <a:t>. </a:t>
            </a:r>
          </a:p>
          <a:p>
            <a:pPr algn="just"/>
            <a:r>
              <a:rPr lang="ru-RU" sz="2400" b="1" dirty="0" smtClean="0">
                <a:solidFill>
                  <a:srgbClr val="FFFF00"/>
                </a:solidFill>
              </a:rPr>
              <a:t>	Через </a:t>
            </a:r>
            <a:r>
              <a:rPr lang="ru-RU" sz="2400" b="1" dirty="0">
                <a:solidFill>
                  <a:srgbClr val="FFFF00"/>
                </a:solidFill>
              </a:rPr>
              <a:t>точку весеннего равноденствия Солнце переходит из южного полушария небесной сферы в северное (21 </a:t>
            </a:r>
            <a:r>
              <a:rPr lang="ru-RU" sz="2400" b="1" dirty="0" smtClean="0">
                <a:solidFill>
                  <a:srgbClr val="FFFF00"/>
                </a:solidFill>
              </a:rPr>
              <a:t>марта). </a:t>
            </a:r>
            <a:endParaRPr lang="ru-RU" sz="2400" b="1" dirty="0">
              <a:solidFill>
                <a:srgbClr val="FFFF00"/>
              </a:solidFill>
            </a:endParaRPr>
          </a:p>
          <a:p>
            <a:pPr algn="just"/>
            <a:r>
              <a:rPr lang="ru-RU" sz="2400" b="1" dirty="0" smtClean="0">
                <a:solidFill>
                  <a:srgbClr val="FFFF00"/>
                </a:solidFill>
              </a:rPr>
              <a:t>	Через </a:t>
            </a:r>
            <a:r>
              <a:rPr lang="ru-RU" sz="2400" b="1" dirty="0">
                <a:solidFill>
                  <a:srgbClr val="FFFF00"/>
                </a:solidFill>
              </a:rPr>
              <a:t>точку осеннего равноденствия Солнце переходит из северного полушария небесной сферы в южное (23 </a:t>
            </a:r>
            <a:r>
              <a:rPr lang="ru-RU" sz="2400" b="1" dirty="0" smtClean="0">
                <a:solidFill>
                  <a:srgbClr val="FFFF00"/>
                </a:solidFill>
              </a:rPr>
              <a:t>сентября). </a:t>
            </a:r>
            <a:endParaRPr lang="ru-RU" sz="2400" b="1" dirty="0">
              <a:solidFill>
                <a:srgbClr val="FFFF00"/>
              </a:solidFill>
            </a:endParaRPr>
          </a:p>
        </p:txBody>
      </p:sp>
      <p:pic>
        <p:nvPicPr>
          <p:cNvPr id="4106" name="Picture 10"/>
          <p:cNvPicPr>
            <a:picLocks noGrp="1" noChangeAspect="1" noChangeArrowheads="1"/>
          </p:cNvPicPr>
          <p:nvPr>
            <p:ph/>
          </p:nvPr>
        </p:nvPicPr>
        <p:blipFill>
          <a:blip r:embed="rId2" cstate="print"/>
          <a:stretch>
            <a:fillRect/>
          </a:stretch>
        </p:blipFill>
        <p:spPr>
          <a:xfrm>
            <a:off x="0" y="1769170"/>
            <a:ext cx="4786346" cy="5088830"/>
          </a:xfrm>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8"/>
          <p:cNvSpPr txBox="1">
            <a:spLocks noChangeArrowheads="1"/>
          </p:cNvSpPr>
          <p:nvPr/>
        </p:nvSpPr>
        <p:spPr bwMode="auto">
          <a:xfrm>
            <a:off x="0" y="188913"/>
            <a:ext cx="91440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10000"/>
              </a:lnSpc>
              <a:spcBef>
                <a:spcPct val="40000"/>
              </a:spcBef>
            </a:pPr>
            <a:r>
              <a:rPr lang="ru-RU">
                <a:solidFill>
                  <a:schemeClr val="bg1"/>
                </a:solidFill>
              </a:rPr>
              <a:t>Законы Кеплера применимы не только к движению планет, </a:t>
            </a:r>
            <a:br>
              <a:rPr lang="ru-RU">
                <a:solidFill>
                  <a:schemeClr val="bg1"/>
                </a:solidFill>
              </a:rPr>
            </a:br>
            <a:r>
              <a:rPr lang="ru-RU">
                <a:solidFill>
                  <a:schemeClr val="bg1"/>
                </a:solidFill>
              </a:rPr>
              <a:t>но и к движению их естественных и искусственных спутников.</a:t>
            </a:r>
          </a:p>
        </p:txBody>
      </p:sp>
      <p:pic>
        <p:nvPicPr>
          <p:cNvPr id="11267" name="Picture 14" descr="slide0025_image0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4738"/>
            <a:ext cx="687705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15"/>
          <p:cNvPicPr>
            <a:picLocks noChangeAspect="1" noChangeArrowheads="1"/>
          </p:cNvPicPr>
          <p:nvPr/>
        </p:nvPicPr>
        <p:blipFill>
          <a:blip r:embed="rId3">
            <a:extLst>
              <a:ext uri="{28A0092B-C50C-407E-A947-70E740481C1C}">
                <a14:useLocalDpi xmlns:a14="http://schemas.microsoft.com/office/drawing/2010/main" val="0"/>
              </a:ext>
            </a:extLst>
          </a:blip>
          <a:srcRect l="2112" t="2965"/>
          <a:stretch>
            <a:fillRect/>
          </a:stretch>
        </p:blipFill>
        <p:spPr bwMode="auto">
          <a:xfrm>
            <a:off x="5183188" y="3573463"/>
            <a:ext cx="3960812"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3571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0" y="908050"/>
            <a:ext cx="9144000" cy="504825"/>
          </a:xfrm>
        </p:spPr>
        <p:txBody>
          <a:bodyPr/>
          <a:lstStyle/>
          <a:p>
            <a:pPr eaLnBrk="1" hangingPunct="1"/>
            <a:r>
              <a:rPr lang="ru-RU" sz="1800" smtClean="0">
                <a:solidFill>
                  <a:schemeClr val="bg1"/>
                </a:solidFill>
              </a:rPr>
              <a:t>Каждая планета движется по эллипсу, </a:t>
            </a:r>
            <a:br>
              <a:rPr lang="ru-RU" sz="1800" smtClean="0">
                <a:solidFill>
                  <a:schemeClr val="bg1"/>
                </a:solidFill>
              </a:rPr>
            </a:br>
            <a:r>
              <a:rPr lang="ru-RU" sz="1800" smtClean="0">
                <a:solidFill>
                  <a:schemeClr val="bg1"/>
                </a:solidFill>
              </a:rPr>
              <a:t>в одном из фокусов которого находится Солнце.</a:t>
            </a:r>
            <a:r>
              <a:rPr lang="ru-RU" sz="1800" i="1" smtClean="0">
                <a:solidFill>
                  <a:schemeClr val="bg1"/>
                </a:solidFill>
              </a:rPr>
              <a:t/>
            </a:r>
            <a:br>
              <a:rPr lang="ru-RU" sz="1800" i="1" smtClean="0">
                <a:solidFill>
                  <a:schemeClr val="bg1"/>
                </a:solidFill>
              </a:rPr>
            </a:br>
            <a:endParaRPr lang="ru-RU" sz="1800" smtClean="0">
              <a:solidFill>
                <a:schemeClr val="bg1"/>
              </a:solidFill>
            </a:endParaRPr>
          </a:p>
        </p:txBody>
      </p:sp>
      <p:sp>
        <p:nvSpPr>
          <p:cNvPr id="12291" name="Text Box 3"/>
          <p:cNvSpPr txBox="1">
            <a:spLocks noChangeArrowheads="1"/>
          </p:cNvSpPr>
          <p:nvPr/>
        </p:nvSpPr>
        <p:spPr bwMode="auto">
          <a:xfrm>
            <a:off x="0" y="26035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ru-RU">
                <a:solidFill>
                  <a:srgbClr val="FFFF00"/>
                </a:solidFill>
              </a:rPr>
              <a:t>Первый закон Кеплера:</a:t>
            </a:r>
          </a:p>
        </p:txBody>
      </p:sp>
      <p:pic>
        <p:nvPicPr>
          <p:cNvPr id="12292" name="Picture 4" descr="134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060575"/>
            <a:ext cx="5256213" cy="346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5"/>
          <p:cNvSpPr txBox="1">
            <a:spLocks noChangeArrowheads="1"/>
          </p:cNvSpPr>
          <p:nvPr/>
        </p:nvSpPr>
        <p:spPr bwMode="auto">
          <a:xfrm>
            <a:off x="1835150" y="2133600"/>
            <a:ext cx="433388" cy="36687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p:txBody>
      </p:sp>
      <p:sp>
        <p:nvSpPr>
          <p:cNvPr id="12294" name="Text Box 6"/>
          <p:cNvSpPr txBox="1">
            <a:spLocks noChangeArrowheads="1"/>
          </p:cNvSpPr>
          <p:nvPr/>
        </p:nvSpPr>
        <p:spPr bwMode="auto">
          <a:xfrm>
            <a:off x="2051050" y="5445125"/>
            <a:ext cx="5616575" cy="3667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ru-RU"/>
          </a:p>
        </p:txBody>
      </p:sp>
      <p:sp>
        <p:nvSpPr>
          <p:cNvPr id="12295" name="Text Box 7"/>
          <p:cNvSpPr txBox="1">
            <a:spLocks noChangeArrowheads="1"/>
          </p:cNvSpPr>
          <p:nvPr/>
        </p:nvSpPr>
        <p:spPr bwMode="auto">
          <a:xfrm>
            <a:off x="1835150" y="5589588"/>
            <a:ext cx="5689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ru-RU" sz="1600">
                <a:solidFill>
                  <a:srgbClr val="CCFFFF"/>
                </a:solidFill>
              </a:rPr>
              <a:t>Иллюстрация первого закона Кеплера </a:t>
            </a:r>
          </a:p>
          <a:p>
            <a:pPr algn="ctr" eaLnBrk="1" hangingPunct="1"/>
            <a:r>
              <a:rPr lang="ru-RU" sz="1400" i="1">
                <a:solidFill>
                  <a:srgbClr val="CCFFFF"/>
                </a:solidFill>
              </a:rPr>
              <a:t>на примере движения спутников Земли </a:t>
            </a:r>
          </a:p>
        </p:txBody>
      </p:sp>
    </p:spTree>
    <p:extLst>
      <p:ext uri="{BB962C8B-B14F-4D97-AF65-F5344CB8AC3E}">
        <p14:creationId xmlns:p14="http://schemas.microsoft.com/office/powerpoint/2010/main" val="31851435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0" y="0"/>
            <a:ext cx="9144000" cy="836613"/>
          </a:xfrm>
        </p:spPr>
        <p:txBody>
          <a:bodyPr/>
          <a:lstStyle/>
          <a:p>
            <a:pPr eaLnBrk="1" hangingPunct="1"/>
            <a:r>
              <a:rPr lang="ru-RU" sz="1800" smtClean="0">
                <a:solidFill>
                  <a:schemeClr val="bg1"/>
                </a:solidFill>
              </a:rPr>
              <a:t>Орбиты планет – эллипсы, мало отличающиеся от окружностей, </a:t>
            </a:r>
            <a:br>
              <a:rPr lang="ru-RU" sz="1800" smtClean="0">
                <a:solidFill>
                  <a:schemeClr val="bg1"/>
                </a:solidFill>
              </a:rPr>
            </a:br>
            <a:r>
              <a:rPr lang="ru-RU" sz="1800" smtClean="0">
                <a:solidFill>
                  <a:schemeClr val="bg1"/>
                </a:solidFill>
              </a:rPr>
              <a:t>так как их эксцентриситеты малы.</a:t>
            </a:r>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3132138" cy="278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5" descr="2403"/>
          <p:cNvPicPr>
            <a:picLocks noChangeAspect="1" noChangeArrowheads="1"/>
          </p:cNvPicPr>
          <p:nvPr/>
        </p:nvPicPr>
        <p:blipFill>
          <a:blip r:embed="rId3">
            <a:extLst>
              <a:ext uri="{28A0092B-C50C-407E-A947-70E740481C1C}">
                <a14:useLocalDpi xmlns:a14="http://schemas.microsoft.com/office/drawing/2010/main" val="0"/>
              </a:ext>
            </a:extLst>
          </a:blip>
          <a:srcRect l="50597"/>
          <a:stretch>
            <a:fillRect/>
          </a:stretch>
        </p:blipFill>
        <p:spPr bwMode="auto">
          <a:xfrm>
            <a:off x="2625725" y="3933825"/>
            <a:ext cx="2595563" cy="262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3048000"/>
            <a:ext cx="39243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8" descr="2403"/>
          <p:cNvPicPr>
            <a:picLocks noChangeAspect="1" noChangeArrowheads="1"/>
          </p:cNvPicPr>
          <p:nvPr/>
        </p:nvPicPr>
        <p:blipFill>
          <a:blip r:embed="rId3">
            <a:extLst>
              <a:ext uri="{28A0092B-C50C-407E-A947-70E740481C1C}">
                <a14:useLocalDpi xmlns:a14="http://schemas.microsoft.com/office/drawing/2010/main" val="0"/>
              </a:ext>
            </a:extLst>
          </a:blip>
          <a:srcRect r="49986"/>
          <a:stretch>
            <a:fillRect/>
          </a:stretch>
        </p:blipFill>
        <p:spPr bwMode="auto">
          <a:xfrm>
            <a:off x="3203575" y="908050"/>
            <a:ext cx="2560638"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23949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6"/>
          <p:cNvSpPr txBox="1">
            <a:spLocks noChangeArrowheads="1"/>
          </p:cNvSpPr>
          <p:nvPr/>
        </p:nvSpPr>
        <p:spPr bwMode="auto">
          <a:xfrm>
            <a:off x="0" y="260350"/>
            <a:ext cx="91440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ru-RU">
                <a:solidFill>
                  <a:schemeClr val="bg1"/>
                </a:solidFill>
              </a:rPr>
              <a:t>Большая полуось орбиты планеты – это ее среднее расстояние от Солнца.</a:t>
            </a:r>
          </a:p>
          <a:p>
            <a:pPr algn="ctr" eaLnBrk="1" hangingPunct="1">
              <a:spcBef>
                <a:spcPct val="20000"/>
              </a:spcBef>
            </a:pPr>
            <a:endParaRPr lang="ru-RU" sz="1000">
              <a:solidFill>
                <a:schemeClr val="bg1"/>
              </a:solidFill>
            </a:endParaRPr>
          </a:p>
          <a:p>
            <a:pPr algn="ctr" eaLnBrk="1" hangingPunct="1">
              <a:spcBef>
                <a:spcPct val="20000"/>
              </a:spcBef>
            </a:pPr>
            <a:r>
              <a:rPr lang="ru-RU">
                <a:solidFill>
                  <a:schemeClr val="bg1"/>
                </a:solidFill>
              </a:rPr>
              <a:t>Среднее расстояние Земли от Солнца принято в астрономии за единицу расстояния и называется </a:t>
            </a:r>
            <a:r>
              <a:rPr lang="ru-RU" i="1">
                <a:solidFill>
                  <a:srgbClr val="FFFF00"/>
                </a:solidFill>
              </a:rPr>
              <a:t>астрономической единицей</a:t>
            </a:r>
            <a:r>
              <a:rPr lang="ru-RU">
                <a:solidFill>
                  <a:srgbClr val="FFFF00"/>
                </a:solidFill>
              </a:rPr>
              <a:t>:</a:t>
            </a:r>
          </a:p>
          <a:p>
            <a:pPr algn="ctr" eaLnBrk="1" hangingPunct="1">
              <a:spcBef>
                <a:spcPct val="20000"/>
              </a:spcBef>
            </a:pPr>
            <a:endParaRPr lang="ru-RU" sz="1000">
              <a:solidFill>
                <a:schemeClr val="bg1"/>
              </a:solidFill>
            </a:endParaRPr>
          </a:p>
          <a:p>
            <a:pPr algn="ctr" eaLnBrk="1" hangingPunct="1">
              <a:spcBef>
                <a:spcPct val="20000"/>
              </a:spcBef>
            </a:pPr>
            <a:r>
              <a:rPr lang="ru-RU" b="1">
                <a:solidFill>
                  <a:srgbClr val="FFFF00"/>
                </a:solidFill>
              </a:rPr>
              <a:t>1 а.е. = 149 600 000</a:t>
            </a:r>
            <a:r>
              <a:rPr lang="ru-RU" b="1">
                <a:solidFill>
                  <a:schemeClr val="bg1"/>
                </a:solidFill>
              </a:rPr>
              <a:t> </a:t>
            </a:r>
            <a:r>
              <a:rPr lang="ru-RU" b="1">
                <a:solidFill>
                  <a:srgbClr val="FFFF00"/>
                </a:solidFill>
              </a:rPr>
              <a:t>км.</a:t>
            </a:r>
          </a:p>
          <a:p>
            <a:pPr algn="ctr" eaLnBrk="1" hangingPunct="1">
              <a:spcBef>
                <a:spcPct val="20000"/>
              </a:spcBef>
            </a:pPr>
            <a:endParaRPr lang="ru-RU" sz="1000" b="1">
              <a:solidFill>
                <a:srgbClr val="FFFF00"/>
              </a:solidFill>
            </a:endParaRPr>
          </a:p>
          <a:p>
            <a:pPr algn="ctr" eaLnBrk="1" hangingPunct="1">
              <a:spcBef>
                <a:spcPct val="20000"/>
              </a:spcBef>
            </a:pPr>
            <a:r>
              <a:rPr lang="ru-RU">
                <a:solidFill>
                  <a:schemeClr val="bg1"/>
                </a:solidFill>
              </a:rPr>
              <a:t>Ближайшую к Солнцу точку орбиты называют </a:t>
            </a:r>
            <a:r>
              <a:rPr lang="ru-RU">
                <a:solidFill>
                  <a:srgbClr val="FFFF00"/>
                </a:solidFill>
              </a:rPr>
              <a:t>перигелием</a:t>
            </a:r>
            <a:r>
              <a:rPr lang="ru-RU">
                <a:solidFill>
                  <a:schemeClr val="bg1"/>
                </a:solidFill>
              </a:rPr>
              <a:t> </a:t>
            </a:r>
            <a:r>
              <a:rPr lang="ru-RU" i="1">
                <a:solidFill>
                  <a:schemeClr val="bg1"/>
                </a:solidFill>
              </a:rPr>
              <a:t>(греч. </a:t>
            </a:r>
            <a:r>
              <a:rPr lang="ru-RU" i="1">
                <a:solidFill>
                  <a:srgbClr val="CCFFFF"/>
                </a:solidFill>
              </a:rPr>
              <a:t>пери</a:t>
            </a:r>
            <a:r>
              <a:rPr lang="ru-RU" i="1">
                <a:solidFill>
                  <a:schemeClr val="bg1"/>
                </a:solidFill>
              </a:rPr>
              <a:t> – возле, около; </a:t>
            </a:r>
            <a:r>
              <a:rPr lang="ru-RU" i="1">
                <a:solidFill>
                  <a:srgbClr val="CCFFFF"/>
                </a:solidFill>
              </a:rPr>
              <a:t>Гелиос </a:t>
            </a:r>
            <a:r>
              <a:rPr lang="ru-RU" i="1">
                <a:solidFill>
                  <a:schemeClr val="bg1"/>
                </a:solidFill>
              </a:rPr>
              <a:t>– Солнце),</a:t>
            </a:r>
            <a:r>
              <a:rPr lang="ru-RU">
                <a:solidFill>
                  <a:schemeClr val="bg1"/>
                </a:solidFill>
              </a:rPr>
              <a:t> а наиболее удаленную – </a:t>
            </a:r>
            <a:r>
              <a:rPr lang="ru-RU">
                <a:solidFill>
                  <a:srgbClr val="FFFF00"/>
                </a:solidFill>
              </a:rPr>
              <a:t>афелием</a:t>
            </a:r>
            <a:r>
              <a:rPr lang="ru-RU">
                <a:solidFill>
                  <a:schemeClr val="bg1"/>
                </a:solidFill>
              </a:rPr>
              <a:t> </a:t>
            </a:r>
            <a:r>
              <a:rPr lang="ru-RU" i="1">
                <a:solidFill>
                  <a:schemeClr val="bg1"/>
                </a:solidFill>
              </a:rPr>
              <a:t>(греч. </a:t>
            </a:r>
            <a:r>
              <a:rPr lang="ru-RU" i="1">
                <a:solidFill>
                  <a:srgbClr val="CCFFFF"/>
                </a:solidFill>
              </a:rPr>
              <a:t>апо</a:t>
            </a:r>
            <a:r>
              <a:rPr lang="ru-RU" i="1">
                <a:solidFill>
                  <a:srgbClr val="FFFF00"/>
                </a:solidFill>
              </a:rPr>
              <a:t> </a:t>
            </a:r>
            <a:r>
              <a:rPr lang="ru-RU" i="1">
                <a:solidFill>
                  <a:schemeClr val="bg1"/>
                </a:solidFill>
              </a:rPr>
              <a:t>– вдали).</a:t>
            </a:r>
          </a:p>
        </p:txBody>
      </p:sp>
      <p:pic>
        <p:nvPicPr>
          <p:cNvPr id="14339" name="Picture 17" descr="slide0008_image0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924175"/>
            <a:ext cx="5059362"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4773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0" y="260350"/>
            <a:ext cx="91440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a:solidFill>
                  <a:schemeClr val="bg1"/>
                </a:solidFill>
              </a:rPr>
              <a:t>По эллипсам движутся не только планеты, </a:t>
            </a:r>
          </a:p>
          <a:p>
            <a:pPr algn="ctr" eaLnBrk="1" hangingPunct="1"/>
            <a:r>
              <a:rPr lang="ru-RU">
                <a:solidFill>
                  <a:schemeClr val="bg1"/>
                </a:solidFill>
              </a:rPr>
              <a:t>но и их естественные и искусственные спутники.</a:t>
            </a:r>
            <a:endParaRPr lang="ru-RU">
              <a:solidFill>
                <a:srgbClr val="FFFF00"/>
              </a:solidFill>
            </a:endParaRPr>
          </a:p>
          <a:p>
            <a:pPr algn="ctr" eaLnBrk="1" hangingPunct="1">
              <a:spcBef>
                <a:spcPct val="20000"/>
              </a:spcBef>
            </a:pPr>
            <a:endParaRPr lang="ru-RU" sz="1000">
              <a:solidFill>
                <a:srgbClr val="FFFF00"/>
              </a:solidFill>
            </a:endParaRPr>
          </a:p>
          <a:p>
            <a:pPr algn="ctr" eaLnBrk="1" hangingPunct="1">
              <a:spcBef>
                <a:spcPct val="20000"/>
              </a:spcBef>
            </a:pPr>
            <a:r>
              <a:rPr lang="ru-RU">
                <a:solidFill>
                  <a:schemeClr val="bg1"/>
                </a:solidFill>
              </a:rPr>
              <a:t>Ближайшая к Земле точка орбиты Луны или искусственного спутника Земли называется </a:t>
            </a:r>
            <a:r>
              <a:rPr lang="ru-RU">
                <a:solidFill>
                  <a:srgbClr val="FFFF00"/>
                </a:solidFill>
              </a:rPr>
              <a:t>перигеем</a:t>
            </a:r>
            <a:r>
              <a:rPr lang="ru-RU">
                <a:solidFill>
                  <a:schemeClr val="bg1"/>
                </a:solidFill>
              </a:rPr>
              <a:t> </a:t>
            </a:r>
            <a:r>
              <a:rPr lang="ru-RU" i="1">
                <a:solidFill>
                  <a:schemeClr val="bg1"/>
                </a:solidFill>
              </a:rPr>
              <a:t>(греч. </a:t>
            </a:r>
            <a:r>
              <a:rPr lang="ru-RU" i="1">
                <a:solidFill>
                  <a:srgbClr val="CCFFFF"/>
                </a:solidFill>
              </a:rPr>
              <a:t>Гея</a:t>
            </a:r>
            <a:r>
              <a:rPr lang="ru-RU" i="1">
                <a:solidFill>
                  <a:schemeClr val="bg1"/>
                </a:solidFill>
              </a:rPr>
              <a:t> или</a:t>
            </a:r>
            <a:r>
              <a:rPr lang="ru-RU" i="1">
                <a:solidFill>
                  <a:srgbClr val="CCFFFF"/>
                </a:solidFill>
              </a:rPr>
              <a:t> Ге</a:t>
            </a:r>
            <a:r>
              <a:rPr lang="ru-RU" i="1">
                <a:solidFill>
                  <a:schemeClr val="bg1"/>
                </a:solidFill>
              </a:rPr>
              <a:t> – Земля),</a:t>
            </a:r>
            <a:r>
              <a:rPr lang="ru-RU">
                <a:solidFill>
                  <a:schemeClr val="bg1"/>
                </a:solidFill>
              </a:rPr>
              <a:t> а наиболее удаленная – </a:t>
            </a:r>
            <a:r>
              <a:rPr lang="ru-RU">
                <a:solidFill>
                  <a:srgbClr val="FFFF00"/>
                </a:solidFill>
              </a:rPr>
              <a:t>апогеем</a:t>
            </a:r>
            <a:r>
              <a:rPr lang="ru-RU" i="1">
                <a:solidFill>
                  <a:schemeClr val="bg1"/>
                </a:solidFill>
              </a:rPr>
              <a:t>.</a:t>
            </a:r>
          </a:p>
        </p:txBody>
      </p:sp>
      <p:pic>
        <p:nvPicPr>
          <p:cNvPr id="15363" name="Picture 11" descr="Рисунок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349500"/>
            <a:ext cx="4386262"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12"/>
          <p:cNvSpPr txBox="1">
            <a:spLocks noChangeArrowheads="1"/>
          </p:cNvSpPr>
          <p:nvPr/>
        </p:nvSpPr>
        <p:spPr bwMode="auto">
          <a:xfrm>
            <a:off x="1763713" y="3716338"/>
            <a:ext cx="1223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sz="1600">
                <a:solidFill>
                  <a:schemeClr val="bg1"/>
                </a:solidFill>
              </a:rPr>
              <a:t>Перигей</a:t>
            </a:r>
          </a:p>
        </p:txBody>
      </p:sp>
      <p:sp>
        <p:nvSpPr>
          <p:cNvPr id="15365" name="Text Box 13"/>
          <p:cNvSpPr txBox="1">
            <a:spLocks noChangeArrowheads="1"/>
          </p:cNvSpPr>
          <p:nvPr/>
        </p:nvSpPr>
        <p:spPr bwMode="auto">
          <a:xfrm>
            <a:off x="6300788" y="3789363"/>
            <a:ext cx="1223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sz="1600">
                <a:solidFill>
                  <a:schemeClr val="bg1"/>
                </a:solidFill>
              </a:rPr>
              <a:t>Апогей</a:t>
            </a:r>
          </a:p>
        </p:txBody>
      </p:sp>
    </p:spTree>
    <p:extLst>
      <p:ext uri="{BB962C8B-B14F-4D97-AF65-F5344CB8AC3E}">
        <p14:creationId xmlns:p14="http://schemas.microsoft.com/office/powerpoint/2010/main" val="42011685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0" y="908050"/>
            <a:ext cx="9144000" cy="504825"/>
          </a:xfrm>
        </p:spPr>
        <p:txBody>
          <a:bodyPr/>
          <a:lstStyle/>
          <a:p>
            <a:pPr eaLnBrk="1" hangingPunct="1"/>
            <a:r>
              <a:rPr lang="ru-RU" sz="1800" smtClean="0">
                <a:solidFill>
                  <a:schemeClr val="bg1"/>
                </a:solidFill>
              </a:rPr>
              <a:t>Радиус-вектор планеты за равные промежутки времени</a:t>
            </a:r>
            <a:br>
              <a:rPr lang="ru-RU" sz="1800" smtClean="0">
                <a:solidFill>
                  <a:schemeClr val="bg1"/>
                </a:solidFill>
              </a:rPr>
            </a:br>
            <a:r>
              <a:rPr lang="ru-RU" sz="1800" smtClean="0">
                <a:solidFill>
                  <a:schemeClr val="bg1"/>
                </a:solidFill>
              </a:rPr>
              <a:t> описывает равные площади. </a:t>
            </a:r>
            <a:r>
              <a:rPr lang="ru-RU" sz="1800" i="1" smtClean="0">
                <a:solidFill>
                  <a:schemeClr val="bg1"/>
                </a:solidFill>
              </a:rPr>
              <a:t/>
            </a:r>
            <a:br>
              <a:rPr lang="ru-RU" sz="1800" i="1" smtClean="0">
                <a:solidFill>
                  <a:schemeClr val="bg1"/>
                </a:solidFill>
              </a:rPr>
            </a:br>
            <a:endParaRPr lang="ru-RU" sz="1800" i="1" smtClean="0">
              <a:solidFill>
                <a:schemeClr val="bg1"/>
              </a:solidFill>
            </a:endParaRPr>
          </a:p>
        </p:txBody>
      </p:sp>
      <p:sp>
        <p:nvSpPr>
          <p:cNvPr id="16387" name="Text Box 3"/>
          <p:cNvSpPr txBox="1">
            <a:spLocks noChangeArrowheads="1"/>
          </p:cNvSpPr>
          <p:nvPr/>
        </p:nvSpPr>
        <p:spPr bwMode="auto">
          <a:xfrm>
            <a:off x="0" y="26035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ru-RU" i="1">
                <a:solidFill>
                  <a:srgbClr val="FFFF00"/>
                </a:solidFill>
              </a:rPr>
              <a:t>Второй закон Кеплера</a:t>
            </a:r>
            <a:r>
              <a:rPr lang="ru-RU">
                <a:solidFill>
                  <a:srgbClr val="FFFF00"/>
                </a:solidFill>
              </a:rPr>
              <a:t> (</a:t>
            </a:r>
            <a:r>
              <a:rPr lang="ru-RU" i="1">
                <a:solidFill>
                  <a:srgbClr val="FFFF00"/>
                </a:solidFill>
              </a:rPr>
              <a:t>закон равных площадей</a:t>
            </a:r>
            <a:r>
              <a:rPr lang="ru-RU">
                <a:solidFill>
                  <a:srgbClr val="FFFF00"/>
                </a:solidFill>
              </a:rPr>
              <a:t>):</a:t>
            </a:r>
          </a:p>
        </p:txBody>
      </p:sp>
      <p:pic>
        <p:nvPicPr>
          <p:cNvPr id="16388" name="Picture 4" descr="134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844675"/>
            <a:ext cx="575945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6"/>
          <p:cNvSpPr txBox="1">
            <a:spLocks noChangeArrowheads="1"/>
          </p:cNvSpPr>
          <p:nvPr/>
        </p:nvSpPr>
        <p:spPr bwMode="auto">
          <a:xfrm>
            <a:off x="1619250" y="4868863"/>
            <a:ext cx="5832475" cy="3667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ru-RU"/>
          </a:p>
        </p:txBody>
      </p:sp>
      <p:sp>
        <p:nvSpPr>
          <p:cNvPr id="16390" name="Text Box 8"/>
          <p:cNvSpPr txBox="1">
            <a:spLocks noChangeArrowheads="1"/>
          </p:cNvSpPr>
          <p:nvPr/>
        </p:nvSpPr>
        <p:spPr bwMode="auto">
          <a:xfrm>
            <a:off x="1692275" y="4941888"/>
            <a:ext cx="5689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ru-RU" sz="1600">
                <a:solidFill>
                  <a:srgbClr val="CCFFFF"/>
                </a:solidFill>
              </a:rPr>
              <a:t>Иллюстрация второго закона Кеплера </a:t>
            </a:r>
          </a:p>
          <a:p>
            <a:pPr algn="ctr" eaLnBrk="1" hangingPunct="1"/>
            <a:r>
              <a:rPr lang="ru-RU" sz="1400" i="1">
                <a:solidFill>
                  <a:srgbClr val="CCFFFF"/>
                </a:solidFill>
              </a:rPr>
              <a:t>на примере движения спутника Земли </a:t>
            </a:r>
          </a:p>
        </p:txBody>
      </p:sp>
    </p:spTree>
    <p:extLst>
      <p:ext uri="{BB962C8B-B14F-4D97-AF65-F5344CB8AC3E}">
        <p14:creationId xmlns:p14="http://schemas.microsoft.com/office/powerpoint/2010/main" val="35493759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9" descr="Рисунок1"/>
          <p:cNvPicPr>
            <a:picLocks noChangeAspect="1" noChangeArrowheads="1"/>
          </p:cNvPicPr>
          <p:nvPr/>
        </p:nvPicPr>
        <p:blipFill>
          <a:blip r:embed="rId2">
            <a:extLst>
              <a:ext uri="{28A0092B-C50C-407E-A947-70E740481C1C}">
                <a14:useLocalDpi xmlns:a14="http://schemas.microsoft.com/office/drawing/2010/main" val="0"/>
              </a:ext>
            </a:extLst>
          </a:blip>
          <a:srcRect l="2063" t="1945" b="1945"/>
          <a:stretch>
            <a:fillRect/>
          </a:stretch>
        </p:blipFill>
        <p:spPr bwMode="auto">
          <a:xfrm>
            <a:off x="2627313" y="1341438"/>
            <a:ext cx="47529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 Box 10"/>
          <p:cNvSpPr txBox="1">
            <a:spLocks noChangeArrowheads="1"/>
          </p:cNvSpPr>
          <p:nvPr/>
        </p:nvSpPr>
        <p:spPr bwMode="auto">
          <a:xfrm>
            <a:off x="2195513" y="2997200"/>
            <a:ext cx="10080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sz="1000">
                <a:solidFill>
                  <a:schemeClr val="bg1"/>
                </a:solidFill>
              </a:rPr>
              <a:t>Перигелий</a:t>
            </a:r>
          </a:p>
        </p:txBody>
      </p:sp>
      <p:sp>
        <p:nvSpPr>
          <p:cNvPr id="17412" name="Text Box 11"/>
          <p:cNvSpPr txBox="1">
            <a:spLocks noChangeArrowheads="1"/>
          </p:cNvSpPr>
          <p:nvPr/>
        </p:nvSpPr>
        <p:spPr bwMode="auto">
          <a:xfrm>
            <a:off x="6877050" y="2924175"/>
            <a:ext cx="11525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sz="1000">
                <a:solidFill>
                  <a:schemeClr val="bg1"/>
                </a:solidFill>
              </a:rPr>
              <a:t>Афелий</a:t>
            </a:r>
          </a:p>
        </p:txBody>
      </p:sp>
      <p:sp>
        <p:nvSpPr>
          <p:cNvPr id="17413" name="Text Box 12"/>
          <p:cNvSpPr txBox="1">
            <a:spLocks noChangeArrowheads="1"/>
          </p:cNvSpPr>
          <p:nvPr/>
        </p:nvSpPr>
        <p:spPr bwMode="auto">
          <a:xfrm>
            <a:off x="2627313" y="2565400"/>
            <a:ext cx="5032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sz="1400">
                <a:solidFill>
                  <a:srgbClr val="CCFFFF"/>
                </a:solidFill>
              </a:rPr>
              <a:t>М</a:t>
            </a:r>
            <a:r>
              <a:rPr lang="ru-RU" sz="1400" baseline="-25000">
                <a:solidFill>
                  <a:srgbClr val="CCFFFF"/>
                </a:solidFill>
              </a:rPr>
              <a:t>1</a:t>
            </a:r>
          </a:p>
        </p:txBody>
      </p:sp>
      <p:sp>
        <p:nvSpPr>
          <p:cNvPr id="17414" name="Text Box 13"/>
          <p:cNvSpPr txBox="1">
            <a:spLocks noChangeArrowheads="1"/>
          </p:cNvSpPr>
          <p:nvPr/>
        </p:nvSpPr>
        <p:spPr bwMode="auto">
          <a:xfrm>
            <a:off x="3851275" y="1268413"/>
            <a:ext cx="503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sz="1400">
                <a:solidFill>
                  <a:srgbClr val="CCFFFF"/>
                </a:solidFill>
              </a:rPr>
              <a:t>М</a:t>
            </a:r>
            <a:r>
              <a:rPr lang="ru-RU" sz="1400" baseline="-25000">
                <a:solidFill>
                  <a:srgbClr val="CCFFFF"/>
                </a:solidFill>
              </a:rPr>
              <a:t>2</a:t>
            </a:r>
          </a:p>
        </p:txBody>
      </p:sp>
      <p:sp>
        <p:nvSpPr>
          <p:cNvPr id="17415" name="Text Box 14"/>
          <p:cNvSpPr txBox="1">
            <a:spLocks noChangeArrowheads="1"/>
          </p:cNvSpPr>
          <p:nvPr/>
        </p:nvSpPr>
        <p:spPr bwMode="auto">
          <a:xfrm>
            <a:off x="6659563" y="2060575"/>
            <a:ext cx="5032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sz="1400">
                <a:solidFill>
                  <a:srgbClr val="CCFFFF"/>
                </a:solidFill>
              </a:rPr>
              <a:t>М</a:t>
            </a:r>
            <a:r>
              <a:rPr lang="ru-RU" sz="1400" baseline="-25000">
                <a:solidFill>
                  <a:srgbClr val="CCFFFF"/>
                </a:solidFill>
              </a:rPr>
              <a:t>3</a:t>
            </a:r>
          </a:p>
        </p:txBody>
      </p:sp>
      <p:sp>
        <p:nvSpPr>
          <p:cNvPr id="17416" name="Text Box 15"/>
          <p:cNvSpPr txBox="1">
            <a:spLocks noChangeArrowheads="1"/>
          </p:cNvSpPr>
          <p:nvPr/>
        </p:nvSpPr>
        <p:spPr bwMode="auto">
          <a:xfrm>
            <a:off x="6877050" y="2636838"/>
            <a:ext cx="503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sz="1400">
                <a:solidFill>
                  <a:srgbClr val="CCFFFF"/>
                </a:solidFill>
              </a:rPr>
              <a:t>М</a:t>
            </a:r>
            <a:r>
              <a:rPr lang="ru-RU" sz="1400" baseline="-25000">
                <a:solidFill>
                  <a:srgbClr val="CCFFFF"/>
                </a:solidFill>
              </a:rPr>
              <a:t>4</a:t>
            </a:r>
          </a:p>
        </p:txBody>
      </p:sp>
      <p:sp>
        <p:nvSpPr>
          <p:cNvPr id="17417" name="Text Box 16"/>
          <p:cNvSpPr txBox="1">
            <a:spLocks noChangeArrowheads="1"/>
          </p:cNvSpPr>
          <p:nvPr/>
        </p:nvSpPr>
        <p:spPr bwMode="auto">
          <a:xfrm>
            <a:off x="468313" y="260350"/>
            <a:ext cx="84963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ru-RU">
                <a:solidFill>
                  <a:schemeClr val="bg1"/>
                </a:solidFill>
              </a:rPr>
              <a:t>Планеты движутся вокруг Солнца неравномерно:</a:t>
            </a:r>
          </a:p>
          <a:p>
            <a:pPr algn="ctr" eaLnBrk="1" hangingPunct="1">
              <a:spcBef>
                <a:spcPct val="50000"/>
              </a:spcBef>
            </a:pPr>
            <a:r>
              <a:rPr lang="ru-RU" i="1">
                <a:solidFill>
                  <a:srgbClr val="FFFF00"/>
                </a:solidFill>
              </a:rPr>
              <a:t>линейная скорость планет вблизи перигелия больше, чем вблизи афелия</a:t>
            </a:r>
            <a:r>
              <a:rPr lang="ru-RU">
                <a:solidFill>
                  <a:schemeClr val="bg1"/>
                </a:solidFill>
              </a:rPr>
              <a:t>.</a:t>
            </a:r>
          </a:p>
        </p:txBody>
      </p:sp>
      <p:sp>
        <p:nvSpPr>
          <p:cNvPr id="17418" name="Text Box 18"/>
          <p:cNvSpPr txBox="1">
            <a:spLocks noChangeArrowheads="1"/>
          </p:cNvSpPr>
          <p:nvPr/>
        </p:nvSpPr>
        <p:spPr bwMode="auto">
          <a:xfrm>
            <a:off x="827088" y="5157788"/>
            <a:ext cx="8066087"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sz="1600">
                <a:solidFill>
                  <a:srgbClr val="CCFFFF"/>
                </a:solidFill>
              </a:rPr>
              <a:t>У Марса вблизи перигелия скорость равна 26,5 км/с, а около афелия - 22 км/с.</a:t>
            </a:r>
          </a:p>
          <a:p>
            <a:pPr eaLnBrk="1" hangingPunct="1">
              <a:spcBef>
                <a:spcPct val="50000"/>
              </a:spcBef>
            </a:pPr>
            <a:r>
              <a:rPr lang="ru-RU" sz="1600">
                <a:solidFill>
                  <a:srgbClr val="CCFFFF"/>
                </a:solidFill>
              </a:rPr>
              <a:t>У некоторых комет орбиты настолько вытянуты, что вблизи Солнца их</a:t>
            </a:r>
            <a:r>
              <a:rPr lang="ru-RU"/>
              <a:t> </a:t>
            </a:r>
            <a:r>
              <a:rPr lang="ru-RU" sz="1600">
                <a:solidFill>
                  <a:srgbClr val="CCFFFF"/>
                </a:solidFill>
              </a:rPr>
              <a:t>скорость доходит до 500 км/с, а в афелии снижается до 1 см/с.</a:t>
            </a:r>
          </a:p>
        </p:txBody>
      </p:sp>
      <p:sp>
        <p:nvSpPr>
          <p:cNvPr id="17419" name="Text Box 19"/>
          <p:cNvSpPr txBox="1">
            <a:spLocks noChangeArrowheads="1"/>
          </p:cNvSpPr>
          <p:nvPr/>
        </p:nvSpPr>
        <p:spPr bwMode="auto">
          <a:xfrm>
            <a:off x="3708400" y="2852738"/>
            <a:ext cx="10080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S</a:t>
            </a:r>
            <a:endParaRPr lang="ru-RU" sz="1000"/>
          </a:p>
        </p:txBody>
      </p:sp>
      <p:sp>
        <p:nvSpPr>
          <p:cNvPr id="17420" name="AutoShape 20"/>
          <p:cNvSpPr>
            <a:spLocks noChangeArrowheads="1"/>
          </p:cNvSpPr>
          <p:nvPr/>
        </p:nvSpPr>
        <p:spPr bwMode="auto">
          <a:xfrm>
            <a:off x="3708400" y="2852738"/>
            <a:ext cx="71438" cy="71437"/>
          </a:xfrm>
          <a:prstGeom prst="su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32252253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0" y="765175"/>
            <a:ext cx="9144000" cy="504825"/>
          </a:xfrm>
        </p:spPr>
        <p:txBody>
          <a:bodyPr/>
          <a:lstStyle/>
          <a:p>
            <a:pPr eaLnBrk="1" hangingPunct="1"/>
            <a:r>
              <a:rPr lang="ru-RU" sz="1800" smtClean="0">
                <a:solidFill>
                  <a:schemeClr val="bg1"/>
                </a:solidFill>
              </a:rPr>
              <a:t>Квадраты сидерических периодов обращений двух планет относятся</a:t>
            </a:r>
            <a:br>
              <a:rPr lang="ru-RU" sz="1800" smtClean="0">
                <a:solidFill>
                  <a:schemeClr val="bg1"/>
                </a:solidFill>
              </a:rPr>
            </a:br>
            <a:r>
              <a:rPr lang="ru-RU" sz="1800" smtClean="0">
                <a:solidFill>
                  <a:schemeClr val="bg1"/>
                </a:solidFill>
              </a:rPr>
              <a:t> как кубы больших полуосей их орбит:</a:t>
            </a:r>
          </a:p>
        </p:txBody>
      </p:sp>
      <p:sp>
        <p:nvSpPr>
          <p:cNvPr id="18435" name="Text Box 3"/>
          <p:cNvSpPr txBox="1">
            <a:spLocks noChangeArrowheads="1"/>
          </p:cNvSpPr>
          <p:nvPr/>
        </p:nvSpPr>
        <p:spPr bwMode="auto">
          <a:xfrm>
            <a:off x="3276600" y="260350"/>
            <a:ext cx="3024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a:solidFill>
                  <a:srgbClr val="FFFF00"/>
                </a:solidFill>
              </a:rPr>
              <a:t>Третий закон Кеплера:</a:t>
            </a:r>
          </a:p>
        </p:txBody>
      </p:sp>
      <p:pic>
        <p:nvPicPr>
          <p:cNvPr id="18436" name="Picture 4" descr="13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188" y="1125538"/>
            <a:ext cx="13319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descr="134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2133600"/>
            <a:ext cx="5256213" cy="346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 Box 6"/>
          <p:cNvSpPr txBox="1">
            <a:spLocks noChangeArrowheads="1"/>
          </p:cNvSpPr>
          <p:nvPr/>
        </p:nvSpPr>
        <p:spPr bwMode="auto">
          <a:xfrm>
            <a:off x="1835150" y="2133600"/>
            <a:ext cx="433388" cy="36687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p:txBody>
      </p:sp>
      <p:sp>
        <p:nvSpPr>
          <p:cNvPr id="18439" name="Text Box 7"/>
          <p:cNvSpPr txBox="1">
            <a:spLocks noChangeArrowheads="1"/>
          </p:cNvSpPr>
          <p:nvPr/>
        </p:nvSpPr>
        <p:spPr bwMode="auto">
          <a:xfrm>
            <a:off x="2051050" y="5516563"/>
            <a:ext cx="5616575" cy="3667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ru-RU"/>
          </a:p>
        </p:txBody>
      </p:sp>
      <p:sp>
        <p:nvSpPr>
          <p:cNvPr id="18440" name="Text Box 9"/>
          <p:cNvSpPr txBox="1">
            <a:spLocks noChangeArrowheads="1"/>
          </p:cNvSpPr>
          <p:nvPr/>
        </p:nvSpPr>
        <p:spPr bwMode="auto">
          <a:xfrm>
            <a:off x="1835150" y="5589588"/>
            <a:ext cx="5689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ru-RU" sz="1600">
                <a:solidFill>
                  <a:srgbClr val="CCFFFF"/>
                </a:solidFill>
              </a:rPr>
              <a:t>Иллюстрация третьего закона Кеплера </a:t>
            </a:r>
          </a:p>
          <a:p>
            <a:pPr algn="ctr" eaLnBrk="1" hangingPunct="1"/>
            <a:r>
              <a:rPr lang="ru-RU" sz="1400" i="1">
                <a:solidFill>
                  <a:srgbClr val="CCFFFF"/>
                </a:solidFill>
              </a:rPr>
              <a:t>на примере движения спутников Земли </a:t>
            </a:r>
          </a:p>
        </p:txBody>
      </p:sp>
    </p:spTree>
    <p:extLst>
      <p:ext uri="{BB962C8B-B14F-4D97-AF65-F5344CB8AC3E}">
        <p14:creationId xmlns:p14="http://schemas.microsoft.com/office/powerpoint/2010/main" val="16477774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6"/>
          <p:cNvSpPr txBox="1">
            <a:spLocks noChangeArrowheads="1"/>
          </p:cNvSpPr>
          <p:nvPr/>
        </p:nvSpPr>
        <p:spPr bwMode="auto">
          <a:xfrm>
            <a:off x="1835150" y="2133600"/>
            <a:ext cx="433388" cy="36687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a:p>
            <a:pPr eaLnBrk="1" hangingPunct="1">
              <a:spcBef>
                <a:spcPct val="50000"/>
              </a:spcBef>
            </a:pPr>
            <a:endParaRPr lang="ru-RU"/>
          </a:p>
        </p:txBody>
      </p:sp>
      <p:sp>
        <p:nvSpPr>
          <p:cNvPr id="19459" name="Text Box 7"/>
          <p:cNvSpPr txBox="1">
            <a:spLocks noChangeArrowheads="1"/>
          </p:cNvSpPr>
          <p:nvPr/>
        </p:nvSpPr>
        <p:spPr bwMode="auto">
          <a:xfrm>
            <a:off x="2051050" y="5516563"/>
            <a:ext cx="5616575" cy="3667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ru-RU"/>
          </a:p>
        </p:txBody>
      </p:sp>
      <p:sp>
        <p:nvSpPr>
          <p:cNvPr id="19460" name="Text Box 8"/>
          <p:cNvSpPr txBox="1">
            <a:spLocks noChangeArrowheads="1"/>
          </p:cNvSpPr>
          <p:nvPr/>
        </p:nvSpPr>
        <p:spPr bwMode="auto">
          <a:xfrm>
            <a:off x="0" y="333375"/>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ru-RU">
                <a:solidFill>
                  <a:schemeClr val="bg1"/>
                </a:solidFill>
              </a:rPr>
              <a:t>Скорости близких к Солнцу планет значительно больше, чем скорости далеких. </a:t>
            </a:r>
          </a:p>
        </p:txBody>
      </p:sp>
      <p:pic>
        <p:nvPicPr>
          <p:cNvPr id="19461" name="Picture 10" descr="03010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836613"/>
            <a:ext cx="7272338"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87966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127000" y="3921125"/>
            <a:ext cx="5508625" cy="863600"/>
          </a:xfrm>
        </p:spPr>
        <p:txBody>
          <a:bodyPr/>
          <a:lstStyle/>
          <a:p>
            <a:pPr eaLnBrk="1" hangingPunct="1"/>
            <a:r>
              <a:rPr lang="ru-RU" sz="1800" smtClean="0">
                <a:solidFill>
                  <a:schemeClr val="bg1"/>
                </a:solidFill>
              </a:rPr>
              <a:t>Квадраты сидерических периодов обращений двух планет относятся</a:t>
            </a:r>
            <a:br>
              <a:rPr lang="ru-RU" sz="1800" smtClean="0">
                <a:solidFill>
                  <a:schemeClr val="bg1"/>
                </a:solidFill>
              </a:rPr>
            </a:br>
            <a:r>
              <a:rPr lang="ru-RU" sz="1800" smtClean="0">
                <a:solidFill>
                  <a:schemeClr val="bg1"/>
                </a:solidFill>
              </a:rPr>
              <a:t> как кубы больших полуосей их орбит.</a:t>
            </a:r>
          </a:p>
        </p:txBody>
      </p:sp>
      <p:sp>
        <p:nvSpPr>
          <p:cNvPr id="20483" name="Text Box 3"/>
          <p:cNvSpPr txBox="1">
            <a:spLocks noChangeArrowheads="1"/>
          </p:cNvSpPr>
          <p:nvPr/>
        </p:nvSpPr>
        <p:spPr bwMode="auto">
          <a:xfrm>
            <a:off x="539750" y="3482975"/>
            <a:ext cx="3024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a:solidFill>
                  <a:srgbClr val="FFFF00"/>
                </a:solidFill>
              </a:rPr>
              <a:t>Третий закон Кеплера</a:t>
            </a:r>
          </a:p>
        </p:txBody>
      </p:sp>
      <p:pic>
        <p:nvPicPr>
          <p:cNvPr id="20484" name="Picture 4" descr="13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5165725"/>
            <a:ext cx="13319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9"/>
          <p:cNvSpPr>
            <a:spLocks noChangeArrowheads="1"/>
          </p:cNvSpPr>
          <p:nvPr/>
        </p:nvSpPr>
        <p:spPr bwMode="auto">
          <a:xfrm>
            <a:off x="4460875" y="1352550"/>
            <a:ext cx="4683125"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ru-RU">
                <a:solidFill>
                  <a:schemeClr val="bg1"/>
                </a:solidFill>
              </a:rPr>
              <a:t>Каждая планета движется по эллипсу, </a:t>
            </a:r>
            <a:br>
              <a:rPr lang="ru-RU">
                <a:solidFill>
                  <a:schemeClr val="bg1"/>
                </a:solidFill>
              </a:rPr>
            </a:br>
            <a:r>
              <a:rPr lang="ru-RU">
                <a:solidFill>
                  <a:schemeClr val="bg1"/>
                </a:solidFill>
              </a:rPr>
              <a:t>в одном из фокусов которого находится Солнце.</a:t>
            </a:r>
            <a:r>
              <a:rPr lang="ru-RU" i="1">
                <a:solidFill>
                  <a:schemeClr val="bg1"/>
                </a:solidFill>
              </a:rPr>
              <a:t/>
            </a:r>
            <a:br>
              <a:rPr lang="ru-RU" i="1">
                <a:solidFill>
                  <a:schemeClr val="bg1"/>
                </a:solidFill>
              </a:rPr>
            </a:br>
            <a:endParaRPr lang="ru-RU">
              <a:solidFill>
                <a:schemeClr val="bg1"/>
              </a:solidFill>
            </a:endParaRPr>
          </a:p>
        </p:txBody>
      </p:sp>
      <p:sp>
        <p:nvSpPr>
          <p:cNvPr id="20486" name="Text Box 10"/>
          <p:cNvSpPr txBox="1">
            <a:spLocks noChangeArrowheads="1"/>
          </p:cNvSpPr>
          <p:nvPr/>
        </p:nvSpPr>
        <p:spPr bwMode="auto">
          <a:xfrm>
            <a:off x="4643438" y="985838"/>
            <a:ext cx="30241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a:solidFill>
                  <a:srgbClr val="FFFF00"/>
                </a:solidFill>
              </a:rPr>
              <a:t>Первый закон Кеплера</a:t>
            </a:r>
          </a:p>
        </p:txBody>
      </p:sp>
      <p:sp>
        <p:nvSpPr>
          <p:cNvPr id="20487" name="Text Box 11"/>
          <p:cNvSpPr txBox="1">
            <a:spLocks noChangeArrowheads="1"/>
          </p:cNvSpPr>
          <p:nvPr/>
        </p:nvSpPr>
        <p:spPr bwMode="auto">
          <a:xfrm>
            <a:off x="5364163" y="2198688"/>
            <a:ext cx="30241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a:solidFill>
                  <a:srgbClr val="FFFF00"/>
                </a:solidFill>
              </a:rPr>
              <a:t>Второй закон Кеплера</a:t>
            </a:r>
          </a:p>
        </p:txBody>
      </p:sp>
      <p:sp>
        <p:nvSpPr>
          <p:cNvPr id="20488" name="Rectangle 12"/>
          <p:cNvSpPr>
            <a:spLocks noChangeArrowheads="1"/>
          </p:cNvSpPr>
          <p:nvPr/>
        </p:nvSpPr>
        <p:spPr bwMode="auto">
          <a:xfrm>
            <a:off x="4859338" y="2760663"/>
            <a:ext cx="4032250" cy="72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ru-RU">
                <a:solidFill>
                  <a:schemeClr val="bg1"/>
                </a:solidFill>
              </a:rPr>
              <a:t>Радиус-вектор планеты за равные промежутки времени</a:t>
            </a:r>
            <a:br>
              <a:rPr lang="ru-RU">
                <a:solidFill>
                  <a:schemeClr val="bg1"/>
                </a:solidFill>
              </a:rPr>
            </a:br>
            <a:r>
              <a:rPr lang="ru-RU">
                <a:solidFill>
                  <a:schemeClr val="bg1"/>
                </a:solidFill>
              </a:rPr>
              <a:t> описывает равные площади. </a:t>
            </a:r>
            <a:r>
              <a:rPr lang="ru-RU" i="1">
                <a:solidFill>
                  <a:schemeClr val="bg1"/>
                </a:solidFill>
              </a:rPr>
              <a:t/>
            </a:r>
            <a:br>
              <a:rPr lang="ru-RU" i="1">
                <a:solidFill>
                  <a:schemeClr val="bg1"/>
                </a:solidFill>
              </a:rPr>
            </a:br>
            <a:endParaRPr lang="ru-RU" i="1">
              <a:solidFill>
                <a:schemeClr val="bg1"/>
              </a:solidFill>
            </a:endParaRPr>
          </a:p>
        </p:txBody>
      </p:sp>
      <p:sp>
        <p:nvSpPr>
          <p:cNvPr id="20489" name="Rectangle 13"/>
          <p:cNvSpPr>
            <a:spLocks noChangeArrowheads="1"/>
          </p:cNvSpPr>
          <p:nvPr/>
        </p:nvSpPr>
        <p:spPr bwMode="auto">
          <a:xfrm>
            <a:off x="0" y="333375"/>
            <a:ext cx="9144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20000"/>
              </a:lnSpc>
              <a:spcBef>
                <a:spcPct val="40000"/>
              </a:spcBef>
            </a:pPr>
            <a:r>
              <a:rPr lang="ru-RU">
                <a:solidFill>
                  <a:schemeClr val="bg1"/>
                </a:solidFill>
              </a:rPr>
              <a:t>Кеплер исследовал движения всех известных в то время планет</a:t>
            </a:r>
            <a:br>
              <a:rPr lang="ru-RU">
                <a:solidFill>
                  <a:schemeClr val="bg1"/>
                </a:solidFill>
              </a:rPr>
            </a:br>
            <a:r>
              <a:rPr lang="ru-RU">
                <a:solidFill>
                  <a:schemeClr val="bg1"/>
                </a:solidFill>
              </a:rPr>
              <a:t> и </a:t>
            </a:r>
            <a:r>
              <a:rPr lang="ru-RU">
                <a:solidFill>
                  <a:srgbClr val="CCFFFF"/>
                </a:solidFill>
              </a:rPr>
              <a:t>эмпирически</a:t>
            </a:r>
            <a:r>
              <a:rPr lang="ru-RU">
                <a:solidFill>
                  <a:schemeClr val="bg1"/>
                </a:solidFill>
              </a:rPr>
              <a:t> вывел три закона движения планет относительно Солнца.</a:t>
            </a:r>
          </a:p>
        </p:txBody>
      </p:sp>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9" y="1091513"/>
            <a:ext cx="4137610" cy="226547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1" name="Рисунок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2120" y="3482366"/>
            <a:ext cx="3016436" cy="24337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Рисунок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4784725"/>
            <a:ext cx="2808287"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8747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500694" y="188913"/>
            <a:ext cx="3824281" cy="2308324"/>
          </a:xfrm>
          <a:prstGeom prst="rect">
            <a:avLst/>
          </a:prstGeom>
          <a:noFill/>
          <a:ln w="9525">
            <a:noFill/>
            <a:miter lim="800000"/>
            <a:headEnd/>
            <a:tailEnd/>
          </a:ln>
          <a:effectLst/>
        </p:spPr>
        <p:txBody>
          <a:bodyPr wrap="square">
            <a:spAutoFit/>
          </a:bodyPr>
          <a:lstStyle/>
          <a:p>
            <a:pPr algn="ctr"/>
            <a:r>
              <a:rPr lang="ru-RU" b="1" dirty="0">
                <a:solidFill>
                  <a:srgbClr val="FFFF00"/>
                </a:solidFill>
              </a:rPr>
              <a:t>В точке летнего солнцестояния 22 июня Солнце имеет максимальное </a:t>
            </a:r>
            <a:r>
              <a:rPr lang="ru-RU" b="1" dirty="0" smtClean="0">
                <a:solidFill>
                  <a:srgbClr val="FFFF00"/>
                </a:solidFill>
              </a:rPr>
              <a:t>склонение </a:t>
            </a:r>
            <a:r>
              <a:rPr lang="ru-RU" b="1" dirty="0" err="1" smtClean="0">
                <a:solidFill>
                  <a:srgbClr val="FF0000"/>
                </a:solidFill>
              </a:rPr>
              <a:t>δ</a:t>
            </a:r>
            <a:r>
              <a:rPr lang="ru-RU" b="1" dirty="0" smtClean="0">
                <a:solidFill>
                  <a:srgbClr val="FF0000"/>
                </a:solidFill>
              </a:rPr>
              <a:t> = +23°26 . </a:t>
            </a:r>
            <a:endParaRPr lang="ru-RU" b="1" dirty="0">
              <a:solidFill>
                <a:srgbClr val="FF0000"/>
              </a:solidFill>
            </a:endParaRPr>
          </a:p>
          <a:p>
            <a:pPr algn="ctr"/>
            <a:r>
              <a:rPr lang="ru-RU" b="1" dirty="0">
                <a:solidFill>
                  <a:srgbClr val="FFFF00"/>
                </a:solidFill>
              </a:rPr>
              <a:t>В точке зимнего солнцестояния 22 декабря Солнце имеет минимальное </a:t>
            </a:r>
            <a:r>
              <a:rPr lang="ru-RU" b="1" dirty="0" smtClean="0">
                <a:solidFill>
                  <a:srgbClr val="FFFF00"/>
                </a:solidFill>
              </a:rPr>
              <a:t>склонение</a:t>
            </a:r>
            <a:endParaRPr lang="en-US" b="1" dirty="0" smtClean="0">
              <a:solidFill>
                <a:srgbClr val="FFFF00"/>
              </a:solidFill>
            </a:endParaRPr>
          </a:p>
          <a:p>
            <a:pPr algn="ctr"/>
            <a:r>
              <a:rPr lang="ru-RU" b="1" dirty="0" smtClean="0">
                <a:solidFill>
                  <a:srgbClr val="FF0000"/>
                </a:solidFill>
              </a:rPr>
              <a:t> </a:t>
            </a:r>
            <a:r>
              <a:rPr lang="ru-RU" b="1" dirty="0" err="1" smtClean="0">
                <a:solidFill>
                  <a:srgbClr val="FF0000"/>
                </a:solidFill>
              </a:rPr>
              <a:t>δ </a:t>
            </a:r>
            <a:r>
              <a:rPr lang="ru-RU" b="1" dirty="0" smtClean="0">
                <a:solidFill>
                  <a:srgbClr val="FF0000"/>
                </a:solidFill>
              </a:rPr>
              <a:t>= -23°26. </a:t>
            </a:r>
            <a:endParaRPr lang="ru-RU" b="1" dirty="0">
              <a:solidFill>
                <a:srgbClr val="FF0000"/>
              </a:solidFill>
            </a:endParaRPr>
          </a:p>
        </p:txBody>
      </p:sp>
      <p:pic>
        <p:nvPicPr>
          <p:cNvPr id="7174" name="Picture 6"/>
          <p:cNvPicPr>
            <a:picLocks noGrp="1" noChangeAspect="1" noChangeArrowheads="1"/>
          </p:cNvPicPr>
          <p:nvPr>
            <p:ph/>
          </p:nvPr>
        </p:nvPicPr>
        <p:blipFill>
          <a:blip r:embed="rId2" cstate="print"/>
          <a:srcRect/>
          <a:stretch>
            <a:fillRect/>
          </a:stretch>
        </p:blipFill>
        <p:spPr>
          <a:xfrm>
            <a:off x="-1" y="714356"/>
            <a:ext cx="5585769" cy="5894398"/>
          </a:xfrm>
          <a:noFill/>
          <a:ln/>
        </p:spPr>
      </p:pic>
      <p:sp>
        <p:nvSpPr>
          <p:cNvPr id="7176" name="Text Box 8"/>
          <p:cNvSpPr txBox="1">
            <a:spLocks noChangeArrowheads="1"/>
          </p:cNvSpPr>
          <p:nvPr/>
        </p:nvSpPr>
        <p:spPr bwMode="auto">
          <a:xfrm>
            <a:off x="5572133" y="2571744"/>
            <a:ext cx="2643206" cy="4108817"/>
          </a:xfrm>
          <a:prstGeom prst="rect">
            <a:avLst/>
          </a:prstGeom>
          <a:noFill/>
          <a:ln w="9525">
            <a:noFill/>
            <a:miter lim="800000"/>
            <a:headEnd/>
            <a:tailEnd/>
          </a:ln>
          <a:effectLst/>
        </p:spPr>
        <p:txBody>
          <a:bodyPr wrap="square">
            <a:spAutoFit/>
          </a:bodyPr>
          <a:lstStyle/>
          <a:p>
            <a:endParaRPr lang="ru-RU" dirty="0" smtClean="0"/>
          </a:p>
          <a:p>
            <a:r>
              <a:rPr lang="ru-RU" dirty="0" smtClean="0"/>
              <a:t>Дни </a:t>
            </a:r>
            <a:r>
              <a:rPr lang="ru-RU" dirty="0"/>
              <a:t>солнцестояния, как и дни равноденствия, могут меняться.</a:t>
            </a:r>
          </a:p>
          <a:p>
            <a:r>
              <a:rPr lang="ru-RU" dirty="0"/>
              <a:t> </a:t>
            </a:r>
          </a:p>
          <a:p>
            <a:r>
              <a:rPr lang="ru-RU" dirty="0"/>
              <a:t>Связано это с тем, что в году не 365 суток, а немного больше. </a:t>
            </a:r>
          </a:p>
          <a:p>
            <a:endParaRPr lang="ru-RU" dirty="0"/>
          </a:p>
          <a:p>
            <a:r>
              <a:rPr lang="ru-RU" dirty="0"/>
              <a:t>Точки солнцестояния отстоят от точек равноденствия на 90</a:t>
            </a:r>
            <a:r>
              <a:rPr lang="ru-RU" dirty="0" smtClean="0"/>
              <a:t>°.</a:t>
            </a:r>
          </a:p>
          <a:p>
            <a:r>
              <a:rPr lang="ru-RU" dirty="0" smtClean="0"/>
              <a:t> </a:t>
            </a:r>
            <a:endParaRPr lang="ru-RU" dirty="0"/>
          </a:p>
          <a:p>
            <a:pPr>
              <a:spcBef>
                <a:spcPct val="50000"/>
              </a:spcBef>
            </a:pPr>
            <a:endParaRPr lang="ru-RU"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755650" y="836613"/>
            <a:ext cx="777716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30000"/>
              </a:lnSpc>
            </a:pPr>
            <a:r>
              <a:rPr lang="ru-RU">
                <a:solidFill>
                  <a:srgbClr val="FFFF00"/>
                </a:solidFill>
              </a:rPr>
              <a:t>Какое расстояние называется </a:t>
            </a:r>
            <a:r>
              <a:rPr lang="ru-RU" b="1">
                <a:solidFill>
                  <a:srgbClr val="FFFF00"/>
                </a:solidFill>
              </a:rPr>
              <a:t>астрономической единицей</a:t>
            </a:r>
            <a:r>
              <a:rPr lang="ru-RU">
                <a:solidFill>
                  <a:srgbClr val="FFFF00"/>
                </a:solidFill>
              </a:rPr>
              <a:t>?</a:t>
            </a:r>
          </a:p>
        </p:txBody>
      </p:sp>
      <p:sp>
        <p:nvSpPr>
          <p:cNvPr id="31748" name="Text Box 4"/>
          <p:cNvSpPr txBox="1">
            <a:spLocks noChangeArrowheads="1"/>
          </p:cNvSpPr>
          <p:nvPr/>
        </p:nvSpPr>
        <p:spPr bwMode="auto">
          <a:xfrm>
            <a:off x="0" y="1628775"/>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ru-RU">
                <a:solidFill>
                  <a:schemeClr val="bg1"/>
                </a:solidFill>
              </a:rPr>
              <a:t>Среднее расстояние Земли от Солнца называется астрономической единицей.</a:t>
            </a:r>
          </a:p>
        </p:txBody>
      </p:sp>
      <p:sp>
        <p:nvSpPr>
          <p:cNvPr id="31749" name="Rectangle 5"/>
          <p:cNvSpPr>
            <a:spLocks noChangeArrowheads="1"/>
          </p:cNvSpPr>
          <p:nvPr/>
        </p:nvSpPr>
        <p:spPr bwMode="auto">
          <a:xfrm>
            <a:off x="684213" y="2708275"/>
            <a:ext cx="777716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30000"/>
              </a:lnSpc>
            </a:pPr>
            <a:r>
              <a:rPr lang="ru-RU">
                <a:solidFill>
                  <a:srgbClr val="FFFF00"/>
                </a:solidFill>
              </a:rPr>
              <a:t>Чему равна </a:t>
            </a:r>
            <a:r>
              <a:rPr lang="ru-RU" b="1">
                <a:solidFill>
                  <a:srgbClr val="FFFF00"/>
                </a:solidFill>
              </a:rPr>
              <a:t>одна астрономическая единица</a:t>
            </a:r>
            <a:r>
              <a:rPr lang="ru-RU">
                <a:solidFill>
                  <a:srgbClr val="FFFF00"/>
                </a:solidFill>
              </a:rPr>
              <a:t>?</a:t>
            </a:r>
          </a:p>
        </p:txBody>
      </p:sp>
      <p:sp>
        <p:nvSpPr>
          <p:cNvPr id="31751" name="Text Box 7"/>
          <p:cNvSpPr txBox="1">
            <a:spLocks noChangeArrowheads="1"/>
          </p:cNvSpPr>
          <p:nvPr/>
        </p:nvSpPr>
        <p:spPr bwMode="auto">
          <a:xfrm>
            <a:off x="0" y="3429000"/>
            <a:ext cx="91440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10000"/>
              </a:spcBef>
            </a:pPr>
            <a:r>
              <a:rPr lang="ru-RU">
                <a:solidFill>
                  <a:schemeClr val="bg1"/>
                </a:solidFill>
              </a:rPr>
              <a:t>1 а.е. = 149 600 000 км</a:t>
            </a:r>
            <a:r>
              <a:rPr lang="en-US"/>
              <a:t> </a:t>
            </a:r>
            <a:endParaRPr lang="ru-RU"/>
          </a:p>
          <a:p>
            <a:pPr eaLnBrk="1" hangingPunct="1">
              <a:spcBef>
                <a:spcPct val="10000"/>
              </a:spcBef>
            </a:pPr>
            <a:r>
              <a:rPr lang="ru-RU" sz="1600" i="1">
                <a:solidFill>
                  <a:srgbClr val="CCFFFF"/>
                </a:solidFill>
              </a:rPr>
              <a:t>	</a:t>
            </a:r>
          </a:p>
        </p:txBody>
      </p:sp>
    </p:spTree>
    <p:extLst>
      <p:ext uri="{BB962C8B-B14F-4D97-AF65-F5344CB8AC3E}">
        <p14:creationId xmlns:p14="http://schemas.microsoft.com/office/powerpoint/2010/main" val="3580590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fade">
                                      <p:cBhvr>
                                        <p:cTn id="7" dur="2000"/>
                                        <p:tgtEl>
                                          <p:spTgt spid="31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fade">
                                      <p:cBhvr>
                                        <p:cTn id="12" dur="1000"/>
                                        <p:tgtEl>
                                          <p:spTgt spid="31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fade">
                                      <p:cBhvr>
                                        <p:cTn id="17" dur="2000"/>
                                        <p:tgtEl>
                                          <p:spTgt spid="317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751"/>
                                        </p:tgtEl>
                                        <p:attrNameLst>
                                          <p:attrName>style.visibility</p:attrName>
                                        </p:attrNameLst>
                                      </p:cBhvr>
                                      <p:to>
                                        <p:strVal val="visible"/>
                                      </p:to>
                                    </p:set>
                                    <p:animEffect transition="in" filter="fade">
                                      <p:cBhvr>
                                        <p:cTn id="22" dur="10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8" grpId="0"/>
      <p:bldP spid="31749" grpId="0"/>
      <p:bldP spid="3175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0" y="4365625"/>
            <a:ext cx="9144000" cy="504825"/>
          </a:xfrm>
        </p:spPr>
        <p:txBody>
          <a:bodyPr/>
          <a:lstStyle/>
          <a:p>
            <a:pPr eaLnBrk="1" hangingPunct="1"/>
            <a:r>
              <a:rPr lang="ru-RU" sz="1800" smtClean="0">
                <a:solidFill>
                  <a:schemeClr val="bg1"/>
                </a:solidFill>
              </a:rPr>
              <a:t>Квадраты сидерических периодов обращений двух планет относятся</a:t>
            </a:r>
            <a:br>
              <a:rPr lang="ru-RU" sz="1800" smtClean="0">
                <a:solidFill>
                  <a:schemeClr val="bg1"/>
                </a:solidFill>
              </a:rPr>
            </a:br>
            <a:r>
              <a:rPr lang="ru-RU" sz="1800" smtClean="0">
                <a:solidFill>
                  <a:schemeClr val="bg1"/>
                </a:solidFill>
              </a:rPr>
              <a:t> как кубы больших полуосей их орбит.</a:t>
            </a:r>
          </a:p>
        </p:txBody>
      </p:sp>
      <p:sp>
        <p:nvSpPr>
          <p:cNvPr id="34819" name="Text Box 3"/>
          <p:cNvSpPr txBox="1">
            <a:spLocks noChangeArrowheads="1"/>
          </p:cNvSpPr>
          <p:nvPr/>
        </p:nvSpPr>
        <p:spPr bwMode="auto">
          <a:xfrm>
            <a:off x="3132138" y="3860800"/>
            <a:ext cx="30241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a:solidFill>
                  <a:srgbClr val="FFFF00"/>
                </a:solidFill>
              </a:rPr>
              <a:t>Третий закон Кеплера</a:t>
            </a:r>
          </a:p>
        </p:txBody>
      </p:sp>
      <p:pic>
        <p:nvPicPr>
          <p:cNvPr id="34820" name="Picture 4" descr="13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5013325"/>
            <a:ext cx="13319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Rectangle 5"/>
          <p:cNvSpPr>
            <a:spLocks noChangeArrowheads="1"/>
          </p:cNvSpPr>
          <p:nvPr/>
        </p:nvSpPr>
        <p:spPr bwMode="auto">
          <a:xfrm>
            <a:off x="0" y="908050"/>
            <a:ext cx="9144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ru-RU">
                <a:solidFill>
                  <a:schemeClr val="bg1"/>
                </a:solidFill>
              </a:rPr>
              <a:t>Каждая планета движется по эллипсу, </a:t>
            </a:r>
            <a:br>
              <a:rPr lang="ru-RU">
                <a:solidFill>
                  <a:schemeClr val="bg1"/>
                </a:solidFill>
              </a:rPr>
            </a:br>
            <a:r>
              <a:rPr lang="ru-RU">
                <a:solidFill>
                  <a:schemeClr val="bg1"/>
                </a:solidFill>
              </a:rPr>
              <a:t>в одном из фокусов которого находится Солнце.</a:t>
            </a:r>
            <a:r>
              <a:rPr lang="ru-RU" i="1">
                <a:solidFill>
                  <a:schemeClr val="bg1"/>
                </a:solidFill>
              </a:rPr>
              <a:t/>
            </a:r>
            <a:br>
              <a:rPr lang="ru-RU" i="1">
                <a:solidFill>
                  <a:schemeClr val="bg1"/>
                </a:solidFill>
              </a:rPr>
            </a:br>
            <a:endParaRPr lang="ru-RU">
              <a:solidFill>
                <a:schemeClr val="bg1"/>
              </a:solidFill>
            </a:endParaRPr>
          </a:p>
        </p:txBody>
      </p:sp>
      <p:sp>
        <p:nvSpPr>
          <p:cNvPr id="22534" name="Text Box 6"/>
          <p:cNvSpPr txBox="1">
            <a:spLocks noChangeArrowheads="1"/>
          </p:cNvSpPr>
          <p:nvPr/>
        </p:nvSpPr>
        <p:spPr bwMode="auto">
          <a:xfrm>
            <a:off x="3132138" y="333375"/>
            <a:ext cx="30241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a:solidFill>
                  <a:srgbClr val="FFFF00"/>
                </a:solidFill>
              </a:rPr>
              <a:t>Первый закон Кеплера</a:t>
            </a:r>
          </a:p>
        </p:txBody>
      </p:sp>
      <p:sp>
        <p:nvSpPr>
          <p:cNvPr id="34823" name="Text Box 7"/>
          <p:cNvSpPr txBox="1">
            <a:spLocks noChangeArrowheads="1"/>
          </p:cNvSpPr>
          <p:nvPr/>
        </p:nvSpPr>
        <p:spPr bwMode="auto">
          <a:xfrm>
            <a:off x="3132138" y="2133600"/>
            <a:ext cx="30241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a:solidFill>
                  <a:srgbClr val="FFFF00"/>
                </a:solidFill>
              </a:rPr>
              <a:t>Второй закон Кеплера</a:t>
            </a:r>
          </a:p>
        </p:txBody>
      </p:sp>
      <p:sp>
        <p:nvSpPr>
          <p:cNvPr id="34824" name="Rectangle 8"/>
          <p:cNvSpPr>
            <a:spLocks noChangeArrowheads="1"/>
          </p:cNvSpPr>
          <p:nvPr/>
        </p:nvSpPr>
        <p:spPr bwMode="auto">
          <a:xfrm>
            <a:off x="0" y="2708275"/>
            <a:ext cx="9144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ru-RU">
                <a:solidFill>
                  <a:schemeClr val="bg1"/>
                </a:solidFill>
              </a:rPr>
              <a:t>Радиус-вектор планеты за равные промежутки времени</a:t>
            </a:r>
            <a:br>
              <a:rPr lang="ru-RU">
                <a:solidFill>
                  <a:schemeClr val="bg1"/>
                </a:solidFill>
              </a:rPr>
            </a:br>
            <a:r>
              <a:rPr lang="ru-RU">
                <a:solidFill>
                  <a:schemeClr val="bg1"/>
                </a:solidFill>
              </a:rPr>
              <a:t> описывает равные площади. </a:t>
            </a:r>
            <a:r>
              <a:rPr lang="ru-RU" i="1">
                <a:solidFill>
                  <a:schemeClr val="bg1"/>
                </a:solidFill>
              </a:rPr>
              <a:t/>
            </a:r>
            <a:br>
              <a:rPr lang="ru-RU" i="1">
                <a:solidFill>
                  <a:schemeClr val="bg1"/>
                </a:solidFill>
              </a:rPr>
            </a:br>
            <a:endParaRPr lang="ru-RU" i="1">
              <a:solidFill>
                <a:schemeClr val="bg1"/>
              </a:solidFill>
            </a:endParaRPr>
          </a:p>
        </p:txBody>
      </p:sp>
    </p:spTree>
    <p:extLst>
      <p:ext uri="{BB962C8B-B14F-4D97-AF65-F5344CB8AC3E}">
        <p14:creationId xmlns:p14="http://schemas.microsoft.com/office/powerpoint/2010/main" val="1530076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fade">
                                      <p:cBhvr>
                                        <p:cTn id="7" dur="2000"/>
                                        <p:tgtEl>
                                          <p:spTgt spid="348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482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824"/>
                                        </p:tgtEl>
                                        <p:attrNameLst>
                                          <p:attrName>style.visibility</p:attrName>
                                        </p:attrNameLst>
                                      </p:cBhvr>
                                      <p:to>
                                        <p:strVal val="visible"/>
                                      </p:to>
                                    </p:set>
                                    <p:animEffect transition="in" filter="fade">
                                      <p:cBhvr>
                                        <p:cTn id="16" dur="2000"/>
                                        <p:tgtEl>
                                          <p:spTgt spid="348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81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4818"/>
                                        </p:tgtEl>
                                        <p:attrNameLst>
                                          <p:attrName>style.visibility</p:attrName>
                                        </p:attrNameLst>
                                      </p:cBhvr>
                                      <p:to>
                                        <p:strVal val="visible"/>
                                      </p:to>
                                    </p:set>
                                    <p:animEffect transition="in" filter="fade">
                                      <p:cBhvr>
                                        <p:cTn id="25" dur="2000"/>
                                        <p:tgtEl>
                                          <p:spTgt spid="34818"/>
                                        </p:tgtEl>
                                      </p:cBhvr>
                                    </p:animEffect>
                                  </p:childTnLst>
                                </p:cTn>
                              </p:par>
                              <p:par>
                                <p:cTn id="26" presetID="10" presetClass="entr" presetSubtype="0" fill="hold" nodeType="withEffect">
                                  <p:stCondLst>
                                    <p:cond delay="0"/>
                                  </p:stCondLst>
                                  <p:childTnLst>
                                    <p:set>
                                      <p:cBhvr>
                                        <p:cTn id="27" dur="1" fill="hold">
                                          <p:stCondLst>
                                            <p:cond delay="0"/>
                                          </p:stCondLst>
                                        </p:cTn>
                                        <p:tgtEl>
                                          <p:spTgt spid="34820"/>
                                        </p:tgtEl>
                                        <p:attrNameLst>
                                          <p:attrName>style.visibility</p:attrName>
                                        </p:attrNameLst>
                                      </p:cBhvr>
                                      <p:to>
                                        <p:strVal val="visible"/>
                                      </p:to>
                                    </p:set>
                                    <p:animEffect transition="in" filter="fade">
                                      <p:cBhvr>
                                        <p:cTn id="28" dur="20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34821" grpId="0"/>
      <p:bldP spid="34823" grpId="0"/>
      <p:bldP spid="3482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979613" y="0"/>
            <a:ext cx="7164387" cy="155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10000"/>
              </a:lnSpc>
            </a:pPr>
            <a:r>
              <a:rPr lang="ru-RU" sz="2400">
                <a:solidFill>
                  <a:schemeClr val="bg1"/>
                </a:solidFill>
              </a:rPr>
              <a:t>Замечено, что противостояния некоторой              планеты повторяются через 2 года. </a:t>
            </a:r>
            <a:br>
              <a:rPr lang="ru-RU" sz="2400">
                <a:solidFill>
                  <a:schemeClr val="bg1"/>
                </a:solidFill>
              </a:rPr>
            </a:br>
            <a:r>
              <a:rPr lang="ru-RU" sz="2400">
                <a:solidFill>
                  <a:schemeClr val="bg1"/>
                </a:solidFill>
              </a:rPr>
              <a:t>Чему равна большая полуось ее орбиты?</a:t>
            </a:r>
          </a:p>
        </p:txBody>
      </p:sp>
      <p:pic>
        <p:nvPicPr>
          <p:cNvPr id="327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2133600"/>
            <a:ext cx="2195512"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205038"/>
            <a:ext cx="208915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05038"/>
            <a:ext cx="2195513" cy="215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2133600"/>
            <a:ext cx="2211388" cy="223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9" name="Text Box 11"/>
          <p:cNvSpPr txBox="1">
            <a:spLocks noChangeArrowheads="1"/>
          </p:cNvSpPr>
          <p:nvPr/>
        </p:nvSpPr>
        <p:spPr bwMode="auto">
          <a:xfrm>
            <a:off x="0" y="45085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a:solidFill>
                  <a:schemeClr val="bg1"/>
                </a:solidFill>
              </a:rPr>
              <a:t>	1		         2			   3		         4</a:t>
            </a:r>
          </a:p>
        </p:txBody>
      </p:sp>
      <p:sp>
        <p:nvSpPr>
          <p:cNvPr id="23560" name="Text Box 13"/>
          <p:cNvSpPr txBox="1">
            <a:spLocks noChangeArrowheads="1"/>
          </p:cNvSpPr>
          <p:nvPr/>
        </p:nvSpPr>
        <p:spPr bwMode="auto">
          <a:xfrm>
            <a:off x="250825" y="188913"/>
            <a:ext cx="172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sz="2400" i="1">
                <a:solidFill>
                  <a:srgbClr val="CCFFFF"/>
                </a:solidFill>
              </a:rPr>
              <a:t>Задача.</a:t>
            </a:r>
          </a:p>
        </p:txBody>
      </p:sp>
      <p:sp>
        <p:nvSpPr>
          <p:cNvPr id="32782" name="Line 14"/>
          <p:cNvSpPr>
            <a:spLocks noChangeShapeType="1"/>
          </p:cNvSpPr>
          <p:nvPr/>
        </p:nvSpPr>
        <p:spPr bwMode="auto">
          <a:xfrm flipV="1">
            <a:off x="395288" y="2276475"/>
            <a:ext cx="1296987" cy="2016125"/>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783" name="Line 15"/>
          <p:cNvSpPr>
            <a:spLocks noChangeShapeType="1"/>
          </p:cNvSpPr>
          <p:nvPr/>
        </p:nvSpPr>
        <p:spPr bwMode="auto">
          <a:xfrm>
            <a:off x="2268538" y="3141663"/>
            <a:ext cx="2376487" cy="358775"/>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784" name="Line 16"/>
          <p:cNvSpPr>
            <a:spLocks noChangeShapeType="1"/>
          </p:cNvSpPr>
          <p:nvPr/>
        </p:nvSpPr>
        <p:spPr bwMode="auto">
          <a:xfrm>
            <a:off x="4643438" y="3213100"/>
            <a:ext cx="2376487" cy="144463"/>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785" name="Line 17"/>
          <p:cNvSpPr>
            <a:spLocks noChangeShapeType="1"/>
          </p:cNvSpPr>
          <p:nvPr/>
        </p:nvSpPr>
        <p:spPr bwMode="auto">
          <a:xfrm>
            <a:off x="7596188" y="2133600"/>
            <a:ext cx="792162" cy="2087563"/>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5" name="Подзаголовок 2"/>
          <p:cNvSpPr>
            <a:spLocks noGrp="1"/>
          </p:cNvSpPr>
          <p:nvPr>
            <p:ph type="subTitle" idx="1"/>
          </p:nvPr>
        </p:nvSpPr>
        <p:spPr>
          <a:xfrm>
            <a:off x="3492500" y="6457950"/>
            <a:ext cx="2735263" cy="404813"/>
          </a:xfrm>
        </p:spPr>
        <p:txBody>
          <a:bodyPr>
            <a:normAutofit fontScale="92500" lnSpcReduction="10000"/>
          </a:bodyPr>
          <a:lstStyle/>
          <a:p>
            <a:pPr eaLnBrk="1" hangingPunct="1">
              <a:defRPr/>
            </a:pPr>
            <a:r>
              <a:rPr lang="en-US" sz="2400" b="1" dirty="0" smtClean="0">
                <a:hlinkClick r:id="rId6"/>
              </a:rPr>
              <a:t>Prezentacii.com</a:t>
            </a:r>
            <a:endParaRPr lang="ru-RU" sz="2400" b="1" dirty="0"/>
          </a:p>
        </p:txBody>
      </p:sp>
    </p:spTree>
    <p:extLst>
      <p:ext uri="{BB962C8B-B14F-4D97-AF65-F5344CB8AC3E}">
        <p14:creationId xmlns:p14="http://schemas.microsoft.com/office/powerpoint/2010/main" val="2417505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2776"/>
                                        </p:tgtEl>
                                        <p:attrNameLst>
                                          <p:attrName>style.visibility</p:attrName>
                                        </p:attrNameLst>
                                      </p:cBhvr>
                                      <p:to>
                                        <p:strVal val="visible"/>
                                      </p:to>
                                    </p:set>
                                    <p:animEffect transition="in" filter="fade">
                                      <p:cBhvr>
                                        <p:cTn id="7" dur="1000"/>
                                        <p:tgtEl>
                                          <p:spTgt spid="32776"/>
                                        </p:tgtEl>
                                      </p:cBhvr>
                                    </p:animEffect>
                                  </p:childTnLst>
                                </p:cTn>
                              </p:par>
                              <p:par>
                                <p:cTn id="8" presetID="10" presetClass="entr" presetSubtype="0" fill="hold" nodeType="withEffect">
                                  <p:stCondLst>
                                    <p:cond delay="0"/>
                                  </p:stCondLst>
                                  <p:childTnLst>
                                    <p:set>
                                      <p:cBhvr>
                                        <p:cTn id="9" dur="1" fill="hold">
                                          <p:stCondLst>
                                            <p:cond delay="0"/>
                                          </p:stCondLst>
                                        </p:cTn>
                                        <p:tgtEl>
                                          <p:spTgt spid="32777"/>
                                        </p:tgtEl>
                                        <p:attrNameLst>
                                          <p:attrName>style.visibility</p:attrName>
                                        </p:attrNameLst>
                                      </p:cBhvr>
                                      <p:to>
                                        <p:strVal val="visible"/>
                                      </p:to>
                                    </p:set>
                                    <p:animEffect transition="in" filter="fade">
                                      <p:cBhvr>
                                        <p:cTn id="10" dur="1000"/>
                                        <p:tgtEl>
                                          <p:spTgt spid="32777"/>
                                        </p:tgtEl>
                                      </p:cBhvr>
                                    </p:animEffect>
                                  </p:childTnLst>
                                </p:cTn>
                              </p:par>
                              <p:par>
                                <p:cTn id="11" presetID="10" presetClass="entr" presetSubtype="0" fill="hold" nodeType="withEffect">
                                  <p:stCondLst>
                                    <p:cond delay="0"/>
                                  </p:stCondLst>
                                  <p:childTnLst>
                                    <p:set>
                                      <p:cBhvr>
                                        <p:cTn id="12" dur="1" fill="hold">
                                          <p:stCondLst>
                                            <p:cond delay="0"/>
                                          </p:stCondLst>
                                        </p:cTn>
                                        <p:tgtEl>
                                          <p:spTgt spid="32775"/>
                                        </p:tgtEl>
                                        <p:attrNameLst>
                                          <p:attrName>style.visibility</p:attrName>
                                        </p:attrNameLst>
                                      </p:cBhvr>
                                      <p:to>
                                        <p:strVal val="visible"/>
                                      </p:to>
                                    </p:set>
                                    <p:animEffect transition="in" filter="fade">
                                      <p:cBhvr>
                                        <p:cTn id="13" dur="1000"/>
                                        <p:tgtEl>
                                          <p:spTgt spid="32775"/>
                                        </p:tgtEl>
                                      </p:cBhvr>
                                    </p:animEffect>
                                  </p:childTnLst>
                                </p:cTn>
                              </p:par>
                              <p:par>
                                <p:cTn id="14" presetID="10" presetClass="entr" presetSubtype="0" fill="hold" nodeType="withEffect">
                                  <p:stCondLst>
                                    <p:cond delay="0"/>
                                  </p:stCondLst>
                                  <p:childTnLst>
                                    <p:set>
                                      <p:cBhvr>
                                        <p:cTn id="15" dur="1" fill="hold">
                                          <p:stCondLst>
                                            <p:cond delay="0"/>
                                          </p:stCondLst>
                                        </p:cTn>
                                        <p:tgtEl>
                                          <p:spTgt spid="32774"/>
                                        </p:tgtEl>
                                        <p:attrNameLst>
                                          <p:attrName>style.visibility</p:attrName>
                                        </p:attrNameLst>
                                      </p:cBhvr>
                                      <p:to>
                                        <p:strVal val="visible"/>
                                      </p:to>
                                    </p:set>
                                    <p:animEffect transition="in" filter="fade">
                                      <p:cBhvr>
                                        <p:cTn id="16" dur="1000"/>
                                        <p:tgtEl>
                                          <p:spTgt spid="3277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779"/>
                                        </p:tgtEl>
                                        <p:attrNameLst>
                                          <p:attrName>style.visibility</p:attrName>
                                        </p:attrNameLst>
                                      </p:cBhvr>
                                      <p:to>
                                        <p:strVal val="visible"/>
                                      </p:to>
                                    </p:set>
                                    <p:animEffect transition="in" filter="fade">
                                      <p:cBhvr>
                                        <p:cTn id="19" dur="1000"/>
                                        <p:tgtEl>
                                          <p:spTgt spid="3277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782"/>
                                        </p:tgtEl>
                                        <p:attrNameLst>
                                          <p:attrName>style.visibility</p:attrName>
                                        </p:attrNameLst>
                                      </p:cBhvr>
                                      <p:to>
                                        <p:strVal val="visible"/>
                                      </p:to>
                                    </p:set>
                                    <p:animEffect transition="in" filter="fade">
                                      <p:cBhvr>
                                        <p:cTn id="22" dur="2000"/>
                                        <p:tgtEl>
                                          <p:spTgt spid="3278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783"/>
                                        </p:tgtEl>
                                        <p:attrNameLst>
                                          <p:attrName>style.visibility</p:attrName>
                                        </p:attrNameLst>
                                      </p:cBhvr>
                                      <p:to>
                                        <p:strVal val="visible"/>
                                      </p:to>
                                    </p:set>
                                    <p:animEffect transition="in" filter="fade">
                                      <p:cBhvr>
                                        <p:cTn id="25" dur="2000"/>
                                        <p:tgtEl>
                                          <p:spTgt spid="3278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784"/>
                                        </p:tgtEl>
                                        <p:attrNameLst>
                                          <p:attrName>style.visibility</p:attrName>
                                        </p:attrNameLst>
                                      </p:cBhvr>
                                      <p:to>
                                        <p:strVal val="visible"/>
                                      </p:to>
                                    </p:set>
                                    <p:animEffect transition="in" filter="fade">
                                      <p:cBhvr>
                                        <p:cTn id="28" dur="2000"/>
                                        <p:tgtEl>
                                          <p:spTgt spid="3278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785"/>
                                        </p:tgtEl>
                                        <p:attrNameLst>
                                          <p:attrName>style.visibility</p:attrName>
                                        </p:attrNameLst>
                                      </p:cBhvr>
                                      <p:to>
                                        <p:strVal val="visible"/>
                                      </p:to>
                                    </p:set>
                                    <p:animEffect transition="in" filter="fade">
                                      <p:cBhvr>
                                        <p:cTn id="31" dur="2000"/>
                                        <p:tgtEl>
                                          <p:spTgt spid="3278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nodeType="clickEffect">
                                  <p:stCondLst>
                                    <p:cond delay="0"/>
                                  </p:stCondLst>
                                  <p:childTnLst>
                                    <p:set>
                                      <p:cBhvr>
                                        <p:cTn id="35" dur="1" fill="hold">
                                          <p:stCondLst>
                                            <p:cond delay="0"/>
                                          </p:stCondLst>
                                        </p:cTn>
                                        <p:tgtEl>
                                          <p:spTgt spid="32776"/>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32777"/>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32775"/>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32782"/>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32783"/>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32784"/>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32785"/>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2779"/>
                                        </p:tgtEl>
                                        <p:attrNameLst>
                                          <p:attrName>style.visibility</p:attrName>
                                        </p:attrNameLst>
                                      </p:cBhvr>
                                      <p:to>
                                        <p:strVal val="hidden"/>
                                      </p:to>
                                    </p:set>
                                  </p:childTnLst>
                                </p:cTn>
                              </p:par>
                              <p:par>
                                <p:cTn id="50" presetID="0" presetClass="path" presetSubtype="0" accel="50000" decel="50000" fill="hold" nodeType="withEffect">
                                  <p:stCondLst>
                                    <p:cond delay="0"/>
                                  </p:stCondLst>
                                  <p:childTnLst>
                                    <p:animMotion origin="layout" path="M -0.00191 -0.00301 L -0.37986 0.12277 " pathEditMode="relative" rAng="0" ptsTypes="AA">
                                      <p:cBhvr>
                                        <p:cTn id="51" dur="2000" fill="hold"/>
                                        <p:tgtEl>
                                          <p:spTgt spid="32774"/>
                                        </p:tgtEl>
                                        <p:attrNameLst>
                                          <p:attrName>ppt_x</p:attrName>
                                          <p:attrName>ppt_y</p:attrName>
                                        </p:attrNameLst>
                                      </p:cBhvr>
                                      <p:rCtr x="-18906" y="6289"/>
                                    </p:animMotion>
                                  </p:childTnLst>
                                </p:cTn>
                              </p:par>
                            </p:childTnLst>
                          </p:cTn>
                        </p:par>
                        <p:par>
                          <p:cTn id="52" fill="hold" nodeType="afterGroup">
                            <p:stCondLst>
                              <p:cond delay="2000"/>
                            </p:stCondLst>
                            <p:childTnLst>
                              <p:par>
                                <p:cTn id="53" presetID="6" presetClass="emph" presetSubtype="0" fill="hold" nodeType="afterEffect">
                                  <p:stCondLst>
                                    <p:cond delay="0"/>
                                  </p:stCondLst>
                                  <p:childTnLst>
                                    <p:animScale>
                                      <p:cBhvr>
                                        <p:cTn id="54" dur="2000" fill="hold"/>
                                        <p:tgtEl>
                                          <p:spTgt spid="3277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9" grpId="0"/>
      <p:bldP spid="32779" grpId="1"/>
      <p:bldP spid="32782" grpId="0" animBg="1"/>
      <p:bldP spid="32782" grpId="1" animBg="1"/>
      <p:bldP spid="32783" grpId="0" animBg="1"/>
      <p:bldP spid="32783" grpId="1" animBg="1"/>
      <p:bldP spid="32784" grpId="0" animBg="1"/>
      <p:bldP spid="32784" grpId="1" animBg="1"/>
      <p:bldP spid="32785" grpId="0" animBg="1"/>
      <p:bldP spid="3278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941"/>
          <p:cNvPicPr>
            <a:picLocks noGrp="1" noChangeAspect="1" noChangeArrowheads="1"/>
          </p:cNvPicPr>
          <p:nvPr>
            <p:ph sz="half" idx="1"/>
          </p:nvPr>
        </p:nvPicPr>
        <p:blipFill>
          <a:blip r:embed="rId2" cstate="print"/>
          <a:srcRect/>
          <a:stretch>
            <a:fillRect/>
          </a:stretch>
        </p:blipFill>
        <p:spPr>
          <a:xfrm>
            <a:off x="179388" y="2420938"/>
            <a:ext cx="4897437" cy="2798762"/>
          </a:xfrm>
          <a:noFill/>
          <a:ln/>
        </p:spPr>
      </p:pic>
      <p:pic>
        <p:nvPicPr>
          <p:cNvPr id="12294" name="Picture 6" descr="943"/>
          <p:cNvPicPr>
            <a:picLocks noGrp="1" noChangeAspect="1" noChangeArrowheads="1"/>
          </p:cNvPicPr>
          <p:nvPr>
            <p:ph sz="half" idx="2"/>
          </p:nvPr>
        </p:nvPicPr>
        <p:blipFill>
          <a:blip r:embed="rId3" cstate="print"/>
          <a:srcRect/>
          <a:stretch>
            <a:fillRect/>
          </a:stretch>
        </p:blipFill>
        <p:spPr>
          <a:xfrm>
            <a:off x="5219700" y="2420938"/>
            <a:ext cx="3744913" cy="2808287"/>
          </a:xfrm>
          <a:noFill/>
          <a:ln/>
        </p:spPr>
      </p:pic>
      <p:sp>
        <p:nvSpPr>
          <p:cNvPr id="12293" name="Text Box 5"/>
          <p:cNvSpPr txBox="1">
            <a:spLocks noChangeArrowheads="1"/>
          </p:cNvSpPr>
          <p:nvPr/>
        </p:nvSpPr>
        <p:spPr bwMode="auto">
          <a:xfrm>
            <a:off x="1714480" y="188913"/>
            <a:ext cx="7429520" cy="2086725"/>
          </a:xfrm>
          <a:prstGeom prst="rect">
            <a:avLst/>
          </a:prstGeom>
          <a:noFill/>
          <a:ln w="9525">
            <a:noFill/>
            <a:miter lim="800000"/>
            <a:headEnd/>
            <a:tailEnd/>
          </a:ln>
          <a:effectLst/>
        </p:spPr>
        <p:txBody>
          <a:bodyPr wrap="square">
            <a:spAutoFit/>
          </a:bodyPr>
          <a:lstStyle/>
          <a:p>
            <a:pPr>
              <a:spcBef>
                <a:spcPct val="30000"/>
              </a:spcBef>
            </a:pPr>
            <a:r>
              <a:rPr lang="ru-RU" b="1" dirty="0">
                <a:solidFill>
                  <a:schemeClr val="bg1">
                    <a:lumMod val="20000"/>
                    <a:lumOff val="80000"/>
                  </a:schemeClr>
                </a:solidFill>
              </a:rPr>
              <a:t>Экваториальные координаты Солнца в течении года </a:t>
            </a:r>
            <a:r>
              <a:rPr lang="ru-RU" b="1" dirty="0" smtClean="0">
                <a:solidFill>
                  <a:schemeClr val="bg1">
                    <a:lumMod val="20000"/>
                    <a:lumOff val="80000"/>
                  </a:schemeClr>
                </a:solidFill>
              </a:rPr>
              <a:t>изменяются</a:t>
            </a:r>
            <a:r>
              <a:rPr lang="ru-RU" b="1" dirty="0">
                <a:solidFill>
                  <a:schemeClr val="bg1">
                    <a:lumMod val="20000"/>
                    <a:lumOff val="80000"/>
                  </a:schemeClr>
                </a:solidFill>
              </a:rPr>
              <a:t>.</a:t>
            </a:r>
          </a:p>
          <a:p>
            <a:pPr>
              <a:spcBef>
                <a:spcPct val="30000"/>
              </a:spcBef>
            </a:pPr>
            <a:r>
              <a:rPr lang="ru-RU" b="1" dirty="0">
                <a:solidFill>
                  <a:schemeClr val="bg1">
                    <a:lumMod val="20000"/>
                    <a:lumOff val="80000"/>
                  </a:schemeClr>
                </a:solidFill>
              </a:rPr>
              <a:t>В день летнего солнцестояния 22 июня склонение Солнца </a:t>
            </a:r>
            <a:r>
              <a:rPr lang="ru-RU" b="1" dirty="0" err="1">
                <a:solidFill>
                  <a:schemeClr val="bg1">
                    <a:lumMod val="20000"/>
                    <a:lumOff val="80000"/>
                  </a:schemeClr>
                </a:solidFill>
              </a:rPr>
              <a:t>δ</a:t>
            </a:r>
            <a:r>
              <a:rPr lang="ru-RU" b="1" dirty="0">
                <a:solidFill>
                  <a:schemeClr val="bg1">
                    <a:lumMod val="20000"/>
                    <a:lumOff val="80000"/>
                  </a:schemeClr>
                </a:solidFill>
              </a:rPr>
              <a:t> = +</a:t>
            </a:r>
            <a:r>
              <a:rPr lang="ru-RU" b="1" dirty="0" smtClean="0">
                <a:solidFill>
                  <a:schemeClr val="bg1">
                    <a:lumMod val="20000"/>
                    <a:lumOff val="80000"/>
                  </a:schemeClr>
                </a:solidFill>
              </a:rPr>
              <a:t>23°26´.</a:t>
            </a:r>
            <a:endParaRPr lang="ru-RU" b="1" dirty="0">
              <a:solidFill>
                <a:schemeClr val="bg1">
                  <a:lumMod val="20000"/>
                  <a:lumOff val="80000"/>
                </a:schemeClr>
              </a:solidFill>
            </a:endParaRPr>
          </a:p>
          <a:p>
            <a:pPr>
              <a:spcBef>
                <a:spcPct val="30000"/>
              </a:spcBef>
            </a:pPr>
            <a:r>
              <a:rPr lang="ru-RU" b="1" dirty="0">
                <a:solidFill>
                  <a:schemeClr val="bg1">
                    <a:lumMod val="20000"/>
                    <a:lumOff val="80000"/>
                  </a:schemeClr>
                </a:solidFill>
              </a:rPr>
              <a:t>В день зимнего солнцестояния 22 декабря склонение Солнца </a:t>
            </a:r>
            <a:endParaRPr lang="en-US" b="1" dirty="0" smtClean="0">
              <a:solidFill>
                <a:schemeClr val="bg1">
                  <a:lumMod val="20000"/>
                  <a:lumOff val="80000"/>
                </a:schemeClr>
              </a:solidFill>
            </a:endParaRPr>
          </a:p>
          <a:p>
            <a:pPr>
              <a:spcBef>
                <a:spcPct val="30000"/>
              </a:spcBef>
            </a:pPr>
            <a:r>
              <a:rPr lang="ru-RU" b="1" dirty="0" err="1" smtClean="0">
                <a:solidFill>
                  <a:schemeClr val="bg1">
                    <a:lumMod val="20000"/>
                    <a:lumOff val="80000"/>
                  </a:schemeClr>
                </a:solidFill>
              </a:rPr>
              <a:t>δ</a:t>
            </a:r>
            <a:r>
              <a:rPr lang="ru-RU" b="1" dirty="0" err="1">
                <a:solidFill>
                  <a:schemeClr val="bg1">
                    <a:lumMod val="20000"/>
                    <a:lumOff val="80000"/>
                  </a:schemeClr>
                </a:solidFill>
              </a:rPr>
              <a:t> </a:t>
            </a:r>
            <a:r>
              <a:rPr lang="ru-RU" b="1" dirty="0">
                <a:solidFill>
                  <a:schemeClr val="bg1">
                    <a:lumMod val="20000"/>
                    <a:lumOff val="80000"/>
                  </a:schemeClr>
                </a:solidFill>
              </a:rPr>
              <a:t>= -</a:t>
            </a:r>
            <a:r>
              <a:rPr lang="ru-RU" b="1" dirty="0" smtClean="0">
                <a:solidFill>
                  <a:schemeClr val="bg1">
                    <a:lumMod val="20000"/>
                    <a:lumOff val="80000"/>
                  </a:schemeClr>
                </a:solidFill>
              </a:rPr>
              <a:t>23°26´. </a:t>
            </a:r>
            <a:endParaRPr lang="ru-RU" b="1" dirty="0">
              <a:solidFill>
                <a:schemeClr val="bg1">
                  <a:lumMod val="20000"/>
                  <a:lumOff val="80000"/>
                </a:schemeClr>
              </a:solidFill>
            </a:endParaRPr>
          </a:p>
          <a:p>
            <a:pPr>
              <a:spcBef>
                <a:spcPct val="30000"/>
              </a:spcBef>
            </a:pPr>
            <a:r>
              <a:rPr lang="ru-RU" b="1" dirty="0">
                <a:solidFill>
                  <a:schemeClr val="bg1">
                    <a:lumMod val="20000"/>
                    <a:lumOff val="80000"/>
                  </a:schemeClr>
                </a:solidFill>
              </a:rPr>
              <a:t>В день весеннего равноденствия 21 марта и осеннего равноденствия 23 сентября склонение Солнца </a:t>
            </a:r>
            <a:r>
              <a:rPr lang="ru-RU" b="1" dirty="0" err="1">
                <a:solidFill>
                  <a:schemeClr val="bg1">
                    <a:lumMod val="20000"/>
                    <a:lumOff val="80000"/>
                  </a:schemeClr>
                </a:solidFill>
              </a:rPr>
              <a:t>δ</a:t>
            </a:r>
            <a:r>
              <a:rPr lang="ru-RU" b="1" dirty="0">
                <a:solidFill>
                  <a:schemeClr val="bg1">
                    <a:lumMod val="20000"/>
                    <a:lumOff val="80000"/>
                  </a:schemeClr>
                </a:solidFill>
              </a:rPr>
              <a:t> = 0°. </a:t>
            </a:r>
          </a:p>
        </p:txBody>
      </p:sp>
      <p:sp>
        <p:nvSpPr>
          <p:cNvPr id="5" name="TextBox 4"/>
          <p:cNvSpPr txBox="1"/>
          <p:nvPr/>
        </p:nvSpPr>
        <p:spPr>
          <a:xfrm>
            <a:off x="285720" y="5429264"/>
            <a:ext cx="8715436" cy="1477328"/>
          </a:xfrm>
          <a:prstGeom prst="rect">
            <a:avLst/>
          </a:prstGeom>
          <a:noFill/>
        </p:spPr>
        <p:txBody>
          <a:bodyPr wrap="square" rtlCol="0">
            <a:spAutoFit/>
          </a:bodyPr>
          <a:lstStyle/>
          <a:p>
            <a:pPr algn="ctr"/>
            <a:r>
              <a:rPr lang="ru-RU" b="1" dirty="0" smtClean="0"/>
              <a:t>В древнем Междуречье возникло деление эклиптики с окружающими её созвездиями на 12 частей, т.е. Пояс Зодиака</a:t>
            </a:r>
          </a:p>
          <a:p>
            <a:pPr algn="ctr"/>
            <a:r>
              <a:rPr lang="ru-RU" dirty="0" smtClean="0"/>
              <a:t>Смещение точки весеннего равноденствия происходит навстречу годичному движению Солнца примерно на 50" в год.</a:t>
            </a:r>
          </a:p>
          <a:p>
            <a:pPr algn="ctr"/>
            <a:r>
              <a:rPr lang="ru-RU" b="1" dirty="0" smtClean="0"/>
              <a:t> </a:t>
            </a:r>
            <a:endParaRPr lang="ru-RU"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descr="529"/>
          <p:cNvPicPr>
            <a:picLocks noGrp="1" noChangeAspect="1" noChangeArrowheads="1"/>
          </p:cNvPicPr>
          <p:nvPr>
            <p:ph sz="half" idx="1"/>
          </p:nvPr>
        </p:nvPicPr>
        <p:blipFill>
          <a:blip r:embed="rId2" cstate="print"/>
          <a:stretch>
            <a:fillRect/>
          </a:stretch>
        </p:blipFill>
        <p:spPr>
          <a:xfrm>
            <a:off x="0" y="28556"/>
            <a:ext cx="6829444" cy="6829444"/>
          </a:xfrm>
          <a:noFill/>
          <a:ln/>
        </p:spPr>
      </p:pic>
      <p:sp>
        <p:nvSpPr>
          <p:cNvPr id="16393" name="Text Box 9"/>
          <p:cNvSpPr txBox="1">
            <a:spLocks noChangeArrowheads="1"/>
          </p:cNvSpPr>
          <p:nvPr/>
        </p:nvSpPr>
        <p:spPr bwMode="auto">
          <a:xfrm>
            <a:off x="6786578" y="0"/>
            <a:ext cx="2357422" cy="5632311"/>
          </a:xfrm>
          <a:prstGeom prst="rect">
            <a:avLst/>
          </a:prstGeom>
          <a:noFill/>
          <a:ln w="9525">
            <a:noFill/>
            <a:miter lim="800000"/>
            <a:headEnd/>
            <a:tailEnd/>
          </a:ln>
          <a:effectLst/>
        </p:spPr>
        <p:txBody>
          <a:bodyPr wrap="square">
            <a:spAutoFit/>
          </a:bodyPr>
          <a:lstStyle/>
          <a:p>
            <a:pPr algn="ctr"/>
            <a:r>
              <a:rPr lang="ru-RU" sz="2400" b="1" dirty="0" smtClean="0">
                <a:solidFill>
                  <a:srgbClr val="FFC000"/>
                </a:solidFill>
              </a:rPr>
              <a:t>Созвездия, через которые проходит эклиптика, называются </a:t>
            </a:r>
            <a:r>
              <a:rPr lang="ru-RU" sz="2400" b="1" dirty="0" smtClean="0"/>
              <a:t>эклиптическими созвездиями</a:t>
            </a:r>
            <a:r>
              <a:rPr lang="ru-RU" sz="2400" b="1" dirty="0" smtClean="0">
                <a:solidFill>
                  <a:srgbClr val="FFC000"/>
                </a:solidFill>
              </a:rPr>
              <a:t>. В </a:t>
            </a:r>
            <a:r>
              <a:rPr lang="ru-RU" sz="2400" b="1" dirty="0">
                <a:solidFill>
                  <a:srgbClr val="FFC000"/>
                </a:solidFill>
              </a:rPr>
              <a:t>каждом зодиакальном созвездии Солнце </a:t>
            </a:r>
            <a:r>
              <a:rPr lang="ru-RU" sz="2400" b="1" dirty="0" smtClean="0">
                <a:solidFill>
                  <a:srgbClr val="FFC000"/>
                </a:solidFill>
              </a:rPr>
              <a:t>                проводит </a:t>
            </a:r>
            <a:r>
              <a:rPr lang="ru-RU" sz="2400" b="1" dirty="0">
                <a:solidFill>
                  <a:srgbClr val="FFC000"/>
                </a:solidFill>
              </a:rPr>
              <a:t>примерно </a:t>
            </a:r>
            <a:r>
              <a:rPr lang="ru-RU" sz="2400" b="1" dirty="0" smtClean="0">
                <a:solidFill>
                  <a:srgbClr val="FFC000"/>
                </a:solidFill>
              </a:rPr>
              <a:t>месяц, </a:t>
            </a:r>
            <a:r>
              <a:rPr lang="ru-RU" sz="2400" b="1" smtClean="0">
                <a:solidFill>
                  <a:srgbClr val="FFC000"/>
                </a:solidFill>
              </a:rPr>
              <a:t>9 градусов</a:t>
            </a:r>
            <a:endParaRPr lang="ru-RU" sz="2400" b="1" dirty="0">
              <a:solidFill>
                <a:srgbClr val="FFC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285720" y="2643182"/>
            <a:ext cx="8697481" cy="4071942"/>
          </a:xfrm>
          <a:prstGeom prst="rect">
            <a:avLst/>
          </a:prstGeom>
          <a:noFill/>
          <a:ln w="9525">
            <a:noFill/>
            <a:miter lim="800000"/>
            <a:headEnd/>
            <a:tailEnd/>
          </a:ln>
        </p:spPr>
      </p:pic>
      <p:sp>
        <p:nvSpPr>
          <p:cNvPr id="3" name="Прямоугольник 2"/>
          <p:cNvSpPr/>
          <p:nvPr/>
        </p:nvSpPr>
        <p:spPr>
          <a:xfrm>
            <a:off x="214282" y="357166"/>
            <a:ext cx="8715436" cy="2246769"/>
          </a:xfrm>
          <a:prstGeom prst="rect">
            <a:avLst/>
          </a:prstGeom>
        </p:spPr>
        <p:txBody>
          <a:bodyPr wrap="square">
            <a:spAutoFit/>
          </a:bodyPr>
          <a:lstStyle/>
          <a:p>
            <a:pPr algn="ctr"/>
            <a:r>
              <a:rPr lang="ru-RU" sz="2000" b="1" dirty="0" smtClean="0">
                <a:solidFill>
                  <a:srgbClr val="FFFF00"/>
                </a:solidFill>
              </a:rPr>
              <a:t>Видимый годовой путь Солнца проходит через тринадцать созвездий, начиная от точки весеннего равноденствия: </a:t>
            </a:r>
          </a:p>
          <a:p>
            <a:pPr algn="ctr"/>
            <a:r>
              <a:rPr lang="ru-RU" sz="2000" b="1" dirty="0" smtClean="0">
                <a:solidFill>
                  <a:srgbClr val="FFFF00"/>
                </a:solidFill>
              </a:rPr>
              <a:t>Овен, Телец, Близнецы, Рак, Лев, Дева, Весы, Скорпион, Змееносец, Стрелец, Козерог, Водолей, Рыбы. </a:t>
            </a:r>
          </a:p>
          <a:p>
            <a:pPr algn="ctr"/>
            <a:r>
              <a:rPr lang="ru-RU" sz="2000" b="1" dirty="0" smtClean="0">
                <a:solidFill>
                  <a:srgbClr val="FFFF00"/>
                </a:solidFill>
              </a:rPr>
              <a:t>По древней традиции только двенадцать из них называются </a:t>
            </a:r>
            <a:r>
              <a:rPr lang="ru-RU" sz="2000" b="1" i="1" dirty="0" smtClean="0">
                <a:solidFill>
                  <a:schemeClr val="bg1">
                    <a:lumMod val="20000"/>
                    <a:lumOff val="80000"/>
                  </a:schemeClr>
                </a:solidFill>
              </a:rPr>
              <a:t>зодиакальными.</a:t>
            </a:r>
          </a:p>
          <a:p>
            <a:pPr algn="ctr"/>
            <a:r>
              <a:rPr lang="ru-RU" sz="2000" i="1" dirty="0" smtClean="0">
                <a:solidFill>
                  <a:srgbClr val="FFFF00"/>
                </a:solidFill>
              </a:rPr>
              <a:t>Созвездие Змееносца к зодиакальным созвездиям </a:t>
            </a:r>
            <a:r>
              <a:rPr lang="ru-RU" sz="2000" dirty="0" smtClean="0">
                <a:solidFill>
                  <a:srgbClr val="FFFF00"/>
                </a:solidFill>
              </a:rPr>
              <a:t>не причисляют</a:t>
            </a:r>
            <a:r>
              <a:rPr lang="ru-RU" sz="2000" b="1" dirty="0" smtClean="0">
                <a:solidFill>
                  <a:srgbClr val="FFFF00"/>
                </a:solidFill>
              </a:rPr>
              <a:t>. </a:t>
            </a:r>
            <a:endParaRPr lang="ru-RU" sz="2000" b="1" dirty="0">
              <a:solidFill>
                <a:srgbClr val="FFFF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1336"/>
          <p:cNvPicPr>
            <a:picLocks noGrp="1" noChangeAspect="1" noChangeArrowheads="1"/>
          </p:cNvPicPr>
          <p:nvPr>
            <p:ph/>
          </p:nvPr>
        </p:nvPicPr>
        <p:blipFill>
          <a:blip r:embed="rId2" cstate="print"/>
          <a:stretch>
            <a:fillRect/>
          </a:stretch>
        </p:blipFill>
        <p:spPr>
          <a:xfrm>
            <a:off x="285720" y="214290"/>
            <a:ext cx="8090352" cy="6472281"/>
          </a:xfrm>
          <a:noFill/>
          <a:ln/>
        </p:spPr>
      </p:pic>
      <p:sp>
        <p:nvSpPr>
          <p:cNvPr id="10244" name="Text Box 4"/>
          <p:cNvSpPr txBox="1">
            <a:spLocks noChangeArrowheads="1"/>
          </p:cNvSpPr>
          <p:nvPr/>
        </p:nvSpPr>
        <p:spPr bwMode="auto">
          <a:xfrm>
            <a:off x="611188" y="0"/>
            <a:ext cx="7921625" cy="707886"/>
          </a:xfrm>
          <a:prstGeom prst="rect">
            <a:avLst/>
          </a:prstGeom>
          <a:noFill/>
          <a:ln w="9525">
            <a:noFill/>
            <a:miter lim="800000"/>
            <a:headEnd/>
            <a:tailEnd/>
          </a:ln>
          <a:effectLst/>
        </p:spPr>
        <p:txBody>
          <a:bodyPr>
            <a:spAutoFit/>
          </a:bodyPr>
          <a:lstStyle/>
          <a:p>
            <a:pPr algn="ctr"/>
            <a:r>
              <a:rPr lang="ru-RU" sz="2000" b="1" dirty="0"/>
              <a:t>Движение Земли вокруг Солнца и  </a:t>
            </a:r>
          </a:p>
          <a:p>
            <a:pPr algn="ctr"/>
            <a:r>
              <a:rPr lang="ru-RU" sz="2000" b="1" dirty="0"/>
              <a:t>кажущееся годичное движение Солнца по эклиптике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siness Plan">
  <a:themeElements>
    <a:clrScheme name="Business Plan 1">
      <a:dk1>
        <a:srgbClr val="000000"/>
      </a:dk1>
      <a:lt1>
        <a:srgbClr val="EAEAEA"/>
      </a:lt1>
      <a:dk2>
        <a:srgbClr val="00763B"/>
      </a:dk2>
      <a:lt2>
        <a:srgbClr val="FFFFCC"/>
      </a:lt2>
      <a:accent1>
        <a:srgbClr val="CC6600"/>
      </a:accent1>
      <a:accent2>
        <a:srgbClr val="FF9900"/>
      </a:accent2>
      <a:accent3>
        <a:srgbClr val="AABDAF"/>
      </a:accent3>
      <a:accent4>
        <a:srgbClr val="C8C8C8"/>
      </a:accent4>
      <a:accent5>
        <a:srgbClr val="E2B8AA"/>
      </a:accent5>
      <a:accent6>
        <a:srgbClr val="E78A00"/>
      </a:accent6>
      <a:hlink>
        <a:srgbClr val="CC3300"/>
      </a:hlink>
      <a:folHlink>
        <a:srgbClr val="71BB96"/>
      </a:folHlink>
    </a:clrScheme>
    <a:fontScheme name="Business Plan">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ru-RU"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ru-RU"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usiness Plan 1">
        <a:dk1>
          <a:srgbClr val="000000"/>
        </a:dk1>
        <a:lt1>
          <a:srgbClr val="EAEAEA"/>
        </a:lt1>
        <a:dk2>
          <a:srgbClr val="00763B"/>
        </a:dk2>
        <a:lt2>
          <a:srgbClr val="FFFFCC"/>
        </a:lt2>
        <a:accent1>
          <a:srgbClr val="CC6600"/>
        </a:accent1>
        <a:accent2>
          <a:srgbClr val="FF9900"/>
        </a:accent2>
        <a:accent3>
          <a:srgbClr val="AABDAF"/>
        </a:accent3>
        <a:accent4>
          <a:srgbClr val="C8C8C8"/>
        </a:accent4>
        <a:accent5>
          <a:srgbClr val="E2B8AA"/>
        </a:accent5>
        <a:accent6>
          <a:srgbClr val="E78A00"/>
        </a:accent6>
        <a:hlink>
          <a:srgbClr val="CC3300"/>
        </a:hlink>
        <a:folHlink>
          <a:srgbClr val="71BB96"/>
        </a:folHlink>
      </a:clrScheme>
      <a:clrMap bg1="dk2" tx1="lt1" bg2="dk1" tx2="lt2" accent1="accent1" accent2="accent2" accent3="accent3" accent4="accent4" accent5="accent5" accent6="accent6" hlink="hlink" folHlink="folHlink"/>
    </a:extraClrScheme>
    <a:extraClrScheme>
      <a:clrScheme name="Business Plan 2">
        <a:dk1>
          <a:srgbClr val="000000"/>
        </a:dk1>
        <a:lt1>
          <a:srgbClr val="FFFFFF"/>
        </a:lt1>
        <a:dk2>
          <a:srgbClr val="006633"/>
        </a:dk2>
        <a:lt2>
          <a:srgbClr val="FFFFFF"/>
        </a:lt2>
        <a:accent1>
          <a:srgbClr val="009999"/>
        </a:accent1>
        <a:accent2>
          <a:srgbClr val="8263A2"/>
        </a:accent2>
        <a:accent3>
          <a:srgbClr val="FFFFFF"/>
        </a:accent3>
        <a:accent4>
          <a:srgbClr val="000000"/>
        </a:accent4>
        <a:accent5>
          <a:srgbClr val="AACACA"/>
        </a:accent5>
        <a:accent6>
          <a:srgbClr val="755992"/>
        </a:accent6>
        <a:hlink>
          <a:srgbClr val="0665C6"/>
        </a:hlink>
        <a:folHlink>
          <a:srgbClr val="71BB96"/>
        </a:folHlink>
      </a:clrScheme>
      <a:clrMap bg1="lt1" tx1="dk1" bg2="lt2" tx2="dk2" accent1="accent1" accent2="accent2" accent3="accent3" accent4="accent4" accent5="accent5" accent6="accent6" hlink="hlink" folHlink="folHlink"/>
    </a:extraClrScheme>
    <a:extraClrScheme>
      <a:clrScheme name="Business Plan 3">
        <a:dk1>
          <a:srgbClr val="000000"/>
        </a:dk1>
        <a:lt1>
          <a:srgbClr val="FFFFFF"/>
        </a:lt1>
        <a:dk2>
          <a:srgbClr val="000000"/>
        </a:dk2>
        <a:lt2>
          <a:srgbClr val="FFFFFF"/>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 Plan 4">
        <a:dk1>
          <a:srgbClr val="271A0D"/>
        </a:dk1>
        <a:lt1>
          <a:srgbClr val="EAEAEA"/>
        </a:lt1>
        <a:dk2>
          <a:srgbClr val="996633"/>
        </a:dk2>
        <a:lt2>
          <a:srgbClr val="FFFFCC"/>
        </a:lt2>
        <a:accent1>
          <a:srgbClr val="CC6600"/>
        </a:accent1>
        <a:accent2>
          <a:srgbClr val="FF9900"/>
        </a:accent2>
        <a:accent3>
          <a:srgbClr val="CAB8AD"/>
        </a:accent3>
        <a:accent4>
          <a:srgbClr val="C8C8C8"/>
        </a:accent4>
        <a:accent5>
          <a:srgbClr val="E2B8AA"/>
        </a:accent5>
        <a:accent6>
          <a:srgbClr val="E78A00"/>
        </a:accent6>
        <a:hlink>
          <a:srgbClr val="CC3300"/>
        </a:hlink>
        <a:folHlink>
          <a:srgbClr val="CA9561"/>
        </a:folHlink>
      </a:clrScheme>
      <a:clrMap bg1="dk2" tx1="lt1" bg2="dk1" tx2="lt2" accent1="accent1" accent2="accent2" accent3="accent3" accent4="accent4" accent5="accent5" accent6="accent6" hlink="hlink" folHlink="folHlink"/>
    </a:extraClrScheme>
    <a:extraClrScheme>
      <a:clrScheme name="Business Plan 5">
        <a:dk1>
          <a:srgbClr val="001428"/>
        </a:dk1>
        <a:lt1>
          <a:srgbClr val="DDDDDD"/>
        </a:lt1>
        <a:dk2>
          <a:srgbClr val="336699"/>
        </a:dk2>
        <a:lt2>
          <a:srgbClr val="CCFFCC"/>
        </a:lt2>
        <a:accent1>
          <a:srgbClr val="009999"/>
        </a:accent1>
        <a:accent2>
          <a:srgbClr val="8263A2"/>
        </a:accent2>
        <a:accent3>
          <a:srgbClr val="ADB8CA"/>
        </a:accent3>
        <a:accent4>
          <a:srgbClr val="BDBDBD"/>
        </a:accent4>
        <a:accent5>
          <a:srgbClr val="AACACA"/>
        </a:accent5>
        <a:accent6>
          <a:srgbClr val="755992"/>
        </a:accent6>
        <a:hlink>
          <a:srgbClr val="0665C6"/>
        </a:hlink>
        <a:folHlink>
          <a:srgbClr val="699BC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Занавес">
  <a:themeElements>
    <a:clrScheme name="Занавес 1">
      <a:dk1>
        <a:srgbClr val="602000"/>
      </a:dk1>
      <a:lt1>
        <a:srgbClr val="FFFFFF"/>
      </a:lt1>
      <a:dk2>
        <a:srgbClr val="800000"/>
      </a:dk2>
      <a:lt2>
        <a:srgbClr val="FFFFCC"/>
      </a:lt2>
      <a:accent1>
        <a:srgbClr val="FF3300"/>
      </a:accent1>
      <a:accent2>
        <a:srgbClr val="000000"/>
      </a:accent2>
      <a:accent3>
        <a:srgbClr val="C0AAAA"/>
      </a:accent3>
      <a:accent4>
        <a:srgbClr val="DADADA"/>
      </a:accent4>
      <a:accent5>
        <a:srgbClr val="FFADAA"/>
      </a:accent5>
      <a:accent6>
        <a:srgbClr val="000000"/>
      </a:accent6>
      <a:hlink>
        <a:srgbClr val="EBF25A"/>
      </a:hlink>
      <a:folHlink>
        <a:srgbClr val="F2AA68"/>
      </a:folHlink>
    </a:clrScheme>
    <a:fontScheme name="Занавес">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ru-RU"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ru-RU"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Занавес 1">
        <a:dk1>
          <a:srgbClr val="602000"/>
        </a:dk1>
        <a:lt1>
          <a:srgbClr val="FFFFFF"/>
        </a:lt1>
        <a:dk2>
          <a:srgbClr val="800000"/>
        </a:dk2>
        <a:lt2>
          <a:srgbClr val="FFFFCC"/>
        </a:lt2>
        <a:accent1>
          <a:srgbClr val="FF3300"/>
        </a:accent1>
        <a:accent2>
          <a:srgbClr val="000000"/>
        </a:accent2>
        <a:accent3>
          <a:srgbClr val="C0AAAA"/>
        </a:accent3>
        <a:accent4>
          <a:srgbClr val="DADADA"/>
        </a:accent4>
        <a:accent5>
          <a:srgbClr val="FFADAA"/>
        </a:accent5>
        <a:accent6>
          <a:srgbClr val="000000"/>
        </a:accent6>
        <a:hlink>
          <a:srgbClr val="EBF25A"/>
        </a:hlink>
        <a:folHlink>
          <a:srgbClr val="F2AA68"/>
        </a:folHlink>
      </a:clrScheme>
      <a:clrMap bg1="dk2" tx1="lt1" bg2="dk1" tx2="lt2" accent1="accent1" accent2="accent2" accent3="accent3" accent4="accent4" accent5="accent5" accent6="accent6" hlink="hlink" folHlink="folHlink"/>
    </a:extraClrScheme>
    <a:extraClrScheme>
      <a:clrScheme name="Занавес 2">
        <a:dk1>
          <a:srgbClr val="000066"/>
        </a:dk1>
        <a:lt1>
          <a:srgbClr val="FFFFFF"/>
        </a:lt1>
        <a:dk2>
          <a:srgbClr val="000099"/>
        </a:dk2>
        <a:lt2>
          <a:srgbClr val="D8F6F8"/>
        </a:lt2>
        <a:accent1>
          <a:srgbClr val="0099FF"/>
        </a:accent1>
        <a:accent2>
          <a:srgbClr val="00003A"/>
        </a:accent2>
        <a:accent3>
          <a:srgbClr val="AAAACA"/>
        </a:accent3>
        <a:accent4>
          <a:srgbClr val="DADADA"/>
        </a:accent4>
        <a:accent5>
          <a:srgbClr val="AACAFF"/>
        </a:accent5>
        <a:accent6>
          <a:srgbClr val="000034"/>
        </a:accent6>
        <a:hlink>
          <a:srgbClr val="DDD925"/>
        </a:hlink>
        <a:folHlink>
          <a:srgbClr val="72C676"/>
        </a:folHlink>
      </a:clrScheme>
      <a:clrMap bg1="dk2" tx1="lt1" bg2="dk1" tx2="lt2" accent1="accent1" accent2="accent2" accent3="accent3" accent4="accent4" accent5="accent5" accent6="accent6" hlink="hlink" folHlink="folHlink"/>
    </a:extraClrScheme>
    <a:extraClrScheme>
      <a:clrScheme name="Занавес 3">
        <a:dk1>
          <a:srgbClr val="4C3D57"/>
        </a:dk1>
        <a:lt1>
          <a:srgbClr val="FFFFFF"/>
        </a:lt1>
        <a:dk2>
          <a:srgbClr val="660066"/>
        </a:dk2>
        <a:lt2>
          <a:srgbClr val="FDFBE3"/>
        </a:lt2>
        <a:accent1>
          <a:srgbClr val="976C9E"/>
        </a:accent1>
        <a:accent2>
          <a:srgbClr val="1E1822"/>
        </a:accent2>
        <a:accent3>
          <a:srgbClr val="B8AAB8"/>
        </a:accent3>
        <a:accent4>
          <a:srgbClr val="DADADA"/>
        </a:accent4>
        <a:accent5>
          <a:srgbClr val="C9BACC"/>
        </a:accent5>
        <a:accent6>
          <a:srgbClr val="1A151E"/>
        </a:accent6>
        <a:hlink>
          <a:srgbClr val="D8C460"/>
        </a:hlink>
        <a:folHlink>
          <a:srgbClr val="C3C2BD"/>
        </a:folHlink>
      </a:clrScheme>
      <a:clrMap bg1="dk2" tx1="lt1" bg2="dk1" tx2="lt2" accent1="accent1" accent2="accent2" accent3="accent3" accent4="accent4" accent5="accent5" accent6="accent6" hlink="hlink" folHlink="folHlink"/>
    </a:extraClrScheme>
    <a:extraClrScheme>
      <a:clrScheme name="Занавес 4">
        <a:dk1>
          <a:srgbClr val="334D3F"/>
        </a:dk1>
        <a:lt1>
          <a:srgbClr val="FFFFFF"/>
        </a:lt1>
        <a:dk2>
          <a:srgbClr val="008000"/>
        </a:dk2>
        <a:lt2>
          <a:srgbClr val="D3F1DB"/>
        </a:lt2>
        <a:accent1>
          <a:srgbClr val="4A6D84"/>
        </a:accent1>
        <a:accent2>
          <a:srgbClr val="213329"/>
        </a:accent2>
        <a:accent3>
          <a:srgbClr val="AAC0AA"/>
        </a:accent3>
        <a:accent4>
          <a:srgbClr val="DADADA"/>
        </a:accent4>
        <a:accent5>
          <a:srgbClr val="B1BAC2"/>
        </a:accent5>
        <a:accent6>
          <a:srgbClr val="1D2D24"/>
        </a:accent6>
        <a:hlink>
          <a:srgbClr val="F0B100"/>
        </a:hlink>
        <a:folHlink>
          <a:srgbClr val="C37103"/>
        </a:folHlink>
      </a:clrScheme>
      <a:clrMap bg1="dk2" tx1="lt1" bg2="dk1" tx2="lt2" accent1="accent1" accent2="accent2" accent3="accent3" accent4="accent4" accent5="accent5" accent6="accent6" hlink="hlink" folHlink="folHlink"/>
    </a:extraClrScheme>
    <a:extraClrScheme>
      <a:clrScheme name="Занавес 5">
        <a:dk1>
          <a:srgbClr val="566858"/>
        </a:dk1>
        <a:lt1>
          <a:srgbClr val="FFFFFF"/>
        </a:lt1>
        <a:dk2>
          <a:srgbClr val="6D8771"/>
        </a:dk2>
        <a:lt2>
          <a:srgbClr val="ECECB2"/>
        </a:lt2>
        <a:accent1>
          <a:srgbClr val="76A571"/>
        </a:accent1>
        <a:accent2>
          <a:srgbClr val="465648"/>
        </a:accent2>
        <a:accent3>
          <a:srgbClr val="BAC3BB"/>
        </a:accent3>
        <a:accent4>
          <a:srgbClr val="DADADA"/>
        </a:accent4>
        <a:accent5>
          <a:srgbClr val="BDCFBB"/>
        </a:accent5>
        <a:accent6>
          <a:srgbClr val="3F4D40"/>
        </a:accent6>
        <a:hlink>
          <a:srgbClr val="FFDC0B"/>
        </a:hlink>
        <a:folHlink>
          <a:srgbClr val="FC9916"/>
        </a:folHlink>
      </a:clrScheme>
      <a:clrMap bg1="dk2" tx1="lt1" bg2="dk1" tx2="lt2" accent1="accent1" accent2="accent2" accent3="accent3" accent4="accent4" accent5="accent5" accent6="accent6" hlink="hlink" folHlink="folHlink"/>
    </a:extraClrScheme>
    <a:extraClrScheme>
      <a:clrScheme name="Занавес 6">
        <a:dk1>
          <a:srgbClr val="0A6866"/>
        </a:dk1>
        <a:lt1>
          <a:srgbClr val="FFFFFF"/>
        </a:lt1>
        <a:dk2>
          <a:srgbClr val="0D8784"/>
        </a:dk2>
        <a:lt2>
          <a:srgbClr val="B8DEC6"/>
        </a:lt2>
        <a:accent1>
          <a:srgbClr val="3C7652"/>
        </a:accent1>
        <a:accent2>
          <a:srgbClr val="005250"/>
        </a:accent2>
        <a:accent3>
          <a:srgbClr val="AAC3C2"/>
        </a:accent3>
        <a:accent4>
          <a:srgbClr val="DADADA"/>
        </a:accent4>
        <a:accent5>
          <a:srgbClr val="AFBDB3"/>
        </a:accent5>
        <a:accent6>
          <a:srgbClr val="004948"/>
        </a:accent6>
        <a:hlink>
          <a:srgbClr val="00E0A5"/>
        </a:hlink>
        <a:folHlink>
          <a:srgbClr val="00CCFF"/>
        </a:folHlink>
      </a:clrScheme>
      <a:clrMap bg1="dk2" tx1="lt1" bg2="dk1" tx2="lt2" accent1="accent1" accent2="accent2" accent3="accent3" accent4="accent4" accent5="accent5" accent6="accent6" hlink="hlink" folHlink="folHlink"/>
    </a:extraClrScheme>
    <a:extraClrScheme>
      <a:clrScheme name="Занавес 7">
        <a:dk1>
          <a:srgbClr val="50688C"/>
        </a:dk1>
        <a:lt1>
          <a:srgbClr val="FFFFFF"/>
        </a:lt1>
        <a:dk2>
          <a:srgbClr val="6E87AC"/>
        </a:dk2>
        <a:lt2>
          <a:srgbClr val="FFFFFF"/>
        </a:lt2>
        <a:accent1>
          <a:srgbClr val="376EA5"/>
        </a:accent1>
        <a:accent2>
          <a:srgbClr val="445876"/>
        </a:accent2>
        <a:accent3>
          <a:srgbClr val="BAC3D2"/>
        </a:accent3>
        <a:accent4>
          <a:srgbClr val="DADADA"/>
        </a:accent4>
        <a:accent5>
          <a:srgbClr val="AEBACF"/>
        </a:accent5>
        <a:accent6>
          <a:srgbClr val="3D4F6A"/>
        </a:accent6>
        <a:hlink>
          <a:srgbClr val="66CCFF"/>
        </a:hlink>
        <a:folHlink>
          <a:srgbClr val="CCCCFF"/>
        </a:folHlink>
      </a:clrScheme>
      <a:clrMap bg1="dk2" tx1="lt1" bg2="dk1" tx2="lt2" accent1="accent1" accent2="accent2" accent3="accent3" accent4="accent4" accent5="accent5" accent6="accent6" hlink="hlink" folHlink="folHlink"/>
    </a:extraClrScheme>
    <a:extraClrScheme>
      <a:clrScheme name="Занавес 8">
        <a:dk1>
          <a:srgbClr val="000000"/>
        </a:dk1>
        <a:lt1>
          <a:srgbClr val="DDDCC5"/>
        </a:lt1>
        <a:dk2>
          <a:srgbClr val="000000"/>
        </a:dk2>
        <a:lt2>
          <a:srgbClr val="C9C6A5"/>
        </a:lt2>
        <a:accent1>
          <a:srgbClr val="C0C0C0"/>
        </a:accent1>
        <a:accent2>
          <a:srgbClr val="B0AC90"/>
        </a:accent2>
        <a:accent3>
          <a:srgbClr val="EBEBDF"/>
        </a:accent3>
        <a:accent4>
          <a:srgbClr val="000000"/>
        </a:accent4>
        <a:accent5>
          <a:srgbClr val="DCDCDC"/>
        </a:accent5>
        <a:accent6>
          <a:srgbClr val="9F9B82"/>
        </a:accent6>
        <a:hlink>
          <a:srgbClr val="666699"/>
        </a:hlink>
        <a:folHlink>
          <a:srgbClr val="905C80"/>
        </a:folHlink>
      </a:clrScheme>
      <a:clrMap bg1="lt1" tx1="dk1" bg2="lt2" tx2="dk2" accent1="accent1" accent2="accent2" accent3="accent3" accent4="accent4" accent5="accent5" accent6="accent6" hlink="hlink" folHlink="folHlink"/>
    </a:extraClrScheme>
    <a:extraClrScheme>
      <a:clrScheme name="Занавес 9">
        <a:dk1>
          <a:srgbClr val="000000"/>
        </a:dk1>
        <a:lt1>
          <a:srgbClr val="FFFFFF"/>
        </a:lt1>
        <a:dk2>
          <a:srgbClr val="000099"/>
        </a:dk2>
        <a:lt2>
          <a:srgbClr val="DDDDDD"/>
        </a:lt2>
        <a:accent1>
          <a:srgbClr val="C6D4D4"/>
        </a:accent1>
        <a:accent2>
          <a:srgbClr val="C0C0C0"/>
        </a:accent2>
        <a:accent3>
          <a:srgbClr val="FFFFFF"/>
        </a:accent3>
        <a:accent4>
          <a:srgbClr val="000000"/>
        </a:accent4>
        <a:accent5>
          <a:srgbClr val="DFE6E6"/>
        </a:accent5>
        <a:accent6>
          <a:srgbClr val="AEAEAE"/>
        </a:accent6>
        <a:hlink>
          <a:srgbClr val="6600FF"/>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365</TotalTime>
  <Words>2239</Words>
  <Application>Microsoft Office PowerPoint</Application>
  <PresentationFormat>Экран (4:3)</PresentationFormat>
  <Paragraphs>262</Paragraphs>
  <Slides>52</Slides>
  <Notes>0</Notes>
  <HiddenSlides>0</HiddenSlides>
  <MMClips>0</MMClips>
  <ScaleCrop>false</ScaleCrop>
  <HeadingPairs>
    <vt:vector size="4" baseType="variant">
      <vt:variant>
        <vt:lpstr>Тема</vt:lpstr>
      </vt:variant>
      <vt:variant>
        <vt:i4>2</vt:i4>
      </vt:variant>
      <vt:variant>
        <vt:lpstr>Заголовки слайдов</vt:lpstr>
      </vt:variant>
      <vt:variant>
        <vt:i4>52</vt:i4>
      </vt:variant>
    </vt:vector>
  </HeadingPairs>
  <TitlesOfParts>
    <vt:vector size="54" baseType="lpstr">
      <vt:lpstr>Business Plan</vt:lpstr>
      <vt:lpstr>Занавес</vt:lpstr>
      <vt:lpstr> Видимое движение Солнца и Луны.  Затмения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Основные движения Земли</vt:lpstr>
      <vt:lpstr>Презентация PowerPoint</vt:lpstr>
      <vt:lpstr>Презентация PowerPoint</vt:lpstr>
      <vt:lpstr>Презентация PowerPoint</vt:lpstr>
      <vt:lpstr>Изменения вида Луны называются фазами Луны. </vt:lpstr>
      <vt:lpstr>Презентация PowerPoint</vt:lpstr>
      <vt:lpstr>Презентация PowerPoint</vt:lpstr>
      <vt:lpstr>Солнечные  Затмения</vt:lpstr>
      <vt:lpstr>Затмение</vt:lpstr>
      <vt:lpstr>Солнечное затмение</vt:lpstr>
      <vt:lpstr>Презентация PowerPoint</vt:lpstr>
      <vt:lpstr>Презентация PowerPoint</vt:lpstr>
      <vt:lpstr>Презентация PowerPoint</vt:lpstr>
      <vt:lpstr>Солнечные затмения</vt:lpstr>
      <vt:lpstr>Причины солнечных затмений</vt:lpstr>
      <vt:lpstr>Презентация PowerPoint</vt:lpstr>
      <vt:lpstr>Лунные затмения</vt:lpstr>
      <vt:lpstr>Ход лучей при солнечном затмении </vt:lpstr>
      <vt:lpstr>Затмения</vt:lpstr>
      <vt:lpstr>Форма Земли  Закон Ньютона</vt:lpstr>
      <vt:lpstr>Луна – спутник Земли</vt:lpstr>
      <vt:lpstr>  Законы Кеплера – законы движения небесных тел</vt:lpstr>
      <vt:lpstr>С древнейших времен считалось,  что небесные тела движутся по «идеальным кривым» - окружностям. </vt:lpstr>
      <vt:lpstr>В теории Николая Коперника, создателя гелиоцентрической системы мира,  круговое движение также не подвергалось сомнению.</vt:lpstr>
      <vt:lpstr>Наблюдаемое положение планет  не соответствовало  предвычисленному в соответствии с теорией кругового движения  планет вокруг Солнца.</vt:lpstr>
      <vt:lpstr>Презентация PowerPoint</vt:lpstr>
      <vt:lpstr>Презентация PowerPoint</vt:lpstr>
      <vt:lpstr> </vt:lpstr>
      <vt:lpstr>Презентация PowerPoint</vt:lpstr>
      <vt:lpstr>Эллипс определяется как геометрическое место точек, для которых сумма расстояний от двух заданных точек (фокусов F1 и F2)  есть величина постоянная и равная длине большой оси.   Линия, соединяющая любую точку эллипса с одним из его фокусов,  называется радиусом-вектором этой точки.  </vt:lpstr>
      <vt:lpstr>Презентация PowerPoint</vt:lpstr>
      <vt:lpstr>Каждая планета движется по эллипсу,  в одном из фокусов которого находится Солнце. </vt:lpstr>
      <vt:lpstr>Орбиты планет – эллипсы, мало отличающиеся от окружностей,  так как их эксцентриситеты малы.</vt:lpstr>
      <vt:lpstr>Презентация PowerPoint</vt:lpstr>
      <vt:lpstr>Презентация PowerPoint</vt:lpstr>
      <vt:lpstr>Радиус-вектор планеты за равные промежутки времени  описывает равные площади.  </vt:lpstr>
      <vt:lpstr>Презентация PowerPoint</vt:lpstr>
      <vt:lpstr>Квадраты сидерических периодов обращений двух планет относятся  как кубы больших полуосей их орбит:</vt:lpstr>
      <vt:lpstr>Презентация PowerPoint</vt:lpstr>
      <vt:lpstr>Квадраты сидерических периодов обращений двух планет относятся  как кубы больших полуосей их орбит.</vt:lpstr>
      <vt:lpstr>Презентация PowerPoint</vt:lpstr>
      <vt:lpstr>Квадраты сидерических периодов обращений двух планет относятся  как кубы больших полуосей их орбит.</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Видимое движение  Солнца и Луны.  Затмения</dc:title>
  <cp:lastModifiedBy>admin</cp:lastModifiedBy>
  <cp:revision>43</cp:revision>
  <dcterms:modified xsi:type="dcterms:W3CDTF">2021-02-06T10:50:46Z</dcterms:modified>
</cp:coreProperties>
</file>