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65" r:id="rId15"/>
    <p:sldId id="266" r:id="rId16"/>
    <p:sldId id="270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AB960-4343-4D3A-9902-D706B1DDB1F3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79D98-13C1-4A69-9E06-67F346D852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29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9D98-13C1-4A69-9E06-67F346D852F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9D98-13C1-4A69-9E06-67F346D852F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5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5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split orient="vert"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split orient="vert"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split orient="vert" dir="in"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5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ransition spd="slow">
    <p:split orient="vert" dir="in"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//upload.wikimedia.org/wikipedia/commons/c/c3/Solar_sys8.jp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gif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gif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681913" cy="1523495"/>
          </a:xfrm>
        </p:spPr>
        <p:txBody>
          <a:bodyPr/>
          <a:lstStyle/>
          <a:p>
            <a:pPr algn="ctr"/>
            <a:r>
              <a:rPr lang="ru-RU" sz="7200" dirty="0" smtClean="0"/>
              <a:t>Строение солнечной системы</a:t>
            </a:r>
            <a:endParaRPr lang="ru-RU" sz="7200" dirty="0"/>
          </a:p>
        </p:txBody>
      </p:sp>
      <p:pic>
        <p:nvPicPr>
          <p:cNvPr id="4" name="Picture 2" descr="Файл:Solar sys8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2276871"/>
            <a:ext cx="7889568" cy="443490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В настоящее время считается, что в Солнечную систему входит 8 больших планет (Плутон, ранее считавшийся девятой планетой, был исключён из списка планет из-за своего слишком маленького размера). Эти планеты, по степени удаления от Солнца - Меркурий, Венера, Земля, Марс, Юпитер, Сатурн, Уран и Нептун. Самой большой из планет является Юпитер, но даже он намного меньше Солнца по размерам и массе.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kumimoji="0" lang="ru-RU" sz="19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В настоящее время считается, что в Солнечную систему входит 8 больших планет (Плутон, ранее считавшийся девятой планетой, был исключён из списка планет из-за своего слишком маленького размера). Эти планеты, по степени удаления от Солнца - Меркурий, Венера, Земля, Марс, Юпитер, Сатурн, Уран и Нептун. Самой большой из планет является Юпитер, но даже он намного меньше Солнца по размерам и массе.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kumimoji="0" lang="ru-RU" sz="19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142852"/>
            <a:ext cx="88583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	В </a:t>
            </a:r>
            <a:r>
              <a:rPr lang="ru-RU" dirty="0" smtClean="0"/>
              <a:t>настоящее время считается, что в Солнечную систему входит 8 больших планет (Плутон, ранее считавшийся девятой планетой, был исключён из списка планет из-за своего слишком маленького размера). Эти планеты, по степени удаления от Солнца - Меркурий, Венера, Земля, Марс, Юпитер, Сатурн, Уран и Нептун. Самой большой из планет является Юпитер, но даже он намного меньше Солнца по размерам и массе. </a:t>
            </a:r>
            <a:endParaRPr lang="ru-RU" b="1" dirty="0" smtClean="0"/>
          </a:p>
          <a:p>
            <a:pPr algn="just"/>
            <a:r>
              <a:rPr lang="ru-RU" b="1" dirty="0" smtClean="0"/>
              <a:t>	Большие </a:t>
            </a:r>
            <a:r>
              <a:rPr lang="ru-RU" b="1" dirty="0" smtClean="0"/>
              <a:t>планеты </a:t>
            </a:r>
            <a:r>
              <a:rPr lang="ru-RU" dirty="0" smtClean="0"/>
              <a:t>разделены на две группы – планеты </a:t>
            </a:r>
            <a:r>
              <a:rPr lang="ru-RU" i="1" u="sng" dirty="0" smtClean="0"/>
              <a:t>земной группы и планеты </a:t>
            </a:r>
            <a:r>
              <a:rPr lang="ru-RU" i="1" u="sng" dirty="0" err="1" smtClean="0"/>
              <a:t>юпитерианской</a:t>
            </a:r>
            <a:r>
              <a:rPr lang="ru-RU" i="1" u="sng" dirty="0" smtClean="0"/>
              <a:t> группы. </a:t>
            </a:r>
            <a:r>
              <a:rPr lang="ru-RU" dirty="0" smtClean="0"/>
              <a:t>К первой группе отнесены </a:t>
            </a:r>
            <a:r>
              <a:rPr lang="ru-RU" b="1" dirty="0" smtClean="0"/>
              <a:t>Меркурий</a:t>
            </a:r>
            <a:r>
              <a:rPr lang="ru-RU" dirty="0" smtClean="0"/>
              <a:t>, </a:t>
            </a:r>
            <a:r>
              <a:rPr lang="ru-RU" b="1" dirty="0" smtClean="0"/>
              <a:t>Венера</a:t>
            </a:r>
            <a:r>
              <a:rPr lang="ru-RU" dirty="0" smtClean="0"/>
              <a:t>, </a:t>
            </a:r>
            <a:r>
              <a:rPr lang="ru-RU" b="1" dirty="0" smtClean="0"/>
              <a:t>Земля</a:t>
            </a:r>
            <a:r>
              <a:rPr lang="ru-RU" dirty="0" smtClean="0"/>
              <a:t> и </a:t>
            </a:r>
            <a:r>
              <a:rPr lang="ru-RU" b="1" dirty="0" smtClean="0"/>
              <a:t>Марс</a:t>
            </a:r>
            <a:r>
              <a:rPr lang="ru-RU" dirty="0" smtClean="0"/>
              <a:t>, а ко второй – </a:t>
            </a:r>
            <a:r>
              <a:rPr lang="ru-RU" b="1" dirty="0" smtClean="0"/>
              <a:t>Юпитер</a:t>
            </a:r>
            <a:r>
              <a:rPr lang="ru-RU" dirty="0" smtClean="0"/>
              <a:t>, </a:t>
            </a:r>
            <a:r>
              <a:rPr lang="ru-RU" b="1" dirty="0" smtClean="0"/>
              <a:t>Сатурн</a:t>
            </a:r>
            <a:r>
              <a:rPr lang="ru-RU" dirty="0" smtClean="0"/>
              <a:t>, </a:t>
            </a:r>
            <a:r>
              <a:rPr lang="ru-RU" b="1" dirty="0" smtClean="0"/>
              <a:t>Уран</a:t>
            </a:r>
            <a:r>
              <a:rPr lang="ru-RU" dirty="0" smtClean="0"/>
              <a:t> и </a:t>
            </a:r>
            <a:r>
              <a:rPr lang="ru-RU" b="1" dirty="0" smtClean="0"/>
              <a:t>Нептун</a:t>
            </a:r>
            <a:r>
              <a:rPr lang="ru-RU" dirty="0" smtClean="0"/>
              <a:t>. Наиболее удаленная от Солнца планета Солнечной Системы, </a:t>
            </a:r>
            <a:r>
              <a:rPr lang="ru-RU" b="1" dirty="0" smtClean="0"/>
              <a:t>Плутон</a:t>
            </a:r>
            <a:r>
              <a:rPr lang="ru-RU" dirty="0" smtClean="0"/>
              <a:t>, не включена ни в одну из этих двух групп, поскольку по своим свойствам и размерам она более схожа со спутниками планет гигантов, нежели с самими планетами. Планеты обращаются вокруг Солнца по почти круговым орбитам, лежащим приблизительно в одной плоскости, в направлении против часовой стрелки, если смотреть со стороны северного полюса Земли. </a:t>
            </a:r>
            <a:endParaRPr lang="ru-RU" dirty="0"/>
          </a:p>
        </p:txBody>
      </p:sp>
      <p:pic>
        <p:nvPicPr>
          <p:cNvPr id="1033" name="Picture 9" descr="C:\Documents and Settings\Света\Рабочий стол\Solar_System_size_to_scale_ru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4161537"/>
            <a:ext cx="5286412" cy="2696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6" name="Picture 12" descr="http://t.foto.radikal.ru/0702/ba58ffba524c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85852" y="0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Планеты солнечной системы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1746" name="Picture 2" descr="http://www.yugopolis.ru/data/mediadb/2383/0000/0488/48815.jpg"/>
          <p:cNvPicPr>
            <a:picLocks noChangeAspect="1" noChangeArrowheads="1"/>
          </p:cNvPicPr>
          <p:nvPr/>
        </p:nvPicPr>
        <p:blipFill>
          <a:blip r:embed="rId4"/>
          <a:srcRect l="16364" r="16818" b="-1696"/>
          <a:stretch>
            <a:fillRect/>
          </a:stretch>
        </p:blipFill>
        <p:spPr bwMode="auto">
          <a:xfrm>
            <a:off x="1714481" y="1285860"/>
            <a:ext cx="1714512" cy="1909199"/>
          </a:xfrm>
          <a:prstGeom prst="rect">
            <a:avLst/>
          </a:prstGeom>
          <a:noFill/>
        </p:spPr>
      </p:pic>
      <p:pic>
        <p:nvPicPr>
          <p:cNvPr id="31748" name="Picture 4" descr="http://www.urano.ru/wp-content/uploads/2011/02/%D0%9C%D0%B5%D1%80%D0%BA%D1%83%D1%80%D0%B8%D0%B9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500042"/>
            <a:ext cx="1428760" cy="1428760"/>
          </a:xfrm>
          <a:prstGeom prst="rect">
            <a:avLst/>
          </a:prstGeom>
          <a:noFill/>
        </p:spPr>
      </p:pic>
      <p:pic>
        <p:nvPicPr>
          <p:cNvPr id="31750" name="Picture 6" descr="http://img515.imageshack.us/img515/8880/1327663612769.jpg"/>
          <p:cNvPicPr>
            <a:picLocks noChangeAspect="1" noChangeArrowheads="1"/>
          </p:cNvPicPr>
          <p:nvPr/>
        </p:nvPicPr>
        <p:blipFill>
          <a:blip r:embed="rId6" cstate="print"/>
          <a:srcRect l="15000" r="12727"/>
          <a:stretch>
            <a:fillRect/>
          </a:stretch>
        </p:blipFill>
        <p:spPr bwMode="auto">
          <a:xfrm>
            <a:off x="3500430" y="2143116"/>
            <a:ext cx="1643074" cy="1593284"/>
          </a:xfrm>
          <a:prstGeom prst="rect">
            <a:avLst/>
          </a:prstGeom>
          <a:noFill/>
        </p:spPr>
      </p:pic>
      <p:pic>
        <p:nvPicPr>
          <p:cNvPr id="31752" name="Picture 8" descr="http://tainy.net/wp-content/uploads/2012/02/mars-600x594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7752" y="3429001"/>
            <a:ext cx="1369578" cy="1357322"/>
          </a:xfrm>
          <a:prstGeom prst="rect">
            <a:avLst/>
          </a:prstGeom>
          <a:noFill/>
        </p:spPr>
      </p:pic>
      <p:pic>
        <p:nvPicPr>
          <p:cNvPr id="31754" name="Picture 10" descr="http://www.mywarez.ru/uploads/posts/2011-06/1309415634102.jpe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43628" y="3857628"/>
            <a:ext cx="3000372" cy="300037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42844" y="2071678"/>
            <a:ext cx="1928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Меркурий –планета, раскаленная близким Солнцем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71736" y="571480"/>
            <a:ext cx="1785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Поверхность Венеры пустынна , горы на ней очень высоки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6050" y="3643314"/>
            <a:ext cx="1643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Только на Земле есть атмосфера, в которой можно дышать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643570" y="3143248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На Марсе атмосфера очень разряжена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3438" y="6119336"/>
            <a:ext cx="2286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Юпитер -самая большая планета , в 317 раз больше Земли  </a:t>
            </a:r>
            <a:endParaRPr lang="ru-RU" sz="14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stat17.privet.ru/lr/0930fd370b41c75ada26f11c465c700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3800" name="Picture 8" descr="http://img13.nnm.ru/b/4/1/4/3/b41438cdaf8224cb9b34e0d8385d20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4213706"/>
            <a:ext cx="2000264" cy="200026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000760" y="2071678"/>
            <a:ext cx="2714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Уран и Нептун схожи тем, что температура их поверхности крайне низка: ведь они так далеки от Солнца</a:t>
            </a:r>
            <a:endParaRPr lang="ru-RU" sz="1400" dirty="0"/>
          </a:p>
        </p:txBody>
      </p:sp>
      <p:pic>
        <p:nvPicPr>
          <p:cNvPr id="33804" name="Picture 12" descr="http://img1.liveinternet.ru/images/foto/b/3/6/966006/f_17267963.jpg"/>
          <p:cNvPicPr>
            <a:picLocks noChangeAspect="1" noChangeArrowheads="1"/>
          </p:cNvPicPr>
          <p:nvPr/>
        </p:nvPicPr>
        <p:blipFill>
          <a:blip r:embed="rId4"/>
          <a:srcRect l="10909" r="9090" b="10296"/>
          <a:stretch>
            <a:fillRect/>
          </a:stretch>
        </p:blipFill>
        <p:spPr bwMode="auto">
          <a:xfrm>
            <a:off x="428596" y="0"/>
            <a:ext cx="4437529" cy="3429000"/>
          </a:xfrm>
          <a:prstGeom prst="rect">
            <a:avLst/>
          </a:prstGeom>
          <a:noFill/>
        </p:spPr>
      </p:pic>
      <p:pic>
        <p:nvPicPr>
          <p:cNvPr id="33798" name="Picture 6" descr="http://www.creative.su/sites/creative.su/data/SubFileStorage/609pxneptune_21494_p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2285992"/>
            <a:ext cx="1958175" cy="1927714"/>
          </a:xfrm>
          <a:prstGeom prst="rect">
            <a:avLst/>
          </a:prstGeom>
          <a:noFill/>
        </p:spPr>
      </p:pic>
      <p:pic>
        <p:nvPicPr>
          <p:cNvPr id="4098" name="Picture 2" descr="C:\Documents and Settings\Света\Рабочий стол\664014849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29586" y="-1"/>
            <a:ext cx="1214414" cy="110978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71604" y="3071810"/>
            <a:ext cx="2714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Сатурн окружен кольцами, состоящими из глыб и мелких частиц льда и пыли</a:t>
            </a:r>
            <a:endParaRPr lang="ru-RU" sz="14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Света\Рабочий стол\66401484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607319" cy="1071546"/>
          </a:xfrm>
          <a:prstGeom prst="rect">
            <a:avLst/>
          </a:prstGeom>
          <a:noFill/>
        </p:spPr>
      </p:pic>
      <p:pic>
        <p:nvPicPr>
          <p:cNvPr id="5123" name="Picture 3" descr="C:\Documents and Settings\Света\Рабочий стол\66401484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681" y="0"/>
            <a:ext cx="1607319" cy="1071546"/>
          </a:xfrm>
          <a:prstGeom prst="rect">
            <a:avLst/>
          </a:prstGeom>
          <a:noFill/>
        </p:spPr>
      </p:pic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42844" y="1071546"/>
          <a:ext cx="8858312" cy="3931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49885"/>
                <a:gridCol w="778941"/>
                <a:gridCol w="1000132"/>
                <a:gridCol w="857256"/>
                <a:gridCol w="928694"/>
                <a:gridCol w="857256"/>
                <a:gridCol w="928694"/>
                <a:gridCol w="1000132"/>
                <a:gridCol w="1357322"/>
              </a:tblGrid>
              <a:tr h="1737360">
                <a:tc>
                  <a:txBody>
                    <a:bodyPr/>
                    <a:lstStyle/>
                    <a:p>
                      <a:r>
                        <a:rPr lang="ru-RU" dirty="0" smtClean="0"/>
                        <a:t>Планета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Диаметр, км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Расстояние от Солнца, млн.км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Масса</a:t>
                      </a:r>
                    </a:p>
                    <a:p>
                      <a:pPr algn="l"/>
                      <a:r>
                        <a:rPr lang="ru-RU" dirty="0" smtClean="0"/>
                        <a:t>Земля =1)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Объем</a:t>
                      </a:r>
                    </a:p>
                    <a:p>
                      <a:pPr algn="just"/>
                      <a:r>
                        <a:rPr lang="ru-RU" dirty="0" smtClean="0"/>
                        <a:t>(Земля = 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Температура</a:t>
                      </a:r>
                      <a:r>
                        <a:rPr lang="ru-RU" baseline="0" dirty="0" smtClean="0"/>
                        <a:t> поверхности  (  С)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обращения вокруг Солнца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обращения вокруг своей оси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спутников</a:t>
                      </a:r>
                      <a:endParaRPr lang="ru-RU" dirty="0"/>
                    </a:p>
                  </a:txBody>
                  <a:tcPr/>
                </a:tc>
              </a:tr>
              <a:tr h="54513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Меркурий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4 879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57,9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0,055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0,056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+350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87,97</a:t>
                      </a:r>
                    </a:p>
                    <a:p>
                      <a:r>
                        <a:rPr lang="ru-RU" dirty="0" err="1" smtClean="0"/>
                        <a:t>Сут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58,65</a:t>
                      </a:r>
                    </a:p>
                    <a:p>
                      <a:r>
                        <a:rPr lang="ru-RU" dirty="0" err="1" smtClean="0"/>
                        <a:t>Сут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</a:p>
                    <a:p>
                      <a:endParaRPr lang="ru-RU" dirty="0" smtClean="0"/>
                    </a:p>
                  </a:txBody>
                  <a:tcPr/>
                </a:tc>
              </a:tr>
              <a:tr h="545136">
                <a:tc>
                  <a:txBody>
                    <a:bodyPr/>
                    <a:lstStyle/>
                    <a:p>
                      <a:r>
                        <a:rPr lang="ru-RU" dirty="0" smtClean="0"/>
                        <a:t>Венера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12104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108,2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0,815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0,86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+480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224,7</a:t>
                      </a:r>
                    </a:p>
                    <a:p>
                      <a:r>
                        <a:rPr lang="ru-RU" dirty="0" err="1" smtClean="0"/>
                        <a:t>Сут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243,16</a:t>
                      </a:r>
                    </a:p>
                    <a:p>
                      <a:r>
                        <a:rPr lang="ru-RU" dirty="0" err="1" smtClean="0"/>
                        <a:t>Сут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545136">
                <a:tc>
                  <a:txBody>
                    <a:bodyPr/>
                    <a:lstStyle/>
                    <a:p>
                      <a:r>
                        <a:rPr lang="ru-RU" dirty="0" smtClean="0"/>
                        <a:t>Земля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12756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149,6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365,26</a:t>
                      </a:r>
                    </a:p>
                    <a:p>
                      <a:r>
                        <a:rPr lang="ru-RU" dirty="0" err="1" smtClean="0"/>
                        <a:t>Сут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23ч 56мин 4с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Блок-схема: узел 9"/>
          <p:cNvSpPr/>
          <p:nvPr/>
        </p:nvSpPr>
        <p:spPr bwMode="auto">
          <a:xfrm>
            <a:off x="5072066" y="2285992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42844" y="5000636"/>
          <a:ext cx="8858312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43009"/>
                <a:gridCol w="785818"/>
                <a:gridCol w="1000132"/>
                <a:gridCol w="857256"/>
                <a:gridCol w="928694"/>
                <a:gridCol w="857256"/>
                <a:gridCol w="928694"/>
                <a:gridCol w="1000132"/>
                <a:gridCol w="1357321"/>
              </a:tblGrid>
              <a:tr h="503241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Марс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6</a:t>
                      </a:r>
                      <a:r>
                        <a:rPr lang="ru-RU" b="0" baseline="0" dirty="0" smtClean="0"/>
                        <a:t> 794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227,9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0,107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0,150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-23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686,9</a:t>
                      </a:r>
                    </a:p>
                    <a:p>
                      <a:r>
                        <a:rPr lang="ru-RU" b="0" dirty="0" err="1" smtClean="0"/>
                        <a:t>Сут</a:t>
                      </a:r>
                      <a:r>
                        <a:rPr lang="ru-RU" b="0" dirty="0" smtClean="0"/>
                        <a:t>.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24 ч 37мин 2с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2</a:t>
                      </a:r>
                      <a:endParaRPr lang="ru-RU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4348" y="142852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Сведения о планетах солнечной системы</a:t>
            </a:r>
            <a:endParaRPr lang="ru-RU" sz="32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50454"/>
              </p:ext>
            </p:extLst>
          </p:nvPr>
        </p:nvGraphicFramePr>
        <p:xfrm>
          <a:off x="142844" y="571480"/>
          <a:ext cx="8715435" cy="466789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43008"/>
                <a:gridCol w="928693"/>
                <a:gridCol w="1000132"/>
                <a:gridCol w="928694"/>
                <a:gridCol w="1000132"/>
                <a:gridCol w="857256"/>
                <a:gridCol w="928694"/>
                <a:gridCol w="928694"/>
                <a:gridCol w="1000132"/>
              </a:tblGrid>
              <a:tr h="672044">
                <a:tc>
                  <a:txBody>
                    <a:bodyPr/>
                    <a:lstStyle/>
                    <a:p>
                      <a:r>
                        <a:rPr lang="ru-RU" dirty="0" smtClean="0"/>
                        <a:t>Планета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Диаметр, км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Расстояние от Солнца, млн</a:t>
                      </a:r>
                      <a:r>
                        <a:rPr lang="ru-RU" baseline="0" dirty="0" smtClean="0"/>
                        <a:t>.км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Масса</a:t>
                      </a:r>
                    </a:p>
                    <a:p>
                      <a:r>
                        <a:rPr lang="ru-RU" dirty="0" smtClean="0"/>
                        <a:t>(Земля =1)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Объем</a:t>
                      </a:r>
                    </a:p>
                    <a:p>
                      <a:r>
                        <a:rPr lang="ru-RU" dirty="0" smtClean="0"/>
                        <a:t>(Земля = 1 )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Температура поверхности, </a:t>
                      </a:r>
                    </a:p>
                    <a:p>
                      <a:r>
                        <a:rPr lang="ru-RU" baseline="0" dirty="0" smtClean="0"/>
                        <a:t> ( С)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обращения вокруг Солнца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обращения вокруг своей оси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спутников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72044">
                <a:tc>
                  <a:txBody>
                    <a:bodyPr/>
                    <a:lstStyle/>
                    <a:p>
                      <a:r>
                        <a:rPr lang="ru-RU" dirty="0" smtClean="0"/>
                        <a:t>Юпитер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142884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778,3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-150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11,86 лет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9ч 50мин 30с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/>
                </a:tc>
              </a:tr>
              <a:tr h="672044">
                <a:tc>
                  <a:txBody>
                    <a:bodyPr/>
                    <a:lstStyle/>
                    <a:p>
                      <a:r>
                        <a:rPr lang="ru-RU" dirty="0" smtClean="0"/>
                        <a:t>Сатурн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120536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-180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29,46 лет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10ч 39мин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18</a:t>
                      </a:r>
                      <a:endParaRPr lang="ru-RU" dirty="0"/>
                    </a:p>
                  </a:txBody>
                  <a:tcPr/>
                </a:tc>
              </a:tr>
              <a:tr h="672044">
                <a:tc>
                  <a:txBody>
                    <a:bodyPr/>
                    <a:lstStyle/>
                    <a:p>
                      <a:r>
                        <a:rPr lang="ru-RU" dirty="0" smtClean="0"/>
                        <a:t>Уран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51118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2869,6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-214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84,01 лет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17ч 14мин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/>
                </a:tc>
              </a:tr>
              <a:tr h="672044">
                <a:tc>
                  <a:txBody>
                    <a:bodyPr/>
                    <a:lstStyle/>
                    <a:p>
                      <a:r>
                        <a:rPr lang="ru-RU" dirty="0" smtClean="0"/>
                        <a:t>Нептун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50538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4496,7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-220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164,8 лет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16ч 3мин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Блок-схема: узел 2"/>
          <p:cNvSpPr/>
          <p:nvPr/>
        </p:nvSpPr>
        <p:spPr bwMode="auto">
          <a:xfrm>
            <a:off x="5357818" y="2000240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214422"/>
            <a:ext cx="6072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u="sng" dirty="0" smtClean="0"/>
              <a:t>	Галилео </a:t>
            </a:r>
            <a:r>
              <a:rPr lang="ru-RU" sz="2000" b="1" u="sng" dirty="0" smtClean="0"/>
              <a:t>Галилей </a:t>
            </a:r>
            <a:r>
              <a:rPr lang="ru-RU" sz="2000" dirty="0" smtClean="0"/>
              <a:t>- сконструировав телескоп,  сделал важные астрономические открытия </a:t>
            </a:r>
            <a:r>
              <a:rPr lang="ru-RU" sz="2000" i="1" dirty="0" smtClean="0"/>
              <a:t>(горы на Луне, солнечные пятна, фазы Венеры, спутники Юпитера и др.)</a:t>
            </a:r>
            <a:r>
              <a:rPr lang="ru-RU" sz="2000" dirty="0" smtClean="0"/>
              <a:t>, подрывавшие основы средневековых представлений о космосе и утверждавшие идею единства небесных и земных явлений. 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42852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Ученые , внесшие вклад в развитие современной теории строения солнечной системы.</a:t>
            </a:r>
            <a:endParaRPr lang="ru-RU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4818" name="Picture 2" descr="Galileo.arp.300pi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928670"/>
            <a:ext cx="2385144" cy="292895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488" y="4214818"/>
            <a:ext cx="6143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u="sng" dirty="0" smtClean="0"/>
              <a:t>	Иоганн </a:t>
            </a:r>
            <a:r>
              <a:rPr lang="ru-RU" sz="2000" b="1" u="sng" dirty="0" smtClean="0"/>
              <a:t>Кеплер</a:t>
            </a:r>
            <a:r>
              <a:rPr lang="ru-RU" sz="2000" dirty="0" smtClean="0"/>
              <a:t> - открыл три закона движения планет, которые полностью и с превосходной точностью объяснили видимую неравномерность этих движений. Кеплер вывел также «уравнение Кеплера», используемое в астрономии для определения положения небесных тел.</a:t>
            </a:r>
            <a:endParaRPr lang="ru-RU" sz="2000" dirty="0"/>
          </a:p>
        </p:txBody>
      </p:sp>
      <p:pic>
        <p:nvPicPr>
          <p:cNvPr id="34820" name="Picture 4" descr="Johannes Kepler 16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429000"/>
            <a:ext cx="2500330" cy="325042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GodfreyKneller-IsaacNewton-168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196827"/>
            <a:ext cx="2500330" cy="343795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928926" y="5214950"/>
            <a:ext cx="535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u="sng" smtClean="0"/>
              <a:t>	Исаак </a:t>
            </a:r>
            <a:r>
              <a:rPr lang="ru-RU" sz="2400" b="1" u="sng" dirty="0" smtClean="0"/>
              <a:t>Ньютон </a:t>
            </a:r>
            <a:r>
              <a:rPr lang="ru-RU" sz="2400" dirty="0" smtClean="0"/>
              <a:t>– открыл закон всемирного тяготения. Продолжил труды Галилея и Кеплера.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2852"/>
            <a:ext cx="6143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u="sng" dirty="0" smtClean="0"/>
              <a:t>	Михаил </a:t>
            </a:r>
            <a:r>
              <a:rPr lang="ru-RU" sz="2400" b="1" u="sng" dirty="0" smtClean="0"/>
              <a:t>Васильевич Ломоносов </a:t>
            </a:r>
            <a:r>
              <a:rPr lang="ru-RU" sz="2400" dirty="0" smtClean="0"/>
              <a:t>-26 мая 1761 года, наблюдая прохождение Венеры по солнечному диску, обнаружил наличие у неё атмосферы.</a:t>
            </a:r>
            <a:endParaRPr lang="ru-RU" sz="2400" dirty="0"/>
          </a:p>
        </p:txBody>
      </p:sp>
      <p:pic>
        <p:nvPicPr>
          <p:cNvPr id="35844" name="Picture 4" descr="http://s012.radikal.ru/i319/1012/2a/0e18bddb8ad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214290"/>
            <a:ext cx="2657469" cy="3190403"/>
          </a:xfrm>
          <a:prstGeom prst="rect">
            <a:avLst/>
          </a:prstGeom>
          <a:noFill/>
        </p:spPr>
      </p:pic>
      <p:pic>
        <p:nvPicPr>
          <p:cNvPr id="35846" name="Picture 6" descr="http://upload.wikimedia.org/wikipedia/commons/thumb/e/ec/Lomonosov%27s_drawings_for_his_opening_of_Venus_atmosphere_1761.jpg/200px-Lomonosov%27s_drawings_for_his_opening_of_Venus_atmosphere_176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27173" y="1571612"/>
            <a:ext cx="2135513" cy="300039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643570" y="4071942"/>
            <a:ext cx="321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solidFill>
                  <a:schemeClr val="bg1"/>
                </a:solidFill>
              </a:rPr>
              <a:t>Иллюстрации М. В. Ломоносова к рукописи «Явление Венеры на Солнце…». 1761</a:t>
            </a:r>
            <a:endParaRPr lang="ru-RU" sz="16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830997"/>
          </a:xfrm>
        </p:spPr>
        <p:txBody>
          <a:bodyPr/>
          <a:lstStyle/>
          <a:p>
            <a:pPr algn="ctr"/>
            <a:r>
              <a:rPr lang="ru-RU" sz="6000" dirty="0" smtClean="0"/>
              <a:t>План занятия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142984"/>
            <a:ext cx="8382000" cy="5564600"/>
          </a:xfrm>
        </p:spPr>
        <p:txBody>
          <a:bodyPr/>
          <a:lstStyle/>
          <a:p>
            <a:r>
              <a:rPr lang="ru-RU" dirty="0" smtClean="0"/>
              <a:t>Античная астрономия.</a:t>
            </a:r>
          </a:p>
          <a:p>
            <a:r>
              <a:rPr lang="ru-RU" dirty="0" smtClean="0"/>
              <a:t>Современное представление о строении солнечной системы.</a:t>
            </a:r>
          </a:p>
          <a:p>
            <a:r>
              <a:rPr lang="ru-RU" dirty="0" smtClean="0"/>
              <a:t>Компоненты солнечной системы.</a:t>
            </a:r>
          </a:p>
          <a:p>
            <a:r>
              <a:rPr lang="ru-RU" dirty="0" smtClean="0"/>
              <a:t>Сведения о планетах солнечной системы.</a:t>
            </a:r>
          </a:p>
          <a:p>
            <a:r>
              <a:rPr lang="ru-RU" spc="50" dirty="0" smtClean="0">
                <a:ln w="11430"/>
              </a:rPr>
              <a:t>Ученые , внесшие вклад в развитие современной теории строения солнечной системы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 descr="C:\Documents and Settings\Света\Рабочий стол\4288167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214290"/>
            <a:ext cx="1948309" cy="714380"/>
          </a:xfrm>
          <a:prstGeom prst="rect">
            <a:avLst/>
          </a:prstGeom>
          <a:noFill/>
        </p:spPr>
      </p:pic>
      <p:pic>
        <p:nvPicPr>
          <p:cNvPr id="6" name="Picture 2" descr="C:\Documents and Settings\Света\Рабочий стол\4288167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28"/>
            <a:ext cx="1948309" cy="71438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5929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	Правильное </a:t>
            </a:r>
            <a:r>
              <a:rPr lang="ru-RU" sz="2400" dirty="0" smtClean="0"/>
              <a:t>представление о Земле и ее форме сложилось у разных народов не сразу и не в одно время. Однако, где именно, когда, у какого народа оно было наиболее правильным, установить трудно. Уж очень мало сохранилось об этом достоверных древних документов и материальных памятников. </a:t>
            </a:r>
            <a:endParaRPr lang="ru-RU" sz="2400" dirty="0"/>
          </a:p>
        </p:txBody>
      </p:sp>
      <p:pic>
        <p:nvPicPr>
          <p:cNvPr id="1026" name="Picture 2" descr="http://www.klass39.ru/wp-content/uploads/2011/09/6511254707eb.jpg"/>
          <p:cNvPicPr>
            <a:picLocks noChangeAspect="1" noChangeArrowheads="1"/>
          </p:cNvPicPr>
          <p:nvPr/>
        </p:nvPicPr>
        <p:blipFill>
          <a:blip r:embed="rId2"/>
          <a:srcRect l="16364" r="16818" b="18382"/>
          <a:stretch>
            <a:fillRect/>
          </a:stretch>
        </p:blipFill>
        <p:spPr bwMode="auto">
          <a:xfrm>
            <a:off x="5286380" y="3500438"/>
            <a:ext cx="3500462" cy="2643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357818" y="6211669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bg1"/>
                </a:solidFill>
              </a:rPr>
              <a:t>Мир в представлении древних египтян</a:t>
            </a:r>
            <a:endParaRPr lang="ru-RU" i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://edu.kubannet.ru/dlrstore/606f3e89-e0fe-11db-8314-0800200c9a66/01_01_01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571876"/>
            <a:ext cx="4071966" cy="277634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642910" y="635795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bg1"/>
                </a:solidFill>
              </a:rPr>
              <a:t>Мир в представлении индийцев</a:t>
            </a:r>
            <a:endParaRPr lang="ru-RU" i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43636" y="142852"/>
            <a:ext cx="30003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u="sng" dirty="0" smtClean="0"/>
              <a:t>Как плоская истёртая монета,</a:t>
            </a:r>
            <a:br>
              <a:rPr lang="ru-RU" i="1" u="sng" dirty="0" smtClean="0"/>
            </a:br>
            <a:r>
              <a:rPr lang="ru-RU" i="1" u="sng" dirty="0" smtClean="0"/>
              <a:t>На трёх китах покоилась планета.</a:t>
            </a:r>
            <a:br>
              <a:rPr lang="ru-RU" i="1" u="sng" dirty="0" smtClean="0"/>
            </a:br>
            <a:r>
              <a:rPr lang="ru-RU" i="1" u="sng" dirty="0" smtClean="0"/>
              <a:t>И жгли учёных-умников в кострах -</a:t>
            </a:r>
            <a:br>
              <a:rPr lang="ru-RU" i="1" u="sng" dirty="0" smtClean="0"/>
            </a:br>
            <a:r>
              <a:rPr lang="ru-RU" i="1" u="sng" dirty="0" smtClean="0"/>
              <a:t>Тех, что твердили: "Дело не в китах".</a:t>
            </a:r>
            <a:br>
              <a:rPr lang="ru-RU" i="1" u="sng" dirty="0" smtClean="0"/>
            </a:br>
            <a:r>
              <a:rPr lang="ru-RU" i="1" u="sng" dirty="0" smtClean="0"/>
              <a:t/>
            </a:r>
            <a:br>
              <a:rPr lang="ru-RU" i="1" u="sng" dirty="0" smtClean="0"/>
            </a:br>
            <a:r>
              <a:rPr lang="ru-RU" i="1" u="sng" dirty="0" err="1" smtClean="0"/>
              <a:t>Н.Олев</a:t>
            </a:r>
            <a:endParaRPr lang="ru-RU" i="1" u="sng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0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Античная астрономия</a:t>
            </a:r>
            <a:endParaRPr lang="ru-RU" sz="36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000108"/>
            <a:ext cx="7143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	Греческий </a:t>
            </a:r>
            <a:r>
              <a:rPr lang="ru-RU" sz="2000" dirty="0" smtClean="0"/>
              <a:t>философ </a:t>
            </a:r>
            <a:r>
              <a:rPr lang="ru-RU" sz="2000" i="1" u="sng" dirty="0" smtClean="0"/>
              <a:t>Фалес</a:t>
            </a:r>
            <a:r>
              <a:rPr lang="ru-RU" sz="2000" i="1" dirty="0" smtClean="0"/>
              <a:t> </a:t>
            </a:r>
            <a:r>
              <a:rPr lang="ru-RU" sz="2000" dirty="0" smtClean="0"/>
              <a:t>(VI в. до н. э.) представлял Вселенную в виде жидкой массы, внутри которой находится большой пузырь, имеющий форму полушария. Вогнутая поверхность этого пузыря — небесный свод, а на нижней, плоской поверхности, наподобие пробки, плавает плоская Земля.</a:t>
            </a:r>
            <a:endParaRPr lang="ru-RU" sz="2000" dirty="0"/>
          </a:p>
        </p:txBody>
      </p:sp>
      <p:pic>
        <p:nvPicPr>
          <p:cNvPr id="22530" name="Picture 2" descr="http://www.inventors.ru/pict/fal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-1"/>
            <a:ext cx="2143108" cy="284755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108" y="3286124"/>
            <a:ext cx="7000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	Современник </a:t>
            </a:r>
            <a:r>
              <a:rPr lang="ru-RU" sz="2000" dirty="0" smtClean="0"/>
              <a:t>Фалеса — </a:t>
            </a:r>
            <a:r>
              <a:rPr lang="ru-RU" sz="2000" i="1" u="sng" dirty="0" smtClean="0"/>
              <a:t>Анаксимандр</a:t>
            </a:r>
            <a:r>
              <a:rPr lang="ru-RU" sz="2000" i="1" dirty="0" smtClean="0"/>
              <a:t> </a:t>
            </a:r>
            <a:r>
              <a:rPr lang="ru-RU" sz="2000" dirty="0" smtClean="0"/>
              <a:t>представлял Землю отрезком колонны или цилиндра, на одном из оснований которого мы живем. Анаксимандр считал, что Земля — центр Вселенной. Восход Солнца и других светил на восточной стороне неба и заход их на западной он объяснял движением светил по кругу: видимый небесный свод составляет, по его мнению, половину шара, другое полушарие находится под ногами. </a:t>
            </a:r>
            <a:endParaRPr lang="ru-RU" sz="2000" dirty="0"/>
          </a:p>
        </p:txBody>
      </p:sp>
      <p:pic>
        <p:nvPicPr>
          <p:cNvPr id="22532" name="Picture 4" descr="http://www.kalitva.ru/uploads/posts/2010-02/1265369024_af_08_pifagor.jpg"/>
          <p:cNvPicPr>
            <a:picLocks noChangeAspect="1" noChangeArrowheads="1"/>
          </p:cNvPicPr>
          <p:nvPr/>
        </p:nvPicPr>
        <p:blipFill>
          <a:blip r:embed="rId3"/>
          <a:srcRect r="2040" b="6677"/>
          <a:stretch>
            <a:fillRect/>
          </a:stretch>
        </p:blipFill>
        <p:spPr bwMode="auto">
          <a:xfrm>
            <a:off x="142844" y="3571876"/>
            <a:ext cx="2000264" cy="292895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464" y="285728"/>
            <a:ext cx="51435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	Знаменитый </a:t>
            </a:r>
            <a:r>
              <a:rPr lang="ru-RU" sz="2400" dirty="0" smtClean="0"/>
              <a:t>древнегреческий ученый </a:t>
            </a:r>
            <a:r>
              <a:rPr lang="ru-RU" sz="2400" i="1" dirty="0" smtClean="0"/>
              <a:t>Аристотель </a:t>
            </a:r>
            <a:r>
              <a:rPr lang="ru-RU" sz="2400" dirty="0" smtClean="0"/>
              <a:t>(IV в. до н. </a:t>
            </a:r>
            <a:r>
              <a:rPr lang="ru-RU" sz="2400" i="1" dirty="0" smtClean="0"/>
              <a:t>э.) </a:t>
            </a:r>
            <a:r>
              <a:rPr lang="ru-RU" sz="2400" dirty="0" smtClean="0"/>
              <a:t>первым использовал для доказательства шарообразности Земли наблюдения за лунными затмениями: тень от Земли, падающая на полную Луну, всегда круглая. Во время затмений Земля бывает повернута к Луне разными сторонами. Но только шар всегда отбрасывает круглую тень. </a:t>
            </a:r>
            <a:endParaRPr lang="ru-RU" sz="2400" dirty="0"/>
          </a:p>
        </p:txBody>
      </p:sp>
      <p:pic>
        <p:nvPicPr>
          <p:cNvPr id="23554" name="Picture 2" descr="http://www.kristeligt-dagblad.dk/modules/xphoto/cache/17/231117_656_700_0_0_0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3643338" cy="528641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071934" y="4549676"/>
            <a:ext cx="5072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	Последователи </a:t>
            </a:r>
            <a:r>
              <a:rPr lang="ru-RU" sz="2400" dirty="0" smtClean="0"/>
              <a:t>другого греческого ученого — </a:t>
            </a:r>
            <a:r>
              <a:rPr lang="ru-RU" sz="2400" i="1" dirty="0" smtClean="0"/>
              <a:t>Пифагора </a:t>
            </a:r>
            <a:r>
              <a:rPr lang="ru-RU" sz="2400" dirty="0" smtClean="0"/>
              <a:t>(р. </a:t>
            </a:r>
            <a:r>
              <a:rPr lang="ru-RU" sz="2400" dirty="0" err="1" smtClean="0"/>
              <a:t>ок</a:t>
            </a:r>
            <a:r>
              <a:rPr lang="ru-RU" sz="2400" dirty="0" smtClean="0"/>
              <a:t>. 580 — ум. 500 до н. э.) — уже признали Землю шаром. Шаровидными они считали и другие планеты. 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628652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Аристотель и Платон</a:t>
            </a:r>
            <a:endParaRPr lang="ru-RU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42852"/>
            <a:ext cx="6286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	Достижения </a:t>
            </a:r>
            <a:r>
              <a:rPr lang="ru-RU" sz="2400" dirty="0" smtClean="0"/>
              <a:t>античной астрономии обобщил древнегреческий ученый Клавдий Птолемей. Он разработал геоцентрическую систему мира, создал теорию видимого движения Луны и пяти известных  планет.</a:t>
            </a:r>
            <a:endParaRPr lang="ru-RU" sz="2400" dirty="0"/>
          </a:p>
        </p:txBody>
      </p:sp>
      <p:pic>
        <p:nvPicPr>
          <p:cNvPr id="24578" name="Picture 2" descr="http://img.bhs4.com/16/c/16ccfd73a583778e6bbeb9e53fd0af8c95348be4_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214290"/>
            <a:ext cx="2428892" cy="2833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4857752" y="3357562"/>
            <a:ext cx="32861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	Геоцентрическая </a:t>
            </a:r>
            <a:r>
              <a:rPr lang="ru-RU" sz="2000" b="1" dirty="0" smtClean="0"/>
              <a:t>система мира</a:t>
            </a:r>
            <a:r>
              <a:rPr lang="ru-RU" sz="2000" dirty="0" smtClean="0"/>
              <a:t>— представление об устройстве мироздания, согласно которому центральное положение во Вселенной</a:t>
            </a:r>
            <a:r>
              <a:rPr lang="ru-RU" sz="2000" dirty="0"/>
              <a:t> </a:t>
            </a:r>
            <a:r>
              <a:rPr lang="ru-RU" sz="2000" dirty="0" smtClean="0"/>
              <a:t>занимает неподвижная Земля, вокруг которой вращаются Солнце</a:t>
            </a:r>
            <a:r>
              <a:rPr lang="ru-RU" sz="2000" dirty="0"/>
              <a:t>,</a:t>
            </a:r>
            <a:r>
              <a:rPr lang="ru-RU" sz="2000" dirty="0" smtClean="0"/>
              <a:t> Луна, планеты и звёзды.</a:t>
            </a:r>
            <a:endParaRPr lang="ru-RU" sz="2000" dirty="0"/>
          </a:p>
        </p:txBody>
      </p:sp>
      <p:pic>
        <p:nvPicPr>
          <p:cNvPr id="24582" name="Picture 6" descr="http://amberbook.com.ua/img/Geocentric_mode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285992"/>
            <a:ext cx="4219575" cy="4219575"/>
          </a:xfrm>
          <a:prstGeom prst="ellipse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12500"/>
          </a:effec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120090" cy="984233"/>
          </a:xfrm>
        </p:spPr>
        <p:txBody>
          <a:bodyPr/>
          <a:lstStyle/>
          <a:p>
            <a:pPr algn="ctr"/>
            <a:r>
              <a:rPr lang="ru-RU" dirty="0" smtClean="0"/>
              <a:t>Современное представление о строении солнечной системы.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240989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b="1" u="sng" dirty="0" smtClean="0"/>
              <a:t>КОПЕРНИК Николай</a:t>
            </a:r>
          </a:p>
          <a:p>
            <a:pPr marL="0" indent="0" algn="just">
              <a:buNone/>
            </a:pPr>
            <a:r>
              <a:rPr lang="ru-RU" sz="1800" b="1" u="sng" dirty="0" smtClean="0"/>
              <a:t>(19.II 1473 — 24.V 1543)</a:t>
            </a:r>
          </a:p>
          <a:p>
            <a:pPr marL="0" indent="0" algn="just">
              <a:buNone/>
            </a:pPr>
            <a:r>
              <a:rPr lang="ru-RU" sz="1800" dirty="0" smtClean="0"/>
              <a:t>Польский астроном, создатель гелиоцентрической системы мира, реформатор астрономии. Размышляя о Птолемеевой системе мира, Коперник поражался её сложности и искусственности, и, изучая сочинения древних философов, особенно Никиты </a:t>
            </a:r>
            <a:r>
              <a:rPr lang="ru-RU" sz="1800" dirty="0" err="1" smtClean="0"/>
              <a:t>Сиракузского</a:t>
            </a:r>
            <a:r>
              <a:rPr lang="ru-RU" sz="1800" dirty="0" smtClean="0"/>
              <a:t> и </a:t>
            </a:r>
            <a:r>
              <a:rPr lang="ru-RU" sz="1800" dirty="0" err="1" smtClean="0"/>
              <a:t>Филолая</a:t>
            </a:r>
            <a:r>
              <a:rPr lang="ru-RU" sz="1800" dirty="0" smtClean="0"/>
              <a:t>, он пришёл к выводу, что не Земля, а Солнце должно быть неподвижным центром Вселенной</a:t>
            </a:r>
            <a:r>
              <a:rPr lang="ru-RU" sz="1800" baseline="30000" dirty="0" smtClean="0"/>
              <a:t> </a:t>
            </a:r>
            <a:r>
              <a:rPr lang="ru-RU" sz="1800" dirty="0" smtClean="0"/>
              <a:t> . Исходя из этого предположения, Коперник весьма просто объяснил всю кажущуюся запутанность движений планет</a:t>
            </a:r>
          </a:p>
          <a:p>
            <a:endParaRPr lang="ru-RU" sz="1800" dirty="0"/>
          </a:p>
        </p:txBody>
      </p:sp>
      <p:pic>
        <p:nvPicPr>
          <p:cNvPr id="25602" name="Picture 2" descr="http://www.ponteiffel.ru/ref-0_178816478-37326.coolp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571876"/>
            <a:ext cx="2295525" cy="30289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5604" name="Picture 4" descr="http://upload.wikimedia.org/wikipedia/commons/thumb/e/e8/De_Revolutionibus_manuscript_p9b.jpg/220px-De_Revolutionibus_manuscript_p9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3500438"/>
            <a:ext cx="2095500" cy="3057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4214810" y="5954495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</a:rPr>
              <a:t>Небесные сферы в рукописи Коперника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868" y="3929066"/>
            <a:ext cx="3286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Главное и почти единственное сочинение Коперника, плод более чем 40-летней его работы, — </a:t>
            </a:r>
            <a:r>
              <a:rPr lang="ru-RU" b="1" i="1" dirty="0" smtClean="0"/>
              <a:t>«О вращении небесных сфер»</a:t>
            </a:r>
            <a:endParaRPr lang="ru-RU" i="1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images.astronet.ru/pubd/2003/07/10/0001191510/images/3_9_2-0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500042"/>
            <a:ext cx="5307862" cy="5214974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214414" y="6000768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2"/>
                </a:solidFill>
              </a:rPr>
              <a:t>Гелиоцентрическая система мира.  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Documents and Settings\Света\Рабочий стол\9347978.jpg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4214818"/>
            <a:ext cx="1158937" cy="162877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Компоненты солнечной системы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0034" y="1000108"/>
            <a:ext cx="84296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/>
              <a:t>	Солнечная </a:t>
            </a:r>
            <a:r>
              <a:rPr lang="ru-RU" sz="2000" b="1" dirty="0" smtClean="0"/>
              <a:t>система</a:t>
            </a:r>
            <a:r>
              <a:rPr lang="ru-RU" sz="2000" dirty="0" smtClean="0"/>
              <a:t> — планетная система, включающая в себя центральную звезду — Солнце — и все естественные космические объекты, обращающиеся вокруг. В составе системы - девять больших </a:t>
            </a:r>
            <a:r>
              <a:rPr lang="ru-RU" sz="2000" b="1" dirty="0" smtClean="0"/>
              <a:t>планет, </a:t>
            </a:r>
            <a:r>
              <a:rPr lang="ru-RU" sz="2000" dirty="0" smtClean="0"/>
              <a:t>а также и их </a:t>
            </a:r>
            <a:r>
              <a:rPr lang="ru-RU" sz="2000" b="1" dirty="0" smtClean="0"/>
              <a:t>спутники</a:t>
            </a:r>
            <a:r>
              <a:rPr lang="ru-RU" sz="2000" dirty="0" smtClean="0"/>
              <a:t>, которых в настоящее время известно уже более шестидесяти. Помимо вышеперечисленных космических тел, в состав </a:t>
            </a:r>
            <a:r>
              <a:rPr lang="ru-RU" sz="2000" b="1" dirty="0" smtClean="0"/>
              <a:t>Солнечной системы</a:t>
            </a:r>
            <a:r>
              <a:rPr lang="ru-RU" sz="2000" dirty="0" smtClean="0"/>
              <a:t> входят многочисленные малые тела: </a:t>
            </a:r>
            <a:r>
              <a:rPr lang="ru-RU" sz="2000" b="1" dirty="0" smtClean="0"/>
              <a:t>астероиды</a:t>
            </a:r>
            <a:r>
              <a:rPr lang="ru-RU" sz="2000" dirty="0" smtClean="0"/>
              <a:t>, которых открыто уже более пяти тысяч, сотни известных науке </a:t>
            </a:r>
            <a:r>
              <a:rPr lang="ru-RU" sz="2000" b="1" dirty="0" smtClean="0"/>
              <a:t>комет</a:t>
            </a:r>
            <a:r>
              <a:rPr lang="ru-RU" sz="2000" dirty="0" smtClean="0"/>
              <a:t> и бесчисленное число метеорных тел.</a:t>
            </a:r>
            <a:endParaRPr lang="ru-RU" sz="2000" dirty="0"/>
          </a:p>
        </p:txBody>
      </p:sp>
      <p:pic>
        <p:nvPicPr>
          <p:cNvPr id="27650" name="Picture 2" descr="http://savepic.net/5020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786190"/>
            <a:ext cx="6357982" cy="278946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 Segoe 4-3 template-template_April-17-2007">
  <a:themeElements>
    <a:clrScheme name="Green Template-Template">
      <a:dk1>
        <a:srgbClr val="000000"/>
      </a:dk1>
      <a:lt1>
        <a:srgbClr val="FFFFFF"/>
      </a:lt1>
      <a:dk2>
        <a:srgbClr val="1F7335"/>
      </a:dk2>
      <a:lt2>
        <a:srgbClr val="C4FF8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0ED7B"/>
      </a:hlink>
      <a:folHlink>
        <a:srgbClr val="F3EB4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TS010286748</Template>
  <TotalTime>413</TotalTime>
  <Words>599</Words>
  <Application>Microsoft Office PowerPoint</Application>
  <PresentationFormat>Экран (4:3)</PresentationFormat>
  <Paragraphs>153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Green Segoe 4-3 template-template_April-17-2007</vt:lpstr>
      <vt:lpstr>Белый текст и шрифт Courier для слайдов с кодом</vt:lpstr>
      <vt:lpstr>Строение солнечной системы</vt:lpstr>
      <vt:lpstr>План занятия</vt:lpstr>
      <vt:lpstr>Презентация PowerPoint</vt:lpstr>
      <vt:lpstr>Презентация PowerPoint</vt:lpstr>
      <vt:lpstr>Презентация PowerPoint</vt:lpstr>
      <vt:lpstr>Презентация PowerPoint</vt:lpstr>
      <vt:lpstr>Современное представление о строении солнечной системы.</vt:lpstr>
      <vt:lpstr>Презентация PowerPoint</vt:lpstr>
      <vt:lpstr>Компоненты солнечной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Строение солнечной системы</dc:title>
  <dc:creator>Света</dc:creator>
  <cp:lastModifiedBy>admin</cp:lastModifiedBy>
  <cp:revision>46</cp:revision>
  <dcterms:created xsi:type="dcterms:W3CDTF">2013-05-01T14:32:07Z</dcterms:created>
  <dcterms:modified xsi:type="dcterms:W3CDTF">2021-02-08T08:00:16Z</dcterms:modified>
</cp:coreProperties>
</file>