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0"/>
  </p:notesMasterIdLst>
  <p:sldIdLst>
    <p:sldId id="256" r:id="rId2"/>
    <p:sldId id="257" r:id="rId3"/>
    <p:sldId id="264" r:id="rId4"/>
    <p:sldId id="258" r:id="rId5"/>
    <p:sldId id="259" r:id="rId6"/>
    <p:sldId id="260" r:id="rId7"/>
    <p:sldId id="261" r:id="rId8"/>
    <p:sldId id="262" r:id="rId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f43f0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f43f0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f43f0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f43f0a7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f43f0a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f43f0a7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11/24/2022</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pPr marL="0" lvl="0" indent="0" algn="r" rtl="0">
              <a:spcBef>
                <a:spcPts val="0"/>
              </a:spcBef>
              <a:spcAft>
                <a:spcPts val="0"/>
              </a:spcAft>
              <a:buNone/>
            </a:pPr>
            <a:fld id="{00000000-1234-1234-1234-123412341234}" type="slidenum">
              <a:rPr lang="es-PE" smtClean="0"/>
              <a:t>‹Nº›</a:t>
            </a:fld>
            <a:endParaRPr lang="es-PE"/>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176883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PE" smtClean="0"/>
              <a:t>‹Nº›</a:t>
            </a:fld>
            <a:endParaRPr lang="es-PE"/>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388830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PE" smtClean="0"/>
              <a:t>‹Nº›</a:t>
            </a:fld>
            <a:endParaRPr lang="es-PE"/>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937525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extLst>
      <p:ext uri="{BB962C8B-B14F-4D97-AF65-F5344CB8AC3E}">
        <p14:creationId xmlns:p14="http://schemas.microsoft.com/office/powerpoint/2010/main" val="3189758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extLst>
      <p:ext uri="{BB962C8B-B14F-4D97-AF65-F5344CB8AC3E}">
        <p14:creationId xmlns:p14="http://schemas.microsoft.com/office/powerpoint/2010/main" val="1936913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PE" smtClean="0"/>
              <a:t>‹Nº›</a:t>
            </a:fld>
            <a:endParaRPr lang="es-PE"/>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220403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PE" smtClean="0"/>
              <a:t>‹Nº›</a:t>
            </a:fld>
            <a:endParaRPr lang="es-PE"/>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407381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PE" smtClean="0"/>
              <a:t>‹Nº›</a:t>
            </a:fld>
            <a:endParaRPr lang="es-PE"/>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302451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1085393" y="2118202"/>
            <a:ext cx="3483864" cy="198334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4809272" y="2116119"/>
            <a:ext cx="3483864" cy="197802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PE" smtClean="0"/>
              <a:t>‹Nº›</a:t>
            </a:fld>
            <a:endParaRPr lang="es-PE"/>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296778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PE" smtClean="0"/>
              <a:t>‹Nº›</a:t>
            </a:fld>
            <a:endParaRPr lang="es-PE"/>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030163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PE" smtClean="0"/>
              <a:t>‹Nº›</a:t>
            </a:fld>
            <a:endParaRPr lang="es-PE"/>
          </a:p>
        </p:txBody>
      </p:sp>
    </p:spTree>
    <p:extLst>
      <p:ext uri="{BB962C8B-B14F-4D97-AF65-F5344CB8AC3E}">
        <p14:creationId xmlns:p14="http://schemas.microsoft.com/office/powerpoint/2010/main" val="291879720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PE" smtClean="0"/>
              <a:t>‹Nº›</a:t>
            </a:fld>
            <a:endParaRPr lang="es-PE"/>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623142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48A87A34-81AB-432B-8DAE-1953F412C126}" type="datetimeFigureOut">
              <a:rPr lang="en-US" dirty="0"/>
              <a:pPr/>
              <a:t>11/24/2022</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PE" smtClean="0"/>
              <a:t>‹Nº›</a:t>
            </a:fld>
            <a:endParaRPr lang="es-PE"/>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234367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5">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48A87A34-81AB-432B-8DAE-1953F412C126}" type="datetimeFigureOut">
              <a:rPr lang="en-US" dirty="0"/>
              <a:pPr/>
              <a:t>11/24/2022</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pPr marL="0" lvl="0" indent="0" algn="r" rtl="0">
              <a:spcBef>
                <a:spcPts val="0"/>
              </a:spcBef>
              <a:spcAft>
                <a:spcPts val="0"/>
              </a:spcAft>
              <a:buNone/>
            </a:pPr>
            <a:fld id="{00000000-1234-1234-1234-123412341234}" type="slidenum">
              <a:rPr lang="es-PE" smtClean="0"/>
              <a:t>‹Nº›</a:t>
            </a:fld>
            <a:endParaRPr lang="es-PE"/>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9363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www.themealdb.com/"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Ggariv/Project-1"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709465" y="764367"/>
            <a:ext cx="6477805" cy="190607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The food tracker</a:t>
            </a:r>
            <a:endParaRPr dirty="0"/>
          </a:p>
        </p:txBody>
      </p:sp>
      <p:sp>
        <p:nvSpPr>
          <p:cNvPr id="55" name="Google Shape;55;p13"/>
          <p:cNvSpPr txBox="1">
            <a:spLocks noGrp="1"/>
          </p:cNvSpPr>
          <p:nvPr>
            <p:ph type="subTitle" idx="1"/>
          </p:nvPr>
        </p:nvSpPr>
        <p:spPr>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PE" cap="none" dirty="0" err="1"/>
              <a:t>Awais</a:t>
            </a:r>
            <a:r>
              <a:rPr lang="es-PE" cap="none" dirty="0"/>
              <a:t> </a:t>
            </a:r>
            <a:r>
              <a:rPr lang="es-PE" cap="none" dirty="0" err="1"/>
              <a:t>Aslam</a:t>
            </a:r>
            <a:endParaRPr lang="es-PE" cap="none" dirty="0"/>
          </a:p>
          <a:p>
            <a:pPr marL="0" lvl="0" indent="0" algn="ctr" rtl="0">
              <a:spcBef>
                <a:spcPts val="0"/>
              </a:spcBef>
              <a:spcAft>
                <a:spcPts val="0"/>
              </a:spcAft>
              <a:buNone/>
            </a:pPr>
            <a:r>
              <a:rPr lang="es-PE" cap="none" dirty="0"/>
              <a:t>Gonzalo García Rivera</a:t>
            </a:r>
          </a:p>
        </p:txBody>
      </p:sp>
      <p:pic>
        <p:nvPicPr>
          <p:cNvPr id="3" name="Imagen 2">
            <a:extLst>
              <a:ext uri="{FF2B5EF4-FFF2-40B4-BE49-F238E27FC236}">
                <a16:creationId xmlns:a16="http://schemas.microsoft.com/office/drawing/2014/main" id="{6D3EE84B-27A6-B8C2-F82D-05B1BC4E36FB}"/>
              </a:ext>
            </a:extLst>
          </p:cNvPr>
          <p:cNvPicPr>
            <a:picLocks noChangeAspect="1"/>
          </p:cNvPicPr>
          <p:nvPr/>
        </p:nvPicPr>
        <p:blipFill>
          <a:blip r:embed="rId3"/>
          <a:stretch>
            <a:fillRect/>
          </a:stretch>
        </p:blipFill>
        <p:spPr>
          <a:xfrm>
            <a:off x="0" y="0"/>
            <a:ext cx="3283744" cy="1708660"/>
          </a:xfrm>
          <a:prstGeom prst="rect">
            <a:avLst/>
          </a:prstGeom>
        </p:spPr>
      </p:pic>
      <p:pic>
        <p:nvPicPr>
          <p:cNvPr id="5" name="Imagen 4">
            <a:extLst>
              <a:ext uri="{FF2B5EF4-FFF2-40B4-BE49-F238E27FC236}">
                <a16:creationId xmlns:a16="http://schemas.microsoft.com/office/drawing/2014/main" id="{63581587-117C-4A4D-C293-A7D9672AA760}"/>
              </a:ext>
            </a:extLst>
          </p:cNvPr>
          <p:cNvPicPr>
            <a:picLocks noChangeAspect="1"/>
          </p:cNvPicPr>
          <p:nvPr/>
        </p:nvPicPr>
        <p:blipFill>
          <a:blip r:embed="rId4"/>
          <a:stretch>
            <a:fillRect/>
          </a:stretch>
        </p:blipFill>
        <p:spPr>
          <a:xfrm>
            <a:off x="5699982" y="3355949"/>
            <a:ext cx="3444018" cy="1787552"/>
          </a:xfrm>
          <a:prstGeom prst="rect">
            <a:avLst/>
          </a:prstGeom>
        </p:spPr>
      </p:pic>
      <p:pic>
        <p:nvPicPr>
          <p:cNvPr id="7" name="Imagen 6">
            <a:extLst>
              <a:ext uri="{FF2B5EF4-FFF2-40B4-BE49-F238E27FC236}">
                <a16:creationId xmlns:a16="http://schemas.microsoft.com/office/drawing/2014/main" id="{C25782F8-8AD8-1B23-95A0-086337CE9E2A}"/>
              </a:ext>
            </a:extLst>
          </p:cNvPr>
          <p:cNvPicPr>
            <a:picLocks noChangeAspect="1"/>
          </p:cNvPicPr>
          <p:nvPr/>
        </p:nvPicPr>
        <p:blipFill>
          <a:blip r:embed="rId5"/>
          <a:stretch>
            <a:fillRect/>
          </a:stretch>
        </p:blipFill>
        <p:spPr>
          <a:xfrm>
            <a:off x="-5067" y="3346361"/>
            <a:ext cx="3429064" cy="1787553"/>
          </a:xfrm>
          <a:prstGeom prst="rect">
            <a:avLst/>
          </a:prstGeom>
        </p:spPr>
      </p:pic>
      <p:pic>
        <p:nvPicPr>
          <p:cNvPr id="9" name="Imagen 8">
            <a:extLst>
              <a:ext uri="{FF2B5EF4-FFF2-40B4-BE49-F238E27FC236}">
                <a16:creationId xmlns:a16="http://schemas.microsoft.com/office/drawing/2014/main" id="{4B4D54FE-E771-D882-7837-623DB834C2BD}"/>
              </a:ext>
            </a:extLst>
          </p:cNvPr>
          <p:cNvPicPr>
            <a:picLocks noChangeAspect="1"/>
          </p:cNvPicPr>
          <p:nvPr/>
        </p:nvPicPr>
        <p:blipFill rotWithShape="1">
          <a:blip r:embed="rId6"/>
          <a:srcRect r="4597"/>
          <a:stretch/>
        </p:blipFill>
        <p:spPr>
          <a:xfrm>
            <a:off x="5753378" y="0"/>
            <a:ext cx="3390622" cy="168662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4" name="Google Shape;66;p15">
            <a:extLst>
              <a:ext uri="{FF2B5EF4-FFF2-40B4-BE49-F238E27FC236}">
                <a16:creationId xmlns:a16="http://schemas.microsoft.com/office/drawing/2014/main" id="{9E230245-7142-825E-D25A-7249E3D74F99}"/>
              </a:ext>
            </a:extLst>
          </p:cNvPr>
          <p:cNvSpPr txBox="1">
            <a:spLocks/>
          </p:cNvSpPr>
          <p:nvPr/>
        </p:nvSpPr>
        <p:spPr>
          <a:xfrm>
            <a:off x="311700" y="1152475"/>
            <a:ext cx="8520600" cy="3339432"/>
          </a:xfrm>
          <a:prstGeom prst="rect">
            <a:avLst/>
          </a:prstGeom>
        </p:spPr>
        <p:txBody>
          <a:bodyPr spcFirstLastPara="1" wrap="square" lIns="91425" tIns="91425" rIns="91425" bIns="91425" anchor="t" anchorCtr="0">
            <a:noAutofit/>
          </a:bodyPr>
          <a:lst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a:lstStyle>
          <a:p>
            <a:pPr marL="457200" indent="-342900">
              <a:spcBef>
                <a:spcPts val="0"/>
              </a:spcBef>
              <a:buSzPts val="1800"/>
              <a:buFont typeface="Arial" panose="020B0604020202020204" pitchFamily="34" charset="0"/>
              <a:buChar char="●"/>
            </a:pPr>
            <a:r>
              <a:rPr lang="en-US" dirty="0"/>
              <a:t>The Food Tracker is a sophisticated food search platform that allows the user to discover new recipes from all over the world to prepare.</a:t>
            </a:r>
          </a:p>
          <a:p>
            <a:pPr marL="457200" indent="-342900">
              <a:spcBef>
                <a:spcPts val="0"/>
              </a:spcBef>
              <a:buSzPts val="1800"/>
              <a:buFont typeface="Arial" panose="020B0604020202020204" pitchFamily="34" charset="0"/>
              <a:buChar char="●"/>
            </a:pPr>
            <a:endParaRPr lang="en-US" dirty="0"/>
          </a:p>
          <a:p>
            <a:pPr marL="457200" indent="-342900">
              <a:spcBef>
                <a:spcPts val="0"/>
              </a:spcBef>
              <a:buSzPts val="1800"/>
              <a:buFont typeface="Arial" panose="020B0604020202020204" pitchFamily="34" charset="0"/>
              <a:buChar char="●"/>
            </a:pPr>
            <a:r>
              <a:rPr lang="en-US" dirty="0"/>
              <a:t>You can choose a meal through different criteria:</a:t>
            </a:r>
          </a:p>
          <a:p>
            <a:pPr marL="800100" lvl="1" indent="-342900">
              <a:spcBef>
                <a:spcPts val="0"/>
              </a:spcBef>
              <a:buSzPts val="1800"/>
              <a:buFont typeface="Arial" panose="020B0604020202020204" pitchFamily="34" charset="0"/>
              <a:buChar char="●"/>
            </a:pPr>
            <a:r>
              <a:rPr lang="en-US" dirty="0"/>
              <a:t>Through the five most popular dishes</a:t>
            </a:r>
          </a:p>
          <a:p>
            <a:pPr marL="800100" lvl="1" indent="-342900">
              <a:spcBef>
                <a:spcPts val="0"/>
              </a:spcBef>
              <a:buSzPts val="1800"/>
              <a:buFont typeface="Arial" panose="020B0604020202020204" pitchFamily="34" charset="0"/>
              <a:buChar char="●"/>
            </a:pPr>
            <a:r>
              <a:rPr lang="en-US" dirty="0"/>
              <a:t>Through featured ingredients -&gt; you will be directed to every dish that employs a particular ingredient.</a:t>
            </a:r>
          </a:p>
          <a:p>
            <a:pPr marL="800100" lvl="1" indent="-342900">
              <a:spcBef>
                <a:spcPts val="0"/>
              </a:spcBef>
              <a:buSzPts val="1800"/>
              <a:buFont typeface="Arial" panose="020B0604020202020204" pitchFamily="34" charset="0"/>
              <a:buChar char="●"/>
            </a:pPr>
            <a:r>
              <a:rPr lang="en-US" dirty="0"/>
              <a:t>A random list of five dishes -&gt; constantly updated every time the site is refreshed.</a:t>
            </a:r>
          </a:p>
          <a:p>
            <a:pPr marL="800100" lvl="1" indent="-342900">
              <a:spcBef>
                <a:spcPts val="0"/>
              </a:spcBef>
              <a:buSzPts val="1800"/>
              <a:buFont typeface="Arial" panose="020B0604020202020204" pitchFamily="34" charset="0"/>
              <a:buChar char="●"/>
            </a:pPr>
            <a:r>
              <a:rPr lang="en-US" dirty="0"/>
              <a:t>Through every country whose database has at least one meal incorporated.</a:t>
            </a:r>
          </a:p>
          <a:p>
            <a:pPr marL="457200" indent="-342900">
              <a:spcBef>
                <a:spcPts val="0"/>
              </a:spcBef>
              <a:buSzPts val="1800"/>
              <a:buFont typeface="Arial" panose="020B0604020202020204" pitchFamily="34" charset="0"/>
              <a:buChar char="●"/>
            </a:pPr>
            <a:endParaRPr lang="en-US" dirty="0"/>
          </a:p>
          <a:p>
            <a:pPr marL="457200" indent="-342900">
              <a:spcBef>
                <a:spcPts val="0"/>
              </a:spcBef>
              <a:buSzPts val="1800"/>
              <a:buFont typeface="Arial" panose="020B0604020202020204" pitchFamily="34" charset="0"/>
              <a:buChar char="●"/>
            </a:pPr>
            <a:r>
              <a:rPr lang="en-US" dirty="0"/>
              <a:t>When you select a meal based in any of these criteria, you will be directed to the recipe section, which contains the list of ingredients with its picture and measures as well as the preparation process.</a:t>
            </a:r>
          </a:p>
        </p:txBody>
      </p:sp>
      <p:sp>
        <p:nvSpPr>
          <p:cNvPr id="5" name="Google Shape;65;p15">
            <a:extLst>
              <a:ext uri="{FF2B5EF4-FFF2-40B4-BE49-F238E27FC236}">
                <a16:creationId xmlns:a16="http://schemas.microsoft.com/office/drawing/2014/main" id="{E4A0D60A-80D0-86BF-1910-327D806E9957}"/>
              </a:ext>
            </a:extLst>
          </p:cNvPr>
          <p:cNvSpPr txBox="1">
            <a:spLocks/>
          </p:cNvSpPr>
          <p:nvPr/>
        </p:nvSpPr>
        <p:spPr>
          <a:xfrm>
            <a:off x="311700" y="445025"/>
            <a:ext cx="8520600" cy="572700"/>
          </a:xfrm>
          <a:prstGeom prst="rect">
            <a:avLst/>
          </a:prstGeom>
        </p:spPr>
        <p:txBody>
          <a:bodyPr spcFirstLastPara="1" vert="horz" wrap="square" lIns="91425" tIns="91425" rIns="91425" bIns="91425" rtlCol="0" anchor="t" anchorCtr="0">
            <a:noAutofit/>
          </a:bodyPr>
          <a:lstStyle>
            <a:lvl1pPr lvl="0" algn="ctr" defTabSz="685800" rtl="0" eaLnBrk="1" latinLnBrk="0" hangingPunct="1">
              <a:lnSpc>
                <a:spcPct val="90000"/>
              </a:lnSpc>
              <a:spcBef>
                <a:spcPts val="0"/>
              </a:spcBef>
              <a:spcAft>
                <a:spcPts val="0"/>
              </a:spcAft>
              <a:buSzPts val="3600"/>
              <a:buNone/>
              <a:defRPr sz="3600" b="0" i="0" kern="1200" cap="all">
                <a:solidFill>
                  <a:schemeClr val="tx1"/>
                </a:solidFill>
                <a:effectLst/>
                <a:latin typeface="+mj-lt"/>
                <a:ea typeface="+mj-ea"/>
                <a:cs typeface="+mj-cs"/>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pPr algn="l"/>
            <a:r>
              <a:rPr lang="es-PE" dirty="0"/>
              <a:t>WHO WE ARE?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6EA11C-D852-DB8B-87F2-0D092EF158FA}"/>
              </a:ext>
            </a:extLst>
          </p:cNvPr>
          <p:cNvSpPr>
            <a:spLocks noGrp="1"/>
          </p:cNvSpPr>
          <p:nvPr>
            <p:ph type="title"/>
          </p:nvPr>
        </p:nvSpPr>
        <p:spPr/>
        <p:txBody>
          <a:bodyPr/>
          <a:lstStyle/>
          <a:p>
            <a:r>
              <a:rPr lang="es-PE" dirty="0"/>
              <a:t>SEARCH FOR YOUR RECIPE</a:t>
            </a:r>
          </a:p>
        </p:txBody>
      </p:sp>
      <p:pic>
        <p:nvPicPr>
          <p:cNvPr id="5" name="Imagen 4">
            <a:extLst>
              <a:ext uri="{FF2B5EF4-FFF2-40B4-BE49-F238E27FC236}">
                <a16:creationId xmlns:a16="http://schemas.microsoft.com/office/drawing/2014/main" id="{E23B6B29-5144-DECB-818D-FFE5E19CECF3}"/>
              </a:ext>
            </a:extLst>
          </p:cNvPr>
          <p:cNvPicPr>
            <a:picLocks noChangeAspect="1"/>
          </p:cNvPicPr>
          <p:nvPr/>
        </p:nvPicPr>
        <p:blipFill>
          <a:blip r:embed="rId2"/>
          <a:stretch>
            <a:fillRect/>
          </a:stretch>
        </p:blipFill>
        <p:spPr>
          <a:xfrm>
            <a:off x="1231808" y="921074"/>
            <a:ext cx="6680384" cy="4126529"/>
          </a:xfrm>
          <a:prstGeom prst="rect">
            <a:avLst/>
          </a:prstGeom>
        </p:spPr>
      </p:pic>
      <p:sp>
        <p:nvSpPr>
          <p:cNvPr id="6" name="Flecha: a la derecha 5">
            <a:extLst>
              <a:ext uri="{FF2B5EF4-FFF2-40B4-BE49-F238E27FC236}">
                <a16:creationId xmlns:a16="http://schemas.microsoft.com/office/drawing/2014/main" id="{E474E19A-1485-CD56-E8BC-F938CCFB3C29}"/>
              </a:ext>
            </a:extLst>
          </p:cNvPr>
          <p:cNvSpPr/>
          <p:nvPr/>
        </p:nvSpPr>
        <p:spPr>
          <a:xfrm rot="16200000">
            <a:off x="6625990" y="738880"/>
            <a:ext cx="504293" cy="3203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CuadroTexto 6">
            <a:extLst>
              <a:ext uri="{FF2B5EF4-FFF2-40B4-BE49-F238E27FC236}">
                <a16:creationId xmlns:a16="http://schemas.microsoft.com/office/drawing/2014/main" id="{C811123A-CB79-8B9B-4889-6A1BAB8F751D}"/>
              </a:ext>
            </a:extLst>
          </p:cNvPr>
          <p:cNvSpPr txBox="1"/>
          <p:nvPr/>
        </p:nvSpPr>
        <p:spPr>
          <a:xfrm>
            <a:off x="6265570" y="314220"/>
            <a:ext cx="1545507" cy="261610"/>
          </a:xfrm>
          <a:prstGeom prst="rect">
            <a:avLst/>
          </a:prstGeom>
          <a:solidFill>
            <a:schemeClr val="accent1"/>
          </a:solidFill>
        </p:spPr>
        <p:txBody>
          <a:bodyPr wrap="square" rtlCol="0">
            <a:spAutoFit/>
          </a:bodyPr>
          <a:lstStyle/>
          <a:p>
            <a:r>
              <a:rPr lang="en-US" sz="1050" b="1" dirty="0">
                <a:solidFill>
                  <a:schemeClr val="bg1"/>
                </a:solidFill>
              </a:rPr>
              <a:t>Header &amp; Navigation</a:t>
            </a:r>
          </a:p>
        </p:txBody>
      </p:sp>
      <p:sp>
        <p:nvSpPr>
          <p:cNvPr id="8" name="Flecha: a la derecha 7">
            <a:extLst>
              <a:ext uri="{FF2B5EF4-FFF2-40B4-BE49-F238E27FC236}">
                <a16:creationId xmlns:a16="http://schemas.microsoft.com/office/drawing/2014/main" id="{9DC14702-25FB-95AA-5987-5E696231FE50}"/>
              </a:ext>
            </a:extLst>
          </p:cNvPr>
          <p:cNvSpPr/>
          <p:nvPr/>
        </p:nvSpPr>
        <p:spPr>
          <a:xfrm>
            <a:off x="7232255" y="1736718"/>
            <a:ext cx="504293" cy="3203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CuadroTexto 8">
            <a:extLst>
              <a:ext uri="{FF2B5EF4-FFF2-40B4-BE49-F238E27FC236}">
                <a16:creationId xmlns:a16="http://schemas.microsoft.com/office/drawing/2014/main" id="{D9B86DF1-103E-AEA8-1B62-351F0FCC4D9E}"/>
              </a:ext>
            </a:extLst>
          </p:cNvPr>
          <p:cNvSpPr txBox="1"/>
          <p:nvPr/>
        </p:nvSpPr>
        <p:spPr>
          <a:xfrm>
            <a:off x="7811077" y="1736718"/>
            <a:ext cx="925781" cy="415498"/>
          </a:xfrm>
          <a:prstGeom prst="rect">
            <a:avLst/>
          </a:prstGeom>
          <a:solidFill>
            <a:schemeClr val="accent1"/>
          </a:solidFill>
        </p:spPr>
        <p:txBody>
          <a:bodyPr wrap="square" rtlCol="0">
            <a:spAutoFit/>
          </a:bodyPr>
          <a:lstStyle/>
          <a:p>
            <a:r>
              <a:rPr lang="en-US" sz="1050" b="1" dirty="0">
                <a:solidFill>
                  <a:schemeClr val="bg1"/>
                </a:solidFill>
              </a:rPr>
              <a:t>List of Ingredients</a:t>
            </a:r>
          </a:p>
        </p:txBody>
      </p:sp>
      <p:sp>
        <p:nvSpPr>
          <p:cNvPr id="10" name="Flecha: a la derecha 9">
            <a:extLst>
              <a:ext uri="{FF2B5EF4-FFF2-40B4-BE49-F238E27FC236}">
                <a16:creationId xmlns:a16="http://schemas.microsoft.com/office/drawing/2014/main" id="{29E90220-7DFA-FDDA-D4B7-58DDAE42DA37}"/>
              </a:ext>
            </a:extLst>
          </p:cNvPr>
          <p:cNvSpPr/>
          <p:nvPr/>
        </p:nvSpPr>
        <p:spPr>
          <a:xfrm rot="10800000">
            <a:off x="1464415" y="1831842"/>
            <a:ext cx="504293" cy="3203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1" name="CuadroTexto 10">
            <a:extLst>
              <a:ext uri="{FF2B5EF4-FFF2-40B4-BE49-F238E27FC236}">
                <a16:creationId xmlns:a16="http://schemas.microsoft.com/office/drawing/2014/main" id="{1C5EDEAA-0B1F-4A21-EC32-90E6332777B1}"/>
              </a:ext>
            </a:extLst>
          </p:cNvPr>
          <p:cNvSpPr txBox="1"/>
          <p:nvPr/>
        </p:nvSpPr>
        <p:spPr>
          <a:xfrm>
            <a:off x="407143" y="1784280"/>
            <a:ext cx="1000310" cy="415498"/>
          </a:xfrm>
          <a:prstGeom prst="rect">
            <a:avLst/>
          </a:prstGeom>
          <a:solidFill>
            <a:schemeClr val="accent1"/>
          </a:solidFill>
        </p:spPr>
        <p:txBody>
          <a:bodyPr wrap="square" rtlCol="0">
            <a:spAutoFit/>
          </a:bodyPr>
          <a:lstStyle/>
          <a:p>
            <a:r>
              <a:rPr lang="en-US" sz="1050" b="1" dirty="0">
                <a:solidFill>
                  <a:schemeClr val="bg1"/>
                </a:solidFill>
              </a:rPr>
              <a:t>Your selected dish</a:t>
            </a:r>
          </a:p>
        </p:txBody>
      </p:sp>
      <p:sp>
        <p:nvSpPr>
          <p:cNvPr id="12" name="Flecha: a la derecha 11">
            <a:extLst>
              <a:ext uri="{FF2B5EF4-FFF2-40B4-BE49-F238E27FC236}">
                <a16:creationId xmlns:a16="http://schemas.microsoft.com/office/drawing/2014/main" id="{0A81C678-0FB1-615F-9365-1EED11C7F8AD}"/>
              </a:ext>
            </a:extLst>
          </p:cNvPr>
          <p:cNvSpPr/>
          <p:nvPr/>
        </p:nvSpPr>
        <p:spPr>
          <a:xfrm rot="10800000">
            <a:off x="1407453" y="4222426"/>
            <a:ext cx="504293" cy="3203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3" name="CuadroTexto 12">
            <a:extLst>
              <a:ext uri="{FF2B5EF4-FFF2-40B4-BE49-F238E27FC236}">
                <a16:creationId xmlns:a16="http://schemas.microsoft.com/office/drawing/2014/main" id="{2A00AC5E-3529-45AE-682A-A7B01A01866C}"/>
              </a:ext>
            </a:extLst>
          </p:cNvPr>
          <p:cNvSpPr txBox="1"/>
          <p:nvPr/>
        </p:nvSpPr>
        <p:spPr>
          <a:xfrm>
            <a:off x="319321" y="4174864"/>
            <a:ext cx="1000310" cy="415498"/>
          </a:xfrm>
          <a:prstGeom prst="rect">
            <a:avLst/>
          </a:prstGeom>
          <a:solidFill>
            <a:schemeClr val="accent1"/>
          </a:solidFill>
        </p:spPr>
        <p:txBody>
          <a:bodyPr wrap="square" rtlCol="0">
            <a:spAutoFit/>
          </a:bodyPr>
          <a:lstStyle/>
          <a:p>
            <a:r>
              <a:rPr lang="en-US" sz="1050" b="1" dirty="0">
                <a:solidFill>
                  <a:schemeClr val="bg1"/>
                </a:solidFill>
              </a:rPr>
              <a:t>Cooking instructions</a:t>
            </a:r>
          </a:p>
        </p:txBody>
      </p:sp>
      <p:sp>
        <p:nvSpPr>
          <p:cNvPr id="14" name="Flecha: a la derecha 13">
            <a:extLst>
              <a:ext uri="{FF2B5EF4-FFF2-40B4-BE49-F238E27FC236}">
                <a16:creationId xmlns:a16="http://schemas.microsoft.com/office/drawing/2014/main" id="{5BA9D8DE-0144-AAAF-27D9-AC1455AA00C9}"/>
              </a:ext>
            </a:extLst>
          </p:cNvPr>
          <p:cNvSpPr/>
          <p:nvPr/>
        </p:nvSpPr>
        <p:spPr>
          <a:xfrm>
            <a:off x="7577612" y="4727229"/>
            <a:ext cx="504293" cy="3203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5" name="CuadroTexto 14">
            <a:extLst>
              <a:ext uri="{FF2B5EF4-FFF2-40B4-BE49-F238E27FC236}">
                <a16:creationId xmlns:a16="http://schemas.microsoft.com/office/drawing/2014/main" id="{C413B8EA-CDEF-722B-6FF1-62C9E73B3F3F}"/>
              </a:ext>
            </a:extLst>
          </p:cNvPr>
          <p:cNvSpPr txBox="1"/>
          <p:nvPr/>
        </p:nvSpPr>
        <p:spPr>
          <a:xfrm>
            <a:off x="8133816" y="4756611"/>
            <a:ext cx="690863" cy="261610"/>
          </a:xfrm>
          <a:prstGeom prst="rect">
            <a:avLst/>
          </a:prstGeom>
          <a:solidFill>
            <a:schemeClr val="accent1"/>
          </a:solidFill>
        </p:spPr>
        <p:txBody>
          <a:bodyPr wrap="square" rtlCol="0">
            <a:spAutoFit/>
          </a:bodyPr>
          <a:lstStyle/>
          <a:p>
            <a:r>
              <a:rPr lang="en-US" sz="1050" b="1" dirty="0">
                <a:solidFill>
                  <a:schemeClr val="bg1"/>
                </a:solidFill>
              </a:rPr>
              <a:t>Footer</a:t>
            </a:r>
          </a:p>
        </p:txBody>
      </p:sp>
    </p:spTree>
    <p:extLst>
      <p:ext uri="{BB962C8B-B14F-4D97-AF65-F5344CB8AC3E}">
        <p14:creationId xmlns:p14="http://schemas.microsoft.com/office/powerpoint/2010/main" val="1134702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Concept</a:t>
            </a:r>
            <a:endParaRPr dirty="0"/>
          </a:p>
        </p:txBody>
      </p:sp>
      <p:sp>
        <p:nvSpPr>
          <p:cNvPr id="66" name="Google Shape;66;p15"/>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Description</a:t>
            </a:r>
          </a:p>
          <a:p>
            <a:pPr lvl="1" indent="-342900">
              <a:spcBef>
                <a:spcPts val="0"/>
              </a:spcBef>
              <a:buSzPts val="1800"/>
              <a:buChar char="●"/>
            </a:pPr>
            <a:r>
              <a:rPr lang="en-US" dirty="0"/>
              <a:t>The Food Tracker is an online search platform that has multiple criteria selection to access for different types of dishes from all over the world. These criteria selection comes in different fields from ingredients</a:t>
            </a:r>
            <a:r>
              <a:rPr lang="es-PE" dirty="0"/>
              <a:t>, </a:t>
            </a:r>
            <a:r>
              <a:rPr lang="en-US" dirty="0"/>
              <a:t>meals by country</a:t>
            </a:r>
            <a:r>
              <a:rPr lang="es-PE" dirty="0"/>
              <a:t>, </a:t>
            </a:r>
            <a:r>
              <a:rPr lang="en-US" dirty="0"/>
              <a:t>popularity or randomly selected</a:t>
            </a:r>
            <a:r>
              <a:rPr lang="es-PE" dirty="0"/>
              <a:t>. </a:t>
            </a:r>
            <a:endParaRPr dirty="0"/>
          </a:p>
          <a:p>
            <a:pPr marL="457200" lvl="0" indent="-342900" algn="l" rtl="0">
              <a:spcBef>
                <a:spcPts val="0"/>
              </a:spcBef>
              <a:spcAft>
                <a:spcPts val="0"/>
              </a:spcAft>
              <a:buSzPts val="1800"/>
              <a:buChar char="●"/>
            </a:pPr>
            <a:r>
              <a:rPr lang="en" dirty="0"/>
              <a:t>Motivation for development?</a:t>
            </a:r>
          </a:p>
          <a:p>
            <a:pPr lvl="1" indent="-342900">
              <a:spcBef>
                <a:spcPts val="0"/>
              </a:spcBef>
              <a:buSzPts val="1800"/>
              <a:buChar char="●"/>
            </a:pPr>
            <a:r>
              <a:rPr lang="en-US" dirty="0"/>
              <a:t>Develop a platform that will connect people across the world by trying new dishes from unexpected places.</a:t>
            </a:r>
          </a:p>
          <a:p>
            <a:pPr lvl="1" indent="-342900">
              <a:spcBef>
                <a:spcPts val="0"/>
              </a:spcBef>
              <a:buSzPts val="1800"/>
              <a:buChar char="●"/>
            </a:pPr>
            <a:r>
              <a:rPr lang="en-US" dirty="0"/>
              <a:t>Present and upgrade the platform by incorporating new functions and features in every upcoming version.</a:t>
            </a:r>
          </a:p>
          <a:p>
            <a:pPr marL="457200" lvl="0" indent="-342900" algn="l" rtl="0">
              <a:spcBef>
                <a:spcPts val="0"/>
              </a:spcBef>
              <a:spcAft>
                <a:spcPts val="0"/>
              </a:spcAft>
              <a:buSzPts val="1800"/>
              <a:buChar char="●"/>
            </a:pPr>
            <a:r>
              <a:rPr lang="en" dirty="0"/>
              <a:t>User story</a:t>
            </a:r>
          </a:p>
          <a:p>
            <a:pPr lvl="1" indent="-342900">
              <a:spcBef>
                <a:spcPts val="0"/>
              </a:spcBef>
              <a:buSzPts val="1800"/>
              <a:buChar char="●"/>
            </a:pPr>
            <a:r>
              <a:rPr lang="en-US" dirty="0"/>
              <a:t>AS A food enthusiast</a:t>
            </a:r>
          </a:p>
          <a:p>
            <a:pPr lvl="1" indent="-342900">
              <a:spcBef>
                <a:spcPts val="0"/>
              </a:spcBef>
              <a:buSzPts val="1800"/>
              <a:buChar char="●"/>
            </a:pPr>
            <a:r>
              <a:rPr lang="en-US" dirty="0"/>
              <a:t>I WANT to see try new dishes from different places based on its ingredients and cooking process.</a:t>
            </a:r>
          </a:p>
          <a:p>
            <a:pPr lvl="1" indent="-342900">
              <a:spcBef>
                <a:spcPts val="0"/>
              </a:spcBef>
              <a:buSzPts val="1800"/>
              <a:buChar char="●"/>
            </a:pPr>
            <a:r>
              <a:rPr lang="en-US" dirty="0"/>
              <a:t>SO THAT I cook them more frequently</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Process</a:t>
            </a:r>
            <a:endParaRPr/>
          </a:p>
        </p:txBody>
      </p:sp>
      <p:sp>
        <p:nvSpPr>
          <p:cNvPr id="72" name="Google Shape;72;p16"/>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200" dirty="0"/>
              <a:t>Technologies used</a:t>
            </a:r>
          </a:p>
          <a:p>
            <a:pPr lvl="1" indent="-342900">
              <a:spcBef>
                <a:spcPts val="0"/>
              </a:spcBef>
              <a:buSzPts val="1800"/>
              <a:buChar char="●"/>
            </a:pPr>
            <a:r>
              <a:rPr lang="es-PE" sz="1100" dirty="0"/>
              <a:t>VS </a:t>
            </a:r>
            <a:r>
              <a:rPr lang="es-PE" sz="1100" dirty="0" err="1"/>
              <a:t>code</a:t>
            </a:r>
            <a:r>
              <a:rPr lang="es-PE" sz="1100" dirty="0"/>
              <a:t> -&gt; </a:t>
            </a:r>
            <a:r>
              <a:rPr lang="es-PE" sz="1100" dirty="0" err="1"/>
              <a:t>html</a:t>
            </a:r>
            <a:r>
              <a:rPr lang="es-PE" sz="1100" dirty="0"/>
              <a:t>, CSS and JavaScript files</a:t>
            </a:r>
          </a:p>
          <a:p>
            <a:pPr lvl="1" indent="-342900">
              <a:spcBef>
                <a:spcPts val="0"/>
              </a:spcBef>
              <a:buSzPts val="1800"/>
              <a:buChar char="●"/>
            </a:pPr>
            <a:r>
              <a:rPr lang="es-PE" sz="1100" dirty="0"/>
              <a:t>CSS </a:t>
            </a:r>
            <a:r>
              <a:rPr lang="es-PE" sz="1100" dirty="0" err="1"/>
              <a:t>framework</a:t>
            </a:r>
            <a:r>
              <a:rPr lang="es-PE" sz="1100" dirty="0"/>
              <a:t> -&gt; </a:t>
            </a:r>
            <a:r>
              <a:rPr lang="es-PE" sz="1100" dirty="0" err="1"/>
              <a:t>Tailwind</a:t>
            </a:r>
            <a:endParaRPr lang="es-PE" sz="1100" dirty="0"/>
          </a:p>
          <a:p>
            <a:pPr lvl="1" indent="-342900">
              <a:spcBef>
                <a:spcPts val="0"/>
              </a:spcBef>
              <a:buSzPts val="1800"/>
              <a:buChar char="●"/>
            </a:pPr>
            <a:r>
              <a:rPr lang="es-PE" sz="1100" dirty="0"/>
              <a:t>Web </a:t>
            </a:r>
            <a:r>
              <a:rPr lang="es-PE" sz="1100" dirty="0" err="1"/>
              <a:t>APIs</a:t>
            </a:r>
            <a:r>
              <a:rPr lang="es-PE" sz="1100" dirty="0"/>
              <a:t> </a:t>
            </a:r>
            <a:r>
              <a:rPr lang="es-PE" sz="1100" dirty="0" err="1"/>
              <a:t>from</a:t>
            </a:r>
            <a:r>
              <a:rPr lang="es-PE" sz="1100" dirty="0"/>
              <a:t> </a:t>
            </a:r>
            <a:r>
              <a:rPr lang="es-PE" sz="1100" dirty="0">
                <a:hlinkClick r:id="rId3"/>
              </a:rPr>
              <a:t>https://www.themealdb.com/</a:t>
            </a:r>
            <a:r>
              <a:rPr lang="es-PE" sz="1100" dirty="0"/>
              <a:t> </a:t>
            </a:r>
            <a:endParaRPr sz="1100" dirty="0"/>
          </a:p>
          <a:p>
            <a:pPr marL="457200" lvl="0" indent="-342900" algn="l" rtl="0">
              <a:spcBef>
                <a:spcPts val="0"/>
              </a:spcBef>
              <a:spcAft>
                <a:spcPts val="0"/>
              </a:spcAft>
              <a:buSzPts val="1800"/>
              <a:buChar char="●"/>
            </a:pPr>
            <a:r>
              <a:rPr lang="en" sz="1200" dirty="0"/>
              <a:t>Breakdown of tasks and roles</a:t>
            </a:r>
          </a:p>
          <a:p>
            <a:pPr lvl="1" indent="-342900">
              <a:spcBef>
                <a:spcPts val="0"/>
              </a:spcBef>
              <a:buSzPts val="1800"/>
              <a:buChar char="●"/>
            </a:pPr>
            <a:r>
              <a:rPr lang="es-PE" sz="1100" dirty="0" err="1"/>
              <a:t>Development</a:t>
            </a:r>
            <a:r>
              <a:rPr lang="es-PE" sz="1100" dirty="0"/>
              <a:t> </a:t>
            </a:r>
            <a:r>
              <a:rPr lang="es-PE" sz="1100" dirty="0" err="1"/>
              <a:t>of</a:t>
            </a:r>
            <a:r>
              <a:rPr lang="es-PE" sz="1100" dirty="0"/>
              <a:t> </a:t>
            </a:r>
            <a:r>
              <a:rPr lang="es-PE" sz="1100" dirty="0" err="1"/>
              <a:t>the</a:t>
            </a:r>
            <a:r>
              <a:rPr lang="es-PE" sz="1100" dirty="0"/>
              <a:t> </a:t>
            </a:r>
            <a:r>
              <a:rPr lang="es-PE" sz="1100" dirty="0" err="1"/>
              <a:t>Main</a:t>
            </a:r>
            <a:r>
              <a:rPr lang="es-PE" sz="1100" dirty="0"/>
              <a:t> page</a:t>
            </a:r>
          </a:p>
          <a:p>
            <a:pPr lvl="2" indent="-342900">
              <a:spcBef>
                <a:spcPts val="0"/>
              </a:spcBef>
              <a:buSzPts val="1800"/>
              <a:buChar char="●"/>
            </a:pPr>
            <a:r>
              <a:rPr lang="es-PE" sz="1050" dirty="0"/>
              <a:t>AA -&gt; </a:t>
            </a:r>
            <a:r>
              <a:rPr lang="es-PE" sz="1050" dirty="0" err="1"/>
              <a:t>Sections</a:t>
            </a:r>
            <a:r>
              <a:rPr lang="es-PE" sz="1050" dirty="0"/>
              <a:t>: Popular </a:t>
            </a:r>
            <a:r>
              <a:rPr lang="es-PE" sz="1050" dirty="0" err="1"/>
              <a:t>Ingredients</a:t>
            </a:r>
            <a:r>
              <a:rPr lang="es-PE" sz="1050" dirty="0"/>
              <a:t> / </a:t>
            </a:r>
            <a:r>
              <a:rPr lang="es-PE" sz="1050" dirty="0" err="1"/>
              <a:t>Random</a:t>
            </a:r>
            <a:r>
              <a:rPr lang="es-PE" sz="1050" dirty="0"/>
              <a:t> </a:t>
            </a:r>
            <a:r>
              <a:rPr lang="es-PE" sz="1050" dirty="0" err="1"/>
              <a:t>Meals</a:t>
            </a:r>
            <a:r>
              <a:rPr lang="es-PE" sz="1050" dirty="0"/>
              <a:t> / </a:t>
            </a:r>
            <a:r>
              <a:rPr lang="es-PE" sz="1050" dirty="0" err="1"/>
              <a:t>Browse</a:t>
            </a:r>
            <a:r>
              <a:rPr lang="es-PE" sz="1050" dirty="0"/>
              <a:t> </a:t>
            </a:r>
            <a:r>
              <a:rPr lang="es-PE" sz="1050" dirty="0" err="1"/>
              <a:t>Countries</a:t>
            </a:r>
            <a:endParaRPr lang="es-PE" sz="1050" dirty="0"/>
          </a:p>
          <a:p>
            <a:pPr lvl="2" indent="-342900">
              <a:spcBef>
                <a:spcPts val="0"/>
              </a:spcBef>
              <a:buSzPts val="1800"/>
              <a:buChar char="●"/>
            </a:pPr>
            <a:r>
              <a:rPr lang="es-PE" sz="1050" dirty="0"/>
              <a:t>GG -&gt; </a:t>
            </a:r>
            <a:r>
              <a:rPr lang="es-PE" sz="1050" dirty="0" err="1"/>
              <a:t>Sections</a:t>
            </a:r>
            <a:r>
              <a:rPr lang="es-PE" sz="1050" dirty="0"/>
              <a:t>: Popular </a:t>
            </a:r>
            <a:r>
              <a:rPr lang="es-PE" sz="1050" dirty="0" err="1"/>
              <a:t>Meals</a:t>
            </a:r>
            <a:r>
              <a:rPr lang="es-PE" sz="1050" dirty="0"/>
              <a:t> / </a:t>
            </a:r>
            <a:r>
              <a:rPr lang="es-PE" sz="1050" dirty="0" err="1"/>
              <a:t>Navigation</a:t>
            </a:r>
            <a:r>
              <a:rPr lang="es-PE" sz="1050" dirty="0"/>
              <a:t> (Home &amp; </a:t>
            </a:r>
            <a:r>
              <a:rPr lang="es-PE" sz="1050" dirty="0" err="1"/>
              <a:t>About</a:t>
            </a:r>
            <a:r>
              <a:rPr lang="es-PE" sz="1050" dirty="0"/>
              <a:t> </a:t>
            </a:r>
            <a:r>
              <a:rPr lang="es-PE" sz="1050" dirty="0" err="1"/>
              <a:t>Us</a:t>
            </a:r>
            <a:r>
              <a:rPr lang="es-PE" sz="1050" dirty="0"/>
              <a:t>) / </a:t>
            </a:r>
            <a:r>
              <a:rPr lang="es-PE" sz="1050" dirty="0" err="1"/>
              <a:t>Header</a:t>
            </a:r>
            <a:r>
              <a:rPr lang="es-PE" sz="1050" dirty="0"/>
              <a:t> / </a:t>
            </a:r>
            <a:r>
              <a:rPr lang="es-PE" sz="1050" dirty="0" err="1"/>
              <a:t>Footer</a:t>
            </a:r>
            <a:endParaRPr lang="es-PE" sz="1050" dirty="0"/>
          </a:p>
          <a:p>
            <a:pPr lvl="1" indent="-342900">
              <a:spcBef>
                <a:spcPts val="0"/>
              </a:spcBef>
              <a:buSzPts val="1800"/>
              <a:buChar char="●"/>
            </a:pPr>
            <a:r>
              <a:rPr lang="es-PE" sz="1100" dirty="0"/>
              <a:t>GG -&gt; </a:t>
            </a:r>
            <a:r>
              <a:rPr lang="es-PE" sz="1100" dirty="0" err="1"/>
              <a:t>About</a:t>
            </a:r>
            <a:r>
              <a:rPr lang="es-PE" sz="1100" dirty="0"/>
              <a:t> </a:t>
            </a:r>
            <a:r>
              <a:rPr lang="es-PE" sz="1100" dirty="0" err="1"/>
              <a:t>Us</a:t>
            </a:r>
            <a:r>
              <a:rPr lang="es-PE" sz="1100" dirty="0"/>
              <a:t> </a:t>
            </a:r>
            <a:r>
              <a:rPr lang="es-PE" sz="1100" dirty="0" err="1"/>
              <a:t>section</a:t>
            </a:r>
            <a:endParaRPr lang="es-PE" sz="1100" dirty="0"/>
          </a:p>
          <a:p>
            <a:pPr lvl="1" indent="-342900">
              <a:spcBef>
                <a:spcPts val="0"/>
              </a:spcBef>
              <a:buSzPts val="1800"/>
              <a:buChar char="●"/>
            </a:pPr>
            <a:r>
              <a:rPr lang="es-PE" sz="1100" dirty="0"/>
              <a:t>AA -&gt; </a:t>
            </a:r>
            <a:r>
              <a:rPr lang="es-PE" sz="1100" dirty="0" err="1"/>
              <a:t>Ingredients</a:t>
            </a:r>
            <a:r>
              <a:rPr lang="es-PE" sz="1100" dirty="0"/>
              <a:t> &amp; </a:t>
            </a:r>
            <a:r>
              <a:rPr lang="es-PE" sz="1100" dirty="0" err="1"/>
              <a:t>Meals</a:t>
            </a:r>
            <a:r>
              <a:rPr lang="es-PE" sz="1100" dirty="0"/>
              <a:t> </a:t>
            </a:r>
            <a:r>
              <a:rPr lang="es-PE" sz="1100" dirty="0" err="1"/>
              <a:t>by</a:t>
            </a:r>
            <a:r>
              <a:rPr lang="es-PE" sz="1100" dirty="0"/>
              <a:t> country </a:t>
            </a:r>
            <a:r>
              <a:rPr lang="es-PE" sz="1100" dirty="0" err="1"/>
              <a:t>sections</a:t>
            </a:r>
            <a:r>
              <a:rPr lang="es-PE" sz="1100" dirty="0"/>
              <a:t> -&gt; link </a:t>
            </a:r>
            <a:r>
              <a:rPr lang="es-PE" sz="1100" dirty="0" err="1"/>
              <a:t>to</a:t>
            </a:r>
            <a:r>
              <a:rPr lang="es-PE" sz="1100" dirty="0"/>
              <a:t> Food </a:t>
            </a:r>
            <a:r>
              <a:rPr lang="es-PE" sz="1100" dirty="0" err="1"/>
              <a:t>Recipe</a:t>
            </a:r>
            <a:r>
              <a:rPr lang="es-PE" sz="1100" dirty="0"/>
              <a:t> </a:t>
            </a:r>
            <a:r>
              <a:rPr lang="es-PE" sz="1100" dirty="0" err="1"/>
              <a:t>Section</a:t>
            </a:r>
            <a:endParaRPr lang="es-PE" sz="1100" dirty="0"/>
          </a:p>
          <a:p>
            <a:pPr lvl="1" indent="-342900">
              <a:spcBef>
                <a:spcPts val="0"/>
              </a:spcBef>
              <a:buSzPts val="1800"/>
              <a:buChar char="●"/>
            </a:pPr>
            <a:r>
              <a:rPr lang="es-PE" sz="1100" dirty="0"/>
              <a:t>AA &amp; GG -&gt; Food </a:t>
            </a:r>
            <a:r>
              <a:rPr lang="es-PE" sz="1100" dirty="0" err="1"/>
              <a:t>Recipe</a:t>
            </a:r>
            <a:r>
              <a:rPr lang="es-PE" sz="1100" dirty="0"/>
              <a:t> </a:t>
            </a:r>
            <a:r>
              <a:rPr lang="es-PE" sz="1100" dirty="0" err="1"/>
              <a:t>section</a:t>
            </a:r>
            <a:endParaRPr sz="1100" dirty="0"/>
          </a:p>
          <a:p>
            <a:pPr marL="457200" lvl="0" indent="-342900" algn="l" rtl="0">
              <a:spcBef>
                <a:spcPts val="0"/>
              </a:spcBef>
              <a:spcAft>
                <a:spcPts val="0"/>
              </a:spcAft>
              <a:buSzPts val="1800"/>
              <a:buChar char="●"/>
            </a:pPr>
            <a:r>
              <a:rPr lang="en" sz="1200" dirty="0"/>
              <a:t>Challenges</a:t>
            </a:r>
          </a:p>
          <a:p>
            <a:pPr lvl="1" indent="-342900">
              <a:spcBef>
                <a:spcPts val="0"/>
              </a:spcBef>
              <a:buSzPts val="1800"/>
              <a:buChar char="●"/>
            </a:pPr>
            <a:r>
              <a:rPr lang="en" sz="1100" dirty="0"/>
              <a:t>Create the Js files and sync the functions through the HTML docs to develop the search &amp; result sequence.</a:t>
            </a:r>
          </a:p>
          <a:p>
            <a:pPr lvl="1" indent="-342900">
              <a:spcBef>
                <a:spcPts val="0"/>
              </a:spcBef>
              <a:buSzPts val="1800"/>
              <a:buChar char="●"/>
            </a:pPr>
            <a:r>
              <a:rPr lang="en" sz="1100" dirty="0"/>
              <a:t>Update each HTML doc constantly through every new function created to sync it with the other HTML docs through the JS files.</a:t>
            </a:r>
            <a:endParaRPr sz="1100" dirty="0"/>
          </a:p>
          <a:p>
            <a:pPr marL="457200" lvl="0" indent="-342900" algn="l" rtl="0">
              <a:spcBef>
                <a:spcPts val="0"/>
              </a:spcBef>
              <a:spcAft>
                <a:spcPts val="0"/>
              </a:spcAft>
              <a:buSzPts val="1800"/>
              <a:buChar char="●"/>
            </a:pPr>
            <a:r>
              <a:rPr lang="en" sz="1200" dirty="0"/>
              <a:t>Successes</a:t>
            </a:r>
          </a:p>
          <a:p>
            <a:pPr lvl="1" indent="-342900">
              <a:spcBef>
                <a:spcPts val="0"/>
              </a:spcBef>
              <a:buSzPts val="1800"/>
              <a:buChar char="●"/>
            </a:pPr>
            <a:r>
              <a:rPr lang="en" sz="1100" dirty="0"/>
              <a:t>Development of MVP version that includes the basic display segment, search food by different criteria and food recipe segment</a:t>
            </a:r>
            <a:endParaRPr sz="11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65096" y="175212"/>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Demo</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Directions for Future Development</a:t>
            </a:r>
            <a:endParaRPr/>
          </a:p>
        </p:txBody>
      </p:sp>
      <p:sp>
        <p:nvSpPr>
          <p:cNvPr id="83" name="Google Shape;83;p18"/>
          <p:cNvSpPr txBox="1">
            <a:spLocks noGrp="1"/>
          </p:cNvSpPr>
          <p:nvPr>
            <p:ph type="body" idx="1"/>
          </p:nvPr>
        </p:nvSpPr>
        <p:spPr>
          <a:prstGeom prst="rect">
            <a:avLst/>
          </a:prstGeom>
        </p:spPr>
        <p:txBody>
          <a:bodyPr spcFirstLastPara="1" wrap="square" lIns="91425" tIns="91425" rIns="91425" bIns="91425" anchor="t" anchorCtr="0">
            <a:noAutofit/>
          </a:bodyPr>
          <a:lstStyle/>
          <a:p>
            <a:pPr marL="285750" indent="-285750">
              <a:spcAft>
                <a:spcPts val="1600"/>
              </a:spcAft>
            </a:pPr>
            <a:r>
              <a:rPr lang="en-US" dirty="0"/>
              <a:t>Version 1 -&gt; Inclusion of a search option for meals</a:t>
            </a:r>
          </a:p>
          <a:p>
            <a:pPr marL="285750" indent="-285750">
              <a:spcAft>
                <a:spcPts val="1600"/>
              </a:spcAft>
            </a:pPr>
            <a:r>
              <a:rPr lang="en-US" dirty="0"/>
              <a:t>Version 2 -&gt; V1 + Inclusion of a search button to a new section of all ingredients</a:t>
            </a:r>
          </a:p>
          <a:p>
            <a:pPr marL="285750" indent="-285750">
              <a:spcAft>
                <a:spcPts val="1600"/>
              </a:spcAft>
            </a:pPr>
            <a:r>
              <a:rPr lang="en-US" dirty="0"/>
              <a:t>Version 3 -&gt; V2 + adding new countries</a:t>
            </a:r>
          </a:p>
          <a:p>
            <a:pPr marL="285750" indent="-285750">
              <a:spcAft>
                <a:spcPts val="1600"/>
              </a:spcAft>
            </a:pPr>
            <a:r>
              <a:rPr lang="en-US" dirty="0"/>
              <a:t>Version 4 -&gt; V3 + adding new features like taste property (sweet, salty, bitter, etc.)</a:t>
            </a:r>
          </a:p>
          <a:p>
            <a:pPr marL="285750" indent="-285750">
              <a:spcAft>
                <a:spcPts val="1600"/>
              </a:spcAft>
            </a:pPr>
            <a:r>
              <a:rPr lang="en-US" dirty="0"/>
              <a:t>Version 5 -&gt; V4 + adding nutritional component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Links</a:t>
            </a:r>
            <a:endParaRPr/>
          </a:p>
        </p:txBody>
      </p:sp>
      <p:sp>
        <p:nvSpPr>
          <p:cNvPr id="89" name="Google Shape;89;p19"/>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Deployed</a:t>
            </a:r>
            <a:endParaRPr dirty="0"/>
          </a:p>
          <a:p>
            <a:pPr marL="457200" lvl="0" indent="-342900" algn="l" rtl="0">
              <a:spcBef>
                <a:spcPts val="0"/>
              </a:spcBef>
              <a:spcAft>
                <a:spcPts val="0"/>
              </a:spcAft>
              <a:buSzPts val="1800"/>
              <a:buChar char="●"/>
            </a:pPr>
            <a:r>
              <a:rPr lang="en" dirty="0"/>
              <a:t>GitHub repo - </a:t>
            </a:r>
            <a:r>
              <a:rPr lang="es-PE" dirty="0">
                <a:hlinkClick r:id="rId3"/>
              </a:rPr>
              <a:t>https://github.com/Ggariv/Project-1</a:t>
            </a:r>
            <a:r>
              <a:rPr lang="es-PE" dirty="0"/>
              <a:t> </a:t>
            </a:r>
            <a:endParaRPr dirty="0"/>
          </a:p>
        </p:txBody>
      </p:sp>
    </p:spTree>
  </p:cSld>
  <p:clrMapOvr>
    <a:masterClrMapping/>
  </p:clrMapOvr>
</p:sld>
</file>

<file path=ppt/theme/theme1.xml><?xml version="1.0" encoding="utf-8"?>
<a:theme xmlns:a="http://schemas.openxmlformats.org/drawingml/2006/main" name="Galería">
  <a:themeElements>
    <a:clrScheme name="Personalizado 1">
      <a:dk1>
        <a:sysClr val="windowText" lastClr="000000"/>
      </a:dk1>
      <a:lt1>
        <a:sysClr val="window" lastClr="FFFFFF"/>
      </a:lt1>
      <a:dk2>
        <a:srgbClr val="8F8F8F"/>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0</TotalTime>
  <Words>508</Words>
  <Application>Microsoft Office PowerPoint</Application>
  <PresentationFormat>Presentación en pantalla (16:9)</PresentationFormat>
  <Paragraphs>56</Paragraphs>
  <Slides>8</Slides>
  <Notes>7</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8</vt:i4>
      </vt:variant>
    </vt:vector>
  </HeadingPairs>
  <TitlesOfParts>
    <vt:vector size="11" baseType="lpstr">
      <vt:lpstr>Arial</vt:lpstr>
      <vt:lpstr>Gill Sans MT</vt:lpstr>
      <vt:lpstr>Galería</vt:lpstr>
      <vt:lpstr>The food tracker</vt:lpstr>
      <vt:lpstr>Presentación de PowerPoint</vt:lpstr>
      <vt:lpstr>SEARCH FOR YOUR RECIPE</vt:lpstr>
      <vt:lpstr>Concept</vt:lpstr>
      <vt:lpstr>Process</vt:lpstr>
      <vt:lpstr>Demo</vt:lpstr>
      <vt:lpstr>Directions for Future Development</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food tracker</dc:title>
  <cp:lastModifiedBy>Gonzalo Garcia Rivera</cp:lastModifiedBy>
  <cp:revision>7</cp:revision>
  <dcterms:modified xsi:type="dcterms:W3CDTF">2022-11-24T21:55:21Z</dcterms:modified>
</cp:coreProperties>
</file>