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7.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86" r:id="rId3"/>
    <p:sldId id="287" r:id="rId4"/>
    <p:sldId id="289" r:id="rId5"/>
    <p:sldId id="292" r:id="rId6"/>
    <p:sldId id="263" r:id="rId7"/>
    <p:sldId id="293" r:id="rId8"/>
    <p:sldId id="312" r:id="rId9"/>
    <p:sldId id="313" r:id="rId10"/>
    <p:sldId id="296" r:id="rId11"/>
    <p:sldId id="314" r:id="rId12"/>
    <p:sldId id="297" r:id="rId13"/>
    <p:sldId id="315" r:id="rId14"/>
    <p:sldId id="309" r:id="rId15"/>
    <p:sldId id="299" r:id="rId16"/>
    <p:sldId id="300" r:id="rId17"/>
    <p:sldId id="316" r:id="rId18"/>
    <p:sldId id="295" r:id="rId19"/>
    <p:sldId id="317" r:id="rId20"/>
    <p:sldId id="298" r:id="rId21"/>
    <p:sldId id="301" r:id="rId22"/>
    <p:sldId id="303" r:id="rId23"/>
    <p:sldId id="302" r:id="rId24"/>
    <p:sldId id="304" r:id="rId25"/>
    <p:sldId id="306" r:id="rId26"/>
    <p:sldId id="305" r:id="rId27"/>
    <p:sldId id="307" r:id="rId28"/>
    <p:sldId id="308" r:id="rId29"/>
    <p:sldId id="310" r:id="rId30"/>
    <p:sldId id="311" r:id="rId31"/>
    <p:sldId id="294" r:id="rId32"/>
    <p:sldId id="290" r:id="rId33"/>
    <p:sldId id="283"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59" autoAdjust="0"/>
    <p:restoredTop sz="94660"/>
  </p:normalViewPr>
  <p:slideViewPr>
    <p:cSldViewPr showGuides="1">
      <p:cViewPr varScale="1">
        <p:scale>
          <a:sx n="42" d="100"/>
          <a:sy n="42" d="100"/>
        </p:scale>
        <p:origin x="53" y="494"/>
      </p:cViewPr>
      <p:guideLst>
        <p:guide orient="horz" pos="1620"/>
        <p:guide pos="2880"/>
      </p:guideLst>
    </p:cSldViewPr>
  </p:slideViewPr>
  <p:notesTextViewPr>
    <p:cViewPr>
      <p:scale>
        <a:sx n="1" d="1"/>
        <a:sy n="1" d="1"/>
      </p:scale>
      <p:origin x="0" y="0"/>
    </p:cViewPr>
  </p:notesTextViewPr>
  <p:sorterViewPr>
    <p:cViewPr>
      <p:scale>
        <a:sx n="100" d="100"/>
        <a:sy n="100" d="100"/>
      </p:scale>
      <p:origin x="0" y="-107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Microsoft%20PowerPoint%20&#20013;&#30340;&#22270;&#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zh-CN"/>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747803797576045E-2"/>
          <c:y val="0.11038231693953302"/>
          <c:w val="0.88101184452978709"/>
          <c:h val="0.85214220508716876"/>
        </c:manualLayout>
      </c:layout>
      <c:pie3DChart>
        <c:varyColors val="1"/>
        <c:ser>
          <c:idx val="0"/>
          <c:order val="0"/>
          <c:tx>
            <c:strRef>
              <c:f>'[Microsoft PowerPoint 中的图表.xlsx]Sheet1'!$B$1</c:f>
              <c:strCache>
                <c:ptCount val="1"/>
                <c:pt idx="0">
                  <c:v>软件维护所占百分比</c:v>
                </c:pt>
              </c:strCache>
            </c:strRef>
          </c:tx>
          <c:dPt>
            <c:idx val="0"/>
            <c:bubble3D val="0"/>
            <c:spPr>
              <a:solidFill>
                <a:srgbClr val="FFC0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944-485C-AE66-7F4941A8ECC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944-485C-AE66-7F4941A8EC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944-485C-AE66-7F4941A8EC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944-485C-AE66-7F4941A8ECC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'[Microsoft PowerPoint 中的图表.xlsx]Sheet1'!$A$2:$A$5</c:f>
              <c:strCache>
                <c:ptCount val="4"/>
                <c:pt idx="0">
                  <c:v>完善性维护</c:v>
                </c:pt>
                <c:pt idx="1">
                  <c:v>改正性维护</c:v>
                </c:pt>
                <c:pt idx="2">
                  <c:v>适应性维护</c:v>
                </c:pt>
                <c:pt idx="3">
                  <c:v>其他维护活动</c:v>
                </c:pt>
              </c:strCache>
            </c:strRef>
          </c:cat>
          <c:val>
            <c:numRef>
              <c:f>'[Microsoft PowerPoint 中的图表.xlsx]Sheet1'!$B$2:$B$5</c:f>
              <c:numCache>
                <c:formatCode>General</c:formatCode>
                <c:ptCount val="4"/>
                <c:pt idx="0">
                  <c:v>58</c:v>
                </c:pt>
                <c:pt idx="1">
                  <c:v>18</c:v>
                </c:pt>
                <c:pt idx="2">
                  <c:v>20</c:v>
                </c:pt>
                <c:pt idx="3">
                  <c:v>4</c:v>
                </c:pt>
              </c:numCache>
            </c:numRef>
          </c:val>
          <c:extLst>
            <c:ext xmlns:c16="http://schemas.microsoft.com/office/drawing/2014/chart" uri="{C3380CC4-5D6E-409C-BE32-E72D297353CC}">
              <c16:uniqueId val="{00000008-0944-485C-AE66-7F4941A8ECC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800962079482213"/>
          <c:y val="1.8544410230771843E-2"/>
          <c:w val="0.25245680910329282"/>
          <c:h val="0.482072530742902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t>维护费用</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'[图表 在 08章 维护.ppt (兼容模式)]Sheet1'!$B$1</c:f>
              <c:strCache>
                <c:ptCount val="1"/>
                <c:pt idx="0">
                  <c:v>系列 1</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'[图表 在 08章 维护.ppt (兼容模式)]Sheet1'!$A$2:$A$5</c:f>
              <c:strCache>
                <c:ptCount val="3"/>
                <c:pt idx="0">
                  <c:v>1970年</c:v>
                </c:pt>
                <c:pt idx="1">
                  <c:v>1980年</c:v>
                </c:pt>
                <c:pt idx="2">
                  <c:v>1990年</c:v>
                </c:pt>
              </c:strCache>
            </c:strRef>
          </c:cat>
          <c:val>
            <c:numRef>
              <c:f>'[图表 在 08章 维护.ppt (兼容模式)]Sheet1'!$B$2:$B$5</c:f>
              <c:numCache>
                <c:formatCode>0%</c:formatCode>
                <c:ptCount val="4"/>
                <c:pt idx="0">
                  <c:v>0.4</c:v>
                </c:pt>
                <c:pt idx="1">
                  <c:v>0.6</c:v>
                </c:pt>
                <c:pt idx="2">
                  <c:v>0.8</c:v>
                </c:pt>
              </c:numCache>
            </c:numRef>
          </c:val>
          <c:extLst>
            <c:ext xmlns:c16="http://schemas.microsoft.com/office/drawing/2014/chart" uri="{C3380CC4-5D6E-409C-BE32-E72D297353CC}">
              <c16:uniqueId val="{00000000-2F88-47D7-BE64-06CEBD6CAF66}"/>
            </c:ext>
          </c:extLst>
        </c:ser>
        <c:dLbls>
          <c:showLegendKey val="0"/>
          <c:showVal val="0"/>
          <c:showCatName val="0"/>
          <c:showSerName val="0"/>
          <c:showPercent val="0"/>
          <c:showBubbleSize val="0"/>
        </c:dLbls>
        <c:gapWidth val="150"/>
        <c:shape val="box"/>
        <c:axId val="665359583"/>
        <c:axId val="1"/>
        <c:axId val="0"/>
      </c:bar3DChart>
      <c:catAx>
        <c:axId val="66535958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5359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2D9BF-EF06-4664-87D1-BA8B23334F46}"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DAAC2-3404-4325-BA90-11E1B895004A}" type="slidenum">
              <a:rPr lang="zh-CN" altLang="en-US" smtClean="0"/>
              <a:t>‹#›</a:t>
            </a:fld>
            <a:endParaRPr lang="zh-CN" altLang="en-US"/>
          </a:p>
        </p:txBody>
      </p:sp>
    </p:spTree>
    <p:extLst>
      <p:ext uri="{BB962C8B-B14F-4D97-AF65-F5344CB8AC3E}">
        <p14:creationId xmlns:p14="http://schemas.microsoft.com/office/powerpoint/2010/main" val="264442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4</a:t>
            </a:fld>
            <a:endParaRPr lang="zh-CN" altLang="en-US"/>
          </a:p>
        </p:txBody>
      </p:sp>
    </p:spTree>
    <p:extLst>
      <p:ext uri="{BB962C8B-B14F-4D97-AF65-F5344CB8AC3E}">
        <p14:creationId xmlns:p14="http://schemas.microsoft.com/office/powerpoint/2010/main" val="177032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22</a:t>
            </a:fld>
            <a:endParaRPr lang="zh-CN" altLang="en-US"/>
          </a:p>
        </p:txBody>
      </p:sp>
    </p:spTree>
    <p:extLst>
      <p:ext uri="{BB962C8B-B14F-4D97-AF65-F5344CB8AC3E}">
        <p14:creationId xmlns:p14="http://schemas.microsoft.com/office/powerpoint/2010/main" val="164786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23</a:t>
            </a:fld>
            <a:endParaRPr lang="zh-CN" altLang="en-US"/>
          </a:p>
        </p:txBody>
      </p:sp>
    </p:spTree>
    <p:extLst>
      <p:ext uri="{BB962C8B-B14F-4D97-AF65-F5344CB8AC3E}">
        <p14:creationId xmlns:p14="http://schemas.microsoft.com/office/powerpoint/2010/main" val="41683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24</a:t>
            </a:fld>
            <a:endParaRPr lang="zh-CN" altLang="en-US"/>
          </a:p>
        </p:txBody>
      </p:sp>
    </p:spTree>
    <p:extLst>
      <p:ext uri="{BB962C8B-B14F-4D97-AF65-F5344CB8AC3E}">
        <p14:creationId xmlns:p14="http://schemas.microsoft.com/office/powerpoint/2010/main" val="116917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25</a:t>
            </a:fld>
            <a:endParaRPr lang="zh-CN" altLang="en-US"/>
          </a:p>
        </p:txBody>
      </p:sp>
    </p:spTree>
    <p:extLst>
      <p:ext uri="{BB962C8B-B14F-4D97-AF65-F5344CB8AC3E}">
        <p14:creationId xmlns:p14="http://schemas.microsoft.com/office/powerpoint/2010/main" val="137101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26</a:t>
            </a:fld>
            <a:endParaRPr lang="zh-CN" altLang="en-US"/>
          </a:p>
        </p:txBody>
      </p:sp>
    </p:spTree>
    <p:extLst>
      <p:ext uri="{BB962C8B-B14F-4D97-AF65-F5344CB8AC3E}">
        <p14:creationId xmlns:p14="http://schemas.microsoft.com/office/powerpoint/2010/main" val="212465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27</a:t>
            </a:fld>
            <a:endParaRPr lang="zh-CN" altLang="en-US"/>
          </a:p>
        </p:txBody>
      </p:sp>
    </p:spTree>
    <p:extLst>
      <p:ext uri="{BB962C8B-B14F-4D97-AF65-F5344CB8AC3E}">
        <p14:creationId xmlns:p14="http://schemas.microsoft.com/office/powerpoint/2010/main" val="977859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28</a:t>
            </a:fld>
            <a:endParaRPr lang="zh-CN" altLang="en-US"/>
          </a:p>
        </p:txBody>
      </p:sp>
    </p:spTree>
    <p:extLst>
      <p:ext uri="{BB962C8B-B14F-4D97-AF65-F5344CB8AC3E}">
        <p14:creationId xmlns:p14="http://schemas.microsoft.com/office/powerpoint/2010/main" val="473587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29</a:t>
            </a:fld>
            <a:endParaRPr lang="zh-CN" altLang="en-US"/>
          </a:p>
        </p:txBody>
      </p:sp>
    </p:spTree>
    <p:extLst>
      <p:ext uri="{BB962C8B-B14F-4D97-AF65-F5344CB8AC3E}">
        <p14:creationId xmlns:p14="http://schemas.microsoft.com/office/powerpoint/2010/main" val="242311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30</a:t>
            </a:fld>
            <a:endParaRPr lang="zh-CN" altLang="en-US"/>
          </a:p>
        </p:txBody>
      </p:sp>
    </p:spTree>
    <p:extLst>
      <p:ext uri="{BB962C8B-B14F-4D97-AF65-F5344CB8AC3E}">
        <p14:creationId xmlns:p14="http://schemas.microsoft.com/office/powerpoint/2010/main" val="213882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5</a:t>
            </a:fld>
            <a:endParaRPr lang="zh-CN" altLang="en-US"/>
          </a:p>
        </p:txBody>
      </p:sp>
    </p:spTree>
    <p:extLst>
      <p:ext uri="{BB962C8B-B14F-4D97-AF65-F5344CB8AC3E}">
        <p14:creationId xmlns:p14="http://schemas.microsoft.com/office/powerpoint/2010/main" val="21916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10</a:t>
            </a:fld>
            <a:endParaRPr lang="zh-CN" altLang="en-US"/>
          </a:p>
        </p:txBody>
      </p:sp>
    </p:spTree>
    <p:extLst>
      <p:ext uri="{BB962C8B-B14F-4D97-AF65-F5344CB8AC3E}">
        <p14:creationId xmlns:p14="http://schemas.microsoft.com/office/powerpoint/2010/main" val="2318909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12</a:t>
            </a:fld>
            <a:endParaRPr lang="zh-CN" altLang="en-US"/>
          </a:p>
        </p:txBody>
      </p:sp>
    </p:spTree>
    <p:extLst>
      <p:ext uri="{BB962C8B-B14F-4D97-AF65-F5344CB8AC3E}">
        <p14:creationId xmlns:p14="http://schemas.microsoft.com/office/powerpoint/2010/main" val="34584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14</a:t>
            </a:fld>
            <a:endParaRPr lang="zh-CN" altLang="en-US"/>
          </a:p>
        </p:txBody>
      </p:sp>
    </p:spTree>
    <p:extLst>
      <p:ext uri="{BB962C8B-B14F-4D97-AF65-F5344CB8AC3E}">
        <p14:creationId xmlns:p14="http://schemas.microsoft.com/office/powerpoint/2010/main" val="8972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15</a:t>
            </a:fld>
            <a:endParaRPr lang="zh-CN" altLang="en-US"/>
          </a:p>
        </p:txBody>
      </p:sp>
    </p:spTree>
    <p:extLst>
      <p:ext uri="{BB962C8B-B14F-4D97-AF65-F5344CB8AC3E}">
        <p14:creationId xmlns:p14="http://schemas.microsoft.com/office/powerpoint/2010/main" val="42771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16</a:t>
            </a:fld>
            <a:endParaRPr lang="zh-CN" altLang="en-US"/>
          </a:p>
        </p:txBody>
      </p:sp>
    </p:spTree>
    <p:extLst>
      <p:ext uri="{BB962C8B-B14F-4D97-AF65-F5344CB8AC3E}">
        <p14:creationId xmlns:p14="http://schemas.microsoft.com/office/powerpoint/2010/main" val="725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20</a:t>
            </a:fld>
            <a:endParaRPr lang="zh-CN" altLang="en-US"/>
          </a:p>
        </p:txBody>
      </p:sp>
    </p:spTree>
    <p:extLst>
      <p:ext uri="{BB962C8B-B14F-4D97-AF65-F5344CB8AC3E}">
        <p14:creationId xmlns:p14="http://schemas.microsoft.com/office/powerpoint/2010/main" val="167272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DAAC2-3404-4325-BA90-11E1B895004A}" type="slidenum">
              <a:rPr lang="zh-CN" altLang="en-US" smtClean="0"/>
              <a:t>21</a:t>
            </a:fld>
            <a:endParaRPr lang="zh-CN" altLang="en-US"/>
          </a:p>
        </p:txBody>
      </p:sp>
    </p:spTree>
    <p:extLst>
      <p:ext uri="{BB962C8B-B14F-4D97-AF65-F5344CB8AC3E}">
        <p14:creationId xmlns:p14="http://schemas.microsoft.com/office/powerpoint/2010/main" val="19155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9EC24E-3E67-4479-BC9E-AA3AC6EE25F4}"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11022012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9EC24E-3E67-4479-BC9E-AA3AC6EE25F4}" type="datetimeFigureOut">
              <a:rPr lang="zh-CN" altLang="en-US" smtClean="0"/>
              <a:t>2019/5/13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D03DC8-8A00-4360-9904-60FCBF445618}" type="slidenum">
              <a:rPr lang="zh-CN" altLang="en-US" smtClean="0"/>
              <a:t>‹#›</a:t>
            </a:fld>
            <a:endParaRPr lang="zh-CN" altLang="en-US"/>
          </a:p>
        </p:txBody>
      </p:sp>
    </p:spTree>
    <p:extLst>
      <p:ext uri="{BB962C8B-B14F-4D97-AF65-F5344CB8AC3E}">
        <p14:creationId xmlns:p14="http://schemas.microsoft.com/office/powerpoint/2010/main" val="302990443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chart" Target="../charts/chart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Layout" Target="../slideLayouts/slideLayout1.xml"/><Relationship Id="rId4" Type="http://schemas.openxmlformats.org/officeDocument/2006/relationships/tags" Target="../tags/tag84.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chart" Target="../charts/chart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1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xml"/><Relationship Id="rId5" Type="http://schemas.openxmlformats.org/officeDocument/2006/relationships/tags" Target="../tags/tag116.xml"/><Relationship Id="rId4" Type="http://schemas.openxmlformats.org/officeDocument/2006/relationships/tags" Target="../tags/tag115.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1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s>
</file>

<file path=ppt/slides/_rels/slide3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1.xml"/><Relationship Id="rId5" Type="http://schemas.openxmlformats.org/officeDocument/2006/relationships/tags" Target="../tags/tag126.xml"/><Relationship Id="rId4" Type="http://schemas.openxmlformats.org/officeDocument/2006/relationships/tags" Target="../tags/tag125.xml"/></Relationships>
</file>

<file path=ppt/slides/_rels/slide32.xml.rels><?xml version="1.0" encoding="UTF-8" standalone="yes"?>
<Relationships xmlns="http://schemas.openxmlformats.org/package/2006/relationships"><Relationship Id="rId8" Type="http://schemas.openxmlformats.org/officeDocument/2006/relationships/hyperlink" Target="https://me.csdn.net/chengtutu" TargetMode="External"/><Relationship Id="rId3" Type="http://schemas.openxmlformats.org/officeDocument/2006/relationships/tags" Target="../tags/tag129.xml"/><Relationship Id="rId7" Type="http://schemas.openxmlformats.org/officeDocument/2006/relationships/hyperlink" Target="https://baike.baidu.com/item/%E8%BD%AF%E4%BB%B6%E7%BB%B4%E6%8A%A4/9853828?fr=aladdin" TargetMode="Externa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1.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hyperlink" Target="https://blog.csdn.net/chengtutu/article/details/81118881" TargetMode="External"/></Relationships>
</file>

<file path=ppt/slides/_rels/slide33.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slideLayout" Target="../slideLayouts/slideLayout1.xml"/><Relationship Id="rId4" Type="http://schemas.openxmlformats.org/officeDocument/2006/relationships/tags" Target="../tags/tag135.xml"/></Relationships>
</file>

<file path=ppt/slides/_rels/slide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xml"/><Relationship Id="rId5" Type="http://schemas.openxmlformats.org/officeDocument/2006/relationships/tags" Target="../tags/tag34.xml"/><Relationship Id="rId4" Type="http://schemas.openxmlformats.org/officeDocument/2006/relationships/tags" Target="../tags/tag33.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notesSlide" Target="../notesSlides/notesSlide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Definition and characteristics of software maintenance</a:t>
            </a:r>
          </a:p>
        </p:txBody>
      </p:sp>
      <p:sp>
        <p:nvSpPr>
          <p:cNvPr id="43" name="PA_文本框 42"/>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软件维护</a:t>
            </a:r>
            <a:r>
              <a:rPr lang="zh-CN" altLang="en-US" sz="3200" dirty="0">
                <a:ln w="6350">
                  <a:noFill/>
                </a:ln>
                <a:solidFill>
                  <a:schemeClr val="accent2">
                    <a:lumMod val="75000"/>
                  </a:schemeClr>
                </a:solidFill>
                <a:latin typeface="微软雅黑 Light" panose="020B0502040204020203" pitchFamily="34" charset="-122"/>
                <a:ea typeface="微软雅黑 Light" panose="020B0502040204020203" pitchFamily="34" charset="-122"/>
              </a:rPr>
              <a:t>的定义和特点</a:t>
            </a:r>
          </a:p>
        </p:txBody>
      </p:sp>
      <p:grpSp>
        <p:nvGrpSpPr>
          <p:cNvPr id="47" name="PA_淘宝店chenying0907 46"/>
          <p:cNvGrpSpPr/>
          <p:nvPr>
            <p:custDataLst>
              <p:tags r:id="rId5"/>
            </p:custDataLst>
          </p:nvPr>
        </p:nvGrpSpPr>
        <p:grpSpPr>
          <a:xfrm>
            <a:off x="3084465" y="3286125"/>
            <a:ext cx="117790" cy="133898"/>
            <a:chOff x="860980" y="3583766"/>
            <a:chExt cx="100336" cy="114060"/>
          </a:xfrm>
          <a:solidFill>
            <a:schemeClr val="bg1">
              <a:lumMod val="65000"/>
            </a:schemeClr>
          </a:solidFill>
        </p:grpSpPr>
        <p:sp>
          <p:nvSpPr>
            <p:cNvPr id="48"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9" name="淘宝店chenying0907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grpSp>
        <p:nvGrpSpPr>
          <p:cNvPr id="52" name="PA_淘宝店chenying0907 16"/>
          <p:cNvGrpSpPr>
            <a:grpSpLocks/>
          </p:cNvGrpSpPr>
          <p:nvPr>
            <p:custDataLst>
              <p:tags r:id="rId6"/>
            </p:custDataLst>
          </p:nvPr>
        </p:nvGrpSpPr>
        <p:grpSpPr bwMode="auto">
          <a:xfrm>
            <a:off x="4842042" y="3280658"/>
            <a:ext cx="92272" cy="148308"/>
            <a:chOff x="4441" y="3144"/>
            <a:chExt cx="215" cy="345"/>
          </a:xfrm>
          <a:solidFill>
            <a:schemeClr val="bg1">
              <a:lumMod val="65000"/>
            </a:schemeClr>
          </a:solidFill>
        </p:grpSpPr>
        <p:sp>
          <p:nvSpPr>
            <p:cNvPr id="53"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4" name="淘宝店chenying0907 18"/>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bg1">
                    <a:lumMod val="65000"/>
                  </a:schemeClr>
                </a:solidFill>
                <a:latin typeface="微软雅黑 Light" panose="020B0502040204020203" pitchFamily="34" charset="-122"/>
                <a:ea typeface="微软雅黑 Light" panose="020B0502040204020203" pitchFamily="34" charset="-122"/>
              </a:endParaRPr>
            </a:p>
          </p:txBody>
        </p:sp>
      </p:grpSp>
      <p:sp>
        <p:nvSpPr>
          <p:cNvPr id="55" name="PA_文本框 19"/>
          <p:cNvSpPr txBox="1">
            <a:spLocks noChangeArrowheads="1"/>
          </p:cNvSpPr>
          <p:nvPr>
            <p:custDataLst>
              <p:tags r:id="rId7"/>
            </p:custDataLst>
          </p:nvPr>
        </p:nvSpPr>
        <p:spPr bwMode="auto">
          <a:xfrm>
            <a:off x="3268141" y="3232640"/>
            <a:ext cx="13708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G06-</a:t>
            </a:r>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不太会打加一队</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56" name="PA_文本框 20"/>
          <p:cNvSpPr txBox="1">
            <a:spLocks noChangeArrowheads="1"/>
          </p:cNvSpPr>
          <p:nvPr>
            <p:custDataLst>
              <p:tags r:id="rId8"/>
            </p:custDataLst>
          </p:nvPr>
        </p:nvSpPr>
        <p:spPr bwMode="auto">
          <a:xfrm>
            <a:off x="5028828" y="3232640"/>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微软雅黑 Light" panose="020B0502040204020203" pitchFamily="34" charset="-122"/>
                <a:ea typeface="微软雅黑 Light" panose="020B0502040204020203" pitchFamily="34" charset="-122"/>
              </a:rPr>
              <a:t>李骏（组长）</a:t>
            </a:r>
            <a:endParaRPr lang="en-US" altLang="zh-CN" sz="1000" dirty="0">
              <a:solidFill>
                <a:schemeClr val="bg1">
                  <a:lumMod val="50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4576" y="3280658"/>
            <a:ext cx="1413528" cy="1343896"/>
          </a:xfrm>
          <a:prstGeom prst="rect">
            <a:avLst/>
          </a:prstGeom>
        </p:spPr>
      </p:pic>
    </p:spTree>
    <p:extLst>
      <p:ext uri="{BB962C8B-B14F-4D97-AF65-F5344CB8AC3E}">
        <p14:creationId xmlns:p14="http://schemas.microsoft.com/office/powerpoint/2010/main" val="3720641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15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31" grpId="0" animBg="1"/>
      <p:bldP spid="43" grpId="0"/>
      <p:bldP spid="55" grpId="0"/>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01185" y="1039414"/>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1</a:t>
            </a:r>
            <a:r>
              <a:rPr lang="zh-CN" altLang="en-US" sz="3200" dirty="0">
                <a:latin typeface="微软雅黑 Light" panose="020B0502040204020203" pitchFamily="34" charset="-122"/>
                <a:ea typeface="微软雅黑 Light" panose="020B0502040204020203" pitchFamily="34" charset="-122"/>
              </a:rPr>
              <a:t>、改正性维护：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611560" y="1970235"/>
            <a:ext cx="7986082" cy="2677656"/>
          </a:xfrm>
          <a:prstGeom prst="rect">
            <a:avLst/>
          </a:prstGeom>
        </p:spPr>
        <p:txBody>
          <a:bodyPr wrap="square">
            <a:spAutoFit/>
          </a:bodyPr>
          <a:lstStyle/>
          <a:p>
            <a:r>
              <a:rPr lang="zh-CN" altLang="en-US" sz="2800" dirty="0"/>
              <a:t>    因为</a:t>
            </a:r>
            <a:r>
              <a:rPr lang="zh-CN" altLang="en-US" sz="2800" u="sng" dirty="0">
                <a:solidFill>
                  <a:schemeClr val="accent2">
                    <a:lumMod val="75000"/>
                  </a:schemeClr>
                </a:solidFill>
              </a:rPr>
              <a:t>软件测试</a:t>
            </a:r>
            <a:r>
              <a:rPr lang="zh-CN" altLang="en-US" sz="2800" dirty="0"/>
              <a:t>的过程中不可能暴露出一个软件系统中所有潜藏的错误，所以必然会有第一项维护活动</a:t>
            </a:r>
            <a:r>
              <a:rPr lang="en-US" altLang="zh-CN" sz="2800" dirty="0"/>
              <a:t>——</a:t>
            </a:r>
            <a:r>
              <a:rPr lang="zh-CN" altLang="en-US" sz="2800" dirty="0"/>
              <a:t>改正性维护。</a:t>
            </a:r>
          </a:p>
          <a:p>
            <a:r>
              <a:rPr lang="zh-CN" altLang="en-US" sz="2800" dirty="0"/>
              <a:t>    在任何大型程序的使用期间，用户必然会发现程序错误，并且把他们遇到的问题报告给维护人员。这个把</a:t>
            </a:r>
            <a:r>
              <a:rPr lang="zh-CN" altLang="en-US" sz="2800" u="sng" dirty="0">
                <a:solidFill>
                  <a:schemeClr val="accent2">
                    <a:lumMod val="75000"/>
                  </a:schemeClr>
                </a:solidFill>
              </a:rPr>
              <a:t>诊断和改正错误</a:t>
            </a:r>
            <a:r>
              <a:rPr lang="zh-CN" altLang="en-US" sz="2800" dirty="0"/>
              <a:t>的过程称为改正性维护。</a:t>
            </a:r>
          </a:p>
        </p:txBody>
      </p:sp>
    </p:spTree>
    <p:extLst>
      <p:ext uri="{BB962C8B-B14F-4D97-AF65-F5344CB8AC3E}">
        <p14:creationId xmlns:p14="http://schemas.microsoft.com/office/powerpoint/2010/main" val="2417904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ADB7D6-4B5A-4FA4-B49A-FBB0AB7FE0E0}"/>
              </a:ext>
            </a:extLst>
          </p:cNvPr>
          <p:cNvSpPr txBox="1"/>
          <p:nvPr/>
        </p:nvSpPr>
        <p:spPr>
          <a:xfrm>
            <a:off x="395536" y="1363187"/>
            <a:ext cx="7632848" cy="738664"/>
          </a:xfrm>
          <a:prstGeom prst="rect">
            <a:avLst/>
          </a:prstGeom>
          <a:noFill/>
        </p:spPr>
        <p:txBody>
          <a:bodyPr wrap="square" rtlCol="0">
            <a:spAutoFit/>
          </a:bodyPr>
          <a:lstStyle/>
          <a:p>
            <a:r>
              <a:rPr lang="zh-CN" altLang="en-US" dirty="0"/>
              <a:t>在使用过程中，</a:t>
            </a:r>
            <a:r>
              <a:rPr lang="zh-CN" altLang="en-US" sz="2400" u="sng" dirty="0">
                <a:solidFill>
                  <a:schemeClr val="accent2">
                    <a:lumMod val="75000"/>
                  </a:schemeClr>
                </a:solidFill>
              </a:rPr>
              <a:t>外部环境</a:t>
            </a:r>
            <a:r>
              <a:rPr lang="zh-CN" altLang="en-US" dirty="0"/>
              <a:t>（新的硬、软件配置、 市场）</a:t>
            </a:r>
            <a:r>
              <a:rPr lang="zh-CN" altLang="en-US" sz="2400" u="sng" dirty="0">
                <a:solidFill>
                  <a:schemeClr val="accent2">
                    <a:lumMod val="75000"/>
                  </a:schemeClr>
                </a:solidFill>
              </a:rPr>
              <a:t>数据环境</a:t>
            </a:r>
            <a:r>
              <a:rPr lang="zh-CN" altLang="en-US" dirty="0"/>
              <a:t>（数据库、数据格式、数据输入</a:t>
            </a:r>
            <a:r>
              <a:rPr lang="en-US" altLang="zh-CN" dirty="0"/>
              <a:t>/</a:t>
            </a:r>
            <a:r>
              <a:rPr lang="zh-CN" altLang="en-US" dirty="0"/>
              <a:t>输出方式、数据存储介质）可能发生变化</a:t>
            </a:r>
          </a:p>
        </p:txBody>
      </p:sp>
      <p:grpSp>
        <p:nvGrpSpPr>
          <p:cNvPr id="4" name="PA_淘宝店chenying0907 21">
            <a:extLst>
              <a:ext uri="{FF2B5EF4-FFF2-40B4-BE49-F238E27FC236}">
                <a16:creationId xmlns:a16="http://schemas.microsoft.com/office/drawing/2014/main" id="{170E00A2-6158-4830-9348-14A79EB1DCFB}"/>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3342A71-2515-4D64-9286-3200B600CB7D}"/>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39E38C2-94A6-4E65-A99B-B90CF56B3FC6}"/>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55FC711C-933B-4488-96D5-9A216C889926}"/>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7339585D-6495-4500-89C7-1882414D772F}"/>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4D94492D-E615-47FF-9864-D6869FBCB1F9}"/>
              </a:ext>
            </a:extLst>
          </p:cNvPr>
          <p:cNvSpPr txBox="1">
            <a:spLocks noChangeArrowheads="1"/>
          </p:cNvSpPr>
          <p:nvPr>
            <p:custDataLst>
              <p:tags r:id="rId2"/>
            </p:custDataLst>
          </p:nvPr>
        </p:nvSpPr>
        <p:spPr bwMode="auto">
          <a:xfrm>
            <a:off x="2195736" y="403851"/>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适应性维护原因</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【3】 </a:t>
            </a:r>
            <a:endParaRPr lang="zh-CN" altLang="zh-CN" sz="3200" baseline="30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20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2</a:t>
            </a:r>
            <a:r>
              <a:rPr lang="zh-CN" altLang="en-US" sz="3200" dirty="0">
                <a:latin typeface="微软雅黑 Light" panose="020B0502040204020203" pitchFamily="34" charset="-122"/>
                <a:ea typeface="微软雅黑 Light" panose="020B0502040204020203" pitchFamily="34" charset="-122"/>
              </a:rPr>
              <a:t>、适应性维护：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3108543"/>
          </a:xfrm>
          <a:prstGeom prst="rect">
            <a:avLst/>
          </a:prstGeom>
        </p:spPr>
        <p:txBody>
          <a:bodyPr wrap="square">
            <a:spAutoFit/>
          </a:bodyPr>
          <a:lstStyle/>
          <a:p>
            <a:r>
              <a:rPr lang="zh-CN" altLang="en-US" sz="2800" dirty="0"/>
              <a:t>    </a:t>
            </a:r>
            <a:r>
              <a:rPr lang="zh-CN" altLang="en-US" sz="2400" u="sng" dirty="0">
                <a:solidFill>
                  <a:schemeClr val="accent2">
                    <a:lumMod val="75000"/>
                  </a:schemeClr>
                </a:solidFill>
              </a:rPr>
              <a:t>适应性维护</a:t>
            </a:r>
            <a:r>
              <a:rPr lang="zh-CN" altLang="en-US" sz="2400" dirty="0"/>
              <a:t>是指软件为了适应信息技术变化和管理需求变化而进行的修改。</a:t>
            </a:r>
            <a:endParaRPr lang="en-US" altLang="zh-CN" sz="2400" dirty="0"/>
          </a:p>
          <a:p>
            <a:r>
              <a:rPr lang="en-US" altLang="zh-CN" sz="2400" dirty="0"/>
              <a:t>    </a:t>
            </a:r>
            <a:r>
              <a:rPr lang="zh-CN" altLang="en-US" sz="24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a:t>
            </a:r>
            <a:r>
              <a:rPr lang="zh-CN" altLang="en-US" sz="2400" u="sng" dirty="0">
                <a:solidFill>
                  <a:schemeClr val="accent2">
                    <a:lumMod val="75000"/>
                  </a:schemeClr>
                </a:solidFill>
              </a:rPr>
              <a:t>这方面的维护工作</a:t>
            </a:r>
            <a:r>
              <a:rPr lang="zh-CN" altLang="en-US" sz="2400" dirty="0"/>
              <a:t>也要像</a:t>
            </a:r>
            <a:r>
              <a:rPr lang="zh-CN" altLang="en-US" sz="2400" u="sng" dirty="0">
                <a:solidFill>
                  <a:schemeClr val="accent2">
                    <a:lumMod val="75000"/>
                  </a:schemeClr>
                </a:solidFill>
              </a:rPr>
              <a:t>系统开发一样，有计划、有步骤地进行。</a:t>
            </a:r>
          </a:p>
        </p:txBody>
      </p:sp>
    </p:spTree>
    <p:extLst>
      <p:ext uri="{BB962C8B-B14F-4D97-AF65-F5344CB8AC3E}">
        <p14:creationId xmlns:p14="http://schemas.microsoft.com/office/powerpoint/2010/main" val="1698466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9FC12C-854A-41EC-8C7F-A06122B53D14}"/>
              </a:ext>
            </a:extLst>
          </p:cNvPr>
          <p:cNvSpPr txBox="1"/>
          <p:nvPr/>
        </p:nvSpPr>
        <p:spPr>
          <a:xfrm>
            <a:off x="1396407" y="1450327"/>
            <a:ext cx="7632848" cy="523220"/>
          </a:xfrm>
          <a:prstGeom prst="rect">
            <a:avLst/>
          </a:prstGeom>
          <a:noFill/>
        </p:spPr>
        <p:txBody>
          <a:bodyPr wrap="square" rtlCol="0">
            <a:spAutoFit/>
          </a:bodyPr>
          <a:lstStyle/>
          <a:p>
            <a:r>
              <a:rPr lang="zh-CN" altLang="en-US" sz="2800" dirty="0"/>
              <a:t>满足用户的需求</a:t>
            </a:r>
          </a:p>
        </p:txBody>
      </p:sp>
      <p:grpSp>
        <p:nvGrpSpPr>
          <p:cNvPr id="4" name="PA_淘宝店chenying0907 21">
            <a:extLst>
              <a:ext uri="{FF2B5EF4-FFF2-40B4-BE49-F238E27FC236}">
                <a16:creationId xmlns:a16="http://schemas.microsoft.com/office/drawing/2014/main" id="{F0450625-B105-43CD-B5D0-7365B26BD7CC}"/>
              </a:ext>
            </a:extLst>
          </p:cNvPr>
          <p:cNvGrpSpPr/>
          <p:nvPr>
            <p:custDataLst>
              <p:tags r:id="rId1"/>
            </p:custDataLst>
          </p:nvPr>
        </p:nvGrpSpPr>
        <p:grpSpPr>
          <a:xfrm>
            <a:off x="5832473" y="-21235"/>
            <a:ext cx="3311527" cy="5164735"/>
            <a:chOff x="5832473" y="-21235"/>
            <a:chExt cx="3311527" cy="5164735"/>
          </a:xfrm>
        </p:grpSpPr>
        <p:sp>
          <p:nvSpPr>
            <p:cNvPr id="5" name="淘宝店chenying0907 36">
              <a:extLst>
                <a:ext uri="{FF2B5EF4-FFF2-40B4-BE49-F238E27FC236}">
                  <a16:creationId xmlns:a16="http://schemas.microsoft.com/office/drawing/2014/main" id="{81128CB0-5891-4458-9C2F-C90CDB7D0888}"/>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B36D01C9-3A51-4B23-9527-757E1D6F6794}"/>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7BACAED1-CE4D-4451-B9E1-DD05E34F020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EF954C30-8BB0-407C-A378-931950A4B733}"/>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文本框 11">
            <a:extLst>
              <a:ext uri="{FF2B5EF4-FFF2-40B4-BE49-F238E27FC236}">
                <a16:creationId xmlns:a16="http://schemas.microsoft.com/office/drawing/2014/main" id="{723328E8-70C9-47E2-9190-1F84FC658643}"/>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完善性维护原因：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194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3</a:t>
            </a:r>
            <a:r>
              <a:rPr lang="zh-CN" altLang="en-US" sz="3200" dirty="0">
                <a:latin typeface="微软雅黑 Light" panose="020B0502040204020203" pitchFamily="34" charset="-122"/>
                <a:ea typeface="微软雅黑 Light" panose="020B0502040204020203" pitchFamily="34" charset="-122"/>
              </a:rPr>
              <a:t>、完善性维护：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677656"/>
          </a:xfrm>
          <a:prstGeom prst="rect">
            <a:avLst/>
          </a:prstGeom>
        </p:spPr>
        <p:txBody>
          <a:bodyPr wrap="square">
            <a:spAutoFit/>
          </a:bodyPr>
          <a:lstStyle/>
          <a:p>
            <a:r>
              <a:rPr lang="zh-CN" altLang="en-US" sz="2800" dirty="0"/>
              <a:t>    当一个软件系统顺利地运行时，常常出现第三项维护活动：在使用软件的过程中用户往往提出增加</a:t>
            </a:r>
            <a:r>
              <a:rPr lang="zh-CN" altLang="en-US" sz="2800" u="sng" dirty="0">
                <a:solidFill>
                  <a:schemeClr val="accent1">
                    <a:lumMod val="75000"/>
                  </a:schemeClr>
                </a:solidFill>
              </a:rPr>
              <a:t>新功能或修改已有功能的建议，还可能提出一般性的改进意见</a:t>
            </a:r>
            <a:r>
              <a:rPr lang="zh-CN" altLang="en-US" sz="2800" dirty="0"/>
              <a:t>。为了满足这类要求，需要进行完善性维护。这项维护活动通常</a:t>
            </a:r>
            <a:r>
              <a:rPr lang="zh-CN" altLang="en-US" sz="2800" u="sng" dirty="0">
                <a:solidFill>
                  <a:schemeClr val="accent1">
                    <a:lumMod val="75000"/>
                  </a:schemeClr>
                </a:solidFill>
              </a:rPr>
              <a:t>占软件维护工作的大部分</a:t>
            </a:r>
            <a:r>
              <a:rPr lang="zh-CN" altLang="en-US" sz="2800" dirty="0"/>
              <a:t>。</a:t>
            </a:r>
          </a:p>
        </p:txBody>
      </p:sp>
    </p:spTree>
    <p:extLst>
      <p:ext uri="{BB962C8B-B14F-4D97-AF65-F5344CB8AC3E}">
        <p14:creationId xmlns:p14="http://schemas.microsoft.com/office/powerpoint/2010/main" val="2144487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12790" y="904181"/>
            <a:ext cx="3600759"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3200" dirty="0">
                <a:latin typeface="微软雅黑 Light" panose="020B0502040204020203" pitchFamily="34" charset="-122"/>
                <a:ea typeface="微软雅黑 Light" panose="020B0502040204020203" pitchFamily="34" charset="-122"/>
              </a:rPr>
              <a:t>4</a:t>
            </a:r>
            <a:r>
              <a:rPr lang="zh-CN" altLang="en-US" sz="3200" dirty="0">
                <a:latin typeface="微软雅黑 Light" panose="020B0502040204020203" pitchFamily="34" charset="-122"/>
                <a:ea typeface="微软雅黑 Light" panose="020B0502040204020203" pitchFamily="34" charset="-122"/>
              </a:rPr>
              <a:t>、预防性维护：</a:t>
            </a:r>
            <a:endParaRPr lang="zh-CN" altLang="zh-CN" sz="32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383" y="1699768"/>
            <a:ext cx="7986082" cy="2185214"/>
          </a:xfrm>
          <a:prstGeom prst="rect">
            <a:avLst/>
          </a:prstGeom>
        </p:spPr>
        <p:txBody>
          <a:bodyPr wrap="square">
            <a:spAutoFit/>
          </a:bodyPr>
          <a:lstStyle/>
          <a:p>
            <a:r>
              <a:rPr lang="zh-CN" altLang="en-US" sz="2800" dirty="0"/>
              <a:t>    当为了改进软件未来的</a:t>
            </a:r>
            <a:r>
              <a:rPr lang="zh-CN" altLang="en-US" sz="2800" u="sng" dirty="0">
                <a:solidFill>
                  <a:schemeClr val="accent2">
                    <a:lumMod val="75000"/>
                  </a:schemeClr>
                </a:solidFill>
              </a:rPr>
              <a:t>可维护性或可靠性</a:t>
            </a:r>
            <a:r>
              <a:rPr lang="zh-CN" altLang="en-US" sz="2800" dirty="0"/>
              <a:t>，或为了给未来的改进奠定更好的基础而修改软件时，出现了第四项维护活动。这项维护活动通常称为预防性维护，目前这项维护活动</a:t>
            </a:r>
            <a:r>
              <a:rPr lang="zh-CN" altLang="en-US" sz="2800" u="sng" dirty="0">
                <a:solidFill>
                  <a:schemeClr val="accent1">
                    <a:lumMod val="75000"/>
                  </a:schemeClr>
                </a:solidFill>
              </a:rPr>
              <a:t>相对比较少</a:t>
            </a:r>
            <a:r>
              <a:rPr lang="zh-CN" altLang="en-US" sz="2800" dirty="0"/>
              <a:t>。</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2425757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3774543" y="791858"/>
            <a:ext cx="5195314" cy="5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项维护活动的占比如图：</a:t>
            </a:r>
            <a:endParaRPr lang="zh-CN" altLang="zh-CN" sz="24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9" name="图表 8"/>
          <p:cNvGraphicFramePr>
            <a:graphicFrameLocks/>
          </p:cNvGraphicFramePr>
          <p:nvPr>
            <p:extLst>
              <p:ext uri="{D42A27DB-BD31-4B8C-83A1-F6EECF244321}">
                <p14:modId xmlns:p14="http://schemas.microsoft.com/office/powerpoint/2010/main" val="1179910517"/>
              </p:ext>
            </p:extLst>
          </p:nvPr>
        </p:nvGraphicFramePr>
        <p:xfrm>
          <a:off x="4139952" y="1499662"/>
          <a:ext cx="4464496" cy="3520360"/>
        </p:xfrm>
        <a:graphic>
          <a:graphicData uri="http://schemas.openxmlformats.org/drawingml/2006/chart">
            <c:chart xmlns:c="http://schemas.openxmlformats.org/drawingml/2006/chart" xmlns:r="http://schemas.openxmlformats.org/officeDocument/2006/relationships" r:id="rId6"/>
          </a:graphicData>
        </a:graphic>
      </p:graphicFrame>
      <p:sp>
        <p:nvSpPr>
          <p:cNvPr id="10" name="矩形 9"/>
          <p:cNvSpPr/>
          <p:nvPr/>
        </p:nvSpPr>
        <p:spPr>
          <a:xfrm>
            <a:off x="535359" y="1042054"/>
            <a:ext cx="3223160" cy="3847207"/>
          </a:xfrm>
          <a:prstGeom prst="rect">
            <a:avLst/>
          </a:prstGeom>
        </p:spPr>
        <p:txBody>
          <a:bodyPr wrap="square">
            <a:spAutoFit/>
          </a:bodyPr>
          <a:lstStyle/>
          <a:p>
            <a:r>
              <a:rPr lang="zh-CN" altLang="en-US" sz="2000" dirty="0"/>
              <a:t>    从上述关于软件维护的定义不难看出，软件维护绝不仅限于纠正使用中发现的错误，事实上在全部维护活动中一半以上是完善性维护。</a:t>
            </a:r>
          </a:p>
          <a:p>
            <a:r>
              <a:rPr lang="zh-CN" altLang="en-US" sz="2000" dirty="0"/>
              <a:t>     应该注意，上述</a:t>
            </a:r>
            <a:r>
              <a:rPr lang="en-US" altLang="zh-CN" sz="2000" dirty="0"/>
              <a:t>4</a:t>
            </a:r>
            <a:r>
              <a:rPr lang="zh-CN" altLang="en-US" sz="2000" dirty="0"/>
              <a:t>类维护活动都必须应用于整个软件配置，</a:t>
            </a:r>
            <a:r>
              <a:rPr lang="zh-CN" altLang="en-US" sz="2000" u="sng" dirty="0">
                <a:solidFill>
                  <a:schemeClr val="accent1">
                    <a:lumMod val="75000"/>
                  </a:schemeClr>
                </a:solidFill>
              </a:rPr>
              <a:t>维护软件文档和维护软件的可执行代码</a:t>
            </a:r>
            <a:r>
              <a:rPr lang="zh-CN" altLang="en-US" sz="2000" dirty="0"/>
              <a:t>是同样重要的。</a:t>
            </a:r>
          </a:p>
          <a:p>
            <a:endParaRPr lang="zh-CN" altLang="en-US" sz="2400" u="sng" dirty="0">
              <a:solidFill>
                <a:schemeClr val="accent2">
                  <a:lumMod val="75000"/>
                </a:schemeClr>
              </a:solidFill>
            </a:endParaRPr>
          </a:p>
        </p:txBody>
      </p:sp>
    </p:spTree>
    <p:extLst>
      <p:ext uri="{BB962C8B-B14F-4D97-AF65-F5344CB8AC3E}">
        <p14:creationId xmlns:p14="http://schemas.microsoft.com/office/powerpoint/2010/main" val="892833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11">
            <a:extLst>
              <a:ext uri="{FF2B5EF4-FFF2-40B4-BE49-F238E27FC236}">
                <a16:creationId xmlns:a16="http://schemas.microsoft.com/office/drawing/2014/main" id="{303E5460-F1D4-416C-8C01-F9C53AEAA68C}"/>
              </a:ext>
            </a:extLst>
          </p:cNvPr>
          <p:cNvSpPr txBox="1">
            <a:spLocks noChangeArrowheads="1"/>
          </p:cNvSpPr>
          <p:nvPr>
            <p:custDataLst>
              <p:tags r:id="rId1"/>
            </p:custDataLst>
          </p:nvPr>
        </p:nvSpPr>
        <p:spPr bwMode="auto">
          <a:xfrm>
            <a:off x="179512" y="339502"/>
            <a:ext cx="3024336"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rgbClr val="FF0000"/>
                </a:solidFill>
                <a:latin typeface="微软雅黑 Light" panose="020B0502040204020203" pitchFamily="34" charset="-122"/>
                <a:ea typeface="微软雅黑 Light" panose="020B0502040204020203" pitchFamily="34" charset="-122"/>
              </a:rPr>
              <a:t>根本目的</a:t>
            </a:r>
            <a:r>
              <a:rPr lang="zh-CN" altLang="en-US" sz="3200" dirty="0">
                <a:latin typeface="微软雅黑 Light" panose="020B0502040204020203" pitchFamily="34" charset="-122"/>
                <a:ea typeface="微软雅黑 Light" panose="020B0502040204020203" pitchFamily="34" charset="-122"/>
              </a:rPr>
              <a:t>：</a:t>
            </a:r>
            <a:endParaRPr lang="zh-CN" altLang="zh-CN" sz="3200" dirty="0">
              <a:latin typeface="微软雅黑 Light" panose="020B0502040204020203" pitchFamily="34" charset="-122"/>
              <a:ea typeface="微软雅黑 Light" panose="020B0502040204020203" pitchFamily="34" charset="-122"/>
            </a:endParaRPr>
          </a:p>
        </p:txBody>
      </p:sp>
      <p:grpSp>
        <p:nvGrpSpPr>
          <p:cNvPr id="3" name="PA_淘宝店chenying0907 21">
            <a:extLst>
              <a:ext uri="{FF2B5EF4-FFF2-40B4-BE49-F238E27FC236}">
                <a16:creationId xmlns:a16="http://schemas.microsoft.com/office/drawing/2014/main" id="{89710749-B28D-4314-ACF6-B9433D32EE4E}"/>
              </a:ext>
            </a:extLst>
          </p:cNvPr>
          <p:cNvGrpSpPr/>
          <p:nvPr>
            <p:custDataLst>
              <p:tags r:id="rId2"/>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D33A3EE6-CD85-4E8D-AD4B-4D6D73D1A58E}"/>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5F555D70-7CC3-41CB-9B6E-D0632C14838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AE9D6AEB-7350-4DFF-A7F2-3667ED112C40}"/>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B68452A4-FFAD-45D2-8F26-A4FEE178777B}"/>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68319AC6-E96D-4690-958C-286020B03792}"/>
              </a:ext>
            </a:extLst>
          </p:cNvPr>
          <p:cNvSpPr txBox="1"/>
          <p:nvPr/>
        </p:nvSpPr>
        <p:spPr>
          <a:xfrm>
            <a:off x="1835696" y="1872218"/>
            <a:ext cx="7632848" cy="646331"/>
          </a:xfrm>
          <a:prstGeom prst="rect">
            <a:avLst/>
          </a:prstGeom>
          <a:noFill/>
        </p:spPr>
        <p:txBody>
          <a:bodyPr wrap="square" rtlCol="0">
            <a:spAutoFit/>
          </a:bodyPr>
          <a:lstStyle/>
          <a:p>
            <a:r>
              <a:rPr lang="zh-CN" altLang="en-US" sz="3600" u="sng" dirty="0">
                <a:solidFill>
                  <a:schemeClr val="accent1">
                    <a:lumMod val="75000"/>
                  </a:schemeClr>
                </a:solidFill>
              </a:rPr>
              <a:t>延长软件生存期</a:t>
            </a:r>
          </a:p>
        </p:txBody>
      </p:sp>
    </p:spTree>
    <p:extLst>
      <p:ext uri="{BB962C8B-B14F-4D97-AF65-F5344CB8AC3E}">
        <p14:creationId xmlns:p14="http://schemas.microsoft.com/office/powerpoint/2010/main" val="40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19" name="PA_淘宝店chenying0907 18"/>
          <p:cNvGrpSpPr/>
          <p:nvPr>
            <p:custDataLst>
              <p:tags r:id="rId5"/>
            </p:custDataLst>
          </p:nvPr>
        </p:nvGrpSpPr>
        <p:grpSpPr>
          <a:xfrm>
            <a:off x="2212740" y="2227407"/>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4245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11">
            <a:extLst>
              <a:ext uri="{FF2B5EF4-FFF2-40B4-BE49-F238E27FC236}">
                <a16:creationId xmlns:a16="http://schemas.microsoft.com/office/drawing/2014/main" id="{E9303382-6753-4F44-8CD1-F1875DE4E780}"/>
              </a:ext>
            </a:extLst>
          </p:cNvPr>
          <p:cNvSpPr txBox="1">
            <a:spLocks noChangeArrowheads="1"/>
          </p:cNvSpPr>
          <p:nvPr>
            <p:custDataLst>
              <p:tags r:id="rId1"/>
            </p:custDataLst>
          </p:nvPr>
        </p:nvSpPr>
        <p:spPr bwMode="auto">
          <a:xfrm>
            <a:off x="-252536" y="196235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sp>
        <p:nvSpPr>
          <p:cNvPr id="5" name="PA_文本框 11">
            <a:extLst>
              <a:ext uri="{FF2B5EF4-FFF2-40B4-BE49-F238E27FC236}">
                <a16:creationId xmlns:a16="http://schemas.microsoft.com/office/drawing/2014/main" id="{8D8F78E6-84D3-453D-B274-57ADEF5DD177}"/>
              </a:ext>
            </a:extLst>
          </p:cNvPr>
          <p:cNvSpPr txBox="1">
            <a:spLocks noChangeArrowheads="1"/>
          </p:cNvSpPr>
          <p:nvPr>
            <p:custDataLst>
              <p:tags r:id="rId2"/>
            </p:custDataLst>
          </p:nvPr>
        </p:nvSpPr>
        <p:spPr bwMode="auto">
          <a:xfrm>
            <a:off x="-1332656" y="355038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6" name="PA_淘宝店chenying0907 21">
            <a:extLst>
              <a:ext uri="{FF2B5EF4-FFF2-40B4-BE49-F238E27FC236}">
                <a16:creationId xmlns:a16="http://schemas.microsoft.com/office/drawing/2014/main" id="{BC00076B-0FB3-4662-A40F-B20542FF3F3E}"/>
              </a:ext>
            </a:extLst>
          </p:cNvPr>
          <p:cNvGrpSpPr/>
          <p:nvPr>
            <p:custDataLst>
              <p:tags r:id="rId3"/>
            </p:custDataLst>
          </p:nvPr>
        </p:nvGrpSpPr>
        <p:grpSpPr>
          <a:xfrm>
            <a:off x="5832473" y="-21235"/>
            <a:ext cx="3311527" cy="5164735"/>
            <a:chOff x="5832473" y="-21235"/>
            <a:chExt cx="3311527" cy="5164735"/>
          </a:xfrm>
        </p:grpSpPr>
        <p:sp>
          <p:nvSpPr>
            <p:cNvPr id="7" name="淘宝店chenying0907 36">
              <a:extLst>
                <a:ext uri="{FF2B5EF4-FFF2-40B4-BE49-F238E27FC236}">
                  <a16:creationId xmlns:a16="http://schemas.microsoft.com/office/drawing/2014/main" id="{EBE75D1F-7954-4FCE-A964-D577152E4469}"/>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7">
              <a:extLst>
                <a:ext uri="{FF2B5EF4-FFF2-40B4-BE49-F238E27FC236}">
                  <a16:creationId xmlns:a16="http://schemas.microsoft.com/office/drawing/2014/main" id="{7E0E65EB-A50D-44E2-AD47-78F3B484EEC2}"/>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8">
              <a:extLst>
                <a:ext uri="{FF2B5EF4-FFF2-40B4-BE49-F238E27FC236}">
                  <a16:creationId xmlns:a16="http://schemas.microsoft.com/office/drawing/2014/main" id="{E28EC4EF-6261-457A-82F6-D0D83E155F8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9">
              <a:extLst>
                <a:ext uri="{FF2B5EF4-FFF2-40B4-BE49-F238E27FC236}">
                  <a16:creationId xmlns:a16="http://schemas.microsoft.com/office/drawing/2014/main" id="{990217EC-83BC-4FC4-90BA-73C7CE12EB7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PA_文本框 11">
            <a:extLst>
              <a:ext uri="{FF2B5EF4-FFF2-40B4-BE49-F238E27FC236}">
                <a16:creationId xmlns:a16="http://schemas.microsoft.com/office/drawing/2014/main" id="{7944740E-1FBB-4030-9EE6-D186DD481E5A}"/>
              </a:ext>
            </a:extLst>
          </p:cNvPr>
          <p:cNvSpPr txBox="1">
            <a:spLocks noChangeArrowheads="1"/>
          </p:cNvSpPr>
          <p:nvPr>
            <p:custDataLst>
              <p:tags r:id="rId4"/>
            </p:custDataLst>
          </p:nvPr>
        </p:nvSpPr>
        <p:spPr bwMode="auto">
          <a:xfrm>
            <a:off x="467544" y="55552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38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A_淘宝店chenying0907 9"/>
          <p:cNvGrpSpPr/>
          <p:nvPr>
            <p:custDataLst>
              <p:tags r:id="rId1"/>
            </p:custDataLst>
          </p:nvPr>
        </p:nvGrpSpPr>
        <p:grpSpPr>
          <a:xfrm>
            <a:off x="-1" y="-21236"/>
            <a:ext cx="3311528" cy="5164737"/>
            <a:chOff x="-1" y="-21236"/>
            <a:chExt cx="3311528" cy="5164737"/>
          </a:xfrm>
        </p:grpSpPr>
        <p:sp>
          <p:nvSpPr>
            <p:cNvPr id="3" name="淘宝店chenying0907 36"/>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0"/>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文本框 11"/>
          <p:cNvSpPr txBox="1"/>
          <p:nvPr>
            <p:custDataLst>
              <p:tags r:id="rId3"/>
            </p:custDataLst>
          </p:nvPr>
        </p:nvSpPr>
        <p:spPr>
          <a:xfrm>
            <a:off x="695359" y="3403384"/>
            <a:ext cx="1091848" cy="584775"/>
          </a:xfrm>
          <a:prstGeom prst="rect">
            <a:avLst/>
          </a:prstGeom>
          <a:noFill/>
        </p:spPr>
        <p:txBody>
          <a:bodyPr wrap="square" lIns="0" rIns="0" rtlCol="0">
            <a:spAutoFit/>
          </a:bodyPr>
          <a:lstStyle/>
          <a:p>
            <a:pPr algn="dist"/>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目录</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3" name="PA_文本框 12"/>
          <p:cNvSpPr txBox="1"/>
          <p:nvPr>
            <p:custDataLst>
              <p:tags r:id="rId4"/>
            </p:custDataLst>
          </p:nvPr>
        </p:nvSpPr>
        <p:spPr>
          <a:xfrm>
            <a:off x="695359" y="3928625"/>
            <a:ext cx="1091848" cy="276999"/>
          </a:xfrm>
          <a:prstGeom prst="rect">
            <a:avLst/>
          </a:prstGeom>
          <a:noFill/>
        </p:spPr>
        <p:txBody>
          <a:bodyPr wrap="square" lIns="0" rIns="0" rtlCol="0">
            <a:spAutoFit/>
          </a:bodyPr>
          <a:lstStyle/>
          <a:p>
            <a:pPr algn="dist"/>
            <a:r>
              <a:rPr lang="en-US" altLang="zh-CN" sz="1200" dirty="0">
                <a:ln w="6350">
                  <a:noFill/>
                </a:ln>
                <a:solidFill>
                  <a:schemeClr val="bg1">
                    <a:lumMod val="50000"/>
                  </a:schemeClr>
                </a:solidFill>
                <a:latin typeface="微软雅黑 Light" panose="020B0502040204020203" pitchFamily="34" charset="-122"/>
                <a:ea typeface="微软雅黑 Light" panose="020B0502040204020203" pitchFamily="34" charset="-122"/>
              </a:rPr>
              <a:t>CONTENTS</a:t>
            </a:r>
            <a:endParaRPr lang="zh-CN" altLang="en-US" sz="1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2" name="PA_淘宝店chenying0907 1"/>
          <p:cNvGrpSpPr/>
          <p:nvPr>
            <p:custDataLst>
              <p:tags r:id="rId5"/>
            </p:custDataLst>
          </p:nvPr>
        </p:nvGrpSpPr>
        <p:grpSpPr>
          <a:xfrm>
            <a:off x="4241135" y="1532322"/>
            <a:ext cx="3128807" cy="523220"/>
            <a:chOff x="4241135" y="664220"/>
            <a:chExt cx="3128807" cy="523220"/>
          </a:xfrm>
        </p:grpSpPr>
        <p:sp>
          <p:nvSpPr>
            <p:cNvPr id="17" name="PA_文本框 16"/>
            <p:cNvSpPr txBox="1"/>
            <p:nvPr>
              <p:custDataLst>
                <p:tags r:id="rId14"/>
              </p:custDataLst>
            </p:nvPr>
          </p:nvSpPr>
          <p:spPr>
            <a:xfrm>
              <a:off x="4241135" y="664220"/>
              <a:ext cx="522900"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15"/>
              </p:custDataLst>
            </p:nvPr>
          </p:nvSpPr>
          <p:spPr>
            <a:xfrm>
              <a:off x="5030840" y="725775"/>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rPr>
                <a:t>	</a:t>
              </a:r>
              <a:endParaRPr lang="zh-CN" altLang="en-US" sz="2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40" name="PA_淘宝店chenying0907 39"/>
            <p:cNvGrpSpPr/>
            <p:nvPr>
              <p:custDataLst>
                <p:tags r:id="rId16"/>
              </p:custDataLst>
            </p:nvPr>
          </p:nvGrpSpPr>
          <p:grpSpPr>
            <a:xfrm>
              <a:off x="4542184" y="719179"/>
              <a:ext cx="307149" cy="413301"/>
              <a:chOff x="4211960" y="594800"/>
              <a:chExt cx="374475" cy="662059"/>
            </a:xfrm>
          </p:grpSpPr>
          <p:sp>
            <p:nvSpPr>
              <p:cNvPr id="37" name="直角三角形 36"/>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37" idx="4"/>
                <a:endCxn id="37"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7" name="PA_淘宝店chenying0907 6"/>
          <p:cNvGrpSpPr/>
          <p:nvPr>
            <p:custDataLst>
              <p:tags r:id="rId6"/>
            </p:custDataLst>
          </p:nvPr>
        </p:nvGrpSpPr>
        <p:grpSpPr>
          <a:xfrm>
            <a:off x="4241135" y="2347662"/>
            <a:ext cx="3122984" cy="523220"/>
            <a:chOff x="4241135" y="1479560"/>
            <a:chExt cx="3122984" cy="523220"/>
          </a:xfrm>
        </p:grpSpPr>
        <p:sp>
          <p:nvSpPr>
            <p:cNvPr id="22" name="PA_文本框 21"/>
            <p:cNvSpPr txBox="1"/>
            <p:nvPr>
              <p:custDataLst>
                <p:tags r:id="rId11"/>
              </p:custDataLst>
            </p:nvPr>
          </p:nvSpPr>
          <p:spPr>
            <a:xfrm>
              <a:off x="4241135" y="147956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02</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3" name="PA_文本框 22"/>
            <p:cNvSpPr txBox="1"/>
            <p:nvPr>
              <p:custDataLst>
                <p:tags r:id="rId12"/>
              </p:custDataLst>
            </p:nvPr>
          </p:nvSpPr>
          <p:spPr>
            <a:xfrm>
              <a:off x="5025017" y="1523447"/>
              <a:ext cx="2339102"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软件维护的特点</a:t>
              </a:r>
            </a:p>
          </p:txBody>
        </p:sp>
        <p:grpSp>
          <p:nvGrpSpPr>
            <p:cNvPr id="41" name="PA_淘宝店chenying0907 40"/>
            <p:cNvGrpSpPr/>
            <p:nvPr>
              <p:custDataLst>
                <p:tags r:id="rId13"/>
              </p:custDataLst>
            </p:nvPr>
          </p:nvGrpSpPr>
          <p:grpSpPr>
            <a:xfrm>
              <a:off x="4542184" y="1534519"/>
              <a:ext cx="307149" cy="413301"/>
              <a:chOff x="4211960" y="594800"/>
              <a:chExt cx="374475" cy="662059"/>
            </a:xfrm>
          </p:grpSpPr>
          <p:sp>
            <p:nvSpPr>
              <p:cNvPr id="42" name="直角三角形 41"/>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4"/>
                <a:endCxn id="4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8" name="PA_淘宝店chenying0907 7"/>
          <p:cNvGrpSpPr/>
          <p:nvPr>
            <p:custDataLst>
              <p:tags r:id="rId7"/>
            </p:custDataLst>
          </p:nvPr>
        </p:nvGrpSpPr>
        <p:grpSpPr>
          <a:xfrm>
            <a:off x="4241135" y="3178242"/>
            <a:ext cx="2315245" cy="523220"/>
            <a:chOff x="4241135" y="2310140"/>
            <a:chExt cx="2315245" cy="523220"/>
          </a:xfrm>
        </p:grpSpPr>
        <p:sp>
          <p:nvSpPr>
            <p:cNvPr id="25" name="PA_文本框 24"/>
            <p:cNvSpPr txBox="1"/>
            <p:nvPr>
              <p:custDataLst>
                <p:tags r:id="rId8"/>
              </p:custDataLst>
            </p:nvPr>
          </p:nvSpPr>
          <p:spPr>
            <a:xfrm>
              <a:off x="4241135" y="2310140"/>
              <a:ext cx="585417" cy="523220"/>
            </a:xfrm>
            <a:prstGeom prst="rect">
              <a:avLst/>
            </a:prstGeom>
            <a:noFill/>
          </p:spPr>
          <p:txBody>
            <a:bodyPr wrap="none" rtlCol="0">
              <a:spAutoFit/>
            </a:bodyPr>
            <a:lstStyle/>
            <a:p>
              <a:pPr algn="ct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26" name="PA_文本框 25"/>
            <p:cNvSpPr txBox="1"/>
            <p:nvPr>
              <p:custDataLst>
                <p:tags r:id="rId9"/>
              </p:custDataLst>
            </p:nvPr>
          </p:nvSpPr>
          <p:spPr>
            <a:xfrm>
              <a:off x="5756161" y="2321119"/>
              <a:ext cx="800219" cy="461665"/>
            </a:xfrm>
            <a:prstGeom prst="rect">
              <a:avLst/>
            </a:prstGeom>
            <a:noFill/>
          </p:spPr>
          <p:txBody>
            <a:bodyPr wrap="none" rtlCol="0">
              <a:spAutoFit/>
            </a:bodyPr>
            <a:lstStyle/>
            <a:p>
              <a:pPr algn="ct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44" name="PA_淘宝店chenying0907 43"/>
            <p:cNvGrpSpPr/>
            <p:nvPr>
              <p:custDataLst>
                <p:tags r:id="rId10"/>
              </p:custDataLst>
            </p:nvPr>
          </p:nvGrpSpPr>
          <p:grpSpPr>
            <a:xfrm>
              <a:off x="4542184" y="2365099"/>
              <a:ext cx="307149" cy="413301"/>
              <a:chOff x="4211960" y="594800"/>
              <a:chExt cx="374475" cy="662059"/>
            </a:xfrm>
          </p:grpSpPr>
          <p:sp>
            <p:nvSpPr>
              <p:cNvPr id="45" name="直角三角形 44"/>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45" idx="4"/>
                <a:endCxn id="45"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5678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8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450083"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51419" y="1563787"/>
            <a:ext cx="7986082" cy="3293209"/>
          </a:xfrm>
          <a:prstGeom prst="rect">
            <a:avLst/>
          </a:prstGeom>
        </p:spPr>
        <p:txBody>
          <a:bodyPr wrap="square">
            <a:spAutoFit/>
          </a:bodyPr>
          <a:lstStyle/>
          <a:p>
            <a:r>
              <a:rPr lang="zh-CN" altLang="en-US" sz="2800" dirty="0"/>
              <a:t>    </a:t>
            </a:r>
            <a:r>
              <a:rPr lang="en-US" altLang="zh-CN" sz="2800" dirty="0"/>
              <a:t>1</a:t>
            </a:r>
            <a:r>
              <a:rPr lang="zh-CN" altLang="en-US" sz="2800" dirty="0"/>
              <a:t>、非结构化维护</a:t>
            </a:r>
          </a:p>
          <a:p>
            <a:r>
              <a:rPr lang="zh-CN" altLang="en-US" sz="2800" dirty="0"/>
              <a:t>    </a:t>
            </a:r>
            <a:r>
              <a:rPr lang="zh-CN" altLang="en-US" sz="2400" dirty="0"/>
              <a:t>如果软件配置的</a:t>
            </a:r>
            <a:r>
              <a:rPr lang="zh-CN" altLang="en-US" sz="2400" u="sng" dirty="0">
                <a:solidFill>
                  <a:schemeClr val="accent1">
                    <a:lumMod val="75000"/>
                  </a:schemeClr>
                </a:solidFill>
              </a:rPr>
              <a:t>唯一成分</a:t>
            </a:r>
            <a:r>
              <a:rPr lang="zh-CN" altLang="en-US" sz="2400" dirty="0"/>
              <a:t>是</a:t>
            </a:r>
            <a:r>
              <a:rPr lang="zh-CN" altLang="en-US" sz="2400" u="sng" dirty="0">
                <a:solidFill>
                  <a:schemeClr val="accent1">
                    <a:lumMod val="75000"/>
                  </a:schemeClr>
                </a:solidFill>
              </a:rPr>
              <a:t>程序代码</a:t>
            </a:r>
            <a:r>
              <a:rPr lang="zh-CN" altLang="en-US" sz="2400" dirty="0"/>
              <a:t>，那么维护活动从艰苦地评价程序代码开始，而且常常由于程序内部文档不足而使评价更困难，对于软件结构、全程数据结构、系统接口、性能和</a:t>
            </a:r>
            <a:r>
              <a:rPr lang="en-US" altLang="zh-CN" sz="2400" dirty="0"/>
              <a:t>(</a:t>
            </a:r>
            <a:r>
              <a:rPr lang="zh-CN" altLang="en-US" sz="2400" dirty="0"/>
              <a:t>或</a:t>
            </a:r>
            <a:r>
              <a:rPr lang="en-US" altLang="zh-CN" sz="2400" dirty="0"/>
              <a:t>)</a:t>
            </a:r>
            <a:r>
              <a:rPr lang="zh-CN" altLang="en-US" sz="2400" dirty="0"/>
              <a:t>设计约束等经常会产生误解，而且对程序代码所做的改动的后果也是难于估量的。</a:t>
            </a:r>
          </a:p>
          <a:p>
            <a:r>
              <a:rPr lang="zh-CN" altLang="en-US" sz="2400" dirty="0"/>
              <a:t>     非结构化维护需要付出很大代价，这种维护方式是没有使用良好定义的方法学开发出来的软件的必然结果。</a:t>
            </a:r>
            <a:endParaRPr lang="zh-CN" altLang="en-US" sz="2000" u="sng" dirty="0">
              <a:solidFill>
                <a:schemeClr val="accent2">
                  <a:lumMod val="75000"/>
                </a:schemeClr>
              </a:solidFill>
            </a:endParaRPr>
          </a:p>
        </p:txBody>
      </p:sp>
    </p:spTree>
    <p:extLst>
      <p:ext uri="{BB962C8B-B14F-4D97-AF65-F5344CB8AC3E}">
        <p14:creationId xmlns:p14="http://schemas.microsoft.com/office/powerpoint/2010/main" val="3573351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特点一：结构化维护与非结构化维护的差别巨大</a:t>
            </a:r>
            <a:endParaRPr lang="zh-CN" altLang="zh-CN" sz="2800" dirty="0">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3" name="矩形 2"/>
          <p:cNvSpPr/>
          <p:nvPr/>
        </p:nvSpPr>
        <p:spPr>
          <a:xfrm>
            <a:off x="561382" y="1410182"/>
            <a:ext cx="7986082" cy="3600986"/>
          </a:xfrm>
          <a:prstGeom prst="rect">
            <a:avLst/>
          </a:prstGeom>
        </p:spPr>
        <p:txBody>
          <a:bodyPr wrap="square">
            <a:spAutoFit/>
          </a:bodyPr>
          <a:lstStyle/>
          <a:p>
            <a:r>
              <a:rPr lang="zh-CN" altLang="en-US" sz="2800" dirty="0"/>
              <a:t>    </a:t>
            </a:r>
            <a:r>
              <a:rPr lang="en-US" altLang="zh-CN" sz="2800" dirty="0"/>
              <a:t>2</a:t>
            </a:r>
            <a:r>
              <a:rPr lang="zh-CN" altLang="en-US" sz="2800" dirty="0"/>
              <a:t>、结构化维护</a:t>
            </a:r>
          </a:p>
          <a:p>
            <a:r>
              <a:rPr lang="zh-CN" altLang="en-US" sz="2000" dirty="0"/>
              <a:t>     如果有一个</a:t>
            </a:r>
            <a:r>
              <a:rPr lang="zh-CN" altLang="en-US" sz="2000" u="sng" dirty="0">
                <a:solidFill>
                  <a:schemeClr val="accent1">
                    <a:lumMod val="75000"/>
                  </a:schemeClr>
                </a:solidFill>
              </a:rPr>
              <a:t>完整的软件配置</a:t>
            </a:r>
            <a:r>
              <a:rPr lang="zh-CN" altLang="en-US" sz="2000" dirty="0"/>
              <a:t>存在，那么维护工作从评价设计文档开始，确定软件重要的结构、性能以及接口等特点；估量要求的改动将带来的影响，并且计划实施途径。然后：</a:t>
            </a:r>
          </a:p>
          <a:p>
            <a:pPr marL="457200" indent="-457200">
              <a:buFont typeface="+mj-lt"/>
              <a:buAutoNum type="arabicPeriod"/>
            </a:pPr>
            <a:r>
              <a:rPr lang="zh-CN" altLang="en-US" sz="2000" dirty="0"/>
              <a:t>修改设计并且对所做的修改进行仔细复查。</a:t>
            </a:r>
          </a:p>
          <a:p>
            <a:pPr marL="457200" indent="-457200">
              <a:buFont typeface="+mj-lt"/>
              <a:buAutoNum type="arabicPeriod"/>
            </a:pPr>
            <a:r>
              <a:rPr lang="zh-CN" altLang="en-US" sz="2000" dirty="0"/>
              <a:t>编写相应的源程序代码；</a:t>
            </a:r>
          </a:p>
          <a:p>
            <a:pPr marL="457200" indent="-457200">
              <a:buFont typeface="+mj-lt"/>
              <a:buAutoNum type="arabicPeriod"/>
            </a:pPr>
            <a:r>
              <a:rPr lang="zh-CN" altLang="en-US" sz="2000" dirty="0"/>
              <a:t>使用在测试说明书中包含的信息进行回归测试；</a:t>
            </a:r>
          </a:p>
          <a:p>
            <a:pPr marL="457200" indent="-457200">
              <a:buFont typeface="+mj-lt"/>
              <a:buAutoNum type="arabicPeriod"/>
            </a:pPr>
            <a:r>
              <a:rPr lang="zh-CN" altLang="en-US" sz="2000" dirty="0"/>
              <a:t>把修改后的软件再次交付使用。</a:t>
            </a:r>
          </a:p>
          <a:p>
            <a:r>
              <a:rPr lang="zh-CN" altLang="en-US" sz="2000" dirty="0"/>
              <a:t>     由上述描述的事件构成结构化维护，它是在软件开发的早期应用软件工程方法学的结果。虽然有了软件的完整配置并不能保证维护中没有问题，但是确实能减少精力的浪费并且</a:t>
            </a:r>
            <a:r>
              <a:rPr lang="zh-CN" altLang="en-US" sz="2000" u="sng" dirty="0">
                <a:solidFill>
                  <a:schemeClr val="accent1">
                    <a:lumMod val="75000"/>
                  </a:schemeClr>
                </a:solidFill>
              </a:rPr>
              <a:t>能提高维护的总体质量</a:t>
            </a:r>
            <a:r>
              <a:rPr lang="zh-CN" altLang="en-US" sz="2000" dirty="0"/>
              <a:t>。</a:t>
            </a:r>
          </a:p>
        </p:txBody>
      </p:sp>
    </p:spTree>
    <p:extLst>
      <p:ext uri="{BB962C8B-B14F-4D97-AF65-F5344CB8AC3E}">
        <p14:creationId xmlns:p14="http://schemas.microsoft.com/office/powerpoint/2010/main" val="3869432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维护费用</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graphicFrame>
        <p:nvGraphicFramePr>
          <p:cNvPr id="11" name="图表 10"/>
          <p:cNvGraphicFramePr>
            <a:graphicFrameLocks noGrp="1"/>
          </p:cNvGraphicFramePr>
          <p:nvPr>
            <p:extLst>
              <p:ext uri="{D42A27DB-BD31-4B8C-83A1-F6EECF244321}">
                <p14:modId xmlns:p14="http://schemas.microsoft.com/office/powerpoint/2010/main" val="2549143746"/>
              </p:ext>
            </p:extLst>
          </p:nvPr>
        </p:nvGraphicFramePr>
        <p:xfrm>
          <a:off x="312790" y="1707654"/>
          <a:ext cx="4051905" cy="2999619"/>
        </p:xfrm>
        <a:graphic>
          <a:graphicData uri="http://schemas.openxmlformats.org/drawingml/2006/chart">
            <c:chart xmlns:c="http://schemas.openxmlformats.org/drawingml/2006/chart" xmlns:r="http://schemas.openxmlformats.org/officeDocument/2006/relationships" r:id="rId6"/>
          </a:graphicData>
        </a:graphic>
      </p:graphicFrame>
      <p:sp>
        <p:nvSpPr>
          <p:cNvPr id="12" name="矩形 11"/>
          <p:cNvSpPr/>
          <p:nvPr/>
        </p:nvSpPr>
        <p:spPr>
          <a:xfrm>
            <a:off x="4716016" y="1410182"/>
            <a:ext cx="3831448" cy="3231654"/>
          </a:xfrm>
          <a:prstGeom prst="rect">
            <a:avLst/>
          </a:prstGeom>
        </p:spPr>
        <p:txBody>
          <a:bodyPr wrap="square">
            <a:spAutoFit/>
          </a:bodyPr>
          <a:lstStyle/>
          <a:p>
            <a:r>
              <a:rPr lang="zh-CN" altLang="en-US" sz="2800" dirty="0"/>
              <a:t>    </a:t>
            </a:r>
            <a:r>
              <a:rPr lang="zh-CN" altLang="en-US" sz="2400" dirty="0"/>
              <a:t>在过去的几十年中，软件维护的费用稳步上升，如左图所示，在</a:t>
            </a:r>
            <a:r>
              <a:rPr lang="en-US" altLang="zh-CN" sz="2400" dirty="0"/>
              <a:t>1970</a:t>
            </a:r>
            <a:r>
              <a:rPr lang="zh-CN" altLang="en-US" sz="2400" dirty="0"/>
              <a:t>年时软件维护还只占软件总预算的</a:t>
            </a:r>
            <a:r>
              <a:rPr lang="en-US" altLang="zh-CN" sz="2400" u="sng" dirty="0">
                <a:solidFill>
                  <a:schemeClr val="accent1">
                    <a:lumMod val="75000"/>
                  </a:schemeClr>
                </a:solidFill>
              </a:rPr>
              <a:t>40%</a:t>
            </a:r>
            <a:r>
              <a:rPr lang="zh-CN" altLang="en-US" sz="2400" u="sng" dirty="0">
                <a:solidFill>
                  <a:schemeClr val="accent1">
                    <a:lumMod val="75000"/>
                  </a:schemeClr>
                </a:solidFill>
              </a:rPr>
              <a:t>，</a:t>
            </a:r>
            <a:r>
              <a:rPr lang="en-US" altLang="zh-CN" sz="2400" dirty="0"/>
              <a:t>1990</a:t>
            </a:r>
            <a:r>
              <a:rPr lang="zh-CN" altLang="en-US" sz="2400" dirty="0"/>
              <a:t>年是就已飙升到</a:t>
            </a:r>
            <a:r>
              <a:rPr lang="en-US" altLang="zh-CN" sz="2400" u="sng" dirty="0">
                <a:solidFill>
                  <a:schemeClr val="accent1">
                    <a:lumMod val="75000"/>
                  </a:schemeClr>
                </a:solidFill>
                <a:effectLst>
                  <a:outerShdw blurRad="38100" dist="38100" dir="2700000" algn="tl">
                    <a:srgbClr val="000000">
                      <a:alpha val="43137"/>
                    </a:srgbClr>
                  </a:outerShdw>
                </a:effectLst>
              </a:rPr>
              <a:t>80%</a:t>
            </a:r>
            <a:r>
              <a:rPr lang="zh-CN" altLang="en-US" sz="2400" u="sng" dirty="0">
                <a:solidFill>
                  <a:schemeClr val="accent1">
                    <a:lumMod val="75000"/>
                  </a:schemeClr>
                </a:solidFill>
                <a:effectLst>
                  <a:outerShdw blurRad="38100" dist="38100" dir="2700000" algn="tl">
                    <a:srgbClr val="000000">
                      <a:alpha val="43137"/>
                    </a:srgbClr>
                  </a:outerShdw>
                </a:effectLst>
              </a:rPr>
              <a:t>。</a:t>
            </a:r>
            <a:endParaRPr lang="en-US" altLang="zh-CN" sz="2400" u="sng" dirty="0">
              <a:solidFill>
                <a:schemeClr val="accent1">
                  <a:lumMod val="75000"/>
                </a:schemeClr>
              </a:solidFill>
              <a:effectLst>
                <a:outerShdw blurRad="38100" dist="38100" dir="2700000" algn="tl">
                  <a:srgbClr val="000000">
                    <a:alpha val="43137"/>
                  </a:srgbClr>
                </a:outerShdw>
              </a:effectLst>
            </a:endParaRPr>
          </a:p>
          <a:p>
            <a:r>
              <a:rPr lang="zh-CN" altLang="en-US" sz="2800" dirty="0"/>
              <a:t>而这不过是软件维护中最明显的代价！！！</a:t>
            </a:r>
          </a:p>
        </p:txBody>
      </p:sp>
    </p:spTree>
    <p:extLst>
      <p:ext uri="{BB962C8B-B14F-4D97-AF65-F5344CB8AC3E}">
        <p14:creationId xmlns:p14="http://schemas.microsoft.com/office/powerpoint/2010/main" val="715671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无形的代价</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83568" y="1281528"/>
            <a:ext cx="8136903" cy="3785652"/>
          </a:xfrm>
          <a:prstGeom prst="rect">
            <a:avLst/>
          </a:prstGeom>
        </p:spPr>
        <p:txBody>
          <a:bodyPr wrap="square">
            <a:spAutoFit/>
          </a:bodyPr>
          <a:lstStyle/>
          <a:p>
            <a:r>
              <a:rPr lang="zh-CN" altLang="en-US" sz="2400" dirty="0"/>
              <a:t>     除了上述那明显的软件维护费用以外，因为在开发过程中可用的资源</a:t>
            </a:r>
            <a:r>
              <a:rPr lang="zh-CN" altLang="en-US" sz="2400" u="sng" dirty="0">
                <a:solidFill>
                  <a:schemeClr val="accent1">
                    <a:lumMod val="75000"/>
                  </a:schemeClr>
                </a:solidFill>
              </a:rPr>
              <a:t>必须供维护任务使用</a:t>
            </a:r>
            <a:r>
              <a:rPr lang="zh-CN" altLang="en-US" sz="2400" dirty="0"/>
              <a:t>，以致耽误甚至丧失了开发的良机，这是软件维护的一个无形的代价。其他无形的代价还有以下几个：</a:t>
            </a:r>
          </a:p>
          <a:p>
            <a:pPr marL="342900" indent="-342900">
              <a:buFont typeface="+mj-lt"/>
              <a:buAutoNum type="arabicPeriod"/>
            </a:pPr>
            <a:r>
              <a:rPr lang="zh-CN" altLang="en-US" sz="2400" dirty="0"/>
              <a:t>当看来合理的有关改错或修改的要求不能及时满足时将引起用户不满。</a:t>
            </a:r>
          </a:p>
          <a:p>
            <a:pPr marL="342900" indent="-342900">
              <a:buFont typeface="+mj-lt"/>
              <a:buAutoNum type="arabicPeriod"/>
            </a:pPr>
            <a:r>
              <a:rPr lang="zh-CN" altLang="en-US" sz="2400" dirty="0"/>
              <a:t>由于维护时的改动，在软件中引入了潜伏的错误，从而降低了软件的质量。</a:t>
            </a:r>
          </a:p>
          <a:p>
            <a:pPr marL="342900" indent="-342900">
              <a:buFont typeface="+mj-lt"/>
              <a:buAutoNum type="arabicPeriod"/>
            </a:pPr>
            <a:r>
              <a:rPr lang="zh-CN" altLang="en-US" sz="2400" dirty="0"/>
              <a:t>当必须把软件工程师调去从事维护工作时，将在开发过程中造成混乱。</a:t>
            </a:r>
            <a:endParaRPr lang="zh-CN" altLang="en-US" sz="2400"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34185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51419" y="713102"/>
            <a:ext cx="80561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特点二：维护的代价高昂</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生产率的下降</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611560" y="2067694"/>
            <a:ext cx="8136903" cy="1938992"/>
          </a:xfrm>
          <a:prstGeom prst="rect">
            <a:avLst/>
          </a:prstGeom>
        </p:spPr>
        <p:txBody>
          <a:bodyPr wrap="square">
            <a:spAutoFit/>
          </a:bodyPr>
          <a:lstStyle/>
          <a:p>
            <a:r>
              <a:rPr lang="zh-CN" altLang="en-US" sz="2400" dirty="0"/>
              <a:t>    生产率的大幅度下降，这种情况在维护旧程序时常常遇到。</a:t>
            </a:r>
          </a:p>
          <a:p>
            <a:r>
              <a:rPr lang="zh-CN" altLang="en-US" sz="2400" dirty="0"/>
              <a:t>    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r>
              <a:rPr lang="zh-CN" altLang="en-US" sz="2400" dirty="0"/>
              <a:t>。</a:t>
            </a:r>
          </a:p>
        </p:txBody>
      </p:sp>
    </p:spTree>
    <p:extLst>
      <p:ext uri="{BB962C8B-B14F-4D97-AF65-F5344CB8AC3E}">
        <p14:creationId xmlns:p14="http://schemas.microsoft.com/office/powerpoint/2010/main" val="2512035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051720" y="1000361"/>
            <a:ext cx="8362531" cy="4524315"/>
          </a:xfrm>
          <a:prstGeom prst="rect">
            <a:avLst/>
          </a:prstGeom>
        </p:spPr>
        <p:txBody>
          <a:bodyPr wrap="square">
            <a:spAutoFit/>
          </a:bodyPr>
          <a:lstStyle/>
          <a:p>
            <a:pPr>
              <a:defRPr/>
            </a:pPr>
            <a:r>
              <a:rPr lang="zh-CN" altLang="en-US" sz="2400" dirty="0"/>
              <a:t>我们可以将维护工作的劳动分为两类：</a:t>
            </a:r>
          </a:p>
          <a:p>
            <a:pPr marL="457200" indent="-457200">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a:buFont typeface="+mj-lt"/>
              <a:buAutoNum type="arabicPeriod"/>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a:p>
            <a:pPr>
              <a:defRPr/>
            </a:pPr>
            <a:endParaRPr lang="zh-CN" altLang="en-US" sz="2400" dirty="0"/>
          </a:p>
          <a:p>
            <a:endParaRPr lang="zh-CN" altLang="en-US" sz="2400" dirty="0"/>
          </a:p>
        </p:txBody>
      </p:sp>
    </p:spTree>
    <p:extLst>
      <p:ext uri="{BB962C8B-B14F-4D97-AF65-F5344CB8AC3E}">
        <p14:creationId xmlns:p14="http://schemas.microsoft.com/office/powerpoint/2010/main" val="196256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计算维护工作量的方法</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893647"/>
          </a:xfrm>
          <a:prstGeom prst="rect">
            <a:avLst/>
          </a:prstGeom>
        </p:spPr>
        <p:txBody>
          <a:bodyPr wrap="square">
            <a:spAutoFit/>
          </a:bodyPr>
          <a:lstStyle/>
          <a:p>
            <a:pPr algn="ctr">
              <a:defRPr/>
            </a:pPr>
            <a:r>
              <a:rPr lang="zh-CN" altLang="en-US" sz="2400" dirty="0"/>
              <a:t>在这个基础上，我们可以使用</a:t>
            </a:r>
            <a:r>
              <a:rPr lang="zh-CN" altLang="en-US" sz="2400" dirty="0">
                <a:solidFill>
                  <a:prstClr val="black"/>
                </a:solidFill>
                <a:latin typeface="Arial" charset="0"/>
              </a:rPr>
              <a:t>下述表达式来计算维护工作量：                        </a:t>
            </a:r>
            <a:r>
              <a:rPr lang="en-US" altLang="zh-CN" sz="2400" dirty="0">
                <a:solidFill>
                  <a:prstClr val="black"/>
                </a:solidFill>
                <a:latin typeface="Arial" charset="0"/>
              </a:rPr>
              <a:t>M=</a:t>
            </a:r>
            <a:r>
              <a:rPr lang="en-US" altLang="zh-CN" sz="2400" dirty="0" err="1">
                <a:solidFill>
                  <a:prstClr val="black"/>
                </a:solidFill>
                <a:latin typeface="Arial" charset="0"/>
              </a:rPr>
              <a:t>P+K×exp</a:t>
            </a:r>
            <a:r>
              <a:rPr lang="en-US" altLang="zh-CN" sz="2400" dirty="0">
                <a:solidFill>
                  <a:prstClr val="black"/>
                </a:solidFill>
                <a:latin typeface="Arial" charset="0"/>
              </a:rPr>
              <a:t>(c-d)</a:t>
            </a:r>
          </a:p>
          <a:p>
            <a:pPr>
              <a:defRPr/>
            </a:pPr>
            <a:r>
              <a:rPr lang="zh-CN" altLang="en-US" sz="2400" dirty="0">
                <a:solidFill>
                  <a:prstClr val="black"/>
                </a:solidFill>
                <a:latin typeface="Arial" charset="0"/>
              </a:rPr>
              <a:t>其中：</a:t>
            </a:r>
          </a:p>
          <a:p>
            <a:pPr lvl="1">
              <a:defRPr/>
            </a:pPr>
            <a:r>
              <a:rPr lang="en-US" altLang="zh-CN" sz="2400" dirty="0">
                <a:solidFill>
                  <a:prstClr val="black"/>
                </a:solidFill>
                <a:latin typeface="Arial" charset="0"/>
              </a:rPr>
              <a:t>M</a:t>
            </a:r>
            <a:r>
              <a:rPr lang="zh-CN" altLang="en-US" sz="2400" dirty="0">
                <a:solidFill>
                  <a:prstClr val="black"/>
                </a:solidFill>
                <a:latin typeface="Arial" charset="0"/>
              </a:rPr>
              <a:t>：维护用的总工作量</a:t>
            </a:r>
          </a:p>
          <a:p>
            <a:pPr lvl="1">
              <a:defRPr/>
            </a:pPr>
            <a:r>
              <a:rPr lang="en-US" altLang="zh-CN" sz="2400" dirty="0">
                <a:solidFill>
                  <a:prstClr val="black"/>
                </a:solidFill>
                <a:latin typeface="Arial" charset="0"/>
              </a:rPr>
              <a:t>P</a:t>
            </a:r>
            <a:r>
              <a:rPr lang="zh-CN" altLang="en-US" sz="2400" dirty="0">
                <a:solidFill>
                  <a:prstClr val="black"/>
                </a:solidFill>
                <a:latin typeface="Arial" charset="0"/>
              </a:rPr>
              <a:t>：生产性工作量</a:t>
            </a:r>
          </a:p>
          <a:p>
            <a:pPr lvl="1">
              <a:defRPr/>
            </a:pPr>
            <a:r>
              <a:rPr lang="en-US" altLang="zh-CN" sz="2400" dirty="0">
                <a:solidFill>
                  <a:prstClr val="black"/>
                </a:solidFill>
                <a:latin typeface="Arial" charset="0"/>
              </a:rPr>
              <a:t>K</a:t>
            </a:r>
            <a:r>
              <a:rPr lang="zh-CN" altLang="en-US" sz="2400" dirty="0">
                <a:solidFill>
                  <a:prstClr val="black"/>
                </a:solidFill>
                <a:latin typeface="Arial" charset="0"/>
              </a:rPr>
              <a:t>：经验常数</a:t>
            </a:r>
          </a:p>
          <a:p>
            <a:pPr lvl="1">
              <a:defRPr/>
            </a:pPr>
            <a:r>
              <a:rPr lang="en-US" altLang="zh-CN" sz="2400" dirty="0">
                <a:solidFill>
                  <a:prstClr val="black"/>
                </a:solidFill>
                <a:latin typeface="Arial" charset="0"/>
              </a:rPr>
              <a:t>c</a:t>
            </a:r>
            <a:r>
              <a:rPr lang="zh-CN" altLang="en-US" sz="2400" dirty="0">
                <a:solidFill>
                  <a:prstClr val="black"/>
                </a:solidFill>
                <a:latin typeface="Arial" charset="0"/>
              </a:rPr>
              <a:t>：复杂程度</a:t>
            </a:r>
          </a:p>
          <a:p>
            <a:pPr lvl="1">
              <a:defRPr/>
            </a:pPr>
            <a:r>
              <a:rPr lang="en-US" altLang="zh-CN" sz="2400" dirty="0">
                <a:solidFill>
                  <a:prstClr val="black"/>
                </a:solidFill>
                <a:latin typeface="Arial" charset="0"/>
              </a:rPr>
              <a:t>d</a:t>
            </a:r>
            <a:r>
              <a:rPr lang="zh-CN" altLang="en-US" sz="2400" dirty="0">
                <a:solidFill>
                  <a:prstClr val="black"/>
                </a:solidFill>
                <a:latin typeface="Arial" charset="0"/>
              </a:rPr>
              <a:t>：维护人员对软件的熟悉程度</a:t>
            </a:r>
          </a:p>
          <a:p>
            <a:pPr lvl="1">
              <a:defRPr/>
            </a:pPr>
            <a:r>
              <a:rPr lang="zh-CN" altLang="en-US" sz="2400" dirty="0">
                <a:solidFill>
                  <a:prstClr val="black"/>
                </a:solidFill>
                <a:latin typeface="Arial" charset="0"/>
              </a:rPr>
              <a:t>上面的模型表明，如果软件的开发途径不好，而且原来的开发人员不能参加维护工作，那么维护工作量和费用将指数地增加。</a:t>
            </a:r>
          </a:p>
          <a:p>
            <a:pPr>
              <a:defRPr/>
            </a:pPr>
            <a:endParaRPr lang="zh-CN" altLang="en-US" sz="2400" dirty="0"/>
          </a:p>
          <a:p>
            <a:endParaRPr lang="zh-CN" altLang="en-US" sz="2400" dirty="0"/>
          </a:p>
        </p:txBody>
      </p:sp>
    </p:spTree>
    <p:extLst>
      <p:ext uri="{BB962C8B-B14F-4D97-AF65-F5344CB8AC3E}">
        <p14:creationId xmlns:p14="http://schemas.microsoft.com/office/powerpoint/2010/main" val="1560791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272966" y="1055470"/>
            <a:ext cx="8362531" cy="4154984"/>
          </a:xfrm>
          <a:prstGeom prst="rect">
            <a:avLst/>
          </a:prstGeom>
        </p:spPr>
        <p:txBody>
          <a:bodyPr wrap="square">
            <a:spAutoFit/>
          </a:bodyPr>
          <a:lstStyle/>
          <a:p>
            <a:r>
              <a:rPr lang="zh-CN" altLang="en-US" sz="2400" dirty="0"/>
              <a:t>    与维护有关的问题，都可</a:t>
            </a:r>
            <a:r>
              <a:rPr lang="zh-CN" altLang="en-US" sz="2400" u="sng" dirty="0">
                <a:solidFill>
                  <a:schemeClr val="accent1">
                    <a:lumMod val="75000"/>
                  </a:schemeClr>
                </a:solidFill>
              </a:rPr>
              <a:t>归因于软件定义和软件开发的方法有缺点。</a:t>
            </a:r>
            <a:endParaRPr lang="en-US" altLang="zh-CN" sz="2400" u="sng" dirty="0">
              <a:solidFill>
                <a:schemeClr val="accent1">
                  <a:lumMod val="75000"/>
                </a:schemeClr>
              </a:solidFill>
            </a:endParaRPr>
          </a:p>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a:t>
            </a:r>
            <a:r>
              <a:rPr lang="zh-CN" altLang="en-US" sz="2400" u="sng" dirty="0">
                <a:solidFill>
                  <a:schemeClr val="accent1">
                    <a:lumMod val="75000"/>
                  </a:schemeClr>
                </a:solidFill>
              </a:rPr>
              <a:t>仅有程序代码没有说明文档</a:t>
            </a:r>
            <a:r>
              <a:rPr lang="zh-CN" altLang="en-US" sz="2400" dirty="0"/>
              <a:t>，则会出现严重的问题。</a:t>
            </a:r>
          </a:p>
          <a:p>
            <a:r>
              <a:rPr lang="zh-CN" altLang="en-US" sz="2400" dirty="0"/>
              <a:t>（</a:t>
            </a:r>
            <a:r>
              <a:rPr lang="en-US" altLang="zh-CN" sz="2400" dirty="0"/>
              <a:t>2</a:t>
            </a:r>
            <a:r>
              <a:rPr lang="zh-CN" altLang="en-US" sz="2400" dirty="0"/>
              <a:t>） 需要</a:t>
            </a:r>
            <a:r>
              <a:rPr lang="zh-CN" altLang="en-US" sz="2400" u="sng" dirty="0">
                <a:solidFill>
                  <a:schemeClr val="accent1">
                    <a:lumMod val="75000"/>
                  </a:schemeClr>
                </a:solidFill>
              </a:rPr>
              <a:t>维护的软件往往没有合格的文档，或者文档资料显著不足</a:t>
            </a:r>
            <a:r>
              <a:rPr lang="zh-CN" altLang="en-US" sz="2400" dirty="0"/>
              <a:t>。认识到软件必须有文档仅仅是第一步，容易理解的并且和程序代码完全一致的文档才真正有价值。</a:t>
            </a:r>
          </a:p>
          <a:p>
            <a:pPr>
              <a:defRPr/>
            </a:pPr>
            <a:endParaRPr lang="zh-CN" altLang="en-US" sz="2400" dirty="0"/>
          </a:p>
          <a:p>
            <a:endParaRPr lang="zh-CN" altLang="en-US" sz="2400" dirty="0"/>
          </a:p>
        </p:txBody>
      </p:sp>
    </p:spTree>
    <p:extLst>
      <p:ext uri="{BB962C8B-B14F-4D97-AF65-F5344CB8AC3E}">
        <p14:creationId xmlns:p14="http://schemas.microsoft.com/office/powerpoint/2010/main" val="29733585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PA_文本框 11"/>
          <p:cNvSpPr txBox="1">
            <a:spLocks noChangeArrowheads="1"/>
          </p:cNvSpPr>
          <p:nvPr>
            <p:custDataLst>
              <p:tags r:id="rId1"/>
            </p:custDataLst>
          </p:nvPr>
        </p:nvSpPr>
        <p:spPr bwMode="auto">
          <a:xfrm>
            <a:off x="579312" y="431936"/>
            <a:ext cx="8056185" cy="5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800" dirty="0">
                <a:latin typeface="微软雅黑 Light" panose="020B0502040204020203" pitchFamily="34" charset="-122"/>
                <a:ea typeface="微软雅黑 Light" panose="020B0502040204020203" pitchFamily="34" charset="-122"/>
              </a:rPr>
              <a:t>特点三：维护的问题很多</a:t>
            </a:r>
          </a:p>
        </p:txBody>
      </p:sp>
      <p:grpSp>
        <p:nvGrpSpPr>
          <p:cNvPr id="25" name="PA_淘宝店chenying0907 24"/>
          <p:cNvGrpSpPr/>
          <p:nvPr>
            <p:custDataLst>
              <p:tags r:id="rId2"/>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3"/>
            </p:custDataLst>
          </p:nvPr>
        </p:nvSpPr>
        <p:spPr bwMode="auto">
          <a:xfrm>
            <a:off x="535359" y="184337"/>
            <a:ext cx="2316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的特点</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2" name="矩形 11"/>
          <p:cNvSpPr/>
          <p:nvPr/>
        </p:nvSpPr>
        <p:spPr>
          <a:xfrm>
            <a:off x="312790" y="1036841"/>
            <a:ext cx="8362531" cy="4524315"/>
          </a:xfrm>
          <a:prstGeom prst="rect">
            <a:avLst/>
          </a:prstGeom>
        </p:spPr>
        <p:txBody>
          <a:bodyPr wrap="square">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a:t>
            </a:r>
            <a:r>
              <a:rPr lang="zh-CN" altLang="en-US" sz="2400" u="sng" dirty="0">
                <a:solidFill>
                  <a:schemeClr val="accent1">
                    <a:lumMod val="75000"/>
                  </a:schemeClr>
                </a:solidFill>
              </a:rPr>
              <a:t>维护阶段持续的时间很长</a:t>
            </a:r>
            <a:r>
              <a:rPr lang="zh-CN" altLang="en-US" sz="2400" dirty="0">
                <a:solidFill>
                  <a:srgbClr val="000000"/>
                </a:solidFill>
              </a:rPr>
              <a:t>，因此，当需要解释软件时，往往原来写程序的人已经不在附近了。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a:t>
            </a:r>
            <a:r>
              <a:rPr lang="zh-CN" altLang="en-US" sz="2400" u="sng" dirty="0">
                <a:solidFill>
                  <a:schemeClr val="accent1">
                    <a:lumMod val="75000"/>
                  </a:schemeClr>
                </a:solidFill>
              </a:rPr>
              <a:t>设计时没有考虑将来的修改</a:t>
            </a:r>
            <a:r>
              <a:rPr lang="zh-CN" altLang="en-US" sz="2400" dirty="0">
                <a:solidFill>
                  <a:srgbClr val="000000"/>
                </a:solidFill>
              </a:rPr>
              <a:t>。除非使用强调模块独立原理的设计方法学，否则修改软件既困难又容易发生差错。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a:t>
            </a:r>
            <a:r>
              <a:rPr lang="zh-CN" altLang="en-US" sz="2400" u="sng" dirty="0">
                <a:solidFill>
                  <a:schemeClr val="accent1">
                    <a:lumMod val="75000"/>
                  </a:schemeClr>
                </a:solidFill>
              </a:rPr>
              <a:t>维护工作经常遭受挫折</a:t>
            </a:r>
            <a:r>
              <a:rPr lang="zh-CN" altLang="en-US" sz="2400" dirty="0">
                <a:solidFill>
                  <a:srgbClr val="000000"/>
                </a:solidFill>
              </a:rPr>
              <a:t>。</a:t>
            </a:r>
            <a:endParaRPr lang="zh-CN" altLang="en-US" sz="2400" dirty="0"/>
          </a:p>
          <a:p>
            <a:endParaRPr lang="en-US" altLang="zh-CN" dirty="0"/>
          </a:p>
          <a:p>
            <a:r>
              <a:rPr lang="en-US" altLang="zh-CN" dirty="0"/>
              <a:t>    </a:t>
            </a:r>
            <a:r>
              <a:rPr lang="zh-CN" altLang="en-US" dirty="0"/>
              <a:t>上述种种问题在现有的没采用软件工程思想开发出来的软件中，都或多或少地存在着。不应该把一种科学的方法学看做万应灵药，但是，软件工程至少部分地解决了与维护有关的每一个问题。</a:t>
            </a:r>
          </a:p>
          <a:p>
            <a:endParaRPr lang="zh-CN" altLang="en-US" sz="2400" dirty="0"/>
          </a:p>
        </p:txBody>
      </p:sp>
    </p:spTree>
    <p:extLst>
      <p:ext uri="{BB962C8B-B14F-4D97-AF65-F5344CB8AC3E}">
        <p14:creationId xmlns:p14="http://schemas.microsoft.com/office/powerpoint/2010/main" val="3947668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251"/>
                                        </p:tgtEl>
                                        <p:attrNameLst>
                                          <p:attrName>style.visibility</p:attrName>
                                        </p:attrNameLst>
                                      </p:cBhvr>
                                      <p:to>
                                        <p:strVal val="visible"/>
                                      </p:to>
                                    </p:set>
                                    <p:animEffect transition="in" filter="fade">
                                      <p:cBhvr>
                                        <p:cTn id="7" dur="500"/>
                                        <p:tgtEl>
                                          <p:spTgt spid="10251"/>
                                        </p:tgtEl>
                                      </p:cBhvr>
                                    </p:animEffect>
                                  </p:childTnLst>
                                </p:cTn>
                              </p:par>
                              <p:par>
                                <p:cTn id="8" presetID="10" presetClass="entr" presetSubtype="0" fill="hold" nodeType="withEffect">
                                  <p:stCondLst>
                                    <p:cond delay="1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18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1714988"/>
            <a:ext cx="489654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请问最右边最后一位同学：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通过这份</a:t>
            </a:r>
            <a:r>
              <a:rPr lang="en-US" altLang="zh-CN" sz="2800" dirty="0" err="1">
                <a:solidFill>
                  <a:schemeClr val="bg1">
                    <a:lumMod val="50000"/>
                  </a:schemeClr>
                </a:solidFill>
                <a:latin typeface="微软雅黑 Light" panose="020B0502040204020203" pitchFamily="34" charset="-122"/>
                <a:ea typeface="微软雅黑 Light" panose="020B0502040204020203" pitchFamily="34" charset="-122"/>
              </a:rPr>
              <a:t>ppt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了解到的软件维护的定义和特点中，您知道了能怎样来</a:t>
            </a:r>
            <a:r>
              <a:rPr lang="zh-CN" altLang="en-US" sz="2800" u="sng" dirty="0">
                <a:solidFill>
                  <a:schemeClr val="accent1">
                    <a:lumMod val="75000"/>
                  </a:schemeClr>
                </a:solidFill>
                <a:latin typeface="微软雅黑 Light" panose="020B0502040204020203" pitchFamily="34" charset="-122"/>
                <a:ea typeface="微软雅黑 Light" panose="020B0502040204020203" pitchFamily="34" charset="-122"/>
              </a:rPr>
              <a:t>提高软件和软件维护</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的质量？</a:t>
            </a:r>
          </a:p>
        </p:txBody>
      </p:sp>
    </p:spTree>
    <p:extLst>
      <p:ext uri="{BB962C8B-B14F-4D97-AF65-F5344CB8AC3E}">
        <p14:creationId xmlns:p14="http://schemas.microsoft.com/office/powerpoint/2010/main" val="578779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01</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软件维护的定义</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96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452575"/>
            <a:ext cx="4896544"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    </a:t>
            </a: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、采用结构化维护，让自己的维护工作从评价设计文档开始，确定软件重要的结构、性能以及接口等特点，让软件拥有完整的配置。</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2</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、因为理解别人写的程序通常非常困难，所以我们在编程时应添加说明字段，并另设说明文档方便后来者。</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rPr>
              <a:t>    3</a:t>
            </a: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、因为维护阶段持续的时间很长，不能指望由开发人员给人们仔细说明软件，所以我们应尽量提高自己的技术水平。</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08951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16"/>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solidFill>
                  <a:schemeClr val="bg1">
                    <a:lumMod val="50000"/>
                  </a:schemeClr>
                </a:solidFill>
                <a:latin typeface="微软雅黑 Light" panose="020B0502040204020203" pitchFamily="34" charset="-122"/>
                <a:ea typeface="微软雅黑 Light" panose="020B0502040204020203" pitchFamily="34" charset="-122"/>
              </a:rPr>
              <a:t>03</a:t>
            </a:r>
            <a:endParaRPr lang="zh-CN" altLang="en-US" sz="4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8" name="PA_文本框 17"/>
          <p:cNvSpPr txBox="1"/>
          <p:nvPr>
            <p:custDataLst>
              <p:tags r:id="rId4"/>
            </p:custDataLst>
          </p:nvPr>
        </p:nvSpPr>
        <p:spPr>
          <a:xfrm>
            <a:off x="3396665" y="2126633"/>
            <a:ext cx="1210588"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后记</a:t>
            </a:r>
          </a:p>
        </p:txBody>
      </p:sp>
      <p:grpSp>
        <p:nvGrpSpPr>
          <p:cNvPr id="19" name="PA_淘宝店chenying0907 18"/>
          <p:cNvGrpSpPr/>
          <p:nvPr>
            <p:custDataLst>
              <p:tags r:id="rId5"/>
            </p:custDataLst>
          </p:nvPr>
        </p:nvGrpSpPr>
        <p:grpSpPr>
          <a:xfrm>
            <a:off x="2243226" y="2221456"/>
            <a:ext cx="528300" cy="710884"/>
            <a:chOff x="4211960" y="594800"/>
            <a:chExt cx="374475" cy="662059"/>
          </a:xfrm>
        </p:grpSpPr>
        <p:sp>
          <p:nvSpPr>
            <p:cNvPr id="20" name="直角三角形 19"/>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4"/>
              <a:endCxn id="2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22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1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7" grpId="0" animBg="1" autoUpdateAnimBg="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淘宝店chenying0907 21"/>
          <p:cNvGrpSpPr/>
          <p:nvPr>
            <p:custDataLst>
              <p:tags r:id="rId1"/>
            </p:custDataLst>
          </p:nvPr>
        </p:nvGrpSpPr>
        <p:grpSpPr>
          <a:xfrm>
            <a:off x="5832473" y="-21235"/>
            <a:ext cx="3311527" cy="5164735"/>
            <a:chOff x="5832473" y="-21235"/>
            <a:chExt cx="3311527" cy="5164735"/>
          </a:xfrm>
        </p:grpSpPr>
        <p:sp>
          <p:nvSpPr>
            <p:cNvPr id="10" name="淘宝店chenying0907 36"/>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7"/>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淘宝店chenying0907 38"/>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淘宝店chenying0907 39"/>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PA_淘宝店chenying0907 13"/>
          <p:cNvSpPr/>
          <p:nvPr>
            <p:custDataLst>
              <p:tags r:id="rId2"/>
            </p:custDataLst>
          </p:nvPr>
        </p:nvSpPr>
        <p:spPr>
          <a:xfrm>
            <a:off x="1930672" y="1464946"/>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grpSp>
        <p:nvGrpSpPr>
          <p:cNvPr id="15" name="PA_淘宝店chenying0907 44"/>
          <p:cNvGrpSpPr/>
          <p:nvPr>
            <p:custDataLst>
              <p:tags r:id="rId3"/>
            </p:custDataLst>
          </p:nvPr>
        </p:nvGrpSpPr>
        <p:grpSpPr>
          <a:xfrm>
            <a:off x="-9190" y="0"/>
            <a:ext cx="620750" cy="791858"/>
            <a:chOff x="0" y="-21236"/>
            <a:chExt cx="3311527" cy="4224338"/>
          </a:xfrm>
        </p:grpSpPr>
        <p:sp>
          <p:nvSpPr>
            <p:cNvPr id="16"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PA_文本框 4"/>
          <p:cNvSpPr txBox="1">
            <a:spLocks noChangeArrowheads="1"/>
          </p:cNvSpPr>
          <p:nvPr>
            <p:custDataLst>
              <p:tags r:id="rId4"/>
            </p:custDataLst>
          </p:nvPr>
        </p:nvSpPr>
        <p:spPr bwMode="auto">
          <a:xfrm>
            <a:off x="535359" y="18433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参考资料</a:t>
            </a: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
        <p:nvSpPr>
          <p:cNvPr id="26" name="PA_文本框 5"/>
          <p:cNvSpPr txBox="1">
            <a:spLocks noChangeArrowheads="1"/>
          </p:cNvSpPr>
          <p:nvPr>
            <p:custDataLst>
              <p:tags r:id="rId5"/>
            </p:custDataLst>
          </p:nvPr>
        </p:nvSpPr>
        <p:spPr bwMode="auto">
          <a:xfrm>
            <a:off x="535359" y="509426"/>
            <a:ext cx="19992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This is a good space for a short subtitle</a:t>
            </a:r>
          </a:p>
        </p:txBody>
      </p:sp>
      <p:sp>
        <p:nvSpPr>
          <p:cNvPr id="2" name="文本框 1"/>
          <p:cNvSpPr txBox="1"/>
          <p:nvPr/>
        </p:nvSpPr>
        <p:spPr>
          <a:xfrm>
            <a:off x="2483768" y="2252865"/>
            <a:ext cx="4616269" cy="2031325"/>
          </a:xfrm>
          <a:prstGeom prst="rect">
            <a:avLst/>
          </a:prstGeom>
          <a:noFill/>
        </p:spPr>
        <p:txBody>
          <a:bodyPr wrap="square" rtlCol="0">
            <a:spAutoFit/>
          </a:bodyPr>
          <a:lstStyle/>
          <a:p>
            <a:r>
              <a:rPr lang="en-US" altLang="zh-CN" sz="1200" dirty="0"/>
              <a:t>[</a:t>
            </a:r>
            <a:r>
              <a:rPr lang="en-US" altLang="zh-CN" dirty="0"/>
              <a:t>1]</a:t>
            </a:r>
            <a:r>
              <a:rPr lang="zh-CN" altLang="en-US" dirty="0"/>
              <a:t>张海藩，牟永敏</a:t>
            </a:r>
            <a:r>
              <a:rPr lang="en-US" altLang="zh-CN" dirty="0"/>
              <a:t>. 《</a:t>
            </a:r>
            <a:r>
              <a:rPr lang="zh-CN" altLang="en-US" dirty="0"/>
              <a:t>软件工程导论（第</a:t>
            </a:r>
            <a:r>
              <a:rPr lang="en-US" altLang="zh-CN" dirty="0"/>
              <a:t>6</a:t>
            </a:r>
            <a:r>
              <a:rPr lang="zh-CN" altLang="en-US" dirty="0"/>
              <a:t>版）</a:t>
            </a:r>
            <a:r>
              <a:rPr lang="en-US" altLang="zh-CN" dirty="0"/>
              <a:t>》. </a:t>
            </a:r>
            <a:r>
              <a:rPr lang="zh-CN" altLang="en-US" dirty="0"/>
              <a:t>出版社：清华大学出版社，</a:t>
            </a:r>
            <a:r>
              <a:rPr lang="en-US" altLang="zh-CN" dirty="0"/>
              <a:t>2013</a:t>
            </a:r>
          </a:p>
          <a:p>
            <a:r>
              <a:rPr lang="en-US" altLang="zh-CN" dirty="0"/>
              <a:t>[2]</a:t>
            </a:r>
            <a:r>
              <a:rPr lang="zh-CN" altLang="en-US" dirty="0"/>
              <a:t>百度百科</a:t>
            </a:r>
            <a:r>
              <a:rPr lang="en-US" altLang="zh-CN" dirty="0"/>
              <a:t>——</a:t>
            </a:r>
            <a:r>
              <a:rPr lang="zh-CN" altLang="en-US" dirty="0">
                <a:hlinkClick r:id="rId7"/>
              </a:rPr>
              <a:t>软件维护</a:t>
            </a:r>
            <a:endParaRPr lang="en-US" altLang="zh-CN" dirty="0"/>
          </a:p>
          <a:p>
            <a:r>
              <a:rPr lang="en-US" altLang="zh-CN" dirty="0"/>
              <a:t>[3]</a:t>
            </a:r>
            <a:r>
              <a:rPr lang="zh-CN" altLang="en-US" b="1" dirty="0"/>
              <a:t>软件工程</a:t>
            </a:r>
            <a:r>
              <a:rPr lang="en-US" altLang="zh-CN" b="1" dirty="0"/>
              <a:t>——</a:t>
            </a:r>
            <a:r>
              <a:rPr lang="zh-CN" altLang="en-US" b="1" dirty="0"/>
              <a:t>软件维护总结</a:t>
            </a:r>
            <a:r>
              <a:rPr lang="en-US" altLang="zh-CN" b="1" dirty="0"/>
              <a:t>-</a:t>
            </a:r>
            <a:r>
              <a:rPr lang="en-US" altLang="zh-CN" dirty="0">
                <a:hlinkClick r:id="rId8"/>
              </a:rPr>
              <a:t> </a:t>
            </a:r>
            <a:r>
              <a:rPr lang="en-US" altLang="zh-CN" dirty="0" err="1">
                <a:hlinkClick r:id="rId8"/>
              </a:rPr>
              <a:t>Rabbit_tu</a:t>
            </a:r>
            <a:r>
              <a:rPr lang="en-US" altLang="zh-CN" dirty="0"/>
              <a:t>- </a:t>
            </a:r>
            <a:r>
              <a:rPr lang="en-US" altLang="zh-CN" dirty="0">
                <a:hlinkClick r:id="rId9"/>
              </a:rPr>
              <a:t>https://blog.csdn.net/chengtutu/article/details/81118881</a:t>
            </a:r>
            <a:endParaRPr lang="en-US" altLang="zh-CN" dirty="0"/>
          </a:p>
          <a:p>
            <a:endParaRPr lang="zh-CN" altLang="en-US" dirty="0"/>
          </a:p>
        </p:txBody>
      </p:sp>
    </p:spTree>
    <p:extLst>
      <p:ext uri="{BB962C8B-B14F-4D97-AF65-F5344CB8AC3E}">
        <p14:creationId xmlns:p14="http://schemas.microsoft.com/office/powerpoint/2010/main" val="176423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p:cNvGrpSpPr/>
          <p:nvPr>
            <p:custDataLst>
              <p:tags r:id="rId1"/>
            </p:custDataLst>
          </p:nvPr>
        </p:nvGrpSpPr>
        <p:grpSpPr>
          <a:xfrm>
            <a:off x="-4763" y="1841500"/>
            <a:ext cx="9153526" cy="3311526"/>
            <a:chOff x="-4763" y="1841500"/>
            <a:chExt cx="9153526" cy="3311526"/>
          </a:xfrm>
        </p:grpSpPr>
        <p:sp>
          <p:nvSpPr>
            <p:cNvPr id="1024" name="淘宝店chenying0907 36"/>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5" name="淘宝店chenying0907 37"/>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淘宝店chenying0907 38"/>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淘宝店chenying0907 39"/>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淘宝店chenying0907 40"/>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淘宝店chenying0907 41"/>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淘宝店chenying0907 11"/>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PA_圆角淘宝店chenying0907 1030"/>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rPr>
              <a:t>THANK YOU FOR WATCHING</a:t>
            </a:r>
          </a:p>
        </p:txBody>
      </p:sp>
      <p:sp>
        <p:nvSpPr>
          <p:cNvPr id="43" name="PA_文本框 42"/>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rPr>
              <a:t>敬请各位同学及老师</a:t>
            </a:r>
            <a:r>
              <a:rPr lang="zh-CN" altLang="en-US" sz="3200" dirty="0">
                <a:ln w="6350">
                  <a:noFill/>
                </a:ln>
                <a:solidFill>
                  <a:schemeClr val="accent3"/>
                </a:solidFill>
                <a:latin typeface="微软雅黑 Light" panose="020B0502040204020203" pitchFamily="34" charset="-122"/>
                <a:ea typeface="微软雅黑 Light" panose="020B0502040204020203" pitchFamily="34" charset="-122"/>
              </a:rPr>
              <a:t>批评指正</a:t>
            </a:r>
            <a:endParaRPr lang="zh-CN" altLang="en-US" sz="3200" dirty="0">
              <a:ln w="6350">
                <a:noFill/>
              </a:ln>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57118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31"/>
                                        </p:tgtEl>
                                        <p:attrNameLst>
                                          <p:attrName>style.visibility</p:attrName>
                                        </p:attrNameLst>
                                      </p:cBhvr>
                                      <p:to>
                                        <p:strVal val="visible"/>
                                      </p:to>
                                    </p:set>
                                    <p:animEffect transition="in" filter="fade">
                                      <p:cBhvr>
                                        <p:cTn id="13" dur="500"/>
                                        <p:tgtEl>
                                          <p:spTgt spid="103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031" grpId="0" animBg="1" autoUpdateAnimBg="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问题：</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851920" y="2067694"/>
            <a:ext cx="489654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请问最左边最后一位同学：</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软件工程的主要目的是什么（总共三点）？</a:t>
            </a:r>
          </a:p>
        </p:txBody>
      </p:sp>
    </p:spTree>
    <p:extLst>
      <p:ext uri="{BB962C8B-B14F-4D97-AF65-F5344CB8AC3E}">
        <p14:creationId xmlns:p14="http://schemas.microsoft.com/office/powerpoint/2010/main" val="232753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PA_淘宝店chenying0907 10"/>
          <p:cNvSpPr>
            <a:spLocks noChangeArrowheads="1"/>
          </p:cNvSpPr>
          <p:nvPr>
            <p:custDataLst>
              <p:tags r:id="rId1"/>
            </p:custDataLst>
          </p:nvPr>
        </p:nvSpPr>
        <p:spPr bwMode="auto">
          <a:xfrm>
            <a:off x="1116013" y="1274019"/>
            <a:ext cx="2087562" cy="3097931"/>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2"/>
            </p:custDataLst>
          </p:nvPr>
        </p:nvSpPr>
        <p:spPr bwMode="auto">
          <a:xfrm>
            <a:off x="1234253" y="2504756"/>
            <a:ext cx="2092324"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solidFill>
                  <a:schemeClr val="bg1"/>
                </a:solidFill>
                <a:latin typeface="微软雅黑 Light" panose="020B0502040204020203" pitchFamily="34" charset="-122"/>
                <a:ea typeface="微软雅黑 Light" panose="020B0502040204020203" pitchFamily="34" charset="-122"/>
              </a:rPr>
              <a:t>答案：</a:t>
            </a:r>
            <a:endParaRPr lang="zh-CN" altLang="zh-CN" sz="3200" dirty="0">
              <a:solidFill>
                <a:schemeClr val="bg1"/>
              </a:solidFill>
              <a:latin typeface="微软雅黑 Light" panose="020B0502040204020203" pitchFamily="34" charset="-122"/>
              <a:ea typeface="微软雅黑 Light" panose="020B0502040204020203" pitchFamily="34" charset="-122"/>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4"/>
            </p:custDataLst>
          </p:nvPr>
        </p:nvSpPr>
        <p:spPr bwMode="auto">
          <a:xfrm>
            <a:off x="535359" y="18433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Q&amp;A</a:t>
            </a:r>
            <a:r>
              <a:rPr lang="en-US" altLang="zh-CN" sz="1100" dirty="0">
                <a:solidFill>
                  <a:schemeClr val="accent3"/>
                </a:solidFill>
                <a:latin typeface="微软雅黑 Light" panose="020B0502040204020203" pitchFamily="34" charset="-122"/>
                <a:ea typeface="微软雅黑 Light" panose="020B0502040204020203" pitchFamily="34" charset="-122"/>
              </a:rPr>
              <a:t>【1】</a:t>
            </a:r>
          </a:p>
        </p:txBody>
      </p:sp>
      <p:sp>
        <p:nvSpPr>
          <p:cNvPr id="10" name="PA_淘宝店chenying0907 12"/>
          <p:cNvSpPr>
            <a:spLocks noChangeArrowheads="1"/>
          </p:cNvSpPr>
          <p:nvPr>
            <p:custDataLst>
              <p:tags r:id="rId5"/>
            </p:custDataLst>
          </p:nvPr>
        </p:nvSpPr>
        <p:spPr bwMode="auto">
          <a:xfrm>
            <a:off x="3923928" y="1838099"/>
            <a:ext cx="48965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、提高软件的可维护性</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、减少软件维护所需要的工作量</a:t>
            </a:r>
            <a:endPar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buFont typeface="Arial" pitchFamily="34" charset="0"/>
              <a:buNone/>
            </a:pPr>
            <a:r>
              <a:rPr lang="en-US" altLang="zh-CN" sz="3200" dirty="0">
                <a:solidFill>
                  <a:schemeClr val="tx1">
                    <a:lumMod val="65000"/>
                    <a:lumOff val="35000"/>
                  </a:schemeClr>
                </a:solidFill>
                <a:latin typeface="微软雅黑 Light" panose="020B0502040204020203" pitchFamily="34" charset="-122"/>
                <a:ea typeface="微软雅黑 Light" panose="020B0502040204020203" pitchFamily="34" charset="-122"/>
              </a:rPr>
              <a:t>3</a:t>
            </a:r>
            <a:r>
              <a:rPr lang="zh-CN" altLang="en-US" sz="3200" dirty="0">
                <a:solidFill>
                  <a:schemeClr val="tx1">
                    <a:lumMod val="65000"/>
                    <a:lumOff val="35000"/>
                  </a:schemeClr>
                </a:solidFill>
                <a:latin typeface="微软雅黑 Light" panose="020B0502040204020203" pitchFamily="34" charset="-122"/>
                <a:ea typeface="微软雅黑 Light" panose="020B0502040204020203" pitchFamily="34" charset="-122"/>
              </a:rPr>
              <a:t>、降低软件系统的总成本。</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10357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0251"/>
                                        </p:tgtEl>
                                        <p:attrNameLst>
                                          <p:attrName>style.visibility</p:attrName>
                                        </p:attrNameLst>
                                      </p:cBhvr>
                                      <p:to>
                                        <p:strVal val="visible"/>
                                      </p:to>
                                    </p:set>
                                    <p:animEffect transition="in" filter="fade">
                                      <p:cBhvr>
                                        <p:cTn id="10" dur="500"/>
                                        <p:tgtEl>
                                          <p:spTgt spid="10251"/>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autoUpdateAnimBg="0"/>
      <p:bldP spid="10251" grpId="0" animBg="1" autoUpdateAnimBg="0"/>
      <p:bldP spid="30"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PA_淘宝店chenying0907 12"/>
          <p:cNvSpPr>
            <a:spLocks noChangeArrowheads="1"/>
          </p:cNvSpPr>
          <p:nvPr>
            <p:custDataLst>
              <p:tags r:id="rId1"/>
            </p:custDataLst>
          </p:nvPr>
        </p:nvSpPr>
        <p:spPr bwMode="auto">
          <a:xfrm>
            <a:off x="694769" y="1831111"/>
            <a:ext cx="842493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dirty="0">
                <a:solidFill>
                  <a:schemeClr val="accent3"/>
                </a:solidFill>
                <a:latin typeface="微软雅黑 Light" panose="020B0502040204020203" pitchFamily="34" charset="-122"/>
                <a:ea typeface="微软雅黑 Light" panose="020B0502040204020203" pitchFamily="34" charset="-122"/>
              </a:rPr>
              <a:t>开始阶段及其基本任务</a:t>
            </a:r>
            <a:r>
              <a:rPr lang="en-US" altLang="zh-CN" sz="1000" baseline="300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在软件产品被开发出来并交付用户使用之后，就进入了软件的运行维护阶段。</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这个阶段是软件生命周期的最后一个阶段</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，其</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基本任务</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是保证软件在一个相当长的时期能够正常运行。</a:t>
            </a:r>
          </a:p>
        </p:txBody>
      </p:sp>
      <p:sp>
        <p:nvSpPr>
          <p:cNvPr id="10253" name="PA_任意多边形 13"/>
          <p:cNvSpPr>
            <a:spLocks noEditPoints="1"/>
          </p:cNvSpPr>
          <p:nvPr>
            <p:custDataLst>
              <p:tags r:id="rId2"/>
            </p:custDataLst>
          </p:nvPr>
        </p:nvSpPr>
        <p:spPr bwMode="auto">
          <a:xfrm>
            <a:off x="169915" y="1831111"/>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3"/>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16606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10252"/>
                                        </p:tgtEl>
                                        <p:attrNameLst>
                                          <p:attrName>style.visibility</p:attrName>
                                        </p:attrNameLst>
                                      </p:cBhvr>
                                      <p:to>
                                        <p:strVal val="visible"/>
                                      </p:to>
                                    </p:set>
                                    <p:animEffect transition="in" filter="fade">
                                      <p:cBhvr>
                                        <p:cTn id="7" dur="500"/>
                                        <p:tgtEl>
                                          <p:spTgt spid="10252"/>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0253"/>
                                        </p:tgtEl>
                                        <p:attrNameLst>
                                          <p:attrName>style.visibility</p:attrName>
                                        </p:attrNameLst>
                                      </p:cBhvr>
                                      <p:to>
                                        <p:strVal val="visible"/>
                                      </p:to>
                                    </p:set>
                                    <p:animEffect transition="in" filter="fade">
                                      <p:cBhvr>
                                        <p:cTn id="10" dur="500"/>
                                        <p:tgtEl>
                                          <p:spTgt spid="10253"/>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PA_淘宝店chenying0907 9" descr="Money副本"/>
          <p:cNvSpPr>
            <a:spLocks noChangeArrowheads="1"/>
          </p:cNvSpPr>
          <p:nvPr>
            <p:custDataLst>
              <p:tags r:id="rId1"/>
            </p:custDataLst>
          </p:nvPr>
        </p:nvSpPr>
        <p:spPr bwMode="auto">
          <a:xfrm>
            <a:off x="8116" y="852807"/>
            <a:ext cx="9144000" cy="2159666"/>
          </a:xfrm>
          <a:prstGeom prst="rect">
            <a:avLst/>
          </a:prstGeom>
          <a:blipFill dpi="0" rotWithShape="1">
            <a:blip r:embed="rId9">
              <a:extLst>
                <a:ext uri="{28A0092B-C50C-407E-A947-70E740481C1C}">
                  <a14:useLocalDpi xmlns:a14="http://schemas.microsoft.com/office/drawing/2010/main" val="0"/>
                </a:ext>
              </a:extLst>
            </a:blip>
            <a:srcRect/>
            <a:stretch>
              <a:fillRect t="-50015" b="-100024"/>
            </a:stretch>
          </a:blipFill>
          <a:ln>
            <a:noFill/>
          </a:ln>
          <a:effectLst/>
          <a:extLst/>
        </p:spPr>
        <p:txBody>
          <a:bodyPr wrap="none" anchor="ctr"/>
          <a:lstStyle/>
          <a:p>
            <a:endParaRPr lang="zh-CN" altLang="en-US"/>
          </a:p>
        </p:txBody>
      </p:sp>
      <p:sp>
        <p:nvSpPr>
          <p:cNvPr id="10250" name="PA_淘宝店chenying0907 10"/>
          <p:cNvSpPr>
            <a:spLocks noChangeArrowheads="1"/>
          </p:cNvSpPr>
          <p:nvPr>
            <p:custDataLst>
              <p:tags r:id="rId2"/>
            </p:custDataLst>
          </p:nvPr>
        </p:nvSpPr>
        <p:spPr bwMode="auto">
          <a:xfrm>
            <a:off x="890012" y="860431"/>
            <a:ext cx="2087562" cy="2161253"/>
          </a:xfrm>
          <a:prstGeom prst="rect">
            <a:avLst/>
          </a:prstGeom>
          <a:solidFill>
            <a:schemeClr val="accent4">
              <a:alpha val="89999"/>
            </a:schemeClr>
          </a:solidFill>
          <a:ln>
            <a:noFill/>
          </a:ln>
          <a:effectLst/>
        </p:spPr>
        <p:txBody>
          <a:bodyPr wrap="none" anchor="ctr"/>
          <a:lstStyle/>
          <a:p>
            <a:endParaRPr lang="zh-CN" altLang="en-US"/>
          </a:p>
        </p:txBody>
      </p:sp>
      <p:sp>
        <p:nvSpPr>
          <p:cNvPr id="10251" name="PA_文本框 11"/>
          <p:cNvSpPr txBox="1">
            <a:spLocks noChangeArrowheads="1"/>
          </p:cNvSpPr>
          <p:nvPr>
            <p:custDataLst>
              <p:tags r:id="rId3"/>
            </p:custDataLst>
          </p:nvPr>
        </p:nvSpPr>
        <p:spPr bwMode="auto">
          <a:xfrm>
            <a:off x="862326" y="1170429"/>
            <a:ext cx="2092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什么</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是 </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软件维护</a:t>
            </a:r>
            <a:endParaRPr lang="en-US" altLang="zh-CN" sz="20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pPr>
            <a:r>
              <a:rPr lang="zh-CN" altLang="en-US" sz="2000" dirty="0">
                <a:solidFill>
                  <a:schemeClr val="bg1"/>
                </a:solidFill>
                <a:latin typeface="微软雅黑 Light" panose="020B0502040204020203" pitchFamily="34" charset="-122"/>
                <a:ea typeface="微软雅黑 Light" panose="020B0502040204020203" pitchFamily="34" charset="-122"/>
              </a:rPr>
              <a:t>？</a:t>
            </a:r>
            <a:endParaRPr lang="zh-CN" altLang="zh-CN" sz="2000" dirty="0">
              <a:solidFill>
                <a:schemeClr val="bg1"/>
              </a:solidFill>
              <a:latin typeface="微软雅黑 Light" panose="020B0502040204020203" pitchFamily="34" charset="-122"/>
              <a:ea typeface="微软雅黑 Light" panose="020B0502040204020203" pitchFamily="34" charset="-122"/>
            </a:endParaRPr>
          </a:p>
        </p:txBody>
      </p:sp>
      <p:sp>
        <p:nvSpPr>
          <p:cNvPr id="10252" name="PA_淘宝店chenying0907 12"/>
          <p:cNvSpPr>
            <a:spLocks noChangeArrowheads="1"/>
          </p:cNvSpPr>
          <p:nvPr>
            <p:custDataLst>
              <p:tags r:id="rId4"/>
            </p:custDataLst>
          </p:nvPr>
        </p:nvSpPr>
        <p:spPr bwMode="auto">
          <a:xfrm>
            <a:off x="758810" y="3478163"/>
            <a:ext cx="8424936"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4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软件维护的</a:t>
            </a:r>
            <a:r>
              <a:rPr lang="zh-CN" altLang="en-US" sz="2400" dirty="0">
                <a:solidFill>
                  <a:schemeClr val="accent3"/>
                </a:solidFill>
                <a:latin typeface="微软雅黑 Light" panose="020B0502040204020203" pitchFamily="34" charset="-122"/>
                <a:ea typeface="微软雅黑 Light" panose="020B0502040204020203" pitchFamily="34" charset="-122"/>
              </a:rPr>
              <a:t>具体定义</a:t>
            </a:r>
            <a:r>
              <a:rPr lang="en-US" altLang="zh-CN" sz="1100" dirty="0">
                <a:solidFill>
                  <a:schemeClr val="accent3"/>
                </a:solidFill>
                <a:latin typeface="微软雅黑 Light" panose="020B0502040204020203" pitchFamily="34" charset="-122"/>
                <a:ea typeface="微软雅黑 Light" panose="020B0502040204020203" pitchFamily="34" charset="-122"/>
              </a:rPr>
              <a:t>【1】</a:t>
            </a:r>
          </a:p>
          <a:p>
            <a:pPr>
              <a:lnSpc>
                <a:spcPct val="120000"/>
              </a:lnSpc>
            </a:pPr>
            <a:endParaRPr lang="zh-CN" altLang="en-US" sz="800" b="1"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就是在软件已经交付使用之后，</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为了改正错误或满足新的需要</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而修改软件的过程。可以通过描述软件交付使用后可能进行的</a:t>
            </a:r>
            <a:r>
              <a:rPr lang="en-US" altLang="zh-CN" sz="2000" u="sng" dirty="0">
                <a:solidFill>
                  <a:schemeClr val="accent2">
                    <a:lumMod val="75000"/>
                  </a:schemeClr>
                </a:solidFill>
                <a:latin typeface="微软雅黑 Light" panose="020B0502040204020203" pitchFamily="34" charset="-122"/>
                <a:ea typeface="微软雅黑 Light" panose="020B0502040204020203" pitchFamily="34" charset="-122"/>
              </a:rPr>
              <a:t>4</a:t>
            </a:r>
            <a:r>
              <a:rPr lang="zh-CN" altLang="en-US" sz="2000" u="sng" dirty="0">
                <a:solidFill>
                  <a:schemeClr val="accent2">
                    <a:lumMod val="75000"/>
                  </a:schemeClr>
                </a:solidFill>
                <a:latin typeface="微软雅黑 Light" panose="020B0502040204020203" pitchFamily="34" charset="-122"/>
                <a:ea typeface="微软雅黑 Light" panose="020B0502040204020203" pitchFamily="34" charset="-122"/>
              </a:rPr>
              <a:t>项活动</a:t>
            </a:r>
            <a:r>
              <a:rPr lang="zh-CN" altLang="en-US" sz="2000" dirty="0">
                <a:solidFill>
                  <a:schemeClr val="bg1">
                    <a:lumMod val="50000"/>
                  </a:schemeClr>
                </a:solidFill>
                <a:latin typeface="微软雅黑 Light" panose="020B0502040204020203" pitchFamily="34" charset="-122"/>
                <a:ea typeface="微软雅黑 Light" panose="020B0502040204020203" pitchFamily="34" charset="-122"/>
              </a:rPr>
              <a:t>，具体地定义软件维护。</a:t>
            </a:r>
          </a:p>
        </p:txBody>
      </p:sp>
      <p:sp>
        <p:nvSpPr>
          <p:cNvPr id="10253" name="PA_任意多边形 13"/>
          <p:cNvSpPr>
            <a:spLocks noEditPoints="1"/>
          </p:cNvSpPr>
          <p:nvPr>
            <p:custDataLst>
              <p:tags r:id="rId5"/>
            </p:custDataLst>
          </p:nvPr>
        </p:nvSpPr>
        <p:spPr bwMode="auto">
          <a:xfrm>
            <a:off x="315921" y="3548887"/>
            <a:ext cx="285750" cy="187383"/>
          </a:xfrm>
          <a:custGeom>
            <a:avLst/>
            <a:gdLst>
              <a:gd name="T0" fmla="*/ 532 w 532"/>
              <a:gd name="T1" fmla="*/ 327 h 355"/>
              <a:gd name="T2" fmla="*/ 532 w 532"/>
              <a:gd name="T3" fmla="*/ 73 h 355"/>
              <a:gd name="T4" fmla="*/ 519 w 532"/>
              <a:gd name="T5" fmla="*/ 61 h 355"/>
              <a:gd name="T6" fmla="*/ 511 w 532"/>
              <a:gd name="T7" fmla="*/ 61 h 355"/>
              <a:gd name="T8" fmla="*/ 500 w 532"/>
              <a:gd name="T9" fmla="*/ 50 h 355"/>
              <a:gd name="T10" fmla="*/ 500 w 532"/>
              <a:gd name="T11" fmla="*/ 28 h 355"/>
              <a:gd name="T12" fmla="*/ 490 w 532"/>
              <a:gd name="T13" fmla="*/ 16 h 355"/>
              <a:gd name="T14" fmla="*/ 276 w 532"/>
              <a:gd name="T15" fmla="*/ 41 h 355"/>
              <a:gd name="T16" fmla="*/ 255 w 532"/>
              <a:gd name="T17" fmla="*/ 41 h 355"/>
              <a:gd name="T18" fmla="*/ 41 w 532"/>
              <a:gd name="T19" fmla="*/ 16 h 355"/>
              <a:gd name="T20" fmla="*/ 31 w 532"/>
              <a:gd name="T21" fmla="*/ 28 h 355"/>
              <a:gd name="T22" fmla="*/ 31 w 532"/>
              <a:gd name="T23" fmla="*/ 50 h 355"/>
              <a:gd name="T24" fmla="*/ 20 w 532"/>
              <a:gd name="T25" fmla="*/ 61 h 355"/>
              <a:gd name="T26" fmla="*/ 12 w 532"/>
              <a:gd name="T27" fmla="*/ 61 h 355"/>
              <a:gd name="T28" fmla="*/ 0 w 532"/>
              <a:gd name="T29" fmla="*/ 73 h 355"/>
              <a:gd name="T30" fmla="*/ 0 w 532"/>
              <a:gd name="T31" fmla="*/ 327 h 355"/>
              <a:gd name="T32" fmla="*/ 12 w 532"/>
              <a:gd name="T33" fmla="*/ 340 h 355"/>
              <a:gd name="T34" fmla="*/ 227 w 532"/>
              <a:gd name="T35" fmla="*/ 340 h 355"/>
              <a:gd name="T36" fmla="*/ 234 w 532"/>
              <a:gd name="T37" fmla="*/ 347 h 355"/>
              <a:gd name="T38" fmla="*/ 241 w 532"/>
              <a:gd name="T39" fmla="*/ 355 h 355"/>
              <a:gd name="T40" fmla="*/ 290 w 532"/>
              <a:gd name="T41" fmla="*/ 355 h 355"/>
              <a:gd name="T42" fmla="*/ 297 w 532"/>
              <a:gd name="T43" fmla="*/ 347 h 355"/>
              <a:gd name="T44" fmla="*/ 304 w 532"/>
              <a:gd name="T45" fmla="*/ 340 h 355"/>
              <a:gd name="T46" fmla="*/ 519 w 532"/>
              <a:gd name="T47" fmla="*/ 340 h 355"/>
              <a:gd name="T48" fmla="*/ 532 w 532"/>
              <a:gd name="T49" fmla="*/ 327 h 355"/>
              <a:gd name="T50" fmla="*/ 248 w 532"/>
              <a:gd name="T51" fmla="*/ 315 h 355"/>
              <a:gd name="T52" fmla="*/ 61 w 532"/>
              <a:gd name="T53" fmla="*/ 292 h 355"/>
              <a:gd name="T54" fmla="*/ 47 w 532"/>
              <a:gd name="T55" fmla="*/ 280 h 355"/>
              <a:gd name="T56" fmla="*/ 47 w 532"/>
              <a:gd name="T57" fmla="*/ 40 h 355"/>
              <a:gd name="T58" fmla="*/ 58 w 532"/>
              <a:gd name="T59" fmla="*/ 28 h 355"/>
              <a:gd name="T60" fmla="*/ 248 w 532"/>
              <a:gd name="T61" fmla="*/ 57 h 355"/>
              <a:gd name="T62" fmla="*/ 258 w 532"/>
              <a:gd name="T63" fmla="*/ 77 h 355"/>
              <a:gd name="T64" fmla="*/ 258 w 532"/>
              <a:gd name="T65" fmla="*/ 310 h 355"/>
              <a:gd name="T66" fmla="*/ 248 w 532"/>
              <a:gd name="T67" fmla="*/ 315 h 355"/>
              <a:gd name="T68" fmla="*/ 283 w 532"/>
              <a:gd name="T69" fmla="*/ 315 h 355"/>
              <a:gd name="T70" fmla="*/ 470 w 532"/>
              <a:gd name="T71" fmla="*/ 292 h 355"/>
              <a:gd name="T72" fmla="*/ 484 w 532"/>
              <a:gd name="T73" fmla="*/ 280 h 355"/>
              <a:gd name="T74" fmla="*/ 484 w 532"/>
              <a:gd name="T75" fmla="*/ 40 h 355"/>
              <a:gd name="T76" fmla="*/ 474 w 532"/>
              <a:gd name="T77" fmla="*/ 28 h 355"/>
              <a:gd name="T78" fmla="*/ 284 w 532"/>
              <a:gd name="T79" fmla="*/ 57 h 355"/>
              <a:gd name="T80" fmla="*/ 274 w 532"/>
              <a:gd name="T81" fmla="*/ 77 h 355"/>
              <a:gd name="T82" fmla="*/ 274 w 532"/>
              <a:gd name="T83" fmla="*/ 310 h 355"/>
              <a:gd name="T84" fmla="*/ 283 w 532"/>
              <a:gd name="T85"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chemeClr val="accent3"/>
          </a:solidFill>
          <a:ln>
            <a:noFill/>
          </a:ln>
        </p:spPr>
        <p:txBody>
          <a:bodyPr/>
          <a:lstStyle/>
          <a:p>
            <a:endParaRPr lang="zh-CN" altLang="en-US">
              <a:solidFill>
                <a:schemeClr val="bg1">
                  <a:lumMod val="50000"/>
                </a:schemeClr>
              </a:solidFill>
            </a:endParaRPr>
          </a:p>
        </p:txBody>
      </p:sp>
      <p:grpSp>
        <p:nvGrpSpPr>
          <p:cNvPr id="25" name="PA_淘宝店chenying0907 24"/>
          <p:cNvGrpSpPr/>
          <p:nvPr>
            <p:custDataLst>
              <p:tags r:id="rId6"/>
            </p:custDataLst>
          </p:nvPr>
        </p:nvGrpSpPr>
        <p:grpSpPr>
          <a:xfrm>
            <a:off x="-9190" y="0"/>
            <a:ext cx="620750" cy="791858"/>
            <a:chOff x="0" y="-21236"/>
            <a:chExt cx="3311527" cy="4224338"/>
          </a:xfrm>
        </p:grpSpPr>
        <p:sp>
          <p:nvSpPr>
            <p:cNvPr id="27" name="淘宝店chenying0907 37"/>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淘宝店chenying0907 38"/>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淘宝店chenying0907 39"/>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PA_文本框 4"/>
          <p:cNvSpPr txBox="1">
            <a:spLocks noChangeArrowheads="1"/>
          </p:cNvSpPr>
          <p:nvPr>
            <p:custDataLst>
              <p:tags r:id="rId7"/>
            </p:custDataLst>
          </p:nvPr>
        </p:nvSpPr>
        <p:spPr bwMode="auto">
          <a:xfrm>
            <a:off x="535359" y="184337"/>
            <a:ext cx="220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软件维护</a:t>
            </a:r>
            <a:r>
              <a:rPr lang="zh-CN" altLang="en-US" sz="2000" dirty="0">
                <a:solidFill>
                  <a:schemeClr val="accent3"/>
                </a:solidFill>
                <a:latin typeface="微软雅黑 Light" panose="020B0502040204020203" pitchFamily="34" charset="-122"/>
                <a:ea typeface="微软雅黑 Light" panose="020B0502040204020203" pitchFamily="34" charset="-122"/>
              </a:rPr>
              <a:t>的定义</a:t>
            </a:r>
            <a:r>
              <a:rPr lang="en-US" altLang="zh-CN" sz="1100" baseline="30000" dirty="0">
                <a:solidFill>
                  <a:schemeClr val="accent3"/>
                </a:solidFill>
                <a:latin typeface="微软雅黑 Light" panose="020B0502040204020203" pitchFamily="34" charset="-122"/>
                <a:ea typeface="微软雅黑 Light" panose="020B0502040204020203" pitchFamily="34" charset="-122"/>
              </a:rPr>
              <a:t>【1】</a:t>
            </a:r>
          </a:p>
          <a:p>
            <a:pPr>
              <a:buFont typeface="Arial" pitchFamily="34" charset="0"/>
              <a:buNone/>
            </a:pPr>
            <a:endParaRPr lang="en-US" altLang="zh-CN" sz="2000" dirty="0">
              <a:solidFill>
                <a:schemeClr val="accent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3749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fade">
                                      <p:cBhvr>
                                        <p:cTn id="7" dur="500"/>
                                        <p:tgtEl>
                                          <p:spTgt spid="1024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0250"/>
                                        </p:tgtEl>
                                        <p:attrNameLst>
                                          <p:attrName>style.visibility</p:attrName>
                                        </p:attrNameLst>
                                      </p:cBhvr>
                                      <p:to>
                                        <p:strVal val="visible"/>
                                      </p:to>
                                    </p:set>
                                    <p:animEffect transition="in" filter="fade">
                                      <p:cBhvr>
                                        <p:cTn id="10" dur="500"/>
                                        <p:tgtEl>
                                          <p:spTgt spid="1025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251"/>
                                        </p:tgtEl>
                                        <p:attrNameLst>
                                          <p:attrName>style.visibility</p:attrName>
                                        </p:attrNameLst>
                                      </p:cBhvr>
                                      <p:to>
                                        <p:strVal val="visible"/>
                                      </p:to>
                                    </p:set>
                                    <p:animEffect transition="in" filter="fade">
                                      <p:cBhvr>
                                        <p:cTn id="13" dur="500"/>
                                        <p:tgtEl>
                                          <p:spTgt spid="10251"/>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252"/>
                                        </p:tgtEl>
                                        <p:attrNameLst>
                                          <p:attrName>style.visibility</p:attrName>
                                        </p:attrNameLst>
                                      </p:cBhvr>
                                      <p:to>
                                        <p:strVal val="visible"/>
                                      </p:to>
                                    </p:set>
                                    <p:animEffect transition="in" filter="fade">
                                      <p:cBhvr>
                                        <p:cTn id="16" dur="500"/>
                                        <p:tgtEl>
                                          <p:spTgt spid="10252"/>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253"/>
                                        </p:tgtEl>
                                        <p:attrNameLst>
                                          <p:attrName>style.visibility</p:attrName>
                                        </p:attrNameLst>
                                      </p:cBhvr>
                                      <p:to>
                                        <p:strVal val="visible"/>
                                      </p:to>
                                    </p:set>
                                    <p:animEffect transition="in" filter="fade">
                                      <p:cBhvr>
                                        <p:cTn id="19" dur="500"/>
                                        <p:tgtEl>
                                          <p:spTgt spid="10253"/>
                                        </p:tgtEl>
                                      </p:cBhvr>
                                    </p:animEffect>
                                  </p:childTnLst>
                                </p:cTn>
                              </p:par>
                              <p:par>
                                <p:cTn id="20" presetID="10" presetClass="entr" presetSubtype="0" fill="hold" nodeType="withEffect">
                                  <p:stCondLst>
                                    <p:cond delay="1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autoUpdateAnimBg="0"/>
      <p:bldP spid="10251" grpId="0" animBg="1" autoUpdateAnimBg="0"/>
      <p:bldP spid="10252" grpId="0"/>
      <p:bldP spid="10253"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淘宝店chenying0907 21">
            <a:extLst>
              <a:ext uri="{FF2B5EF4-FFF2-40B4-BE49-F238E27FC236}">
                <a16:creationId xmlns:a16="http://schemas.microsoft.com/office/drawing/2014/main" id="{4E13545D-361C-4B3B-AECD-9355EFF00C33}"/>
              </a:ext>
            </a:extLst>
          </p:cNvPr>
          <p:cNvGrpSpPr/>
          <p:nvPr>
            <p:custDataLst>
              <p:tags r:id="rId1"/>
            </p:custDataLst>
          </p:nvPr>
        </p:nvGrpSpPr>
        <p:grpSpPr>
          <a:xfrm>
            <a:off x="5832473" y="-21235"/>
            <a:ext cx="3311527" cy="5164735"/>
            <a:chOff x="5832473" y="-21235"/>
            <a:chExt cx="3311527" cy="5164735"/>
          </a:xfrm>
        </p:grpSpPr>
        <p:sp>
          <p:nvSpPr>
            <p:cNvPr id="4" name="淘宝店chenying0907 36">
              <a:extLst>
                <a:ext uri="{FF2B5EF4-FFF2-40B4-BE49-F238E27FC236}">
                  <a16:creationId xmlns:a16="http://schemas.microsoft.com/office/drawing/2014/main" id="{6C0CC6CB-26FA-4C85-ABA0-600203FBFA72}"/>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7">
              <a:extLst>
                <a:ext uri="{FF2B5EF4-FFF2-40B4-BE49-F238E27FC236}">
                  <a16:creationId xmlns:a16="http://schemas.microsoft.com/office/drawing/2014/main" id="{932DF425-A052-4911-BF1A-D308549AA7AB}"/>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8">
              <a:extLst>
                <a:ext uri="{FF2B5EF4-FFF2-40B4-BE49-F238E27FC236}">
                  <a16:creationId xmlns:a16="http://schemas.microsoft.com/office/drawing/2014/main" id="{ED89EE5B-8C88-472F-AF70-0E14EB0AFD35}"/>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9">
              <a:extLst>
                <a:ext uri="{FF2B5EF4-FFF2-40B4-BE49-F238E27FC236}">
                  <a16:creationId xmlns:a16="http://schemas.microsoft.com/office/drawing/2014/main" id="{E7E1AF48-6AC3-4CC7-9DD9-56D9B38887C9}"/>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PA_淘宝店chenying0907 13">
            <a:extLst>
              <a:ext uri="{FF2B5EF4-FFF2-40B4-BE49-F238E27FC236}">
                <a16:creationId xmlns:a16="http://schemas.microsoft.com/office/drawing/2014/main" id="{D3B479B3-E894-49BB-8B9E-B57B18E0A524}"/>
              </a:ext>
            </a:extLst>
          </p:cNvPr>
          <p:cNvSpPr/>
          <p:nvPr>
            <p:custDataLst>
              <p:tags r:id="rId2"/>
            </p:custDataLst>
          </p:nvPr>
        </p:nvSpPr>
        <p:spPr>
          <a:xfrm>
            <a:off x="2154782" y="1040307"/>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17">
            <a:extLst>
              <a:ext uri="{FF2B5EF4-FFF2-40B4-BE49-F238E27FC236}">
                <a16:creationId xmlns:a16="http://schemas.microsoft.com/office/drawing/2014/main" id="{95E677E2-4DA2-49DC-9C9F-496A38DDFCDE}"/>
              </a:ext>
            </a:extLst>
          </p:cNvPr>
          <p:cNvSpPr txBox="1"/>
          <p:nvPr>
            <p:custDataLst>
              <p:tags r:id="rId3"/>
            </p:custDataLst>
          </p:nvPr>
        </p:nvSpPr>
        <p:spPr>
          <a:xfrm>
            <a:off x="3045866" y="1240293"/>
            <a:ext cx="3775393" cy="707886"/>
          </a:xfrm>
          <a:prstGeom prst="rect">
            <a:avLst/>
          </a:prstGeom>
          <a:noFill/>
        </p:spPr>
        <p:txBody>
          <a:bodyPr wrap="none" rtlCol="0">
            <a:spAutoFit/>
          </a:bodyPr>
          <a:lstStyle/>
          <a:p>
            <a:r>
              <a:rPr lang="zh-CN" altLang="en-US" sz="4000" dirty="0">
                <a:solidFill>
                  <a:schemeClr val="bg1">
                    <a:lumMod val="50000"/>
                  </a:schemeClr>
                </a:solidFill>
                <a:latin typeface="微软雅黑 Light" panose="020B0502040204020203" pitchFamily="34" charset="-122"/>
                <a:ea typeface="微软雅黑 Light" panose="020B0502040204020203" pitchFamily="34" charset="-122"/>
              </a:rPr>
              <a:t>四项维护性活动</a:t>
            </a:r>
          </a:p>
        </p:txBody>
      </p:sp>
      <p:sp>
        <p:nvSpPr>
          <p:cNvPr id="10" name="文本框 9">
            <a:extLst>
              <a:ext uri="{FF2B5EF4-FFF2-40B4-BE49-F238E27FC236}">
                <a16:creationId xmlns:a16="http://schemas.microsoft.com/office/drawing/2014/main" id="{A9C70E44-5174-4E56-8DF0-CA181EBBFAFA}"/>
              </a:ext>
            </a:extLst>
          </p:cNvPr>
          <p:cNvSpPr txBox="1"/>
          <p:nvPr/>
        </p:nvSpPr>
        <p:spPr>
          <a:xfrm>
            <a:off x="3131840" y="2101851"/>
            <a:ext cx="3456384" cy="369332"/>
          </a:xfrm>
          <a:prstGeom prst="rect">
            <a:avLst/>
          </a:prstGeom>
          <a:noFill/>
        </p:spPr>
        <p:txBody>
          <a:bodyPr wrap="square" rtlCol="0">
            <a:spAutoFit/>
          </a:bodyPr>
          <a:lstStyle/>
          <a:p>
            <a:r>
              <a:rPr lang="zh-CN" altLang="en-US" dirty="0"/>
              <a:t>改正性维护</a:t>
            </a:r>
          </a:p>
        </p:txBody>
      </p:sp>
      <p:sp>
        <p:nvSpPr>
          <p:cNvPr id="11" name="文本框 10">
            <a:extLst>
              <a:ext uri="{FF2B5EF4-FFF2-40B4-BE49-F238E27FC236}">
                <a16:creationId xmlns:a16="http://schemas.microsoft.com/office/drawing/2014/main" id="{6C2A3AEF-8AC5-4EAF-99B0-7E1226FB2908}"/>
              </a:ext>
            </a:extLst>
          </p:cNvPr>
          <p:cNvSpPr txBox="1"/>
          <p:nvPr/>
        </p:nvSpPr>
        <p:spPr>
          <a:xfrm>
            <a:off x="3131840" y="2464576"/>
            <a:ext cx="3456384" cy="369332"/>
          </a:xfrm>
          <a:prstGeom prst="rect">
            <a:avLst/>
          </a:prstGeom>
          <a:noFill/>
        </p:spPr>
        <p:txBody>
          <a:bodyPr wrap="square" rtlCol="0">
            <a:spAutoFit/>
          </a:bodyPr>
          <a:lstStyle/>
          <a:p>
            <a:r>
              <a:rPr lang="zh-CN" altLang="en-US" dirty="0"/>
              <a:t>适应性维护</a:t>
            </a:r>
          </a:p>
        </p:txBody>
      </p:sp>
      <p:sp>
        <p:nvSpPr>
          <p:cNvPr id="12" name="文本框 11">
            <a:extLst>
              <a:ext uri="{FF2B5EF4-FFF2-40B4-BE49-F238E27FC236}">
                <a16:creationId xmlns:a16="http://schemas.microsoft.com/office/drawing/2014/main" id="{6110AC52-2A8B-491D-9439-0A9CAD22506E}"/>
              </a:ext>
            </a:extLst>
          </p:cNvPr>
          <p:cNvSpPr txBox="1"/>
          <p:nvPr/>
        </p:nvSpPr>
        <p:spPr>
          <a:xfrm>
            <a:off x="3131840" y="2827301"/>
            <a:ext cx="3456384" cy="369332"/>
          </a:xfrm>
          <a:prstGeom prst="rect">
            <a:avLst/>
          </a:prstGeom>
          <a:noFill/>
        </p:spPr>
        <p:txBody>
          <a:bodyPr wrap="square" rtlCol="0">
            <a:spAutoFit/>
          </a:bodyPr>
          <a:lstStyle/>
          <a:p>
            <a:r>
              <a:rPr lang="zh-CN" altLang="en-US" dirty="0"/>
              <a:t>完善性维护</a:t>
            </a:r>
          </a:p>
        </p:txBody>
      </p:sp>
      <p:sp>
        <p:nvSpPr>
          <p:cNvPr id="13" name="文本框 12">
            <a:extLst>
              <a:ext uri="{FF2B5EF4-FFF2-40B4-BE49-F238E27FC236}">
                <a16:creationId xmlns:a16="http://schemas.microsoft.com/office/drawing/2014/main" id="{8BEDDF8D-EE29-434A-AACB-A4E7790175E2}"/>
              </a:ext>
            </a:extLst>
          </p:cNvPr>
          <p:cNvSpPr txBox="1"/>
          <p:nvPr/>
        </p:nvSpPr>
        <p:spPr>
          <a:xfrm>
            <a:off x="3131840" y="3225245"/>
            <a:ext cx="3456384" cy="369332"/>
          </a:xfrm>
          <a:prstGeom prst="rect">
            <a:avLst/>
          </a:prstGeom>
          <a:noFill/>
        </p:spPr>
        <p:txBody>
          <a:bodyPr wrap="square" rtlCol="0">
            <a:spAutoFit/>
          </a:bodyPr>
          <a:lstStyle/>
          <a:p>
            <a:r>
              <a:rPr lang="zh-CN" altLang="en-US" dirty="0"/>
              <a:t>预防性维护</a:t>
            </a:r>
          </a:p>
        </p:txBody>
      </p:sp>
    </p:spTree>
    <p:extLst>
      <p:ext uri="{BB962C8B-B14F-4D97-AF65-F5344CB8AC3E}">
        <p14:creationId xmlns:p14="http://schemas.microsoft.com/office/powerpoint/2010/main" val="16692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2E3036-D3B4-4760-8C18-DBC5A7897E61}"/>
              </a:ext>
            </a:extLst>
          </p:cNvPr>
          <p:cNvSpPr txBox="1"/>
          <p:nvPr/>
        </p:nvSpPr>
        <p:spPr>
          <a:xfrm>
            <a:off x="755576" y="1375251"/>
            <a:ext cx="6696744" cy="738664"/>
          </a:xfrm>
          <a:prstGeom prst="rect">
            <a:avLst/>
          </a:prstGeom>
          <a:noFill/>
        </p:spPr>
        <p:txBody>
          <a:bodyPr wrap="square" rtlCol="0">
            <a:spAutoFit/>
          </a:bodyPr>
          <a:lstStyle/>
          <a:p>
            <a:r>
              <a:rPr lang="zh-CN" altLang="en-US" dirty="0"/>
              <a:t>开发时测试的</a:t>
            </a:r>
            <a:r>
              <a:rPr lang="zh-CN" altLang="en-US" sz="2400" u="sng" dirty="0">
                <a:solidFill>
                  <a:schemeClr val="accent2">
                    <a:lumMod val="75000"/>
                  </a:schemeClr>
                </a:solidFill>
              </a:rPr>
              <a:t>不彻底、不完全</a:t>
            </a:r>
            <a:r>
              <a:rPr lang="zh-CN" altLang="en-US" dirty="0"/>
              <a:t>导致部分</a:t>
            </a:r>
            <a:r>
              <a:rPr lang="zh-CN" altLang="en-US" sz="2400" u="sng" dirty="0">
                <a:solidFill>
                  <a:schemeClr val="accent2">
                    <a:lumMod val="75000"/>
                  </a:schemeClr>
                </a:solidFill>
              </a:rPr>
              <a:t>隐藏</a:t>
            </a:r>
            <a:r>
              <a:rPr lang="zh-CN" altLang="en-US" dirty="0"/>
              <a:t>错误遗留至运行阶段</a:t>
            </a:r>
          </a:p>
        </p:txBody>
      </p:sp>
      <p:sp>
        <p:nvSpPr>
          <p:cNvPr id="5" name="文本框 4">
            <a:extLst>
              <a:ext uri="{FF2B5EF4-FFF2-40B4-BE49-F238E27FC236}">
                <a16:creationId xmlns:a16="http://schemas.microsoft.com/office/drawing/2014/main" id="{0AC1ED9C-25F5-4A09-B096-0E8B7BDA5FC7}"/>
              </a:ext>
            </a:extLst>
          </p:cNvPr>
          <p:cNvSpPr txBox="1"/>
          <p:nvPr/>
        </p:nvSpPr>
        <p:spPr>
          <a:xfrm>
            <a:off x="763464" y="2715766"/>
            <a:ext cx="6696744" cy="461665"/>
          </a:xfrm>
          <a:prstGeom prst="rect">
            <a:avLst/>
          </a:prstGeom>
          <a:noFill/>
        </p:spPr>
        <p:txBody>
          <a:bodyPr wrap="square" rtlCol="0">
            <a:spAutoFit/>
          </a:bodyPr>
          <a:lstStyle/>
          <a:p>
            <a:r>
              <a:rPr lang="zh-CN" altLang="en-US" dirty="0"/>
              <a:t>隐藏下来的错误在某些</a:t>
            </a:r>
            <a:r>
              <a:rPr lang="zh-CN" altLang="en-US" sz="2400" u="sng" dirty="0">
                <a:solidFill>
                  <a:schemeClr val="accent2">
                    <a:lumMod val="75000"/>
                  </a:schemeClr>
                </a:solidFill>
              </a:rPr>
              <a:t>特定的使用环境</a:t>
            </a:r>
            <a:r>
              <a:rPr lang="zh-CN" altLang="en-US" dirty="0"/>
              <a:t>下就会暴露出来</a:t>
            </a:r>
          </a:p>
        </p:txBody>
      </p:sp>
      <p:grpSp>
        <p:nvGrpSpPr>
          <p:cNvPr id="7" name="PA_淘宝店chenying0907 21">
            <a:extLst>
              <a:ext uri="{FF2B5EF4-FFF2-40B4-BE49-F238E27FC236}">
                <a16:creationId xmlns:a16="http://schemas.microsoft.com/office/drawing/2014/main" id="{111E560A-30D8-4FE2-A2B3-C6BFB5B1929C}"/>
              </a:ext>
            </a:extLst>
          </p:cNvPr>
          <p:cNvGrpSpPr/>
          <p:nvPr>
            <p:custDataLst>
              <p:tags r:id="rId1"/>
            </p:custDataLst>
          </p:nvPr>
        </p:nvGrpSpPr>
        <p:grpSpPr>
          <a:xfrm>
            <a:off x="5832473" y="-21235"/>
            <a:ext cx="3311527" cy="5164735"/>
            <a:chOff x="5832473" y="-21235"/>
            <a:chExt cx="3311527" cy="5164735"/>
          </a:xfrm>
        </p:grpSpPr>
        <p:sp>
          <p:nvSpPr>
            <p:cNvPr id="8" name="淘宝店chenying0907 36">
              <a:extLst>
                <a:ext uri="{FF2B5EF4-FFF2-40B4-BE49-F238E27FC236}">
                  <a16:creationId xmlns:a16="http://schemas.microsoft.com/office/drawing/2014/main" id="{0E0C44CB-0734-454C-A09A-EA8DB3012C73}"/>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37">
              <a:extLst>
                <a:ext uri="{FF2B5EF4-FFF2-40B4-BE49-F238E27FC236}">
                  <a16:creationId xmlns:a16="http://schemas.microsoft.com/office/drawing/2014/main" id="{7BF8F725-1D92-4791-B091-6C3F8DA5A12D}"/>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38">
              <a:extLst>
                <a:ext uri="{FF2B5EF4-FFF2-40B4-BE49-F238E27FC236}">
                  <a16:creationId xmlns:a16="http://schemas.microsoft.com/office/drawing/2014/main" id="{2E51A55B-9AFF-46CB-A95D-234800DB0A29}"/>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淘宝店chenying0907 39">
              <a:extLst>
                <a:ext uri="{FF2B5EF4-FFF2-40B4-BE49-F238E27FC236}">
                  <a16:creationId xmlns:a16="http://schemas.microsoft.com/office/drawing/2014/main" id="{D1E43B85-8979-4C3D-9C23-302EDA3F6308}"/>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PA_文本框 11">
            <a:extLst>
              <a:ext uri="{FF2B5EF4-FFF2-40B4-BE49-F238E27FC236}">
                <a16:creationId xmlns:a16="http://schemas.microsoft.com/office/drawing/2014/main" id="{D0073D1C-356A-44BD-89DF-7589577FD9CE}"/>
              </a:ext>
            </a:extLst>
          </p:cNvPr>
          <p:cNvSpPr txBox="1">
            <a:spLocks noChangeArrowheads="1"/>
          </p:cNvSpPr>
          <p:nvPr>
            <p:custDataLst>
              <p:tags r:id="rId2"/>
            </p:custDataLst>
          </p:nvPr>
        </p:nvSpPr>
        <p:spPr bwMode="auto">
          <a:xfrm>
            <a:off x="1907704" y="267494"/>
            <a:ext cx="3600759" cy="63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zh-CN" altLang="en-US" sz="3200" dirty="0">
                <a:latin typeface="微软雅黑 Light" panose="020B0502040204020203" pitchFamily="34" charset="-122"/>
                <a:ea typeface="微软雅黑 Light" panose="020B0502040204020203" pitchFamily="34" charset="-122"/>
              </a:rPr>
              <a:t>改正性维护原因：</a:t>
            </a:r>
            <a:endParaRPr lang="zh-CN"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6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F9E7E3"/>
      </a:accent1>
      <a:accent2>
        <a:srgbClr val="F1CFCD"/>
      </a:accent2>
      <a:accent3>
        <a:srgbClr val="E5AAA4"/>
      </a:accent3>
      <a:accent4>
        <a:srgbClr val="9B7F7B"/>
      </a:accent4>
      <a:accent5>
        <a:srgbClr val="756359"/>
      </a:accent5>
      <a:accent6>
        <a:srgbClr val="ABA8A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1996</Words>
  <Application>Microsoft Office PowerPoint</Application>
  <PresentationFormat>全屏显示(16:9)</PresentationFormat>
  <Paragraphs>173</Paragraphs>
  <Slides>33</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李 骏</cp:lastModifiedBy>
  <cp:revision>30</cp:revision>
  <dcterms:created xsi:type="dcterms:W3CDTF">2016-04-19T02:45:27Z</dcterms:created>
  <dcterms:modified xsi:type="dcterms:W3CDTF">2019-05-13T14:04:34Z</dcterms:modified>
  <cp:category>店铺： BOSSPPT顶尖职业文案</cp:category>
  <cp:contentStatus>BOSSPPT</cp:contentStatus>
</cp:coreProperties>
</file>