
<file path=[Content_Types].xml><?xml version="1.0" encoding="utf-8"?>
<Types xmlns="http://schemas.openxmlformats.org/package/2006/content-types">
  <Default Extension="png" ContentType="image/png"/>
  <Default Extension="bin" ContentType="application/vnd.openxmlformats-officedocument.oleObject"/>
  <Default Extension="m4a" ContentType="audio/mp4"/>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364" r:id="rId3"/>
    <p:sldId id="312" r:id="rId4"/>
    <p:sldId id="365" r:id="rId5"/>
    <p:sldId id="349" r:id="rId6"/>
    <p:sldId id="366" r:id="rId7"/>
    <p:sldId id="351" r:id="rId8"/>
    <p:sldId id="367" r:id="rId9"/>
    <p:sldId id="368" r:id="rId10"/>
    <p:sldId id="369" r:id="rId11"/>
    <p:sldId id="370" r:id="rId12"/>
    <p:sldId id="371" r:id="rId13"/>
    <p:sldId id="372" r:id="rId14"/>
    <p:sldId id="355" r:id="rId15"/>
    <p:sldId id="373" r:id="rId16"/>
    <p:sldId id="356" r:id="rId17"/>
    <p:sldId id="382" r:id="rId18"/>
    <p:sldId id="376" r:id="rId19"/>
    <p:sldId id="380" r:id="rId20"/>
    <p:sldId id="378" r:id="rId21"/>
    <p:sldId id="381" r:id="rId22"/>
    <p:sldId id="383" r:id="rId23"/>
    <p:sldId id="384" r:id="rId24"/>
    <p:sldId id="385" r:id="rId25"/>
    <p:sldId id="386" r:id="rId26"/>
    <p:sldId id="387" r:id="rId27"/>
    <p:sldId id="388" r:id="rId28"/>
    <p:sldId id="389" r:id="rId29"/>
    <p:sldId id="395" r:id="rId30"/>
    <p:sldId id="396" r:id="rId31"/>
    <p:sldId id="398" r:id="rId32"/>
    <p:sldId id="397" r:id="rId33"/>
    <p:sldId id="393" r:id="rId34"/>
    <p:sldId id="400" r:id="rId35"/>
    <p:sldId id="401"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391" r:id="rId51"/>
    <p:sldId id="399" r:id="rId52"/>
    <p:sldId id="392" r:id="rId53"/>
    <p:sldId id="394" r:id="rId54"/>
    <p:sldId id="267"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08">
          <p15:clr>
            <a:srgbClr val="A4A3A4"/>
          </p15:clr>
        </p15:guide>
        <p15:guide id="2" orient="horz" pos="2160">
          <p15:clr>
            <a:srgbClr val="A4A3A4"/>
          </p15:clr>
        </p15:guide>
        <p15:guide id="3" orient="horz" pos="4126">
          <p15:clr>
            <a:srgbClr val="A4A3A4"/>
          </p15:clr>
        </p15:guide>
        <p15:guide id="4" pos="295">
          <p15:clr>
            <a:srgbClr val="A4A3A4"/>
          </p15:clr>
        </p15:guide>
        <p15:guide id="5" pos="73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80247" autoAdjust="0"/>
  </p:normalViewPr>
  <p:slideViewPr>
    <p:cSldViewPr snapToGrid="0" snapToObjects="1">
      <p:cViewPr varScale="1">
        <p:scale>
          <a:sx n="47" d="100"/>
          <a:sy n="47" d="100"/>
        </p:scale>
        <p:origin x="62" y="552"/>
      </p:cViewPr>
      <p:guideLst>
        <p:guide pos="3808"/>
        <p:guide orient="horz" pos="2160"/>
        <p:guide orient="horz" pos="4126"/>
        <p:guide pos="295"/>
        <p:guide pos="737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2019/5/26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10</a:t>
            </a:fld>
            <a:endParaRPr lang="zh-CN" altLang="en-US"/>
          </a:p>
        </p:txBody>
      </p:sp>
    </p:spTree>
    <p:extLst>
      <p:ext uri="{BB962C8B-B14F-4D97-AF65-F5344CB8AC3E}">
        <p14:creationId xmlns:p14="http://schemas.microsoft.com/office/powerpoint/2010/main" val="245456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11</a:t>
            </a:fld>
            <a:endParaRPr lang="zh-CN" altLang="en-US"/>
          </a:p>
        </p:txBody>
      </p:sp>
    </p:spTree>
    <p:extLst>
      <p:ext uri="{BB962C8B-B14F-4D97-AF65-F5344CB8AC3E}">
        <p14:creationId xmlns:p14="http://schemas.microsoft.com/office/powerpoint/2010/main" val="142729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12</a:t>
            </a:fld>
            <a:endParaRPr lang="zh-CN" altLang="en-US"/>
          </a:p>
        </p:txBody>
      </p:sp>
    </p:spTree>
    <p:extLst>
      <p:ext uri="{BB962C8B-B14F-4D97-AF65-F5344CB8AC3E}">
        <p14:creationId xmlns:p14="http://schemas.microsoft.com/office/powerpoint/2010/main" val="151333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13</a:t>
            </a:fld>
            <a:endParaRPr lang="zh-CN" altLang="en-US"/>
          </a:p>
        </p:txBody>
      </p:sp>
    </p:spTree>
    <p:extLst>
      <p:ext uri="{BB962C8B-B14F-4D97-AF65-F5344CB8AC3E}">
        <p14:creationId xmlns:p14="http://schemas.microsoft.com/office/powerpoint/2010/main" val="666484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15</a:t>
            </a:fld>
            <a:endParaRPr lang="zh-CN" altLang="en-US"/>
          </a:p>
        </p:txBody>
      </p:sp>
    </p:spTree>
    <p:extLst>
      <p:ext uri="{BB962C8B-B14F-4D97-AF65-F5344CB8AC3E}">
        <p14:creationId xmlns:p14="http://schemas.microsoft.com/office/powerpoint/2010/main" val="226767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17</a:t>
            </a:fld>
            <a:endParaRPr lang="zh-CN" altLang="en-US"/>
          </a:p>
        </p:txBody>
      </p:sp>
    </p:spTree>
    <p:extLst>
      <p:ext uri="{BB962C8B-B14F-4D97-AF65-F5344CB8AC3E}">
        <p14:creationId xmlns:p14="http://schemas.microsoft.com/office/powerpoint/2010/main" val="886386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18</a:t>
            </a:fld>
            <a:endParaRPr lang="zh-CN" altLang="en-US"/>
          </a:p>
        </p:txBody>
      </p:sp>
    </p:spTree>
    <p:extLst>
      <p:ext uri="{BB962C8B-B14F-4D97-AF65-F5344CB8AC3E}">
        <p14:creationId xmlns:p14="http://schemas.microsoft.com/office/powerpoint/2010/main" val="1917671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19</a:t>
            </a:fld>
            <a:endParaRPr lang="zh-CN" altLang="en-US"/>
          </a:p>
        </p:txBody>
      </p:sp>
    </p:spTree>
    <p:extLst>
      <p:ext uri="{BB962C8B-B14F-4D97-AF65-F5344CB8AC3E}">
        <p14:creationId xmlns:p14="http://schemas.microsoft.com/office/powerpoint/2010/main" val="394535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第二个大点是自动程序修复工具中的数据集如何构建的相关背景、以及构建过程和实证研究（利用该构建过程所得到的一个结果）。</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extLst>
      <p:ext uri="{BB962C8B-B14F-4D97-AF65-F5344CB8AC3E}">
        <p14:creationId xmlns:p14="http://schemas.microsoft.com/office/powerpoint/2010/main" val="1772719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20</a:t>
            </a:fld>
            <a:endParaRPr lang="zh-CN" altLang="en-US"/>
          </a:p>
        </p:txBody>
      </p:sp>
    </p:spTree>
    <p:extLst>
      <p:ext uri="{BB962C8B-B14F-4D97-AF65-F5344CB8AC3E}">
        <p14:creationId xmlns:p14="http://schemas.microsoft.com/office/powerpoint/2010/main" val="2488238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21</a:t>
            </a:fld>
            <a:endParaRPr lang="zh-CN" altLang="en-US"/>
          </a:p>
        </p:txBody>
      </p:sp>
    </p:spTree>
    <p:extLst>
      <p:ext uri="{BB962C8B-B14F-4D97-AF65-F5344CB8AC3E}">
        <p14:creationId xmlns:p14="http://schemas.microsoft.com/office/powerpoint/2010/main" val="3753537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22</a:t>
            </a:fld>
            <a:endParaRPr lang="zh-CN" altLang="en-US"/>
          </a:p>
        </p:txBody>
      </p:sp>
    </p:spTree>
    <p:extLst>
      <p:ext uri="{BB962C8B-B14F-4D97-AF65-F5344CB8AC3E}">
        <p14:creationId xmlns:p14="http://schemas.microsoft.com/office/powerpoint/2010/main" val="3472135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23</a:t>
            </a:fld>
            <a:endParaRPr lang="zh-CN" altLang="en-US"/>
          </a:p>
        </p:txBody>
      </p:sp>
    </p:spTree>
    <p:extLst>
      <p:ext uri="{BB962C8B-B14F-4D97-AF65-F5344CB8AC3E}">
        <p14:creationId xmlns:p14="http://schemas.microsoft.com/office/powerpoint/2010/main" val="1996729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24</a:t>
            </a:fld>
            <a:endParaRPr lang="zh-CN" altLang="en-US"/>
          </a:p>
        </p:txBody>
      </p:sp>
    </p:spTree>
    <p:extLst>
      <p:ext uri="{BB962C8B-B14F-4D97-AF65-F5344CB8AC3E}">
        <p14:creationId xmlns:p14="http://schemas.microsoft.com/office/powerpoint/2010/main" val="2233641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25</a:t>
            </a:fld>
            <a:endParaRPr lang="zh-CN" altLang="en-US"/>
          </a:p>
        </p:txBody>
      </p:sp>
    </p:spTree>
    <p:extLst>
      <p:ext uri="{BB962C8B-B14F-4D97-AF65-F5344CB8AC3E}">
        <p14:creationId xmlns:p14="http://schemas.microsoft.com/office/powerpoint/2010/main" val="916244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26</a:t>
            </a:fld>
            <a:endParaRPr lang="zh-CN" altLang="en-US"/>
          </a:p>
        </p:txBody>
      </p:sp>
    </p:spTree>
    <p:extLst>
      <p:ext uri="{BB962C8B-B14F-4D97-AF65-F5344CB8AC3E}">
        <p14:creationId xmlns:p14="http://schemas.microsoft.com/office/powerpoint/2010/main" val="4197894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27</a:t>
            </a:fld>
            <a:endParaRPr lang="zh-CN" altLang="en-US"/>
          </a:p>
        </p:txBody>
      </p:sp>
    </p:spTree>
    <p:extLst>
      <p:ext uri="{BB962C8B-B14F-4D97-AF65-F5344CB8AC3E}">
        <p14:creationId xmlns:p14="http://schemas.microsoft.com/office/powerpoint/2010/main" val="3709203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28</a:t>
            </a:fld>
            <a:endParaRPr lang="zh-CN" altLang="en-US"/>
          </a:p>
        </p:txBody>
      </p:sp>
    </p:spTree>
    <p:extLst>
      <p:ext uri="{BB962C8B-B14F-4D97-AF65-F5344CB8AC3E}">
        <p14:creationId xmlns:p14="http://schemas.microsoft.com/office/powerpoint/2010/main" val="349471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29</a:t>
            </a:fld>
            <a:endParaRPr lang="zh-CN" altLang="en-US"/>
          </a:p>
        </p:txBody>
      </p:sp>
    </p:spTree>
    <p:extLst>
      <p:ext uri="{BB962C8B-B14F-4D97-AF65-F5344CB8AC3E}">
        <p14:creationId xmlns:p14="http://schemas.microsoft.com/office/powerpoint/2010/main" val="422725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30</a:t>
            </a:fld>
            <a:endParaRPr lang="zh-CN" altLang="en-US"/>
          </a:p>
        </p:txBody>
      </p:sp>
    </p:spTree>
    <p:extLst>
      <p:ext uri="{BB962C8B-B14F-4D97-AF65-F5344CB8AC3E}">
        <p14:creationId xmlns:p14="http://schemas.microsoft.com/office/powerpoint/2010/main" val="17823280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31</a:t>
            </a:fld>
            <a:endParaRPr lang="zh-CN" altLang="en-US"/>
          </a:p>
        </p:txBody>
      </p:sp>
    </p:spTree>
    <p:extLst>
      <p:ext uri="{BB962C8B-B14F-4D97-AF65-F5344CB8AC3E}">
        <p14:creationId xmlns:p14="http://schemas.microsoft.com/office/powerpoint/2010/main" val="3321883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32</a:t>
            </a:fld>
            <a:endParaRPr lang="zh-CN" altLang="en-US"/>
          </a:p>
        </p:txBody>
      </p:sp>
    </p:spTree>
    <p:extLst>
      <p:ext uri="{BB962C8B-B14F-4D97-AF65-F5344CB8AC3E}">
        <p14:creationId xmlns:p14="http://schemas.microsoft.com/office/powerpoint/2010/main" val="1281116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33</a:t>
            </a:fld>
            <a:endParaRPr lang="zh-CN" altLang="en-US"/>
          </a:p>
        </p:txBody>
      </p:sp>
    </p:spTree>
    <p:extLst>
      <p:ext uri="{BB962C8B-B14F-4D97-AF65-F5344CB8AC3E}">
        <p14:creationId xmlns:p14="http://schemas.microsoft.com/office/powerpoint/2010/main" val="1267267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34</a:t>
            </a:fld>
            <a:endParaRPr lang="zh-CN" altLang="en-US"/>
          </a:p>
        </p:txBody>
      </p:sp>
    </p:spTree>
    <p:extLst>
      <p:ext uri="{BB962C8B-B14F-4D97-AF65-F5344CB8AC3E}">
        <p14:creationId xmlns:p14="http://schemas.microsoft.com/office/powerpoint/2010/main" val="2409341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35</a:t>
            </a:fld>
            <a:endParaRPr lang="zh-CN" altLang="en-US"/>
          </a:p>
        </p:txBody>
      </p:sp>
    </p:spTree>
    <p:extLst>
      <p:ext uri="{BB962C8B-B14F-4D97-AF65-F5344CB8AC3E}">
        <p14:creationId xmlns:p14="http://schemas.microsoft.com/office/powerpoint/2010/main" val="775020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36</a:t>
            </a:fld>
            <a:endParaRPr lang="zh-CN" altLang="en-US"/>
          </a:p>
        </p:txBody>
      </p:sp>
    </p:spTree>
    <p:extLst>
      <p:ext uri="{BB962C8B-B14F-4D97-AF65-F5344CB8AC3E}">
        <p14:creationId xmlns:p14="http://schemas.microsoft.com/office/powerpoint/2010/main" val="3219884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37</a:t>
            </a:fld>
            <a:endParaRPr lang="zh-CN" altLang="en-US"/>
          </a:p>
        </p:txBody>
      </p:sp>
    </p:spTree>
    <p:extLst>
      <p:ext uri="{BB962C8B-B14F-4D97-AF65-F5344CB8AC3E}">
        <p14:creationId xmlns:p14="http://schemas.microsoft.com/office/powerpoint/2010/main" val="1993177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38</a:t>
            </a:fld>
            <a:endParaRPr lang="zh-CN" altLang="en-US"/>
          </a:p>
        </p:txBody>
      </p:sp>
    </p:spTree>
    <p:extLst>
      <p:ext uri="{BB962C8B-B14F-4D97-AF65-F5344CB8AC3E}">
        <p14:creationId xmlns:p14="http://schemas.microsoft.com/office/powerpoint/2010/main" val="2533670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39</a:t>
            </a:fld>
            <a:endParaRPr lang="zh-CN" altLang="en-US"/>
          </a:p>
        </p:txBody>
      </p:sp>
    </p:spTree>
    <p:extLst>
      <p:ext uri="{BB962C8B-B14F-4D97-AF65-F5344CB8AC3E}">
        <p14:creationId xmlns:p14="http://schemas.microsoft.com/office/powerpoint/2010/main" val="3407902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extLst>
      <p:ext uri="{BB962C8B-B14F-4D97-AF65-F5344CB8AC3E}">
        <p14:creationId xmlns:p14="http://schemas.microsoft.com/office/powerpoint/2010/main" val="3115205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40</a:t>
            </a:fld>
            <a:endParaRPr lang="zh-CN" altLang="en-US"/>
          </a:p>
        </p:txBody>
      </p:sp>
    </p:spTree>
    <p:extLst>
      <p:ext uri="{BB962C8B-B14F-4D97-AF65-F5344CB8AC3E}">
        <p14:creationId xmlns:p14="http://schemas.microsoft.com/office/powerpoint/2010/main" val="1123845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41</a:t>
            </a:fld>
            <a:endParaRPr lang="zh-CN" altLang="en-US"/>
          </a:p>
        </p:txBody>
      </p:sp>
    </p:spTree>
    <p:extLst>
      <p:ext uri="{BB962C8B-B14F-4D97-AF65-F5344CB8AC3E}">
        <p14:creationId xmlns:p14="http://schemas.microsoft.com/office/powerpoint/2010/main" val="1971395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42</a:t>
            </a:fld>
            <a:endParaRPr lang="zh-CN" altLang="en-US"/>
          </a:p>
        </p:txBody>
      </p:sp>
    </p:spTree>
    <p:extLst>
      <p:ext uri="{BB962C8B-B14F-4D97-AF65-F5344CB8AC3E}">
        <p14:creationId xmlns:p14="http://schemas.microsoft.com/office/powerpoint/2010/main" val="1296588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43</a:t>
            </a:fld>
            <a:endParaRPr lang="zh-CN" altLang="en-US"/>
          </a:p>
        </p:txBody>
      </p:sp>
    </p:spTree>
    <p:extLst>
      <p:ext uri="{BB962C8B-B14F-4D97-AF65-F5344CB8AC3E}">
        <p14:creationId xmlns:p14="http://schemas.microsoft.com/office/powerpoint/2010/main" val="2190795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44</a:t>
            </a:fld>
            <a:endParaRPr lang="zh-CN" altLang="en-US"/>
          </a:p>
        </p:txBody>
      </p:sp>
    </p:spTree>
    <p:extLst>
      <p:ext uri="{BB962C8B-B14F-4D97-AF65-F5344CB8AC3E}">
        <p14:creationId xmlns:p14="http://schemas.microsoft.com/office/powerpoint/2010/main" val="1845310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45</a:t>
            </a:fld>
            <a:endParaRPr lang="zh-CN" altLang="en-US"/>
          </a:p>
        </p:txBody>
      </p:sp>
    </p:spTree>
    <p:extLst>
      <p:ext uri="{BB962C8B-B14F-4D97-AF65-F5344CB8AC3E}">
        <p14:creationId xmlns:p14="http://schemas.microsoft.com/office/powerpoint/2010/main" val="4048731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46</a:t>
            </a:fld>
            <a:endParaRPr lang="zh-CN" altLang="en-US"/>
          </a:p>
        </p:txBody>
      </p:sp>
    </p:spTree>
    <p:extLst>
      <p:ext uri="{BB962C8B-B14F-4D97-AF65-F5344CB8AC3E}">
        <p14:creationId xmlns:p14="http://schemas.microsoft.com/office/powerpoint/2010/main" val="1513188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47</a:t>
            </a:fld>
            <a:endParaRPr lang="zh-CN" altLang="en-US"/>
          </a:p>
        </p:txBody>
      </p:sp>
    </p:spTree>
    <p:extLst>
      <p:ext uri="{BB962C8B-B14F-4D97-AF65-F5344CB8AC3E}">
        <p14:creationId xmlns:p14="http://schemas.microsoft.com/office/powerpoint/2010/main" val="19407465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48</a:t>
            </a:fld>
            <a:endParaRPr lang="zh-CN" altLang="en-US"/>
          </a:p>
        </p:txBody>
      </p:sp>
    </p:spTree>
    <p:extLst>
      <p:ext uri="{BB962C8B-B14F-4D97-AF65-F5344CB8AC3E}">
        <p14:creationId xmlns:p14="http://schemas.microsoft.com/office/powerpoint/2010/main" val="1041051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49</a:t>
            </a:fld>
            <a:endParaRPr lang="zh-CN" altLang="en-US"/>
          </a:p>
        </p:txBody>
      </p:sp>
    </p:spTree>
    <p:extLst>
      <p:ext uri="{BB962C8B-B14F-4D97-AF65-F5344CB8AC3E}">
        <p14:creationId xmlns:p14="http://schemas.microsoft.com/office/powerpoint/2010/main" val="3608665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50</a:t>
            </a:fld>
            <a:endParaRPr lang="zh-CN" altLang="en-US"/>
          </a:p>
        </p:txBody>
      </p:sp>
    </p:spTree>
    <p:extLst>
      <p:ext uri="{BB962C8B-B14F-4D97-AF65-F5344CB8AC3E}">
        <p14:creationId xmlns:p14="http://schemas.microsoft.com/office/powerpoint/2010/main" val="2464242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51</a:t>
            </a:fld>
            <a:endParaRPr lang="zh-CN" altLang="en-US"/>
          </a:p>
        </p:txBody>
      </p:sp>
    </p:spTree>
    <p:extLst>
      <p:ext uri="{BB962C8B-B14F-4D97-AF65-F5344CB8AC3E}">
        <p14:creationId xmlns:p14="http://schemas.microsoft.com/office/powerpoint/2010/main" val="8892094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52</a:t>
            </a:fld>
            <a:endParaRPr lang="zh-CN" altLang="en-US"/>
          </a:p>
        </p:txBody>
      </p:sp>
    </p:spTree>
    <p:extLst>
      <p:ext uri="{BB962C8B-B14F-4D97-AF65-F5344CB8AC3E}">
        <p14:creationId xmlns:p14="http://schemas.microsoft.com/office/powerpoint/2010/main" val="30607528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53</a:t>
            </a:fld>
            <a:endParaRPr lang="zh-CN" altLang="en-US"/>
          </a:p>
        </p:txBody>
      </p:sp>
    </p:spTree>
    <p:extLst>
      <p:ext uri="{BB962C8B-B14F-4D97-AF65-F5344CB8AC3E}">
        <p14:creationId xmlns:p14="http://schemas.microsoft.com/office/powerpoint/2010/main" val="34121974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p>
        </p:txBody>
      </p:sp>
      <p:sp>
        <p:nvSpPr>
          <p:cNvPr id="4" name="灯片编号占位符 3"/>
          <p:cNvSpPr>
            <a:spLocks noGrp="1"/>
          </p:cNvSpPr>
          <p:nvPr>
            <p:ph type="sldNum" sz="quarter" idx="10"/>
          </p:nvPr>
        </p:nvSpPr>
        <p:spPr/>
        <p:txBody>
          <a:bodyPr/>
          <a:lstStyle/>
          <a:p>
            <a:fld id="{C7E06540-3D4A-4D1B-89C3-AFCFAF39EF4F}" type="slidenum">
              <a:rPr lang="zh-CN" altLang="en-US" smtClean="0"/>
              <a:t>54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extLst>
      <p:ext uri="{BB962C8B-B14F-4D97-AF65-F5344CB8AC3E}">
        <p14:creationId xmlns:p14="http://schemas.microsoft.com/office/powerpoint/2010/main" val="16660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extLst>
      <p:ext uri="{BB962C8B-B14F-4D97-AF65-F5344CB8AC3E}">
        <p14:creationId xmlns:p14="http://schemas.microsoft.com/office/powerpoint/2010/main" val="182681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extLst>
      <p:ext uri="{BB962C8B-B14F-4D97-AF65-F5344CB8AC3E}">
        <p14:creationId xmlns:p14="http://schemas.microsoft.com/office/powerpoint/2010/main" val="210322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hyperlink" Target="https://developers.weixin.qq.com/"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3565"/>
          </a:xfrm>
          <a:prstGeom prst="rect">
            <a:avLst/>
          </a:prstGeom>
          <a:noFill/>
        </p:spPr>
        <p:txBody>
          <a:bodyPr wrap="square" rtlCol="0">
            <a:spAutoFit/>
          </a:bodyPr>
          <a:lstStyle/>
          <a:p>
            <a:pPr algn="ctr"/>
            <a:r>
              <a:rPr lang="zh-CN" altLang="en-US" sz="3200" b="1" dirty="0" smtClean="0">
                <a:solidFill>
                  <a:schemeClr val="bg1"/>
                </a:solidFill>
              </a:rPr>
              <a:t>实现阶段评审</a:t>
            </a:r>
            <a:endParaRPr lang="zh-CN" altLang="en-US" sz="3200" b="1" dirty="0">
              <a:solidFill>
                <a:schemeClr val="bg1"/>
              </a:solidFill>
            </a:endParaRP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smtClean="0">
                <a:solidFill>
                  <a:schemeClr val="bg1"/>
                </a:solidFill>
              </a:rPr>
              <a:t>Implementation phase review</a:t>
            </a:r>
            <a:endParaRPr lang="en-US" altLang="zh-CN" sz="2000" b="1" dirty="0">
              <a:solidFill>
                <a:schemeClr val="bg1"/>
              </a:solidFill>
            </a:endParaRP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18261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smtClean="0"/>
              <a:t>软件工程基础</a:t>
            </a: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slow" p14:dur="1600" advTm="158">
        <p:blinds dir="vert"/>
      </p:transition>
    </mc:Choice>
    <mc:Fallback xmlns="">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extLst>
              <p:ext uri="{D42A27DB-BD31-4B8C-83A1-F6EECF244321}">
                <p14:modId xmlns:p14="http://schemas.microsoft.com/office/powerpoint/2010/main" val="1072149126"/>
              </p:ext>
            </p:extLst>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1285306097"/>
                    </a:ext>
                  </a:extLst>
                </a:gridCol>
                <a:gridCol w="663753">
                  <a:extLst>
                    <a:ext uri="{9D8B030D-6E8A-4147-A177-3AD203B41FA5}">
                      <a16:colId xmlns:a16="http://schemas.microsoft.com/office/drawing/2014/main" val="2223932407"/>
                    </a:ext>
                  </a:extLst>
                </a:gridCol>
                <a:gridCol w="3677654">
                  <a:extLst>
                    <a:ext uri="{9D8B030D-6E8A-4147-A177-3AD203B41FA5}">
                      <a16:colId xmlns:a16="http://schemas.microsoft.com/office/drawing/2014/main" val="351048105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err="1" smtClean="0">
                          <a:effectLst/>
                        </a:rPr>
                        <a:t>his_locate</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047796981"/>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455852"/>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71638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967928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967002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020946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5192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456257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61139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46982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601659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1218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4008054"/>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3154113789"/>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121279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149805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945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86717385"/>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745448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3183434"/>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079777"/>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012490"/>
                  </a:ext>
                </a:extLst>
              </a:tr>
            </a:tbl>
          </a:graphicData>
        </a:graphic>
      </p:graphicFrame>
    </p:spTree>
    <p:extLst>
      <p:ext uri="{BB962C8B-B14F-4D97-AF65-F5344CB8AC3E}">
        <p14:creationId xmlns:p14="http://schemas.microsoft.com/office/powerpoint/2010/main" val="250601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extLst>
              <p:ext uri="{D42A27DB-BD31-4B8C-83A1-F6EECF244321}">
                <p14:modId xmlns:p14="http://schemas.microsoft.com/office/powerpoint/2010/main" val="267761203"/>
              </p:ext>
            </p:extLst>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1285306097"/>
                    </a:ext>
                  </a:extLst>
                </a:gridCol>
                <a:gridCol w="663753">
                  <a:extLst>
                    <a:ext uri="{9D8B030D-6E8A-4147-A177-3AD203B41FA5}">
                      <a16:colId xmlns:a16="http://schemas.microsoft.com/office/drawing/2014/main" val="2223932407"/>
                    </a:ext>
                  </a:extLst>
                </a:gridCol>
                <a:gridCol w="3677654">
                  <a:extLst>
                    <a:ext uri="{9D8B030D-6E8A-4147-A177-3AD203B41FA5}">
                      <a16:colId xmlns:a16="http://schemas.microsoft.com/office/drawing/2014/main" val="351048105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smtClean="0">
                          <a:effectLst/>
                        </a:rPr>
                        <a:t>index</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047796981"/>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455852"/>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71638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967928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967002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020946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5192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456257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61139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46982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601659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1218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4008054"/>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3154113789"/>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121279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149805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945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86717385"/>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745448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3183434"/>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079777"/>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012490"/>
                  </a:ext>
                </a:extLst>
              </a:tr>
            </a:tbl>
          </a:graphicData>
        </a:graphic>
      </p:graphicFrame>
    </p:spTree>
    <p:extLst>
      <p:ext uri="{BB962C8B-B14F-4D97-AF65-F5344CB8AC3E}">
        <p14:creationId xmlns:p14="http://schemas.microsoft.com/office/powerpoint/2010/main" val="77523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extLst>
              <p:ext uri="{D42A27DB-BD31-4B8C-83A1-F6EECF244321}">
                <p14:modId xmlns:p14="http://schemas.microsoft.com/office/powerpoint/2010/main" val="3857575038"/>
              </p:ext>
            </p:extLst>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1285306097"/>
                    </a:ext>
                  </a:extLst>
                </a:gridCol>
                <a:gridCol w="663753">
                  <a:extLst>
                    <a:ext uri="{9D8B030D-6E8A-4147-A177-3AD203B41FA5}">
                      <a16:colId xmlns:a16="http://schemas.microsoft.com/office/drawing/2014/main" val="2223932407"/>
                    </a:ext>
                  </a:extLst>
                </a:gridCol>
                <a:gridCol w="3677654">
                  <a:extLst>
                    <a:ext uri="{9D8B030D-6E8A-4147-A177-3AD203B41FA5}">
                      <a16:colId xmlns:a16="http://schemas.microsoft.com/office/drawing/2014/main" val="351048105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smtClean="0">
                          <a:effectLst/>
                        </a:rPr>
                        <a:t>mine</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047796981"/>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455852"/>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71638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967928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967002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020946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5192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456257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61139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46982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601659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1218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4008054"/>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3154113789"/>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121279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149805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945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86717385"/>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dirty="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dirty="0">
                          <a:effectLst/>
                          <a:latin typeface="Times New Roman" panose="02020603050405020304" pitchFamily="18" charset="0"/>
                          <a:ea typeface="宋体" panose="02010600030101010101" pitchFamily="2" charset="-122"/>
                        </a:rPr>
                        <a:t>尚未实现标签功能</a:t>
                      </a:r>
                    </a:p>
                  </a:txBody>
                  <a:tcPr marL="68580" marR="68580" marT="0" marB="0"/>
                </a:tc>
                <a:extLst>
                  <a:ext uri="{0D108BD9-81ED-4DB2-BD59-A6C34878D82A}">
                    <a16:rowId xmlns:a16="http://schemas.microsoft.com/office/drawing/2014/main" val="279745448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3183434"/>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079777"/>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012490"/>
                  </a:ext>
                </a:extLst>
              </a:tr>
            </a:tbl>
          </a:graphicData>
        </a:graphic>
      </p:graphicFrame>
    </p:spTree>
    <p:extLst>
      <p:ext uri="{BB962C8B-B14F-4D97-AF65-F5344CB8AC3E}">
        <p14:creationId xmlns:p14="http://schemas.microsoft.com/office/powerpoint/2010/main" val="8704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extLst>
              <p:ext uri="{D42A27DB-BD31-4B8C-83A1-F6EECF244321}">
                <p14:modId xmlns:p14="http://schemas.microsoft.com/office/powerpoint/2010/main" val="756390372"/>
              </p:ext>
            </p:extLst>
          </p:nvPr>
        </p:nvGraphicFramePr>
        <p:xfrm>
          <a:off x="2123803" y="1948542"/>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1285306097"/>
                    </a:ext>
                  </a:extLst>
                </a:gridCol>
                <a:gridCol w="663753">
                  <a:extLst>
                    <a:ext uri="{9D8B030D-6E8A-4147-A177-3AD203B41FA5}">
                      <a16:colId xmlns:a16="http://schemas.microsoft.com/office/drawing/2014/main" val="2223932407"/>
                    </a:ext>
                  </a:extLst>
                </a:gridCol>
                <a:gridCol w="3677654">
                  <a:extLst>
                    <a:ext uri="{9D8B030D-6E8A-4147-A177-3AD203B41FA5}">
                      <a16:colId xmlns:a16="http://schemas.microsoft.com/office/drawing/2014/main" val="3510481052"/>
                    </a:ext>
                  </a:extLst>
                </a:gridCol>
              </a:tblGrid>
              <a:tr h="558135">
                <a:tc>
                  <a:txBody>
                    <a:bodyPr/>
                    <a:lstStyle/>
                    <a:p>
                      <a:pPr algn="ctr">
                        <a:spcAft>
                          <a:spcPts val="600"/>
                        </a:spcAft>
                      </a:pPr>
                      <a:r>
                        <a:rPr lang="zh-CN" sz="1050" kern="100" dirty="0">
                          <a:effectLst/>
                        </a:rPr>
                        <a:t>评审对象</a:t>
                      </a:r>
                      <a:r>
                        <a:rPr lang="zh-CN" sz="1050" kern="100" dirty="0" smtClean="0">
                          <a:effectLst/>
                        </a:rPr>
                        <a:t>：</a:t>
                      </a:r>
                      <a:r>
                        <a:rPr lang="en-US" altLang="zh-CN" sz="1050" kern="100" dirty="0" err="1" smtClean="0">
                          <a:effectLst/>
                        </a:rPr>
                        <a:t>my_locate</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047796981"/>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455852"/>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71638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967928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967002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020946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5192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456257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61139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46982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601659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1218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4008054"/>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3154113789"/>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121279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149805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945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86717385"/>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745448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3183434"/>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079777"/>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012490"/>
                  </a:ext>
                </a:extLst>
              </a:tr>
            </a:tbl>
          </a:graphicData>
        </a:graphic>
      </p:graphicFrame>
    </p:spTree>
    <p:extLst>
      <p:ext uri="{BB962C8B-B14F-4D97-AF65-F5344CB8AC3E}">
        <p14:creationId xmlns:p14="http://schemas.microsoft.com/office/powerpoint/2010/main" val="32234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03</a:t>
            </a:r>
          </a:p>
          <a:p>
            <a:r>
              <a:rPr lang="zh-CN" altLang="en-US" sz="5400" dirty="0" smtClean="0">
                <a:solidFill>
                  <a:schemeClr val="bg1"/>
                </a:solidFill>
              </a:rPr>
              <a:t>正式测试</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03-1</a:t>
            </a:r>
            <a:endParaRPr lang="en-US" altLang="zh-CN" sz="5400" b="1" dirty="0">
              <a:solidFill>
                <a:schemeClr val="bg1"/>
              </a:solidFill>
            </a:endParaRPr>
          </a:p>
          <a:p>
            <a:r>
              <a:rPr lang="zh-CN" altLang="en-US" sz="5400" dirty="0" smtClean="0">
                <a:solidFill>
                  <a:schemeClr val="bg1"/>
                </a:solidFill>
              </a:rPr>
              <a:t>测试计划</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981868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Three-01</a:t>
            </a:r>
            <a:endParaRPr lang="en-US" altLang="zh-CN" sz="2000" dirty="0"/>
          </a:p>
          <a:p>
            <a:r>
              <a:rPr lang="zh-CN" altLang="en-US" sz="2000" dirty="0" smtClean="0"/>
              <a:t>测试计划</a:t>
            </a:r>
            <a:endParaRPr lang="zh-CN" altLang="en-US" sz="2000" dirty="0"/>
          </a:p>
        </p:txBody>
      </p:sp>
      <p:sp>
        <p:nvSpPr>
          <p:cNvPr id="2" name="矩形 1"/>
          <p:cNvSpPr/>
          <p:nvPr/>
        </p:nvSpPr>
        <p:spPr>
          <a:xfrm>
            <a:off x="1218397" y="2368131"/>
            <a:ext cx="9685867" cy="2381934"/>
          </a:xfrm>
          <a:prstGeom prst="rect">
            <a:avLst/>
          </a:prstGeom>
        </p:spPr>
        <p:txBody>
          <a:bodyPr wrap="square">
            <a:spAutoFit/>
          </a:bodyPr>
          <a:lstStyle/>
          <a:p>
            <a:pPr algn="just">
              <a:lnSpc>
                <a:spcPct val="173000"/>
              </a:lnSpc>
              <a:spcBef>
                <a:spcPts val="1300"/>
              </a:spcBef>
              <a:spcAft>
                <a:spcPts val="1300"/>
              </a:spcAft>
            </a:pPr>
            <a:r>
              <a:rPr lang="en-US" altLang="zh-CN" sz="3200" b="1" kern="100" dirty="0" smtClean="0">
                <a:latin typeface="Cambria" panose="02040503050406030204" pitchFamily="18" charset="0"/>
                <a:ea typeface="宋体" panose="02010600030101010101" pitchFamily="2" charset="-122"/>
              </a:rPr>
              <a:t>    </a:t>
            </a:r>
            <a:r>
              <a:rPr lang="zh-CN" altLang="zh-CN" kern="100" dirty="0" smtClean="0">
                <a:latin typeface="+mj-ea"/>
                <a:ea typeface="+mj-ea"/>
                <a:cs typeface="Times New Roman" panose="02020603050405020304" pitchFamily="18" charset="0"/>
              </a:rPr>
              <a:t>首先我们进行代码的走查，其次我们根据详细设计文档，进行了单元测试模块的划分，打算采取白盒测试的方法，进行单元测试，编写了单元测试的测试用例；其次，我们采用了白盒加黑盒的方法进行集成测试，然后由小组开发人员进行不同设备的系统测试，最后由项目用户黄同学进行了基于黑盒方法的确认测试，审查是否符合</a:t>
            </a:r>
            <a:r>
              <a:rPr lang="en-US" altLang="zh-CN" kern="100" dirty="0" err="1" smtClean="0">
                <a:latin typeface="+mj-ea"/>
                <a:ea typeface="+mj-ea"/>
                <a:cs typeface="Times New Roman" panose="02020603050405020304" pitchFamily="18" charset="0"/>
              </a:rPr>
              <a:t>srs</a:t>
            </a:r>
            <a:r>
              <a:rPr lang="zh-CN" altLang="zh-CN" kern="100" dirty="0" smtClean="0">
                <a:latin typeface="+mj-ea"/>
                <a:ea typeface="+mj-ea"/>
                <a:cs typeface="Times New Roman" panose="02020603050405020304" pitchFamily="18" charset="0"/>
              </a:rPr>
              <a:t>所制定的要求。</a:t>
            </a:r>
            <a:endParaRPr lang="zh-CN" altLang="zh-CN" kern="100" dirty="0">
              <a:latin typeface="+mj-ea"/>
              <a:ea typeface="+mj-ea"/>
              <a:cs typeface="Times New Roman" panose="02020603050405020304" pitchFamily="18" charset="0"/>
            </a:endParaRPr>
          </a:p>
        </p:txBody>
      </p:sp>
      <p:sp>
        <p:nvSpPr>
          <p:cNvPr id="7" name="文本框 6"/>
          <p:cNvSpPr txBox="1"/>
          <p:nvPr/>
        </p:nvSpPr>
        <p:spPr>
          <a:xfrm>
            <a:off x="785794" y="1623064"/>
            <a:ext cx="9292360" cy="523220"/>
          </a:xfrm>
          <a:prstGeom prst="rect">
            <a:avLst/>
          </a:prstGeom>
          <a:noFill/>
        </p:spPr>
        <p:txBody>
          <a:bodyPr wrap="square" rtlCol="0">
            <a:spAutoFit/>
          </a:bodyPr>
          <a:lstStyle/>
          <a:p>
            <a:r>
              <a:rPr lang="zh-CN" altLang="en-US" sz="2800" b="1" dirty="0" smtClean="0">
                <a:solidFill>
                  <a:schemeClr val="accent2"/>
                </a:solidFill>
                <a:sym typeface="+mn-ea"/>
              </a:rPr>
              <a:t>总体设计</a:t>
            </a:r>
            <a:endParaRPr lang="en-US" altLang="zh-CN" sz="2800" b="1" dirty="0">
              <a:solidFill>
                <a:schemeClr val="accent2"/>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03-2</a:t>
            </a:r>
            <a:endParaRPr lang="en-US" altLang="zh-CN" sz="5400" b="1" dirty="0">
              <a:solidFill>
                <a:schemeClr val="bg1"/>
              </a:solidFill>
            </a:endParaRPr>
          </a:p>
          <a:p>
            <a:r>
              <a:rPr lang="zh-CN" altLang="en-US" sz="5400" dirty="0">
                <a:solidFill>
                  <a:schemeClr val="bg1"/>
                </a:solidFill>
              </a:rPr>
              <a:t>单元</a:t>
            </a:r>
            <a:r>
              <a:rPr lang="zh-CN" altLang="en-US" sz="5400" dirty="0" smtClean="0">
                <a:solidFill>
                  <a:schemeClr val="bg1"/>
                </a:solidFill>
              </a:rPr>
              <a:t>计划</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238589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308696137"/>
              </p:ext>
            </p:extLst>
          </p:nvPr>
        </p:nvGraphicFramePr>
        <p:xfrm>
          <a:off x="838197" y="1879601"/>
          <a:ext cx="10964335" cy="3945466"/>
        </p:xfrm>
        <a:graphic>
          <a:graphicData uri="http://schemas.openxmlformats.org/drawingml/2006/table">
            <a:tbl>
              <a:tblPr>
                <a:tableStyleId>{5C22544A-7EE6-4342-B048-85BDC9FD1C3A}</a:tableStyleId>
              </a:tblPr>
              <a:tblGrid>
                <a:gridCol w="452004">
                  <a:extLst>
                    <a:ext uri="{9D8B030D-6E8A-4147-A177-3AD203B41FA5}">
                      <a16:colId xmlns:a16="http://schemas.microsoft.com/office/drawing/2014/main" val="2440023980"/>
                    </a:ext>
                  </a:extLst>
                </a:gridCol>
                <a:gridCol w="452004">
                  <a:extLst>
                    <a:ext uri="{9D8B030D-6E8A-4147-A177-3AD203B41FA5}">
                      <a16:colId xmlns:a16="http://schemas.microsoft.com/office/drawing/2014/main" val="3638137766"/>
                    </a:ext>
                  </a:extLst>
                </a:gridCol>
                <a:gridCol w="510120">
                  <a:extLst>
                    <a:ext uri="{9D8B030D-6E8A-4147-A177-3AD203B41FA5}">
                      <a16:colId xmlns:a16="http://schemas.microsoft.com/office/drawing/2014/main" val="78953902"/>
                    </a:ext>
                  </a:extLst>
                </a:gridCol>
                <a:gridCol w="807150">
                  <a:extLst>
                    <a:ext uri="{9D8B030D-6E8A-4147-A177-3AD203B41FA5}">
                      <a16:colId xmlns:a16="http://schemas.microsoft.com/office/drawing/2014/main" val="3940276384"/>
                    </a:ext>
                  </a:extLst>
                </a:gridCol>
                <a:gridCol w="807150">
                  <a:extLst>
                    <a:ext uri="{9D8B030D-6E8A-4147-A177-3AD203B41FA5}">
                      <a16:colId xmlns:a16="http://schemas.microsoft.com/office/drawing/2014/main" val="2152673894"/>
                    </a:ext>
                  </a:extLst>
                </a:gridCol>
                <a:gridCol w="1698245">
                  <a:extLst>
                    <a:ext uri="{9D8B030D-6E8A-4147-A177-3AD203B41FA5}">
                      <a16:colId xmlns:a16="http://schemas.microsoft.com/office/drawing/2014/main" val="3005447029"/>
                    </a:ext>
                  </a:extLst>
                </a:gridCol>
                <a:gridCol w="1698245">
                  <a:extLst>
                    <a:ext uri="{9D8B030D-6E8A-4147-A177-3AD203B41FA5}">
                      <a16:colId xmlns:a16="http://schemas.microsoft.com/office/drawing/2014/main" val="3004669665"/>
                    </a:ext>
                  </a:extLst>
                </a:gridCol>
                <a:gridCol w="1388300">
                  <a:extLst>
                    <a:ext uri="{9D8B030D-6E8A-4147-A177-3AD203B41FA5}">
                      <a16:colId xmlns:a16="http://schemas.microsoft.com/office/drawing/2014/main" val="258658899"/>
                    </a:ext>
                  </a:extLst>
                </a:gridCol>
                <a:gridCol w="1388300">
                  <a:extLst>
                    <a:ext uri="{9D8B030D-6E8A-4147-A177-3AD203B41FA5}">
                      <a16:colId xmlns:a16="http://schemas.microsoft.com/office/drawing/2014/main" val="4178304753"/>
                    </a:ext>
                  </a:extLst>
                </a:gridCol>
                <a:gridCol w="716750">
                  <a:extLst>
                    <a:ext uri="{9D8B030D-6E8A-4147-A177-3AD203B41FA5}">
                      <a16:colId xmlns:a16="http://schemas.microsoft.com/office/drawing/2014/main" val="2231792291"/>
                    </a:ext>
                  </a:extLst>
                </a:gridCol>
                <a:gridCol w="348689">
                  <a:extLst>
                    <a:ext uri="{9D8B030D-6E8A-4147-A177-3AD203B41FA5}">
                      <a16:colId xmlns:a16="http://schemas.microsoft.com/office/drawing/2014/main" val="3562412962"/>
                    </a:ext>
                  </a:extLst>
                </a:gridCol>
                <a:gridCol w="348689">
                  <a:extLst>
                    <a:ext uri="{9D8B030D-6E8A-4147-A177-3AD203B41FA5}">
                      <a16:colId xmlns:a16="http://schemas.microsoft.com/office/drawing/2014/main" val="3142957036"/>
                    </a:ext>
                  </a:extLst>
                </a:gridCol>
                <a:gridCol w="348689">
                  <a:extLst>
                    <a:ext uri="{9D8B030D-6E8A-4147-A177-3AD203B41FA5}">
                      <a16:colId xmlns:a16="http://schemas.microsoft.com/office/drawing/2014/main" val="485467338"/>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3151034787"/>
                  </a:ext>
                </a:extLst>
              </a:tr>
              <a:tr h="739775">
                <a:tc rowSpan="4">
                  <a:txBody>
                    <a:bodyPr/>
                    <a:lstStyle/>
                    <a:p>
                      <a:pPr algn="ctr" fontAlgn="ctr"/>
                      <a:r>
                        <a:rPr lang="en-US" altLang="zh-CN" sz="1000" b="1" u="none" strike="noStrike">
                          <a:effectLst/>
                        </a:rPr>
                        <a:t>1</a:t>
                      </a:r>
                      <a:r>
                        <a:rPr lang="zh-CN" altLang="en-US" sz="1000" b="1" u="none" strike="noStrike">
                          <a:effectLst/>
                        </a:rPr>
                        <a:t>探索</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rowSpan="2">
                  <a:txBody>
                    <a:bodyPr/>
                    <a:lstStyle/>
                    <a:p>
                      <a:pPr algn="ctr" fontAlgn="ctr"/>
                      <a:r>
                        <a:rPr lang="en-US" altLang="zh-CN" sz="1000" b="1" u="none" strike="noStrike">
                          <a:effectLst/>
                        </a:rPr>
                        <a:t>1.1 </a:t>
                      </a:r>
                      <a:r>
                        <a:rPr lang="zh-CN" altLang="en-US" sz="1000" b="1" u="none" strike="noStrike">
                          <a:effectLst/>
                        </a:rPr>
                        <a:t>首页预期显示</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1.1.1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dirty="0">
                          <a:effectLst/>
                        </a:rPr>
                        <a:t>腾讯地图加载有效性</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腾讯地图加载成功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3390189202"/>
                  </a:ext>
                </a:extLst>
              </a:tr>
              <a:tr h="739775">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1.1.2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地图加载用户当前位置有效性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t"/>
                      <a:r>
                        <a:rPr lang="zh-CN" altLang="en-US" sz="1000" b="1" u="none" strike="noStrike">
                          <a:effectLst/>
                        </a:rPr>
                        <a:t>已进入系统，地图加载成功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longtitude:</a:t>
                      </a:r>
                      <a:r>
                        <a:rPr lang="zh-CN" altLang="en-US" sz="1000" b="1" u="none" strike="noStrike">
                          <a:effectLst/>
                        </a:rPr>
                        <a:t>当前</a:t>
                      </a:r>
                      <a:r>
                        <a:rPr lang="en-US" sz="1000" b="1" u="none" strike="noStrike">
                          <a:effectLst/>
                        </a:rPr>
                        <a:t>longtitude，latitude:</a:t>
                      </a:r>
                      <a:r>
                        <a:rPr lang="zh-CN" altLang="en-US" sz="1000" b="1" u="none" strike="noStrike">
                          <a:effectLst/>
                        </a:rPr>
                        <a:t>当前</a:t>
                      </a:r>
                      <a:r>
                        <a:rPr lang="en-US" sz="1000" b="1" u="none" strike="noStrike">
                          <a:effectLst/>
                        </a:rPr>
                        <a:t>latitude</a:t>
                      </a:r>
                      <a:endParaRPr 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longtitude:</a:t>
                      </a:r>
                      <a:r>
                        <a:rPr lang="zh-CN" altLang="en-US" sz="1000" b="1" u="none" strike="noStrike">
                          <a:effectLst/>
                        </a:rPr>
                        <a:t>当前</a:t>
                      </a:r>
                      <a:r>
                        <a:rPr lang="en-US" sz="1000" b="1" u="none" strike="noStrike">
                          <a:effectLst/>
                        </a:rPr>
                        <a:t>longtitude，latitude:</a:t>
                      </a:r>
                      <a:r>
                        <a:rPr lang="zh-CN" altLang="en-US" sz="1000" b="1" u="none" strike="noStrike">
                          <a:effectLst/>
                        </a:rPr>
                        <a:t>当前</a:t>
                      </a:r>
                      <a:r>
                        <a:rPr lang="en-US" sz="1000" b="1" u="none" strike="noStrike">
                          <a:effectLst/>
                        </a:rPr>
                        <a:t>latitude</a:t>
                      </a:r>
                      <a:endParaRPr 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成功定位用户当前所在位置</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697022284"/>
                  </a:ext>
                </a:extLst>
              </a:tr>
              <a:tr h="821972">
                <a:tc vMerge="1">
                  <a:txBody>
                    <a:bodyPr/>
                    <a:lstStyle/>
                    <a:p>
                      <a:endParaRPr lang="zh-CN" altLang="en-US"/>
                    </a:p>
                  </a:txBody>
                  <a:tcPr/>
                </a:tc>
                <a:tc rowSpan="2">
                  <a:txBody>
                    <a:bodyPr/>
                    <a:lstStyle/>
                    <a:p>
                      <a:pPr algn="ctr" fontAlgn="ctr"/>
                      <a:r>
                        <a:rPr lang="en-US" altLang="zh-CN" sz="1000" b="1" u="none" strike="noStrike">
                          <a:effectLst/>
                        </a:rPr>
                        <a:t>1.2 </a:t>
                      </a:r>
                      <a:r>
                        <a:rPr lang="zh-CN" altLang="en-US" sz="1000" b="1" u="none" strike="noStrike">
                          <a:effectLst/>
                        </a:rPr>
                        <a:t>加入群组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1.2.1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气泡点击有效性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已有其他用户创建的气泡</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弹出气泡所处位置、点击小组选项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3763074194"/>
                  </a:ext>
                </a:extLst>
              </a:tr>
              <a:tr h="821972">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1.2.2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气泡内加入群组有效性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成功点击气泡</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用户数据</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用户数据</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用户数据进入群组数据库</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839217158"/>
                  </a:ext>
                </a:extLst>
              </a:tr>
            </a:tbl>
          </a:graphicData>
        </a:graphic>
      </p:graphicFrame>
    </p:spTree>
    <p:extLst>
      <p:ext uri="{BB962C8B-B14F-4D97-AF65-F5344CB8AC3E}">
        <p14:creationId xmlns:p14="http://schemas.microsoft.com/office/powerpoint/2010/main" val="160778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2793483775"/>
              </p:ext>
            </p:extLst>
          </p:nvPr>
        </p:nvGraphicFramePr>
        <p:xfrm>
          <a:off x="785794" y="1925665"/>
          <a:ext cx="10684933" cy="4347004"/>
        </p:xfrm>
        <a:graphic>
          <a:graphicData uri="http://schemas.openxmlformats.org/drawingml/2006/table">
            <a:tbl>
              <a:tblPr>
                <a:tableStyleId>{5C22544A-7EE6-4342-B048-85BDC9FD1C3A}</a:tableStyleId>
              </a:tblPr>
              <a:tblGrid>
                <a:gridCol w="440486">
                  <a:extLst>
                    <a:ext uri="{9D8B030D-6E8A-4147-A177-3AD203B41FA5}">
                      <a16:colId xmlns:a16="http://schemas.microsoft.com/office/drawing/2014/main" val="1845082569"/>
                    </a:ext>
                  </a:extLst>
                </a:gridCol>
                <a:gridCol w="440486">
                  <a:extLst>
                    <a:ext uri="{9D8B030D-6E8A-4147-A177-3AD203B41FA5}">
                      <a16:colId xmlns:a16="http://schemas.microsoft.com/office/drawing/2014/main" val="2890381211"/>
                    </a:ext>
                  </a:extLst>
                </a:gridCol>
                <a:gridCol w="497120">
                  <a:extLst>
                    <a:ext uri="{9D8B030D-6E8A-4147-A177-3AD203B41FA5}">
                      <a16:colId xmlns:a16="http://schemas.microsoft.com/office/drawing/2014/main" val="1497921"/>
                    </a:ext>
                  </a:extLst>
                </a:gridCol>
                <a:gridCol w="786582">
                  <a:extLst>
                    <a:ext uri="{9D8B030D-6E8A-4147-A177-3AD203B41FA5}">
                      <a16:colId xmlns:a16="http://schemas.microsoft.com/office/drawing/2014/main" val="1406236879"/>
                    </a:ext>
                  </a:extLst>
                </a:gridCol>
                <a:gridCol w="786582">
                  <a:extLst>
                    <a:ext uri="{9D8B030D-6E8A-4147-A177-3AD203B41FA5}">
                      <a16:colId xmlns:a16="http://schemas.microsoft.com/office/drawing/2014/main" val="2020521188"/>
                    </a:ext>
                  </a:extLst>
                </a:gridCol>
                <a:gridCol w="1654969">
                  <a:extLst>
                    <a:ext uri="{9D8B030D-6E8A-4147-A177-3AD203B41FA5}">
                      <a16:colId xmlns:a16="http://schemas.microsoft.com/office/drawing/2014/main" val="2407741925"/>
                    </a:ext>
                  </a:extLst>
                </a:gridCol>
                <a:gridCol w="1654969">
                  <a:extLst>
                    <a:ext uri="{9D8B030D-6E8A-4147-A177-3AD203B41FA5}">
                      <a16:colId xmlns:a16="http://schemas.microsoft.com/office/drawing/2014/main" val="3749649837"/>
                    </a:ext>
                  </a:extLst>
                </a:gridCol>
                <a:gridCol w="1352922">
                  <a:extLst>
                    <a:ext uri="{9D8B030D-6E8A-4147-A177-3AD203B41FA5}">
                      <a16:colId xmlns:a16="http://schemas.microsoft.com/office/drawing/2014/main" val="3592403911"/>
                    </a:ext>
                  </a:extLst>
                </a:gridCol>
                <a:gridCol w="1352922">
                  <a:extLst>
                    <a:ext uri="{9D8B030D-6E8A-4147-A177-3AD203B41FA5}">
                      <a16:colId xmlns:a16="http://schemas.microsoft.com/office/drawing/2014/main" val="3092426383"/>
                    </a:ext>
                  </a:extLst>
                </a:gridCol>
                <a:gridCol w="698486">
                  <a:extLst>
                    <a:ext uri="{9D8B030D-6E8A-4147-A177-3AD203B41FA5}">
                      <a16:colId xmlns:a16="http://schemas.microsoft.com/office/drawing/2014/main" val="133693690"/>
                    </a:ext>
                  </a:extLst>
                </a:gridCol>
                <a:gridCol w="339803">
                  <a:extLst>
                    <a:ext uri="{9D8B030D-6E8A-4147-A177-3AD203B41FA5}">
                      <a16:colId xmlns:a16="http://schemas.microsoft.com/office/drawing/2014/main" val="612811327"/>
                    </a:ext>
                  </a:extLst>
                </a:gridCol>
                <a:gridCol w="339803">
                  <a:extLst>
                    <a:ext uri="{9D8B030D-6E8A-4147-A177-3AD203B41FA5}">
                      <a16:colId xmlns:a16="http://schemas.microsoft.com/office/drawing/2014/main" val="2805321274"/>
                    </a:ext>
                  </a:extLst>
                </a:gridCol>
                <a:gridCol w="339803">
                  <a:extLst>
                    <a:ext uri="{9D8B030D-6E8A-4147-A177-3AD203B41FA5}">
                      <a16:colId xmlns:a16="http://schemas.microsoft.com/office/drawing/2014/main" val="1143150049"/>
                    </a:ext>
                  </a:extLst>
                </a:gridCol>
              </a:tblGrid>
              <a:tr h="244967">
                <a:tc rowSpan="11">
                  <a:txBody>
                    <a:bodyPr/>
                    <a:lstStyle/>
                    <a:p>
                      <a:pPr algn="ctr" fontAlgn="ctr"/>
                      <a:r>
                        <a:rPr lang="en-US" altLang="zh-CN" sz="1000" b="1" u="none" strike="noStrike" dirty="0">
                          <a:effectLst/>
                        </a:rPr>
                        <a:t>2 </a:t>
                      </a:r>
                      <a:r>
                        <a:rPr lang="zh-CN" altLang="en-US" sz="1000" b="1" u="none" strike="noStrike" dirty="0">
                          <a:effectLst/>
                        </a:rPr>
                        <a:t>约球</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rowSpan="4">
                  <a:txBody>
                    <a:bodyPr/>
                    <a:lstStyle/>
                    <a:p>
                      <a:pPr algn="ctr" fontAlgn="ctr"/>
                      <a:r>
                        <a:rPr lang="en-US" altLang="zh-CN" sz="1000" b="1" u="none" strike="noStrike" dirty="0">
                          <a:effectLst/>
                        </a:rPr>
                        <a:t>2.1 </a:t>
                      </a:r>
                      <a:r>
                        <a:rPr lang="zh-CN" altLang="en-US" sz="1000" b="1" u="none" strike="noStrike" dirty="0">
                          <a:effectLst/>
                        </a:rPr>
                        <a:t>输入地址</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2.1.1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地址输入联想</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具体地址缩写</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用户具体地址缩写</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获得联想约球地址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760522137"/>
                  </a:ext>
                </a:extLst>
              </a:tr>
              <a:tr h="244967">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2.1.2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地址有效性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中国大陆外地址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高雄市</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获取高雄市失败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3361488212"/>
                  </a:ext>
                </a:extLst>
              </a:tr>
              <a:tr h="244967">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2.1.3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地址有效性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超过限定搜索长度的字符串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超过</a:t>
                      </a:r>
                      <a:r>
                        <a:rPr lang="en-US" altLang="zh-CN" sz="1000" b="1" u="none" strike="noStrike">
                          <a:effectLst/>
                        </a:rPr>
                        <a:t>20</a:t>
                      </a:r>
                      <a:r>
                        <a:rPr lang="zh-CN" altLang="en-US" sz="1000" b="1" u="none" strike="noStrike">
                          <a:effectLst/>
                        </a:rPr>
                        <a:t>个字符的乱序字串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获取地址失败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052133724"/>
                  </a:ext>
                </a:extLst>
              </a:tr>
              <a:tr h="437442">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dirty="0">
                          <a:effectLst/>
                        </a:rPr>
                        <a:t>2.1.4</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dirty="0">
                          <a:effectLst/>
                        </a:rPr>
                        <a:t>地址输入后地图定位有效性</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已输入有效地址</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浙江大学（华家池校区）</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lat:30.27064</a:t>
                      </a:r>
                      <a:br>
                        <a:rPr lang="en-US" sz="1000" b="1" u="none" strike="noStrike">
                          <a:effectLst/>
                        </a:rPr>
                      </a:br>
                      <a:r>
                        <a:rPr lang="en-US" sz="1000" b="1" u="none" strike="noStrike">
                          <a:effectLst/>
                        </a:rPr>
                        <a:t>lng:120.19138</a:t>
                      </a:r>
                      <a:endParaRPr 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进入该地址公告信息填写界面</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681248331"/>
                  </a:ext>
                </a:extLst>
              </a:tr>
              <a:tr h="437442">
                <a:tc vMerge="1">
                  <a:txBody>
                    <a:bodyPr/>
                    <a:lstStyle/>
                    <a:p>
                      <a:endParaRPr lang="zh-CN" altLang="en-US"/>
                    </a:p>
                  </a:txBody>
                  <a:tcPr/>
                </a:tc>
                <a:tc rowSpan="6">
                  <a:txBody>
                    <a:bodyPr/>
                    <a:lstStyle/>
                    <a:p>
                      <a:pPr algn="ctr" fontAlgn="ctr"/>
                      <a:r>
                        <a:rPr lang="en-US" altLang="zh-CN" sz="1000" b="1" u="none" strike="noStrike">
                          <a:effectLst/>
                        </a:rPr>
                        <a:t>2.2 </a:t>
                      </a:r>
                      <a:r>
                        <a:rPr lang="zh-CN" altLang="en-US" sz="1000" b="1" u="none" strike="noStrike">
                          <a:effectLst/>
                        </a:rPr>
                        <a:t>输入约球信息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2.2.1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时间选择有效性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改变默认时间</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与默认时间不一致的时间</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成功加载用户所需时间</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538464256"/>
                  </a:ext>
                </a:extLst>
              </a:tr>
              <a:tr h="437442">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2.2.2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日期选择有效性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已进入既定地址</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小月（无</a:t>
                      </a:r>
                      <a:r>
                        <a:rPr lang="en-US" altLang="zh-CN" sz="1000" b="1" u="none" strike="noStrike" dirty="0">
                          <a:effectLst/>
                        </a:rPr>
                        <a:t>31</a:t>
                      </a:r>
                      <a:r>
                        <a:rPr lang="zh-CN" altLang="en-US" sz="1000" b="1" u="none" strike="noStrike" dirty="0">
                          <a:effectLst/>
                        </a:rPr>
                        <a:t>号）的错误边界值</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altLang="zh-CN" sz="1000" b="1" u="none" strike="noStrike" dirty="0">
                          <a:effectLst/>
                        </a:rPr>
                        <a:t>2019-06-31</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无法选择该日期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49397354"/>
                  </a:ext>
                </a:extLst>
              </a:tr>
              <a:tr h="437442">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2.2.3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日期选择有效性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当前日期的之前某日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altLang="zh-CN" sz="1000" b="1" u="none" strike="noStrike" dirty="0">
                          <a:effectLst/>
                        </a:rPr>
                        <a:t>1999-95-26</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无法选择该日期</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dirty="0">
                          <a:effectLst/>
                        </a:rPr>
                        <a:t>×</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无限制条件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李骏</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973117191"/>
                  </a:ext>
                </a:extLst>
              </a:tr>
              <a:tr h="437442">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2.2.3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人数选择有效性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用户限定人数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任意整数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可输入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李骏</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223989107"/>
                  </a:ext>
                </a:extLst>
              </a:tr>
              <a:tr h="437442">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2.2.4</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备注输入有效性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长度巨大的字符串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长度超过</a:t>
                      </a:r>
                      <a:r>
                        <a:rPr lang="en-US" altLang="zh-CN" sz="1000" b="1" u="none" strike="noStrike">
                          <a:effectLst/>
                        </a:rPr>
                        <a:t>1000</a:t>
                      </a:r>
                      <a:r>
                        <a:rPr lang="zh-CN" altLang="en-US" sz="1000" b="1" u="none" strike="noStrike">
                          <a:effectLst/>
                        </a:rPr>
                        <a:t>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只容纳了限定的字符串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dirty="0">
                          <a:effectLst/>
                        </a:rPr>
                        <a:t>√</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395668271"/>
                  </a:ext>
                </a:extLst>
              </a:tr>
              <a:tr h="437442">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2.2.5</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备注输入有效性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已进入既定地址</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各种字符类型混合的字符串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容纳了</a:t>
                      </a:r>
                      <a:r>
                        <a:rPr lang="en-US" altLang="zh-CN"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dirty="0">
                          <a:effectLst/>
                        </a:rPr>
                        <a:t>√</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李骏</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335984218"/>
                  </a:ext>
                </a:extLst>
              </a:tr>
              <a:tr h="437442">
                <a:tc vMerge="1">
                  <a:txBody>
                    <a:bodyPr/>
                    <a:lstStyle/>
                    <a:p>
                      <a:endParaRPr lang="zh-CN" altLang="en-US"/>
                    </a:p>
                  </a:txBody>
                  <a:tcPr/>
                </a:tc>
                <a:tc>
                  <a:txBody>
                    <a:bodyPr/>
                    <a:lstStyle/>
                    <a:p>
                      <a:pPr algn="ctr" fontAlgn="ctr"/>
                      <a:r>
                        <a:rPr lang="en-US" altLang="zh-CN" sz="1000" b="1" u="none" strike="noStrike">
                          <a:effectLst/>
                        </a:rPr>
                        <a:t>2.3 </a:t>
                      </a:r>
                      <a:r>
                        <a:rPr lang="zh-CN" altLang="en-US" sz="1000" b="1" u="none" strike="noStrike">
                          <a:effectLst/>
                        </a:rPr>
                        <a:t>约球公告处理</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2.3.1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群组生成有效性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已输入约球信息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群组成功信息成功进入数据库</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李骏</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383771557"/>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902046626"/>
              </p:ext>
            </p:extLst>
          </p:nvPr>
        </p:nvGraphicFramePr>
        <p:xfrm>
          <a:off x="785794" y="1069741"/>
          <a:ext cx="10684933" cy="821972"/>
        </p:xfrm>
        <a:graphic>
          <a:graphicData uri="http://schemas.openxmlformats.org/drawingml/2006/table">
            <a:tbl>
              <a:tblPr>
                <a:tableStyleId>{5C22544A-7EE6-4342-B048-85BDC9FD1C3A}</a:tableStyleId>
              </a:tblPr>
              <a:tblGrid>
                <a:gridCol w="440486">
                  <a:extLst>
                    <a:ext uri="{9D8B030D-6E8A-4147-A177-3AD203B41FA5}">
                      <a16:colId xmlns:a16="http://schemas.microsoft.com/office/drawing/2014/main" val="1848821212"/>
                    </a:ext>
                  </a:extLst>
                </a:gridCol>
                <a:gridCol w="440486">
                  <a:extLst>
                    <a:ext uri="{9D8B030D-6E8A-4147-A177-3AD203B41FA5}">
                      <a16:colId xmlns:a16="http://schemas.microsoft.com/office/drawing/2014/main" val="49567195"/>
                    </a:ext>
                  </a:extLst>
                </a:gridCol>
                <a:gridCol w="497121">
                  <a:extLst>
                    <a:ext uri="{9D8B030D-6E8A-4147-A177-3AD203B41FA5}">
                      <a16:colId xmlns:a16="http://schemas.microsoft.com/office/drawing/2014/main" val="3581222215"/>
                    </a:ext>
                  </a:extLst>
                </a:gridCol>
                <a:gridCol w="786582">
                  <a:extLst>
                    <a:ext uri="{9D8B030D-6E8A-4147-A177-3AD203B41FA5}">
                      <a16:colId xmlns:a16="http://schemas.microsoft.com/office/drawing/2014/main" val="3545810572"/>
                    </a:ext>
                  </a:extLst>
                </a:gridCol>
                <a:gridCol w="786582">
                  <a:extLst>
                    <a:ext uri="{9D8B030D-6E8A-4147-A177-3AD203B41FA5}">
                      <a16:colId xmlns:a16="http://schemas.microsoft.com/office/drawing/2014/main" val="1080506213"/>
                    </a:ext>
                  </a:extLst>
                </a:gridCol>
                <a:gridCol w="1654969">
                  <a:extLst>
                    <a:ext uri="{9D8B030D-6E8A-4147-A177-3AD203B41FA5}">
                      <a16:colId xmlns:a16="http://schemas.microsoft.com/office/drawing/2014/main" val="1574742189"/>
                    </a:ext>
                  </a:extLst>
                </a:gridCol>
                <a:gridCol w="1654969">
                  <a:extLst>
                    <a:ext uri="{9D8B030D-6E8A-4147-A177-3AD203B41FA5}">
                      <a16:colId xmlns:a16="http://schemas.microsoft.com/office/drawing/2014/main" val="4271780284"/>
                    </a:ext>
                  </a:extLst>
                </a:gridCol>
                <a:gridCol w="1352922">
                  <a:extLst>
                    <a:ext uri="{9D8B030D-6E8A-4147-A177-3AD203B41FA5}">
                      <a16:colId xmlns:a16="http://schemas.microsoft.com/office/drawing/2014/main" val="3822855448"/>
                    </a:ext>
                  </a:extLst>
                </a:gridCol>
                <a:gridCol w="1352922">
                  <a:extLst>
                    <a:ext uri="{9D8B030D-6E8A-4147-A177-3AD203B41FA5}">
                      <a16:colId xmlns:a16="http://schemas.microsoft.com/office/drawing/2014/main" val="2704018183"/>
                    </a:ext>
                  </a:extLst>
                </a:gridCol>
                <a:gridCol w="698485">
                  <a:extLst>
                    <a:ext uri="{9D8B030D-6E8A-4147-A177-3AD203B41FA5}">
                      <a16:colId xmlns:a16="http://schemas.microsoft.com/office/drawing/2014/main" val="2528429981"/>
                    </a:ext>
                  </a:extLst>
                </a:gridCol>
                <a:gridCol w="339803">
                  <a:extLst>
                    <a:ext uri="{9D8B030D-6E8A-4147-A177-3AD203B41FA5}">
                      <a16:colId xmlns:a16="http://schemas.microsoft.com/office/drawing/2014/main" val="517133894"/>
                    </a:ext>
                  </a:extLst>
                </a:gridCol>
                <a:gridCol w="339803">
                  <a:extLst>
                    <a:ext uri="{9D8B030D-6E8A-4147-A177-3AD203B41FA5}">
                      <a16:colId xmlns:a16="http://schemas.microsoft.com/office/drawing/2014/main" val="1185990079"/>
                    </a:ext>
                  </a:extLst>
                </a:gridCol>
                <a:gridCol w="339803">
                  <a:extLst>
                    <a:ext uri="{9D8B030D-6E8A-4147-A177-3AD203B41FA5}">
                      <a16:colId xmlns:a16="http://schemas.microsoft.com/office/drawing/2014/main" val="3999427854"/>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3636909253"/>
                  </a:ext>
                </a:extLst>
              </a:tr>
            </a:tbl>
          </a:graphicData>
        </a:graphic>
      </p:graphicFrame>
    </p:spTree>
    <p:extLst>
      <p:ext uri="{BB962C8B-B14F-4D97-AF65-F5344CB8AC3E}">
        <p14:creationId xmlns:p14="http://schemas.microsoft.com/office/powerpoint/2010/main" val="96294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smtClean="0"/>
              <a:t>程序清单概况</a:t>
            </a:r>
            <a:endParaRPr lang="zh-CN" altLang="en-US" sz="2000" dirty="0"/>
          </a:p>
        </p:txBody>
      </p:sp>
      <p:sp>
        <p:nvSpPr>
          <p:cNvPr id="25" name="文本框 24"/>
          <p:cNvSpPr txBox="1"/>
          <p:nvPr/>
        </p:nvSpPr>
        <p:spPr>
          <a:xfrm>
            <a:off x="2197569" y="3435628"/>
            <a:ext cx="2356735" cy="400110"/>
          </a:xfrm>
          <a:prstGeom prst="rect">
            <a:avLst/>
          </a:prstGeom>
          <a:noFill/>
        </p:spPr>
        <p:txBody>
          <a:bodyPr wrap="none" rtlCol="0">
            <a:spAutoFit/>
          </a:bodyPr>
          <a:lstStyle/>
          <a:p>
            <a:r>
              <a:rPr lang="en-US" altLang="zh-CN" sz="2000" dirty="0"/>
              <a:t>02 </a:t>
            </a:r>
            <a:r>
              <a:rPr lang="zh-CN" altLang="en-US" sz="2000" dirty="0" smtClean="0"/>
              <a:t>编写及测试准备</a:t>
            </a:r>
            <a:endParaRPr lang="zh-CN" altLang="en-US" sz="2000" dirty="0"/>
          </a:p>
        </p:txBody>
      </p:sp>
      <p:sp>
        <p:nvSpPr>
          <p:cNvPr id="26" name="文本框 25"/>
          <p:cNvSpPr txBox="1"/>
          <p:nvPr/>
        </p:nvSpPr>
        <p:spPr>
          <a:xfrm>
            <a:off x="2197569" y="3835738"/>
            <a:ext cx="2361544" cy="400110"/>
          </a:xfrm>
          <a:prstGeom prst="rect">
            <a:avLst/>
          </a:prstGeom>
          <a:noFill/>
        </p:spPr>
        <p:txBody>
          <a:bodyPr wrap="none" rtlCol="0">
            <a:spAutoFit/>
          </a:bodyPr>
          <a:lstStyle/>
          <a:p>
            <a:r>
              <a:rPr lang="en-US" altLang="zh-CN" sz="2000" dirty="0">
                <a:solidFill>
                  <a:schemeClr val="bg1"/>
                </a:solidFill>
              </a:rPr>
              <a:t>02-1 </a:t>
            </a:r>
            <a:r>
              <a:rPr lang="zh-CN" altLang="en-US" sz="2000" dirty="0" smtClean="0">
                <a:solidFill>
                  <a:schemeClr val="bg1"/>
                </a:solidFill>
              </a:rPr>
              <a:t>小组代码规范</a:t>
            </a:r>
            <a:endParaRPr lang="zh-CN" altLang="en-US" sz="2000" dirty="0">
              <a:solidFill>
                <a:schemeClr val="bg1"/>
              </a:solidFill>
            </a:endParaRPr>
          </a:p>
        </p:txBody>
      </p:sp>
      <p:sp>
        <p:nvSpPr>
          <p:cNvPr id="27" name="文本框 26"/>
          <p:cNvSpPr txBox="1"/>
          <p:nvPr/>
        </p:nvSpPr>
        <p:spPr>
          <a:xfrm>
            <a:off x="2195811" y="4235848"/>
            <a:ext cx="2361544" cy="400110"/>
          </a:xfrm>
          <a:prstGeom prst="rect">
            <a:avLst/>
          </a:prstGeom>
          <a:noFill/>
        </p:spPr>
        <p:txBody>
          <a:bodyPr wrap="none" rtlCol="0">
            <a:spAutoFit/>
          </a:bodyPr>
          <a:lstStyle/>
          <a:p>
            <a:r>
              <a:rPr lang="en-US" altLang="zh-CN" sz="2000" dirty="0">
                <a:solidFill>
                  <a:schemeClr val="bg1"/>
                </a:solidFill>
              </a:rPr>
              <a:t>02-2 </a:t>
            </a:r>
            <a:r>
              <a:rPr lang="zh-CN" altLang="en-US" sz="2000" dirty="0" smtClean="0">
                <a:solidFill>
                  <a:schemeClr val="bg1"/>
                </a:solidFill>
              </a:rPr>
              <a:t>内部代码走查</a:t>
            </a:r>
            <a:endParaRPr lang="zh-CN" altLang="en-US" sz="2000" dirty="0">
              <a:solidFill>
                <a:schemeClr val="bg1"/>
              </a:solidFill>
            </a:endParaRP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205069" y="4686847"/>
            <a:ext cx="1749656" cy="369332"/>
          </a:xfrm>
          <a:prstGeom prst="rect">
            <a:avLst/>
          </a:prstGeom>
        </p:spPr>
        <p:txBody>
          <a:bodyPr wrap="square">
            <a:spAutoFit/>
          </a:bodyPr>
          <a:lstStyle/>
          <a:p>
            <a:r>
              <a:rPr lang="en-US" altLang="zh-CN" dirty="0" smtClean="0"/>
              <a:t>03 </a:t>
            </a:r>
            <a:r>
              <a:rPr lang="zh-CN" altLang="en-US" dirty="0" smtClean="0"/>
              <a:t>正式测试</a:t>
            </a:r>
            <a:endParaRPr lang="zh-CN" altLang="en-US" dirty="0"/>
          </a:p>
        </p:txBody>
      </p:sp>
      <p:sp>
        <p:nvSpPr>
          <p:cNvPr id="13" name="文本框 12"/>
          <p:cNvSpPr txBox="1"/>
          <p:nvPr/>
        </p:nvSpPr>
        <p:spPr>
          <a:xfrm>
            <a:off x="2197569" y="5078163"/>
            <a:ext cx="1923925" cy="400110"/>
          </a:xfrm>
          <a:prstGeom prst="rect">
            <a:avLst/>
          </a:prstGeom>
          <a:noFill/>
        </p:spPr>
        <p:txBody>
          <a:bodyPr wrap="none" rtlCol="0">
            <a:spAutoFit/>
          </a:bodyPr>
          <a:lstStyle/>
          <a:p>
            <a:r>
              <a:rPr lang="en-US" altLang="zh-CN" sz="2000" dirty="0">
                <a:solidFill>
                  <a:schemeClr val="bg1"/>
                </a:solidFill>
              </a:rPr>
              <a:t>03 -1 </a:t>
            </a:r>
            <a:r>
              <a:rPr lang="zh-CN" altLang="en-US" sz="2000" dirty="0" smtClean="0">
                <a:solidFill>
                  <a:schemeClr val="bg1"/>
                </a:solidFill>
              </a:rPr>
              <a:t>测试计划</a:t>
            </a:r>
            <a:endParaRPr lang="zh-CN" altLang="en-US" sz="2000" dirty="0">
              <a:solidFill>
                <a:schemeClr val="bg1"/>
              </a:solidFill>
            </a:endParaRPr>
          </a:p>
        </p:txBody>
      </p:sp>
      <p:sp>
        <p:nvSpPr>
          <p:cNvPr id="14" name="文本框 13"/>
          <p:cNvSpPr txBox="1"/>
          <p:nvPr/>
        </p:nvSpPr>
        <p:spPr>
          <a:xfrm>
            <a:off x="2195811" y="5430618"/>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-2 </a:t>
            </a:r>
            <a:r>
              <a:rPr lang="zh-CN" altLang="en-US" sz="2000" dirty="0" smtClean="0">
                <a:solidFill>
                  <a:schemeClr val="bg1"/>
                </a:solidFill>
              </a:rPr>
              <a:t>单元测试用例及结果</a:t>
            </a:r>
            <a:endParaRPr lang="zh-CN" altLang="en-US" sz="2000" dirty="0">
              <a:solidFill>
                <a:schemeClr val="bg1"/>
              </a:solidFill>
            </a:endParaRPr>
          </a:p>
        </p:txBody>
      </p:sp>
      <p:sp>
        <p:nvSpPr>
          <p:cNvPr id="15" name="文本框 14"/>
          <p:cNvSpPr txBox="1"/>
          <p:nvPr/>
        </p:nvSpPr>
        <p:spPr>
          <a:xfrm>
            <a:off x="2195810" y="5805049"/>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-2 </a:t>
            </a:r>
            <a:r>
              <a:rPr lang="zh-CN" altLang="en-US" sz="2000" dirty="0" smtClean="0">
                <a:solidFill>
                  <a:schemeClr val="bg1"/>
                </a:solidFill>
              </a:rPr>
              <a:t>集成测试用例及结果</a:t>
            </a:r>
            <a:endParaRPr lang="zh-CN" altLang="en-US" sz="2000" dirty="0">
              <a:solidFill>
                <a:schemeClr val="bg1"/>
              </a:solidFill>
            </a:endParaRPr>
          </a:p>
        </p:txBody>
      </p:sp>
      <p:sp>
        <p:nvSpPr>
          <p:cNvPr id="16" name="文本框 15"/>
          <p:cNvSpPr txBox="1"/>
          <p:nvPr/>
        </p:nvSpPr>
        <p:spPr>
          <a:xfrm>
            <a:off x="2205069" y="6153850"/>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-3 </a:t>
            </a:r>
            <a:r>
              <a:rPr lang="zh-CN" altLang="en-US" sz="2000" dirty="0">
                <a:solidFill>
                  <a:schemeClr val="bg1"/>
                </a:solidFill>
              </a:rPr>
              <a:t>系统</a:t>
            </a:r>
            <a:r>
              <a:rPr lang="zh-CN" altLang="en-US" sz="2000" dirty="0" smtClean="0">
                <a:solidFill>
                  <a:schemeClr val="bg1"/>
                </a:solidFill>
              </a:rPr>
              <a:t>测试用例及结果</a:t>
            </a:r>
            <a:endParaRPr lang="zh-CN" altLang="en-US" sz="2000" dirty="0">
              <a:solidFill>
                <a:schemeClr val="bg1"/>
              </a:solidFill>
            </a:endParaRPr>
          </a:p>
        </p:txBody>
      </p:sp>
      <p:sp>
        <p:nvSpPr>
          <p:cNvPr id="17" name="文本框 16"/>
          <p:cNvSpPr txBox="1"/>
          <p:nvPr/>
        </p:nvSpPr>
        <p:spPr>
          <a:xfrm>
            <a:off x="2197569" y="6502651"/>
            <a:ext cx="3206327" cy="400110"/>
          </a:xfrm>
          <a:prstGeom prst="rect">
            <a:avLst/>
          </a:prstGeom>
          <a:noFill/>
        </p:spPr>
        <p:txBody>
          <a:bodyPr wrap="none" rtlCol="0">
            <a:spAutoFit/>
          </a:bodyPr>
          <a:lstStyle/>
          <a:p>
            <a:r>
              <a:rPr lang="en-US" altLang="zh-CN" sz="2000" dirty="0">
                <a:solidFill>
                  <a:schemeClr val="bg1"/>
                </a:solidFill>
              </a:rPr>
              <a:t>03 </a:t>
            </a:r>
            <a:r>
              <a:rPr lang="en-US" altLang="zh-CN" sz="2000" dirty="0" smtClean="0">
                <a:solidFill>
                  <a:schemeClr val="bg1"/>
                </a:solidFill>
              </a:rPr>
              <a:t>-3 </a:t>
            </a:r>
            <a:r>
              <a:rPr lang="zh-CN" altLang="en-US" sz="2000" dirty="0">
                <a:solidFill>
                  <a:schemeClr val="bg1"/>
                </a:solidFill>
              </a:rPr>
              <a:t>确认</a:t>
            </a:r>
            <a:r>
              <a:rPr lang="zh-CN" altLang="en-US" sz="2000" dirty="0" smtClean="0">
                <a:solidFill>
                  <a:schemeClr val="bg1"/>
                </a:solidFill>
              </a:rPr>
              <a:t>测试用例及结果</a:t>
            </a:r>
            <a:endParaRPr lang="zh-CN" altLang="en-US" sz="2000" dirty="0">
              <a:solidFill>
                <a:schemeClr val="bg1"/>
              </a:solidFill>
            </a:endParaRPr>
          </a:p>
        </p:txBody>
      </p:sp>
      <p:sp>
        <p:nvSpPr>
          <p:cNvPr id="19" name="矩形 18"/>
          <p:cNvSpPr/>
          <p:nvPr/>
        </p:nvSpPr>
        <p:spPr>
          <a:xfrm>
            <a:off x="6438399" y="4708831"/>
            <a:ext cx="1749656" cy="369332"/>
          </a:xfrm>
          <a:prstGeom prst="rect">
            <a:avLst/>
          </a:prstGeom>
        </p:spPr>
        <p:txBody>
          <a:bodyPr wrap="square">
            <a:spAutoFit/>
          </a:bodyPr>
          <a:lstStyle/>
          <a:p>
            <a:r>
              <a:rPr lang="en-US" altLang="zh-CN" dirty="0" smtClean="0"/>
              <a:t>04 </a:t>
            </a:r>
            <a:r>
              <a:rPr lang="zh-CN" altLang="en-US" dirty="0" smtClean="0"/>
              <a:t>用户手册</a:t>
            </a:r>
            <a:endParaRPr lang="zh-CN" altLang="en-US" dirty="0"/>
          </a:p>
        </p:txBody>
      </p:sp>
      <p:sp>
        <p:nvSpPr>
          <p:cNvPr id="20" name="矩形 19"/>
          <p:cNvSpPr/>
          <p:nvPr/>
        </p:nvSpPr>
        <p:spPr>
          <a:xfrm>
            <a:off x="6438399" y="5245952"/>
            <a:ext cx="1749656" cy="369332"/>
          </a:xfrm>
          <a:prstGeom prst="rect">
            <a:avLst/>
          </a:prstGeom>
        </p:spPr>
        <p:txBody>
          <a:bodyPr wrap="square">
            <a:spAutoFit/>
          </a:bodyPr>
          <a:lstStyle/>
          <a:p>
            <a:r>
              <a:rPr lang="en-US" altLang="zh-CN" dirty="0" smtClean="0"/>
              <a:t>05 </a:t>
            </a:r>
            <a:r>
              <a:rPr lang="zh-CN" altLang="en-US" dirty="0" smtClean="0"/>
              <a:t>项目总结</a:t>
            </a:r>
            <a:endParaRPr lang="zh-CN" altLang="en-US" dirty="0"/>
          </a:p>
        </p:txBody>
      </p:sp>
      <p:sp>
        <p:nvSpPr>
          <p:cNvPr id="21" name="矩形 20"/>
          <p:cNvSpPr/>
          <p:nvPr/>
        </p:nvSpPr>
        <p:spPr>
          <a:xfrm>
            <a:off x="6413787" y="5788762"/>
            <a:ext cx="1749656" cy="369332"/>
          </a:xfrm>
          <a:prstGeom prst="rect">
            <a:avLst/>
          </a:prstGeom>
        </p:spPr>
        <p:txBody>
          <a:bodyPr wrap="square">
            <a:spAutoFit/>
          </a:bodyPr>
          <a:lstStyle/>
          <a:p>
            <a:r>
              <a:rPr lang="en-US" altLang="zh-CN" dirty="0" smtClean="0"/>
              <a:t>06 </a:t>
            </a:r>
            <a:r>
              <a:rPr lang="zh-CN" altLang="en-US" dirty="0"/>
              <a:t>参考资料</a:t>
            </a:r>
            <a:endParaRPr lang="zh-CN" altLang="en-US" dirty="0"/>
          </a:p>
        </p:txBody>
      </p:sp>
      <p:sp>
        <p:nvSpPr>
          <p:cNvPr id="22" name="矩形 21"/>
          <p:cNvSpPr/>
          <p:nvPr/>
        </p:nvSpPr>
        <p:spPr>
          <a:xfrm>
            <a:off x="6413787" y="6304855"/>
            <a:ext cx="1749656" cy="369332"/>
          </a:xfrm>
          <a:prstGeom prst="rect">
            <a:avLst/>
          </a:prstGeom>
        </p:spPr>
        <p:txBody>
          <a:bodyPr wrap="square">
            <a:spAutoFit/>
          </a:bodyPr>
          <a:lstStyle/>
          <a:p>
            <a:r>
              <a:rPr lang="en-US" altLang="zh-CN" dirty="0" smtClean="0"/>
              <a:t>06 </a:t>
            </a:r>
            <a:r>
              <a:rPr lang="zh-CN" altLang="en-US" dirty="0" smtClean="0"/>
              <a:t>绩效评价</a:t>
            </a:r>
            <a:endParaRPr lang="zh-CN" altLang="en-US" dirty="0"/>
          </a:p>
        </p:txBody>
      </p:sp>
    </p:spTree>
    <p:extLst>
      <p:ext uri="{BB962C8B-B14F-4D97-AF65-F5344CB8AC3E}">
        <p14:creationId xmlns:p14="http://schemas.microsoft.com/office/powerpoint/2010/main" val="7020292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1255766352"/>
              </p:ext>
            </p:extLst>
          </p:nvPr>
        </p:nvGraphicFramePr>
        <p:xfrm>
          <a:off x="468086" y="1874158"/>
          <a:ext cx="11386455" cy="4679040"/>
        </p:xfrm>
        <a:graphic>
          <a:graphicData uri="http://schemas.openxmlformats.org/drawingml/2006/table">
            <a:tbl>
              <a:tblPr>
                <a:tableStyleId>{5C22544A-7EE6-4342-B048-85BDC9FD1C3A}</a:tableStyleId>
              </a:tblPr>
              <a:tblGrid>
                <a:gridCol w="469406">
                  <a:extLst>
                    <a:ext uri="{9D8B030D-6E8A-4147-A177-3AD203B41FA5}">
                      <a16:colId xmlns:a16="http://schemas.microsoft.com/office/drawing/2014/main" val="1675074167"/>
                    </a:ext>
                  </a:extLst>
                </a:gridCol>
                <a:gridCol w="469406">
                  <a:extLst>
                    <a:ext uri="{9D8B030D-6E8A-4147-A177-3AD203B41FA5}">
                      <a16:colId xmlns:a16="http://schemas.microsoft.com/office/drawing/2014/main" val="3205527907"/>
                    </a:ext>
                  </a:extLst>
                </a:gridCol>
                <a:gridCol w="529759">
                  <a:extLst>
                    <a:ext uri="{9D8B030D-6E8A-4147-A177-3AD203B41FA5}">
                      <a16:colId xmlns:a16="http://schemas.microsoft.com/office/drawing/2014/main" val="1356152564"/>
                    </a:ext>
                  </a:extLst>
                </a:gridCol>
                <a:gridCol w="838225">
                  <a:extLst>
                    <a:ext uri="{9D8B030D-6E8A-4147-A177-3AD203B41FA5}">
                      <a16:colId xmlns:a16="http://schemas.microsoft.com/office/drawing/2014/main" val="545386055"/>
                    </a:ext>
                  </a:extLst>
                </a:gridCol>
                <a:gridCol w="838225">
                  <a:extLst>
                    <a:ext uri="{9D8B030D-6E8A-4147-A177-3AD203B41FA5}">
                      <a16:colId xmlns:a16="http://schemas.microsoft.com/office/drawing/2014/main" val="3271357726"/>
                    </a:ext>
                  </a:extLst>
                </a:gridCol>
                <a:gridCol w="1763627">
                  <a:extLst>
                    <a:ext uri="{9D8B030D-6E8A-4147-A177-3AD203B41FA5}">
                      <a16:colId xmlns:a16="http://schemas.microsoft.com/office/drawing/2014/main" val="930184274"/>
                    </a:ext>
                  </a:extLst>
                </a:gridCol>
                <a:gridCol w="1763627">
                  <a:extLst>
                    <a:ext uri="{9D8B030D-6E8A-4147-A177-3AD203B41FA5}">
                      <a16:colId xmlns:a16="http://schemas.microsoft.com/office/drawing/2014/main" val="1941487104"/>
                    </a:ext>
                  </a:extLst>
                </a:gridCol>
                <a:gridCol w="1441748">
                  <a:extLst>
                    <a:ext uri="{9D8B030D-6E8A-4147-A177-3AD203B41FA5}">
                      <a16:colId xmlns:a16="http://schemas.microsoft.com/office/drawing/2014/main" val="4079427756"/>
                    </a:ext>
                  </a:extLst>
                </a:gridCol>
                <a:gridCol w="1441748">
                  <a:extLst>
                    <a:ext uri="{9D8B030D-6E8A-4147-A177-3AD203B41FA5}">
                      <a16:colId xmlns:a16="http://schemas.microsoft.com/office/drawing/2014/main" val="1648538234"/>
                    </a:ext>
                  </a:extLst>
                </a:gridCol>
                <a:gridCol w="744345">
                  <a:extLst>
                    <a:ext uri="{9D8B030D-6E8A-4147-A177-3AD203B41FA5}">
                      <a16:colId xmlns:a16="http://schemas.microsoft.com/office/drawing/2014/main" val="2730464976"/>
                    </a:ext>
                  </a:extLst>
                </a:gridCol>
                <a:gridCol w="362113">
                  <a:extLst>
                    <a:ext uri="{9D8B030D-6E8A-4147-A177-3AD203B41FA5}">
                      <a16:colId xmlns:a16="http://schemas.microsoft.com/office/drawing/2014/main" val="1877426160"/>
                    </a:ext>
                  </a:extLst>
                </a:gridCol>
                <a:gridCol w="362113">
                  <a:extLst>
                    <a:ext uri="{9D8B030D-6E8A-4147-A177-3AD203B41FA5}">
                      <a16:colId xmlns:a16="http://schemas.microsoft.com/office/drawing/2014/main" val="3736009495"/>
                    </a:ext>
                  </a:extLst>
                </a:gridCol>
                <a:gridCol w="362113">
                  <a:extLst>
                    <a:ext uri="{9D8B030D-6E8A-4147-A177-3AD203B41FA5}">
                      <a16:colId xmlns:a16="http://schemas.microsoft.com/office/drawing/2014/main" val="3377382581"/>
                    </a:ext>
                  </a:extLst>
                </a:gridCol>
              </a:tblGrid>
              <a:tr h="585924">
                <a:tc rowSpan="7">
                  <a:txBody>
                    <a:bodyPr/>
                    <a:lstStyle/>
                    <a:p>
                      <a:pPr algn="ctr" fontAlgn="ctr"/>
                      <a:r>
                        <a:rPr lang="en-US" altLang="zh-CN" sz="1000" b="1" u="none" strike="noStrike" dirty="0">
                          <a:effectLst/>
                        </a:rPr>
                        <a:t>3</a:t>
                      </a:r>
                      <a:r>
                        <a:rPr lang="zh-CN" altLang="en-US" sz="1000" b="1" u="none" strike="noStrike" dirty="0">
                          <a:effectLst/>
                        </a:rPr>
                        <a:t>群组</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rowSpan="3">
                  <a:txBody>
                    <a:bodyPr/>
                    <a:lstStyle/>
                    <a:p>
                      <a:pPr algn="ctr" fontAlgn="ctr"/>
                      <a:r>
                        <a:rPr lang="en-US" altLang="zh-CN" sz="1000" b="1" u="none" strike="noStrike">
                          <a:effectLst/>
                        </a:rPr>
                        <a:t>3.1 </a:t>
                      </a:r>
                      <a:r>
                        <a:rPr lang="zh-CN" altLang="en-US" sz="1000" b="1" u="none" strike="noStrike">
                          <a:effectLst/>
                        </a:rPr>
                        <a:t>查看已加入群组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3.1.1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已加入群组显示</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已加入超过一个群组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正确显示已加入的群组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3151704119"/>
                  </a:ext>
                </a:extLst>
              </a:tr>
              <a:tr h="874710">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3.1.2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群组点击有效性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已加入超过一个群组；群组显示有效</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成功进入群组控制界面</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3168268199"/>
                  </a:ext>
                </a:extLst>
              </a:tr>
              <a:tr h="874710">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3.1.3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发起人</a:t>
                      </a:r>
                      <a:r>
                        <a:rPr lang="en-US" altLang="zh-CN" sz="1000" b="1" u="none" strike="noStrike">
                          <a:effectLst/>
                        </a:rPr>
                        <a:t>/</a:t>
                      </a:r>
                      <a:r>
                        <a:rPr lang="zh-CN" altLang="en-US" sz="1000" b="1" u="none" strike="noStrike">
                          <a:effectLst/>
                        </a:rPr>
                        <a:t>邀请人区分</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已加入超过一个群组；群组显示有效</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发起人拥有解散群组功能</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3887680022"/>
                  </a:ext>
                </a:extLst>
              </a:tr>
              <a:tr h="585924">
                <a:tc vMerge="1">
                  <a:txBody>
                    <a:bodyPr/>
                    <a:lstStyle/>
                    <a:p>
                      <a:endParaRPr lang="zh-CN" altLang="en-US"/>
                    </a:p>
                  </a:txBody>
                  <a:tcPr/>
                </a:tc>
                <a:tc>
                  <a:txBody>
                    <a:bodyPr/>
                    <a:lstStyle/>
                    <a:p>
                      <a:pPr algn="ctr" fontAlgn="ctr"/>
                      <a:r>
                        <a:rPr lang="en-US" altLang="zh-CN" sz="1000" b="1" u="none" strike="noStrike">
                          <a:effectLst/>
                        </a:rPr>
                        <a:t>3.2 </a:t>
                      </a:r>
                      <a:r>
                        <a:rPr lang="zh-CN" altLang="en-US" sz="1000" b="1" u="none" strike="noStrike">
                          <a:effectLst/>
                        </a:rPr>
                        <a:t>解散</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3.2.1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数据有效性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发起人权限</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成功解散群组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920986152"/>
                  </a:ext>
                </a:extLst>
              </a:tr>
              <a:tr h="585924">
                <a:tc vMerge="1">
                  <a:txBody>
                    <a:bodyPr/>
                    <a:lstStyle/>
                    <a:p>
                      <a:endParaRPr lang="zh-CN" altLang="en-US"/>
                    </a:p>
                  </a:txBody>
                  <a:tcPr/>
                </a:tc>
                <a:tc rowSpan="3">
                  <a:txBody>
                    <a:bodyPr/>
                    <a:lstStyle/>
                    <a:p>
                      <a:pPr algn="ctr" fontAlgn="ctr"/>
                      <a:r>
                        <a:rPr lang="en-US" altLang="zh-CN" sz="1000" b="1" u="none" strike="noStrike">
                          <a:effectLst/>
                        </a:rPr>
                        <a:t>3.3 </a:t>
                      </a:r>
                      <a:r>
                        <a:rPr lang="zh-CN" altLang="en-US" sz="1000" b="1" u="none" strike="noStrike">
                          <a:effectLst/>
                        </a:rPr>
                        <a:t>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3.3.1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评价输入有效性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发起人解散群组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长度巨大的字符串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长度超过</a:t>
                      </a:r>
                      <a:r>
                        <a:rPr lang="en-US" altLang="zh-CN" sz="1000" b="1" u="none" strike="noStrike">
                          <a:effectLst/>
                        </a:rPr>
                        <a:t>1000</a:t>
                      </a:r>
                      <a:r>
                        <a:rPr lang="zh-CN" altLang="en-US" sz="1000" b="1" u="none" strike="noStrike">
                          <a:effectLst/>
                        </a:rPr>
                        <a:t>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只容纳了限定的字符串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920831850"/>
                  </a:ext>
                </a:extLst>
              </a:tr>
              <a:tr h="585924">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3.3.2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评价输入有效性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发起人解散群组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各种字符类型混合的字符串</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en-US"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容纳了</a:t>
                      </a:r>
                      <a:r>
                        <a:rPr lang="en-US" altLang="zh-CN" sz="1000" b="1" u="none" strike="noStrike">
                          <a:effectLst/>
                        </a:rPr>
                        <a:t>emoji</a:t>
                      </a:r>
                      <a:r>
                        <a:rPr lang="zh-CN" altLang="en-US" sz="1000" b="1" u="none" strike="noStrike">
                          <a:effectLst/>
                        </a:rPr>
                        <a:t>表情、符号、英文字母</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182040332"/>
                  </a:ext>
                </a:extLst>
              </a:tr>
              <a:tr h="585924">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3.3.3</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评价反馈</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评价录入用户数据库</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884525224"/>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593659156"/>
              </p:ext>
            </p:extLst>
          </p:nvPr>
        </p:nvGraphicFramePr>
        <p:xfrm>
          <a:off x="468086" y="1052186"/>
          <a:ext cx="11386457" cy="821972"/>
        </p:xfrm>
        <a:graphic>
          <a:graphicData uri="http://schemas.openxmlformats.org/drawingml/2006/table">
            <a:tbl>
              <a:tblPr>
                <a:tableStyleId>{5C22544A-7EE6-4342-B048-85BDC9FD1C3A}</a:tableStyleId>
              </a:tblPr>
              <a:tblGrid>
                <a:gridCol w="469406">
                  <a:extLst>
                    <a:ext uri="{9D8B030D-6E8A-4147-A177-3AD203B41FA5}">
                      <a16:colId xmlns:a16="http://schemas.microsoft.com/office/drawing/2014/main" val="1848821212"/>
                    </a:ext>
                  </a:extLst>
                </a:gridCol>
                <a:gridCol w="469406">
                  <a:extLst>
                    <a:ext uri="{9D8B030D-6E8A-4147-A177-3AD203B41FA5}">
                      <a16:colId xmlns:a16="http://schemas.microsoft.com/office/drawing/2014/main" val="49567195"/>
                    </a:ext>
                  </a:extLst>
                </a:gridCol>
                <a:gridCol w="529759">
                  <a:extLst>
                    <a:ext uri="{9D8B030D-6E8A-4147-A177-3AD203B41FA5}">
                      <a16:colId xmlns:a16="http://schemas.microsoft.com/office/drawing/2014/main" val="3581222215"/>
                    </a:ext>
                  </a:extLst>
                </a:gridCol>
                <a:gridCol w="838225">
                  <a:extLst>
                    <a:ext uri="{9D8B030D-6E8A-4147-A177-3AD203B41FA5}">
                      <a16:colId xmlns:a16="http://schemas.microsoft.com/office/drawing/2014/main" val="3545810572"/>
                    </a:ext>
                  </a:extLst>
                </a:gridCol>
                <a:gridCol w="838225">
                  <a:extLst>
                    <a:ext uri="{9D8B030D-6E8A-4147-A177-3AD203B41FA5}">
                      <a16:colId xmlns:a16="http://schemas.microsoft.com/office/drawing/2014/main" val="1080506213"/>
                    </a:ext>
                  </a:extLst>
                </a:gridCol>
                <a:gridCol w="1763627">
                  <a:extLst>
                    <a:ext uri="{9D8B030D-6E8A-4147-A177-3AD203B41FA5}">
                      <a16:colId xmlns:a16="http://schemas.microsoft.com/office/drawing/2014/main" val="1574742189"/>
                    </a:ext>
                  </a:extLst>
                </a:gridCol>
                <a:gridCol w="1763627">
                  <a:extLst>
                    <a:ext uri="{9D8B030D-6E8A-4147-A177-3AD203B41FA5}">
                      <a16:colId xmlns:a16="http://schemas.microsoft.com/office/drawing/2014/main" val="4271780284"/>
                    </a:ext>
                  </a:extLst>
                </a:gridCol>
                <a:gridCol w="1441749">
                  <a:extLst>
                    <a:ext uri="{9D8B030D-6E8A-4147-A177-3AD203B41FA5}">
                      <a16:colId xmlns:a16="http://schemas.microsoft.com/office/drawing/2014/main" val="3822855448"/>
                    </a:ext>
                  </a:extLst>
                </a:gridCol>
                <a:gridCol w="1441749">
                  <a:extLst>
                    <a:ext uri="{9D8B030D-6E8A-4147-A177-3AD203B41FA5}">
                      <a16:colId xmlns:a16="http://schemas.microsoft.com/office/drawing/2014/main" val="2704018183"/>
                    </a:ext>
                  </a:extLst>
                </a:gridCol>
                <a:gridCol w="744345">
                  <a:extLst>
                    <a:ext uri="{9D8B030D-6E8A-4147-A177-3AD203B41FA5}">
                      <a16:colId xmlns:a16="http://schemas.microsoft.com/office/drawing/2014/main" val="2528429981"/>
                    </a:ext>
                  </a:extLst>
                </a:gridCol>
                <a:gridCol w="362113">
                  <a:extLst>
                    <a:ext uri="{9D8B030D-6E8A-4147-A177-3AD203B41FA5}">
                      <a16:colId xmlns:a16="http://schemas.microsoft.com/office/drawing/2014/main" val="517133894"/>
                    </a:ext>
                  </a:extLst>
                </a:gridCol>
                <a:gridCol w="362113">
                  <a:extLst>
                    <a:ext uri="{9D8B030D-6E8A-4147-A177-3AD203B41FA5}">
                      <a16:colId xmlns:a16="http://schemas.microsoft.com/office/drawing/2014/main" val="1185990079"/>
                    </a:ext>
                  </a:extLst>
                </a:gridCol>
                <a:gridCol w="362113">
                  <a:extLst>
                    <a:ext uri="{9D8B030D-6E8A-4147-A177-3AD203B41FA5}">
                      <a16:colId xmlns:a16="http://schemas.microsoft.com/office/drawing/2014/main" val="3999427854"/>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3636909253"/>
                  </a:ext>
                </a:extLst>
              </a:tr>
            </a:tbl>
          </a:graphicData>
        </a:graphic>
      </p:graphicFrame>
    </p:spTree>
    <p:extLst>
      <p:ext uri="{BB962C8B-B14F-4D97-AF65-F5344CB8AC3E}">
        <p14:creationId xmlns:p14="http://schemas.microsoft.com/office/powerpoint/2010/main" val="421941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33700"/>
            <a:ext cx="4692650" cy="706755"/>
          </a:xfrm>
          <a:prstGeom prst="rect">
            <a:avLst/>
          </a:prstGeom>
        </p:spPr>
        <p:txBody>
          <a:bodyPr wrap="square">
            <a:spAutoFit/>
          </a:bodyPr>
          <a:lstStyle/>
          <a:p>
            <a:r>
              <a:rPr lang="en-US" altLang="zh-CN" sz="2000" dirty="0"/>
              <a:t>Part </a:t>
            </a:r>
            <a:r>
              <a:rPr lang="en-US" altLang="zh-CN" sz="2000" dirty="0" smtClean="0"/>
              <a:t>Three-02</a:t>
            </a:r>
            <a:endParaRPr lang="en-US" altLang="zh-CN" sz="2000" dirty="0"/>
          </a:p>
          <a:p>
            <a:r>
              <a:rPr lang="zh-CN" altLang="en-US" sz="2000" dirty="0" smtClean="0"/>
              <a:t>单元测试及结果</a:t>
            </a:r>
            <a:endParaRPr lang="zh-CN" altLang="en-US" sz="2000" dirty="0"/>
          </a:p>
        </p:txBody>
      </p:sp>
      <p:graphicFrame>
        <p:nvGraphicFramePr>
          <p:cNvPr id="3" name="表格 2"/>
          <p:cNvGraphicFramePr>
            <a:graphicFrameLocks noGrp="1"/>
          </p:cNvGraphicFramePr>
          <p:nvPr>
            <p:extLst>
              <p:ext uri="{D42A27DB-BD31-4B8C-83A1-F6EECF244321}">
                <p14:modId xmlns:p14="http://schemas.microsoft.com/office/powerpoint/2010/main" val="1261914456"/>
              </p:ext>
            </p:extLst>
          </p:nvPr>
        </p:nvGraphicFramePr>
        <p:xfrm>
          <a:off x="522511" y="2035628"/>
          <a:ext cx="11190517" cy="4267200"/>
        </p:xfrm>
        <a:graphic>
          <a:graphicData uri="http://schemas.openxmlformats.org/drawingml/2006/table">
            <a:tbl>
              <a:tblPr>
                <a:tableStyleId>{5C22544A-7EE6-4342-B048-85BDC9FD1C3A}</a:tableStyleId>
              </a:tblPr>
              <a:tblGrid>
                <a:gridCol w="461328">
                  <a:extLst>
                    <a:ext uri="{9D8B030D-6E8A-4147-A177-3AD203B41FA5}">
                      <a16:colId xmlns:a16="http://schemas.microsoft.com/office/drawing/2014/main" val="3314688118"/>
                    </a:ext>
                  </a:extLst>
                </a:gridCol>
                <a:gridCol w="461328">
                  <a:extLst>
                    <a:ext uri="{9D8B030D-6E8A-4147-A177-3AD203B41FA5}">
                      <a16:colId xmlns:a16="http://schemas.microsoft.com/office/drawing/2014/main" val="1826227946"/>
                    </a:ext>
                  </a:extLst>
                </a:gridCol>
                <a:gridCol w="520643">
                  <a:extLst>
                    <a:ext uri="{9D8B030D-6E8A-4147-A177-3AD203B41FA5}">
                      <a16:colId xmlns:a16="http://schemas.microsoft.com/office/drawing/2014/main" val="86778012"/>
                    </a:ext>
                  </a:extLst>
                </a:gridCol>
                <a:gridCol w="823801">
                  <a:extLst>
                    <a:ext uri="{9D8B030D-6E8A-4147-A177-3AD203B41FA5}">
                      <a16:colId xmlns:a16="http://schemas.microsoft.com/office/drawing/2014/main" val="1131620516"/>
                    </a:ext>
                  </a:extLst>
                </a:gridCol>
                <a:gridCol w="823801">
                  <a:extLst>
                    <a:ext uri="{9D8B030D-6E8A-4147-A177-3AD203B41FA5}">
                      <a16:colId xmlns:a16="http://schemas.microsoft.com/office/drawing/2014/main" val="2017334569"/>
                    </a:ext>
                  </a:extLst>
                </a:gridCol>
                <a:gridCol w="1733278">
                  <a:extLst>
                    <a:ext uri="{9D8B030D-6E8A-4147-A177-3AD203B41FA5}">
                      <a16:colId xmlns:a16="http://schemas.microsoft.com/office/drawing/2014/main" val="1746070719"/>
                    </a:ext>
                  </a:extLst>
                </a:gridCol>
                <a:gridCol w="1733278">
                  <a:extLst>
                    <a:ext uri="{9D8B030D-6E8A-4147-A177-3AD203B41FA5}">
                      <a16:colId xmlns:a16="http://schemas.microsoft.com/office/drawing/2014/main" val="1510343739"/>
                    </a:ext>
                  </a:extLst>
                </a:gridCol>
                <a:gridCol w="1416939">
                  <a:extLst>
                    <a:ext uri="{9D8B030D-6E8A-4147-A177-3AD203B41FA5}">
                      <a16:colId xmlns:a16="http://schemas.microsoft.com/office/drawing/2014/main" val="3042536614"/>
                    </a:ext>
                  </a:extLst>
                </a:gridCol>
                <a:gridCol w="1416939">
                  <a:extLst>
                    <a:ext uri="{9D8B030D-6E8A-4147-A177-3AD203B41FA5}">
                      <a16:colId xmlns:a16="http://schemas.microsoft.com/office/drawing/2014/main" val="440709529"/>
                    </a:ext>
                  </a:extLst>
                </a:gridCol>
                <a:gridCol w="731536">
                  <a:extLst>
                    <a:ext uri="{9D8B030D-6E8A-4147-A177-3AD203B41FA5}">
                      <a16:colId xmlns:a16="http://schemas.microsoft.com/office/drawing/2014/main" val="2314942659"/>
                    </a:ext>
                  </a:extLst>
                </a:gridCol>
                <a:gridCol w="355882">
                  <a:extLst>
                    <a:ext uri="{9D8B030D-6E8A-4147-A177-3AD203B41FA5}">
                      <a16:colId xmlns:a16="http://schemas.microsoft.com/office/drawing/2014/main" val="2451362610"/>
                    </a:ext>
                  </a:extLst>
                </a:gridCol>
                <a:gridCol w="355882">
                  <a:extLst>
                    <a:ext uri="{9D8B030D-6E8A-4147-A177-3AD203B41FA5}">
                      <a16:colId xmlns:a16="http://schemas.microsoft.com/office/drawing/2014/main" val="4224556871"/>
                    </a:ext>
                  </a:extLst>
                </a:gridCol>
                <a:gridCol w="355882">
                  <a:extLst>
                    <a:ext uri="{9D8B030D-6E8A-4147-A177-3AD203B41FA5}">
                      <a16:colId xmlns:a16="http://schemas.microsoft.com/office/drawing/2014/main" val="4264059550"/>
                    </a:ext>
                  </a:extLst>
                </a:gridCol>
              </a:tblGrid>
              <a:tr h="849899">
                <a:tc rowSpan="5">
                  <a:txBody>
                    <a:bodyPr/>
                    <a:lstStyle/>
                    <a:p>
                      <a:pPr algn="ctr" fontAlgn="ctr"/>
                      <a:r>
                        <a:rPr lang="zh-CN" altLang="en-US" sz="1000" b="1" u="none" strike="noStrike">
                          <a:effectLst/>
                        </a:rPr>
                        <a:t>                             </a:t>
                      </a:r>
                      <a:r>
                        <a:rPr lang="en-US" altLang="zh-CN" sz="1000" b="1" u="none" strike="noStrike">
                          <a:effectLst/>
                        </a:rPr>
                        <a:t>4</a:t>
                      </a:r>
                      <a:r>
                        <a:rPr lang="zh-CN" altLang="en-US" sz="1000" b="1" u="none" strike="noStrike">
                          <a:effectLst/>
                        </a:rPr>
                        <a:t>我的</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rowSpan="2">
                  <a:txBody>
                    <a:bodyPr/>
                    <a:lstStyle/>
                    <a:p>
                      <a:pPr algn="ctr" fontAlgn="ctr"/>
                      <a:r>
                        <a:rPr lang="en-US" altLang="zh-CN" sz="1000" b="1" u="none" strike="noStrike">
                          <a:effectLst/>
                        </a:rPr>
                        <a:t>4.1</a:t>
                      </a:r>
                      <a:r>
                        <a:rPr lang="zh-CN" altLang="en-US" sz="1000" b="1" u="none" strike="noStrike">
                          <a:effectLst/>
                        </a:rPr>
                        <a:t>修改个人信息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4.1.1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身高输入有效性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边界值分析法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不实际的正整数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r" fontAlgn="t"/>
                      <a:r>
                        <a:rPr lang="en-US" altLang="zh-CN" sz="1000" b="1" u="none" strike="noStrike">
                          <a:effectLst/>
                        </a:rPr>
                        <a:t>300</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录入失败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4079120638"/>
                  </a:ext>
                </a:extLst>
              </a:tr>
              <a:tr h="849899">
                <a:tc vMerge="1">
                  <a:txBody>
                    <a:bodyPr/>
                    <a:lstStyle/>
                    <a:p>
                      <a:endParaRPr lang="zh-CN" altLang="en-US"/>
                    </a:p>
                  </a:txBody>
                  <a:tcPr/>
                </a:tc>
                <a:tc vMerge="1">
                  <a:txBody>
                    <a:bodyPr/>
                    <a:lstStyle/>
                    <a:p>
                      <a:endParaRPr lang="zh-CN" altLang="en-US"/>
                    </a:p>
                  </a:txBody>
                  <a:tcPr/>
                </a:tc>
                <a:tc>
                  <a:txBody>
                    <a:bodyPr/>
                    <a:lstStyle/>
                    <a:p>
                      <a:pPr algn="ctr" fontAlgn="ctr"/>
                      <a:r>
                        <a:rPr lang="en-US" altLang="zh-CN" sz="1000" b="1" u="none" strike="noStrike">
                          <a:effectLst/>
                        </a:rPr>
                        <a:t>4.1.2</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身高输入有效性</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错误推测法</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负数</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r" fontAlgn="t"/>
                      <a:r>
                        <a:rPr lang="en-US" altLang="zh-CN" sz="1000" b="1" u="none" strike="noStrike">
                          <a:effectLst/>
                        </a:rPr>
                        <a:t>-1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录入失败</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dirty="0">
                          <a:effectLst/>
                        </a:rPr>
                        <a:t>未开发</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3358894620"/>
                  </a:ext>
                </a:extLst>
              </a:tr>
              <a:tr h="885311">
                <a:tc vMerge="1">
                  <a:txBody>
                    <a:bodyPr/>
                    <a:lstStyle/>
                    <a:p>
                      <a:endParaRPr lang="zh-CN" altLang="en-US"/>
                    </a:p>
                  </a:txBody>
                  <a:tcPr/>
                </a:tc>
                <a:tc>
                  <a:txBody>
                    <a:bodyPr/>
                    <a:lstStyle/>
                    <a:p>
                      <a:pPr algn="ctr" fontAlgn="ctr"/>
                      <a:r>
                        <a:rPr lang="en-US" altLang="zh-CN" sz="1000" b="1" u="none" strike="noStrike">
                          <a:effectLst/>
                        </a:rPr>
                        <a:t>4.2</a:t>
                      </a:r>
                      <a:r>
                        <a:rPr lang="zh-CN" altLang="en-US" sz="1000" b="1" u="none" strike="noStrike">
                          <a:effectLst/>
                        </a:rPr>
                        <a:t>查看我的基本信息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4.2.1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查看基本信息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成功查看基本信息</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dirty="0">
                          <a:effectLst/>
                        </a:rPr>
                        <a:t>未开发</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838519159"/>
                  </a:ext>
                </a:extLst>
              </a:tr>
              <a:tr h="885311">
                <a:tc vMerge="1">
                  <a:txBody>
                    <a:bodyPr/>
                    <a:lstStyle/>
                    <a:p>
                      <a:endParaRPr lang="zh-CN" altLang="en-US"/>
                    </a:p>
                  </a:txBody>
                  <a:tcPr/>
                </a:tc>
                <a:tc>
                  <a:txBody>
                    <a:bodyPr/>
                    <a:lstStyle/>
                    <a:p>
                      <a:pPr algn="ctr" fontAlgn="ctr"/>
                      <a:r>
                        <a:rPr lang="en-US" altLang="zh-CN" sz="1000" b="1" u="none" strike="noStrike">
                          <a:effectLst/>
                        </a:rPr>
                        <a:t>4.3</a:t>
                      </a:r>
                      <a:r>
                        <a:rPr lang="zh-CN" altLang="en-US" sz="1000" b="1" u="none" strike="noStrike">
                          <a:effectLst/>
                        </a:rPr>
                        <a:t>查看他人评价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查看他人评价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成功查看他人评价</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a:effectLst/>
                        </a:rPr>
                        <a:t>周南</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2117694633"/>
                  </a:ext>
                </a:extLst>
              </a:tr>
              <a:tr h="796780">
                <a:tc vMerge="1">
                  <a:txBody>
                    <a:bodyPr/>
                    <a:lstStyle/>
                    <a:p>
                      <a:endParaRPr lang="zh-CN" altLang="en-US"/>
                    </a:p>
                  </a:txBody>
                  <a:tcPr/>
                </a:tc>
                <a:tc>
                  <a:txBody>
                    <a:bodyPr/>
                    <a:lstStyle/>
                    <a:p>
                      <a:pPr algn="ctr" fontAlgn="ctr"/>
                      <a:r>
                        <a:rPr lang="en-US" altLang="zh-CN" sz="1000" b="1" u="none" strike="noStrike">
                          <a:effectLst/>
                        </a:rPr>
                        <a:t>4.3</a:t>
                      </a:r>
                      <a:r>
                        <a:rPr lang="zh-CN" altLang="en-US" sz="1000" b="1" u="none" strike="noStrike">
                          <a:effectLst/>
                        </a:rPr>
                        <a:t>查看标签</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en-US" altLang="zh-CN" sz="1000" b="1" u="none" strike="noStrike">
                          <a:effectLst/>
                        </a:rPr>
                        <a:t>4.3.1</a:t>
                      </a:r>
                      <a:endParaRPr lang="en-US" altLang="zh-CN"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t"/>
                      <a:r>
                        <a:rPr lang="zh-CN" altLang="en-US" sz="1000" b="1" u="none" strike="noStrike">
                          <a:effectLst/>
                        </a:rPr>
                        <a:t>查看标签</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已进入系统</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l" fontAlgn="t"/>
                      <a:r>
                        <a:rPr lang="zh-CN" altLang="en-US" sz="1000" b="1" u="none" strike="noStrike">
                          <a:effectLst/>
                        </a:rPr>
                        <a:t>成功查看标签</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tc>
                <a:tc>
                  <a:txBody>
                    <a:bodyPr/>
                    <a:lstStyle/>
                    <a:p>
                      <a:pPr algn="ctr" fontAlgn="ctr"/>
                      <a:r>
                        <a:rPr lang="en-US" altLang="zh-CN" sz="1000" b="1" u="none" strike="noStrike" dirty="0">
                          <a:effectLst/>
                        </a:rPr>
                        <a:t>×</a:t>
                      </a:r>
                      <a:endParaRPr lang="en-US" altLang="zh-CN"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l" fontAlgn="b"/>
                      <a:r>
                        <a:rPr lang="zh-CN" altLang="en-US" sz="1000" b="1" u="none" strike="noStrike">
                          <a:effectLst/>
                        </a:rPr>
                        <a:t>未开发</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b"/>
                      <a:r>
                        <a:rPr lang="zh-CN" altLang="en-US" sz="1000" b="1" u="none" strike="noStrike">
                          <a:effectLst/>
                        </a:rPr>
                        <a:t>林豪</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b"/>
                </a:tc>
                <a:tc>
                  <a:txBody>
                    <a:bodyPr/>
                    <a:lstStyle/>
                    <a:p>
                      <a:pPr algn="l" fontAlgn="t"/>
                      <a:r>
                        <a:rPr lang="zh-CN" altLang="en-US" sz="1000" b="1" u="none" strike="noStrike" dirty="0">
                          <a:effectLst/>
                        </a:rPr>
                        <a:t>周南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tc>
                <a:extLst>
                  <a:ext uri="{0D108BD9-81ED-4DB2-BD59-A6C34878D82A}">
                    <a16:rowId xmlns:a16="http://schemas.microsoft.com/office/drawing/2014/main" val="127136611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152346165"/>
              </p:ext>
            </p:extLst>
          </p:nvPr>
        </p:nvGraphicFramePr>
        <p:xfrm>
          <a:off x="468087" y="1237244"/>
          <a:ext cx="11244942" cy="821972"/>
        </p:xfrm>
        <a:graphic>
          <a:graphicData uri="http://schemas.openxmlformats.org/drawingml/2006/table">
            <a:tbl>
              <a:tblPr>
                <a:tableStyleId>{5C22544A-7EE6-4342-B048-85BDC9FD1C3A}</a:tableStyleId>
              </a:tblPr>
              <a:tblGrid>
                <a:gridCol w="463572">
                  <a:extLst>
                    <a:ext uri="{9D8B030D-6E8A-4147-A177-3AD203B41FA5}">
                      <a16:colId xmlns:a16="http://schemas.microsoft.com/office/drawing/2014/main" val="1848821212"/>
                    </a:ext>
                  </a:extLst>
                </a:gridCol>
                <a:gridCol w="463572">
                  <a:extLst>
                    <a:ext uri="{9D8B030D-6E8A-4147-A177-3AD203B41FA5}">
                      <a16:colId xmlns:a16="http://schemas.microsoft.com/office/drawing/2014/main" val="49567195"/>
                    </a:ext>
                  </a:extLst>
                </a:gridCol>
                <a:gridCol w="523175">
                  <a:extLst>
                    <a:ext uri="{9D8B030D-6E8A-4147-A177-3AD203B41FA5}">
                      <a16:colId xmlns:a16="http://schemas.microsoft.com/office/drawing/2014/main" val="3581222215"/>
                    </a:ext>
                  </a:extLst>
                </a:gridCol>
                <a:gridCol w="827807">
                  <a:extLst>
                    <a:ext uri="{9D8B030D-6E8A-4147-A177-3AD203B41FA5}">
                      <a16:colId xmlns:a16="http://schemas.microsoft.com/office/drawing/2014/main" val="3545810572"/>
                    </a:ext>
                  </a:extLst>
                </a:gridCol>
                <a:gridCol w="827807">
                  <a:extLst>
                    <a:ext uri="{9D8B030D-6E8A-4147-A177-3AD203B41FA5}">
                      <a16:colId xmlns:a16="http://schemas.microsoft.com/office/drawing/2014/main" val="1080506213"/>
                    </a:ext>
                  </a:extLst>
                </a:gridCol>
                <a:gridCol w="1741708">
                  <a:extLst>
                    <a:ext uri="{9D8B030D-6E8A-4147-A177-3AD203B41FA5}">
                      <a16:colId xmlns:a16="http://schemas.microsoft.com/office/drawing/2014/main" val="1574742189"/>
                    </a:ext>
                  </a:extLst>
                </a:gridCol>
                <a:gridCol w="1741708">
                  <a:extLst>
                    <a:ext uri="{9D8B030D-6E8A-4147-A177-3AD203B41FA5}">
                      <a16:colId xmlns:a16="http://schemas.microsoft.com/office/drawing/2014/main" val="4271780284"/>
                    </a:ext>
                  </a:extLst>
                </a:gridCol>
                <a:gridCol w="1423830">
                  <a:extLst>
                    <a:ext uri="{9D8B030D-6E8A-4147-A177-3AD203B41FA5}">
                      <a16:colId xmlns:a16="http://schemas.microsoft.com/office/drawing/2014/main" val="3822855448"/>
                    </a:ext>
                  </a:extLst>
                </a:gridCol>
                <a:gridCol w="1423830">
                  <a:extLst>
                    <a:ext uri="{9D8B030D-6E8A-4147-A177-3AD203B41FA5}">
                      <a16:colId xmlns:a16="http://schemas.microsoft.com/office/drawing/2014/main" val="2704018183"/>
                    </a:ext>
                  </a:extLst>
                </a:gridCol>
                <a:gridCol w="735094">
                  <a:extLst>
                    <a:ext uri="{9D8B030D-6E8A-4147-A177-3AD203B41FA5}">
                      <a16:colId xmlns:a16="http://schemas.microsoft.com/office/drawing/2014/main" val="2528429981"/>
                    </a:ext>
                  </a:extLst>
                </a:gridCol>
                <a:gridCol w="357613">
                  <a:extLst>
                    <a:ext uri="{9D8B030D-6E8A-4147-A177-3AD203B41FA5}">
                      <a16:colId xmlns:a16="http://schemas.microsoft.com/office/drawing/2014/main" val="517133894"/>
                    </a:ext>
                  </a:extLst>
                </a:gridCol>
                <a:gridCol w="357613">
                  <a:extLst>
                    <a:ext uri="{9D8B030D-6E8A-4147-A177-3AD203B41FA5}">
                      <a16:colId xmlns:a16="http://schemas.microsoft.com/office/drawing/2014/main" val="1185990079"/>
                    </a:ext>
                  </a:extLst>
                </a:gridCol>
                <a:gridCol w="357613">
                  <a:extLst>
                    <a:ext uri="{9D8B030D-6E8A-4147-A177-3AD203B41FA5}">
                      <a16:colId xmlns:a16="http://schemas.microsoft.com/office/drawing/2014/main" val="3999427854"/>
                    </a:ext>
                  </a:extLst>
                </a:gridCol>
              </a:tblGrid>
              <a:tr h="821972">
                <a:tc>
                  <a:txBody>
                    <a:bodyPr/>
                    <a:lstStyle/>
                    <a:p>
                      <a:pPr algn="ctr" fontAlgn="ctr"/>
                      <a:r>
                        <a:rPr lang="zh-CN" altLang="en-US" sz="1000" b="1" u="none" strike="noStrike" dirty="0">
                          <a:effectLst/>
                        </a:rPr>
                        <a:t>系统模块</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功能点</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用例编号</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用例说明</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前置条件</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方法</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数据</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输入</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预期结果</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测试结果</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失败原因</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a:effectLst/>
                        </a:rPr>
                        <a:t>测试者</a:t>
                      </a:r>
                      <a:endParaRPr lang="zh-CN" altLang="en-US" sz="1000" b="1" i="0" u="none" strike="noStrike">
                        <a:effectLst/>
                        <a:latin typeface="宋体" panose="02010600030101010101" pitchFamily="2" charset="-122"/>
                        <a:ea typeface="宋体" panose="02010600030101010101" pitchFamily="2" charset="-122"/>
                      </a:endParaRPr>
                    </a:p>
                  </a:txBody>
                  <a:tcPr marL="4406" marR="4406" marT="4406" marB="0" anchor="ctr"/>
                </a:tc>
                <a:tc>
                  <a:txBody>
                    <a:bodyPr/>
                    <a:lstStyle/>
                    <a:p>
                      <a:pPr algn="ctr" fontAlgn="ctr"/>
                      <a:r>
                        <a:rPr lang="zh-CN" altLang="en-US" sz="1000" b="1" u="none" strike="noStrike" dirty="0">
                          <a:effectLst/>
                        </a:rPr>
                        <a:t>审查者</a:t>
                      </a:r>
                      <a:endParaRPr lang="zh-CN" altLang="en-US" sz="1000" b="1" i="0" u="none" strike="noStrike" dirty="0">
                        <a:effectLst/>
                        <a:latin typeface="宋体" panose="02010600030101010101" pitchFamily="2" charset="-122"/>
                        <a:ea typeface="宋体" panose="02010600030101010101" pitchFamily="2" charset="-122"/>
                      </a:endParaRPr>
                    </a:p>
                  </a:txBody>
                  <a:tcPr marL="4406" marR="4406" marT="4406" marB="0" anchor="ctr"/>
                </a:tc>
                <a:extLst>
                  <a:ext uri="{0D108BD9-81ED-4DB2-BD59-A6C34878D82A}">
                    <a16:rowId xmlns:a16="http://schemas.microsoft.com/office/drawing/2014/main" val="3636909253"/>
                  </a:ext>
                </a:extLst>
              </a:tr>
            </a:tbl>
          </a:graphicData>
        </a:graphic>
      </p:graphicFrame>
    </p:spTree>
    <p:extLst>
      <p:ext uri="{BB962C8B-B14F-4D97-AF65-F5344CB8AC3E}">
        <p14:creationId xmlns:p14="http://schemas.microsoft.com/office/powerpoint/2010/main" val="324361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03-3</a:t>
            </a:r>
            <a:endParaRPr lang="en-US" altLang="zh-CN" sz="5400" b="1" dirty="0">
              <a:solidFill>
                <a:schemeClr val="bg1"/>
              </a:solidFill>
            </a:endParaRPr>
          </a:p>
          <a:p>
            <a:r>
              <a:rPr lang="zh-CN" altLang="en-US" sz="5400" dirty="0" smtClean="0">
                <a:solidFill>
                  <a:schemeClr val="bg1"/>
                </a:solidFill>
              </a:rPr>
              <a:t>集成</a:t>
            </a:r>
            <a:r>
              <a:rPr lang="zh-CN" altLang="en-US" sz="5400" dirty="0" smtClean="0">
                <a:solidFill>
                  <a:schemeClr val="bg1"/>
                </a:solidFill>
              </a:rPr>
              <a:t>计划</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3892394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72648242"/>
              </p:ext>
            </p:extLst>
          </p:nvPr>
        </p:nvGraphicFramePr>
        <p:xfrm>
          <a:off x="620484" y="1000112"/>
          <a:ext cx="10537373" cy="5472101"/>
        </p:xfrm>
        <a:graphic>
          <a:graphicData uri="http://schemas.openxmlformats.org/drawingml/2006/table">
            <a:tbl>
              <a:tblPr>
                <a:tableStyleId>{5C22544A-7EE6-4342-B048-85BDC9FD1C3A}</a:tableStyleId>
              </a:tblPr>
              <a:tblGrid>
                <a:gridCol w="415091">
                  <a:extLst>
                    <a:ext uri="{9D8B030D-6E8A-4147-A177-3AD203B41FA5}">
                      <a16:colId xmlns:a16="http://schemas.microsoft.com/office/drawing/2014/main" val="857607990"/>
                    </a:ext>
                  </a:extLst>
                </a:gridCol>
                <a:gridCol w="559645">
                  <a:extLst>
                    <a:ext uri="{9D8B030D-6E8A-4147-A177-3AD203B41FA5}">
                      <a16:colId xmlns:a16="http://schemas.microsoft.com/office/drawing/2014/main" val="3675369650"/>
                    </a:ext>
                  </a:extLst>
                </a:gridCol>
                <a:gridCol w="461715">
                  <a:extLst>
                    <a:ext uri="{9D8B030D-6E8A-4147-A177-3AD203B41FA5}">
                      <a16:colId xmlns:a16="http://schemas.microsoft.com/office/drawing/2014/main" val="2981244899"/>
                    </a:ext>
                  </a:extLst>
                </a:gridCol>
                <a:gridCol w="826768">
                  <a:extLst>
                    <a:ext uri="{9D8B030D-6E8A-4147-A177-3AD203B41FA5}">
                      <a16:colId xmlns:a16="http://schemas.microsoft.com/office/drawing/2014/main" val="2769006712"/>
                    </a:ext>
                  </a:extLst>
                </a:gridCol>
                <a:gridCol w="797004">
                  <a:extLst>
                    <a:ext uri="{9D8B030D-6E8A-4147-A177-3AD203B41FA5}">
                      <a16:colId xmlns:a16="http://schemas.microsoft.com/office/drawing/2014/main" val="4235996105"/>
                    </a:ext>
                  </a:extLst>
                </a:gridCol>
                <a:gridCol w="1940074">
                  <a:extLst>
                    <a:ext uri="{9D8B030D-6E8A-4147-A177-3AD203B41FA5}">
                      <a16:colId xmlns:a16="http://schemas.microsoft.com/office/drawing/2014/main" val="574222849"/>
                    </a:ext>
                  </a:extLst>
                </a:gridCol>
                <a:gridCol w="555805">
                  <a:extLst>
                    <a:ext uri="{9D8B030D-6E8A-4147-A177-3AD203B41FA5}">
                      <a16:colId xmlns:a16="http://schemas.microsoft.com/office/drawing/2014/main" val="3417614027"/>
                    </a:ext>
                  </a:extLst>
                </a:gridCol>
                <a:gridCol w="1310860">
                  <a:extLst>
                    <a:ext uri="{9D8B030D-6E8A-4147-A177-3AD203B41FA5}">
                      <a16:colId xmlns:a16="http://schemas.microsoft.com/office/drawing/2014/main" val="1857931610"/>
                    </a:ext>
                  </a:extLst>
                </a:gridCol>
                <a:gridCol w="776636">
                  <a:extLst>
                    <a:ext uri="{9D8B030D-6E8A-4147-A177-3AD203B41FA5}">
                      <a16:colId xmlns:a16="http://schemas.microsoft.com/office/drawing/2014/main" val="2567985484"/>
                    </a:ext>
                  </a:extLst>
                </a:gridCol>
                <a:gridCol w="1274921">
                  <a:extLst>
                    <a:ext uri="{9D8B030D-6E8A-4147-A177-3AD203B41FA5}">
                      <a16:colId xmlns:a16="http://schemas.microsoft.com/office/drawing/2014/main" val="47811737"/>
                    </a:ext>
                  </a:extLst>
                </a:gridCol>
                <a:gridCol w="658215">
                  <a:extLst>
                    <a:ext uri="{9D8B030D-6E8A-4147-A177-3AD203B41FA5}">
                      <a16:colId xmlns:a16="http://schemas.microsoft.com/office/drawing/2014/main" val="2194449281"/>
                    </a:ext>
                  </a:extLst>
                </a:gridCol>
                <a:gridCol w="320213">
                  <a:extLst>
                    <a:ext uri="{9D8B030D-6E8A-4147-A177-3AD203B41FA5}">
                      <a16:colId xmlns:a16="http://schemas.microsoft.com/office/drawing/2014/main" val="3146637251"/>
                    </a:ext>
                  </a:extLst>
                </a:gridCol>
                <a:gridCol w="320213">
                  <a:extLst>
                    <a:ext uri="{9D8B030D-6E8A-4147-A177-3AD203B41FA5}">
                      <a16:colId xmlns:a16="http://schemas.microsoft.com/office/drawing/2014/main" val="1615913383"/>
                    </a:ext>
                  </a:extLst>
                </a:gridCol>
                <a:gridCol w="320213">
                  <a:extLst>
                    <a:ext uri="{9D8B030D-6E8A-4147-A177-3AD203B41FA5}">
                      <a16:colId xmlns:a16="http://schemas.microsoft.com/office/drawing/2014/main" val="847596956"/>
                    </a:ext>
                  </a:extLst>
                </a:gridCol>
              </a:tblGrid>
              <a:tr h="654876">
                <a:tc gridSpan="14">
                  <a:txBody>
                    <a:bodyPr/>
                    <a:lstStyle/>
                    <a:p>
                      <a:pPr algn="ctr" fontAlgn="ctr"/>
                      <a:r>
                        <a:rPr lang="en-US" sz="1200" b="1" u="none" strike="noStrike" dirty="0">
                          <a:effectLst/>
                        </a:rPr>
                        <a:t>[BALL_DATE]</a:t>
                      </a:r>
                      <a:r>
                        <a:rPr lang="zh-CN" altLang="en-US" sz="1200" b="1" u="none" strike="noStrike" dirty="0">
                          <a:effectLst/>
                        </a:rPr>
                        <a:t>项目集成测试用例（黑盒</a:t>
                      </a:r>
                      <a:r>
                        <a:rPr lang="en-US" altLang="zh-CN" sz="1200" b="1" u="none" strike="noStrike" dirty="0">
                          <a:effectLst/>
                        </a:rPr>
                        <a:t>/</a:t>
                      </a:r>
                      <a:r>
                        <a:rPr lang="zh-CN" altLang="en-US" sz="1200" b="1" u="none" strike="noStrike" dirty="0">
                          <a:effectLst/>
                        </a:rPr>
                        <a:t>自底向上方法）</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3832487"/>
                  </a:ext>
                </a:extLst>
              </a:tr>
              <a:tr h="203884">
                <a:tc gridSpan="14">
                  <a:txBody>
                    <a:bodyPr/>
                    <a:lstStyle/>
                    <a:p>
                      <a:pPr algn="r" fontAlgn="b"/>
                      <a:r>
                        <a:rPr lang="zh-CN" altLang="en-US" sz="1200" b="1" u="none" strike="noStrike">
                          <a:effectLst/>
                        </a:rPr>
                        <a:t>编辑者：周南  编辑日期：</a:t>
                      </a:r>
                      <a:r>
                        <a:rPr lang="en-US" altLang="zh-CN" sz="1200" b="1" u="none" strike="noStrike">
                          <a:effectLst/>
                        </a:rPr>
                        <a:t>2019</a:t>
                      </a:r>
                      <a:r>
                        <a:rPr lang="zh-CN" altLang="en-US" sz="1200" b="1" u="none" strike="noStrike">
                          <a:effectLst/>
                        </a:rPr>
                        <a:t>年</a:t>
                      </a:r>
                      <a:r>
                        <a:rPr lang="en-US" altLang="zh-CN" sz="1200" b="1" u="none" strike="noStrike">
                          <a:effectLst/>
                        </a:rPr>
                        <a:t>5</a:t>
                      </a:r>
                      <a:r>
                        <a:rPr lang="zh-CN" altLang="en-US" sz="1200" b="1" u="none" strike="noStrike">
                          <a:effectLst/>
                        </a:rPr>
                        <a:t>月</a:t>
                      </a:r>
                      <a:r>
                        <a:rPr lang="en-US" altLang="zh-CN" sz="1200" b="1" u="none" strike="noStrike">
                          <a:effectLst/>
                        </a:rPr>
                        <a:t>26</a:t>
                      </a:r>
                      <a:r>
                        <a:rPr lang="zh-CN" altLang="en-US" sz="1200" b="1" u="none" strike="noStrike">
                          <a:effectLst/>
                        </a:rPr>
                        <a:t>日</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36173136"/>
                  </a:ext>
                </a:extLst>
              </a:tr>
              <a:tr h="352512">
                <a:tc>
                  <a:txBody>
                    <a:bodyPr/>
                    <a:lstStyle/>
                    <a:p>
                      <a:pPr algn="ctr" fontAlgn="ctr"/>
                      <a:r>
                        <a:rPr lang="zh-CN" altLang="en-US" sz="1200" b="1" u="none" strike="noStrike">
                          <a:effectLst/>
                        </a:rPr>
                        <a:t>系统模块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功能模块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dirty="0">
                          <a:effectLst/>
                        </a:rPr>
                        <a:t>用例编号</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用例说明</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前置功能模块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前置条件</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方法</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数据</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输入</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预期结果</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测试结果</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失败原因</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测试者</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zh-CN" altLang="en-US" sz="1200" b="1" u="none" strike="noStrike">
                          <a:effectLst/>
                        </a:rPr>
                        <a:t>审查者</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extLst>
                  <a:ext uri="{0D108BD9-81ED-4DB2-BD59-A6C34878D82A}">
                    <a16:rowId xmlns:a16="http://schemas.microsoft.com/office/drawing/2014/main" val="4214468940"/>
                  </a:ext>
                </a:extLst>
              </a:tr>
              <a:tr h="639297">
                <a:tc>
                  <a:txBody>
                    <a:bodyPr/>
                    <a:lstStyle/>
                    <a:p>
                      <a:pPr algn="ctr" fontAlgn="ctr"/>
                      <a:r>
                        <a:rPr lang="en-US" altLang="zh-CN" sz="1200" b="1" u="none" strike="noStrike">
                          <a:effectLst/>
                        </a:rPr>
                        <a:t>1.</a:t>
                      </a:r>
                      <a:r>
                        <a:rPr lang="zh-CN" altLang="en-US" sz="1200" b="1" u="none" strike="noStrike">
                          <a:effectLst/>
                        </a:rPr>
                        <a:t>探索</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1.1 </a:t>
                      </a:r>
                      <a:r>
                        <a:rPr lang="zh-CN" altLang="en-US" sz="1200" b="1" u="none" strike="noStrike">
                          <a:effectLst/>
                        </a:rPr>
                        <a:t>加入群组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1.1.1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气泡点击有效性</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2.1</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已有其他用户创建的气泡</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弹出气泡所处位置、点击小组选项</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u="none" strike="noStrike">
                          <a:effectLst/>
                        </a:rPr>
                        <a:t>√</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2635511877"/>
                  </a:ext>
                </a:extLst>
              </a:tr>
              <a:tr h="639297">
                <a:tc>
                  <a:txBody>
                    <a:bodyPr/>
                    <a:lstStyle/>
                    <a:p>
                      <a:pPr algn="ctr" fontAlgn="ctr"/>
                      <a:r>
                        <a:rPr lang="en-US" altLang="zh-CN" sz="1200" b="1" u="none" strike="noStrike">
                          <a:effectLst/>
                        </a:rPr>
                        <a:t>2.</a:t>
                      </a:r>
                      <a:r>
                        <a:rPr lang="zh-CN" altLang="en-US" sz="1200" b="1" u="none" strike="noStrike">
                          <a:effectLst/>
                        </a:rPr>
                        <a:t>约球</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2.1 </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2.1.1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群组生成有效性</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zh-CN" altLang="en-US" sz="1200" b="1" u="none" strike="noStrike">
                          <a:effectLst/>
                        </a:rPr>
                        <a:t>约球信息输入</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已输入约球信息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群组成功信息成功进入数据库</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u="none" strike="noStrike">
                          <a:effectLst/>
                        </a:rPr>
                        <a:t>√</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周南</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2728721274"/>
                  </a:ext>
                </a:extLst>
              </a:tr>
              <a:tr h="639297">
                <a:tc rowSpan="3">
                  <a:txBody>
                    <a:bodyPr/>
                    <a:lstStyle/>
                    <a:p>
                      <a:pPr algn="ctr" fontAlgn="ctr"/>
                      <a:r>
                        <a:rPr lang="en-US" altLang="zh-CN" sz="1200" b="1" u="none" strike="noStrike">
                          <a:effectLst/>
                        </a:rPr>
                        <a:t>3.</a:t>
                      </a:r>
                      <a:r>
                        <a:rPr lang="zh-CN" altLang="en-US" sz="1200" b="1" u="none" strike="noStrike">
                          <a:effectLst/>
                        </a:rPr>
                        <a:t>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3.1 </a:t>
                      </a:r>
                      <a:r>
                        <a:rPr lang="zh-CN" altLang="en-US" sz="1200" b="1" u="none" strike="noStrike">
                          <a:effectLst/>
                        </a:rPr>
                        <a:t>查看已加入群组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3.1.1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已加入群组显示</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2.1</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已加入超过一个群组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正确显示已加入的群组</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zh-CN" altLang="en-US" sz="1200" b="1" u="none" strike="noStrike">
                          <a:effectLst/>
                        </a:rPr>
                        <a:t>√</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b"/>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extLst>
                  <a:ext uri="{0D108BD9-81ED-4DB2-BD59-A6C34878D82A}">
                    <a16:rowId xmlns:a16="http://schemas.microsoft.com/office/drawing/2014/main" val="218364837"/>
                  </a:ext>
                </a:extLst>
              </a:tr>
              <a:tr h="480365">
                <a:tc vMerge="1">
                  <a:txBody>
                    <a:bodyPr/>
                    <a:lstStyle/>
                    <a:p>
                      <a:endParaRPr lang="zh-CN" altLang="en-US"/>
                    </a:p>
                  </a:txBody>
                  <a:tcPr/>
                </a:tc>
                <a:tc>
                  <a:txBody>
                    <a:bodyPr/>
                    <a:lstStyle/>
                    <a:p>
                      <a:pPr algn="ctr" fontAlgn="ctr"/>
                      <a:r>
                        <a:rPr lang="en-US" altLang="zh-CN" sz="1200" b="1" u="none" strike="noStrike">
                          <a:effectLst/>
                        </a:rPr>
                        <a:t>3.2 </a:t>
                      </a:r>
                      <a:r>
                        <a:rPr lang="zh-CN" altLang="en-US" sz="1200" b="1" u="none" strike="noStrike">
                          <a:effectLst/>
                        </a:rPr>
                        <a:t>解散</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3.2.1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数据有效性</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2.1</a:t>
                      </a:r>
                      <a:r>
                        <a:rPr lang="zh-CN" altLang="en-US" sz="1200" b="1" u="none" strike="noStrike">
                          <a:effectLst/>
                        </a:rPr>
                        <a:t>约球公告处理</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发起人权限</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成功解散群组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u="none" strike="noStrike">
                          <a:effectLst/>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tc>
                  <a:txBody>
                    <a:bodyPr/>
                    <a:lstStyle/>
                    <a:p>
                      <a:pPr algn="l" fontAlgn="b"/>
                      <a:r>
                        <a:rPr lang="zh-CN" altLang="en-US" sz="1200" b="1" u="none" strike="noStrike">
                          <a:effectLst/>
                        </a:rPr>
                        <a:t>李骏</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b"/>
                </a:tc>
                <a:extLst>
                  <a:ext uri="{0D108BD9-81ED-4DB2-BD59-A6C34878D82A}">
                    <a16:rowId xmlns:a16="http://schemas.microsoft.com/office/drawing/2014/main" val="1979460440"/>
                  </a:ext>
                </a:extLst>
              </a:tr>
              <a:tr h="352512">
                <a:tc vMerge="1">
                  <a:txBody>
                    <a:bodyPr/>
                    <a:lstStyle/>
                    <a:p>
                      <a:endParaRPr lang="zh-CN" altLang="en-US"/>
                    </a:p>
                  </a:txBody>
                  <a:tcPr/>
                </a:tc>
                <a:tc>
                  <a:txBody>
                    <a:bodyPr/>
                    <a:lstStyle/>
                    <a:p>
                      <a:pPr algn="ctr" fontAlgn="ctr"/>
                      <a:r>
                        <a:rPr lang="en-US" altLang="zh-CN" sz="1200" b="1" u="none" strike="noStrike">
                          <a:effectLst/>
                        </a:rPr>
                        <a:t>3.3</a:t>
                      </a:r>
                      <a:r>
                        <a:rPr lang="zh-CN" altLang="en-US" sz="1200" b="1" u="none" strike="noStrike">
                          <a:effectLst/>
                        </a:rPr>
                        <a:t>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3.3.1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评价反馈</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3.2</a:t>
                      </a:r>
                      <a:r>
                        <a:rPr lang="zh-CN" altLang="en-US" sz="1200" b="1" u="none" strike="noStrike">
                          <a:effectLst/>
                        </a:rPr>
                        <a:t>解散</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评价录入用户数据库</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u="none" strike="noStrike">
                          <a:effectLst/>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3347251949"/>
                  </a:ext>
                </a:extLst>
              </a:tr>
              <a:tr h="526812">
                <a:tc rowSpan="3">
                  <a:txBody>
                    <a:bodyPr/>
                    <a:lstStyle/>
                    <a:p>
                      <a:pPr algn="ctr" fontAlgn="ctr"/>
                      <a:r>
                        <a:rPr lang="en-US" altLang="zh-CN" sz="1200" b="1" u="none" strike="noStrike">
                          <a:effectLst/>
                        </a:rPr>
                        <a:t>4.</a:t>
                      </a:r>
                      <a:r>
                        <a:rPr lang="zh-CN" altLang="en-US" sz="1200" b="1" u="none" strike="noStrike">
                          <a:effectLst/>
                        </a:rPr>
                        <a:t>我的</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4.1</a:t>
                      </a:r>
                      <a:r>
                        <a:rPr lang="zh-CN" altLang="en-US" sz="1200" b="1" u="none" strike="noStrike">
                          <a:effectLst/>
                        </a:rPr>
                        <a:t>查看我的基本信息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4.2.1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查看基本信息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zh-CN" altLang="en-US" sz="1200" b="1" u="none" strike="noStrike">
                          <a:effectLst/>
                        </a:rPr>
                        <a:t>个人信息修改</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已进入系统</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　</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成功查看基本信息</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u="none" strike="noStrike">
                          <a:effectLst/>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1265622000"/>
                  </a:ext>
                </a:extLst>
              </a:tr>
              <a:tr h="526812">
                <a:tc vMerge="1">
                  <a:txBody>
                    <a:bodyPr/>
                    <a:lstStyle/>
                    <a:p>
                      <a:endParaRPr lang="zh-CN" altLang="en-US"/>
                    </a:p>
                  </a:txBody>
                  <a:tcPr/>
                </a:tc>
                <a:tc>
                  <a:txBody>
                    <a:bodyPr/>
                    <a:lstStyle/>
                    <a:p>
                      <a:pPr algn="ctr" fontAlgn="ctr"/>
                      <a:r>
                        <a:rPr lang="en-US" altLang="zh-CN" sz="1200" b="1" u="none" strike="noStrike">
                          <a:effectLst/>
                        </a:rPr>
                        <a:t>4.3</a:t>
                      </a:r>
                      <a:r>
                        <a:rPr lang="zh-CN" altLang="en-US" sz="1200" b="1" u="none" strike="noStrike">
                          <a:effectLst/>
                        </a:rPr>
                        <a:t>查看他人评价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4.3.1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查看他人评价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3.3</a:t>
                      </a:r>
                      <a:r>
                        <a:rPr lang="zh-CN" altLang="en-US" sz="1200" b="1" u="none" strike="noStrike">
                          <a:effectLst/>
                        </a:rPr>
                        <a:t>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已进入系统</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成功查看他人评价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u="none" strike="noStrike">
                          <a:effectLst/>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3192915621"/>
                  </a:ext>
                </a:extLst>
              </a:tr>
              <a:tr h="352512">
                <a:tc vMerge="1">
                  <a:txBody>
                    <a:bodyPr/>
                    <a:lstStyle/>
                    <a:p>
                      <a:endParaRPr lang="zh-CN" altLang="en-US"/>
                    </a:p>
                  </a:txBody>
                  <a:tcPr/>
                </a:tc>
                <a:tc>
                  <a:txBody>
                    <a:bodyPr/>
                    <a:lstStyle/>
                    <a:p>
                      <a:pPr algn="ctr" fontAlgn="ctr"/>
                      <a:r>
                        <a:rPr lang="en-US" altLang="zh-CN" sz="1200" b="1" u="none" strike="noStrike">
                          <a:effectLst/>
                        </a:rPr>
                        <a:t>4.3</a:t>
                      </a:r>
                      <a:r>
                        <a:rPr lang="zh-CN" altLang="en-US" sz="1200" b="1" u="none" strike="noStrike">
                          <a:effectLst/>
                        </a:rPr>
                        <a:t>查看标签</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ctr"/>
                      <a:r>
                        <a:rPr lang="en-US" altLang="zh-CN" sz="1200" b="1" u="none" strike="noStrike">
                          <a:effectLst/>
                        </a:rPr>
                        <a:t>4.3.1</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ctr" fontAlgn="t"/>
                      <a:r>
                        <a:rPr lang="zh-CN" altLang="en-US" sz="1200" b="1" u="none" strike="noStrike">
                          <a:effectLst/>
                        </a:rPr>
                        <a:t>查看标签</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t"/>
                      <a:r>
                        <a:rPr lang="en-US" altLang="zh-CN" sz="1200" b="1" u="none" strike="noStrike">
                          <a:effectLst/>
                        </a:rPr>
                        <a:t>3.3</a:t>
                      </a:r>
                      <a:r>
                        <a:rPr lang="zh-CN" altLang="en-US" sz="1200" b="1" u="none" strike="noStrike">
                          <a:effectLst/>
                        </a:rPr>
                        <a:t>评价</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已进入系统</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　</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成功查看标签</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ctr" fontAlgn="ctr"/>
                      <a:r>
                        <a:rPr lang="en-US" altLang="zh-CN" sz="1200" b="1" u="none" strike="noStrike">
                          <a:effectLst/>
                        </a:rPr>
                        <a:t>×</a:t>
                      </a:r>
                      <a:endParaRPr lang="en-US" altLang="zh-CN" sz="1200" b="1" i="0" u="none" strike="noStrike">
                        <a:effectLst/>
                        <a:latin typeface="宋体" panose="02010600030101010101" pitchFamily="2" charset="-122"/>
                        <a:ea typeface="宋体" panose="02010600030101010101" pitchFamily="2" charset="-122"/>
                      </a:endParaRPr>
                    </a:p>
                  </a:txBody>
                  <a:tcPr marL="4105" marR="4105" marT="4105" marB="0" anchor="ctr"/>
                </a:tc>
                <a:tc>
                  <a:txBody>
                    <a:bodyPr/>
                    <a:lstStyle/>
                    <a:p>
                      <a:pPr algn="l" fontAlgn="t"/>
                      <a:r>
                        <a:rPr lang="zh-CN" altLang="en-US" sz="1200" b="1" u="none" strike="noStrike">
                          <a:effectLst/>
                        </a:rPr>
                        <a:t>未开发</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a:effectLst/>
                        </a:rPr>
                        <a:t>林豪</a:t>
                      </a:r>
                      <a:endParaRPr lang="zh-CN" altLang="en-US" sz="1200" b="1" i="0" u="none" strike="noStrike">
                        <a:effectLst/>
                        <a:latin typeface="宋体" panose="02010600030101010101" pitchFamily="2" charset="-122"/>
                        <a:ea typeface="宋体" panose="02010600030101010101" pitchFamily="2" charset="-122"/>
                      </a:endParaRPr>
                    </a:p>
                  </a:txBody>
                  <a:tcPr marL="4105" marR="4105" marT="4105" marB="0"/>
                </a:tc>
                <a:tc>
                  <a:txBody>
                    <a:bodyPr/>
                    <a:lstStyle/>
                    <a:p>
                      <a:pPr algn="l" fontAlgn="t"/>
                      <a:r>
                        <a:rPr lang="zh-CN" altLang="en-US" sz="1200" b="1" u="none" strike="noStrike" dirty="0">
                          <a:effectLst/>
                        </a:rPr>
                        <a:t>林豪</a:t>
                      </a:r>
                      <a:endParaRPr lang="zh-CN" altLang="en-US" sz="1200" b="1" i="0" u="none" strike="noStrike" dirty="0">
                        <a:effectLst/>
                        <a:latin typeface="宋体" panose="02010600030101010101" pitchFamily="2" charset="-122"/>
                        <a:ea typeface="宋体" panose="02010600030101010101" pitchFamily="2" charset="-122"/>
                      </a:endParaRPr>
                    </a:p>
                  </a:txBody>
                  <a:tcPr marL="4105" marR="4105" marT="4105" marB="0"/>
                </a:tc>
                <a:extLst>
                  <a:ext uri="{0D108BD9-81ED-4DB2-BD59-A6C34878D82A}">
                    <a16:rowId xmlns:a16="http://schemas.microsoft.com/office/drawing/2014/main" val="3682925293"/>
                  </a:ext>
                </a:extLst>
              </a:tr>
            </a:tbl>
          </a:graphicData>
        </a:graphic>
      </p:graphicFrame>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Three-03</a:t>
            </a:r>
            <a:endParaRPr lang="en-US" altLang="zh-CN" sz="2000" dirty="0"/>
          </a:p>
          <a:p>
            <a:r>
              <a:rPr lang="zh-CN" altLang="en-US" sz="2000" dirty="0"/>
              <a:t>集成</a:t>
            </a:r>
            <a:r>
              <a:rPr lang="zh-CN" altLang="en-US" sz="2000" dirty="0" smtClean="0"/>
              <a:t>测试及结果</a:t>
            </a:r>
            <a:endParaRPr lang="zh-CN" altLang="en-US" sz="2000" dirty="0"/>
          </a:p>
        </p:txBody>
      </p:sp>
    </p:spTree>
    <p:extLst>
      <p:ext uri="{BB962C8B-B14F-4D97-AF65-F5344CB8AC3E}">
        <p14:creationId xmlns:p14="http://schemas.microsoft.com/office/powerpoint/2010/main" val="137146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03-4</a:t>
            </a:r>
            <a:endParaRPr lang="en-US" altLang="zh-CN" sz="5400" b="1" dirty="0">
              <a:solidFill>
                <a:schemeClr val="bg1"/>
              </a:solidFill>
            </a:endParaRPr>
          </a:p>
          <a:p>
            <a:r>
              <a:rPr lang="zh-CN" altLang="en-US" sz="5400" dirty="0" smtClean="0">
                <a:solidFill>
                  <a:schemeClr val="bg1"/>
                </a:solidFill>
              </a:rPr>
              <a:t>系统测试</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2500097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Three-04</a:t>
            </a:r>
            <a:endParaRPr lang="en-US" altLang="zh-CN" sz="2000" dirty="0"/>
          </a:p>
          <a:p>
            <a:r>
              <a:rPr lang="zh-CN" altLang="en-US" sz="2000" dirty="0"/>
              <a:t>系统</a:t>
            </a:r>
            <a:r>
              <a:rPr lang="zh-CN" altLang="en-US" sz="2000" dirty="0" smtClean="0"/>
              <a:t>测试及结果</a:t>
            </a:r>
            <a:endParaRPr lang="zh-CN" altLang="en-US" sz="2000" dirty="0"/>
          </a:p>
        </p:txBody>
      </p:sp>
      <p:graphicFrame>
        <p:nvGraphicFramePr>
          <p:cNvPr id="3" name="表格 2"/>
          <p:cNvGraphicFramePr>
            <a:graphicFrameLocks noGrp="1"/>
          </p:cNvGraphicFramePr>
          <p:nvPr>
            <p:extLst>
              <p:ext uri="{D42A27DB-BD31-4B8C-83A1-F6EECF244321}">
                <p14:modId xmlns:p14="http://schemas.microsoft.com/office/powerpoint/2010/main" val="3844159071"/>
              </p:ext>
            </p:extLst>
          </p:nvPr>
        </p:nvGraphicFramePr>
        <p:xfrm>
          <a:off x="838199" y="1676401"/>
          <a:ext cx="10798629" cy="4645328"/>
        </p:xfrm>
        <a:graphic>
          <a:graphicData uri="http://schemas.openxmlformats.org/drawingml/2006/table">
            <a:tbl>
              <a:tblPr>
                <a:tableStyleId>{5C22544A-7EE6-4342-B048-85BDC9FD1C3A}</a:tableStyleId>
              </a:tblPr>
              <a:tblGrid>
                <a:gridCol w="641648">
                  <a:extLst>
                    <a:ext uri="{9D8B030D-6E8A-4147-A177-3AD203B41FA5}">
                      <a16:colId xmlns:a16="http://schemas.microsoft.com/office/drawing/2014/main" val="3394233905"/>
                    </a:ext>
                  </a:extLst>
                </a:gridCol>
                <a:gridCol w="641648">
                  <a:extLst>
                    <a:ext uri="{9D8B030D-6E8A-4147-A177-3AD203B41FA5}">
                      <a16:colId xmlns:a16="http://schemas.microsoft.com/office/drawing/2014/main" val="3012368136"/>
                    </a:ext>
                  </a:extLst>
                </a:gridCol>
                <a:gridCol w="576024">
                  <a:extLst>
                    <a:ext uri="{9D8B030D-6E8A-4147-A177-3AD203B41FA5}">
                      <a16:colId xmlns:a16="http://schemas.microsoft.com/office/drawing/2014/main" val="2580204823"/>
                    </a:ext>
                  </a:extLst>
                </a:gridCol>
                <a:gridCol w="823933">
                  <a:extLst>
                    <a:ext uri="{9D8B030D-6E8A-4147-A177-3AD203B41FA5}">
                      <a16:colId xmlns:a16="http://schemas.microsoft.com/office/drawing/2014/main" val="2669051620"/>
                    </a:ext>
                  </a:extLst>
                </a:gridCol>
                <a:gridCol w="823933">
                  <a:extLst>
                    <a:ext uri="{9D8B030D-6E8A-4147-A177-3AD203B41FA5}">
                      <a16:colId xmlns:a16="http://schemas.microsoft.com/office/drawing/2014/main" val="1915783139"/>
                    </a:ext>
                  </a:extLst>
                </a:gridCol>
                <a:gridCol w="911430">
                  <a:extLst>
                    <a:ext uri="{9D8B030D-6E8A-4147-A177-3AD203B41FA5}">
                      <a16:colId xmlns:a16="http://schemas.microsoft.com/office/drawing/2014/main" val="2904683263"/>
                    </a:ext>
                  </a:extLst>
                </a:gridCol>
                <a:gridCol w="911430">
                  <a:extLst>
                    <a:ext uri="{9D8B030D-6E8A-4147-A177-3AD203B41FA5}">
                      <a16:colId xmlns:a16="http://schemas.microsoft.com/office/drawing/2014/main" val="1828594437"/>
                    </a:ext>
                  </a:extLst>
                </a:gridCol>
                <a:gridCol w="780185">
                  <a:extLst>
                    <a:ext uri="{9D8B030D-6E8A-4147-A177-3AD203B41FA5}">
                      <a16:colId xmlns:a16="http://schemas.microsoft.com/office/drawing/2014/main" val="884258011"/>
                    </a:ext>
                  </a:extLst>
                </a:gridCol>
                <a:gridCol w="1042676">
                  <a:extLst>
                    <a:ext uri="{9D8B030D-6E8A-4147-A177-3AD203B41FA5}">
                      <a16:colId xmlns:a16="http://schemas.microsoft.com/office/drawing/2014/main" val="1204042425"/>
                    </a:ext>
                  </a:extLst>
                </a:gridCol>
                <a:gridCol w="1042676">
                  <a:extLst>
                    <a:ext uri="{9D8B030D-6E8A-4147-A177-3AD203B41FA5}">
                      <a16:colId xmlns:a16="http://schemas.microsoft.com/office/drawing/2014/main" val="150744356"/>
                    </a:ext>
                  </a:extLst>
                </a:gridCol>
                <a:gridCol w="1020802">
                  <a:extLst>
                    <a:ext uri="{9D8B030D-6E8A-4147-A177-3AD203B41FA5}">
                      <a16:colId xmlns:a16="http://schemas.microsoft.com/office/drawing/2014/main" val="1029640423"/>
                    </a:ext>
                  </a:extLst>
                </a:gridCol>
                <a:gridCol w="809350">
                  <a:extLst>
                    <a:ext uri="{9D8B030D-6E8A-4147-A177-3AD203B41FA5}">
                      <a16:colId xmlns:a16="http://schemas.microsoft.com/office/drawing/2014/main" val="917740253"/>
                    </a:ext>
                  </a:extLst>
                </a:gridCol>
                <a:gridCol w="772894">
                  <a:extLst>
                    <a:ext uri="{9D8B030D-6E8A-4147-A177-3AD203B41FA5}">
                      <a16:colId xmlns:a16="http://schemas.microsoft.com/office/drawing/2014/main" val="2992026463"/>
                    </a:ext>
                  </a:extLst>
                </a:gridCol>
              </a:tblGrid>
              <a:tr h="773116">
                <a:tc gridSpan="13">
                  <a:txBody>
                    <a:bodyPr/>
                    <a:lstStyle/>
                    <a:p>
                      <a:pPr algn="ctr" fontAlgn="ctr"/>
                      <a:r>
                        <a:rPr lang="en-US" sz="1000" b="1" u="none" strike="noStrike">
                          <a:effectLst/>
                        </a:rPr>
                        <a:t>[BALL_DATE]</a:t>
                      </a:r>
                      <a:r>
                        <a:rPr lang="zh-CN" altLang="en-US" sz="1000" b="1" u="none" strike="noStrike">
                          <a:effectLst/>
                        </a:rPr>
                        <a:t>系统测试报告（黑盒）</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73835222"/>
                  </a:ext>
                </a:extLst>
              </a:tr>
              <a:tr h="208841">
                <a:tc gridSpan="13">
                  <a:txBody>
                    <a:bodyPr/>
                    <a:lstStyle/>
                    <a:p>
                      <a:pPr algn="r" fontAlgn="b"/>
                      <a:r>
                        <a:rPr lang="zh-CN" altLang="en-US" sz="1000" b="1" u="none" strike="noStrike" dirty="0">
                          <a:effectLst/>
                        </a:rPr>
                        <a:t>编辑者：周南  编辑日期：</a:t>
                      </a:r>
                      <a:r>
                        <a:rPr lang="en-US" altLang="zh-CN" sz="1000" b="1" u="none" strike="noStrike" dirty="0">
                          <a:effectLst/>
                        </a:rPr>
                        <a:t>2019</a:t>
                      </a:r>
                      <a:r>
                        <a:rPr lang="zh-CN" altLang="en-US" sz="1000" b="1" u="none" strike="noStrike" dirty="0">
                          <a:effectLst/>
                        </a:rPr>
                        <a:t>年</a:t>
                      </a:r>
                      <a:r>
                        <a:rPr lang="en-US" altLang="zh-CN" sz="1000" b="1" u="none" strike="noStrike" dirty="0">
                          <a:effectLst/>
                        </a:rPr>
                        <a:t>5</a:t>
                      </a:r>
                      <a:r>
                        <a:rPr lang="zh-CN" altLang="en-US" sz="1000" b="1" u="none" strike="noStrike" dirty="0">
                          <a:effectLst/>
                        </a:rPr>
                        <a:t>月</a:t>
                      </a:r>
                      <a:r>
                        <a:rPr lang="en-US" altLang="zh-CN" sz="1000" b="1" u="none" strike="noStrike" dirty="0">
                          <a:effectLst/>
                        </a:rPr>
                        <a:t>26</a:t>
                      </a:r>
                      <a:r>
                        <a:rPr lang="zh-CN" altLang="en-US" sz="1000" b="1" u="none" strike="noStrike" dirty="0">
                          <a:effectLst/>
                        </a:rPr>
                        <a:t>日</a:t>
                      </a:r>
                      <a:endParaRPr lang="zh-CN" altLang="en-US" sz="1000" b="1" i="0" u="none" strike="noStrike" dirty="0">
                        <a:effectLst/>
                        <a:latin typeface="宋体" panose="02010600030101010101" pitchFamily="2" charset="-122"/>
                        <a:ea typeface="宋体" panose="02010600030101010101" pitchFamily="2" charset="-122"/>
                      </a:endParaRPr>
                    </a:p>
                  </a:txBody>
                  <a:tcPr marL="4691" marR="4691" marT="4691"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1253610"/>
                  </a:ext>
                </a:extLst>
              </a:tr>
              <a:tr h="385554">
                <a:tc gridSpan="2">
                  <a:txBody>
                    <a:bodyPr/>
                    <a:lstStyle/>
                    <a:p>
                      <a:pPr algn="ctr" fontAlgn="ctr"/>
                      <a:r>
                        <a:rPr lang="zh-CN" altLang="en-US" sz="1000" b="1" u="none" strike="noStrike">
                          <a:effectLst/>
                        </a:rPr>
                        <a:t>     机型</a:t>
                      </a:r>
                      <a:br>
                        <a:rPr lang="zh-CN" altLang="en-US" sz="1000" b="1" u="none" strike="noStrike">
                          <a:effectLst/>
                        </a:rPr>
                      </a:br>
                      <a:r>
                        <a:rPr lang="zh-CN" altLang="en-US" sz="1000" b="1" u="none" strike="noStrike">
                          <a:effectLst/>
                        </a:rPr>
                        <a:t>模块</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hMerge="1">
                  <a:txBody>
                    <a:bodyPr/>
                    <a:lstStyle/>
                    <a:p>
                      <a:endParaRPr lang="zh-CN" altLang="en-US"/>
                    </a:p>
                  </a:txBody>
                  <a:tcPr/>
                </a:tc>
                <a:tc>
                  <a:txBody>
                    <a:bodyPr/>
                    <a:lstStyle/>
                    <a:p>
                      <a:pPr algn="ctr" fontAlgn="ctr"/>
                      <a:r>
                        <a:rPr lang="en-US" sz="1000" b="1" u="none" strike="noStrike">
                          <a:effectLst/>
                        </a:rPr>
                        <a:t>iphone 5</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iphone 6</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dirty="0">
                          <a:effectLst/>
                        </a:rPr>
                        <a:t>iphone7</a:t>
                      </a:r>
                      <a:endParaRPr lang="en-US" sz="1000" b="1" i="0" u="none" strike="noStrike" dirty="0">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iphone7 plus</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iphone x</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nexus 5</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nexus 5x</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nexus6</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ipad air 2</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ipad pro 10.5inch</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en-US" sz="1000" b="1" u="none" strike="noStrike">
                          <a:effectLst/>
                        </a:rPr>
                        <a:t>ipad pro 12.9inch</a:t>
                      </a:r>
                      <a:endParaRPr 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672913339"/>
                  </a:ext>
                </a:extLst>
              </a:tr>
              <a:tr h="417684">
                <a:tc rowSpan="2">
                  <a:txBody>
                    <a:bodyPr/>
                    <a:lstStyle/>
                    <a:p>
                      <a:pPr algn="ctr" fontAlgn="ctr"/>
                      <a:r>
                        <a:rPr lang="en-US" altLang="zh-CN" sz="1000" b="1" u="none" strike="noStrike">
                          <a:effectLst/>
                        </a:rPr>
                        <a:t>1.</a:t>
                      </a:r>
                      <a:r>
                        <a:rPr lang="zh-CN" altLang="en-US" sz="1000" b="1" u="none" strike="noStrike">
                          <a:effectLst/>
                        </a:rPr>
                        <a:t>探索</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是否成功定位用户所在位置</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639615362"/>
                  </a:ext>
                </a:extLst>
              </a:tr>
              <a:tr h="417684">
                <a:tc vMerge="1">
                  <a:txBody>
                    <a:bodyPr/>
                    <a:lstStyle/>
                    <a:p>
                      <a:endParaRPr lang="zh-CN" altLang="en-US"/>
                    </a:p>
                  </a:txBody>
                  <a:tcPr/>
                </a:tc>
                <a:tc>
                  <a:txBody>
                    <a:bodyPr/>
                    <a:lstStyle/>
                    <a:p>
                      <a:pPr algn="ctr" fontAlgn="ctr"/>
                      <a:r>
                        <a:rPr lang="zh-CN" altLang="en-US" sz="1000" b="1" u="none" strike="noStrike">
                          <a:effectLst/>
                        </a:rPr>
                        <a:t>可否加入地图上的公告</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570638378"/>
                  </a:ext>
                </a:extLst>
              </a:tr>
              <a:tr h="208841">
                <a:tc rowSpan="2">
                  <a:txBody>
                    <a:bodyPr/>
                    <a:lstStyle/>
                    <a:p>
                      <a:pPr algn="ctr" fontAlgn="ctr"/>
                      <a:r>
                        <a:rPr lang="en-US" altLang="zh-CN" sz="1000" b="1" u="none" strike="noStrike">
                          <a:effectLst/>
                        </a:rPr>
                        <a:t>2.</a:t>
                      </a:r>
                      <a:r>
                        <a:rPr lang="zh-CN" altLang="en-US" sz="1000" b="1" u="none" strike="noStrike">
                          <a:effectLst/>
                        </a:rPr>
                        <a:t>约球</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搜索是否成功</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171868051"/>
                  </a:ext>
                </a:extLst>
              </a:tr>
              <a:tr h="417684">
                <a:tc vMerge="1">
                  <a:txBody>
                    <a:bodyPr/>
                    <a:lstStyle/>
                    <a:p>
                      <a:endParaRPr lang="zh-CN" altLang="en-US"/>
                    </a:p>
                  </a:txBody>
                  <a:tcPr/>
                </a:tc>
                <a:tc>
                  <a:txBody>
                    <a:bodyPr/>
                    <a:lstStyle/>
                    <a:p>
                      <a:pPr algn="ctr" fontAlgn="ctr"/>
                      <a:r>
                        <a:rPr lang="zh-CN" altLang="en-US" sz="1000" b="1" u="none" strike="noStrike">
                          <a:effectLst/>
                        </a:rPr>
                        <a:t>在搜索基础上能否建立公告</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443191071"/>
                  </a:ext>
                </a:extLst>
              </a:tr>
              <a:tr h="417684">
                <a:tc rowSpan="2">
                  <a:txBody>
                    <a:bodyPr/>
                    <a:lstStyle/>
                    <a:p>
                      <a:pPr algn="ctr" fontAlgn="ctr"/>
                      <a:r>
                        <a:rPr lang="en-US" altLang="zh-CN" sz="1000" b="1" u="none" strike="noStrike">
                          <a:effectLst/>
                        </a:rPr>
                        <a:t>3.</a:t>
                      </a:r>
                      <a:r>
                        <a:rPr lang="zh-CN" altLang="en-US" sz="1000" b="1" u="none" strike="noStrike">
                          <a:effectLst/>
                        </a:rPr>
                        <a:t>群组</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加入群组是否有效</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1412981348"/>
                  </a:ext>
                </a:extLst>
              </a:tr>
              <a:tr h="393587">
                <a:tc vMerge="1">
                  <a:txBody>
                    <a:bodyPr/>
                    <a:lstStyle/>
                    <a:p>
                      <a:endParaRPr lang="zh-CN" altLang="en-US"/>
                    </a:p>
                  </a:txBody>
                  <a:tcPr/>
                </a:tc>
                <a:tc>
                  <a:txBody>
                    <a:bodyPr/>
                    <a:lstStyle/>
                    <a:p>
                      <a:pPr algn="ctr" fontAlgn="ctr"/>
                      <a:r>
                        <a:rPr lang="zh-CN" altLang="en-US" sz="1000" b="1" u="none" strike="noStrike">
                          <a:effectLst/>
                        </a:rPr>
                        <a:t>约球后能否评价</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2948441626"/>
                  </a:ext>
                </a:extLst>
              </a:tr>
              <a:tr h="417684">
                <a:tc rowSpan="2">
                  <a:txBody>
                    <a:bodyPr/>
                    <a:lstStyle/>
                    <a:p>
                      <a:pPr algn="ctr" fontAlgn="ctr"/>
                      <a:r>
                        <a:rPr lang="en-US" altLang="zh-CN" sz="1000" b="1" u="none" strike="noStrike">
                          <a:effectLst/>
                        </a:rPr>
                        <a:t>4.</a:t>
                      </a:r>
                      <a:r>
                        <a:rPr lang="zh-CN" altLang="en-US" sz="1000" b="1" u="none" strike="noStrike">
                          <a:effectLst/>
                        </a:rPr>
                        <a:t>我的</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个人信息是否可以修改</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3471618273"/>
                  </a:ext>
                </a:extLst>
              </a:tr>
              <a:tr h="208841">
                <a:tc vMerge="1">
                  <a:txBody>
                    <a:bodyPr/>
                    <a:lstStyle/>
                    <a:p>
                      <a:endParaRPr lang="zh-CN" altLang="en-US"/>
                    </a:p>
                  </a:txBody>
                  <a:tcPr/>
                </a:tc>
                <a:tc>
                  <a:txBody>
                    <a:bodyPr/>
                    <a:lstStyle/>
                    <a:p>
                      <a:pPr algn="ctr" fontAlgn="ctr"/>
                      <a:r>
                        <a:rPr lang="zh-CN" altLang="en-US" sz="1000" b="1" u="none" strike="noStrike">
                          <a:effectLst/>
                        </a:rPr>
                        <a:t>可否查看评价</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a:effectLst/>
                        </a:rPr>
                        <a:t>　</a:t>
                      </a:r>
                      <a:endParaRPr lang="zh-CN" altLang="en-US" sz="1000" b="1" i="0" u="none" strike="noStrike">
                        <a:effectLst/>
                        <a:latin typeface="宋体" panose="02010600030101010101" pitchFamily="2" charset="-122"/>
                        <a:ea typeface="宋体" panose="02010600030101010101" pitchFamily="2" charset="-122"/>
                      </a:endParaRPr>
                    </a:p>
                  </a:txBody>
                  <a:tcPr marL="4691" marR="4691" marT="4691" marB="0" anchor="ctr"/>
                </a:tc>
                <a:tc>
                  <a:txBody>
                    <a:bodyPr/>
                    <a:lstStyle/>
                    <a:p>
                      <a:pPr algn="ctr" fontAlgn="ctr"/>
                      <a:r>
                        <a:rPr lang="zh-CN" altLang="en-US" sz="1000" b="1" u="none" strike="noStrike" dirty="0">
                          <a:effectLst/>
                        </a:rPr>
                        <a:t>　</a:t>
                      </a:r>
                      <a:endParaRPr lang="zh-CN" altLang="en-US" sz="1000" b="1" i="0" u="none" strike="noStrike" dirty="0">
                        <a:effectLst/>
                        <a:latin typeface="宋体" panose="02010600030101010101" pitchFamily="2" charset="-122"/>
                        <a:ea typeface="宋体" panose="02010600030101010101" pitchFamily="2" charset="-122"/>
                      </a:endParaRPr>
                    </a:p>
                  </a:txBody>
                  <a:tcPr marL="4691" marR="4691" marT="4691" marB="0" anchor="ctr"/>
                </a:tc>
                <a:extLst>
                  <a:ext uri="{0D108BD9-81ED-4DB2-BD59-A6C34878D82A}">
                    <a16:rowId xmlns:a16="http://schemas.microsoft.com/office/drawing/2014/main" val="2467945195"/>
                  </a:ext>
                </a:extLst>
              </a:tr>
            </a:tbl>
          </a:graphicData>
        </a:graphic>
      </p:graphicFrame>
    </p:spTree>
    <p:extLst>
      <p:ext uri="{BB962C8B-B14F-4D97-AF65-F5344CB8AC3E}">
        <p14:creationId xmlns:p14="http://schemas.microsoft.com/office/powerpoint/2010/main" val="226266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4450"/>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03-5</a:t>
            </a:r>
            <a:endParaRPr lang="en-US" altLang="zh-CN" sz="5400" b="1" dirty="0">
              <a:solidFill>
                <a:schemeClr val="bg1"/>
              </a:solidFill>
            </a:endParaRPr>
          </a:p>
          <a:p>
            <a:r>
              <a:rPr lang="zh-CN" altLang="en-US" sz="5400" dirty="0">
                <a:solidFill>
                  <a:schemeClr val="bg1"/>
                </a:solidFill>
              </a:rPr>
              <a:t>确认</a:t>
            </a:r>
            <a:r>
              <a:rPr lang="zh-CN" altLang="en-US" sz="5400" dirty="0" smtClean="0">
                <a:solidFill>
                  <a:schemeClr val="bg1"/>
                </a:solidFill>
              </a:rPr>
              <a:t>测试</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2056291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Three-05</a:t>
            </a:r>
            <a:endParaRPr lang="en-US" altLang="zh-CN" sz="2000" dirty="0"/>
          </a:p>
          <a:p>
            <a:r>
              <a:rPr lang="zh-CN" altLang="en-US" sz="2000" dirty="0" smtClean="0"/>
              <a:t>确认测试</a:t>
            </a:r>
            <a:endParaRPr lang="zh-CN" altLang="en-US" sz="2000" dirty="0"/>
          </a:p>
        </p:txBody>
      </p:sp>
      <p:graphicFrame>
        <p:nvGraphicFramePr>
          <p:cNvPr id="2" name="表格 1"/>
          <p:cNvGraphicFramePr>
            <a:graphicFrameLocks noGrp="1"/>
          </p:cNvGraphicFramePr>
          <p:nvPr>
            <p:extLst>
              <p:ext uri="{D42A27DB-BD31-4B8C-83A1-F6EECF244321}">
                <p14:modId xmlns:p14="http://schemas.microsoft.com/office/powerpoint/2010/main" val="2990031980"/>
              </p:ext>
            </p:extLst>
          </p:nvPr>
        </p:nvGraphicFramePr>
        <p:xfrm>
          <a:off x="838200" y="1282243"/>
          <a:ext cx="10874828" cy="4835527"/>
        </p:xfrm>
        <a:graphic>
          <a:graphicData uri="http://schemas.openxmlformats.org/drawingml/2006/table">
            <a:tbl>
              <a:tblPr>
                <a:tableStyleId>{5C22544A-7EE6-4342-B048-85BDC9FD1C3A}</a:tableStyleId>
              </a:tblPr>
              <a:tblGrid>
                <a:gridCol w="505806">
                  <a:extLst>
                    <a:ext uri="{9D8B030D-6E8A-4147-A177-3AD203B41FA5}">
                      <a16:colId xmlns:a16="http://schemas.microsoft.com/office/drawing/2014/main" val="1061837231"/>
                    </a:ext>
                  </a:extLst>
                </a:gridCol>
                <a:gridCol w="996423">
                  <a:extLst>
                    <a:ext uri="{9D8B030D-6E8A-4147-A177-3AD203B41FA5}">
                      <a16:colId xmlns:a16="http://schemas.microsoft.com/office/drawing/2014/main" val="3538479488"/>
                    </a:ext>
                  </a:extLst>
                </a:gridCol>
                <a:gridCol w="1861457">
                  <a:extLst>
                    <a:ext uri="{9D8B030D-6E8A-4147-A177-3AD203B41FA5}">
                      <a16:colId xmlns:a16="http://schemas.microsoft.com/office/drawing/2014/main" val="1441025787"/>
                    </a:ext>
                  </a:extLst>
                </a:gridCol>
                <a:gridCol w="2941645">
                  <a:extLst>
                    <a:ext uri="{9D8B030D-6E8A-4147-A177-3AD203B41FA5}">
                      <a16:colId xmlns:a16="http://schemas.microsoft.com/office/drawing/2014/main" val="3528429695"/>
                    </a:ext>
                  </a:extLst>
                </a:gridCol>
                <a:gridCol w="4569497">
                  <a:extLst>
                    <a:ext uri="{9D8B030D-6E8A-4147-A177-3AD203B41FA5}">
                      <a16:colId xmlns:a16="http://schemas.microsoft.com/office/drawing/2014/main" val="3979577689"/>
                    </a:ext>
                  </a:extLst>
                </a:gridCol>
              </a:tblGrid>
              <a:tr h="660934">
                <a:tc gridSpan="5">
                  <a:txBody>
                    <a:bodyPr/>
                    <a:lstStyle/>
                    <a:p>
                      <a:pPr algn="ctr" fontAlgn="ctr"/>
                      <a:r>
                        <a:rPr lang="en-US" sz="1000" b="1" u="none" strike="noStrike" dirty="0">
                          <a:effectLst/>
                        </a:rPr>
                        <a:t>[BALL_DATE]</a:t>
                      </a:r>
                      <a:r>
                        <a:rPr lang="zh-CN" altLang="en-US" sz="1000" b="1" u="none" strike="noStrike" dirty="0">
                          <a:effectLst/>
                        </a:rPr>
                        <a:t>确认测试报告</a:t>
                      </a:r>
                      <a:endParaRPr lang="zh-CN" altLang="en-US" sz="1000" b="1" i="0" u="none" strike="noStrike" dirty="0">
                        <a:effectLst/>
                        <a:latin typeface="宋体" panose="02010600030101010101" pitchFamily="2" charset="-122"/>
                        <a:ea typeface="宋体" panose="02010600030101010101" pitchFamily="2" charset="-122"/>
                      </a:endParaRPr>
                    </a:p>
                  </a:txBody>
                  <a:tcPr marL="5510" marR="5510" marT="551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1776469"/>
                  </a:ext>
                </a:extLst>
              </a:tr>
              <a:tr h="178538">
                <a:tc gridSpan="5">
                  <a:txBody>
                    <a:bodyPr/>
                    <a:lstStyle/>
                    <a:p>
                      <a:pPr algn="l" fontAlgn="b"/>
                      <a:r>
                        <a:rPr lang="zh-CN" altLang="en-US" sz="1000" b="1" u="none" strike="noStrike">
                          <a:effectLst/>
                        </a:rPr>
                        <a:t>用户：黄寅佐                                                                                                                       编辑者：周南 编辑日期：</a:t>
                      </a:r>
                      <a:r>
                        <a:rPr lang="en-US" altLang="zh-CN" sz="1000" b="1" u="none" strike="noStrike">
                          <a:effectLst/>
                        </a:rPr>
                        <a:t>2019</a:t>
                      </a:r>
                      <a:r>
                        <a:rPr lang="zh-CN" altLang="en-US" sz="1000" b="1" u="none" strike="noStrike">
                          <a:effectLst/>
                        </a:rPr>
                        <a:t>年</a:t>
                      </a:r>
                      <a:r>
                        <a:rPr lang="en-US" altLang="zh-CN" sz="1000" b="1" u="none" strike="noStrike">
                          <a:effectLst/>
                        </a:rPr>
                        <a:t>5</a:t>
                      </a:r>
                      <a:r>
                        <a:rPr lang="zh-CN" altLang="en-US" sz="1000" b="1" u="none" strike="noStrike">
                          <a:effectLst/>
                        </a:rPr>
                        <a:t>月</a:t>
                      </a:r>
                      <a:r>
                        <a:rPr lang="en-US" altLang="zh-CN" sz="1000" b="1" u="none" strike="noStrike">
                          <a:effectLst/>
                        </a:rPr>
                        <a:t>26</a:t>
                      </a:r>
                      <a:r>
                        <a:rPr lang="zh-CN" altLang="en-US" sz="1000" b="1" u="none" strike="noStrike">
                          <a:effectLst/>
                        </a:rPr>
                        <a:t>日</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48409419"/>
                  </a:ext>
                </a:extLst>
              </a:tr>
              <a:tr h="343342">
                <a:tc gridSpan="2">
                  <a:txBody>
                    <a:bodyPr/>
                    <a:lstStyle/>
                    <a:p>
                      <a:pPr algn="ctr" fontAlgn="ctr"/>
                      <a:r>
                        <a:rPr lang="zh-CN" altLang="en-US" sz="1000" b="1" u="none" strike="noStrike">
                          <a:effectLst/>
                        </a:rPr>
                        <a:t>     条目</a:t>
                      </a:r>
                      <a:br>
                        <a:rPr lang="zh-CN" altLang="en-US" sz="1000" b="1" u="none" strike="noStrike">
                          <a:effectLst/>
                        </a:rPr>
                      </a:br>
                      <a:r>
                        <a:rPr lang="zh-CN" altLang="en-US" sz="1000" b="1" u="none" strike="noStrike">
                          <a:effectLst/>
                        </a:rPr>
                        <a:t>模块</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hMerge="1">
                  <a:txBody>
                    <a:bodyPr/>
                    <a:lstStyle/>
                    <a:p>
                      <a:endParaRPr lang="zh-CN" altLang="en-US"/>
                    </a:p>
                  </a:txBody>
                  <a:tcPr/>
                </a:tc>
                <a:tc>
                  <a:txBody>
                    <a:bodyPr/>
                    <a:lstStyle/>
                    <a:p>
                      <a:pPr algn="ctr" fontAlgn="ctr"/>
                      <a:r>
                        <a:rPr lang="zh-CN" altLang="en-US" sz="1000" b="1" u="none" strike="noStrike">
                          <a:effectLst/>
                        </a:rPr>
                        <a:t>功能是否符合用户要求</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性能是否符合用户要求</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用户进一步意见</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2268673575"/>
                  </a:ext>
                </a:extLst>
              </a:tr>
              <a:tr h="519641">
                <a:tc rowSpan="2">
                  <a:txBody>
                    <a:bodyPr/>
                    <a:lstStyle/>
                    <a:p>
                      <a:pPr algn="ctr" fontAlgn="ctr"/>
                      <a:r>
                        <a:rPr lang="en-US" altLang="zh-CN" sz="1000" b="1" u="none" strike="noStrike">
                          <a:effectLst/>
                        </a:rPr>
                        <a:t>1.</a:t>
                      </a:r>
                      <a:r>
                        <a:rPr lang="zh-CN" altLang="en-US" sz="1000" b="1" u="none" strike="noStrike">
                          <a:effectLst/>
                        </a:rPr>
                        <a:t>探索</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是否成功定位用户所在位置</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无</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4057085832"/>
                  </a:ext>
                </a:extLst>
              </a:tr>
              <a:tr h="519641">
                <a:tc vMerge="1">
                  <a:txBody>
                    <a:bodyPr/>
                    <a:lstStyle/>
                    <a:p>
                      <a:endParaRPr lang="zh-CN" altLang="en-US"/>
                    </a:p>
                  </a:txBody>
                  <a:tcPr/>
                </a:tc>
                <a:tc>
                  <a:txBody>
                    <a:bodyPr/>
                    <a:lstStyle/>
                    <a:p>
                      <a:pPr algn="ctr" fontAlgn="ctr"/>
                      <a:r>
                        <a:rPr lang="zh-CN" altLang="en-US" sz="1000" b="1" u="none" strike="noStrike">
                          <a:effectLst/>
                        </a:rPr>
                        <a:t>可否加入地图上的公告</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美化弹出框</a:t>
                      </a:r>
                      <a:r>
                        <a:rPr lang="en-US" sz="1000" b="1" u="none" strike="noStrike">
                          <a:effectLst/>
                        </a:rPr>
                        <a:t>UI</a:t>
                      </a:r>
                      <a:endParaRPr 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945413569"/>
                  </a:ext>
                </a:extLst>
              </a:tr>
              <a:tr h="519641">
                <a:tc rowSpan="2">
                  <a:txBody>
                    <a:bodyPr/>
                    <a:lstStyle/>
                    <a:p>
                      <a:pPr algn="ctr" fontAlgn="ctr"/>
                      <a:r>
                        <a:rPr lang="en-US" altLang="zh-CN" sz="1000" b="1" u="none" strike="noStrike">
                          <a:effectLst/>
                        </a:rPr>
                        <a:t>2.</a:t>
                      </a:r>
                      <a:r>
                        <a:rPr lang="zh-CN" altLang="en-US" sz="1000" b="1" u="none" strike="noStrike">
                          <a:effectLst/>
                        </a:rPr>
                        <a:t>约球</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搜索是否成功</a:t>
                      </a:r>
                      <a:br>
                        <a:rPr lang="zh-CN" altLang="en-US" sz="1000" b="1" u="none" strike="noStrike">
                          <a:effectLst/>
                        </a:rPr>
                      </a:b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dirty="0">
                          <a:effectLst/>
                        </a:rPr>
                        <a:t>√</a:t>
                      </a:r>
                      <a:endParaRPr lang="zh-CN" altLang="en-US" sz="1000" b="1" i="0" u="none" strike="noStrike" dirty="0">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搜索到所需位置后，地图应同步定位到所需位置</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1529583342"/>
                  </a:ext>
                </a:extLst>
              </a:tr>
              <a:tr h="519641">
                <a:tc vMerge="1">
                  <a:txBody>
                    <a:bodyPr/>
                    <a:lstStyle/>
                    <a:p>
                      <a:endParaRPr lang="zh-CN" altLang="en-US"/>
                    </a:p>
                  </a:txBody>
                  <a:tcPr/>
                </a:tc>
                <a:tc>
                  <a:txBody>
                    <a:bodyPr/>
                    <a:lstStyle/>
                    <a:p>
                      <a:pPr algn="ctr" fontAlgn="ctr"/>
                      <a:r>
                        <a:rPr lang="zh-CN" altLang="en-US" sz="1000" b="1" u="none" strike="noStrike">
                          <a:effectLst/>
                        </a:rPr>
                        <a:t>在搜索基础上能否建立公告</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日期设置不合理，可设置</a:t>
                      </a:r>
                      <a:r>
                        <a:rPr lang="en-US" altLang="zh-CN" sz="1000" b="1" u="none" strike="noStrike">
                          <a:effectLst/>
                        </a:rPr>
                        <a:t>2019-05</a:t>
                      </a:r>
                      <a:r>
                        <a:rPr lang="zh-CN" altLang="en-US" sz="1000" b="1" u="none" strike="noStrike">
                          <a:effectLst/>
                        </a:rPr>
                        <a:t>任意日</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864164742"/>
                  </a:ext>
                </a:extLst>
              </a:tr>
              <a:tr h="357076">
                <a:tc rowSpan="2">
                  <a:txBody>
                    <a:bodyPr/>
                    <a:lstStyle/>
                    <a:p>
                      <a:pPr algn="ctr" fontAlgn="ctr"/>
                      <a:r>
                        <a:rPr lang="en-US" altLang="zh-CN" sz="1000" b="1" u="none" strike="noStrike">
                          <a:effectLst/>
                        </a:rPr>
                        <a:t>3.</a:t>
                      </a:r>
                      <a:r>
                        <a:rPr lang="zh-CN" altLang="en-US" sz="1000" b="1" u="none" strike="noStrike">
                          <a:effectLst/>
                        </a:rPr>
                        <a:t>群组</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加入群组是否有效</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无</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2395521792"/>
                  </a:ext>
                </a:extLst>
              </a:tr>
              <a:tr h="348716">
                <a:tc vMerge="1">
                  <a:txBody>
                    <a:bodyPr/>
                    <a:lstStyle/>
                    <a:p>
                      <a:endParaRPr lang="zh-CN" altLang="en-US"/>
                    </a:p>
                  </a:txBody>
                  <a:tcPr/>
                </a:tc>
                <a:tc>
                  <a:txBody>
                    <a:bodyPr/>
                    <a:lstStyle/>
                    <a:p>
                      <a:pPr algn="ctr" fontAlgn="ctr"/>
                      <a:r>
                        <a:rPr lang="zh-CN" altLang="en-US" sz="1000" b="1" u="none" strike="noStrike">
                          <a:effectLst/>
                        </a:rPr>
                        <a:t>约球后能否评价</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加快开发速度</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2683487426"/>
                  </a:ext>
                </a:extLst>
              </a:tr>
              <a:tr h="519641">
                <a:tc rowSpan="2">
                  <a:txBody>
                    <a:bodyPr/>
                    <a:lstStyle/>
                    <a:p>
                      <a:pPr algn="ctr" fontAlgn="ctr"/>
                      <a:r>
                        <a:rPr lang="en-US" altLang="zh-CN" sz="1000" b="1" u="none" strike="noStrike">
                          <a:effectLst/>
                        </a:rPr>
                        <a:t>4.</a:t>
                      </a:r>
                      <a:r>
                        <a:rPr lang="zh-CN" altLang="en-US" sz="1000" b="1" u="none" strike="noStrike">
                          <a:effectLst/>
                        </a:rPr>
                        <a:t>我的</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个人信息是否可以修改</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a:effectLst/>
                        </a:rPr>
                        <a:t>加快开发速度</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2878807381"/>
                  </a:ext>
                </a:extLst>
              </a:tr>
              <a:tr h="348716">
                <a:tc vMerge="1">
                  <a:txBody>
                    <a:bodyPr/>
                    <a:lstStyle/>
                    <a:p>
                      <a:endParaRPr lang="zh-CN" altLang="en-US"/>
                    </a:p>
                  </a:txBody>
                  <a:tcPr/>
                </a:tc>
                <a:tc>
                  <a:txBody>
                    <a:bodyPr/>
                    <a:lstStyle/>
                    <a:p>
                      <a:pPr algn="ctr" fontAlgn="ctr"/>
                      <a:r>
                        <a:rPr lang="zh-CN" altLang="en-US" sz="1000" b="1" u="none" strike="noStrike">
                          <a:effectLst/>
                        </a:rPr>
                        <a:t>可否查看评价</a:t>
                      </a:r>
                      <a:endParaRPr lang="zh-CN" altLang="en-US"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en-US" altLang="zh-CN" sz="1000" b="1" u="none" strike="noStrike">
                          <a:effectLst/>
                        </a:rPr>
                        <a:t>×</a:t>
                      </a:r>
                      <a:endParaRPr lang="en-US" altLang="zh-CN" sz="1000" b="1" i="0" u="none" strike="noStrike">
                        <a:effectLst/>
                        <a:latin typeface="宋体" panose="02010600030101010101" pitchFamily="2" charset="-122"/>
                        <a:ea typeface="宋体" panose="02010600030101010101" pitchFamily="2" charset="-122"/>
                      </a:endParaRPr>
                    </a:p>
                  </a:txBody>
                  <a:tcPr marL="5510" marR="5510" marT="5510" marB="0" anchor="ctr"/>
                </a:tc>
                <a:tc>
                  <a:txBody>
                    <a:bodyPr/>
                    <a:lstStyle/>
                    <a:p>
                      <a:pPr algn="ctr" fontAlgn="ctr"/>
                      <a:r>
                        <a:rPr lang="zh-CN" altLang="en-US" sz="1000" b="1" u="none" strike="noStrike" dirty="0">
                          <a:effectLst/>
                        </a:rPr>
                        <a:t>加快开发速度</a:t>
                      </a:r>
                      <a:endParaRPr lang="zh-CN" altLang="en-US" sz="1000" b="1" i="0" u="none" strike="noStrike" dirty="0">
                        <a:effectLst/>
                        <a:latin typeface="宋体" panose="02010600030101010101" pitchFamily="2" charset="-122"/>
                        <a:ea typeface="宋体" panose="02010600030101010101" pitchFamily="2" charset="-122"/>
                      </a:endParaRPr>
                    </a:p>
                  </a:txBody>
                  <a:tcPr marL="5510" marR="5510" marT="5510" marB="0" anchor="ctr"/>
                </a:tc>
                <a:extLst>
                  <a:ext uri="{0D108BD9-81ED-4DB2-BD59-A6C34878D82A}">
                    <a16:rowId xmlns:a16="http://schemas.microsoft.com/office/drawing/2014/main" val="2765310976"/>
                  </a:ext>
                </a:extLst>
              </a:tr>
            </a:tbl>
          </a:graphicData>
        </a:graphic>
      </p:graphicFrame>
    </p:spTree>
    <p:extLst>
      <p:ext uri="{BB962C8B-B14F-4D97-AF65-F5344CB8AC3E}">
        <p14:creationId xmlns:p14="http://schemas.microsoft.com/office/powerpoint/2010/main" val="127429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04</a:t>
            </a:r>
            <a:endParaRPr lang="en-US" altLang="zh-CN" sz="5400" b="1" dirty="0">
              <a:solidFill>
                <a:schemeClr val="bg1"/>
              </a:solidFill>
            </a:endParaRPr>
          </a:p>
          <a:p>
            <a:r>
              <a:rPr lang="zh-CN" altLang="en-US" sz="5400" dirty="0" smtClean="0">
                <a:solidFill>
                  <a:schemeClr val="bg1"/>
                </a:solidFill>
              </a:rPr>
              <a:t>用户手册</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504296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endParaRPr lang="zh-CN" altLang="en-US" sz="2000" dirty="0"/>
          </a:p>
        </p:txBody>
      </p:sp>
      <p:sp>
        <p:nvSpPr>
          <p:cNvPr id="3" name="矩形 2"/>
          <p:cNvSpPr/>
          <p:nvPr/>
        </p:nvSpPr>
        <p:spPr>
          <a:xfrm>
            <a:off x="631550" y="3284302"/>
            <a:ext cx="1682671" cy="369332"/>
          </a:xfrm>
          <a:prstGeom prst="rect">
            <a:avLst/>
          </a:prstGeom>
        </p:spPr>
        <p:txBody>
          <a:bodyPr wrap="square">
            <a:spAutoFit/>
          </a:bodyPr>
          <a:lstStyle/>
          <a:p>
            <a:r>
              <a:rPr lang="zh-CN" altLang="en-US" b="1" dirty="0" smtClean="0">
                <a:solidFill>
                  <a:schemeClr val="accent2"/>
                </a:solidFill>
                <a:sym typeface="+mn-ea"/>
              </a:rPr>
              <a:t>软件组织</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753684"/>
              </p:ext>
            </p:extLst>
          </p:nvPr>
        </p:nvGraphicFramePr>
        <p:xfrm>
          <a:off x="1650294" y="203199"/>
          <a:ext cx="10281356" cy="6414011"/>
        </p:xfrm>
        <a:graphic>
          <a:graphicData uri="http://schemas.openxmlformats.org/presentationml/2006/ole">
            <mc:AlternateContent xmlns:mc="http://schemas.openxmlformats.org/markup-compatibility/2006">
              <mc:Choice xmlns:v="urn:schemas-microsoft-com:vml" Requires="v">
                <p:oleObj spid="_x0000_s22542" name="Visio" r:id="rId4" imgW="9875520" imgH="6895896" progId="Visio.Drawing.15">
                  <p:embed/>
                </p:oleObj>
              </mc:Choice>
              <mc:Fallback>
                <p:oleObj name="Visio" r:id="rId4" imgW="9875520" imgH="6895896" progId="Visio.Drawing.15">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294" y="203199"/>
                        <a:ext cx="10281356" cy="6414011"/>
                      </a:xfrm>
                      <a:prstGeom prst="rect">
                        <a:avLst/>
                      </a:prstGeom>
                      <a:noFill/>
                    </p:spPr>
                  </p:pic>
                </p:oleObj>
              </mc:Fallback>
            </mc:AlternateContent>
          </a:graphicData>
        </a:graphic>
      </p:graphicFrame>
    </p:spTree>
    <p:extLst>
      <p:ext uri="{BB962C8B-B14F-4D97-AF65-F5344CB8AC3E}">
        <p14:creationId xmlns:p14="http://schemas.microsoft.com/office/powerpoint/2010/main" val="268939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1754326"/>
          </a:xfrm>
          <a:prstGeom prst="rect">
            <a:avLst/>
          </a:prstGeom>
          <a:noFill/>
        </p:spPr>
        <p:txBody>
          <a:bodyPr wrap="square" rtlCol="0">
            <a:spAutoFit/>
          </a:bodyPr>
          <a:lstStyle/>
          <a:p>
            <a:r>
              <a:rPr lang="en-US" altLang="zh-CN" sz="5400" b="1" dirty="0">
                <a:solidFill>
                  <a:schemeClr val="bg1"/>
                </a:solidFill>
              </a:rPr>
              <a:t>Part 01</a:t>
            </a:r>
          </a:p>
          <a:p>
            <a:r>
              <a:rPr lang="zh-CN" altLang="en-US" sz="5400" dirty="0"/>
              <a:t>程序清单</a:t>
            </a:r>
            <a:r>
              <a:rPr lang="zh-CN" altLang="en-US" sz="5400" dirty="0" smtClean="0"/>
              <a:t>概况</a:t>
            </a:r>
            <a:endParaRPr lang="zh-CN" altLang="en-US" sz="5400" dirty="0"/>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endParaRPr lang="zh-CN" altLang="en-US" sz="2000" dirty="0"/>
          </a:p>
        </p:txBody>
      </p:sp>
      <p:sp>
        <p:nvSpPr>
          <p:cNvPr id="3" name="矩形 2"/>
          <p:cNvSpPr/>
          <p:nvPr/>
        </p:nvSpPr>
        <p:spPr>
          <a:xfrm>
            <a:off x="661782" y="1246169"/>
            <a:ext cx="1682671" cy="369332"/>
          </a:xfrm>
          <a:prstGeom prst="rect">
            <a:avLst/>
          </a:prstGeom>
        </p:spPr>
        <p:txBody>
          <a:bodyPr wrap="square">
            <a:spAutoFit/>
          </a:bodyPr>
          <a:lstStyle/>
          <a:p>
            <a:r>
              <a:rPr lang="zh-CN" altLang="en-US" b="1" dirty="0" smtClean="0">
                <a:solidFill>
                  <a:schemeClr val="accent2"/>
                </a:solidFill>
                <a:sym typeface="+mn-ea"/>
              </a:rPr>
              <a:t>操作概述</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2187388" y="1140455"/>
            <a:ext cx="9502588" cy="5632311"/>
          </a:xfrm>
          <a:prstGeom prst="rect">
            <a:avLst/>
          </a:prstGeom>
        </p:spPr>
        <p:txBody>
          <a:bodyPr wrap="square">
            <a:spAutoFit/>
          </a:bodyPr>
          <a:lstStyle/>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1</a:t>
            </a:r>
            <a:r>
              <a:rPr lang="zh-CN" altLang="zh-CN" kern="100" dirty="0">
                <a:latin typeface="+mj-ea"/>
                <a:ea typeface="+mj-ea"/>
                <a:cs typeface="Times New Roman" panose="02020603050405020304" pitchFamily="18" charset="0"/>
              </a:rPr>
              <a:t>）进入微信发现界面</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2</a:t>
            </a:r>
            <a:r>
              <a:rPr lang="zh-CN" altLang="zh-CN" kern="100" dirty="0">
                <a:latin typeface="+mj-ea"/>
                <a:ea typeface="+mj-ea"/>
                <a:cs typeface="Times New Roman" panose="02020603050405020304" pitchFamily="18" charset="0"/>
              </a:rPr>
              <a:t>）点击进入最底端的微信小程序</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3</a:t>
            </a:r>
            <a:r>
              <a:rPr lang="zh-CN" altLang="zh-CN" kern="100" dirty="0">
                <a:latin typeface="+mj-ea"/>
                <a:ea typeface="+mj-ea"/>
                <a:cs typeface="Times New Roman" panose="02020603050405020304" pitchFamily="18" charset="0"/>
              </a:rPr>
              <a:t>）搜索约球微信小程序</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4</a:t>
            </a:r>
            <a:r>
              <a:rPr lang="zh-CN" altLang="zh-CN" kern="100" dirty="0">
                <a:latin typeface="+mj-ea"/>
                <a:ea typeface="+mj-ea"/>
                <a:cs typeface="Times New Roman" panose="02020603050405020304" pitchFamily="18" charset="0"/>
              </a:rPr>
              <a:t>）进入约球微信小程序</a:t>
            </a:r>
          </a:p>
          <a:p>
            <a:pPr algn="just">
              <a:spcAft>
                <a:spcPts val="0"/>
              </a:spcAft>
            </a:pPr>
            <a:r>
              <a:rPr lang="en-US" altLang="zh-CN" kern="100" dirty="0">
                <a:latin typeface="+mj-ea"/>
                <a:ea typeface="+mj-ea"/>
                <a:cs typeface="Times New Roman" panose="02020603050405020304" pitchFamily="18" charset="0"/>
              </a:rPr>
              <a:t> </a:t>
            </a:r>
            <a:endParaRPr lang="zh-CN" altLang="zh-CN" kern="100" dirty="0">
              <a:latin typeface="+mj-ea"/>
              <a:ea typeface="+mj-ea"/>
              <a:cs typeface="Times New Roman" panose="02020603050405020304" pitchFamily="18" charset="0"/>
            </a:endParaRPr>
          </a:p>
          <a:p>
            <a:pPr algn="just">
              <a:spcAft>
                <a:spcPts val="0"/>
              </a:spcAft>
            </a:pPr>
            <a:r>
              <a:rPr lang="zh-CN" altLang="zh-CN" kern="100" dirty="0">
                <a:latin typeface="+mj-ea"/>
                <a:ea typeface="+mj-ea"/>
                <a:cs typeface="Times New Roman" panose="02020603050405020304" pitchFamily="18" charset="0"/>
              </a:rPr>
              <a:t>（</a:t>
            </a:r>
            <a:r>
              <a:rPr lang="en-US" altLang="zh-CN" kern="100" dirty="0">
                <a:latin typeface="+mj-ea"/>
                <a:ea typeface="+mj-ea"/>
                <a:cs typeface="Times New Roman" panose="02020603050405020304" pitchFamily="18" charset="0"/>
              </a:rPr>
              <a:t>5</a:t>
            </a:r>
            <a:r>
              <a:rPr lang="zh-CN" altLang="zh-CN" kern="100" dirty="0">
                <a:latin typeface="+mj-ea"/>
                <a:ea typeface="+mj-ea"/>
                <a:cs typeface="Times New Roman" panose="02020603050405020304" pitchFamily="18" charset="0"/>
              </a:rPr>
              <a:t>）接下来可进行如下操作</a:t>
            </a:r>
          </a:p>
          <a:p>
            <a:pPr algn="just">
              <a:spcAft>
                <a:spcPts val="0"/>
              </a:spcAft>
            </a:pPr>
            <a:r>
              <a:rPr lang="en-US" altLang="zh-CN" kern="100" dirty="0">
                <a:latin typeface="+mj-ea"/>
                <a:ea typeface="+mj-ea"/>
                <a:cs typeface="Times New Roman" panose="02020603050405020304" pitchFamily="18" charset="0"/>
              </a:rPr>
              <a:t>1.</a:t>
            </a:r>
            <a:r>
              <a:rPr lang="zh-CN" altLang="zh-CN" kern="100" dirty="0">
                <a:latin typeface="+mj-ea"/>
                <a:ea typeface="+mj-ea"/>
                <a:cs typeface="Times New Roman" panose="02020603050405020304" pitchFamily="18" charset="0"/>
              </a:rPr>
              <a:t>根据个人需要加入符合条件的公告：在探索界面，选择地图上的公告气泡，点击加入，显示所加入的群组。</a:t>
            </a:r>
          </a:p>
          <a:p>
            <a:pPr algn="just">
              <a:spcAft>
                <a:spcPts val="0"/>
              </a:spcAft>
            </a:pPr>
            <a:r>
              <a:rPr lang="en-US" altLang="zh-CN" kern="100" dirty="0">
                <a:latin typeface="+mj-ea"/>
                <a:ea typeface="+mj-ea"/>
                <a:cs typeface="Times New Roman" panose="02020603050405020304" pitchFamily="18" charset="0"/>
              </a:rPr>
              <a:t>2.</a:t>
            </a:r>
            <a:r>
              <a:rPr lang="zh-CN" altLang="zh-CN" kern="100" dirty="0">
                <a:latin typeface="+mj-ea"/>
                <a:ea typeface="+mj-ea"/>
                <a:cs typeface="Times New Roman" panose="02020603050405020304" pitchFamily="18" charset="0"/>
              </a:rPr>
              <a:t>根据个人需要发起公告：在约球界面，选择地图上的公告气泡，点击发起活动，选择各项参数及说明，显示创建的群组。</a:t>
            </a:r>
          </a:p>
          <a:p>
            <a:pPr algn="just">
              <a:spcAft>
                <a:spcPts val="0"/>
              </a:spcAft>
            </a:pPr>
            <a:r>
              <a:rPr lang="en-US" altLang="zh-CN" kern="100" dirty="0">
                <a:latin typeface="+mj-ea"/>
                <a:ea typeface="+mj-ea"/>
                <a:cs typeface="Times New Roman" panose="02020603050405020304" pitchFamily="18" charset="0"/>
              </a:rPr>
              <a:t>3.</a:t>
            </a:r>
            <a:r>
              <a:rPr lang="zh-CN" altLang="zh-CN" kern="100" dirty="0">
                <a:latin typeface="+mj-ea"/>
                <a:ea typeface="+mj-ea"/>
                <a:cs typeface="Times New Roman" panose="02020603050405020304" pitchFamily="18" charset="0"/>
              </a:rPr>
              <a:t>查看加入的群组：在群组界面，点击已加入的群组，可查看已加入的成员信息。</a:t>
            </a:r>
          </a:p>
          <a:p>
            <a:pPr algn="just">
              <a:spcAft>
                <a:spcPts val="0"/>
              </a:spcAft>
            </a:pPr>
            <a:r>
              <a:rPr lang="en-US" altLang="zh-CN" kern="100" dirty="0">
                <a:latin typeface="+mj-ea"/>
                <a:ea typeface="+mj-ea"/>
                <a:cs typeface="Times New Roman" panose="02020603050405020304" pitchFamily="18" charset="0"/>
              </a:rPr>
              <a:t>4.</a:t>
            </a:r>
            <a:r>
              <a:rPr lang="zh-CN" altLang="zh-CN" kern="100" dirty="0">
                <a:latin typeface="+mj-ea"/>
                <a:ea typeface="+mj-ea"/>
                <a:cs typeface="Times New Roman" panose="02020603050405020304" pitchFamily="18" charset="0"/>
              </a:rPr>
              <a:t>查看我的个人信息：在我的界面，查看个人基本信息、他人评价、标签、星级评价以及关于开发者信息、对系统的设置。</a:t>
            </a:r>
          </a:p>
          <a:p>
            <a:pPr algn="just">
              <a:spcAft>
                <a:spcPts val="0"/>
              </a:spcAft>
            </a:pPr>
            <a:r>
              <a:rPr lang="en-US" altLang="zh-CN" kern="100" dirty="0">
                <a:latin typeface="+mj-ea"/>
                <a:ea typeface="+mj-ea"/>
                <a:cs typeface="Times New Roman" panose="02020603050405020304" pitchFamily="18" charset="0"/>
              </a:rPr>
              <a:t>5.</a:t>
            </a:r>
            <a:r>
              <a:rPr lang="zh-CN" altLang="zh-CN" kern="100" dirty="0">
                <a:latin typeface="+mj-ea"/>
                <a:ea typeface="+mj-ea"/>
                <a:cs typeface="Times New Roman" panose="02020603050405020304" pitchFamily="18" charset="0"/>
              </a:rPr>
              <a:t>对他人实力进行评价：在约球结束后，对他人可进行文字、标签。</a:t>
            </a:r>
          </a:p>
          <a:p>
            <a:pPr algn="just">
              <a:spcAft>
                <a:spcPts val="0"/>
              </a:spcAft>
            </a:pPr>
            <a:r>
              <a:rPr lang="en-US" altLang="zh-CN" kern="100" dirty="0">
                <a:latin typeface="+mj-ea"/>
                <a:ea typeface="+mj-ea"/>
                <a:cs typeface="Times New Roman" panose="02020603050405020304" pitchFamily="18" charset="0"/>
              </a:rPr>
              <a:t>6.</a:t>
            </a:r>
            <a:r>
              <a:rPr lang="zh-CN" altLang="zh-CN" kern="100" dirty="0">
                <a:latin typeface="+mj-ea"/>
                <a:ea typeface="+mj-ea"/>
                <a:cs typeface="Times New Roman" panose="02020603050405020304" pitchFamily="18" charset="0"/>
              </a:rPr>
              <a:t>软件的运行：按不同需要可点击“探索”、“约球”、“群组”、“我的”四个按钮进入具体功能，可随时按下按钮切换界面。</a:t>
            </a:r>
          </a:p>
          <a:p>
            <a:pPr algn="just">
              <a:spcAft>
                <a:spcPts val="0"/>
              </a:spcAft>
            </a:pPr>
            <a:r>
              <a:rPr lang="en-US" altLang="zh-CN" kern="100" dirty="0">
                <a:latin typeface="+mj-ea"/>
                <a:ea typeface="+mj-ea"/>
                <a:cs typeface="Times New Roman" panose="02020603050405020304" pitchFamily="18" charset="0"/>
              </a:rPr>
              <a:t>7.</a:t>
            </a:r>
            <a:r>
              <a:rPr lang="zh-CN" altLang="zh-CN" kern="100" dirty="0">
                <a:latin typeface="+mj-ea"/>
                <a:ea typeface="+mj-ea"/>
                <a:cs typeface="Times New Roman" panose="02020603050405020304" pitchFamily="18" charset="0"/>
              </a:rPr>
              <a:t>界面：软件的开始界面即探索界面，约球界面，群组界面，我的界面。</a:t>
            </a:r>
          </a:p>
        </p:txBody>
      </p:sp>
    </p:spTree>
    <p:extLst>
      <p:ext uri="{BB962C8B-B14F-4D97-AF65-F5344CB8AC3E}">
        <p14:creationId xmlns:p14="http://schemas.microsoft.com/office/powerpoint/2010/main" val="135204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endParaRPr lang="zh-CN" altLang="en-US" sz="2000" dirty="0"/>
          </a:p>
        </p:txBody>
      </p:sp>
      <p:sp>
        <p:nvSpPr>
          <p:cNvPr id="3" name="矩形 2"/>
          <p:cNvSpPr/>
          <p:nvPr/>
        </p:nvSpPr>
        <p:spPr>
          <a:xfrm>
            <a:off x="3799430" y="602411"/>
            <a:ext cx="4250876" cy="369332"/>
          </a:xfrm>
          <a:prstGeom prst="rect">
            <a:avLst/>
          </a:prstGeom>
        </p:spPr>
        <p:txBody>
          <a:bodyPr wrap="square">
            <a:spAutoFit/>
          </a:bodyPr>
          <a:lstStyle/>
          <a:p>
            <a:r>
              <a:rPr lang="zh-CN" altLang="zh-CN" b="1" dirty="0" smtClean="0">
                <a:solidFill>
                  <a:schemeClr val="accent2"/>
                </a:solidFill>
              </a:rPr>
              <a:t>意外</a:t>
            </a:r>
            <a:r>
              <a:rPr lang="zh-CN" altLang="zh-CN" b="1" dirty="0">
                <a:solidFill>
                  <a:schemeClr val="accent2"/>
                </a:solidFill>
              </a:rPr>
              <a:t>事故以及运行的备用状态和方式</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89151657"/>
              </p:ext>
            </p:extLst>
          </p:nvPr>
        </p:nvGraphicFramePr>
        <p:xfrm>
          <a:off x="3390265" y="1109677"/>
          <a:ext cx="5411470" cy="48006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1458706594"/>
                    </a:ext>
                  </a:extLst>
                </a:gridCol>
                <a:gridCol w="1804035">
                  <a:extLst>
                    <a:ext uri="{9D8B030D-6E8A-4147-A177-3AD203B41FA5}">
                      <a16:colId xmlns:a16="http://schemas.microsoft.com/office/drawing/2014/main" val="4059932197"/>
                    </a:ext>
                  </a:extLst>
                </a:gridCol>
                <a:gridCol w="1804035">
                  <a:extLst>
                    <a:ext uri="{9D8B030D-6E8A-4147-A177-3AD203B41FA5}">
                      <a16:colId xmlns:a16="http://schemas.microsoft.com/office/drawing/2014/main" val="4225586748"/>
                    </a:ext>
                  </a:extLst>
                </a:gridCol>
              </a:tblGrid>
              <a:tr h="0">
                <a:tc gridSpan="3">
                  <a:txBody>
                    <a:bodyPr/>
                    <a:lstStyle/>
                    <a:p>
                      <a:pPr algn="ctr">
                        <a:spcAft>
                          <a:spcPts val="0"/>
                        </a:spcAft>
                      </a:pPr>
                      <a:r>
                        <a:rPr lang="zh-CN" sz="1050" kern="100">
                          <a:effectLst/>
                        </a:rPr>
                        <a:t>状态：尺寸差异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14174539"/>
                  </a:ext>
                </a:extLst>
              </a:tr>
              <a:tr h="0">
                <a:tc>
                  <a:txBody>
                    <a:bodyPr/>
                    <a:lstStyle/>
                    <a:p>
                      <a:pPr algn="ctr">
                        <a:spcAft>
                          <a:spcPts val="0"/>
                        </a:spcAft>
                      </a:pPr>
                      <a:r>
                        <a:rPr lang="en-US" sz="1050" kern="100">
                          <a:effectLst/>
                        </a:rPr>
                        <a:t>Iphone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050" kern="100">
                          <a:effectLst/>
                        </a:rPr>
                        <a:t>安卓机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ipad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0241430"/>
                  </a:ext>
                </a:extLst>
              </a:tr>
              <a:tr h="0">
                <a:tc gridSpan="3">
                  <a:txBody>
                    <a:bodyPr/>
                    <a:lstStyle/>
                    <a:p>
                      <a:pPr algn="ctr">
                        <a:spcAft>
                          <a:spcPts val="0"/>
                        </a:spcAft>
                      </a:pPr>
                      <a:r>
                        <a:rPr lang="zh-CN" sz="1050" kern="100" dirty="0">
                          <a:effectLst/>
                        </a:rPr>
                        <a:t>处理：尺寸差异可忽略。</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1365283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11162040"/>
              </p:ext>
            </p:extLst>
          </p:nvPr>
        </p:nvGraphicFramePr>
        <p:xfrm>
          <a:off x="3390265" y="1816432"/>
          <a:ext cx="5411470" cy="480060"/>
        </p:xfrm>
        <a:graphic>
          <a:graphicData uri="http://schemas.openxmlformats.org/drawingml/2006/table">
            <a:tbl>
              <a:tblPr>
                <a:tableStyleId>{5C22544A-7EE6-4342-B048-85BDC9FD1C3A}</a:tableStyleId>
              </a:tblPr>
              <a:tblGrid>
                <a:gridCol w="1803400">
                  <a:extLst>
                    <a:ext uri="{9D8B030D-6E8A-4147-A177-3AD203B41FA5}">
                      <a16:colId xmlns:a16="http://schemas.microsoft.com/office/drawing/2014/main" val="263454126"/>
                    </a:ext>
                  </a:extLst>
                </a:gridCol>
                <a:gridCol w="1804035">
                  <a:extLst>
                    <a:ext uri="{9D8B030D-6E8A-4147-A177-3AD203B41FA5}">
                      <a16:colId xmlns:a16="http://schemas.microsoft.com/office/drawing/2014/main" val="1748343737"/>
                    </a:ext>
                  </a:extLst>
                </a:gridCol>
                <a:gridCol w="1804035">
                  <a:extLst>
                    <a:ext uri="{9D8B030D-6E8A-4147-A177-3AD203B41FA5}">
                      <a16:colId xmlns:a16="http://schemas.microsoft.com/office/drawing/2014/main" val="3229172996"/>
                    </a:ext>
                  </a:extLst>
                </a:gridCol>
              </a:tblGrid>
              <a:tr h="0">
                <a:tc gridSpan="3">
                  <a:txBody>
                    <a:bodyPr/>
                    <a:lstStyle/>
                    <a:p>
                      <a:pPr algn="ctr">
                        <a:spcAft>
                          <a:spcPts val="0"/>
                        </a:spcAft>
                        <a:tabLst>
                          <a:tab pos="445770" algn="l"/>
                        </a:tabLst>
                      </a:pPr>
                      <a:r>
                        <a:rPr lang="zh-CN" sz="1050" kern="100">
                          <a:effectLst/>
                        </a:rPr>
                        <a:t>状态：微信小程序由未知原因卡死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76531286"/>
                  </a:ext>
                </a:extLst>
              </a:tr>
              <a:tr h="0">
                <a:tc>
                  <a:txBody>
                    <a:bodyPr/>
                    <a:lstStyle/>
                    <a:p>
                      <a:pPr algn="ctr">
                        <a:spcAft>
                          <a:spcPts val="0"/>
                        </a:spcAft>
                        <a:tabLst>
                          <a:tab pos="445770" algn="l"/>
                        </a:tabLst>
                      </a:pPr>
                      <a:r>
                        <a:rPr lang="en-US" sz="1050" kern="100">
                          <a:effectLst/>
                        </a:rPr>
                        <a:t>Iphone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tabLst>
                          <a:tab pos="445770" algn="l"/>
                        </a:tabLst>
                      </a:pPr>
                      <a:r>
                        <a:rPr lang="zh-CN" sz="1050" kern="100">
                          <a:effectLst/>
                        </a:rPr>
                        <a:t>安卓机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tabLst>
                          <a:tab pos="445770" algn="l"/>
                        </a:tabLst>
                      </a:pPr>
                      <a:r>
                        <a:rPr lang="en-US" sz="1050" kern="100">
                          <a:effectLst/>
                        </a:rPr>
                        <a:t>ipad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9304732"/>
                  </a:ext>
                </a:extLst>
              </a:tr>
              <a:tr h="0">
                <a:tc gridSpan="3">
                  <a:txBody>
                    <a:bodyPr/>
                    <a:lstStyle/>
                    <a:p>
                      <a:pPr algn="ctr">
                        <a:spcAft>
                          <a:spcPts val="0"/>
                        </a:spcAft>
                        <a:tabLst>
                          <a:tab pos="445770" algn="l"/>
                        </a:tabLst>
                      </a:pPr>
                      <a:r>
                        <a:rPr lang="zh-CN" sz="1050" kern="100" dirty="0">
                          <a:effectLst/>
                        </a:rPr>
                        <a:t>处理：强制关闭机器</a:t>
                      </a:r>
                      <a:r>
                        <a:rPr lang="en-US" sz="1050" kern="100" dirty="0">
                          <a:effectLst/>
                        </a:rPr>
                        <a:t>/</a:t>
                      </a:r>
                      <a:r>
                        <a:rPr lang="zh-CN" sz="1050" kern="100" dirty="0">
                          <a:effectLst/>
                        </a:rPr>
                        <a:t>强制关闭</a:t>
                      </a:r>
                      <a:r>
                        <a:rPr lang="en-US" sz="1050" kern="100" dirty="0">
                          <a:effectLst/>
                        </a:rPr>
                        <a:t>WeChat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3408812"/>
                  </a:ext>
                </a:extLst>
              </a:tr>
            </a:tbl>
          </a:graphicData>
        </a:graphic>
      </p:graphicFrame>
      <p:sp>
        <p:nvSpPr>
          <p:cNvPr id="10" name="矩形 9"/>
          <p:cNvSpPr/>
          <p:nvPr/>
        </p:nvSpPr>
        <p:spPr>
          <a:xfrm>
            <a:off x="785794" y="3015693"/>
            <a:ext cx="5687303" cy="2862322"/>
          </a:xfrm>
          <a:prstGeom prst="rect">
            <a:avLst/>
          </a:prstGeom>
        </p:spPr>
        <p:txBody>
          <a:bodyPr wrap="square">
            <a:spAutoFit/>
          </a:bodyPr>
          <a:lstStyle/>
          <a:p>
            <a:r>
              <a:rPr lang="zh-CN" altLang="en-US" b="1" dirty="0" smtClean="0">
                <a:solidFill>
                  <a:schemeClr val="accent2"/>
                </a:solidFill>
                <a:sym typeface="+mn-ea"/>
              </a:rPr>
              <a:t>保密性和私密性</a:t>
            </a:r>
            <a:endParaRPr lang="en-US" altLang="zh-CN" b="1" dirty="0" smtClean="0">
              <a:solidFill>
                <a:schemeClr val="accent2"/>
              </a:solidFill>
              <a:sym typeface="+mn-ea"/>
            </a:endParaRPr>
          </a:p>
          <a:p>
            <a:r>
              <a:rPr lang="zh-CN" altLang="zh-CN" dirty="0" smtClean="0"/>
              <a:t>在</a:t>
            </a:r>
            <a:r>
              <a:rPr lang="zh-CN" altLang="zh-CN" dirty="0"/>
              <a:t>开发过程中，除了规定的需方（杨枨老师），开发方（</a:t>
            </a:r>
            <a:r>
              <a:rPr lang="en-US" altLang="zh-CN" dirty="0"/>
              <a:t>G06</a:t>
            </a:r>
            <a:r>
              <a:rPr lang="zh-CN" altLang="zh-CN" dirty="0"/>
              <a:t>小组）以及</a:t>
            </a:r>
            <a:r>
              <a:rPr lang="en-US" altLang="zh-CN" dirty="0"/>
              <a:t>ZUCC</a:t>
            </a:r>
            <a:r>
              <a:rPr lang="zh-CN" altLang="zh-CN" dirty="0"/>
              <a:t>其他软件工程基础课内开发团队（如需要）可查看该软件的相关文档外，其余个体或组织都无法查看。</a:t>
            </a:r>
          </a:p>
          <a:p>
            <a:r>
              <a:rPr lang="zh-CN" altLang="zh-CN" dirty="0"/>
              <a:t>在完成开发后，任意能够使用微信小程序的个体或组织由权力使用该软件，但未征得开发团队（</a:t>
            </a:r>
            <a:r>
              <a:rPr lang="en-US" altLang="zh-CN" dirty="0"/>
              <a:t>G06</a:t>
            </a:r>
            <a:r>
              <a:rPr lang="zh-CN" altLang="zh-CN" dirty="0"/>
              <a:t>小组）同意进行该小程序文件的拷贝或制作将受到追责及法律制裁。</a:t>
            </a:r>
          </a:p>
          <a:p>
            <a:endParaRPr lang="en-US" altLang="zh-CN" b="1" dirty="0">
              <a:solidFill>
                <a:schemeClr val="accent2"/>
              </a:solidFill>
              <a:sym typeface="+mn-ea"/>
            </a:endParaRPr>
          </a:p>
        </p:txBody>
      </p:sp>
      <p:sp>
        <p:nvSpPr>
          <p:cNvPr id="11" name="矩形 10"/>
          <p:cNvSpPr/>
          <p:nvPr/>
        </p:nvSpPr>
        <p:spPr>
          <a:xfrm>
            <a:off x="6635041" y="3015693"/>
            <a:ext cx="5687303" cy="2031325"/>
          </a:xfrm>
          <a:prstGeom prst="rect">
            <a:avLst/>
          </a:prstGeom>
        </p:spPr>
        <p:txBody>
          <a:bodyPr wrap="square">
            <a:spAutoFit/>
          </a:bodyPr>
          <a:lstStyle/>
          <a:p>
            <a:r>
              <a:rPr lang="zh-CN" altLang="en-US" b="1" dirty="0" smtClean="0">
                <a:solidFill>
                  <a:schemeClr val="accent2"/>
                </a:solidFill>
                <a:sym typeface="+mn-ea"/>
              </a:rPr>
              <a:t>帮助和问题报告</a:t>
            </a:r>
            <a:endParaRPr lang="en-US" altLang="zh-CN" b="1" dirty="0" smtClean="0">
              <a:solidFill>
                <a:schemeClr val="accent2"/>
              </a:solidFill>
              <a:sym typeface="+mn-ea"/>
            </a:endParaRPr>
          </a:p>
          <a:p>
            <a:r>
              <a:rPr lang="zh-CN" altLang="zh-CN" dirty="0"/>
              <a:t>获取帮助</a:t>
            </a:r>
            <a:r>
              <a:rPr lang="en-US" altLang="zh-CN" dirty="0"/>
              <a:t>/</a:t>
            </a:r>
            <a:r>
              <a:rPr lang="zh-CN" altLang="zh-CN" dirty="0"/>
              <a:t>问题报告联系地点：浙江大学城市学院计算与计算科学学院</a:t>
            </a:r>
          </a:p>
          <a:p>
            <a:r>
              <a:rPr lang="zh-CN" altLang="zh-CN" dirty="0"/>
              <a:t>获取帮助</a:t>
            </a:r>
            <a:r>
              <a:rPr lang="en-US" altLang="zh-CN" dirty="0"/>
              <a:t>/</a:t>
            </a:r>
            <a:r>
              <a:rPr lang="zh-CN" altLang="zh-CN" dirty="0"/>
              <a:t>问题报告联系人：李骏、周南、林豪</a:t>
            </a:r>
          </a:p>
          <a:p>
            <a:r>
              <a:rPr lang="zh-CN" altLang="zh-CN" dirty="0"/>
              <a:t>获取帮助</a:t>
            </a:r>
            <a:r>
              <a:rPr lang="en-US" altLang="zh-CN" dirty="0"/>
              <a:t>/</a:t>
            </a:r>
            <a:r>
              <a:rPr lang="zh-CN" altLang="zh-CN" dirty="0"/>
              <a:t>问题报告联系方式：</a:t>
            </a:r>
            <a:r>
              <a:rPr lang="en-US" altLang="zh-CN" dirty="0"/>
              <a:t>31701332@stu.zucc.edu.cn</a:t>
            </a:r>
            <a:endParaRPr lang="zh-CN" altLang="zh-CN" dirty="0"/>
          </a:p>
          <a:p>
            <a:endParaRPr lang="en-US" altLang="zh-CN" b="1" dirty="0">
              <a:solidFill>
                <a:schemeClr val="accent2"/>
              </a:solidFill>
              <a:sym typeface="+mn-ea"/>
            </a:endParaRPr>
          </a:p>
        </p:txBody>
      </p:sp>
    </p:spTree>
    <p:extLst>
      <p:ext uri="{BB962C8B-B14F-4D97-AF65-F5344CB8AC3E}">
        <p14:creationId xmlns:p14="http://schemas.microsoft.com/office/powerpoint/2010/main" val="19880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04</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Four</a:t>
            </a:r>
            <a:endParaRPr lang="en-US" altLang="zh-CN" sz="2000" dirty="0"/>
          </a:p>
          <a:p>
            <a:r>
              <a:rPr lang="zh-CN" altLang="en-US" sz="2000" dirty="0"/>
              <a:t>用户手册</a:t>
            </a:r>
            <a:endParaRPr lang="zh-CN" altLang="en-US" sz="2000" dirty="0"/>
          </a:p>
        </p:txBody>
      </p:sp>
      <p:sp>
        <p:nvSpPr>
          <p:cNvPr id="3" name="矩形 2"/>
          <p:cNvSpPr/>
          <p:nvPr/>
        </p:nvSpPr>
        <p:spPr>
          <a:xfrm>
            <a:off x="785794" y="1676475"/>
            <a:ext cx="1921547" cy="1200329"/>
          </a:xfrm>
          <a:prstGeom prst="rect">
            <a:avLst/>
          </a:prstGeom>
        </p:spPr>
        <p:txBody>
          <a:bodyPr wrap="square">
            <a:spAutoFit/>
          </a:bodyPr>
          <a:lstStyle/>
          <a:p>
            <a:r>
              <a:rPr lang="zh-CN" altLang="en-US" b="1" dirty="0" smtClean="0">
                <a:solidFill>
                  <a:schemeClr val="accent2"/>
                </a:solidFill>
                <a:sym typeface="+mn-ea"/>
              </a:rPr>
              <a:t>使用软件指南</a:t>
            </a:r>
            <a:endParaRPr lang="en-US" altLang="zh-CN" b="1" dirty="0" smtClean="0">
              <a:solidFill>
                <a:schemeClr val="accent2"/>
              </a:solidFill>
              <a:sym typeface="+mn-ea"/>
            </a:endParaRPr>
          </a:p>
          <a:p>
            <a:endParaRPr lang="en-US" altLang="zh-CN" b="1" dirty="0">
              <a:solidFill>
                <a:schemeClr val="accent2"/>
              </a:solidFill>
              <a:sym typeface="+mn-ea"/>
            </a:endParaRPr>
          </a:p>
          <a:p>
            <a:endParaRPr lang="en-US" altLang="zh-CN" b="1" dirty="0" smtClean="0">
              <a:solidFill>
                <a:schemeClr val="accent2"/>
              </a:solidFill>
              <a:sym typeface="+mn-ea"/>
            </a:endParaRPr>
          </a:p>
          <a:p>
            <a:r>
              <a:rPr lang="zh-CN" altLang="en-US" b="1" dirty="0" smtClean="0">
                <a:solidFill>
                  <a:schemeClr val="accent2"/>
                </a:solidFill>
                <a:sym typeface="+mn-ea"/>
              </a:rPr>
              <a:t>总体处理过程</a:t>
            </a:r>
            <a:endParaRPr lang="en-US" altLang="zh-CN" b="1" dirty="0">
              <a:solidFill>
                <a:schemeClr val="accent2"/>
              </a:solidFill>
              <a:sym typeface="+mn-ea"/>
            </a:endParaRPr>
          </a:p>
        </p:txBody>
      </p:sp>
      <p:sp>
        <p:nvSpPr>
          <p:cNvPr id="4" name="Rectangle 2"/>
          <p:cNvSpPr>
            <a:spLocks noChangeArrowheads="1"/>
          </p:cNvSpPr>
          <p:nvPr/>
        </p:nvSpPr>
        <p:spPr bwMode="auto">
          <a:xfrm>
            <a:off x="2910653" y="203199"/>
            <a:ext cx="185626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3818963" y="-215154"/>
            <a:ext cx="120812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86565877"/>
              </p:ext>
            </p:extLst>
          </p:nvPr>
        </p:nvGraphicFramePr>
        <p:xfrm>
          <a:off x="3818964" y="-215153"/>
          <a:ext cx="6483997" cy="6723529"/>
        </p:xfrm>
        <a:graphic>
          <a:graphicData uri="http://schemas.openxmlformats.org/presentationml/2006/ole">
            <mc:AlternateContent xmlns:mc="http://schemas.openxmlformats.org/markup-compatibility/2006">
              <mc:Choice xmlns:v="urn:schemas-microsoft-com:vml" Requires="v">
                <p:oleObj spid="_x0000_s23561" name="Visio" r:id="rId4" imgW="6453963" imgH="6690281" progId="Visio.Drawing.15">
                  <p:embed/>
                </p:oleObj>
              </mc:Choice>
              <mc:Fallback>
                <p:oleObj name="Visio" r:id="rId4" imgW="6453963" imgH="669028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8964" y="-215153"/>
                        <a:ext cx="6483997" cy="6723529"/>
                      </a:xfrm>
                      <a:prstGeom prst="rect">
                        <a:avLst/>
                      </a:prstGeom>
                      <a:noFill/>
                    </p:spPr>
                  </p:pic>
                </p:oleObj>
              </mc:Fallback>
            </mc:AlternateContent>
          </a:graphicData>
        </a:graphic>
      </p:graphicFrame>
    </p:spTree>
    <p:extLst>
      <p:ext uri="{BB962C8B-B14F-4D97-AF65-F5344CB8AC3E}">
        <p14:creationId xmlns:p14="http://schemas.microsoft.com/office/powerpoint/2010/main" val="54786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05</a:t>
            </a:r>
            <a:endParaRPr lang="en-US" altLang="zh-CN" sz="5400" b="1" dirty="0">
              <a:solidFill>
                <a:schemeClr val="bg1"/>
              </a:solidFill>
            </a:endParaRPr>
          </a:p>
          <a:p>
            <a:r>
              <a:rPr lang="zh-CN" altLang="en-US" sz="5400" dirty="0" smtClean="0">
                <a:solidFill>
                  <a:schemeClr val="bg1"/>
                </a:solidFill>
              </a:rPr>
              <a:t>项目总结</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3950672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3" name="矩形 2"/>
          <p:cNvSpPr/>
          <p:nvPr/>
        </p:nvSpPr>
        <p:spPr>
          <a:xfrm>
            <a:off x="4711482" y="1065132"/>
            <a:ext cx="2348720" cy="955711"/>
          </a:xfrm>
          <a:prstGeom prst="rect">
            <a:avLst/>
          </a:prstGeom>
        </p:spPr>
        <p:txBody>
          <a:bodyPr wrap="none">
            <a:spAutoFit/>
          </a:bodyPr>
          <a:lstStyle/>
          <a:p>
            <a:pPr algn="just">
              <a:lnSpc>
                <a:spcPct val="240000"/>
              </a:lnSpc>
              <a:spcBef>
                <a:spcPts val="1700"/>
              </a:spcBef>
              <a:spcAft>
                <a:spcPts val="1650"/>
              </a:spcAft>
            </a:pPr>
            <a:r>
              <a:rPr lang="zh-CN" altLang="zh-CN" sz="2800" b="1" kern="2200" dirty="0">
                <a:latin typeface="Calibri" panose="020F0502020204030204" pitchFamily="34" charset="0"/>
                <a:ea typeface="宋体" panose="02010600030101010101" pitchFamily="2" charset="-122"/>
                <a:cs typeface="Times New Roman" panose="02020603050405020304" pitchFamily="18" charset="0"/>
              </a:rPr>
              <a:t>实际开发结果</a:t>
            </a:r>
            <a:endParaRPr lang="zh-CN" altLang="zh-CN" sz="2800" b="1" kern="2200" dirty="0">
              <a:latin typeface="Calibri" panose="020F0502020204030204" pitchFamily="34" charset="0"/>
              <a:cs typeface="Times New Roman" panose="02020603050405020304" pitchFamily="18" charset="0"/>
            </a:endParaRPr>
          </a:p>
        </p:txBody>
      </p:sp>
      <p:sp>
        <p:nvSpPr>
          <p:cNvPr id="10" name="矩形 9"/>
          <p:cNvSpPr/>
          <p:nvPr/>
        </p:nvSpPr>
        <p:spPr>
          <a:xfrm>
            <a:off x="785794" y="2504068"/>
            <a:ext cx="10200094" cy="2862322"/>
          </a:xfrm>
          <a:prstGeom prst="rect">
            <a:avLst/>
          </a:prstGeom>
        </p:spPr>
        <p:txBody>
          <a:bodyPr wrap="square">
            <a:spAutoFit/>
          </a:bodyPr>
          <a:lstStyle/>
          <a:p>
            <a:pPr indent="266700" algn="just">
              <a:spcAft>
                <a:spcPts val="0"/>
              </a:spcAft>
            </a:pP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、本项目最终制成的软件是以球约命名的微信小程序，通过微信小程序的搜索下载后，储存在用户的移动终端上，大小约</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14mb</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左右。</a:t>
            </a:r>
          </a:p>
          <a:p>
            <a:pPr indent="266700" algn="just">
              <a:spcAft>
                <a:spcPts val="0"/>
              </a:spcAft>
            </a:pP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、本软件现是</a:t>
            </a:r>
            <a:r>
              <a:rPr lang="en-US" altLang="zh-CN" sz="3600" kern="100" dirty="0">
                <a:latin typeface="Calibri" panose="020F0502020204030204" pitchFamily="34" charset="0"/>
                <a:ea typeface="宋体" panose="02010600030101010101" pitchFamily="2" charset="-122"/>
                <a:cs typeface="Times New Roman" panose="02020603050405020304" pitchFamily="18" charset="0"/>
              </a:rPr>
              <a:t>V1.0</a:t>
            </a:r>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版本，是第一版的完成体软件</a:t>
            </a:r>
            <a:r>
              <a:rPr lang="zh-CN" altLang="zh-CN" sz="3600"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36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43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226994" y="1580738"/>
            <a:ext cx="10200094" cy="1415772"/>
          </a:xfrm>
          <a:prstGeom prst="rect">
            <a:avLst/>
          </a:prstGeom>
        </p:spPr>
        <p:txBody>
          <a:bodyPr wrap="square">
            <a:spAutoFit/>
          </a:bodyPr>
          <a:lstStyle/>
          <a:p>
            <a:pPr indent="266700" algn="just"/>
            <a:r>
              <a:rPr lang="zh-CN" altLang="zh-CN" sz="3200" b="1" dirty="0" smtClean="0"/>
              <a:t>总共</a:t>
            </a:r>
            <a:r>
              <a:rPr lang="zh-CN" altLang="zh-CN" sz="3200" b="1" dirty="0"/>
              <a:t>建立</a:t>
            </a:r>
            <a:r>
              <a:rPr lang="en-US" altLang="zh-CN" sz="3200" b="1" dirty="0"/>
              <a:t>3</a:t>
            </a:r>
            <a:r>
              <a:rPr lang="zh-CN" altLang="zh-CN" sz="3200" b="1" dirty="0"/>
              <a:t>个数据库：</a:t>
            </a:r>
          </a:p>
          <a:p>
            <a:pPr indent="266700" algn="just">
              <a:spcAft>
                <a:spcPts val="0"/>
              </a:spcAft>
            </a:pP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963376785"/>
              </p:ext>
            </p:extLst>
          </p:nvPr>
        </p:nvGraphicFramePr>
        <p:xfrm>
          <a:off x="474135" y="2157382"/>
          <a:ext cx="11599331" cy="4490453"/>
        </p:xfrm>
        <a:graphic>
          <a:graphicData uri="http://schemas.openxmlformats.org/drawingml/2006/table">
            <a:tbl>
              <a:tblPr firstRow="1" firstCol="1" bandRow="1">
                <a:tableStyleId>{5C22544A-7EE6-4342-B048-85BDC9FD1C3A}</a:tableStyleId>
              </a:tblPr>
              <a:tblGrid>
                <a:gridCol w="1656464">
                  <a:extLst>
                    <a:ext uri="{9D8B030D-6E8A-4147-A177-3AD203B41FA5}">
                      <a16:colId xmlns:a16="http://schemas.microsoft.com/office/drawing/2014/main" val="2032699525"/>
                    </a:ext>
                  </a:extLst>
                </a:gridCol>
                <a:gridCol w="1656464">
                  <a:extLst>
                    <a:ext uri="{9D8B030D-6E8A-4147-A177-3AD203B41FA5}">
                      <a16:colId xmlns:a16="http://schemas.microsoft.com/office/drawing/2014/main" val="713181167"/>
                    </a:ext>
                  </a:extLst>
                </a:gridCol>
                <a:gridCol w="1656464">
                  <a:extLst>
                    <a:ext uri="{9D8B030D-6E8A-4147-A177-3AD203B41FA5}">
                      <a16:colId xmlns:a16="http://schemas.microsoft.com/office/drawing/2014/main" val="53931676"/>
                    </a:ext>
                  </a:extLst>
                </a:gridCol>
                <a:gridCol w="1656464">
                  <a:extLst>
                    <a:ext uri="{9D8B030D-6E8A-4147-A177-3AD203B41FA5}">
                      <a16:colId xmlns:a16="http://schemas.microsoft.com/office/drawing/2014/main" val="1506535320"/>
                    </a:ext>
                  </a:extLst>
                </a:gridCol>
                <a:gridCol w="1657825">
                  <a:extLst>
                    <a:ext uri="{9D8B030D-6E8A-4147-A177-3AD203B41FA5}">
                      <a16:colId xmlns:a16="http://schemas.microsoft.com/office/drawing/2014/main" val="981671950"/>
                    </a:ext>
                  </a:extLst>
                </a:gridCol>
                <a:gridCol w="1657825">
                  <a:extLst>
                    <a:ext uri="{9D8B030D-6E8A-4147-A177-3AD203B41FA5}">
                      <a16:colId xmlns:a16="http://schemas.microsoft.com/office/drawing/2014/main" val="201381385"/>
                    </a:ext>
                  </a:extLst>
                </a:gridCol>
                <a:gridCol w="1657825">
                  <a:extLst>
                    <a:ext uri="{9D8B030D-6E8A-4147-A177-3AD203B41FA5}">
                      <a16:colId xmlns:a16="http://schemas.microsoft.com/office/drawing/2014/main" val="3698358020"/>
                    </a:ext>
                  </a:extLst>
                </a:gridCol>
              </a:tblGrid>
              <a:tr h="245143">
                <a:tc>
                  <a:txBody>
                    <a:bodyPr/>
                    <a:lstStyle/>
                    <a:p>
                      <a:pPr algn="just">
                        <a:spcAft>
                          <a:spcPts val="0"/>
                        </a:spcAft>
                      </a:pPr>
                      <a:r>
                        <a:rPr lang="zh-CN" sz="2000" kern="100">
                          <a:effectLst/>
                        </a:rPr>
                        <a:t>主码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列名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数据类型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宽度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小数位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空否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备注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6363916"/>
                  </a:ext>
                </a:extLst>
              </a:tr>
              <a:tr h="245143">
                <a:tc>
                  <a:txBody>
                    <a:bodyPr/>
                    <a:lstStyle/>
                    <a:p>
                      <a:pPr algn="just">
                        <a:spcAft>
                          <a:spcPts val="0"/>
                        </a:spcAft>
                      </a:pPr>
                      <a:r>
                        <a:rPr lang="en-US" sz="2000" kern="100">
                          <a:effectLst/>
                        </a:rPr>
                        <a:t>Pk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_Id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a:t>
                      </a:r>
                      <a:r>
                        <a:rPr lang="en-US" sz="2000" kern="100">
                          <a:effectLst/>
                        </a:rPr>
                        <a:t>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2728223"/>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Openid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用户编号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6100808"/>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avatarUrl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用户头像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1111259"/>
                  </a:ext>
                </a:extLst>
              </a:tr>
              <a:tr h="245143">
                <a:tc>
                  <a:txBody>
                    <a:bodyPr/>
                    <a:lstStyle/>
                    <a:p>
                      <a:pPr algn="just">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City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用户城市</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991307"/>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Country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用户国家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2746662"/>
                  </a:ext>
                </a:extLst>
              </a:tr>
              <a:tr h="1561765">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Gender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varchar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用户性别</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62339381"/>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language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用户语言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0080329"/>
                  </a:ext>
                </a:extLst>
              </a:tr>
              <a:tr h="490288">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nickName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用户昵称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1948525"/>
                  </a:ext>
                </a:extLst>
              </a:tr>
              <a:tr h="245143">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Province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Varchar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用户省份</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0558890"/>
                  </a:ext>
                </a:extLst>
              </a:tr>
            </a:tbl>
          </a:graphicData>
        </a:graphic>
      </p:graphicFrame>
      <p:sp>
        <p:nvSpPr>
          <p:cNvPr id="4" name="Rectangle 1"/>
          <p:cNvSpPr>
            <a:spLocks noChangeArrowheads="1"/>
          </p:cNvSpPr>
          <p:nvPr/>
        </p:nvSpPr>
        <p:spPr bwMode="auto">
          <a:xfrm>
            <a:off x="5081766" y="1528548"/>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用户：</a:t>
            </a: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5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226994" y="1580738"/>
            <a:ext cx="10200094" cy="1415772"/>
          </a:xfrm>
          <a:prstGeom prst="rect">
            <a:avLst/>
          </a:prstGeom>
        </p:spPr>
        <p:txBody>
          <a:bodyPr wrap="square">
            <a:spAutoFit/>
          </a:bodyPr>
          <a:lstStyle/>
          <a:p>
            <a:pPr indent="266700" algn="just"/>
            <a:r>
              <a:rPr lang="zh-CN" altLang="zh-CN" sz="3200" b="1" dirty="0" smtClean="0"/>
              <a:t>总共</a:t>
            </a:r>
            <a:r>
              <a:rPr lang="zh-CN" altLang="zh-CN" sz="3200" b="1" dirty="0"/>
              <a:t>建立</a:t>
            </a:r>
            <a:r>
              <a:rPr lang="en-US" altLang="zh-CN" sz="3200" b="1" dirty="0"/>
              <a:t>3</a:t>
            </a:r>
            <a:r>
              <a:rPr lang="zh-CN" altLang="zh-CN" sz="3200" b="1" dirty="0"/>
              <a:t>个数据库：</a:t>
            </a:r>
          </a:p>
          <a:p>
            <a:pPr indent="266700" algn="just">
              <a:spcAft>
                <a:spcPts val="0"/>
              </a:spcAft>
            </a:pP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1"/>
          <p:cNvSpPr>
            <a:spLocks noChangeArrowheads="1"/>
          </p:cNvSpPr>
          <p:nvPr/>
        </p:nvSpPr>
        <p:spPr bwMode="auto">
          <a:xfrm>
            <a:off x="5081766" y="15285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zh-CN" altLang="zh-CN" sz="2800" dirty="0"/>
              <a:t>球场：</a:t>
            </a:r>
          </a:p>
        </p:txBody>
      </p:sp>
      <p:graphicFrame>
        <p:nvGraphicFramePr>
          <p:cNvPr id="3" name="表格 2"/>
          <p:cNvGraphicFramePr>
            <a:graphicFrameLocks noGrp="1"/>
          </p:cNvGraphicFramePr>
          <p:nvPr>
            <p:extLst>
              <p:ext uri="{D42A27DB-BD31-4B8C-83A1-F6EECF244321}">
                <p14:modId xmlns:p14="http://schemas.microsoft.com/office/powerpoint/2010/main" val="2180657889"/>
              </p:ext>
            </p:extLst>
          </p:nvPr>
        </p:nvGraphicFramePr>
        <p:xfrm>
          <a:off x="626534" y="2409084"/>
          <a:ext cx="11413065" cy="4389120"/>
        </p:xfrm>
        <a:graphic>
          <a:graphicData uri="http://schemas.openxmlformats.org/drawingml/2006/table">
            <a:tbl>
              <a:tblPr firstRow="1" firstCol="1" bandRow="1">
                <a:tableStyleId>{5C22544A-7EE6-4342-B048-85BDC9FD1C3A}</a:tableStyleId>
              </a:tblPr>
              <a:tblGrid>
                <a:gridCol w="1629864">
                  <a:extLst>
                    <a:ext uri="{9D8B030D-6E8A-4147-A177-3AD203B41FA5}">
                      <a16:colId xmlns:a16="http://schemas.microsoft.com/office/drawing/2014/main" val="2761132508"/>
                    </a:ext>
                  </a:extLst>
                </a:gridCol>
                <a:gridCol w="1629864">
                  <a:extLst>
                    <a:ext uri="{9D8B030D-6E8A-4147-A177-3AD203B41FA5}">
                      <a16:colId xmlns:a16="http://schemas.microsoft.com/office/drawing/2014/main" val="3953635363"/>
                    </a:ext>
                  </a:extLst>
                </a:gridCol>
                <a:gridCol w="1629864">
                  <a:extLst>
                    <a:ext uri="{9D8B030D-6E8A-4147-A177-3AD203B41FA5}">
                      <a16:colId xmlns:a16="http://schemas.microsoft.com/office/drawing/2014/main" val="1057215863"/>
                    </a:ext>
                  </a:extLst>
                </a:gridCol>
                <a:gridCol w="1629864">
                  <a:extLst>
                    <a:ext uri="{9D8B030D-6E8A-4147-A177-3AD203B41FA5}">
                      <a16:colId xmlns:a16="http://schemas.microsoft.com/office/drawing/2014/main" val="1681216514"/>
                    </a:ext>
                  </a:extLst>
                </a:gridCol>
                <a:gridCol w="1631203">
                  <a:extLst>
                    <a:ext uri="{9D8B030D-6E8A-4147-A177-3AD203B41FA5}">
                      <a16:colId xmlns:a16="http://schemas.microsoft.com/office/drawing/2014/main" val="2422958707"/>
                    </a:ext>
                  </a:extLst>
                </a:gridCol>
                <a:gridCol w="1631203">
                  <a:extLst>
                    <a:ext uri="{9D8B030D-6E8A-4147-A177-3AD203B41FA5}">
                      <a16:colId xmlns:a16="http://schemas.microsoft.com/office/drawing/2014/main" val="2368102845"/>
                    </a:ext>
                  </a:extLst>
                </a:gridCol>
                <a:gridCol w="1631203">
                  <a:extLst>
                    <a:ext uri="{9D8B030D-6E8A-4147-A177-3AD203B41FA5}">
                      <a16:colId xmlns:a16="http://schemas.microsoft.com/office/drawing/2014/main" val="294743873"/>
                    </a:ext>
                  </a:extLst>
                </a:gridCol>
              </a:tblGrid>
              <a:tr h="346754">
                <a:tc>
                  <a:txBody>
                    <a:bodyPr/>
                    <a:lstStyle/>
                    <a:p>
                      <a:pPr algn="just">
                        <a:spcAft>
                          <a:spcPts val="0"/>
                        </a:spcAft>
                      </a:pPr>
                      <a:r>
                        <a:rPr lang="zh-CN" sz="2400" kern="100">
                          <a:effectLst/>
                        </a:rPr>
                        <a:t>主码</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列名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数据类型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宽度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小数位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空否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2265106"/>
                  </a:ext>
                </a:extLst>
              </a:tr>
              <a:tr h="346754">
                <a:tc>
                  <a:txBody>
                    <a:bodyPr/>
                    <a:lstStyle/>
                    <a:p>
                      <a:pPr algn="just">
                        <a:spcAft>
                          <a:spcPts val="0"/>
                        </a:spcAft>
                      </a:pPr>
                      <a:r>
                        <a:rPr lang="en-US" sz="2400" kern="100">
                          <a:effectLst/>
                        </a:rPr>
                        <a:t>Pk</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_Id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用户</a:t>
                      </a:r>
                      <a:r>
                        <a:rPr lang="en-US" sz="2400" kern="100">
                          <a:effectLst/>
                        </a:rPr>
                        <a:t>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27371883"/>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Openid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用户编号</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19250672"/>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51870173"/>
                  </a:ext>
                </a:extLst>
              </a:tr>
              <a:tr h="693508">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Descroption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8359161"/>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Details</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球约细节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7019798"/>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球约</a:t>
                      </a:r>
                      <a:r>
                        <a:rPr lang="en-US" sz="2400" kern="100">
                          <a:effectLst/>
                        </a:rPr>
                        <a:t>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7470022"/>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Latitude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地点经度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2730737"/>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longitude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地点纬度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7898947"/>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people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Varchar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最大人数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187792"/>
                  </a:ext>
                </a:extLst>
              </a:tr>
              <a:tr h="346754">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time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date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时间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9933780"/>
                  </a:ext>
                </a:extLst>
              </a:tr>
            </a:tbl>
          </a:graphicData>
        </a:graphic>
      </p:graphicFrame>
    </p:spTree>
    <p:extLst>
      <p:ext uri="{BB962C8B-B14F-4D97-AF65-F5344CB8AC3E}">
        <p14:creationId xmlns:p14="http://schemas.microsoft.com/office/powerpoint/2010/main" val="222490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226994" y="1580738"/>
            <a:ext cx="10200094" cy="1415772"/>
          </a:xfrm>
          <a:prstGeom prst="rect">
            <a:avLst/>
          </a:prstGeom>
        </p:spPr>
        <p:txBody>
          <a:bodyPr wrap="square">
            <a:spAutoFit/>
          </a:bodyPr>
          <a:lstStyle/>
          <a:p>
            <a:pPr indent="266700" algn="just"/>
            <a:r>
              <a:rPr lang="zh-CN" altLang="zh-CN" sz="3200" b="1" dirty="0" smtClean="0"/>
              <a:t>总共</a:t>
            </a:r>
            <a:r>
              <a:rPr lang="zh-CN" altLang="zh-CN" sz="3200" b="1" dirty="0"/>
              <a:t>建立</a:t>
            </a:r>
            <a:r>
              <a:rPr lang="en-US" altLang="zh-CN" sz="3200" b="1" dirty="0"/>
              <a:t>3</a:t>
            </a:r>
            <a:r>
              <a:rPr lang="zh-CN" altLang="zh-CN" sz="3200" b="1" dirty="0"/>
              <a:t>个数据库：</a:t>
            </a:r>
          </a:p>
          <a:p>
            <a:pPr indent="266700" algn="just">
              <a:spcAft>
                <a:spcPts val="0"/>
              </a:spcAft>
            </a:pP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1"/>
          <p:cNvSpPr>
            <a:spLocks noChangeArrowheads="1"/>
          </p:cNvSpPr>
          <p:nvPr/>
        </p:nvSpPr>
        <p:spPr bwMode="auto">
          <a:xfrm>
            <a:off x="5081766" y="1405440"/>
            <a:ext cx="239039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zh-CN" altLang="zh-CN" sz="3200" dirty="0"/>
              <a:t>公告</a:t>
            </a:r>
            <a:r>
              <a:rPr lang="zh-CN" altLang="zh-CN" sz="3200" dirty="0" smtClean="0"/>
              <a:t>总数</a:t>
            </a:r>
            <a:r>
              <a:rPr lang="zh-CN" altLang="zh-CN" sz="4400" dirty="0" smtClean="0"/>
              <a:t>：</a:t>
            </a:r>
            <a:endParaRPr lang="zh-CN" altLang="zh-CN" sz="4400" dirty="0"/>
          </a:p>
        </p:txBody>
      </p:sp>
      <p:graphicFrame>
        <p:nvGraphicFramePr>
          <p:cNvPr id="2" name="表格 1"/>
          <p:cNvGraphicFramePr>
            <a:graphicFrameLocks noGrp="1"/>
          </p:cNvGraphicFramePr>
          <p:nvPr>
            <p:extLst>
              <p:ext uri="{D42A27DB-BD31-4B8C-83A1-F6EECF244321}">
                <p14:modId xmlns:p14="http://schemas.microsoft.com/office/powerpoint/2010/main" val="405845097"/>
              </p:ext>
            </p:extLst>
          </p:nvPr>
        </p:nvGraphicFramePr>
        <p:xfrm>
          <a:off x="226994" y="2350178"/>
          <a:ext cx="11795673" cy="4169156"/>
        </p:xfrm>
        <a:graphic>
          <a:graphicData uri="http://schemas.openxmlformats.org/drawingml/2006/table">
            <a:tbl>
              <a:tblPr firstRow="1" firstCol="1" bandRow="1">
                <a:tableStyleId>{5C22544A-7EE6-4342-B048-85BDC9FD1C3A}</a:tableStyleId>
              </a:tblPr>
              <a:tblGrid>
                <a:gridCol w="1684503">
                  <a:extLst>
                    <a:ext uri="{9D8B030D-6E8A-4147-A177-3AD203B41FA5}">
                      <a16:colId xmlns:a16="http://schemas.microsoft.com/office/drawing/2014/main" val="1563979116"/>
                    </a:ext>
                  </a:extLst>
                </a:gridCol>
                <a:gridCol w="1684503">
                  <a:extLst>
                    <a:ext uri="{9D8B030D-6E8A-4147-A177-3AD203B41FA5}">
                      <a16:colId xmlns:a16="http://schemas.microsoft.com/office/drawing/2014/main" val="3350670599"/>
                    </a:ext>
                  </a:extLst>
                </a:gridCol>
                <a:gridCol w="1684503">
                  <a:extLst>
                    <a:ext uri="{9D8B030D-6E8A-4147-A177-3AD203B41FA5}">
                      <a16:colId xmlns:a16="http://schemas.microsoft.com/office/drawing/2014/main" val="1363165916"/>
                    </a:ext>
                  </a:extLst>
                </a:gridCol>
                <a:gridCol w="1684503">
                  <a:extLst>
                    <a:ext uri="{9D8B030D-6E8A-4147-A177-3AD203B41FA5}">
                      <a16:colId xmlns:a16="http://schemas.microsoft.com/office/drawing/2014/main" val="2463190214"/>
                    </a:ext>
                  </a:extLst>
                </a:gridCol>
                <a:gridCol w="1685887">
                  <a:extLst>
                    <a:ext uri="{9D8B030D-6E8A-4147-A177-3AD203B41FA5}">
                      <a16:colId xmlns:a16="http://schemas.microsoft.com/office/drawing/2014/main" val="1653782100"/>
                    </a:ext>
                  </a:extLst>
                </a:gridCol>
                <a:gridCol w="1685887">
                  <a:extLst>
                    <a:ext uri="{9D8B030D-6E8A-4147-A177-3AD203B41FA5}">
                      <a16:colId xmlns:a16="http://schemas.microsoft.com/office/drawing/2014/main" val="2841223496"/>
                    </a:ext>
                  </a:extLst>
                </a:gridCol>
                <a:gridCol w="1685887">
                  <a:extLst>
                    <a:ext uri="{9D8B030D-6E8A-4147-A177-3AD203B41FA5}">
                      <a16:colId xmlns:a16="http://schemas.microsoft.com/office/drawing/2014/main" val="2424581302"/>
                    </a:ext>
                  </a:extLst>
                </a:gridCol>
              </a:tblGrid>
              <a:tr h="2084578">
                <a:tc>
                  <a:txBody>
                    <a:bodyPr/>
                    <a:lstStyle/>
                    <a:p>
                      <a:pPr algn="just">
                        <a:spcAft>
                          <a:spcPts val="0"/>
                        </a:spcAft>
                      </a:pPr>
                      <a:r>
                        <a:rPr lang="zh-CN" sz="2800" kern="100">
                          <a:effectLst/>
                        </a:rPr>
                        <a:t>主码</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列名</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数据类型</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宽度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小数位</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空否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a:effectLst/>
                        </a:rPr>
                        <a:t>备注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3335836"/>
                  </a:ext>
                </a:extLst>
              </a:tr>
              <a:tr h="2084578">
                <a:tc>
                  <a:txBody>
                    <a:bodyPr/>
                    <a:lstStyle/>
                    <a:p>
                      <a:pPr algn="just">
                        <a:spcAft>
                          <a:spcPts val="0"/>
                        </a:spcAft>
                      </a:pPr>
                      <a:r>
                        <a:rPr lang="en-US" sz="2800" kern="100">
                          <a:effectLst/>
                        </a:rPr>
                        <a:t>Pk</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Sum</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Int</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 </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 </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100">
                          <a:effectLst/>
                        </a:rPr>
                        <a:t>Y</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100" dirty="0">
                          <a:effectLst/>
                        </a:rPr>
                        <a:t>公告总数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90375980"/>
                  </a:ext>
                </a:extLst>
              </a:tr>
            </a:tbl>
          </a:graphicData>
        </a:graphic>
      </p:graphicFrame>
    </p:spTree>
    <p:extLst>
      <p:ext uri="{BB962C8B-B14F-4D97-AF65-F5344CB8AC3E}">
        <p14:creationId xmlns:p14="http://schemas.microsoft.com/office/powerpoint/2010/main" val="110806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基本流程：</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21378597"/>
              </p:ext>
            </p:extLst>
          </p:nvPr>
        </p:nvGraphicFramePr>
        <p:xfrm>
          <a:off x="2759707" y="0"/>
          <a:ext cx="8539663" cy="8431613"/>
        </p:xfrm>
        <a:graphic>
          <a:graphicData uri="http://schemas.openxmlformats.org/presentationml/2006/ole">
            <mc:AlternateContent xmlns:mc="http://schemas.openxmlformats.org/markup-compatibility/2006">
              <mc:Choice xmlns:v="urn:schemas-microsoft-com:vml" Requires="v">
                <p:oleObj spid="_x0000_s31749" name="Visio" r:id="rId4" imgW="7939969" imgH="7185763" progId="Visio.Drawing.15">
                  <p:embed/>
                </p:oleObj>
              </mc:Choice>
              <mc:Fallback>
                <p:oleObj name="Visio" r:id="rId4" imgW="7939969" imgH="718576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707" y="0"/>
                        <a:ext cx="8539663" cy="8431613"/>
                      </a:xfrm>
                      <a:prstGeom prst="rect">
                        <a:avLst/>
                      </a:prstGeom>
                      <a:noFill/>
                    </p:spPr>
                  </p:pic>
                </p:oleObj>
              </mc:Fallback>
            </mc:AlternateContent>
          </a:graphicData>
        </a:graphic>
      </p:graphicFrame>
    </p:spTree>
    <p:extLst>
      <p:ext uri="{BB962C8B-B14F-4D97-AF65-F5344CB8AC3E}">
        <p14:creationId xmlns:p14="http://schemas.microsoft.com/office/powerpoint/2010/main" val="1691661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a:latin typeface="Calibri" panose="020F0502020204030204" pitchFamily="34" charset="0"/>
                <a:ea typeface="宋体" panose="02010600030101010101" pitchFamily="2" charset="-122"/>
                <a:cs typeface="Times New Roman" panose="02020603050405020304" pitchFamily="18" charset="0"/>
              </a:rPr>
              <a:t>进度</a:t>
            </a: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2770" name="Picture 2" descr="甘特图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621" y="-1894"/>
            <a:ext cx="8402864" cy="685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0" y="2554344"/>
            <a:ext cx="3506106" cy="3785652"/>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与原计划相比，我组大部分的时间都能按照原计划进行，但是在最后代码实现及系统测试报告编写的过程中，我们组还是存在进度延后的问题，因为使用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JS</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语言编写微信小程序对我们来说还是一件较难实现的事情，所以发生延后</a:t>
            </a:r>
          </a:p>
        </p:txBody>
      </p:sp>
    </p:spTree>
    <p:extLst>
      <p:ext uri="{BB962C8B-B14F-4D97-AF65-F5344CB8AC3E}">
        <p14:creationId xmlns:p14="http://schemas.microsoft.com/office/powerpoint/2010/main" val="191389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6755"/>
          </a:xfrm>
          <a:prstGeom prst="rect">
            <a:avLst/>
          </a:prstGeom>
        </p:spPr>
        <p:txBody>
          <a:bodyPr wrap="square">
            <a:spAutoFit/>
          </a:bodyPr>
          <a:lstStyle/>
          <a:p>
            <a:r>
              <a:rPr lang="en-US" altLang="zh-CN" sz="2000" dirty="0"/>
              <a:t>Part One</a:t>
            </a:r>
          </a:p>
          <a:p>
            <a:r>
              <a:rPr lang="zh-CN" altLang="en-US" sz="2000" dirty="0" smtClean="0"/>
              <a:t>程序清单概况</a:t>
            </a:r>
            <a:endParaRPr lang="zh-CN" altLang="en-US" sz="2000" dirty="0"/>
          </a:p>
        </p:txBody>
      </p:sp>
      <p:pic>
        <p:nvPicPr>
          <p:cNvPr id="9" name="图片 8"/>
          <p:cNvPicPr>
            <a:picLocks noChangeAspect="1"/>
          </p:cNvPicPr>
          <p:nvPr/>
        </p:nvPicPr>
        <p:blipFill>
          <a:blip r:embed="rId3"/>
          <a:stretch>
            <a:fillRect/>
          </a:stretch>
        </p:blipFill>
        <p:spPr>
          <a:xfrm>
            <a:off x="994832" y="1259870"/>
            <a:ext cx="3526367" cy="5576359"/>
          </a:xfrm>
          <a:prstGeom prst="rect">
            <a:avLst/>
          </a:prstGeom>
        </p:spPr>
      </p:pic>
      <p:sp>
        <p:nvSpPr>
          <p:cNvPr id="11" name="矩形 10"/>
          <p:cNvSpPr/>
          <p:nvPr/>
        </p:nvSpPr>
        <p:spPr>
          <a:xfrm>
            <a:off x="1368168" y="1150466"/>
            <a:ext cx="10823832" cy="6924973"/>
          </a:xfrm>
          <a:prstGeom prst="rect">
            <a:avLst/>
          </a:prstGeom>
        </p:spPr>
        <p:txBody>
          <a:bodyPr wrap="square">
            <a:spAutoFit/>
          </a:bodyPr>
          <a:lstStyle/>
          <a:p>
            <a:pPr algn="ctr"/>
            <a:r>
              <a:rPr lang="en-US" altLang="zh-CN" sz="1700" b="1" dirty="0" smtClean="0">
                <a:sym typeface="+mn-ea"/>
              </a:rPr>
              <a:t>--------------------------------------=----------------------</a:t>
            </a:r>
            <a:r>
              <a:rPr lang="zh-CN" altLang="en-US" sz="1700" b="1" dirty="0" smtClean="0">
                <a:sym typeface="+mn-ea"/>
              </a:rPr>
              <a:t>云函数模块</a:t>
            </a:r>
            <a:endParaRPr lang="en-US" altLang="zh-CN" sz="1700" b="1" dirty="0" smtClean="0">
              <a:sym typeface="+mn-ea"/>
            </a:endParaRPr>
          </a:p>
          <a:p>
            <a:pPr algn="ctr"/>
            <a:endParaRPr lang="en-US" altLang="zh-CN" sz="1700" b="1" dirty="0" smtClean="0">
              <a:sym typeface="+mn-ea"/>
            </a:endParaRPr>
          </a:p>
          <a:p>
            <a:pPr algn="ctr"/>
            <a:r>
              <a:rPr lang="en-US" altLang="zh-CN" sz="1700" b="1" dirty="0" smtClean="0">
                <a:sym typeface="+mn-ea"/>
              </a:rPr>
              <a:t>----------------------------------------------------------------</a:t>
            </a:r>
            <a:r>
              <a:rPr lang="zh-CN" altLang="en-US" sz="1700" b="1" dirty="0" smtClean="0">
                <a:sym typeface="+mn-ea"/>
              </a:rPr>
              <a:t>外部组件</a:t>
            </a:r>
            <a:endParaRPr lang="en-US" altLang="zh-CN" sz="1700" b="1" dirty="0" smtClean="0">
              <a:sym typeface="+mn-ea"/>
            </a:endParaRPr>
          </a:p>
          <a:p>
            <a:pPr algn="ctr"/>
            <a:r>
              <a:rPr lang="en-US" altLang="zh-CN" sz="1700" b="1" dirty="0" smtClean="0">
                <a:sym typeface="+mn-ea"/>
              </a:rPr>
              <a:t>------------------------------------------------------------</a:t>
            </a:r>
            <a:r>
              <a:rPr lang="zh-CN" altLang="en-US" sz="1700" b="1" dirty="0" smtClean="0">
                <a:sym typeface="+mn-ea"/>
              </a:rPr>
              <a:t>腾讯地图组件</a:t>
            </a:r>
            <a:endParaRPr lang="en-US" altLang="zh-CN" sz="1700" b="1" dirty="0" smtClean="0">
              <a:sym typeface="+mn-ea"/>
            </a:endParaRPr>
          </a:p>
          <a:p>
            <a:pPr algn="ctr"/>
            <a:r>
              <a:rPr lang="en-US" altLang="zh-CN" sz="1700" b="1" dirty="0" smtClean="0">
                <a:sym typeface="+mn-ea"/>
              </a:rPr>
              <a:t>----------------------------------------------------------------------</a:t>
            </a:r>
            <a:r>
              <a:rPr lang="zh-CN" altLang="en-US" sz="1700" b="1" dirty="0" smtClean="0">
                <a:sym typeface="+mn-ea"/>
              </a:rPr>
              <a:t>页面</a:t>
            </a:r>
            <a:endParaRPr lang="en-US" altLang="zh-CN" sz="1700" b="1" dirty="0" smtClean="0">
              <a:sym typeface="+mn-ea"/>
            </a:endParaRPr>
          </a:p>
          <a:p>
            <a:pPr algn="ctr"/>
            <a:r>
              <a:rPr lang="en-US" altLang="zh-CN" sz="1700" b="1" dirty="0" smtClean="0">
                <a:sym typeface="+mn-ea"/>
              </a:rPr>
              <a:t>-------------------------------------------------------------</a:t>
            </a:r>
            <a:r>
              <a:rPr lang="zh-CN" altLang="en-US" sz="1700" b="1" dirty="0" smtClean="0">
                <a:sym typeface="+mn-ea"/>
              </a:rPr>
              <a:t>更改个人信息</a:t>
            </a:r>
            <a:r>
              <a:rPr lang="en-US" altLang="zh-CN" sz="1700" b="1" dirty="0" smtClean="0">
                <a:sym typeface="+mn-ea"/>
              </a:rPr>
              <a:t/>
            </a:r>
            <a:br>
              <a:rPr lang="en-US" altLang="zh-CN" sz="1700" b="1" dirty="0" smtClean="0">
                <a:sym typeface="+mn-ea"/>
              </a:rPr>
            </a:br>
            <a:r>
              <a:rPr lang="en-US" altLang="zh-CN" b="1" dirty="0" smtClean="0">
                <a:sym typeface="+mn-ea"/>
              </a:rPr>
              <a:t>-----------------------------------------------------</a:t>
            </a:r>
            <a:r>
              <a:rPr lang="zh-CN" altLang="en-US" b="1" dirty="0" smtClean="0">
                <a:sym typeface="+mn-ea"/>
              </a:rPr>
              <a:t>球场详细信息页面</a:t>
            </a:r>
            <a:endParaRPr lang="en-US" altLang="zh-CN" b="1" dirty="0" smtClean="0">
              <a:sym typeface="+mn-ea"/>
            </a:endParaRPr>
          </a:p>
          <a:p>
            <a:pPr algn="ctr"/>
            <a:r>
              <a:rPr lang="en-US" altLang="zh-CN" b="1" dirty="0" smtClean="0">
                <a:sym typeface="+mn-ea"/>
              </a:rPr>
              <a:t>-----------------------------------------------</a:t>
            </a:r>
            <a:r>
              <a:rPr lang="zh-CN" altLang="en-US" b="1" dirty="0" smtClean="0">
                <a:sym typeface="+mn-ea"/>
              </a:rPr>
              <a:t>填充球场详细信息新页面</a:t>
            </a:r>
            <a:endParaRPr lang="en-US" altLang="zh-CN" b="1" dirty="0" smtClean="0">
              <a:sym typeface="+mn-ea"/>
            </a:endParaRPr>
          </a:p>
          <a:p>
            <a:pPr algn="ctr"/>
            <a:r>
              <a:rPr lang="en-US" altLang="zh-CN" b="1" dirty="0" smtClean="0">
                <a:sym typeface="+mn-ea"/>
              </a:rPr>
              <a:t>------------------------------------------------------------</a:t>
            </a:r>
            <a:r>
              <a:rPr lang="zh-CN" altLang="en-US" b="1" dirty="0" smtClean="0">
                <a:sym typeface="+mn-ea"/>
              </a:rPr>
              <a:t>探索页面</a:t>
            </a:r>
            <a:endParaRPr lang="en-US" altLang="zh-CN" b="1" dirty="0" smtClean="0">
              <a:sym typeface="+mn-ea"/>
            </a:endParaRPr>
          </a:p>
          <a:p>
            <a:pPr algn="ctr"/>
            <a:r>
              <a:rPr lang="en-US" altLang="zh-CN" b="1" dirty="0" smtClean="0">
                <a:sym typeface="+mn-ea"/>
              </a:rPr>
              <a:t>-----------------------------------------------------------</a:t>
            </a:r>
            <a:r>
              <a:rPr lang="zh-CN" altLang="en-US" b="1" dirty="0" smtClean="0">
                <a:sym typeface="+mn-ea"/>
              </a:rPr>
              <a:t>群组页面</a:t>
            </a:r>
            <a:endParaRPr lang="en-US" altLang="zh-CN" b="1" dirty="0" smtClean="0">
              <a:sym typeface="+mn-ea"/>
            </a:endParaRPr>
          </a:p>
          <a:p>
            <a:pPr algn="ctr"/>
            <a:r>
              <a:rPr lang="en-US" altLang="zh-CN" b="1" dirty="0" smtClean="0">
                <a:sym typeface="+mn-ea"/>
              </a:rPr>
              <a:t>-----------------------------------------------------</a:t>
            </a:r>
            <a:r>
              <a:rPr lang="zh-CN" altLang="en-US" b="1" dirty="0" smtClean="0">
                <a:sym typeface="+mn-ea"/>
              </a:rPr>
              <a:t>非组织者群组页面</a:t>
            </a:r>
            <a:endParaRPr lang="en-US" altLang="zh-CN" b="1" dirty="0" smtClean="0">
              <a:sym typeface="+mn-ea"/>
            </a:endParaRPr>
          </a:p>
          <a:p>
            <a:pPr algn="ctr"/>
            <a:r>
              <a:rPr lang="en-US" altLang="zh-CN" b="1" dirty="0" smtClean="0">
                <a:sym typeface="+mn-ea"/>
              </a:rPr>
              <a:t>-------------------------------------------------------</a:t>
            </a:r>
            <a:r>
              <a:rPr lang="zh-CN" altLang="en-US" b="1" dirty="0" smtClean="0">
                <a:sym typeface="+mn-ea"/>
              </a:rPr>
              <a:t>创建公告页面</a:t>
            </a:r>
            <a:endParaRPr lang="en-US" altLang="zh-CN" b="1" dirty="0" smtClean="0">
              <a:sym typeface="+mn-ea"/>
            </a:endParaRPr>
          </a:p>
          <a:p>
            <a:pPr algn="ctr"/>
            <a:r>
              <a:rPr lang="en-US" altLang="zh-CN" b="1" dirty="0" smtClean="0">
                <a:sym typeface="+mn-ea"/>
              </a:rPr>
              <a:t>--------------------------------------------------------</a:t>
            </a:r>
            <a:r>
              <a:rPr lang="zh-CN" altLang="en-US" b="1" dirty="0" smtClean="0">
                <a:sym typeface="+mn-ea"/>
              </a:rPr>
              <a:t>我的页面</a:t>
            </a:r>
            <a:endParaRPr lang="en-US" altLang="zh-CN" b="1" dirty="0" smtClean="0">
              <a:sym typeface="+mn-ea"/>
            </a:endParaRPr>
          </a:p>
          <a:p>
            <a:pPr algn="ctr"/>
            <a:r>
              <a:rPr lang="en-US" altLang="zh-CN" b="1" dirty="0" smtClean="0">
                <a:sym typeface="+mn-ea"/>
              </a:rPr>
              <a:t>-------------------------------------------------------</a:t>
            </a:r>
            <a:r>
              <a:rPr lang="zh-CN" altLang="en-US" b="1" dirty="0" smtClean="0">
                <a:sym typeface="+mn-ea"/>
              </a:rPr>
              <a:t>组织者页面</a:t>
            </a:r>
            <a:endParaRPr lang="en-US" altLang="zh-CN" b="1" dirty="0" smtClean="0">
              <a:sym typeface="+mn-ea"/>
            </a:endParaRPr>
          </a:p>
          <a:p>
            <a:pPr algn="ctr"/>
            <a:r>
              <a:rPr lang="en-US" altLang="zh-CN" b="1" dirty="0" smtClean="0">
                <a:sym typeface="+mn-ea"/>
              </a:rPr>
              <a:t>----------------------------------------------------------------</a:t>
            </a:r>
            <a:r>
              <a:rPr lang="zh-CN" altLang="en-US" b="1" dirty="0" smtClean="0">
                <a:sym typeface="+mn-ea"/>
              </a:rPr>
              <a:t>图标</a:t>
            </a:r>
            <a:endParaRPr lang="en-US" altLang="zh-CN" b="1" dirty="0" smtClean="0">
              <a:sym typeface="+mn-ea"/>
            </a:endParaRPr>
          </a:p>
          <a:p>
            <a:pPr algn="ctr"/>
            <a:r>
              <a:rPr lang="en-US" altLang="zh-CN" b="1" dirty="0" smtClean="0">
                <a:sym typeface="+mn-ea"/>
              </a:rPr>
              <a:t>------------------------------------------------------------</a:t>
            </a:r>
            <a:r>
              <a:rPr lang="zh-CN" altLang="en-US" b="1" dirty="0" smtClean="0">
                <a:sym typeface="+mn-ea"/>
              </a:rPr>
              <a:t>总体</a:t>
            </a:r>
            <a:r>
              <a:rPr lang="en-US" altLang="zh-CN" b="1" dirty="0" err="1" smtClean="0">
                <a:sym typeface="+mn-ea"/>
              </a:rPr>
              <a:t>js</a:t>
            </a:r>
            <a:r>
              <a:rPr lang="zh-CN" altLang="en-US" b="1" dirty="0" smtClean="0">
                <a:sym typeface="+mn-ea"/>
              </a:rPr>
              <a:t>文件</a:t>
            </a:r>
            <a:endParaRPr lang="en-US" altLang="zh-CN" b="1" dirty="0" smtClean="0">
              <a:sym typeface="+mn-ea"/>
            </a:endParaRPr>
          </a:p>
          <a:p>
            <a:pPr algn="ctr"/>
            <a:r>
              <a:rPr lang="en-US" altLang="zh-CN" b="1" dirty="0" smtClean="0">
                <a:sym typeface="+mn-ea"/>
              </a:rPr>
              <a:t>-----------------------------------------------------</a:t>
            </a:r>
            <a:r>
              <a:rPr lang="zh-CN" altLang="en-US" b="1" dirty="0" smtClean="0">
                <a:sym typeface="+mn-ea"/>
              </a:rPr>
              <a:t>总体</a:t>
            </a:r>
            <a:r>
              <a:rPr lang="en-US" altLang="zh-CN" b="1" dirty="0" err="1" smtClean="0">
                <a:sym typeface="+mn-ea"/>
              </a:rPr>
              <a:t>json</a:t>
            </a:r>
            <a:r>
              <a:rPr lang="zh-CN" altLang="en-US" b="1" dirty="0" smtClean="0">
                <a:sym typeface="+mn-ea"/>
              </a:rPr>
              <a:t>配置文件</a:t>
            </a:r>
            <a:endParaRPr lang="en-US" altLang="zh-CN" b="1" dirty="0" smtClean="0">
              <a:sym typeface="+mn-ea"/>
            </a:endParaRPr>
          </a:p>
          <a:p>
            <a:pPr algn="ctr"/>
            <a:r>
              <a:rPr lang="en-US" altLang="zh-CN" b="1" dirty="0" smtClean="0">
                <a:sym typeface="+mn-ea"/>
              </a:rPr>
              <a:t>---------</a:t>
            </a:r>
            <a:r>
              <a:rPr lang="en-US" altLang="zh-CN" b="1" dirty="0">
                <a:sym typeface="+mn-ea"/>
              </a:rPr>
              <a:t>---</a:t>
            </a:r>
            <a:r>
              <a:rPr lang="en-US" altLang="zh-CN" b="1" dirty="0" smtClean="0">
                <a:sym typeface="+mn-ea"/>
              </a:rPr>
              <a:t>-----------------------------------------------------</a:t>
            </a:r>
            <a:r>
              <a:rPr lang="zh-CN" altLang="en-US" b="1" dirty="0" smtClean="0">
                <a:sym typeface="+mn-ea"/>
              </a:rPr>
              <a:t>总体样式文件</a:t>
            </a:r>
            <a:endParaRPr lang="en-US" altLang="zh-CN" b="1" dirty="0" smtClean="0">
              <a:sym typeface="+mn-ea"/>
            </a:endParaRPr>
          </a:p>
          <a:p>
            <a:pPr algn="ctr"/>
            <a:endParaRPr lang="zh-CN" altLang="en-US" b="1" dirty="0"/>
          </a:p>
          <a:p>
            <a:pPr algn="ctr"/>
            <a:endParaRPr lang="zh-CN" altLang="en-US" b="1" dirty="0"/>
          </a:p>
          <a:p>
            <a:pPr algn="ctr"/>
            <a:endParaRPr lang="zh-CN" altLang="en-US" b="1" dirty="0"/>
          </a:p>
          <a:p>
            <a:pPr algn="ctr"/>
            <a:endParaRPr lang="zh-CN" altLang="en-US" b="1" dirty="0"/>
          </a:p>
          <a:p>
            <a:pPr algn="ctr"/>
            <a:endParaRPr lang="zh-CN" altLang="en-US" b="1" dirty="0"/>
          </a:p>
          <a:p>
            <a:pPr algn="ctr"/>
            <a:endParaRPr lang="zh-CN" altLang="en-US" b="1" dirty="0"/>
          </a:p>
          <a:p>
            <a:pPr algn="ctr"/>
            <a:endParaRPr lang="zh-CN" altLang="en-US" b="1" dirty="0"/>
          </a:p>
        </p:txBody>
      </p:sp>
    </p:spTree>
    <p:extLst>
      <p:ext uri="{BB962C8B-B14F-4D97-AF65-F5344CB8AC3E}">
        <p14:creationId xmlns:p14="http://schemas.microsoft.com/office/powerpoint/2010/main" val="25681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费用：</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44272191"/>
              </p:ext>
            </p:extLst>
          </p:nvPr>
        </p:nvGraphicFramePr>
        <p:xfrm>
          <a:off x="3020786" y="-4"/>
          <a:ext cx="8490859" cy="6715043"/>
        </p:xfrm>
        <a:graphic>
          <a:graphicData uri="http://schemas.openxmlformats.org/drawingml/2006/table">
            <a:tbl>
              <a:tblPr firstRow="1" firstCol="1" bandRow="1">
                <a:tableStyleId>{5C22544A-7EE6-4342-B048-85BDC9FD1C3A}</a:tableStyleId>
              </a:tblPr>
              <a:tblGrid>
                <a:gridCol w="2182333">
                  <a:extLst>
                    <a:ext uri="{9D8B030D-6E8A-4147-A177-3AD203B41FA5}">
                      <a16:colId xmlns:a16="http://schemas.microsoft.com/office/drawing/2014/main" val="4089641764"/>
                    </a:ext>
                  </a:extLst>
                </a:gridCol>
                <a:gridCol w="340964">
                  <a:extLst>
                    <a:ext uri="{9D8B030D-6E8A-4147-A177-3AD203B41FA5}">
                      <a16:colId xmlns:a16="http://schemas.microsoft.com/office/drawing/2014/main" val="374596625"/>
                    </a:ext>
                  </a:extLst>
                </a:gridCol>
                <a:gridCol w="340964">
                  <a:extLst>
                    <a:ext uri="{9D8B030D-6E8A-4147-A177-3AD203B41FA5}">
                      <a16:colId xmlns:a16="http://schemas.microsoft.com/office/drawing/2014/main" val="1938391378"/>
                    </a:ext>
                  </a:extLst>
                </a:gridCol>
                <a:gridCol w="340964">
                  <a:extLst>
                    <a:ext uri="{9D8B030D-6E8A-4147-A177-3AD203B41FA5}">
                      <a16:colId xmlns:a16="http://schemas.microsoft.com/office/drawing/2014/main" val="4136663590"/>
                    </a:ext>
                  </a:extLst>
                </a:gridCol>
                <a:gridCol w="2182333">
                  <a:extLst>
                    <a:ext uri="{9D8B030D-6E8A-4147-A177-3AD203B41FA5}">
                      <a16:colId xmlns:a16="http://schemas.microsoft.com/office/drawing/2014/main" val="450820874"/>
                    </a:ext>
                  </a:extLst>
                </a:gridCol>
                <a:gridCol w="3103301">
                  <a:extLst>
                    <a:ext uri="{9D8B030D-6E8A-4147-A177-3AD203B41FA5}">
                      <a16:colId xmlns:a16="http://schemas.microsoft.com/office/drawing/2014/main" val="620647910"/>
                    </a:ext>
                  </a:extLst>
                </a:gridCol>
              </a:tblGrid>
              <a:tr h="538415">
                <a:tc gridSpan="5">
                  <a:txBody>
                    <a:bodyPr/>
                    <a:lstStyle/>
                    <a:p>
                      <a:r>
                        <a:rPr lang="zh-CN" sz="3200">
                          <a:effectLst/>
                        </a:rPr>
                        <a:t>设备项目</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zh-CN" sz="3200">
                          <a:effectLst/>
                        </a:rPr>
                        <a:t>金额（元）</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647186315"/>
                  </a:ext>
                </a:extLst>
              </a:tr>
              <a:tr h="576749">
                <a:tc rowSpan="2">
                  <a:txBody>
                    <a:bodyPr/>
                    <a:lstStyle/>
                    <a:p>
                      <a:r>
                        <a:rPr lang="zh-CN" sz="1400">
                          <a:effectLst/>
                        </a:rPr>
                        <a:t>个人所需</a:t>
                      </a:r>
                      <a:r>
                        <a:rPr lang="en-US" sz="1400">
                          <a:effectLst/>
                        </a:rPr>
                        <a:t>pc</a:t>
                      </a:r>
                      <a:r>
                        <a:rPr lang="zh-CN" sz="1400">
                          <a:effectLst/>
                        </a:rPr>
                        <a:t>机</a:t>
                      </a:r>
                      <a:r>
                        <a:rPr lang="en-US" sz="1400">
                          <a:effectLst/>
                        </a:rPr>
                        <a:t>4</a:t>
                      </a:r>
                      <a:r>
                        <a:rPr lang="zh-CN" sz="1400">
                          <a:effectLst/>
                        </a:rPr>
                        <a:t>台</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gridSpan="4">
                  <a:txBody>
                    <a:bodyPr/>
                    <a:lstStyle/>
                    <a:p>
                      <a:r>
                        <a:rPr lang="en-US" sz="1400">
                          <a:effectLst/>
                        </a:rPr>
                        <a:t>3</a:t>
                      </a:r>
                      <a:r>
                        <a:rPr lang="zh-CN" sz="1400">
                          <a:effectLst/>
                        </a:rPr>
                        <a:t>台笔记本，支持系统：</a:t>
                      </a:r>
                      <a:r>
                        <a:rPr lang="en-US" sz="1400">
                          <a:effectLst/>
                        </a:rPr>
                        <a:t>windows</a:t>
                      </a:r>
                      <a:r>
                        <a:rPr lang="zh-CN" sz="1400">
                          <a:effectLst/>
                        </a:rPr>
                        <a:t>、</a:t>
                      </a:r>
                      <a:r>
                        <a:rPr lang="en-US" sz="1400">
                          <a:effectLst/>
                        </a:rPr>
                        <a:t>linux</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r>
                        <a:rPr lang="en-US" sz="1400">
                          <a:effectLst/>
                        </a:rPr>
                        <a:t>0</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3100135605"/>
                  </a:ext>
                </a:extLst>
              </a:tr>
              <a:tr h="512422">
                <a:tc vMerge="1">
                  <a:txBody>
                    <a:bodyPr/>
                    <a:lstStyle/>
                    <a:p>
                      <a:endParaRPr lang="zh-CN" altLang="en-US"/>
                    </a:p>
                  </a:txBody>
                  <a:tcPr/>
                </a:tc>
                <a:tc gridSpan="4">
                  <a:txBody>
                    <a:bodyPr/>
                    <a:lstStyle/>
                    <a:p>
                      <a:r>
                        <a:rPr lang="en-US" sz="1400">
                          <a:effectLst/>
                        </a:rPr>
                        <a:t>1</a:t>
                      </a:r>
                      <a:r>
                        <a:rPr lang="zh-CN" sz="1400">
                          <a:effectLst/>
                        </a:rPr>
                        <a:t>台</a:t>
                      </a:r>
                      <a:r>
                        <a:rPr lang="en-US" sz="1400">
                          <a:effectLst/>
                        </a:rPr>
                        <a:t>mac</a:t>
                      </a:r>
                      <a:r>
                        <a:rPr lang="zh-CN" sz="1400">
                          <a:effectLst/>
                        </a:rPr>
                        <a:t>，支持系统：</a:t>
                      </a:r>
                      <a:r>
                        <a:rPr lang="en-US" sz="1400">
                          <a:effectLst/>
                        </a:rPr>
                        <a:t>ios</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14434817"/>
                  </a:ext>
                </a:extLst>
              </a:tr>
              <a:tr h="576749">
                <a:tc rowSpan="2" gridSpan="3">
                  <a:txBody>
                    <a:bodyPr/>
                    <a:lstStyle/>
                    <a:p>
                      <a:r>
                        <a:rPr lang="zh-CN" sz="1400">
                          <a:effectLst/>
                        </a:rPr>
                        <a:t>项目所需测试用手机</a:t>
                      </a:r>
                      <a:r>
                        <a:rPr lang="en-US" sz="1400">
                          <a:effectLst/>
                        </a:rPr>
                        <a:t>3</a:t>
                      </a:r>
                      <a:r>
                        <a:rPr lang="zh-CN" sz="1400">
                          <a:effectLst/>
                        </a:rPr>
                        <a:t>台</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rowSpan="2" hMerge="1">
                  <a:txBody>
                    <a:bodyPr/>
                    <a:lstStyle/>
                    <a:p>
                      <a:endParaRPr lang="zh-CN" altLang="en-US"/>
                    </a:p>
                  </a:txBody>
                  <a:tcPr/>
                </a:tc>
                <a:tc rowSpan="2" hMerge="1">
                  <a:txBody>
                    <a:bodyPr/>
                    <a:lstStyle/>
                    <a:p>
                      <a:endParaRPr lang="zh-CN" altLang="en-US"/>
                    </a:p>
                  </a:txBody>
                  <a:tcPr/>
                </a:tc>
                <a:tc gridSpan="2">
                  <a:txBody>
                    <a:bodyPr/>
                    <a:lstStyle/>
                    <a:p>
                      <a:r>
                        <a:rPr lang="en-US" sz="1400">
                          <a:effectLst/>
                        </a:rPr>
                        <a:t>2</a:t>
                      </a:r>
                      <a:r>
                        <a:rPr lang="zh-CN" sz="1400">
                          <a:effectLst/>
                        </a:rPr>
                        <a:t>部手机，支持系统：</a:t>
                      </a:r>
                      <a:r>
                        <a:rPr lang="en-US" sz="1400">
                          <a:effectLst/>
                        </a:rPr>
                        <a:t>Android</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rowSpan="2">
                  <a:txBody>
                    <a:bodyPr/>
                    <a:lstStyle/>
                    <a:p>
                      <a:r>
                        <a:rPr lang="en-US" sz="1400">
                          <a:effectLst/>
                        </a:rPr>
                        <a:t>0</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2864738014"/>
                  </a:ext>
                </a:extLst>
              </a:tr>
              <a:tr h="576749">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2">
                  <a:txBody>
                    <a:bodyPr/>
                    <a:lstStyle/>
                    <a:p>
                      <a:r>
                        <a:rPr lang="zh-CN" sz="1400">
                          <a:effectLst/>
                        </a:rPr>
                        <a:t>一部苹果手机，支持系统：</a:t>
                      </a:r>
                      <a:r>
                        <a:rPr lang="en-US" sz="1400">
                          <a:effectLst/>
                        </a:rPr>
                        <a:t>ios</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007368304"/>
                  </a:ext>
                </a:extLst>
              </a:tr>
              <a:tr h="892536">
                <a:tc gridSpan="2">
                  <a:txBody>
                    <a:bodyPr/>
                    <a:lstStyle/>
                    <a:p>
                      <a:r>
                        <a:rPr lang="zh-CN" sz="1400">
                          <a:effectLst/>
                        </a:rPr>
                        <a:t>项目所需服务器租用</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gridSpan="3">
                  <a:txBody>
                    <a:bodyPr/>
                    <a:lstStyle/>
                    <a:p>
                      <a:r>
                        <a:rPr lang="zh-CN" sz="1400">
                          <a:effectLst/>
                        </a:rPr>
                        <a:t>使用的服务器：腾讯学生服务器，时长</a:t>
                      </a:r>
                      <a:r>
                        <a:rPr lang="en-US" sz="1400">
                          <a:effectLst/>
                        </a:rPr>
                        <a:t>3</a:t>
                      </a:r>
                      <a:r>
                        <a:rPr lang="zh-CN" sz="1400">
                          <a:effectLst/>
                        </a:rPr>
                        <a:t>个月</a:t>
                      </a:r>
                    </a:p>
                    <a:p>
                      <a:r>
                        <a:rPr lang="en-US" sz="1400">
                          <a:effectLst/>
                        </a:rPr>
                        <a:t> </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hMerge="1">
                  <a:txBody>
                    <a:bodyPr/>
                    <a:lstStyle/>
                    <a:p>
                      <a:endParaRPr lang="zh-CN" altLang="en-US"/>
                    </a:p>
                  </a:txBody>
                  <a:tcPr/>
                </a:tc>
                <a:tc>
                  <a:txBody>
                    <a:bodyPr/>
                    <a:lstStyle/>
                    <a:p>
                      <a:r>
                        <a:rPr lang="en-US" sz="1400">
                          <a:effectLst/>
                        </a:rPr>
                        <a:t>30+8</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3436907827"/>
                  </a:ext>
                </a:extLst>
              </a:tr>
              <a:tr h="372804">
                <a:tc rowSpan="6" gridSpan="4">
                  <a:txBody>
                    <a:bodyPr/>
                    <a:lstStyle/>
                    <a:p>
                      <a:r>
                        <a:rPr lang="zh-CN" sz="1400">
                          <a:effectLst/>
                        </a:rPr>
                        <a:t>项目用到的软件</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rowSpan="6" hMerge="1">
                  <a:txBody>
                    <a:bodyPr/>
                    <a:lstStyle/>
                    <a:p>
                      <a:endParaRPr lang="zh-CN" altLang="en-US"/>
                    </a:p>
                  </a:txBody>
                  <a:tcPr/>
                </a:tc>
                <a:tc rowSpan="6" hMerge="1">
                  <a:txBody>
                    <a:bodyPr/>
                    <a:lstStyle/>
                    <a:p>
                      <a:endParaRPr lang="zh-CN" altLang="en-US"/>
                    </a:p>
                  </a:txBody>
                  <a:tcPr/>
                </a:tc>
                <a:tc rowSpan="6" hMerge="1">
                  <a:txBody>
                    <a:bodyPr/>
                    <a:lstStyle/>
                    <a:p>
                      <a:endParaRPr lang="zh-CN" altLang="en-US"/>
                    </a:p>
                  </a:txBody>
                  <a:tcPr/>
                </a:tc>
                <a:tc>
                  <a:txBody>
                    <a:bodyPr/>
                    <a:lstStyle/>
                    <a:p>
                      <a:r>
                        <a:rPr lang="en-US" sz="1400">
                          <a:effectLst/>
                        </a:rPr>
                        <a:t>GitHub Desktop</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rowSpan="6">
                  <a:txBody>
                    <a:bodyPr/>
                    <a:lstStyle/>
                    <a:p>
                      <a:r>
                        <a:rPr lang="zh-CN" sz="1400">
                          <a:effectLst/>
                        </a:rPr>
                        <a:t>总计</a:t>
                      </a:r>
                      <a:r>
                        <a:rPr lang="en-US" sz="1400">
                          <a:effectLst/>
                        </a:rPr>
                        <a:t>0</a:t>
                      </a:r>
                      <a:r>
                        <a:rPr lang="zh-CN" sz="1400">
                          <a:effectLst/>
                        </a:rPr>
                        <a:t>元</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624902255"/>
                  </a:ext>
                </a:extLst>
              </a:tr>
              <a:tr h="487569">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r>
                        <a:rPr lang="zh-CN" sz="1400">
                          <a:effectLst/>
                        </a:rPr>
                        <a:t>微信</a:t>
                      </a:r>
                      <a:r>
                        <a:rPr lang="en-US" sz="1400">
                          <a:effectLst/>
                        </a:rPr>
                        <a:t>web</a:t>
                      </a:r>
                      <a:r>
                        <a:rPr lang="zh-CN" sz="1400">
                          <a:effectLst/>
                        </a:rPr>
                        <a:t>开发者工具</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ltLang="en-US"/>
                    </a:p>
                  </a:txBody>
                  <a:tcPr/>
                </a:tc>
                <a:extLst>
                  <a:ext uri="{0D108BD9-81ED-4DB2-BD59-A6C34878D82A}">
                    <a16:rowId xmlns:a16="http://schemas.microsoft.com/office/drawing/2014/main" val="2712403894"/>
                  </a:ext>
                </a:extLst>
              </a:tr>
              <a:tr h="372804">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r>
                        <a:rPr lang="en-US" sz="1400">
                          <a:effectLst/>
                        </a:rPr>
                        <a:t>Axure RP 8</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ltLang="en-US"/>
                    </a:p>
                  </a:txBody>
                  <a:tcPr/>
                </a:tc>
                <a:extLst>
                  <a:ext uri="{0D108BD9-81ED-4DB2-BD59-A6C34878D82A}">
                    <a16:rowId xmlns:a16="http://schemas.microsoft.com/office/drawing/2014/main" val="2493228490"/>
                  </a:ext>
                </a:extLst>
              </a:tr>
              <a:tr h="487569">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r>
                        <a:rPr lang="en-US" sz="1400">
                          <a:effectLst/>
                        </a:rPr>
                        <a:t>Visual Studio Code</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ltLang="en-US"/>
                    </a:p>
                  </a:txBody>
                  <a:tcPr/>
                </a:tc>
                <a:extLst>
                  <a:ext uri="{0D108BD9-81ED-4DB2-BD59-A6C34878D82A}">
                    <a16:rowId xmlns:a16="http://schemas.microsoft.com/office/drawing/2014/main" val="320263923"/>
                  </a:ext>
                </a:extLst>
              </a:tr>
              <a:tr h="372804">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r>
                        <a:rPr lang="en-US" sz="1400">
                          <a:effectLst/>
                        </a:rPr>
                        <a:t>XMind 8 Update 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ltLang="en-US"/>
                    </a:p>
                  </a:txBody>
                  <a:tcPr/>
                </a:tc>
                <a:extLst>
                  <a:ext uri="{0D108BD9-81ED-4DB2-BD59-A6C34878D82A}">
                    <a16:rowId xmlns:a16="http://schemas.microsoft.com/office/drawing/2014/main" val="2252174304"/>
                  </a:ext>
                </a:extLst>
              </a:tr>
              <a:tr h="372804">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r>
                        <a:rPr lang="zh-CN" sz="1400">
                          <a:effectLst/>
                        </a:rPr>
                        <a:t>…</a:t>
                      </a:r>
                      <a:r>
                        <a:rPr lang="en-US" sz="1400">
                          <a:effectLst/>
                        </a:rPr>
                        <a:t>..</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vMerge="1">
                  <a:txBody>
                    <a:bodyPr/>
                    <a:lstStyle/>
                    <a:p>
                      <a:endParaRPr lang="zh-CN" altLang="en-US"/>
                    </a:p>
                  </a:txBody>
                  <a:tcPr/>
                </a:tc>
                <a:extLst>
                  <a:ext uri="{0D108BD9-81ED-4DB2-BD59-A6C34878D82A}">
                    <a16:rowId xmlns:a16="http://schemas.microsoft.com/office/drawing/2014/main" val="3843064280"/>
                  </a:ext>
                </a:extLst>
              </a:tr>
              <a:tr h="538415">
                <a:tc gridSpan="5">
                  <a:txBody>
                    <a:bodyPr/>
                    <a:lstStyle/>
                    <a:p>
                      <a:r>
                        <a:rPr lang="zh-CN" sz="3200">
                          <a:effectLst/>
                        </a:rPr>
                        <a:t>总计</a:t>
                      </a:r>
                      <a:r>
                        <a:rPr lang="en-US" sz="3200">
                          <a:effectLst/>
                        </a:rPr>
                        <a:t>4</a:t>
                      </a:r>
                      <a:r>
                        <a:rPr lang="zh-CN" sz="3200">
                          <a:effectLst/>
                        </a:rPr>
                        <a:t>项</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r>
                        <a:rPr lang="zh-CN" sz="3200" dirty="0">
                          <a:effectLst/>
                        </a:rPr>
                        <a:t>共</a:t>
                      </a:r>
                      <a:r>
                        <a:rPr lang="en-US" sz="3200" dirty="0">
                          <a:effectLst/>
                        </a:rPr>
                        <a:t>38</a:t>
                      </a:r>
                      <a:r>
                        <a:rPr lang="zh-CN" sz="3200" dirty="0">
                          <a:effectLst/>
                        </a:rPr>
                        <a:t>元</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9061" marR="69061" marT="34531" marB="34531"/>
                </a:tc>
                <a:extLst>
                  <a:ext uri="{0D108BD9-81ED-4DB2-BD59-A6C34878D82A}">
                    <a16:rowId xmlns:a16="http://schemas.microsoft.com/office/drawing/2014/main" val="2438271254"/>
                  </a:ext>
                </a:extLst>
              </a:tr>
            </a:tbl>
          </a:graphicData>
        </a:graphic>
      </p:graphicFrame>
    </p:spTree>
    <p:extLst>
      <p:ext uri="{BB962C8B-B14F-4D97-AF65-F5344CB8AC3E}">
        <p14:creationId xmlns:p14="http://schemas.microsoft.com/office/powerpoint/2010/main" val="234328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费用：</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3817193502"/>
              </p:ext>
            </p:extLst>
          </p:nvPr>
        </p:nvGraphicFramePr>
        <p:xfrm>
          <a:off x="3118757" y="2"/>
          <a:ext cx="8294915" cy="6857997"/>
        </p:xfrm>
        <a:graphic>
          <a:graphicData uri="http://schemas.openxmlformats.org/drawingml/2006/table">
            <a:tbl>
              <a:tblPr firstRow="1" bandRow="1">
                <a:tableStyleId>{5C22544A-7EE6-4342-B048-85BDC9FD1C3A}</a:tableStyleId>
              </a:tblPr>
              <a:tblGrid>
                <a:gridCol w="2121955">
                  <a:extLst>
                    <a:ext uri="{9D8B030D-6E8A-4147-A177-3AD203B41FA5}">
                      <a16:colId xmlns:a16="http://schemas.microsoft.com/office/drawing/2014/main" val="214843276"/>
                    </a:ext>
                  </a:extLst>
                </a:gridCol>
                <a:gridCol w="1993351">
                  <a:extLst>
                    <a:ext uri="{9D8B030D-6E8A-4147-A177-3AD203B41FA5}">
                      <a16:colId xmlns:a16="http://schemas.microsoft.com/office/drawing/2014/main" val="3004236076"/>
                    </a:ext>
                  </a:extLst>
                </a:gridCol>
                <a:gridCol w="2121955">
                  <a:extLst>
                    <a:ext uri="{9D8B030D-6E8A-4147-A177-3AD203B41FA5}">
                      <a16:colId xmlns:a16="http://schemas.microsoft.com/office/drawing/2014/main" val="1555753936"/>
                    </a:ext>
                  </a:extLst>
                </a:gridCol>
                <a:gridCol w="2057654">
                  <a:extLst>
                    <a:ext uri="{9D8B030D-6E8A-4147-A177-3AD203B41FA5}">
                      <a16:colId xmlns:a16="http://schemas.microsoft.com/office/drawing/2014/main" val="3431757753"/>
                    </a:ext>
                  </a:extLst>
                </a:gridCol>
              </a:tblGrid>
              <a:tr h="664236">
                <a:tc gridSpan="2">
                  <a:txBody>
                    <a:bodyPr/>
                    <a:lstStyle/>
                    <a:p>
                      <a:pPr algn="l">
                        <a:spcAft>
                          <a:spcPts val="0"/>
                        </a:spcAft>
                      </a:pPr>
                      <a:r>
                        <a:rPr lang="zh-CN" sz="3600" kern="1200">
                          <a:effectLst/>
                        </a:rPr>
                        <a:t>其他项目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ltLang="en-US"/>
                    </a:p>
                  </a:txBody>
                  <a:tcPr/>
                </a:tc>
                <a:tc gridSpan="2">
                  <a:txBody>
                    <a:bodyPr/>
                    <a:lstStyle/>
                    <a:p>
                      <a:pPr algn="l">
                        <a:spcAft>
                          <a:spcPts val="0"/>
                        </a:spcAft>
                      </a:pPr>
                      <a:r>
                        <a:rPr lang="zh-CN" sz="3600" kern="1200">
                          <a:effectLst/>
                        </a:rPr>
                        <a:t>金额（元）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ltLang="en-US"/>
                    </a:p>
                  </a:txBody>
                  <a:tcPr/>
                </a:tc>
                <a:extLst>
                  <a:ext uri="{0D108BD9-81ED-4DB2-BD59-A6C34878D82A}">
                    <a16:rowId xmlns:a16="http://schemas.microsoft.com/office/drawing/2014/main" val="3545682759"/>
                  </a:ext>
                </a:extLst>
              </a:tr>
              <a:tr h="1992706">
                <a:tc>
                  <a:txBody>
                    <a:bodyPr/>
                    <a:lstStyle/>
                    <a:p>
                      <a:pPr algn="l">
                        <a:spcAft>
                          <a:spcPts val="0"/>
                        </a:spcAft>
                      </a:pPr>
                      <a:r>
                        <a:rPr lang="zh-CN" sz="2000" kern="1200">
                          <a:effectLst/>
                        </a:rPr>
                        <a:t>办公费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zh-CN" sz="2000" kern="1200">
                          <a:effectLst/>
                        </a:rPr>
                        <a:t>人工费</a:t>
                      </a:r>
                      <a:endParaRPr lang="zh-CN" sz="1800" kern="100">
                        <a:effectLst/>
                      </a:endParaRPr>
                    </a:p>
                    <a:p>
                      <a:pPr algn="l">
                        <a:spcAft>
                          <a:spcPts val="0"/>
                        </a:spcAft>
                      </a:pPr>
                      <a:r>
                        <a:rPr lang="en-US" sz="2000" kern="1200">
                          <a:effectLst/>
                        </a:rPr>
                        <a:t>(</a:t>
                      </a:r>
                      <a:r>
                        <a:rPr lang="zh-CN" sz="2000" kern="1200">
                          <a:effectLst/>
                        </a:rPr>
                        <a:t>按照每小时</a:t>
                      </a:r>
                      <a:r>
                        <a:rPr lang="en-US" sz="2000" kern="1200">
                          <a:effectLst/>
                        </a:rPr>
                        <a:t>68</a:t>
                      </a:r>
                      <a:r>
                        <a:rPr lang="zh-CN" sz="2000" kern="1200">
                          <a:effectLst/>
                        </a:rPr>
                        <a:t>元的薪资标准，每人开发时间为一个月，每月工作</a:t>
                      </a:r>
                      <a:r>
                        <a:rPr lang="en-US" sz="2000" kern="1200">
                          <a:effectLst/>
                        </a:rPr>
                        <a:t>20</a:t>
                      </a:r>
                      <a:r>
                        <a:rPr lang="zh-CN" sz="2000" kern="1200">
                          <a:effectLst/>
                        </a:rPr>
                        <a:t>天计算</a:t>
                      </a:r>
                      <a:r>
                        <a:rPr lang="en-US" sz="2000" kern="12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en-US" sz="2000" kern="1200">
                          <a:effectLst/>
                        </a:rPr>
                        <a:t>68</a:t>
                      </a:r>
                      <a:r>
                        <a:rPr lang="zh-CN" sz="2000" kern="1200">
                          <a:effectLst/>
                        </a:rPr>
                        <a:t>（元</a:t>
                      </a:r>
                      <a:r>
                        <a:rPr lang="en-US" sz="2000" kern="1200">
                          <a:effectLst/>
                        </a:rPr>
                        <a:t>/</a:t>
                      </a:r>
                      <a:r>
                        <a:rPr lang="zh-CN" sz="2000" kern="1200">
                          <a:effectLst/>
                        </a:rPr>
                        <a:t>时）</a:t>
                      </a:r>
                      <a:r>
                        <a:rPr lang="en-US" sz="2000" kern="1200">
                          <a:effectLst/>
                        </a:rPr>
                        <a:t>*5</a:t>
                      </a:r>
                      <a:r>
                        <a:rPr lang="zh-CN" sz="2000" kern="1200">
                          <a:effectLst/>
                        </a:rPr>
                        <a:t>（天</a:t>
                      </a:r>
                      <a:r>
                        <a:rPr lang="en-US" sz="2000" kern="1200">
                          <a:effectLst/>
                        </a:rPr>
                        <a:t>/</a:t>
                      </a:r>
                      <a:r>
                        <a:rPr lang="zh-CN" sz="2000" kern="1200">
                          <a:effectLst/>
                        </a:rPr>
                        <a:t>周）</a:t>
                      </a:r>
                      <a:r>
                        <a:rPr lang="en-US" sz="2000" kern="1200">
                          <a:effectLst/>
                        </a:rPr>
                        <a:t>*4</a:t>
                      </a:r>
                      <a:r>
                        <a:rPr lang="zh-CN" sz="2000" kern="1200">
                          <a:effectLst/>
                        </a:rPr>
                        <a:t>（周</a:t>
                      </a:r>
                      <a:r>
                        <a:rPr lang="en-US" sz="2000" kern="1200">
                          <a:effectLst/>
                        </a:rPr>
                        <a:t>/</a:t>
                      </a:r>
                      <a:r>
                        <a:rPr lang="zh-CN" sz="2000" kern="1200">
                          <a:effectLst/>
                        </a:rPr>
                        <a:t>月）</a:t>
                      </a:r>
                      <a:r>
                        <a:rPr lang="en-US" sz="2000" kern="1200">
                          <a:effectLst/>
                        </a:rPr>
                        <a:t>*8</a:t>
                      </a:r>
                      <a:r>
                        <a:rPr lang="zh-CN" sz="2000" kern="1200">
                          <a:effectLst/>
                        </a:rPr>
                        <a:t>（小时</a:t>
                      </a:r>
                      <a:r>
                        <a:rPr lang="en-US" sz="2000" kern="1200">
                          <a:effectLst/>
                        </a:rPr>
                        <a:t>/</a:t>
                      </a:r>
                      <a:r>
                        <a:rPr lang="zh-CN" sz="2000" kern="1200">
                          <a:effectLst/>
                        </a:rPr>
                        <a:t>天）</a:t>
                      </a:r>
                      <a:r>
                        <a:rPr lang="en-US" sz="2000" kern="1200">
                          <a:effectLst/>
                        </a:rPr>
                        <a:t>*3</a:t>
                      </a:r>
                      <a:r>
                        <a:rPr lang="zh-CN" sz="2000" kern="1200">
                          <a:effectLst/>
                        </a:rPr>
                        <a:t>人</a:t>
                      </a:r>
                      <a:r>
                        <a:rPr lang="en-US" sz="2000" kern="1200">
                          <a:effectLst/>
                        </a:rPr>
                        <a:t>=32640</a:t>
                      </a:r>
                      <a:r>
                        <a:rPr lang="zh-CN" sz="2000" kern="1200">
                          <a:effectLst/>
                        </a:rPr>
                        <a:t>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zh-CN" sz="2000" kern="1200">
                          <a:effectLst/>
                        </a:rPr>
                        <a:t>共</a:t>
                      </a:r>
                      <a:r>
                        <a:rPr lang="en-US" sz="2000" kern="1200">
                          <a:effectLst/>
                        </a:rPr>
                        <a:t>32640</a:t>
                      </a:r>
                      <a:r>
                        <a:rPr lang="zh-CN" sz="2000" kern="1200">
                          <a:effectLst/>
                        </a:rPr>
                        <a:t>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126363497"/>
                  </a:ext>
                </a:extLst>
              </a:tr>
              <a:tr h="470500">
                <a:tc gridSpan="2">
                  <a:txBody>
                    <a:bodyPr/>
                    <a:lstStyle/>
                    <a:p>
                      <a:pPr algn="l">
                        <a:spcAft>
                          <a:spcPts val="0"/>
                        </a:spcAft>
                      </a:pPr>
                      <a:r>
                        <a:rPr lang="zh-CN" sz="2000" kern="1200">
                          <a:effectLst/>
                        </a:rPr>
                        <a:t>团队建设费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ltLang="en-US"/>
                    </a:p>
                  </a:txBody>
                  <a:tcPr/>
                </a:tc>
                <a:tc gridSpan="2">
                  <a:txBody>
                    <a:bodyPr/>
                    <a:lstStyle/>
                    <a:p>
                      <a:pPr algn="l">
                        <a:spcAft>
                          <a:spcPts val="0"/>
                        </a:spcAft>
                      </a:pPr>
                      <a:r>
                        <a:rPr lang="en-US" sz="2000" kern="1200">
                          <a:effectLst/>
                        </a:rPr>
                        <a:t>1000</a:t>
                      </a:r>
                      <a:r>
                        <a:rPr lang="zh-CN" sz="2000" kern="1200">
                          <a:effectLst/>
                        </a:rPr>
                        <a:t>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ltLang="en-US"/>
                    </a:p>
                  </a:txBody>
                  <a:tcPr/>
                </a:tc>
                <a:extLst>
                  <a:ext uri="{0D108BD9-81ED-4DB2-BD59-A6C34878D82A}">
                    <a16:rowId xmlns:a16="http://schemas.microsoft.com/office/drawing/2014/main" val="4188651202"/>
                  </a:ext>
                </a:extLst>
              </a:tr>
              <a:tr h="916783">
                <a:tc rowSpan="7">
                  <a:txBody>
                    <a:bodyPr/>
                    <a:lstStyle/>
                    <a:p>
                      <a:pPr algn="l">
                        <a:spcAft>
                          <a:spcPts val="0"/>
                        </a:spcAft>
                      </a:pPr>
                      <a:r>
                        <a:rPr lang="zh-CN" sz="2000" kern="1200">
                          <a:effectLst/>
                        </a:rPr>
                        <a:t>资料费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rowSpan="2">
                  <a:txBody>
                    <a:bodyPr/>
                    <a:lstStyle/>
                    <a:p>
                      <a:pPr algn="l">
                        <a:spcAft>
                          <a:spcPts val="0"/>
                        </a:spcAft>
                      </a:pPr>
                      <a:r>
                        <a:rPr lang="zh-CN" sz="2000" kern="1200">
                          <a:effectLst/>
                        </a:rPr>
                        <a:t>《你不知道的</a:t>
                      </a:r>
                      <a:r>
                        <a:rPr lang="en-US" sz="2000" kern="1200">
                          <a:effectLst/>
                        </a:rPr>
                        <a:t>JavaScript</a:t>
                      </a:r>
                      <a:r>
                        <a:rPr lang="zh-CN" sz="2000" kern="12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a:txBody>
                    <a:bodyPr/>
                    <a:lstStyle/>
                    <a:p>
                      <a:pPr algn="l">
                        <a:spcAft>
                          <a:spcPts val="0"/>
                        </a:spcAft>
                      </a:pPr>
                      <a:r>
                        <a:rPr lang="en-US" sz="2000" kern="1200">
                          <a:effectLst/>
                        </a:rPr>
                        <a:t>139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rowSpan="7">
                  <a:txBody>
                    <a:bodyPr/>
                    <a:lstStyle/>
                    <a:p>
                      <a:pPr algn="l">
                        <a:spcAft>
                          <a:spcPts val="0"/>
                        </a:spcAft>
                      </a:pPr>
                      <a:r>
                        <a:rPr lang="zh-CN" sz="2000" kern="1200">
                          <a:effectLst/>
                        </a:rPr>
                        <a:t>共</a:t>
                      </a:r>
                      <a:r>
                        <a:rPr lang="en-US" sz="2000" kern="1200">
                          <a:effectLst/>
                        </a:rPr>
                        <a:t>337.1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653393779"/>
                  </a:ext>
                </a:extLst>
              </a:tr>
              <a:tr h="129156">
                <a:tc vMerge="1">
                  <a:txBody>
                    <a:bodyPr/>
                    <a:lstStyle/>
                    <a:p>
                      <a:endParaRPr lang="zh-CN" altLang="en-US"/>
                    </a:p>
                  </a:txBody>
                  <a:tcPr/>
                </a:tc>
                <a:tc vMerge="1">
                  <a:txBody>
                    <a:bodyPr/>
                    <a:lstStyle/>
                    <a:p>
                      <a:endParaRPr lang="zh-CN" altLang="en-US"/>
                    </a:p>
                  </a:txBody>
                  <a:tcPr/>
                </a:tc>
                <a:tc rowSpan="3">
                  <a:txBody>
                    <a:bodyPr/>
                    <a:lstStyle/>
                    <a:p>
                      <a:pPr algn="l">
                        <a:spcAft>
                          <a:spcPts val="0"/>
                        </a:spcAft>
                      </a:pPr>
                      <a:r>
                        <a:rPr lang="en-US" sz="2000" kern="1200">
                          <a:effectLst/>
                        </a:rPr>
                        <a:t>39.5*3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ltLang="en-US"/>
                    </a:p>
                  </a:txBody>
                  <a:tcPr/>
                </a:tc>
                <a:extLst>
                  <a:ext uri="{0D108BD9-81ED-4DB2-BD59-A6C34878D82A}">
                    <a16:rowId xmlns:a16="http://schemas.microsoft.com/office/drawing/2014/main" val="2876711407"/>
                  </a:ext>
                </a:extLst>
              </a:tr>
              <a:tr h="470500">
                <a:tc vMerge="1">
                  <a:txBody>
                    <a:bodyPr/>
                    <a:lstStyle/>
                    <a:p>
                      <a:endParaRPr lang="zh-CN" altLang="en-US"/>
                    </a:p>
                  </a:txBody>
                  <a:tcPr/>
                </a:tc>
                <a:tc>
                  <a:txBody>
                    <a:bodyPr/>
                    <a:lstStyle/>
                    <a:p>
                      <a:pPr algn="l">
                        <a:spcAft>
                          <a:spcPts val="0"/>
                        </a:spcAft>
                      </a:pPr>
                      <a:r>
                        <a:rPr lang="zh-CN" sz="2000" kern="1200">
                          <a:effectLst/>
                        </a:rPr>
                        <a:t>《软件工程导论》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838504276"/>
                  </a:ext>
                </a:extLst>
              </a:tr>
              <a:tr h="129156">
                <a:tc vMerge="1">
                  <a:txBody>
                    <a:bodyPr/>
                    <a:lstStyle/>
                    <a:p>
                      <a:endParaRPr lang="zh-CN" altLang="en-US"/>
                    </a:p>
                  </a:txBody>
                  <a:tcPr/>
                </a:tc>
                <a:tc rowSpan="2">
                  <a:txBody>
                    <a:bodyPr/>
                    <a:lstStyle/>
                    <a:p>
                      <a:pPr algn="l">
                        <a:spcAft>
                          <a:spcPts val="0"/>
                        </a:spcAft>
                      </a:pPr>
                      <a:r>
                        <a:rPr lang="zh-CN" sz="2000" kern="1200">
                          <a:effectLst/>
                        </a:rPr>
                        <a:t>《</a:t>
                      </a:r>
                      <a:r>
                        <a:rPr lang="en-US" sz="2000" kern="1200">
                          <a:effectLst/>
                        </a:rPr>
                        <a:t>21</a:t>
                      </a:r>
                      <a:r>
                        <a:rPr lang="zh-CN" sz="2000" kern="1200">
                          <a:effectLst/>
                        </a:rPr>
                        <a:t>天精通微信小程序开发》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735876341"/>
                  </a:ext>
                </a:extLst>
              </a:tr>
              <a:tr h="645784">
                <a:tc vMerge="1">
                  <a:txBody>
                    <a:bodyPr/>
                    <a:lstStyle/>
                    <a:p>
                      <a:endParaRPr lang="zh-CN" altLang="en-US"/>
                    </a:p>
                  </a:txBody>
                  <a:tcPr/>
                </a:tc>
                <a:tc vMerge="1">
                  <a:txBody>
                    <a:bodyPr/>
                    <a:lstStyle/>
                    <a:p>
                      <a:endParaRPr lang="zh-CN" altLang="en-US"/>
                    </a:p>
                  </a:txBody>
                  <a:tcPr/>
                </a:tc>
                <a:tc rowSpan="2">
                  <a:txBody>
                    <a:bodyPr/>
                    <a:lstStyle/>
                    <a:p>
                      <a:pPr algn="l">
                        <a:spcAft>
                          <a:spcPts val="0"/>
                        </a:spcAft>
                      </a:pPr>
                      <a:r>
                        <a:rPr lang="en-US" sz="2000" kern="1200">
                          <a:effectLst/>
                        </a:rPr>
                        <a:t>35.8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ltLang="en-US"/>
                    </a:p>
                  </a:txBody>
                  <a:tcPr/>
                </a:tc>
                <a:extLst>
                  <a:ext uri="{0D108BD9-81ED-4DB2-BD59-A6C34878D82A}">
                    <a16:rowId xmlns:a16="http://schemas.microsoft.com/office/drawing/2014/main" val="3788733587"/>
                  </a:ext>
                </a:extLst>
              </a:tr>
              <a:tr h="129156">
                <a:tc vMerge="1">
                  <a:txBody>
                    <a:bodyPr/>
                    <a:lstStyle/>
                    <a:p>
                      <a:endParaRPr lang="zh-CN" altLang="en-US"/>
                    </a:p>
                  </a:txBody>
                  <a:tcPr/>
                </a:tc>
                <a:tc rowSpan="2">
                  <a:txBody>
                    <a:bodyPr/>
                    <a:lstStyle/>
                    <a:p>
                      <a:pPr algn="l">
                        <a:spcAft>
                          <a:spcPts val="0"/>
                        </a:spcAft>
                      </a:pPr>
                      <a:r>
                        <a:rPr lang="zh-CN" sz="2000" kern="1200">
                          <a:effectLst/>
                        </a:rPr>
                        <a:t>《从零开始学微信小程序开发》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1650397"/>
                  </a:ext>
                </a:extLst>
              </a:tr>
              <a:tr h="645784">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1200">
                          <a:effectLst/>
                        </a:rPr>
                        <a:t>43.8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vMerge="1">
                  <a:txBody>
                    <a:bodyPr/>
                    <a:lstStyle/>
                    <a:p>
                      <a:endParaRPr lang="zh-CN" altLang="en-US"/>
                    </a:p>
                  </a:txBody>
                  <a:tcPr/>
                </a:tc>
                <a:extLst>
                  <a:ext uri="{0D108BD9-81ED-4DB2-BD59-A6C34878D82A}">
                    <a16:rowId xmlns:a16="http://schemas.microsoft.com/office/drawing/2014/main" val="814886019"/>
                  </a:ext>
                </a:extLst>
              </a:tr>
              <a:tr h="664236">
                <a:tc gridSpan="2">
                  <a:txBody>
                    <a:bodyPr/>
                    <a:lstStyle/>
                    <a:p>
                      <a:pPr algn="l">
                        <a:spcAft>
                          <a:spcPts val="0"/>
                        </a:spcAft>
                      </a:pPr>
                      <a:r>
                        <a:rPr lang="zh-CN" sz="3600" kern="1200">
                          <a:effectLst/>
                        </a:rPr>
                        <a:t>总计</a:t>
                      </a:r>
                      <a:r>
                        <a:rPr lang="en-US" sz="3600" kern="1200">
                          <a:effectLst/>
                        </a:rPr>
                        <a:t>3</a:t>
                      </a:r>
                      <a:r>
                        <a:rPr lang="zh-CN" sz="3600" kern="1200">
                          <a:effectLst/>
                        </a:rPr>
                        <a:t>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ltLang="en-US"/>
                    </a:p>
                  </a:txBody>
                  <a:tcPr/>
                </a:tc>
                <a:tc gridSpan="2">
                  <a:txBody>
                    <a:bodyPr/>
                    <a:lstStyle/>
                    <a:p>
                      <a:pPr algn="l">
                        <a:spcAft>
                          <a:spcPts val="0"/>
                        </a:spcAft>
                      </a:pPr>
                      <a:r>
                        <a:rPr lang="zh-CN" sz="3600" kern="1200" dirty="0">
                          <a:effectLst/>
                        </a:rPr>
                        <a:t>共</a:t>
                      </a:r>
                      <a:r>
                        <a:rPr lang="en-US" sz="3600" kern="1200" dirty="0">
                          <a:effectLst/>
                        </a:rPr>
                        <a:t>33977.1</a:t>
                      </a:r>
                      <a:r>
                        <a:rPr lang="zh-CN" sz="3600" kern="1200" dirty="0">
                          <a:effectLst/>
                        </a:rPr>
                        <a:t>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a:tc>
                <a:tc hMerge="1">
                  <a:txBody>
                    <a:bodyPr/>
                    <a:lstStyle/>
                    <a:p>
                      <a:endParaRPr lang="zh-CN" altLang="en-US"/>
                    </a:p>
                  </a:txBody>
                  <a:tcPr/>
                </a:tc>
                <a:extLst>
                  <a:ext uri="{0D108BD9-81ED-4DB2-BD59-A6C34878D82A}">
                    <a16:rowId xmlns:a16="http://schemas.microsoft.com/office/drawing/2014/main" val="2751951806"/>
                  </a:ext>
                </a:extLst>
              </a:tr>
            </a:tbl>
          </a:graphicData>
        </a:graphic>
      </p:graphicFrame>
    </p:spTree>
    <p:extLst>
      <p:ext uri="{BB962C8B-B14F-4D97-AF65-F5344CB8AC3E}">
        <p14:creationId xmlns:p14="http://schemas.microsoft.com/office/powerpoint/2010/main" val="187933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289957" y="2554343"/>
            <a:ext cx="10564586" cy="2292231"/>
          </a:xfrm>
          <a:prstGeom prst="rect">
            <a:avLst/>
          </a:prstGeom>
        </p:spPr>
        <p:txBody>
          <a:bodyPr wrap="square">
            <a:spAutoFit/>
          </a:bodyPr>
          <a:lstStyle/>
          <a:p>
            <a:pPr algn="just">
              <a:lnSpc>
                <a:spcPct val="173000"/>
              </a:lnSpc>
              <a:spcBef>
                <a:spcPts val="1300"/>
              </a:spcBef>
              <a:spcAft>
                <a:spcPts val="1300"/>
              </a:spcAft>
            </a:pPr>
            <a:r>
              <a:rPr lang="zh-CN" altLang="zh-CN" sz="4400" b="1" kern="100" dirty="0">
                <a:latin typeface="Cambria" panose="02040503050406030204" pitchFamily="18" charset="0"/>
                <a:ea typeface="宋体" panose="02010600030101010101" pitchFamily="2" charset="-122"/>
              </a:rPr>
              <a:t>对产品质量的评价</a:t>
            </a:r>
            <a:endParaRPr lang="zh-CN" altLang="zh-CN" sz="4400" b="1" kern="100" dirty="0">
              <a:latin typeface="Cambria" panose="02040503050406030204" pitchFamily="18" charset="0"/>
            </a:endParaRP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根据测试完成的结果显示，我们的程序符合最开始制定的需求文档的要求，并按照原定计划进行，所以软件的质量符合要求。</a:t>
            </a:r>
          </a:p>
        </p:txBody>
      </p:sp>
    </p:spTree>
    <p:extLst>
      <p:ext uri="{BB962C8B-B14F-4D97-AF65-F5344CB8AC3E}">
        <p14:creationId xmlns:p14="http://schemas.microsoft.com/office/powerpoint/2010/main" val="175221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785795" y="2319530"/>
            <a:ext cx="11085076" cy="2431948"/>
          </a:xfrm>
          <a:prstGeom prst="rect">
            <a:avLst/>
          </a:prstGeom>
        </p:spPr>
        <p:txBody>
          <a:bodyPr wrap="square">
            <a:spAutoFit/>
          </a:bodyPr>
          <a:lstStyle/>
          <a:p>
            <a:pPr algn="just">
              <a:lnSpc>
                <a:spcPct val="173000"/>
              </a:lnSpc>
              <a:spcBef>
                <a:spcPts val="1300"/>
              </a:spcBef>
              <a:spcAft>
                <a:spcPts val="1300"/>
              </a:spcAft>
            </a:pPr>
            <a:r>
              <a:rPr lang="zh-CN" altLang="zh-CN" sz="4000" b="1" kern="100" dirty="0">
                <a:latin typeface="Cambria" panose="02040503050406030204" pitchFamily="18" charset="0"/>
                <a:ea typeface="宋体" panose="02010600030101010101" pitchFamily="2" charset="-122"/>
              </a:rPr>
              <a:t>对技术方法的评价</a:t>
            </a:r>
            <a:endParaRPr lang="zh-CN" altLang="zh-CN" sz="4000" b="1" kern="100" dirty="0">
              <a:latin typeface="Cambria" panose="02040503050406030204" pitchFamily="18" charset="0"/>
            </a:endParaRPr>
          </a:p>
          <a:p>
            <a:pPr algn="just">
              <a:spcAft>
                <a:spcPts val="0"/>
              </a:spcAft>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我们小组在开发过程种，使用了瀑布模型来开发程序，借助了微信</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开发者工具及其云函数来编写代码和构建数据库，虽然创作过程中很多地方体现出经验的不足，但对于做出的程序的结果还是值得肯定的。</a:t>
            </a:r>
          </a:p>
        </p:txBody>
      </p:sp>
    </p:spTree>
    <p:extLst>
      <p:ext uri="{BB962C8B-B14F-4D97-AF65-F5344CB8AC3E}">
        <p14:creationId xmlns:p14="http://schemas.microsoft.com/office/powerpoint/2010/main" val="7757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785793" y="2458029"/>
            <a:ext cx="10970777" cy="2723118"/>
          </a:xfrm>
          <a:prstGeom prst="rect">
            <a:avLst/>
          </a:prstGeom>
        </p:spPr>
        <p:txBody>
          <a:bodyPr wrap="square">
            <a:spAutoFit/>
          </a:bodyPr>
          <a:lstStyle/>
          <a:p>
            <a:pPr algn="just">
              <a:lnSpc>
                <a:spcPct val="173000"/>
              </a:lnSpc>
              <a:spcBef>
                <a:spcPts val="1300"/>
              </a:spcBef>
              <a:spcAft>
                <a:spcPts val="1300"/>
              </a:spcAft>
            </a:pPr>
            <a:r>
              <a:rPr lang="zh-CN" altLang="zh-CN" sz="4400" b="1" kern="100" dirty="0">
                <a:latin typeface="Cambria" panose="02040503050406030204" pitchFamily="18" charset="0"/>
                <a:ea typeface="宋体" panose="02010600030101010101" pitchFamily="2" charset="-122"/>
              </a:rPr>
              <a:t>出错原因的分析</a:t>
            </a:r>
            <a:endParaRPr lang="zh-CN" altLang="zh-CN" sz="4400" b="1" kern="100" dirty="0">
              <a:latin typeface="Cambria" panose="02040503050406030204" pitchFamily="18" charset="0"/>
            </a:endParaRP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在我们开发的程序中，无论哪个时期都存在一些语句或功能上的</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bug</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，归根到底是成员的技术水平还不够，希望以后能够尽快提升自己的技术水平。</a:t>
            </a:r>
          </a:p>
        </p:txBody>
      </p:sp>
    </p:spTree>
    <p:extLst>
      <p:ext uri="{BB962C8B-B14F-4D97-AF65-F5344CB8AC3E}">
        <p14:creationId xmlns:p14="http://schemas.microsoft.com/office/powerpoint/2010/main" val="229466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开发工作评价：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785794" y="1904032"/>
            <a:ext cx="10872806" cy="4015779"/>
          </a:xfrm>
          <a:prstGeom prst="rect">
            <a:avLst/>
          </a:prstGeom>
        </p:spPr>
        <p:txBody>
          <a:bodyPr wrap="square">
            <a:spAutoFit/>
          </a:bodyPr>
          <a:lstStyle/>
          <a:p>
            <a:pPr algn="just">
              <a:lnSpc>
                <a:spcPct val="173000"/>
              </a:lnSpc>
              <a:spcBef>
                <a:spcPts val="1300"/>
              </a:spcBef>
              <a:spcAft>
                <a:spcPts val="1300"/>
              </a:spcAft>
            </a:pPr>
            <a:r>
              <a:rPr lang="zh-CN" altLang="zh-CN" sz="4400" b="1" kern="100" dirty="0">
                <a:latin typeface="Cambria" panose="02040503050406030204" pitchFamily="18" charset="0"/>
                <a:ea typeface="宋体" panose="02010600030101010101" pitchFamily="2" charset="-122"/>
              </a:rPr>
              <a:t>风险管理</a:t>
            </a:r>
            <a:endParaRPr lang="zh-CN" altLang="zh-CN" sz="4400" b="1" kern="100" dirty="0">
              <a:latin typeface="Cambria" panose="02040503050406030204" pitchFamily="18" charset="0"/>
            </a:endParaRP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a.</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初期预计的风险：</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、因为不会</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JS</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等语言而导致编写代码的进度缓慢。</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实际发生的风险：</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、代码虽然可以编写，但是其中</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bug</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过多，存在很多漏洞</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c.</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风险消除情况：</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、大部分</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bug</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都已消除，还剩小部分高难度的功能无法实现。</a:t>
            </a:r>
          </a:p>
        </p:txBody>
      </p:sp>
    </p:spTree>
    <p:extLst>
      <p:ext uri="{BB962C8B-B14F-4D97-AF65-F5344CB8AC3E}">
        <p14:creationId xmlns:p14="http://schemas.microsoft.com/office/powerpoint/2010/main" val="187051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经验与教训：</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669471" y="2324453"/>
            <a:ext cx="11087100" cy="3539430"/>
          </a:xfrm>
          <a:prstGeom prst="rect">
            <a:avLst/>
          </a:prstGeom>
        </p:spPr>
        <p:txBody>
          <a:bodyPr wrap="square">
            <a:spAutoFit/>
          </a:bodyPr>
          <a:lstStyle/>
          <a:p>
            <a:pPr algn="just">
              <a:spcAft>
                <a:spcPts val="0"/>
              </a:spcAft>
            </a:pPr>
            <a:r>
              <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这个微信小程序的开发过程中，我们小组成员充分认识到了自身的各项不足，在职业技能方面还是欠缺太多，以致初步接触开发者工具时完全捉瞎，到后来才逐渐入门，在书写开发文档这方面，因为很多文档项目很多且内容复杂，让我们书写时很费功夫。</a:t>
            </a:r>
          </a:p>
          <a:p>
            <a:pPr algn="just">
              <a:spcAft>
                <a:spcPts val="0"/>
              </a:spcAft>
            </a:pP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在今后的项目开发中，希望我们能够将自己的职业技能尽量提高从而能够更好的开发软件，同时了解如何更好的书写开发文档，从而提高文档书写的质量，最重要是在项目初期最好能够确认一个详尽、能够落实的项目开发计划，从而能够更好的开发。</a:t>
            </a:r>
          </a:p>
        </p:txBody>
      </p:sp>
    </p:spTree>
    <p:extLst>
      <p:ext uri="{BB962C8B-B14F-4D97-AF65-F5344CB8AC3E}">
        <p14:creationId xmlns:p14="http://schemas.microsoft.com/office/powerpoint/2010/main" val="335930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开发人员评价：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785793" y="2458029"/>
            <a:ext cx="10970777" cy="3088089"/>
          </a:xfrm>
          <a:prstGeom prst="rect">
            <a:avLst/>
          </a:prstGeom>
        </p:spPr>
        <p:txBody>
          <a:bodyPr wrap="square">
            <a:spAutoFit/>
          </a:bodyPr>
          <a:lstStyle/>
          <a:p>
            <a:pPr algn="just">
              <a:lnSpc>
                <a:spcPct val="173000"/>
              </a:lnSpc>
              <a:spcBef>
                <a:spcPts val="1300"/>
              </a:spcBef>
              <a:spcAft>
                <a:spcPts val="1300"/>
              </a:spcAft>
            </a:pPr>
            <a:r>
              <a:rPr lang="zh-CN" altLang="en-US" sz="4400" b="1" kern="100" dirty="0" smtClean="0">
                <a:latin typeface="Cambria" panose="02040503050406030204" pitchFamily="18" charset="0"/>
                <a:ea typeface="宋体" panose="02010600030101010101" pitchFamily="2" charset="-122"/>
              </a:rPr>
              <a:t>李骏</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endPar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lnSpc>
                <a:spcPct val="173000"/>
              </a:lnSpc>
              <a:spcBef>
                <a:spcPts val="1300"/>
              </a:spcBef>
              <a:spcAft>
                <a:spcPts val="1300"/>
              </a:spcAft>
            </a:pP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我们开发的程序中</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李骏承当了一个至关重要的角色，他是我们小组的主要“输出”，我们的程序能够编写出来，他功不可没。</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7161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开发人员评价：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785793" y="2458029"/>
            <a:ext cx="10970777" cy="3833550"/>
          </a:xfrm>
          <a:prstGeom prst="rect">
            <a:avLst/>
          </a:prstGeom>
        </p:spPr>
        <p:txBody>
          <a:bodyPr wrap="square">
            <a:spAutoFit/>
          </a:bodyPr>
          <a:lstStyle/>
          <a:p>
            <a:pPr algn="just">
              <a:lnSpc>
                <a:spcPct val="173000"/>
              </a:lnSpc>
              <a:spcBef>
                <a:spcPts val="1300"/>
              </a:spcBef>
              <a:spcAft>
                <a:spcPts val="1300"/>
              </a:spcAft>
            </a:pPr>
            <a:r>
              <a:rPr lang="zh-CN" altLang="en-US" sz="4400" b="1" kern="100" dirty="0" smtClean="0">
                <a:latin typeface="Cambria" panose="02040503050406030204" pitchFamily="18" charset="0"/>
                <a:ea typeface="宋体" panose="02010600030101010101" pitchFamily="2" charset="-122"/>
              </a:rPr>
              <a:t>林豪</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endPar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lnSpc>
                <a:spcPct val="173000"/>
              </a:lnSpc>
              <a:spcBef>
                <a:spcPts val="1300"/>
              </a:spcBef>
              <a:spcAft>
                <a:spcPts val="1300"/>
              </a:spcAft>
            </a:pP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我们开发的程序中</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林豪承当了编写众多文档、以及为之前文档迭代的角色，我们的开发文档的攥写，一部分代码的编写，都是很重要的工作。</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008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05</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a:t>Five</a:t>
            </a:r>
            <a:endParaRPr lang="en-US" altLang="zh-CN" sz="2000" dirty="0"/>
          </a:p>
          <a:p>
            <a:r>
              <a:rPr lang="zh-CN" altLang="en-US" sz="2000" dirty="0" smtClean="0"/>
              <a:t>项目总结</a:t>
            </a:r>
            <a:endParaRPr lang="zh-CN" altLang="en-US" sz="2000" dirty="0"/>
          </a:p>
        </p:txBody>
      </p:sp>
      <p:sp>
        <p:nvSpPr>
          <p:cNvPr id="10" name="矩形 9"/>
          <p:cNvSpPr/>
          <p:nvPr/>
        </p:nvSpPr>
        <p:spPr>
          <a:xfrm>
            <a:off x="0" y="1401123"/>
            <a:ext cx="10200094" cy="923330"/>
          </a:xfrm>
          <a:prstGeom prst="rect">
            <a:avLst/>
          </a:prstGeom>
        </p:spPr>
        <p:txBody>
          <a:bodyPr wrap="square">
            <a:spAutoFit/>
          </a:bodyPr>
          <a:lstStyle/>
          <a:p>
            <a:pPr indent="266700" algn="just">
              <a:spcAft>
                <a:spcPts val="0"/>
              </a:spcAft>
            </a:pPr>
            <a:r>
              <a:rPr lang="zh-CN" altLang="en-US" sz="5400" b="1" kern="100" dirty="0" smtClean="0">
                <a:latin typeface="Calibri" panose="020F0502020204030204" pitchFamily="34" charset="0"/>
                <a:ea typeface="宋体" panose="02010600030101010101" pitchFamily="2" charset="-122"/>
                <a:cs typeface="Times New Roman" panose="02020603050405020304" pitchFamily="18" charset="0"/>
              </a:rPr>
              <a:t>开发人员评价：</a:t>
            </a:r>
            <a:endParaRPr lang="zh-CN" altLang="zh-CN" sz="5400" b="1"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785793" y="2458029"/>
            <a:ext cx="10970777" cy="3088089"/>
          </a:xfrm>
          <a:prstGeom prst="rect">
            <a:avLst/>
          </a:prstGeom>
        </p:spPr>
        <p:txBody>
          <a:bodyPr wrap="square">
            <a:spAutoFit/>
          </a:bodyPr>
          <a:lstStyle/>
          <a:p>
            <a:pPr algn="just">
              <a:lnSpc>
                <a:spcPct val="173000"/>
              </a:lnSpc>
              <a:spcBef>
                <a:spcPts val="1300"/>
              </a:spcBef>
              <a:spcAft>
                <a:spcPts val="1300"/>
              </a:spcAft>
            </a:pPr>
            <a:r>
              <a:rPr lang="zh-CN" altLang="en-US" sz="4400" b="1" kern="100" dirty="0" smtClean="0">
                <a:latin typeface="Cambria" panose="02040503050406030204" pitchFamily="18" charset="0"/>
                <a:ea typeface="宋体" panose="02010600030101010101" pitchFamily="2" charset="-122"/>
              </a:rPr>
              <a:t>周南</a:t>
            </a:r>
            <a:r>
              <a:rPr lang="en-US" altLang="zh-CN" sz="2800" kern="100" dirty="0">
                <a:latin typeface="Calibri" panose="020F0502020204030204" pitchFamily="34" charset="0"/>
                <a:ea typeface="宋体" panose="02010600030101010101" pitchFamily="2" charset="-122"/>
                <a:cs typeface="Times New Roman" panose="02020603050405020304" pitchFamily="18" charset="0"/>
              </a:rPr>
              <a:t>	</a:t>
            </a:r>
            <a:endPar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lnSpc>
                <a:spcPct val="173000"/>
              </a:lnSpc>
              <a:spcBef>
                <a:spcPts val="1300"/>
              </a:spcBef>
              <a:spcAft>
                <a:spcPts val="1300"/>
              </a:spcAft>
            </a:pP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zh-CN" sz="2800" kern="100" dirty="0">
                <a:latin typeface="Calibri" panose="020F0502020204030204" pitchFamily="34" charset="0"/>
                <a:ea typeface="宋体" panose="02010600030101010101" pitchFamily="2" charset="-122"/>
                <a:cs typeface="Times New Roman" panose="02020603050405020304" pitchFamily="18" charset="0"/>
              </a:rPr>
              <a:t>我们开发的程序中</a:t>
            </a:r>
            <a:r>
              <a:rPr lang="zh-CN" altLang="zh-CN" sz="2800"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周南承当了编写文档</a:t>
            </a:r>
            <a:r>
              <a:rPr lang="en-US" altLang="zh-CN" sz="2800" kern="100" dirty="0" err="1" smtClean="0">
                <a:latin typeface="Calibri" panose="020F0502020204030204" pitchFamily="34" charset="0"/>
                <a:ea typeface="宋体" panose="02010600030101010101" pitchFamily="2" charset="-122"/>
                <a:cs typeface="Times New Roman" panose="02020603050405020304" pitchFamily="18" charset="0"/>
              </a:rPr>
              <a:t>ppt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、制作各类图形的角色，我们的界面原型的制作，优良</a:t>
            </a:r>
            <a:r>
              <a:rPr lang="en-US" altLang="zh-CN" sz="2800" kern="100" dirty="0" err="1" smtClean="0">
                <a:latin typeface="Calibri" panose="020F0502020204030204" pitchFamily="34" charset="0"/>
                <a:ea typeface="宋体" panose="02010600030101010101" pitchFamily="2" charset="-122"/>
                <a:cs typeface="Times New Roman" panose="02020603050405020304" pitchFamily="18" charset="0"/>
              </a:rPr>
              <a:t>ppt</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的制作，都离不开他的努力。</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69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1754326"/>
          </a:xfrm>
          <a:prstGeom prst="rect">
            <a:avLst/>
          </a:prstGeom>
          <a:noFill/>
        </p:spPr>
        <p:txBody>
          <a:bodyPr wrap="square" rtlCol="0">
            <a:spAutoFit/>
          </a:bodyPr>
          <a:lstStyle/>
          <a:p>
            <a:r>
              <a:rPr lang="en-US" altLang="zh-CN" sz="5400" b="1" dirty="0">
                <a:solidFill>
                  <a:schemeClr val="bg1"/>
                </a:solidFill>
              </a:rPr>
              <a:t>Part 02</a:t>
            </a:r>
          </a:p>
          <a:p>
            <a:r>
              <a:rPr lang="zh-CN" altLang="en-US" sz="5400" dirty="0" smtClean="0">
                <a:solidFill>
                  <a:schemeClr val="bg1"/>
                </a:solidFill>
              </a:rPr>
              <a:t>编写及测试准备</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06</a:t>
            </a:r>
            <a:endParaRPr lang="en-US" altLang="zh-CN" sz="5400" b="1" dirty="0">
              <a:solidFill>
                <a:schemeClr val="bg1"/>
              </a:solidFill>
            </a:endParaRPr>
          </a:p>
          <a:p>
            <a:r>
              <a:rPr lang="zh-CN" altLang="en-US" sz="5400" dirty="0" smtClean="0">
                <a:solidFill>
                  <a:schemeClr val="bg1"/>
                </a:solidFill>
              </a:rPr>
              <a:t>参考资料</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1561472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06</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Six</a:t>
            </a:r>
            <a:endParaRPr lang="en-US" altLang="zh-CN" sz="2000" dirty="0"/>
          </a:p>
          <a:p>
            <a:r>
              <a:rPr lang="zh-CN" altLang="en-US" sz="2000" dirty="0"/>
              <a:t>参考资料</a:t>
            </a:r>
            <a:endParaRPr lang="zh-CN" altLang="en-US" sz="2000" dirty="0"/>
          </a:p>
        </p:txBody>
      </p:sp>
      <p:sp>
        <p:nvSpPr>
          <p:cNvPr id="2" name="矩形 1"/>
          <p:cNvSpPr/>
          <p:nvPr/>
        </p:nvSpPr>
        <p:spPr>
          <a:xfrm>
            <a:off x="1650999" y="1625600"/>
            <a:ext cx="9440333" cy="4401205"/>
          </a:xfrm>
          <a:prstGeom prst="rect">
            <a:avLst/>
          </a:prstGeom>
        </p:spPr>
        <p:txBody>
          <a:bodyPr wrap="square">
            <a:spAutoFit/>
          </a:bodyPr>
          <a:lstStyle/>
          <a:p>
            <a:pPr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参考资料：</a:t>
            </a:r>
          </a:p>
          <a:p>
            <a:pPr indent="266700" algn="just">
              <a:spcAft>
                <a:spcPts val="0"/>
              </a:spcAft>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张海藩，牟永敏</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《软件工程导论（第</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6</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版）》</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北京</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清华大学出版社，</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2013</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王延平</a:t>
            </a:r>
            <a:r>
              <a:rPr lang="zh-CN"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a:t>
            </a:r>
            <a:r>
              <a:rPr lang="en-US" altLang="zh-CN" sz="2800" b="1" kern="100" dirty="0">
                <a:solidFill>
                  <a:srgbClr val="2F2F2F"/>
                </a:solidFill>
                <a:latin typeface="Arial" panose="020B0604020202020204" pitchFamily="34" charset="0"/>
                <a:ea typeface="宋体" panose="02010600030101010101" pitchFamily="2" charset="-122"/>
                <a:cs typeface="Times New Roman" panose="02020603050405020304" pitchFamily="18" charset="0"/>
              </a:rPr>
              <a:t>21</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天精通微信小程序开发》</a:t>
            </a:r>
            <a:r>
              <a:rPr lang="zh-CN"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en-US"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北京</a:t>
            </a:r>
            <a:r>
              <a:rPr lang="en-US" altLang="zh-CN" sz="2800" b="1" kern="100" dirty="0">
                <a:solidFill>
                  <a:srgbClr val="2F2F2F"/>
                </a:solidFill>
                <a:latin typeface="Arial" panose="020B0604020202020204" pitchFamily="34" charset="0"/>
                <a:ea typeface="宋体" panose="02010600030101010101" pitchFamily="2" charset="-122"/>
                <a:cs typeface="Times New Roman" panose="02020603050405020304" pitchFamily="18" charset="0"/>
              </a:rPr>
              <a:t>:</a:t>
            </a: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电子工业出版社</a:t>
            </a:r>
            <a:r>
              <a:rPr lang="en-US" altLang="zh-CN" sz="2800" b="1" kern="100" dirty="0">
                <a:solidFill>
                  <a:srgbClr val="2F2F2F"/>
                </a:solidFill>
                <a:latin typeface="Arial" panose="020B0604020202020204" pitchFamily="34" charset="0"/>
                <a:ea typeface="宋体" panose="02010600030101010101" pitchFamily="2" charset="-122"/>
                <a:cs typeface="Times New Roman" panose="02020603050405020304" pitchFamily="18" charset="0"/>
              </a:rPr>
              <a:t> 2017.2</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sz="2800" b="1" kern="100" dirty="0">
                <a:solidFill>
                  <a:srgbClr val="2F2F2F"/>
                </a:solidFill>
                <a:latin typeface="Arial" panose="020B0604020202020204" pitchFamily="34" charset="0"/>
                <a:ea typeface="宋体" panose="02010600030101010101" pitchFamily="2" charset="-122"/>
                <a:cs typeface="Arial" panose="020B0604020202020204" pitchFamily="34" charset="0"/>
              </a:rPr>
              <a:t>微信小程序官方开发指南</a:t>
            </a:r>
            <a:r>
              <a:rPr lang="zh-CN" altLang="zh-CN" sz="2800" b="1" kern="100" dirty="0">
                <a:solidFill>
                  <a:srgbClr val="2F2F2F"/>
                </a:solidFill>
                <a:latin typeface="Calibri" panose="020F0502020204030204" pitchFamily="34" charset="0"/>
                <a:ea typeface="Arial" panose="020B0604020202020204" pitchFamily="34" charset="0"/>
                <a:cs typeface="Times New Roman" panose="02020603050405020304" pitchFamily="18" charset="0"/>
              </a:rPr>
              <a:t> </a:t>
            </a:r>
            <a:r>
              <a:rPr lang="en-US" altLang="zh-CN" sz="2800" b="1" u="sng" kern="100" dirty="0">
                <a:solidFill>
                  <a:srgbClr val="0000FF"/>
                </a:solidFill>
                <a:latin typeface="Calibri" panose="020F0502020204030204" pitchFamily="34" charset="0"/>
                <a:ea typeface="宋体" panose="02010600030101010101" pitchFamily="2" charset="-122"/>
                <a:cs typeface="Times New Roman" panose="02020603050405020304" pitchFamily="18" charset="0"/>
                <a:hlinkClick r:id="rId3"/>
              </a:rPr>
              <a:t>https://developers.weixin.qq.com</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Kyle Simpson </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《你不知道的</a:t>
            </a: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JavaScript</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》北京</a:t>
            </a: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人民邮电出版社</a:t>
            </a:r>
            <a:r>
              <a:rPr lang="zh-CN" altLang="zh-CN" sz="2800" b="1" kern="100" dirty="0">
                <a:solidFill>
                  <a:srgbClr val="333333"/>
                </a:solidFill>
                <a:latin typeface="Calibri" panose="020F0502020204030204" pitchFamily="34" charset="0"/>
                <a:ea typeface="Arial" panose="020B0604020202020204" pitchFamily="34" charset="0"/>
                <a:cs typeface="Times New Roman" panose="02020603050405020304" pitchFamily="18" charset="0"/>
              </a:rPr>
              <a:t> </a:t>
            </a:r>
            <a:r>
              <a:rPr lang="en-US" altLang="zh-CN" sz="2800" b="1" kern="100" dirty="0">
                <a:solidFill>
                  <a:srgbClr val="333333"/>
                </a:solidFill>
                <a:latin typeface="Calibri" panose="020F0502020204030204" pitchFamily="34" charset="0"/>
                <a:ea typeface="Arial" panose="020B0604020202020204" pitchFamily="34" charset="0"/>
                <a:cs typeface="Times New Roman" panose="02020603050405020304" pitchFamily="18" charset="0"/>
              </a:rPr>
              <a:t>2015.4</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en-US" altLang="zh-CN" sz="2800" b="1" kern="100" dirty="0">
                <a:solidFill>
                  <a:srgbClr val="333333"/>
                </a:solidFill>
                <a:latin typeface="Arial" panose="020B0604020202020204" pitchFamily="34" charset="0"/>
                <a:ea typeface="宋体" panose="02010600030101010101" pitchFamily="2" charset="-122"/>
                <a:cs typeface="Times New Roman" panose="02020603050405020304" pitchFamily="18" charset="0"/>
              </a:rPr>
              <a:t>GB T-8567-2006</a:t>
            </a:r>
            <a:r>
              <a:rPr lang="zh-CN" altLang="zh-CN" sz="2800" b="1" kern="100" dirty="0">
                <a:solidFill>
                  <a:srgbClr val="333333"/>
                </a:solidFill>
                <a:latin typeface="Arial" panose="020B0604020202020204" pitchFamily="34" charset="0"/>
                <a:ea typeface="宋体" panose="02010600030101010101" pitchFamily="2" charset="-122"/>
                <a:cs typeface="Arial" panose="020B0604020202020204" pitchFamily="34" charset="0"/>
              </a:rPr>
              <a:t>计算机软件文档编制规范</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607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7713337" cy="2585323"/>
          </a:xfrm>
          <a:prstGeom prst="rect">
            <a:avLst/>
          </a:prstGeom>
          <a:noFill/>
        </p:spPr>
        <p:txBody>
          <a:bodyPr wrap="square" rtlCol="0">
            <a:spAutoFit/>
          </a:bodyPr>
          <a:lstStyle/>
          <a:p>
            <a:r>
              <a:rPr lang="en-US" altLang="zh-CN" sz="5400" b="1" dirty="0">
                <a:solidFill>
                  <a:schemeClr val="bg1"/>
                </a:solidFill>
              </a:rPr>
              <a:t>Part </a:t>
            </a:r>
            <a:r>
              <a:rPr lang="en-US" altLang="zh-CN" sz="5400" b="1" dirty="0" smtClean="0">
                <a:solidFill>
                  <a:schemeClr val="bg1"/>
                </a:solidFill>
              </a:rPr>
              <a:t>07</a:t>
            </a:r>
            <a:endParaRPr lang="en-US" altLang="zh-CN" sz="5400" b="1" dirty="0">
              <a:solidFill>
                <a:schemeClr val="bg1"/>
              </a:solidFill>
            </a:endParaRPr>
          </a:p>
          <a:p>
            <a:r>
              <a:rPr lang="zh-CN" altLang="en-US" sz="5400" dirty="0" smtClean="0">
                <a:solidFill>
                  <a:schemeClr val="bg1"/>
                </a:solidFill>
              </a:rPr>
              <a:t>绩效评价</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extLst>
      <p:ext uri="{BB962C8B-B14F-4D97-AF65-F5344CB8AC3E}">
        <p14:creationId xmlns:p14="http://schemas.microsoft.com/office/powerpoint/2010/main" val="207796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85794" y="433700"/>
            <a:ext cx="865206" cy="706755"/>
          </a:xfrm>
          <a:prstGeom prst="rect">
            <a:avLst/>
          </a:prstGeom>
          <a:noFill/>
        </p:spPr>
        <p:txBody>
          <a:bodyPr wrap="square" rtlCol="0">
            <a:spAutoFit/>
          </a:bodyPr>
          <a:lstStyle/>
          <a:p>
            <a:r>
              <a:rPr lang="en-US" altLang="zh-CN" sz="4000" b="1" u="sng" dirty="0" smtClean="0">
                <a:solidFill>
                  <a:srgbClr val="1A9895"/>
                </a:solidFill>
              </a:rPr>
              <a:t>07</a:t>
            </a:r>
            <a:endParaRPr lang="zh-CN" altLang="en-US" sz="4000" u="sng" dirty="0">
              <a:solidFill>
                <a:srgbClr val="1A9895"/>
              </a:solidFill>
            </a:endParaRPr>
          </a:p>
        </p:txBody>
      </p:sp>
      <p:sp>
        <p:nvSpPr>
          <p:cNvPr id="9" name="矩形 8"/>
          <p:cNvSpPr/>
          <p:nvPr/>
        </p:nvSpPr>
        <p:spPr>
          <a:xfrm>
            <a:off x="1651000" y="464477"/>
            <a:ext cx="4692650" cy="706755"/>
          </a:xfrm>
          <a:prstGeom prst="rect">
            <a:avLst/>
          </a:prstGeom>
        </p:spPr>
        <p:txBody>
          <a:bodyPr wrap="square">
            <a:spAutoFit/>
          </a:bodyPr>
          <a:lstStyle/>
          <a:p>
            <a:r>
              <a:rPr lang="en-US" altLang="zh-CN" sz="2000" dirty="0"/>
              <a:t>Part </a:t>
            </a:r>
            <a:r>
              <a:rPr lang="en-US" altLang="zh-CN" sz="2000" dirty="0" smtClean="0"/>
              <a:t>Seven</a:t>
            </a:r>
            <a:endParaRPr lang="en-US" altLang="zh-CN" sz="2000" dirty="0"/>
          </a:p>
          <a:p>
            <a:r>
              <a:rPr lang="zh-CN" altLang="en-US" sz="2000" dirty="0" smtClean="0"/>
              <a:t>绩效评价</a:t>
            </a:r>
            <a:endParaRPr lang="zh-CN" altLang="en-US" sz="2000" dirty="0"/>
          </a:p>
        </p:txBody>
      </p:sp>
      <p:pic>
        <p:nvPicPr>
          <p:cNvPr id="5" name="图片 4"/>
          <p:cNvPicPr>
            <a:picLocks noChangeAspect="1"/>
          </p:cNvPicPr>
          <p:nvPr/>
        </p:nvPicPr>
        <p:blipFill>
          <a:blip r:embed="rId3"/>
          <a:stretch>
            <a:fillRect/>
          </a:stretch>
        </p:blipFill>
        <p:spPr>
          <a:xfrm>
            <a:off x="242888" y="1292678"/>
            <a:ext cx="11706225" cy="4991100"/>
          </a:xfrm>
          <a:prstGeom prst="rect">
            <a:avLst/>
          </a:prstGeom>
        </p:spPr>
      </p:pic>
    </p:spTree>
    <p:extLst>
      <p:ext uri="{BB962C8B-B14F-4D97-AF65-F5344CB8AC3E}">
        <p14:creationId xmlns:p14="http://schemas.microsoft.com/office/powerpoint/2010/main" val="18631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7" y="1165580"/>
            <a:ext cx="10392355" cy="523220"/>
          </a:xfrm>
          <a:prstGeom prst="rect">
            <a:avLst/>
          </a:prstGeom>
          <a:noFill/>
        </p:spPr>
        <p:txBody>
          <a:bodyPr wrap="square" rtlCol="0">
            <a:spAutoFit/>
          </a:bodyPr>
          <a:lstStyle/>
          <a:p>
            <a:r>
              <a:rPr lang="zh-CN" altLang="en-US" sz="2800" b="1" dirty="0" smtClean="0">
                <a:solidFill>
                  <a:schemeClr val="accent2"/>
                </a:solidFill>
                <a:sym typeface="+mn-ea"/>
              </a:rPr>
              <a:t>小组代码规范</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6" name="表格 5"/>
          <p:cNvGraphicFramePr>
            <a:graphicFrameLocks noGrp="1"/>
          </p:cNvGraphicFramePr>
          <p:nvPr/>
        </p:nvGraphicFramePr>
        <p:xfrm>
          <a:off x="1464128" y="1669631"/>
          <a:ext cx="9737272" cy="4721797"/>
        </p:xfrm>
        <a:graphic>
          <a:graphicData uri="http://schemas.openxmlformats.org/drawingml/2006/table">
            <a:tbl>
              <a:tblPr firstRow="1" firstCol="1" bandRow="1">
                <a:tableStyleId>{5C22544A-7EE6-4342-B048-85BDC9FD1C3A}</a:tableStyleId>
              </a:tblPr>
              <a:tblGrid>
                <a:gridCol w="1351701">
                  <a:extLst>
                    <a:ext uri="{9D8B030D-6E8A-4147-A177-3AD203B41FA5}">
                      <a16:colId xmlns:a16="http://schemas.microsoft.com/office/drawing/2014/main" val="2036573459"/>
                    </a:ext>
                  </a:extLst>
                </a:gridCol>
                <a:gridCol w="1494527">
                  <a:extLst>
                    <a:ext uri="{9D8B030D-6E8A-4147-A177-3AD203B41FA5}">
                      <a16:colId xmlns:a16="http://schemas.microsoft.com/office/drawing/2014/main" val="2389221025"/>
                    </a:ext>
                  </a:extLst>
                </a:gridCol>
                <a:gridCol w="6891044">
                  <a:extLst>
                    <a:ext uri="{9D8B030D-6E8A-4147-A177-3AD203B41FA5}">
                      <a16:colId xmlns:a16="http://schemas.microsoft.com/office/drawing/2014/main" val="2646483148"/>
                    </a:ext>
                  </a:extLst>
                </a:gridCol>
              </a:tblGrid>
              <a:tr h="365706">
                <a:tc gridSpan="3">
                  <a:txBody>
                    <a:bodyPr/>
                    <a:lstStyle/>
                    <a:p>
                      <a:pPr algn="ctr">
                        <a:spcAft>
                          <a:spcPts val="0"/>
                        </a:spcAft>
                      </a:pPr>
                      <a:r>
                        <a:rPr lang="en-US" sz="1600" kern="100">
                          <a:effectLst/>
                        </a:rPr>
                        <a:t>G06</a:t>
                      </a:r>
                      <a:r>
                        <a:rPr lang="zh-CN" sz="1600" kern="100">
                          <a:effectLst/>
                        </a:rPr>
                        <a:t>小组</a:t>
                      </a:r>
                      <a:r>
                        <a:rPr lang="en-US" sz="1600" kern="100">
                          <a:effectLst/>
                        </a:rPr>
                        <a:t>BALL_Date</a:t>
                      </a:r>
                      <a:r>
                        <a:rPr lang="zh-CN" sz="1600" kern="100">
                          <a:effectLst/>
                        </a:rPr>
                        <a:t>小组代码规范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42010468"/>
                  </a:ext>
                </a:extLst>
              </a:tr>
              <a:tr h="239994">
                <a:tc>
                  <a:txBody>
                    <a:bodyPr/>
                    <a:lstStyle/>
                    <a:p>
                      <a:pPr algn="just">
                        <a:spcAft>
                          <a:spcPts val="0"/>
                        </a:spcAft>
                      </a:pPr>
                      <a:r>
                        <a:rPr lang="zh-CN" sz="1050" kern="100">
                          <a:effectLst/>
                        </a:rPr>
                        <a:t>序号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类别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执行规范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5723738"/>
                  </a:ext>
                </a:extLst>
              </a:tr>
              <a:tr h="239994">
                <a:tc>
                  <a:txBody>
                    <a:bodyPr/>
                    <a:lstStyle/>
                    <a:p>
                      <a:pPr algn="just">
                        <a:spcAft>
                          <a:spcPts val="0"/>
                        </a:spcAft>
                      </a:pPr>
                      <a:r>
                        <a:rPr lang="en-US" sz="1050" kern="10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代码中的命名不能以下划线、美元符号开头或结尾。</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9316737"/>
                  </a:ext>
                </a:extLst>
              </a:tr>
              <a:tr h="959979">
                <a:tc>
                  <a:txBody>
                    <a:bodyPr/>
                    <a:lstStyle/>
                    <a:p>
                      <a:pPr algn="just">
                        <a:spcAft>
                          <a:spcPts val="0"/>
                        </a:spcAft>
                      </a:pPr>
                      <a:r>
                        <a:rPr lang="en-US" sz="1050" kern="10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代码中的命名严禁使用拼音与英文混合的方式，更不允许直接使用中文的方式。</a:t>
                      </a:r>
                      <a:r>
                        <a:rPr lang="en-US" sz="1050" kern="100">
                          <a:effectLst/>
                        </a:rPr>
                        <a:t> </a:t>
                      </a:r>
                      <a:endParaRPr lang="zh-CN" sz="1050" kern="100">
                        <a:effectLst/>
                      </a:endParaRPr>
                    </a:p>
                    <a:p>
                      <a:pPr algn="just">
                        <a:spcAft>
                          <a:spcPts val="0"/>
                        </a:spcAft>
                      </a:pPr>
                      <a:r>
                        <a:rPr lang="zh-CN" sz="1050" kern="100">
                          <a:effectLst/>
                        </a:rPr>
                        <a:t>说明：正确的英文拼写和语法可以让阅读者易于理解，避免歧义。注意，即使纯拼音命名方式也要避免采用。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9792886"/>
                  </a:ext>
                </a:extLst>
              </a:tr>
              <a:tr h="479989">
                <a:tc>
                  <a:txBody>
                    <a:bodyPr/>
                    <a:lstStyle/>
                    <a:p>
                      <a:pPr algn="just">
                        <a:spcAft>
                          <a:spcPts val="0"/>
                        </a:spcAft>
                      </a:pPr>
                      <a:r>
                        <a:rPr lang="en-US" sz="1050" kern="100">
                          <a:effectLst/>
                        </a:rPr>
                        <a:t>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方法名、参数名、成员变量、局部变量都统一必须遵从驼峰形式，如</a:t>
                      </a:r>
                      <a:r>
                        <a:rPr lang="en-US" sz="1050" kern="100">
                          <a:effectLst/>
                        </a:rPr>
                        <a:t>UserAvatarUrl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9853481"/>
                  </a:ext>
                </a:extLst>
              </a:tr>
              <a:tr h="479989">
                <a:tc>
                  <a:txBody>
                    <a:bodyPr/>
                    <a:lstStyle/>
                    <a:p>
                      <a:pPr algn="just">
                        <a:spcAft>
                          <a:spcPts val="0"/>
                        </a:spcAft>
                      </a:pPr>
                      <a:r>
                        <a:rPr lang="en-US" sz="1050" kern="100">
                          <a:effectLst/>
                        </a:rPr>
                        <a:t>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命名风格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常量命名全部大写，单词间用下划线隔开，力求语义表达完整清楚。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1196235"/>
                  </a:ext>
                </a:extLst>
              </a:tr>
              <a:tr h="1199973">
                <a:tc>
                  <a:txBody>
                    <a:bodyPr/>
                    <a:lstStyle/>
                    <a:p>
                      <a:pPr algn="just">
                        <a:spcAft>
                          <a:spcPts val="0"/>
                        </a:spcAft>
                      </a:pPr>
                      <a:r>
                        <a:rPr lang="en-US" sz="1050" kern="100">
                          <a:effectLst/>
                        </a:rPr>
                        <a:t>2.1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代码格式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gn="just">
                        <a:spcAft>
                          <a:spcPts val="0"/>
                        </a:spcAft>
                        <a:buFont typeface="+mj-lt"/>
                        <a:buAutoNum type="arabicPeriod"/>
                        <a:tabLst>
                          <a:tab pos="198120" algn="l"/>
                        </a:tabLst>
                      </a:pPr>
                      <a:r>
                        <a:rPr lang="zh-CN" sz="1050" kern="100">
                          <a:effectLst/>
                        </a:rPr>
                        <a:t>大括号的使用约定。如果是大括号内为空，则简洁地写成</a:t>
                      </a:r>
                      <a:r>
                        <a:rPr lang="en-US" sz="1050" kern="100">
                          <a:effectLst/>
                        </a:rPr>
                        <a:t>{}</a:t>
                      </a:r>
                      <a:r>
                        <a:rPr lang="zh-CN" sz="1050" kern="100">
                          <a:effectLst/>
                        </a:rPr>
                        <a:t>即可，不需要换行；如果是非空代码块则：</a:t>
                      </a:r>
                    </a:p>
                    <a:p>
                      <a:pPr algn="just">
                        <a:spcAft>
                          <a:spcPts val="0"/>
                        </a:spcAft>
                      </a:pPr>
                      <a:r>
                        <a:rPr lang="en-US" sz="1050" kern="100">
                          <a:effectLst/>
                        </a:rPr>
                        <a:t>I.</a:t>
                      </a:r>
                      <a:r>
                        <a:rPr lang="zh-CN" sz="1050" kern="100">
                          <a:effectLst/>
                        </a:rPr>
                        <a:t>左大括号前不换行。</a:t>
                      </a:r>
                    </a:p>
                    <a:p>
                      <a:pPr algn="just">
                        <a:spcAft>
                          <a:spcPts val="0"/>
                        </a:spcAft>
                      </a:pPr>
                      <a:r>
                        <a:rPr lang="en-US" sz="1050" kern="100">
                          <a:effectLst/>
                        </a:rPr>
                        <a:t>Ii.</a:t>
                      </a:r>
                      <a:r>
                        <a:rPr lang="zh-CN" sz="1050" kern="100">
                          <a:effectLst/>
                        </a:rPr>
                        <a:t>左大括号后换行。</a:t>
                      </a:r>
                    </a:p>
                    <a:p>
                      <a:pPr algn="just">
                        <a:spcAft>
                          <a:spcPts val="0"/>
                        </a:spcAft>
                      </a:pPr>
                      <a:r>
                        <a:rPr lang="en-US" sz="1050" kern="100">
                          <a:effectLst/>
                        </a:rPr>
                        <a:t>Iii.</a:t>
                      </a:r>
                      <a:r>
                        <a:rPr lang="zh-CN" sz="1050" kern="100">
                          <a:effectLst/>
                        </a:rPr>
                        <a:t>右大括号前换行。</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766459"/>
                  </a:ext>
                </a:extLst>
              </a:tr>
              <a:tr h="276184">
                <a:tc>
                  <a:txBody>
                    <a:bodyPr/>
                    <a:lstStyle/>
                    <a:p>
                      <a:pPr algn="just">
                        <a:spcAft>
                          <a:spcPts val="0"/>
                        </a:spcAft>
                      </a:pPr>
                      <a:r>
                        <a:rPr lang="en-US" sz="1050" kern="100">
                          <a:effectLst/>
                        </a:rPr>
                        <a:t>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代码格式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注释的双斜线与注释内容紧挨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00204037"/>
                  </a:ext>
                </a:extLst>
              </a:tr>
              <a:tr h="479989">
                <a:tc>
                  <a:txBody>
                    <a:bodyPr/>
                    <a:lstStyle/>
                    <a:p>
                      <a:pPr algn="just">
                        <a:spcAft>
                          <a:spcPts val="0"/>
                        </a:spcAft>
                      </a:pPr>
                      <a:r>
                        <a:rPr lang="en-US" sz="1050" kern="100">
                          <a:effectLst/>
                        </a:rPr>
                        <a:t>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代码格式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没有必要增加若干空格来使某一行的字符与上一行对应位置的字符对齐。</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3349938"/>
                  </a:ext>
                </a:extLst>
              </a:tr>
            </a:tbl>
          </a:graphicData>
        </a:graphic>
      </p:graphicFrame>
    </p:spTree>
    <p:extLst>
      <p:ext uri="{BB962C8B-B14F-4D97-AF65-F5344CB8AC3E}">
        <p14:creationId xmlns:p14="http://schemas.microsoft.com/office/powerpoint/2010/main" val="154838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extLst>
              <p:ext uri="{D42A27DB-BD31-4B8C-83A1-F6EECF244321}">
                <p14:modId xmlns:p14="http://schemas.microsoft.com/office/powerpoint/2010/main" val="550989035"/>
              </p:ext>
            </p:extLst>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1285306097"/>
                    </a:ext>
                  </a:extLst>
                </a:gridCol>
                <a:gridCol w="663753">
                  <a:extLst>
                    <a:ext uri="{9D8B030D-6E8A-4147-A177-3AD203B41FA5}">
                      <a16:colId xmlns:a16="http://schemas.microsoft.com/office/drawing/2014/main" val="2223932407"/>
                    </a:ext>
                  </a:extLst>
                </a:gridCol>
                <a:gridCol w="3677654">
                  <a:extLst>
                    <a:ext uri="{9D8B030D-6E8A-4147-A177-3AD203B41FA5}">
                      <a16:colId xmlns:a16="http://schemas.microsoft.com/office/drawing/2014/main" val="3510481052"/>
                    </a:ext>
                  </a:extLst>
                </a:gridCol>
              </a:tblGrid>
              <a:tr h="602387">
                <a:tc>
                  <a:txBody>
                    <a:bodyPr/>
                    <a:lstStyle/>
                    <a:p>
                      <a:pPr algn="ctr">
                        <a:spcAft>
                          <a:spcPts val="600"/>
                        </a:spcAft>
                      </a:pPr>
                      <a:r>
                        <a:rPr lang="zh-CN" sz="1050" kern="100">
                          <a:effectLst/>
                        </a:rPr>
                        <a:t>评审对象：</a:t>
                      </a:r>
                      <a:r>
                        <a:rPr lang="en-US" sz="1050" kern="100">
                          <a:effectLst/>
                        </a:rPr>
                        <a:t>fill_detail	</a:t>
                      </a:r>
                      <a:endParaRPr lang="zh-CN" sz="1050" kern="10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047796981"/>
                  </a:ext>
                </a:extLst>
              </a:tr>
              <a:tr h="150597">
                <a:tc>
                  <a:txBody>
                    <a:bodyPr/>
                    <a:lstStyle/>
                    <a:p>
                      <a:pPr algn="ctr">
                        <a:spcAft>
                          <a:spcPts val="600"/>
                        </a:spcAft>
                      </a:pPr>
                      <a:r>
                        <a:rPr lang="zh-CN" sz="1050" kern="100">
                          <a:effectLst/>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kern="100">
                          <a:effectLst/>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455852"/>
                  </a:ext>
                </a:extLst>
              </a:tr>
              <a:tr h="150597">
                <a:tc>
                  <a:txBody>
                    <a:bodyPr/>
                    <a:lstStyle/>
                    <a:p>
                      <a:pPr algn="just">
                        <a:spcAft>
                          <a:spcPts val="600"/>
                        </a:spcAft>
                      </a:pPr>
                      <a:r>
                        <a:rPr lang="zh-CN" sz="1050" kern="100">
                          <a:effectLst/>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7163872"/>
                  </a:ext>
                </a:extLst>
              </a:tr>
              <a:tr h="150597">
                <a:tc>
                  <a:txBody>
                    <a:bodyPr/>
                    <a:lstStyle/>
                    <a:p>
                      <a:pPr marL="113030" algn="just">
                        <a:spcAft>
                          <a:spcPts val="600"/>
                        </a:spcAft>
                      </a:pPr>
                      <a:r>
                        <a:rPr lang="zh-CN" sz="1050" kern="100">
                          <a:effectLst/>
                        </a:rPr>
                        <a:t>代码编制是否遵照编码规范？</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9679280"/>
                  </a:ext>
                </a:extLst>
              </a:tr>
              <a:tr h="150597">
                <a:tc>
                  <a:txBody>
                    <a:bodyPr/>
                    <a:lstStyle/>
                    <a:p>
                      <a:pPr marL="113030" algn="just">
                        <a:spcAft>
                          <a:spcPts val="600"/>
                        </a:spcAft>
                      </a:pPr>
                      <a:r>
                        <a:rPr lang="zh-CN" sz="1050" kern="100">
                          <a:effectLst/>
                        </a:rPr>
                        <a:t>缺陷修改是否完全完成？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9670029"/>
                  </a:ext>
                </a:extLst>
              </a:tr>
              <a:tr h="150597">
                <a:tc>
                  <a:txBody>
                    <a:bodyPr/>
                    <a:lstStyle/>
                    <a:p>
                      <a:pPr marL="113030" algn="just">
                        <a:spcAft>
                          <a:spcPts val="600"/>
                        </a:spcAft>
                      </a:pPr>
                      <a:r>
                        <a:rPr lang="zh-CN" sz="1050" kern="100">
                          <a:effectLst/>
                        </a:rPr>
                        <a:t>所有的代码是否风格保持一致？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0209463"/>
                  </a:ext>
                </a:extLst>
              </a:tr>
              <a:tr h="150597">
                <a:tc>
                  <a:txBody>
                    <a:bodyPr/>
                    <a:lstStyle/>
                    <a:p>
                      <a:pPr algn="just">
                        <a:spcAft>
                          <a:spcPts val="600"/>
                        </a:spcAft>
                      </a:pPr>
                      <a:r>
                        <a:rPr lang="zh-CN" sz="1050" kern="100">
                          <a:effectLst/>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519272"/>
                  </a:ext>
                </a:extLst>
              </a:tr>
              <a:tr h="150597">
                <a:tc>
                  <a:txBody>
                    <a:bodyPr/>
                    <a:lstStyle/>
                    <a:p>
                      <a:pPr marL="113030" algn="just">
                        <a:spcAft>
                          <a:spcPts val="600"/>
                        </a:spcAft>
                      </a:pPr>
                      <a:r>
                        <a:rPr lang="zh-CN" sz="1050" kern="100">
                          <a:effectLst/>
                        </a:rPr>
                        <a:t>所有的注释是否是最新的？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4562577"/>
                  </a:ext>
                </a:extLst>
              </a:tr>
              <a:tr h="150597">
                <a:tc>
                  <a:txBody>
                    <a:bodyPr/>
                    <a:lstStyle/>
                    <a:p>
                      <a:pPr marL="113030" algn="just">
                        <a:spcAft>
                          <a:spcPts val="600"/>
                        </a:spcAft>
                      </a:pPr>
                      <a:r>
                        <a:rPr lang="zh-CN" sz="1050" kern="100">
                          <a:effectLst/>
                        </a:rPr>
                        <a:t>所有的注释是清楚和正确？</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611399"/>
                  </a:ext>
                </a:extLst>
              </a:tr>
              <a:tr h="150597">
                <a:tc>
                  <a:txBody>
                    <a:bodyPr/>
                    <a:lstStyle/>
                    <a:p>
                      <a:pPr marL="113030" algn="just">
                        <a:spcAft>
                          <a:spcPts val="600"/>
                        </a:spcAft>
                      </a:pPr>
                      <a:r>
                        <a:rPr lang="zh-CN" sz="1050" kern="100">
                          <a:effectLst/>
                        </a:rPr>
                        <a:t>若代码修改注释是否很方便修改？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469822"/>
                  </a:ext>
                </a:extLst>
              </a:tr>
              <a:tr h="150597">
                <a:tc>
                  <a:txBody>
                    <a:bodyPr/>
                    <a:lstStyle/>
                    <a:p>
                      <a:pPr marL="113030" algn="just">
                        <a:spcAft>
                          <a:spcPts val="600"/>
                        </a:spcAft>
                      </a:pPr>
                      <a:r>
                        <a:rPr lang="zh-CN" sz="1050" kern="100">
                          <a:effectLst/>
                        </a:rPr>
                        <a:t>所有代码异常处理是否都有注释？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6016592"/>
                  </a:ext>
                </a:extLst>
              </a:tr>
              <a:tr h="150597">
                <a:tc>
                  <a:txBody>
                    <a:bodyPr/>
                    <a:lstStyle/>
                    <a:p>
                      <a:pPr marL="113030" algn="just">
                        <a:spcAft>
                          <a:spcPts val="600"/>
                        </a:spcAft>
                      </a:pPr>
                      <a:r>
                        <a:rPr lang="zh-CN" sz="1050" kern="100">
                          <a:effectLst/>
                        </a:rPr>
                        <a:t>每一功能目的是否都有注释？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12181"/>
                  </a:ext>
                </a:extLst>
              </a:tr>
              <a:tr h="150597">
                <a:tc>
                  <a:txBody>
                    <a:bodyPr/>
                    <a:lstStyle/>
                    <a:p>
                      <a:pPr marL="113030" algn="just">
                        <a:spcAft>
                          <a:spcPts val="600"/>
                        </a:spcAft>
                      </a:pPr>
                      <a:r>
                        <a:rPr lang="zh-CN" sz="1050" kern="100">
                          <a:effectLst/>
                        </a:rPr>
                        <a:t>是否按注释类型格式编写注释？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4008054"/>
                  </a:ext>
                </a:extLst>
              </a:tr>
              <a:tr h="301193">
                <a:tc>
                  <a:txBody>
                    <a:bodyPr/>
                    <a:lstStyle/>
                    <a:p>
                      <a:pPr marL="113030" algn="just">
                        <a:spcAft>
                          <a:spcPts val="600"/>
                        </a:spcAft>
                      </a:pPr>
                      <a:r>
                        <a:rPr lang="zh-CN" sz="1050" kern="0">
                          <a:effectLst/>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有些代码类型重复性很高不需要解释</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4113789"/>
                  </a:ext>
                </a:extLst>
              </a:tr>
              <a:tr h="150597">
                <a:tc>
                  <a:txBody>
                    <a:bodyPr/>
                    <a:lstStyle/>
                    <a:p>
                      <a:pPr algn="just">
                        <a:spcAft>
                          <a:spcPts val="600"/>
                        </a:spcAft>
                      </a:pPr>
                      <a:r>
                        <a:rPr lang="zh-CN" sz="1050" kern="100">
                          <a:effectLst/>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1212798"/>
                  </a:ext>
                </a:extLst>
              </a:tr>
              <a:tr h="150597">
                <a:tc>
                  <a:txBody>
                    <a:bodyPr/>
                    <a:lstStyle/>
                    <a:p>
                      <a:pPr marL="113030" algn="just">
                        <a:spcAft>
                          <a:spcPts val="600"/>
                        </a:spcAft>
                      </a:pPr>
                      <a:r>
                        <a:rPr lang="zh-CN" sz="1050" kern="100">
                          <a:effectLst/>
                        </a:rPr>
                        <a:t>所有变量的命名是否依照规则？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1498053"/>
                  </a:ext>
                </a:extLst>
              </a:tr>
              <a:tr h="150597">
                <a:tc>
                  <a:txBody>
                    <a:bodyPr/>
                    <a:lstStyle/>
                    <a:p>
                      <a:pPr marL="113030" algn="just">
                        <a:spcAft>
                          <a:spcPts val="600"/>
                        </a:spcAft>
                      </a:pPr>
                      <a:r>
                        <a:rPr lang="zh-CN" sz="1050" kern="100">
                          <a:effectLst/>
                        </a:rPr>
                        <a:t>循环嵌套是否优化到最少？</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94514"/>
                  </a:ext>
                </a:extLst>
              </a:tr>
              <a:tr h="150597">
                <a:tc>
                  <a:txBody>
                    <a:bodyPr/>
                    <a:lstStyle/>
                    <a:p>
                      <a:pPr marL="113030" algn="just">
                        <a:spcAft>
                          <a:spcPts val="600"/>
                        </a:spcAft>
                      </a:pPr>
                      <a:r>
                        <a:rPr lang="zh-CN" sz="1050" kern="100">
                          <a:effectLst/>
                        </a:rPr>
                        <a:t>所有代码是否易懂？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86717385"/>
                  </a:ext>
                </a:extLst>
              </a:tr>
              <a:tr h="301193">
                <a:tc>
                  <a:txBody>
                    <a:bodyPr/>
                    <a:lstStyle/>
                    <a:p>
                      <a:pPr marL="113030" algn="just">
                        <a:spcAft>
                          <a:spcPts val="600"/>
                        </a:spcAft>
                      </a:pPr>
                      <a:r>
                        <a:rPr lang="zh-CN" sz="1050" kern="100">
                          <a:effectLst/>
                        </a:rPr>
                        <a:t>所有设计要求是否都实现？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rPr>
                        <a:t>只包含了时间、日期、人数的选择，尚未包含球场信息。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7454488"/>
                  </a:ext>
                </a:extLst>
              </a:tr>
              <a:tr h="150597">
                <a:tc>
                  <a:txBody>
                    <a:bodyPr/>
                    <a:lstStyle/>
                    <a:p>
                      <a:pPr algn="just">
                        <a:spcAft>
                          <a:spcPts val="600"/>
                        </a:spcAft>
                      </a:pPr>
                      <a:r>
                        <a:rPr lang="zh-CN" sz="1050" kern="100">
                          <a:effectLst/>
                        </a:rPr>
                        <a:t>其它</a:t>
                      </a:r>
                      <a:r>
                        <a:rPr lang="en-US" sz="1050" kern="100">
                          <a:effectLst/>
                        </a:rPr>
                        <a:t>(</a:t>
                      </a:r>
                      <a:r>
                        <a:rPr lang="zh-CN" sz="1050" kern="100">
                          <a:effectLst/>
                        </a:rPr>
                        <a:t>根据情况添加</a:t>
                      </a: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3183434"/>
                  </a:ext>
                </a:extLst>
              </a:tr>
              <a:tr h="150597">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079777"/>
                  </a:ext>
                </a:extLst>
              </a:tr>
              <a:tr h="150597">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01249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extLst>
              <p:ext uri="{D42A27DB-BD31-4B8C-83A1-F6EECF244321}">
                <p14:modId xmlns:p14="http://schemas.microsoft.com/office/powerpoint/2010/main" val="1252943006"/>
              </p:ext>
            </p:extLst>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1285306097"/>
                    </a:ext>
                  </a:extLst>
                </a:gridCol>
                <a:gridCol w="663753">
                  <a:extLst>
                    <a:ext uri="{9D8B030D-6E8A-4147-A177-3AD203B41FA5}">
                      <a16:colId xmlns:a16="http://schemas.microsoft.com/office/drawing/2014/main" val="2223932407"/>
                    </a:ext>
                  </a:extLst>
                </a:gridCol>
                <a:gridCol w="3677654">
                  <a:extLst>
                    <a:ext uri="{9D8B030D-6E8A-4147-A177-3AD203B41FA5}">
                      <a16:colId xmlns:a16="http://schemas.microsoft.com/office/drawing/2014/main" val="351048105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sz="1050" kern="100" dirty="0" smtClean="0">
                          <a:effectLst/>
                        </a:rPr>
                        <a:t>find</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047796981"/>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455852"/>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71638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967928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967002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020946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5192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456257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61139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46982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601659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1218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4008054"/>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3154113789"/>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121279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149805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945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86717385"/>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745448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3183434"/>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079777"/>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012490"/>
                  </a:ext>
                </a:extLst>
              </a:tr>
            </a:tbl>
          </a:graphicData>
        </a:graphic>
      </p:graphicFrame>
    </p:spTree>
    <p:extLst>
      <p:ext uri="{BB962C8B-B14F-4D97-AF65-F5344CB8AC3E}">
        <p14:creationId xmlns:p14="http://schemas.microsoft.com/office/powerpoint/2010/main" val="394108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47508" y="1165580"/>
            <a:ext cx="9292360" cy="523220"/>
          </a:xfrm>
          <a:prstGeom prst="rect">
            <a:avLst/>
          </a:prstGeom>
          <a:noFill/>
        </p:spPr>
        <p:txBody>
          <a:bodyPr wrap="square" rtlCol="0">
            <a:spAutoFit/>
          </a:bodyPr>
          <a:lstStyle/>
          <a:p>
            <a:r>
              <a:rPr lang="zh-CN" altLang="en-US" sz="2800" b="1" dirty="0" smtClean="0">
                <a:solidFill>
                  <a:schemeClr val="accent2"/>
                </a:solidFill>
                <a:sym typeface="+mn-ea"/>
              </a:rPr>
              <a:t>内部代码走查</a:t>
            </a:r>
            <a:endParaRPr lang="en-US" altLang="zh-CN" sz="2800" b="1" dirty="0">
              <a:solidFill>
                <a:schemeClr val="accent2"/>
              </a:solidFill>
              <a:sym typeface="+mn-ea"/>
            </a:endParaRPr>
          </a:p>
        </p:txBody>
      </p:sp>
      <p:sp>
        <p:nvSpPr>
          <p:cNvPr id="4" name="文本框 3"/>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5" name="矩形 4"/>
          <p:cNvSpPr/>
          <p:nvPr/>
        </p:nvSpPr>
        <p:spPr>
          <a:xfrm>
            <a:off x="1651000" y="433700"/>
            <a:ext cx="4692650" cy="706755"/>
          </a:xfrm>
          <a:prstGeom prst="rect">
            <a:avLst/>
          </a:prstGeom>
        </p:spPr>
        <p:txBody>
          <a:bodyPr wrap="square">
            <a:spAutoFit/>
          </a:bodyPr>
          <a:lstStyle/>
          <a:p>
            <a:r>
              <a:rPr lang="en-US" altLang="zh-CN" sz="2000" dirty="0"/>
              <a:t>Part Two</a:t>
            </a:r>
          </a:p>
          <a:p>
            <a:r>
              <a:rPr lang="zh-CN" altLang="en-US" sz="2000" dirty="0" smtClean="0"/>
              <a:t>编写及测试准备</a:t>
            </a:r>
            <a:endParaRPr lang="zh-CN" altLang="en-US" sz="2000" dirty="0"/>
          </a:p>
        </p:txBody>
      </p:sp>
      <p:graphicFrame>
        <p:nvGraphicFramePr>
          <p:cNvPr id="10" name="表格 9"/>
          <p:cNvGraphicFramePr>
            <a:graphicFrameLocks noGrp="1"/>
          </p:cNvGraphicFramePr>
          <p:nvPr>
            <p:extLst>
              <p:ext uri="{D42A27DB-BD31-4B8C-83A1-F6EECF244321}">
                <p14:modId xmlns:p14="http://schemas.microsoft.com/office/powerpoint/2010/main" val="1064433205"/>
              </p:ext>
            </p:extLst>
          </p:nvPr>
        </p:nvGraphicFramePr>
        <p:xfrm>
          <a:off x="2123803" y="1866598"/>
          <a:ext cx="8439694" cy="4282846"/>
        </p:xfrm>
        <a:graphic>
          <a:graphicData uri="http://schemas.openxmlformats.org/drawingml/2006/table">
            <a:tbl>
              <a:tblPr>
                <a:tableStyleId>{5C22544A-7EE6-4342-B048-85BDC9FD1C3A}</a:tableStyleId>
              </a:tblPr>
              <a:tblGrid>
                <a:gridCol w="4098287">
                  <a:extLst>
                    <a:ext uri="{9D8B030D-6E8A-4147-A177-3AD203B41FA5}">
                      <a16:colId xmlns:a16="http://schemas.microsoft.com/office/drawing/2014/main" val="1285306097"/>
                    </a:ext>
                  </a:extLst>
                </a:gridCol>
                <a:gridCol w="663753">
                  <a:extLst>
                    <a:ext uri="{9D8B030D-6E8A-4147-A177-3AD203B41FA5}">
                      <a16:colId xmlns:a16="http://schemas.microsoft.com/office/drawing/2014/main" val="2223932407"/>
                    </a:ext>
                  </a:extLst>
                </a:gridCol>
                <a:gridCol w="3677654">
                  <a:extLst>
                    <a:ext uri="{9D8B030D-6E8A-4147-A177-3AD203B41FA5}">
                      <a16:colId xmlns:a16="http://schemas.microsoft.com/office/drawing/2014/main" val="3510481052"/>
                    </a:ext>
                  </a:extLst>
                </a:gridCol>
              </a:tblGrid>
              <a:tr h="602387">
                <a:tc>
                  <a:txBody>
                    <a:bodyPr/>
                    <a:lstStyle/>
                    <a:p>
                      <a:pPr algn="ctr">
                        <a:spcAft>
                          <a:spcPts val="600"/>
                        </a:spcAft>
                      </a:pPr>
                      <a:r>
                        <a:rPr lang="zh-CN" sz="1050" kern="100" dirty="0">
                          <a:effectLst/>
                        </a:rPr>
                        <a:t>评审对象</a:t>
                      </a:r>
                      <a:r>
                        <a:rPr lang="zh-CN" sz="1050" kern="100" dirty="0" smtClean="0">
                          <a:effectLst/>
                        </a:rPr>
                        <a:t>：</a:t>
                      </a:r>
                      <a:r>
                        <a:rPr lang="en-US" sz="1050" kern="100" dirty="0" smtClean="0">
                          <a:effectLst/>
                        </a:rPr>
                        <a:t>group</a:t>
                      </a: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gridSpan="2">
                  <a:txBody>
                    <a:bodyPr/>
                    <a:lstStyle/>
                    <a:p>
                      <a:pPr algn="just">
                        <a:spcAft>
                          <a:spcPts val="0"/>
                        </a:spcAft>
                      </a:pPr>
                      <a:r>
                        <a:rPr lang="zh-CN" sz="1050" kern="100">
                          <a:effectLst/>
                        </a:rPr>
                        <a:t>评审日期：</a:t>
                      </a:r>
                      <a:r>
                        <a:rPr lang="en-US" sz="1050" kern="100">
                          <a:effectLst/>
                        </a:rPr>
                        <a:t>2019-05-26</a:t>
                      </a:r>
                      <a:endParaRPr lang="zh-CN" sz="1050" kern="100">
                        <a:effectLst/>
                      </a:endParaRPr>
                    </a:p>
                    <a:p>
                      <a:pPr algn="just">
                        <a:spcAft>
                          <a:spcPts val="0"/>
                        </a:spcAft>
                      </a:pPr>
                      <a:r>
                        <a:rPr lang="zh-CN" sz="1050" kern="100">
                          <a:effectLst/>
                        </a:rPr>
                        <a:t>开发人：李骏</a:t>
                      </a:r>
                    </a:p>
                    <a:p>
                      <a:pPr algn="just">
                        <a:spcAft>
                          <a:spcPts val="0"/>
                        </a:spcAft>
                      </a:pPr>
                      <a:r>
                        <a:rPr lang="zh-CN" sz="1050" kern="100">
                          <a:effectLst/>
                        </a:rPr>
                        <a:t>检查人：周南</a:t>
                      </a:r>
                    </a:p>
                    <a:p>
                      <a:pPr algn="ctr">
                        <a:spcAft>
                          <a:spcPts val="60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4047796981"/>
                  </a:ext>
                </a:extLst>
              </a:tr>
              <a:tr h="150597">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600"/>
                        </a:spcAft>
                      </a:pPr>
                      <a:r>
                        <a:rPr lang="zh-CN" sz="1050" b="1" kern="100">
                          <a:effectLst/>
                          <a:latin typeface="Times New Roman" panose="02020603050405020304" pitchFamily="18" charset="0"/>
                          <a:ea typeface="宋体" panose="02010600030101010101" pitchFamily="2" charset="-122"/>
                        </a:rPr>
                        <a:t>否，指出问题所在或解释理由</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8455852"/>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总体</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671638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代码编制是否遵照编码规范？</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9679280"/>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缺陷修改是否完全完成？</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967002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所有的代码是否风格保持一致？</a:t>
                      </a:r>
                    </a:p>
                  </a:txBody>
                  <a:tcPr marL="68580" marR="68580" marT="0" marB="0"/>
                </a:tc>
                <a:tc>
                  <a:txBody>
                    <a:bodyPr/>
                    <a:lstStyle/>
                    <a:p>
                      <a:pPr algn="just">
                        <a:spcAft>
                          <a:spcPts val="600"/>
                        </a:spcAft>
                      </a:pPr>
                      <a:r>
                        <a:rPr lang="zh-CN" altLang="en-US" sz="1050" kern="100" dirty="0" smtClean="0">
                          <a:effectLst/>
                          <a:latin typeface="Times New Roman" panose="02020603050405020304" pitchFamily="18" charset="0"/>
                          <a:ea typeface="宋体" panose="02010600030101010101" pitchFamily="2" charset="-122"/>
                        </a:rPr>
                        <a:t>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r>
                        <a:rPr lang="zh-CN" altLang="en-US" sz="1050" kern="100" dirty="0" smtClean="0">
                          <a:effectLst/>
                          <a:latin typeface="Times New Roman" panose="02020603050405020304" pitchFamily="18" charset="0"/>
                          <a:ea typeface="宋体" panose="02010600030101010101" pitchFamily="2" charset="-122"/>
                        </a:rPr>
                        <a:t>代码由多名组员完成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0209463"/>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注释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51927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所有的注释是否是最新的？</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4562577"/>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所有的注释是清楚和正确？</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5611399"/>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若代码修改注释是否很方便修改？</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46982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所有代码异常处理是否都有注释？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6016592"/>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每一功能目的是否都有注释？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312181"/>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是否按注释类型格式编写注释？</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64008054"/>
                  </a:ext>
                </a:extLst>
              </a:tr>
              <a:tr h="301193">
                <a:tc>
                  <a:txBody>
                    <a:bodyPr/>
                    <a:lstStyle/>
                    <a:p>
                      <a:pPr marL="113030" algn="just">
                        <a:spcAft>
                          <a:spcPts val="600"/>
                        </a:spcAft>
                      </a:pPr>
                      <a:r>
                        <a:rPr lang="zh-CN" sz="1050" kern="0">
                          <a:solidFill>
                            <a:srgbClr val="000000"/>
                          </a:solidFill>
                          <a:effectLst/>
                          <a:latin typeface="Times New Roman" panose="02020603050405020304" pitchFamily="18" charset="0"/>
                          <a:ea typeface="宋体" panose="02010600030101010101" pitchFamily="2" charset="-122"/>
                        </a:rPr>
                        <a:t>代码注释量是否达到了规定值？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否</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有些代码类型重复性很高不需要解释</a:t>
                      </a:r>
                    </a:p>
                  </a:txBody>
                  <a:tcPr marL="68580" marR="68580" marT="0" marB="0"/>
                </a:tc>
                <a:extLst>
                  <a:ext uri="{0D108BD9-81ED-4DB2-BD59-A6C34878D82A}">
                    <a16:rowId xmlns:a16="http://schemas.microsoft.com/office/drawing/2014/main" val="3154113789"/>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源代码质量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1212798"/>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所有变量的命名是否依照规则？</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01498053"/>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循环嵌套是否优化到最少？</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94514"/>
                  </a:ext>
                </a:extLst>
              </a:tr>
              <a:tr h="150597">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所有代码是否易懂？</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86717385"/>
                  </a:ext>
                </a:extLst>
              </a:tr>
              <a:tr h="301193">
                <a:tc>
                  <a:txBody>
                    <a:bodyPr/>
                    <a:lstStyle/>
                    <a:p>
                      <a:pPr marL="113030" algn="just">
                        <a:spcAft>
                          <a:spcPts val="600"/>
                        </a:spcAft>
                      </a:pPr>
                      <a:r>
                        <a:rPr lang="zh-CN" sz="1050" kern="100">
                          <a:effectLst/>
                          <a:latin typeface="Times New Roman" panose="02020603050405020304" pitchFamily="18" charset="0"/>
                          <a:ea typeface="宋体" panose="02010600030101010101" pitchFamily="2" charset="-122"/>
                        </a:rPr>
                        <a:t>所有设计要求是否都实现？</a:t>
                      </a:r>
                    </a:p>
                  </a:txBody>
                  <a:tcPr marL="68580" marR="68580" marT="0" marB="0"/>
                </a:tc>
                <a:tc>
                  <a:txBody>
                    <a:bodyPr/>
                    <a:lstStyle/>
                    <a:p>
                      <a:pPr algn="just">
                        <a:spcAft>
                          <a:spcPts val="600"/>
                        </a:spcAft>
                      </a:pPr>
                      <a:r>
                        <a:rPr lang="zh-CN" sz="1050" kern="100">
                          <a:effectLst/>
                          <a:latin typeface="Times New Roman" panose="02020603050405020304" pitchFamily="18" charset="0"/>
                          <a:ea typeface="宋体" panose="02010600030101010101" pitchFamily="2" charset="-122"/>
                        </a:rPr>
                        <a:t>是</a:t>
                      </a: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7454488"/>
                  </a:ext>
                </a:extLst>
              </a:tr>
              <a:tr h="150597">
                <a:tc>
                  <a:txBody>
                    <a:bodyPr/>
                    <a:lstStyle/>
                    <a:p>
                      <a:pPr algn="just">
                        <a:spcAft>
                          <a:spcPts val="600"/>
                        </a:spcAft>
                      </a:pPr>
                      <a:r>
                        <a:rPr lang="zh-CN" sz="1050" b="1" kern="100">
                          <a:effectLst/>
                          <a:latin typeface="Times New Roman" panose="02020603050405020304" pitchFamily="18" charset="0"/>
                          <a:ea typeface="宋体" panose="02010600030101010101" pitchFamily="2" charset="-122"/>
                        </a:rPr>
                        <a:t>其它</a:t>
                      </a:r>
                      <a:r>
                        <a:rPr lang="en-US" sz="1050" b="1" kern="100">
                          <a:effectLst/>
                          <a:latin typeface="Times New Roman" panose="02020603050405020304" pitchFamily="18" charset="0"/>
                          <a:ea typeface="宋体" panose="02010600030101010101" pitchFamily="2" charset="-122"/>
                        </a:rPr>
                        <a:t>(</a:t>
                      </a:r>
                      <a:r>
                        <a:rPr lang="zh-CN" sz="1050" b="1" kern="100">
                          <a:effectLst/>
                          <a:latin typeface="Times New Roman" panose="02020603050405020304" pitchFamily="18" charset="0"/>
                          <a:ea typeface="宋体" panose="02010600030101010101" pitchFamily="2" charset="-122"/>
                        </a:rPr>
                        <a:t>根据情况添加</a:t>
                      </a:r>
                      <a:r>
                        <a:rPr lang="en-US" sz="1050" b="1" kern="100">
                          <a:effectLst/>
                          <a:latin typeface="Times New Roman" panose="02020603050405020304" pitchFamily="18" charset="0"/>
                          <a:ea typeface="宋体" panose="02010600030101010101" pitchFamily="2" charset="-122"/>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3183434"/>
                  </a:ext>
                </a:extLst>
              </a:tr>
              <a:tr h="150597">
                <a:tc>
                  <a:txBody>
                    <a:bodyPr/>
                    <a:lstStyle/>
                    <a:p>
                      <a:pPr algn="just">
                        <a:spcAft>
                          <a:spcPts val="600"/>
                        </a:spcAft>
                      </a:pPr>
                      <a:r>
                        <a:rPr lang="en-US" sz="1050" b="1"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079777"/>
                  </a:ext>
                </a:extLst>
              </a:tr>
              <a:tr h="150597">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81012490"/>
                  </a:ext>
                </a:extLst>
              </a:tr>
            </a:tbl>
          </a:graphicData>
        </a:graphic>
      </p:graphicFrame>
    </p:spTree>
    <p:extLst>
      <p:ext uri="{BB962C8B-B14F-4D97-AF65-F5344CB8AC3E}">
        <p14:creationId xmlns:p14="http://schemas.microsoft.com/office/powerpoint/2010/main" val="397715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4477</Words>
  <Application>Microsoft Office PowerPoint</Application>
  <PresentationFormat>宽屏</PresentationFormat>
  <Paragraphs>1708</Paragraphs>
  <Slides>54</Slides>
  <Notes>54</Notes>
  <HiddenSlides>12</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7" baseType="lpstr">
      <vt:lpstr>等线</vt:lpstr>
      <vt:lpstr>宋体</vt:lpstr>
      <vt:lpstr>微软雅黑</vt:lpstr>
      <vt:lpstr>微软雅黑 Light</vt:lpstr>
      <vt:lpstr>Arial</vt:lpstr>
      <vt:lpstr>Calibri</vt:lpstr>
      <vt:lpstr>Calibri Light</vt:lpstr>
      <vt:lpstr>Cambria</vt:lpstr>
      <vt:lpstr>Century Gothic</vt:lpstr>
      <vt:lpstr>Segoe UI Light</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林 豪</cp:lastModifiedBy>
  <cp:revision>553</cp:revision>
  <dcterms:created xsi:type="dcterms:W3CDTF">2015-08-18T02:51:00Z</dcterms:created>
  <dcterms:modified xsi:type="dcterms:W3CDTF">2019-05-26T13:21:39Z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