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97" r:id="rId3"/>
    <p:sldId id="257" r:id="rId4"/>
    <p:sldId id="259" r:id="rId5"/>
    <p:sldId id="283" r:id="rId6"/>
    <p:sldId id="263" r:id="rId7"/>
    <p:sldId id="298" r:id="rId8"/>
    <p:sldId id="260" r:id="rId9"/>
    <p:sldId id="299" r:id="rId10"/>
    <p:sldId id="261" r:id="rId11"/>
    <p:sldId id="265" r:id="rId12"/>
    <p:sldId id="262" r:id="rId13"/>
    <p:sldId id="293" r:id="rId14"/>
    <p:sldId id="281" r:id="rId15"/>
  </p:sldIdLst>
  <p:sldSz cx="9144000" cy="514191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pos="2880">
          <p15:clr>
            <a:srgbClr val="A4A3A4"/>
          </p15:clr>
        </p15:guide>
        <p15:guide id="3" pos="960">
          <p15:clr>
            <a:srgbClr val="A4A3A4"/>
          </p15:clr>
        </p15:guide>
        <p15:guide id="4" pos="3840">
          <p15:clr>
            <a:srgbClr val="A4A3A4"/>
          </p15:clr>
        </p15:guide>
        <p15:guide id="5" pos="47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8C0"/>
    <a:srgbClr val="725F42"/>
    <a:srgbClr val="957B55"/>
    <a:srgbClr val="FFFFFF"/>
    <a:srgbClr val="887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1" autoAdjust="0"/>
    <p:restoredTop sz="94660"/>
  </p:normalViewPr>
  <p:slideViewPr>
    <p:cSldViewPr>
      <p:cViewPr varScale="1">
        <p:scale>
          <a:sx n="108" d="100"/>
          <a:sy n="108" d="100"/>
        </p:scale>
        <p:origin x="466" y="77"/>
      </p:cViewPr>
      <p:guideLst>
        <p:guide orient="horz" pos="2186"/>
        <p:guide pos="2880"/>
        <p:guide pos="960"/>
        <p:guide pos="3840"/>
        <p:guide pos="47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637C0-1F94-4FE6-A671-110DD2A13813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7DB20-2E87-4E5B-9441-63DB909E25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063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2B5CC-3DF7-4CFC-BB6F-C9B2D7E763A5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5ADD5-BBEB-4F93-82B1-DE7B6B4BB47C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2943-B4CB-4E58-80ED-70D4653156EC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063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2372E-91EB-4D81-B3DB-61AF1CCE9DF9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A0449-714C-4043-94B6-043E9580E46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3588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3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E23E7-F0A5-4A79-B783-89A6185DC0B7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05986-053F-4097-AEDB-E215373A85D2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363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0363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44253-E442-4C13-8EEC-A801B3F7EA1D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09ED1-3ED6-4381-8897-179CB618D6D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3CA06-B455-459A-804D-50343EDCBDE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7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6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FA8EF-8FBF-4045-9F2E-E626908C9988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B7C7C-798D-42C6-8C92-142E7AA39C7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8863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878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313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57007-EEB5-4E44-BF31-920E4846DD7A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476F1-FB22-4F27-A70A-A2B54760E4A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B703C-E1BB-4CD5-A4F8-10679600BFF0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19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971800"/>
            <a:ext cx="4038600" cy="1620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23B1B-3B57-4F5A-83B2-F06C57B18BA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3588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3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2C129-7450-4A17-B3DA-D1B842132156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10622-D0AB-410D-BD9B-6678D7C42A8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363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0363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76188-6D91-4C51-A641-E86C758C0381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B9886-C5F1-4CAC-B2C7-E7FF91FF14B6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04115-C947-4B3B-8BC9-A0E76F31C3B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7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6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CFA44-D2E3-4DB0-B424-685F0DF4935D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8863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878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313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118C1-1B0D-4999-8545-95E7E76C6762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E3AAC6-B715-4F06-991C-2803DC77D751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C18D2F1-48B6-467B-B212-24FB78A7EC95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microsoft.com/office/2007/relationships/hdphoto" Target="../media/hdphoto1.wdp"/><Relationship Id="rId2" Type="http://schemas.openxmlformats.org/officeDocument/2006/relationships/audio" Target="file:///C:\Users\dzh\Desktop\PPT(025)12-06\&#21830;&#21153;&#19968;.mp3" TargetMode="External"/><Relationship Id="rId1" Type="http://schemas.microsoft.com/office/2007/relationships/media" Target="file:///C:\Users\dzh\Desktop\PPT(025)12-06\&#21830;&#21153;&#19968;.mp3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www.hupu.com/" TargetMode="Externa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商务一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0476656" y="-6145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336"/>
          <a:stretch>
            <a:fillRect/>
          </a:stretch>
        </p:blipFill>
        <p:spPr>
          <a:xfrm>
            <a:off x="30825" y="3942802"/>
            <a:ext cx="9141180" cy="12122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963295" y="911685"/>
            <a:ext cx="1503834" cy="1506875"/>
            <a:chOff x="1589596" y="810715"/>
            <a:chExt cx="2340698" cy="2345431"/>
          </a:xfrm>
        </p:grpSpPr>
        <p:grpSp>
          <p:nvGrpSpPr>
            <p:cNvPr id="36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37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9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201154" y="911685"/>
            <a:ext cx="1503834" cy="1506875"/>
            <a:chOff x="1589596" y="810715"/>
            <a:chExt cx="2340698" cy="2345431"/>
          </a:xfrm>
        </p:grpSpPr>
        <p:grpSp>
          <p:nvGrpSpPr>
            <p:cNvPr id="68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70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9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439013" y="911685"/>
            <a:ext cx="1503834" cy="1506875"/>
            <a:chOff x="1589596" y="810715"/>
            <a:chExt cx="2340698" cy="2345431"/>
          </a:xfrm>
        </p:grpSpPr>
        <p:grpSp>
          <p:nvGrpSpPr>
            <p:cNvPr id="73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75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4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5676871" y="911685"/>
            <a:ext cx="1503834" cy="1506875"/>
            <a:chOff x="1589596" y="810715"/>
            <a:chExt cx="2340698" cy="2345431"/>
          </a:xfrm>
        </p:grpSpPr>
        <p:grpSp>
          <p:nvGrpSpPr>
            <p:cNvPr id="78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80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9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A5C557D-F01B-49ED-BEA8-3E3E10D33B87}"/>
              </a:ext>
            </a:extLst>
          </p:cNvPr>
          <p:cNvGrpSpPr/>
          <p:nvPr/>
        </p:nvGrpSpPr>
        <p:grpSpPr>
          <a:xfrm>
            <a:off x="3531325" y="3410741"/>
            <a:ext cx="2081349" cy="339591"/>
            <a:chOff x="3618785" y="3412604"/>
            <a:chExt cx="2081349" cy="339591"/>
          </a:xfrm>
        </p:grpSpPr>
        <p:sp>
          <p:nvSpPr>
            <p:cNvPr id="82" name="圆角矩形 81"/>
            <p:cNvSpPr/>
            <p:nvPr/>
          </p:nvSpPr>
          <p:spPr bwMode="auto">
            <a:xfrm>
              <a:off x="3712028" y="3418755"/>
              <a:ext cx="1910376" cy="333440"/>
            </a:xfrm>
            <a:prstGeom prst="roundRect">
              <a:avLst/>
            </a:prstGeom>
            <a:solidFill>
              <a:srgbClr val="4147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18785" y="3412604"/>
              <a:ext cx="2081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组长：李骏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266459" y="2723352"/>
            <a:ext cx="6611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球约</a:t>
            </a:r>
            <a:r>
              <a:rPr lang="en-US" altLang="zh-CN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软件介绍</a:t>
            </a:r>
            <a:r>
              <a:rPr lang="en-US" altLang="zh-CN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一款篮球社交软件</a:t>
            </a:r>
          </a:p>
        </p:txBody>
      </p:sp>
      <p:sp>
        <p:nvSpPr>
          <p:cNvPr id="31" name="圆角矩形 81">
            <a:extLst>
              <a:ext uri="{FF2B5EF4-FFF2-40B4-BE49-F238E27FC236}">
                <a16:creationId xmlns:a16="http://schemas.microsoft.com/office/drawing/2014/main" id="{017E4A0D-6239-41D1-AAD4-434829590C74}"/>
              </a:ext>
            </a:extLst>
          </p:cNvPr>
          <p:cNvSpPr/>
          <p:nvPr/>
        </p:nvSpPr>
        <p:spPr bwMode="auto">
          <a:xfrm>
            <a:off x="3646227" y="3908087"/>
            <a:ext cx="1910376" cy="333440"/>
          </a:xfrm>
          <a:prstGeom prst="roundRect">
            <a:avLst/>
          </a:prstGeom>
          <a:solidFill>
            <a:srgbClr val="4147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TextBox 82">
            <a:extLst>
              <a:ext uri="{FF2B5EF4-FFF2-40B4-BE49-F238E27FC236}">
                <a16:creationId xmlns:a16="http://schemas.microsoft.com/office/drawing/2014/main" id="{30A26244-73EE-4239-8899-DC33486F608E}"/>
              </a:ext>
            </a:extLst>
          </p:cNvPr>
          <p:cNvSpPr txBox="1"/>
          <p:nvPr/>
        </p:nvSpPr>
        <p:spPr>
          <a:xfrm>
            <a:off x="3581426" y="3897874"/>
            <a:ext cx="2096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组员：林豪 周南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5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5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45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95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5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  <p:bldLst>
      <p:bldP spid="84" grpId="0"/>
      <p:bldP spid="31" grpId="0" animBg="1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1482725"/>
            <a:ext cx="9144000" cy="2654300"/>
          </a:xfrm>
          <a:prstGeom prst="rect">
            <a:avLst/>
          </a:prstGeom>
          <a:blipFill dpi="0" rotWithShape="1">
            <a:blip r:embed="rId3"/>
            <a:srcRect/>
            <a:stretch>
              <a:fillRect b="-68481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0" y="1485900"/>
            <a:ext cx="9144000" cy="2646363"/>
          </a:xfrm>
          <a:prstGeom prst="rect">
            <a:avLst/>
          </a:prstGeom>
          <a:solidFill>
            <a:srgbClr val="1848C0">
              <a:alpha val="89803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0" y="361950"/>
            <a:ext cx="3449638" cy="0"/>
          </a:xfrm>
          <a:prstGeom prst="line">
            <a:avLst/>
          </a:prstGeom>
          <a:noFill/>
          <a:ln w="6350">
            <a:solidFill>
              <a:srgbClr val="1848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5690255" y="361950"/>
            <a:ext cx="3453745" cy="0"/>
          </a:xfrm>
          <a:prstGeom prst="line">
            <a:avLst/>
          </a:prstGeom>
          <a:noFill/>
          <a:ln w="6350">
            <a:solidFill>
              <a:srgbClr val="1848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文本框 21">
            <a:hlinkClick r:id="rId4" action="ppaction://hlinksldjump"/>
            <a:extLst>
              <a:ext uri="{FF2B5EF4-FFF2-40B4-BE49-F238E27FC236}">
                <a16:creationId xmlns:a16="http://schemas.microsoft.com/office/drawing/2014/main" id="{1B9373E2-F276-4D89-8F09-1F27E87FBA82}"/>
              </a:ext>
            </a:extLst>
          </p:cNvPr>
          <p:cNvSpPr txBox="1"/>
          <p:nvPr/>
        </p:nvSpPr>
        <p:spPr>
          <a:xfrm>
            <a:off x="8153306" y="439970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A51E1E-D111-4D38-91EB-2148897D925E}"/>
              </a:ext>
            </a:extLst>
          </p:cNvPr>
          <p:cNvSpPr txBox="1"/>
          <p:nvPr/>
        </p:nvSpPr>
        <p:spPr>
          <a:xfrm>
            <a:off x="990694" y="2887856"/>
            <a:ext cx="373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软件工程导论（第</a:t>
            </a:r>
            <a:r>
              <a:rPr lang="en-US" altLang="zh-CN" dirty="0"/>
              <a:t>6</a:t>
            </a:r>
            <a:r>
              <a:rPr lang="zh-CN" altLang="en-US" dirty="0"/>
              <a:t>版）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51E4F8-C68B-42D1-9E02-781F3539B71E}"/>
              </a:ext>
            </a:extLst>
          </p:cNvPr>
          <p:cNvSpPr txBox="1"/>
          <p:nvPr/>
        </p:nvSpPr>
        <p:spPr>
          <a:xfrm>
            <a:off x="990694" y="2310673"/>
            <a:ext cx="335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5"/>
              </a:rPr>
              <a:t>www.hupu.com</a:t>
            </a:r>
            <a:r>
              <a:rPr lang="zh-CN" altLang="en-US" dirty="0"/>
              <a:t>（篮球网站）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/>
      <p:bldP spid="19465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8" y="1744304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小组人员分工</a:t>
            </a: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421410" y="1511729"/>
            <a:ext cx="3811587" cy="3395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宣讲以及结构功能筹备、资料查找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90873" y="1142396"/>
            <a:ext cx="2020887" cy="36933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组长：李骏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00373" y="2654564"/>
            <a:ext cx="3811587" cy="3395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PPT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制作及资料查找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390873" y="2294524"/>
            <a:ext cx="2020887" cy="36933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组员：林豪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400373" y="3984060"/>
            <a:ext cx="3811587" cy="3395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结构图制作以及资料查找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95536" y="3590668"/>
            <a:ext cx="2020887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组员：周南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453745" y="192933"/>
            <a:ext cx="2492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小组人员分工及评价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0" y="361950"/>
            <a:ext cx="3449638" cy="0"/>
          </a:xfrm>
          <a:prstGeom prst="line">
            <a:avLst/>
          </a:prstGeom>
          <a:noFill/>
          <a:ln w="6350">
            <a:solidFill>
              <a:srgbClr val="1848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5690255" y="361950"/>
            <a:ext cx="3453745" cy="0"/>
          </a:xfrm>
          <a:prstGeom prst="line">
            <a:avLst/>
          </a:prstGeom>
          <a:noFill/>
          <a:ln w="6350">
            <a:solidFill>
              <a:srgbClr val="1848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框 18">
            <a:hlinkClick r:id="rId3" action="ppaction://hlinksldjump"/>
            <a:extLst>
              <a:ext uri="{FF2B5EF4-FFF2-40B4-BE49-F238E27FC236}">
                <a16:creationId xmlns:a16="http://schemas.microsoft.com/office/drawing/2014/main" id="{965FED4E-844A-4D6E-857B-D8389062F404}"/>
              </a:ext>
            </a:extLst>
          </p:cNvPr>
          <p:cNvSpPr txBox="1"/>
          <p:nvPr/>
        </p:nvSpPr>
        <p:spPr>
          <a:xfrm>
            <a:off x="8153306" y="439970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21" grpId="0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" y="0"/>
            <a:ext cx="9141180" cy="5141913"/>
          </a:xfrm>
          <a:prstGeom prst="rect">
            <a:avLst/>
          </a:prstGeom>
        </p:spPr>
      </p:pic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26872" y="1973760"/>
            <a:ext cx="5003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THANKS FOR COMING</a:t>
            </a:r>
            <a:endParaRPr lang="zh-CN" altLang="zh-CN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0" y="0"/>
            <a:ext cx="2971842" cy="5141913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381110" y="2038354"/>
            <a:ext cx="2286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381110" y="2830517"/>
            <a:ext cx="2286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1110" y="203757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/>
              <a:t>目录页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383180" y="2482625"/>
            <a:ext cx="22418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1400" b="1" dirty="0">
                <a:solidFill>
                  <a:schemeClr val="bg1"/>
                </a:solidFill>
              </a:rPr>
              <a:t>CONTENTS   PAGE 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724396" y="1123194"/>
            <a:ext cx="470000" cy="464134"/>
            <a:chOff x="4965079" y="546100"/>
            <a:chExt cx="588369" cy="581025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354868" y="1178963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问题描述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724396" y="1807984"/>
            <a:ext cx="470000" cy="464134"/>
            <a:chOff x="4965079" y="546100"/>
            <a:chExt cx="588369" cy="581025"/>
          </a:xfrm>
        </p:grpSpPr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02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>
            <a:hlinkClick r:id="rId4" action="ppaction://hlinksldjump"/>
          </p:cNvPr>
          <p:cNvSpPr txBox="1"/>
          <p:nvPr/>
        </p:nvSpPr>
        <p:spPr>
          <a:xfrm>
            <a:off x="5337716" y="1870774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结构图解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724396" y="2528888"/>
            <a:ext cx="470000" cy="464134"/>
            <a:chOff x="4965079" y="546100"/>
            <a:chExt cx="588369" cy="581025"/>
          </a:xfrm>
        </p:grpSpPr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3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hlinkClick r:id="rId5" action="ppaction://hlinksldjump"/>
          </p:cNvPr>
          <p:cNvSpPr txBox="1"/>
          <p:nvPr/>
        </p:nvSpPr>
        <p:spPr>
          <a:xfrm>
            <a:off x="5337716" y="2591678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功能介绍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724396" y="3249792"/>
            <a:ext cx="470000" cy="464134"/>
            <a:chOff x="4965079" y="546100"/>
            <a:chExt cx="588369" cy="581025"/>
          </a:xfrm>
        </p:grpSpPr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04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337716" y="3312582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参考资料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724396" y="3970696"/>
            <a:ext cx="470000" cy="464134"/>
            <a:chOff x="4965079" y="546100"/>
            <a:chExt cx="588369" cy="581025"/>
          </a:xfrm>
        </p:grpSpPr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05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TextBox 57">
            <a:hlinkClick r:id="rId7" action="ppaction://hlinksldjump"/>
          </p:cNvPr>
          <p:cNvSpPr txBox="1"/>
          <p:nvPr/>
        </p:nvSpPr>
        <p:spPr>
          <a:xfrm>
            <a:off x="5337716" y="4033486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小组人员分工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49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49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49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849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49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849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349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849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349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849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nimBg="1"/>
      <p:bldP spid="5141" grpId="0" animBg="1"/>
      <p:bldP spid="5144" grpId="0" animBg="1"/>
      <p:bldP spid="33" grpId="0"/>
      <p:bldP spid="34" grpId="0"/>
      <p:bldP spid="31" grpId="0"/>
      <p:bldP spid="46" grpId="0"/>
      <p:bldP spid="50" grpId="0"/>
      <p:bldP spid="54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3768" y="1744304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占位符 3"/>
          <p:cNvSpPr txBox="1"/>
          <p:nvPr/>
        </p:nvSpPr>
        <p:spPr>
          <a:xfrm>
            <a:off x="4785077" y="1701258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问题描述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85077" y="2630066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algn="just" eaLnBrk="1" hangingPunct="1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、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如何寻找具有相同爱好的人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、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如何与其一起活动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弧形 15"/>
          <p:cNvSpPr/>
          <p:nvPr/>
        </p:nvSpPr>
        <p:spPr>
          <a:xfrm>
            <a:off x="3092699" y="1305242"/>
            <a:ext cx="2312988" cy="2314575"/>
          </a:xfrm>
          <a:prstGeom prst="arc">
            <a:avLst>
              <a:gd name="adj1" fmla="val 6642635"/>
              <a:gd name="adj2" fmla="val 6509280"/>
            </a:avLst>
          </a:prstGeom>
          <a:ln w="12700">
            <a:solidFill>
              <a:srgbClr val="1848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5933902" y="1328869"/>
            <a:ext cx="2879725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lvl="0"/>
            <a:r>
              <a:rPr lang="zh-CN" altLang="zh-CN" sz="1100" dirty="0"/>
              <a:t>当一个</a:t>
            </a:r>
            <a:r>
              <a:rPr lang="zh-CN" altLang="en-US" sz="1100" dirty="0"/>
              <a:t>篮球爱好</a:t>
            </a:r>
            <a:r>
              <a:rPr lang="zh-CN" altLang="zh-CN" sz="1100" dirty="0"/>
              <a:t>者的水平到达</a:t>
            </a:r>
            <a:r>
              <a:rPr lang="en-US" altLang="zh-CN" sz="1100" dirty="0"/>
              <a:t> </a:t>
            </a:r>
            <a:r>
              <a:rPr lang="zh-CN" altLang="en-US" sz="1100" dirty="0"/>
              <a:t>一定程度</a:t>
            </a:r>
            <a:r>
              <a:rPr lang="zh-CN" altLang="zh-CN" sz="1100" dirty="0"/>
              <a:t>的时候，就需要和</a:t>
            </a:r>
            <a:r>
              <a:rPr lang="zh-CN" altLang="en-US" sz="1100" dirty="0"/>
              <a:t>与自己</a:t>
            </a:r>
            <a:r>
              <a:rPr lang="zh-CN" altLang="zh-CN" sz="1100" dirty="0"/>
              <a:t>不同打法的选手</a:t>
            </a:r>
            <a:r>
              <a:rPr lang="zh-CN" altLang="en-US" sz="1100" dirty="0"/>
              <a:t>相互组队活动，从而发生更好的化学反应。</a:t>
            </a:r>
            <a:r>
              <a:rPr lang="zh-CN" altLang="zh-CN" sz="1100" dirty="0"/>
              <a:t>但我们每个人的圈子因为地理因素，工作生活地点的关系，如果不是厚着脸皮搭讪，很难如意地不断认识新球友。尤其在收费球场，各玩各的，不方便交流。</a:t>
            </a:r>
          </a:p>
        </p:txBody>
      </p:sp>
      <p:sp>
        <p:nvSpPr>
          <p:cNvPr id="31" name="矩形 20"/>
          <p:cNvSpPr>
            <a:spLocks noChangeArrowheads="1"/>
          </p:cNvSpPr>
          <p:nvPr/>
        </p:nvSpPr>
        <p:spPr bwMode="auto">
          <a:xfrm>
            <a:off x="5896224" y="1057592"/>
            <a:ext cx="1811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相同的圈子</a:t>
            </a:r>
          </a:p>
        </p:txBody>
      </p:sp>
      <p:sp>
        <p:nvSpPr>
          <p:cNvPr id="32" name="矩形 21"/>
          <p:cNvSpPr>
            <a:spLocks noChangeArrowheads="1"/>
          </p:cNvSpPr>
          <p:nvPr/>
        </p:nvSpPr>
        <p:spPr bwMode="auto">
          <a:xfrm>
            <a:off x="5954347" y="3129315"/>
            <a:ext cx="2879725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lvl="0"/>
            <a:r>
              <a:rPr lang="zh-CN" altLang="en-US" sz="1100" dirty="0"/>
              <a:t>一个会打球的人对队友</a:t>
            </a:r>
            <a:r>
              <a:rPr lang="zh-CN" altLang="zh-CN" sz="1100" dirty="0"/>
              <a:t>是有要求的，只有水平相当</a:t>
            </a:r>
            <a:r>
              <a:rPr lang="zh-CN" altLang="en-US" sz="1100" dirty="0"/>
              <a:t>的，组队</a:t>
            </a:r>
            <a:r>
              <a:rPr lang="zh-CN" altLang="zh-CN" sz="1100" dirty="0"/>
              <a:t>才能有</a:t>
            </a:r>
            <a:r>
              <a:rPr lang="zh-CN" altLang="en-US" sz="1100" dirty="0"/>
              <a:t>良好的反应</a:t>
            </a:r>
            <a:r>
              <a:rPr lang="zh-CN" altLang="zh-CN" sz="1100" dirty="0"/>
              <a:t>，不然结果只会一方嫌弃另一方。</a:t>
            </a:r>
          </a:p>
        </p:txBody>
      </p:sp>
      <p:sp>
        <p:nvSpPr>
          <p:cNvPr id="33" name="矩形 22"/>
          <p:cNvSpPr>
            <a:spLocks noChangeArrowheads="1"/>
          </p:cNvSpPr>
          <p:nvPr/>
        </p:nvSpPr>
        <p:spPr bwMode="auto">
          <a:xfrm>
            <a:off x="5954347" y="2684677"/>
            <a:ext cx="1811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相同的实力</a:t>
            </a:r>
          </a:p>
        </p:txBody>
      </p:sp>
      <p:sp>
        <p:nvSpPr>
          <p:cNvPr id="34" name="矩形 23"/>
          <p:cNvSpPr>
            <a:spLocks noChangeArrowheads="1"/>
          </p:cNvSpPr>
          <p:nvPr/>
        </p:nvSpPr>
        <p:spPr bwMode="auto">
          <a:xfrm>
            <a:off x="2974985" y="4058746"/>
            <a:ext cx="2879725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zh-CN" sz="1100" dirty="0"/>
              <a:t>所以，如果有一款产品能在这么一方面帮助我们，提高我们在球场上的交友效率，将再好不过。</a:t>
            </a:r>
          </a:p>
        </p:txBody>
      </p:sp>
      <p:sp>
        <p:nvSpPr>
          <p:cNvPr id="36" name="矩形 25"/>
          <p:cNvSpPr>
            <a:spLocks noChangeArrowheads="1"/>
          </p:cNvSpPr>
          <p:nvPr/>
        </p:nvSpPr>
        <p:spPr bwMode="auto">
          <a:xfrm>
            <a:off x="439960" y="1995000"/>
            <a:ext cx="216220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很多时候，我们会发现，当我们想打球的时候，身边都没人打球。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 eaLnBrk="1" hangingPunct="1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同时我们又想认识些志同道合的朋友。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 eaLnBrk="1" hangingPunct="1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在这种时候，我相信我们的约球软件就有了用武之地。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3866231" y="166121"/>
            <a:ext cx="14074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zh-CN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Line 6"/>
          <p:cNvSpPr>
            <a:spLocks noChangeShapeType="1"/>
          </p:cNvSpPr>
          <p:nvPr/>
        </p:nvSpPr>
        <p:spPr bwMode="auto">
          <a:xfrm>
            <a:off x="0" y="361950"/>
            <a:ext cx="3449638" cy="0"/>
          </a:xfrm>
          <a:prstGeom prst="line">
            <a:avLst/>
          </a:prstGeom>
          <a:noFill/>
          <a:ln w="6350">
            <a:solidFill>
              <a:srgbClr val="1848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5690255" y="361950"/>
            <a:ext cx="3453745" cy="0"/>
          </a:xfrm>
          <a:prstGeom prst="line">
            <a:avLst/>
          </a:prstGeom>
          <a:noFill/>
          <a:ln w="6350">
            <a:solidFill>
              <a:srgbClr val="1848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B3FC0E-8FF6-41D5-8B9D-24F166AA2A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614" y="1536334"/>
            <a:ext cx="1810741" cy="1788228"/>
          </a:xfrm>
          <a:prstGeom prst="rect">
            <a:avLst/>
          </a:prstGeom>
        </p:spPr>
      </p:pic>
      <p:sp>
        <p:nvSpPr>
          <p:cNvPr id="46" name="文本框 45">
            <a:hlinkClick r:id="rId4" action="ppaction://hlinksldjump"/>
            <a:extLst>
              <a:ext uri="{FF2B5EF4-FFF2-40B4-BE49-F238E27FC236}">
                <a16:creationId xmlns:a16="http://schemas.microsoft.com/office/drawing/2014/main" id="{A9D53607-FC83-4705-91FA-37BD365FF491}"/>
              </a:ext>
            </a:extLst>
          </p:cNvPr>
          <p:cNvSpPr txBox="1"/>
          <p:nvPr/>
        </p:nvSpPr>
        <p:spPr>
          <a:xfrm>
            <a:off x="8153306" y="439970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sldjump"/>
              </a:rPr>
              <a:t>返回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0" grpId="0"/>
      <p:bldP spid="31" grpId="0"/>
      <p:bldP spid="32" grpId="0"/>
      <p:bldP spid="33" grpId="0"/>
      <p:bldP spid="34" grpId="0"/>
      <p:bldP spid="36" grpId="0"/>
      <p:bldP spid="40" grpId="0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8" y="1744304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结构图解</a:t>
            </a: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690FD62-CCFC-4C9F-9D7D-16B7029F5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924712" cy="5141913"/>
          </a:xfrm>
          <a:prstGeom prst="rect">
            <a:avLst/>
          </a:prstGeom>
        </p:spPr>
      </p:pic>
      <p:sp>
        <p:nvSpPr>
          <p:cNvPr id="8" name="文本框 7">
            <a:hlinkClick r:id="rId3" action="ppaction://hlinksldjump"/>
            <a:extLst>
              <a:ext uri="{FF2B5EF4-FFF2-40B4-BE49-F238E27FC236}">
                <a16:creationId xmlns:a16="http://schemas.microsoft.com/office/drawing/2014/main" id="{1FB2DA5E-FA02-45DB-BF91-087268FC7AFF}"/>
              </a:ext>
            </a:extLst>
          </p:cNvPr>
          <p:cNvSpPr txBox="1"/>
          <p:nvPr/>
        </p:nvSpPr>
        <p:spPr>
          <a:xfrm>
            <a:off x="8153306" y="439970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99950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8" y="1744304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E65B2E-E71F-4EBD-BF2F-CC715EB10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924711" cy="5141913"/>
          </a:xfrm>
          <a:prstGeom prst="rect">
            <a:avLst/>
          </a:prstGeom>
        </p:spPr>
      </p:pic>
      <p:sp>
        <p:nvSpPr>
          <p:cNvPr id="4" name="文本框 3">
            <a:hlinkClick r:id="rId3" action="ppaction://hlinksldjump"/>
            <a:extLst>
              <a:ext uri="{FF2B5EF4-FFF2-40B4-BE49-F238E27FC236}">
                <a16:creationId xmlns:a16="http://schemas.microsoft.com/office/drawing/2014/main" id="{ED2E8FF9-6C80-4FED-B25D-D6CB4FD29045}"/>
              </a:ext>
            </a:extLst>
          </p:cNvPr>
          <p:cNvSpPr txBox="1"/>
          <p:nvPr/>
        </p:nvSpPr>
        <p:spPr>
          <a:xfrm>
            <a:off x="8153306" y="439970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97390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8" y="1744304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..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334</Words>
  <Application>Microsoft Office PowerPoint</Application>
  <PresentationFormat>自定义</PresentationFormat>
  <Paragraphs>66</Paragraphs>
  <Slides>13</Slides>
  <Notes>11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微软雅黑</vt:lpstr>
      <vt:lpstr>Arial</vt:lpstr>
      <vt:lpstr>Calibri</vt:lpstr>
      <vt:lpstr>..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X-DOG</dc:creator>
  <cp:lastModifiedBy>李 骏</cp:lastModifiedBy>
  <cp:revision>64</cp:revision>
  <dcterms:created xsi:type="dcterms:W3CDTF">2015-06-22T07:54:00Z</dcterms:created>
  <dcterms:modified xsi:type="dcterms:W3CDTF">2019-03-01T13:58:17Z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2052-10.1.0.6490</vt:lpwstr>
  </property>
</Properties>
</file>