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gif" ContentType="image/gif"/>
  <Default Extension="m4a" ContentType="audi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9" r:id="rId5"/>
    <p:sldId id="262" r:id="rId6"/>
    <p:sldId id="354" r:id="rId7"/>
    <p:sldId id="309" r:id="rId8"/>
    <p:sldId id="310" r:id="rId9"/>
    <p:sldId id="386" r:id="rId10"/>
    <p:sldId id="268" r:id="rId11"/>
    <p:sldId id="305" r:id="rId12"/>
    <p:sldId id="301" r:id="rId13"/>
    <p:sldId id="311" r:id="rId14"/>
    <p:sldId id="302" r:id="rId15"/>
    <p:sldId id="303" r:id="rId16"/>
    <p:sldId id="304" r:id="rId17"/>
    <p:sldId id="263" r:id="rId18"/>
    <p:sldId id="355" r:id="rId19"/>
    <p:sldId id="358" r:id="rId20"/>
    <p:sldId id="300" r:id="rId21"/>
    <p:sldId id="306" r:id="rId22"/>
    <p:sldId id="307" r:id="rId23"/>
    <p:sldId id="286" r:id="rId24"/>
    <p:sldId id="357" r:id="rId25"/>
    <p:sldId id="356" r:id="rId26"/>
    <p:sldId id="287" r:id="rId27"/>
    <p:sldId id="273" r:id="rId28"/>
    <p:sldId id="288" r:id="rId29"/>
    <p:sldId id="299" r:id="rId30"/>
    <p:sldId id="289" r:id="rId31"/>
    <p:sldId id="291" r:id="rId32"/>
    <p:sldId id="290" r:id="rId33"/>
    <p:sldId id="264" r:id="rId34"/>
    <p:sldId id="292" r:id="rId35"/>
    <p:sldId id="274" r:id="rId36"/>
    <p:sldId id="279" r:id="rId37"/>
    <p:sldId id="359" r:id="rId38"/>
    <p:sldId id="26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895"/>
    <a:srgbClr val="E9E9E9"/>
    <a:srgbClr val="A1D3D0"/>
    <a:srgbClr val="EAEFF7"/>
    <a:srgbClr val="BFBFBF"/>
    <a:srgbClr val="E4E4E4"/>
    <a:srgbClr val="DADADA"/>
    <a:srgbClr val="E7E7E7"/>
    <a:srgbClr val="425B5B"/>
    <a:srgbClr val="002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4" autoAdjust="0"/>
    <p:restoredTop sz="68500" autoAdjust="0"/>
  </p:normalViewPr>
  <p:slideViewPr>
    <p:cSldViewPr snapToGrid="0" snapToObjects="1">
      <p:cViewPr varScale="1">
        <p:scale>
          <a:sx n="59" d="100"/>
          <a:sy n="59" d="100"/>
        </p:scale>
        <p:origin x="1555" y="34"/>
      </p:cViewPr>
      <p:guideLst>
        <p:guide pos="3840"/>
        <p:guide orient="horz" pos="2160"/>
        <p:guide orient="horz" pos="4088"/>
        <p:guide pos="234"/>
        <p:guide pos="742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0474656260451638"/>
          <c:w val="1"/>
          <c:h val="0.956923907669543"/>
        </c:manualLayout>
      </c:layout>
      <c:doughnutChart>
        <c:varyColors val="1"/>
        <c:ser>
          <c:idx val="0"/>
          <c:order val="0"/>
          <c:tx>
            <c:strRef>
              <c:f>Sheet1!$B$1</c:f>
              <c:strCache>
                <c:ptCount val="1"/>
                <c:pt idx="0">
                  <c:v>Q1</c:v>
                </c:pt>
              </c:strCache>
            </c:strRef>
          </c:tx>
          <c:spPr>
            <a:ln w="19050">
              <a:noFill/>
            </a:ln>
          </c:spPr>
          <c:explosion val="0"/>
          <c:dPt>
            <c:idx val="0"/>
            <c:bubble3D val="0"/>
            <c:spPr>
              <a:solidFill>
                <a:srgbClr val="A1D3D0"/>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Sheet1!$B$2:$B$3</c:f>
              <c:numCache>
                <c:formatCode>General</c:formatCode>
                <c:ptCount val="2"/>
                <c:pt idx="0">
                  <c:v>8</c:v>
                </c:pt>
                <c:pt idx="1">
                  <c:v>2</c:v>
                </c:pt>
              </c:numCache>
            </c:numRef>
          </c:val>
        </c:ser>
        <c:ser>
          <c:idx val="1"/>
          <c:order val="1"/>
          <c:tx>
            <c:strRef>
              <c:f>Sheet1!$C$1</c:f>
              <c:strCache>
                <c:ptCount val="1"/>
                <c:pt idx="0">
                  <c:v>Q2</c:v>
                </c:pt>
              </c:strCache>
            </c:strRef>
          </c:tx>
          <c:spPr>
            <a:ln w="19050">
              <a:noFill/>
            </a:ln>
          </c:spPr>
          <c:explosion val="0"/>
          <c:dPt>
            <c:idx val="0"/>
            <c:bubble3D val="0"/>
            <c:spPr>
              <a:no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Sheet1!$C$2:$C$3</c:f>
              <c:numCache>
                <c:formatCode>General</c:formatCode>
                <c:ptCount val="2"/>
                <c:pt idx="0">
                  <c:v>5</c:v>
                </c:pt>
                <c:pt idx="1">
                  <c:v>5</c:v>
                </c:pt>
              </c:numCache>
            </c:numRef>
          </c:val>
        </c:ser>
        <c:ser>
          <c:idx val="2"/>
          <c:order val="2"/>
          <c:tx>
            <c:strRef>
              <c:f>Sheet1!$D$1</c:f>
              <c:strCache>
                <c:ptCount val="1"/>
                <c:pt idx="0">
                  <c:v>Q3</c:v>
                </c:pt>
              </c:strCache>
            </c:strRef>
          </c:tx>
          <c:spPr>
            <a:ln w="19050">
              <a:noFill/>
            </a:ln>
          </c:spPr>
          <c:explosion val="0"/>
          <c:dPt>
            <c:idx val="0"/>
            <c:bubble3D val="0"/>
            <c:spPr>
              <a:solidFill>
                <a:srgbClr val="1A9895"/>
              </a:solidFill>
              <a:ln w="19050">
                <a:noFill/>
              </a:ln>
              <a:effectLst/>
            </c:spPr>
          </c:dPt>
          <c:dPt>
            <c:idx val="1"/>
            <c:bubble3D val="0"/>
            <c:spPr>
              <a:noFill/>
              <a:ln w="19050">
                <a:noFill/>
              </a:ln>
              <a:effectLst/>
            </c:spPr>
          </c:dPt>
          <c:dLbls>
            <c:delete val="1"/>
          </c:dLbls>
          <c:cat>
            <c:strRef>
              <c:f>Sheet1!$A$2:$A$3</c:f>
              <c:strCache>
                <c:ptCount val="2"/>
                <c:pt idx="0">
                  <c:v>A</c:v>
                </c:pt>
                <c:pt idx="1">
                  <c:v>非A</c:v>
                </c:pt>
              </c:strCache>
            </c:strRef>
          </c:cat>
          <c:val>
            <c:numRef>
              <c:f>Sheet1!$D$2:$D$3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0286649780195273"/>
          <c:y val="0.156336985757351"/>
          <c:w val="0.957007811376004"/>
          <c:h val="0.61178169512293"/>
        </c:manualLayout>
      </c:layout>
      <c:lineChart>
        <c:grouping val="standard"/>
        <c:varyColors val="0"/>
        <c:ser>
          <c:idx val="0"/>
          <c:order val="0"/>
          <c:tx>
            <c:strRef>
              <c:f>Sheet1!$B$1</c:f>
              <c:strCache>
                <c:ptCount val="1"/>
                <c:pt idx="0">
                  <c:v>系列 1</c:v>
                </c:pt>
              </c:strCache>
            </c:strRef>
          </c:tx>
          <c:spPr>
            <a:ln w="25400" cap="rnd">
              <a:solidFill>
                <a:schemeClr val="lt1"/>
              </a:solidFill>
              <a:round/>
            </a:ln>
            <a:effectLst>
              <a:outerShdw dist="25400" dir="2700000" algn="tl" rotWithShape="0">
                <a:schemeClr val="accent1"/>
              </a:outerShdw>
            </a:effectLst>
          </c:spPr>
          <c:marker>
            <c:symbol val="none"/>
          </c:marker>
          <c:dPt>
            <c:idx val="1"/>
            <c:marker>
              <c:symbol val="none"/>
            </c:marker>
            <c:bubble3D val="0"/>
            <c:spPr>
              <a:ln w="38100" cap="rnd" cmpd="sng">
                <a:solidFill>
                  <a:schemeClr val="tx1"/>
                </a:solidFill>
                <a:round/>
              </a:ln>
              <a:effectLst>
                <a:outerShdw dist="25400" dir="2700000" algn="tl" rotWithShape="0">
                  <a:schemeClr val="accent1"/>
                </a:outerShdw>
              </a:effectLst>
            </c:spPr>
          </c:dPt>
          <c:dPt>
            <c:idx val="2"/>
            <c:marker>
              <c:symbol val="none"/>
            </c:marker>
            <c:bubble3D val="0"/>
            <c:spPr>
              <a:ln w="38100" cap="rnd">
                <a:solidFill>
                  <a:schemeClr val="tx1"/>
                </a:solidFill>
                <a:round/>
              </a:ln>
              <a:effectLst>
                <a:outerShdw dist="25400" dir="2700000" algn="tl" rotWithShape="0">
                  <a:schemeClr val="accent1"/>
                </a:outerShdw>
              </a:effectLst>
            </c:spPr>
          </c:dPt>
          <c:dLbls>
            <c:dLbl>
              <c:idx val="0"/>
              <c:layout/>
              <c:tx>
                <c:rich>
                  <a:bodyPr rot="0" spcFirstLastPara="1" vertOverflow="ellipsis" vert="horz" wrap="square" lIns="38100" tIns="19050" rIns="38100" bIns="19050" anchor="ctr" anchorCtr="1"/>
                  <a:lstStyle/>
                  <a:p>
                    <a:fld id="{86ca6965-607b-47ff-89a4-641db77231ca}" type="VALUE">
                      <a:t>[VALUE]</a:t>
                    </a:fld>
                    <a:endParaRPr lang="en-US" altLang="zh-CN" b="0" i="0" u="none" strike="noStrike" baseline="0">
                      <a:latin typeface="Arial" panose="020B0604020202020204" pitchFamily="34" charset="0"/>
                      <a:ea typeface="Arial" panose="020B0604020202020204" pitchFamily="34" charset="0"/>
                      <a:cs typeface="+mn-ea"/>
                    </a:endParaRPr>
                  </a:p>
                </c:rich>
              </c:tx>
              <c:dLblPos val="ctr"/>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fld id="{8ee40000-425b-443a-958a-6ddf4a22d654}" type="VALUE">
                      <a:t>[VALUE]</a:t>
                    </a:fld>
                    <a:endParaRPr lang="en-US" altLang="zh-CN" b="0" i="0" u="none" strike="noStrike" baseline="0">
                      <a:latin typeface="Arial" panose="020B0604020202020204" pitchFamily="34" charset="0"/>
                      <a:ea typeface="Arial" panose="020B0604020202020204" pitchFamily="34" charset="0"/>
                      <a:cs typeface="+mn-ea"/>
                    </a:endParaRPr>
                  </a:p>
                </c:rich>
              </c:tx>
              <c:dLblPos val="ctr"/>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1" vertOverflow="ellipsis" vert="horz" wrap="square" lIns="38100" tIns="19050" rIns="38100" bIns="19050" anchor="ctr" anchorCtr="1"/>
                  <a:lstStyle/>
                  <a:p>
                    <a:fld id="{79c5fa82-ca66-4d32-b51d-fb3efc3967da}" type="VALUE">
                      <a:t>[VALUE]</a:t>
                    </a:fld>
                    <a:endParaRPr lang="en-US" altLang="zh-CN" b="0" i="0" u="none" strike="noStrike" baseline="0">
                      <a:latin typeface="Arial" panose="020B0604020202020204" pitchFamily="34" charset="0"/>
                      <a:ea typeface="Arial" panose="020B0604020202020204" pitchFamily="34" charset="0"/>
                      <a:cs typeface="+mn-ea"/>
                    </a:endParaRPr>
                  </a:p>
                </c:rich>
              </c:tx>
              <c:dLblPos val="ctr"/>
              <c:showLegendKey val="0"/>
              <c:showVal val="1"/>
              <c:showCatName val="0"/>
              <c:showSerName val="0"/>
              <c:showPercent val="0"/>
              <c:showBubbleSize val="0"/>
              <c:extLst>
                <c:ext xmlns:c15="http://schemas.microsoft.com/office/drawing/2012/chart" uri="{CE6537A1-D6FC-4f65-9D91-7224C49458BB}"/>
              </c:extLst>
            </c:dLbl>
            <c:spPr>
              <a:solidFill>
                <a:srgbClr val="BFBFBF"/>
              </a:solidFill>
              <a:ln>
                <a:solidFill>
                  <a:srgbClr val="BFBFBF"/>
                </a:solidFill>
              </a:ln>
              <a:effectLst/>
            </c:spPr>
            <c:txPr>
              <a:bodyPr rot="0" spcFirstLastPara="1" vertOverflow="ellipsis" vert="horz" wrap="square" lIns="38100" tIns="19050" rIns="38100" bIns="19050" anchor="ctr" anchorCtr="1">
                <a:spAutoFit/>
              </a:bodyPr>
              <a:lstStyle/>
              <a:p>
                <a:pPr>
                  <a:defRPr lang="zh-CN" sz="2400" b="1" i="0" u="none" strike="noStrike" kern="1200" baseline="0">
                    <a:solidFill>
                      <a:schemeClr val="lt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cat>
            <c:strRef>
              <c:f>Sheet1!$A$2:$A$4</c:f>
              <c:strCache>
                <c:ptCount val="3"/>
                <c:pt idx="0">
                  <c:v>潜在数据</c:v>
                </c:pt>
                <c:pt idx="1">
                  <c:v>满足修复基准透明性的数据</c:v>
                </c:pt>
                <c:pt idx="2">
                  <c:v>仅修改java源代码的数据</c:v>
                </c:pt>
              </c:strCache>
            </c:strRef>
          </c:cat>
          <c:val>
            <c:numRef>
              <c:f>Sheet1!$B$2:$B$4</c:f>
              <c:numCache>
                <c:formatCode>General</c:formatCode>
                <c:ptCount val="3"/>
                <c:pt idx="0">
                  <c:v>9404</c:v>
                </c:pt>
                <c:pt idx="1">
                  <c:v>1332</c:v>
                </c:pt>
                <c:pt idx="2">
                  <c:v>399</c:v>
                </c:pt>
              </c:numCache>
            </c:numRef>
          </c:val>
          <c:smooth val="0"/>
        </c:ser>
        <c:dLbls>
          <c:showLegendKey val="0"/>
          <c:showVal val="1"/>
          <c:showCatName val="0"/>
          <c:showSerName val="0"/>
          <c:showPercent val="0"/>
          <c:showBubbleSize val="0"/>
        </c:dLbls>
        <c:dropLines>
          <c:spPr>
            <a:ln w="12700" cap="flat" cmpd="sng" algn="ctr">
              <a:solidFill>
                <a:schemeClr val="tx1"/>
              </a:solidFill>
              <a:round/>
            </a:ln>
            <a:effectLst/>
          </c:spPr>
        </c:dropLines>
        <c:marker val="0"/>
        <c:smooth val="0"/>
        <c:axId val="532408000"/>
        <c:axId val="532408392"/>
      </c:lineChart>
      <c:catAx>
        <c:axId val="532408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2000" b="0" i="0" u="none" strike="noStrike" kern="1200" spc="30" baseline="0">
                <a:solidFill>
                  <a:schemeClr val="tx1"/>
                </a:solidFill>
                <a:latin typeface="+mn-lt"/>
                <a:ea typeface="+mn-ea"/>
                <a:cs typeface="+mn-cs"/>
              </a:defRPr>
            </a:pPr>
          </a:p>
        </c:txPr>
        <c:crossAx val="532408392"/>
        <c:crosses val="autoZero"/>
        <c:auto val="1"/>
        <c:lblAlgn val="ctr"/>
        <c:lblOffset val="100"/>
        <c:noMultiLvlLbl val="0"/>
      </c:catAx>
      <c:valAx>
        <c:axId val="53240839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lt1"/>
                </a:solidFill>
                <a:latin typeface="+mn-lt"/>
                <a:ea typeface="+mn-ea"/>
                <a:cs typeface="+mn-cs"/>
              </a:defRPr>
            </a:pPr>
          </a:p>
        </c:txPr>
        <c:crossAx val="532408000"/>
        <c:crosses val="autoZero"/>
        <c:crossBetween val="between"/>
      </c:valAx>
      <c:spPr>
        <a:noFill/>
        <a:ln>
          <a:noFill/>
        </a:ln>
        <a:effectLst/>
      </c:spPr>
    </c:plotArea>
    <c:plotVisOnly val="1"/>
    <c:dispBlanksAs val="gap"/>
    <c:showDLblsOverMax val="0"/>
  </c:chart>
  <c:spPr>
    <a:solidFill>
      <a:srgbClr val="E9E9E9">
        <a:alpha val="0"/>
      </a:srgbClr>
    </a:solidFill>
    <a:ln w="9525" cap="flat" cmpd="sng" algn="ctr">
      <a:no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zh-CN" altLang="en-US" sz="2400" b="1" baseline="0" dirty="0"/>
              <a:t>测试</a:t>
            </a:r>
            <a:r>
              <a:rPr lang="zh-CN" sz="2400" b="1" baseline="0" dirty="0"/>
              <a:t>集数据分类</a:t>
            </a:r>
            <a:endParaRPr lang="zh-CN" sz="2400" b="1" baseline="0" dirty="0"/>
          </a:p>
        </c:rich>
      </c:tx>
      <c:layout/>
      <c:overlay val="0"/>
      <c:spPr>
        <a:noFill/>
        <a:ln>
          <a:noFill/>
        </a:ln>
        <a:effectLst/>
      </c:spPr>
    </c:title>
    <c:autoTitleDeleted val="0"/>
    <c:plotArea>
      <c:layout/>
      <c:pieChart>
        <c:varyColors val="1"/>
        <c:ser>
          <c:idx val="0"/>
          <c:order val="0"/>
          <c:tx>
            <c:strRef>
              <c:f>Sheet1!$B$1</c:f>
              <c:strCache>
                <c:ptCount val="1"/>
                <c:pt idx="0">
                  <c:v>销售额</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delete val="1"/>
          </c:dLbls>
          <c:cat>
            <c:strRef>
              <c:f>Sheet1!$A$2:$A$7</c:f>
              <c:strCache>
                <c:ptCount val="6"/>
                <c:pt idx="0">
                  <c:v>条件(if condition)</c:v>
                </c:pt>
                <c:pt idx="1">
                  <c:v>方法调用(method call)</c:v>
                </c:pt>
                <c:pt idx="2">
                  <c:v>变量(Variable)</c:v>
                </c:pt>
                <c:pt idx="3">
                  <c:v>断言(Assert)</c:v>
                </c:pt>
                <c:pt idx="4">
                  <c:v>异常(Exception)</c:v>
                </c:pt>
                <c:pt idx="5">
                  <c:v>其他(Others)</c:v>
                </c:pt>
              </c:strCache>
            </c:strRef>
          </c:cat>
          <c:val>
            <c:numRef>
              <c:f>Sheet1!$B$2:$B$7</c:f>
              <c:numCache>
                <c:formatCode>General</c:formatCode>
                <c:ptCount val="6"/>
                <c:pt idx="0">
                  <c:v>34</c:v>
                </c:pt>
                <c:pt idx="1">
                  <c:v>26</c:v>
                </c:pt>
                <c:pt idx="2">
                  <c:v>12</c:v>
                </c:pt>
                <c:pt idx="3">
                  <c:v>2</c:v>
                </c:pt>
                <c:pt idx="4">
                  <c:v>2</c:v>
                </c:pt>
                <c:pt idx="5">
                  <c:v>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2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8">
  <cs:axisTitle>
    <cs:lnRef idx="0"/>
    <cs:fillRef idx="0"/>
    <cs:effectRef idx="0"/>
    <cs:fontRef idx="minor">
      <a:schemeClr val="lt1"/>
    </cs:fontRef>
    <cs:defRPr sz="1195" b="1" kern="1200"/>
  </cs:axisTitle>
  <cs:categoryAxis>
    <cs:lnRef idx="0">
      <cs:styleClr val="0"/>
    </cs:lnRef>
    <cs:fillRef idx="0"/>
    <cs:effectRef idx="0"/>
    <cs:fontRef idx="minor">
      <a:schemeClr val="lt1"/>
    </cs:fontRef>
    <cs:defRPr sz="1195"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0425C43-DAB4-48B6-B6F8-F499498BE58A}" type="doc">
      <dgm:prSet loTypeId="urn:microsoft.com/office/officeart/2005/8/layout/pyramid3#1" loCatId="pyramid" qsTypeId="urn:microsoft.com/office/officeart/2005/8/quickstyle/simple1#1" qsCatId="simple" csTypeId="urn:microsoft.com/office/officeart/2005/8/colors/accent1_2#1" csCatId="accent1" phldr="1"/>
      <dgm:spPr/>
      <dgm:t>
        <a:bodyPr/>
        <a:lstStyle/>
        <a:p>
          <a:endParaRPr lang="zh-CN" altLang="en-US"/>
        </a:p>
      </dgm:t>
    </dgm:pt>
    <dgm:pt modelId="{3D144A85-AFC2-48BE-8081-FAE8F8654985}">
      <dgm:prSet phldrT="[文本]" custT="1"/>
      <dgm:spPr>
        <a:solidFill>
          <a:srgbClr val="BFBFBF"/>
        </a:solidFill>
        <a:ln>
          <a:solidFill>
            <a:srgbClr val="BFBFBF"/>
          </a:solidFill>
        </a:ln>
      </dgm:spPr>
      <dgm:t>
        <a:bodyPr/>
        <a:lstStyle/>
        <a:p>
          <a:r>
            <a:rPr lang="en-US" altLang="zh-CN" sz="3200" dirty="0">
              <a:solidFill>
                <a:schemeClr val="tx1"/>
              </a:solidFill>
              <a:effectLst/>
              <a:latin typeface="+mn-lt"/>
              <a:ea typeface="+mn-ea"/>
              <a:cs typeface="+mn-cs"/>
            </a:rPr>
            <a:t>316 </a:t>
          </a:r>
          <a:r>
            <a:rPr lang="en-US" altLang="zh-CN" sz="2000" dirty="0">
              <a:solidFill>
                <a:schemeClr val="tx1"/>
              </a:solidFill>
              <a:effectLst/>
              <a:latin typeface="+mn-lt"/>
              <a:ea typeface="+mn-ea"/>
              <a:cs typeface="+mn-cs"/>
            </a:rPr>
            <a:t>(</a:t>
          </a:r>
          <a:r>
            <a:rPr lang="zh-CN" altLang="en-US" sz="2000" dirty="0">
              <a:solidFill>
                <a:schemeClr val="tx1"/>
              </a:solidFill>
              <a:effectLst/>
              <a:latin typeface="+mn-lt"/>
              <a:ea typeface="+mn-ea"/>
              <a:cs typeface="+mn-cs"/>
            </a:rPr>
            <a:t>个以</a:t>
          </a:r>
          <a:r>
            <a:rPr lang="x-none" altLang="zh-CN" sz="2000" dirty="0">
              <a:solidFill>
                <a:schemeClr val="tx1"/>
              </a:solidFill>
              <a:effectLst/>
              <a:latin typeface="+mn-lt"/>
              <a:ea typeface="+mn-ea"/>
              <a:cs typeface="+mn-cs"/>
            </a:rPr>
            <a:t>Java</a:t>
          </a:r>
          <a:r>
            <a:rPr lang="zh-CN" altLang="zh-CN" sz="2000" dirty="0">
              <a:solidFill>
                <a:schemeClr val="tx1"/>
              </a:solidFill>
              <a:effectLst/>
              <a:latin typeface="+mn-lt"/>
              <a:ea typeface="+mn-ea"/>
              <a:cs typeface="+mn-cs"/>
            </a:rPr>
            <a:t>作为主要编程语言</a:t>
          </a:r>
          <a:r>
            <a:rPr lang="zh-CN" altLang="en-US" sz="2000" dirty="0">
              <a:solidFill>
                <a:schemeClr val="tx1"/>
              </a:solidFill>
              <a:effectLst/>
              <a:latin typeface="+mn-lt"/>
              <a:ea typeface="+mn-ea"/>
              <a:cs typeface="+mn-cs"/>
            </a:rPr>
            <a:t>的项目）</a:t>
          </a:r>
          <a:endParaRPr lang="zh-CN" altLang="en-US" sz="2000" dirty="0"/>
        </a:p>
      </dgm:t>
    </dgm:pt>
    <dgm:pt modelId="{8B50D62C-2954-45F0-8A45-9FB254D1EC34}" cxnId="{7FA2EE13-D573-4A98-810D-3281F47F70F1}" type="parTrans">
      <dgm:prSet/>
      <dgm:spPr/>
      <dgm:t>
        <a:bodyPr/>
        <a:lstStyle/>
        <a:p>
          <a:endParaRPr lang="zh-CN" altLang="en-US"/>
        </a:p>
      </dgm:t>
    </dgm:pt>
    <dgm:pt modelId="{20ED9948-2C9A-4616-8F85-809EA78DAC47}" cxnId="{7FA2EE13-D573-4A98-810D-3281F47F70F1}" type="sibTrans">
      <dgm:prSet/>
      <dgm:spPr/>
      <dgm:t>
        <a:bodyPr/>
        <a:lstStyle/>
        <a:p>
          <a:endParaRPr lang="zh-CN" altLang="en-US"/>
        </a:p>
      </dgm:t>
    </dgm:pt>
    <dgm:pt modelId="{4F460B7A-4B5C-4CB4-BEB5-249753EFD077}">
      <dgm:prSet phldrT="[文本]" custT="1"/>
      <dgm:spPr>
        <a:solidFill>
          <a:srgbClr val="A1D3D0"/>
        </a:solidFill>
        <a:ln>
          <a:solidFill>
            <a:srgbClr val="A1D3D0"/>
          </a:solidFill>
        </a:ln>
      </dgm:spPr>
      <dgm:t>
        <a:bodyPr/>
        <a:lstStyle/>
        <a:p>
          <a:r>
            <a:rPr lang="en-US" altLang="zh-CN" sz="3200" dirty="0"/>
            <a:t>117</a:t>
          </a:r>
          <a:r>
            <a:rPr lang="en-US" altLang="zh-CN" sz="2400" dirty="0"/>
            <a:t> </a:t>
          </a:r>
          <a:r>
            <a:rPr lang="zh-CN" altLang="en-US" sz="2000" dirty="0"/>
            <a:t>（个项目活跃性高）</a:t>
          </a:r>
        </a:p>
      </dgm:t>
    </dgm:pt>
    <dgm:pt modelId="{1F526DB5-72C9-4A16-8FFF-2448F6E70992}" cxnId="{7A985181-A85A-4BEB-B8A5-BB654D7E6749}" type="parTrans">
      <dgm:prSet/>
      <dgm:spPr/>
      <dgm:t>
        <a:bodyPr/>
        <a:lstStyle/>
        <a:p>
          <a:endParaRPr lang="zh-CN" altLang="en-US"/>
        </a:p>
      </dgm:t>
    </dgm:pt>
    <dgm:pt modelId="{61A422ED-E252-4607-B59A-D71403CA9DB9}" cxnId="{7A985181-A85A-4BEB-B8A5-BB654D7E6749}" type="sibTrans">
      <dgm:prSet/>
      <dgm:spPr/>
      <dgm:t>
        <a:bodyPr/>
        <a:lstStyle/>
        <a:p>
          <a:endParaRPr lang="zh-CN" altLang="en-US"/>
        </a:p>
      </dgm:t>
    </dgm:pt>
    <dgm:pt modelId="{2F5FC811-B76A-457D-AA3E-1BD877D72164}">
      <dgm:prSet phldrT="[文本]" custT="1"/>
      <dgm:spPr>
        <a:solidFill>
          <a:srgbClr val="1A9895"/>
        </a:solidFill>
        <a:ln>
          <a:solidFill>
            <a:srgbClr val="1A9895"/>
          </a:solidFill>
        </a:ln>
      </dgm:spPr>
      <dgm:t>
        <a:bodyPr/>
        <a:lstStyle/>
        <a:p>
          <a:r>
            <a:rPr lang="en-US" altLang="zh-CN" sz="3200" dirty="0">
              <a:solidFill>
                <a:schemeClr val="bg1"/>
              </a:solidFill>
            </a:rPr>
            <a:t>91 </a:t>
          </a:r>
          <a:r>
            <a:rPr lang="en-US" altLang="zh-CN" sz="2000" dirty="0">
              <a:solidFill>
                <a:schemeClr val="bg1"/>
              </a:solidFill>
            </a:rPr>
            <a:t>(</a:t>
          </a:r>
          <a:r>
            <a:rPr lang="zh-CN" altLang="en-US" sz="2000" dirty="0">
              <a:solidFill>
                <a:schemeClr val="bg1"/>
              </a:solidFill>
            </a:rPr>
            <a:t>个项目易于配置</a:t>
          </a:r>
          <a:r>
            <a:rPr lang="en-US" altLang="zh-CN" sz="2000" dirty="0">
              <a:solidFill>
                <a:schemeClr val="bg1"/>
              </a:solidFill>
            </a:rPr>
            <a:t>)</a:t>
          </a:r>
          <a:endParaRPr lang="zh-CN" altLang="en-US" sz="2000" dirty="0">
            <a:solidFill>
              <a:schemeClr val="bg1"/>
            </a:solidFill>
          </a:endParaRPr>
        </a:p>
      </dgm:t>
    </dgm:pt>
    <dgm:pt modelId="{2D46FAFB-7748-40A6-BAE0-F62E6AD4DF3B}" cxnId="{C5AEF5E3-3AE6-406D-A9EA-AA3ACC731B4F}" type="parTrans">
      <dgm:prSet/>
      <dgm:spPr/>
      <dgm:t>
        <a:bodyPr/>
        <a:lstStyle/>
        <a:p>
          <a:endParaRPr lang="zh-CN" altLang="en-US"/>
        </a:p>
      </dgm:t>
    </dgm:pt>
    <dgm:pt modelId="{51E953E5-2852-4A32-A4AD-0F69060E70D9}" cxnId="{C5AEF5E3-3AE6-406D-A9EA-AA3ACC731B4F}" type="sibTrans">
      <dgm:prSet/>
      <dgm:spPr/>
      <dgm:t>
        <a:bodyPr/>
        <a:lstStyle/>
        <a:p>
          <a:endParaRPr lang="zh-CN" altLang="en-US"/>
        </a:p>
      </dgm:t>
    </dgm:pt>
    <dgm:pt modelId="{DE135E25-C9C0-4FCB-AFDB-6894BEE97AB2}" type="pres">
      <dgm:prSet presAssocID="{30425C43-DAB4-48B6-B6F8-F499498BE58A}" presName="Name0" presStyleCnt="0">
        <dgm:presLayoutVars>
          <dgm:dir/>
          <dgm:animLvl val="lvl"/>
          <dgm:resizeHandles val="exact"/>
        </dgm:presLayoutVars>
      </dgm:prSet>
      <dgm:spPr/>
    </dgm:pt>
    <dgm:pt modelId="{512C3DC7-4479-4A0B-84F1-8D47A8670710}" type="pres">
      <dgm:prSet presAssocID="{3D144A85-AFC2-48BE-8081-FAE8F8654985}" presName="Name8" presStyleCnt="0"/>
      <dgm:spPr/>
    </dgm:pt>
    <dgm:pt modelId="{E9880467-BCEF-4466-914B-D25C7F1C0920}" type="pres">
      <dgm:prSet presAssocID="{3D144A85-AFC2-48BE-8081-FAE8F8654985}" presName="level" presStyleLbl="node1" presStyleIdx="0" presStyleCnt="3" custScaleX="84704" custLinFactNeighborX="6729" custLinFactNeighborY="-5347">
        <dgm:presLayoutVars>
          <dgm:chMax val="1"/>
          <dgm:bulletEnabled val="1"/>
        </dgm:presLayoutVars>
      </dgm:prSet>
      <dgm:spPr/>
    </dgm:pt>
    <dgm:pt modelId="{A9DD68E8-B3FB-40A3-BA2B-92C365F346C0}" type="pres">
      <dgm:prSet presAssocID="{3D144A85-AFC2-48BE-8081-FAE8F8654985}" presName="levelTx" presStyleLbl="revTx" presStyleIdx="0" presStyleCnt="0">
        <dgm:presLayoutVars>
          <dgm:chMax val="1"/>
          <dgm:bulletEnabled val="1"/>
        </dgm:presLayoutVars>
      </dgm:prSet>
      <dgm:spPr/>
    </dgm:pt>
    <dgm:pt modelId="{9801291F-C336-4139-88DD-82A0A39CDC45}" type="pres">
      <dgm:prSet presAssocID="{4F460B7A-4B5C-4CB4-BEB5-249753EFD077}" presName="Name8" presStyleCnt="0"/>
      <dgm:spPr/>
    </dgm:pt>
    <dgm:pt modelId="{3EFA1CBD-3EBA-4FE4-B7D3-8BDA3A2BD374}" type="pres">
      <dgm:prSet presAssocID="{4F460B7A-4B5C-4CB4-BEB5-249753EFD077}" presName="level" presStyleLbl="node1" presStyleIdx="1" presStyleCnt="3" custScaleX="99836" custLinFactNeighborX="9212" custLinFactNeighborY="-1260">
        <dgm:presLayoutVars>
          <dgm:chMax val="1"/>
          <dgm:bulletEnabled val="1"/>
        </dgm:presLayoutVars>
      </dgm:prSet>
      <dgm:spPr/>
    </dgm:pt>
    <dgm:pt modelId="{32DD4EDB-C131-474F-817D-F4564A6BD0BD}" type="pres">
      <dgm:prSet presAssocID="{4F460B7A-4B5C-4CB4-BEB5-249753EFD077}" presName="levelTx" presStyleLbl="revTx" presStyleIdx="0" presStyleCnt="0">
        <dgm:presLayoutVars>
          <dgm:chMax val="1"/>
          <dgm:bulletEnabled val="1"/>
        </dgm:presLayoutVars>
      </dgm:prSet>
      <dgm:spPr/>
    </dgm:pt>
    <dgm:pt modelId="{D87E326F-6253-4CF0-BFA1-136FD16128B5}" type="pres">
      <dgm:prSet presAssocID="{2F5FC811-B76A-457D-AA3E-1BD877D72164}" presName="Name8" presStyleCnt="0"/>
      <dgm:spPr/>
    </dgm:pt>
    <dgm:pt modelId="{FDBD9387-EA24-4663-B7C8-4D10C3A89DD7}" type="pres">
      <dgm:prSet presAssocID="{2F5FC811-B76A-457D-AA3E-1BD877D72164}" presName="level" presStyleLbl="node1" presStyleIdx="2" presStyleCnt="3" custScaleX="160112" custLinFactNeighborX="16716" custLinFactNeighborY="-4645">
        <dgm:presLayoutVars>
          <dgm:chMax val="1"/>
          <dgm:bulletEnabled val="1"/>
        </dgm:presLayoutVars>
      </dgm:prSet>
      <dgm:spPr/>
    </dgm:pt>
    <dgm:pt modelId="{5F449DA3-A142-429A-8672-254C5D16D394}" type="pres">
      <dgm:prSet presAssocID="{2F5FC811-B76A-457D-AA3E-1BD877D72164}" presName="levelTx" presStyleLbl="revTx" presStyleIdx="0" presStyleCnt="0">
        <dgm:presLayoutVars>
          <dgm:chMax val="1"/>
          <dgm:bulletEnabled val="1"/>
        </dgm:presLayoutVars>
      </dgm:prSet>
      <dgm:spPr/>
    </dgm:pt>
  </dgm:ptLst>
  <dgm:cxnLst>
    <dgm:cxn modelId="{7FA2EE13-D573-4A98-810D-3281F47F70F1}" srcId="{30425C43-DAB4-48B6-B6F8-F499498BE58A}" destId="{3D144A85-AFC2-48BE-8081-FAE8F8654985}" srcOrd="0" destOrd="0" parTransId="{8B50D62C-2954-45F0-8A45-9FB254D1EC34}" sibTransId="{20ED9948-2C9A-4616-8F85-809EA78DAC47}"/>
    <dgm:cxn modelId="{97D6FC1B-B500-42D6-BBAA-7475CBF70BEB}" type="presOf" srcId="{3D144A85-AFC2-48BE-8081-FAE8F8654985}" destId="{E9880467-BCEF-4466-914B-D25C7F1C0920}" srcOrd="0" destOrd="0" presId="urn:microsoft.com/office/officeart/2005/8/layout/pyramid3#1"/>
    <dgm:cxn modelId="{331F121F-F0DB-4952-95EF-179FCFB74EA4}" type="presOf" srcId="{4F460B7A-4B5C-4CB4-BEB5-249753EFD077}" destId="{3EFA1CBD-3EBA-4FE4-B7D3-8BDA3A2BD374}" srcOrd="0" destOrd="0" presId="urn:microsoft.com/office/officeart/2005/8/layout/pyramid3#1"/>
    <dgm:cxn modelId="{52EE1060-1ED6-44D8-A48E-8D7D89FD8FB8}" type="presOf" srcId="{4F460B7A-4B5C-4CB4-BEB5-249753EFD077}" destId="{32DD4EDB-C131-474F-817D-F4564A6BD0BD}" srcOrd="1" destOrd="0" presId="urn:microsoft.com/office/officeart/2005/8/layout/pyramid3#1"/>
    <dgm:cxn modelId="{5F2ACE51-9DAD-4548-BB80-33920D59A00B}" type="presOf" srcId="{30425C43-DAB4-48B6-B6F8-F499498BE58A}" destId="{DE135E25-C9C0-4FCB-AFDB-6894BEE97AB2}" srcOrd="0" destOrd="0" presId="urn:microsoft.com/office/officeart/2005/8/layout/pyramid3#1"/>
    <dgm:cxn modelId="{7A985181-A85A-4BEB-B8A5-BB654D7E6749}" srcId="{30425C43-DAB4-48B6-B6F8-F499498BE58A}" destId="{4F460B7A-4B5C-4CB4-BEB5-249753EFD077}" srcOrd="1" destOrd="0" parTransId="{1F526DB5-72C9-4A16-8FFF-2448F6E70992}" sibTransId="{61A422ED-E252-4607-B59A-D71403CA9DB9}"/>
    <dgm:cxn modelId="{E0811F84-3A7E-47FE-9866-3AF98BAFD88C}" type="presOf" srcId="{2F5FC811-B76A-457D-AA3E-1BD877D72164}" destId="{5F449DA3-A142-429A-8672-254C5D16D394}" srcOrd="1" destOrd="0" presId="urn:microsoft.com/office/officeart/2005/8/layout/pyramid3#1"/>
    <dgm:cxn modelId="{CB16F4A0-27CB-4D9D-84F7-A4E871C999B3}" type="presOf" srcId="{2F5FC811-B76A-457D-AA3E-1BD877D72164}" destId="{FDBD9387-EA24-4663-B7C8-4D10C3A89DD7}" srcOrd="0" destOrd="0" presId="urn:microsoft.com/office/officeart/2005/8/layout/pyramid3#1"/>
    <dgm:cxn modelId="{806FB5C5-4C46-4494-B945-EF237AB70137}" type="presOf" srcId="{3D144A85-AFC2-48BE-8081-FAE8F8654985}" destId="{A9DD68E8-B3FB-40A3-BA2B-92C365F346C0}" srcOrd="1" destOrd="0" presId="urn:microsoft.com/office/officeart/2005/8/layout/pyramid3#1"/>
    <dgm:cxn modelId="{C5AEF5E3-3AE6-406D-A9EA-AA3ACC731B4F}" srcId="{30425C43-DAB4-48B6-B6F8-F499498BE58A}" destId="{2F5FC811-B76A-457D-AA3E-1BD877D72164}" srcOrd="2" destOrd="0" parTransId="{2D46FAFB-7748-40A6-BAE0-F62E6AD4DF3B}" sibTransId="{51E953E5-2852-4A32-A4AD-0F69060E70D9}"/>
    <dgm:cxn modelId="{AC8966AE-5CEA-4E93-9988-7C64746AAF68}" type="presParOf" srcId="{DE135E25-C9C0-4FCB-AFDB-6894BEE97AB2}" destId="{512C3DC7-4479-4A0B-84F1-8D47A8670710}" srcOrd="0" destOrd="0" presId="urn:microsoft.com/office/officeart/2005/8/layout/pyramid3#1"/>
    <dgm:cxn modelId="{56E58A80-8B57-46FE-996E-900011693D89}" type="presParOf" srcId="{512C3DC7-4479-4A0B-84F1-8D47A8670710}" destId="{E9880467-BCEF-4466-914B-D25C7F1C0920}" srcOrd="0" destOrd="0" presId="urn:microsoft.com/office/officeart/2005/8/layout/pyramid3#1"/>
    <dgm:cxn modelId="{824983D9-3507-453B-872D-F1D1C3458832}" type="presParOf" srcId="{512C3DC7-4479-4A0B-84F1-8D47A8670710}" destId="{A9DD68E8-B3FB-40A3-BA2B-92C365F346C0}" srcOrd="1" destOrd="0" presId="urn:microsoft.com/office/officeart/2005/8/layout/pyramid3#1"/>
    <dgm:cxn modelId="{3D1E9C92-A1AF-473E-B51E-DFC0DEA467F8}" type="presParOf" srcId="{DE135E25-C9C0-4FCB-AFDB-6894BEE97AB2}" destId="{9801291F-C336-4139-88DD-82A0A39CDC45}" srcOrd="1" destOrd="0" presId="urn:microsoft.com/office/officeart/2005/8/layout/pyramid3#1"/>
    <dgm:cxn modelId="{E9A507F3-0B63-497C-8C2C-E121CF9F0CB8}" type="presParOf" srcId="{9801291F-C336-4139-88DD-82A0A39CDC45}" destId="{3EFA1CBD-3EBA-4FE4-B7D3-8BDA3A2BD374}" srcOrd="0" destOrd="0" presId="urn:microsoft.com/office/officeart/2005/8/layout/pyramid3#1"/>
    <dgm:cxn modelId="{53575245-E8F5-4811-B286-8E69FFBF0C60}" type="presParOf" srcId="{9801291F-C336-4139-88DD-82A0A39CDC45}" destId="{32DD4EDB-C131-474F-817D-F4564A6BD0BD}" srcOrd="1" destOrd="0" presId="urn:microsoft.com/office/officeart/2005/8/layout/pyramid3#1"/>
    <dgm:cxn modelId="{766F8B35-2DC7-4B73-A523-2A135C2D9677}" type="presParOf" srcId="{DE135E25-C9C0-4FCB-AFDB-6894BEE97AB2}" destId="{D87E326F-6253-4CF0-BFA1-136FD16128B5}" srcOrd="2" destOrd="0" presId="urn:microsoft.com/office/officeart/2005/8/layout/pyramid3#1"/>
    <dgm:cxn modelId="{622C3D44-768F-4276-A70F-4185823648A5}" type="presParOf" srcId="{D87E326F-6253-4CF0-BFA1-136FD16128B5}" destId="{FDBD9387-EA24-4663-B7C8-4D10C3A89DD7}" srcOrd="0" destOrd="0" presId="urn:microsoft.com/office/officeart/2005/8/layout/pyramid3#1"/>
    <dgm:cxn modelId="{98EE96F6-0EA6-4D18-B918-F0FB42D5BB91}" type="presParOf" srcId="{D87E326F-6253-4CF0-BFA1-136FD16128B5}" destId="{5F449DA3-A142-429A-8672-254C5D16D394}" srcOrd="1" destOrd="0" presId="urn:microsoft.com/office/officeart/2005/8/layout/pyramid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2" qsCatId="simple" csTypeId="urn:microsoft.com/office/officeart/2005/8/colors/accent1_2#2" csCatId="accent1" phldr="1"/>
      <dgm:spPr/>
      <dgm:t>
        <a:bodyPr/>
        <a:lstStyle/>
        <a:p>
          <a:endParaRPr lang="zh-CN" altLang="en-US"/>
        </a:p>
      </dgm:t>
    </dgm:pt>
    <dgm:pt modelId="{5A62C8EC-56C7-4653-ACFF-5CACD1CB3BDC}">
      <dgm:prSet phldrT="[文本]" phldr="1"/>
      <dgm:spPr>
        <a:solidFill>
          <a:srgbClr val="1A9895"/>
        </a:solidFill>
      </dgm:spPr>
      <dgm:t>
        <a:bodyPr/>
        <a:lstStyle/>
        <a:p>
          <a:endParaRPr lang="zh-CN" altLang="en-US"/>
        </a:p>
      </dgm:t>
    </dgm:pt>
    <dgm:pt modelId="{4E15428D-6821-46E7-A1D6-8426A275D8F2}" cxnId="{94070967-F5BB-45B0-99B1-981423DC5A52}" type="parTrans">
      <dgm:prSet/>
      <dgm:spPr/>
      <dgm:t>
        <a:bodyPr/>
        <a:lstStyle/>
        <a:p>
          <a:endParaRPr lang="zh-CN" altLang="en-US"/>
        </a:p>
      </dgm:t>
    </dgm:pt>
    <dgm:pt modelId="{93FA7794-4D14-4FB1-B571-F26317A33ACA}" cxnId="{94070967-F5BB-45B0-99B1-981423DC5A52}" type="sibTrans">
      <dgm:prSet/>
      <dgm:spPr/>
      <dgm:t>
        <a:bodyPr/>
        <a:lstStyle/>
        <a:p>
          <a:endParaRPr lang="zh-CN" altLang="en-US"/>
        </a:p>
      </dgm:t>
    </dgm:pt>
    <dgm:pt modelId="{69EC06D4-BAF8-4B8B-8A07-13E416583B29}">
      <dgm:prSet phldrT="[文本]" custT="1"/>
      <dgm:spPr>
        <a:ln w="12700">
          <a:solidFill>
            <a:srgbClr val="1A9895"/>
          </a:solidFill>
        </a:ln>
      </dgm:spPr>
      <dgm:t>
        <a:bodyPr/>
        <a:lstStyle/>
        <a:p>
          <a:r>
            <a:rPr lang="zh-CN" altLang="en-US" sz="2000" dirty="0"/>
            <a:t>遍历项目构建历史，找出失败的构建</a:t>
          </a:r>
        </a:p>
      </dgm:t>
    </dgm:pt>
    <dgm:pt modelId="{77DCB948-6D3C-405C-9D74-3CBBD0FF7346}" cxnId="{8FB644F7-826A-4216-A8CA-658044595D7B}" type="parTrans">
      <dgm:prSet/>
      <dgm:spPr/>
      <dgm:t>
        <a:bodyPr/>
        <a:lstStyle/>
        <a:p>
          <a:endParaRPr lang="zh-CN" altLang="en-US"/>
        </a:p>
      </dgm:t>
    </dgm:pt>
    <dgm:pt modelId="{2E500C93-E4D6-4993-9EF6-962BC559E79E}" cxnId="{8FB644F7-826A-4216-A8CA-658044595D7B}" type="sibTrans">
      <dgm:prSet/>
      <dgm:spPr/>
      <dgm:t>
        <a:bodyPr/>
        <a:lstStyle/>
        <a:p>
          <a:endParaRPr lang="zh-CN" altLang="en-US"/>
        </a:p>
      </dgm:t>
    </dgm:pt>
    <dgm:pt modelId="{0ED3ED69-924B-4EAF-8431-A62D59167454}">
      <dgm:prSet phldrT="[文本]" phldr="1"/>
      <dgm:spPr>
        <a:solidFill>
          <a:srgbClr val="1A9895"/>
        </a:solidFill>
        <a:ln>
          <a:solidFill>
            <a:srgbClr val="1A9895"/>
          </a:solidFill>
        </a:ln>
      </dgm:spPr>
      <dgm:t>
        <a:bodyPr/>
        <a:lstStyle/>
        <a:p>
          <a:endParaRPr lang="zh-CN" altLang="en-US" dirty="0"/>
        </a:p>
      </dgm:t>
    </dgm:pt>
    <dgm:pt modelId="{5D3B6877-D2EF-4D57-B4E6-6CBA9B5BC1ED}" cxnId="{0DE92535-65D1-4AEE-B082-E4EE17147A7E}" type="parTrans">
      <dgm:prSet/>
      <dgm:spPr/>
      <dgm:t>
        <a:bodyPr/>
        <a:lstStyle/>
        <a:p>
          <a:endParaRPr lang="zh-CN" altLang="en-US"/>
        </a:p>
      </dgm:t>
    </dgm:pt>
    <dgm:pt modelId="{1EBC44DF-F694-43FA-8B31-E7993355C576}" cxnId="{0DE92535-65D1-4AEE-B082-E4EE17147A7E}" type="sibTrans">
      <dgm:prSet/>
      <dgm:spPr/>
      <dgm:t>
        <a:bodyPr/>
        <a:lstStyle/>
        <a:p>
          <a:endParaRPr lang="zh-CN" altLang="en-US"/>
        </a:p>
      </dgm:t>
    </dgm:pt>
    <dgm:pt modelId="{F65BAA9F-AA5C-49DD-B535-47C6D73CA123}">
      <dgm:prSet phldrT="[文本]"/>
      <dgm:spPr>
        <a:ln>
          <a:solidFill>
            <a:srgbClr val="1A9895"/>
          </a:solidFill>
        </a:ln>
      </dgm:spPr>
      <dgm:t>
        <a:bodyPr/>
        <a:lstStyle/>
        <a:p>
          <a:r>
            <a:rPr lang="zh-CN" altLang="en-US" dirty="0"/>
            <a:t>分析失败构建的构建日志，找出由于测试用例不通过而失败的构建</a:t>
          </a:r>
        </a:p>
      </dgm:t>
    </dgm:pt>
    <dgm:pt modelId="{E7A9DB72-1369-4633-BABA-B5075F621B0B}" cxnId="{84140562-DE40-41B8-80E2-687CB2CE6FB1}" type="parTrans">
      <dgm:prSet/>
      <dgm:spPr/>
      <dgm:t>
        <a:bodyPr/>
        <a:lstStyle/>
        <a:p>
          <a:endParaRPr lang="zh-CN" altLang="en-US"/>
        </a:p>
      </dgm:t>
    </dgm:pt>
    <dgm:pt modelId="{3EFDAE90-4F46-4F81-9711-592D85EAAE14}" cxnId="{84140562-DE40-41B8-80E2-687CB2CE6FB1}" type="sibTrans">
      <dgm:prSet/>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cxnId="{D8C3A296-4839-4581-8F92-32DC9488B273}" type="parTrans">
      <dgm:prSet/>
      <dgm:spPr/>
      <dgm:t>
        <a:bodyPr/>
        <a:lstStyle/>
        <a:p>
          <a:endParaRPr lang="zh-CN" altLang="en-US"/>
        </a:p>
      </dgm:t>
    </dgm:pt>
    <dgm:pt modelId="{E3756FB9-22A2-448E-B57B-4B2F26D879AE}" cxnId="{D8C3A296-4839-4581-8F92-32DC9488B273}" type="sibTrans">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cxnId="{455DB64F-4098-4BB9-B66C-43AEABCF98A3}" type="parTrans">
      <dgm:prSet/>
      <dgm:spPr/>
      <dgm:t>
        <a:bodyPr/>
        <a:lstStyle/>
        <a:p>
          <a:endParaRPr lang="zh-CN" altLang="en-US"/>
        </a:p>
      </dgm:t>
    </dgm:pt>
    <dgm:pt modelId="{AA23EDAE-B86E-4F59-9D55-5EC3DCE6EF11}" cxnId="{455DB64F-4098-4BB9-B66C-43AEABCF98A3}" type="sibTrans">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94EE40C5-8FB3-4B9A-BC7E-C9D000ED6915}" type="pres">
      <dgm:prSet presAssocID="{5A62C8EC-56C7-4653-ACFF-5CACD1CB3BDC}" presName="composite" presStyleCnt="0"/>
      <dgm:spPr/>
    </dgm:pt>
    <dgm:pt modelId="{660FD58A-9270-4D96-A205-517A2C55D58C}" type="pres">
      <dgm:prSet presAssocID="{5A62C8EC-56C7-4653-ACFF-5CACD1CB3BDC}" presName="parentText" presStyleLbl="alignNode1" presStyleIdx="0" presStyleCnt="3">
        <dgm:presLayoutVars>
          <dgm:chMax val="1"/>
          <dgm:bulletEnabled val="1"/>
        </dgm:presLayoutVars>
      </dgm:prSet>
      <dgm:spPr/>
    </dgm:pt>
    <dgm:pt modelId="{3AA07813-9D67-4AB0-8D8D-68BFD279D1CF}" type="pres">
      <dgm:prSet presAssocID="{5A62C8EC-56C7-4653-ACFF-5CACD1CB3BDC}" presName="descendantText" presStyleLbl="alignAcc1" presStyleIdx="0" presStyleCnt="3">
        <dgm:presLayoutVars>
          <dgm:bulletEnabled val="1"/>
        </dgm:presLayoutVars>
      </dgm:prSet>
      <dgm:spPr/>
    </dgm:pt>
    <dgm:pt modelId="{10B1F936-141D-418C-9F1A-FBA6FC0B7368}" type="pres">
      <dgm:prSet presAssocID="{93FA7794-4D14-4FB1-B571-F26317A33ACA}" presName="sp" presStyleCnt="0"/>
      <dgm:spPr/>
    </dgm:pt>
    <dgm:pt modelId="{45293A14-D779-42F7-A589-B1D411A75646}" type="pres">
      <dgm:prSet presAssocID="{0ED3ED69-924B-4EAF-8431-A62D59167454}" presName="composite" presStyleCnt="0"/>
      <dgm:spPr/>
    </dgm:pt>
    <dgm:pt modelId="{23120FC2-D8CF-47E9-A9A5-D41AF04FE3E8}" type="pres">
      <dgm:prSet presAssocID="{0ED3ED69-924B-4EAF-8431-A62D59167454}" presName="parentText" presStyleLbl="alignNode1" presStyleIdx="1" presStyleCnt="3">
        <dgm:presLayoutVars>
          <dgm:chMax val="1"/>
          <dgm:bulletEnabled val="1"/>
        </dgm:presLayoutVars>
      </dgm:prSet>
      <dgm:spPr/>
    </dgm:pt>
    <dgm:pt modelId="{AC269117-367E-462D-9FFF-642C49764B5C}" type="pres">
      <dgm:prSet presAssocID="{0ED3ED69-924B-4EAF-8431-A62D59167454}" presName="descendantText" presStyleLbl="alignAcc1" presStyleIdx="1" presStyleCnt="3">
        <dgm:presLayoutVars>
          <dgm:bulletEnabled val="1"/>
        </dgm:presLayoutVars>
      </dgm:prSet>
      <dgm:spPr/>
    </dgm:pt>
    <dgm:pt modelId="{D3FF8CAF-74FB-42E0-A08C-01E31AB90B35}" type="pres">
      <dgm:prSet presAssocID="{1EBC44DF-F694-43FA-8B31-E7993355C576}" presName="sp" presStyleCnt="0"/>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2" presStyleCnt="3">
        <dgm:presLayoutVars>
          <dgm:chMax val="1"/>
          <dgm:bulletEnabled val="1"/>
        </dgm:presLayoutVars>
      </dgm:prSet>
      <dgm:spPr/>
    </dgm:pt>
    <dgm:pt modelId="{A977EA55-729A-4D71-B890-BCB91CD8E63C}" type="pres">
      <dgm:prSet presAssocID="{1A611D39-B05A-4A58-BCAC-480FCA0522CA}" presName="descendantText" presStyleLbl="alignAcc1" presStyleIdx="2" presStyleCnt="3">
        <dgm:presLayoutVars>
          <dgm:bulletEnabled val="1"/>
        </dgm:presLayoutVars>
      </dgm:prSet>
      <dgm:spPr/>
    </dgm:pt>
  </dgm:ptLst>
  <dgm:cxnLst>
    <dgm:cxn modelId="{D37AFD30-C7ED-4590-86E5-DEB872ABAA93}" type="presOf" srcId="{1A611D39-B05A-4A58-BCAC-480FCA0522CA}" destId="{3098CD05-ED23-43D6-9E70-663784E9FAD3}" srcOrd="0" destOrd="0" presId="urn:microsoft.com/office/officeart/2005/8/layout/chevron2"/>
    <dgm:cxn modelId="{77CE1B35-6F45-44FA-AE34-0A327C594544}" type="presOf" srcId="{69EC06D4-BAF8-4B8B-8A07-13E416583B29}" destId="{3AA07813-9D67-4AB0-8D8D-68BFD279D1CF}" srcOrd="0" destOrd="0" presId="urn:microsoft.com/office/officeart/2005/8/layout/chevron2"/>
    <dgm:cxn modelId="{0DE92535-65D1-4AEE-B082-E4EE17147A7E}" srcId="{A1FDDF60-AC82-4FB0-9D30-1C5580A1CC11}" destId="{0ED3ED69-924B-4EAF-8431-A62D59167454}" srcOrd="1" destOrd="0" parTransId="{5D3B6877-D2EF-4D57-B4E6-6CBA9B5BC1ED}" sibTransId="{1EBC44DF-F694-43FA-8B31-E7993355C576}"/>
    <dgm:cxn modelId="{84140562-DE40-41B8-80E2-687CB2CE6FB1}" srcId="{0ED3ED69-924B-4EAF-8431-A62D59167454}" destId="{F65BAA9F-AA5C-49DD-B535-47C6D73CA123}" srcOrd="0" destOrd="0" parTransId="{E7A9DB72-1369-4633-BABA-B5075F621B0B}" sibTransId="{3EFDAE90-4F46-4F81-9711-592D85EAAE14}"/>
    <dgm:cxn modelId="{94070967-F5BB-45B0-99B1-981423DC5A52}" srcId="{A1FDDF60-AC82-4FB0-9D30-1C5580A1CC11}" destId="{5A62C8EC-56C7-4653-ACFF-5CACD1CB3BDC}" srcOrd="0" destOrd="0" parTransId="{4E15428D-6821-46E7-A1D6-8426A275D8F2}" sibTransId="{93FA7794-4D14-4FB1-B571-F26317A33ACA}"/>
    <dgm:cxn modelId="{DD5ECE4C-C7A8-4877-A034-8A4769D69551}"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2" destOrd="0" parTransId="{8EF5FF71-1BA9-4BE1-971D-DF74FFAA6974}" sibTransId="{E3756FB9-22A2-448E-B57B-4B2F26D879AE}"/>
    <dgm:cxn modelId="{5996BF9C-836B-4EC6-A0E4-E3739CD3A3C0}" type="presOf" srcId="{A1FDDF60-AC82-4FB0-9D30-1C5580A1CC11}" destId="{3A6CED01-613E-40F9-B3C7-AE5E2246DD22}" srcOrd="0" destOrd="0" presId="urn:microsoft.com/office/officeart/2005/8/layout/chevron2"/>
    <dgm:cxn modelId="{38F844BC-2A98-4C19-9DEA-EB16F3C49685}" type="presOf" srcId="{5A62C8EC-56C7-4653-ACFF-5CACD1CB3BDC}" destId="{660FD58A-9270-4D96-A205-517A2C55D58C}" srcOrd="0" destOrd="0" presId="urn:microsoft.com/office/officeart/2005/8/layout/chevron2"/>
    <dgm:cxn modelId="{B7A9DCF0-483D-4698-A782-BBCED4B4E97D}" type="presOf" srcId="{F65BAA9F-AA5C-49DD-B535-47C6D73CA123}" destId="{AC269117-367E-462D-9FFF-642C49764B5C}" srcOrd="0" destOrd="0" presId="urn:microsoft.com/office/officeart/2005/8/layout/chevron2"/>
    <dgm:cxn modelId="{EB11E8F1-19DE-4DDD-A33B-2660E8084B31}" type="presOf" srcId="{0ED3ED69-924B-4EAF-8431-A62D59167454}" destId="{23120FC2-D8CF-47E9-A9A5-D41AF04FE3E8}" srcOrd="0" destOrd="0" presId="urn:microsoft.com/office/officeart/2005/8/layout/chevron2"/>
    <dgm:cxn modelId="{8FB644F7-826A-4216-A8CA-658044595D7B}" srcId="{5A62C8EC-56C7-4653-ACFF-5CACD1CB3BDC}" destId="{69EC06D4-BAF8-4B8B-8A07-13E416583B29}" srcOrd="0" destOrd="0" parTransId="{77DCB948-6D3C-405C-9D74-3CBBD0FF7346}" sibTransId="{2E500C93-E4D6-4993-9EF6-962BC559E79E}"/>
    <dgm:cxn modelId="{933DB95E-9A9B-4CC4-8353-4C34A093360A}" type="presParOf" srcId="{3A6CED01-613E-40F9-B3C7-AE5E2246DD22}" destId="{94EE40C5-8FB3-4B9A-BC7E-C9D000ED6915}" srcOrd="0" destOrd="0" presId="urn:microsoft.com/office/officeart/2005/8/layout/chevron2"/>
    <dgm:cxn modelId="{126DD0BC-C5B0-4606-9EC2-91F89800BE1F}" type="presParOf" srcId="{94EE40C5-8FB3-4B9A-BC7E-C9D000ED6915}" destId="{660FD58A-9270-4D96-A205-517A2C55D58C}" srcOrd="0" destOrd="0" presId="urn:microsoft.com/office/officeart/2005/8/layout/chevron2"/>
    <dgm:cxn modelId="{B9AC5D86-31E9-49BF-9C4A-5890F0BB0E7E}" type="presParOf" srcId="{94EE40C5-8FB3-4B9A-BC7E-C9D000ED6915}" destId="{3AA07813-9D67-4AB0-8D8D-68BFD279D1CF}" srcOrd="1" destOrd="0" presId="urn:microsoft.com/office/officeart/2005/8/layout/chevron2"/>
    <dgm:cxn modelId="{A69AB20E-2970-414A-A540-62FB1C7A6753}" type="presParOf" srcId="{3A6CED01-613E-40F9-B3C7-AE5E2246DD22}" destId="{10B1F936-141D-418C-9F1A-FBA6FC0B7368}" srcOrd="1" destOrd="0" presId="urn:microsoft.com/office/officeart/2005/8/layout/chevron2"/>
    <dgm:cxn modelId="{7103107C-F029-4D86-A48E-F911AEF24EEF}" type="presParOf" srcId="{3A6CED01-613E-40F9-B3C7-AE5E2246DD22}" destId="{45293A14-D779-42F7-A589-B1D411A75646}" srcOrd="2" destOrd="0" presId="urn:microsoft.com/office/officeart/2005/8/layout/chevron2"/>
    <dgm:cxn modelId="{9DF91A06-EB2B-4D31-9BDB-B6146EA6642B}" type="presParOf" srcId="{45293A14-D779-42F7-A589-B1D411A75646}" destId="{23120FC2-D8CF-47E9-A9A5-D41AF04FE3E8}" srcOrd="0" destOrd="0" presId="urn:microsoft.com/office/officeart/2005/8/layout/chevron2"/>
    <dgm:cxn modelId="{9D6BFFBD-D8D0-4CA1-90BF-3D766AC38971}" type="presParOf" srcId="{45293A14-D779-42F7-A589-B1D411A75646}" destId="{AC269117-367E-462D-9FFF-642C49764B5C}" srcOrd="1" destOrd="0" presId="urn:microsoft.com/office/officeart/2005/8/layout/chevron2"/>
    <dgm:cxn modelId="{428D2C12-F611-49FA-BAB0-7F1A42114D26}" type="presParOf" srcId="{3A6CED01-613E-40F9-B3C7-AE5E2246DD22}" destId="{D3FF8CAF-74FB-42E0-A08C-01E31AB90B35}" srcOrd="3" destOrd="0" presId="urn:microsoft.com/office/officeart/2005/8/layout/chevron2"/>
    <dgm:cxn modelId="{92F5D627-795A-47D6-9F0D-D8769C4C6098}" type="presParOf" srcId="{3A6CED01-613E-40F9-B3C7-AE5E2246DD22}" destId="{3DA6C38D-7854-4ABC-B595-7B56B51AC0BC}" srcOrd="4" destOrd="0" presId="urn:microsoft.com/office/officeart/2005/8/layout/chevron2"/>
    <dgm:cxn modelId="{3626B782-6351-4B8F-894B-523EC145B0F5}" type="presParOf" srcId="{3DA6C38D-7854-4ABC-B595-7B56B51AC0BC}" destId="{3098CD05-ED23-43D6-9E70-663784E9FAD3}" srcOrd="0" destOrd="0" presId="urn:microsoft.com/office/officeart/2005/8/layout/chevron2"/>
    <dgm:cxn modelId="{57925ABC-E42D-4A8C-A3D6-1FF86E0DAE6D}"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DDF60-AC82-4FB0-9D30-1C5580A1CC11}" type="doc">
      <dgm:prSet loTypeId="urn:microsoft.com/office/officeart/2005/8/layout/chevron2" loCatId="process" qsTypeId="urn:microsoft.com/office/officeart/2005/8/quickstyle/simple1#3" qsCatId="simple" csTypeId="urn:microsoft.com/office/officeart/2005/8/colors/accent1_2#3" csCatId="accent1" phldr="1"/>
      <dgm:spPr/>
      <dgm:t>
        <a:bodyPr/>
        <a:lstStyle/>
        <a:p>
          <a:endParaRPr lang="zh-CN" altLang="en-US"/>
        </a:p>
      </dgm:t>
    </dgm:pt>
    <dgm:pt modelId="{1A611D39-B05A-4A58-BCAC-480FCA0522CA}">
      <dgm:prSet phldrT="[文本]" phldr="1"/>
      <dgm:spPr>
        <a:solidFill>
          <a:srgbClr val="1A9895"/>
        </a:solidFill>
        <a:ln>
          <a:solidFill>
            <a:srgbClr val="1A9895"/>
          </a:solidFill>
        </a:ln>
      </dgm:spPr>
      <dgm:t>
        <a:bodyPr/>
        <a:lstStyle/>
        <a:p>
          <a:endParaRPr lang="zh-CN" altLang="en-US"/>
        </a:p>
      </dgm:t>
    </dgm:pt>
    <dgm:pt modelId="{8EF5FF71-1BA9-4BE1-971D-DF74FFAA6974}" cxnId="{D8C3A296-4839-4581-8F92-32DC9488B273}" type="parTrans">
      <dgm:prSet/>
      <dgm:spPr/>
      <dgm:t>
        <a:bodyPr/>
        <a:lstStyle/>
        <a:p>
          <a:endParaRPr lang="zh-CN" altLang="en-US"/>
        </a:p>
      </dgm:t>
    </dgm:pt>
    <dgm:pt modelId="{E3756FB9-22A2-448E-B57B-4B2F26D879AE}" cxnId="{D8C3A296-4839-4581-8F92-32DC9488B273}" type="sibTrans">
      <dgm:prSet/>
      <dgm:spPr/>
      <dgm:t>
        <a:bodyPr/>
        <a:lstStyle/>
        <a:p>
          <a:endParaRPr lang="zh-CN" altLang="en-US"/>
        </a:p>
      </dgm:t>
    </dgm:pt>
    <dgm:pt modelId="{54E87E8B-626E-4402-AE7F-E001725F7A2D}">
      <dgm:prSet phldrT="[文本]"/>
      <dgm:spPr>
        <a:ln>
          <a:solidFill>
            <a:srgbClr val="1A9895"/>
          </a:solidFill>
        </a:ln>
      </dgm:spPr>
      <dgm:t>
        <a:bodyPr/>
        <a:lstStyle/>
        <a:p>
          <a:r>
            <a:rPr lang="zh-CN" altLang="en-US" dirty="0"/>
            <a:t>寻找</a:t>
          </a:r>
          <a:r>
            <a:rPr lang="en-US" altLang="zh-CN" dirty="0"/>
            <a:t>bug</a:t>
          </a:r>
          <a:r>
            <a:rPr lang="zh-CN" altLang="en-US" dirty="0"/>
            <a:t>的修复基准（开发者手工修复的补丁）</a:t>
          </a:r>
        </a:p>
      </dgm:t>
    </dgm:pt>
    <dgm:pt modelId="{FBAED336-2AE1-450B-BA36-38940CED8101}" cxnId="{455DB64F-4098-4BB9-B66C-43AEABCF98A3}" type="parTrans">
      <dgm:prSet/>
      <dgm:spPr/>
      <dgm:t>
        <a:bodyPr/>
        <a:lstStyle/>
        <a:p>
          <a:endParaRPr lang="zh-CN" altLang="en-US"/>
        </a:p>
      </dgm:t>
    </dgm:pt>
    <dgm:pt modelId="{AA23EDAE-B86E-4F59-9D55-5EC3DCE6EF11}" cxnId="{455DB64F-4098-4BB9-B66C-43AEABCF98A3}" type="sibTrans">
      <dgm:prSet/>
      <dgm:spPr/>
      <dgm:t>
        <a:bodyPr/>
        <a:lstStyle/>
        <a:p>
          <a:endParaRPr lang="zh-CN" altLang="en-US"/>
        </a:p>
      </dgm:t>
    </dgm:pt>
    <dgm:pt modelId="{3A6CED01-613E-40F9-B3C7-AE5E2246DD22}" type="pres">
      <dgm:prSet presAssocID="{A1FDDF60-AC82-4FB0-9D30-1C5580A1CC11}" presName="linearFlow" presStyleCnt="0">
        <dgm:presLayoutVars>
          <dgm:dir/>
          <dgm:animLvl val="lvl"/>
          <dgm:resizeHandles val="exact"/>
        </dgm:presLayoutVars>
      </dgm:prSet>
      <dgm:spPr/>
    </dgm:pt>
    <dgm:pt modelId="{3DA6C38D-7854-4ABC-B595-7B56B51AC0BC}" type="pres">
      <dgm:prSet presAssocID="{1A611D39-B05A-4A58-BCAC-480FCA0522CA}" presName="composite" presStyleCnt="0"/>
      <dgm:spPr/>
    </dgm:pt>
    <dgm:pt modelId="{3098CD05-ED23-43D6-9E70-663784E9FAD3}" type="pres">
      <dgm:prSet presAssocID="{1A611D39-B05A-4A58-BCAC-480FCA0522CA}" presName="parentText" presStyleLbl="alignNode1" presStyleIdx="0" presStyleCnt="1">
        <dgm:presLayoutVars>
          <dgm:chMax val="1"/>
          <dgm:bulletEnabled val="1"/>
        </dgm:presLayoutVars>
      </dgm:prSet>
      <dgm:spPr/>
    </dgm:pt>
    <dgm:pt modelId="{A977EA55-729A-4D71-B890-BCB91CD8E63C}" type="pres">
      <dgm:prSet presAssocID="{1A611D39-B05A-4A58-BCAC-480FCA0522CA}" presName="descendantText" presStyleLbl="alignAcc1" presStyleIdx="0" presStyleCnt="1">
        <dgm:presLayoutVars>
          <dgm:bulletEnabled val="1"/>
        </dgm:presLayoutVars>
      </dgm:prSet>
      <dgm:spPr/>
    </dgm:pt>
  </dgm:ptLst>
  <dgm:cxnLst>
    <dgm:cxn modelId="{E2D61704-754B-4DB1-AAA5-44C9FA4C2E65}" type="presOf" srcId="{1A611D39-B05A-4A58-BCAC-480FCA0522CA}" destId="{3098CD05-ED23-43D6-9E70-663784E9FAD3}" srcOrd="0" destOrd="0" presId="urn:microsoft.com/office/officeart/2005/8/layout/chevron2"/>
    <dgm:cxn modelId="{1DB4CD0F-F8B2-4B4C-8E5A-2EF29280D435}" type="presOf" srcId="{A1FDDF60-AC82-4FB0-9D30-1C5580A1CC11}" destId="{3A6CED01-613E-40F9-B3C7-AE5E2246DD22}" srcOrd="0" destOrd="0" presId="urn:microsoft.com/office/officeart/2005/8/layout/chevron2"/>
    <dgm:cxn modelId="{6F4CB861-B6C3-4C3E-9839-5C528E4E7D4F}" type="presOf" srcId="{54E87E8B-626E-4402-AE7F-E001725F7A2D}" destId="{A977EA55-729A-4D71-B890-BCB91CD8E63C}" srcOrd="0" destOrd="0" presId="urn:microsoft.com/office/officeart/2005/8/layout/chevron2"/>
    <dgm:cxn modelId="{455DB64F-4098-4BB9-B66C-43AEABCF98A3}" srcId="{1A611D39-B05A-4A58-BCAC-480FCA0522CA}" destId="{54E87E8B-626E-4402-AE7F-E001725F7A2D}" srcOrd="0" destOrd="0" parTransId="{FBAED336-2AE1-450B-BA36-38940CED8101}" sibTransId="{AA23EDAE-B86E-4F59-9D55-5EC3DCE6EF11}"/>
    <dgm:cxn modelId="{D8C3A296-4839-4581-8F92-32DC9488B273}" srcId="{A1FDDF60-AC82-4FB0-9D30-1C5580A1CC11}" destId="{1A611D39-B05A-4A58-BCAC-480FCA0522CA}" srcOrd="0" destOrd="0" parTransId="{8EF5FF71-1BA9-4BE1-971D-DF74FFAA6974}" sibTransId="{E3756FB9-22A2-448E-B57B-4B2F26D879AE}"/>
    <dgm:cxn modelId="{D0C579A8-65F0-4E77-A283-00864B90DF8F}" type="presParOf" srcId="{3A6CED01-613E-40F9-B3C7-AE5E2246DD22}" destId="{3DA6C38D-7854-4ABC-B595-7B56B51AC0BC}" srcOrd="0" destOrd="0" presId="urn:microsoft.com/office/officeart/2005/8/layout/chevron2"/>
    <dgm:cxn modelId="{D8463FBF-C3DD-44D3-A944-A742B45ABE49}" type="presParOf" srcId="{3DA6C38D-7854-4ABC-B595-7B56B51AC0BC}" destId="{3098CD05-ED23-43D6-9E70-663784E9FAD3}" srcOrd="0" destOrd="0" presId="urn:microsoft.com/office/officeart/2005/8/layout/chevron2"/>
    <dgm:cxn modelId="{A08B87BF-05B7-4BED-A4E4-90F2381693D4}" type="presParOf" srcId="{3DA6C38D-7854-4ABC-B595-7B56B51AC0BC}" destId="{A977EA55-729A-4D71-B890-BCB91CD8E63C}"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D938E7-3CBF-4AD6-B5FC-226CAC0A51E3}" type="doc">
      <dgm:prSet loTypeId="urn:microsoft.com/office/officeart/2005/8/layout/StepDownProcess#1" loCatId="process" qsTypeId="urn:microsoft.com/office/officeart/2005/8/quickstyle/simple1#4" qsCatId="simple" csTypeId="urn:microsoft.com/office/officeart/2005/8/colors/accent1_2#4" csCatId="accent1" phldr="1"/>
      <dgm:spPr/>
      <dgm:t>
        <a:bodyPr/>
        <a:lstStyle/>
        <a:p>
          <a:endParaRPr lang="zh-CN" altLang="en-US"/>
        </a:p>
      </dgm:t>
    </dgm:pt>
    <dgm:pt modelId="{6FA53D23-CC58-4469-93F2-FFCF704C6EA1}">
      <dgm:prSet phldrT="[文本]" custT="1"/>
      <dgm:spPr>
        <a:solidFill>
          <a:srgbClr val="1A9895"/>
        </a:solidFill>
        <a:ln>
          <a:solidFill>
            <a:srgbClr val="1A9895"/>
          </a:solidFill>
        </a:ln>
      </dgm:spPr>
      <dgm:t>
        <a:bodyPr/>
        <a:lstStyle/>
        <a:p>
          <a:r>
            <a:rPr lang="zh-CN" altLang="zh-CN" sz="2400" dirty="0">
              <a:solidFill>
                <a:schemeClr val="bg1"/>
              </a:solidFill>
              <a:effectLst/>
              <a:latin typeface="+mn-lt"/>
              <a:ea typeface="+mn-ea"/>
              <a:cs typeface="+mn-cs"/>
            </a:rPr>
            <a:t>验证</a:t>
          </a:r>
          <a:r>
            <a:rPr lang="x-none" altLang="zh-CN" sz="2400" dirty="0">
              <a:solidFill>
                <a:schemeClr val="bg1"/>
              </a:solidFill>
              <a:effectLst/>
              <a:latin typeface="+mn-lt"/>
              <a:ea typeface="+mn-ea"/>
              <a:cs typeface="+mn-cs"/>
            </a:rPr>
            <a:t>bug</a:t>
          </a:r>
          <a:r>
            <a:rPr lang="zh-CN" altLang="zh-CN" sz="2400" dirty="0">
              <a:solidFill>
                <a:schemeClr val="bg1"/>
              </a:solidFill>
              <a:effectLst/>
              <a:latin typeface="+mn-lt"/>
              <a:ea typeface="+mn-ea"/>
              <a:cs typeface="+mn-cs"/>
            </a:rPr>
            <a:t>可重复性</a:t>
          </a:r>
          <a:endParaRPr lang="zh-CN" altLang="en-US" sz="2400" dirty="0"/>
        </a:p>
      </dgm:t>
    </dgm:pt>
    <dgm:pt modelId="{E9B19169-E180-4D59-AE91-7668D8DB01EC}" cxnId="{BE4A9C24-813E-4D79-A2DF-533F4BC8E18C}" type="parTrans">
      <dgm:prSet/>
      <dgm:spPr/>
      <dgm:t>
        <a:bodyPr/>
        <a:lstStyle/>
        <a:p>
          <a:endParaRPr lang="zh-CN" altLang="en-US"/>
        </a:p>
      </dgm:t>
    </dgm:pt>
    <dgm:pt modelId="{F61E1FC9-38E2-4AE9-ABC0-9BCD543F15CB}" cxnId="{BE4A9C24-813E-4D79-A2DF-533F4BC8E18C}" type="sibTrans">
      <dgm:prSet/>
      <dgm:spPr/>
      <dgm:t>
        <a:bodyPr/>
        <a:lstStyle/>
        <a:p>
          <a:endParaRPr lang="zh-CN" altLang="en-US"/>
        </a:p>
      </dgm:t>
    </dgm:pt>
    <dgm:pt modelId="{03F0461C-AB0A-4F4F-9096-A1FBA0CD48E5}">
      <dgm:prSet phldrT="[文本]"/>
      <dgm:spPr/>
      <dgm:t>
        <a:bodyPr/>
        <a:lstStyle/>
        <a:p>
          <a:endParaRPr lang="zh-CN" altLang="en-US" dirty="0"/>
        </a:p>
      </dgm:t>
    </dgm:pt>
    <dgm:pt modelId="{38299F82-EDD5-42D4-A0A9-15D83451DA8A}" cxnId="{4F0F2F1D-9642-4086-9BCC-D1E5956F3F0F}" type="parTrans">
      <dgm:prSet/>
      <dgm:spPr/>
      <dgm:t>
        <a:bodyPr/>
        <a:lstStyle/>
        <a:p>
          <a:endParaRPr lang="zh-CN" altLang="en-US"/>
        </a:p>
      </dgm:t>
    </dgm:pt>
    <dgm:pt modelId="{EB918236-476A-461A-86A1-0C3EE664AD5A}" cxnId="{4F0F2F1D-9642-4086-9BCC-D1E5956F3F0F}" type="sibTrans">
      <dgm:prSet/>
      <dgm:spPr/>
      <dgm:t>
        <a:bodyPr/>
        <a:lstStyle/>
        <a:p>
          <a:endParaRPr lang="zh-CN" altLang="en-US"/>
        </a:p>
      </dgm:t>
    </dgm:pt>
    <dgm:pt modelId="{AC36AE0A-5B63-4FC7-BEA0-7A7F69CA6F49}">
      <dgm:prSet phldrT="[文本]" custT="1"/>
      <dgm:spPr>
        <a:solidFill>
          <a:srgbClr val="1A9895"/>
        </a:solidFill>
        <a:ln>
          <a:solidFill>
            <a:srgbClr val="1A9895"/>
          </a:solidFill>
        </a:ln>
      </dgm:spPr>
      <dgm:t>
        <a:bodyPr/>
        <a:lstStyle/>
        <a:p>
          <a:r>
            <a:rPr lang="zh-CN" altLang="en-US" sz="2400" dirty="0">
              <a:solidFill>
                <a:schemeClr val="bg1"/>
              </a:solidFill>
              <a:effectLst/>
              <a:latin typeface="+mn-lt"/>
              <a:ea typeface="+mn-ea"/>
              <a:cs typeface="+mn-cs"/>
            </a:rPr>
            <a:t>验证修复基准正确性</a:t>
          </a:r>
          <a:endParaRPr lang="zh-CN" altLang="en-US" sz="2400" dirty="0">
            <a:solidFill>
              <a:schemeClr val="bg1"/>
            </a:solidFill>
          </a:endParaRPr>
        </a:p>
      </dgm:t>
    </dgm:pt>
    <dgm:pt modelId="{72548A7B-0718-49ED-AFD6-5ABE5633A919}" cxnId="{CF8F37C0-2401-47F0-AD58-D48ED383F794}" type="parTrans">
      <dgm:prSet/>
      <dgm:spPr/>
      <dgm:t>
        <a:bodyPr/>
        <a:lstStyle/>
        <a:p>
          <a:endParaRPr lang="zh-CN" altLang="en-US"/>
        </a:p>
      </dgm:t>
    </dgm:pt>
    <dgm:pt modelId="{EAD645A7-46A5-4BDD-81D4-C3115887584A}" cxnId="{CF8F37C0-2401-47F0-AD58-D48ED383F794}" type="sibTrans">
      <dgm:prSet/>
      <dgm:spPr/>
      <dgm:t>
        <a:bodyPr/>
        <a:lstStyle/>
        <a:p>
          <a:endParaRPr lang="zh-CN" altLang="en-US"/>
        </a:p>
      </dgm:t>
    </dgm:pt>
    <dgm:pt modelId="{43EC2EDF-F4EF-4CBA-B43D-0239F7E45515}">
      <dgm:prSet phldrT="[文本]"/>
      <dgm:spPr>
        <a:solidFill>
          <a:srgbClr val="1A9895"/>
        </a:solidFill>
        <a:ln>
          <a:solidFill>
            <a:srgbClr val="1A9895"/>
          </a:solidFill>
        </a:ln>
      </dgm:spPr>
      <dgm:t>
        <a:bodyPr/>
        <a:lstStyle/>
        <a:p>
          <a:r>
            <a:rPr lang="x-none" altLang="zh-CN" b="1" dirty="0">
              <a:solidFill>
                <a:schemeClr val="bg1"/>
              </a:solidFill>
              <a:effectLst/>
              <a:latin typeface="+mn-lt"/>
              <a:ea typeface="+mn-ea"/>
              <a:cs typeface="+mn-cs"/>
            </a:rPr>
            <a:t>33</a:t>
          </a:r>
          <a:r>
            <a:rPr lang="zh-CN" altLang="zh-CN" b="1" dirty="0">
              <a:solidFill>
                <a:schemeClr val="bg1"/>
              </a:solidFill>
              <a:effectLst/>
              <a:latin typeface="+mn-lt"/>
              <a:ea typeface="+mn-ea"/>
              <a:cs typeface="+mn-cs"/>
            </a:rPr>
            <a:t>个项目的</a:t>
          </a:r>
          <a:r>
            <a:rPr lang="x-none" altLang="zh-CN" b="1" dirty="0">
              <a:solidFill>
                <a:schemeClr val="bg1"/>
              </a:solidFill>
              <a:effectLst/>
              <a:latin typeface="+mn-lt"/>
              <a:ea typeface="+mn-ea"/>
              <a:cs typeface="+mn-cs"/>
            </a:rPr>
            <a:t>85</a:t>
          </a:r>
          <a:r>
            <a:rPr lang="zh-CN" altLang="zh-CN" b="1" dirty="0">
              <a:solidFill>
                <a:schemeClr val="bg1"/>
              </a:solidFill>
              <a:effectLst/>
              <a:latin typeface="+mn-lt"/>
              <a:ea typeface="+mn-ea"/>
              <a:cs typeface="+mn-cs"/>
            </a:rPr>
            <a:t>个数据</a:t>
          </a:r>
          <a:endParaRPr lang="zh-CN" altLang="en-US" b="1" dirty="0">
            <a:solidFill>
              <a:schemeClr val="bg1"/>
            </a:solidFill>
          </a:endParaRPr>
        </a:p>
      </dgm:t>
    </dgm:pt>
    <dgm:pt modelId="{B05E2504-30BD-4E7E-A254-50FEAA5C3A4D}" cxnId="{C1F8FE0F-1500-4B78-A8FB-EE6276C1BE05}" type="parTrans">
      <dgm:prSet/>
      <dgm:spPr/>
      <dgm:t>
        <a:bodyPr/>
        <a:lstStyle/>
        <a:p>
          <a:endParaRPr lang="zh-CN" altLang="en-US"/>
        </a:p>
      </dgm:t>
    </dgm:pt>
    <dgm:pt modelId="{B2DD3886-48A6-4F84-871C-73DB12AD4300}" cxnId="{C1F8FE0F-1500-4B78-A8FB-EE6276C1BE05}" type="sibTrans">
      <dgm:prSet/>
      <dgm:spPr/>
      <dgm:t>
        <a:bodyPr/>
        <a:lstStyle/>
        <a:p>
          <a:endParaRPr lang="zh-CN" altLang="en-US"/>
        </a:p>
      </dgm:t>
    </dgm:pt>
    <dgm:pt modelId="{1CEA6AA9-3BF0-4764-B2B4-8710C62B417A}" type="pres">
      <dgm:prSet presAssocID="{06D938E7-3CBF-4AD6-B5FC-226CAC0A51E3}" presName="rootnode" presStyleCnt="0">
        <dgm:presLayoutVars>
          <dgm:chMax/>
          <dgm:chPref/>
          <dgm:dir/>
          <dgm:animLvl val="lvl"/>
        </dgm:presLayoutVars>
      </dgm:prSet>
      <dgm:spPr/>
    </dgm:pt>
    <dgm:pt modelId="{AAC9D610-4DE5-4982-8E44-9E03798C38C6}" type="pres">
      <dgm:prSet presAssocID="{6FA53D23-CC58-4469-93F2-FFCF704C6EA1}" presName="composite" presStyleCnt="0"/>
      <dgm:spPr/>
    </dgm:pt>
    <dgm:pt modelId="{E165ED2D-58B1-4B61-A038-891A09A5BEB7}" type="pres">
      <dgm:prSet presAssocID="{6FA53D23-CC58-4469-93F2-FFCF704C6EA1}" presName="bentUpArrow1" presStyleLbl="alignImgPlace1" presStyleIdx="0" presStyleCnt="2"/>
      <dgm:spPr>
        <a:solidFill>
          <a:srgbClr val="A1D3D0"/>
        </a:solidFill>
        <a:ln>
          <a:solidFill>
            <a:srgbClr val="A1D3D0"/>
          </a:solidFill>
        </a:ln>
      </dgm:spPr>
    </dgm:pt>
    <dgm:pt modelId="{8D9DB831-D377-4F42-8CFB-B84428E24BF3}" type="pres">
      <dgm:prSet presAssocID="{6FA53D23-CC58-4469-93F2-FFCF704C6EA1}" presName="ParentText" presStyleLbl="node1" presStyleIdx="0" presStyleCnt="3" custScaleX="191380">
        <dgm:presLayoutVars>
          <dgm:chMax val="1"/>
          <dgm:chPref val="1"/>
          <dgm:bulletEnabled val="1"/>
        </dgm:presLayoutVars>
      </dgm:prSet>
      <dgm:spPr/>
    </dgm:pt>
    <dgm:pt modelId="{91203B80-9D32-4487-A5C8-8D10160F7BDD}" type="pres">
      <dgm:prSet presAssocID="{6FA53D23-CC58-4469-93F2-FFCF704C6EA1}" presName="ChildText" presStyleLbl="revTx" presStyleIdx="0" presStyleCnt="2">
        <dgm:presLayoutVars>
          <dgm:chMax val="0"/>
          <dgm:chPref val="0"/>
          <dgm:bulletEnabled val="1"/>
        </dgm:presLayoutVars>
      </dgm:prSet>
      <dgm:spPr/>
    </dgm:pt>
    <dgm:pt modelId="{230A1940-7F0F-43C3-BD42-0C55535D684D}" type="pres">
      <dgm:prSet presAssocID="{F61E1FC9-38E2-4AE9-ABC0-9BCD543F15CB}" presName="sibTrans" presStyleCnt="0"/>
      <dgm:spPr/>
    </dgm:pt>
    <dgm:pt modelId="{3533001B-A1D4-441D-930D-DC357DDCB438}" type="pres">
      <dgm:prSet presAssocID="{AC36AE0A-5B63-4FC7-BEA0-7A7F69CA6F49}" presName="composite" presStyleCnt="0"/>
      <dgm:spPr/>
    </dgm:pt>
    <dgm:pt modelId="{8D965C69-5852-4E8F-966F-5B57F6814602}" type="pres">
      <dgm:prSet presAssocID="{AC36AE0A-5B63-4FC7-BEA0-7A7F69CA6F49}" presName="bentUpArrow1" presStyleLbl="alignImgPlace1" presStyleIdx="1" presStyleCnt="2"/>
      <dgm:spPr>
        <a:solidFill>
          <a:srgbClr val="A1D3D0"/>
        </a:solidFill>
        <a:ln>
          <a:solidFill>
            <a:srgbClr val="A1D3D0"/>
          </a:solidFill>
        </a:ln>
      </dgm:spPr>
    </dgm:pt>
    <dgm:pt modelId="{BDEFA0A3-7131-4BB0-A4B7-3BAF4703F11B}" type="pres">
      <dgm:prSet presAssocID="{AC36AE0A-5B63-4FC7-BEA0-7A7F69CA6F49}" presName="ParentText" presStyleLbl="node1" presStyleIdx="1" presStyleCnt="3" custScaleX="204155" custLinFactNeighborX="22277" custLinFactNeighborY="-1488">
        <dgm:presLayoutVars>
          <dgm:chMax val="1"/>
          <dgm:chPref val="1"/>
          <dgm:bulletEnabled val="1"/>
        </dgm:presLayoutVars>
      </dgm:prSet>
      <dgm:spPr/>
    </dgm:pt>
    <dgm:pt modelId="{A7923E99-2E7F-4CE5-B45C-B6F7B13C58A1}" type="pres">
      <dgm:prSet presAssocID="{AC36AE0A-5B63-4FC7-BEA0-7A7F69CA6F49}" presName="ChildText" presStyleLbl="revTx" presStyleIdx="1" presStyleCnt="2">
        <dgm:presLayoutVars>
          <dgm:chMax val="0"/>
          <dgm:chPref val="0"/>
          <dgm:bulletEnabled val="1"/>
        </dgm:presLayoutVars>
      </dgm:prSet>
      <dgm:spPr/>
    </dgm:pt>
    <dgm:pt modelId="{5A994CBC-8104-463A-A21C-B6309840E7EB}" type="pres">
      <dgm:prSet presAssocID="{EAD645A7-46A5-4BDD-81D4-C3115887584A}" presName="sibTrans" presStyleCnt="0"/>
      <dgm:spPr/>
    </dgm:pt>
    <dgm:pt modelId="{FCA8838F-9210-45FF-9965-8AE03D670FFA}" type="pres">
      <dgm:prSet presAssocID="{43EC2EDF-F4EF-4CBA-B43D-0239F7E45515}" presName="composite" presStyleCnt="0"/>
      <dgm:spPr/>
    </dgm:pt>
    <dgm:pt modelId="{BA3F1AFE-D587-4A97-8F85-FB09D5D79646}" type="pres">
      <dgm:prSet presAssocID="{43EC2EDF-F4EF-4CBA-B43D-0239F7E45515}" presName="ParentText" presStyleLbl="node1" presStyleIdx="2" presStyleCnt="3" custScaleX="216106" custLinFactNeighborX="30654" custLinFactNeighborY="1882">
        <dgm:presLayoutVars>
          <dgm:chMax val="1"/>
          <dgm:chPref val="1"/>
          <dgm:bulletEnabled val="1"/>
        </dgm:presLayoutVars>
      </dgm:prSet>
      <dgm:spPr/>
    </dgm:pt>
  </dgm:ptLst>
  <dgm:cxnLst>
    <dgm:cxn modelId="{C1F8FE0F-1500-4B78-A8FB-EE6276C1BE05}" srcId="{06D938E7-3CBF-4AD6-B5FC-226CAC0A51E3}" destId="{43EC2EDF-F4EF-4CBA-B43D-0239F7E45515}" srcOrd="2" destOrd="0" parTransId="{B05E2504-30BD-4E7E-A254-50FEAA5C3A4D}" sibTransId="{B2DD3886-48A6-4F84-871C-73DB12AD4300}"/>
    <dgm:cxn modelId="{4F0F2F1D-9642-4086-9BCC-D1E5956F3F0F}" srcId="{6FA53D23-CC58-4469-93F2-FFCF704C6EA1}" destId="{03F0461C-AB0A-4F4F-9096-A1FBA0CD48E5}" srcOrd="0" destOrd="0" parTransId="{38299F82-EDD5-42D4-A0A9-15D83451DA8A}" sibTransId="{EB918236-476A-461A-86A1-0C3EE664AD5A}"/>
    <dgm:cxn modelId="{BE4A9C24-813E-4D79-A2DF-533F4BC8E18C}" srcId="{06D938E7-3CBF-4AD6-B5FC-226CAC0A51E3}" destId="{6FA53D23-CC58-4469-93F2-FFCF704C6EA1}" srcOrd="0" destOrd="0" parTransId="{E9B19169-E180-4D59-AE91-7668D8DB01EC}" sibTransId="{F61E1FC9-38E2-4AE9-ABC0-9BCD543F15CB}"/>
    <dgm:cxn modelId="{9538F624-27CF-469C-A2FF-C666ECEF8D60}" type="presOf" srcId="{43EC2EDF-F4EF-4CBA-B43D-0239F7E45515}" destId="{BA3F1AFE-D587-4A97-8F85-FB09D5D79646}" srcOrd="0" destOrd="0" presId="urn:microsoft.com/office/officeart/2005/8/layout/StepDownProcess#1"/>
    <dgm:cxn modelId="{2779C776-AFF6-435A-98D4-9AF0BAF442A6}" type="presOf" srcId="{03F0461C-AB0A-4F4F-9096-A1FBA0CD48E5}" destId="{91203B80-9D32-4487-A5C8-8D10160F7BDD}" srcOrd="0" destOrd="0" presId="urn:microsoft.com/office/officeart/2005/8/layout/StepDownProcess#1"/>
    <dgm:cxn modelId="{EB86558A-FD17-406C-8206-1E35D5CBC8DB}" type="presOf" srcId="{6FA53D23-CC58-4469-93F2-FFCF704C6EA1}" destId="{8D9DB831-D377-4F42-8CFB-B84428E24BF3}" srcOrd="0" destOrd="0" presId="urn:microsoft.com/office/officeart/2005/8/layout/StepDownProcess#1"/>
    <dgm:cxn modelId="{CF8F37C0-2401-47F0-AD58-D48ED383F794}" srcId="{06D938E7-3CBF-4AD6-B5FC-226CAC0A51E3}" destId="{AC36AE0A-5B63-4FC7-BEA0-7A7F69CA6F49}" srcOrd="1" destOrd="0" parTransId="{72548A7B-0718-49ED-AFD6-5ABE5633A919}" sibTransId="{EAD645A7-46A5-4BDD-81D4-C3115887584A}"/>
    <dgm:cxn modelId="{BBCA95C2-0F1B-4561-A37B-21548A92F851}" type="presOf" srcId="{AC36AE0A-5B63-4FC7-BEA0-7A7F69CA6F49}" destId="{BDEFA0A3-7131-4BB0-A4B7-3BAF4703F11B}" srcOrd="0" destOrd="0" presId="urn:microsoft.com/office/officeart/2005/8/layout/StepDownProcess#1"/>
    <dgm:cxn modelId="{B676F1E2-1B4B-423B-A4CE-C70E8456C811}" type="presOf" srcId="{06D938E7-3CBF-4AD6-B5FC-226CAC0A51E3}" destId="{1CEA6AA9-3BF0-4764-B2B4-8710C62B417A}" srcOrd="0" destOrd="0" presId="urn:microsoft.com/office/officeart/2005/8/layout/StepDownProcess#1"/>
    <dgm:cxn modelId="{D531AD80-4DA6-4A8B-B459-591A18E1280A}" type="presParOf" srcId="{1CEA6AA9-3BF0-4764-B2B4-8710C62B417A}" destId="{AAC9D610-4DE5-4982-8E44-9E03798C38C6}" srcOrd="0" destOrd="0" presId="urn:microsoft.com/office/officeart/2005/8/layout/StepDownProcess#1"/>
    <dgm:cxn modelId="{780FE062-D0AD-42D9-B9BB-04127F44FE81}" type="presParOf" srcId="{AAC9D610-4DE5-4982-8E44-9E03798C38C6}" destId="{E165ED2D-58B1-4B61-A038-891A09A5BEB7}" srcOrd="0" destOrd="0" presId="urn:microsoft.com/office/officeart/2005/8/layout/StepDownProcess#1"/>
    <dgm:cxn modelId="{ADC42254-CCE0-43E9-A87F-94786BA6D46C}" type="presParOf" srcId="{AAC9D610-4DE5-4982-8E44-9E03798C38C6}" destId="{8D9DB831-D377-4F42-8CFB-B84428E24BF3}" srcOrd="1" destOrd="0" presId="urn:microsoft.com/office/officeart/2005/8/layout/StepDownProcess#1"/>
    <dgm:cxn modelId="{06B03EC5-C38A-4808-9915-292221B8C05C}" type="presParOf" srcId="{AAC9D610-4DE5-4982-8E44-9E03798C38C6}" destId="{91203B80-9D32-4487-A5C8-8D10160F7BDD}" srcOrd="2" destOrd="0" presId="urn:microsoft.com/office/officeart/2005/8/layout/StepDownProcess#1"/>
    <dgm:cxn modelId="{91E3CDA9-177A-4B60-A6C0-FAFB22712730}" type="presParOf" srcId="{1CEA6AA9-3BF0-4764-B2B4-8710C62B417A}" destId="{230A1940-7F0F-43C3-BD42-0C55535D684D}" srcOrd="1" destOrd="0" presId="urn:microsoft.com/office/officeart/2005/8/layout/StepDownProcess#1"/>
    <dgm:cxn modelId="{41602E21-0F72-4BA8-9D6F-0A97CE15A8E4}" type="presParOf" srcId="{1CEA6AA9-3BF0-4764-B2B4-8710C62B417A}" destId="{3533001B-A1D4-441D-930D-DC357DDCB438}" srcOrd="2" destOrd="0" presId="urn:microsoft.com/office/officeart/2005/8/layout/StepDownProcess#1"/>
    <dgm:cxn modelId="{ABD669C6-C6A8-4B45-AD37-0A636E304D59}" type="presParOf" srcId="{3533001B-A1D4-441D-930D-DC357DDCB438}" destId="{8D965C69-5852-4E8F-966F-5B57F6814602}" srcOrd="0" destOrd="0" presId="urn:microsoft.com/office/officeart/2005/8/layout/StepDownProcess#1"/>
    <dgm:cxn modelId="{13B64307-7E36-49A6-8891-49E2D620FDA2}" type="presParOf" srcId="{3533001B-A1D4-441D-930D-DC357DDCB438}" destId="{BDEFA0A3-7131-4BB0-A4B7-3BAF4703F11B}" srcOrd="1" destOrd="0" presId="urn:microsoft.com/office/officeart/2005/8/layout/StepDownProcess#1"/>
    <dgm:cxn modelId="{B5C98388-A4A8-4F78-881E-8F5B8A129DDC}" type="presParOf" srcId="{3533001B-A1D4-441D-930D-DC357DDCB438}" destId="{A7923E99-2E7F-4CE5-B45C-B6F7B13C58A1}" srcOrd="2" destOrd="0" presId="urn:microsoft.com/office/officeart/2005/8/layout/StepDownProcess#1"/>
    <dgm:cxn modelId="{EE5BF402-7AAD-4250-B8DD-C9BC0A76BC43}" type="presParOf" srcId="{1CEA6AA9-3BF0-4764-B2B4-8710C62B417A}" destId="{5A994CBC-8104-463A-A21C-B6309840E7EB}" srcOrd="3" destOrd="0" presId="urn:microsoft.com/office/officeart/2005/8/layout/StepDownProcess#1"/>
    <dgm:cxn modelId="{4AA65002-DB8F-4500-834B-0D0A591D8F72}" type="presParOf" srcId="{1CEA6AA9-3BF0-4764-B2B4-8710C62B417A}" destId="{FCA8838F-9210-45FF-9965-8AE03D670FFA}" srcOrd="4" destOrd="0" presId="urn:microsoft.com/office/officeart/2005/8/layout/StepDownProcess#1"/>
    <dgm:cxn modelId="{F14AC664-06DF-496D-9CA6-25F311DA0E08}" type="presParOf" srcId="{FCA8838F-9210-45FF-9965-8AE03D670FFA}" destId="{BA3F1AFE-D587-4A97-8F85-FB09D5D79646}" srcOrd="0" destOrd="0" presId="urn:microsoft.com/office/officeart/2005/8/layout/StepDown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467-BCEF-4466-914B-D25C7F1C0920}">
      <dsp:nvSpPr>
        <dsp:cNvPr id="0" name=""/>
        <dsp:cNvSpPr/>
      </dsp:nvSpPr>
      <dsp:spPr>
        <a:xfrm rot="10800000">
          <a:off x="1377443" y="0"/>
          <a:ext cx="8115388" cy="683222"/>
        </a:xfrm>
        <a:prstGeom prst="trapezoid">
          <a:avLst>
            <a:gd name="adj" fmla="val 233718"/>
          </a:avLst>
        </a:prstGeom>
        <a:solidFill>
          <a:srgbClr val="BFBFBF"/>
        </a:solidFill>
        <a:ln w="12700" cap="flat" cmpd="sng" algn="ctr">
          <a:solidFill>
            <a:srgbClr val="BFBFB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tx1"/>
              </a:solidFill>
              <a:effectLst/>
              <a:latin typeface="+mn-lt"/>
              <a:ea typeface="+mn-ea"/>
              <a:cs typeface="+mn-cs"/>
            </a:rPr>
            <a:t>316 </a:t>
          </a:r>
          <a:r>
            <a:rPr lang="en-US" altLang="zh-CN" sz="2000" kern="1200" dirty="0">
              <a:solidFill>
                <a:schemeClr val="tx1"/>
              </a:solidFill>
              <a:effectLst/>
              <a:latin typeface="+mn-lt"/>
              <a:ea typeface="+mn-ea"/>
              <a:cs typeface="+mn-cs"/>
            </a:rPr>
            <a:t>(</a:t>
          </a:r>
          <a:r>
            <a:rPr lang="zh-CN" altLang="en-US" sz="2000" kern="1200" dirty="0">
              <a:solidFill>
                <a:schemeClr val="tx1"/>
              </a:solidFill>
              <a:effectLst/>
              <a:latin typeface="+mn-lt"/>
              <a:ea typeface="+mn-ea"/>
              <a:cs typeface="+mn-cs"/>
            </a:rPr>
            <a:t>个以</a:t>
          </a:r>
          <a:r>
            <a:rPr lang="x-none" altLang="zh-CN" sz="2000" kern="1200" dirty="0">
              <a:solidFill>
                <a:schemeClr val="tx1"/>
              </a:solidFill>
              <a:effectLst/>
              <a:latin typeface="+mn-lt"/>
              <a:ea typeface="+mn-ea"/>
              <a:cs typeface="+mn-cs"/>
            </a:rPr>
            <a:t>Java</a:t>
          </a:r>
          <a:r>
            <a:rPr lang="zh-CN" altLang="zh-CN" sz="2000" kern="1200" dirty="0">
              <a:solidFill>
                <a:schemeClr val="tx1"/>
              </a:solidFill>
              <a:effectLst/>
              <a:latin typeface="+mn-lt"/>
              <a:ea typeface="+mn-ea"/>
              <a:cs typeface="+mn-cs"/>
            </a:rPr>
            <a:t>作为主要编程语言</a:t>
          </a:r>
          <a:r>
            <a:rPr lang="zh-CN" altLang="en-US" sz="2000" kern="1200" dirty="0">
              <a:solidFill>
                <a:schemeClr val="tx1"/>
              </a:solidFill>
              <a:effectLst/>
              <a:latin typeface="+mn-lt"/>
              <a:ea typeface="+mn-ea"/>
              <a:cs typeface="+mn-cs"/>
            </a:rPr>
            <a:t>的项目）</a:t>
          </a:r>
          <a:endParaRPr lang="zh-CN" altLang="en-US" sz="2000" kern="1200" dirty="0"/>
        </a:p>
      </dsp:txBody>
      <dsp:txXfrm rot="-10800000">
        <a:off x="2797636" y="0"/>
        <a:ext cx="5275002" cy="683222"/>
      </dsp:txXfrm>
    </dsp:sp>
    <dsp:sp modelId="{3EFA1CBD-3EBA-4FE4-B7D3-8BDA3A2BD374}">
      <dsp:nvSpPr>
        <dsp:cNvPr id="0" name=""/>
        <dsp:cNvSpPr/>
      </dsp:nvSpPr>
      <dsp:spPr>
        <a:xfrm rot="10800000">
          <a:off x="2190444" y="674613"/>
          <a:ext cx="6376778" cy="683222"/>
        </a:xfrm>
        <a:prstGeom prst="trapezoid">
          <a:avLst>
            <a:gd name="adj" fmla="val 233718"/>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117</a:t>
          </a:r>
          <a:r>
            <a:rPr lang="en-US" altLang="zh-CN" sz="2400" kern="1200" dirty="0"/>
            <a:t> </a:t>
          </a:r>
          <a:r>
            <a:rPr lang="zh-CN" altLang="en-US" sz="2000" kern="1200" dirty="0"/>
            <a:t>（个项目活跃性高）</a:t>
          </a:r>
        </a:p>
      </dsp:txBody>
      <dsp:txXfrm rot="-10800000">
        <a:off x="3306380" y="674613"/>
        <a:ext cx="4144905" cy="683222"/>
      </dsp:txXfrm>
    </dsp:sp>
    <dsp:sp modelId="{FDBD9387-EA24-4663-B7C8-4D10C3A89DD7}">
      <dsp:nvSpPr>
        <dsp:cNvPr id="0" name=""/>
        <dsp:cNvSpPr/>
      </dsp:nvSpPr>
      <dsp:spPr>
        <a:xfrm rot="10800000">
          <a:off x="2767596" y="1334708"/>
          <a:ext cx="5113379" cy="683222"/>
        </a:xfrm>
        <a:prstGeom prst="trapezoid">
          <a:avLst>
            <a:gd name="adj" fmla="val 233718"/>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91 </a:t>
          </a:r>
          <a:r>
            <a:rPr lang="en-US" altLang="zh-CN" sz="2000" kern="1200" dirty="0">
              <a:solidFill>
                <a:schemeClr val="bg1"/>
              </a:solidFill>
            </a:rPr>
            <a:t>(</a:t>
          </a:r>
          <a:r>
            <a:rPr lang="zh-CN" altLang="en-US" sz="2000" kern="1200" dirty="0">
              <a:solidFill>
                <a:schemeClr val="bg1"/>
              </a:solidFill>
            </a:rPr>
            <a:t>个项目易于配置</a:t>
          </a:r>
          <a:r>
            <a:rPr lang="en-US" altLang="zh-CN" sz="2000" kern="1200" dirty="0">
              <a:solidFill>
                <a:schemeClr val="bg1"/>
              </a:solidFill>
            </a:rPr>
            <a:t>)</a:t>
          </a:r>
          <a:endParaRPr lang="zh-CN" altLang="en-US" sz="2000" kern="1200" dirty="0">
            <a:solidFill>
              <a:schemeClr val="bg1"/>
            </a:solidFill>
          </a:endParaRPr>
        </a:p>
      </dsp:txBody>
      <dsp:txXfrm rot="-10800000">
        <a:off x="2767596" y="1334708"/>
        <a:ext cx="5113379" cy="683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FD58A-9270-4D96-A205-517A2C55D58C}">
      <dsp:nvSpPr>
        <dsp:cNvPr id="0" name=""/>
        <dsp:cNvSpPr/>
      </dsp:nvSpPr>
      <dsp:spPr>
        <a:xfrm rot="5400000">
          <a:off x="-182244" y="182481"/>
          <a:ext cx="1214965" cy="850475"/>
        </a:xfrm>
        <a:prstGeom prst="chevron">
          <a:avLst/>
        </a:prstGeom>
        <a:solidFill>
          <a:srgbClr val="1A9895"/>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425474"/>
        <a:ext cx="850475" cy="364490"/>
      </dsp:txXfrm>
    </dsp:sp>
    <dsp:sp modelId="{3AA07813-9D67-4AB0-8D8D-68BFD279D1CF}">
      <dsp:nvSpPr>
        <dsp:cNvPr id="0" name=""/>
        <dsp:cNvSpPr/>
      </dsp:nvSpPr>
      <dsp:spPr>
        <a:xfrm rot="5400000">
          <a:off x="3975988" y="-3125276"/>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遍历项目构建历史，找出失败的构建</a:t>
          </a:r>
        </a:p>
      </dsp:txBody>
      <dsp:txXfrm rot="-5400000">
        <a:off x="850476" y="38787"/>
        <a:ext cx="7002202" cy="712625"/>
      </dsp:txXfrm>
    </dsp:sp>
    <dsp:sp modelId="{23120FC2-D8CF-47E9-A9A5-D41AF04FE3E8}">
      <dsp:nvSpPr>
        <dsp:cNvPr id="0" name=""/>
        <dsp:cNvSpPr/>
      </dsp:nvSpPr>
      <dsp:spPr>
        <a:xfrm rot="5400000">
          <a:off x="-182244" y="1196828"/>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5400000">
        <a:off x="2" y="1439821"/>
        <a:ext cx="850475" cy="364490"/>
      </dsp:txXfrm>
    </dsp:sp>
    <dsp:sp modelId="{AC269117-367E-462D-9FFF-642C49764B5C}">
      <dsp:nvSpPr>
        <dsp:cNvPr id="0" name=""/>
        <dsp:cNvSpPr/>
      </dsp:nvSpPr>
      <dsp:spPr>
        <a:xfrm rot="5400000">
          <a:off x="3975988" y="-2110929"/>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分析失败构建的构建日志，找出由于测试用例不通过而失败的构建</a:t>
          </a:r>
        </a:p>
      </dsp:txBody>
      <dsp:txXfrm rot="-5400000">
        <a:off x="850476" y="1053134"/>
        <a:ext cx="7002202" cy="712625"/>
      </dsp:txXfrm>
    </dsp:sp>
    <dsp:sp modelId="{3098CD05-ED23-43D6-9E70-663784E9FAD3}">
      <dsp:nvSpPr>
        <dsp:cNvPr id="0" name=""/>
        <dsp:cNvSpPr/>
      </dsp:nvSpPr>
      <dsp:spPr>
        <a:xfrm rot="5400000">
          <a:off x="-182244" y="2211175"/>
          <a:ext cx="1214965" cy="850475"/>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 y="2454168"/>
        <a:ext cx="850475" cy="364490"/>
      </dsp:txXfrm>
    </dsp:sp>
    <dsp:sp modelId="{A977EA55-729A-4D71-B890-BCB91CD8E63C}">
      <dsp:nvSpPr>
        <dsp:cNvPr id="0" name=""/>
        <dsp:cNvSpPr/>
      </dsp:nvSpPr>
      <dsp:spPr>
        <a:xfrm rot="5400000">
          <a:off x="3975988" y="-1096582"/>
          <a:ext cx="789727" cy="7040753"/>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寻找</a:t>
          </a:r>
          <a:r>
            <a:rPr lang="en-US" altLang="zh-CN" sz="1800" kern="1200" dirty="0"/>
            <a:t>bug</a:t>
          </a:r>
          <a:r>
            <a:rPr lang="zh-CN" altLang="en-US" sz="1800" kern="1200" dirty="0"/>
            <a:t>的修复基准（开发者手工修复的补丁）</a:t>
          </a:r>
        </a:p>
      </dsp:txBody>
      <dsp:txXfrm rot="-5400000">
        <a:off x="850476" y="2067481"/>
        <a:ext cx="7002202" cy="712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CD05-ED23-43D6-9E70-663784E9FAD3}">
      <dsp:nvSpPr>
        <dsp:cNvPr id="0" name=""/>
        <dsp:cNvSpPr/>
      </dsp:nvSpPr>
      <dsp:spPr>
        <a:xfrm rot="5400000">
          <a:off x="-168169" y="168169"/>
          <a:ext cx="1121131" cy="784791"/>
        </a:xfrm>
        <a:prstGeom prst="chevron">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5400000">
        <a:off x="2" y="392395"/>
        <a:ext cx="784791" cy="336340"/>
      </dsp:txXfrm>
    </dsp:sp>
    <dsp:sp modelId="{A977EA55-729A-4D71-B890-BCB91CD8E63C}">
      <dsp:nvSpPr>
        <dsp:cNvPr id="0" name=""/>
        <dsp:cNvSpPr/>
      </dsp:nvSpPr>
      <dsp:spPr>
        <a:xfrm rot="5400000">
          <a:off x="3576077" y="-2791285"/>
          <a:ext cx="728735" cy="6311306"/>
        </a:xfrm>
        <a:prstGeom prst="round2SameRect">
          <a:avLst/>
        </a:prstGeom>
        <a:solidFill>
          <a:schemeClr val="lt1">
            <a:alpha val="90000"/>
            <a:hueOff val="0"/>
            <a:satOff val="0"/>
            <a:lumOff val="0"/>
            <a:alphaOff val="0"/>
          </a:schemeClr>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a:t>寻找</a:t>
          </a:r>
          <a:r>
            <a:rPr lang="en-US" altLang="zh-CN" sz="2300" kern="1200" dirty="0"/>
            <a:t>bug</a:t>
          </a:r>
          <a:r>
            <a:rPr lang="zh-CN" altLang="en-US" sz="2300" kern="1200" dirty="0"/>
            <a:t>的修复基准（开发者手工修复的补丁）</a:t>
          </a:r>
        </a:p>
      </dsp:txBody>
      <dsp:txXfrm rot="-5400000">
        <a:off x="784792" y="35574"/>
        <a:ext cx="6275732" cy="6575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5ED2D-58B1-4B61-A038-891A09A5BEB7}">
      <dsp:nvSpPr>
        <dsp:cNvPr id="0" name=""/>
        <dsp:cNvSpPr/>
      </dsp:nvSpPr>
      <dsp:spPr>
        <a:xfrm rot="5400000">
          <a:off x="1954740" y="1025638"/>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8D9DB831-D377-4F42-8CFB-B84428E24BF3}">
      <dsp:nvSpPr>
        <dsp:cNvPr id="0" name=""/>
        <dsp:cNvSpPr/>
      </dsp:nvSpPr>
      <dsp:spPr>
        <a:xfrm>
          <a:off x="1016728" y="20112"/>
          <a:ext cx="2922380"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solidFill>
                <a:schemeClr val="bg1"/>
              </a:solidFill>
              <a:effectLst/>
              <a:latin typeface="+mn-lt"/>
              <a:ea typeface="+mn-ea"/>
              <a:cs typeface="+mn-cs"/>
            </a:rPr>
            <a:t>验证</a:t>
          </a:r>
          <a:r>
            <a:rPr lang="x-none" altLang="zh-CN" sz="2400" kern="1200" dirty="0">
              <a:solidFill>
                <a:schemeClr val="bg1"/>
              </a:solidFill>
              <a:effectLst/>
              <a:latin typeface="+mn-lt"/>
              <a:ea typeface="+mn-ea"/>
              <a:cs typeface="+mn-cs"/>
            </a:rPr>
            <a:t>bug</a:t>
          </a:r>
          <a:r>
            <a:rPr lang="zh-CN" altLang="zh-CN" sz="2400" kern="1200" dirty="0">
              <a:solidFill>
                <a:schemeClr val="bg1"/>
              </a:solidFill>
              <a:effectLst/>
              <a:latin typeface="+mn-lt"/>
              <a:ea typeface="+mn-ea"/>
              <a:cs typeface="+mn-cs"/>
            </a:rPr>
            <a:t>可重复性</a:t>
          </a:r>
          <a:endParaRPr lang="zh-CN" altLang="en-US" sz="2400" kern="1200" dirty="0"/>
        </a:p>
      </dsp:txBody>
      <dsp:txXfrm>
        <a:off x="1068914" y="72298"/>
        <a:ext cx="2818008" cy="964481"/>
      </dsp:txXfrm>
    </dsp:sp>
    <dsp:sp modelId="{91203B80-9D32-4487-A5C8-8D10160F7BDD}">
      <dsp:nvSpPr>
        <dsp:cNvPr id="0" name=""/>
        <dsp:cNvSpPr/>
      </dsp:nvSpPr>
      <dsp:spPr>
        <a:xfrm>
          <a:off x="3241421" y="122051"/>
          <a:ext cx="1110597" cy="863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zh-CN" altLang="en-US" sz="1900" kern="1200" dirty="0"/>
        </a:p>
      </dsp:txBody>
      <dsp:txXfrm>
        <a:off x="3241421" y="122051"/>
        <a:ext cx="1110597" cy="863894"/>
      </dsp:txXfrm>
    </dsp:sp>
    <dsp:sp modelId="{8D965C69-5852-4E8F-966F-5B57F6814602}">
      <dsp:nvSpPr>
        <dsp:cNvPr id="0" name=""/>
        <dsp:cNvSpPr/>
      </dsp:nvSpPr>
      <dsp:spPr>
        <a:xfrm rot="5400000">
          <a:off x="3653216" y="2226313"/>
          <a:ext cx="907089" cy="1032688"/>
        </a:xfrm>
        <a:prstGeom prst="bentUpArrow">
          <a:avLst>
            <a:gd name="adj1" fmla="val 32840"/>
            <a:gd name="adj2" fmla="val 25000"/>
            <a:gd name="adj3" fmla="val 35780"/>
          </a:avLst>
        </a:prstGeom>
        <a:solidFill>
          <a:srgbClr val="A1D3D0"/>
        </a:solidFill>
        <a:ln w="12700" cap="flat" cmpd="sng" algn="ctr">
          <a:solidFill>
            <a:srgbClr val="A1D3D0"/>
          </a:solidFill>
          <a:prstDash val="solid"/>
          <a:miter lim="800000"/>
        </a:ln>
        <a:effectLst/>
      </dsp:spPr>
      <dsp:style>
        <a:lnRef idx="2">
          <a:scrgbClr r="0" g="0" b="0"/>
        </a:lnRef>
        <a:fillRef idx="1">
          <a:scrgbClr r="0" g="0" b="0"/>
        </a:fillRef>
        <a:effectRef idx="0">
          <a:scrgbClr r="0" g="0" b="0"/>
        </a:effectRef>
        <a:fontRef idx="minor"/>
      </dsp:style>
    </dsp:sp>
    <dsp:sp modelId="{BDEFA0A3-7131-4BB0-A4B7-3BAF4703F11B}">
      <dsp:nvSpPr>
        <dsp:cNvPr id="0" name=""/>
        <dsp:cNvSpPr/>
      </dsp:nvSpPr>
      <dsp:spPr>
        <a:xfrm>
          <a:off x="2957838" y="1204882"/>
          <a:ext cx="3117455"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bg1"/>
              </a:solidFill>
              <a:effectLst/>
              <a:latin typeface="+mn-lt"/>
              <a:ea typeface="+mn-ea"/>
              <a:cs typeface="+mn-cs"/>
            </a:rPr>
            <a:t>验证修复基准正确性</a:t>
          </a:r>
          <a:endParaRPr lang="zh-CN" altLang="en-US" sz="2400" kern="1200" dirty="0">
            <a:solidFill>
              <a:schemeClr val="bg1"/>
            </a:solidFill>
          </a:endParaRPr>
        </a:p>
      </dsp:txBody>
      <dsp:txXfrm>
        <a:off x="3010024" y="1257068"/>
        <a:ext cx="3013083" cy="964481"/>
      </dsp:txXfrm>
    </dsp:sp>
    <dsp:sp modelId="{A7923E99-2E7F-4CE5-B45C-B6F7B13C58A1}">
      <dsp:nvSpPr>
        <dsp:cNvPr id="0" name=""/>
        <dsp:cNvSpPr/>
      </dsp:nvSpPr>
      <dsp:spPr>
        <a:xfrm>
          <a:off x="4939897" y="1322726"/>
          <a:ext cx="1110597" cy="863894"/>
        </a:xfrm>
        <a:prstGeom prst="rect">
          <a:avLst/>
        </a:prstGeom>
        <a:noFill/>
        <a:ln>
          <a:noFill/>
        </a:ln>
        <a:effectLst/>
      </dsp:spPr>
      <dsp:style>
        <a:lnRef idx="0">
          <a:scrgbClr r="0" g="0" b="0"/>
        </a:lnRef>
        <a:fillRef idx="0">
          <a:scrgbClr r="0" g="0" b="0"/>
        </a:fillRef>
        <a:effectRef idx="0">
          <a:scrgbClr r="0" g="0" b="0"/>
        </a:effectRef>
        <a:fontRef idx="minor"/>
      </dsp:style>
    </dsp:sp>
    <dsp:sp modelId="{BA3F1AFE-D587-4A97-8F85-FB09D5D79646}">
      <dsp:nvSpPr>
        <dsp:cNvPr id="0" name=""/>
        <dsp:cNvSpPr/>
      </dsp:nvSpPr>
      <dsp:spPr>
        <a:xfrm>
          <a:off x="4686694" y="2441574"/>
          <a:ext cx="3299947" cy="1068853"/>
        </a:xfrm>
        <a:prstGeom prst="roundRect">
          <a:avLst>
            <a:gd name="adj" fmla="val 16670"/>
          </a:avLst>
        </a:prstGeom>
        <a:solidFill>
          <a:srgbClr val="1A9895"/>
        </a:solidFill>
        <a:ln w="12700" cap="flat" cmpd="sng" algn="ctr">
          <a:solidFill>
            <a:srgbClr val="1A9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x-none" altLang="zh-CN" sz="2400" b="1" kern="1200" dirty="0">
              <a:solidFill>
                <a:schemeClr val="bg1"/>
              </a:solidFill>
              <a:effectLst/>
              <a:latin typeface="+mn-lt"/>
              <a:ea typeface="+mn-ea"/>
              <a:cs typeface="+mn-cs"/>
            </a:rPr>
            <a:t>33</a:t>
          </a:r>
          <a:r>
            <a:rPr lang="zh-CN" altLang="zh-CN" sz="2400" b="1" kern="1200" dirty="0">
              <a:solidFill>
                <a:schemeClr val="bg1"/>
              </a:solidFill>
              <a:effectLst/>
              <a:latin typeface="+mn-lt"/>
              <a:ea typeface="+mn-ea"/>
              <a:cs typeface="+mn-cs"/>
            </a:rPr>
            <a:t>个项目的</a:t>
          </a:r>
          <a:r>
            <a:rPr lang="x-none" altLang="zh-CN" sz="2400" b="1" kern="1200" dirty="0">
              <a:solidFill>
                <a:schemeClr val="bg1"/>
              </a:solidFill>
              <a:effectLst/>
              <a:latin typeface="+mn-lt"/>
              <a:ea typeface="+mn-ea"/>
              <a:cs typeface="+mn-cs"/>
            </a:rPr>
            <a:t>85</a:t>
          </a:r>
          <a:r>
            <a:rPr lang="zh-CN" altLang="zh-CN" sz="2400" b="1" kern="1200" dirty="0">
              <a:solidFill>
                <a:schemeClr val="bg1"/>
              </a:solidFill>
              <a:effectLst/>
              <a:latin typeface="+mn-lt"/>
              <a:ea typeface="+mn-ea"/>
              <a:cs typeface="+mn-cs"/>
            </a:rPr>
            <a:t>个数据</a:t>
          </a:r>
          <a:endParaRPr lang="zh-CN" altLang="en-US" sz="2400" b="1" kern="1200" dirty="0">
            <a:solidFill>
              <a:schemeClr val="bg1"/>
            </a:solidFill>
          </a:endParaRPr>
        </a:p>
      </dsp:txBody>
      <dsp:txXfrm>
        <a:off x="4738880" y="2493760"/>
        <a:ext cx="3195575" cy="96448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1">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7%A8%8B%E5%BA%8F/71525"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基因算法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符号分析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深度学习</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具体条件合成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条件表达式</a:t>
            </a:r>
            <a:endParaRPr lang="en-US" altLang="zh-CN" sz="120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通过利用现有补丁和类似代码来修复</a:t>
            </a:r>
            <a:r>
              <a:rPr lang="en-US" altLang="zh-CN" sz="1200" b="0" i="0" kern="1200" dirty="0">
                <a:solidFill>
                  <a:schemeClr val="tx1"/>
                </a:solidFill>
                <a:effectLst/>
                <a:latin typeface="+mn-lt"/>
                <a:ea typeface="+mn-ea"/>
                <a:cs typeface="+mn-cs"/>
              </a:rPr>
              <a:t>Java bug</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能够通过测试集的补丁并不一定正确.正确性(correctness)指的是修复后的程序达到了预期的行为,即,程序</a:t>
            </a:r>
            <a:endParaRPr lang="zh-CN" altLang="en-US" dirty="0">
              <a:sym typeface="+mn-ea"/>
            </a:endParaRPr>
          </a:p>
          <a:p>
            <a:r>
              <a:rPr lang="zh-CN" altLang="en-US" dirty="0">
                <a:sym typeface="+mn-ea"/>
              </a:rPr>
              <a:t>的输出能够满足潜在的测试预言(test oracle).例如,一个修复划分三角形类别程序的补丁正确,指的是程序可以</a:t>
            </a:r>
            <a:endParaRPr lang="zh-CN" altLang="en-US" dirty="0">
              <a:sym typeface="+mn-ea"/>
            </a:endParaRPr>
          </a:p>
          <a:p>
            <a:r>
              <a:rPr lang="zh-CN" altLang="en-US" dirty="0">
                <a:sym typeface="+mn-ea"/>
              </a:rPr>
              <a:t>无误地划分任何潜在的三角形类别,而不是仅仅满足有限数量的测试用例的通过.正确性目前还不能通过自动</a:t>
            </a:r>
            <a:endParaRPr lang="zh-CN" altLang="en-US" dirty="0">
              <a:sym typeface="+mn-ea"/>
            </a:endParaRPr>
          </a:p>
          <a:p>
            <a:r>
              <a:rPr lang="zh-CN" altLang="en-US" dirty="0">
                <a:sym typeface="+mn-ea"/>
              </a:rPr>
              <a:t>技术完成,只能手动验证.近期的一些工作采用了正确性作为评价标准[10,25,26].</a:t>
            </a:r>
            <a:endParaRPr lang="zh-CN" altLang="en-US" dirty="0">
              <a:sym typeface="+mn-ea"/>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这个是现有的比较大的两个测试数据集，</a:t>
            </a:r>
            <a:r>
              <a:rPr lang="en-US" altLang="zh-CN" sz="1200" b="0" i="0" kern="1200" dirty="0">
                <a:solidFill>
                  <a:schemeClr val="tx1"/>
                </a:solidFill>
                <a:effectLst/>
                <a:latin typeface="+mn-lt"/>
                <a:ea typeface="+mn-ea"/>
                <a:cs typeface="+mn-cs"/>
              </a:rPr>
              <a:t>Defects4J</a:t>
            </a:r>
            <a:r>
              <a:rPr lang="zh-CN" altLang="en-US" sz="1200" b="0" i="0" kern="1200" dirty="0">
                <a:solidFill>
                  <a:schemeClr val="tx1"/>
                </a:solidFill>
                <a:effectLst/>
                <a:latin typeface="+mn-lt"/>
                <a:ea typeface="+mn-ea"/>
                <a:cs typeface="+mn-cs"/>
              </a:rPr>
              <a:t>是一个</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很热门的</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自动程序修复、缺陷定位领域基准数据集；</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ManyBugs</a:t>
            </a:r>
            <a:r>
              <a:rPr lang="zh-CN" altLang="en-US" sz="1200" b="0" i="0" kern="1200" dirty="0">
                <a:solidFill>
                  <a:schemeClr val="tx1"/>
                </a:solidFill>
                <a:effectLst/>
                <a:latin typeface="+mn-lt"/>
                <a:ea typeface="+mn-ea"/>
                <a:cs typeface="+mn-cs"/>
              </a:rPr>
              <a:t>自动程序修复基准测试，包含</a:t>
            </a:r>
            <a:r>
              <a:rPr lang="en-US" altLang="zh-CN" sz="1200" b="0" i="0" kern="1200" dirty="0">
                <a:solidFill>
                  <a:schemeClr val="tx1"/>
                </a:solidFill>
                <a:effectLst/>
                <a:latin typeface="+mn-lt"/>
                <a:ea typeface="+mn-ea"/>
                <a:cs typeface="+mn-cs"/>
              </a:rPr>
              <a:t>185</a:t>
            </a:r>
            <a:r>
              <a:rPr lang="zh-CN" altLang="en-US" sz="1200" b="0" i="0" kern="1200" dirty="0">
                <a:solidFill>
                  <a:schemeClr val="tx1"/>
                </a:solidFill>
                <a:effectLst/>
                <a:latin typeface="+mn-lt"/>
                <a:ea typeface="+mn-ea"/>
                <a:cs typeface="+mn-cs"/>
              </a:rPr>
              <a:t>个来自大型流行的开源项目的缺陷</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是软件开发过程中十分困难的工作</a:t>
            </a:r>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自动程序修复技术</a:t>
            </a:r>
            <a:r>
              <a:rPr lang="zh-CN" altLang="en-US" sz="1200" kern="1200" dirty="0">
                <a:solidFill>
                  <a:schemeClr val="tx1"/>
                </a:solidFill>
                <a:effectLst/>
                <a:latin typeface="+mn-lt"/>
                <a:ea typeface="+mn-ea"/>
                <a:cs typeface="+mn-cs"/>
              </a:rPr>
              <a:t>则可以</a:t>
            </a:r>
            <a:r>
              <a:rPr lang="zh-CN" altLang="zh-CN" sz="1200" kern="1200" dirty="0">
                <a:solidFill>
                  <a:schemeClr val="tx1"/>
                </a:solidFill>
                <a:effectLst/>
                <a:latin typeface="+mn-lt"/>
                <a:ea typeface="+mn-ea"/>
                <a:cs typeface="+mn-cs"/>
              </a:rPr>
              <a:t>帮助开发者自动修复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，更加高效地进行开发。</a:t>
            </a:r>
            <a:endParaRPr lang="en-US" altLang="zh-CN" dirty="0"/>
          </a:p>
          <a:p>
            <a:r>
              <a:rPr lang="zh-CN" altLang="en-US" dirty="0"/>
              <a:t>目前绝大多数的</a:t>
            </a:r>
            <a:r>
              <a:rPr lang="en-US" altLang="zh-CN" dirty="0"/>
              <a:t>APR</a:t>
            </a:r>
            <a:r>
              <a:rPr lang="zh-CN" altLang="en-US" dirty="0"/>
              <a:t>工具都是通过</a:t>
            </a:r>
            <a:r>
              <a:rPr lang="zh-CN" altLang="en-US" b="1" dirty="0"/>
              <a:t>分析 待修复程序</a:t>
            </a:r>
            <a:r>
              <a:rPr lang="zh-CN" altLang="en-US" dirty="0"/>
              <a:t>和</a:t>
            </a:r>
            <a:r>
              <a:rPr lang="zh-CN" altLang="en-US" b="1" dirty="0"/>
              <a:t>覆盖</a:t>
            </a:r>
            <a:r>
              <a:rPr lang="en-US" altLang="zh-CN" b="1" dirty="0"/>
              <a:t>bug</a:t>
            </a:r>
            <a:r>
              <a:rPr lang="zh-CN" altLang="en-US" b="1" dirty="0"/>
              <a:t>的测试用例</a:t>
            </a:r>
            <a:r>
              <a:rPr lang="zh-CN" altLang="en-US" dirty="0"/>
              <a:t>，产生修复补丁。</a:t>
            </a:r>
            <a:endParaRPr lang="en-US" altLang="zh-CN" dirty="0"/>
          </a:p>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回归测试中 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即使 </a:t>
            </a:r>
            <a:r>
              <a:rPr lang="en-US" altLang="zh-CN" sz="1200" b="1" i="0" kern="1200" dirty="0" err="1">
                <a:solidFill>
                  <a:schemeClr val="tx1"/>
                </a:solidFill>
                <a:effectLst/>
                <a:latin typeface="+mn-lt"/>
                <a:ea typeface="+mn-ea"/>
                <a:cs typeface="+mn-cs"/>
              </a:rPr>
              <a:t>SapFix</a:t>
            </a:r>
            <a:r>
              <a:rPr lang="en-US" altLang="zh-CN" sz="1200" b="1" i="0" kern="1200" dirty="0">
                <a:solidFill>
                  <a:schemeClr val="tx1"/>
                </a:solidFill>
                <a:effectLst/>
                <a:latin typeface="+mn-lt"/>
                <a:ea typeface="+mn-ea"/>
                <a:cs typeface="+mn-cs"/>
              </a:rPr>
              <a:t> </a:t>
            </a:r>
            <a:r>
              <a:rPr lang="zh-CN" altLang="en-US" sz="1200" b="1" i="0" kern="1200" dirty="0">
                <a:solidFill>
                  <a:schemeClr val="tx1"/>
                </a:solidFill>
                <a:effectLst/>
                <a:latin typeface="+mn-lt"/>
                <a:ea typeface="+mn-ea"/>
                <a:cs typeface="+mn-cs"/>
              </a:rPr>
              <a:t>找到了</a:t>
            </a:r>
            <a:r>
              <a:rPr lang="en-US" altLang="zh-CN" sz="1200" b="1" i="0" kern="1200" dirty="0">
                <a:solidFill>
                  <a:schemeClr val="tx1"/>
                </a:solidFill>
                <a:effectLst/>
                <a:latin typeface="+mn-lt"/>
                <a:ea typeface="+mn-ea"/>
                <a:cs typeface="+mn-cs"/>
              </a:rPr>
              <a:t>Bug</a:t>
            </a:r>
            <a:r>
              <a:rPr lang="zh-CN" altLang="en-US" sz="1200" b="1" i="0" kern="1200" dirty="0">
                <a:solidFill>
                  <a:schemeClr val="tx1"/>
                </a:solidFill>
                <a:effectLst/>
                <a:latin typeface="+mn-lt"/>
                <a:ea typeface="+mn-ea"/>
                <a:cs typeface="+mn-cs"/>
              </a:rPr>
              <a:t>修复的补丁，其工作还没有结束，因为还需要评价补丁的质量</a:t>
            </a:r>
            <a:r>
              <a:rPr lang="zh-CN" altLang="en-US" sz="1200" b="0" i="0" kern="1200" dirty="0">
                <a:solidFill>
                  <a:schemeClr val="tx1"/>
                </a:solidFill>
                <a:effectLst/>
                <a:latin typeface="+mn-lt"/>
                <a:ea typeface="+mn-ea"/>
                <a:cs typeface="+mn-cs"/>
              </a:rPr>
              <a:t>，从而决定向人类工程师按一定的优先次序进行推荐。如何评价补丁的质量呢？主要从这三个方面来评估：</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是否存在编译错误？</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程序是否仍然会崩溃？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补丁是否引入了新的崩溃？</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“是否存在编译错误”容易认定，而程序是否崩溃，就需要测试，这可以针对修复版本自动执行开发人员之前编写的测试，并自动运行前面提到的工具</a:t>
            </a:r>
            <a:r>
              <a:rPr lang="en-US" altLang="zh-CN" sz="1200" b="0" i="0" kern="1200" dirty="0" err="1">
                <a:solidFill>
                  <a:schemeClr val="tx1"/>
                </a:solidFill>
                <a:effectLst/>
                <a:latin typeface="+mn-lt"/>
                <a:ea typeface="+mn-ea"/>
                <a:cs typeface="+mn-cs"/>
              </a:rPr>
              <a:t>Sapienz</a:t>
            </a:r>
            <a:r>
              <a:rPr lang="zh-CN" altLang="en-US" sz="1200" b="0" i="0" kern="1200" dirty="0">
                <a:solidFill>
                  <a:schemeClr val="tx1"/>
                </a:solidFill>
                <a:effectLst/>
                <a:latin typeface="+mn-lt"/>
                <a:ea typeface="+mn-ea"/>
                <a:cs typeface="+mn-cs"/>
              </a:rPr>
              <a:t>所创建的测试。这也就是说，</a:t>
            </a:r>
            <a:r>
              <a:rPr lang="en-US" altLang="zh-CN" sz="1200" b="0" i="0" kern="1200" dirty="0" err="1">
                <a:solidFill>
                  <a:schemeClr val="tx1"/>
                </a:solidFill>
                <a:effectLst/>
                <a:latin typeface="+mn-lt"/>
                <a:ea typeface="+mn-ea"/>
                <a:cs typeface="+mn-cs"/>
              </a:rPr>
              <a:t>SapFix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尝试之前由开发人员完成的调试工作</a:t>
            </a:r>
            <a:endParaRPr lang="zh-CN" altLang="en-US" sz="1200" b="0" i="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接下来我将介绍测试集的构建过程。</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事实上</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由于需求说明往往不可见</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在自动修复算法中</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测试集指导补丁生成</a:t>
            </a:r>
            <a:r>
              <a:rPr lang="en-US" altLang="zh-CN" sz="1200" dirty="0">
                <a:solidFill>
                  <a:srgbClr val="212529"/>
                </a:solidFill>
                <a:latin typeface="Calibri" panose="020F0502020204030204" pitchFamily="34" charset="0"/>
                <a:cs typeface="Calibri" panose="020F0502020204030204" pitchFamily="34" charset="0"/>
              </a:rPr>
              <a:t>,</a:t>
            </a:r>
            <a:r>
              <a:rPr lang="zh-CN" altLang="en-US" sz="12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1200" dirty="0">
                <a:solidFill>
                  <a:srgbClr val="212529"/>
                </a:solidFill>
                <a:latin typeface="Calibri" panose="020F0502020204030204" pitchFamily="34" charset="0"/>
                <a:cs typeface="Calibri" panose="020F0502020204030204" pitchFamily="34" charset="0"/>
              </a:rPr>
              <a:t>. </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怎样的测试用例是</a:t>
            </a:r>
            <a:r>
              <a:rPr lang="zh-CN" altLang="en-US" b="1" dirty="0"/>
              <a:t>覆盖</a:t>
            </a:r>
            <a:r>
              <a:rPr lang="en-US" altLang="zh-CN" b="1" dirty="0"/>
              <a:t>bug</a:t>
            </a:r>
            <a:r>
              <a:rPr lang="zh-CN" altLang="en-US" b="1" dirty="0"/>
              <a:t>的测试用例</a:t>
            </a:r>
            <a:r>
              <a:rPr lang="zh-CN" altLang="en-US" dirty="0"/>
              <a:t>呢？</a:t>
            </a:r>
            <a:endParaRPr lang="en-US" altLang="zh-CN" dirty="0"/>
          </a:p>
          <a:p>
            <a:r>
              <a:rPr lang="zh-CN" altLang="en-US" dirty="0"/>
              <a:t>如果开发者在</a:t>
            </a:r>
            <a:r>
              <a:rPr lang="zh-CN" altLang="en-US" b="1" dirty="0"/>
              <a:t>没有测试用例提示的情况下</a:t>
            </a:r>
            <a:r>
              <a:rPr lang="zh-CN" altLang="en-US" dirty="0"/>
              <a:t>发现、修复了</a:t>
            </a:r>
            <a:r>
              <a:rPr lang="en-US" altLang="zh-CN" dirty="0"/>
              <a:t>bug,</a:t>
            </a:r>
            <a:r>
              <a:rPr lang="zh-CN" altLang="en-US" dirty="0"/>
              <a:t>同时编写了覆盖该</a:t>
            </a:r>
            <a:r>
              <a:rPr lang="en-US" altLang="zh-CN" dirty="0"/>
              <a:t>bug</a:t>
            </a:r>
            <a:r>
              <a:rPr lang="zh-CN" altLang="en-US" dirty="0"/>
              <a:t>的测试用例，这样的测试用例是来源之一</a:t>
            </a:r>
            <a:endParaRPr lang="en-US" altLang="zh-CN" dirty="0"/>
          </a:p>
          <a:p>
            <a:r>
              <a:rPr lang="zh-CN" altLang="en-US" dirty="0"/>
              <a:t>而在</a:t>
            </a:r>
            <a:r>
              <a:rPr lang="zh-CN" altLang="en-US" b="1" dirty="0"/>
              <a:t>回归测试（</a:t>
            </a:r>
            <a:r>
              <a:rPr lang="zh-CN" altLang="en-US" sz="1200" b="0" i="0" kern="1200" dirty="0">
                <a:solidFill>
                  <a:schemeClr val="tx1"/>
                </a:solidFill>
                <a:effectLst/>
                <a:latin typeface="+mn-lt"/>
                <a:ea typeface="+mn-ea"/>
                <a:cs typeface="+mn-cs"/>
              </a:rPr>
              <a:t>回归测试是指修改了旧代码后，重新进行测试以确认修改没有引入新的错误或导致其他代码产生错误）</a:t>
            </a:r>
            <a:r>
              <a:rPr lang="zh-CN" altLang="en-US" b="1" dirty="0"/>
              <a:t>中失败的测试用例</a:t>
            </a:r>
            <a:r>
              <a:rPr lang="zh-CN" altLang="en-US" dirty="0"/>
              <a:t>，也是覆盖</a:t>
            </a:r>
            <a:r>
              <a:rPr lang="en-US" altLang="zh-CN" dirty="0"/>
              <a:t>bug</a:t>
            </a:r>
            <a:r>
              <a:rPr lang="zh-CN" altLang="en-US" dirty="0"/>
              <a:t>的测试用例</a:t>
            </a:r>
            <a:endParaRPr lang="en-US" altLang="zh-CN" dirty="0"/>
          </a:p>
          <a:p>
            <a:r>
              <a:rPr lang="zh-CN" altLang="zh-CN" sz="1200" kern="1200" dirty="0">
                <a:solidFill>
                  <a:schemeClr val="tx1"/>
                </a:solidFill>
                <a:effectLst/>
                <a:latin typeface="+mn-lt"/>
                <a:ea typeface="+mn-ea"/>
                <a:cs typeface="+mn-cs"/>
              </a:rPr>
              <a:t>主流</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测试</a:t>
            </a:r>
            <a:r>
              <a:rPr lang="zh-CN" altLang="zh-CN" sz="1200" kern="1200" dirty="0">
                <a:solidFill>
                  <a:schemeClr val="tx1"/>
                </a:solidFill>
                <a:effectLst/>
                <a:latin typeface="+mn-lt"/>
                <a:ea typeface="+mn-ea"/>
                <a:cs typeface="+mn-cs"/>
              </a:rPr>
              <a:t>集的数据主要是</a:t>
            </a:r>
            <a:r>
              <a:rPr lang="zh-CN" altLang="en-US" sz="1200" kern="1200" dirty="0">
                <a:solidFill>
                  <a:schemeClr val="tx1"/>
                </a:solidFill>
                <a:effectLst/>
                <a:latin typeface="+mn-lt"/>
                <a:ea typeface="+mn-ea"/>
                <a:cs typeface="+mn-cs"/>
              </a:rPr>
              <a:t>第一种</a:t>
            </a:r>
            <a:r>
              <a:rPr lang="zh-CN" altLang="zh-CN" sz="1200" kern="1200" dirty="0">
                <a:solidFill>
                  <a:schemeClr val="tx1"/>
                </a:solidFill>
                <a:effectLst/>
                <a:latin typeface="+mn-lt"/>
                <a:ea typeface="+mn-ea"/>
                <a:cs typeface="+mn-cs"/>
              </a:rPr>
              <a:t>，然而</a:t>
            </a:r>
            <a:r>
              <a:rPr lang="zh-CN" altLang="en-US" sz="1200" kern="1200" dirty="0">
                <a:solidFill>
                  <a:schemeClr val="tx1"/>
                </a:solidFill>
                <a:effectLst/>
                <a:latin typeface="+mn-lt"/>
                <a:ea typeface="+mn-ea"/>
                <a:cs typeface="+mn-cs"/>
              </a:rPr>
              <a:t>这种情况下，</a:t>
            </a:r>
            <a:r>
              <a:rPr lang="zh-CN" altLang="zh-CN" sz="1200" kern="1200" dirty="0">
                <a:solidFill>
                  <a:schemeClr val="tx1"/>
                </a:solidFill>
                <a:effectLst/>
                <a:latin typeface="+mn-lt"/>
                <a:ea typeface="+mn-ea"/>
                <a:cs typeface="+mn-cs"/>
              </a:rPr>
              <a:t>开发者在编写测试用例时已经知道</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的位置以及如何修复，测试用例很有可能过于</a:t>
            </a:r>
            <a:r>
              <a:rPr lang="zh-CN" altLang="en-US" sz="1200" kern="1200" dirty="0">
                <a:solidFill>
                  <a:schemeClr val="tx1"/>
                </a:solidFill>
                <a:effectLst/>
                <a:latin typeface="+mn-lt"/>
                <a:ea typeface="+mn-ea"/>
                <a:cs typeface="+mn-cs"/>
              </a:rPr>
              <a:t>针对这个</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以至于无意之中帮助了</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工具提升修复性能。而在</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技术的真实修复情景中，修复工具需要在开发者修复</a:t>
            </a:r>
            <a:r>
              <a:rPr lang="en-US" altLang="zh-CN" sz="1200"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之前</a:t>
            </a:r>
            <a:r>
              <a:rPr lang="zh-CN" altLang="en-US" sz="1200" kern="1200" dirty="0">
                <a:solidFill>
                  <a:schemeClr val="tx1"/>
                </a:solidFill>
                <a:effectLst/>
                <a:latin typeface="+mn-lt"/>
                <a:ea typeface="+mn-ea"/>
                <a:cs typeface="+mn-cs"/>
              </a:rPr>
              <a:t>将</a:t>
            </a:r>
            <a:r>
              <a:rPr lang="zh-CN" altLang="en-US" sz="1200" b="1" kern="1200" dirty="0">
                <a:solidFill>
                  <a:schemeClr val="tx1"/>
                </a:solidFill>
                <a:effectLst/>
                <a:latin typeface="+mn-lt"/>
                <a:ea typeface="+mn-ea"/>
                <a:cs typeface="+mn-cs"/>
              </a:rPr>
              <a:t>已失败的测试用例</a:t>
            </a:r>
            <a:r>
              <a:rPr lang="zh-CN" altLang="en-US" sz="1200" kern="1200" dirty="0">
                <a:solidFill>
                  <a:schemeClr val="tx1"/>
                </a:solidFill>
                <a:effectLst/>
                <a:latin typeface="+mn-lt"/>
                <a:ea typeface="+mn-ea"/>
                <a:cs typeface="+mn-cs"/>
              </a:rPr>
              <a:t>作为输入修复程序。而回归测试中失败的测试用例则不存在这样的问题，符合</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工具修复情景。</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在整个回归测试中，可能会暴露新的软件错误或回归。一旦被识别，在上次执行回归测试时失败的测试用例可以修复其缺陷，然后成功修复功能）</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en-US" dirty="0"/>
              <a:t>证明</a:t>
            </a:r>
            <a:r>
              <a:rPr lang="zh-CN" altLang="en-US" sz="1200" kern="1200" dirty="0">
                <a:solidFill>
                  <a:schemeClr val="tx1"/>
                </a:solidFill>
                <a:effectLst/>
                <a:latin typeface="+mn-lt"/>
                <a:ea typeface="+mn-ea"/>
                <a:cs typeface="+mn-cs"/>
              </a:rPr>
              <a:t>测试用例不应包含关于</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修复的先验知识</a:t>
            </a:r>
            <a:r>
              <a:rPr lang="en-US" altLang="zh-CN" dirty="0"/>
              <a:t>)</a:t>
            </a:r>
            <a:endParaRPr lang="en-US" altLang="zh-CN" dirty="0"/>
          </a:p>
          <a:p>
            <a:r>
              <a:rPr lang="zh-CN" altLang="en-US" dirty="0"/>
              <a:t>覆盖</a:t>
            </a:r>
            <a:r>
              <a:rPr lang="en-US" altLang="zh-CN" dirty="0"/>
              <a:t>bug</a:t>
            </a:r>
            <a:r>
              <a:rPr lang="zh-CN" altLang="en-US" dirty="0"/>
              <a:t>的测试用例直接调用了出错的方法，并且</a:t>
            </a:r>
            <a:r>
              <a:rPr lang="zh-CN" altLang="zh-CN" sz="1200" kern="1200" dirty="0">
                <a:solidFill>
                  <a:schemeClr val="tx1"/>
                </a:solidFill>
                <a:effectLst/>
                <a:latin typeface="+mn-lt"/>
                <a:ea typeface="+mn-ea"/>
                <a:cs typeface="+mn-cs"/>
              </a:rPr>
              <a:t>与修复基准十分相似</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工具基于这样的测试用例就会更容易定位到出错的方法，并根据测试用例的提示合成补丁。</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展示分为两个大点共</a:t>
            </a:r>
            <a:r>
              <a:rPr lang="en-US" altLang="zh-CN" dirty="0"/>
              <a:t>4</a:t>
            </a:r>
            <a:r>
              <a:rPr lang="zh-CN" altLang="en-US" dirty="0"/>
              <a:t>个部分 第一个大点是自动程序修复技术的介绍 第二个大点是自动程序修复工具中的数据集如何构建的相关背景、以及构建过程和实证研究（利用该构建过程所得到的一个结果）。</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该测试用例并没有</a:t>
            </a:r>
            <a:r>
              <a:rPr lang="zh-CN" altLang="en-US" sz="1200" kern="1200" dirty="0">
                <a:solidFill>
                  <a:schemeClr val="tx1"/>
                </a:solidFill>
                <a:effectLst/>
                <a:latin typeface="+mn-lt"/>
                <a:ea typeface="+mn-ea"/>
                <a:cs typeface="+mn-cs"/>
              </a:rPr>
              <a:t>直接</a:t>
            </a:r>
            <a:r>
              <a:rPr lang="zh-CN" altLang="zh-CN" sz="1200" kern="1200" dirty="0">
                <a:solidFill>
                  <a:schemeClr val="tx1"/>
                </a:solidFill>
                <a:effectLst/>
                <a:latin typeface="+mn-lt"/>
                <a:ea typeface="+mn-ea"/>
                <a:cs typeface="+mn-cs"/>
              </a:rPr>
              <a:t>调用出错的方法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即</a:t>
            </a:r>
            <a:r>
              <a:rPr lang="en-US" altLang="zh-CN" sz="1200" kern="1200" dirty="0" err="1">
                <a:solidFill>
                  <a:schemeClr val="tx1"/>
                </a:solidFill>
                <a:effectLst/>
                <a:latin typeface="+mn-lt"/>
                <a:ea typeface="+mn-ea"/>
                <a:cs typeface="+mn-cs"/>
              </a:rPr>
              <a:t>closeOpenStatements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，而是调用了许多其他正确的方法。此外，覆盖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的测试用例与修复基准并没有相似之处。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工具真实的应用场景中，作为输入的测试用例应该是这种情况，但很明显比起之前的例子，这样数据的修复难度就会更大。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在今年</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月发表的一篇论文里，他们</a:t>
            </a:r>
            <a:r>
              <a:rPr lang="zh-CN" altLang="zh-CN" sz="1200" kern="1200" dirty="0">
                <a:solidFill>
                  <a:schemeClr val="tx1"/>
                </a:solidFill>
                <a:effectLst/>
                <a:latin typeface="+mn-lt"/>
                <a:ea typeface="+mn-ea"/>
                <a:cs typeface="+mn-cs"/>
              </a:rPr>
              <a:t>设计一个</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工具应用模型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工具部署在构建架构中，在监视到项目测试失败后，利用</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工具合成修复补丁，并反馈给开发者以供开发者参考</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，也提到应通过</a:t>
            </a:r>
            <a:r>
              <a:rPr lang="zh-CN" altLang="zh-CN" sz="1200" kern="1200" dirty="0">
                <a:solidFill>
                  <a:schemeClr val="tx1"/>
                </a:solidFill>
                <a:effectLst/>
                <a:latin typeface="+mn-lt"/>
                <a:ea typeface="+mn-ea"/>
                <a:cs typeface="+mn-cs"/>
              </a:rPr>
              <a:t>持续集成收集回归错误</a:t>
            </a:r>
            <a:r>
              <a:rPr lang="zh-CN" altLang="en-US" sz="1200" kern="1200" dirty="0">
                <a:solidFill>
                  <a:schemeClr val="tx1"/>
                </a:solidFill>
                <a:effectLst/>
                <a:latin typeface="+mn-lt"/>
                <a:ea typeface="+mn-ea"/>
                <a:cs typeface="+mn-cs"/>
              </a:rPr>
              <a:t>来构建测试集，并提供了部分收集思路。他们论文发表的时候我们正在赶论文投稿，所以我们就引用了他们的论文以佐证我们收集思路是正确的。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我们认为一个</a:t>
            </a:r>
            <a:r>
              <a:rPr lang="zh-CN" altLang="en-US" sz="1200" kern="1200" dirty="0">
                <a:solidFill>
                  <a:schemeClr val="tx1"/>
                </a:solidFill>
                <a:effectLst/>
                <a:latin typeface="+mn-lt"/>
                <a:ea typeface="+mn-ea"/>
                <a:cs typeface="+mn-cs"/>
              </a:rPr>
              <a:t>理想</a:t>
            </a:r>
            <a:r>
              <a:rPr lang="zh-CN" altLang="zh-CN" sz="1200" kern="1200" dirty="0">
                <a:solidFill>
                  <a:schemeClr val="tx1"/>
                </a:solidFill>
                <a:effectLst/>
                <a:latin typeface="+mn-lt"/>
                <a:ea typeface="+mn-ea"/>
                <a:cs typeface="+mn-cs"/>
              </a:rPr>
              <a:t>测试集应该包含以下几个特征</a:t>
            </a:r>
            <a:r>
              <a:rPr lang="zh-CN" altLang="en-US" sz="1200" kern="1200" dirty="0">
                <a:solidFill>
                  <a:schemeClr val="tx1"/>
                </a:solidFill>
                <a:effectLst/>
                <a:latin typeface="+mn-lt"/>
                <a:ea typeface="+mn-ea"/>
                <a:cs typeface="+mn-cs"/>
              </a:rPr>
              <a:t>：</a:t>
            </a:r>
            <a:br>
              <a:rPr lang="en-US" altLang="zh-CN" sz="1200" kern="1200" dirty="0">
                <a:solidFill>
                  <a:schemeClr val="tx1"/>
                </a:solidFill>
                <a:effectLst/>
                <a:latin typeface="+mn-lt"/>
                <a:ea typeface="+mn-ea"/>
                <a:cs typeface="+mn-cs"/>
              </a:rPr>
            </a:b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修复基准的</a:t>
            </a:r>
            <a:r>
              <a:rPr lang="zh-CN" altLang="en-US" sz="1200" b="1" kern="1200" dirty="0">
                <a:solidFill>
                  <a:schemeClr val="tx1"/>
                </a:solidFill>
                <a:effectLst/>
                <a:latin typeface="+mn-lt"/>
                <a:ea typeface="+mn-ea"/>
                <a:cs typeface="+mn-cs"/>
              </a:rPr>
              <a:t>透明性</a:t>
            </a:r>
            <a:r>
              <a:rPr lang="zh-CN" altLang="en-US" sz="1200" kern="1200" dirty="0">
                <a:solidFill>
                  <a:schemeClr val="tx1"/>
                </a:solidFill>
                <a:effectLst/>
                <a:latin typeface="+mn-lt"/>
                <a:ea typeface="+mn-ea"/>
                <a:cs typeface="+mn-cs"/>
              </a:rPr>
              <a:t>是指修复基准应</a:t>
            </a:r>
            <a:r>
              <a:rPr lang="zh-CN" altLang="en-US" sz="1200" b="1" kern="1200" dirty="0">
                <a:solidFill>
                  <a:schemeClr val="tx1"/>
                </a:solidFill>
                <a:effectLst/>
                <a:latin typeface="+mn-lt"/>
                <a:ea typeface="+mn-ea"/>
                <a:cs typeface="+mn-cs"/>
              </a:rPr>
              <a:t>较容易</a:t>
            </a:r>
            <a:r>
              <a:rPr lang="zh-CN" altLang="en-US" sz="1200" kern="1200" dirty="0">
                <a:solidFill>
                  <a:schemeClr val="tx1"/>
                </a:solidFill>
                <a:effectLst/>
                <a:latin typeface="+mn-lt"/>
                <a:ea typeface="+mn-ea"/>
                <a:cs typeface="+mn-cs"/>
              </a:rPr>
              <a:t>与合成的补丁进行对比。我们可以使用</a:t>
            </a:r>
            <a:r>
              <a:rPr lang="zh-CN" altLang="en-US" sz="1200" b="1" kern="1200" dirty="0">
                <a:solidFill>
                  <a:schemeClr val="tx1"/>
                </a:solidFill>
                <a:effectLst/>
                <a:latin typeface="+mn-lt"/>
                <a:ea typeface="+mn-ea"/>
                <a:cs typeface="+mn-cs"/>
              </a:rPr>
              <a:t>修复基准的行数</a:t>
            </a:r>
            <a:r>
              <a:rPr lang="zh-CN" altLang="en-US" sz="1200" kern="1200" dirty="0">
                <a:solidFill>
                  <a:schemeClr val="tx1"/>
                </a:solidFill>
                <a:effectLst/>
                <a:latin typeface="+mn-lt"/>
                <a:ea typeface="+mn-ea"/>
                <a:cs typeface="+mn-cs"/>
              </a:rPr>
              <a:t>来</a:t>
            </a:r>
            <a:r>
              <a:rPr lang="zh-CN" altLang="en-US" sz="1200" b="1" kern="1200" dirty="0">
                <a:solidFill>
                  <a:schemeClr val="tx1"/>
                </a:solidFill>
                <a:effectLst/>
                <a:latin typeface="+mn-lt"/>
                <a:ea typeface="+mn-ea"/>
                <a:cs typeface="+mn-cs"/>
              </a:rPr>
              <a:t>度量透明性</a:t>
            </a:r>
            <a:r>
              <a:rPr lang="zh-CN" altLang="en-US" sz="1200" kern="1200" dirty="0">
                <a:solidFill>
                  <a:schemeClr val="tx1"/>
                </a:solidFill>
                <a:effectLst/>
                <a:latin typeface="+mn-lt"/>
                <a:ea typeface="+mn-ea"/>
                <a:cs typeface="+mn-cs"/>
              </a:rPr>
              <a:t>。修复基准的行数越少，就越容易人工判断两者的代码逻辑。</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a:t>
            </a:r>
            <a:r>
              <a:rPr lang="zh-CN" altLang="zh-CN" sz="1200" kern="1200" dirty="0">
                <a:solidFill>
                  <a:schemeClr val="tx1"/>
                </a:solidFill>
                <a:effectLst/>
                <a:latin typeface="+mn-lt"/>
                <a:ea typeface="+mn-ea"/>
                <a:cs typeface="+mn-cs"/>
              </a:rPr>
              <a:t>目前学术界</a:t>
            </a:r>
            <a:r>
              <a:rPr lang="zh-CN" altLang="en-US" sz="1200" kern="1200" dirty="0">
                <a:solidFill>
                  <a:schemeClr val="tx1"/>
                </a:solidFill>
                <a:effectLst/>
                <a:latin typeface="+mn-lt"/>
                <a:ea typeface="+mn-ea"/>
                <a:cs typeface="+mn-cs"/>
              </a:rPr>
              <a:t>主流的</a:t>
            </a:r>
            <a:r>
              <a:rPr lang="zh-CN" altLang="zh-CN" sz="1200" kern="1200" dirty="0">
                <a:solidFill>
                  <a:schemeClr val="tx1"/>
                </a:solidFill>
                <a:effectLst/>
                <a:latin typeface="+mn-lt"/>
                <a:ea typeface="+mn-ea"/>
                <a:cs typeface="+mn-cs"/>
              </a:rPr>
              <a:t>测试集，并没有</a:t>
            </a:r>
            <a:r>
              <a:rPr lang="zh-CN" altLang="en-US" sz="1200" kern="1200" dirty="0">
                <a:solidFill>
                  <a:schemeClr val="tx1"/>
                </a:solidFill>
                <a:effectLst/>
                <a:latin typeface="+mn-lt"/>
                <a:ea typeface="+mn-ea"/>
                <a:cs typeface="+mn-cs"/>
              </a:rPr>
              <a:t>满足上述三个特征。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使用一个不够理想的测试集评估</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工具不仅仅会使评估结果不可靠，甚至可能会阻碍整个领域的发展。</a:t>
            </a:r>
            <a:r>
              <a:rPr lang="zh-CN" altLang="en-US" sz="1200" kern="1200" dirty="0">
                <a:solidFill>
                  <a:schemeClr val="tx1"/>
                </a:solidFill>
                <a:effectLst/>
                <a:latin typeface="+mn-lt"/>
                <a:ea typeface="+mn-ea"/>
                <a:cs typeface="+mn-cs"/>
              </a:rPr>
              <a:t>为此，我们构建了一个满足上述特征的</a:t>
            </a:r>
            <a:r>
              <a:rPr lang="zh-CN" altLang="en-US" sz="1200" b="1" kern="1200" dirty="0">
                <a:solidFill>
                  <a:schemeClr val="tx1"/>
                </a:solidFill>
                <a:effectLst/>
                <a:latin typeface="+mn-lt"/>
                <a:ea typeface="+mn-ea"/>
                <a:cs typeface="+mn-cs"/>
              </a:rPr>
              <a:t>回归错误</a:t>
            </a:r>
            <a:r>
              <a:rPr lang="zh-CN" altLang="en-US" sz="1200" kern="1200" dirty="0">
                <a:solidFill>
                  <a:schemeClr val="tx1"/>
                </a:solidFill>
                <a:effectLst/>
                <a:latin typeface="+mn-lt"/>
                <a:ea typeface="+mn-ea"/>
                <a:cs typeface="+mn-cs"/>
              </a:rPr>
              <a:t>测试集。（</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第</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点是之前提到的，覆盖</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的测试用例（</a:t>
            </a:r>
            <a:r>
              <a:rPr lang="zh-CN" altLang="en-US" sz="1200" b="0" i="0" kern="1200" dirty="0">
                <a:solidFill>
                  <a:schemeClr val="tx1"/>
                </a:solidFill>
                <a:effectLst/>
                <a:latin typeface="+mn-lt"/>
                <a:ea typeface="+mn-ea"/>
                <a:cs typeface="+mn-cs"/>
              </a:rPr>
              <a:t>测试用例（</a:t>
            </a:r>
            <a:r>
              <a:rPr lang="en-US" altLang="zh-CN" sz="1200" b="0" i="0" kern="1200" dirty="0">
                <a:solidFill>
                  <a:schemeClr val="tx1"/>
                </a:solidFill>
                <a:effectLst/>
                <a:latin typeface="+mn-lt"/>
                <a:ea typeface="+mn-ea"/>
                <a:cs typeface="+mn-cs"/>
              </a:rPr>
              <a:t>Test Case</a:t>
            </a:r>
            <a:r>
              <a:rPr lang="zh-CN" altLang="en-US" sz="1200" b="0" i="0" kern="1200" dirty="0">
                <a:solidFill>
                  <a:schemeClr val="tx1"/>
                </a:solidFill>
                <a:effectLst/>
                <a:latin typeface="+mn-lt"/>
                <a:ea typeface="+mn-ea"/>
                <a:cs typeface="+mn-cs"/>
              </a:rPr>
              <a:t>）是为某个特殊目标而编制的一组测试输入、执行条件以及预期结果，以便测试某个</a:t>
            </a:r>
            <a:r>
              <a:rPr lang="zh-CN" altLang="en-US" sz="1200" b="0" i="0" u="none" strike="noStrike" kern="1200" dirty="0">
                <a:solidFill>
                  <a:schemeClr val="tx1"/>
                </a:solidFill>
                <a:effectLst/>
                <a:latin typeface="+mn-lt"/>
                <a:ea typeface="+mn-ea"/>
                <a:cs typeface="+mn-cs"/>
                <a:hlinkClick r:id="rId3"/>
              </a:rPr>
              <a:t>程序</a:t>
            </a:r>
            <a:r>
              <a:rPr lang="zh-CN" altLang="en-US" sz="1200" b="0" i="0" kern="1200" dirty="0">
                <a:solidFill>
                  <a:schemeClr val="tx1"/>
                </a:solidFill>
                <a:effectLst/>
                <a:latin typeface="+mn-lt"/>
                <a:ea typeface="+mn-ea"/>
                <a:cs typeface="+mn-cs"/>
              </a:rPr>
              <a:t>路径或核实是否满足某个特定需求）</a:t>
            </a:r>
            <a:r>
              <a:rPr lang="zh-CN" altLang="en-US" sz="1200" b="1" kern="1200" dirty="0">
                <a:solidFill>
                  <a:schemeClr val="tx1"/>
                </a:solidFill>
                <a:effectLst/>
                <a:latin typeface="+mn-lt"/>
                <a:ea typeface="+mn-ea"/>
                <a:cs typeface="+mn-cs"/>
              </a:rPr>
              <a:t>不应包含 关于</a:t>
            </a:r>
            <a:r>
              <a:rPr lang="en-US" altLang="zh-CN" sz="1200" b="1" kern="1200" dirty="0">
                <a:solidFill>
                  <a:schemeClr val="tx1"/>
                </a:solidFill>
                <a:effectLst/>
                <a:latin typeface="+mn-lt"/>
                <a:ea typeface="+mn-ea"/>
                <a:cs typeface="+mn-cs"/>
              </a:rPr>
              <a:t>bug</a:t>
            </a:r>
            <a:r>
              <a:rPr lang="zh-CN" altLang="en-US" sz="1200" b="1" kern="1200" dirty="0">
                <a:solidFill>
                  <a:schemeClr val="tx1"/>
                </a:solidFill>
                <a:effectLst/>
                <a:latin typeface="+mn-lt"/>
                <a:ea typeface="+mn-ea"/>
                <a:cs typeface="+mn-cs"/>
              </a:rPr>
              <a:t>修复的先验知识</a:t>
            </a:r>
            <a:endParaRPr lang="en-US" altLang="zh-CN" sz="1200" b="1"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数据多样性。测试集中数据应来源于工业界许多不同的真实工程并且根据</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的类型被系统地分类</a:t>
            </a:r>
            <a:endParaRPr lang="en-US" altLang="zh-CN" sz="1200" kern="1200" dirty="0">
              <a:solidFill>
                <a:schemeClr val="tx1"/>
              </a:solidFill>
              <a:effectLst/>
              <a:latin typeface="+mn-lt"/>
              <a:ea typeface="+mn-ea"/>
              <a:cs typeface="+mn-cs"/>
            </a:endParaRPr>
          </a:p>
          <a:p>
            <a:r>
              <a:rPr lang="en-US" altLang="zh-CN" dirty="0"/>
              <a:t>3)</a:t>
            </a:r>
            <a:r>
              <a:rPr lang="zh-CN" altLang="en-US" dirty="0"/>
              <a:t>修复基准的透明性。</a:t>
            </a:r>
            <a:r>
              <a:rPr lang="zh-CN" altLang="zh-CN" sz="1200" kern="1200" dirty="0">
                <a:solidFill>
                  <a:schemeClr val="tx1"/>
                </a:solidFill>
                <a:effectLst/>
                <a:latin typeface="+mn-lt"/>
                <a:ea typeface="+mn-ea"/>
                <a:cs typeface="+mn-cs"/>
              </a:rPr>
              <a:t>修复基准</a:t>
            </a:r>
            <a:r>
              <a:rPr lang="zh-CN" altLang="en-US" sz="1200" kern="1200" dirty="0">
                <a:solidFill>
                  <a:schemeClr val="tx1"/>
                </a:solidFill>
                <a:effectLst/>
                <a:latin typeface="+mn-lt"/>
                <a:ea typeface="+mn-ea"/>
                <a:cs typeface="+mn-cs"/>
              </a:rPr>
              <a:t>这里是指</a:t>
            </a:r>
            <a:r>
              <a:rPr lang="zh-CN" altLang="zh-CN" sz="1200" b="1" kern="1200" dirty="0">
                <a:solidFill>
                  <a:schemeClr val="tx1"/>
                </a:solidFill>
                <a:effectLst/>
                <a:latin typeface="+mn-lt"/>
                <a:ea typeface="+mn-ea"/>
                <a:cs typeface="+mn-cs"/>
              </a:rPr>
              <a:t>开发者</a:t>
            </a:r>
            <a:r>
              <a:rPr lang="zh-CN" altLang="en-US" sz="1200" b="1" kern="1200" dirty="0">
                <a:solidFill>
                  <a:schemeClr val="tx1"/>
                </a:solidFill>
                <a:effectLst/>
                <a:latin typeface="+mn-lt"/>
                <a:ea typeface="+mn-ea"/>
                <a:cs typeface="+mn-cs"/>
              </a:rPr>
              <a:t>对</a:t>
            </a:r>
            <a:r>
              <a:rPr lang="en-US" altLang="zh-CN" sz="1200" b="1" kern="1200" dirty="0">
                <a:solidFill>
                  <a:schemeClr val="tx1"/>
                </a:solidFill>
                <a:effectLst/>
                <a:latin typeface="+mn-lt"/>
                <a:ea typeface="+mn-ea"/>
                <a:cs typeface="+mn-cs"/>
              </a:rPr>
              <a:t>bug</a:t>
            </a:r>
            <a:r>
              <a:rPr lang="zh-CN" altLang="zh-CN" sz="1200" b="1" kern="1200" dirty="0">
                <a:solidFill>
                  <a:schemeClr val="tx1"/>
                </a:solidFill>
                <a:effectLst/>
                <a:latin typeface="+mn-lt"/>
                <a:ea typeface="+mn-ea"/>
                <a:cs typeface="+mn-cs"/>
              </a:rPr>
              <a:t>手工修复的补丁</a:t>
            </a:r>
            <a:r>
              <a:rPr lang="zh-CN" altLang="en-US" sz="1200" kern="1200" dirty="0">
                <a:solidFill>
                  <a:schemeClr val="tx1"/>
                </a:solidFill>
                <a:effectLst/>
                <a:latin typeface="+mn-lt"/>
                <a:ea typeface="+mn-ea"/>
                <a:cs typeface="+mn-cs"/>
              </a:rPr>
              <a:t>，它用来与</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工具合成的补丁进行人工对比，判断合成的补丁是否过拟合。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接下来我将介绍一种测试集的构建过程。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我们测试集中的每一个数据都由三部分组成：</a:t>
            </a:r>
            <a:endParaRPr lang="en-US" altLang="zh-CN" dirty="0"/>
          </a:p>
          <a:p>
            <a:r>
              <a:rPr lang="zh-CN" altLang="en-US" dirty="0"/>
              <a:t>分别是，</a:t>
            </a:r>
            <a:endParaRPr lang="en-US" altLang="zh-CN" dirty="0"/>
          </a:p>
          <a:p>
            <a:r>
              <a:rPr lang="en-US" altLang="zh-CN" dirty="0"/>
              <a:t>1</a:t>
            </a:r>
            <a:r>
              <a:rPr lang="zh-CN" altLang="en-US" dirty="0"/>
              <a:t>待修复程序的源代码</a:t>
            </a:r>
            <a:endParaRPr lang="en-US" altLang="zh-CN" dirty="0"/>
          </a:p>
          <a:p>
            <a:r>
              <a:rPr lang="en-US" altLang="zh-CN" dirty="0"/>
              <a:t>2)</a:t>
            </a:r>
            <a:r>
              <a:rPr lang="zh-CN" altLang="en-US" dirty="0"/>
              <a:t>覆盖该</a:t>
            </a:r>
            <a:r>
              <a:rPr lang="en-US" altLang="zh-CN" dirty="0"/>
              <a:t>bug</a:t>
            </a:r>
            <a:r>
              <a:rPr lang="zh-CN" altLang="en-US" dirty="0"/>
              <a:t>的测试用例，在我们的测试集中，就是</a:t>
            </a:r>
            <a:r>
              <a:rPr lang="zh-CN" altLang="en-US" b="1" dirty="0"/>
              <a:t>指 </a:t>
            </a:r>
            <a:r>
              <a:rPr lang="zh-CN" altLang="en-US" dirty="0"/>
              <a:t>回归测试中失败的测试用例。这两部分是作为</a:t>
            </a:r>
            <a:r>
              <a:rPr lang="en-US" altLang="zh-CN" dirty="0"/>
              <a:t>APR</a:t>
            </a:r>
            <a:r>
              <a:rPr lang="zh-CN" altLang="en-US" dirty="0"/>
              <a:t>工具的输入。</a:t>
            </a:r>
            <a:endParaRPr lang="en-US" altLang="zh-CN" dirty="0"/>
          </a:p>
          <a:p>
            <a:r>
              <a:rPr lang="en-US" altLang="zh-CN" dirty="0"/>
              <a:t>3)</a:t>
            </a:r>
            <a:r>
              <a:rPr lang="zh-CN" altLang="en-US" dirty="0"/>
              <a:t>修复基准，具体而言就是开发者对</a:t>
            </a:r>
            <a:r>
              <a:rPr lang="en-US" altLang="zh-CN" dirty="0"/>
              <a:t>bug</a:t>
            </a:r>
            <a:r>
              <a:rPr lang="zh-CN" altLang="en-US" dirty="0"/>
              <a:t>人工修复的补丁。这一部分是用来人工判断合成补丁是否过拟合（</a:t>
            </a:r>
            <a:r>
              <a:rPr lang="zh-CN" altLang="en-US" sz="1200" b="0" i="0" kern="1200" dirty="0">
                <a:solidFill>
                  <a:schemeClr val="tx1"/>
                </a:solidFill>
                <a:effectLst/>
                <a:latin typeface="+mn-lt"/>
                <a:ea typeface="+mn-ea"/>
                <a:cs typeface="+mn-cs"/>
              </a:rPr>
              <a:t>过分依赖训练数据）</a:t>
            </a:r>
            <a:r>
              <a:rPr lang="zh-CN" altLang="en-US" dirty="0"/>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首先第一步是筛选出</a:t>
            </a:r>
            <a:r>
              <a:rPr lang="zh-CN" altLang="en-US" b="1" dirty="0"/>
              <a:t>更有可能包含我们所需数据的项目</a:t>
            </a:r>
            <a:r>
              <a:rPr lang="zh-CN" altLang="en-US" dirty="0"/>
              <a:t>。</a:t>
            </a:r>
            <a:endParaRPr lang="en-US" altLang="zh-CN" dirty="0"/>
          </a:p>
          <a:p>
            <a:r>
              <a:rPr lang="zh-CN" altLang="zh-CN" sz="1200" kern="1200" dirty="0">
                <a:solidFill>
                  <a:schemeClr val="tx1"/>
                </a:solidFill>
                <a:effectLst/>
                <a:latin typeface="+mn-lt"/>
                <a:ea typeface="+mn-ea"/>
                <a:cs typeface="+mn-cs"/>
              </a:rPr>
              <a:t>我们选择了使用</a:t>
            </a:r>
            <a:r>
              <a:rPr lang="zh-CN" altLang="zh-CN" sz="1200" b="1" kern="1200" dirty="0">
                <a:solidFill>
                  <a:schemeClr val="tx1"/>
                </a:solidFill>
                <a:effectLst/>
                <a:latin typeface="+mn-lt"/>
                <a:ea typeface="+mn-ea"/>
                <a:cs typeface="+mn-cs"/>
              </a:rPr>
              <a:t>持续集成</a:t>
            </a:r>
            <a:r>
              <a:rPr lang="zh-CN" altLang="en-US" sz="1200" kern="1200" dirty="0">
                <a:solidFill>
                  <a:schemeClr val="tx1"/>
                </a:solidFill>
                <a:effectLst/>
                <a:latin typeface="+mn-lt"/>
                <a:ea typeface="+mn-ea"/>
                <a:cs typeface="+mn-cs"/>
              </a:rPr>
              <a:t>进行项目开发</a:t>
            </a:r>
            <a:r>
              <a:rPr lang="zh-CN" altLang="zh-CN" sz="1200" kern="1200" dirty="0">
                <a:solidFill>
                  <a:schemeClr val="tx1"/>
                </a:solidFill>
                <a:effectLst/>
                <a:latin typeface="+mn-lt"/>
                <a:ea typeface="+mn-ea"/>
                <a:cs typeface="+mn-cs"/>
              </a:rPr>
              <a:t>的工程</a:t>
            </a:r>
            <a:r>
              <a:rPr lang="zh-CN" altLang="en-US" sz="1200" kern="1200" dirty="0">
                <a:solidFill>
                  <a:schemeClr val="tx1"/>
                </a:solidFill>
                <a:effectLst/>
                <a:latin typeface="+mn-lt"/>
                <a:ea typeface="+mn-ea"/>
                <a:cs typeface="+mn-cs"/>
              </a:rPr>
              <a:t>，因为</a:t>
            </a:r>
            <a:r>
              <a:rPr lang="zh-CN" altLang="zh-CN" sz="1200" kern="1200" dirty="0">
                <a:solidFill>
                  <a:schemeClr val="tx1"/>
                </a:solidFill>
                <a:effectLst/>
                <a:latin typeface="+mn-lt"/>
                <a:ea typeface="+mn-ea"/>
                <a:cs typeface="+mn-cs"/>
              </a:rPr>
              <a:t>持续集成</a:t>
            </a:r>
            <a:r>
              <a:rPr lang="zh-CN" altLang="zh-CN" sz="1200" b="1" kern="1200" dirty="0">
                <a:solidFill>
                  <a:schemeClr val="tx1"/>
                </a:solidFill>
                <a:effectLst/>
                <a:latin typeface="+mn-lt"/>
                <a:ea typeface="+mn-ea"/>
                <a:cs typeface="+mn-cs"/>
              </a:rPr>
              <a:t>频繁监视代码变动</a:t>
            </a:r>
            <a:r>
              <a:rPr lang="zh-CN" altLang="zh-CN" sz="1200" kern="1200" dirty="0">
                <a:solidFill>
                  <a:schemeClr val="tx1"/>
                </a:solidFill>
                <a:effectLst/>
                <a:latin typeface="+mn-lt"/>
                <a:ea typeface="+mn-ea"/>
                <a:cs typeface="+mn-cs"/>
              </a:rPr>
              <a:t>并</a:t>
            </a:r>
            <a:r>
              <a:rPr lang="zh-CN" altLang="zh-CN" sz="1200" b="1" kern="1200" dirty="0">
                <a:solidFill>
                  <a:schemeClr val="tx1"/>
                </a:solidFill>
                <a:effectLst/>
                <a:latin typeface="+mn-lt"/>
                <a:ea typeface="+mn-ea"/>
                <a:cs typeface="+mn-cs"/>
              </a:rPr>
              <a:t>自动进行测试</a:t>
            </a:r>
            <a:r>
              <a:rPr lang="zh-CN" altLang="zh-CN" sz="1200" kern="1200" dirty="0">
                <a:solidFill>
                  <a:schemeClr val="tx1"/>
                </a:solidFill>
                <a:effectLst/>
                <a:latin typeface="+mn-lt"/>
                <a:ea typeface="+mn-ea"/>
                <a:cs typeface="+mn-cs"/>
              </a:rPr>
              <a:t>的性质让我们更容易收集</a:t>
            </a:r>
            <a:r>
              <a:rPr lang="zh-CN" altLang="en-US" sz="1200" kern="1200" dirty="0">
                <a:solidFill>
                  <a:schemeClr val="tx1"/>
                </a:solidFill>
                <a:effectLst/>
                <a:latin typeface="+mn-lt"/>
                <a:ea typeface="+mn-ea"/>
                <a:cs typeface="+mn-cs"/>
              </a:rPr>
              <a:t>回归错误</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dirty="0"/>
              <a:t>具体来说，我们选择了</a:t>
            </a:r>
            <a:r>
              <a:rPr lang="en-US" altLang="zh-CN" dirty="0" err="1"/>
              <a:t>TravisTorrent</a:t>
            </a:r>
            <a:r>
              <a:rPr lang="zh-CN" altLang="en-US" dirty="0"/>
              <a:t>数据库中记录的使用</a:t>
            </a:r>
            <a:r>
              <a:rPr lang="en-US" altLang="zh-CN" b="1" dirty="0"/>
              <a:t>Travis CI</a:t>
            </a:r>
            <a:r>
              <a:rPr lang="zh-CN" altLang="en-US" dirty="0"/>
              <a:t>进行持续集成的</a:t>
            </a:r>
            <a:r>
              <a:rPr lang="en-US" altLang="zh-CN" dirty="0"/>
              <a:t>2202</a:t>
            </a:r>
            <a:r>
              <a:rPr lang="zh-CN" altLang="en-US" dirty="0"/>
              <a:t>个项目，并</a:t>
            </a:r>
            <a:r>
              <a:rPr lang="zh-CN" altLang="en-US" baseline="0" dirty="0"/>
              <a:t>对这些项目进行了筛选：</a:t>
            </a:r>
            <a:endParaRPr lang="en-US" altLang="zh-CN" baseline="0" dirty="0"/>
          </a:p>
          <a:p>
            <a:r>
              <a:rPr lang="en-US" altLang="zh-CN" dirty="0"/>
              <a:t>1)</a:t>
            </a:r>
            <a:r>
              <a:rPr lang="zh-CN" altLang="en-US" dirty="0"/>
              <a:t>考虑到</a:t>
            </a:r>
            <a:r>
              <a:rPr lang="en-US" altLang="zh-CN" dirty="0"/>
              <a:t>Java</a:t>
            </a:r>
            <a:r>
              <a:rPr lang="zh-CN" altLang="en-US" dirty="0"/>
              <a:t>语言的流行度，</a:t>
            </a:r>
            <a:r>
              <a:rPr lang="zh-CN" altLang="en-US" sz="1200" kern="1200" dirty="0">
                <a:solidFill>
                  <a:schemeClr val="tx1"/>
                </a:solidFill>
                <a:effectLst/>
                <a:latin typeface="+mn-lt"/>
                <a:ea typeface="+mn-ea"/>
                <a:cs typeface="+mn-cs"/>
              </a:rPr>
              <a:t>我们的测试集包含的是</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语言的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。因此我们</a:t>
            </a:r>
            <a:r>
              <a:rPr lang="zh-CN" altLang="zh-CN" sz="1200" kern="1200" dirty="0">
                <a:solidFill>
                  <a:schemeClr val="tx1"/>
                </a:solidFill>
                <a:effectLst/>
                <a:latin typeface="+mn-lt"/>
                <a:ea typeface="+mn-ea"/>
                <a:cs typeface="+mn-cs"/>
              </a:rPr>
              <a:t>筛选出</a:t>
            </a:r>
            <a:r>
              <a:rPr lang="zh-CN" altLang="en-US" sz="1200" kern="1200" dirty="0">
                <a:solidFill>
                  <a:schemeClr val="tx1"/>
                </a:solidFill>
                <a:effectLst/>
                <a:latin typeface="+mn-lt"/>
                <a:ea typeface="+mn-ea"/>
                <a:cs typeface="+mn-cs"/>
              </a:rPr>
              <a:t>以</a:t>
            </a:r>
            <a:r>
              <a:rPr lang="x-none"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作为主要编程语言的</a:t>
            </a:r>
            <a:r>
              <a:rPr lang="x-none" altLang="zh-CN" sz="1200" kern="1200" dirty="0">
                <a:solidFill>
                  <a:schemeClr val="tx1"/>
                </a:solidFill>
                <a:effectLst/>
                <a:latin typeface="+mn-lt"/>
                <a:ea typeface="+mn-ea"/>
                <a:cs typeface="+mn-cs"/>
              </a:rPr>
              <a:t>316</a:t>
            </a:r>
            <a:r>
              <a:rPr lang="zh-CN" altLang="zh-CN" sz="1200" kern="1200" dirty="0">
                <a:solidFill>
                  <a:schemeClr val="tx1"/>
                </a:solidFill>
                <a:effectLst/>
                <a:latin typeface="+mn-lt"/>
                <a:ea typeface="+mn-ea"/>
                <a:cs typeface="+mn-cs"/>
              </a:rPr>
              <a:t>个项目</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我们筛选出了其中较为活跃的</a:t>
            </a:r>
            <a:r>
              <a:rPr lang="en-US" altLang="zh-CN" sz="1200" kern="1200" dirty="0">
                <a:solidFill>
                  <a:schemeClr val="tx1"/>
                </a:solidFill>
                <a:effectLst/>
                <a:latin typeface="+mn-lt"/>
                <a:ea typeface="+mn-ea"/>
                <a:cs typeface="+mn-cs"/>
              </a:rPr>
              <a:t>117</a:t>
            </a:r>
            <a:r>
              <a:rPr lang="zh-CN" altLang="en-US" sz="1200" kern="1200" dirty="0">
                <a:solidFill>
                  <a:schemeClr val="tx1"/>
                </a:solidFill>
                <a:effectLst/>
                <a:latin typeface="+mn-lt"/>
                <a:ea typeface="+mn-ea"/>
                <a:cs typeface="+mn-cs"/>
              </a:rPr>
              <a:t>个项目。</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剔除不易在本地配置的项目</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我们只保留使用</a:t>
            </a:r>
            <a:r>
              <a:rPr lang="x-none"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等构建工具</a:t>
            </a:r>
            <a:r>
              <a:rPr lang="zh-CN" altLang="zh-CN" sz="1200" kern="1200" dirty="0">
                <a:solidFill>
                  <a:schemeClr val="tx1"/>
                </a:solidFill>
                <a:effectLst/>
                <a:latin typeface="+mn-lt"/>
                <a:ea typeface="+mn-ea"/>
                <a:cs typeface="+mn-cs"/>
              </a:rPr>
              <a:t>进行构建的项目，</a:t>
            </a:r>
            <a:r>
              <a:rPr lang="zh-CN" altLang="en-US" sz="1200" kern="1200" dirty="0">
                <a:solidFill>
                  <a:schemeClr val="tx1"/>
                </a:solidFill>
                <a:effectLst/>
                <a:latin typeface="+mn-lt"/>
                <a:ea typeface="+mn-ea"/>
                <a:cs typeface="+mn-cs"/>
              </a:rPr>
              <a:t>因为他们可以</a:t>
            </a:r>
            <a:r>
              <a:rPr lang="zh-CN" altLang="zh-CN" sz="1200" kern="1200" dirty="0">
                <a:solidFill>
                  <a:schemeClr val="tx1"/>
                </a:solidFill>
                <a:effectLst/>
                <a:latin typeface="+mn-lt"/>
                <a:ea typeface="+mn-ea"/>
                <a:cs typeface="+mn-cs"/>
              </a:rPr>
              <a:t>帮助我们在本地轻松构建和测试项目</a:t>
            </a:r>
            <a:r>
              <a:rPr lang="zh-CN" altLang="en-US" sz="1200" kern="1200" dirty="0">
                <a:solidFill>
                  <a:schemeClr val="tx1"/>
                </a:solidFill>
                <a:effectLst/>
                <a:latin typeface="+mn-lt"/>
                <a:ea typeface="+mn-ea"/>
                <a:cs typeface="+mn-cs"/>
              </a:rPr>
              <a:t>。此外，我们还</a:t>
            </a:r>
            <a:r>
              <a:rPr lang="zh-CN" altLang="zh-CN" sz="1200" kern="1200" dirty="0">
                <a:solidFill>
                  <a:schemeClr val="tx1"/>
                </a:solidFill>
                <a:effectLst/>
                <a:latin typeface="+mn-lt"/>
                <a:ea typeface="+mn-ea"/>
                <a:cs typeface="+mn-cs"/>
              </a:rPr>
              <a:t>删除与移动或分布式平台相关的项目，因为它们可能需要各种额外资源来构建和测试。</a:t>
            </a:r>
            <a:r>
              <a:rPr lang="zh-CN" altLang="en-US" sz="1200" kern="1200" dirty="0">
                <a:solidFill>
                  <a:schemeClr val="tx1"/>
                </a:solidFill>
                <a:effectLst/>
                <a:latin typeface="+mn-lt"/>
                <a:ea typeface="+mn-ea"/>
                <a:cs typeface="+mn-cs"/>
              </a:rPr>
              <a:t>最后，我们得到了</a:t>
            </a:r>
            <a:r>
              <a:rPr lang="en-US" altLang="zh-CN" sz="1200" kern="1200" dirty="0">
                <a:solidFill>
                  <a:schemeClr val="tx1"/>
                </a:solidFill>
                <a:effectLst/>
                <a:latin typeface="+mn-lt"/>
                <a:ea typeface="+mn-ea"/>
                <a:cs typeface="+mn-cs"/>
              </a:rPr>
              <a:t>91</a:t>
            </a:r>
            <a:r>
              <a:rPr lang="zh-CN" altLang="en-US" sz="1200" kern="1200" dirty="0">
                <a:solidFill>
                  <a:schemeClr val="tx1"/>
                </a:solidFill>
                <a:effectLst/>
                <a:latin typeface="+mn-lt"/>
                <a:ea typeface="+mn-ea"/>
                <a:cs typeface="+mn-cs"/>
              </a:rPr>
              <a:t>个项目。（</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在第二步中，我们将从这些项目中筛选出所需的数据。</a:t>
            </a:r>
            <a:endParaRPr lang="en-US" altLang="zh-CN" dirty="0"/>
          </a:p>
          <a:p>
            <a:r>
              <a:rPr lang="zh-CN" altLang="en-US" dirty="0"/>
              <a:t>首先，</a:t>
            </a:r>
            <a:r>
              <a:rPr lang="zh-CN" altLang="zh-CN" sz="1200" kern="1200" dirty="0">
                <a:solidFill>
                  <a:schemeClr val="tx1"/>
                </a:solidFill>
                <a:effectLst/>
                <a:latin typeface="+mn-lt"/>
                <a:ea typeface="+mn-ea"/>
                <a:cs typeface="+mn-cs"/>
              </a:rPr>
              <a:t>我们通过</a:t>
            </a:r>
            <a:r>
              <a:rPr lang="zh-CN" altLang="en-US" sz="1200" kern="1200" dirty="0">
                <a:solidFill>
                  <a:schemeClr val="tx1"/>
                </a:solidFill>
                <a:effectLst/>
                <a:latin typeface="+mn-lt"/>
                <a:ea typeface="+mn-ea"/>
                <a:cs typeface="+mn-cs"/>
              </a:rPr>
              <a:t>遍历项目的构建历史，</a:t>
            </a:r>
            <a:r>
              <a:rPr lang="zh-CN" altLang="zh-CN" sz="1200" kern="1200" dirty="0">
                <a:solidFill>
                  <a:schemeClr val="tx1"/>
                </a:solidFill>
                <a:effectLst/>
                <a:latin typeface="+mn-lt"/>
                <a:ea typeface="+mn-ea"/>
                <a:cs typeface="+mn-cs"/>
              </a:rPr>
              <a:t>找出其中失败的构建。之后再通过分析</a:t>
            </a:r>
            <a:r>
              <a:rPr lang="zh-CN" altLang="en-US" sz="1200" kern="1200" dirty="0">
                <a:solidFill>
                  <a:schemeClr val="tx1"/>
                </a:solidFill>
                <a:effectLst/>
                <a:latin typeface="+mn-lt"/>
                <a:ea typeface="+mn-ea"/>
                <a:cs typeface="+mn-cs"/>
              </a:rPr>
              <a:t>这些失败</a:t>
            </a:r>
            <a:r>
              <a:rPr lang="zh-CN" altLang="zh-CN" sz="1200" kern="1200" dirty="0">
                <a:solidFill>
                  <a:schemeClr val="tx1"/>
                </a:solidFill>
                <a:effectLst/>
                <a:latin typeface="+mn-lt"/>
                <a:ea typeface="+mn-ea"/>
                <a:cs typeface="+mn-cs"/>
              </a:rPr>
              <a:t>构建</a:t>
            </a:r>
            <a:r>
              <a:rPr lang="zh-CN" altLang="en-US" sz="1200" b="1" kern="1200" dirty="0">
                <a:solidFill>
                  <a:schemeClr val="tx1"/>
                </a:solidFill>
                <a:effectLst/>
                <a:latin typeface="+mn-lt"/>
                <a:ea typeface="+mn-ea"/>
                <a:cs typeface="+mn-cs"/>
              </a:rPr>
              <a:t>的</a:t>
            </a:r>
            <a:r>
              <a:rPr lang="zh-CN" altLang="zh-CN" sz="1200" b="1" kern="1200" dirty="0">
                <a:solidFill>
                  <a:schemeClr val="tx1"/>
                </a:solidFill>
                <a:effectLst/>
                <a:latin typeface="+mn-lt"/>
                <a:ea typeface="+mn-ea"/>
                <a:cs typeface="+mn-cs"/>
              </a:rPr>
              <a:t>日志</a:t>
            </a:r>
            <a:r>
              <a:rPr lang="zh-CN" altLang="zh-CN" sz="1200" kern="1200" dirty="0">
                <a:solidFill>
                  <a:schemeClr val="tx1"/>
                </a:solidFill>
                <a:effectLst/>
                <a:latin typeface="+mn-lt"/>
                <a:ea typeface="+mn-ea"/>
                <a:cs typeface="+mn-cs"/>
              </a:rPr>
              <a:t>找出由于</a:t>
            </a:r>
            <a:r>
              <a:rPr lang="zh-CN" altLang="zh-CN" sz="1200" b="1" kern="1200" dirty="0">
                <a:solidFill>
                  <a:schemeClr val="tx1"/>
                </a:solidFill>
                <a:effectLst/>
                <a:latin typeface="+mn-lt"/>
                <a:ea typeface="+mn-ea"/>
                <a:cs typeface="+mn-cs"/>
              </a:rPr>
              <a:t>测试用例不通过而失败</a:t>
            </a:r>
            <a:r>
              <a:rPr lang="zh-CN" altLang="zh-CN" sz="1200" kern="1200" dirty="0">
                <a:solidFill>
                  <a:schemeClr val="tx1"/>
                </a:solidFill>
                <a:effectLst/>
                <a:latin typeface="+mn-lt"/>
                <a:ea typeface="+mn-ea"/>
                <a:cs typeface="+mn-cs"/>
              </a:rPr>
              <a:t>的构建，得到</a:t>
            </a:r>
            <a:r>
              <a:rPr lang="zh-CN" altLang="en-US" sz="1200" b="1" kern="1200" dirty="0">
                <a:solidFill>
                  <a:schemeClr val="tx1"/>
                </a:solidFill>
                <a:effectLst/>
                <a:latin typeface="+mn-lt"/>
                <a:ea typeface="+mn-ea"/>
                <a:cs typeface="+mn-cs"/>
              </a:rPr>
              <a:t>触发这次构建的</a:t>
            </a:r>
            <a:r>
              <a:rPr lang="en-US" altLang="zh-CN" sz="1200" b="1"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失败的测试用</a:t>
            </a:r>
            <a:r>
              <a:rPr lang="zh-CN" altLang="en-US" sz="1200" kern="1200" dirty="0">
                <a:solidFill>
                  <a:schemeClr val="tx1"/>
                </a:solidFill>
                <a:effectLst/>
                <a:latin typeface="+mn-lt"/>
                <a:ea typeface="+mn-ea"/>
                <a:cs typeface="+mn-cs"/>
              </a:rPr>
              <a:t>例，这样我们就得到了</a:t>
            </a:r>
            <a:r>
              <a:rPr lang="zh-CN" altLang="en-US" sz="1200" b="1" dirty="0"/>
              <a:t>待修复程序源代码</a:t>
            </a:r>
            <a:r>
              <a:rPr lang="zh-CN" altLang="en-US" sz="1200" dirty="0"/>
              <a:t>以及</a:t>
            </a:r>
            <a:r>
              <a:rPr lang="zh-CN" altLang="en-US" sz="1200" b="1" dirty="0"/>
              <a:t>覆盖</a:t>
            </a:r>
            <a:r>
              <a:rPr lang="en-US" altLang="zh-CN" sz="1200" b="1" dirty="0"/>
              <a:t>bug</a:t>
            </a:r>
            <a:r>
              <a:rPr lang="zh-CN" altLang="en-US" sz="1200" b="1" dirty="0"/>
              <a:t>的测试用例</a:t>
            </a:r>
            <a:endParaRPr lang="en-US" altLang="zh-CN" sz="1200" b="1"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接下来就是寻找</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的修复基准，也就是</a:t>
            </a:r>
            <a:r>
              <a:rPr lang="zh-CN" altLang="en-US" sz="1200" b="1" kern="1200" dirty="0">
                <a:solidFill>
                  <a:schemeClr val="tx1"/>
                </a:solidFill>
                <a:effectLst/>
                <a:latin typeface="+mn-lt"/>
                <a:ea typeface="+mn-ea"/>
                <a:cs typeface="+mn-cs"/>
              </a:rPr>
              <a:t>开发者人工修复的补丁</a:t>
            </a:r>
            <a:r>
              <a:rPr lang="zh-CN" altLang="en-US" sz="1200" kern="1200" dirty="0">
                <a:solidFill>
                  <a:schemeClr val="tx1"/>
                </a:solidFill>
                <a:effectLst/>
                <a:latin typeface="+mn-lt"/>
                <a:ea typeface="+mn-ea"/>
                <a:cs typeface="+mn-cs"/>
              </a:rPr>
              <a:t>。事实上，</a:t>
            </a:r>
            <a:r>
              <a:rPr lang="en-US" altLang="zh-CN" sz="1200" kern="1200" dirty="0" err="1">
                <a:solidFill>
                  <a:schemeClr val="tx1"/>
                </a:solidFill>
                <a:effectLst/>
                <a:latin typeface="+mn-lt"/>
                <a:ea typeface="+mn-ea"/>
                <a:cs typeface="+mn-cs"/>
              </a:rPr>
              <a:t>git</a:t>
            </a:r>
            <a:r>
              <a:rPr lang="zh-CN" altLang="en-US" sz="1200" kern="1200" dirty="0">
                <a:solidFill>
                  <a:schemeClr val="tx1"/>
                </a:solidFill>
                <a:effectLst/>
                <a:latin typeface="+mn-lt"/>
                <a:ea typeface="+mn-ea"/>
                <a:cs typeface="+mn-cs"/>
              </a:rPr>
              <a:t>中并没有直接可用的</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，所以在研究后，我们根据</a:t>
            </a:r>
            <a:r>
              <a:rPr lang="zh-CN" altLang="en-US" sz="1200" b="1" kern="1200" dirty="0">
                <a:solidFill>
                  <a:schemeClr val="tx1"/>
                </a:solidFill>
                <a:effectLst/>
                <a:latin typeface="+mn-lt"/>
                <a:ea typeface="+mn-ea"/>
                <a:cs typeface="+mn-cs"/>
              </a:rPr>
              <a:t>触发构建</a:t>
            </a:r>
            <a:r>
              <a:rPr lang="zh-CN" altLang="en-US" sz="1200" kern="1200" dirty="0">
                <a:solidFill>
                  <a:schemeClr val="tx1"/>
                </a:solidFill>
                <a:effectLst/>
                <a:latin typeface="+mn-lt"/>
                <a:ea typeface="+mn-ea"/>
                <a:cs typeface="+mn-cs"/>
              </a:rPr>
              <a:t>的类型不同采用了不同的寻找策略：</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kern="1200" dirty="0">
                <a:solidFill>
                  <a:schemeClr val="tx1"/>
                </a:solidFill>
                <a:effectLst/>
                <a:latin typeface="+mn-lt"/>
                <a:ea typeface="+mn-ea"/>
                <a:cs typeface="+mn-cs"/>
              </a:rPr>
              <a:t>如果是项目成员通过</a:t>
            </a:r>
            <a:r>
              <a:rPr lang="en-US" altLang="zh-CN" sz="1200" b="1" kern="1200" dirty="0">
                <a:solidFill>
                  <a:schemeClr val="tx1"/>
                </a:solidFill>
                <a:effectLst/>
                <a:latin typeface="+mn-lt"/>
                <a:ea typeface="+mn-ea"/>
                <a:cs typeface="+mn-cs"/>
              </a:rPr>
              <a:t>push</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触发构建，我们会寻找同一开发者在构建历史</a:t>
            </a:r>
            <a:r>
              <a:rPr lang="zh-CN" altLang="en-US" sz="1200" b="0" kern="1200" dirty="0">
                <a:solidFill>
                  <a:schemeClr val="tx1"/>
                </a:solidFill>
                <a:effectLst/>
                <a:latin typeface="+mn-lt"/>
                <a:ea typeface="+mn-ea"/>
                <a:cs typeface="+mn-cs"/>
              </a:rPr>
              <a:t>中</a:t>
            </a:r>
            <a:r>
              <a:rPr lang="zh-CN" altLang="en-US" sz="1200" b="1" kern="1200" dirty="0">
                <a:solidFill>
                  <a:schemeClr val="tx1"/>
                </a:solidFill>
                <a:effectLst/>
                <a:latin typeface="+mn-lt"/>
                <a:ea typeface="+mn-ea"/>
                <a:cs typeface="+mn-cs"/>
              </a:rPr>
              <a:t>下一次 成功</a:t>
            </a:r>
            <a:r>
              <a:rPr lang="zh-CN" altLang="en-US" sz="1200" kern="1200" dirty="0">
                <a:solidFill>
                  <a:schemeClr val="tx1"/>
                </a:solidFill>
                <a:effectLst/>
                <a:latin typeface="+mn-lt"/>
                <a:ea typeface="+mn-ea"/>
                <a:cs typeface="+mn-cs"/>
              </a:rPr>
              <a:t>的构建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这次成功的构建很有可能可以修复原先的</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，因为持续集成可以及时告知开发者其提交的代码是否存在问题，开发者可以及时</a:t>
            </a:r>
            <a:r>
              <a:rPr lang="en-US" altLang="zh-CN" sz="1200" kern="1200" dirty="0">
                <a:solidFill>
                  <a:schemeClr val="tx1"/>
                </a:solidFill>
                <a:effectLst/>
                <a:latin typeface="+mn-lt"/>
                <a:ea typeface="+mn-ea"/>
                <a:cs typeface="+mn-cs"/>
              </a:rPr>
              <a:t>debug)</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如果那些由外部开发者</a:t>
            </a:r>
            <a:r>
              <a:rPr lang="en-US" altLang="zh-CN" sz="1200" b="1" kern="1200" dirty="0">
                <a:solidFill>
                  <a:schemeClr val="tx1"/>
                </a:solidFill>
                <a:effectLst/>
                <a:latin typeface="+mn-lt"/>
                <a:ea typeface="+mn-ea"/>
                <a:cs typeface="+mn-cs"/>
              </a:rPr>
              <a:t>pull request</a:t>
            </a:r>
            <a:r>
              <a:rPr lang="zh-CN" altLang="en-US" sz="1200" b="1" kern="1200" dirty="0">
                <a:solidFill>
                  <a:schemeClr val="tx1"/>
                </a:solidFill>
                <a:effectLst/>
                <a:latin typeface="+mn-lt"/>
                <a:ea typeface="+mn-ea"/>
                <a:cs typeface="+mn-cs"/>
              </a:rPr>
              <a:t>操作</a:t>
            </a:r>
            <a:r>
              <a:rPr lang="zh-CN" altLang="en-US" sz="1200" kern="1200" dirty="0">
                <a:solidFill>
                  <a:schemeClr val="tx1"/>
                </a:solidFill>
                <a:effectLst/>
                <a:latin typeface="+mn-lt"/>
                <a:ea typeface="+mn-ea"/>
                <a:cs typeface="+mn-cs"/>
              </a:rPr>
              <a:t>触发的构建，我们会在同一</a:t>
            </a:r>
            <a:r>
              <a:rPr lang="en-US" altLang="zh-CN" sz="1200" kern="1200" dirty="0">
                <a:solidFill>
                  <a:schemeClr val="tx1"/>
                </a:solidFill>
                <a:effectLst/>
                <a:latin typeface="+mn-lt"/>
                <a:ea typeface="+mn-ea"/>
                <a:cs typeface="+mn-cs"/>
              </a:rPr>
              <a:t>pull request</a:t>
            </a:r>
            <a:r>
              <a:rPr lang="zh-CN" altLang="en-US" sz="1200" kern="1200" dirty="0">
                <a:solidFill>
                  <a:schemeClr val="tx1"/>
                </a:solidFill>
                <a:effectLst/>
                <a:latin typeface="+mn-lt"/>
                <a:ea typeface="+mn-ea"/>
                <a:cs typeface="+mn-cs"/>
              </a:rPr>
              <a:t>中寻找下一次成功的构建。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effectLst/>
                <a:latin typeface="+mn-lt"/>
                <a:ea typeface="+mn-ea"/>
                <a:cs typeface="+mn-cs"/>
              </a:rPr>
              <a:t>修复后的程序源代码</a:t>
            </a:r>
            <a:r>
              <a:rPr lang="zh-CN" altLang="en-US" sz="1200" kern="1200" dirty="0">
                <a:solidFill>
                  <a:schemeClr val="tx1"/>
                </a:solidFill>
                <a:effectLst/>
                <a:latin typeface="+mn-lt"/>
                <a:ea typeface="+mn-ea"/>
                <a:cs typeface="+mn-cs"/>
              </a:rPr>
              <a:t>与</a:t>
            </a:r>
            <a:r>
              <a:rPr lang="zh-CN" altLang="en-US" sz="1200" b="1" kern="1200" dirty="0">
                <a:solidFill>
                  <a:schemeClr val="tx1"/>
                </a:solidFill>
                <a:effectLst/>
                <a:latin typeface="+mn-lt"/>
                <a:ea typeface="+mn-ea"/>
                <a:cs typeface="+mn-cs"/>
              </a:rPr>
              <a:t>待修复程序源代码</a:t>
            </a:r>
            <a:r>
              <a:rPr lang="zh-CN" altLang="en-US" sz="1200" kern="1200" dirty="0">
                <a:solidFill>
                  <a:schemeClr val="tx1"/>
                </a:solidFill>
                <a:effectLst/>
                <a:latin typeface="+mn-lt"/>
                <a:ea typeface="+mn-ea"/>
                <a:cs typeface="+mn-cs"/>
              </a:rPr>
              <a:t>的</a:t>
            </a:r>
            <a:r>
              <a:rPr lang="zh-CN" altLang="en-US" sz="1200" b="1" kern="1200" dirty="0">
                <a:solidFill>
                  <a:schemeClr val="tx1"/>
                </a:solidFill>
                <a:effectLst/>
                <a:latin typeface="+mn-lt"/>
                <a:ea typeface="+mn-ea"/>
                <a:cs typeface="+mn-cs"/>
              </a:rPr>
              <a:t>不同之处</a:t>
            </a:r>
            <a:r>
              <a:rPr lang="zh-CN" altLang="en-US" sz="1200" kern="1200" dirty="0">
                <a:solidFill>
                  <a:schemeClr val="tx1"/>
                </a:solidFill>
                <a:effectLst/>
                <a:latin typeface="+mn-lt"/>
                <a:ea typeface="+mn-ea"/>
                <a:cs typeface="+mn-cs"/>
              </a:rPr>
              <a:t>，就是修复基准。这样我们就获得了一个完整的数据。在这一步骤结束后，我们得到了</a:t>
            </a:r>
            <a:r>
              <a:rPr lang="en-US" altLang="zh-CN" sz="1200" kern="1200" dirty="0">
                <a:solidFill>
                  <a:schemeClr val="tx1"/>
                </a:solidFill>
                <a:effectLst/>
                <a:latin typeface="+mn-lt"/>
                <a:ea typeface="+mn-ea"/>
                <a:cs typeface="+mn-cs"/>
              </a:rPr>
              <a:t>9404</a:t>
            </a:r>
            <a:r>
              <a:rPr lang="zh-CN" altLang="en-US" sz="1200" kern="1200" dirty="0">
                <a:solidFill>
                  <a:schemeClr val="tx1"/>
                </a:solidFill>
                <a:effectLst/>
                <a:latin typeface="+mn-lt"/>
                <a:ea typeface="+mn-ea"/>
                <a:cs typeface="+mn-cs"/>
              </a:rPr>
              <a:t>个潜在数据。（</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分钟）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然而，这样的数据并没有满足理想数据的要求，因此我们进行了进一步筛选</a:t>
            </a:r>
            <a:r>
              <a:rPr lang="zh-CN" altLang="en-US" sz="1200" kern="1200" dirty="0">
                <a:solidFill>
                  <a:schemeClr val="tx1"/>
                </a:solidFill>
                <a:effectLst/>
                <a:latin typeface="+mn-lt"/>
                <a:ea typeface="+mn-ea"/>
                <a:cs typeface="+mn-cs"/>
                <a:sym typeface="Wingdings" panose="05000000000000000000" pitchFamily="2" charset="2"/>
              </a:rPr>
              <a:t></a:t>
            </a:r>
            <a:r>
              <a:rPr lang="zh-CN" altLang="en-US" sz="1200" b="1" dirty="0">
                <a:solidFill>
                  <a:schemeClr val="bg1"/>
                </a:solidFill>
              </a:rPr>
              <a:t>覆盖</a:t>
            </a:r>
            <a:r>
              <a:rPr lang="en-US" altLang="zh-CN" sz="1200" b="1" dirty="0">
                <a:solidFill>
                  <a:schemeClr val="bg1"/>
                </a:solidFill>
              </a:rPr>
              <a:t>bug</a:t>
            </a:r>
            <a:r>
              <a:rPr lang="zh-CN" altLang="en-US" sz="1200" b="1" dirty="0">
                <a:solidFill>
                  <a:schemeClr val="bg1"/>
                </a:solidFill>
              </a:rPr>
              <a:t>的测试用例不包含关于</a:t>
            </a:r>
            <a:r>
              <a:rPr lang="en-US" altLang="zh-CN" sz="1200" b="1" dirty="0">
                <a:solidFill>
                  <a:schemeClr val="bg1"/>
                </a:solidFill>
              </a:rPr>
              <a:t>bug</a:t>
            </a:r>
            <a:r>
              <a:rPr lang="zh-CN" altLang="en-US" sz="1200" b="1" dirty="0">
                <a:solidFill>
                  <a:schemeClr val="bg1"/>
                </a:solidFill>
              </a:rPr>
              <a:t>修复的先验知识；数据多样性；修复基准</a:t>
            </a:r>
            <a:r>
              <a:rPr lang="en-US" altLang="zh-CN" sz="1200" b="1" dirty="0">
                <a:solidFill>
                  <a:schemeClr val="bg1"/>
                </a:solidFill>
              </a:rPr>
              <a:t>(</a:t>
            </a:r>
            <a:r>
              <a:rPr lang="zh-CN" altLang="en-US" sz="1200" b="1" dirty="0">
                <a:solidFill>
                  <a:schemeClr val="bg1"/>
                </a:solidFill>
              </a:rPr>
              <a:t>开发者对</a:t>
            </a:r>
            <a:r>
              <a:rPr lang="en-US" altLang="zh-CN" sz="1200" b="1" dirty="0">
                <a:solidFill>
                  <a:schemeClr val="bg1"/>
                </a:solidFill>
              </a:rPr>
              <a:t>bug</a:t>
            </a:r>
            <a:r>
              <a:rPr lang="zh-CN" altLang="en-US" sz="1200" b="1" dirty="0">
                <a:solidFill>
                  <a:schemeClr val="bg1"/>
                </a:solidFill>
              </a:rPr>
              <a:t>手工修复的补丁</a:t>
            </a:r>
            <a:r>
              <a:rPr lang="en-US" altLang="zh-CN" sz="1200" b="1" dirty="0">
                <a:solidFill>
                  <a:schemeClr val="bg1"/>
                </a:solidFill>
              </a:rPr>
              <a:t>)</a:t>
            </a:r>
            <a:r>
              <a:rPr lang="zh-CN" altLang="en-US" sz="1200" b="1" dirty="0">
                <a:solidFill>
                  <a:schemeClr val="bg1"/>
                </a:solidFill>
              </a:rPr>
              <a:t>的透明性）</a:t>
            </a:r>
            <a:endParaRPr lang="en-US" altLang="zh-CN" sz="1200" b="1"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为了满足修复基准透明性原则，我们只保留</a:t>
            </a:r>
            <a:r>
              <a:rPr lang="zh-CN" altLang="en-US" sz="1200" b="1" kern="1200" dirty="0">
                <a:solidFill>
                  <a:schemeClr val="tx1"/>
                </a:solidFill>
                <a:effectLst/>
                <a:latin typeface="+mn-lt"/>
                <a:ea typeface="+mn-ea"/>
                <a:cs typeface="+mn-cs"/>
              </a:rPr>
              <a:t>修复基准</a:t>
            </a:r>
            <a:r>
              <a:rPr lang="zh-CN" altLang="zh-CN" sz="1200" b="1" kern="1200" dirty="0">
                <a:solidFill>
                  <a:schemeClr val="tx1"/>
                </a:solidFill>
                <a:effectLst/>
                <a:latin typeface="+mn-lt"/>
                <a:ea typeface="+mn-ea"/>
                <a:cs typeface="+mn-cs"/>
              </a:rPr>
              <a:t>行数</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不多于</a:t>
            </a:r>
            <a:r>
              <a:rPr lang="x-none"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行</a:t>
            </a:r>
            <a:r>
              <a:rPr lang="zh-CN" altLang="zh-CN" sz="1200" kern="1200" dirty="0">
                <a:solidFill>
                  <a:schemeClr val="tx1"/>
                </a:solidFill>
                <a:effectLst/>
                <a:latin typeface="+mn-lt"/>
                <a:ea typeface="+mn-ea"/>
                <a:cs typeface="+mn-cs"/>
              </a:rPr>
              <a:t>的数据。前一步骤得到的绝大多数数据都不符合这一原则。因此在这一步后，只有来自</a:t>
            </a:r>
            <a:r>
              <a:rPr lang="x-none" altLang="zh-CN" sz="1200" kern="1200" dirty="0">
                <a:solidFill>
                  <a:schemeClr val="tx1"/>
                </a:solidFill>
                <a:effectLst/>
                <a:latin typeface="+mn-lt"/>
                <a:ea typeface="+mn-ea"/>
                <a:cs typeface="+mn-cs"/>
              </a:rPr>
              <a:t>83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1332</a:t>
            </a:r>
            <a:r>
              <a:rPr lang="zh-CN" altLang="zh-CN" sz="1200" kern="1200" dirty="0">
                <a:solidFill>
                  <a:schemeClr val="tx1"/>
                </a:solidFill>
                <a:effectLst/>
                <a:latin typeface="+mn-lt"/>
                <a:ea typeface="+mn-ea"/>
                <a:cs typeface="+mn-cs"/>
              </a:rPr>
              <a:t>个数据被保留下来</a:t>
            </a:r>
            <a:r>
              <a:rPr lang="zh-CN" altLang="en-US" sz="1200" kern="1200" dirty="0">
                <a:solidFill>
                  <a:schemeClr val="tx1"/>
                </a:solidFill>
                <a:effectLst/>
                <a:latin typeface="+mn-lt"/>
                <a:ea typeface="+mn-ea"/>
                <a:cs typeface="+mn-cs"/>
              </a:rPr>
              <a:t>。接着我们又过滤掉了</a:t>
            </a:r>
            <a:r>
              <a:rPr lang="zh-CN" altLang="en-US" sz="1200" b="1" kern="1200" dirty="0">
                <a:solidFill>
                  <a:schemeClr val="tx1"/>
                </a:solidFill>
                <a:effectLst/>
                <a:latin typeface="+mn-lt"/>
                <a:ea typeface="+mn-ea"/>
                <a:cs typeface="+mn-cs"/>
              </a:rPr>
              <a:t>涉及其他语言和项目配置问题</a:t>
            </a:r>
            <a:r>
              <a:rPr lang="zh-CN" altLang="en-US" sz="1200" kern="1200" dirty="0">
                <a:solidFill>
                  <a:schemeClr val="tx1"/>
                </a:solidFill>
                <a:effectLst/>
                <a:latin typeface="+mn-lt"/>
                <a:ea typeface="+mn-ea"/>
                <a:cs typeface="+mn-cs"/>
              </a:rPr>
              <a:t>的数据，因为现有的</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a:t>
            </a:r>
            <a:r>
              <a:rPr lang="zh-CN" altLang="zh-CN" sz="1200" kern="1200" dirty="0">
                <a:solidFill>
                  <a:schemeClr val="tx1"/>
                </a:solidFill>
                <a:effectLst/>
                <a:latin typeface="+mn-lt"/>
                <a:ea typeface="+mn-ea"/>
                <a:cs typeface="+mn-cs"/>
              </a:rPr>
              <a:t>不能同时修复涵盖多个语言的</a:t>
            </a:r>
            <a:r>
              <a:rPr lang="x-none"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在这一步结束后，我们得到了来自</a:t>
            </a:r>
            <a:r>
              <a:rPr lang="x-none" altLang="zh-CN" sz="1200" kern="1200" dirty="0">
                <a:solidFill>
                  <a:schemeClr val="tx1"/>
                </a:solidFill>
                <a:effectLst/>
                <a:latin typeface="+mn-lt"/>
                <a:ea typeface="+mn-ea"/>
                <a:cs typeface="+mn-cs"/>
              </a:rPr>
              <a:t>67</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399</a:t>
            </a:r>
            <a:r>
              <a:rPr lang="zh-CN" altLang="zh-CN" sz="1200" kern="1200" dirty="0">
                <a:solidFill>
                  <a:schemeClr val="tx1"/>
                </a:solidFill>
                <a:effectLst/>
                <a:latin typeface="+mn-lt"/>
                <a:ea typeface="+mn-ea"/>
                <a:cs typeface="+mn-cs"/>
              </a:rPr>
              <a:t>个数据。</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为什么是</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一是参考了以前的工作，而是我们认为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行的修改比较容易人工判别两者的代码逻辑，而且不会引入新功能或者代码重构等复杂的错误，也更符合现有</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工具的修复能力（修复不了代码行数过多的错误）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github</a:t>
            </a:r>
            <a:r>
              <a:rPr lang="zh-CN" altLang="en-US" sz="1200" kern="1200" dirty="0">
                <a:solidFill>
                  <a:schemeClr val="tx1"/>
                </a:solidFill>
                <a:effectLst/>
                <a:latin typeface="+mn-lt"/>
                <a:ea typeface="+mn-ea"/>
                <a:cs typeface="+mn-cs"/>
              </a:rPr>
              <a:t>提供了</a:t>
            </a:r>
            <a:r>
              <a:rPr lang="en-US" altLang="zh-CN" sz="1200" kern="1200" dirty="0">
                <a:solidFill>
                  <a:schemeClr val="tx1"/>
                </a:solidFill>
                <a:effectLst/>
                <a:latin typeface="+mn-lt"/>
                <a:ea typeface="+mn-ea"/>
                <a:cs typeface="+mn-cs"/>
              </a:rPr>
              <a:t>API</a:t>
            </a:r>
            <a:r>
              <a:rPr lang="zh-CN" altLang="en-US" sz="1200" kern="1200" dirty="0">
                <a:solidFill>
                  <a:schemeClr val="tx1"/>
                </a:solidFill>
                <a:effectLst/>
                <a:latin typeface="+mn-lt"/>
                <a:ea typeface="+mn-ea"/>
                <a:cs typeface="+mn-cs"/>
              </a:rPr>
              <a:t>，只需给他待修复版本的 </a:t>
            </a:r>
            <a:r>
              <a:rPr lang="en-US" altLang="zh-CN" sz="1200" kern="1200" dirty="0">
                <a:solidFill>
                  <a:schemeClr val="tx1"/>
                </a:solidFill>
                <a:effectLst/>
                <a:latin typeface="+mn-lt"/>
                <a:ea typeface="+mn-ea"/>
                <a:cs typeface="+mn-cs"/>
              </a:rPr>
              <a:t>commit id </a:t>
            </a:r>
            <a:r>
              <a:rPr lang="zh-CN" altLang="en-US" sz="1200" kern="1200" dirty="0">
                <a:solidFill>
                  <a:schemeClr val="tx1"/>
                </a:solidFill>
                <a:effectLst/>
                <a:latin typeface="+mn-lt"/>
                <a:ea typeface="+mn-ea"/>
                <a:cs typeface="+mn-cs"/>
              </a:rPr>
              <a:t>以及修复后版本的 </a:t>
            </a:r>
            <a:r>
              <a:rPr lang="en-US" altLang="zh-CN" sz="1200" kern="1200" dirty="0">
                <a:solidFill>
                  <a:schemeClr val="tx1"/>
                </a:solidFill>
                <a:effectLst/>
                <a:latin typeface="+mn-lt"/>
                <a:ea typeface="+mn-ea"/>
                <a:cs typeface="+mn-cs"/>
              </a:rPr>
              <a:t>commit id,</a:t>
            </a:r>
            <a:r>
              <a:rPr lang="zh-CN" altLang="en-US" sz="1200" kern="1200" dirty="0">
                <a:solidFill>
                  <a:schemeClr val="tx1"/>
                </a:solidFill>
                <a:effectLst/>
                <a:latin typeface="+mn-lt"/>
                <a:ea typeface="+mn-ea"/>
                <a:cs typeface="+mn-cs"/>
              </a:rPr>
              <a:t>就可以返回两者不同的代码以及文件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在背景综述部分，说明构建这个数据集的必要性。</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zh-CN" altLang="en-US" sz="1200" kern="1200" dirty="0">
                <a:solidFill>
                  <a:schemeClr val="tx1"/>
                </a:solidFill>
                <a:effectLst/>
                <a:latin typeface="+mn-lt"/>
                <a:ea typeface="+mn-ea"/>
                <a:cs typeface="+mn-cs"/>
              </a:rPr>
              <a:t>第二步的基础上</a:t>
            </a:r>
            <a:r>
              <a:rPr lang="zh-CN" altLang="zh-CN" sz="1200" kern="1200" dirty="0">
                <a:solidFill>
                  <a:schemeClr val="tx1"/>
                </a:solidFill>
                <a:effectLst/>
                <a:latin typeface="+mn-lt"/>
                <a:ea typeface="+mn-ea"/>
                <a:cs typeface="+mn-cs"/>
              </a:rPr>
              <a:t>，我们在虚拟机上</a:t>
            </a:r>
            <a:r>
              <a:rPr lang="zh-CN" altLang="en-US" sz="1200" kern="1200" dirty="0">
                <a:solidFill>
                  <a:schemeClr val="tx1"/>
                </a:solidFill>
                <a:effectLst/>
                <a:latin typeface="+mn-lt"/>
                <a:ea typeface="+mn-ea"/>
                <a:cs typeface="+mn-cs"/>
              </a:rPr>
              <a:t>配置这些项目，并使用</a:t>
            </a:r>
            <a:r>
              <a:rPr lang="en-US" altLang="zh-CN" sz="1200" kern="1200" dirty="0">
                <a:solidFill>
                  <a:schemeClr val="tx1"/>
                </a:solidFill>
                <a:effectLst/>
                <a:latin typeface="+mn-lt"/>
                <a:ea typeface="+mn-ea"/>
                <a:cs typeface="+mn-cs"/>
              </a:rPr>
              <a:t>Maven</a:t>
            </a:r>
            <a:r>
              <a:rPr lang="zh-CN" altLang="en-US" sz="1200" kern="1200" dirty="0">
                <a:solidFill>
                  <a:schemeClr val="tx1"/>
                </a:solidFill>
                <a:effectLst/>
                <a:latin typeface="+mn-lt"/>
                <a:ea typeface="+mn-ea"/>
                <a:cs typeface="+mn-cs"/>
              </a:rPr>
              <a:t>对其进行测试，</a:t>
            </a:r>
            <a:r>
              <a:rPr lang="zh-CN" altLang="zh-CN" sz="1200" kern="1200" dirty="0">
                <a:solidFill>
                  <a:schemeClr val="tx1"/>
                </a:solidFill>
                <a:effectLst/>
                <a:latin typeface="+mn-lt"/>
                <a:ea typeface="+mn-ea"/>
                <a:cs typeface="+mn-cs"/>
              </a:rPr>
              <a:t>验证这些</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的可重复性，</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修复基准是否可以真正修复</a:t>
            </a:r>
            <a:r>
              <a:rPr lang="x-none" altLang="zh-CN" sz="1200" kern="1200" dirty="0">
                <a:solidFill>
                  <a:schemeClr val="tx1"/>
                </a:solidFill>
                <a:effectLst/>
                <a:latin typeface="+mn-lt"/>
                <a:ea typeface="+mn-ea"/>
                <a:cs typeface="+mn-cs"/>
              </a:rPr>
              <a:t> bug</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有些测试用例通过或者不通过是随机的，这样的测试用例被称为</a:t>
            </a:r>
            <a:r>
              <a:rPr lang="en-US" altLang="zh-CN" sz="1200" kern="1200" dirty="0">
                <a:solidFill>
                  <a:schemeClr val="tx1"/>
                </a:solidFill>
                <a:effectLst/>
                <a:latin typeface="+mn-lt"/>
                <a:ea typeface="+mn-ea"/>
                <a:cs typeface="+mn-cs"/>
              </a:rPr>
              <a:t>flaky test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工具无法修复引起</a:t>
            </a:r>
            <a:r>
              <a:rPr lang="en-US" altLang="zh-CN" sz="1200" kern="1200" dirty="0">
                <a:solidFill>
                  <a:schemeClr val="tx1"/>
                </a:solidFill>
                <a:effectLst/>
                <a:latin typeface="+mn-lt"/>
                <a:ea typeface="+mn-ea"/>
                <a:cs typeface="+mn-cs"/>
              </a:rPr>
              <a:t>flaky</a:t>
            </a:r>
            <a:r>
              <a:rPr lang="en-US" altLang="zh-CN" sz="1200" kern="1200" baseline="0" dirty="0">
                <a:solidFill>
                  <a:schemeClr val="tx1"/>
                </a:solidFill>
                <a:effectLst/>
                <a:latin typeface="+mn-lt"/>
                <a:ea typeface="+mn-ea"/>
                <a:cs typeface="+mn-cs"/>
              </a:rPr>
              <a:t> test</a:t>
            </a:r>
            <a:r>
              <a:rPr lang="zh-CN" altLang="en-US" sz="1200" kern="1200" baseline="0" dirty="0">
                <a:solidFill>
                  <a:schemeClr val="tx1"/>
                </a:solidFill>
                <a:effectLst/>
                <a:latin typeface="+mn-lt"/>
                <a:ea typeface="+mn-ea"/>
                <a:cs typeface="+mn-cs"/>
              </a:rPr>
              <a:t>的数据</a:t>
            </a:r>
            <a:r>
              <a:rPr lang="zh-CN" altLang="en-US" sz="1200" kern="1200" dirty="0">
                <a:solidFill>
                  <a:schemeClr val="tx1"/>
                </a:solidFill>
                <a:effectLst/>
                <a:latin typeface="+mn-lt"/>
                <a:ea typeface="+mn-ea"/>
                <a:cs typeface="+mn-cs"/>
              </a:rPr>
              <a:t>，所以要剔除。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因为需要在本地配置这些大型项目且运行测试用例，这一步的工作是十分耗时的。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最后，我们获得了来自</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个项目的</a:t>
            </a:r>
            <a:r>
              <a:rPr lang="x-none" altLang="zh-CN" sz="1200" kern="1200" dirty="0">
                <a:solidFill>
                  <a:schemeClr val="tx1"/>
                </a:solidFill>
                <a:effectLst/>
                <a:latin typeface="+mn-lt"/>
                <a:ea typeface="+mn-ea"/>
                <a:cs typeface="+mn-cs"/>
              </a:rPr>
              <a:t>85</a:t>
            </a:r>
            <a:r>
              <a:rPr lang="zh-CN" altLang="zh-CN" sz="1200" kern="1200" dirty="0">
                <a:solidFill>
                  <a:schemeClr val="tx1"/>
                </a:solidFill>
                <a:effectLst/>
                <a:latin typeface="+mn-lt"/>
                <a:ea typeface="+mn-ea"/>
                <a:cs typeface="+mn-cs"/>
              </a:rPr>
              <a:t>个数据。</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分半）</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验证的标准是：如果本地重新构建的结果与构建日志中记录的构建结果是一致的，就认为该</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是可重复的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修复基准是正确的</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在第三部分中，我们将通过</a:t>
            </a:r>
            <a:r>
              <a:rPr lang="en-US" altLang="zh-CN" dirty="0"/>
              <a:t>empirical study,</a:t>
            </a:r>
            <a:r>
              <a:rPr lang="zh-CN" altLang="en-US" dirty="0"/>
              <a:t>说明我们测试集的优势。</a:t>
            </a:r>
            <a:endParaRPr lang="en-US" altLang="zh-CN"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首先我们</a:t>
            </a:r>
            <a:r>
              <a:rPr lang="zh-CN" altLang="en-US" dirty="0"/>
              <a:t>分析了数据集中数据的特征。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上图是为测试集提供较多数据的项目细节信息。我们发现，</a:t>
            </a:r>
            <a:r>
              <a:rPr lang="zh-CN" altLang="zh-CN" sz="1200" kern="1200" dirty="0">
                <a:solidFill>
                  <a:schemeClr val="tx1"/>
                </a:solidFill>
                <a:effectLst/>
                <a:latin typeface="+mn-lt"/>
                <a:ea typeface="+mn-ea"/>
                <a:cs typeface="+mn-cs"/>
              </a:rPr>
              <a:t>数据集中的</a:t>
            </a:r>
            <a:r>
              <a:rPr lang="x-none" altLang="zh-CN" sz="1200" kern="1200" dirty="0">
                <a:solidFill>
                  <a:schemeClr val="tx1"/>
                </a:solidFill>
                <a:effectLst/>
                <a:latin typeface="+mn-lt"/>
                <a:ea typeface="+mn-ea"/>
                <a:cs typeface="+mn-cs"/>
              </a:rPr>
              <a:t>33</a:t>
            </a:r>
            <a:r>
              <a:rPr lang="zh-CN" altLang="zh-CN" sz="1200" kern="1200" dirty="0">
                <a:solidFill>
                  <a:schemeClr val="tx1"/>
                </a:solidFill>
                <a:effectLst/>
                <a:latin typeface="+mn-lt"/>
                <a:ea typeface="+mn-ea"/>
                <a:cs typeface="+mn-cs"/>
              </a:rPr>
              <a:t>个项目在</a:t>
            </a:r>
            <a:r>
              <a:rPr lang="zh-CN" altLang="zh-CN" sz="1200" b="1" kern="1200" dirty="0">
                <a:solidFill>
                  <a:schemeClr val="tx1"/>
                </a:solidFill>
                <a:effectLst/>
                <a:latin typeface="+mn-lt"/>
                <a:ea typeface="+mn-ea"/>
                <a:cs typeface="+mn-cs"/>
              </a:rPr>
              <a:t>类型</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规模</a:t>
            </a:r>
            <a:r>
              <a:rPr lang="zh-CN" altLang="zh-CN" sz="1200" kern="1200" dirty="0">
                <a:solidFill>
                  <a:schemeClr val="tx1"/>
                </a:solidFill>
                <a:effectLst/>
                <a:latin typeface="+mn-lt"/>
                <a:ea typeface="+mn-ea"/>
                <a:cs typeface="+mn-cs"/>
              </a:rPr>
              <a:t>方面各不相同。</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这些项目</a:t>
            </a:r>
            <a:r>
              <a:rPr lang="zh-CN" altLang="en-US" sz="1200" kern="1200" dirty="0">
                <a:solidFill>
                  <a:schemeClr val="tx1"/>
                </a:solidFill>
                <a:effectLst/>
                <a:latin typeface="+mn-lt"/>
                <a:ea typeface="+mn-ea"/>
                <a:cs typeface="+mn-cs"/>
              </a:rPr>
              <a:t>来自</a:t>
            </a:r>
            <a:r>
              <a:rPr lang="x-none" altLang="zh-CN" sz="1200" kern="1200" dirty="0">
                <a:solidFill>
                  <a:schemeClr val="tx1"/>
                </a:solidFill>
                <a:effectLst/>
                <a:latin typeface="+mn-lt"/>
                <a:ea typeface="+mn-ea"/>
                <a:cs typeface="+mn-cs"/>
              </a:rPr>
              <a:t>JDBC</a:t>
            </a:r>
            <a:r>
              <a:rPr lang="zh-CN" altLang="zh-CN" sz="1200" kern="1200" dirty="0">
                <a:solidFill>
                  <a:schemeClr val="tx1"/>
                </a:solidFill>
                <a:effectLst/>
                <a:latin typeface="+mn-lt"/>
                <a:ea typeface="+mn-ea"/>
                <a:cs typeface="+mn-cs"/>
              </a:rPr>
              <a:t>连接池、</a:t>
            </a:r>
            <a:r>
              <a:rPr lang="x-none" altLang="zh-CN" sz="1200" kern="1200" dirty="0">
                <a:solidFill>
                  <a:schemeClr val="tx1"/>
                </a:solidFill>
                <a:effectLst/>
                <a:latin typeface="+mn-lt"/>
                <a:ea typeface="+mn-ea"/>
                <a:cs typeface="+mn-cs"/>
              </a:rPr>
              <a:t>GPS</a:t>
            </a:r>
            <a:r>
              <a:rPr lang="zh-CN" altLang="zh-CN" sz="1200" kern="1200" dirty="0">
                <a:solidFill>
                  <a:schemeClr val="tx1"/>
                </a:solidFill>
                <a:effectLst/>
                <a:latin typeface="+mn-lt"/>
                <a:ea typeface="+mn-ea"/>
                <a:cs typeface="+mn-cs"/>
              </a:rPr>
              <a:t>跟踪系统、处理生物数据的框架、与比特币交易所交互的库等</a:t>
            </a:r>
            <a:r>
              <a:rPr lang="zh-CN" altLang="en-US" sz="1200" kern="1200" dirty="0">
                <a:solidFill>
                  <a:schemeClr val="tx1"/>
                </a:solidFill>
                <a:effectLst/>
                <a:latin typeface="+mn-lt"/>
                <a:ea typeface="+mn-ea"/>
                <a:cs typeface="+mn-cs"/>
              </a:rPr>
              <a:t>领域</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a:t>
            </a:r>
            <a:r>
              <a:rPr lang="zh-CN" altLang="zh-CN" sz="1200" kern="1200" dirty="0">
                <a:solidFill>
                  <a:schemeClr val="tx1"/>
                </a:solidFill>
                <a:effectLst/>
                <a:latin typeface="+mn-lt"/>
                <a:ea typeface="+mn-ea"/>
                <a:cs typeface="+mn-cs"/>
              </a:rPr>
              <a:t>我们根据</a:t>
            </a:r>
            <a:r>
              <a:rPr lang="x-none"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的类型不同，依据</a:t>
            </a:r>
            <a:r>
              <a:rPr lang="zh-CN" altLang="en-US" sz="1200" kern="1200" dirty="0">
                <a:solidFill>
                  <a:schemeClr val="tx1"/>
                </a:solidFill>
                <a:effectLst/>
                <a:latin typeface="+mn-lt"/>
                <a:ea typeface="+mn-ea"/>
                <a:cs typeface="+mn-cs"/>
              </a:rPr>
              <a:t>已有的分类标准，</a:t>
            </a:r>
            <a:r>
              <a:rPr lang="zh-CN" altLang="zh-CN" sz="1200" kern="1200" dirty="0">
                <a:solidFill>
                  <a:schemeClr val="tx1"/>
                </a:solidFill>
                <a:effectLst/>
                <a:latin typeface="+mn-lt"/>
                <a:ea typeface="+mn-ea"/>
                <a:cs typeface="+mn-cs"/>
              </a:rPr>
              <a:t>将数据进行了分类。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我们测试集中各类</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的占比和一些主流测试集中的占比是类似的。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这些都体现了</a:t>
            </a:r>
            <a:r>
              <a:rPr lang="zh-CN" altLang="zh-CN" sz="1200" kern="1200" dirty="0">
                <a:solidFill>
                  <a:schemeClr val="tx1"/>
                </a:solidFill>
                <a:effectLst/>
                <a:latin typeface="+mn-lt"/>
                <a:ea typeface="+mn-ea"/>
                <a:cs typeface="+mn-cs"/>
              </a:rPr>
              <a:t>测试集数据的多样性</a:t>
            </a:r>
            <a:r>
              <a:rPr lang="zh-CN" altLang="en-US" sz="1200" kern="1200" dirty="0">
                <a:solidFill>
                  <a:schemeClr val="tx1"/>
                </a:solidFill>
                <a:effectLst/>
                <a:latin typeface="+mn-lt"/>
                <a:ea typeface="+mn-ea"/>
                <a:cs typeface="+mn-cs"/>
              </a:rPr>
              <a:t>。（半）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之后，我们将其与目前主流的测试集</a:t>
            </a:r>
            <a:r>
              <a:rPr lang="en-US" altLang="zh-CN" dirty="0" err="1"/>
              <a:t>Defect4J</a:t>
            </a:r>
            <a:r>
              <a:rPr lang="zh-CN" altLang="en-US" dirty="0"/>
              <a:t>进行了对比，对比的是这两者 </a:t>
            </a:r>
            <a:r>
              <a:rPr lang="zh-CN" altLang="zh-CN" sz="1200" b="1" dirty="0"/>
              <a:t>覆盖</a:t>
            </a:r>
            <a:r>
              <a:rPr lang="en-US" altLang="zh-CN" sz="1200" b="1" dirty="0"/>
              <a:t>bug</a:t>
            </a:r>
            <a:r>
              <a:rPr lang="zh-CN" altLang="zh-CN" sz="1200" b="1" dirty="0"/>
              <a:t>的测试用例</a:t>
            </a:r>
            <a:r>
              <a:rPr lang="zh-CN" altLang="en-US" sz="1200" b="1" dirty="0"/>
              <a:t>的特点</a:t>
            </a:r>
            <a:r>
              <a:rPr lang="zh-CN" altLang="en-US" sz="1200" dirty="0"/>
              <a:t>。</a:t>
            </a:r>
            <a:endParaRPr lang="en-US" altLang="zh-CN" sz="1200" dirty="0"/>
          </a:p>
          <a:p>
            <a:r>
              <a:rPr lang="zh-CN" altLang="en-US" sz="1200" dirty="0"/>
              <a:t>我们一共使用了</a:t>
            </a:r>
            <a:r>
              <a:rPr lang="en-US" altLang="zh-CN" sz="1200" dirty="0"/>
              <a:t>4</a:t>
            </a:r>
            <a:r>
              <a:rPr lang="zh-CN" altLang="en-US" sz="1200" dirty="0"/>
              <a:t>个反映测试用例特点的统计指标：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其中，</a:t>
            </a:r>
            <a:r>
              <a:rPr lang="en-US" altLang="zh-CN" sz="1200" kern="1200" dirty="0" err="1">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是覆盖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的测试用例数的平均值。覆盖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a:t>
            </a:r>
            <a:r>
              <a:rPr lang="zh-CN" altLang="zh-CN" sz="1200" b="1" kern="1200" dirty="0">
                <a:solidFill>
                  <a:schemeClr val="tx1"/>
                </a:solidFill>
                <a:effectLst/>
                <a:latin typeface="+mn-lt"/>
                <a:ea typeface="+mn-ea"/>
                <a:cs typeface="+mn-cs"/>
              </a:rPr>
              <a:t>越多</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被怀疑的代码区域越大</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修复难度就更大</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而经统计，</a:t>
            </a:r>
            <a:r>
              <a:rPr lang="zh-CN" altLang="en-US" sz="1200" dirty="0"/>
              <a:t>我们测试集</a:t>
            </a:r>
            <a:r>
              <a:rPr lang="en-US" altLang="zh-CN" sz="1200" dirty="0" err="1"/>
              <a:t>S1</a:t>
            </a:r>
            <a:r>
              <a:rPr lang="zh-CN" altLang="en-US" sz="1200" dirty="0"/>
              <a:t>的值是</a:t>
            </a:r>
            <a:r>
              <a:rPr lang="en-US" altLang="zh-CN" sz="1200" dirty="0" err="1"/>
              <a:t>Defect4J</a:t>
            </a:r>
            <a:r>
              <a:rPr lang="zh-CN" altLang="en-US" sz="1200" dirty="0"/>
              <a:t>的</a:t>
            </a:r>
            <a:r>
              <a:rPr lang="en-US" altLang="zh-CN" sz="1200" dirty="0"/>
              <a:t>5</a:t>
            </a:r>
            <a:r>
              <a:rPr lang="zh-CN" altLang="en-US" sz="1200" dirty="0"/>
              <a:t>倍</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被测试用例显示调用的类</a:t>
            </a:r>
            <a:r>
              <a:rPr lang="zh-CN" altLang="en-US" sz="1200" b="1" dirty="0">
                <a:latin typeface="+mn-lt"/>
              </a:rPr>
              <a:t>中需要被修复的类的比重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是</a:t>
            </a:r>
            <a:r>
              <a:rPr lang="zh-CN" altLang="zh-CN" sz="1200" b="1" dirty="0">
                <a:latin typeface="+mn-lt"/>
              </a:rPr>
              <a:t>被测试用例显示调用的</a:t>
            </a:r>
            <a:r>
              <a:rPr lang="zh-CN" altLang="en-US" sz="1200" b="1" dirty="0">
                <a:latin typeface="+mn-lt"/>
              </a:rPr>
              <a:t>方法中需要被修复的方法</a:t>
            </a:r>
            <a:r>
              <a:rPr lang="zh-CN" altLang="zh-CN" sz="1200" kern="1200" dirty="0">
                <a:solidFill>
                  <a:schemeClr val="tx1"/>
                </a:solidFill>
                <a:effectLst/>
                <a:latin typeface="+mn-lt"/>
                <a:ea typeface="+mn-ea"/>
                <a:cs typeface="+mn-cs"/>
              </a:rPr>
              <a:t>的比重。</a:t>
            </a:r>
            <a:r>
              <a:rPr lang="en-US" altLang="zh-CN" sz="1200" kern="1200" dirty="0" err="1">
                <a:solidFill>
                  <a:schemeClr val="tx1"/>
                </a:solidFill>
                <a:effectLst/>
                <a:latin typeface="+mn-lt"/>
                <a:ea typeface="+mn-ea"/>
                <a:cs typeface="+mn-cs"/>
              </a:rPr>
              <a:t>S2</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S3</a:t>
            </a:r>
            <a:r>
              <a:rPr lang="zh-CN" altLang="zh-CN" sz="1200" kern="1200" dirty="0">
                <a:solidFill>
                  <a:schemeClr val="tx1"/>
                </a:solidFill>
                <a:effectLst/>
                <a:latin typeface="+mn-lt"/>
                <a:ea typeface="+mn-ea"/>
                <a:cs typeface="+mn-cs"/>
              </a:rPr>
              <a:t>的值越高，说明测试用例对修复的提示就越多</a:t>
            </a:r>
            <a:r>
              <a:rPr lang="zh-CN" altLang="en-US" sz="1200" kern="1200" dirty="0">
                <a:solidFill>
                  <a:schemeClr val="tx1"/>
                </a:solidFill>
                <a:effectLst/>
                <a:latin typeface="+mn-lt"/>
                <a:ea typeface="+mn-ea"/>
                <a:cs typeface="+mn-cs"/>
              </a:rPr>
              <a:t>，</a:t>
            </a:r>
            <a:r>
              <a:rPr lang="zh-CN" altLang="en-US" sz="1200" dirty="0"/>
              <a:t>我们发现，我们测试集</a:t>
            </a:r>
            <a:r>
              <a:rPr lang="en-US" altLang="zh-CN" sz="1200" dirty="0" err="1"/>
              <a:t>S2</a:t>
            </a:r>
            <a:r>
              <a:rPr lang="zh-CN" altLang="en-US" sz="1200" dirty="0"/>
              <a:t>、</a:t>
            </a:r>
            <a:r>
              <a:rPr lang="en-US" altLang="zh-CN" sz="1200" dirty="0" err="1"/>
              <a:t>S3</a:t>
            </a:r>
            <a:r>
              <a:rPr lang="zh-CN" altLang="en-US" sz="1200" dirty="0"/>
              <a:t>的值是</a:t>
            </a:r>
            <a:r>
              <a:rPr lang="en-US" altLang="zh-CN" sz="1200" dirty="0" err="1"/>
              <a:t>Defect4J</a:t>
            </a:r>
            <a:r>
              <a:rPr lang="zh-CN" altLang="en-US" sz="1200" dirty="0"/>
              <a:t>的</a:t>
            </a:r>
            <a:r>
              <a:rPr lang="en-US" altLang="zh-CN" sz="1200" dirty="0"/>
              <a:t>1/3</a:t>
            </a:r>
            <a:r>
              <a:rPr lang="zh-CN" altLang="en-US" sz="1200" dirty="0"/>
              <a:t>倍</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S4</a:t>
            </a:r>
            <a:r>
              <a:rPr lang="zh-CN" altLang="zh-CN" sz="1200" kern="1200" dirty="0">
                <a:solidFill>
                  <a:schemeClr val="tx1"/>
                </a:solidFill>
                <a:effectLst/>
                <a:latin typeface="+mn-lt"/>
                <a:ea typeface="+mn-ea"/>
                <a:cs typeface="+mn-cs"/>
              </a:rPr>
              <a:t>是通过统计测试用例和人工修复补丁之间</a:t>
            </a:r>
            <a:r>
              <a:rPr lang="zh-CN" altLang="zh-CN" sz="1200" b="1" kern="1200" dirty="0">
                <a:solidFill>
                  <a:schemeClr val="tx1"/>
                </a:solidFill>
                <a:effectLst/>
                <a:latin typeface="+mn-lt"/>
                <a:ea typeface="+mn-ea"/>
                <a:cs typeface="+mn-cs"/>
              </a:rPr>
              <a:t>相同标识符的数量</a:t>
            </a:r>
            <a:r>
              <a:rPr lang="zh-CN" altLang="zh-CN" sz="1200" kern="1200" dirty="0">
                <a:solidFill>
                  <a:schemeClr val="tx1"/>
                </a:solidFill>
                <a:effectLst/>
                <a:latin typeface="+mn-lt"/>
                <a:ea typeface="+mn-ea"/>
                <a:cs typeface="+mn-cs"/>
              </a:rPr>
              <a:t>来比较二者的相似性</a:t>
            </a:r>
            <a:r>
              <a:rPr lang="zh-CN" altLang="en-US" sz="1200" kern="1200" dirty="0">
                <a:solidFill>
                  <a:schemeClr val="tx1"/>
                </a:solidFill>
                <a:effectLst/>
                <a:latin typeface="+mn-lt"/>
                <a:ea typeface="+mn-ea"/>
                <a:cs typeface="+mn-cs"/>
              </a:rPr>
              <a:t>，我们测试集</a:t>
            </a:r>
            <a:r>
              <a:rPr lang="zh-CN" altLang="en-US" sz="1200" dirty="0"/>
              <a:t>测试用例和人工修复补丁之间的相似性是</a:t>
            </a:r>
            <a:r>
              <a:rPr lang="en-US" altLang="zh-CN" sz="1200" dirty="0" err="1"/>
              <a:t>Defect4J</a:t>
            </a:r>
            <a:r>
              <a:rPr lang="zh-CN" altLang="en-US" sz="1200" dirty="0"/>
              <a:t>的</a:t>
            </a:r>
            <a:r>
              <a:rPr lang="en-US" altLang="zh-CN" sz="1200" dirty="0"/>
              <a:t>0.7</a:t>
            </a:r>
            <a:r>
              <a:rPr lang="zh-CN" altLang="en-US" sz="1200" dirty="0"/>
              <a:t>倍。</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总的来说，</a:t>
            </a:r>
            <a:r>
              <a:rPr lang="en-US" altLang="zh-CN" sz="1200" kern="1200" dirty="0">
                <a:solidFill>
                  <a:schemeClr val="tx1"/>
                </a:solidFill>
                <a:effectLst/>
                <a:latin typeface="+mn-lt"/>
                <a:ea typeface="+mn-ea"/>
                <a:cs typeface="+mn-cs"/>
              </a:rPr>
              <a:t>APR</a:t>
            </a:r>
            <a:r>
              <a:rPr lang="zh-CN" altLang="en-US" sz="1200" kern="1200" dirty="0">
                <a:solidFill>
                  <a:schemeClr val="tx1"/>
                </a:solidFill>
                <a:effectLst/>
                <a:latin typeface="+mn-lt"/>
                <a:ea typeface="+mn-ea"/>
                <a:cs typeface="+mn-cs"/>
              </a:rPr>
              <a:t>工具更难通过我们测试集中的测试用例定位</a:t>
            </a:r>
            <a:r>
              <a:rPr lang="en-US" altLang="zh-CN" sz="1200" kern="1200" dirty="0">
                <a:solidFill>
                  <a:schemeClr val="tx1"/>
                </a:solidFill>
                <a:effectLst/>
                <a:latin typeface="+mn-lt"/>
                <a:ea typeface="+mn-ea"/>
                <a:cs typeface="+mn-cs"/>
              </a:rPr>
              <a:t>bug</a:t>
            </a:r>
            <a:r>
              <a:rPr lang="zh-CN" altLang="en-US" sz="1200" kern="1200" dirty="0">
                <a:solidFill>
                  <a:schemeClr val="tx1"/>
                </a:solidFill>
                <a:effectLst/>
                <a:latin typeface="+mn-lt"/>
                <a:ea typeface="+mn-ea"/>
                <a:cs typeface="+mn-cs"/>
              </a:rPr>
              <a:t>，我们测试集对修复的提示更少。</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我的展示结束了，谢谢大家！（半）</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自动程序修复技术为什么会出现呢？</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基于代码穷举(exhaustion based patch generation)的方法和基于约束求解(constraint-solving based patch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generation)的方法.基于搜索的方法使用源自基于搜索的软件工程[7,18,19]中“搜索”的定义,即,采用元启发式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(meta-heuristics)方法、演化算法(evolutionary computation)等优化方法进行补丁的搜索.基于搜索的方法是程序</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修复中的主要部分,尤其在领域创始之初更占有重要地位,代表算法包括基于遗传规划的抽象语法树修复算法</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GenProg[5]、基于程序等价性的遗传修复算法 AE[20]、基于随机搜索的修复算法 RSRepair[16]等.基于代码穷举</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的方法无差别地变异全部可疑语句,同时,有策略地穷举可能出现的代码修改,追求补丁的有效性而忽略算法效</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率.这类算法不多,代表算法包括程序变异算法[21]、代码消除算法 Kali[10].基于约束求解的方法,顾名思义,将补</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丁生成转换为约束求解问题,应用求解器直接计算可行解(feasible solution),进而转换为最终补丁,代表算法包</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括程序语义修复 SemFix[22]、补丁简化算法 DirectFix[23]、条件 bug 修复 Nopol[24,25]等.</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介绍一下</a:t>
            </a:r>
            <a:r>
              <a:rPr lang="en-US" altLang="zh-CN" dirty="0"/>
              <a:t>APR</a:t>
            </a:r>
            <a:r>
              <a:rPr lang="zh-CN" altLang="en-US" dirty="0"/>
              <a:t>工具</a:t>
            </a:r>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大体上，</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技术利用覆盖</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的测试用例对程序进行动态分析，首先定位出疑似</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的位置，再生成大量的潜在修复补丁</a:t>
            </a:r>
            <a:r>
              <a:rPr lang="en-US" altLang="zh-CN" sz="1200" kern="1200" dirty="0">
                <a:solidFill>
                  <a:schemeClr val="tx1"/>
                </a:solidFill>
                <a:effectLst/>
                <a:latin typeface="+mn-lt"/>
                <a:ea typeface="+mn-ea"/>
                <a:cs typeface="+mn-cs"/>
              </a:rPr>
              <a:t>(potential patch)</a:t>
            </a:r>
            <a:r>
              <a:rPr lang="zh-CN" altLang="zh-CN" sz="1200" kern="1200" dirty="0">
                <a:solidFill>
                  <a:schemeClr val="tx1"/>
                </a:solidFill>
                <a:effectLst/>
                <a:latin typeface="+mn-lt"/>
                <a:ea typeface="+mn-ea"/>
                <a:cs typeface="+mn-cs"/>
              </a:rPr>
              <a:t>，构成一个搜索空间</a:t>
            </a:r>
            <a:r>
              <a:rPr lang="en-US" altLang="zh-CN" sz="1200" kern="1200" dirty="0">
                <a:solidFill>
                  <a:schemeClr val="tx1"/>
                </a:solidFill>
                <a:effectLst/>
                <a:latin typeface="+mn-lt"/>
                <a:ea typeface="+mn-ea"/>
                <a:cs typeface="+mn-cs"/>
              </a:rPr>
              <a:t>(search space)</a:t>
            </a:r>
            <a:r>
              <a:rPr lang="zh-CN" altLang="zh-CN" sz="1200" kern="1200" dirty="0">
                <a:solidFill>
                  <a:schemeClr val="tx1"/>
                </a:solidFill>
                <a:effectLst/>
                <a:latin typeface="+mn-lt"/>
                <a:ea typeface="+mn-ea"/>
                <a:cs typeface="+mn-cs"/>
              </a:rPr>
              <a:t>，并从搜索空间中找寻可以修复</a:t>
            </a:r>
            <a:r>
              <a:rPr lang="en-US" altLang="zh-CN" sz="1200" kern="1200" dirty="0">
                <a:solidFill>
                  <a:schemeClr val="tx1"/>
                </a:solidFill>
                <a:effectLst/>
                <a:latin typeface="+mn-lt"/>
                <a:ea typeface="+mn-ea"/>
                <a:cs typeface="+mn-cs"/>
              </a:rPr>
              <a:t>bug</a:t>
            </a:r>
            <a:r>
              <a:rPr lang="zh-CN" altLang="zh-CN" sz="1200" kern="1200" dirty="0">
                <a:solidFill>
                  <a:schemeClr val="tx1"/>
                </a:solidFill>
                <a:effectLst/>
                <a:latin typeface="+mn-lt"/>
                <a:ea typeface="+mn-ea"/>
                <a:cs typeface="+mn-cs"/>
              </a:rPr>
              <a:t>的补丁。根据生成补丁和遍历搜索空间方式的不同，</a:t>
            </a:r>
            <a:r>
              <a:rPr lang="en-US" altLang="zh-CN" sz="1200" kern="1200" dirty="0">
                <a:solidFill>
                  <a:schemeClr val="tx1"/>
                </a:solidFill>
                <a:effectLst/>
                <a:latin typeface="+mn-lt"/>
                <a:ea typeface="+mn-ea"/>
                <a:cs typeface="+mn-cs"/>
              </a:rPr>
              <a:t>APR</a:t>
            </a:r>
            <a:r>
              <a:rPr lang="zh-CN" altLang="zh-CN" sz="1200" kern="1200" dirty="0">
                <a:solidFill>
                  <a:schemeClr val="tx1"/>
                </a:solidFill>
                <a:effectLst/>
                <a:latin typeface="+mn-lt"/>
                <a:ea typeface="+mn-ea"/>
                <a:cs typeface="+mn-cs"/>
              </a:rPr>
              <a:t>技术主要分为基于搜索</a:t>
            </a:r>
            <a:r>
              <a:rPr lang="en-US" altLang="zh-CN" sz="1200" kern="1200" dirty="0">
                <a:solidFill>
                  <a:schemeClr val="tx1"/>
                </a:solidFill>
                <a:effectLst/>
                <a:latin typeface="+mn-lt"/>
                <a:ea typeface="+mn-ea"/>
                <a:cs typeface="+mn-cs"/>
              </a:rPr>
              <a:t>(search-based)</a:t>
            </a:r>
            <a:r>
              <a:rPr lang="zh-CN" altLang="zh-CN" sz="1200" kern="1200" dirty="0">
                <a:solidFill>
                  <a:schemeClr val="tx1"/>
                </a:solidFill>
                <a:effectLst/>
                <a:latin typeface="+mn-lt"/>
                <a:ea typeface="+mn-ea"/>
                <a:cs typeface="+mn-cs"/>
              </a:rPr>
              <a:t>以及基于语义</a:t>
            </a:r>
            <a:r>
              <a:rPr lang="en-US" altLang="zh-CN" sz="1200" kern="1200" dirty="0">
                <a:solidFill>
                  <a:schemeClr val="tx1"/>
                </a:solidFill>
                <a:effectLst/>
                <a:latin typeface="+mn-lt"/>
                <a:ea typeface="+mn-ea"/>
                <a:cs typeface="+mn-cs"/>
              </a:rPr>
              <a:t>(semantics-based)</a:t>
            </a:r>
            <a:r>
              <a:rPr lang="zh-CN" altLang="zh-CN" sz="1200" kern="1200" dirty="0">
                <a:solidFill>
                  <a:schemeClr val="tx1"/>
                </a:solidFill>
                <a:effectLst/>
                <a:latin typeface="+mn-lt"/>
                <a:ea typeface="+mn-ea"/>
                <a:cs typeface="+mn-cs"/>
              </a:rPr>
              <a:t>两类。</a:t>
            </a:r>
            <a:endParaRPr lang="en-US" altLang="zh-CN" sz="1200" kern="1200" dirty="0">
              <a:solidFill>
                <a:schemeClr val="tx1"/>
              </a:solidFill>
              <a:effectLst/>
              <a:latin typeface="+mn-lt"/>
              <a:ea typeface="+mn-ea"/>
              <a:cs typeface="+mn-cs"/>
            </a:endParaRPr>
          </a:p>
          <a:p>
            <a:r>
              <a:rPr lang="zh-CN" altLang="en-US" dirty="0"/>
              <a:t>基于搜索的</a:t>
            </a:r>
            <a:r>
              <a:rPr lang="en-US" altLang="zh-CN" dirty="0"/>
              <a:t>APR</a:t>
            </a:r>
            <a:r>
              <a:rPr lang="zh-CN" altLang="en-US" dirty="0"/>
              <a:t>工具首先</a:t>
            </a:r>
            <a:r>
              <a:rPr lang="zh-CN" altLang="zh-CN" sz="1200" kern="1200" dirty="0">
                <a:solidFill>
                  <a:schemeClr val="tx1"/>
                </a:solidFill>
                <a:effectLst/>
                <a:latin typeface="+mn-lt"/>
                <a:ea typeface="+mn-ea"/>
                <a:cs typeface="+mn-cs"/>
              </a:rPr>
              <a:t>使用变异操作如语句添加、删除、以及替换等方式产生大量可能的补丁</a:t>
            </a:r>
            <a:r>
              <a:rPr lang="zh-CN" altLang="en-US" sz="1200" kern="1200" dirty="0">
                <a:solidFill>
                  <a:schemeClr val="tx1"/>
                </a:solidFill>
                <a:effectLst/>
                <a:latin typeface="+mn-lt"/>
                <a:ea typeface="+mn-ea"/>
                <a:cs typeface="+mn-cs"/>
              </a:rPr>
              <a:t>，再从中</a:t>
            </a:r>
            <a:r>
              <a:rPr lang="zh-CN" altLang="zh-CN" sz="1200" kern="1200" dirty="0">
                <a:solidFill>
                  <a:schemeClr val="tx1"/>
                </a:solidFill>
                <a:effectLst/>
                <a:latin typeface="+mn-lt"/>
                <a:ea typeface="+mn-ea"/>
                <a:cs typeface="+mn-cs"/>
              </a:rPr>
              <a:t>搜索出可以使项目通过所有测试用例测试的修复补丁</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基于语义的</a:t>
            </a:r>
            <a:r>
              <a:rPr lang="en-US" altLang="zh-CN" dirty="0"/>
              <a:t>APR</a:t>
            </a:r>
            <a:r>
              <a:rPr lang="zh-CN" altLang="en-US" dirty="0"/>
              <a:t>工具</a:t>
            </a:r>
            <a:r>
              <a:rPr lang="zh-CN" altLang="en-US" sz="1200" kern="1200" dirty="0">
                <a:solidFill>
                  <a:schemeClr val="tx1"/>
                </a:solidFill>
                <a:effectLst/>
                <a:latin typeface="+mn-lt"/>
                <a:ea typeface="+mn-ea"/>
                <a:cs typeface="+mn-cs"/>
              </a:rPr>
              <a:t>则是</a:t>
            </a:r>
            <a:r>
              <a:rPr lang="zh-CN" altLang="zh-CN" sz="1200" kern="1200" dirty="0">
                <a:solidFill>
                  <a:schemeClr val="tx1"/>
                </a:solidFill>
                <a:effectLst/>
                <a:latin typeface="+mn-lt"/>
                <a:ea typeface="+mn-ea"/>
                <a:cs typeface="+mn-cs"/>
              </a:rPr>
              <a:t>从测试用例中提取语义约束</a:t>
            </a:r>
            <a:r>
              <a:rPr lang="en-US" altLang="zh-CN" sz="1200" kern="1200" dirty="0">
                <a:solidFill>
                  <a:schemeClr val="tx1"/>
                </a:solidFill>
                <a:effectLst/>
                <a:latin typeface="+mn-lt"/>
                <a:ea typeface="+mn-ea"/>
                <a:cs typeface="+mn-cs"/>
              </a:rPr>
              <a:t>(semantics constraints)</a:t>
            </a:r>
            <a:r>
              <a:rPr lang="zh-CN" altLang="zh-CN" sz="1200" kern="1200" dirty="0">
                <a:solidFill>
                  <a:schemeClr val="tx1"/>
                </a:solidFill>
                <a:effectLst/>
                <a:latin typeface="+mn-lt"/>
                <a:ea typeface="+mn-ea"/>
                <a:cs typeface="+mn-cs"/>
              </a:rPr>
              <a:t>，再合成符合语义约束的补丁</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rot="9861016" flipH="1">
            <a:off x="-2443125" y="4065941"/>
            <a:ext cx="8030020" cy="6922436"/>
            <a:chOff x="3241129" y="967902"/>
            <a:chExt cx="5709753" cy="4922199"/>
          </a:xfrm>
          <a:solidFill>
            <a:srgbClr val="E9E9E9"/>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userDrawn="1"/>
        </p:nvSpPr>
        <p:spPr>
          <a:xfrm>
            <a:off x="-15754" y="-23111"/>
            <a:ext cx="12207754" cy="361483"/>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9861016" flipH="1">
            <a:off x="-2153422" y="4337089"/>
            <a:ext cx="7342026" cy="6329338"/>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1A9895"/>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3" y="258233"/>
            <a:ext cx="5370495" cy="529569"/>
          </a:xfrm>
          <a:prstGeom prst="rect">
            <a:avLst/>
          </a:prstGeom>
          <a:ln w="12700" cmpd="sng">
            <a:solidFill>
              <a:schemeClr val="tx1"/>
            </a:solidFill>
          </a:ln>
        </p:spPr>
        <p:txBody>
          <a:bodyPr vert="horz" anchor="ctr"/>
          <a:lstStyle>
            <a:lvl1pPr marL="0" indent="0" algn="l">
              <a:buNone/>
              <a:defRPr sz="2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7" y="5989475"/>
            <a:ext cx="2272223" cy="533400"/>
          </a:xfrm>
          <a:prstGeom prst="rect">
            <a:avLst/>
          </a:prstGeom>
        </p:spPr>
        <p:txBody>
          <a:bodyPr vert="horz" anchor="ctr"/>
          <a:lstStyle>
            <a:lvl1pPr marL="0" indent="0" algn="ctr">
              <a:buNone/>
              <a:defRPr sz="1600" b="1">
                <a:latin typeface="微软雅黑" panose="020B0503020204020204" charset="-122"/>
                <a:ea typeface="微软雅黑" panose="020B0503020204020204" charset="-122"/>
                <a:cs typeface="微软雅黑" panose="020B0503020204020204" charset="-122"/>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is-IS" altLang="zh-CN" sz="1400" dirty="0">
                <a:solidFill>
                  <a:srgbClr val="FFFFFF"/>
                </a:solidFill>
                <a:latin typeface="Segoe UI Light" panose="020B0502040204020203"/>
                <a:cs typeface="Segoe UI Light" panose="020B0502040204020203"/>
              </a:rPr>
              <a:t>Microsoft YaHei</a:t>
            </a:r>
            <a:endParaRPr lang="zh-CN" altLang="en-US" sz="1400" dirty="0">
              <a:solidFill>
                <a:srgbClr val="FFFFFF"/>
              </a:solidFill>
              <a:latin typeface="Segoe UI Light" panose="020B0502040204020203"/>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1A9895"/>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1918468" flipH="1">
            <a:off x="149489" y="1935213"/>
            <a:ext cx="6105388" cy="526327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A9895"/>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1823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userDrawn="1"/>
          </p:nvGrpSpPr>
          <p:grpSpPr>
            <a:xfrm rot="14089817" flipH="1">
              <a:off x="9139304" y="3647796"/>
              <a:ext cx="6105388" cy="5263270"/>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rot="20443394" flipH="1">
            <a:off x="10270041" y="6281722"/>
            <a:ext cx="1340530" cy="1155630"/>
            <a:chOff x="3241129" y="967902"/>
            <a:chExt cx="5709753" cy="4922199"/>
          </a:xfrm>
        </p:grpSpPr>
        <p:grpSp>
          <p:nvGrpSpPr>
            <p:cNvPr id="19" name="组合 18"/>
            <p:cNvGrpSpPr/>
            <p:nvPr/>
          </p:nvGrpSpPr>
          <p:grpSpPr>
            <a:xfrm>
              <a:off x="3241129" y="967902"/>
              <a:ext cx="5709753" cy="4922199"/>
              <a:chOff x="3241126" y="967902"/>
              <a:chExt cx="5709748" cy="4922199"/>
            </a:xfrm>
          </p:grpSpPr>
          <p:sp>
            <p:nvSpPr>
              <p:cNvPr id="22" name="等腰三角形 2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20" name="等腰三角形 1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userDrawn="1"/>
        </p:nvGrpSpPr>
        <p:grpSpPr>
          <a:xfrm rot="10112288" flipH="1">
            <a:off x="7888544" y="6369972"/>
            <a:ext cx="2624388" cy="2262404"/>
            <a:chOff x="3241129" y="967902"/>
            <a:chExt cx="5709753" cy="4922199"/>
          </a:xfrm>
        </p:grpSpPr>
        <p:grpSp>
          <p:nvGrpSpPr>
            <p:cNvPr id="13" name="组合 12"/>
            <p:cNvGrpSpPr/>
            <p:nvPr/>
          </p:nvGrpSpPr>
          <p:grpSpPr>
            <a:xfrm>
              <a:off x="3241129" y="967902"/>
              <a:ext cx="5709753" cy="4922199"/>
              <a:chOff x="3241126" y="967902"/>
              <a:chExt cx="5709748" cy="4922199"/>
            </a:xfrm>
          </p:grpSpPr>
          <p:sp>
            <p:nvSpPr>
              <p:cNvPr id="16" name="等腰三角形 1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14" name="等腰三角形 1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userDrawn="1"/>
        </p:nvGrpSpPr>
        <p:grpSpPr>
          <a:xfrm rot="15049008" flipH="1">
            <a:off x="10826390" y="5159471"/>
            <a:ext cx="1055224" cy="909676"/>
            <a:chOff x="3241129" y="967902"/>
            <a:chExt cx="5709753" cy="4922199"/>
          </a:xfrm>
        </p:grpSpPr>
        <p:grpSp>
          <p:nvGrpSpPr>
            <p:cNvPr id="29" name="组合 28"/>
            <p:cNvGrpSpPr/>
            <p:nvPr/>
          </p:nvGrpSpPr>
          <p:grpSpPr>
            <a:xfrm>
              <a:off x="3241129" y="967902"/>
              <a:ext cx="5709753" cy="4922199"/>
              <a:chOff x="3241126" y="967902"/>
              <a:chExt cx="5709748" cy="4922199"/>
            </a:xfrm>
          </p:grpSpPr>
          <p:sp>
            <p:nvSpPr>
              <p:cNvPr id="32" name="等腰三角形 31"/>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30" name="等腰三角形 29"/>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0800000" flipH="1">
            <a:off x="3043306" y="889732"/>
            <a:ext cx="6105388" cy="5263270"/>
            <a:chOff x="3241129" y="967902"/>
            <a:chExt cx="5709753" cy="4922199"/>
          </a:xfrm>
        </p:grpSpPr>
        <p:grpSp>
          <p:nvGrpSpPr>
            <p:cNvPr id="3" name="组合 2"/>
            <p:cNvGrpSpPr/>
            <p:nvPr/>
          </p:nvGrpSpPr>
          <p:grpSpPr>
            <a:xfrm>
              <a:off x="3241129" y="967902"/>
              <a:ext cx="5709753" cy="4922199"/>
              <a:chOff x="3241126" y="967902"/>
              <a:chExt cx="5709748" cy="4922199"/>
            </a:xfrm>
          </p:grpSpPr>
          <p:sp>
            <p:nvSpPr>
              <p:cNvPr id="6" name="等腰三角形 5"/>
              <p:cNvSpPr/>
              <p:nvPr/>
            </p:nvSpPr>
            <p:spPr>
              <a:xfrm>
                <a:off x="3241126" y="967902"/>
                <a:ext cx="5709747" cy="4922196"/>
              </a:xfrm>
              <a:prstGeom prst="triangle">
                <a:avLst/>
              </a:prstGeom>
              <a:solidFill>
                <a:srgbClr val="E9E9E9"/>
              </a:solidFill>
              <a:ln w="57150">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0"/>
              </p:cNvCxnSpPr>
              <p:nvPr/>
            </p:nvCxnSpPr>
            <p:spPr>
              <a:xfrm rot="11303420" flipH="1" flipV="1">
                <a:off x="5858688" y="985309"/>
                <a:ext cx="474623" cy="3217900"/>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6093606" y="4240456"/>
                <a:ext cx="2857268" cy="1649645"/>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241127" y="4236312"/>
                <a:ext cx="2864445" cy="1653789"/>
              </a:xfrm>
              <a:prstGeom prst="line">
                <a:avLst/>
              </a:prstGeom>
              <a:ln w="76200">
                <a:solidFill>
                  <a:srgbClr val="A1D3D0"/>
                </a:solidFill>
              </a:ln>
            </p:spPr>
            <p:style>
              <a:lnRef idx="1">
                <a:schemeClr val="accent1"/>
              </a:lnRef>
              <a:fillRef idx="0">
                <a:schemeClr val="accent1"/>
              </a:fillRef>
              <a:effectRef idx="0">
                <a:schemeClr val="accent1"/>
              </a:effectRef>
              <a:fontRef idx="minor">
                <a:schemeClr val="tx1"/>
              </a:fontRef>
            </p:style>
          </p:cxnSp>
        </p:grpSp>
        <p:sp>
          <p:nvSpPr>
            <p:cNvPr id="4" name="等腰三角形 3"/>
            <p:cNvSpPr/>
            <p:nvPr/>
          </p:nvSpPr>
          <p:spPr>
            <a:xfrm>
              <a:off x="5353054" y="4334047"/>
              <a:ext cx="1485901" cy="451940"/>
            </a:xfrm>
            <a:prstGeom prst="triangle">
              <a:avLst/>
            </a:pr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solidFill>
              <a:srgbClr val="A1D3D0"/>
            </a:solidFill>
            <a:ln>
              <a:solidFill>
                <a:srgbClr val="A1D3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microsoft.com/office/2007/relationships/media" Target="../media/media1.m4a"/><Relationship Id="rId1" Type="http://schemas.openxmlformats.org/officeDocument/2006/relationships/audio" Target="../media/media1.m4a"/></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program-repair.org/"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GI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8.xml"/><Relationship Id="rId2" Type="http://schemas.openxmlformats.org/officeDocument/2006/relationships/image" Target="../media/image16.png"/><Relationship Id="rId1"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6.xml"/><Relationship Id="rId7" Type="http://schemas.openxmlformats.org/officeDocument/2006/relationships/image" Target="../media/image19.png"/><Relationship Id="rId6" Type="http://schemas.openxmlformats.org/officeDocument/2006/relationships/image" Target="../media/image18.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5.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chart" Target="../charts/char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646430" y="1388745"/>
            <a:ext cx="9165590" cy="1188720"/>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577" y="1436421"/>
            <a:ext cx="9367935" cy="584775"/>
          </a:xfrm>
          <a:prstGeom prst="rect">
            <a:avLst/>
          </a:prstGeom>
          <a:noFill/>
        </p:spPr>
        <p:txBody>
          <a:bodyPr wrap="square" rtlCol="0">
            <a:spAutoFit/>
          </a:bodyPr>
          <a:lstStyle/>
          <a:p>
            <a:pPr algn="ctr"/>
            <a:r>
              <a:rPr lang="zh-CN" altLang="en-US" sz="3200" b="1" dirty="0">
                <a:solidFill>
                  <a:schemeClr val="bg1"/>
                </a:solidFill>
              </a:rPr>
              <a:t>自动程序修复</a:t>
            </a:r>
            <a:endParaRPr lang="zh-CN" altLang="zh-CN" sz="3200" dirty="0">
              <a:solidFill>
                <a:schemeClr val="bg1"/>
              </a:solidFill>
            </a:endParaRPr>
          </a:p>
        </p:txBody>
      </p:sp>
      <p:pic>
        <p:nvPicPr>
          <p:cNvPr id="3" name="音频 2">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1671300" y="6337300"/>
            <a:ext cx="304800" cy="304800"/>
          </a:xfrm>
          <a:prstGeom prst="rect">
            <a:avLst/>
          </a:prstGeom>
        </p:spPr>
      </p:pic>
      <p:sp>
        <p:nvSpPr>
          <p:cNvPr id="4" name="文本框 3"/>
          <p:cNvSpPr txBox="1"/>
          <p:nvPr/>
        </p:nvSpPr>
        <p:spPr>
          <a:xfrm>
            <a:off x="1658622" y="1988761"/>
            <a:ext cx="7885844" cy="400110"/>
          </a:xfrm>
          <a:prstGeom prst="rect">
            <a:avLst/>
          </a:prstGeom>
          <a:noFill/>
        </p:spPr>
        <p:txBody>
          <a:bodyPr wrap="square" rtlCol="0">
            <a:spAutoFit/>
          </a:bodyPr>
          <a:lstStyle/>
          <a:p>
            <a:pPr algn="ctr"/>
            <a:r>
              <a:rPr lang="en-US" altLang="zh-CN" sz="2000" b="1" dirty="0">
                <a:solidFill>
                  <a:schemeClr val="bg1"/>
                </a:solidFill>
              </a:rPr>
              <a:t>automatic program repair</a:t>
            </a:r>
            <a:endParaRPr lang="en-US" altLang="zh-CN" sz="2000" b="1" dirty="0">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715" y="3808630"/>
            <a:ext cx="1795696" cy="1548681"/>
          </a:xfrm>
          <a:prstGeom prst="rect">
            <a:avLst/>
          </a:prstGeom>
        </p:spPr>
      </p:pic>
      <p:grpSp>
        <p:nvGrpSpPr>
          <p:cNvPr id="10" name="PA_淘宝店chenying0907 46"/>
          <p:cNvGrpSpPr/>
          <p:nvPr/>
        </p:nvGrpSpPr>
        <p:grpSpPr>
          <a:xfrm>
            <a:off x="9062599" y="4417422"/>
            <a:ext cx="127524" cy="161494"/>
            <a:chOff x="860980" y="3583766"/>
            <a:chExt cx="100336" cy="114060"/>
          </a:xfrm>
          <a:solidFill>
            <a:schemeClr val="bg1">
              <a:lumMod val="65000"/>
            </a:schemeClr>
          </a:solidFill>
        </p:grpSpPr>
        <p:sp>
          <p:nvSpPr>
            <p:cNvPr id="11"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3" name="PA_文本框 19"/>
          <p:cNvSpPr txBox="1">
            <a:spLocks noChangeArrowheads="1"/>
          </p:cNvSpPr>
          <p:nvPr/>
        </p:nvSpPr>
        <p:spPr bwMode="auto">
          <a:xfrm>
            <a:off x="8955394" y="3858228"/>
            <a:ext cx="201104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G06</a:t>
            </a:r>
            <a:r>
              <a:rPr lang="zh-CN" altLang="en-US" sz="1600" b="1" dirty="0"/>
              <a:t>不太会打加一队</a:t>
            </a:r>
            <a:endParaRPr lang="en-US" altLang="zh-CN" sz="1600" b="1" dirty="0"/>
          </a:p>
        </p:txBody>
      </p:sp>
      <p:sp>
        <p:nvSpPr>
          <p:cNvPr id="14" name="PA_文本框 20"/>
          <p:cNvSpPr txBox="1">
            <a:spLocks noChangeArrowheads="1"/>
          </p:cNvSpPr>
          <p:nvPr/>
        </p:nvSpPr>
        <p:spPr bwMode="auto">
          <a:xfrm>
            <a:off x="9301339" y="4069215"/>
            <a:ext cx="14766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t> </a:t>
            </a:r>
            <a:endParaRPr lang="en-US" altLang="zh-CN" sz="1600" b="1" dirty="0"/>
          </a:p>
          <a:p>
            <a:r>
              <a:rPr lang="zh-CN" altLang="en-US" sz="1600" b="1" dirty="0"/>
              <a:t>李骏（组长） </a:t>
            </a:r>
            <a:endParaRPr lang="en-US" altLang="zh-CN" sz="1600" b="1" dirty="0"/>
          </a:p>
        </p:txBody>
      </p:sp>
      <p:sp>
        <p:nvSpPr>
          <p:cNvPr id="15" name="TextBox 82"/>
          <p:cNvSpPr txBox="1"/>
          <p:nvPr/>
        </p:nvSpPr>
        <p:spPr>
          <a:xfrm>
            <a:off x="8744697" y="4805154"/>
            <a:ext cx="22697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t>组员：林豪 周南</a:t>
            </a:r>
            <a:endParaRPr lang="zh-CN" altLang="en-US" sz="1600" b="1" dirty="0"/>
          </a:p>
        </p:txBody>
      </p:sp>
      <p:sp>
        <p:nvSpPr>
          <p:cNvPr id="20" name="文本框 19"/>
          <p:cNvSpPr txBox="1"/>
          <p:nvPr/>
        </p:nvSpPr>
        <p:spPr>
          <a:xfrm>
            <a:off x="1007862" y="776064"/>
            <a:ext cx="9367935" cy="584775"/>
          </a:xfrm>
          <a:prstGeom prst="rect">
            <a:avLst/>
          </a:prstGeom>
          <a:noFill/>
        </p:spPr>
        <p:txBody>
          <a:bodyPr wrap="square" rtlCol="0">
            <a:spAutoFit/>
          </a:bodyPr>
          <a:lstStyle/>
          <a:p>
            <a:pPr algn="ctr"/>
            <a:r>
              <a:rPr lang="zh-CN" altLang="en-US" sz="3200" b="1" dirty="0"/>
              <a:t>翻转课堂</a:t>
            </a:r>
            <a:endParaRPr lang="zh-CN" altLang="zh-CN" sz="3200" dirty="0"/>
          </a:p>
        </p:txBody>
      </p:sp>
    </p:spTree>
  </p:cSld>
  <p:clrMapOvr>
    <a:masterClrMapping/>
  </p:clrMapOvr>
  <mc:AlternateContent xmlns:mc="http://schemas.openxmlformats.org/markup-compatibility/2006">
    <mc:Choice xmlns:p14="http://schemas.microsoft.com/office/powerpoint/2010/main" Requires="p14">
      <p:transition spd="slow" p14:dur="1600" advTm="158">
        <p:blinds dir="vert"/>
      </p:transition>
    </mc:Choice>
    <mc:Fallback>
      <p:transition spd="slow" advTm="158">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现有的自动程序修复技术</a:t>
            </a:r>
            <a:endParaRPr lang="zh-CN" altLang="zh-CN" sz="2400" b="1" dirty="0"/>
          </a:p>
        </p:txBody>
      </p:sp>
      <p:sp>
        <p:nvSpPr>
          <p:cNvPr id="16" name="矩形 15"/>
          <p:cNvSpPr/>
          <p:nvPr/>
        </p:nvSpPr>
        <p:spPr>
          <a:xfrm>
            <a:off x="900094" y="2285131"/>
            <a:ext cx="10190982"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GenProg</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genetic programming</a:t>
            </a:r>
            <a:endParaRPr lang="en-US" sz="2400" i="1" dirty="0">
              <a:latin typeface="Calibri" panose="020F0502020204030204" pitchFamily="34" charset="0"/>
              <a:cs typeface="Calibri" panose="020F0502020204030204" pitchFamily="34" charset="0"/>
            </a:endParaRPr>
          </a:p>
        </p:txBody>
      </p:sp>
      <p:sp>
        <p:nvSpPr>
          <p:cNvPr id="19" name="矩形 18"/>
          <p:cNvSpPr/>
          <p:nvPr/>
        </p:nvSpPr>
        <p:spPr>
          <a:xfrm>
            <a:off x="900094" y="2877235"/>
            <a:ext cx="935261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Angelix</a:t>
            </a:r>
            <a:r>
              <a:rPr lang="en-US" sz="2400" dirty="0">
                <a:solidFill>
                  <a:srgbClr val="212529"/>
                </a:solidFill>
                <a:latin typeface="Calibri" panose="020F0502020204030204" pitchFamily="34" charset="0"/>
                <a:cs typeface="Calibri" panose="020F0502020204030204" pitchFamily="34" charset="0"/>
              </a:rPr>
              <a:t>: automated program repair tool based on </a:t>
            </a:r>
            <a:r>
              <a:rPr lang="en-US" sz="2400" i="1" dirty="0">
                <a:solidFill>
                  <a:srgbClr val="212529"/>
                </a:solidFill>
                <a:latin typeface="Calibri" panose="020F0502020204030204" pitchFamily="34" charset="0"/>
                <a:cs typeface="Calibri" panose="020F0502020204030204" pitchFamily="34" charset="0"/>
              </a:rPr>
              <a:t>symbolic analysis</a:t>
            </a:r>
            <a:endParaRPr lang="en-US" sz="2400" i="1" dirty="0">
              <a:solidFill>
                <a:srgbClr val="212529"/>
              </a:solidFill>
              <a:latin typeface="Calibri" panose="020F0502020204030204" pitchFamily="34" charset="0"/>
              <a:cs typeface="Calibri" panose="020F0502020204030204" pitchFamily="34" charset="0"/>
            </a:endParaRPr>
          </a:p>
        </p:txBody>
      </p:sp>
      <p:sp>
        <p:nvSpPr>
          <p:cNvPr id="22" name="矩形 21"/>
          <p:cNvSpPr/>
          <p:nvPr/>
        </p:nvSpPr>
        <p:spPr>
          <a:xfrm>
            <a:off x="900094" y="3469339"/>
            <a:ext cx="10438466"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DeepFix</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tool for fixing common programming errors based on </a:t>
            </a:r>
            <a:r>
              <a:rPr lang="en-US" sz="2400" i="1" dirty="0">
                <a:solidFill>
                  <a:srgbClr val="212529"/>
                </a:solidFill>
                <a:latin typeface="Calibri" panose="020F0502020204030204" pitchFamily="34" charset="0"/>
                <a:cs typeface="Calibri" panose="020F0502020204030204" pitchFamily="34" charset="0"/>
              </a:rPr>
              <a:t>deep learning</a:t>
            </a:r>
            <a:endParaRPr lang="en-US" sz="2400" i="1" dirty="0">
              <a:solidFill>
                <a:srgbClr val="212529"/>
              </a:solidFill>
              <a:latin typeface="Calibri" panose="020F0502020204030204" pitchFamily="34" charset="0"/>
              <a:cs typeface="Calibri" panose="020F0502020204030204" pitchFamily="34" charset="0"/>
            </a:endParaRPr>
          </a:p>
        </p:txBody>
      </p:sp>
      <p:graphicFrame>
        <p:nvGraphicFramePr>
          <p:cNvPr id="23" name="表格 22"/>
          <p:cNvGraphicFramePr>
            <a:graphicFrameLocks noGrp="1"/>
          </p:cNvGraphicFramePr>
          <p:nvPr/>
        </p:nvGraphicFramePr>
        <p:xfrm>
          <a:off x="900094" y="4241580"/>
          <a:ext cx="9878396" cy="457200"/>
        </p:xfrm>
        <a:graphic>
          <a:graphicData uri="http://schemas.openxmlformats.org/drawingml/2006/table">
            <a:tbl>
              <a:tblPr/>
              <a:tblGrid>
                <a:gridCol w="9878396"/>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ACS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automated program repair tool with accurate condition synthesis</a:t>
                      </a:r>
                      <a:endParaRPr lang="en-US" sz="2400" kern="1200" dirty="0">
                        <a:solidFill>
                          <a:srgbClr val="212529"/>
                        </a:solidFill>
                        <a:latin typeface="Calibri" panose="020F0502020204030204" pitchFamily="34" charset="0"/>
                        <a:ea typeface="+mn-ea"/>
                        <a:cs typeface="Calibri" panose="020F0502020204030204" pitchFamily="34" charset="0"/>
                      </a:endParaRPr>
                    </a:p>
                  </a:txBody>
                  <a:tcPr>
                    <a:lnL>
                      <a:noFill/>
                    </a:lnL>
                    <a:lnR>
                      <a:noFill/>
                    </a:lnR>
                    <a:lnT>
                      <a:noFill/>
                    </a:lnT>
                    <a:lnB>
                      <a:noFill/>
                    </a:lnB>
                    <a:noFill/>
                  </a:tcPr>
                </a:tc>
              </a:tr>
            </a:tbl>
          </a:graphicData>
        </a:graphic>
      </p:graphicFrame>
      <p:sp>
        <p:nvSpPr>
          <p:cNvPr id="24" name="矩形 23"/>
          <p:cNvSpPr/>
          <p:nvPr/>
        </p:nvSpPr>
        <p:spPr>
          <a:xfrm>
            <a:off x="901382" y="4814286"/>
            <a:ext cx="8789035" cy="461665"/>
          </a:xfrm>
          <a:prstGeom prst="rect">
            <a:avLst/>
          </a:prstGeom>
        </p:spPr>
        <p:txBody>
          <a:bodyPr wrap="square">
            <a:spAutoFit/>
          </a:bodyPr>
          <a:lstStyle/>
          <a:p>
            <a:r>
              <a:rPr lang="en-US" sz="2400" b="1" dirty="0">
                <a:solidFill>
                  <a:schemeClr val="accent1"/>
                </a:solidFill>
                <a:latin typeface="Calibri" panose="020F0502020204030204" pitchFamily="34" charset="0"/>
                <a:cs typeface="Calibri" panose="020F0502020204030204" pitchFamily="34" charset="0"/>
              </a:rPr>
              <a:t>Nopol </a:t>
            </a:r>
            <a:r>
              <a:rPr lang="en-US" dirty="0">
                <a:solidFill>
                  <a:srgbClr val="212529"/>
                </a:solidFill>
                <a:latin typeface="-apple-system"/>
              </a:rPr>
              <a:t>— </a:t>
            </a:r>
            <a:r>
              <a:rPr lang="en-US" sz="2400" dirty="0">
                <a:solidFill>
                  <a:srgbClr val="212529"/>
                </a:solidFill>
                <a:latin typeface="Calibri" panose="020F0502020204030204" pitchFamily="34" charset="0"/>
                <a:cs typeface="Calibri" panose="020F0502020204030204" pitchFamily="34" charset="0"/>
              </a:rPr>
              <a:t>automated program repair tool for conditional expressions</a:t>
            </a:r>
            <a:endParaRPr lang="en-US" sz="2400" dirty="0">
              <a:solidFill>
                <a:srgbClr val="212529"/>
              </a:solidFill>
              <a:latin typeface="Calibri" panose="020F0502020204030204" pitchFamily="34" charset="0"/>
              <a:cs typeface="Calibri" panose="020F0502020204030204" pitchFamily="34" charset="0"/>
            </a:endParaRPr>
          </a:p>
        </p:txBody>
      </p:sp>
      <p:graphicFrame>
        <p:nvGraphicFramePr>
          <p:cNvPr id="25" name="表格 24"/>
          <p:cNvGraphicFramePr>
            <a:graphicFrameLocks noGrp="1"/>
          </p:cNvGraphicFramePr>
          <p:nvPr/>
        </p:nvGraphicFramePr>
        <p:xfrm>
          <a:off x="901382" y="5466556"/>
          <a:ext cx="9877108" cy="457200"/>
        </p:xfrm>
        <a:graphic>
          <a:graphicData uri="http://schemas.openxmlformats.org/drawingml/2006/table">
            <a:tbl>
              <a:tblPr/>
              <a:tblGrid>
                <a:gridCol w="9877108"/>
              </a:tblGrid>
              <a:tr h="0">
                <a:tc>
                  <a:txBody>
                    <a:bodyPr/>
                    <a:lstStyle/>
                    <a:p>
                      <a:pPr fontAlgn="t"/>
                      <a:r>
                        <a:rPr lang="en-US" sz="2400" b="1" kern="1200" dirty="0">
                          <a:solidFill>
                            <a:schemeClr val="accent1"/>
                          </a:solidFill>
                          <a:latin typeface="Calibri" panose="020F0502020204030204" pitchFamily="34" charset="0"/>
                          <a:ea typeface="+mn-ea"/>
                          <a:cs typeface="Calibri" panose="020F0502020204030204" pitchFamily="34" charset="0"/>
                        </a:rPr>
                        <a:t>SimFix </a:t>
                      </a:r>
                      <a:r>
                        <a:rPr lang="en-US" dirty="0">
                          <a:effectLst/>
                        </a:rPr>
                        <a:t>— </a:t>
                      </a:r>
                      <a:r>
                        <a:rPr lang="en-US" sz="2400" kern="1200" dirty="0">
                          <a:solidFill>
                            <a:srgbClr val="212529"/>
                          </a:solidFill>
                          <a:latin typeface="Calibri" panose="020F0502020204030204" pitchFamily="34" charset="0"/>
                          <a:ea typeface="+mn-ea"/>
                          <a:cs typeface="Calibri" panose="020F0502020204030204" pitchFamily="34" charset="0"/>
                        </a:rPr>
                        <a:t>fixing Java bugs by leveraging existing patches and similar code</a:t>
                      </a:r>
                      <a:endParaRPr lang="en-US" sz="2400" kern="1200" dirty="0">
                        <a:solidFill>
                          <a:srgbClr val="212529"/>
                        </a:solidFill>
                        <a:latin typeface="Calibri" panose="020F0502020204030204" pitchFamily="34" charset="0"/>
                        <a:ea typeface="+mn-ea"/>
                        <a:cs typeface="Calibri" panose="020F0502020204030204" pitchFamily="34" charset="0"/>
                      </a:endParaRPr>
                    </a:p>
                  </a:txBody>
                  <a:tcPr>
                    <a:lnL>
                      <a:noFill/>
                    </a:lnL>
                    <a:lnR>
                      <a:noFill/>
                    </a:lnR>
                    <a:lnT>
                      <a:noFill/>
                    </a:lnT>
                    <a:lnB>
                      <a:noFill/>
                    </a:lnB>
                    <a:noFill/>
                  </a:tcPr>
                </a:tc>
              </a:tr>
            </a:tbl>
          </a:graphicData>
        </a:graphic>
      </p:graphicFrame>
      <p:sp>
        <p:nvSpPr>
          <p:cNvPr id="26" name="右大括号 25"/>
          <p:cNvSpPr/>
          <p:nvPr/>
        </p:nvSpPr>
        <p:spPr>
          <a:xfrm>
            <a:off x="10538460" y="2515963"/>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右大括号 27"/>
          <p:cNvSpPr/>
          <p:nvPr/>
        </p:nvSpPr>
        <p:spPr>
          <a:xfrm>
            <a:off x="10538460" y="4467947"/>
            <a:ext cx="438316" cy="118420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文本框 26"/>
          <p:cNvSpPr txBox="1"/>
          <p:nvPr/>
        </p:nvSpPr>
        <p:spPr>
          <a:xfrm>
            <a:off x="11262526" y="2932396"/>
            <a:ext cx="692818" cy="369332"/>
          </a:xfrm>
          <a:prstGeom prst="rect">
            <a:avLst/>
          </a:prstGeom>
          <a:noFill/>
        </p:spPr>
        <p:txBody>
          <a:bodyPr wrap="none" rtlCol="0">
            <a:spAutoFit/>
          </a:bodyPr>
          <a:lstStyle/>
          <a:p>
            <a:r>
              <a:rPr lang="en-US" b="1" dirty="0">
                <a:solidFill>
                  <a:srgbClr val="FF0000"/>
                </a:solidFill>
              </a:rPr>
              <a:t>C++</a:t>
            </a:r>
            <a:endParaRPr lang="en-US" b="1" dirty="0">
              <a:solidFill>
                <a:srgbClr val="FF0000"/>
              </a:solidFill>
            </a:endParaRPr>
          </a:p>
        </p:txBody>
      </p:sp>
      <p:sp>
        <p:nvSpPr>
          <p:cNvPr id="30" name="文本框 29"/>
          <p:cNvSpPr txBox="1"/>
          <p:nvPr/>
        </p:nvSpPr>
        <p:spPr>
          <a:xfrm>
            <a:off x="11235721" y="4860452"/>
            <a:ext cx="686278" cy="369332"/>
          </a:xfrm>
          <a:prstGeom prst="rect">
            <a:avLst/>
          </a:prstGeom>
          <a:noFill/>
        </p:spPr>
        <p:txBody>
          <a:bodyPr wrap="none" rtlCol="0">
            <a:spAutoFit/>
          </a:bodyPr>
          <a:lstStyle/>
          <a:p>
            <a:r>
              <a:rPr lang="en-US" b="1" dirty="0">
                <a:solidFill>
                  <a:srgbClr val="FF0000"/>
                </a:solidFill>
              </a:rPr>
              <a:t>Java</a:t>
            </a:r>
            <a:endParaRPr lang="en-US" b="1" dirty="0">
              <a:solidFill>
                <a:srgbClr val="FF0000"/>
              </a:solidFill>
            </a:endParaRPr>
          </a:p>
        </p:txBody>
      </p:sp>
      <p:sp>
        <p:nvSpPr>
          <p:cNvPr id="29" name="文本框 28"/>
          <p:cNvSpPr txBox="1"/>
          <p:nvPr/>
        </p:nvSpPr>
        <p:spPr>
          <a:xfrm>
            <a:off x="938512" y="6160081"/>
            <a:ext cx="559769" cy="369332"/>
          </a:xfrm>
          <a:prstGeom prst="rect">
            <a:avLst/>
          </a:prstGeom>
          <a:noFill/>
        </p:spPr>
        <p:txBody>
          <a:bodyPr wrap="none" rtlCol="0">
            <a:spAutoFit/>
          </a:bodyPr>
          <a:lstStyle/>
          <a:p>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测试集在程序修复中的作用</a:t>
            </a:r>
            <a:endParaRPr lang="zh-CN" altLang="zh-CN" sz="2400" b="1" dirty="0"/>
          </a:p>
        </p:txBody>
      </p:sp>
      <p:sp>
        <p:nvSpPr>
          <p:cNvPr id="16" name="矩形 15"/>
          <p:cNvSpPr/>
          <p:nvPr/>
        </p:nvSpPr>
        <p:spPr>
          <a:xfrm>
            <a:off x="900093" y="2285130"/>
            <a:ext cx="10502197" cy="3046988"/>
          </a:xfrm>
          <a:prstGeom prst="rect">
            <a:avLst/>
          </a:prstGeom>
        </p:spPr>
        <p:txBody>
          <a:bodyPr wrap="square">
            <a:spAutoFit/>
          </a:bodyPr>
          <a:lstStyle/>
          <a:p>
            <a:r>
              <a:rPr lang="zh-CN" altLang="en-US" sz="2400" dirty="0">
                <a:solidFill>
                  <a:srgbClr val="212529"/>
                </a:solidFill>
                <a:latin typeface="Calibri" panose="020F0502020204030204" pitchFamily="34" charset="0"/>
                <a:cs typeface="Calibri" panose="020F0502020204030204" pitchFamily="34" charset="0"/>
              </a:rPr>
              <a:t>        测试集是自动修复算法的重要输入</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事实上</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测试集是在实践上程序需求说明的代码表达</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由于需求说明往往不可见</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测试集中的测试用例可以制约程序的实际行为</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在自动修复算法中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测试集指导补丁生成</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同时验证生成后的补丁是否通过测试集</a:t>
            </a:r>
            <a:r>
              <a:rPr lang="en-US" altLang="zh-CN" sz="2400" dirty="0">
                <a:solidFill>
                  <a:srgbClr val="212529"/>
                </a:solidFill>
                <a:latin typeface="Calibri" panose="020F0502020204030204" pitchFamily="34" charset="0"/>
                <a:cs typeface="Calibri" panose="020F0502020204030204" pitchFamily="34" charset="0"/>
              </a:rPr>
              <a:t>. </a:t>
            </a:r>
            <a:endParaRPr lang="en-US" altLang="zh-CN" sz="2400" dirty="0">
              <a:solidFill>
                <a:srgbClr val="212529"/>
              </a:solidFill>
              <a:latin typeface="Calibri" panose="020F0502020204030204" pitchFamily="34" charset="0"/>
              <a:cs typeface="Calibri" panose="020F0502020204030204" pitchFamily="34" charset="0"/>
            </a:endParaRPr>
          </a:p>
          <a:p>
            <a:r>
              <a:rPr lang="zh-CN" altLang="en-US" sz="2400" dirty="0">
                <a:solidFill>
                  <a:srgbClr val="212529"/>
                </a:solidFill>
                <a:latin typeface="Calibri" panose="020F0502020204030204" pitchFamily="34" charset="0"/>
                <a:cs typeface="Calibri" panose="020F0502020204030204" pitchFamily="34" charset="0"/>
              </a:rPr>
              <a:t>       度量基于测试集的修复算法</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其基本要求是添加补丁的程序能够通过测试集中的全部测试用例</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该度量标准被称为可修复性</a:t>
            </a:r>
            <a:r>
              <a:rPr lang="en-US" altLang="zh-CN" sz="2400" dirty="0">
                <a:solidFill>
                  <a:srgbClr val="212529"/>
                </a:solidFill>
                <a:latin typeface="Calibri" panose="020F0502020204030204" pitchFamily="34" charset="0"/>
                <a:cs typeface="Calibri" panose="020F0502020204030204" pitchFamily="34" charset="0"/>
              </a:rPr>
              <a:t>(fixability).</a:t>
            </a:r>
            <a:r>
              <a:rPr lang="zh-CN" altLang="en-US" sz="2400" dirty="0">
                <a:solidFill>
                  <a:srgbClr val="212529"/>
                </a:solidFill>
                <a:latin typeface="Calibri" panose="020F0502020204030204" pitchFamily="34" charset="0"/>
                <a:cs typeface="Calibri" panose="020F0502020204030204" pitchFamily="34" charset="0"/>
              </a:rPr>
              <a:t>现代软件开发中</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测试集可以通过测试框架</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如 </a:t>
            </a:r>
            <a:r>
              <a:rPr lang="en-US" altLang="zh-CN" sz="2400" dirty="0">
                <a:solidFill>
                  <a:srgbClr val="212529"/>
                </a:solidFill>
                <a:latin typeface="Calibri" panose="020F0502020204030204" pitchFamily="34" charset="0"/>
                <a:cs typeface="Calibri" panose="020F0502020204030204" pitchFamily="34" charset="0"/>
              </a:rPr>
              <a:t>Java </a:t>
            </a:r>
            <a:r>
              <a:rPr lang="zh-CN" altLang="en-US" sz="2400" dirty="0">
                <a:solidFill>
                  <a:srgbClr val="212529"/>
                </a:solidFill>
                <a:latin typeface="Calibri" panose="020F0502020204030204" pitchFamily="34" charset="0"/>
                <a:cs typeface="Calibri" panose="020F0502020204030204" pitchFamily="34" charset="0"/>
              </a:rPr>
              <a:t>语言的 </a:t>
            </a:r>
            <a:r>
              <a:rPr lang="en-US" altLang="zh-CN" sz="2400" dirty="0">
                <a:solidFill>
                  <a:srgbClr val="212529"/>
                </a:solidFill>
                <a:latin typeface="Calibri" panose="020F0502020204030204" pitchFamily="34" charset="0"/>
                <a:cs typeface="Calibri" panose="020F0502020204030204" pitchFamily="34" charset="0"/>
              </a:rPr>
              <a:t>JUnit)</a:t>
            </a:r>
            <a:r>
              <a:rPr lang="zh-CN" altLang="en-US" sz="2400" dirty="0">
                <a:solidFill>
                  <a:srgbClr val="212529"/>
                </a:solidFill>
                <a:latin typeface="Calibri" panose="020F0502020204030204" pitchFamily="34" charset="0"/>
                <a:cs typeface="Calibri" panose="020F0502020204030204" pitchFamily="34" charset="0"/>
              </a:rPr>
              <a:t>自动运行</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因此</a:t>
            </a:r>
            <a:r>
              <a:rPr lang="en-US" altLang="zh-CN" sz="2400" dirty="0">
                <a:solidFill>
                  <a:srgbClr val="212529"/>
                </a:solidFill>
                <a:latin typeface="Calibri" panose="020F0502020204030204" pitchFamily="34" charset="0"/>
                <a:cs typeface="Calibri" panose="020F0502020204030204" pitchFamily="34" charset="0"/>
              </a:rPr>
              <a:t>,</a:t>
            </a:r>
            <a:r>
              <a:rPr lang="zh-CN" altLang="en-US" sz="2400" dirty="0">
                <a:solidFill>
                  <a:srgbClr val="212529"/>
                </a:solidFill>
                <a:latin typeface="Calibri" panose="020F0502020204030204" pitchFamily="34" charset="0"/>
                <a:cs typeface="Calibri" panose="020F0502020204030204" pitchFamily="34" charset="0"/>
              </a:rPr>
              <a:t>可修复性能否达到是可以自动完成的</a:t>
            </a:r>
            <a:r>
              <a:rPr lang="en-US" altLang="zh-CN" sz="2400" dirty="0">
                <a:solidFill>
                  <a:srgbClr val="212529"/>
                </a:solidFill>
                <a:latin typeface="Calibri" panose="020F0502020204030204" pitchFamily="34" charset="0"/>
                <a:cs typeface="Calibri" panose="020F0502020204030204" pitchFamily="34" charset="0"/>
              </a:rPr>
              <a:t>.</a:t>
            </a:r>
            <a:endParaRPr lang="en-US" sz="2400" i="1"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现有的测试数据集</a:t>
            </a:r>
            <a:endParaRPr lang="zh-CN" altLang="zh-CN" sz="2400" b="1" dirty="0"/>
          </a:p>
        </p:txBody>
      </p:sp>
      <p:sp>
        <p:nvSpPr>
          <p:cNvPr id="16" name="矩形 15"/>
          <p:cNvSpPr/>
          <p:nvPr/>
        </p:nvSpPr>
        <p:spPr>
          <a:xfrm>
            <a:off x="785794" y="2644372"/>
            <a:ext cx="10769936" cy="461665"/>
          </a:xfrm>
          <a:prstGeom prst="rect">
            <a:avLst/>
          </a:prstGeom>
        </p:spPr>
        <p:txBody>
          <a:bodyPr wrap="square">
            <a:spAutoFit/>
          </a:bodyPr>
          <a:lstStyle/>
          <a:p>
            <a:r>
              <a:rPr lang="en-US" altLang="zh-CN" sz="2400" b="1" dirty="0">
                <a:solidFill>
                  <a:schemeClr val="accent1"/>
                </a:solidFill>
                <a:latin typeface="Calibri" panose="020F0502020204030204" pitchFamily="34" charset="0"/>
                <a:cs typeface="Calibri" panose="020F0502020204030204" pitchFamily="34" charset="0"/>
              </a:rPr>
              <a:t>Defects4j</a:t>
            </a:r>
            <a:r>
              <a:rPr lang="en-US" sz="2400" dirty="0">
                <a:solidFill>
                  <a:srgbClr val="212529"/>
                </a:solidFill>
                <a:latin typeface="Calibri" panose="020F0502020204030204" pitchFamily="34" charset="0"/>
                <a:cs typeface="Calibri" panose="020F0502020204030204" pitchFamily="34" charset="0"/>
              </a:rPr>
              <a:t>: a database of existing faults to enable controlled testing studies for Java</a:t>
            </a:r>
            <a:endParaRPr lang="en-US" sz="2400" dirty="0">
              <a:solidFill>
                <a:srgbClr val="212529"/>
              </a:solidFill>
              <a:latin typeface="Calibri" panose="020F0502020204030204" pitchFamily="34" charset="0"/>
              <a:cs typeface="Calibri" panose="020F0502020204030204" pitchFamily="34" charset="0"/>
            </a:endParaRPr>
          </a:p>
        </p:txBody>
      </p:sp>
      <p:sp>
        <p:nvSpPr>
          <p:cNvPr id="19" name="矩形 18"/>
          <p:cNvSpPr/>
          <p:nvPr/>
        </p:nvSpPr>
        <p:spPr>
          <a:xfrm>
            <a:off x="785794" y="3667112"/>
            <a:ext cx="10769936" cy="830997"/>
          </a:xfrm>
          <a:prstGeom prst="rect">
            <a:avLst/>
          </a:prstGeom>
        </p:spPr>
        <p:txBody>
          <a:bodyPr wrap="square">
            <a:spAutoFit/>
          </a:bodyPr>
          <a:lstStyle/>
          <a:p>
            <a:r>
              <a:rPr lang="en-US" sz="2400" b="1" dirty="0" err="1">
                <a:solidFill>
                  <a:schemeClr val="accent1"/>
                </a:solidFill>
                <a:latin typeface="Calibri" panose="020F0502020204030204" pitchFamily="34" charset="0"/>
                <a:cs typeface="Calibri" panose="020F0502020204030204" pitchFamily="34" charset="0"/>
              </a:rPr>
              <a:t>ManyBugs</a:t>
            </a:r>
            <a:r>
              <a:rPr lang="en-US" sz="2400" dirty="0">
                <a:solidFill>
                  <a:srgbClr val="212529"/>
                </a:solidFill>
                <a:latin typeface="Calibri" panose="020F0502020204030204" pitchFamily="34" charset="0"/>
                <a:cs typeface="Calibri" panose="020F0502020204030204" pitchFamily="34" charset="0"/>
              </a:rPr>
              <a:t>: </a:t>
            </a:r>
            <a:r>
              <a:rPr lang="en-US" dirty="0"/>
              <a:t> </a:t>
            </a:r>
            <a:r>
              <a:rPr lang="en-US" sz="2400" dirty="0">
                <a:solidFill>
                  <a:srgbClr val="212529"/>
                </a:solidFill>
                <a:latin typeface="Calibri" panose="020F0502020204030204" pitchFamily="34" charset="0"/>
                <a:cs typeface="Calibri" panose="020F0502020204030204" pitchFamily="34" charset="0"/>
              </a:rPr>
              <a:t>automated program repair benchmark that consists of 185 defects from large popular open-source projects</a:t>
            </a:r>
            <a:endParaRPr lang="en-US" sz="2400" dirty="0">
              <a:solidFill>
                <a:srgbClr val="212529"/>
              </a:solidFill>
              <a:latin typeface="Calibri" panose="020F0502020204030204" pitchFamily="34" charset="0"/>
              <a:cs typeface="Calibri" panose="020F0502020204030204" pitchFamily="34" charset="0"/>
            </a:endParaRPr>
          </a:p>
        </p:txBody>
      </p:sp>
      <p:sp>
        <p:nvSpPr>
          <p:cNvPr id="29" name="文本框 28"/>
          <p:cNvSpPr txBox="1"/>
          <p:nvPr/>
        </p:nvSpPr>
        <p:spPr>
          <a:xfrm>
            <a:off x="785794" y="5059184"/>
            <a:ext cx="559769" cy="369332"/>
          </a:xfrm>
          <a:prstGeom prst="rect">
            <a:avLst/>
          </a:prstGeom>
          <a:noFill/>
        </p:spPr>
        <p:txBody>
          <a:bodyPr wrap="none" rtlCol="0">
            <a:spAutoFit/>
          </a:bodyPr>
          <a:lstStyle/>
          <a:p>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论文发表</a:t>
            </a:r>
            <a:endParaRPr lang="zh-CN" altLang="zh-CN" sz="2400" b="1" dirty="0"/>
          </a:p>
        </p:txBody>
      </p:sp>
      <p:sp>
        <p:nvSpPr>
          <p:cNvPr id="8" name="矩形 7"/>
          <p:cNvSpPr/>
          <p:nvPr/>
        </p:nvSpPr>
        <p:spPr>
          <a:xfrm>
            <a:off x="682924" y="2636984"/>
            <a:ext cx="10769936" cy="461665"/>
          </a:xfrm>
          <a:prstGeom prst="rect">
            <a:avLst/>
          </a:prstGeom>
        </p:spPr>
        <p:txBody>
          <a:bodyPr wrap="square">
            <a:spAutoFit/>
          </a:bodyPr>
          <a:lstStyle/>
          <a:p>
            <a:r>
              <a:rPr lang="en-US" sz="2400" dirty="0">
                <a:solidFill>
                  <a:srgbClr val="212529"/>
                </a:solidFill>
                <a:latin typeface="Calibri" panose="020F0502020204030204" pitchFamily="34" charset="0"/>
                <a:cs typeface="Calibri" panose="020F0502020204030204" pitchFamily="34" charset="0"/>
              </a:rPr>
              <a:t>2009 </a:t>
            </a:r>
            <a:r>
              <a:rPr lang="en-US" altLang="zh-CN" sz="2400" dirty="0">
                <a:solidFill>
                  <a:srgbClr val="212529"/>
                </a:solidFill>
                <a:latin typeface="Calibri" panose="020F0502020204030204" pitchFamily="34" charset="0"/>
                <a:cs typeface="Calibri" panose="020F0502020204030204" pitchFamily="34" charset="0"/>
              </a:rPr>
              <a:t>– 2018</a:t>
            </a:r>
            <a:r>
              <a:rPr lang="zh-CN" altLang="en-US" sz="2400" dirty="0">
                <a:solidFill>
                  <a:srgbClr val="212529"/>
                </a:solidFill>
                <a:latin typeface="Calibri" panose="020F0502020204030204" pitchFamily="34" charset="0"/>
                <a:cs typeface="Calibri" panose="020F0502020204030204" pitchFamily="34" charset="0"/>
              </a:rPr>
              <a:t>， 在软件工程顶级会议</a:t>
            </a:r>
            <a:r>
              <a:rPr lang="en-US" altLang="zh-CN" sz="2400" dirty="0">
                <a:solidFill>
                  <a:srgbClr val="212529"/>
                </a:solidFill>
                <a:latin typeface="Calibri" panose="020F0502020204030204" pitchFamily="34" charset="0"/>
                <a:cs typeface="Calibri" panose="020F0502020204030204" pitchFamily="34" charset="0"/>
              </a:rPr>
              <a:t>ICSE, FSE, ASE</a:t>
            </a:r>
            <a:r>
              <a:rPr lang="zh-CN" altLang="en-US" sz="2400" dirty="0">
                <a:solidFill>
                  <a:srgbClr val="212529"/>
                </a:solidFill>
                <a:latin typeface="Calibri" panose="020F0502020204030204" pitchFamily="34" charset="0"/>
                <a:cs typeface="Calibri" panose="020F0502020204030204" pitchFamily="34" charset="0"/>
              </a:rPr>
              <a:t>上发表了几十篇论文</a:t>
            </a:r>
            <a:endParaRPr lang="en-US" sz="2400" dirty="0">
              <a:solidFill>
                <a:srgbClr val="212529"/>
              </a:solidFill>
              <a:latin typeface="Calibri" panose="020F0502020204030204" pitchFamily="34" charset="0"/>
              <a:cs typeface="Calibri" panose="020F0502020204030204" pitchFamily="34" charset="0"/>
            </a:endParaRPr>
          </a:p>
        </p:txBody>
      </p:sp>
      <p:sp>
        <p:nvSpPr>
          <p:cNvPr id="4" name="矩形 3"/>
          <p:cNvSpPr/>
          <p:nvPr/>
        </p:nvSpPr>
        <p:spPr>
          <a:xfrm>
            <a:off x="2379519" y="4684792"/>
            <a:ext cx="5212389" cy="584775"/>
          </a:xfrm>
          <a:prstGeom prst="rect">
            <a:avLst/>
          </a:prstGeom>
        </p:spPr>
        <p:txBody>
          <a:bodyPr wrap="none">
            <a:spAutoFit/>
          </a:bodyPr>
          <a:lstStyle/>
          <a:p>
            <a:r>
              <a:rPr lang="en-US" sz="3200" dirty="0">
                <a:hlinkClick r:id="rId1"/>
              </a:rPr>
              <a:t>http://program-repair.org</a:t>
            </a:r>
            <a:endParaRPr lang="en-US" sz="3200" dirty="0"/>
          </a:p>
        </p:txBody>
      </p:sp>
      <p:sp>
        <p:nvSpPr>
          <p:cNvPr id="10" name="文本框 9"/>
          <p:cNvSpPr txBox="1"/>
          <p:nvPr/>
        </p:nvSpPr>
        <p:spPr>
          <a:xfrm>
            <a:off x="671494" y="3922750"/>
            <a:ext cx="10392355" cy="461665"/>
          </a:xfrm>
          <a:prstGeom prst="rect">
            <a:avLst/>
          </a:prstGeom>
          <a:noFill/>
        </p:spPr>
        <p:txBody>
          <a:bodyPr wrap="square" rtlCol="0">
            <a:spAutoFit/>
          </a:bodyPr>
          <a:lstStyle/>
          <a:p>
            <a:r>
              <a:rPr lang="zh-CN" altLang="en-US" sz="2400" b="1" dirty="0"/>
              <a:t>资料网站</a:t>
            </a:r>
            <a:endParaRPr lang="zh-CN" altLang="zh-CN" sz="24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工业界</a:t>
            </a:r>
            <a:endParaRPr lang="zh-CN" altLang="zh-CN" sz="2400" b="1" dirty="0"/>
          </a:p>
        </p:txBody>
      </p:sp>
      <p:sp>
        <p:nvSpPr>
          <p:cNvPr id="8" name="矩形 7"/>
          <p:cNvSpPr/>
          <p:nvPr/>
        </p:nvSpPr>
        <p:spPr>
          <a:xfrm>
            <a:off x="835324" y="4923803"/>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Google</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a:solidFill>
                  <a:srgbClr val="212529"/>
                </a:solidFill>
                <a:latin typeface="Calibri" panose="020F0502020204030204" pitchFamily="34" charset="0"/>
                <a:cs typeface="Calibri" panose="020F0502020204030204" pitchFamily="34" charset="0"/>
              </a:rPr>
              <a:t>Tricorder[1] </a:t>
            </a:r>
            <a:r>
              <a:rPr lang="zh-CN" altLang="en-US" sz="2400" b="1" dirty="0">
                <a:solidFill>
                  <a:srgbClr val="212529"/>
                </a:solidFill>
                <a:latin typeface="Calibri" panose="020F0502020204030204" pitchFamily="34" charset="0"/>
                <a:cs typeface="Calibri" panose="020F0502020204030204" pitchFamily="34" charset="0"/>
              </a:rPr>
              <a:t>支持修复的缺陷检测工具</a:t>
            </a:r>
            <a:endParaRPr lang="en-US" sz="2400" b="1" dirty="0">
              <a:solidFill>
                <a:srgbClr val="212529"/>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7325" y="1172363"/>
            <a:ext cx="7276147" cy="3588961"/>
          </a:xfrm>
          <a:prstGeom prst="rect">
            <a:avLst/>
          </a:prstGeom>
        </p:spPr>
      </p:pic>
      <p:sp>
        <p:nvSpPr>
          <p:cNvPr id="11" name="矩形 10"/>
          <p:cNvSpPr/>
          <p:nvPr/>
        </p:nvSpPr>
        <p:spPr>
          <a:xfrm>
            <a:off x="835324" y="2437531"/>
            <a:ext cx="10769936" cy="461665"/>
          </a:xfrm>
          <a:prstGeom prst="rect">
            <a:avLst/>
          </a:prstGeom>
        </p:spPr>
        <p:txBody>
          <a:bodyPr wrap="square">
            <a:spAutoFit/>
          </a:bodyPr>
          <a:lstStyle/>
          <a:p>
            <a:r>
              <a:rPr lang="en-US" altLang="zh-CN" sz="2400" dirty="0">
                <a:solidFill>
                  <a:srgbClr val="212529"/>
                </a:solidFill>
                <a:latin typeface="Calibri" panose="020F0502020204030204" pitchFamily="34" charset="0"/>
                <a:cs typeface="Calibri" panose="020F0502020204030204" pitchFamily="34" charset="0"/>
              </a:rPr>
              <a:t>Facebook</a:t>
            </a:r>
            <a:r>
              <a:rPr lang="zh-CN" altLang="en-US" sz="2400" dirty="0">
                <a:solidFill>
                  <a:srgbClr val="212529"/>
                </a:solidFill>
                <a:latin typeface="Calibri" panose="020F0502020204030204" pitchFamily="34" charset="0"/>
                <a:cs typeface="Calibri" panose="020F0502020204030204" pitchFamily="34" charset="0"/>
              </a:rPr>
              <a:t>： </a:t>
            </a:r>
            <a:r>
              <a:rPr lang="en-US" altLang="zh-CN" sz="2400" b="1" dirty="0" err="1">
                <a:solidFill>
                  <a:srgbClr val="212529"/>
                </a:solidFill>
                <a:latin typeface="Calibri" panose="020F0502020204030204" pitchFamily="34" charset="0"/>
                <a:cs typeface="Calibri" panose="020F0502020204030204" pitchFamily="34" charset="0"/>
              </a:rPr>
              <a:t>SapFix</a:t>
            </a:r>
            <a:endParaRPr lang="en-US" sz="2400" b="1" dirty="0">
              <a:solidFill>
                <a:srgbClr val="212529"/>
              </a:solidFill>
              <a:latin typeface="Calibri" panose="020F0502020204030204" pitchFamily="34" charset="0"/>
              <a:cs typeface="Calibri" panose="020F0502020204030204" pitchFamily="34" charset="0"/>
            </a:endParaRPr>
          </a:p>
        </p:txBody>
      </p:sp>
      <p:sp>
        <p:nvSpPr>
          <p:cNvPr id="9" name="矩形 8"/>
          <p:cNvSpPr/>
          <p:nvPr/>
        </p:nvSpPr>
        <p:spPr>
          <a:xfrm>
            <a:off x="682924" y="5921498"/>
            <a:ext cx="9806006" cy="338554"/>
          </a:xfrm>
          <a:prstGeom prst="rect">
            <a:avLst/>
          </a:prstGeom>
        </p:spPr>
        <p:txBody>
          <a:bodyPr wrap="square">
            <a:spAutoFit/>
          </a:bodyPr>
          <a:lstStyle/>
          <a:p>
            <a:r>
              <a:rPr lang="en-US" sz="1600" dirty="0">
                <a:solidFill>
                  <a:srgbClr val="1A1A1A"/>
                </a:solidFill>
                <a:latin typeface="+mj-lt"/>
              </a:rPr>
              <a:t>[1] </a:t>
            </a:r>
            <a:r>
              <a:rPr lang="en-US" sz="1600" dirty="0" err="1">
                <a:solidFill>
                  <a:srgbClr val="1A1A1A"/>
                </a:solidFill>
                <a:latin typeface="+mj-lt"/>
              </a:rPr>
              <a:t>Sadowski</a:t>
            </a:r>
            <a:r>
              <a:rPr lang="en-US" sz="1600" dirty="0">
                <a:solidFill>
                  <a:srgbClr val="1A1A1A"/>
                </a:solidFill>
                <a:latin typeface="+mj-lt"/>
              </a:rPr>
              <a:t> </a:t>
            </a:r>
            <a:r>
              <a:rPr lang="en-US" altLang="zh-CN" sz="1600" dirty="0">
                <a:solidFill>
                  <a:srgbClr val="1A1A1A"/>
                </a:solidFill>
                <a:latin typeface="+mj-lt"/>
              </a:rPr>
              <a:t>et al.</a:t>
            </a:r>
            <a:r>
              <a:rPr lang="en-US" sz="1600" dirty="0">
                <a:solidFill>
                  <a:srgbClr val="1A1A1A"/>
                </a:solidFill>
                <a:latin typeface="+mj-lt"/>
              </a:rPr>
              <a:t> Tricorder: Building a Program Analysis Ecosystem. ICSE’2015</a:t>
            </a:r>
            <a:endParaRPr lang="en-US" sz="16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a:t>
            </a:r>
            <a:endParaRPr lang="en-US" altLang="zh-CN" sz="5400" b="1" dirty="0">
              <a:solidFill>
                <a:schemeClr val="bg1"/>
              </a:solidFill>
            </a:endParaRPr>
          </a:p>
          <a:p>
            <a:r>
              <a:rPr lang="zh-CN" altLang="en-US" sz="5400" dirty="0">
                <a:solidFill>
                  <a:schemeClr val="bg1"/>
                </a:solidFill>
              </a:rPr>
              <a:t>面向自动程序修复工具数据集构建</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123658"/>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测试集在自动程序算法中的两个作用是什么？</a:t>
            </a: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答案：</a:t>
            </a:r>
            <a:endParaRPr lang="zh-CN" altLang="en-US" sz="2000" b="1" dirty="0">
              <a:solidFill>
                <a:srgbClr val="CC3300"/>
              </a:solidFill>
              <a:latin typeface="Times New Roman" panose="02020603050405020304" pitchFamily="18" charset="0"/>
            </a:endParaRPr>
          </a:p>
          <a:p>
            <a:pPr algn="ctr"/>
            <a:endParaRPr lang="en-US" altLang="zh-CN"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rPr>
              <a:t>在自动修复算法中</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测试集指导补丁生成</a:t>
            </a:r>
            <a:r>
              <a:rPr lang="en-US" altLang="zh-CN" sz="2000" b="1" dirty="0">
                <a:solidFill>
                  <a:srgbClr val="CC3300"/>
                </a:solidFill>
                <a:latin typeface="Times New Roman" panose="02020603050405020304" pitchFamily="18" charset="0"/>
              </a:rPr>
              <a:t>,</a:t>
            </a:r>
            <a:r>
              <a:rPr lang="zh-CN" altLang="en-US" sz="2000" b="1" dirty="0">
                <a:solidFill>
                  <a:srgbClr val="CC3300"/>
                </a:solidFill>
                <a:latin typeface="Times New Roman" panose="02020603050405020304" pitchFamily="18" charset="0"/>
              </a:rPr>
              <a:t>同时验证生成后的补丁是否通过测试集</a:t>
            </a:r>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3" name="矩形 2"/>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grpSp>
        <p:nvGrpSpPr>
          <p:cNvPr id="6" name="组合 5"/>
          <p:cNvGrpSpPr/>
          <p:nvPr/>
        </p:nvGrpSpPr>
        <p:grpSpPr>
          <a:xfrm>
            <a:off x="4950359" y="2199119"/>
            <a:ext cx="5575241" cy="1004934"/>
            <a:chOff x="3177774" y="2199119"/>
            <a:chExt cx="5575241" cy="1004934"/>
          </a:xfrm>
        </p:grpSpPr>
        <p:sp>
          <p:nvSpPr>
            <p:cNvPr id="346" name="文本框 345"/>
            <p:cNvSpPr txBox="1"/>
            <p:nvPr/>
          </p:nvSpPr>
          <p:spPr>
            <a:xfrm>
              <a:off x="3177774" y="2373056"/>
              <a:ext cx="5575241" cy="830997"/>
            </a:xfrm>
            <a:prstGeom prst="rect">
              <a:avLst/>
            </a:prstGeom>
            <a:noFill/>
          </p:spPr>
          <p:txBody>
            <a:bodyPr wrap="square" rtlCol="0">
              <a:spAutoFit/>
            </a:bodyPr>
            <a:lstStyle/>
            <a:p>
              <a:pPr algn="ctr"/>
              <a:r>
                <a:rPr lang="zh-CN" altLang="zh-CN" sz="2800" dirty="0"/>
                <a:t>自动</a:t>
              </a:r>
              <a:r>
                <a:rPr lang="zh-CN" altLang="en-US" sz="2800" dirty="0"/>
                <a:t>程序</a:t>
              </a:r>
              <a:r>
                <a:rPr lang="zh-CN" altLang="zh-CN" sz="2800" dirty="0"/>
                <a:t>修复</a:t>
              </a:r>
              <a:r>
                <a:rPr lang="zh-CN" altLang="en-US" sz="2800" dirty="0"/>
                <a:t>技术</a:t>
              </a:r>
              <a:endParaRPr lang="en-US" altLang="zh-CN" sz="2800" dirty="0"/>
            </a:p>
            <a:p>
              <a:pPr algn="ctr"/>
              <a:r>
                <a:rPr lang="en-US" altLang="zh-CN" sz="2000" dirty="0"/>
                <a:t>(Automatically Program Repair</a:t>
              </a:r>
              <a:r>
                <a:rPr lang="zh-CN" altLang="en-US" sz="2000" dirty="0"/>
                <a:t>，简称</a:t>
              </a:r>
              <a:r>
                <a:rPr lang="en-US" altLang="zh-CN" sz="2000" dirty="0"/>
                <a:t>APR)</a:t>
              </a:r>
              <a:endParaRPr lang="en-US" altLang="zh-CN" sz="2000"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0733" y="2199119"/>
              <a:ext cx="663612" cy="663612"/>
            </a:xfrm>
            <a:prstGeom prst="rect">
              <a:avLst/>
            </a:prstGeom>
          </p:spPr>
        </p:pic>
      </p:grpSp>
      <p:sp>
        <p:nvSpPr>
          <p:cNvPr id="5" name="文本框 4"/>
          <p:cNvSpPr txBox="1"/>
          <p:nvPr/>
        </p:nvSpPr>
        <p:spPr>
          <a:xfrm>
            <a:off x="1822736" y="2337478"/>
            <a:ext cx="2792434"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待修复程序</a:t>
            </a:r>
            <a:endParaRPr lang="en-US" altLang="zh-CN" sz="2000" dirty="0"/>
          </a:p>
          <a:p>
            <a:pPr marL="285750" indent="-285750">
              <a:buFont typeface="Arial" panose="020B0604020202020204" pitchFamily="34" charset="0"/>
              <a:buChar char="•"/>
            </a:pPr>
            <a:r>
              <a:rPr lang="zh-CN" altLang="en-US" sz="2000" dirty="0"/>
              <a:t>覆盖</a:t>
            </a:r>
            <a:r>
              <a:rPr lang="en-US" altLang="zh-CN" sz="2000" dirty="0"/>
              <a:t>bug</a:t>
            </a:r>
            <a:r>
              <a:rPr lang="zh-CN" altLang="en-US" sz="2000" dirty="0"/>
              <a:t>的测试用例</a:t>
            </a:r>
            <a:endParaRPr lang="en-US" altLang="zh-CN" sz="2000" dirty="0"/>
          </a:p>
        </p:txBody>
      </p:sp>
      <p:sp>
        <p:nvSpPr>
          <p:cNvPr id="10" name="文本框 9"/>
          <p:cNvSpPr txBox="1"/>
          <p:nvPr/>
        </p:nvSpPr>
        <p:spPr>
          <a:xfrm>
            <a:off x="10737824" y="2477765"/>
            <a:ext cx="1454176" cy="400110"/>
          </a:xfrm>
          <a:prstGeom prst="rect">
            <a:avLst/>
          </a:prstGeom>
          <a:noFill/>
        </p:spPr>
        <p:txBody>
          <a:bodyPr wrap="square" rtlCol="0">
            <a:spAutoFit/>
          </a:bodyPr>
          <a:lstStyle/>
          <a:p>
            <a:r>
              <a:rPr lang="zh-CN" altLang="en-US" sz="2000" dirty="0"/>
              <a:t>修复补丁</a:t>
            </a:r>
            <a:endParaRPr lang="en-US" altLang="zh-CN" sz="2000" dirty="0"/>
          </a:p>
        </p:txBody>
      </p:sp>
      <p:cxnSp>
        <p:nvCxnSpPr>
          <p:cNvPr id="9" name="直接箭头连接符 8"/>
          <p:cNvCxnSpPr/>
          <p:nvPr/>
        </p:nvCxnSpPr>
        <p:spPr>
          <a:xfrm>
            <a:off x="4575287"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950598" y="2660644"/>
            <a:ext cx="567559" cy="0"/>
          </a:xfrm>
          <a:prstGeom prst="straightConnector1">
            <a:avLst/>
          </a:prstGeom>
          <a:ln w="57150">
            <a:solidFill>
              <a:srgbClr val="1A9895"/>
            </a:solidFill>
            <a:tailEnd type="triangl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6005" y="2276834"/>
            <a:ext cx="1895432" cy="758583"/>
            <a:chOff x="1813823" y="3277389"/>
            <a:chExt cx="1895432" cy="758583"/>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823" y="3277389"/>
              <a:ext cx="758583" cy="758583"/>
            </a:xfrm>
            <a:prstGeom prst="rect">
              <a:avLst/>
            </a:prstGeom>
            <a:ln>
              <a:solidFill>
                <a:srgbClr val="E9E9E9"/>
              </a:solidFill>
            </a:ln>
          </p:spPr>
        </p:pic>
        <p:sp>
          <p:nvSpPr>
            <p:cNvPr id="8" name="文本框 7"/>
            <p:cNvSpPr txBox="1"/>
            <p:nvPr/>
          </p:nvSpPr>
          <p:spPr>
            <a:xfrm>
              <a:off x="2648607" y="3487332"/>
              <a:ext cx="1060648" cy="400110"/>
            </a:xfrm>
            <a:prstGeom prst="rect">
              <a:avLst/>
            </a:prstGeom>
            <a:noFill/>
            <a:ln>
              <a:solidFill>
                <a:srgbClr val="E9E9E9"/>
              </a:solidFill>
            </a:ln>
          </p:spPr>
          <p:txBody>
            <a:bodyPr wrap="square" rtlCol="0">
              <a:spAutoFit/>
            </a:bodyPr>
            <a:lstStyle/>
            <a:p>
              <a:r>
                <a:rPr lang="zh-CN" altLang="en-US" sz="2000" dirty="0"/>
                <a:t>测试集</a:t>
              </a:r>
              <a:endParaRPr lang="zh-CN" altLang="en-US" sz="2000" dirty="0"/>
            </a:p>
          </p:txBody>
        </p:sp>
      </p:grpSp>
      <p:grpSp>
        <p:nvGrpSpPr>
          <p:cNvPr id="15" name="组合 14"/>
          <p:cNvGrpSpPr/>
          <p:nvPr/>
        </p:nvGrpSpPr>
        <p:grpSpPr>
          <a:xfrm>
            <a:off x="4009522" y="3812772"/>
            <a:ext cx="6035804" cy="1803518"/>
            <a:chOff x="4247765" y="4265994"/>
            <a:chExt cx="6035804" cy="1803518"/>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85202">
              <a:off x="4247765" y="4265994"/>
              <a:ext cx="825032" cy="82503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280" y="5253464"/>
              <a:ext cx="723479" cy="723479"/>
            </a:xfrm>
            <a:prstGeom prst="rect">
              <a:avLst/>
            </a:prstGeom>
          </p:spPr>
        </p:pic>
        <p:sp>
          <p:nvSpPr>
            <p:cNvPr id="14" name="文本框 13"/>
            <p:cNvSpPr txBox="1"/>
            <p:nvPr/>
          </p:nvSpPr>
          <p:spPr>
            <a:xfrm>
              <a:off x="5275467" y="4435523"/>
              <a:ext cx="5008102" cy="923330"/>
            </a:xfrm>
            <a:prstGeom prst="rect">
              <a:avLst/>
            </a:prstGeom>
            <a:noFill/>
          </p:spPr>
          <p:txBody>
            <a:bodyPr wrap="none" rtlCol="0">
              <a:spAutoFit/>
            </a:bodyPr>
            <a:lstStyle/>
            <a:p>
              <a:r>
                <a:rPr lang="zh-CN" altLang="en-US" dirty="0"/>
                <a:t>没有测试用例提示，开发者发现、修复了</a:t>
              </a:r>
              <a:r>
                <a:rPr lang="en-US" altLang="zh-CN" dirty="0"/>
                <a:t>bug</a:t>
              </a:r>
              <a:r>
                <a:rPr lang="zh-CN" altLang="en-US" dirty="0"/>
                <a:t>，</a:t>
              </a:r>
              <a:endParaRPr lang="en-US" altLang="zh-CN" dirty="0"/>
            </a:p>
            <a:p>
              <a:r>
                <a:rPr lang="zh-CN" altLang="en-US" dirty="0"/>
                <a:t>同时编写的覆盖该</a:t>
              </a:r>
              <a:r>
                <a:rPr lang="en-US" altLang="zh-CN" dirty="0"/>
                <a:t>bug</a:t>
              </a:r>
              <a:r>
                <a:rPr lang="zh-CN" altLang="en-US" dirty="0"/>
                <a:t>的测试用例</a:t>
              </a:r>
              <a:endParaRPr lang="en-US" altLang="zh-CN" dirty="0"/>
            </a:p>
            <a:p>
              <a:endParaRPr lang="zh-CN" altLang="en-US" dirty="0"/>
            </a:p>
          </p:txBody>
        </p:sp>
        <p:sp>
          <p:nvSpPr>
            <p:cNvPr id="18" name="文本框 17"/>
            <p:cNvSpPr txBox="1"/>
            <p:nvPr/>
          </p:nvSpPr>
          <p:spPr>
            <a:xfrm>
              <a:off x="5275467" y="5423181"/>
              <a:ext cx="3185487" cy="646331"/>
            </a:xfrm>
            <a:prstGeom prst="rect">
              <a:avLst/>
            </a:prstGeom>
            <a:noFill/>
          </p:spPr>
          <p:txBody>
            <a:bodyPr wrap="none" rtlCol="0">
              <a:spAutoFit/>
            </a:bodyPr>
            <a:lstStyle/>
            <a:p>
              <a:r>
                <a:rPr lang="zh-CN" altLang="en-US" dirty="0"/>
                <a:t>在回归测试中失败的测试用例</a:t>
              </a:r>
              <a:endParaRPr lang="en-US" altLang="zh-CN" dirty="0"/>
            </a:p>
            <a:p>
              <a:endParaRPr lang="zh-CN" altLang="en-US" dirty="0"/>
            </a:p>
          </p:txBody>
        </p:sp>
      </p:grpSp>
      <p:cxnSp>
        <p:nvCxnSpPr>
          <p:cNvPr id="21" name="肘形连接符 20"/>
          <p:cNvCxnSpPr/>
          <p:nvPr/>
        </p:nvCxnSpPr>
        <p:spPr>
          <a:xfrm rot="16200000" flipV="1">
            <a:off x="2865994" y="3524086"/>
            <a:ext cx="1352044" cy="1096434"/>
          </a:xfrm>
          <a:prstGeom prst="bentConnector3">
            <a:avLst>
              <a:gd name="adj1" fmla="val 600"/>
            </a:avLst>
          </a:prstGeom>
          <a:ln w="38100">
            <a:solidFill>
              <a:srgbClr val="1A989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00</a:t>
            </a:r>
            <a:endParaRPr lang="zh-CN" altLang="en-US" sz="4000" u="sng" dirty="0">
              <a:solidFill>
                <a:srgbClr val="1A9895"/>
              </a:solidFill>
            </a:endParaRPr>
          </a:p>
        </p:txBody>
      </p:sp>
      <p:sp>
        <p:nvSpPr>
          <p:cNvPr id="4" name="矩形 3"/>
          <p:cNvSpPr/>
          <p:nvPr/>
        </p:nvSpPr>
        <p:spPr>
          <a:xfrm>
            <a:off x="1651001" y="495256"/>
            <a:ext cx="1028590" cy="523220"/>
          </a:xfrm>
          <a:prstGeom prst="rect">
            <a:avLst/>
          </a:prstGeom>
        </p:spPr>
        <p:txBody>
          <a:bodyPr wrap="square">
            <a:spAutoFit/>
          </a:bodyPr>
          <a:lstStyle/>
          <a:p>
            <a:r>
              <a:rPr lang="zh-CN" altLang="en-US" sz="2800" dirty="0"/>
              <a:t>答辩</a:t>
            </a:r>
            <a:endParaRPr lang="zh-CN" altLang="en-US" sz="2800" dirty="0"/>
          </a:p>
        </p:txBody>
      </p:sp>
      <p:pic>
        <p:nvPicPr>
          <p:cNvPr id="20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5744" y="3032237"/>
            <a:ext cx="8060841" cy="366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 y="294198"/>
            <a:ext cx="8801320" cy="273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8006965" y="6019137"/>
            <a:ext cx="1558456" cy="461665"/>
          </a:xfrm>
          <a:prstGeom prst="rect">
            <a:avLst/>
          </a:prstGeom>
          <a:noFill/>
        </p:spPr>
        <p:txBody>
          <a:bodyPr wrap="square" rtlCol="0">
            <a:spAutoFit/>
          </a:bodyPr>
          <a:lstStyle/>
          <a:p>
            <a:r>
              <a:rPr lang="zh-CN" altLang="en-US" sz="2400" dirty="0"/>
              <a:t>修复基准</a:t>
            </a:r>
            <a:endParaRPr lang="zh-CN" altLang="en-US" sz="2400" dirty="0"/>
          </a:p>
        </p:txBody>
      </p:sp>
      <p:sp>
        <p:nvSpPr>
          <p:cNvPr id="10" name="文本框 9"/>
          <p:cNvSpPr txBox="1"/>
          <p:nvPr/>
        </p:nvSpPr>
        <p:spPr>
          <a:xfrm>
            <a:off x="697728" y="3140962"/>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9895"/>
        </a:solidFill>
        <a:effectLst/>
      </p:bgPr>
    </p:bg>
    <p:spTree>
      <p:nvGrpSpPr>
        <p:cNvPr id="1" name=""/>
        <p:cNvGrpSpPr/>
        <p:nvPr/>
      </p:nvGrpSpPr>
      <p:grpSpPr>
        <a:xfrm>
          <a:off x="0" y="0"/>
          <a:ext cx="0" cy="0"/>
          <a:chOff x="0" y="0"/>
          <a:chExt cx="0" cy="0"/>
        </a:xfrm>
      </p:grpSpPr>
      <p:sp>
        <p:nvSpPr>
          <p:cNvPr id="11" name="矩形 10"/>
          <p:cNvSpPr/>
          <p:nvPr/>
        </p:nvSpPr>
        <p:spPr>
          <a:xfrm>
            <a:off x="2250909" y="1888057"/>
            <a:ext cx="1415772" cy="830997"/>
          </a:xfrm>
          <a:prstGeom prst="rect">
            <a:avLst/>
          </a:prstGeom>
        </p:spPr>
        <p:txBody>
          <a:bodyPr wrap="none">
            <a:spAutoFit/>
          </a:bodyPr>
          <a:lstStyle/>
          <a:p>
            <a:pPr algn="ctr"/>
            <a:r>
              <a:rPr lang="zh-CN" altLang="en-US" sz="4800" b="1" dirty="0">
                <a:solidFill>
                  <a:schemeClr val="bg1"/>
                </a:solidFill>
                <a:latin typeface="+mj-lt"/>
              </a:rPr>
              <a:t>目录</a:t>
            </a:r>
            <a:endParaRPr lang="en-US" altLang="zh-CN" sz="4800" b="1" dirty="0">
              <a:solidFill>
                <a:schemeClr val="bg1"/>
              </a:solidFill>
              <a:latin typeface="+mj-lt"/>
            </a:endParaRPr>
          </a:p>
        </p:txBody>
      </p:sp>
      <p:sp>
        <p:nvSpPr>
          <p:cNvPr id="24" name="文本框 23"/>
          <p:cNvSpPr txBox="1"/>
          <p:nvPr/>
        </p:nvSpPr>
        <p:spPr>
          <a:xfrm>
            <a:off x="2197569" y="3018825"/>
            <a:ext cx="3898431" cy="400110"/>
          </a:xfrm>
          <a:prstGeom prst="rect">
            <a:avLst/>
          </a:prstGeom>
          <a:noFill/>
        </p:spPr>
        <p:txBody>
          <a:bodyPr wrap="square" rtlCol="0">
            <a:spAutoFit/>
          </a:bodyPr>
          <a:lstStyle/>
          <a:p>
            <a:r>
              <a:rPr lang="en-US" altLang="zh-CN" sz="2000" dirty="0"/>
              <a:t>01 </a:t>
            </a:r>
            <a:r>
              <a:rPr lang="zh-CN" altLang="en-US" sz="2000" dirty="0"/>
              <a:t>自动程序修复技术介绍</a:t>
            </a:r>
            <a:endParaRPr lang="zh-CN" altLang="en-US" sz="2000" dirty="0"/>
          </a:p>
        </p:txBody>
      </p:sp>
      <p:sp>
        <p:nvSpPr>
          <p:cNvPr id="25" name="文本框 24"/>
          <p:cNvSpPr txBox="1"/>
          <p:nvPr/>
        </p:nvSpPr>
        <p:spPr>
          <a:xfrm>
            <a:off x="2197569" y="3435628"/>
            <a:ext cx="4408579" cy="707886"/>
          </a:xfrm>
          <a:prstGeom prst="rect">
            <a:avLst/>
          </a:prstGeom>
          <a:noFill/>
        </p:spPr>
        <p:txBody>
          <a:bodyPr wrap="none" rtlCol="0">
            <a:spAutoFit/>
          </a:bodyPr>
          <a:lstStyle/>
          <a:p>
            <a:r>
              <a:rPr lang="en-US" altLang="zh-CN" sz="2000" dirty="0"/>
              <a:t>02 </a:t>
            </a:r>
            <a:r>
              <a:rPr lang="zh-CN" altLang="en-US" sz="2000" dirty="0"/>
              <a:t>面向自动程序修复工具数据集构建</a:t>
            </a:r>
            <a:endParaRPr lang="zh-CN" altLang="en-US" sz="2000" dirty="0"/>
          </a:p>
          <a:p>
            <a:endParaRPr lang="zh-CN" altLang="en-US" sz="2000" dirty="0"/>
          </a:p>
        </p:txBody>
      </p:sp>
      <p:sp>
        <p:nvSpPr>
          <p:cNvPr id="26" name="文本框 25"/>
          <p:cNvSpPr txBox="1"/>
          <p:nvPr/>
        </p:nvSpPr>
        <p:spPr>
          <a:xfrm>
            <a:off x="2574693" y="3927108"/>
            <a:ext cx="1335622" cy="400110"/>
          </a:xfrm>
          <a:prstGeom prst="rect">
            <a:avLst/>
          </a:prstGeom>
          <a:noFill/>
        </p:spPr>
        <p:txBody>
          <a:bodyPr wrap="none" rtlCol="0">
            <a:spAutoFit/>
          </a:bodyPr>
          <a:lstStyle/>
          <a:p>
            <a:r>
              <a:rPr lang="en-US" altLang="zh-CN" sz="2000" dirty="0">
                <a:solidFill>
                  <a:schemeClr val="bg1"/>
                </a:solidFill>
              </a:rPr>
              <a:t>02-1 </a:t>
            </a:r>
            <a:r>
              <a:rPr lang="zh-CN" altLang="en-US" sz="2000" dirty="0">
                <a:solidFill>
                  <a:schemeClr val="bg1"/>
                </a:solidFill>
              </a:rPr>
              <a:t>背景</a:t>
            </a:r>
            <a:endParaRPr lang="zh-CN" altLang="en-US" sz="2000" dirty="0">
              <a:solidFill>
                <a:schemeClr val="bg1"/>
              </a:solidFill>
            </a:endParaRPr>
          </a:p>
        </p:txBody>
      </p:sp>
      <p:sp>
        <p:nvSpPr>
          <p:cNvPr id="27" name="文本框 26"/>
          <p:cNvSpPr txBox="1"/>
          <p:nvPr/>
        </p:nvSpPr>
        <p:spPr>
          <a:xfrm>
            <a:off x="2574693" y="4327218"/>
            <a:ext cx="2105063" cy="400110"/>
          </a:xfrm>
          <a:prstGeom prst="rect">
            <a:avLst/>
          </a:prstGeom>
          <a:noFill/>
        </p:spPr>
        <p:txBody>
          <a:bodyPr wrap="none" rtlCol="0">
            <a:spAutoFit/>
          </a:bodyPr>
          <a:lstStyle/>
          <a:p>
            <a:r>
              <a:rPr lang="en-US" altLang="zh-CN" sz="2000" dirty="0">
                <a:solidFill>
                  <a:schemeClr val="bg1"/>
                </a:solidFill>
              </a:rPr>
              <a:t>02-2 </a:t>
            </a:r>
            <a:r>
              <a:rPr lang="zh-CN" altLang="en-US" sz="2000" dirty="0">
                <a:solidFill>
                  <a:schemeClr val="bg1"/>
                </a:solidFill>
              </a:rPr>
              <a:t>数据集构建</a:t>
            </a:r>
            <a:endParaRPr lang="zh-CN" altLang="en-US" sz="2000" dirty="0">
              <a:solidFill>
                <a:schemeClr val="bg1"/>
              </a:solidFill>
            </a:endParaRPr>
          </a:p>
        </p:txBody>
      </p:sp>
      <p:cxnSp>
        <p:nvCxnSpPr>
          <p:cNvPr id="47" name="直接连接符 46"/>
          <p:cNvCxnSpPr/>
          <p:nvPr/>
        </p:nvCxnSpPr>
        <p:spPr>
          <a:xfrm>
            <a:off x="2260407" y="2820974"/>
            <a:ext cx="20404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574693" y="4727328"/>
            <a:ext cx="1848583" cy="400110"/>
          </a:xfrm>
          <a:prstGeom prst="rect">
            <a:avLst/>
          </a:prstGeom>
          <a:noFill/>
        </p:spPr>
        <p:txBody>
          <a:bodyPr wrap="none" rtlCol="0">
            <a:spAutoFit/>
          </a:bodyPr>
          <a:lstStyle/>
          <a:p>
            <a:r>
              <a:rPr lang="en-US" altLang="zh-CN" sz="2000" dirty="0">
                <a:solidFill>
                  <a:schemeClr val="bg1"/>
                </a:solidFill>
              </a:rPr>
              <a:t>02-3 </a:t>
            </a:r>
            <a:r>
              <a:rPr lang="zh-CN" altLang="en-US" sz="2000" dirty="0">
                <a:solidFill>
                  <a:schemeClr val="bg1"/>
                </a:solidFill>
              </a:rPr>
              <a:t>实证研究</a:t>
            </a:r>
            <a:endParaRPr lang="zh-CN" altLang="en-US" sz="2000" dirty="0">
              <a:solidFill>
                <a:schemeClr val="bg1"/>
              </a:solidFill>
            </a:endParaRPr>
          </a:p>
        </p:txBody>
      </p:sp>
      <p:sp>
        <p:nvSpPr>
          <p:cNvPr id="2" name="矩形 1"/>
          <p:cNvSpPr/>
          <p:nvPr/>
        </p:nvSpPr>
        <p:spPr>
          <a:xfrm>
            <a:off x="2197569" y="5506169"/>
            <a:ext cx="1446230" cy="369332"/>
          </a:xfrm>
          <a:prstGeom prst="rect">
            <a:avLst/>
          </a:prstGeom>
        </p:spPr>
        <p:txBody>
          <a:bodyPr wrap="none">
            <a:spAutoFit/>
          </a:bodyPr>
          <a:lstStyle/>
          <a:p>
            <a:r>
              <a:rPr lang="en-US" altLang="zh-CN" dirty="0"/>
              <a:t>03 </a:t>
            </a:r>
            <a:r>
              <a:rPr lang="zh-CN" altLang="en-US" dirty="0"/>
              <a:t>参考资料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17" y="0"/>
            <a:ext cx="7714395" cy="4233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19" y="3790968"/>
            <a:ext cx="6726203" cy="30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32615" y="3791165"/>
            <a:ext cx="3139439" cy="461665"/>
          </a:xfrm>
          <a:prstGeom prst="rect">
            <a:avLst/>
          </a:prstGeom>
          <a:noFill/>
        </p:spPr>
        <p:txBody>
          <a:bodyPr wrap="square" rtlCol="0">
            <a:spAutoFit/>
          </a:bodyPr>
          <a:lstStyle/>
          <a:p>
            <a:r>
              <a:rPr lang="zh-CN" altLang="en-US" sz="2400" dirty="0"/>
              <a:t>覆盖</a:t>
            </a:r>
            <a:r>
              <a:rPr lang="en-US" altLang="zh-CN" sz="2400" dirty="0"/>
              <a:t>bug</a:t>
            </a:r>
            <a:r>
              <a:rPr lang="zh-CN" altLang="en-US" sz="2400" dirty="0"/>
              <a:t>的测试用例</a:t>
            </a:r>
            <a:endParaRPr lang="zh-CN" altLang="en-US" sz="2400" dirty="0"/>
          </a:p>
        </p:txBody>
      </p:sp>
      <p:sp>
        <p:nvSpPr>
          <p:cNvPr id="8" name="文本框 7"/>
          <p:cNvSpPr txBox="1"/>
          <p:nvPr/>
        </p:nvSpPr>
        <p:spPr>
          <a:xfrm>
            <a:off x="8786193" y="6162261"/>
            <a:ext cx="1558456" cy="461665"/>
          </a:xfrm>
          <a:prstGeom prst="rect">
            <a:avLst/>
          </a:prstGeom>
          <a:noFill/>
        </p:spPr>
        <p:txBody>
          <a:bodyPr wrap="square" rtlCol="0">
            <a:spAutoFit/>
          </a:bodyPr>
          <a:lstStyle/>
          <a:p>
            <a:r>
              <a:rPr lang="zh-CN" altLang="en-US" sz="2400" dirty="0"/>
              <a:t>修复基准</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88141"/>
            <a:ext cx="12192000" cy="3996267"/>
          </a:xfrm>
          <a:prstGeom prst="rect">
            <a:avLst/>
          </a:prstGeom>
          <a:solidFill>
            <a:srgbClr val="1A9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5574170" y="2473827"/>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483049" y="2470014"/>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773679" y="2473827"/>
            <a:ext cx="475038" cy="707886"/>
          </a:xfrm>
          <a:prstGeom prst="rect">
            <a:avLst/>
          </a:prstGeom>
          <a:noFill/>
        </p:spPr>
        <p:txBody>
          <a:bodyPr wrap="square" rtlCol="0">
            <a:spAutoFit/>
          </a:bodyPr>
          <a:lstStyle/>
          <a:p>
            <a:r>
              <a:rPr lang="en-US" altLang="zh-CN" sz="4000" b="1" dirty="0">
                <a:solidFill>
                  <a:schemeClr val="tx1">
                    <a:lumMod val="85000"/>
                    <a:lumOff val="15000"/>
                  </a:schemeClr>
                </a:solidFill>
              </a:rPr>
              <a:t>1</a:t>
            </a:r>
            <a:endParaRPr lang="zh-CN" altLang="en-US" sz="4000" b="1" dirty="0">
              <a:solidFill>
                <a:schemeClr val="tx1">
                  <a:lumMod val="85000"/>
                  <a:lumOff val="15000"/>
                </a:schemeClr>
              </a:solidFill>
            </a:endParaRPr>
          </a:p>
        </p:txBody>
      </p:sp>
      <p:sp>
        <p:nvSpPr>
          <p:cNvPr id="38" name="文本框 37"/>
          <p:cNvSpPr txBox="1"/>
          <p:nvPr/>
        </p:nvSpPr>
        <p:spPr>
          <a:xfrm>
            <a:off x="5852091" y="2470014"/>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40" name="矩形 39"/>
          <p:cNvSpPr/>
          <p:nvPr/>
        </p:nvSpPr>
        <p:spPr>
          <a:xfrm>
            <a:off x="0" y="4003734"/>
            <a:ext cx="4903137" cy="1446550"/>
          </a:xfrm>
          <a:prstGeom prst="rect">
            <a:avLst/>
          </a:prstGeom>
        </p:spPr>
        <p:txBody>
          <a:bodyPr wrap="none">
            <a:spAutoFit/>
          </a:bodyPr>
          <a:lstStyle/>
          <a:p>
            <a:pPr algn="ctr"/>
            <a:r>
              <a:rPr lang="en-US" altLang="zh-CN" sz="2400" b="1" dirty="0">
                <a:solidFill>
                  <a:schemeClr val="bg1"/>
                </a:solidFill>
              </a:rPr>
              <a:t>No preconception of bug fixes</a:t>
            </a:r>
            <a:endParaRPr lang="en-US" altLang="zh-CN" sz="2400" b="1" dirty="0">
              <a:solidFill>
                <a:schemeClr val="bg1"/>
              </a:solidFill>
            </a:endParaRPr>
          </a:p>
          <a:p>
            <a:pPr algn="ctr"/>
            <a:endParaRPr lang="en-US" altLang="zh-CN" sz="2400" b="1" dirty="0">
              <a:solidFill>
                <a:schemeClr val="bg1"/>
              </a:solidFill>
            </a:endParaRPr>
          </a:p>
          <a:p>
            <a:pPr algn="ctr"/>
            <a:r>
              <a:rPr lang="zh-CN" altLang="en-US" sz="2000" b="1" dirty="0">
                <a:solidFill>
                  <a:schemeClr val="bg1"/>
                </a:solidFill>
              </a:rPr>
              <a:t>覆盖</a:t>
            </a:r>
            <a:r>
              <a:rPr lang="en-US" altLang="zh-CN" sz="2000" b="1" dirty="0">
                <a:solidFill>
                  <a:schemeClr val="bg1"/>
                </a:solidFill>
              </a:rPr>
              <a:t>bug</a:t>
            </a:r>
            <a:r>
              <a:rPr lang="zh-CN" altLang="en-US" sz="2000" b="1" dirty="0">
                <a:solidFill>
                  <a:schemeClr val="bg1"/>
                </a:solidFill>
              </a:rPr>
              <a:t>的测试用例</a:t>
            </a:r>
            <a:endParaRPr lang="en-US" altLang="zh-CN" sz="2000" b="1" dirty="0">
              <a:solidFill>
                <a:schemeClr val="bg1"/>
              </a:solidFill>
            </a:endParaRPr>
          </a:p>
          <a:p>
            <a:pPr algn="ctr"/>
            <a:r>
              <a:rPr lang="zh-CN" altLang="en-US" sz="2000" b="1" dirty="0">
                <a:solidFill>
                  <a:schemeClr val="bg1"/>
                </a:solidFill>
              </a:rPr>
              <a:t>不包含关于</a:t>
            </a:r>
            <a:r>
              <a:rPr lang="en-US" altLang="zh-CN" sz="2000" b="1" dirty="0">
                <a:solidFill>
                  <a:schemeClr val="bg1"/>
                </a:solidFill>
              </a:rPr>
              <a:t>bug</a:t>
            </a:r>
            <a:r>
              <a:rPr lang="zh-CN" altLang="en-US" sz="2000" b="1" dirty="0">
                <a:solidFill>
                  <a:schemeClr val="bg1"/>
                </a:solidFill>
              </a:rPr>
              <a:t>修复的先验知识</a:t>
            </a:r>
            <a:endParaRPr lang="zh-CN" altLang="en-US" sz="2000" b="1" dirty="0">
              <a:solidFill>
                <a:schemeClr val="bg1"/>
              </a:solidFill>
            </a:endParaRPr>
          </a:p>
        </p:txBody>
      </p:sp>
      <p:sp>
        <p:nvSpPr>
          <p:cNvPr id="21" name="文本框 20"/>
          <p:cNvSpPr txBox="1"/>
          <p:nvPr/>
        </p:nvSpPr>
        <p:spPr>
          <a:xfrm>
            <a:off x="991329" y="1469159"/>
            <a:ext cx="5981965" cy="523220"/>
          </a:xfrm>
          <a:prstGeom prst="rect">
            <a:avLst/>
          </a:prstGeom>
          <a:noFill/>
        </p:spPr>
        <p:txBody>
          <a:bodyPr wrap="square" rtlCol="0">
            <a:spAutoFit/>
          </a:bodyPr>
          <a:lstStyle/>
          <a:p>
            <a:r>
              <a:rPr lang="zh-CN" altLang="en-US" sz="2800" dirty="0"/>
              <a:t>理想的</a:t>
            </a:r>
            <a:r>
              <a:rPr lang="en-US" altLang="zh-CN" sz="2800" dirty="0"/>
              <a:t>APR</a:t>
            </a:r>
            <a:r>
              <a:rPr lang="zh-CN" altLang="en-US" sz="2800" dirty="0"/>
              <a:t>工具测试集的三个特征：</a:t>
            </a:r>
            <a:endParaRPr lang="zh-CN" altLang="en-US" sz="2800" dirty="0"/>
          </a:p>
        </p:txBody>
      </p:sp>
      <p:sp>
        <p:nvSpPr>
          <p:cNvPr id="23" name="矩形 22"/>
          <p:cNvSpPr/>
          <p:nvPr/>
        </p:nvSpPr>
        <p:spPr>
          <a:xfrm>
            <a:off x="5281236" y="4003734"/>
            <a:ext cx="1629527" cy="1138773"/>
          </a:xfrm>
          <a:prstGeom prst="rect">
            <a:avLst/>
          </a:prstGeom>
        </p:spPr>
        <p:txBody>
          <a:bodyPr wrap="square">
            <a:spAutoFit/>
          </a:bodyPr>
          <a:lstStyle/>
          <a:p>
            <a:pPr algn="ctr"/>
            <a:r>
              <a:rPr lang="en-US" altLang="zh-CN" sz="2400" b="1" dirty="0">
                <a:solidFill>
                  <a:schemeClr val="bg1"/>
                </a:solidFill>
              </a:rPr>
              <a:t>Diversity</a:t>
            </a:r>
            <a:endParaRPr lang="en-US" altLang="zh-CN" sz="2400" b="1" dirty="0">
              <a:solidFill>
                <a:schemeClr val="bg1"/>
              </a:solidFill>
            </a:endParaRPr>
          </a:p>
          <a:p>
            <a:pPr algn="ctr"/>
            <a:endParaRPr lang="en-US" altLang="zh-CN" sz="2400" b="1" dirty="0">
              <a:solidFill>
                <a:schemeClr val="bg1"/>
              </a:solidFill>
            </a:endParaRPr>
          </a:p>
          <a:p>
            <a:pPr algn="ctr"/>
            <a:r>
              <a:rPr lang="zh-CN" altLang="en-US" sz="2000" b="1" dirty="0">
                <a:solidFill>
                  <a:schemeClr val="bg1"/>
                </a:solidFill>
              </a:rPr>
              <a:t>数据多样性</a:t>
            </a:r>
            <a:endParaRPr lang="zh-CN" altLang="en-US" sz="2000" b="1" dirty="0">
              <a:solidFill>
                <a:schemeClr val="bg1"/>
              </a:solidFill>
            </a:endParaRPr>
          </a:p>
        </p:txBody>
      </p:sp>
      <p:sp>
        <p:nvSpPr>
          <p:cNvPr id="14" name="等腰三角形 13"/>
          <p:cNvSpPr/>
          <p:nvPr/>
        </p:nvSpPr>
        <p:spPr>
          <a:xfrm rot="10800000">
            <a:off x="9665292" y="2473826"/>
            <a:ext cx="1056299" cy="910129"/>
          </a:xfrm>
          <a:prstGeom prst="triangle">
            <a:avLst/>
          </a:prstGeom>
          <a:solidFill>
            <a:srgbClr val="E4E4E4"/>
          </a:solidFill>
          <a:ln w="76200">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943212" y="2494549"/>
            <a:ext cx="500458" cy="707886"/>
          </a:xfrm>
          <a:prstGeom prst="rect">
            <a:avLst/>
          </a:prstGeom>
          <a:noFill/>
        </p:spPr>
        <p:txBody>
          <a:bodyPr wrap="none" rtlCol="0">
            <a:spAutoFit/>
          </a:bodyPr>
          <a:lstStyle/>
          <a:p>
            <a:r>
              <a:rPr lang="en-US" altLang="zh-CN" sz="4000" b="1" dirty="0">
                <a:solidFill>
                  <a:schemeClr val="tx1">
                    <a:lumMod val="85000"/>
                    <a:lumOff val="15000"/>
                  </a:schemeClr>
                </a:solidFill>
              </a:rPr>
              <a:t>3</a:t>
            </a:r>
            <a:endParaRPr lang="zh-CN" altLang="en-US" sz="4000" b="1" dirty="0">
              <a:solidFill>
                <a:schemeClr val="tx1">
                  <a:lumMod val="85000"/>
                  <a:lumOff val="15000"/>
                </a:schemeClr>
              </a:solidFill>
            </a:endParaRPr>
          </a:p>
        </p:txBody>
      </p:sp>
      <p:sp>
        <p:nvSpPr>
          <p:cNvPr id="16" name="矩形 15"/>
          <p:cNvSpPr/>
          <p:nvPr/>
        </p:nvSpPr>
        <p:spPr>
          <a:xfrm>
            <a:off x="7481380" y="4003734"/>
            <a:ext cx="4740047" cy="461665"/>
          </a:xfrm>
          <a:prstGeom prst="rect">
            <a:avLst/>
          </a:prstGeom>
        </p:spPr>
        <p:txBody>
          <a:bodyPr wrap="square">
            <a:spAutoFit/>
          </a:bodyPr>
          <a:lstStyle/>
          <a:p>
            <a:r>
              <a:rPr lang="en-US" altLang="zh-CN" sz="2400" b="1" dirty="0">
                <a:solidFill>
                  <a:schemeClr val="bg1"/>
                </a:solidFill>
              </a:rPr>
              <a:t>Transparency of ground truth</a:t>
            </a:r>
            <a:endParaRPr lang="zh-CN" altLang="en-US" sz="2400" b="1" dirty="0">
              <a:solidFill>
                <a:schemeClr val="bg1"/>
              </a:solidFill>
            </a:endParaRPr>
          </a:p>
        </p:txBody>
      </p:sp>
      <p:sp>
        <p:nvSpPr>
          <p:cNvPr id="17" name="矩形 16"/>
          <p:cNvSpPr/>
          <p:nvPr/>
        </p:nvSpPr>
        <p:spPr>
          <a:xfrm>
            <a:off x="7481380" y="4703535"/>
            <a:ext cx="4824420" cy="892552"/>
          </a:xfrm>
          <a:prstGeom prst="rect">
            <a:avLst/>
          </a:prstGeom>
        </p:spPr>
        <p:txBody>
          <a:bodyPr wrap="square">
            <a:spAutoFit/>
          </a:bodyPr>
          <a:lstStyle/>
          <a:p>
            <a:pPr algn="ctr">
              <a:lnSpc>
                <a:spcPct val="130000"/>
              </a:lnSpc>
            </a:pPr>
            <a:r>
              <a:rPr lang="zh-CN" altLang="en-US" sz="2000" b="1" dirty="0">
                <a:solidFill>
                  <a:schemeClr val="bg1"/>
                </a:solidFill>
              </a:rPr>
              <a:t>修复基准</a:t>
            </a:r>
            <a:r>
              <a:rPr lang="en-US" altLang="zh-CN" sz="2000" b="1" dirty="0">
                <a:solidFill>
                  <a:schemeClr val="bg1"/>
                </a:solidFill>
              </a:rPr>
              <a:t>(</a:t>
            </a:r>
            <a:r>
              <a:rPr lang="zh-CN" altLang="en-US" sz="2000" b="1" dirty="0">
                <a:solidFill>
                  <a:schemeClr val="bg1"/>
                </a:solidFill>
              </a:rPr>
              <a:t>开发者对</a:t>
            </a:r>
            <a:r>
              <a:rPr lang="en-US" altLang="zh-CN" sz="2000" b="1" dirty="0">
                <a:solidFill>
                  <a:schemeClr val="bg1"/>
                </a:solidFill>
              </a:rPr>
              <a:t>bug</a:t>
            </a:r>
            <a:r>
              <a:rPr lang="zh-CN" altLang="en-US" sz="2000" b="1" dirty="0">
                <a:solidFill>
                  <a:schemeClr val="bg1"/>
                </a:solidFill>
              </a:rPr>
              <a:t>手工修复的补丁</a:t>
            </a:r>
            <a:r>
              <a:rPr lang="en-US" altLang="zh-CN" sz="2000" b="1" dirty="0">
                <a:solidFill>
                  <a:schemeClr val="bg1"/>
                </a:solidFill>
              </a:rPr>
              <a:t>)</a:t>
            </a:r>
            <a:endParaRPr lang="en-US" altLang="zh-CN" sz="2000" b="1" dirty="0">
              <a:solidFill>
                <a:schemeClr val="bg1"/>
              </a:solidFill>
            </a:endParaRPr>
          </a:p>
          <a:p>
            <a:pPr algn="ctr">
              <a:lnSpc>
                <a:spcPct val="130000"/>
              </a:lnSpc>
            </a:pPr>
            <a:r>
              <a:rPr lang="zh-CN" altLang="en-US" sz="2000" b="1" dirty="0">
                <a:solidFill>
                  <a:schemeClr val="bg1"/>
                </a:solidFill>
              </a:rPr>
              <a:t>的透明性</a:t>
            </a:r>
            <a:endParaRPr lang="en-US" altLang="zh-CN" sz="2000" b="1" dirty="0">
              <a:solidFill>
                <a:schemeClr val="bg1"/>
              </a:solidFill>
            </a:endParaRPr>
          </a:p>
        </p:txBody>
      </p:sp>
      <p:sp>
        <p:nvSpPr>
          <p:cNvPr id="20" name="文本框 19"/>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24" name="矩形 23"/>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1815882"/>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5" name="文本框 4"/>
          <p:cNvSpPr txBox="1"/>
          <p:nvPr/>
        </p:nvSpPr>
        <p:spPr>
          <a:xfrm>
            <a:off x="785794" y="402923"/>
            <a:ext cx="1888826" cy="707886"/>
          </a:xfrm>
          <a:prstGeom prst="rect">
            <a:avLst/>
          </a:prstGeom>
          <a:noFill/>
        </p:spPr>
        <p:txBody>
          <a:bodyPr wrap="square" rtlCol="0">
            <a:spAutoFit/>
          </a:bodyPr>
          <a:lstStyle/>
          <a:p>
            <a:r>
              <a:rPr lang="en-US" altLang="zh-CN" sz="4000" b="1" u="sng" dirty="0">
                <a:solidFill>
                  <a:srgbClr val="1A9895"/>
                </a:solidFill>
              </a:rPr>
              <a:t>02-1</a:t>
            </a:r>
            <a:endParaRPr lang="zh-CN" altLang="en-US" sz="4000" u="sng" dirty="0">
              <a:solidFill>
                <a:srgbClr val="1A9895"/>
              </a:solidFill>
            </a:endParaRPr>
          </a:p>
        </p:txBody>
      </p:sp>
      <p:sp>
        <p:nvSpPr>
          <p:cNvPr id="6" name="矩形 5"/>
          <p:cNvSpPr/>
          <p:nvPr/>
        </p:nvSpPr>
        <p:spPr>
          <a:xfrm>
            <a:off x="2062867" y="399289"/>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背景综述</a:t>
            </a:r>
            <a:endParaRPr lang="zh-CN" altLang="en-US" sz="2000" dirty="0"/>
          </a:p>
        </p:txBody>
      </p:sp>
      <p:sp>
        <p:nvSpPr>
          <p:cNvPr id="2" name="矩形 1"/>
          <p:cNvSpPr/>
          <p:nvPr/>
        </p:nvSpPr>
        <p:spPr>
          <a:xfrm>
            <a:off x="3804347" y="3244334"/>
            <a:ext cx="4583307" cy="369332"/>
          </a:xfrm>
          <a:prstGeom prst="rect">
            <a:avLst/>
          </a:prstGeom>
        </p:spPr>
        <p:txBody>
          <a:bodyPr wrap="none">
            <a:spAutoFit/>
          </a:bodyPr>
          <a:lstStyle/>
          <a:p>
            <a:pPr algn="ctr"/>
            <a:r>
              <a:rPr lang="zh-CN" altLang="en-US" b="1" dirty="0">
                <a:solidFill>
                  <a:srgbClr val="CC3300"/>
                </a:solidFill>
                <a:latin typeface="Times New Roman" panose="02020603050405020304" pitchFamily="18" charset="0"/>
              </a:rPr>
              <a:t>理想的</a:t>
            </a:r>
            <a:r>
              <a:rPr lang="en-US" altLang="zh-CN" b="1" dirty="0">
                <a:solidFill>
                  <a:srgbClr val="CC3300"/>
                </a:solidFill>
                <a:latin typeface="Times New Roman" panose="02020603050405020304" pitchFamily="18" charset="0"/>
              </a:rPr>
              <a:t>APR</a:t>
            </a:r>
            <a:r>
              <a:rPr lang="zh-CN" altLang="en-US" b="1" dirty="0">
                <a:solidFill>
                  <a:srgbClr val="CC3300"/>
                </a:solidFill>
                <a:latin typeface="Times New Roman" panose="02020603050405020304" pitchFamily="18" charset="0"/>
              </a:rPr>
              <a:t>工具测试集的三个特征是什么？</a:t>
            </a:r>
            <a:endParaRPr lang="zh-CN" altLang="en-US" b="1" dirty="0">
              <a:solidFill>
                <a:srgbClr val="CC33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11815993" cy="1754326"/>
          </a:xfrm>
          <a:prstGeom prst="rect">
            <a:avLst/>
          </a:prstGeom>
          <a:noFill/>
        </p:spPr>
        <p:txBody>
          <a:bodyPr wrap="square" rtlCol="0">
            <a:spAutoFit/>
          </a:bodyPr>
          <a:lstStyle/>
          <a:p>
            <a:r>
              <a:rPr lang="en-US" altLang="zh-CN" sz="5400" b="1" dirty="0">
                <a:solidFill>
                  <a:schemeClr val="bg1"/>
                </a:solidFill>
              </a:rPr>
              <a:t>Part Two-02</a:t>
            </a:r>
            <a:endParaRPr lang="en-US" altLang="zh-CN" sz="5400" b="1" dirty="0">
              <a:solidFill>
                <a:schemeClr val="bg1"/>
              </a:solidFill>
            </a:endParaRPr>
          </a:p>
          <a:p>
            <a:r>
              <a:rPr lang="zh-CN" altLang="en-US" sz="5400" dirty="0">
                <a:solidFill>
                  <a:schemeClr val="bg1"/>
                </a:solidFill>
              </a:rPr>
              <a:t>数据集构建</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31825" y="1268752"/>
          <a:ext cx="4715069" cy="5132048"/>
        </p:xfrm>
        <a:graphic>
          <a:graphicData uri="http://schemas.openxmlformats.org/drawingml/2006/chart">
            <c:chart xmlns:c="http://schemas.openxmlformats.org/drawingml/2006/chart" xmlns:r="http://schemas.openxmlformats.org/officeDocument/2006/relationships" r:id="rId1"/>
          </a:graphicData>
        </a:graphic>
      </p:graphicFrame>
      <p:sp>
        <p:nvSpPr>
          <p:cNvPr id="6" name="任意多边形 5"/>
          <p:cNvSpPr/>
          <p:nvPr/>
        </p:nvSpPr>
        <p:spPr>
          <a:xfrm>
            <a:off x="4452146" y="2216723"/>
            <a:ext cx="412607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86199" y="1699946"/>
            <a:ext cx="2892024" cy="461665"/>
          </a:xfrm>
          <a:prstGeom prst="rect">
            <a:avLst/>
          </a:prstGeom>
        </p:spPr>
        <p:txBody>
          <a:bodyPr wrap="square">
            <a:spAutoFit/>
          </a:bodyPr>
          <a:lstStyle/>
          <a:p>
            <a:r>
              <a:rPr lang="zh-CN" altLang="en-US" sz="2400" b="1" dirty="0">
                <a:solidFill>
                  <a:srgbClr val="231F20"/>
                </a:solidFill>
              </a:rPr>
              <a:t>待修复程序源代码</a:t>
            </a:r>
            <a:endParaRPr lang="zh-CN" altLang="en-US" sz="2400" b="1" dirty="0">
              <a:solidFill>
                <a:srgbClr val="231F20"/>
              </a:solidFill>
            </a:endParaRPr>
          </a:p>
        </p:txBody>
      </p:sp>
      <p:sp>
        <p:nvSpPr>
          <p:cNvPr id="10" name="矩形 9"/>
          <p:cNvSpPr/>
          <p:nvPr/>
        </p:nvSpPr>
        <p:spPr>
          <a:xfrm>
            <a:off x="5805448" y="3206539"/>
            <a:ext cx="4511296" cy="461665"/>
          </a:xfrm>
          <a:prstGeom prst="rect">
            <a:avLst/>
          </a:prstGeom>
        </p:spPr>
        <p:txBody>
          <a:bodyPr wrap="square">
            <a:spAutoFit/>
          </a:bodyPr>
          <a:lstStyle/>
          <a:p>
            <a:r>
              <a:rPr lang="zh-CN" altLang="en-US" sz="2400" b="1" dirty="0">
                <a:solidFill>
                  <a:srgbClr val="231F20"/>
                </a:solidFill>
              </a:rPr>
              <a:t>覆盖该</a:t>
            </a:r>
            <a:r>
              <a:rPr lang="en-US" altLang="zh-CN" sz="2400" b="1" dirty="0">
                <a:solidFill>
                  <a:srgbClr val="231F20"/>
                </a:solidFill>
              </a:rPr>
              <a:t>bug</a:t>
            </a:r>
            <a:r>
              <a:rPr lang="zh-CN" altLang="en-US" sz="2400" b="1" dirty="0">
                <a:solidFill>
                  <a:srgbClr val="231F20"/>
                </a:solidFill>
              </a:rPr>
              <a:t>的测试用例</a:t>
            </a:r>
            <a:endParaRPr lang="zh-CN" altLang="en-US" sz="2400" b="1" dirty="0">
              <a:solidFill>
                <a:srgbClr val="231F20"/>
              </a:solidFill>
            </a:endParaRPr>
          </a:p>
        </p:txBody>
      </p:sp>
      <p:sp>
        <p:nvSpPr>
          <p:cNvPr id="12" name="任意多边形 11"/>
          <p:cNvSpPr/>
          <p:nvPr/>
        </p:nvSpPr>
        <p:spPr>
          <a:xfrm flipV="1">
            <a:off x="4463969" y="4840572"/>
            <a:ext cx="4282737" cy="685799"/>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9785" y="2216723"/>
            <a:ext cx="3820287" cy="523220"/>
          </a:xfrm>
          <a:prstGeom prst="rect">
            <a:avLst/>
          </a:prstGeom>
        </p:spPr>
        <p:txBody>
          <a:bodyPr wrap="square">
            <a:spAutoFit/>
          </a:bodyPr>
          <a:lstStyle/>
          <a:p>
            <a:r>
              <a:rPr lang="zh-CN" altLang="en-US" sz="2800" b="1" dirty="0">
                <a:solidFill>
                  <a:schemeClr val="tx1">
                    <a:lumMod val="75000"/>
                    <a:lumOff val="25000"/>
                  </a:schemeClr>
                </a:solidFill>
              </a:rPr>
              <a:t>测试集中的数据</a:t>
            </a:r>
            <a:endParaRPr lang="zh-CN" altLang="en-US" sz="2800" b="1" dirty="0">
              <a:solidFill>
                <a:schemeClr val="tx1">
                  <a:lumMod val="75000"/>
                  <a:lumOff val="25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578" y="2870992"/>
            <a:ext cx="2196863" cy="2196863"/>
          </a:xfrm>
          <a:prstGeom prst="rect">
            <a:avLst/>
          </a:prstGeom>
        </p:spPr>
      </p:pic>
      <p:sp>
        <p:nvSpPr>
          <p:cNvPr id="16" name="文本框 1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7" name="矩形 16"/>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
        <p:nvSpPr>
          <p:cNvPr id="18" name="任意多边形 17"/>
          <p:cNvSpPr/>
          <p:nvPr/>
        </p:nvSpPr>
        <p:spPr>
          <a:xfrm>
            <a:off x="4561214" y="3731995"/>
            <a:ext cx="5150342" cy="392890"/>
          </a:xfrm>
          <a:custGeom>
            <a:avLst/>
            <a:gdLst>
              <a:gd name="connsiteX0" fmla="*/ 0 w 3344333"/>
              <a:gd name="connsiteY0" fmla="*/ 677333 h 838200"/>
              <a:gd name="connsiteX1" fmla="*/ 702733 w 3344333"/>
              <a:gd name="connsiteY1" fmla="*/ 0 h 838200"/>
              <a:gd name="connsiteX2" fmla="*/ 2489200 w 3344333"/>
              <a:gd name="connsiteY2" fmla="*/ 0 h 838200"/>
              <a:gd name="connsiteX3" fmla="*/ 3344333 w 3344333"/>
              <a:gd name="connsiteY3" fmla="*/ 838200 h 838200"/>
              <a:gd name="connsiteX0-1" fmla="*/ 0 w 2489200"/>
              <a:gd name="connsiteY0-2" fmla="*/ 677333 h 677333"/>
              <a:gd name="connsiteX1-3" fmla="*/ 702733 w 2489200"/>
              <a:gd name="connsiteY1-4" fmla="*/ 0 h 677333"/>
              <a:gd name="connsiteX2-5" fmla="*/ 2489200 w 2489200"/>
              <a:gd name="connsiteY2-6" fmla="*/ 0 h 677333"/>
              <a:gd name="connsiteX0-7" fmla="*/ 0 w 5596466"/>
              <a:gd name="connsiteY0-8" fmla="*/ 685799 h 685799"/>
              <a:gd name="connsiteX1-9" fmla="*/ 702733 w 5596466"/>
              <a:gd name="connsiteY1-10" fmla="*/ 8466 h 685799"/>
              <a:gd name="connsiteX2-11" fmla="*/ 5596466 w 5596466"/>
              <a:gd name="connsiteY2-12" fmla="*/ 0 h 685799"/>
              <a:gd name="connsiteX0-13" fmla="*/ 0 w 5809826"/>
              <a:gd name="connsiteY0-14" fmla="*/ 685799 h 685799"/>
              <a:gd name="connsiteX1-15" fmla="*/ 702733 w 5809826"/>
              <a:gd name="connsiteY1-16" fmla="*/ 8466 h 685799"/>
              <a:gd name="connsiteX2-17" fmla="*/ 5809826 w 5809826"/>
              <a:gd name="connsiteY2-18" fmla="*/ 0 h 685799"/>
            </a:gdLst>
            <a:ahLst/>
            <a:cxnLst>
              <a:cxn ang="0">
                <a:pos x="connsiteX0-1" y="connsiteY0-2"/>
              </a:cxn>
              <a:cxn ang="0">
                <a:pos x="connsiteX1-3" y="connsiteY1-4"/>
              </a:cxn>
              <a:cxn ang="0">
                <a:pos x="connsiteX2-5" y="connsiteY2-6"/>
              </a:cxn>
            </a:cxnLst>
            <a:rect l="l" t="t" r="r" b="b"/>
            <a:pathLst>
              <a:path w="5809826" h="685799">
                <a:moveTo>
                  <a:pt x="0" y="685799"/>
                </a:moveTo>
                <a:lnTo>
                  <a:pt x="702733" y="8466"/>
                </a:lnTo>
                <a:lnTo>
                  <a:pt x="5809826" y="0"/>
                </a:lnTo>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776483" y="3838641"/>
            <a:ext cx="3935073" cy="369332"/>
          </a:xfrm>
          <a:prstGeom prst="rect">
            <a:avLst/>
          </a:prstGeom>
          <a:noFill/>
        </p:spPr>
        <p:txBody>
          <a:bodyPr wrap="square" rtlCol="0">
            <a:spAutoFit/>
          </a:bodyPr>
          <a:lstStyle/>
          <a:p>
            <a:r>
              <a:rPr lang="zh-CN" altLang="en-US" dirty="0"/>
              <a:t>（回归测试中失败的测试用例）</a:t>
            </a:r>
            <a:endParaRPr lang="zh-CN" altLang="en-US" dirty="0"/>
          </a:p>
        </p:txBody>
      </p:sp>
      <p:sp>
        <p:nvSpPr>
          <p:cNvPr id="19" name="矩形 18"/>
          <p:cNvSpPr/>
          <p:nvPr/>
        </p:nvSpPr>
        <p:spPr>
          <a:xfrm>
            <a:off x="6292343" y="4984544"/>
            <a:ext cx="1451676" cy="461665"/>
          </a:xfrm>
          <a:prstGeom prst="rect">
            <a:avLst/>
          </a:prstGeom>
        </p:spPr>
        <p:txBody>
          <a:bodyPr wrap="square">
            <a:spAutoFit/>
          </a:bodyPr>
          <a:lstStyle/>
          <a:p>
            <a:r>
              <a:rPr lang="zh-CN" altLang="en-US" sz="2400" b="1" dirty="0">
                <a:solidFill>
                  <a:srgbClr val="231F20"/>
                </a:solidFill>
              </a:rPr>
              <a:t>修复基准</a:t>
            </a:r>
            <a:endParaRPr lang="zh-CN" altLang="en-US" sz="2400" b="1" dirty="0">
              <a:solidFill>
                <a:srgbClr val="231F20"/>
              </a:solidFill>
            </a:endParaRPr>
          </a:p>
        </p:txBody>
      </p:sp>
      <p:sp>
        <p:nvSpPr>
          <p:cNvPr id="20" name="文本框 19"/>
          <p:cNvSpPr txBox="1"/>
          <p:nvPr/>
        </p:nvSpPr>
        <p:spPr>
          <a:xfrm>
            <a:off x="5546894" y="5590181"/>
            <a:ext cx="3935073" cy="369332"/>
          </a:xfrm>
          <a:prstGeom prst="rect">
            <a:avLst/>
          </a:prstGeom>
          <a:noFill/>
        </p:spPr>
        <p:txBody>
          <a:bodyPr wrap="square" rtlCol="0">
            <a:spAutoFit/>
          </a:bodyPr>
          <a:lstStyle/>
          <a:p>
            <a:r>
              <a:rPr lang="zh-CN" altLang="en-US" dirty="0"/>
              <a:t>（开发者对</a:t>
            </a:r>
            <a:r>
              <a:rPr lang="en-US" altLang="zh-CN" dirty="0"/>
              <a:t>bug</a:t>
            </a:r>
            <a:r>
              <a:rPr lang="zh-CN" altLang="en-US" dirty="0"/>
              <a:t>人工修复的补丁）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59339" y="1350864"/>
            <a:ext cx="10823150" cy="799946"/>
            <a:chOff x="659339" y="1350864"/>
            <a:chExt cx="10823150" cy="799946"/>
          </a:xfrm>
        </p:grpSpPr>
        <p:sp>
          <p:nvSpPr>
            <p:cNvPr id="98" name="燕尾形 97"/>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02"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10" name="燕尾形 109"/>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13" name="燕尾形 112"/>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3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33" name="矩形 132"/>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135" name="矩形 134"/>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137" name="矩形 136"/>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2671" y="2590264"/>
            <a:ext cx="6882496" cy="369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16" name="矩形 15"/>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341812" y="3893935"/>
          <a:ext cx="9580880" cy="2049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745550" y="2562679"/>
            <a:ext cx="8267130" cy="584775"/>
          </a:xfrm>
          <a:prstGeom prst="rect">
            <a:avLst/>
          </a:prstGeom>
          <a:noFill/>
        </p:spPr>
        <p:txBody>
          <a:bodyPr wrap="square" rtlCol="0">
            <a:spAutoFit/>
          </a:bodyPr>
          <a:lstStyle/>
          <a:p>
            <a:pPr algn="ctr"/>
            <a:r>
              <a:rPr lang="en-US" altLang="zh-CN" sz="3200" dirty="0"/>
              <a:t>2202</a:t>
            </a:r>
            <a:r>
              <a:rPr lang="en-US" altLang="zh-CN" dirty="0"/>
              <a:t> </a:t>
            </a:r>
            <a:r>
              <a:rPr lang="zh-CN" altLang="en-US" dirty="0"/>
              <a:t>个</a:t>
            </a:r>
            <a:r>
              <a:rPr lang="en-US" altLang="zh-CN" dirty="0"/>
              <a:t>(</a:t>
            </a:r>
            <a:r>
              <a:rPr lang="zh-CN" altLang="en-US" dirty="0"/>
              <a:t>进行持续集成的项目</a:t>
            </a:r>
            <a:r>
              <a:rPr lang="en-US" altLang="zh-CN" dirty="0"/>
              <a:t>)</a:t>
            </a:r>
            <a:endParaRPr lang="zh-CN" altLang="en-US" dirty="0"/>
          </a:p>
        </p:txBody>
      </p:sp>
      <p:sp>
        <p:nvSpPr>
          <p:cNvPr id="10" name="下箭头 9"/>
          <p:cNvSpPr/>
          <p:nvPr/>
        </p:nvSpPr>
        <p:spPr>
          <a:xfrm>
            <a:off x="5365517" y="3206836"/>
            <a:ext cx="549469" cy="523209"/>
          </a:xfrm>
          <a:prstGeom prst="downArrow">
            <a:avLst/>
          </a:prstGeom>
          <a:solidFill>
            <a:srgbClr val="1A9895"/>
          </a:solidFill>
          <a:ln>
            <a:solidFill>
              <a:srgbClr val="1A9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659339" y="1350864"/>
            <a:ext cx="10823150" cy="799946"/>
            <a:chOff x="659339" y="1350864"/>
            <a:chExt cx="10823150" cy="799946"/>
          </a:xfrm>
        </p:grpSpPr>
        <p:sp>
          <p:nvSpPr>
            <p:cNvPr id="17" name="燕尾形 16"/>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燕尾形 18"/>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0" name="燕尾形 19"/>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21"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2"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3" name="矩形 22"/>
            <p:cNvSpPr/>
            <p:nvPr/>
          </p:nvSpPr>
          <p:spPr>
            <a:xfrm>
              <a:off x="1918640" y="1484428"/>
              <a:ext cx="1620957" cy="523220"/>
            </a:xfrm>
            <a:prstGeom prst="rect">
              <a:avLst/>
            </a:prstGeom>
          </p:spPr>
          <p:txBody>
            <a:bodyPr wrap="none">
              <a:spAutoFit/>
            </a:bodyPr>
            <a:lstStyle/>
            <a:p>
              <a:r>
                <a:rPr lang="zh-CN" altLang="en-US" sz="2800" b="1" dirty="0">
                  <a:solidFill>
                    <a:schemeClr val="tx1">
                      <a:lumMod val="75000"/>
                      <a:lumOff val="25000"/>
                    </a:schemeClr>
                  </a:solidFill>
                </a:rPr>
                <a:t>项目筛选</a:t>
              </a:r>
              <a:endParaRPr lang="zh-CN" altLang="en-US" sz="2800" b="1" dirty="0">
                <a:solidFill>
                  <a:schemeClr val="tx1">
                    <a:lumMod val="75000"/>
                    <a:lumOff val="25000"/>
                  </a:schemeClr>
                </a:solidFill>
              </a:endParaRPr>
            </a:p>
          </p:txBody>
        </p:sp>
        <p:sp>
          <p:nvSpPr>
            <p:cNvPr id="24" name="矩形 23"/>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25" name="矩形 24"/>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cxnSp>
        <p:nvCxnSpPr>
          <p:cNvPr id="7" name="直接箭头连接符 6"/>
          <p:cNvCxnSpPr/>
          <p:nvPr/>
        </p:nvCxnSpPr>
        <p:spPr>
          <a:xfrm flipH="1">
            <a:off x="7410616" y="4961614"/>
            <a:ext cx="9382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22488" y="4818490"/>
            <a:ext cx="3427012" cy="646331"/>
          </a:xfrm>
          <a:prstGeom prst="rect">
            <a:avLst/>
          </a:prstGeom>
          <a:noFill/>
        </p:spPr>
        <p:txBody>
          <a:bodyPr wrap="square" rtlCol="0">
            <a:spAutoFit/>
          </a:bodyPr>
          <a:lstStyle/>
          <a:p>
            <a:r>
              <a:rPr lang="zh-CN" altLang="en-US" dirty="0"/>
              <a:t>判断依据：项目</a:t>
            </a:r>
            <a:r>
              <a:rPr lang="en-US" altLang="zh-CN" dirty="0"/>
              <a:t>commit</a:t>
            </a:r>
            <a:r>
              <a:rPr lang="zh-CN" altLang="en-US" dirty="0"/>
              <a:t>次数</a:t>
            </a:r>
            <a:endParaRPr lang="zh-CN" altLang="en-US" dirty="0"/>
          </a:p>
          <a:p>
            <a:endParaRPr lang="zh-CN" altLang="en-US" dirty="0"/>
          </a:p>
        </p:txBody>
      </p:sp>
      <p:sp>
        <p:nvSpPr>
          <p:cNvPr id="26" name="文本框 25"/>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7" name="矩形 26"/>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462527"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graphicFrame>
        <p:nvGraphicFramePr>
          <p:cNvPr id="12" name="图示 11"/>
          <p:cNvGraphicFramePr/>
          <p:nvPr/>
        </p:nvGraphicFramePr>
        <p:xfrm>
          <a:off x="616667" y="2926081"/>
          <a:ext cx="7891229" cy="32441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箭头连接符 4"/>
          <p:cNvCxnSpPr/>
          <p:nvPr/>
        </p:nvCxnSpPr>
        <p:spPr>
          <a:xfrm>
            <a:off x="8595360" y="3450866"/>
            <a:ext cx="556591" cy="50888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8595360" y="4162619"/>
            <a:ext cx="556591" cy="3855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10977" y="3605807"/>
            <a:ext cx="2663687" cy="707886"/>
          </a:xfrm>
          <a:prstGeom prst="rect">
            <a:avLst/>
          </a:prstGeom>
          <a:noFill/>
        </p:spPr>
        <p:txBody>
          <a:bodyPr wrap="square" rtlCol="0">
            <a:spAutoFit/>
          </a:bodyPr>
          <a:lstStyle/>
          <a:p>
            <a:r>
              <a:rPr lang="zh-CN" altLang="en-US" sz="2000" dirty="0"/>
              <a:t>待修复程序源代码</a:t>
            </a:r>
            <a:endParaRPr lang="en-US" altLang="zh-CN" sz="2000" dirty="0"/>
          </a:p>
          <a:p>
            <a:r>
              <a:rPr lang="zh-CN" altLang="en-US" sz="2000" dirty="0"/>
              <a:t>覆盖</a:t>
            </a:r>
            <a:r>
              <a:rPr lang="en-US" altLang="zh-CN" sz="2000" dirty="0"/>
              <a:t>bug</a:t>
            </a:r>
            <a:r>
              <a:rPr lang="zh-CN" altLang="en-US" sz="2000" dirty="0"/>
              <a:t>的测试用例</a:t>
            </a:r>
            <a:endParaRPr lang="zh-CN" altLang="en-US" sz="2000" dirty="0"/>
          </a:p>
        </p:txBody>
      </p:sp>
      <p:cxnSp>
        <p:nvCxnSpPr>
          <p:cNvPr id="11" name="直接箭头连接符 10"/>
          <p:cNvCxnSpPr/>
          <p:nvPr/>
        </p:nvCxnSpPr>
        <p:spPr>
          <a:xfrm flipV="1">
            <a:off x="8595360" y="5383033"/>
            <a:ext cx="556591" cy="159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374589" y="5198367"/>
            <a:ext cx="2385390" cy="369332"/>
          </a:xfrm>
          <a:prstGeom prst="rect">
            <a:avLst/>
          </a:prstGeom>
          <a:noFill/>
        </p:spPr>
        <p:txBody>
          <a:bodyPr wrap="square" rtlCol="0">
            <a:spAutoFit/>
          </a:bodyPr>
          <a:lstStyle/>
          <a:p>
            <a:r>
              <a:rPr lang="zh-CN" altLang="en-US" dirty="0"/>
              <a:t>修复后的程序源代码</a:t>
            </a:r>
            <a:endParaRPr lang="zh-CN" altLang="en-US" dirty="0"/>
          </a:p>
        </p:txBody>
      </p:sp>
      <p:sp>
        <p:nvSpPr>
          <p:cNvPr id="24" name="文本框 23"/>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5" name="矩形 24"/>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529213" y="1463590"/>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graphicFrame>
        <p:nvGraphicFramePr>
          <p:cNvPr id="12" name="图示 11"/>
          <p:cNvGraphicFramePr/>
          <p:nvPr/>
        </p:nvGraphicFramePr>
        <p:xfrm>
          <a:off x="727985" y="2886326"/>
          <a:ext cx="7096098" cy="11211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7526" y="3828459"/>
            <a:ext cx="731760" cy="73176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0623" y="4540244"/>
            <a:ext cx="706045" cy="706045"/>
          </a:xfrm>
          <a:prstGeom prst="rect">
            <a:avLst/>
          </a:prstGeom>
        </p:spPr>
      </p:pic>
      <p:sp>
        <p:nvSpPr>
          <p:cNvPr id="26" name="左大括号 25"/>
          <p:cNvSpPr/>
          <p:nvPr/>
        </p:nvSpPr>
        <p:spPr>
          <a:xfrm>
            <a:off x="1610774" y="4221873"/>
            <a:ext cx="473085" cy="715893"/>
          </a:xfrm>
          <a:prstGeom prst="leftBrace">
            <a:avLst/>
          </a:prstGeom>
          <a:ln w="57150">
            <a:solidFill>
              <a:srgbClr val="1A989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3359684" y="3967705"/>
            <a:ext cx="6372713" cy="400110"/>
          </a:xfrm>
          <a:prstGeom prst="rect">
            <a:avLst/>
          </a:prstGeom>
          <a:noFill/>
        </p:spPr>
        <p:txBody>
          <a:bodyPr wrap="square" rtlCol="0">
            <a:spAutoFit/>
          </a:bodyPr>
          <a:lstStyle/>
          <a:p>
            <a:r>
              <a:rPr lang="en-US" altLang="zh-CN" sz="2000" dirty="0"/>
              <a:t>Push: </a:t>
            </a:r>
            <a:r>
              <a:rPr lang="zh-CN" altLang="en-US" sz="2000" dirty="0"/>
              <a:t>寻找同一开发者在构建历史中下一次成功的构建</a:t>
            </a:r>
            <a:endParaRPr lang="zh-CN" altLang="en-US" sz="2000" dirty="0"/>
          </a:p>
        </p:txBody>
      </p:sp>
      <p:sp>
        <p:nvSpPr>
          <p:cNvPr id="28" name="文本框 27"/>
          <p:cNvSpPr txBox="1"/>
          <p:nvPr/>
        </p:nvSpPr>
        <p:spPr>
          <a:xfrm>
            <a:off x="3362956" y="4792583"/>
            <a:ext cx="6910130" cy="400110"/>
          </a:xfrm>
          <a:prstGeom prst="rect">
            <a:avLst/>
          </a:prstGeom>
          <a:noFill/>
        </p:spPr>
        <p:txBody>
          <a:bodyPr wrap="square" rtlCol="0">
            <a:spAutoFit/>
          </a:bodyPr>
          <a:lstStyle/>
          <a:p>
            <a:r>
              <a:rPr lang="en-US" altLang="zh-CN" sz="2000" dirty="0"/>
              <a:t>Pull request: </a:t>
            </a:r>
            <a:r>
              <a:rPr lang="zh-CN" altLang="en-US" sz="2000" dirty="0"/>
              <a:t>在同一</a:t>
            </a:r>
            <a:r>
              <a:rPr lang="en-US" altLang="zh-CN" sz="2000" dirty="0"/>
              <a:t>pull request</a:t>
            </a:r>
            <a:r>
              <a:rPr lang="zh-CN" altLang="en-US" sz="2000" dirty="0"/>
              <a:t>中寻找下一次成功的构建</a:t>
            </a:r>
            <a:endParaRPr lang="zh-CN" altLang="en-US" sz="2000" dirty="0"/>
          </a:p>
        </p:txBody>
      </p:sp>
      <p:sp>
        <p:nvSpPr>
          <p:cNvPr id="30" name="文本框 29"/>
          <p:cNvSpPr txBox="1"/>
          <p:nvPr/>
        </p:nvSpPr>
        <p:spPr>
          <a:xfrm>
            <a:off x="1841038" y="5641598"/>
            <a:ext cx="8394956" cy="461665"/>
          </a:xfrm>
          <a:prstGeom prst="rect">
            <a:avLst/>
          </a:prstGeom>
          <a:noFill/>
        </p:spPr>
        <p:txBody>
          <a:bodyPr wrap="square" rtlCol="0">
            <a:spAutoFit/>
          </a:bodyPr>
          <a:lstStyle/>
          <a:p>
            <a:r>
              <a:rPr lang="zh-CN" altLang="en-US" sz="2400" dirty="0"/>
              <a:t>修复基准 </a:t>
            </a:r>
            <a:r>
              <a:rPr lang="en-US" altLang="zh-CN" sz="2400" dirty="0"/>
              <a:t>=</a:t>
            </a:r>
            <a:r>
              <a:rPr lang="zh-CN" altLang="en-US" sz="2400" dirty="0"/>
              <a:t>修复后的程序源代码   </a:t>
            </a:r>
            <a:r>
              <a:rPr lang="en-US" altLang="zh-CN" sz="2400" dirty="0"/>
              <a:t>vs   </a:t>
            </a:r>
            <a:r>
              <a:rPr lang="zh-CN" altLang="en-US" sz="2400" dirty="0"/>
              <a:t>待修复程序源代码</a:t>
            </a:r>
            <a:endParaRPr lang="zh-CN" altLang="en-US" sz="2400" dirty="0"/>
          </a:p>
        </p:txBody>
      </p:sp>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9" name="矩形 28"/>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nvGraphicFramePr>
        <p:xfrm>
          <a:off x="659339" y="2273505"/>
          <a:ext cx="10026172" cy="4708745"/>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02</a:t>
            </a:r>
            <a:endParaRPr lang="zh-CN" altLang="en-US" sz="4000" u="sng" dirty="0">
              <a:solidFill>
                <a:srgbClr val="1A9895"/>
              </a:solidFill>
            </a:endParaRPr>
          </a:p>
        </p:txBody>
      </p:sp>
      <p:sp>
        <p:nvSpPr>
          <p:cNvPr id="3" name="矩形 2"/>
          <p:cNvSpPr/>
          <p:nvPr/>
        </p:nvSpPr>
        <p:spPr>
          <a:xfrm>
            <a:off x="1651000"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grpSp>
        <p:nvGrpSpPr>
          <p:cNvPr id="13" name="组合 12"/>
          <p:cNvGrpSpPr/>
          <p:nvPr/>
        </p:nvGrpSpPr>
        <p:grpSpPr>
          <a:xfrm>
            <a:off x="659339" y="1350864"/>
            <a:ext cx="10823150" cy="799946"/>
            <a:chOff x="659339" y="1350864"/>
            <a:chExt cx="10823150" cy="799946"/>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529213" y="1484428"/>
              <a:ext cx="3408305" cy="523220"/>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及修复基准筛选</a:t>
              </a:r>
              <a:endParaRPr lang="zh-CN" altLang="en-US" sz="2800" b="1" dirty="0">
                <a:solidFill>
                  <a:schemeClr val="tx1">
                    <a:lumMod val="75000"/>
                    <a:lumOff val="25000"/>
                  </a:schemeClr>
                </a:solidFill>
              </a:endParaRPr>
            </a:p>
          </p:txBody>
        </p:sp>
        <p:sp>
          <p:nvSpPr>
            <p:cNvPr id="22" name="矩形 21"/>
            <p:cNvSpPr/>
            <p:nvPr/>
          </p:nvSpPr>
          <p:spPr>
            <a:xfrm>
              <a:off x="8989499" y="1430489"/>
              <a:ext cx="2492990" cy="707886"/>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可重复性验证</a:t>
              </a:r>
              <a:endParaRPr lang="en-US" altLang="zh-CN" sz="2000" b="1" dirty="0">
                <a:solidFill>
                  <a:schemeClr val="tx1">
                    <a:lumMod val="75000"/>
                    <a:lumOff val="25000"/>
                  </a:schemeClr>
                </a:solidFill>
              </a:endParaRPr>
            </a:p>
            <a:p>
              <a:r>
                <a:rPr lang="zh-CN" altLang="en-US" sz="2000" b="1" dirty="0">
                  <a:solidFill>
                    <a:schemeClr val="tx1">
                      <a:lumMod val="75000"/>
                      <a:lumOff val="25000"/>
                    </a:schemeClr>
                  </a:solidFill>
                </a:rPr>
                <a:t>修复基准正确性验证</a:t>
              </a:r>
              <a:endParaRPr lang="zh-CN" altLang="en-US" sz="2000" b="1" dirty="0">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127" y="2557690"/>
            <a:ext cx="7518313" cy="1754326"/>
          </a:xfrm>
          <a:prstGeom prst="rect">
            <a:avLst/>
          </a:prstGeom>
          <a:noFill/>
        </p:spPr>
        <p:txBody>
          <a:bodyPr wrap="square" rtlCol="0">
            <a:spAutoFit/>
          </a:bodyPr>
          <a:lstStyle/>
          <a:p>
            <a:r>
              <a:rPr lang="en-US" altLang="zh-CN" sz="5400" b="1" dirty="0">
                <a:solidFill>
                  <a:schemeClr val="bg1"/>
                </a:solidFill>
              </a:rPr>
              <a:t>Part One</a:t>
            </a:r>
            <a:endParaRPr lang="en-US" altLang="zh-CN" sz="5400" b="1" dirty="0">
              <a:solidFill>
                <a:schemeClr val="bg1"/>
              </a:solidFill>
            </a:endParaRPr>
          </a:p>
          <a:p>
            <a:r>
              <a:rPr lang="zh-CN" altLang="en-US" sz="5400" b="1" dirty="0">
                <a:solidFill>
                  <a:schemeClr val="bg1"/>
                </a:solidFill>
              </a:rPr>
              <a:t>自动程序修复技术介绍</a:t>
            </a:r>
            <a:endParaRPr lang="en-US" altLang="zh-CN" sz="5400" b="1"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图片 5">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59339" y="1203909"/>
            <a:ext cx="11595747" cy="954107"/>
            <a:chOff x="659339" y="1203909"/>
            <a:chExt cx="11595747" cy="954107"/>
          </a:xfrm>
        </p:grpSpPr>
        <p:sp>
          <p:nvSpPr>
            <p:cNvPr id="14" name="燕尾形 13"/>
            <p:cNvSpPr/>
            <p:nvPr/>
          </p:nvSpPr>
          <p:spPr>
            <a:xfrm>
              <a:off x="659339" y="1361367"/>
              <a:ext cx="812269" cy="789443"/>
            </a:xfrm>
            <a:prstGeom prst="chevron">
              <a:avLst>
                <a:gd name="adj" fmla="val 65810"/>
              </a:avLst>
            </a:prstGeom>
            <a:solidFill>
              <a:schemeClr val="bg1">
                <a:lumMod val="65000"/>
              </a:schemeClr>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5" name="矩形 31"/>
            <p:cNvSpPr/>
            <p:nvPr/>
          </p:nvSpPr>
          <p:spPr>
            <a:xfrm>
              <a:off x="1201070" y="1397756"/>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1</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6" name="燕尾形 15"/>
            <p:cNvSpPr/>
            <p:nvPr/>
          </p:nvSpPr>
          <p:spPr>
            <a:xfrm>
              <a:off x="3223926" y="1361367"/>
              <a:ext cx="812269" cy="782743"/>
            </a:xfrm>
            <a:prstGeom prst="chevron">
              <a:avLst>
                <a:gd name="adj" fmla="val 65810"/>
              </a:avLst>
            </a:prstGeom>
            <a:solidFill>
              <a:srgbClr val="A1D3D0"/>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7" name="燕尾形 16"/>
            <p:cNvSpPr/>
            <p:nvPr/>
          </p:nvSpPr>
          <p:spPr>
            <a:xfrm>
              <a:off x="7620469" y="1350864"/>
              <a:ext cx="812269" cy="790348"/>
            </a:xfrm>
            <a:prstGeom prst="chevron">
              <a:avLst>
                <a:gd name="adj" fmla="val 65810"/>
              </a:avLst>
            </a:prstGeom>
            <a:solidFill>
              <a:srgbClr val="1A9895"/>
            </a:solid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18" name="矩形 31"/>
            <p:cNvSpPr/>
            <p:nvPr/>
          </p:nvSpPr>
          <p:spPr>
            <a:xfrm>
              <a:off x="3729232" y="1393953"/>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2</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19" name="矩形 31"/>
            <p:cNvSpPr/>
            <p:nvPr/>
          </p:nvSpPr>
          <p:spPr>
            <a:xfrm>
              <a:off x="8121196" y="1409492"/>
              <a:ext cx="717570" cy="717569"/>
            </a:xfrm>
            <a:prstGeom prst="ellipse">
              <a:avLst/>
            </a:prstGeom>
            <a:solidFill>
              <a:srgbClr val="E9E9E9"/>
            </a:solidFill>
            <a:ln w="25400" cap="flat" cmpd="sng" algn="ctr">
              <a:solidFill>
                <a:srgbClr val="1A9895"/>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1A9895"/>
                  </a:solidFill>
                  <a:effectLst/>
                  <a:uLnTx/>
                  <a:uFillTx/>
                  <a:latin typeface="+mj-ea"/>
                  <a:ea typeface="+mj-ea"/>
                  <a:cs typeface="+mn-cs"/>
                </a:rPr>
                <a:t>3</a:t>
              </a:r>
              <a:endParaRPr kumimoji="0" lang="zh-CN" altLang="en-US" sz="2400" b="1" i="0" u="none" strike="noStrike" kern="0" cap="none" spc="0" normalizeH="0" baseline="0" noProof="0" dirty="0">
                <a:ln>
                  <a:noFill/>
                </a:ln>
                <a:solidFill>
                  <a:srgbClr val="1A9895"/>
                </a:solidFill>
                <a:effectLst/>
                <a:uLnTx/>
                <a:uFillTx/>
                <a:latin typeface="+mj-ea"/>
                <a:ea typeface="+mj-ea"/>
                <a:cs typeface="+mn-cs"/>
              </a:endParaRPr>
            </a:p>
          </p:txBody>
        </p:sp>
        <p:sp>
          <p:nvSpPr>
            <p:cNvPr id="20" name="矩形 19"/>
            <p:cNvSpPr/>
            <p:nvPr/>
          </p:nvSpPr>
          <p:spPr>
            <a:xfrm>
              <a:off x="2013339" y="1549332"/>
              <a:ext cx="1210588" cy="400110"/>
            </a:xfrm>
            <a:prstGeom prst="rect">
              <a:avLst/>
            </a:prstGeom>
          </p:spPr>
          <p:txBody>
            <a:bodyPr wrap="none">
              <a:spAutoFit/>
            </a:bodyPr>
            <a:lstStyle/>
            <a:p>
              <a:r>
                <a:rPr lang="zh-CN" altLang="en-US" sz="2000" b="1" dirty="0">
                  <a:solidFill>
                    <a:schemeClr val="tx1">
                      <a:lumMod val="75000"/>
                      <a:lumOff val="25000"/>
                    </a:schemeClr>
                  </a:solidFill>
                </a:rPr>
                <a:t>项目筛选</a:t>
              </a:r>
              <a:endParaRPr lang="zh-CN" altLang="en-US" sz="2000" b="1" dirty="0">
                <a:solidFill>
                  <a:schemeClr val="tx1">
                    <a:lumMod val="75000"/>
                    <a:lumOff val="25000"/>
                  </a:schemeClr>
                </a:solidFill>
              </a:endParaRPr>
            </a:p>
          </p:txBody>
        </p:sp>
        <p:sp>
          <p:nvSpPr>
            <p:cNvPr id="21" name="矩形 20"/>
            <p:cNvSpPr/>
            <p:nvPr/>
          </p:nvSpPr>
          <p:spPr>
            <a:xfrm>
              <a:off x="4801329" y="1545983"/>
              <a:ext cx="2488182" cy="400110"/>
            </a:xfrm>
            <a:prstGeom prst="rect">
              <a:avLst/>
            </a:prstGeom>
          </p:spPr>
          <p:txBody>
            <a:bodyPr wrap="none">
              <a:spAutoFit/>
            </a:bodyPr>
            <a:lstStyle/>
            <a:p>
              <a:r>
                <a:rPr lang="en-US" altLang="zh-CN" sz="2000" b="1" dirty="0">
                  <a:solidFill>
                    <a:schemeClr val="tx1">
                      <a:lumMod val="75000"/>
                      <a:lumOff val="25000"/>
                    </a:schemeClr>
                  </a:solidFill>
                </a:rPr>
                <a:t>bug</a:t>
              </a:r>
              <a:r>
                <a:rPr lang="zh-CN" altLang="en-US" sz="2000" b="1" dirty="0">
                  <a:solidFill>
                    <a:schemeClr val="tx1">
                      <a:lumMod val="75000"/>
                      <a:lumOff val="25000"/>
                    </a:schemeClr>
                  </a:solidFill>
                </a:rPr>
                <a:t>及修复基准筛选</a:t>
              </a:r>
              <a:endParaRPr lang="zh-CN" altLang="en-US" sz="2000" b="1" dirty="0">
                <a:solidFill>
                  <a:schemeClr val="tx1">
                    <a:lumMod val="75000"/>
                    <a:lumOff val="25000"/>
                  </a:schemeClr>
                </a:solidFill>
              </a:endParaRPr>
            </a:p>
          </p:txBody>
        </p:sp>
        <p:sp>
          <p:nvSpPr>
            <p:cNvPr id="22" name="矩形 21"/>
            <p:cNvSpPr/>
            <p:nvPr/>
          </p:nvSpPr>
          <p:spPr>
            <a:xfrm>
              <a:off x="8838766" y="1203909"/>
              <a:ext cx="3416320" cy="954107"/>
            </a:xfrm>
            <a:prstGeom prst="rect">
              <a:avLst/>
            </a:prstGeom>
          </p:spPr>
          <p:txBody>
            <a:bodyPr wrap="none">
              <a:spAutoFit/>
            </a:bodyPr>
            <a:lstStyle/>
            <a:p>
              <a:r>
                <a:rPr lang="en-US" altLang="zh-CN" sz="2800" b="1" dirty="0">
                  <a:solidFill>
                    <a:schemeClr val="tx1">
                      <a:lumMod val="75000"/>
                      <a:lumOff val="25000"/>
                    </a:schemeClr>
                  </a:solidFill>
                </a:rPr>
                <a:t>bug</a:t>
              </a:r>
              <a:r>
                <a:rPr lang="zh-CN" altLang="en-US" sz="2800" b="1" dirty="0">
                  <a:solidFill>
                    <a:schemeClr val="tx1">
                      <a:lumMod val="75000"/>
                      <a:lumOff val="25000"/>
                    </a:schemeClr>
                  </a:solidFill>
                </a:rPr>
                <a:t>可重复性验证</a:t>
              </a:r>
              <a:endParaRPr lang="en-US" altLang="zh-CN" sz="2800" b="1" dirty="0">
                <a:solidFill>
                  <a:schemeClr val="tx1">
                    <a:lumMod val="75000"/>
                    <a:lumOff val="25000"/>
                  </a:schemeClr>
                </a:solidFill>
              </a:endParaRPr>
            </a:p>
            <a:p>
              <a:r>
                <a:rPr lang="zh-CN" altLang="en-US" sz="2800" b="1" dirty="0">
                  <a:solidFill>
                    <a:schemeClr val="tx1">
                      <a:lumMod val="75000"/>
                      <a:lumOff val="25000"/>
                    </a:schemeClr>
                  </a:solidFill>
                </a:rPr>
                <a:t>修复基准正确性验证</a:t>
              </a:r>
              <a:endParaRPr lang="zh-CN" altLang="en-US" sz="2800" b="1" dirty="0">
                <a:solidFill>
                  <a:schemeClr val="tx1">
                    <a:lumMod val="75000"/>
                    <a:lumOff val="25000"/>
                  </a:schemeClr>
                </a:solidFill>
              </a:endParaRPr>
            </a:p>
          </p:txBody>
        </p:sp>
      </p:grpSp>
      <p:graphicFrame>
        <p:nvGraphicFramePr>
          <p:cNvPr id="6" name="图示 5"/>
          <p:cNvGraphicFramePr/>
          <p:nvPr/>
        </p:nvGraphicFramePr>
        <p:xfrm>
          <a:off x="1841169" y="2651836"/>
          <a:ext cx="8535283" cy="351042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 name="文本框 22"/>
          <p:cNvSpPr txBox="1"/>
          <p:nvPr/>
        </p:nvSpPr>
        <p:spPr>
          <a:xfrm>
            <a:off x="785794" y="402923"/>
            <a:ext cx="1785956" cy="707886"/>
          </a:xfrm>
          <a:prstGeom prst="rect">
            <a:avLst/>
          </a:prstGeom>
          <a:noFill/>
        </p:spPr>
        <p:txBody>
          <a:bodyPr wrap="square" rtlCol="0">
            <a:spAutoFit/>
          </a:bodyPr>
          <a:lstStyle/>
          <a:p>
            <a:r>
              <a:rPr lang="en-US" altLang="zh-CN" sz="4000" b="1" u="sng" dirty="0">
                <a:solidFill>
                  <a:srgbClr val="1A9895"/>
                </a:solidFill>
              </a:rPr>
              <a:t>02-2</a:t>
            </a:r>
            <a:endParaRPr lang="zh-CN" altLang="en-US" sz="4000" u="sng" dirty="0">
              <a:solidFill>
                <a:srgbClr val="1A9895"/>
              </a:solidFill>
            </a:endParaRPr>
          </a:p>
        </p:txBody>
      </p:sp>
      <p:sp>
        <p:nvSpPr>
          <p:cNvPr id="24" name="矩形 23"/>
          <p:cNvSpPr/>
          <p:nvPr/>
        </p:nvSpPr>
        <p:spPr>
          <a:xfrm>
            <a:off x="2092925"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测试集构建</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574127" y="2557690"/>
            <a:ext cx="5826291" cy="2585323"/>
          </a:xfrm>
          <a:prstGeom prst="rect">
            <a:avLst/>
          </a:prstGeom>
          <a:noFill/>
        </p:spPr>
        <p:txBody>
          <a:bodyPr wrap="square" rtlCol="0">
            <a:spAutoFit/>
          </a:bodyPr>
          <a:lstStyle/>
          <a:p>
            <a:r>
              <a:rPr lang="en-US" altLang="zh-CN" sz="5400" b="1" dirty="0">
                <a:solidFill>
                  <a:schemeClr val="bg1"/>
                </a:solidFill>
              </a:rPr>
              <a:t>Part TWO-03</a:t>
            </a:r>
            <a:endParaRPr lang="en-US" altLang="zh-CN" sz="5400" b="1" dirty="0">
              <a:solidFill>
                <a:schemeClr val="bg1"/>
              </a:solidFill>
            </a:endParaRPr>
          </a:p>
          <a:p>
            <a:r>
              <a:rPr lang="zh-CN" altLang="en-US" sz="5400" dirty="0">
                <a:solidFill>
                  <a:schemeClr val="bg1"/>
                </a:solidFill>
              </a:rPr>
              <a:t>实证研究</a:t>
            </a:r>
            <a:endParaRPr lang="zh-CN" altLang="en-US" sz="5400" dirty="0">
              <a:solidFill>
                <a:schemeClr val="bg1"/>
              </a:solidFill>
            </a:endParaRPr>
          </a:p>
          <a:p>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图片 4">
            <a:hlinkClick r:id="rId1"/>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267945" y="6528587"/>
            <a:ext cx="1498452" cy="199794"/>
          </a:xfrm>
          <a:prstGeom prst="rect">
            <a:avLst/>
          </a:prstGeom>
          <a:solidFill>
            <a:srgbClr val="1A9895"/>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4" name="矩形 3"/>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graphicFrame>
        <p:nvGraphicFramePr>
          <p:cNvPr id="2" name="表格 1"/>
          <p:cNvGraphicFramePr>
            <a:graphicFrameLocks noGrp="1"/>
          </p:cNvGraphicFramePr>
          <p:nvPr/>
        </p:nvGraphicFramePr>
        <p:xfrm>
          <a:off x="349858" y="1433022"/>
          <a:ext cx="11624806" cy="4737188"/>
        </p:xfrm>
        <a:graphic>
          <a:graphicData uri="http://schemas.openxmlformats.org/drawingml/2006/table">
            <a:tbl>
              <a:tblPr firstRow="1" firstCol="1" bandRow="1">
                <a:tableStyleId>{5C22544A-7EE6-4342-B048-85BDC9FD1C3A}</a:tableStyleId>
              </a:tblPr>
              <a:tblGrid>
                <a:gridCol w="2785024"/>
                <a:gridCol w="1035142"/>
                <a:gridCol w="1519851"/>
                <a:gridCol w="1478774"/>
                <a:gridCol w="1413050"/>
                <a:gridCol w="3392965"/>
              </a:tblGrid>
              <a:tr h="1153683">
                <a:tc>
                  <a:txBody>
                    <a:bodyPr/>
                    <a:lstStyle/>
                    <a:p>
                      <a:pPr algn="ctr">
                        <a:lnSpc>
                          <a:spcPct val="150000"/>
                        </a:lnSpc>
                        <a:spcAft>
                          <a:spcPts val="0"/>
                        </a:spcAft>
                      </a:pPr>
                      <a:r>
                        <a:rPr lang="zh-CN" sz="1600" kern="100" dirty="0">
                          <a:effectLst/>
                        </a:rPr>
                        <a:t>项目</a:t>
                      </a:r>
                      <a:endParaRPr lang="zh-CN" sz="1600" kern="100" dirty="0">
                        <a:effectLst/>
                      </a:endParaRPr>
                    </a:p>
                    <a:p>
                      <a:pPr algn="ctr">
                        <a:lnSpc>
                          <a:spcPct val="150000"/>
                        </a:lnSpc>
                        <a:spcAft>
                          <a:spcPts val="0"/>
                        </a:spcAft>
                      </a:pPr>
                      <a:r>
                        <a:rPr lang="en-US" sz="1600" kern="100" dirty="0">
                          <a:effectLst/>
                        </a:rPr>
                        <a:t>Project</a:t>
                      </a:r>
                      <a:endParaRPr lang="zh-CN" sz="1600" kern="100" dirty="0">
                        <a:effectLst/>
                      </a:endParaRPr>
                    </a:p>
                    <a:p>
                      <a:pPr algn="ctr">
                        <a:lnSpc>
                          <a:spcPct val="150000"/>
                        </a:lnSpc>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en-US" sz="1600" kern="100" dirty="0">
                          <a:effectLst/>
                        </a:rPr>
                        <a:t>Bug</a:t>
                      </a:r>
                      <a:r>
                        <a:rPr lang="zh-CN" sz="1600" kern="100" dirty="0">
                          <a:effectLst/>
                        </a:rPr>
                        <a:t>数</a:t>
                      </a:r>
                      <a:endParaRPr lang="zh-CN" sz="1600" kern="100" dirty="0">
                        <a:effectLst/>
                      </a:endParaRPr>
                    </a:p>
                    <a:p>
                      <a:pPr algn="just">
                        <a:lnSpc>
                          <a:spcPct val="150000"/>
                        </a:lnSpc>
                        <a:spcAft>
                          <a:spcPts val="0"/>
                        </a:spcAft>
                      </a:pPr>
                      <a:r>
                        <a:rPr lang="en-US" sz="1600" kern="100" dirty="0">
                          <a:effectLst/>
                        </a:rPr>
                        <a:t>Defects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源代码行数</a:t>
                      </a:r>
                      <a:r>
                        <a:rPr lang="en-US" sz="1600" kern="100" dirty="0">
                          <a:effectLst/>
                        </a:rPr>
                        <a:t>(</a:t>
                      </a:r>
                      <a:r>
                        <a:rPr lang="zh-CN" sz="1600" kern="100" dirty="0">
                          <a:effectLst/>
                        </a:rPr>
                        <a:t>千行</a:t>
                      </a:r>
                      <a:r>
                        <a:rPr lang="en-US" sz="1600" kern="100" dirty="0">
                          <a:effectLst/>
                        </a:rPr>
                        <a:t>)</a:t>
                      </a:r>
                      <a:r>
                        <a:rPr lang="en-US" sz="1600" kern="100" dirty="0" err="1">
                          <a:effectLst/>
                        </a:rPr>
                        <a:t>kLOC</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just">
                        <a:lnSpc>
                          <a:spcPct val="150000"/>
                        </a:lnSpc>
                        <a:spcAft>
                          <a:spcPts val="0"/>
                        </a:spcAft>
                      </a:pPr>
                      <a:r>
                        <a:rPr lang="zh-CN" sz="1600" kern="100" dirty="0">
                          <a:effectLst/>
                        </a:rPr>
                        <a:t>开发者人数</a:t>
                      </a:r>
                      <a:endParaRPr lang="zh-CN" sz="1600" kern="100" dirty="0">
                        <a:effectLst/>
                      </a:endParaRPr>
                    </a:p>
                    <a:p>
                      <a:pPr algn="just">
                        <a:lnSpc>
                          <a:spcPct val="150000"/>
                        </a:lnSpc>
                        <a:spcAft>
                          <a:spcPts val="0"/>
                        </a:spcAft>
                      </a:pPr>
                      <a:r>
                        <a:rPr lang="en-US" sz="1600" kern="100" dirty="0">
                          <a:effectLst/>
                        </a:rPr>
                        <a:t>Contributors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测试用例数</a:t>
                      </a:r>
                      <a:endParaRPr lang="zh-CN" sz="1600" kern="100" dirty="0">
                        <a:effectLst/>
                      </a:endParaRPr>
                    </a:p>
                    <a:p>
                      <a:pPr algn="ctr">
                        <a:lnSpc>
                          <a:spcPct val="150000"/>
                        </a:lnSpc>
                        <a:spcAft>
                          <a:spcPts val="0"/>
                        </a:spcAft>
                      </a:pPr>
                      <a:r>
                        <a:rPr lang="en-US" sz="1600" kern="100" dirty="0">
                          <a:effectLst/>
                        </a:rPr>
                        <a:t>test cases</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sz="1600" kern="100" dirty="0">
                          <a:effectLst/>
                        </a:rPr>
                        <a:t>描述</a:t>
                      </a:r>
                      <a:endParaRPr lang="zh-CN" sz="1600" kern="100" dirty="0">
                        <a:effectLst/>
                      </a:endParaRPr>
                    </a:p>
                    <a:p>
                      <a:pPr algn="ctr">
                        <a:lnSpc>
                          <a:spcPct val="150000"/>
                        </a:lnSpc>
                        <a:spcAft>
                          <a:spcPts val="0"/>
                        </a:spcAft>
                      </a:pPr>
                      <a:r>
                        <a:rPr lang="en-US" sz="1600" kern="100" dirty="0">
                          <a:effectLst/>
                        </a:rPr>
                        <a:t>description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r>
              <a:tr h="400314">
                <a:tc>
                  <a:txBody>
                    <a:bodyPr/>
                    <a:lstStyle/>
                    <a:p>
                      <a:pPr algn="ctr">
                        <a:lnSpc>
                          <a:spcPct val="150000"/>
                        </a:lnSpc>
                        <a:spcAft>
                          <a:spcPts val="0"/>
                        </a:spcAft>
                      </a:pPr>
                      <a:r>
                        <a:rPr lang="en-US" sz="1600" kern="100" dirty="0" err="1">
                          <a:effectLst/>
                        </a:rPr>
                        <a:t>brettwooldridge</a:t>
                      </a:r>
                      <a:r>
                        <a:rPr lang="en-US" sz="1600" kern="100" dirty="0">
                          <a:effectLst/>
                        </a:rPr>
                        <a:t>/</a:t>
                      </a:r>
                      <a:r>
                        <a:rPr lang="en-US" sz="1600" kern="100" dirty="0" err="1">
                          <a:effectLst/>
                        </a:rPr>
                        <a:t>HikariCP</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zh-CN" sz="1600" kern="100" dirty="0">
                          <a:effectLst/>
                        </a:rPr>
                        <a:t>高性能</a:t>
                      </a:r>
                      <a:r>
                        <a:rPr lang="en-US" sz="1600" kern="100" dirty="0" err="1">
                          <a:effectLst/>
                        </a:rPr>
                        <a:t>JDBC</a:t>
                      </a:r>
                      <a:r>
                        <a:rPr lang="zh-CN" sz="1600" kern="100" dirty="0">
                          <a:effectLst/>
                        </a:rPr>
                        <a:t>连接池</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datacleaner</a:t>
                      </a:r>
                      <a:r>
                        <a:rPr lang="en-US" sz="1600" kern="100" dirty="0">
                          <a:effectLst/>
                        </a:rPr>
                        <a:t>/</a:t>
                      </a:r>
                      <a:r>
                        <a:rPr lang="en-US" sz="1600" kern="100" dirty="0" err="1">
                          <a:effectLst/>
                        </a:rPr>
                        <a:t>DataCleaner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131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392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zh-CN" sz="1600" kern="100" dirty="0">
                          <a:effectLst/>
                        </a:rPr>
                        <a:t>数据质量管理</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err="1">
                          <a:effectLst/>
                        </a:rPr>
                        <a:t>alibaba</a:t>
                      </a:r>
                      <a:r>
                        <a:rPr lang="en-US" sz="1600" kern="100" dirty="0">
                          <a:effectLst/>
                        </a:rPr>
                        <a:t>/</a:t>
                      </a:r>
                      <a:r>
                        <a:rPr lang="en-US" sz="1600" kern="100" dirty="0" err="1">
                          <a:effectLst/>
                        </a:rPr>
                        <a:t>fastjson</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149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69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2375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JSON</a:t>
                      </a:r>
                      <a:r>
                        <a:rPr lang="zh-CN" sz="1600" kern="100" dirty="0">
                          <a:effectLst/>
                        </a:rPr>
                        <a:t>解析器</a:t>
                      </a:r>
                      <a:r>
                        <a:rPr lang="en-US" sz="1600" kern="100" dirty="0">
                          <a:effectLst/>
                        </a:rPr>
                        <a:t>/</a:t>
                      </a:r>
                      <a:r>
                        <a:rPr lang="zh-CN" sz="1600" kern="100" dirty="0">
                          <a:effectLst/>
                        </a:rPr>
                        <a:t>生成器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jamesagnew</a:t>
                      </a:r>
                      <a:r>
                        <a:rPr lang="en-US" sz="1600" kern="100" dirty="0">
                          <a:effectLst/>
                        </a:rPr>
                        <a:t>/</a:t>
                      </a:r>
                      <a:r>
                        <a:rPr lang="en-US" sz="1600" kern="100" dirty="0" err="1">
                          <a:effectLst/>
                        </a:rPr>
                        <a:t>hapi-fhir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5</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1861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59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743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err="1">
                          <a:effectLst/>
                        </a:rPr>
                        <a:t>HL7</a:t>
                      </a:r>
                      <a:r>
                        <a:rPr lang="en-US" sz="1600" kern="100" dirty="0">
                          <a:effectLst/>
                        </a:rPr>
                        <a:t> </a:t>
                      </a:r>
                      <a:r>
                        <a:rPr lang="en-US" sz="1600" kern="100" dirty="0" err="1">
                          <a:effectLst/>
                        </a:rPr>
                        <a:t>FHIR</a:t>
                      </a:r>
                      <a:r>
                        <a:rPr lang="en-US" sz="1600" kern="100" baseline="30000" dirty="0" err="1">
                          <a:effectLst/>
                        </a:rPr>
                        <a:t>a</a:t>
                      </a:r>
                      <a:r>
                        <a:rPr lang="zh-CN" sz="1600" kern="100" dirty="0">
                          <a:effectLst/>
                        </a:rPr>
                        <a:t>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err="1">
                          <a:effectLst/>
                        </a:rPr>
                        <a:t>owlcs</a:t>
                      </a:r>
                      <a:r>
                        <a:rPr lang="en-US" sz="1600" kern="100" dirty="0">
                          <a:effectLst/>
                        </a:rPr>
                        <a:t>/</a:t>
                      </a:r>
                      <a:r>
                        <a:rPr lang="en-US" sz="1600" kern="100" dirty="0" err="1">
                          <a:effectLst/>
                        </a:rPr>
                        <a:t>owlapi</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154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16</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264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err="1">
                          <a:effectLst/>
                        </a:rPr>
                        <a:t>W3C</a:t>
                      </a:r>
                      <a:r>
                        <a:rPr lang="en-US" sz="1600" kern="100" dirty="0">
                          <a:effectLst/>
                        </a:rPr>
                        <a:t> Web Ontology</a:t>
                      </a:r>
                      <a:r>
                        <a:rPr lang="zh-CN" sz="1600" kern="100" dirty="0">
                          <a:effectLst/>
                        </a:rPr>
                        <a:t>语言接口</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tananaev</a:t>
                      </a:r>
                      <a:r>
                        <a:rPr lang="en-US" sz="1600" kern="100" dirty="0">
                          <a:effectLst/>
                        </a:rPr>
                        <a:t>/</a:t>
                      </a:r>
                      <a:r>
                        <a:rPr lang="en-US" sz="1600" kern="100" dirty="0" err="1">
                          <a:effectLst/>
                        </a:rPr>
                        <a:t>traccar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49</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73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a:effectLst/>
                        </a:rPr>
                        <a:t>251</a:t>
                      </a:r>
                      <a:endParaRPr lang="zh-CN" sz="1600" kern="10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GPS</a:t>
                      </a:r>
                      <a:r>
                        <a:rPr lang="zh-CN" sz="1600" kern="100" dirty="0">
                          <a:effectLst/>
                        </a:rPr>
                        <a:t>跟踪系统</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400314">
                <a:tc>
                  <a:txBody>
                    <a:bodyPr/>
                    <a:lstStyle/>
                    <a:p>
                      <a:pPr algn="ctr">
                        <a:lnSpc>
                          <a:spcPct val="150000"/>
                        </a:lnSpc>
                        <a:spcAft>
                          <a:spcPts val="0"/>
                        </a:spcAft>
                      </a:pPr>
                      <a:r>
                        <a:rPr lang="en-US" sz="1600" kern="100" dirty="0">
                          <a:effectLst/>
                        </a:rPr>
                        <a:t>apache/</a:t>
                      </a:r>
                      <a:r>
                        <a:rPr lang="en-US" sz="1600" kern="100" dirty="0" err="1">
                          <a:effectLst/>
                        </a:rPr>
                        <a:t>pdfbox</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489</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PDF</a:t>
                      </a:r>
                      <a:r>
                        <a:rPr lang="zh-CN" sz="1600" kern="100" dirty="0">
                          <a:effectLst/>
                        </a:rPr>
                        <a:t>文件库</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r h="400314">
                <a:tc>
                  <a:txBody>
                    <a:bodyPr/>
                    <a:lstStyle/>
                    <a:p>
                      <a:pPr algn="ctr">
                        <a:lnSpc>
                          <a:spcPct val="150000"/>
                        </a:lnSpc>
                        <a:spcAft>
                          <a:spcPts val="0"/>
                        </a:spcAft>
                      </a:pPr>
                      <a:r>
                        <a:rPr lang="en-US" sz="1600" kern="100" dirty="0" err="1">
                          <a:effectLst/>
                        </a:rPr>
                        <a:t>caelum</a:t>
                      </a:r>
                      <a:r>
                        <a:rPr lang="en-US" sz="1600" kern="100" dirty="0">
                          <a:effectLst/>
                        </a:rPr>
                        <a:t>/</a:t>
                      </a:r>
                      <a:r>
                        <a:rPr lang="en-US" sz="1600" kern="100" dirty="0" err="1">
                          <a:effectLst/>
                        </a:rPr>
                        <a:t>vraptor4</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92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53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487</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c>
                  <a:txBody>
                    <a:bodyPr/>
                    <a:lstStyle/>
                    <a:p>
                      <a:pPr algn="ctr">
                        <a:lnSpc>
                          <a:spcPct val="150000"/>
                        </a:lnSpc>
                        <a:spcAft>
                          <a:spcPts val="0"/>
                        </a:spcAft>
                      </a:pPr>
                      <a:r>
                        <a:rPr lang="en-US" sz="1600" kern="100" dirty="0">
                          <a:effectLst/>
                        </a:rPr>
                        <a:t>Web </a:t>
                      </a:r>
                      <a:r>
                        <a:rPr lang="en-US" sz="1600" kern="100" dirty="0" err="1">
                          <a:effectLst/>
                        </a:rPr>
                        <a:t>MVC</a:t>
                      </a:r>
                      <a:r>
                        <a:rPr lang="zh-CN" sz="1600" kern="100" dirty="0">
                          <a:effectLst/>
                        </a:rPr>
                        <a:t>框架</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tc>
              </a:tr>
              <a:tr h="380993">
                <a:tc>
                  <a:txBody>
                    <a:bodyPr/>
                    <a:lstStyle/>
                    <a:p>
                      <a:pPr algn="ctr">
                        <a:lnSpc>
                          <a:spcPct val="150000"/>
                        </a:lnSpc>
                        <a:spcAft>
                          <a:spcPts val="0"/>
                        </a:spcAft>
                      </a:pPr>
                      <a:r>
                        <a:rPr lang="en-US" sz="1600" kern="100" dirty="0">
                          <a:effectLst/>
                        </a:rPr>
                        <a:t>google/closure-compiler</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sz="1600" kern="100" dirty="0">
                          <a:effectLst/>
                        </a:rPr>
                        <a:t>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72</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23</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191</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600" kern="100" dirty="0">
                          <a:effectLst/>
                        </a:rPr>
                        <a:t>JavaScript</a:t>
                      </a:r>
                      <a:r>
                        <a:rPr lang="zh-CN" sz="1600" kern="100" dirty="0">
                          <a:effectLst/>
                        </a:rPr>
                        <a:t>检查器及优化器</a:t>
                      </a:r>
                      <a:endParaRPr lang="zh-CN" sz="1600" kern="100" dirty="0">
                        <a:effectLst/>
                        <a:latin typeface="Times New Roman" panose="02020603050405020304" pitchFamily="18" charset="0"/>
                        <a:ea typeface="宋体" panose="02010600030101010101" pitchFamily="2" charset="-122"/>
                      </a:endParaRPr>
                    </a:p>
                  </a:txBody>
                  <a:tcPr marL="49730" marR="49730" marT="0" marB="0" anchor="ctr">
                    <a:solidFill>
                      <a:srgbClr val="A1D3D0"/>
                    </a:solidFill>
                  </a:tcPr>
                </a:tc>
              </a:tr>
            </a:tbl>
          </a:graphicData>
        </a:graphic>
      </p:graphicFrame>
      <p:sp>
        <p:nvSpPr>
          <p:cNvPr id="5" name="文本框 4"/>
          <p:cNvSpPr txBox="1"/>
          <p:nvPr/>
        </p:nvSpPr>
        <p:spPr>
          <a:xfrm>
            <a:off x="3454842" y="787643"/>
            <a:ext cx="5414838" cy="461665"/>
          </a:xfrm>
          <a:prstGeom prst="rect">
            <a:avLst/>
          </a:prstGeom>
          <a:noFill/>
        </p:spPr>
        <p:txBody>
          <a:bodyPr wrap="square" rtlCol="0">
            <a:spAutoFit/>
          </a:bodyPr>
          <a:lstStyle/>
          <a:p>
            <a:r>
              <a:rPr lang="zh-CN" altLang="en-US" sz="2400" dirty="0"/>
              <a:t>为测试集提供较多数据的项目细节信息</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6" name="矩形 5"/>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58741" y="1351722"/>
            <a:ext cx="10392355" cy="461665"/>
          </a:xfrm>
          <a:prstGeom prst="rect">
            <a:avLst/>
          </a:prstGeom>
          <a:noFill/>
        </p:spPr>
        <p:txBody>
          <a:bodyPr wrap="square" rtlCol="0">
            <a:spAutoFit/>
          </a:bodyPr>
          <a:lstStyle/>
          <a:p>
            <a:r>
              <a:rPr lang="zh-CN" altLang="en-US" sz="2400" dirty="0"/>
              <a:t>该</a:t>
            </a:r>
            <a:r>
              <a:rPr lang="zh-CN" altLang="zh-CN" sz="2400" dirty="0"/>
              <a:t>测试集与</a:t>
            </a:r>
            <a:r>
              <a:rPr lang="en-US" altLang="zh-CN" sz="2400" dirty="0" err="1"/>
              <a:t>Defect4J</a:t>
            </a:r>
            <a:r>
              <a:rPr lang="zh-CN" altLang="zh-CN" sz="2400" dirty="0"/>
              <a:t>测试集中覆盖</a:t>
            </a:r>
            <a:r>
              <a:rPr lang="en-US" altLang="zh-CN" sz="2400" dirty="0"/>
              <a:t>bug</a:t>
            </a:r>
            <a:r>
              <a:rPr lang="zh-CN" altLang="zh-CN" sz="2400" dirty="0"/>
              <a:t>的测试用例有什么区别？</a:t>
            </a:r>
            <a:endParaRPr lang="zh-CN" altLang="zh-CN" sz="2400" dirty="0"/>
          </a:p>
        </p:txBody>
      </p:sp>
      <p:graphicFrame>
        <p:nvGraphicFramePr>
          <p:cNvPr id="8" name="表格 7"/>
          <p:cNvGraphicFramePr>
            <a:graphicFrameLocks noGrp="1"/>
          </p:cNvGraphicFramePr>
          <p:nvPr/>
        </p:nvGraphicFramePr>
        <p:xfrm>
          <a:off x="524786" y="2075461"/>
          <a:ext cx="11060264" cy="4237874"/>
        </p:xfrm>
        <a:graphic>
          <a:graphicData uri="http://schemas.openxmlformats.org/drawingml/2006/table">
            <a:tbl>
              <a:tblPr firstRow="1" firstCol="1" bandRow="1">
                <a:tableStyleId>{5C22544A-7EE6-4342-B048-85BDC9FD1C3A}</a:tableStyleId>
              </a:tblPr>
              <a:tblGrid>
                <a:gridCol w="5667702"/>
                <a:gridCol w="1353521"/>
                <a:gridCol w="2176260"/>
                <a:gridCol w="1862781"/>
              </a:tblGrid>
              <a:tr h="1198394">
                <a:tc>
                  <a:txBody>
                    <a:bodyPr/>
                    <a:lstStyle/>
                    <a:p>
                      <a:pPr algn="ctr">
                        <a:lnSpc>
                          <a:spcPct val="150000"/>
                        </a:lnSpc>
                        <a:spcAft>
                          <a:spcPts val="0"/>
                        </a:spcAft>
                      </a:pPr>
                      <a:r>
                        <a:rPr lang="zh-CN" altLang="en-US" sz="1800" b="1" kern="100" dirty="0">
                          <a:effectLst/>
                          <a:latin typeface="+mn-lt"/>
                        </a:rPr>
                        <a:t>反映测试用例特点的统计指标</a:t>
                      </a:r>
                      <a:r>
                        <a:rPr lang="en-US" sz="1800" b="1" kern="100" dirty="0">
                          <a:effectLst/>
                          <a:latin typeface="+mn-lt"/>
                        </a:rPr>
                        <a:t> </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a:effectLst/>
                          <a:latin typeface="+mn-lt"/>
                          <a:ea typeface="宋体" panose="02010600030101010101" pitchFamily="2" charset="-122"/>
                        </a:rPr>
                        <a:t>ID</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zh-CN" altLang="en-US" sz="1800" b="1" kern="100">
                          <a:effectLst/>
                          <a:latin typeface="+mn-ea"/>
                          <a:ea typeface="+mn-ea"/>
                        </a:rPr>
                        <a:t>该</a:t>
                      </a:r>
                      <a:r>
                        <a:rPr lang="zh-CN" altLang="en-US" sz="1800" b="1" kern="100">
                          <a:effectLst/>
                          <a:latin typeface="+mn-ea"/>
                          <a:ea typeface="+mn-ea"/>
                        </a:rPr>
                        <a:t>测试集</a:t>
                      </a:r>
                      <a:endParaRPr lang="en-US" altLang="zh-CN" sz="1800" b="1" kern="100">
                        <a:effectLst/>
                        <a:latin typeface="+mn-ea"/>
                        <a:ea typeface="+mn-ea"/>
                      </a:endParaRPr>
                    </a:p>
                    <a:p>
                      <a:pPr algn="ctr">
                        <a:lnSpc>
                          <a:spcPct val="150000"/>
                        </a:lnSpc>
                        <a:spcAft>
                          <a:spcPts val="0"/>
                        </a:spcAft>
                      </a:pPr>
                      <a:r>
                        <a:rPr lang="zh-CN" altLang="en-US" sz="1800" b="1" kern="100">
                          <a:effectLst/>
                          <a:latin typeface="+mn-ea"/>
                          <a:ea typeface="+mn-ea"/>
                        </a:rPr>
                        <a:t>平均值</a:t>
                      </a:r>
                      <a:endParaRPr lang="zh-CN" sz="1800" b="1" kern="100" dirty="0">
                        <a:effectLst/>
                        <a:latin typeface="+mn-ea"/>
                        <a:ea typeface="+mn-ea"/>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j-ea"/>
                          <a:ea typeface="+mj-ea"/>
                        </a:rPr>
                        <a:t>Defect4J</a:t>
                      </a:r>
                      <a:endParaRPr lang="en-US" altLang="zh-CN" sz="1800" b="1" kern="100" dirty="0">
                        <a:effectLst/>
                        <a:latin typeface="+mj-ea"/>
                        <a:ea typeface="+mj-ea"/>
                      </a:endParaRPr>
                    </a:p>
                    <a:p>
                      <a:pPr algn="ctr">
                        <a:lnSpc>
                          <a:spcPct val="150000"/>
                        </a:lnSpc>
                        <a:spcAft>
                          <a:spcPts val="0"/>
                        </a:spcAft>
                      </a:pPr>
                      <a:r>
                        <a:rPr lang="zh-CN" altLang="en-US" sz="1800" b="1" kern="100" dirty="0">
                          <a:effectLst/>
                          <a:latin typeface="+mj-ea"/>
                          <a:ea typeface="+mj-ea"/>
                        </a:rPr>
                        <a:t>平均值</a:t>
                      </a:r>
                      <a:endParaRPr lang="zh-CN" sz="1800" b="1" kern="100" dirty="0">
                        <a:effectLst/>
                        <a:latin typeface="+mj-ea"/>
                        <a:ea typeface="+mj-ea"/>
                      </a:endParaRPr>
                    </a:p>
                  </a:txBody>
                  <a:tcPr marL="49730" marR="49730" marT="0" marB="0" anchor="ctr">
                    <a:solidFill>
                      <a:srgbClr val="1A9895"/>
                    </a:solidFill>
                  </a:tcPr>
                </a:tc>
              </a:tr>
              <a:tr h="759870">
                <a:tc>
                  <a:txBody>
                    <a:bodyPr/>
                    <a:lstStyle/>
                    <a:p>
                      <a:pPr algn="ctr">
                        <a:lnSpc>
                          <a:spcPct val="150000"/>
                        </a:lnSpc>
                        <a:spcAft>
                          <a:spcPts val="0"/>
                        </a:spcAft>
                      </a:pPr>
                      <a:r>
                        <a:rPr lang="zh-CN" altLang="zh-CN" sz="1800" b="1" dirty="0">
                          <a:latin typeface="+mn-lt"/>
                        </a:rPr>
                        <a:t>覆盖</a:t>
                      </a:r>
                      <a:r>
                        <a:rPr lang="en-US" altLang="zh-CN" sz="1800" b="1" dirty="0">
                          <a:latin typeface="+mn-lt"/>
                        </a:rPr>
                        <a:t>bug</a:t>
                      </a:r>
                      <a:r>
                        <a:rPr lang="zh-CN" altLang="zh-CN" sz="1800" b="1" dirty="0">
                          <a:latin typeface="+mn-lt"/>
                        </a:rPr>
                        <a:t>的测试用例数的平均值</a:t>
                      </a:r>
                      <a:endParaRPr lang="zh-CN" sz="1800" b="1" kern="100" dirty="0">
                        <a:effectLst/>
                        <a:latin typeface="+mn-lt"/>
                        <a:ea typeface="宋体" panose="02010600030101010101" pitchFamily="2" charset="-122"/>
                      </a:endParaRPr>
                    </a:p>
                  </a:txBody>
                  <a:tcPr marL="49730" marR="49730" marT="0" marB="0" anchor="ctr">
                    <a:solidFill>
                      <a:srgbClr val="1A9895"/>
                    </a:solidFill>
                  </a:tcPr>
                </a:tc>
                <a:tc>
                  <a:txBody>
                    <a:bodyPr/>
                    <a:lstStyle/>
                    <a:p>
                      <a:pPr algn="ctr">
                        <a:lnSpc>
                          <a:spcPct val="150000"/>
                        </a:lnSpc>
                        <a:spcAft>
                          <a:spcPts val="0"/>
                        </a:spcAft>
                      </a:pPr>
                      <a:r>
                        <a:rPr lang="en-US" altLang="zh-CN" sz="1800" b="1" kern="100" dirty="0" err="1">
                          <a:effectLst/>
                          <a:latin typeface="+mn-lt"/>
                          <a:ea typeface="宋体" panose="02010600030101010101" pitchFamily="2" charset="-122"/>
                        </a:rPr>
                        <a:t>S1</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sz="1800" b="1" kern="100" dirty="0">
                          <a:effectLst/>
                          <a:latin typeface="+mn-lt"/>
                        </a:rPr>
                        <a:t>12.46</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00" dirty="0">
                          <a:effectLst/>
                          <a:latin typeface="+mn-lt"/>
                          <a:ea typeface="+mn-ea"/>
                        </a:rPr>
                        <a:t>2.37</a:t>
                      </a:r>
                      <a:endParaRPr lang="zh-CN" sz="1800" b="1" kern="100" dirty="0">
                        <a:effectLst/>
                        <a:latin typeface="+mn-lt"/>
                        <a:ea typeface="宋体" panose="02010600030101010101" pitchFamily="2" charset="-122"/>
                      </a:endParaRPr>
                    </a:p>
                  </a:txBody>
                  <a:tcPr marL="49730" marR="49730" marT="0" marB="0" anchor="ctr">
                    <a:solidFill>
                      <a:srgbClr val="A1D3D0"/>
                    </a:solidFill>
                  </a:tcPr>
                </a:tc>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被测试用例显示调用的类</a:t>
                      </a:r>
                      <a:r>
                        <a:rPr lang="zh-CN" altLang="en-US" sz="1800" b="1" dirty="0">
                          <a:latin typeface="+mn-lt"/>
                        </a:rPr>
                        <a:t>中需要被修复的类的比重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S2</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0.043</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0.142</a:t>
                      </a:r>
                      <a:endParaRPr lang="zh-CN" altLang="zh-CN" sz="1800" b="1" kern="100" dirty="0">
                        <a:effectLst/>
                        <a:latin typeface="+mn-lt"/>
                        <a:ea typeface="宋体" panose="02010600030101010101" pitchFamily="2" charset="-122"/>
                      </a:endParaRPr>
                    </a:p>
                  </a:txBody>
                  <a:tcPr marL="49730" marR="49730" marT="0" marB="0" anchor="ctr"/>
                </a:tc>
              </a:tr>
              <a:tr h="759870">
                <a:tc>
                  <a:txBody>
                    <a:bodyPr/>
                    <a:lstStyle/>
                    <a:p>
                      <a:pPr marL="0" indent="0">
                        <a:lnSpc>
                          <a:spcPct val="150000"/>
                        </a:lnSpc>
                        <a:buFont typeface="Wingdings" panose="05000000000000000000" pitchFamily="2" charset="2"/>
                        <a:buNone/>
                      </a:pPr>
                      <a:r>
                        <a:rPr lang="zh-CN" altLang="zh-CN" sz="1800" b="1" dirty="0">
                          <a:latin typeface="+mn-lt"/>
                        </a:rPr>
                        <a:t>被测试用例显示调用的</a:t>
                      </a:r>
                      <a:r>
                        <a:rPr lang="zh-CN" altLang="en-US" sz="1800" b="1" dirty="0">
                          <a:latin typeface="+mn-lt"/>
                        </a:rPr>
                        <a:t>方法中需要被修复的方法的比重</a:t>
                      </a:r>
                      <a:endParaRPr lang="en-US" altLang="zh-CN"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S3</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0.028</a:t>
                      </a:r>
                      <a:endParaRPr lang="zh-CN" sz="1800" b="1" kern="100" dirty="0">
                        <a:effectLst/>
                        <a:latin typeface="+mn-lt"/>
                        <a:ea typeface="宋体" panose="02010600030101010101" pitchFamily="2" charset="-122"/>
                      </a:endParaRPr>
                    </a:p>
                  </a:txBody>
                  <a:tcPr marL="49730" marR="49730" marT="0" marB="0" anchor="ctr">
                    <a:solidFill>
                      <a:srgbClr val="A1D3D0"/>
                    </a:solidFill>
                  </a:tcP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0.088</a:t>
                      </a:r>
                      <a:endParaRPr lang="zh-CN" altLang="zh-CN" sz="1800" b="1" kern="100" dirty="0">
                        <a:effectLst/>
                        <a:latin typeface="+mn-lt"/>
                        <a:ea typeface="宋体" panose="02010600030101010101" pitchFamily="2" charset="-122"/>
                      </a:endParaRPr>
                    </a:p>
                  </a:txBody>
                  <a:tcPr marL="49730" marR="49730" marT="0" marB="0" anchor="ctr">
                    <a:solidFill>
                      <a:srgbClr val="A1D3D0"/>
                    </a:solidFill>
                  </a:tcPr>
                </a:tc>
              </a:tr>
              <a:tr h="759870">
                <a:tc>
                  <a:txBody>
                    <a:bodyPr/>
                    <a:lstStyle/>
                    <a:p>
                      <a:pPr marL="0" indent="0">
                        <a:lnSpc>
                          <a:spcPct val="150000"/>
                        </a:lnSpc>
                        <a:buFont typeface="Wingdings" panose="05000000000000000000" pitchFamily="2" charset="2"/>
                        <a:buNone/>
                      </a:pPr>
                      <a:r>
                        <a:rPr lang="zh-CN" altLang="zh-CN" sz="1800" b="1" dirty="0">
                          <a:latin typeface="+mn-lt"/>
                        </a:rPr>
                        <a:t>测试用例和</a:t>
                      </a:r>
                      <a:r>
                        <a:rPr lang="zh-CN" altLang="en-US" sz="1800" b="1" dirty="0">
                          <a:latin typeface="+mn-lt"/>
                        </a:rPr>
                        <a:t>人工修复补丁</a:t>
                      </a:r>
                      <a:r>
                        <a:rPr lang="en-US" altLang="zh-CN" sz="1800" b="1" dirty="0">
                          <a:latin typeface="+mn-lt"/>
                        </a:rPr>
                        <a:t>(</a:t>
                      </a:r>
                      <a:r>
                        <a:rPr lang="zh-CN" altLang="en-US" sz="1800" b="1" dirty="0">
                          <a:latin typeface="+mn-lt"/>
                        </a:rPr>
                        <a:t>标注数据</a:t>
                      </a:r>
                      <a:r>
                        <a:rPr lang="en-US" altLang="zh-CN" sz="1800" b="1" dirty="0">
                          <a:latin typeface="+mn-lt"/>
                        </a:rPr>
                        <a:t>)</a:t>
                      </a:r>
                      <a:r>
                        <a:rPr lang="zh-CN" altLang="zh-CN" sz="1800" b="1" dirty="0">
                          <a:latin typeface="+mn-lt"/>
                        </a:rPr>
                        <a:t>之间的相似性</a:t>
                      </a:r>
                      <a:endParaRPr lang="zh-CN" altLang="en-US" sz="1800" b="1" dirty="0">
                        <a:latin typeface="+mn-lt"/>
                      </a:endParaRPr>
                    </a:p>
                  </a:txBody>
                  <a:tcPr marL="49730" marR="49730" marT="0" marB="0" anchor="ctr">
                    <a:solidFill>
                      <a:srgbClr val="1A9895"/>
                    </a:solidFill>
                  </a:tcPr>
                </a:tc>
                <a:tc>
                  <a:txBody>
                    <a:bodyPr/>
                    <a:lstStyle/>
                    <a:p>
                      <a:pPr algn="ctr">
                        <a:lnSpc>
                          <a:spcPct val="150000"/>
                        </a:lnSpc>
                        <a:spcAft>
                          <a:spcPts val="0"/>
                        </a:spcAft>
                      </a:pPr>
                      <a:r>
                        <a:rPr lang="en-US" sz="1800" b="1" kern="100" dirty="0" err="1">
                          <a:effectLst/>
                          <a:latin typeface="+mn-lt"/>
                        </a:rPr>
                        <a:t>S4</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0.328</a:t>
                      </a:r>
                      <a:endParaRPr lang="zh-CN" sz="1800" b="1" kern="100" dirty="0">
                        <a:effectLst/>
                        <a:latin typeface="+mn-lt"/>
                        <a:ea typeface="宋体" panose="02010600030101010101" pitchFamily="2" charset="-122"/>
                      </a:endParaRPr>
                    </a:p>
                  </a:txBody>
                  <a:tcPr marL="49730" marR="49730" marT="0" marB="0" anchor="ctr"/>
                </a:tc>
                <a:tc>
                  <a:txBody>
                    <a:bodyPr/>
                    <a:lstStyle/>
                    <a:p>
                      <a:pPr algn="ctr">
                        <a:lnSpc>
                          <a:spcPct val="150000"/>
                        </a:lnSpc>
                        <a:spcAft>
                          <a:spcPts val="0"/>
                        </a:spcAft>
                      </a:pPr>
                      <a:r>
                        <a:rPr lang="en-US" altLang="zh-CN" sz="1800" b="1" kern="1200" dirty="0">
                          <a:solidFill>
                            <a:schemeClr val="dk1"/>
                          </a:solidFill>
                          <a:effectLst/>
                          <a:latin typeface="+mn-lt"/>
                          <a:ea typeface="+mn-ea"/>
                          <a:cs typeface="+mn-cs"/>
                        </a:rPr>
                        <a:t>0.556</a:t>
                      </a:r>
                      <a:endParaRPr lang="zh-CN" altLang="zh-CN" sz="1800" b="1" kern="100" dirty="0">
                        <a:effectLst/>
                        <a:latin typeface="+mn-lt"/>
                        <a:ea typeface="宋体" panose="02010600030101010101" pitchFamily="2" charset="-122"/>
                      </a:endParaRPr>
                    </a:p>
                  </a:txBody>
                  <a:tcPr marL="49730" marR="49730" marT="0" marB="0" anchor="ctr"/>
                </a:tc>
              </a:tr>
            </a:tbl>
          </a:graphicData>
        </a:graphic>
      </p:graphicFrame>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02-3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Two</a:t>
            </a:r>
            <a:endParaRPr lang="en-US" altLang="zh-CN" sz="2000" dirty="0"/>
          </a:p>
          <a:p>
            <a:r>
              <a:rPr lang="zh-CN" altLang="en-US" sz="2000" dirty="0"/>
              <a:t>实证研究</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5794" y="402923"/>
            <a:ext cx="1980266" cy="707886"/>
          </a:xfrm>
          <a:prstGeom prst="rect">
            <a:avLst/>
          </a:prstGeom>
          <a:noFill/>
        </p:spPr>
        <p:txBody>
          <a:bodyPr wrap="square" rtlCol="0">
            <a:spAutoFit/>
          </a:bodyPr>
          <a:lstStyle/>
          <a:p>
            <a:r>
              <a:rPr lang="en-US" altLang="zh-CN" sz="4000" b="1" u="sng" dirty="0">
                <a:solidFill>
                  <a:srgbClr val="1A9895"/>
                </a:solidFill>
              </a:rPr>
              <a:t>03</a:t>
            </a:r>
            <a:endParaRPr lang="zh-CN" altLang="en-US" sz="4000" u="sng" dirty="0">
              <a:solidFill>
                <a:srgbClr val="1A9895"/>
              </a:solidFill>
            </a:endParaRPr>
          </a:p>
        </p:txBody>
      </p:sp>
      <p:sp>
        <p:nvSpPr>
          <p:cNvPr id="9" name="矩形 8"/>
          <p:cNvSpPr/>
          <p:nvPr/>
        </p:nvSpPr>
        <p:spPr>
          <a:xfrm>
            <a:off x="2048308" y="433700"/>
            <a:ext cx="2192867" cy="707886"/>
          </a:xfrm>
          <a:prstGeom prst="rect">
            <a:avLst/>
          </a:prstGeom>
        </p:spPr>
        <p:txBody>
          <a:bodyPr wrap="square">
            <a:spAutoFit/>
          </a:bodyPr>
          <a:lstStyle/>
          <a:p>
            <a:r>
              <a:rPr lang="en-US" altLang="zh-CN" sz="2000" dirty="0"/>
              <a:t>Part Three</a:t>
            </a:r>
            <a:endParaRPr lang="en-US" altLang="zh-CN" sz="2000" dirty="0"/>
          </a:p>
          <a:p>
            <a:r>
              <a:rPr lang="zh-CN" altLang="en-US" sz="2000" dirty="0"/>
              <a:t>参考资料</a:t>
            </a:r>
            <a:endParaRPr lang="zh-CN" altLang="en-US" sz="2000" dirty="0"/>
          </a:p>
        </p:txBody>
      </p:sp>
      <p:sp>
        <p:nvSpPr>
          <p:cNvPr id="2" name="矩形 1"/>
          <p:cNvSpPr/>
          <p:nvPr/>
        </p:nvSpPr>
        <p:spPr>
          <a:xfrm>
            <a:off x="1650293" y="2073869"/>
            <a:ext cx="8465353" cy="646331"/>
          </a:xfrm>
          <a:prstGeom prst="rect">
            <a:avLst/>
          </a:prstGeom>
        </p:spPr>
        <p:txBody>
          <a:bodyPr wrap="square">
            <a:spAutoFit/>
          </a:bodyPr>
          <a:lstStyle/>
          <a:p>
            <a:r>
              <a:rPr lang="en-US" altLang="zh-CN" dirty="0">
                <a:solidFill>
                  <a:srgbClr val="1A1A1A"/>
                </a:solidFill>
              </a:rPr>
              <a:t>[1] Sadowski et al. Tricorder: Building a Program Analysis Ecosystem. ICSE’2015</a:t>
            </a:r>
            <a:endParaRPr lang="en-US" altLang="zh-CN" dirty="0"/>
          </a:p>
        </p:txBody>
      </p:sp>
      <p:sp>
        <p:nvSpPr>
          <p:cNvPr id="10" name="文本框 9"/>
          <p:cNvSpPr txBox="1"/>
          <p:nvPr/>
        </p:nvSpPr>
        <p:spPr>
          <a:xfrm>
            <a:off x="1650293" y="3108656"/>
            <a:ext cx="10368801" cy="369332"/>
          </a:xfrm>
          <a:prstGeom prst="rect">
            <a:avLst/>
          </a:prstGeom>
          <a:noFill/>
        </p:spPr>
        <p:txBody>
          <a:bodyPr wrap="none" rtlCol="0">
            <a:spAutoFit/>
          </a:bodyPr>
          <a:lstStyle/>
          <a:p>
            <a:r>
              <a:rPr lang="en-US" dirty="0">
                <a:solidFill>
                  <a:srgbClr val="1A1A1A"/>
                </a:solidFill>
              </a:rPr>
              <a:t>[</a:t>
            </a:r>
            <a:r>
              <a:rPr lang="en-US" altLang="zh-CN" dirty="0">
                <a:solidFill>
                  <a:srgbClr val="1A1A1A"/>
                </a:solidFill>
              </a:rPr>
              <a:t>2</a:t>
            </a:r>
            <a:r>
              <a:rPr lang="en-US" dirty="0">
                <a:solidFill>
                  <a:srgbClr val="1A1A1A"/>
                </a:solidFill>
              </a:rPr>
              <a:t>] </a:t>
            </a:r>
            <a:r>
              <a:rPr lang="en-US" dirty="0" err="1">
                <a:solidFill>
                  <a:srgbClr val="1A1A1A"/>
                </a:solidFill>
              </a:rPr>
              <a:t>Mechtaev</a:t>
            </a:r>
            <a:r>
              <a:rPr lang="en-US" dirty="0">
                <a:solidFill>
                  <a:srgbClr val="1A1A1A"/>
                </a:solidFill>
              </a:rPr>
              <a:t> et al. Semantic Program Repair Using a Reference Implementation. ICSE’2018</a:t>
            </a:r>
            <a:endParaRPr lang="en-US" dirty="0">
              <a:solidFill>
                <a:srgbClr val="1A1A1A"/>
              </a:solidFill>
            </a:endParaRPr>
          </a:p>
        </p:txBody>
      </p:sp>
      <p:sp>
        <p:nvSpPr>
          <p:cNvPr id="3" name="矩形 2"/>
          <p:cNvSpPr/>
          <p:nvPr/>
        </p:nvSpPr>
        <p:spPr>
          <a:xfrm>
            <a:off x="1650293" y="4020235"/>
            <a:ext cx="10368800" cy="646331"/>
          </a:xfrm>
          <a:prstGeom prst="rect">
            <a:avLst/>
          </a:prstGeom>
        </p:spPr>
        <p:txBody>
          <a:bodyPr wrap="square">
            <a:spAutoFit/>
          </a:bodyPr>
          <a:lstStyle/>
          <a:p>
            <a:r>
              <a:rPr lang="en-US" altLang="zh-CN" dirty="0">
                <a:solidFill>
                  <a:srgbClr val="1A1A1A"/>
                </a:solidFill>
              </a:rPr>
              <a:t>[3]</a:t>
            </a:r>
            <a:r>
              <a:rPr lang="zh-CN" altLang="en-US" dirty="0"/>
              <a:t>玄跻峰</a:t>
            </a:r>
            <a:r>
              <a:rPr lang="en-US" altLang="zh-CN" dirty="0"/>
              <a:t>,</a:t>
            </a:r>
            <a:r>
              <a:rPr lang="zh-CN" altLang="en-US" dirty="0"/>
              <a:t>任志磊</a:t>
            </a:r>
            <a:r>
              <a:rPr lang="en-US" altLang="zh-CN" dirty="0"/>
              <a:t>,</a:t>
            </a:r>
            <a:r>
              <a:rPr lang="zh-CN" altLang="en-US" dirty="0"/>
              <a:t>王子元</a:t>
            </a:r>
            <a:r>
              <a:rPr lang="en-US" altLang="zh-CN" dirty="0"/>
              <a:t>,</a:t>
            </a:r>
            <a:r>
              <a:rPr lang="zh-CN" altLang="en-US" dirty="0"/>
              <a:t>谢晓园</a:t>
            </a:r>
            <a:r>
              <a:rPr lang="en-US" altLang="zh-CN" dirty="0"/>
              <a:t>,</a:t>
            </a:r>
            <a:r>
              <a:rPr lang="zh-CN" altLang="en-US" dirty="0"/>
              <a:t>江贺</a:t>
            </a:r>
            <a:r>
              <a:rPr lang="en-US" altLang="zh-CN" dirty="0"/>
              <a:t>.</a:t>
            </a:r>
            <a:r>
              <a:rPr lang="zh-CN" altLang="en-US" dirty="0"/>
              <a:t>自动程序修复方法研究进展</a:t>
            </a:r>
            <a:r>
              <a:rPr lang="en-US" altLang="zh-CN" dirty="0"/>
              <a:t>.</a:t>
            </a:r>
            <a:r>
              <a:rPr lang="zh-CN" altLang="en-US" dirty="0"/>
              <a:t>软件学报</a:t>
            </a:r>
            <a:r>
              <a:rPr lang="en-US" altLang="zh-CN" dirty="0"/>
              <a:t>,2016,27(4):771</a:t>
            </a:r>
            <a:r>
              <a:rPr lang="zh-CN" altLang="en-US" dirty="0"/>
              <a:t></a:t>
            </a:r>
            <a:r>
              <a:rPr lang="en-US" altLang="zh-CN" dirty="0"/>
              <a:t>784. http://www. jos.org.cn/1000-9825/4972.htm </a:t>
            </a:r>
            <a:endParaRPr lang="en-US" altLang="zh-CN" dirty="0">
              <a:solidFill>
                <a:srgbClr val="1A1A1A"/>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69867" y="2999057"/>
            <a:ext cx="1571914" cy="923330"/>
          </a:xfrm>
          <a:prstGeom prst="rect">
            <a:avLst/>
          </a:prstGeom>
          <a:noFill/>
        </p:spPr>
        <p:txBody>
          <a:bodyPr wrap="square" rtlCol="0">
            <a:spAutoFit/>
          </a:bodyPr>
          <a:lstStyle/>
          <a:p>
            <a:r>
              <a:rPr lang="zh-CN" altLang="en-US" sz="5400" dirty="0">
                <a:solidFill>
                  <a:schemeClr val="bg1"/>
                </a:solidFill>
              </a:rPr>
              <a:t>谢谢</a:t>
            </a:r>
            <a:endParaRPr lang="zh-CN" altLang="en-US" sz="5400" dirty="0">
              <a:solidFill>
                <a:schemeClr val="bg1"/>
              </a:solidFill>
            </a:endParaRPr>
          </a:p>
        </p:txBody>
      </p:sp>
      <p:cxnSp>
        <p:nvCxnSpPr>
          <p:cNvPr id="4" name="直接连接符 3"/>
          <p:cNvCxnSpPr/>
          <p:nvPr/>
        </p:nvCxnSpPr>
        <p:spPr>
          <a:xfrm>
            <a:off x="413810" y="2713512"/>
            <a:ext cx="0" cy="14944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03166" y="1655182"/>
            <a:ext cx="10786613" cy="2430145"/>
          </a:xfrm>
          <a:prstGeom prst="rect">
            <a:avLst/>
          </a:prstGeom>
          <a:noFill/>
        </p:spPr>
        <p:txBody>
          <a:bodyPr wrap="square" rtlCol="0">
            <a:spAutoFit/>
          </a:bodyPr>
          <a:lstStyle/>
          <a:p>
            <a:pPr algn="ctr"/>
            <a:endParaRPr lang="zh-CN" altLang="en-US" sz="3600" b="1" dirty="0">
              <a:solidFill>
                <a:srgbClr val="CC3300"/>
              </a:solidFill>
              <a:latin typeface="Times New Roman" panose="02020603050405020304" pitchFamily="18" charset="0"/>
            </a:endParaRPr>
          </a:p>
          <a:p>
            <a:pPr algn="ctr"/>
            <a:r>
              <a:rPr lang="zh-CN" altLang="en-US" sz="3600" b="1" dirty="0">
                <a:solidFill>
                  <a:srgbClr val="CC3300"/>
                </a:solidFill>
                <a:latin typeface="Times New Roman" panose="02020603050405020304" pitchFamily="18" charset="0"/>
              </a:rPr>
              <a:t>提问</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pPr algn="ctr"/>
            <a:r>
              <a:rPr lang="zh-CN" altLang="en-US" sz="2000" b="1" dirty="0">
                <a:solidFill>
                  <a:srgbClr val="CC3300"/>
                </a:solidFill>
                <a:latin typeface="Times New Roman" panose="02020603050405020304" pitchFamily="18" charset="0"/>
                <a:sym typeface="+mn-ea"/>
              </a:rPr>
              <a:t>根据你现有的开发经验，你觉得自动程序修复技术为什么能够出现？</a:t>
            </a:r>
            <a:endParaRPr lang="zh-CN" altLang="en-US" sz="2000" b="1" dirty="0">
              <a:solidFill>
                <a:srgbClr val="CC3300"/>
              </a:solidFill>
              <a:latin typeface="Times New Roman" panose="02020603050405020304" pitchFamily="18" charset="0"/>
            </a:endParaRPr>
          </a:p>
          <a:p>
            <a:pPr algn="ctr"/>
            <a:endParaRPr lang="zh-CN" altLang="en-US" sz="2000" b="1" dirty="0">
              <a:solidFill>
                <a:srgbClr val="CC3300"/>
              </a:solidFill>
              <a:latin typeface="Times New Roman" panose="02020603050405020304" pitchFamily="18" charset="0"/>
            </a:endParaRPr>
          </a:p>
          <a:p>
            <a:endParaRPr lang="zh-CN" altLang="en-US" sz="2000" b="1" dirty="0">
              <a:solidFill>
                <a:srgbClr val="CC3300"/>
              </a:solidFill>
              <a:latin typeface="Times New Roman" panose="02020603050405020304" pitchFamily="18" charset="0"/>
            </a:endParaRPr>
          </a:p>
        </p:txBody>
      </p:sp>
      <p:sp>
        <p:nvSpPr>
          <p:cNvPr id="9" name="文本框 8"/>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10" name="矩形 9"/>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554545"/>
          </a:xfrm>
          <a:prstGeom prst="rect">
            <a:avLst/>
          </a:prstGeom>
          <a:noFill/>
        </p:spPr>
        <p:txBody>
          <a:bodyPr wrap="square" rtlCol="0">
            <a:spAutoFit/>
          </a:bodyPr>
          <a:lstStyle/>
          <a:p>
            <a:r>
              <a:rPr lang="zh-CN" altLang="en-US" sz="2000" dirty="0"/>
              <a:t>    程序 </a:t>
            </a:r>
            <a:r>
              <a:rPr lang="en-US" altLang="zh-CN" sz="2000" dirty="0"/>
              <a:t>bug </a:t>
            </a:r>
            <a:r>
              <a:rPr lang="zh-CN" altLang="en-US" sz="2000" dirty="0"/>
              <a:t>是软件开发中不可避免的产物</a:t>
            </a:r>
            <a:r>
              <a:rPr lang="en-US" altLang="zh-CN" sz="2000" dirty="0"/>
              <a:t>,</a:t>
            </a:r>
            <a:r>
              <a:rPr lang="zh-CN" altLang="en-US" sz="2000" dirty="0"/>
              <a:t>其产生原因可以追溯到软件开发的各个阶段</a:t>
            </a:r>
            <a:r>
              <a:rPr lang="en-US" altLang="zh-CN" sz="2000" dirty="0"/>
              <a:t>.</a:t>
            </a:r>
            <a:r>
              <a:rPr lang="zh-CN" altLang="en-US" sz="2000" dirty="0"/>
              <a:t>历史数据表明</a:t>
            </a:r>
            <a:r>
              <a:rPr lang="en-US" altLang="zh-CN" sz="2000" dirty="0"/>
              <a:t>,</a:t>
            </a:r>
            <a:r>
              <a:rPr lang="zh-CN" altLang="en-US" sz="2000" dirty="0"/>
              <a:t>超过</a:t>
            </a:r>
            <a:r>
              <a:rPr lang="en-US" altLang="zh-CN" sz="2000" dirty="0"/>
              <a:t>45%</a:t>
            </a:r>
            <a:r>
              <a:rPr lang="zh-CN" altLang="en-US" sz="2000" dirty="0"/>
              <a:t>的现代软件开发成本消耗于定位和修复 </a:t>
            </a:r>
            <a:r>
              <a:rPr lang="en-US" altLang="zh-CN" sz="2000" dirty="0"/>
              <a:t>bug </a:t>
            </a:r>
            <a:r>
              <a:rPr lang="zh-CN" altLang="en-US" sz="2000" dirty="0"/>
              <a:t>过程中</a:t>
            </a:r>
            <a:r>
              <a:rPr lang="en-US" altLang="zh-CN" sz="2000" dirty="0"/>
              <a:t>.</a:t>
            </a:r>
            <a:r>
              <a:rPr lang="zh-CN" altLang="en-US" sz="2000" dirty="0"/>
              <a:t>无论工业生产还是学术研究领域</a:t>
            </a:r>
            <a:r>
              <a:rPr lang="en-US" altLang="zh-CN" sz="2000" dirty="0"/>
              <a:t>,</a:t>
            </a:r>
            <a:r>
              <a:rPr lang="zh-CN" altLang="en-US" sz="2000" dirty="0"/>
              <a:t>定位和修复程序</a:t>
            </a:r>
            <a:r>
              <a:rPr lang="en-US" altLang="zh-CN" sz="2000" dirty="0"/>
              <a:t>bug </a:t>
            </a:r>
            <a:r>
              <a:rPr lang="zh-CN" altLang="en-US" sz="2000" dirty="0"/>
              <a:t>都是软件工程的核心问题</a:t>
            </a:r>
            <a:r>
              <a:rPr lang="en-US" altLang="zh-CN" sz="2000" dirty="0"/>
              <a:t>.</a:t>
            </a:r>
            <a:r>
              <a:rPr lang="zh-CN" altLang="en-US" sz="2000" dirty="0"/>
              <a:t>随着软件测试和调试技术的提高</a:t>
            </a:r>
            <a:r>
              <a:rPr lang="en-US" altLang="zh-CN" sz="2000" dirty="0"/>
              <a:t>,</a:t>
            </a:r>
            <a:r>
              <a:rPr lang="zh-CN" altLang="en-US" sz="2000" dirty="0"/>
              <a:t>自动化的程序 </a:t>
            </a:r>
            <a:r>
              <a:rPr lang="en-US" altLang="zh-CN" sz="2000" dirty="0"/>
              <a:t>bug </a:t>
            </a:r>
            <a:r>
              <a:rPr lang="zh-CN" altLang="en-US" sz="2000" dirty="0"/>
              <a:t>定位技术已经得到了一定的研究和发展</a:t>
            </a:r>
            <a:r>
              <a:rPr lang="en-US" altLang="zh-CN" sz="2000" dirty="0"/>
              <a:t>,</a:t>
            </a:r>
            <a:r>
              <a:rPr lang="zh-CN" altLang="en-US" sz="2000" dirty="0"/>
              <a:t>然而自动化的程序 </a:t>
            </a:r>
            <a:r>
              <a:rPr lang="en-US" altLang="zh-CN" sz="2000" dirty="0"/>
              <a:t>bug </a:t>
            </a:r>
            <a:r>
              <a:rPr lang="zh-CN" altLang="en-US" sz="2000" dirty="0"/>
              <a:t>修复方法仍处在初级阶段</a:t>
            </a:r>
            <a:r>
              <a:rPr lang="en-US" altLang="zh-CN" sz="2000" dirty="0"/>
              <a:t>.</a:t>
            </a:r>
            <a:r>
              <a:rPr lang="zh-CN" altLang="en-US" sz="2000" dirty="0"/>
              <a:t>随着程序 </a:t>
            </a:r>
            <a:r>
              <a:rPr lang="en-US" altLang="zh-CN" sz="2000" dirty="0"/>
              <a:t>bug </a:t>
            </a:r>
            <a:r>
              <a:rPr lang="zh-CN" altLang="en-US" sz="2000" dirty="0"/>
              <a:t>数量的日益积累</a:t>
            </a:r>
            <a:r>
              <a:rPr lang="en-US" altLang="zh-CN" sz="2000" dirty="0"/>
              <a:t>,</a:t>
            </a:r>
            <a:r>
              <a:rPr lang="zh-CN" altLang="en-US" sz="2000" dirty="0"/>
              <a:t>自动修复技术的深入研究及应用已迫在眉睫</a:t>
            </a:r>
            <a:r>
              <a:rPr lang="en-US" altLang="zh-CN" sz="2000" dirty="0"/>
              <a:t>.</a:t>
            </a:r>
            <a:r>
              <a:rPr lang="zh-CN" altLang="en-US" sz="2000" dirty="0"/>
              <a:t>据已有数据显示</a:t>
            </a:r>
            <a:r>
              <a:rPr lang="en-US" altLang="zh-CN" sz="2000" dirty="0"/>
              <a:t>:</a:t>
            </a:r>
            <a:r>
              <a:rPr lang="zh-CN" altLang="en-US" sz="2000" dirty="0"/>
              <a:t>在 </a:t>
            </a:r>
            <a:r>
              <a:rPr lang="en-US" altLang="zh-CN" sz="2000" dirty="0"/>
              <a:t>2001 </a:t>
            </a:r>
            <a:r>
              <a:rPr lang="zh-CN" altLang="en-US" sz="2000" dirty="0"/>
              <a:t>年</a:t>
            </a:r>
            <a:r>
              <a:rPr lang="en-US" altLang="zh-CN" sz="2000" dirty="0"/>
              <a:t>~2010 </a:t>
            </a:r>
            <a:r>
              <a:rPr lang="zh-CN" altLang="en-US" sz="2000" dirty="0"/>
              <a:t>年这 </a:t>
            </a:r>
            <a:r>
              <a:rPr lang="en-US" altLang="zh-CN" sz="2000" dirty="0"/>
              <a:t>10 </a:t>
            </a:r>
            <a:r>
              <a:rPr lang="zh-CN" altLang="en-US" sz="2000" dirty="0"/>
              <a:t>年间</a:t>
            </a:r>
            <a:r>
              <a:rPr lang="en-US" altLang="zh-CN" sz="2000" dirty="0"/>
              <a:t>,</a:t>
            </a:r>
            <a:r>
              <a:rPr lang="zh-CN" altLang="en-US" sz="2000" dirty="0"/>
              <a:t>开源软件项目 </a:t>
            </a:r>
            <a:r>
              <a:rPr lang="en-US" altLang="zh-CN" sz="2000" dirty="0"/>
              <a:t>Eclipse </a:t>
            </a:r>
            <a:r>
              <a:rPr lang="zh-CN" altLang="en-US" sz="2000" dirty="0"/>
              <a:t>共接受了 </a:t>
            </a:r>
            <a:r>
              <a:rPr lang="en-US" altLang="zh-CN" sz="2000" dirty="0"/>
              <a:t>333 371 </a:t>
            </a:r>
            <a:r>
              <a:rPr lang="zh-CN" altLang="en-US" sz="2000" dirty="0"/>
              <a:t>个提交的 </a:t>
            </a:r>
            <a:r>
              <a:rPr lang="en-US" altLang="zh-CN" sz="2000" dirty="0"/>
              <a:t>bug,</a:t>
            </a:r>
            <a:r>
              <a:rPr lang="zh-CN" altLang="en-US" sz="2000" dirty="0"/>
              <a:t>平均每天新增 </a:t>
            </a:r>
            <a:r>
              <a:rPr lang="en-US" altLang="zh-CN" sz="2000" dirty="0"/>
              <a:t>76 </a:t>
            </a:r>
            <a:r>
              <a:rPr lang="zh-CN" altLang="en-US" sz="2000" dirty="0"/>
              <a:t>个 </a:t>
            </a:r>
            <a:r>
              <a:rPr lang="en-US" altLang="zh-CN" sz="2000" dirty="0"/>
              <a:t>bug.</a:t>
            </a:r>
            <a:r>
              <a:rPr lang="zh-CN" altLang="en-US" sz="2000" dirty="0"/>
              <a:t>为了提高软件质量并改进软件产品</a:t>
            </a:r>
            <a:r>
              <a:rPr lang="en-US" altLang="zh-CN" sz="2000" dirty="0"/>
              <a:t>,</a:t>
            </a:r>
            <a:r>
              <a:rPr lang="zh-CN" altLang="en-US" sz="2000" dirty="0"/>
              <a:t>开发者不得不耗费大量的人力和资源修复软件中的问题</a:t>
            </a:r>
            <a:r>
              <a:rPr lang="en-US" altLang="zh-CN" sz="2000" dirty="0"/>
              <a:t>.</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2245360"/>
          </a:xfrm>
          <a:prstGeom prst="rect">
            <a:avLst/>
          </a:prstGeom>
          <a:noFill/>
        </p:spPr>
        <p:txBody>
          <a:bodyPr wrap="square" rtlCol="0">
            <a:spAutoFit/>
          </a:bodyPr>
          <a:lstStyle/>
          <a:p>
            <a:r>
              <a:rPr lang="zh-CN" altLang="en-US" sz="2000" dirty="0"/>
              <a:t>      为了降低修复过程中的时间和人力成本</a:t>
            </a:r>
            <a:r>
              <a:rPr lang="en-US" altLang="zh-CN" sz="2000" dirty="0"/>
              <a:t>,</a:t>
            </a:r>
            <a:r>
              <a:rPr lang="zh-CN" altLang="en-US" sz="2000" dirty="0"/>
              <a:t>自动程序修复</a:t>
            </a:r>
            <a:r>
              <a:rPr lang="en-US" altLang="zh-CN" sz="2000" dirty="0"/>
              <a:t>(automatic program repair)</a:t>
            </a:r>
            <a:r>
              <a:rPr lang="zh-CN" altLang="en-US" sz="2000" dirty="0"/>
              <a:t>方法应运而生</a:t>
            </a:r>
            <a:r>
              <a:rPr lang="en-US" altLang="zh-CN" sz="2000" dirty="0"/>
              <a:t>.</a:t>
            </a:r>
            <a:r>
              <a:rPr lang="zh-CN" altLang="en-US" sz="2000" dirty="0"/>
              <a:t>该方法依据给定的程序问题</a:t>
            </a:r>
            <a:r>
              <a:rPr lang="en-US" altLang="zh-CN" sz="2000" dirty="0"/>
              <a:t>,</a:t>
            </a:r>
            <a:r>
              <a:rPr lang="zh-CN" altLang="en-US" sz="2000" dirty="0"/>
              <a:t>自动生成程序补丁</a:t>
            </a:r>
            <a:r>
              <a:rPr lang="en-US" altLang="zh-CN" sz="2000" dirty="0"/>
              <a:t>(patch),</a:t>
            </a:r>
            <a:r>
              <a:rPr lang="zh-CN" altLang="en-US" sz="2000" dirty="0"/>
              <a:t>进而修复程序中的错误</a:t>
            </a:r>
            <a:r>
              <a:rPr lang="en-US" altLang="zh-CN" sz="2000" dirty="0"/>
              <a:t>.</a:t>
            </a:r>
            <a:r>
              <a:rPr lang="zh-CN" altLang="en-US" sz="2000" dirty="0"/>
              <a:t>修复中产生的程序补丁既可以自动添加到程序中</a:t>
            </a:r>
            <a:r>
              <a:rPr lang="en-US" altLang="zh-CN" sz="2000" dirty="0"/>
              <a:t>,</a:t>
            </a:r>
            <a:r>
              <a:rPr lang="zh-CN" altLang="en-US" sz="2000" dirty="0"/>
              <a:t>也可以用于指导开发者继续改进代码</a:t>
            </a:r>
            <a:r>
              <a:rPr lang="en-US" altLang="zh-CN" sz="2000" dirty="0"/>
              <a:t>.</a:t>
            </a:r>
            <a:r>
              <a:rPr lang="zh-CN" altLang="en-US" sz="2000" dirty="0"/>
              <a:t>与现代软件工业中广泛出现的敏捷开发</a:t>
            </a:r>
            <a:r>
              <a:rPr lang="en-US" altLang="zh-CN" sz="2000" dirty="0"/>
              <a:t>(agile development)</a:t>
            </a:r>
            <a:r>
              <a:rPr lang="zh-CN" altLang="en-US" sz="2000" dirty="0"/>
              <a:t>和持续集成</a:t>
            </a:r>
            <a:r>
              <a:rPr lang="en-US" altLang="zh-CN" sz="2000" dirty="0"/>
              <a:t>(continuous integration)</a:t>
            </a:r>
            <a:r>
              <a:rPr lang="zh-CN" altLang="en-US" sz="2000" dirty="0"/>
              <a:t>相结合</a:t>
            </a:r>
            <a:r>
              <a:rPr lang="en-US" altLang="zh-CN" sz="2000" dirty="0"/>
              <a:t>,</a:t>
            </a:r>
            <a:r>
              <a:rPr lang="zh-CN" altLang="en-US" sz="2000" dirty="0"/>
              <a:t>自动程序修复方法将有效地降低程序修复的成本</a:t>
            </a:r>
            <a:r>
              <a:rPr lang="en-US" altLang="zh-CN" sz="2000" dirty="0"/>
              <a:t>.</a:t>
            </a:r>
            <a:r>
              <a:rPr lang="zh-CN" altLang="en-US" sz="2000" dirty="0"/>
              <a:t>从技术角度来看</a:t>
            </a:r>
            <a:r>
              <a:rPr lang="en-US" altLang="zh-CN" sz="2000" dirty="0"/>
              <a:t>,</a:t>
            </a:r>
            <a:r>
              <a:rPr lang="zh-CN" altLang="en-US" sz="2000" dirty="0"/>
              <a:t>研究者将程序修复看作从潜在的搜索空间</a:t>
            </a:r>
            <a:r>
              <a:rPr lang="en-US" altLang="zh-CN" sz="2000" dirty="0"/>
              <a:t>(search space)</a:t>
            </a:r>
            <a:r>
              <a:rPr lang="zh-CN" altLang="en-US" sz="2000" dirty="0"/>
              <a:t>中搜索补丁的过程</a:t>
            </a:r>
            <a:r>
              <a:rPr lang="en-US" altLang="zh-CN" sz="2000" dirty="0"/>
              <a:t>,</a:t>
            </a:r>
            <a:r>
              <a:rPr lang="zh-CN" altLang="en-US" sz="2000" dirty="0"/>
              <a:t>而优秀的修复技术可以大幅度提高补丁搜索的准确率</a:t>
            </a:r>
            <a:r>
              <a:rPr lang="en-US" altLang="zh-CN" sz="2000" dirty="0"/>
              <a:t>,</a:t>
            </a:r>
            <a:r>
              <a:rPr lang="zh-CN" altLang="en-US" sz="2000" dirty="0"/>
              <a:t>并减少用于搜索的时间消耗该研究思路与基于搜索的软件工程契合。</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9265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20" name="文本框 19"/>
          <p:cNvSpPr txBox="1"/>
          <p:nvPr/>
        </p:nvSpPr>
        <p:spPr>
          <a:xfrm>
            <a:off x="584421" y="1582554"/>
            <a:ext cx="10392355" cy="461665"/>
          </a:xfrm>
          <a:prstGeom prst="rect">
            <a:avLst/>
          </a:prstGeom>
          <a:noFill/>
        </p:spPr>
        <p:txBody>
          <a:bodyPr wrap="square" rtlCol="0">
            <a:spAutoFit/>
          </a:bodyPr>
          <a:lstStyle/>
          <a:p>
            <a:r>
              <a:rPr lang="zh-CN" altLang="en-US" sz="2400" b="1" dirty="0"/>
              <a:t>技术背景</a:t>
            </a:r>
            <a:endParaRPr lang="zh-CN" altLang="zh-CN" sz="2400" b="1" dirty="0"/>
          </a:p>
        </p:txBody>
      </p:sp>
      <p:sp>
        <p:nvSpPr>
          <p:cNvPr id="7" name="文本框 6"/>
          <p:cNvSpPr txBox="1"/>
          <p:nvPr/>
        </p:nvSpPr>
        <p:spPr>
          <a:xfrm>
            <a:off x="785793" y="2435023"/>
            <a:ext cx="10786613" cy="1322070"/>
          </a:xfrm>
          <a:prstGeom prst="rect">
            <a:avLst/>
          </a:prstGeom>
          <a:noFill/>
        </p:spPr>
        <p:txBody>
          <a:bodyPr wrap="square" rtlCol="0">
            <a:spAutoFit/>
          </a:bodyPr>
          <a:lstStyle/>
          <a:p>
            <a:r>
              <a:rPr lang="zh-CN" altLang="en-US" sz="2000" dirty="0"/>
              <a:t>      直观来说,程序修复包含两个部分,即如何找到 bug 的位置和如何为 bug 生成代码段.为了解决程序修复问题,研究者们将这个带有 bug 的程序及其某个潜在位置的代码变动(例如代码的添加、删除或修改)看作一个个体,并将所有这样的个体看作一个巨大的搜索空间.因此,程序修复的过程可以看作如何从搜索空间中找寻可以修复 bug 的个体的过程</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3" name="矩形 2"/>
          <p:cNvSpPr/>
          <p:nvPr/>
        </p:nvSpPr>
        <p:spPr>
          <a:xfrm>
            <a:off x="1651000" y="433700"/>
            <a:ext cx="465836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
        <p:nvSpPr>
          <p:cNvPr id="19" name="文本框 18"/>
          <p:cNvSpPr txBox="1"/>
          <p:nvPr/>
        </p:nvSpPr>
        <p:spPr>
          <a:xfrm>
            <a:off x="2198933" y="6353696"/>
            <a:ext cx="7688580" cy="338554"/>
          </a:xfrm>
          <a:prstGeom prst="rect">
            <a:avLst/>
          </a:prstGeom>
          <a:noFill/>
        </p:spPr>
        <p:txBody>
          <a:bodyPr wrap="none" rtlCol="0">
            <a:spAutoFit/>
          </a:bodyPr>
          <a:lstStyle/>
          <a:p>
            <a:r>
              <a:rPr lang="en-US" sz="1600" i="1" dirty="0">
                <a:latin typeface="Calibri" panose="020F0502020204030204" pitchFamily="34" charset="0"/>
                <a:cs typeface="Calibri" panose="020F0502020204030204" pitchFamily="34" charset="0"/>
              </a:rPr>
              <a:t>[1] </a:t>
            </a:r>
            <a:r>
              <a:rPr lang="en-US" sz="1600" i="1" dirty="0" err="1">
                <a:latin typeface="Calibri" panose="020F0502020204030204" pitchFamily="34" charset="0"/>
                <a:cs typeface="Calibri" panose="020F0502020204030204" pitchFamily="34" charset="0"/>
              </a:rPr>
              <a:t>Mechtaev</a:t>
            </a:r>
            <a:r>
              <a:rPr lang="en-US" sz="1600" i="1" dirty="0">
                <a:latin typeface="Calibri" panose="020F0502020204030204" pitchFamily="34" charset="0"/>
                <a:cs typeface="Calibri" panose="020F0502020204030204" pitchFamily="34" charset="0"/>
              </a:rPr>
              <a:t> et al. </a:t>
            </a:r>
            <a:r>
              <a:rPr lang="en-US" sz="1600" dirty="0">
                <a:latin typeface="Calibri" panose="020F0502020204030204" pitchFamily="34" charset="0"/>
                <a:cs typeface="Calibri" panose="020F0502020204030204" pitchFamily="34" charset="0"/>
              </a:rPr>
              <a:t>Semantic Program Repair Using a Reference Implementation. ICSE’2018</a:t>
            </a:r>
            <a:endParaRPr lang="en-US" sz="1600" dirty="0">
              <a:latin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a:stretch>
            <a:fillRect/>
          </a:stretch>
        </p:blipFill>
        <p:spPr>
          <a:xfrm>
            <a:off x="785588" y="1669148"/>
            <a:ext cx="7688579" cy="4805362"/>
          </a:xfrm>
          <a:prstGeom prst="rect">
            <a:avLst/>
          </a:prstGeom>
        </p:spPr>
      </p:pic>
      <p:sp>
        <p:nvSpPr>
          <p:cNvPr id="5" name="文本框 4"/>
          <p:cNvSpPr txBox="1"/>
          <p:nvPr/>
        </p:nvSpPr>
        <p:spPr>
          <a:xfrm>
            <a:off x="8797925" y="196215"/>
            <a:ext cx="3214370" cy="5077460"/>
          </a:xfrm>
          <a:prstGeom prst="rect">
            <a:avLst/>
          </a:prstGeom>
          <a:noFill/>
        </p:spPr>
        <p:txBody>
          <a:bodyPr wrap="square" rtlCol="0">
            <a:spAutoFit/>
          </a:bodyPr>
          <a:lstStyle/>
          <a:p>
            <a:r>
              <a:rPr lang="en-US" altLang="zh-CN" dirty="0"/>
              <a:t>1.</a:t>
            </a:r>
            <a:r>
              <a:rPr lang="zh-CN" altLang="en-US" dirty="0"/>
              <a:t>程序修复方法首先通过故障定位</a:t>
            </a:r>
            <a:r>
              <a:rPr lang="en-US" altLang="zh-CN" dirty="0"/>
              <a:t>(fault localization)</a:t>
            </a:r>
            <a:r>
              <a:rPr lang="zh-CN" altLang="en-US" dirty="0"/>
              <a:t>方法将给定带有 </a:t>
            </a:r>
            <a:r>
              <a:rPr lang="en-US" altLang="zh-CN" dirty="0"/>
              <a:t>bug </a:t>
            </a:r>
            <a:r>
              <a:rPr lang="zh-CN" altLang="en-US" dirty="0"/>
              <a:t>的程序的所有语句按某种规则排序</a:t>
            </a:r>
            <a:r>
              <a:rPr lang="en-US" altLang="zh-CN" dirty="0"/>
              <a:t>,</a:t>
            </a:r>
            <a:r>
              <a:rPr lang="zh-CN" altLang="en-US" dirty="0"/>
              <a:t>得到可疑语句的排列</a:t>
            </a:r>
            <a:r>
              <a:rPr lang="en-US" altLang="zh-CN" dirty="0"/>
              <a:t>;</a:t>
            </a:r>
            <a:endParaRPr lang="en-US" altLang="zh-CN" dirty="0"/>
          </a:p>
          <a:p>
            <a:r>
              <a:rPr lang="en-US" altLang="zh-CN" dirty="0"/>
              <a:t>2.</a:t>
            </a:r>
            <a:r>
              <a:rPr lang="zh-CN" altLang="en-US" dirty="0"/>
              <a:t>然后将这些语句作为疑似 </a:t>
            </a:r>
            <a:r>
              <a:rPr lang="en-US" altLang="zh-CN" dirty="0"/>
              <a:t>bug </a:t>
            </a:r>
            <a:r>
              <a:rPr lang="zh-CN" altLang="en-US" dirty="0"/>
              <a:t>的位置</a:t>
            </a:r>
            <a:r>
              <a:rPr lang="en-US" altLang="zh-CN" dirty="0"/>
              <a:t>,</a:t>
            </a:r>
            <a:r>
              <a:rPr lang="zh-CN" altLang="en-US" dirty="0"/>
              <a:t>逐个传输给补丁生成算法</a:t>
            </a:r>
            <a:r>
              <a:rPr lang="en-US" altLang="zh-CN" dirty="0"/>
              <a:t>(patch generation);</a:t>
            </a:r>
            <a:r>
              <a:rPr lang="zh-CN" altLang="en-US" dirty="0"/>
              <a:t>补丁生成算法会检测当前 </a:t>
            </a:r>
            <a:r>
              <a:rPr lang="en-US" altLang="zh-CN" dirty="0"/>
              <a:t>bug </a:t>
            </a:r>
            <a:r>
              <a:rPr lang="zh-CN" altLang="en-US" dirty="0"/>
              <a:t>的位置</a:t>
            </a:r>
            <a:r>
              <a:rPr lang="en-US" altLang="zh-CN" dirty="0"/>
              <a:t>,</a:t>
            </a:r>
            <a:r>
              <a:rPr lang="zh-CN" altLang="en-US" dirty="0"/>
              <a:t>决定是否能够输出补丁</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如果能够</a:t>
            </a:r>
            <a:r>
              <a:rPr lang="en-US" altLang="zh-CN" dirty="0"/>
              <a:t>,</a:t>
            </a:r>
            <a:r>
              <a:rPr lang="zh-CN" altLang="en-US" dirty="0"/>
              <a:t>则输出补丁给测试集进行验证</a:t>
            </a:r>
            <a:r>
              <a:rPr lang="en-US" altLang="zh-CN" dirty="0"/>
              <a:t>,</a:t>
            </a:r>
            <a:r>
              <a:rPr lang="zh-CN" altLang="en-US" dirty="0"/>
              <a:t>通过验证</a:t>
            </a:r>
            <a:r>
              <a:rPr lang="en-US" altLang="zh-CN" dirty="0"/>
              <a:t>(</a:t>
            </a:r>
            <a:r>
              <a:rPr lang="zh-CN" altLang="en-US" dirty="0"/>
              <a:t>即是否能够通过测试集</a:t>
            </a:r>
            <a:r>
              <a:rPr lang="en-US" altLang="zh-CN" dirty="0"/>
              <a:t>)</a:t>
            </a:r>
            <a:r>
              <a:rPr lang="zh-CN" altLang="en-US" dirty="0"/>
              <a:t>的补丁将作为结果输出</a:t>
            </a:r>
            <a:r>
              <a:rPr lang="en-US" altLang="zh-CN" dirty="0"/>
              <a:t>;</a:t>
            </a:r>
            <a:r>
              <a:rPr lang="zh-CN" altLang="en-US" dirty="0"/>
              <a:t>（</a:t>
            </a:r>
            <a:r>
              <a:rPr lang="en-US" altLang="zh-CN" dirty="0"/>
              <a:t>2</a:t>
            </a:r>
            <a:r>
              <a:rPr lang="zh-CN" altLang="en-US" dirty="0"/>
              <a:t>）若该疑似 </a:t>
            </a:r>
            <a:r>
              <a:rPr lang="en-US" altLang="zh-CN" dirty="0"/>
              <a:t>bug</a:t>
            </a:r>
            <a:r>
              <a:rPr lang="zh-CN" altLang="en-US" dirty="0"/>
              <a:t>的位置无法输出补丁</a:t>
            </a:r>
            <a:r>
              <a:rPr lang="en-US" altLang="zh-CN" dirty="0"/>
              <a:t>,</a:t>
            </a:r>
            <a:r>
              <a:rPr lang="zh-CN" altLang="en-US" dirty="0"/>
              <a:t>则从语句排列中获取下一个可疑语句</a:t>
            </a:r>
            <a:r>
              <a:rPr lang="en-US" altLang="zh-CN" dirty="0"/>
              <a:t>,</a:t>
            </a:r>
            <a:r>
              <a:rPr lang="zh-CN" altLang="en-US" dirty="0"/>
              <a:t>重新运行补丁生成算法以继续寻找潜在的补丁</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5794" y="402923"/>
            <a:ext cx="865206" cy="707886"/>
          </a:xfrm>
          <a:prstGeom prst="rect">
            <a:avLst/>
          </a:prstGeom>
          <a:noFill/>
        </p:spPr>
        <p:txBody>
          <a:bodyPr wrap="square" rtlCol="0">
            <a:spAutoFit/>
          </a:bodyPr>
          <a:lstStyle/>
          <a:p>
            <a:r>
              <a:rPr lang="en-US" altLang="zh-CN" sz="4000" b="1" u="sng" dirty="0">
                <a:solidFill>
                  <a:srgbClr val="1A9895"/>
                </a:solidFill>
              </a:rPr>
              <a:t>01</a:t>
            </a:r>
            <a:endParaRPr lang="zh-CN" altLang="en-US" sz="4000" u="sng" dirty="0">
              <a:solidFill>
                <a:srgbClr val="1A9895"/>
              </a:solidFill>
            </a:endParaRPr>
          </a:p>
        </p:txBody>
      </p:sp>
      <p:sp>
        <p:nvSpPr>
          <p:cNvPr id="2" name="文本框 1"/>
          <p:cNvSpPr txBox="1"/>
          <p:nvPr/>
        </p:nvSpPr>
        <p:spPr>
          <a:xfrm>
            <a:off x="1916264" y="3045350"/>
            <a:ext cx="1979875" cy="584775"/>
          </a:xfrm>
          <a:prstGeom prst="rect">
            <a:avLst/>
          </a:prstGeom>
          <a:noFill/>
        </p:spPr>
        <p:txBody>
          <a:bodyPr wrap="square" rtlCol="0">
            <a:spAutoFit/>
          </a:bodyPr>
          <a:lstStyle/>
          <a:p>
            <a:r>
              <a:rPr lang="en-US" altLang="zh-CN" sz="3200" dirty="0"/>
              <a:t>APR</a:t>
            </a:r>
            <a:r>
              <a:rPr lang="zh-CN" altLang="en-US" sz="3200" dirty="0"/>
              <a:t>工具</a:t>
            </a:r>
            <a:endParaRPr lang="zh-CN" altLang="en-US" sz="3200" dirty="0"/>
          </a:p>
        </p:txBody>
      </p:sp>
      <p:sp>
        <p:nvSpPr>
          <p:cNvPr id="5" name="左大括号 4"/>
          <p:cNvSpPr/>
          <p:nvPr/>
        </p:nvSpPr>
        <p:spPr>
          <a:xfrm>
            <a:off x="4039262" y="2486947"/>
            <a:ext cx="477078" cy="170157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4921857" y="2202511"/>
            <a:ext cx="4285753" cy="523220"/>
          </a:xfrm>
          <a:prstGeom prst="rect">
            <a:avLst/>
          </a:prstGeom>
          <a:noFill/>
        </p:spPr>
        <p:txBody>
          <a:bodyPr wrap="square" rtlCol="0">
            <a:spAutoFit/>
          </a:bodyPr>
          <a:lstStyle/>
          <a:p>
            <a:r>
              <a:rPr lang="zh-CN" altLang="en-US" sz="2800" dirty="0"/>
              <a:t>基于搜索</a:t>
            </a:r>
            <a:r>
              <a:rPr lang="en-US" altLang="zh-CN" sz="2800" dirty="0"/>
              <a:t>(search-based)</a:t>
            </a:r>
            <a:endParaRPr lang="zh-CN" altLang="en-US" sz="2800" dirty="0"/>
          </a:p>
        </p:txBody>
      </p:sp>
      <p:sp>
        <p:nvSpPr>
          <p:cNvPr id="7" name="文本框 6"/>
          <p:cNvSpPr txBox="1"/>
          <p:nvPr/>
        </p:nvSpPr>
        <p:spPr>
          <a:xfrm>
            <a:off x="4921856" y="3926916"/>
            <a:ext cx="5041128" cy="523220"/>
          </a:xfrm>
          <a:prstGeom prst="rect">
            <a:avLst/>
          </a:prstGeom>
          <a:noFill/>
        </p:spPr>
        <p:txBody>
          <a:bodyPr wrap="square" rtlCol="0">
            <a:spAutoFit/>
          </a:bodyPr>
          <a:lstStyle/>
          <a:p>
            <a:r>
              <a:rPr lang="zh-CN" altLang="en-US" sz="2800" dirty="0"/>
              <a:t>基于语义</a:t>
            </a:r>
            <a:r>
              <a:rPr lang="en-US" altLang="zh-CN" sz="2800" dirty="0"/>
              <a:t>(semantics-based)</a:t>
            </a:r>
            <a:endParaRPr lang="zh-CN" altLang="en-US" sz="2800" dirty="0"/>
          </a:p>
        </p:txBody>
      </p:sp>
      <p:sp>
        <p:nvSpPr>
          <p:cNvPr id="8" name="矩形 7"/>
          <p:cNvSpPr/>
          <p:nvPr/>
        </p:nvSpPr>
        <p:spPr>
          <a:xfrm>
            <a:off x="1651000" y="433700"/>
            <a:ext cx="4658360" cy="707886"/>
          </a:xfrm>
          <a:prstGeom prst="rect">
            <a:avLst/>
          </a:prstGeom>
        </p:spPr>
        <p:txBody>
          <a:bodyPr wrap="square">
            <a:spAutoFit/>
          </a:bodyPr>
          <a:lstStyle/>
          <a:p>
            <a:r>
              <a:rPr lang="en-US" altLang="zh-CN" sz="2000" dirty="0"/>
              <a:t>Part One</a:t>
            </a:r>
            <a:endParaRPr lang="en-US" altLang="zh-CN" sz="2000" dirty="0"/>
          </a:p>
          <a:p>
            <a:r>
              <a:rPr lang="zh-CN" altLang="en-US" sz="2000" dirty="0"/>
              <a:t>自动程序修复技术介绍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4807</Words>
  <Application>WPS 演示</Application>
  <PresentationFormat>宽屏</PresentationFormat>
  <Paragraphs>606</Paragraphs>
  <Slides>36</Slides>
  <Notes>35</Notes>
  <HiddenSlides>1</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36</vt:i4>
      </vt:variant>
    </vt:vector>
  </HeadingPairs>
  <TitlesOfParts>
    <vt:vector size="53" baseType="lpstr">
      <vt:lpstr>Arial</vt:lpstr>
      <vt:lpstr>宋体</vt:lpstr>
      <vt:lpstr>Wingdings</vt:lpstr>
      <vt:lpstr>微软雅黑</vt:lpstr>
      <vt:lpstr>Segoe UI Light</vt:lpstr>
      <vt:lpstr>Century Gothic</vt:lpstr>
      <vt:lpstr>Segoe UI Light</vt:lpstr>
      <vt:lpstr>微软雅黑 Light</vt:lpstr>
      <vt:lpstr>Times New Roman</vt:lpstr>
      <vt:lpstr>Calibri</vt:lpstr>
      <vt:lpstr>-apple-system</vt:lpstr>
      <vt:lpstr>Segoe Print</vt:lpstr>
      <vt:lpstr>Arial Unicode MS</vt:lpstr>
      <vt:lpstr>等线</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louipon</cp:lastModifiedBy>
  <cp:revision>542</cp:revision>
  <dcterms:created xsi:type="dcterms:W3CDTF">2015-08-18T02:51:00Z</dcterms:created>
  <dcterms:modified xsi:type="dcterms:W3CDTF">2019-05-13T15:15:39Z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