
<file path=[Content_Types].xml><?xml version="1.0" encoding="utf-8"?>
<Types xmlns="http://schemas.openxmlformats.org/package/2006/content-types">
  <Default Extension="png" ContentType="image/png"/>
  <Default Extension="bin" ContentType="application/vnd.openxmlformats-officedocument.oleObject"/>
  <Default Extension="m4a" ContentType="audio/mp4"/>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256" r:id="rId2"/>
    <p:sldId id="364" r:id="rId3"/>
    <p:sldId id="312" r:id="rId4"/>
    <p:sldId id="365" r:id="rId5"/>
    <p:sldId id="422" r:id="rId6"/>
    <p:sldId id="349" r:id="rId7"/>
    <p:sldId id="366" r:id="rId8"/>
    <p:sldId id="351" r:id="rId9"/>
    <p:sldId id="367" r:id="rId10"/>
    <p:sldId id="368" r:id="rId11"/>
    <p:sldId id="369" r:id="rId12"/>
    <p:sldId id="370" r:id="rId13"/>
    <p:sldId id="371" r:id="rId14"/>
    <p:sldId id="372" r:id="rId15"/>
    <p:sldId id="355" r:id="rId16"/>
    <p:sldId id="373" r:id="rId17"/>
    <p:sldId id="356" r:id="rId18"/>
    <p:sldId id="382" r:id="rId19"/>
    <p:sldId id="376" r:id="rId20"/>
    <p:sldId id="380" r:id="rId21"/>
    <p:sldId id="378" r:id="rId22"/>
    <p:sldId id="381" r:id="rId23"/>
    <p:sldId id="383" r:id="rId24"/>
    <p:sldId id="384" r:id="rId25"/>
    <p:sldId id="385" r:id="rId26"/>
    <p:sldId id="386" r:id="rId27"/>
    <p:sldId id="387" r:id="rId28"/>
    <p:sldId id="388" r:id="rId29"/>
    <p:sldId id="389" r:id="rId30"/>
    <p:sldId id="395" r:id="rId31"/>
    <p:sldId id="396" r:id="rId32"/>
    <p:sldId id="398" r:id="rId33"/>
    <p:sldId id="397" r:id="rId34"/>
    <p:sldId id="393" r:id="rId35"/>
    <p:sldId id="400" r:id="rId36"/>
    <p:sldId id="401" r:id="rId37"/>
    <p:sldId id="403" r:id="rId38"/>
    <p:sldId id="404" r:id="rId39"/>
    <p:sldId id="405" r:id="rId40"/>
    <p:sldId id="406" r:id="rId41"/>
    <p:sldId id="407" r:id="rId42"/>
    <p:sldId id="408" r:id="rId43"/>
    <p:sldId id="409" r:id="rId44"/>
    <p:sldId id="410" r:id="rId45"/>
    <p:sldId id="411" r:id="rId46"/>
    <p:sldId id="412" r:id="rId47"/>
    <p:sldId id="413" r:id="rId48"/>
    <p:sldId id="414" r:id="rId49"/>
    <p:sldId id="415" r:id="rId50"/>
    <p:sldId id="416" r:id="rId51"/>
    <p:sldId id="391" r:id="rId52"/>
    <p:sldId id="399" r:id="rId53"/>
    <p:sldId id="392" r:id="rId54"/>
    <p:sldId id="394" r:id="rId55"/>
    <p:sldId id="423" r:id="rId56"/>
    <p:sldId id="267"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4120">
          <p15:clr>
            <a:srgbClr val="A4A3A4"/>
          </p15:clr>
        </p15:guide>
        <p15:guide id="4" pos="295">
          <p15:clr>
            <a:srgbClr val="A4A3A4"/>
          </p15:clr>
        </p15:guide>
        <p15:guide id="5" pos="73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80247" autoAdjust="0"/>
  </p:normalViewPr>
  <p:slideViewPr>
    <p:cSldViewPr snapToGrid="0" snapToObjects="1">
      <p:cViewPr varScale="1">
        <p:scale>
          <a:sx n="70" d="100"/>
          <a:sy n="70" d="100"/>
        </p:scale>
        <p:origin x="1090" y="53"/>
      </p:cViewPr>
      <p:guideLst>
        <p:guide pos="3840"/>
        <p:guide orient="horz" pos="2160"/>
        <p:guide orient="horz" pos="4120"/>
        <p:guide pos="295"/>
        <p:guide pos="737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展示分为两个大点共</a:t>
            </a:r>
            <a:r>
              <a:rPr lang="en-US" altLang="zh-CN" dirty="0"/>
              <a:t>4</a:t>
            </a:r>
            <a:r>
              <a:rPr lang="zh-CN" altLang="en-US" dirty="0"/>
              <a:t>个部分 第一个大点是自动程序修复技术的介绍 第二个大点是自动程序修复工具中的数据集如何构建的相关背景、以及构建过程和实证研究（利用该构建过程所得到的一个结果）。</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55</a:t>
            </a:fld>
            <a:endParaRPr lang="zh-CN" altLang="en-US"/>
          </a:p>
        </p:txBody>
      </p:sp>
    </p:spTree>
    <p:extLst>
      <p:ext uri="{BB962C8B-B14F-4D97-AF65-F5344CB8AC3E}">
        <p14:creationId xmlns:p14="http://schemas.microsoft.com/office/powerpoint/2010/main" val="16670022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51.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hyperlink" Target="https://developers.weixin.qq.com/"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3565"/>
          </a:xfrm>
          <a:prstGeom prst="rect">
            <a:avLst/>
          </a:prstGeom>
          <a:noFill/>
        </p:spPr>
        <p:txBody>
          <a:bodyPr wrap="square" rtlCol="0">
            <a:spAutoFit/>
          </a:bodyPr>
          <a:lstStyle/>
          <a:p>
            <a:pPr algn="ctr"/>
            <a:r>
              <a:rPr lang="zh-CN" altLang="en-US" sz="3200" b="1" dirty="0" smtClean="0">
                <a:solidFill>
                  <a:schemeClr val="bg1"/>
                </a:solidFill>
              </a:rPr>
              <a:t>实现阶段评审</a:t>
            </a:r>
            <a:endParaRPr lang="zh-CN" altLang="en-US" sz="3200" b="1" dirty="0">
              <a:solidFill>
                <a:schemeClr val="bg1"/>
              </a:solidFill>
            </a:endParaRPr>
          </a:p>
        </p:txBody>
      </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smtClean="0">
                <a:solidFill>
                  <a:schemeClr val="bg1"/>
                </a:solidFill>
              </a:rPr>
              <a:t>Implementation phase review</a:t>
            </a:r>
            <a:endParaRPr lang="en-US" altLang="zh-CN" sz="2000" b="1" dirty="0">
              <a:solidFill>
                <a:schemeClr val="bg1"/>
              </a:solidFill>
            </a:endParaRP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0715" y="3808630"/>
            <a:ext cx="1795696" cy="1548681"/>
          </a:xfrm>
          <a:prstGeom prst="rect">
            <a:avLst/>
          </a:prstGeom>
        </p:spPr>
      </p:pic>
      <p:grpSp>
        <p:nvGrpSpPr>
          <p:cNvPr id="10" name="PA_淘宝店chenying0907 46"/>
          <p:cNvGrpSpPr/>
          <p:nvPr/>
        </p:nvGrpSpPr>
        <p:grpSpPr>
          <a:xfrm>
            <a:off x="9062599" y="4417422"/>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955394" y="3858228"/>
            <a:ext cx="18261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不会打加一队</a:t>
            </a:r>
            <a:endParaRPr lang="en-US" altLang="zh-CN" sz="1600" b="1" dirty="0"/>
          </a:p>
        </p:txBody>
      </p:sp>
      <p:sp>
        <p:nvSpPr>
          <p:cNvPr id="14" name="PA_文本框 20"/>
          <p:cNvSpPr txBox="1">
            <a:spLocks noChangeArrowheads="1"/>
          </p:cNvSpPr>
          <p:nvPr/>
        </p:nvSpPr>
        <p:spPr bwMode="auto">
          <a:xfrm>
            <a:off x="9301339" y="4069215"/>
            <a:ext cx="14766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 </a:t>
            </a:r>
            <a:endParaRPr lang="en-US" altLang="zh-CN" sz="1600" b="1" dirty="0"/>
          </a:p>
        </p:txBody>
      </p:sp>
      <p:sp>
        <p:nvSpPr>
          <p:cNvPr id="15" name="TextBox 82"/>
          <p:cNvSpPr txBox="1"/>
          <p:nvPr/>
        </p:nvSpPr>
        <p:spPr>
          <a:xfrm>
            <a:off x="8744697" y="4805154"/>
            <a:ext cx="226976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组员：林豪 周南</a:t>
            </a:r>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smtClean="0"/>
              <a:t>软件工程基础</a:t>
            </a:r>
            <a:endParaRPr lang="zh-CN" altLang="zh-CN" sz="3200" dirty="0"/>
          </a:p>
        </p:txBody>
      </p:sp>
    </p:spTree>
  </p:cSld>
  <p:clrMapOvr>
    <a:masterClrMapping/>
  </p:clrMapOvr>
  <mc:AlternateContent xmlns:mc="http://schemas.openxmlformats.org/markup-compatibility/2006" xmlns:p14="http://schemas.microsoft.com/office/powerpoint/2010/main">
    <mc:Choice Requires="p14">
      <p:transition spd="slow" p14:dur="1600" advTm="158">
        <p:blinds dir="vert"/>
      </p:transition>
    </mc:Choice>
    <mc:Fallback xmlns="">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20000"/>
                    </a:ext>
                  </a:extLst>
                </a:gridCol>
                <a:gridCol w="663753">
                  <a:extLst>
                    <a:ext uri="{9D8B030D-6E8A-4147-A177-3AD203B41FA5}">
                      <a16:colId xmlns:a16="http://schemas.microsoft.com/office/drawing/2014/main" val="20001"/>
                    </a:ext>
                  </a:extLst>
                </a:gridCol>
                <a:gridCol w="3677654">
                  <a:extLst>
                    <a:ext uri="{9D8B030D-6E8A-4147-A177-3AD203B41FA5}">
                      <a16:colId xmlns:a16="http://schemas.microsoft.com/office/drawing/2014/main" val="2000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sz="1050" kern="100" dirty="0" smtClean="0">
                          <a:effectLst/>
                        </a:rPr>
                        <a:t>group</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r>
                        <a:rPr lang="zh-CN" altLang="en-US" sz="1050" kern="100" dirty="0" smtClean="0">
                          <a:effectLst/>
                          <a:latin typeface="Times New Roman" panose="02020603050405020304" pitchFamily="18" charset="0"/>
                          <a:ea typeface="宋体" panose="02010600030101010101" pitchFamily="2" charset="-122"/>
                        </a:rPr>
                        <a:t>代码由多名组员完成</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1001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5"/>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7"/>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9"/>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0"/>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20000"/>
                    </a:ext>
                  </a:extLst>
                </a:gridCol>
                <a:gridCol w="663753">
                  <a:extLst>
                    <a:ext uri="{9D8B030D-6E8A-4147-A177-3AD203B41FA5}">
                      <a16:colId xmlns:a16="http://schemas.microsoft.com/office/drawing/2014/main" val="20001"/>
                    </a:ext>
                  </a:extLst>
                </a:gridCol>
                <a:gridCol w="3677654">
                  <a:extLst>
                    <a:ext uri="{9D8B030D-6E8A-4147-A177-3AD203B41FA5}">
                      <a16:colId xmlns:a16="http://schemas.microsoft.com/office/drawing/2014/main" val="2000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altLang="zh-CN" sz="1050" kern="100" dirty="0" err="1" smtClean="0">
                          <a:effectLst/>
                        </a:rPr>
                        <a:t>his_locate</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是</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1001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5"/>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7"/>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9"/>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0"/>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20000"/>
                    </a:ext>
                  </a:extLst>
                </a:gridCol>
                <a:gridCol w="663753">
                  <a:extLst>
                    <a:ext uri="{9D8B030D-6E8A-4147-A177-3AD203B41FA5}">
                      <a16:colId xmlns:a16="http://schemas.microsoft.com/office/drawing/2014/main" val="20001"/>
                    </a:ext>
                  </a:extLst>
                </a:gridCol>
                <a:gridCol w="3677654">
                  <a:extLst>
                    <a:ext uri="{9D8B030D-6E8A-4147-A177-3AD203B41FA5}">
                      <a16:colId xmlns:a16="http://schemas.microsoft.com/office/drawing/2014/main" val="2000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altLang="zh-CN" sz="1050" kern="100" dirty="0" smtClean="0">
                          <a:effectLst/>
                        </a:rPr>
                        <a:t>index</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r>
                        <a:rPr lang="zh-CN" altLang="en-US" sz="1050" kern="100" dirty="0" smtClean="0">
                          <a:effectLst/>
                          <a:latin typeface="Times New Roman" panose="02020603050405020304" pitchFamily="18" charset="0"/>
                          <a:ea typeface="宋体" panose="02010600030101010101" pitchFamily="2" charset="-122"/>
                        </a:rPr>
                        <a:t>代码由多名组员完成</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1001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5"/>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7"/>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9"/>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0"/>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20000"/>
                    </a:ext>
                  </a:extLst>
                </a:gridCol>
                <a:gridCol w="663753">
                  <a:extLst>
                    <a:ext uri="{9D8B030D-6E8A-4147-A177-3AD203B41FA5}">
                      <a16:colId xmlns:a16="http://schemas.microsoft.com/office/drawing/2014/main" val="20001"/>
                    </a:ext>
                  </a:extLst>
                </a:gridCol>
                <a:gridCol w="3677654">
                  <a:extLst>
                    <a:ext uri="{9D8B030D-6E8A-4147-A177-3AD203B41FA5}">
                      <a16:colId xmlns:a16="http://schemas.microsoft.com/office/drawing/2014/main" val="2000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altLang="zh-CN" sz="1050" kern="100" dirty="0" smtClean="0">
                          <a:effectLst/>
                        </a:rPr>
                        <a:t>mine</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r>
                        <a:rPr lang="zh-CN" altLang="en-US" sz="1050" kern="100" dirty="0" smtClean="0">
                          <a:effectLst/>
                          <a:latin typeface="Times New Roman" panose="02020603050405020304" pitchFamily="18" charset="0"/>
                          <a:ea typeface="宋体" panose="02010600030101010101" pitchFamily="2" charset="-122"/>
                        </a:rPr>
                        <a:t>代码由多名组员完成</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1001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5"/>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7"/>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dirty="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dirty="0">
                          <a:effectLst/>
                          <a:latin typeface="Times New Roman" panose="02020603050405020304" pitchFamily="18" charset="0"/>
                          <a:ea typeface="宋体" panose="02010600030101010101" pitchFamily="2" charset="-122"/>
                        </a:rPr>
                        <a:t>尚未实现标签功能</a:t>
                      </a:r>
                    </a:p>
                  </a:txBody>
                  <a:tcPr marL="68580" marR="68580" marT="0" marB="0"/>
                </a:tc>
                <a:extLst>
                  <a:ext uri="{0D108BD9-81ED-4DB2-BD59-A6C34878D82A}">
                    <a16:rowId xmlns:a16="http://schemas.microsoft.com/office/drawing/2014/main" val="1001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9"/>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0"/>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nvGraphicFramePr>
        <p:xfrm>
          <a:off x="2123803" y="1948542"/>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20000"/>
                    </a:ext>
                  </a:extLst>
                </a:gridCol>
                <a:gridCol w="663753">
                  <a:extLst>
                    <a:ext uri="{9D8B030D-6E8A-4147-A177-3AD203B41FA5}">
                      <a16:colId xmlns:a16="http://schemas.microsoft.com/office/drawing/2014/main" val="20001"/>
                    </a:ext>
                  </a:extLst>
                </a:gridCol>
                <a:gridCol w="3677654">
                  <a:extLst>
                    <a:ext uri="{9D8B030D-6E8A-4147-A177-3AD203B41FA5}">
                      <a16:colId xmlns:a16="http://schemas.microsoft.com/office/drawing/2014/main" val="20002"/>
                    </a:ext>
                  </a:extLst>
                </a:gridCol>
              </a:tblGrid>
              <a:tr h="558135">
                <a:tc>
                  <a:txBody>
                    <a:bodyPr/>
                    <a:lstStyle/>
                    <a:p>
                      <a:pPr algn="ctr">
                        <a:spcAft>
                          <a:spcPts val="600"/>
                        </a:spcAft>
                      </a:pPr>
                      <a:r>
                        <a:rPr lang="zh-CN" sz="1050" kern="100" dirty="0">
                          <a:effectLst/>
                        </a:rPr>
                        <a:t>评审对象</a:t>
                      </a:r>
                      <a:r>
                        <a:rPr lang="zh-CN" sz="1050" kern="100" dirty="0" smtClean="0">
                          <a:effectLst/>
                        </a:rPr>
                        <a:t>：</a:t>
                      </a:r>
                      <a:r>
                        <a:rPr lang="en-US" altLang="zh-CN" sz="1050" kern="100" dirty="0" err="1" smtClean="0">
                          <a:effectLst/>
                        </a:rPr>
                        <a:t>my_locate</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r>
                        <a:rPr lang="zh-CN" altLang="en-US" sz="1050" kern="100" dirty="0" smtClean="0">
                          <a:effectLst/>
                          <a:latin typeface="Times New Roman" panose="02020603050405020304" pitchFamily="18" charset="0"/>
                          <a:ea typeface="宋体" panose="02010600030101010101" pitchFamily="2" charset="-122"/>
                        </a:rPr>
                        <a:t>代码由多名组员完成</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1001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5"/>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7"/>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是</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9"/>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0"/>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03</a:t>
            </a:r>
          </a:p>
          <a:p>
            <a:r>
              <a:rPr lang="zh-CN" altLang="en-US" sz="5400" dirty="0" smtClean="0">
                <a:solidFill>
                  <a:schemeClr val="bg1"/>
                </a:solidFill>
              </a:rPr>
              <a:t>正式测试</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03-1</a:t>
            </a:r>
            <a:endParaRPr lang="en-US" altLang="zh-CN" sz="5400" b="1" dirty="0">
              <a:solidFill>
                <a:schemeClr val="bg1"/>
              </a:solidFill>
            </a:endParaRPr>
          </a:p>
          <a:p>
            <a:r>
              <a:rPr lang="zh-CN" altLang="en-US" sz="5400" dirty="0" smtClean="0">
                <a:solidFill>
                  <a:schemeClr val="bg1"/>
                </a:solidFill>
              </a:rPr>
              <a:t>测试计划</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Three-01</a:t>
            </a:r>
            <a:endParaRPr lang="en-US" altLang="zh-CN" sz="2000" dirty="0"/>
          </a:p>
          <a:p>
            <a:r>
              <a:rPr lang="zh-CN" altLang="en-US" sz="2000" dirty="0" smtClean="0"/>
              <a:t>测试计划</a:t>
            </a:r>
            <a:endParaRPr lang="zh-CN" altLang="en-US" sz="2000" dirty="0"/>
          </a:p>
        </p:txBody>
      </p:sp>
      <p:sp>
        <p:nvSpPr>
          <p:cNvPr id="2" name="矩形 1"/>
          <p:cNvSpPr/>
          <p:nvPr/>
        </p:nvSpPr>
        <p:spPr>
          <a:xfrm>
            <a:off x="1218397" y="2368131"/>
            <a:ext cx="9685867" cy="2379345"/>
          </a:xfrm>
          <a:prstGeom prst="rect">
            <a:avLst/>
          </a:prstGeom>
        </p:spPr>
        <p:txBody>
          <a:bodyPr wrap="square">
            <a:spAutoFit/>
          </a:bodyPr>
          <a:lstStyle/>
          <a:p>
            <a:pPr algn="just">
              <a:lnSpc>
                <a:spcPct val="173000"/>
              </a:lnSpc>
              <a:spcBef>
                <a:spcPts val="1300"/>
              </a:spcBef>
              <a:spcAft>
                <a:spcPts val="1300"/>
              </a:spcAft>
            </a:pPr>
            <a:r>
              <a:rPr lang="en-US" altLang="zh-CN" sz="3200" b="1" kern="100" dirty="0" smtClean="0">
                <a:latin typeface="Cambria" panose="02040503050406030204" pitchFamily="18" charset="0"/>
                <a:ea typeface="宋体" panose="02010600030101010101" pitchFamily="2" charset="-122"/>
              </a:rPr>
              <a:t>    </a:t>
            </a:r>
            <a:r>
              <a:rPr lang="zh-CN" altLang="zh-CN" kern="100" dirty="0" smtClean="0">
                <a:latin typeface="+mj-ea"/>
                <a:ea typeface="+mj-ea"/>
                <a:cs typeface="Times New Roman" panose="02020603050405020304" pitchFamily="18" charset="0"/>
              </a:rPr>
              <a:t>首先我们进行代码的走查，其次我们根据详细设计文档，进行了单元测试模块的划分，然后进行了正式的单元测试，编写了单元测试的测试用例；其次，我们用自底向上的方法进行了集成测试，然后通过微信开发者工具进行了不同设备的系统测试，最后由项目用户黄同学进行了确认测试，审查是否符合</a:t>
            </a:r>
            <a:r>
              <a:rPr lang="en-US" altLang="zh-CN" kern="100" dirty="0" err="1" smtClean="0">
                <a:latin typeface="+mj-ea"/>
                <a:ea typeface="+mj-ea"/>
                <a:cs typeface="Times New Roman" panose="02020603050405020304" pitchFamily="18" charset="0"/>
              </a:rPr>
              <a:t>srs</a:t>
            </a:r>
            <a:r>
              <a:rPr lang="zh-CN" altLang="zh-CN" kern="100" dirty="0" smtClean="0">
                <a:latin typeface="+mj-ea"/>
                <a:ea typeface="+mj-ea"/>
                <a:cs typeface="Times New Roman" panose="02020603050405020304" pitchFamily="18" charset="0"/>
              </a:rPr>
              <a:t>所制定的要求。</a:t>
            </a:r>
            <a:endParaRPr lang="zh-CN" altLang="zh-CN" kern="100" dirty="0">
              <a:latin typeface="+mj-ea"/>
              <a:ea typeface="+mj-ea"/>
              <a:cs typeface="Times New Roman" panose="02020603050405020304" pitchFamily="18" charset="0"/>
            </a:endParaRPr>
          </a:p>
        </p:txBody>
      </p:sp>
      <p:sp>
        <p:nvSpPr>
          <p:cNvPr id="7" name="文本框 6"/>
          <p:cNvSpPr txBox="1"/>
          <p:nvPr/>
        </p:nvSpPr>
        <p:spPr>
          <a:xfrm>
            <a:off x="785794" y="1623064"/>
            <a:ext cx="9292360" cy="523220"/>
          </a:xfrm>
          <a:prstGeom prst="rect">
            <a:avLst/>
          </a:prstGeom>
          <a:noFill/>
        </p:spPr>
        <p:txBody>
          <a:bodyPr wrap="square" rtlCol="0">
            <a:spAutoFit/>
          </a:bodyPr>
          <a:lstStyle/>
          <a:p>
            <a:r>
              <a:rPr lang="zh-CN" altLang="en-US" sz="2800" b="1" dirty="0" smtClean="0">
                <a:solidFill>
                  <a:schemeClr val="accent2"/>
                </a:solidFill>
                <a:sym typeface="+mn-ea"/>
              </a:rPr>
              <a:t>总体设计</a:t>
            </a:r>
            <a:endParaRPr lang="en-US" altLang="zh-CN" sz="2800" b="1" dirty="0">
              <a:solidFill>
                <a:schemeClr val="accent2"/>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03-2</a:t>
            </a:r>
            <a:endParaRPr lang="en-US" altLang="zh-CN" sz="5400" b="1" dirty="0">
              <a:solidFill>
                <a:schemeClr val="bg1"/>
              </a:solidFill>
            </a:endParaRPr>
          </a:p>
          <a:p>
            <a:r>
              <a:rPr lang="zh-CN" altLang="en-US" sz="5400" dirty="0">
                <a:solidFill>
                  <a:schemeClr val="bg1"/>
                </a:solidFill>
              </a:rPr>
              <a:t>单元</a:t>
            </a:r>
            <a:r>
              <a:rPr lang="zh-CN" altLang="en-US" sz="5400" dirty="0" smtClean="0">
                <a:solidFill>
                  <a:schemeClr val="bg1"/>
                </a:solidFill>
              </a:rPr>
              <a:t>计划</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Three-02</a:t>
            </a:r>
            <a:endParaRPr lang="en-US" altLang="zh-CN" sz="2000" dirty="0"/>
          </a:p>
          <a:p>
            <a:r>
              <a:rPr lang="zh-CN" altLang="en-US" sz="2000" dirty="0" smtClean="0"/>
              <a:t>单元测试及结果</a:t>
            </a:r>
            <a:endParaRPr lang="zh-CN" altLang="en-US" sz="2000" dirty="0"/>
          </a:p>
        </p:txBody>
      </p:sp>
      <p:graphicFrame>
        <p:nvGraphicFramePr>
          <p:cNvPr id="5" name="表格 4"/>
          <p:cNvGraphicFramePr>
            <a:graphicFrameLocks noGrp="1"/>
          </p:cNvGraphicFramePr>
          <p:nvPr/>
        </p:nvGraphicFramePr>
        <p:xfrm>
          <a:off x="838197" y="1879601"/>
          <a:ext cx="10964335" cy="3945466"/>
        </p:xfrm>
        <a:graphic>
          <a:graphicData uri="http://schemas.openxmlformats.org/drawingml/2006/table">
            <a:tbl>
              <a:tblPr>
                <a:tableStyleId>{5C22544A-7EE6-4342-B048-85BDC9FD1C3A}</a:tableStyleId>
              </a:tblPr>
              <a:tblGrid>
                <a:gridCol w="452004">
                  <a:extLst>
                    <a:ext uri="{9D8B030D-6E8A-4147-A177-3AD203B41FA5}">
                      <a16:colId xmlns:a16="http://schemas.microsoft.com/office/drawing/2014/main" val="20000"/>
                    </a:ext>
                  </a:extLst>
                </a:gridCol>
                <a:gridCol w="452004">
                  <a:extLst>
                    <a:ext uri="{9D8B030D-6E8A-4147-A177-3AD203B41FA5}">
                      <a16:colId xmlns:a16="http://schemas.microsoft.com/office/drawing/2014/main" val="20001"/>
                    </a:ext>
                  </a:extLst>
                </a:gridCol>
                <a:gridCol w="510120">
                  <a:extLst>
                    <a:ext uri="{9D8B030D-6E8A-4147-A177-3AD203B41FA5}">
                      <a16:colId xmlns:a16="http://schemas.microsoft.com/office/drawing/2014/main" val="20002"/>
                    </a:ext>
                  </a:extLst>
                </a:gridCol>
                <a:gridCol w="807150">
                  <a:extLst>
                    <a:ext uri="{9D8B030D-6E8A-4147-A177-3AD203B41FA5}">
                      <a16:colId xmlns:a16="http://schemas.microsoft.com/office/drawing/2014/main" val="20003"/>
                    </a:ext>
                  </a:extLst>
                </a:gridCol>
                <a:gridCol w="807150">
                  <a:extLst>
                    <a:ext uri="{9D8B030D-6E8A-4147-A177-3AD203B41FA5}">
                      <a16:colId xmlns:a16="http://schemas.microsoft.com/office/drawing/2014/main" val="20004"/>
                    </a:ext>
                  </a:extLst>
                </a:gridCol>
                <a:gridCol w="1698245">
                  <a:extLst>
                    <a:ext uri="{9D8B030D-6E8A-4147-A177-3AD203B41FA5}">
                      <a16:colId xmlns:a16="http://schemas.microsoft.com/office/drawing/2014/main" val="20005"/>
                    </a:ext>
                  </a:extLst>
                </a:gridCol>
                <a:gridCol w="1698245">
                  <a:extLst>
                    <a:ext uri="{9D8B030D-6E8A-4147-A177-3AD203B41FA5}">
                      <a16:colId xmlns:a16="http://schemas.microsoft.com/office/drawing/2014/main" val="20006"/>
                    </a:ext>
                  </a:extLst>
                </a:gridCol>
                <a:gridCol w="1388300">
                  <a:extLst>
                    <a:ext uri="{9D8B030D-6E8A-4147-A177-3AD203B41FA5}">
                      <a16:colId xmlns:a16="http://schemas.microsoft.com/office/drawing/2014/main" val="20007"/>
                    </a:ext>
                  </a:extLst>
                </a:gridCol>
                <a:gridCol w="1388300">
                  <a:extLst>
                    <a:ext uri="{9D8B030D-6E8A-4147-A177-3AD203B41FA5}">
                      <a16:colId xmlns:a16="http://schemas.microsoft.com/office/drawing/2014/main" val="20008"/>
                    </a:ext>
                  </a:extLst>
                </a:gridCol>
                <a:gridCol w="716750">
                  <a:extLst>
                    <a:ext uri="{9D8B030D-6E8A-4147-A177-3AD203B41FA5}">
                      <a16:colId xmlns:a16="http://schemas.microsoft.com/office/drawing/2014/main" val="20009"/>
                    </a:ext>
                  </a:extLst>
                </a:gridCol>
                <a:gridCol w="348689">
                  <a:extLst>
                    <a:ext uri="{9D8B030D-6E8A-4147-A177-3AD203B41FA5}">
                      <a16:colId xmlns:a16="http://schemas.microsoft.com/office/drawing/2014/main" val="20010"/>
                    </a:ext>
                  </a:extLst>
                </a:gridCol>
                <a:gridCol w="348689">
                  <a:extLst>
                    <a:ext uri="{9D8B030D-6E8A-4147-A177-3AD203B41FA5}">
                      <a16:colId xmlns:a16="http://schemas.microsoft.com/office/drawing/2014/main" val="20011"/>
                    </a:ext>
                  </a:extLst>
                </a:gridCol>
                <a:gridCol w="348689">
                  <a:extLst>
                    <a:ext uri="{9D8B030D-6E8A-4147-A177-3AD203B41FA5}">
                      <a16:colId xmlns:a16="http://schemas.microsoft.com/office/drawing/2014/main" val="20012"/>
                    </a:ext>
                  </a:extLst>
                </a:gridCol>
              </a:tblGrid>
              <a:tr h="821972">
                <a:tc>
                  <a:txBody>
                    <a:bodyPr/>
                    <a:lstStyle/>
                    <a:p>
                      <a:pPr algn="ctr" fontAlgn="ctr"/>
                      <a:r>
                        <a:rPr lang="zh-CN" altLang="en-US" sz="1000" b="1" u="none" strike="noStrike" dirty="0">
                          <a:effectLst/>
                        </a:rPr>
                        <a:t>系统模块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功能点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用例编号</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用例说明</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前置条件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方法</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数据</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输入</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预期结果</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测试结果</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失败原因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测试者</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审查者</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extLst>
                  <a:ext uri="{0D108BD9-81ED-4DB2-BD59-A6C34878D82A}">
                    <a16:rowId xmlns:a16="http://schemas.microsoft.com/office/drawing/2014/main" val="10000"/>
                  </a:ext>
                </a:extLst>
              </a:tr>
              <a:tr h="739775">
                <a:tc rowSpan="4">
                  <a:txBody>
                    <a:bodyPr/>
                    <a:lstStyle/>
                    <a:p>
                      <a:pPr algn="ctr" fontAlgn="ctr"/>
                      <a:r>
                        <a:rPr lang="en-US" altLang="zh-CN" sz="1000" b="1" u="none" strike="noStrike">
                          <a:effectLst/>
                        </a:rPr>
                        <a:t>1</a:t>
                      </a:r>
                      <a:r>
                        <a:rPr lang="zh-CN" altLang="en-US" sz="1000" b="1" u="none" strike="noStrike">
                          <a:effectLst/>
                        </a:rPr>
                        <a:t>探索</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rowSpan="2">
                  <a:txBody>
                    <a:bodyPr/>
                    <a:lstStyle/>
                    <a:p>
                      <a:pPr algn="ctr" fontAlgn="ctr"/>
                      <a:r>
                        <a:rPr lang="en-US" altLang="zh-CN" sz="1000" b="1" u="none" strike="noStrike">
                          <a:effectLst/>
                        </a:rPr>
                        <a:t>1.1 </a:t>
                      </a:r>
                      <a:r>
                        <a:rPr lang="zh-CN" altLang="en-US" sz="1000" b="1" u="none" strike="noStrike">
                          <a:effectLst/>
                        </a:rPr>
                        <a:t>首页预期显示</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1.1.1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dirty="0">
                          <a:effectLst/>
                        </a:rPr>
                        <a:t>腾讯地图加载有效性</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腾讯地图加载成功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1"/>
                  </a:ext>
                </a:extLst>
              </a:tr>
              <a:tr h="739775">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1.1.2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地图加载用户当前位置有效性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t"/>
                      <a:r>
                        <a:rPr lang="zh-CN" altLang="en-US" sz="1000" b="1" u="none" strike="noStrike">
                          <a:effectLst/>
                        </a:rPr>
                        <a:t>已进入系统，地图加载成功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longtitude:</a:t>
                      </a:r>
                      <a:r>
                        <a:rPr lang="zh-CN" altLang="en-US" sz="1000" b="1" u="none" strike="noStrike">
                          <a:effectLst/>
                        </a:rPr>
                        <a:t>当前</a:t>
                      </a:r>
                      <a:r>
                        <a:rPr lang="en-US" sz="1000" b="1" u="none" strike="noStrike">
                          <a:effectLst/>
                        </a:rPr>
                        <a:t>longtitude，latitude:</a:t>
                      </a:r>
                      <a:r>
                        <a:rPr lang="zh-CN" altLang="en-US" sz="1000" b="1" u="none" strike="noStrike">
                          <a:effectLst/>
                        </a:rPr>
                        <a:t>当前</a:t>
                      </a:r>
                      <a:r>
                        <a:rPr lang="en-US" sz="1000" b="1" u="none" strike="noStrike">
                          <a:effectLst/>
                        </a:rPr>
                        <a:t>latitude</a:t>
                      </a:r>
                      <a:endParaRPr 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longtitude:</a:t>
                      </a:r>
                      <a:r>
                        <a:rPr lang="zh-CN" altLang="en-US" sz="1000" b="1" u="none" strike="noStrike">
                          <a:effectLst/>
                        </a:rPr>
                        <a:t>当前</a:t>
                      </a:r>
                      <a:r>
                        <a:rPr lang="en-US" sz="1000" b="1" u="none" strike="noStrike">
                          <a:effectLst/>
                        </a:rPr>
                        <a:t>longtitude，latitude:</a:t>
                      </a:r>
                      <a:r>
                        <a:rPr lang="zh-CN" altLang="en-US" sz="1000" b="1" u="none" strike="noStrike">
                          <a:effectLst/>
                        </a:rPr>
                        <a:t>当前</a:t>
                      </a:r>
                      <a:r>
                        <a:rPr lang="en-US" sz="1000" b="1" u="none" strike="noStrike">
                          <a:effectLst/>
                        </a:rPr>
                        <a:t>latitude</a:t>
                      </a:r>
                      <a:endParaRPr 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成功定位用户当前所在位置</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2"/>
                  </a:ext>
                </a:extLst>
              </a:tr>
              <a:tr h="821972">
                <a:tc vMerge="1">
                  <a:txBody>
                    <a:bodyPr/>
                    <a:lstStyle/>
                    <a:p>
                      <a:endParaRPr lang="zh-CN"/>
                    </a:p>
                  </a:txBody>
                  <a:tcPr/>
                </a:tc>
                <a:tc rowSpan="2">
                  <a:txBody>
                    <a:bodyPr/>
                    <a:lstStyle/>
                    <a:p>
                      <a:pPr algn="ctr" fontAlgn="ctr"/>
                      <a:r>
                        <a:rPr lang="en-US" altLang="zh-CN" sz="1000" b="1" u="none" strike="noStrike">
                          <a:effectLst/>
                        </a:rPr>
                        <a:t>1.2 </a:t>
                      </a:r>
                      <a:r>
                        <a:rPr lang="zh-CN" altLang="en-US" sz="1000" b="1" u="none" strike="noStrike">
                          <a:effectLst/>
                        </a:rPr>
                        <a:t>加入群组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1.2.1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气泡点击有效性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已有其他用户创建的气泡</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弹出气泡所处位置、点击小组选项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3"/>
                  </a:ext>
                </a:extLst>
              </a:tr>
              <a:tr h="821972">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1.2.2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气泡内加入群组有效性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成功点击气泡</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用户数据</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用户数据</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用户数据进入群组数据库</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398780"/>
          </a:xfrm>
          <a:prstGeom prst="rect">
            <a:avLst/>
          </a:prstGeom>
          <a:noFill/>
        </p:spPr>
        <p:txBody>
          <a:bodyPr wrap="square" rtlCol="0">
            <a:spAutoFit/>
          </a:bodyPr>
          <a:lstStyle/>
          <a:p>
            <a:r>
              <a:rPr lang="en-US" altLang="zh-CN" sz="2000" dirty="0"/>
              <a:t>01 </a:t>
            </a:r>
            <a:r>
              <a:rPr lang="zh-CN" altLang="en-US" sz="2000" dirty="0" smtClean="0"/>
              <a:t>程序清单概况</a:t>
            </a:r>
            <a:r>
              <a:rPr lang="en-US" altLang="zh-CN" sz="2000" dirty="0" smtClean="0"/>
              <a:t>/</a:t>
            </a:r>
            <a:r>
              <a:rPr lang="zh-CN" altLang="en-US" sz="2000" dirty="0" smtClean="0"/>
              <a:t>开发分工</a:t>
            </a:r>
          </a:p>
        </p:txBody>
      </p:sp>
      <p:sp>
        <p:nvSpPr>
          <p:cNvPr id="25" name="文本框 24"/>
          <p:cNvSpPr txBox="1"/>
          <p:nvPr/>
        </p:nvSpPr>
        <p:spPr>
          <a:xfrm>
            <a:off x="2197569" y="3435628"/>
            <a:ext cx="2356735" cy="400110"/>
          </a:xfrm>
          <a:prstGeom prst="rect">
            <a:avLst/>
          </a:prstGeom>
          <a:noFill/>
        </p:spPr>
        <p:txBody>
          <a:bodyPr wrap="none" rtlCol="0">
            <a:spAutoFit/>
          </a:bodyPr>
          <a:lstStyle/>
          <a:p>
            <a:r>
              <a:rPr lang="en-US" altLang="zh-CN" sz="2000" dirty="0"/>
              <a:t>02 </a:t>
            </a:r>
            <a:r>
              <a:rPr lang="zh-CN" altLang="en-US" sz="2000" dirty="0" smtClean="0"/>
              <a:t>编写及测试准备</a:t>
            </a:r>
            <a:endParaRPr lang="zh-CN" altLang="en-US" sz="2000" dirty="0"/>
          </a:p>
        </p:txBody>
      </p:sp>
      <p:sp>
        <p:nvSpPr>
          <p:cNvPr id="26" name="文本框 25"/>
          <p:cNvSpPr txBox="1"/>
          <p:nvPr/>
        </p:nvSpPr>
        <p:spPr>
          <a:xfrm>
            <a:off x="2197569" y="3835738"/>
            <a:ext cx="2361544" cy="400110"/>
          </a:xfrm>
          <a:prstGeom prst="rect">
            <a:avLst/>
          </a:prstGeom>
          <a:noFill/>
        </p:spPr>
        <p:txBody>
          <a:bodyPr wrap="none" rtlCol="0">
            <a:spAutoFit/>
          </a:bodyPr>
          <a:lstStyle/>
          <a:p>
            <a:r>
              <a:rPr lang="en-US" altLang="zh-CN" sz="2000" dirty="0">
                <a:solidFill>
                  <a:schemeClr val="bg1"/>
                </a:solidFill>
              </a:rPr>
              <a:t>02-1 </a:t>
            </a:r>
            <a:r>
              <a:rPr lang="zh-CN" altLang="en-US" sz="2000" dirty="0" smtClean="0">
                <a:solidFill>
                  <a:schemeClr val="bg1"/>
                </a:solidFill>
              </a:rPr>
              <a:t>小组代码规范</a:t>
            </a:r>
            <a:endParaRPr lang="zh-CN" altLang="en-US" sz="2000" dirty="0">
              <a:solidFill>
                <a:schemeClr val="bg1"/>
              </a:solidFill>
            </a:endParaRPr>
          </a:p>
        </p:txBody>
      </p:sp>
      <p:sp>
        <p:nvSpPr>
          <p:cNvPr id="27" name="文本框 26"/>
          <p:cNvSpPr txBox="1"/>
          <p:nvPr/>
        </p:nvSpPr>
        <p:spPr>
          <a:xfrm>
            <a:off x="2195811" y="4235848"/>
            <a:ext cx="2361544" cy="400110"/>
          </a:xfrm>
          <a:prstGeom prst="rect">
            <a:avLst/>
          </a:prstGeom>
          <a:noFill/>
        </p:spPr>
        <p:txBody>
          <a:bodyPr wrap="none" rtlCol="0">
            <a:spAutoFit/>
          </a:bodyPr>
          <a:lstStyle/>
          <a:p>
            <a:r>
              <a:rPr lang="en-US" altLang="zh-CN" sz="2000" dirty="0">
                <a:solidFill>
                  <a:schemeClr val="bg1"/>
                </a:solidFill>
              </a:rPr>
              <a:t>02-2 </a:t>
            </a:r>
            <a:r>
              <a:rPr lang="zh-CN" altLang="en-US" sz="2000" dirty="0" smtClean="0">
                <a:solidFill>
                  <a:schemeClr val="bg1"/>
                </a:solidFill>
              </a:rPr>
              <a:t>内部代码走查</a:t>
            </a:r>
            <a:endParaRPr lang="zh-CN" altLang="en-US" sz="2000" dirty="0">
              <a:solidFill>
                <a:schemeClr val="bg1"/>
              </a:solidFill>
            </a:endParaRPr>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205069" y="4686847"/>
            <a:ext cx="1749656" cy="369332"/>
          </a:xfrm>
          <a:prstGeom prst="rect">
            <a:avLst/>
          </a:prstGeom>
        </p:spPr>
        <p:txBody>
          <a:bodyPr wrap="square">
            <a:spAutoFit/>
          </a:bodyPr>
          <a:lstStyle/>
          <a:p>
            <a:r>
              <a:rPr lang="en-US" altLang="zh-CN" dirty="0" smtClean="0"/>
              <a:t>03 </a:t>
            </a:r>
            <a:r>
              <a:rPr lang="zh-CN" altLang="en-US" dirty="0" smtClean="0"/>
              <a:t>正式测试</a:t>
            </a:r>
            <a:endParaRPr lang="zh-CN" altLang="en-US" dirty="0"/>
          </a:p>
        </p:txBody>
      </p:sp>
      <p:sp>
        <p:nvSpPr>
          <p:cNvPr id="13" name="文本框 12"/>
          <p:cNvSpPr txBox="1"/>
          <p:nvPr/>
        </p:nvSpPr>
        <p:spPr>
          <a:xfrm>
            <a:off x="2197569" y="5078163"/>
            <a:ext cx="1923925" cy="400110"/>
          </a:xfrm>
          <a:prstGeom prst="rect">
            <a:avLst/>
          </a:prstGeom>
          <a:noFill/>
        </p:spPr>
        <p:txBody>
          <a:bodyPr wrap="none" rtlCol="0">
            <a:spAutoFit/>
          </a:bodyPr>
          <a:lstStyle/>
          <a:p>
            <a:r>
              <a:rPr lang="en-US" altLang="zh-CN" sz="2000" dirty="0">
                <a:solidFill>
                  <a:schemeClr val="bg1"/>
                </a:solidFill>
              </a:rPr>
              <a:t>03 -1 </a:t>
            </a:r>
            <a:r>
              <a:rPr lang="zh-CN" altLang="en-US" sz="2000" dirty="0" smtClean="0">
                <a:solidFill>
                  <a:schemeClr val="bg1"/>
                </a:solidFill>
              </a:rPr>
              <a:t>测试计划</a:t>
            </a:r>
            <a:endParaRPr lang="zh-CN" altLang="en-US" sz="2000" dirty="0">
              <a:solidFill>
                <a:schemeClr val="bg1"/>
              </a:solidFill>
            </a:endParaRPr>
          </a:p>
        </p:txBody>
      </p:sp>
      <p:sp>
        <p:nvSpPr>
          <p:cNvPr id="14" name="文本框 13"/>
          <p:cNvSpPr txBox="1"/>
          <p:nvPr/>
        </p:nvSpPr>
        <p:spPr>
          <a:xfrm>
            <a:off x="2195811" y="5430618"/>
            <a:ext cx="3206327" cy="400110"/>
          </a:xfrm>
          <a:prstGeom prst="rect">
            <a:avLst/>
          </a:prstGeom>
          <a:noFill/>
        </p:spPr>
        <p:txBody>
          <a:bodyPr wrap="none" rtlCol="0">
            <a:spAutoFit/>
          </a:bodyPr>
          <a:lstStyle/>
          <a:p>
            <a:r>
              <a:rPr lang="en-US" altLang="zh-CN" sz="2000" dirty="0">
                <a:solidFill>
                  <a:schemeClr val="bg1"/>
                </a:solidFill>
              </a:rPr>
              <a:t>03 </a:t>
            </a:r>
            <a:r>
              <a:rPr lang="en-US" altLang="zh-CN" sz="2000" dirty="0" smtClean="0">
                <a:solidFill>
                  <a:schemeClr val="bg1"/>
                </a:solidFill>
              </a:rPr>
              <a:t>-2 </a:t>
            </a:r>
            <a:r>
              <a:rPr lang="zh-CN" altLang="en-US" sz="2000" dirty="0" smtClean="0">
                <a:solidFill>
                  <a:schemeClr val="bg1"/>
                </a:solidFill>
              </a:rPr>
              <a:t>单元测试用例及结果</a:t>
            </a:r>
            <a:endParaRPr lang="zh-CN" altLang="en-US" sz="2000" dirty="0">
              <a:solidFill>
                <a:schemeClr val="bg1"/>
              </a:solidFill>
            </a:endParaRPr>
          </a:p>
        </p:txBody>
      </p:sp>
      <p:sp>
        <p:nvSpPr>
          <p:cNvPr id="15" name="文本框 14"/>
          <p:cNvSpPr txBox="1"/>
          <p:nvPr/>
        </p:nvSpPr>
        <p:spPr>
          <a:xfrm>
            <a:off x="2195810" y="5805049"/>
            <a:ext cx="3206327" cy="400110"/>
          </a:xfrm>
          <a:prstGeom prst="rect">
            <a:avLst/>
          </a:prstGeom>
          <a:noFill/>
        </p:spPr>
        <p:txBody>
          <a:bodyPr wrap="none" rtlCol="0">
            <a:spAutoFit/>
          </a:bodyPr>
          <a:lstStyle/>
          <a:p>
            <a:r>
              <a:rPr lang="en-US" altLang="zh-CN" sz="2000" dirty="0">
                <a:solidFill>
                  <a:schemeClr val="bg1"/>
                </a:solidFill>
              </a:rPr>
              <a:t>03 </a:t>
            </a:r>
            <a:r>
              <a:rPr lang="en-US" altLang="zh-CN" sz="2000" dirty="0" smtClean="0">
                <a:solidFill>
                  <a:schemeClr val="bg1"/>
                </a:solidFill>
              </a:rPr>
              <a:t>-2 </a:t>
            </a:r>
            <a:r>
              <a:rPr lang="zh-CN" altLang="en-US" sz="2000" dirty="0" smtClean="0">
                <a:solidFill>
                  <a:schemeClr val="bg1"/>
                </a:solidFill>
              </a:rPr>
              <a:t>集成测试用例及结果</a:t>
            </a:r>
            <a:endParaRPr lang="zh-CN" altLang="en-US" sz="2000" dirty="0">
              <a:solidFill>
                <a:schemeClr val="bg1"/>
              </a:solidFill>
            </a:endParaRPr>
          </a:p>
        </p:txBody>
      </p:sp>
      <p:sp>
        <p:nvSpPr>
          <p:cNvPr id="16" name="文本框 15"/>
          <p:cNvSpPr txBox="1"/>
          <p:nvPr/>
        </p:nvSpPr>
        <p:spPr>
          <a:xfrm>
            <a:off x="2205069" y="6153850"/>
            <a:ext cx="3206327" cy="400110"/>
          </a:xfrm>
          <a:prstGeom prst="rect">
            <a:avLst/>
          </a:prstGeom>
          <a:noFill/>
        </p:spPr>
        <p:txBody>
          <a:bodyPr wrap="none" rtlCol="0">
            <a:spAutoFit/>
          </a:bodyPr>
          <a:lstStyle/>
          <a:p>
            <a:r>
              <a:rPr lang="en-US" altLang="zh-CN" sz="2000" dirty="0">
                <a:solidFill>
                  <a:schemeClr val="bg1"/>
                </a:solidFill>
              </a:rPr>
              <a:t>03 </a:t>
            </a:r>
            <a:r>
              <a:rPr lang="en-US" altLang="zh-CN" sz="2000" dirty="0" smtClean="0">
                <a:solidFill>
                  <a:schemeClr val="bg1"/>
                </a:solidFill>
              </a:rPr>
              <a:t>-3 </a:t>
            </a:r>
            <a:r>
              <a:rPr lang="zh-CN" altLang="en-US" sz="2000" dirty="0">
                <a:solidFill>
                  <a:schemeClr val="bg1"/>
                </a:solidFill>
              </a:rPr>
              <a:t>系统</a:t>
            </a:r>
            <a:r>
              <a:rPr lang="zh-CN" altLang="en-US" sz="2000" dirty="0" smtClean="0">
                <a:solidFill>
                  <a:schemeClr val="bg1"/>
                </a:solidFill>
              </a:rPr>
              <a:t>测试用例及结果</a:t>
            </a:r>
            <a:endParaRPr lang="zh-CN" altLang="en-US" sz="2000" dirty="0">
              <a:solidFill>
                <a:schemeClr val="bg1"/>
              </a:solidFill>
            </a:endParaRPr>
          </a:p>
        </p:txBody>
      </p:sp>
      <p:sp>
        <p:nvSpPr>
          <p:cNvPr id="17" name="文本框 16"/>
          <p:cNvSpPr txBox="1"/>
          <p:nvPr/>
        </p:nvSpPr>
        <p:spPr>
          <a:xfrm>
            <a:off x="2197569" y="6502651"/>
            <a:ext cx="3206327" cy="400110"/>
          </a:xfrm>
          <a:prstGeom prst="rect">
            <a:avLst/>
          </a:prstGeom>
          <a:noFill/>
        </p:spPr>
        <p:txBody>
          <a:bodyPr wrap="none" rtlCol="0">
            <a:spAutoFit/>
          </a:bodyPr>
          <a:lstStyle/>
          <a:p>
            <a:r>
              <a:rPr lang="en-US" altLang="zh-CN" sz="2000" dirty="0">
                <a:solidFill>
                  <a:schemeClr val="bg1"/>
                </a:solidFill>
              </a:rPr>
              <a:t>03 </a:t>
            </a:r>
            <a:r>
              <a:rPr lang="en-US" altLang="zh-CN" sz="2000" dirty="0" smtClean="0">
                <a:solidFill>
                  <a:schemeClr val="bg1"/>
                </a:solidFill>
              </a:rPr>
              <a:t>-3 </a:t>
            </a:r>
            <a:r>
              <a:rPr lang="zh-CN" altLang="en-US" sz="2000" dirty="0">
                <a:solidFill>
                  <a:schemeClr val="bg1"/>
                </a:solidFill>
              </a:rPr>
              <a:t>确认</a:t>
            </a:r>
            <a:r>
              <a:rPr lang="zh-CN" altLang="en-US" sz="2000" dirty="0" smtClean="0">
                <a:solidFill>
                  <a:schemeClr val="bg1"/>
                </a:solidFill>
              </a:rPr>
              <a:t>测试用例及结果</a:t>
            </a:r>
            <a:endParaRPr lang="zh-CN" altLang="en-US" sz="2000" dirty="0">
              <a:solidFill>
                <a:schemeClr val="bg1"/>
              </a:solidFill>
            </a:endParaRPr>
          </a:p>
        </p:txBody>
      </p:sp>
      <p:sp>
        <p:nvSpPr>
          <p:cNvPr id="19" name="矩形 18"/>
          <p:cNvSpPr/>
          <p:nvPr/>
        </p:nvSpPr>
        <p:spPr>
          <a:xfrm>
            <a:off x="6438399" y="4708831"/>
            <a:ext cx="1749656" cy="369332"/>
          </a:xfrm>
          <a:prstGeom prst="rect">
            <a:avLst/>
          </a:prstGeom>
        </p:spPr>
        <p:txBody>
          <a:bodyPr wrap="square">
            <a:spAutoFit/>
          </a:bodyPr>
          <a:lstStyle/>
          <a:p>
            <a:r>
              <a:rPr lang="en-US" altLang="zh-CN" dirty="0" smtClean="0"/>
              <a:t>04 </a:t>
            </a:r>
            <a:r>
              <a:rPr lang="zh-CN" altLang="en-US" dirty="0" smtClean="0"/>
              <a:t>用户手册</a:t>
            </a:r>
            <a:endParaRPr lang="zh-CN" altLang="en-US" dirty="0"/>
          </a:p>
        </p:txBody>
      </p:sp>
      <p:sp>
        <p:nvSpPr>
          <p:cNvPr id="20" name="矩形 19"/>
          <p:cNvSpPr/>
          <p:nvPr/>
        </p:nvSpPr>
        <p:spPr>
          <a:xfrm>
            <a:off x="6438399" y="5245952"/>
            <a:ext cx="1749656" cy="369332"/>
          </a:xfrm>
          <a:prstGeom prst="rect">
            <a:avLst/>
          </a:prstGeom>
        </p:spPr>
        <p:txBody>
          <a:bodyPr wrap="square">
            <a:spAutoFit/>
          </a:bodyPr>
          <a:lstStyle/>
          <a:p>
            <a:r>
              <a:rPr lang="en-US" altLang="zh-CN" dirty="0" smtClean="0"/>
              <a:t>05 </a:t>
            </a:r>
            <a:r>
              <a:rPr lang="zh-CN" altLang="en-US" dirty="0" smtClean="0"/>
              <a:t>项目总结</a:t>
            </a:r>
            <a:endParaRPr lang="zh-CN" altLang="en-US" dirty="0"/>
          </a:p>
        </p:txBody>
      </p:sp>
      <p:sp>
        <p:nvSpPr>
          <p:cNvPr id="21" name="矩形 20"/>
          <p:cNvSpPr/>
          <p:nvPr/>
        </p:nvSpPr>
        <p:spPr>
          <a:xfrm>
            <a:off x="6413787" y="5788762"/>
            <a:ext cx="1749656" cy="369332"/>
          </a:xfrm>
          <a:prstGeom prst="rect">
            <a:avLst/>
          </a:prstGeom>
        </p:spPr>
        <p:txBody>
          <a:bodyPr wrap="square">
            <a:spAutoFit/>
          </a:bodyPr>
          <a:lstStyle/>
          <a:p>
            <a:r>
              <a:rPr lang="en-US" altLang="zh-CN" dirty="0" smtClean="0"/>
              <a:t>06 </a:t>
            </a:r>
            <a:r>
              <a:rPr lang="zh-CN" altLang="en-US" dirty="0"/>
              <a:t>参考资料</a:t>
            </a:r>
          </a:p>
        </p:txBody>
      </p:sp>
      <p:sp>
        <p:nvSpPr>
          <p:cNvPr id="22" name="矩形 21"/>
          <p:cNvSpPr/>
          <p:nvPr/>
        </p:nvSpPr>
        <p:spPr>
          <a:xfrm>
            <a:off x="6413787" y="6304855"/>
            <a:ext cx="1749656" cy="369332"/>
          </a:xfrm>
          <a:prstGeom prst="rect">
            <a:avLst/>
          </a:prstGeom>
        </p:spPr>
        <p:txBody>
          <a:bodyPr wrap="square">
            <a:spAutoFit/>
          </a:bodyPr>
          <a:lstStyle/>
          <a:p>
            <a:r>
              <a:rPr lang="en-US" altLang="zh-CN" dirty="0" smtClean="0"/>
              <a:t>06 </a:t>
            </a:r>
            <a:r>
              <a:rPr lang="zh-CN" altLang="en-US" dirty="0" smtClean="0"/>
              <a:t>绩效评价</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Three-02</a:t>
            </a:r>
            <a:endParaRPr lang="en-US" altLang="zh-CN" sz="2000" dirty="0"/>
          </a:p>
          <a:p>
            <a:r>
              <a:rPr lang="zh-CN" altLang="en-US" sz="2000" dirty="0" smtClean="0"/>
              <a:t>单元测试及结果</a:t>
            </a:r>
            <a:endParaRPr lang="zh-CN" altLang="en-US" sz="2000" dirty="0"/>
          </a:p>
        </p:txBody>
      </p:sp>
      <p:graphicFrame>
        <p:nvGraphicFramePr>
          <p:cNvPr id="2" name="表格 1"/>
          <p:cNvGraphicFramePr>
            <a:graphicFrameLocks noGrp="1"/>
          </p:cNvGraphicFramePr>
          <p:nvPr/>
        </p:nvGraphicFramePr>
        <p:xfrm>
          <a:off x="785794" y="1925665"/>
          <a:ext cx="10684933" cy="4347004"/>
        </p:xfrm>
        <a:graphic>
          <a:graphicData uri="http://schemas.openxmlformats.org/drawingml/2006/table">
            <a:tbl>
              <a:tblPr>
                <a:tableStyleId>{5C22544A-7EE6-4342-B048-85BDC9FD1C3A}</a:tableStyleId>
              </a:tblPr>
              <a:tblGrid>
                <a:gridCol w="440486">
                  <a:extLst>
                    <a:ext uri="{9D8B030D-6E8A-4147-A177-3AD203B41FA5}">
                      <a16:colId xmlns:a16="http://schemas.microsoft.com/office/drawing/2014/main" val="20000"/>
                    </a:ext>
                  </a:extLst>
                </a:gridCol>
                <a:gridCol w="440486">
                  <a:extLst>
                    <a:ext uri="{9D8B030D-6E8A-4147-A177-3AD203B41FA5}">
                      <a16:colId xmlns:a16="http://schemas.microsoft.com/office/drawing/2014/main" val="20001"/>
                    </a:ext>
                  </a:extLst>
                </a:gridCol>
                <a:gridCol w="497120">
                  <a:extLst>
                    <a:ext uri="{9D8B030D-6E8A-4147-A177-3AD203B41FA5}">
                      <a16:colId xmlns:a16="http://schemas.microsoft.com/office/drawing/2014/main" val="20002"/>
                    </a:ext>
                  </a:extLst>
                </a:gridCol>
                <a:gridCol w="786582">
                  <a:extLst>
                    <a:ext uri="{9D8B030D-6E8A-4147-A177-3AD203B41FA5}">
                      <a16:colId xmlns:a16="http://schemas.microsoft.com/office/drawing/2014/main" val="20003"/>
                    </a:ext>
                  </a:extLst>
                </a:gridCol>
                <a:gridCol w="786582">
                  <a:extLst>
                    <a:ext uri="{9D8B030D-6E8A-4147-A177-3AD203B41FA5}">
                      <a16:colId xmlns:a16="http://schemas.microsoft.com/office/drawing/2014/main" val="20004"/>
                    </a:ext>
                  </a:extLst>
                </a:gridCol>
                <a:gridCol w="1654969">
                  <a:extLst>
                    <a:ext uri="{9D8B030D-6E8A-4147-A177-3AD203B41FA5}">
                      <a16:colId xmlns:a16="http://schemas.microsoft.com/office/drawing/2014/main" val="20005"/>
                    </a:ext>
                  </a:extLst>
                </a:gridCol>
                <a:gridCol w="1654969">
                  <a:extLst>
                    <a:ext uri="{9D8B030D-6E8A-4147-A177-3AD203B41FA5}">
                      <a16:colId xmlns:a16="http://schemas.microsoft.com/office/drawing/2014/main" val="20006"/>
                    </a:ext>
                  </a:extLst>
                </a:gridCol>
                <a:gridCol w="1352922">
                  <a:extLst>
                    <a:ext uri="{9D8B030D-6E8A-4147-A177-3AD203B41FA5}">
                      <a16:colId xmlns:a16="http://schemas.microsoft.com/office/drawing/2014/main" val="20007"/>
                    </a:ext>
                  </a:extLst>
                </a:gridCol>
                <a:gridCol w="1352922">
                  <a:extLst>
                    <a:ext uri="{9D8B030D-6E8A-4147-A177-3AD203B41FA5}">
                      <a16:colId xmlns:a16="http://schemas.microsoft.com/office/drawing/2014/main" val="20008"/>
                    </a:ext>
                  </a:extLst>
                </a:gridCol>
                <a:gridCol w="698486">
                  <a:extLst>
                    <a:ext uri="{9D8B030D-6E8A-4147-A177-3AD203B41FA5}">
                      <a16:colId xmlns:a16="http://schemas.microsoft.com/office/drawing/2014/main" val="20009"/>
                    </a:ext>
                  </a:extLst>
                </a:gridCol>
                <a:gridCol w="339803">
                  <a:extLst>
                    <a:ext uri="{9D8B030D-6E8A-4147-A177-3AD203B41FA5}">
                      <a16:colId xmlns:a16="http://schemas.microsoft.com/office/drawing/2014/main" val="20010"/>
                    </a:ext>
                  </a:extLst>
                </a:gridCol>
                <a:gridCol w="339803">
                  <a:extLst>
                    <a:ext uri="{9D8B030D-6E8A-4147-A177-3AD203B41FA5}">
                      <a16:colId xmlns:a16="http://schemas.microsoft.com/office/drawing/2014/main" val="20011"/>
                    </a:ext>
                  </a:extLst>
                </a:gridCol>
                <a:gridCol w="339803">
                  <a:extLst>
                    <a:ext uri="{9D8B030D-6E8A-4147-A177-3AD203B41FA5}">
                      <a16:colId xmlns:a16="http://schemas.microsoft.com/office/drawing/2014/main" val="20012"/>
                    </a:ext>
                  </a:extLst>
                </a:gridCol>
              </a:tblGrid>
              <a:tr h="244967">
                <a:tc rowSpan="11">
                  <a:txBody>
                    <a:bodyPr/>
                    <a:lstStyle/>
                    <a:p>
                      <a:pPr algn="ctr" fontAlgn="ctr"/>
                      <a:r>
                        <a:rPr lang="en-US" altLang="zh-CN" sz="1000" b="1" u="none" strike="noStrike" dirty="0">
                          <a:effectLst/>
                        </a:rPr>
                        <a:t>2 </a:t>
                      </a:r>
                      <a:r>
                        <a:rPr lang="zh-CN" altLang="en-US" sz="1000" b="1" u="none" strike="noStrike" dirty="0">
                          <a:effectLst/>
                        </a:rPr>
                        <a:t>约球</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rowSpan="4">
                  <a:txBody>
                    <a:bodyPr/>
                    <a:lstStyle/>
                    <a:p>
                      <a:pPr algn="ctr" fontAlgn="ctr"/>
                      <a:r>
                        <a:rPr lang="en-US" altLang="zh-CN" sz="1000" b="1" u="none" strike="noStrike" dirty="0">
                          <a:effectLst/>
                        </a:rPr>
                        <a:t>2.1 </a:t>
                      </a:r>
                      <a:r>
                        <a:rPr lang="zh-CN" altLang="en-US" sz="1000" b="1" u="none" strike="noStrike" dirty="0">
                          <a:effectLst/>
                        </a:rPr>
                        <a:t>输入地址</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2.1.1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地址输入联想</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具体地址缩写</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用户具体地址缩写</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获得联想约球地址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0"/>
                  </a:ext>
                </a:extLst>
              </a:tr>
              <a:tr h="244967">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2.1.2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地址有效性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中国大陆外地址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高雄市</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获取高雄市失败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1"/>
                  </a:ext>
                </a:extLst>
              </a:tr>
              <a:tr h="244967">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2.1.3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地址有效性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超过限定搜索长度的字符串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超过</a:t>
                      </a:r>
                      <a:r>
                        <a:rPr lang="en-US" altLang="zh-CN" sz="1000" b="1" u="none" strike="noStrike">
                          <a:effectLst/>
                        </a:rPr>
                        <a:t>20</a:t>
                      </a:r>
                      <a:r>
                        <a:rPr lang="zh-CN" altLang="en-US" sz="1000" b="1" u="none" strike="noStrike">
                          <a:effectLst/>
                        </a:rPr>
                        <a:t>个字符的乱序字串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获取地址失败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2"/>
                  </a:ext>
                </a:extLst>
              </a:tr>
              <a:tr h="437442">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dirty="0">
                          <a:effectLst/>
                        </a:rPr>
                        <a:t>2.1.4</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dirty="0">
                          <a:effectLst/>
                        </a:rPr>
                        <a:t>地址输入后地图定位有效性</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已输入有效地址</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浙江大学（华家池校区）</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lat:30.27064</a:t>
                      </a:r>
                      <a:br>
                        <a:rPr lang="en-US" sz="1000" b="1" u="none" strike="noStrike">
                          <a:effectLst/>
                        </a:rPr>
                      </a:br>
                      <a:r>
                        <a:rPr lang="en-US" sz="1000" b="1" u="none" strike="noStrike">
                          <a:effectLst/>
                        </a:rPr>
                        <a:t>lng:120.19138</a:t>
                      </a:r>
                      <a:endParaRPr 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进入该地址公告信息填写界面</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3"/>
                  </a:ext>
                </a:extLst>
              </a:tr>
              <a:tr h="437442">
                <a:tc vMerge="1">
                  <a:txBody>
                    <a:bodyPr/>
                    <a:lstStyle/>
                    <a:p>
                      <a:endParaRPr lang="zh-CN"/>
                    </a:p>
                  </a:txBody>
                  <a:tcPr/>
                </a:tc>
                <a:tc rowSpan="6">
                  <a:txBody>
                    <a:bodyPr/>
                    <a:lstStyle/>
                    <a:p>
                      <a:pPr algn="ctr" fontAlgn="ctr"/>
                      <a:r>
                        <a:rPr lang="en-US" altLang="zh-CN" sz="1000" b="1" u="none" strike="noStrike">
                          <a:effectLst/>
                        </a:rPr>
                        <a:t>2.2 </a:t>
                      </a:r>
                      <a:r>
                        <a:rPr lang="zh-CN" altLang="en-US" sz="1000" b="1" u="none" strike="noStrike">
                          <a:effectLst/>
                        </a:rPr>
                        <a:t>输入约球信息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2.2.1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时间选择有效性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改变默认时间</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与默认时间不一致的时间</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成功加载用户所需时间</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4"/>
                  </a:ext>
                </a:extLst>
              </a:tr>
              <a:tr h="437442">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2.2.2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日期选择有效性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已进入既定地址</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小月（无</a:t>
                      </a:r>
                      <a:r>
                        <a:rPr lang="en-US" altLang="zh-CN" sz="1000" b="1" u="none" strike="noStrike" dirty="0">
                          <a:effectLst/>
                        </a:rPr>
                        <a:t>31</a:t>
                      </a:r>
                      <a:r>
                        <a:rPr lang="zh-CN" altLang="en-US" sz="1000" b="1" u="none" strike="noStrike" dirty="0">
                          <a:effectLst/>
                        </a:rPr>
                        <a:t>号）的错误边界值</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altLang="zh-CN" sz="1000" b="1" u="none" strike="noStrike" dirty="0">
                          <a:effectLst/>
                        </a:rPr>
                        <a:t>2019-06-31</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无法选择该日期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5"/>
                  </a:ext>
                </a:extLst>
              </a:tr>
              <a:tr h="437442">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2.2.3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日期选择有效性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当前日期的之前某日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altLang="zh-CN" sz="1000" b="1" u="none" strike="noStrike" dirty="0">
                          <a:effectLst/>
                        </a:rPr>
                        <a:t>1999-95-26</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无法选择该日期</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dirty="0">
                          <a:effectLst/>
                        </a:rPr>
                        <a:t>×</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dirty="0">
                          <a:effectLst/>
                        </a:rPr>
                        <a:t>无限制条件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李骏</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6"/>
                  </a:ext>
                </a:extLst>
              </a:tr>
              <a:tr h="437442">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2.2.3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人数选择有效性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用户限定人数</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任意整数</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可输入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李骏</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7"/>
                  </a:ext>
                </a:extLst>
              </a:tr>
              <a:tr h="437442">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2.2.4</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备注输入有效性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长度巨大的字符串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长度超过</a:t>
                      </a:r>
                      <a:r>
                        <a:rPr lang="en-US" altLang="zh-CN" sz="1000" b="1" u="none" strike="noStrike">
                          <a:effectLst/>
                        </a:rPr>
                        <a:t>1000</a:t>
                      </a:r>
                      <a:r>
                        <a:rPr lang="zh-CN" altLang="en-US" sz="1000" b="1" u="none" strike="noStrike">
                          <a:effectLst/>
                        </a:rPr>
                        <a:t>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只容纳了限定的字符串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dirty="0">
                          <a:effectLst/>
                        </a:rPr>
                        <a:t>√</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8"/>
                  </a:ext>
                </a:extLst>
              </a:tr>
              <a:tr h="437442">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2.2.5</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备注输入有效性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各种字符类型混合的字符串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emoji</a:t>
                      </a:r>
                      <a:r>
                        <a:rPr lang="zh-CN" altLang="en-US" sz="1000" b="1" u="none" strike="noStrike">
                          <a:effectLst/>
                        </a:rPr>
                        <a:t>表情、符号、英文字母</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容纳了</a:t>
                      </a:r>
                      <a:r>
                        <a:rPr lang="en-US" altLang="zh-CN" sz="1000" b="1" u="none" strike="noStrike">
                          <a:effectLst/>
                        </a:rPr>
                        <a:t>emoji</a:t>
                      </a:r>
                      <a:r>
                        <a:rPr lang="zh-CN" altLang="en-US" sz="1000" b="1" u="none" strike="noStrike">
                          <a:effectLst/>
                        </a:rPr>
                        <a:t>表情、符号、英文字母</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dirty="0">
                          <a:effectLst/>
                        </a:rPr>
                        <a:t>√</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李骏</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9"/>
                  </a:ext>
                </a:extLst>
              </a:tr>
              <a:tr h="437442">
                <a:tc vMerge="1">
                  <a:txBody>
                    <a:bodyPr/>
                    <a:lstStyle/>
                    <a:p>
                      <a:endParaRPr lang="zh-CN"/>
                    </a:p>
                  </a:txBody>
                  <a:tcPr/>
                </a:tc>
                <a:tc>
                  <a:txBody>
                    <a:bodyPr/>
                    <a:lstStyle/>
                    <a:p>
                      <a:pPr algn="ctr" fontAlgn="ctr"/>
                      <a:r>
                        <a:rPr lang="en-US" altLang="zh-CN" sz="1000" b="1" u="none" strike="noStrike">
                          <a:effectLst/>
                        </a:rPr>
                        <a:t>2.3 </a:t>
                      </a:r>
                      <a:r>
                        <a:rPr lang="zh-CN" altLang="en-US" sz="1000" b="1" u="none" strike="noStrike">
                          <a:effectLst/>
                        </a:rPr>
                        <a:t>约球公告处理</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2.3.1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群组生成有效性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已输入约球信息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群组成功信息成功进入数据库</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10"/>
                  </a:ext>
                </a:extLst>
              </a:tr>
            </a:tbl>
          </a:graphicData>
        </a:graphic>
      </p:graphicFrame>
      <p:graphicFrame>
        <p:nvGraphicFramePr>
          <p:cNvPr id="3" name="表格 2"/>
          <p:cNvGraphicFramePr>
            <a:graphicFrameLocks noGrp="1"/>
          </p:cNvGraphicFramePr>
          <p:nvPr/>
        </p:nvGraphicFramePr>
        <p:xfrm>
          <a:off x="785794" y="1069741"/>
          <a:ext cx="10684933" cy="821972"/>
        </p:xfrm>
        <a:graphic>
          <a:graphicData uri="http://schemas.openxmlformats.org/drawingml/2006/table">
            <a:tbl>
              <a:tblPr>
                <a:tableStyleId>{5C22544A-7EE6-4342-B048-85BDC9FD1C3A}</a:tableStyleId>
              </a:tblPr>
              <a:tblGrid>
                <a:gridCol w="440486">
                  <a:extLst>
                    <a:ext uri="{9D8B030D-6E8A-4147-A177-3AD203B41FA5}">
                      <a16:colId xmlns:a16="http://schemas.microsoft.com/office/drawing/2014/main" val="20000"/>
                    </a:ext>
                  </a:extLst>
                </a:gridCol>
                <a:gridCol w="440486">
                  <a:extLst>
                    <a:ext uri="{9D8B030D-6E8A-4147-A177-3AD203B41FA5}">
                      <a16:colId xmlns:a16="http://schemas.microsoft.com/office/drawing/2014/main" val="20001"/>
                    </a:ext>
                  </a:extLst>
                </a:gridCol>
                <a:gridCol w="497121">
                  <a:extLst>
                    <a:ext uri="{9D8B030D-6E8A-4147-A177-3AD203B41FA5}">
                      <a16:colId xmlns:a16="http://schemas.microsoft.com/office/drawing/2014/main" val="20002"/>
                    </a:ext>
                  </a:extLst>
                </a:gridCol>
                <a:gridCol w="786582">
                  <a:extLst>
                    <a:ext uri="{9D8B030D-6E8A-4147-A177-3AD203B41FA5}">
                      <a16:colId xmlns:a16="http://schemas.microsoft.com/office/drawing/2014/main" val="20003"/>
                    </a:ext>
                  </a:extLst>
                </a:gridCol>
                <a:gridCol w="786582">
                  <a:extLst>
                    <a:ext uri="{9D8B030D-6E8A-4147-A177-3AD203B41FA5}">
                      <a16:colId xmlns:a16="http://schemas.microsoft.com/office/drawing/2014/main" val="20004"/>
                    </a:ext>
                  </a:extLst>
                </a:gridCol>
                <a:gridCol w="1654969">
                  <a:extLst>
                    <a:ext uri="{9D8B030D-6E8A-4147-A177-3AD203B41FA5}">
                      <a16:colId xmlns:a16="http://schemas.microsoft.com/office/drawing/2014/main" val="20005"/>
                    </a:ext>
                  </a:extLst>
                </a:gridCol>
                <a:gridCol w="1654969">
                  <a:extLst>
                    <a:ext uri="{9D8B030D-6E8A-4147-A177-3AD203B41FA5}">
                      <a16:colId xmlns:a16="http://schemas.microsoft.com/office/drawing/2014/main" val="20006"/>
                    </a:ext>
                  </a:extLst>
                </a:gridCol>
                <a:gridCol w="1352922">
                  <a:extLst>
                    <a:ext uri="{9D8B030D-6E8A-4147-A177-3AD203B41FA5}">
                      <a16:colId xmlns:a16="http://schemas.microsoft.com/office/drawing/2014/main" val="20007"/>
                    </a:ext>
                  </a:extLst>
                </a:gridCol>
                <a:gridCol w="1352922">
                  <a:extLst>
                    <a:ext uri="{9D8B030D-6E8A-4147-A177-3AD203B41FA5}">
                      <a16:colId xmlns:a16="http://schemas.microsoft.com/office/drawing/2014/main" val="20008"/>
                    </a:ext>
                  </a:extLst>
                </a:gridCol>
                <a:gridCol w="698485">
                  <a:extLst>
                    <a:ext uri="{9D8B030D-6E8A-4147-A177-3AD203B41FA5}">
                      <a16:colId xmlns:a16="http://schemas.microsoft.com/office/drawing/2014/main" val="20009"/>
                    </a:ext>
                  </a:extLst>
                </a:gridCol>
                <a:gridCol w="339803">
                  <a:extLst>
                    <a:ext uri="{9D8B030D-6E8A-4147-A177-3AD203B41FA5}">
                      <a16:colId xmlns:a16="http://schemas.microsoft.com/office/drawing/2014/main" val="20010"/>
                    </a:ext>
                  </a:extLst>
                </a:gridCol>
                <a:gridCol w="339803">
                  <a:extLst>
                    <a:ext uri="{9D8B030D-6E8A-4147-A177-3AD203B41FA5}">
                      <a16:colId xmlns:a16="http://schemas.microsoft.com/office/drawing/2014/main" val="20011"/>
                    </a:ext>
                  </a:extLst>
                </a:gridCol>
                <a:gridCol w="339803">
                  <a:extLst>
                    <a:ext uri="{9D8B030D-6E8A-4147-A177-3AD203B41FA5}">
                      <a16:colId xmlns:a16="http://schemas.microsoft.com/office/drawing/2014/main" val="20012"/>
                    </a:ext>
                  </a:extLst>
                </a:gridCol>
              </a:tblGrid>
              <a:tr h="821972">
                <a:tc>
                  <a:txBody>
                    <a:bodyPr/>
                    <a:lstStyle/>
                    <a:p>
                      <a:pPr algn="ctr" fontAlgn="ctr"/>
                      <a:r>
                        <a:rPr lang="zh-CN" altLang="en-US" sz="1000" b="1" u="none" strike="noStrike" dirty="0">
                          <a:effectLst/>
                        </a:rPr>
                        <a:t>系统模块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功能点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用例编号</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用例说明</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前置条件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方法</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数据</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输入</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预期结果</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测试结果</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失败原因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测试者</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审查者</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Three-02</a:t>
            </a:r>
            <a:endParaRPr lang="en-US" altLang="zh-CN" sz="2000" dirty="0"/>
          </a:p>
          <a:p>
            <a:r>
              <a:rPr lang="zh-CN" altLang="en-US" sz="2000" dirty="0" smtClean="0"/>
              <a:t>单元测试及结果</a:t>
            </a:r>
            <a:endParaRPr lang="zh-CN" altLang="en-US" sz="2000" dirty="0"/>
          </a:p>
        </p:txBody>
      </p:sp>
      <p:graphicFrame>
        <p:nvGraphicFramePr>
          <p:cNvPr id="2" name="表格 1"/>
          <p:cNvGraphicFramePr>
            <a:graphicFrameLocks noGrp="1"/>
          </p:cNvGraphicFramePr>
          <p:nvPr/>
        </p:nvGraphicFramePr>
        <p:xfrm>
          <a:off x="468086" y="1874158"/>
          <a:ext cx="11386185" cy="4667250"/>
        </p:xfrm>
        <a:graphic>
          <a:graphicData uri="http://schemas.openxmlformats.org/drawingml/2006/table">
            <a:tbl>
              <a:tblPr>
                <a:tableStyleId>{5C22544A-7EE6-4342-B048-85BDC9FD1C3A}</a:tableStyleId>
              </a:tblPr>
              <a:tblGrid>
                <a:gridCol w="469406">
                  <a:extLst>
                    <a:ext uri="{9D8B030D-6E8A-4147-A177-3AD203B41FA5}">
                      <a16:colId xmlns:a16="http://schemas.microsoft.com/office/drawing/2014/main" val="20000"/>
                    </a:ext>
                  </a:extLst>
                </a:gridCol>
                <a:gridCol w="469406">
                  <a:extLst>
                    <a:ext uri="{9D8B030D-6E8A-4147-A177-3AD203B41FA5}">
                      <a16:colId xmlns:a16="http://schemas.microsoft.com/office/drawing/2014/main" val="20001"/>
                    </a:ext>
                  </a:extLst>
                </a:gridCol>
                <a:gridCol w="529759">
                  <a:extLst>
                    <a:ext uri="{9D8B030D-6E8A-4147-A177-3AD203B41FA5}">
                      <a16:colId xmlns:a16="http://schemas.microsoft.com/office/drawing/2014/main" val="20002"/>
                    </a:ext>
                  </a:extLst>
                </a:gridCol>
                <a:gridCol w="838225">
                  <a:extLst>
                    <a:ext uri="{9D8B030D-6E8A-4147-A177-3AD203B41FA5}">
                      <a16:colId xmlns:a16="http://schemas.microsoft.com/office/drawing/2014/main" val="20003"/>
                    </a:ext>
                  </a:extLst>
                </a:gridCol>
                <a:gridCol w="838225">
                  <a:extLst>
                    <a:ext uri="{9D8B030D-6E8A-4147-A177-3AD203B41FA5}">
                      <a16:colId xmlns:a16="http://schemas.microsoft.com/office/drawing/2014/main" val="20004"/>
                    </a:ext>
                  </a:extLst>
                </a:gridCol>
                <a:gridCol w="1763627">
                  <a:extLst>
                    <a:ext uri="{9D8B030D-6E8A-4147-A177-3AD203B41FA5}">
                      <a16:colId xmlns:a16="http://schemas.microsoft.com/office/drawing/2014/main" val="20005"/>
                    </a:ext>
                  </a:extLst>
                </a:gridCol>
                <a:gridCol w="1763627">
                  <a:extLst>
                    <a:ext uri="{9D8B030D-6E8A-4147-A177-3AD203B41FA5}">
                      <a16:colId xmlns:a16="http://schemas.microsoft.com/office/drawing/2014/main" val="20006"/>
                    </a:ext>
                  </a:extLst>
                </a:gridCol>
                <a:gridCol w="1441748">
                  <a:extLst>
                    <a:ext uri="{9D8B030D-6E8A-4147-A177-3AD203B41FA5}">
                      <a16:colId xmlns:a16="http://schemas.microsoft.com/office/drawing/2014/main" val="20007"/>
                    </a:ext>
                  </a:extLst>
                </a:gridCol>
                <a:gridCol w="1441748">
                  <a:extLst>
                    <a:ext uri="{9D8B030D-6E8A-4147-A177-3AD203B41FA5}">
                      <a16:colId xmlns:a16="http://schemas.microsoft.com/office/drawing/2014/main" val="20008"/>
                    </a:ext>
                  </a:extLst>
                </a:gridCol>
                <a:gridCol w="744345">
                  <a:extLst>
                    <a:ext uri="{9D8B030D-6E8A-4147-A177-3AD203B41FA5}">
                      <a16:colId xmlns:a16="http://schemas.microsoft.com/office/drawing/2014/main" val="20009"/>
                    </a:ext>
                  </a:extLst>
                </a:gridCol>
                <a:gridCol w="362113">
                  <a:extLst>
                    <a:ext uri="{9D8B030D-6E8A-4147-A177-3AD203B41FA5}">
                      <a16:colId xmlns:a16="http://schemas.microsoft.com/office/drawing/2014/main" val="20010"/>
                    </a:ext>
                  </a:extLst>
                </a:gridCol>
                <a:gridCol w="362113">
                  <a:extLst>
                    <a:ext uri="{9D8B030D-6E8A-4147-A177-3AD203B41FA5}">
                      <a16:colId xmlns:a16="http://schemas.microsoft.com/office/drawing/2014/main" val="20011"/>
                    </a:ext>
                  </a:extLst>
                </a:gridCol>
                <a:gridCol w="362113">
                  <a:extLst>
                    <a:ext uri="{9D8B030D-6E8A-4147-A177-3AD203B41FA5}">
                      <a16:colId xmlns:a16="http://schemas.microsoft.com/office/drawing/2014/main" val="20012"/>
                    </a:ext>
                  </a:extLst>
                </a:gridCol>
              </a:tblGrid>
              <a:tr h="585924">
                <a:tc rowSpan="7">
                  <a:txBody>
                    <a:bodyPr/>
                    <a:lstStyle/>
                    <a:p>
                      <a:pPr algn="ctr" fontAlgn="ctr"/>
                      <a:r>
                        <a:rPr lang="en-US" altLang="zh-CN" sz="1000" b="1" u="none" strike="noStrike" dirty="0">
                          <a:effectLst/>
                        </a:rPr>
                        <a:t>3</a:t>
                      </a:r>
                      <a:r>
                        <a:rPr lang="zh-CN" altLang="en-US" sz="1000" b="1" u="none" strike="noStrike" dirty="0">
                          <a:effectLst/>
                        </a:rPr>
                        <a:t>群组</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rowSpan="3">
                  <a:txBody>
                    <a:bodyPr/>
                    <a:lstStyle/>
                    <a:p>
                      <a:pPr algn="ctr" fontAlgn="ctr"/>
                      <a:r>
                        <a:rPr lang="en-US" altLang="zh-CN" sz="1000" b="1" u="none" strike="noStrike">
                          <a:effectLst/>
                        </a:rPr>
                        <a:t>3.1 </a:t>
                      </a:r>
                      <a:r>
                        <a:rPr lang="zh-CN" altLang="en-US" sz="1000" b="1" u="none" strike="noStrike">
                          <a:effectLst/>
                        </a:rPr>
                        <a:t>查看已加入群组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3.1.1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已加入群组显示</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已加入超过一个群组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正确显示已加入的群组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0"/>
                  </a:ext>
                </a:extLst>
              </a:tr>
              <a:tr h="862965">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3.1.2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群组点击有效性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已加入超过一个群组；群组显示有效</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成功进入群组控制界面</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1"/>
                  </a:ext>
                </a:extLst>
              </a:tr>
              <a:tr h="874710">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3.1.3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发起人</a:t>
                      </a:r>
                      <a:r>
                        <a:rPr lang="en-US" altLang="zh-CN" sz="1000" b="1" u="none" strike="noStrike">
                          <a:effectLst/>
                        </a:rPr>
                        <a:t>/</a:t>
                      </a:r>
                      <a:r>
                        <a:rPr lang="zh-CN" altLang="en-US" sz="1000" b="1" u="none" strike="noStrike">
                          <a:effectLst/>
                        </a:rPr>
                        <a:t>邀请人区分</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已加入超过一个群组；群组显示有效</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发起人拥有解散群组功能</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a:effectLst/>
                          <a:sym typeface="+mn-ea"/>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2"/>
                  </a:ext>
                </a:extLst>
              </a:tr>
              <a:tr h="585924">
                <a:tc vMerge="1">
                  <a:txBody>
                    <a:bodyPr/>
                    <a:lstStyle/>
                    <a:p>
                      <a:endParaRPr lang="zh-CN"/>
                    </a:p>
                  </a:txBody>
                  <a:tcPr/>
                </a:tc>
                <a:tc>
                  <a:txBody>
                    <a:bodyPr/>
                    <a:lstStyle/>
                    <a:p>
                      <a:pPr algn="ctr" fontAlgn="ctr"/>
                      <a:r>
                        <a:rPr lang="en-US" altLang="zh-CN" sz="1000" b="1" u="none" strike="noStrike">
                          <a:effectLst/>
                        </a:rPr>
                        <a:t>3.2 </a:t>
                      </a:r>
                      <a:r>
                        <a:rPr lang="zh-CN" altLang="en-US" sz="1000" b="1" u="none" strike="noStrike">
                          <a:effectLst/>
                        </a:rPr>
                        <a:t>解散</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3.2.1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数据有效性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发起人权限</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成功解散群组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a:effectLst/>
                          <a:sym typeface="+mn-ea"/>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3"/>
                  </a:ext>
                </a:extLst>
              </a:tr>
              <a:tr h="585924">
                <a:tc vMerge="1">
                  <a:txBody>
                    <a:bodyPr/>
                    <a:lstStyle/>
                    <a:p>
                      <a:endParaRPr lang="zh-CN"/>
                    </a:p>
                  </a:txBody>
                  <a:tcPr/>
                </a:tc>
                <a:tc rowSpan="3">
                  <a:txBody>
                    <a:bodyPr/>
                    <a:lstStyle/>
                    <a:p>
                      <a:pPr algn="ctr" fontAlgn="ctr"/>
                      <a:r>
                        <a:rPr lang="en-US" altLang="zh-CN" sz="1000" b="1" u="none" strike="noStrike">
                          <a:effectLst/>
                        </a:rPr>
                        <a:t>3.3 </a:t>
                      </a:r>
                      <a:r>
                        <a:rPr lang="zh-CN" altLang="en-US" sz="1000" b="1" u="none" strike="noStrike">
                          <a:effectLst/>
                        </a:rPr>
                        <a:t>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3.3.1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评价输入有效性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发起人解散群组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长度巨大的字符串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长度超过</a:t>
                      </a:r>
                      <a:r>
                        <a:rPr lang="en-US" altLang="zh-CN" sz="1000" b="1" u="none" strike="noStrike">
                          <a:effectLst/>
                        </a:rPr>
                        <a:t>1000</a:t>
                      </a:r>
                      <a:r>
                        <a:rPr lang="zh-CN" altLang="en-US" sz="1000" b="1" u="none" strike="noStrike">
                          <a:effectLst/>
                        </a:rPr>
                        <a:t>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只容纳了限定的字符串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4"/>
                  </a:ext>
                </a:extLst>
              </a:tr>
              <a:tr h="585924">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3.3.2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评价输入有效性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发起人解散群组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各种字符类型混合的字符串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emoji</a:t>
                      </a:r>
                      <a:r>
                        <a:rPr lang="zh-CN" altLang="en-US" sz="1000" b="1" u="none" strike="noStrike">
                          <a:effectLst/>
                        </a:rPr>
                        <a:t>表情、符号、英文字母</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容纳了</a:t>
                      </a:r>
                      <a:r>
                        <a:rPr lang="en-US" altLang="zh-CN" sz="1000" b="1" u="none" strike="noStrike">
                          <a:effectLst/>
                        </a:rPr>
                        <a:t>emoji</a:t>
                      </a:r>
                      <a:r>
                        <a:rPr lang="zh-CN" altLang="en-US" sz="1000" b="1" u="none" strike="noStrike">
                          <a:effectLst/>
                        </a:rPr>
                        <a:t>表情、符号、英文字母</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5"/>
                  </a:ext>
                </a:extLst>
              </a:tr>
              <a:tr h="585924">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3.3.3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评价反馈</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评价录入用户数据库</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6"/>
                  </a:ext>
                </a:extLst>
              </a:tr>
            </a:tbl>
          </a:graphicData>
        </a:graphic>
      </p:graphicFrame>
      <p:graphicFrame>
        <p:nvGraphicFramePr>
          <p:cNvPr id="3" name="表格 2"/>
          <p:cNvGraphicFramePr>
            <a:graphicFrameLocks noGrp="1"/>
          </p:cNvGraphicFramePr>
          <p:nvPr/>
        </p:nvGraphicFramePr>
        <p:xfrm>
          <a:off x="468086" y="1052186"/>
          <a:ext cx="11386457" cy="821972"/>
        </p:xfrm>
        <a:graphic>
          <a:graphicData uri="http://schemas.openxmlformats.org/drawingml/2006/table">
            <a:tbl>
              <a:tblPr>
                <a:tableStyleId>{5C22544A-7EE6-4342-B048-85BDC9FD1C3A}</a:tableStyleId>
              </a:tblPr>
              <a:tblGrid>
                <a:gridCol w="469406">
                  <a:extLst>
                    <a:ext uri="{9D8B030D-6E8A-4147-A177-3AD203B41FA5}">
                      <a16:colId xmlns:a16="http://schemas.microsoft.com/office/drawing/2014/main" val="20000"/>
                    </a:ext>
                  </a:extLst>
                </a:gridCol>
                <a:gridCol w="469406">
                  <a:extLst>
                    <a:ext uri="{9D8B030D-6E8A-4147-A177-3AD203B41FA5}">
                      <a16:colId xmlns:a16="http://schemas.microsoft.com/office/drawing/2014/main" val="20001"/>
                    </a:ext>
                  </a:extLst>
                </a:gridCol>
                <a:gridCol w="529759">
                  <a:extLst>
                    <a:ext uri="{9D8B030D-6E8A-4147-A177-3AD203B41FA5}">
                      <a16:colId xmlns:a16="http://schemas.microsoft.com/office/drawing/2014/main" val="20002"/>
                    </a:ext>
                  </a:extLst>
                </a:gridCol>
                <a:gridCol w="838225">
                  <a:extLst>
                    <a:ext uri="{9D8B030D-6E8A-4147-A177-3AD203B41FA5}">
                      <a16:colId xmlns:a16="http://schemas.microsoft.com/office/drawing/2014/main" val="20003"/>
                    </a:ext>
                  </a:extLst>
                </a:gridCol>
                <a:gridCol w="838225">
                  <a:extLst>
                    <a:ext uri="{9D8B030D-6E8A-4147-A177-3AD203B41FA5}">
                      <a16:colId xmlns:a16="http://schemas.microsoft.com/office/drawing/2014/main" val="20004"/>
                    </a:ext>
                  </a:extLst>
                </a:gridCol>
                <a:gridCol w="1763627">
                  <a:extLst>
                    <a:ext uri="{9D8B030D-6E8A-4147-A177-3AD203B41FA5}">
                      <a16:colId xmlns:a16="http://schemas.microsoft.com/office/drawing/2014/main" val="20005"/>
                    </a:ext>
                  </a:extLst>
                </a:gridCol>
                <a:gridCol w="1763627">
                  <a:extLst>
                    <a:ext uri="{9D8B030D-6E8A-4147-A177-3AD203B41FA5}">
                      <a16:colId xmlns:a16="http://schemas.microsoft.com/office/drawing/2014/main" val="20006"/>
                    </a:ext>
                  </a:extLst>
                </a:gridCol>
                <a:gridCol w="1441749">
                  <a:extLst>
                    <a:ext uri="{9D8B030D-6E8A-4147-A177-3AD203B41FA5}">
                      <a16:colId xmlns:a16="http://schemas.microsoft.com/office/drawing/2014/main" val="20007"/>
                    </a:ext>
                  </a:extLst>
                </a:gridCol>
                <a:gridCol w="1441749">
                  <a:extLst>
                    <a:ext uri="{9D8B030D-6E8A-4147-A177-3AD203B41FA5}">
                      <a16:colId xmlns:a16="http://schemas.microsoft.com/office/drawing/2014/main" val="20008"/>
                    </a:ext>
                  </a:extLst>
                </a:gridCol>
                <a:gridCol w="744345">
                  <a:extLst>
                    <a:ext uri="{9D8B030D-6E8A-4147-A177-3AD203B41FA5}">
                      <a16:colId xmlns:a16="http://schemas.microsoft.com/office/drawing/2014/main" val="20009"/>
                    </a:ext>
                  </a:extLst>
                </a:gridCol>
                <a:gridCol w="362113">
                  <a:extLst>
                    <a:ext uri="{9D8B030D-6E8A-4147-A177-3AD203B41FA5}">
                      <a16:colId xmlns:a16="http://schemas.microsoft.com/office/drawing/2014/main" val="20010"/>
                    </a:ext>
                  </a:extLst>
                </a:gridCol>
                <a:gridCol w="362113">
                  <a:extLst>
                    <a:ext uri="{9D8B030D-6E8A-4147-A177-3AD203B41FA5}">
                      <a16:colId xmlns:a16="http://schemas.microsoft.com/office/drawing/2014/main" val="20011"/>
                    </a:ext>
                  </a:extLst>
                </a:gridCol>
                <a:gridCol w="362113">
                  <a:extLst>
                    <a:ext uri="{9D8B030D-6E8A-4147-A177-3AD203B41FA5}">
                      <a16:colId xmlns:a16="http://schemas.microsoft.com/office/drawing/2014/main" val="20012"/>
                    </a:ext>
                  </a:extLst>
                </a:gridCol>
              </a:tblGrid>
              <a:tr h="821972">
                <a:tc>
                  <a:txBody>
                    <a:bodyPr/>
                    <a:lstStyle/>
                    <a:p>
                      <a:pPr algn="ctr" fontAlgn="ctr"/>
                      <a:r>
                        <a:rPr lang="zh-CN" altLang="en-US" sz="1000" b="1" u="none" strike="noStrike" dirty="0">
                          <a:effectLst/>
                        </a:rPr>
                        <a:t>系统模块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功能点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用例编号</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用例说明</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前置条件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方法</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数据</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输入</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预期结果</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测试结果</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失败原因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测试者</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审查者</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Three-02</a:t>
            </a:r>
            <a:endParaRPr lang="en-US" altLang="zh-CN" sz="2000" dirty="0"/>
          </a:p>
          <a:p>
            <a:r>
              <a:rPr lang="zh-CN" altLang="en-US" sz="2000" dirty="0" smtClean="0"/>
              <a:t>单元测试及结果</a:t>
            </a:r>
            <a:endParaRPr lang="zh-CN" altLang="en-US" sz="2000" dirty="0"/>
          </a:p>
        </p:txBody>
      </p:sp>
      <p:graphicFrame>
        <p:nvGraphicFramePr>
          <p:cNvPr id="3" name="表格 2"/>
          <p:cNvGraphicFramePr>
            <a:graphicFrameLocks noGrp="1"/>
          </p:cNvGraphicFramePr>
          <p:nvPr/>
        </p:nvGraphicFramePr>
        <p:xfrm>
          <a:off x="522511" y="2035628"/>
          <a:ext cx="11190517" cy="4267200"/>
        </p:xfrm>
        <a:graphic>
          <a:graphicData uri="http://schemas.openxmlformats.org/drawingml/2006/table">
            <a:tbl>
              <a:tblPr>
                <a:tableStyleId>{5C22544A-7EE6-4342-B048-85BDC9FD1C3A}</a:tableStyleId>
              </a:tblPr>
              <a:tblGrid>
                <a:gridCol w="461328">
                  <a:extLst>
                    <a:ext uri="{9D8B030D-6E8A-4147-A177-3AD203B41FA5}">
                      <a16:colId xmlns:a16="http://schemas.microsoft.com/office/drawing/2014/main" val="20000"/>
                    </a:ext>
                  </a:extLst>
                </a:gridCol>
                <a:gridCol w="461328">
                  <a:extLst>
                    <a:ext uri="{9D8B030D-6E8A-4147-A177-3AD203B41FA5}">
                      <a16:colId xmlns:a16="http://schemas.microsoft.com/office/drawing/2014/main" val="20001"/>
                    </a:ext>
                  </a:extLst>
                </a:gridCol>
                <a:gridCol w="520643">
                  <a:extLst>
                    <a:ext uri="{9D8B030D-6E8A-4147-A177-3AD203B41FA5}">
                      <a16:colId xmlns:a16="http://schemas.microsoft.com/office/drawing/2014/main" val="20002"/>
                    </a:ext>
                  </a:extLst>
                </a:gridCol>
                <a:gridCol w="823801">
                  <a:extLst>
                    <a:ext uri="{9D8B030D-6E8A-4147-A177-3AD203B41FA5}">
                      <a16:colId xmlns:a16="http://schemas.microsoft.com/office/drawing/2014/main" val="20003"/>
                    </a:ext>
                  </a:extLst>
                </a:gridCol>
                <a:gridCol w="823801">
                  <a:extLst>
                    <a:ext uri="{9D8B030D-6E8A-4147-A177-3AD203B41FA5}">
                      <a16:colId xmlns:a16="http://schemas.microsoft.com/office/drawing/2014/main" val="20004"/>
                    </a:ext>
                  </a:extLst>
                </a:gridCol>
                <a:gridCol w="1733278">
                  <a:extLst>
                    <a:ext uri="{9D8B030D-6E8A-4147-A177-3AD203B41FA5}">
                      <a16:colId xmlns:a16="http://schemas.microsoft.com/office/drawing/2014/main" val="20005"/>
                    </a:ext>
                  </a:extLst>
                </a:gridCol>
                <a:gridCol w="1733278">
                  <a:extLst>
                    <a:ext uri="{9D8B030D-6E8A-4147-A177-3AD203B41FA5}">
                      <a16:colId xmlns:a16="http://schemas.microsoft.com/office/drawing/2014/main" val="20006"/>
                    </a:ext>
                  </a:extLst>
                </a:gridCol>
                <a:gridCol w="1416939">
                  <a:extLst>
                    <a:ext uri="{9D8B030D-6E8A-4147-A177-3AD203B41FA5}">
                      <a16:colId xmlns:a16="http://schemas.microsoft.com/office/drawing/2014/main" val="20007"/>
                    </a:ext>
                  </a:extLst>
                </a:gridCol>
                <a:gridCol w="1416939">
                  <a:extLst>
                    <a:ext uri="{9D8B030D-6E8A-4147-A177-3AD203B41FA5}">
                      <a16:colId xmlns:a16="http://schemas.microsoft.com/office/drawing/2014/main" val="20008"/>
                    </a:ext>
                  </a:extLst>
                </a:gridCol>
                <a:gridCol w="731536">
                  <a:extLst>
                    <a:ext uri="{9D8B030D-6E8A-4147-A177-3AD203B41FA5}">
                      <a16:colId xmlns:a16="http://schemas.microsoft.com/office/drawing/2014/main" val="20009"/>
                    </a:ext>
                  </a:extLst>
                </a:gridCol>
                <a:gridCol w="355882">
                  <a:extLst>
                    <a:ext uri="{9D8B030D-6E8A-4147-A177-3AD203B41FA5}">
                      <a16:colId xmlns:a16="http://schemas.microsoft.com/office/drawing/2014/main" val="20010"/>
                    </a:ext>
                  </a:extLst>
                </a:gridCol>
                <a:gridCol w="355882">
                  <a:extLst>
                    <a:ext uri="{9D8B030D-6E8A-4147-A177-3AD203B41FA5}">
                      <a16:colId xmlns:a16="http://schemas.microsoft.com/office/drawing/2014/main" val="20011"/>
                    </a:ext>
                  </a:extLst>
                </a:gridCol>
                <a:gridCol w="355882">
                  <a:extLst>
                    <a:ext uri="{9D8B030D-6E8A-4147-A177-3AD203B41FA5}">
                      <a16:colId xmlns:a16="http://schemas.microsoft.com/office/drawing/2014/main" val="20012"/>
                    </a:ext>
                  </a:extLst>
                </a:gridCol>
              </a:tblGrid>
              <a:tr h="849899">
                <a:tc rowSpan="5">
                  <a:txBody>
                    <a:bodyPr/>
                    <a:lstStyle/>
                    <a:p>
                      <a:pPr algn="ctr" fontAlgn="ctr"/>
                      <a:r>
                        <a:rPr lang="zh-CN" altLang="en-US" sz="1000" b="1" u="none" strike="noStrike">
                          <a:effectLst/>
                        </a:rPr>
                        <a:t>                             </a:t>
                      </a:r>
                      <a:r>
                        <a:rPr lang="en-US" altLang="zh-CN" sz="1000" b="1" u="none" strike="noStrike">
                          <a:effectLst/>
                        </a:rPr>
                        <a:t>4</a:t>
                      </a:r>
                      <a:r>
                        <a:rPr lang="zh-CN" altLang="en-US" sz="1000" b="1" u="none" strike="noStrike">
                          <a:effectLst/>
                        </a:rPr>
                        <a:t>我的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rowSpan="2">
                  <a:txBody>
                    <a:bodyPr/>
                    <a:lstStyle/>
                    <a:p>
                      <a:pPr algn="ctr" fontAlgn="ctr"/>
                      <a:r>
                        <a:rPr lang="en-US" altLang="zh-CN" sz="1000" b="1" u="none" strike="noStrike">
                          <a:effectLst/>
                        </a:rPr>
                        <a:t>4.1</a:t>
                      </a:r>
                      <a:r>
                        <a:rPr lang="zh-CN" altLang="en-US" sz="1000" b="1" u="none" strike="noStrike">
                          <a:effectLst/>
                        </a:rPr>
                        <a:t>修改个人信息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4.1.1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身高输入有效性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不实际的正整数</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r" fontAlgn="t"/>
                      <a:r>
                        <a:rPr lang="en-US" altLang="zh-CN" sz="1000" b="1" u="none" strike="noStrike">
                          <a:effectLst/>
                        </a:rPr>
                        <a:t>300</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录入失败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没有合理推测边界值</a:t>
                      </a: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0"/>
                  </a:ext>
                </a:extLst>
              </a:tr>
              <a:tr h="849899">
                <a:tc vMerge="1">
                  <a:txBody>
                    <a:bodyPr/>
                    <a:lstStyle/>
                    <a:p>
                      <a:endParaRPr lang="zh-CN"/>
                    </a:p>
                  </a:txBody>
                  <a:tcPr/>
                </a:tc>
                <a:tc vMerge="1">
                  <a:txBody>
                    <a:bodyPr/>
                    <a:lstStyle/>
                    <a:p>
                      <a:endParaRPr lang="zh-CN"/>
                    </a:p>
                  </a:txBody>
                  <a:tcPr/>
                </a:tc>
                <a:tc>
                  <a:txBody>
                    <a:bodyPr/>
                    <a:lstStyle/>
                    <a:p>
                      <a:pPr algn="ctr" fontAlgn="ctr"/>
                      <a:r>
                        <a:rPr lang="en-US" altLang="zh-CN" sz="1000" b="1" u="none" strike="noStrike">
                          <a:effectLst/>
                        </a:rPr>
                        <a:t>4.1.2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身高输入有效性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负数</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r" fontAlgn="t"/>
                      <a:r>
                        <a:rPr lang="en-US" altLang="zh-CN" sz="1000" b="1" u="none" strike="noStrike">
                          <a:effectLst/>
                        </a:rPr>
                        <a:t>-1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录入失败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a:effectLst/>
                          <a:sym typeface="+mn-ea"/>
                        </a:rPr>
                        <a:t>没有合理推测边界值</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1"/>
                  </a:ext>
                </a:extLst>
              </a:tr>
              <a:tr h="885311">
                <a:tc vMerge="1">
                  <a:txBody>
                    <a:bodyPr/>
                    <a:lstStyle/>
                    <a:p>
                      <a:endParaRPr lang="zh-CN"/>
                    </a:p>
                  </a:txBody>
                  <a:tcPr/>
                </a:tc>
                <a:tc>
                  <a:txBody>
                    <a:bodyPr/>
                    <a:lstStyle/>
                    <a:p>
                      <a:pPr algn="ctr" fontAlgn="ctr"/>
                      <a:r>
                        <a:rPr lang="en-US" altLang="zh-CN" sz="1000" b="1" u="none" strike="noStrike">
                          <a:effectLst/>
                        </a:rPr>
                        <a:t>4.2</a:t>
                      </a:r>
                      <a:r>
                        <a:rPr lang="zh-CN" altLang="en-US" sz="1000" b="1" u="none" strike="noStrike">
                          <a:effectLst/>
                        </a:rPr>
                        <a:t>查看我的基本信息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4.2.1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查看基本信息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成功查看基本信息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a:effectLst/>
                          <a:sym typeface="+mn-ea"/>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dirty="0">
                          <a:effectLst/>
                        </a:rPr>
                        <a:t>未开发</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2"/>
                  </a:ext>
                </a:extLst>
              </a:tr>
              <a:tr h="885311">
                <a:tc vMerge="1">
                  <a:txBody>
                    <a:bodyPr/>
                    <a:lstStyle/>
                    <a:p>
                      <a:endParaRPr lang="zh-CN"/>
                    </a:p>
                  </a:txBody>
                  <a:tcPr/>
                </a:tc>
                <a:tc>
                  <a:txBody>
                    <a:bodyPr/>
                    <a:lstStyle/>
                    <a:p>
                      <a:pPr algn="ctr" fontAlgn="ctr"/>
                      <a:r>
                        <a:rPr lang="en-US" altLang="zh-CN" sz="1000" b="1" u="none" strike="noStrike">
                          <a:effectLst/>
                        </a:rPr>
                        <a:t>4.3</a:t>
                      </a:r>
                      <a:r>
                        <a:rPr lang="zh-CN" altLang="en-US" sz="1000" b="1" u="none" strike="noStrike">
                          <a:effectLst/>
                        </a:rPr>
                        <a:t>查看他人评价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4.3.1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查看他人评价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成功查看他人评价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3"/>
                  </a:ext>
                </a:extLst>
              </a:tr>
              <a:tr h="796780">
                <a:tc vMerge="1">
                  <a:txBody>
                    <a:bodyPr/>
                    <a:lstStyle/>
                    <a:p>
                      <a:endParaRPr lang="zh-CN"/>
                    </a:p>
                  </a:txBody>
                  <a:tcPr/>
                </a:tc>
                <a:tc>
                  <a:txBody>
                    <a:bodyPr/>
                    <a:lstStyle/>
                    <a:p>
                      <a:pPr algn="ctr" fontAlgn="ctr"/>
                      <a:r>
                        <a:rPr lang="en-US" altLang="zh-CN" sz="1000" b="1" u="none" strike="noStrike">
                          <a:effectLst/>
                        </a:rPr>
                        <a:t>4.3</a:t>
                      </a:r>
                      <a:r>
                        <a:rPr lang="zh-CN" altLang="en-US" sz="1000" b="1" u="none" strike="noStrike">
                          <a:effectLst/>
                        </a:rPr>
                        <a:t>查看标签</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4.3.1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查看标签</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成功查看标签</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dirty="0">
                          <a:effectLst/>
                        </a:rPr>
                        <a:t>×</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nvGraphicFramePr>
        <p:xfrm>
          <a:off x="468087" y="1237244"/>
          <a:ext cx="11244942" cy="821972"/>
        </p:xfrm>
        <a:graphic>
          <a:graphicData uri="http://schemas.openxmlformats.org/drawingml/2006/table">
            <a:tbl>
              <a:tblPr>
                <a:tableStyleId>{5C22544A-7EE6-4342-B048-85BDC9FD1C3A}</a:tableStyleId>
              </a:tblPr>
              <a:tblGrid>
                <a:gridCol w="463572">
                  <a:extLst>
                    <a:ext uri="{9D8B030D-6E8A-4147-A177-3AD203B41FA5}">
                      <a16:colId xmlns:a16="http://schemas.microsoft.com/office/drawing/2014/main" val="20000"/>
                    </a:ext>
                  </a:extLst>
                </a:gridCol>
                <a:gridCol w="463572">
                  <a:extLst>
                    <a:ext uri="{9D8B030D-6E8A-4147-A177-3AD203B41FA5}">
                      <a16:colId xmlns:a16="http://schemas.microsoft.com/office/drawing/2014/main" val="20001"/>
                    </a:ext>
                  </a:extLst>
                </a:gridCol>
                <a:gridCol w="523175">
                  <a:extLst>
                    <a:ext uri="{9D8B030D-6E8A-4147-A177-3AD203B41FA5}">
                      <a16:colId xmlns:a16="http://schemas.microsoft.com/office/drawing/2014/main" val="20002"/>
                    </a:ext>
                  </a:extLst>
                </a:gridCol>
                <a:gridCol w="827807">
                  <a:extLst>
                    <a:ext uri="{9D8B030D-6E8A-4147-A177-3AD203B41FA5}">
                      <a16:colId xmlns:a16="http://schemas.microsoft.com/office/drawing/2014/main" val="20003"/>
                    </a:ext>
                  </a:extLst>
                </a:gridCol>
                <a:gridCol w="827807">
                  <a:extLst>
                    <a:ext uri="{9D8B030D-6E8A-4147-A177-3AD203B41FA5}">
                      <a16:colId xmlns:a16="http://schemas.microsoft.com/office/drawing/2014/main" val="20004"/>
                    </a:ext>
                  </a:extLst>
                </a:gridCol>
                <a:gridCol w="1741708">
                  <a:extLst>
                    <a:ext uri="{9D8B030D-6E8A-4147-A177-3AD203B41FA5}">
                      <a16:colId xmlns:a16="http://schemas.microsoft.com/office/drawing/2014/main" val="20005"/>
                    </a:ext>
                  </a:extLst>
                </a:gridCol>
                <a:gridCol w="1741708">
                  <a:extLst>
                    <a:ext uri="{9D8B030D-6E8A-4147-A177-3AD203B41FA5}">
                      <a16:colId xmlns:a16="http://schemas.microsoft.com/office/drawing/2014/main" val="20006"/>
                    </a:ext>
                  </a:extLst>
                </a:gridCol>
                <a:gridCol w="1423830">
                  <a:extLst>
                    <a:ext uri="{9D8B030D-6E8A-4147-A177-3AD203B41FA5}">
                      <a16:colId xmlns:a16="http://schemas.microsoft.com/office/drawing/2014/main" val="20007"/>
                    </a:ext>
                  </a:extLst>
                </a:gridCol>
                <a:gridCol w="1423830">
                  <a:extLst>
                    <a:ext uri="{9D8B030D-6E8A-4147-A177-3AD203B41FA5}">
                      <a16:colId xmlns:a16="http://schemas.microsoft.com/office/drawing/2014/main" val="20008"/>
                    </a:ext>
                  </a:extLst>
                </a:gridCol>
                <a:gridCol w="735094">
                  <a:extLst>
                    <a:ext uri="{9D8B030D-6E8A-4147-A177-3AD203B41FA5}">
                      <a16:colId xmlns:a16="http://schemas.microsoft.com/office/drawing/2014/main" val="20009"/>
                    </a:ext>
                  </a:extLst>
                </a:gridCol>
                <a:gridCol w="357613">
                  <a:extLst>
                    <a:ext uri="{9D8B030D-6E8A-4147-A177-3AD203B41FA5}">
                      <a16:colId xmlns:a16="http://schemas.microsoft.com/office/drawing/2014/main" val="20010"/>
                    </a:ext>
                  </a:extLst>
                </a:gridCol>
                <a:gridCol w="357613">
                  <a:extLst>
                    <a:ext uri="{9D8B030D-6E8A-4147-A177-3AD203B41FA5}">
                      <a16:colId xmlns:a16="http://schemas.microsoft.com/office/drawing/2014/main" val="20011"/>
                    </a:ext>
                  </a:extLst>
                </a:gridCol>
                <a:gridCol w="357613">
                  <a:extLst>
                    <a:ext uri="{9D8B030D-6E8A-4147-A177-3AD203B41FA5}">
                      <a16:colId xmlns:a16="http://schemas.microsoft.com/office/drawing/2014/main" val="20012"/>
                    </a:ext>
                  </a:extLst>
                </a:gridCol>
              </a:tblGrid>
              <a:tr h="821972">
                <a:tc>
                  <a:txBody>
                    <a:bodyPr/>
                    <a:lstStyle/>
                    <a:p>
                      <a:pPr algn="ctr" fontAlgn="ctr"/>
                      <a:r>
                        <a:rPr lang="zh-CN" altLang="en-US" sz="1000" b="1" u="none" strike="noStrike" dirty="0">
                          <a:effectLst/>
                        </a:rPr>
                        <a:t>系统模块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功能点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用例编号</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用例说明</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前置条件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方法</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数据</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输入</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预期结果</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测试结果</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失败原因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测试者</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审查者</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03-3</a:t>
            </a:r>
            <a:endParaRPr lang="en-US" altLang="zh-CN" sz="5400" b="1" dirty="0">
              <a:solidFill>
                <a:schemeClr val="bg1"/>
              </a:solidFill>
            </a:endParaRPr>
          </a:p>
          <a:p>
            <a:r>
              <a:rPr lang="zh-CN" altLang="en-US" sz="5400" dirty="0" smtClean="0">
                <a:solidFill>
                  <a:schemeClr val="bg1"/>
                </a:solidFill>
              </a:rPr>
              <a:t>集成计划</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20484" y="1000112"/>
          <a:ext cx="10537190" cy="5470525"/>
        </p:xfrm>
        <a:graphic>
          <a:graphicData uri="http://schemas.openxmlformats.org/drawingml/2006/table">
            <a:tbl>
              <a:tblPr>
                <a:tableStyleId>{5C22544A-7EE6-4342-B048-85BDC9FD1C3A}</a:tableStyleId>
              </a:tblPr>
              <a:tblGrid>
                <a:gridCol w="415091">
                  <a:extLst>
                    <a:ext uri="{9D8B030D-6E8A-4147-A177-3AD203B41FA5}">
                      <a16:colId xmlns:a16="http://schemas.microsoft.com/office/drawing/2014/main" val="20000"/>
                    </a:ext>
                  </a:extLst>
                </a:gridCol>
                <a:gridCol w="559645">
                  <a:extLst>
                    <a:ext uri="{9D8B030D-6E8A-4147-A177-3AD203B41FA5}">
                      <a16:colId xmlns:a16="http://schemas.microsoft.com/office/drawing/2014/main" val="20001"/>
                    </a:ext>
                  </a:extLst>
                </a:gridCol>
                <a:gridCol w="461715">
                  <a:extLst>
                    <a:ext uri="{9D8B030D-6E8A-4147-A177-3AD203B41FA5}">
                      <a16:colId xmlns:a16="http://schemas.microsoft.com/office/drawing/2014/main" val="20002"/>
                    </a:ext>
                  </a:extLst>
                </a:gridCol>
                <a:gridCol w="826768">
                  <a:extLst>
                    <a:ext uri="{9D8B030D-6E8A-4147-A177-3AD203B41FA5}">
                      <a16:colId xmlns:a16="http://schemas.microsoft.com/office/drawing/2014/main" val="20003"/>
                    </a:ext>
                  </a:extLst>
                </a:gridCol>
                <a:gridCol w="797004">
                  <a:extLst>
                    <a:ext uri="{9D8B030D-6E8A-4147-A177-3AD203B41FA5}">
                      <a16:colId xmlns:a16="http://schemas.microsoft.com/office/drawing/2014/main" val="20004"/>
                    </a:ext>
                  </a:extLst>
                </a:gridCol>
                <a:gridCol w="1940074">
                  <a:extLst>
                    <a:ext uri="{9D8B030D-6E8A-4147-A177-3AD203B41FA5}">
                      <a16:colId xmlns:a16="http://schemas.microsoft.com/office/drawing/2014/main" val="20005"/>
                    </a:ext>
                  </a:extLst>
                </a:gridCol>
                <a:gridCol w="555805">
                  <a:extLst>
                    <a:ext uri="{9D8B030D-6E8A-4147-A177-3AD203B41FA5}">
                      <a16:colId xmlns:a16="http://schemas.microsoft.com/office/drawing/2014/main" val="20006"/>
                    </a:ext>
                  </a:extLst>
                </a:gridCol>
                <a:gridCol w="1310860">
                  <a:extLst>
                    <a:ext uri="{9D8B030D-6E8A-4147-A177-3AD203B41FA5}">
                      <a16:colId xmlns:a16="http://schemas.microsoft.com/office/drawing/2014/main" val="20007"/>
                    </a:ext>
                  </a:extLst>
                </a:gridCol>
                <a:gridCol w="776636">
                  <a:extLst>
                    <a:ext uri="{9D8B030D-6E8A-4147-A177-3AD203B41FA5}">
                      <a16:colId xmlns:a16="http://schemas.microsoft.com/office/drawing/2014/main" val="20008"/>
                    </a:ext>
                  </a:extLst>
                </a:gridCol>
                <a:gridCol w="1274921">
                  <a:extLst>
                    <a:ext uri="{9D8B030D-6E8A-4147-A177-3AD203B41FA5}">
                      <a16:colId xmlns:a16="http://schemas.microsoft.com/office/drawing/2014/main" val="20009"/>
                    </a:ext>
                  </a:extLst>
                </a:gridCol>
                <a:gridCol w="658215">
                  <a:extLst>
                    <a:ext uri="{9D8B030D-6E8A-4147-A177-3AD203B41FA5}">
                      <a16:colId xmlns:a16="http://schemas.microsoft.com/office/drawing/2014/main" val="20010"/>
                    </a:ext>
                  </a:extLst>
                </a:gridCol>
                <a:gridCol w="320213">
                  <a:extLst>
                    <a:ext uri="{9D8B030D-6E8A-4147-A177-3AD203B41FA5}">
                      <a16:colId xmlns:a16="http://schemas.microsoft.com/office/drawing/2014/main" val="20011"/>
                    </a:ext>
                  </a:extLst>
                </a:gridCol>
                <a:gridCol w="320213">
                  <a:extLst>
                    <a:ext uri="{9D8B030D-6E8A-4147-A177-3AD203B41FA5}">
                      <a16:colId xmlns:a16="http://schemas.microsoft.com/office/drawing/2014/main" val="20012"/>
                    </a:ext>
                  </a:extLst>
                </a:gridCol>
                <a:gridCol w="320213">
                  <a:extLst>
                    <a:ext uri="{9D8B030D-6E8A-4147-A177-3AD203B41FA5}">
                      <a16:colId xmlns:a16="http://schemas.microsoft.com/office/drawing/2014/main" val="20013"/>
                    </a:ext>
                  </a:extLst>
                </a:gridCol>
              </a:tblGrid>
              <a:tr h="654876">
                <a:tc gridSpan="14">
                  <a:txBody>
                    <a:bodyPr/>
                    <a:lstStyle/>
                    <a:p>
                      <a:pPr algn="ctr" fontAlgn="ctr"/>
                      <a:r>
                        <a:rPr lang="en-US" sz="1200" b="1" u="none" strike="noStrike" dirty="0">
                          <a:effectLst/>
                        </a:rPr>
                        <a:t>[BALL_DATE]</a:t>
                      </a:r>
                      <a:r>
                        <a:rPr lang="zh-CN" altLang="en-US" sz="1200" b="1" u="none" strike="noStrike" dirty="0">
                          <a:effectLst/>
                        </a:rPr>
                        <a:t>项目集成测试用例（黑盒</a:t>
                      </a:r>
                      <a:r>
                        <a:rPr lang="en-US" altLang="zh-CN" sz="1200" b="1" u="none" strike="noStrike" dirty="0">
                          <a:effectLst/>
                        </a:rPr>
                        <a:t>/</a:t>
                      </a:r>
                      <a:r>
                        <a:rPr lang="zh-CN" altLang="en-US" sz="1200" b="1" u="none" strike="noStrike" dirty="0">
                          <a:effectLst/>
                        </a:rPr>
                        <a:t>自底向上方法）</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3835">
                <a:tc gridSpan="14">
                  <a:txBody>
                    <a:bodyPr/>
                    <a:lstStyle/>
                    <a:p>
                      <a:pPr algn="r" fontAlgn="b"/>
                      <a:r>
                        <a:rPr lang="zh-CN" altLang="en-US" sz="1200" b="1" u="none" strike="noStrike">
                          <a:effectLst/>
                        </a:rPr>
                        <a:t>编辑者：周南  编辑日期：</a:t>
                      </a:r>
                      <a:r>
                        <a:rPr lang="en-US" altLang="zh-CN" sz="1200" b="1" u="none" strike="noStrike">
                          <a:effectLst/>
                        </a:rPr>
                        <a:t>2019</a:t>
                      </a:r>
                      <a:r>
                        <a:rPr lang="zh-CN" altLang="en-US" sz="1200" b="1" u="none" strike="noStrike">
                          <a:effectLst/>
                        </a:rPr>
                        <a:t>年</a:t>
                      </a:r>
                      <a:r>
                        <a:rPr lang="en-US" altLang="zh-CN" sz="1200" b="1" u="none" strike="noStrike">
                          <a:effectLst/>
                        </a:rPr>
                        <a:t>6</a:t>
                      </a:r>
                      <a:r>
                        <a:rPr lang="zh-CN" altLang="en-US" sz="1200" b="1" u="none" strike="noStrike">
                          <a:effectLst/>
                        </a:rPr>
                        <a:t>月</a:t>
                      </a:r>
                      <a:r>
                        <a:rPr lang="en-US" altLang="zh-CN" sz="1200" b="1" u="none" strike="noStrike">
                          <a:effectLst/>
                        </a:rPr>
                        <a:t>2</a:t>
                      </a:r>
                      <a:r>
                        <a:rPr lang="zh-CN" altLang="en-US" sz="1200" b="1" u="none" strike="noStrike">
                          <a:effectLst/>
                        </a:rPr>
                        <a:t>日</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52512">
                <a:tc>
                  <a:txBody>
                    <a:bodyPr/>
                    <a:lstStyle/>
                    <a:p>
                      <a:pPr algn="ctr" fontAlgn="ctr"/>
                      <a:r>
                        <a:rPr lang="zh-CN" altLang="en-US" sz="1200" b="1" u="none" strike="noStrike">
                          <a:effectLst/>
                        </a:rPr>
                        <a:t>系统模块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功能模块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dirty="0">
                          <a:effectLst/>
                        </a:rPr>
                        <a:t>用例编号</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用例说明</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前置功能模块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前置条件</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方法</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数据</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输入</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预期结果</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测试结果</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失败原因</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测试者</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审查者</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extLst>
                  <a:ext uri="{0D108BD9-81ED-4DB2-BD59-A6C34878D82A}">
                    <a16:rowId xmlns:a16="http://schemas.microsoft.com/office/drawing/2014/main" val="10002"/>
                  </a:ext>
                </a:extLst>
              </a:tr>
              <a:tr h="639297">
                <a:tc>
                  <a:txBody>
                    <a:bodyPr/>
                    <a:lstStyle/>
                    <a:p>
                      <a:pPr algn="ctr" fontAlgn="ctr"/>
                      <a:r>
                        <a:rPr lang="en-US" altLang="zh-CN" sz="1200" b="1" u="none" strike="noStrike">
                          <a:effectLst/>
                        </a:rPr>
                        <a:t>1.</a:t>
                      </a:r>
                      <a:r>
                        <a:rPr lang="zh-CN" altLang="en-US" sz="1200" b="1" u="none" strike="noStrike">
                          <a:effectLst/>
                        </a:rPr>
                        <a:t>探索</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1.1 </a:t>
                      </a:r>
                      <a:r>
                        <a:rPr lang="zh-CN" altLang="en-US" sz="1200" b="1" u="none" strike="noStrike">
                          <a:effectLst/>
                        </a:rPr>
                        <a:t>加入群组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1.1.1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气泡点击有效性</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2.1</a:t>
                      </a:r>
                      <a:r>
                        <a:rPr lang="zh-CN" altLang="en-US" sz="1200" b="1" u="none" strike="noStrike">
                          <a:effectLst/>
                        </a:rPr>
                        <a:t>约球公告处理</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已有其他用户创建的气泡</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　</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弹出气泡所处位置、点击小组选项</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zh-CN" altLang="en-US" sz="1200" b="1" u="none" strike="noStrike">
                          <a:effectLst/>
                        </a:rPr>
                        <a:t>√</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周南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周南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10003"/>
                  </a:ext>
                </a:extLst>
              </a:tr>
              <a:tr h="639297">
                <a:tc>
                  <a:txBody>
                    <a:bodyPr/>
                    <a:lstStyle/>
                    <a:p>
                      <a:pPr algn="ctr" fontAlgn="ctr"/>
                      <a:r>
                        <a:rPr lang="en-US" altLang="zh-CN" sz="1200" b="1" u="none" strike="noStrike">
                          <a:effectLst/>
                        </a:rPr>
                        <a:t>2.</a:t>
                      </a:r>
                      <a:r>
                        <a:rPr lang="zh-CN" altLang="en-US" sz="1200" b="1" u="none" strike="noStrike">
                          <a:effectLst/>
                        </a:rPr>
                        <a:t>约球</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2.1 </a:t>
                      </a:r>
                      <a:r>
                        <a:rPr lang="zh-CN" altLang="en-US" sz="1200" b="1" u="none" strike="noStrike">
                          <a:effectLst/>
                        </a:rPr>
                        <a:t>约球公告处理</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2.1.1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群组生成有效性</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zh-CN" altLang="en-US" sz="1200" b="1" u="none" strike="noStrike">
                          <a:effectLst/>
                        </a:rPr>
                        <a:t>约球信息输入</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已输入约球信息</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群组成功信息成功进入数据库</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zh-CN" altLang="en-US" sz="1200" b="1" u="none" strike="noStrike">
                          <a:effectLst/>
                        </a:rPr>
                        <a:t>√</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周南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周南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10004"/>
                  </a:ext>
                </a:extLst>
              </a:tr>
              <a:tr h="639297">
                <a:tc rowSpan="3">
                  <a:txBody>
                    <a:bodyPr/>
                    <a:lstStyle/>
                    <a:p>
                      <a:pPr algn="ctr" fontAlgn="ctr"/>
                      <a:r>
                        <a:rPr lang="en-US" altLang="zh-CN" sz="1200" b="1" u="none" strike="noStrike">
                          <a:effectLst/>
                        </a:rPr>
                        <a:t>3.</a:t>
                      </a:r>
                      <a:r>
                        <a:rPr lang="zh-CN" altLang="en-US" sz="1200" b="1" u="none" strike="noStrike">
                          <a:effectLst/>
                        </a:rPr>
                        <a:t>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3.1 </a:t>
                      </a:r>
                      <a:r>
                        <a:rPr lang="zh-CN" altLang="en-US" sz="1200" b="1" u="none" strike="noStrike">
                          <a:effectLst/>
                        </a:rPr>
                        <a:t>查看已加入群组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3.1.1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已加入群组显示</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2.1</a:t>
                      </a:r>
                      <a:r>
                        <a:rPr lang="zh-CN" altLang="en-US" sz="1200" b="1" u="none" strike="noStrike">
                          <a:effectLst/>
                        </a:rPr>
                        <a:t>约球公告处理</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已加入超过一个群组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　</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正确显示已加入的群组</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zh-CN" altLang="en-US" sz="1200" b="1" u="none" strike="noStrike">
                          <a:effectLst/>
                        </a:rPr>
                        <a:t>√</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b"/>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tc>
                  <a:txBody>
                    <a:bodyPr/>
                    <a:lstStyle/>
                    <a:p>
                      <a:pPr algn="l" fontAlgn="b"/>
                      <a:r>
                        <a:rPr lang="zh-CN" altLang="en-US" sz="1200" b="1" u="none" strike="noStrike">
                          <a:effectLst/>
                        </a:rPr>
                        <a:t>李骏</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tc>
                  <a:txBody>
                    <a:bodyPr/>
                    <a:lstStyle/>
                    <a:p>
                      <a:pPr algn="l" fontAlgn="b"/>
                      <a:r>
                        <a:rPr lang="zh-CN" altLang="en-US" sz="1200" b="1" u="none" strike="noStrike">
                          <a:effectLst/>
                        </a:rPr>
                        <a:t>李骏</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extLst>
                  <a:ext uri="{0D108BD9-81ED-4DB2-BD59-A6C34878D82A}">
                    <a16:rowId xmlns:a16="http://schemas.microsoft.com/office/drawing/2014/main" val="10005"/>
                  </a:ext>
                </a:extLst>
              </a:tr>
              <a:tr h="480365">
                <a:tc vMerge="1">
                  <a:txBody>
                    <a:bodyPr/>
                    <a:lstStyle/>
                    <a:p>
                      <a:endParaRPr lang="zh-CN"/>
                    </a:p>
                  </a:txBody>
                  <a:tcPr/>
                </a:tc>
                <a:tc>
                  <a:txBody>
                    <a:bodyPr/>
                    <a:lstStyle/>
                    <a:p>
                      <a:pPr algn="ctr" fontAlgn="ctr"/>
                      <a:r>
                        <a:rPr lang="en-US" altLang="zh-CN" sz="1200" b="1" u="none" strike="noStrike">
                          <a:effectLst/>
                        </a:rPr>
                        <a:t>3.2 </a:t>
                      </a:r>
                      <a:r>
                        <a:rPr lang="zh-CN" altLang="en-US" sz="1200" b="1" u="none" strike="noStrike">
                          <a:effectLst/>
                        </a:rPr>
                        <a:t>解散</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3.2.1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数据有效性</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2.1</a:t>
                      </a:r>
                      <a:r>
                        <a:rPr lang="zh-CN" altLang="en-US" sz="1200" b="1" u="none" strike="noStrike">
                          <a:effectLst/>
                        </a:rPr>
                        <a:t>约球公告处理</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发起人权限</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　</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成功解散群组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zh-CN" altLang="en-US" sz="1200" b="1">
                          <a:effectLst/>
                          <a:sym typeface="+mn-ea"/>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b"/>
                      <a:r>
                        <a:rPr lang="zh-CN" altLang="en-US" sz="1200" b="1" u="none" strike="noStrike">
                          <a:effectLst/>
                        </a:rPr>
                        <a:t>李骏</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tc>
                  <a:txBody>
                    <a:bodyPr/>
                    <a:lstStyle/>
                    <a:p>
                      <a:pPr algn="l" fontAlgn="b"/>
                      <a:r>
                        <a:rPr lang="zh-CN" altLang="en-US" sz="1200" b="1" u="none" strike="noStrike">
                          <a:effectLst/>
                        </a:rPr>
                        <a:t>李骏</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extLst>
                  <a:ext uri="{0D108BD9-81ED-4DB2-BD59-A6C34878D82A}">
                    <a16:rowId xmlns:a16="http://schemas.microsoft.com/office/drawing/2014/main" val="10006"/>
                  </a:ext>
                </a:extLst>
              </a:tr>
              <a:tr h="352512">
                <a:tc vMerge="1">
                  <a:txBody>
                    <a:bodyPr/>
                    <a:lstStyle/>
                    <a:p>
                      <a:endParaRPr lang="zh-CN"/>
                    </a:p>
                  </a:txBody>
                  <a:tcPr/>
                </a:tc>
                <a:tc>
                  <a:txBody>
                    <a:bodyPr/>
                    <a:lstStyle/>
                    <a:p>
                      <a:pPr algn="ctr" fontAlgn="ctr"/>
                      <a:r>
                        <a:rPr lang="en-US" altLang="zh-CN" sz="1200" b="1" u="none" strike="noStrike">
                          <a:effectLst/>
                        </a:rPr>
                        <a:t>3.3</a:t>
                      </a:r>
                      <a:r>
                        <a:rPr lang="zh-CN" altLang="en-US" sz="1200" b="1" u="none" strike="noStrike">
                          <a:effectLst/>
                        </a:rPr>
                        <a:t>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3.3.1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评价反馈</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3.2</a:t>
                      </a:r>
                      <a:r>
                        <a:rPr lang="zh-CN" altLang="en-US" sz="1200" b="1" u="none" strike="noStrike">
                          <a:effectLst/>
                        </a:rPr>
                        <a:t>解散</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评价录入用户数据库</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en-US" altLang="zh-CN" sz="1200" b="1">
                          <a:effectLst/>
                          <a:sym typeface="+mn-ea"/>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未开发</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10007"/>
                  </a:ext>
                </a:extLst>
              </a:tr>
              <a:tr h="526812">
                <a:tc rowSpan="3">
                  <a:txBody>
                    <a:bodyPr/>
                    <a:lstStyle/>
                    <a:p>
                      <a:pPr algn="ctr" fontAlgn="ctr"/>
                      <a:r>
                        <a:rPr lang="en-US" altLang="zh-CN" sz="1200" b="1" u="none" strike="noStrike">
                          <a:effectLst/>
                        </a:rPr>
                        <a:t>4.</a:t>
                      </a:r>
                      <a:r>
                        <a:rPr lang="zh-CN" altLang="en-US" sz="1200" b="1" u="none" strike="noStrike">
                          <a:effectLst/>
                        </a:rPr>
                        <a:t>我的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4.1</a:t>
                      </a:r>
                      <a:r>
                        <a:rPr lang="zh-CN" altLang="en-US" sz="1200" b="1" u="none" strike="noStrike">
                          <a:effectLst/>
                        </a:rPr>
                        <a:t>查看我的基本信息</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4.2.1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查看基本信息</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zh-CN" altLang="en-US" sz="1200" b="1" u="none" strike="noStrike">
                          <a:effectLst/>
                        </a:rPr>
                        <a:t>个人信息修改</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已进入系统</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　</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成功查看基本信息</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zh-CN" altLang="en-US" sz="1200" b="1">
                          <a:effectLst/>
                          <a:sym typeface="+mn-ea"/>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10008"/>
                  </a:ext>
                </a:extLst>
              </a:tr>
              <a:tr h="526812">
                <a:tc vMerge="1">
                  <a:txBody>
                    <a:bodyPr/>
                    <a:lstStyle/>
                    <a:p>
                      <a:endParaRPr lang="zh-CN"/>
                    </a:p>
                  </a:txBody>
                  <a:tcPr/>
                </a:tc>
                <a:tc>
                  <a:txBody>
                    <a:bodyPr/>
                    <a:lstStyle/>
                    <a:p>
                      <a:pPr algn="ctr" fontAlgn="ctr"/>
                      <a:r>
                        <a:rPr lang="en-US" altLang="zh-CN" sz="1200" b="1" u="none" strike="noStrike">
                          <a:effectLst/>
                        </a:rPr>
                        <a:t>4.3</a:t>
                      </a:r>
                      <a:r>
                        <a:rPr lang="zh-CN" altLang="en-US" sz="1200" b="1" u="none" strike="noStrike">
                          <a:effectLst/>
                        </a:rPr>
                        <a:t>查看他人评价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4.3.1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查看他人评价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3.3</a:t>
                      </a:r>
                      <a:r>
                        <a:rPr lang="zh-CN" altLang="en-US" sz="1200" b="1" u="none" strike="noStrike">
                          <a:effectLst/>
                        </a:rPr>
                        <a:t>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已进入系统</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成功查看他人评价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en-US" altLang="zh-CN" sz="1200" b="1" u="none" strike="noStrike">
                          <a:effectLst/>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未开发</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10009"/>
                  </a:ext>
                </a:extLst>
              </a:tr>
              <a:tr h="352512">
                <a:tc vMerge="1">
                  <a:txBody>
                    <a:bodyPr/>
                    <a:lstStyle/>
                    <a:p>
                      <a:endParaRPr lang="zh-CN"/>
                    </a:p>
                  </a:txBody>
                  <a:tcPr/>
                </a:tc>
                <a:tc>
                  <a:txBody>
                    <a:bodyPr/>
                    <a:lstStyle/>
                    <a:p>
                      <a:pPr algn="ctr" fontAlgn="ctr"/>
                      <a:r>
                        <a:rPr lang="en-US" altLang="zh-CN" sz="1200" b="1" u="none" strike="noStrike">
                          <a:effectLst/>
                        </a:rPr>
                        <a:t>4.3</a:t>
                      </a:r>
                      <a:r>
                        <a:rPr lang="zh-CN" altLang="en-US" sz="1200" b="1" u="none" strike="noStrike">
                          <a:effectLst/>
                        </a:rPr>
                        <a:t>查看标签</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4.3.1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查看标签</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3.3</a:t>
                      </a:r>
                      <a:r>
                        <a:rPr lang="zh-CN" altLang="en-US" sz="1200" b="1" u="none" strike="noStrike">
                          <a:effectLst/>
                        </a:rPr>
                        <a:t>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已进入系统</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成功查看标签</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en-US" altLang="zh-CN" sz="1200" b="1" u="none" strike="noStrike">
                          <a:effectLst/>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未开发</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林豪</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10010"/>
                  </a:ext>
                </a:extLst>
              </a:tr>
            </a:tbl>
          </a:graphicData>
        </a:graphic>
      </p:graphicFrame>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Three-03</a:t>
            </a:r>
            <a:endParaRPr lang="en-US" altLang="zh-CN" sz="2000" dirty="0"/>
          </a:p>
          <a:p>
            <a:r>
              <a:rPr lang="zh-CN" altLang="en-US" sz="2000" dirty="0"/>
              <a:t>集成</a:t>
            </a:r>
            <a:r>
              <a:rPr lang="zh-CN" altLang="en-US" sz="2000" dirty="0" smtClean="0"/>
              <a:t>测试及结果</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03-4</a:t>
            </a:r>
            <a:endParaRPr lang="en-US" altLang="zh-CN" sz="5400" b="1" dirty="0">
              <a:solidFill>
                <a:schemeClr val="bg1"/>
              </a:solidFill>
            </a:endParaRPr>
          </a:p>
          <a:p>
            <a:r>
              <a:rPr lang="zh-CN" altLang="en-US" sz="5400" dirty="0" smtClean="0">
                <a:solidFill>
                  <a:schemeClr val="bg1"/>
                </a:solidFill>
              </a:rPr>
              <a:t>系统测试</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Three-04</a:t>
            </a:r>
            <a:endParaRPr lang="en-US" altLang="zh-CN" sz="2000" dirty="0"/>
          </a:p>
          <a:p>
            <a:r>
              <a:rPr lang="zh-CN" altLang="en-US" sz="2000" dirty="0"/>
              <a:t>系统</a:t>
            </a:r>
            <a:r>
              <a:rPr lang="zh-CN" altLang="en-US" sz="2000" dirty="0" smtClean="0"/>
              <a:t>测试及结果</a:t>
            </a:r>
            <a:endParaRPr lang="zh-CN" altLang="en-US" sz="2000" dirty="0"/>
          </a:p>
        </p:txBody>
      </p:sp>
      <p:graphicFrame>
        <p:nvGraphicFramePr>
          <p:cNvPr id="3" name="表格 2"/>
          <p:cNvGraphicFramePr>
            <a:graphicFrameLocks noGrp="1"/>
          </p:cNvGraphicFramePr>
          <p:nvPr/>
        </p:nvGraphicFramePr>
        <p:xfrm>
          <a:off x="838199" y="1676401"/>
          <a:ext cx="10798629" cy="4645328"/>
        </p:xfrm>
        <a:graphic>
          <a:graphicData uri="http://schemas.openxmlformats.org/drawingml/2006/table">
            <a:tbl>
              <a:tblPr>
                <a:tableStyleId>{5C22544A-7EE6-4342-B048-85BDC9FD1C3A}</a:tableStyleId>
              </a:tblPr>
              <a:tblGrid>
                <a:gridCol w="641648">
                  <a:extLst>
                    <a:ext uri="{9D8B030D-6E8A-4147-A177-3AD203B41FA5}">
                      <a16:colId xmlns:a16="http://schemas.microsoft.com/office/drawing/2014/main" val="20000"/>
                    </a:ext>
                  </a:extLst>
                </a:gridCol>
                <a:gridCol w="641648">
                  <a:extLst>
                    <a:ext uri="{9D8B030D-6E8A-4147-A177-3AD203B41FA5}">
                      <a16:colId xmlns:a16="http://schemas.microsoft.com/office/drawing/2014/main" val="20001"/>
                    </a:ext>
                  </a:extLst>
                </a:gridCol>
                <a:gridCol w="576024">
                  <a:extLst>
                    <a:ext uri="{9D8B030D-6E8A-4147-A177-3AD203B41FA5}">
                      <a16:colId xmlns:a16="http://schemas.microsoft.com/office/drawing/2014/main" val="20002"/>
                    </a:ext>
                  </a:extLst>
                </a:gridCol>
                <a:gridCol w="823933">
                  <a:extLst>
                    <a:ext uri="{9D8B030D-6E8A-4147-A177-3AD203B41FA5}">
                      <a16:colId xmlns:a16="http://schemas.microsoft.com/office/drawing/2014/main" val="20003"/>
                    </a:ext>
                  </a:extLst>
                </a:gridCol>
                <a:gridCol w="823933">
                  <a:extLst>
                    <a:ext uri="{9D8B030D-6E8A-4147-A177-3AD203B41FA5}">
                      <a16:colId xmlns:a16="http://schemas.microsoft.com/office/drawing/2014/main" val="20004"/>
                    </a:ext>
                  </a:extLst>
                </a:gridCol>
                <a:gridCol w="911430">
                  <a:extLst>
                    <a:ext uri="{9D8B030D-6E8A-4147-A177-3AD203B41FA5}">
                      <a16:colId xmlns:a16="http://schemas.microsoft.com/office/drawing/2014/main" val="20005"/>
                    </a:ext>
                  </a:extLst>
                </a:gridCol>
                <a:gridCol w="911430">
                  <a:extLst>
                    <a:ext uri="{9D8B030D-6E8A-4147-A177-3AD203B41FA5}">
                      <a16:colId xmlns:a16="http://schemas.microsoft.com/office/drawing/2014/main" val="20006"/>
                    </a:ext>
                  </a:extLst>
                </a:gridCol>
                <a:gridCol w="780185">
                  <a:extLst>
                    <a:ext uri="{9D8B030D-6E8A-4147-A177-3AD203B41FA5}">
                      <a16:colId xmlns:a16="http://schemas.microsoft.com/office/drawing/2014/main" val="20007"/>
                    </a:ext>
                  </a:extLst>
                </a:gridCol>
                <a:gridCol w="1042676">
                  <a:extLst>
                    <a:ext uri="{9D8B030D-6E8A-4147-A177-3AD203B41FA5}">
                      <a16:colId xmlns:a16="http://schemas.microsoft.com/office/drawing/2014/main" val="20008"/>
                    </a:ext>
                  </a:extLst>
                </a:gridCol>
                <a:gridCol w="1042676">
                  <a:extLst>
                    <a:ext uri="{9D8B030D-6E8A-4147-A177-3AD203B41FA5}">
                      <a16:colId xmlns:a16="http://schemas.microsoft.com/office/drawing/2014/main" val="20009"/>
                    </a:ext>
                  </a:extLst>
                </a:gridCol>
                <a:gridCol w="1020802">
                  <a:extLst>
                    <a:ext uri="{9D8B030D-6E8A-4147-A177-3AD203B41FA5}">
                      <a16:colId xmlns:a16="http://schemas.microsoft.com/office/drawing/2014/main" val="20010"/>
                    </a:ext>
                  </a:extLst>
                </a:gridCol>
                <a:gridCol w="809350">
                  <a:extLst>
                    <a:ext uri="{9D8B030D-6E8A-4147-A177-3AD203B41FA5}">
                      <a16:colId xmlns:a16="http://schemas.microsoft.com/office/drawing/2014/main" val="20011"/>
                    </a:ext>
                  </a:extLst>
                </a:gridCol>
                <a:gridCol w="772894">
                  <a:extLst>
                    <a:ext uri="{9D8B030D-6E8A-4147-A177-3AD203B41FA5}">
                      <a16:colId xmlns:a16="http://schemas.microsoft.com/office/drawing/2014/main" val="20012"/>
                    </a:ext>
                  </a:extLst>
                </a:gridCol>
              </a:tblGrid>
              <a:tr h="773116">
                <a:tc gridSpan="13">
                  <a:txBody>
                    <a:bodyPr/>
                    <a:lstStyle/>
                    <a:p>
                      <a:pPr algn="ctr" fontAlgn="ctr"/>
                      <a:r>
                        <a:rPr lang="en-US" sz="1000" b="1" u="none" strike="noStrike">
                          <a:effectLst/>
                        </a:rPr>
                        <a:t>[BALL_DATE]</a:t>
                      </a:r>
                      <a:r>
                        <a:rPr lang="zh-CN" altLang="en-US" sz="1000" b="1" u="none" strike="noStrike">
                          <a:effectLst/>
                        </a:rPr>
                        <a:t>系统测试报告（黑盒）</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8841">
                <a:tc gridSpan="13">
                  <a:txBody>
                    <a:bodyPr/>
                    <a:lstStyle/>
                    <a:p>
                      <a:pPr algn="r" fontAlgn="b"/>
                      <a:r>
                        <a:rPr lang="zh-CN" altLang="en-US" sz="1000" b="1" u="none" strike="noStrike" dirty="0">
                          <a:effectLst/>
                        </a:rPr>
                        <a:t>编辑者：周南  编辑日期：</a:t>
                      </a:r>
                      <a:r>
                        <a:rPr lang="en-US" altLang="zh-CN" sz="1000" b="1" u="none" strike="noStrike" dirty="0">
                          <a:effectLst/>
                        </a:rPr>
                        <a:t>2019</a:t>
                      </a:r>
                      <a:r>
                        <a:rPr lang="zh-CN" altLang="en-US" sz="1000" b="1" u="none" strike="noStrike" dirty="0">
                          <a:effectLst/>
                        </a:rPr>
                        <a:t>年</a:t>
                      </a:r>
                      <a:r>
                        <a:rPr lang="en-US" altLang="zh-CN" sz="1000" b="1" u="none" strike="noStrike" dirty="0">
                          <a:effectLst/>
                        </a:rPr>
                        <a:t>5</a:t>
                      </a:r>
                      <a:r>
                        <a:rPr lang="zh-CN" altLang="en-US" sz="1000" b="1" u="none" strike="noStrike" dirty="0">
                          <a:effectLst/>
                        </a:rPr>
                        <a:t>月</a:t>
                      </a:r>
                      <a:r>
                        <a:rPr lang="en-US" altLang="zh-CN" sz="1000" b="1" u="none" strike="noStrike" dirty="0">
                          <a:effectLst/>
                        </a:rPr>
                        <a:t>26</a:t>
                      </a:r>
                      <a:r>
                        <a:rPr lang="zh-CN" altLang="en-US" sz="1000" b="1" u="none" strike="noStrike" dirty="0">
                          <a:effectLst/>
                        </a:rPr>
                        <a:t>日</a:t>
                      </a:r>
                      <a:endParaRPr lang="zh-CN" altLang="en-US" sz="1000" b="1" i="0" u="none" strike="noStrike" dirty="0">
                        <a:effectLst/>
                        <a:latin typeface="宋体" panose="02010600030101010101" pitchFamily="2" charset="-122"/>
                        <a:ea typeface="宋体" panose="02010600030101010101" pitchFamily="2" charset="-122"/>
                      </a:endParaRPr>
                    </a:p>
                  </a:txBody>
                  <a:tcPr marL="4691" marR="4691" marT="4691" marB="0" anchor="b"/>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85554">
                <a:tc gridSpan="2">
                  <a:txBody>
                    <a:bodyPr/>
                    <a:lstStyle/>
                    <a:p>
                      <a:pPr algn="ctr" fontAlgn="ctr"/>
                      <a:r>
                        <a:rPr lang="zh-CN" altLang="en-US" sz="1000" b="1" u="none" strike="noStrike">
                          <a:effectLst/>
                        </a:rPr>
                        <a:t>     机型</a:t>
                      </a:r>
                      <a:br>
                        <a:rPr lang="zh-CN" altLang="en-US" sz="1000" b="1" u="none" strike="noStrike">
                          <a:effectLst/>
                        </a:rPr>
                      </a:br>
                      <a:r>
                        <a:rPr lang="zh-CN" altLang="en-US" sz="1000" b="1" u="none" strike="noStrike">
                          <a:effectLst/>
                        </a:rPr>
                        <a:t>模块</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hMerge="1">
                  <a:txBody>
                    <a:bodyPr/>
                    <a:lstStyle/>
                    <a:p>
                      <a:endParaRPr lang="zh-CN"/>
                    </a:p>
                  </a:txBody>
                  <a:tcPr/>
                </a:tc>
                <a:tc>
                  <a:txBody>
                    <a:bodyPr/>
                    <a:lstStyle/>
                    <a:p>
                      <a:pPr algn="ctr" fontAlgn="ctr"/>
                      <a:r>
                        <a:rPr lang="en-US" sz="1000" b="1" u="none" strike="noStrike">
                          <a:effectLst/>
                        </a:rPr>
                        <a:t>iphone 5</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iphone 6</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dirty="0">
                          <a:effectLst/>
                        </a:rPr>
                        <a:t>iphone7</a:t>
                      </a:r>
                      <a:endParaRPr lang="en-US" sz="1000" b="1" i="0" u="none" strike="noStrike" dirty="0">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iphone7 plus</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iphone x</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nexus 5</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nexus 5x</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nexus6</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ipad air 2</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ipad pro 10.5inch</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ipad pro 12.9inch</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0002"/>
                  </a:ext>
                </a:extLst>
              </a:tr>
              <a:tr h="417684">
                <a:tc rowSpan="2">
                  <a:txBody>
                    <a:bodyPr/>
                    <a:lstStyle/>
                    <a:p>
                      <a:pPr algn="ctr" fontAlgn="ctr"/>
                      <a:r>
                        <a:rPr lang="en-US" altLang="zh-CN" sz="1000" b="1" u="none" strike="noStrike">
                          <a:effectLst/>
                        </a:rPr>
                        <a:t>1.</a:t>
                      </a:r>
                      <a:r>
                        <a:rPr lang="zh-CN" altLang="en-US" sz="1000" b="1" u="none" strike="noStrike">
                          <a:effectLst/>
                        </a:rPr>
                        <a:t>探索</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是否成功定位用户所在位置</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0003"/>
                  </a:ext>
                </a:extLst>
              </a:tr>
              <a:tr h="417684">
                <a:tc vMerge="1">
                  <a:txBody>
                    <a:bodyPr/>
                    <a:lstStyle/>
                    <a:p>
                      <a:endParaRPr lang="zh-CN"/>
                    </a:p>
                  </a:txBody>
                  <a:tcPr/>
                </a:tc>
                <a:tc>
                  <a:txBody>
                    <a:bodyPr/>
                    <a:lstStyle/>
                    <a:p>
                      <a:pPr algn="ctr" fontAlgn="ctr"/>
                      <a:r>
                        <a:rPr lang="zh-CN" altLang="en-US" sz="1000" b="1" u="none" strike="noStrike">
                          <a:effectLst/>
                        </a:rPr>
                        <a:t>可否加入地图上的公告</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0004"/>
                  </a:ext>
                </a:extLst>
              </a:tr>
              <a:tr h="208841">
                <a:tc rowSpan="2">
                  <a:txBody>
                    <a:bodyPr/>
                    <a:lstStyle/>
                    <a:p>
                      <a:pPr algn="ctr" fontAlgn="ctr"/>
                      <a:r>
                        <a:rPr lang="en-US" altLang="zh-CN" sz="1000" b="1" u="none" strike="noStrike">
                          <a:effectLst/>
                        </a:rPr>
                        <a:t>2.</a:t>
                      </a:r>
                      <a:r>
                        <a:rPr lang="zh-CN" altLang="en-US" sz="1000" b="1" u="none" strike="noStrike">
                          <a:effectLst/>
                        </a:rPr>
                        <a:t>约球</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搜索是否成功</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0005"/>
                  </a:ext>
                </a:extLst>
              </a:tr>
              <a:tr h="417684">
                <a:tc vMerge="1">
                  <a:txBody>
                    <a:bodyPr/>
                    <a:lstStyle/>
                    <a:p>
                      <a:endParaRPr lang="zh-CN"/>
                    </a:p>
                  </a:txBody>
                  <a:tcPr/>
                </a:tc>
                <a:tc>
                  <a:txBody>
                    <a:bodyPr/>
                    <a:lstStyle/>
                    <a:p>
                      <a:pPr algn="ctr" fontAlgn="ctr"/>
                      <a:r>
                        <a:rPr lang="zh-CN" altLang="en-US" sz="1000" b="1" u="none" strike="noStrike">
                          <a:effectLst/>
                        </a:rPr>
                        <a:t>在搜索基础上能否建立公告</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0006"/>
                  </a:ext>
                </a:extLst>
              </a:tr>
              <a:tr h="417684">
                <a:tc rowSpan="2">
                  <a:txBody>
                    <a:bodyPr/>
                    <a:lstStyle/>
                    <a:p>
                      <a:pPr algn="ctr" fontAlgn="ctr"/>
                      <a:r>
                        <a:rPr lang="en-US" altLang="zh-CN" sz="1000" b="1" u="none" strike="noStrike">
                          <a:effectLst/>
                        </a:rPr>
                        <a:t>3.</a:t>
                      </a:r>
                      <a:r>
                        <a:rPr lang="zh-CN" altLang="en-US" sz="1000" b="1" u="none" strike="noStrike">
                          <a:effectLst/>
                        </a:rPr>
                        <a:t>群组</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加入群组是否有效</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0007"/>
                  </a:ext>
                </a:extLst>
              </a:tr>
              <a:tr h="393587">
                <a:tc vMerge="1">
                  <a:txBody>
                    <a:bodyPr/>
                    <a:lstStyle/>
                    <a:p>
                      <a:endParaRPr lang="zh-CN"/>
                    </a:p>
                  </a:txBody>
                  <a:tcPr/>
                </a:tc>
                <a:tc>
                  <a:txBody>
                    <a:bodyPr/>
                    <a:lstStyle/>
                    <a:p>
                      <a:pPr algn="ctr" fontAlgn="ctr"/>
                      <a:r>
                        <a:rPr lang="zh-CN" altLang="en-US" sz="1000" b="1" u="none" strike="noStrike">
                          <a:effectLst/>
                        </a:rPr>
                        <a:t>约球后能否评价</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0008"/>
                  </a:ext>
                </a:extLst>
              </a:tr>
              <a:tr h="417684">
                <a:tc rowSpan="2">
                  <a:txBody>
                    <a:bodyPr/>
                    <a:lstStyle/>
                    <a:p>
                      <a:pPr algn="ctr" fontAlgn="ctr"/>
                      <a:r>
                        <a:rPr lang="en-US" altLang="zh-CN" sz="1000" b="1" u="none" strike="noStrike">
                          <a:effectLst/>
                        </a:rPr>
                        <a:t>4.</a:t>
                      </a:r>
                      <a:r>
                        <a:rPr lang="zh-CN" altLang="en-US" sz="1000" b="1" u="none" strike="noStrike">
                          <a:effectLst/>
                        </a:rPr>
                        <a:t>我的</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个人信息是否可以修改</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tc>
                  <a:txBody>
                    <a:bodyPr/>
                    <a:lstStyle/>
                    <a:p>
                      <a:pPr indent="0" algn="ctr">
                        <a:buNone/>
                      </a:pPr>
                      <a:r>
                        <a:rPr lang="en-US" sz="1100" b="1">
                          <a:solidFill>
                            <a:srgbClr val="000000"/>
                          </a:solidFill>
                          <a:latin typeface="宋体" panose="02010600030101010101" pitchFamily="2" charset="-122"/>
                        </a:rPr>
                        <a:t>√</a:t>
                      </a:r>
                      <a:endParaRPr lang="en-US" altLang="en-US" sz="1100" b="1">
                        <a:solidFill>
                          <a:srgbClr val="000000"/>
                        </a:solidFill>
                        <a:latin typeface="宋体" panose="02010600030101010101" pitchFamily="2" charset="-122"/>
                      </a:endParaRPr>
                    </a:p>
                  </a:txBody>
                  <a:tcPr marL="12700" marR="12700" marT="12700" anchor="ctr"/>
                </a:tc>
                <a:extLst>
                  <a:ext uri="{0D108BD9-81ED-4DB2-BD59-A6C34878D82A}">
                    <a16:rowId xmlns:a16="http://schemas.microsoft.com/office/drawing/2014/main" val="10009"/>
                  </a:ext>
                </a:extLst>
              </a:tr>
              <a:tr h="208841">
                <a:tc vMerge="1">
                  <a:txBody>
                    <a:bodyPr/>
                    <a:lstStyle/>
                    <a:p>
                      <a:endParaRPr lang="zh-CN"/>
                    </a:p>
                  </a:txBody>
                  <a:tcPr/>
                </a:tc>
                <a:tc>
                  <a:txBody>
                    <a:bodyPr/>
                    <a:lstStyle/>
                    <a:p>
                      <a:pPr algn="ctr" fontAlgn="ctr"/>
                      <a:r>
                        <a:rPr lang="zh-CN" altLang="en-US" sz="1000" b="1" u="none" strike="noStrike">
                          <a:effectLst/>
                        </a:rPr>
                        <a:t>可否查看评价</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03-5</a:t>
            </a:r>
            <a:endParaRPr lang="en-US" altLang="zh-CN" sz="5400" b="1" dirty="0">
              <a:solidFill>
                <a:schemeClr val="bg1"/>
              </a:solidFill>
            </a:endParaRPr>
          </a:p>
          <a:p>
            <a:r>
              <a:rPr lang="zh-CN" altLang="en-US" sz="5400" dirty="0">
                <a:solidFill>
                  <a:schemeClr val="bg1"/>
                </a:solidFill>
              </a:rPr>
              <a:t>确认</a:t>
            </a:r>
            <a:r>
              <a:rPr lang="zh-CN" altLang="en-US" sz="5400" dirty="0" smtClean="0">
                <a:solidFill>
                  <a:schemeClr val="bg1"/>
                </a:solidFill>
              </a:rPr>
              <a:t>测试</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Three-05</a:t>
            </a:r>
            <a:endParaRPr lang="en-US" altLang="zh-CN" sz="2000" dirty="0"/>
          </a:p>
          <a:p>
            <a:r>
              <a:rPr lang="zh-CN" altLang="en-US" sz="2000" dirty="0" smtClean="0"/>
              <a:t>确认测试</a:t>
            </a:r>
            <a:endParaRPr lang="zh-CN" altLang="en-US" sz="2000" dirty="0"/>
          </a:p>
        </p:txBody>
      </p:sp>
      <p:graphicFrame>
        <p:nvGraphicFramePr>
          <p:cNvPr id="3" name="表格 2"/>
          <p:cNvGraphicFramePr/>
          <p:nvPr/>
        </p:nvGraphicFramePr>
        <p:xfrm>
          <a:off x="609600" y="464185"/>
          <a:ext cx="10972800" cy="5381625"/>
        </p:xfrm>
        <a:graphic>
          <a:graphicData uri="http://schemas.openxmlformats.org/drawingml/2006/table">
            <a:tbl>
              <a:tblPr firstRow="1" bandRow="1">
                <a:tableStyleId>{5C22544A-7EE6-4342-B048-85BDC9FD1C3A}</a:tableStyleId>
              </a:tblPr>
              <a:tblGrid>
                <a:gridCol w="632460">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668655">
                  <a:extLst>
                    <a:ext uri="{9D8B030D-6E8A-4147-A177-3AD203B41FA5}">
                      <a16:colId xmlns:a16="http://schemas.microsoft.com/office/drawing/2014/main" val="20002"/>
                    </a:ext>
                  </a:extLst>
                </a:gridCol>
                <a:gridCol w="1207135">
                  <a:extLst>
                    <a:ext uri="{9D8B030D-6E8A-4147-A177-3AD203B41FA5}">
                      <a16:colId xmlns:a16="http://schemas.microsoft.com/office/drawing/2014/main" val="20003"/>
                    </a:ext>
                  </a:extLst>
                </a:gridCol>
                <a:gridCol w="7616825">
                  <a:extLst>
                    <a:ext uri="{9D8B030D-6E8A-4147-A177-3AD203B41FA5}">
                      <a16:colId xmlns:a16="http://schemas.microsoft.com/office/drawing/2014/main" val="20004"/>
                    </a:ext>
                  </a:extLst>
                </a:gridCol>
              </a:tblGrid>
              <a:tr h="849630">
                <a:tc gridSpan="5">
                  <a:txBody>
                    <a:bodyPr/>
                    <a:lstStyle/>
                    <a:p>
                      <a:pPr indent="0" algn="ctr">
                        <a:buNone/>
                      </a:pPr>
                      <a:r>
                        <a:rPr lang="zh-CN" sz="1500" b="1">
                          <a:solidFill>
                            <a:srgbClr val="000000"/>
                          </a:solidFill>
                          <a:latin typeface="Arial" panose="020B0604020202020204" pitchFamily="34" charset="0"/>
                          <a:ea typeface="宋体" panose="02010600030101010101" pitchFamily="2" charset="-122"/>
                        </a:rPr>
                        <a:t>[BALL_DATE]确认测试报告</a:t>
                      </a:r>
                      <a:endParaRPr lang="en-US" altLang="en-US" sz="15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cap="flat">
                      <a:noFill/>
                    </a:lnR>
                    <a:lnT w="19050" cap="flat" cmpd="sng">
                      <a:solidFill>
                        <a:srgbClr val="00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T w="19050" cap="flat" cmpd="sng">
                      <a:solidFill>
                        <a:srgbClr val="000000"/>
                      </a:solidFill>
                      <a:prstDash val="solid"/>
                      <a:headEnd type="none" w="med" len="med"/>
                      <a:tailEnd type="none" w="med" len="med"/>
                    </a:lnT>
                    <a:lnB cap="flat">
                      <a:noFill/>
                    </a:lnB>
                  </a:tcPr>
                </a:tc>
                <a:tc hMerge="1">
                  <a:txBody>
                    <a:bodyPr/>
                    <a:lstStyle/>
                    <a:p>
                      <a:endParaRPr lang="zh-CN"/>
                    </a:p>
                  </a:txBody>
                  <a:tcPr>
                    <a:lnT w="19050" cap="flat" cmpd="sng">
                      <a:solidFill>
                        <a:srgbClr val="000000"/>
                      </a:solidFill>
                      <a:prstDash val="solid"/>
                      <a:headEnd type="none" w="med" len="med"/>
                      <a:tailEnd type="none" w="med" len="med"/>
                    </a:lnT>
                    <a:lnB cap="flat">
                      <a:noFill/>
                    </a:lnB>
                  </a:tcPr>
                </a:tc>
                <a:tc hMerge="1">
                  <a:txBody>
                    <a:bodyPr/>
                    <a:lstStyle/>
                    <a:p>
                      <a:endParaRPr lang="zh-CN"/>
                    </a:p>
                  </a:txBody>
                  <a:tcPr>
                    <a:lnT w="19050" cap="flat" cmpd="sng">
                      <a:solidFill>
                        <a:srgbClr val="000000"/>
                      </a:solidFill>
                      <a:prstDash val="solid"/>
                      <a:headEnd type="none" w="med" len="med"/>
                      <a:tailEnd type="none" w="med" len="med"/>
                    </a:lnT>
                    <a:lnB cap="flat">
                      <a:noFill/>
                    </a:lnB>
                  </a:tcPr>
                </a:tc>
                <a:tc hMerge="1">
                  <a:txBody>
                    <a:bodyPr/>
                    <a:lstStyle/>
                    <a:p>
                      <a:endParaRPr lang="zh-CN"/>
                    </a:p>
                  </a:txBody>
                  <a:tcPr>
                    <a:lnR cap="flat">
                      <a:noFill/>
                    </a:lnR>
                    <a:lnT w="19050" cap="flat" cmpd="sng">
                      <a:solidFill>
                        <a:srgbClr val="000000"/>
                      </a:solidFill>
                      <a:prstDash val="solid"/>
                      <a:headEnd type="none" w="med" len="med"/>
                      <a:tailEnd type="none" w="med" len="med"/>
                    </a:lnT>
                    <a:lnB cap="flat">
                      <a:noFill/>
                    </a:lnB>
                  </a:tcPr>
                </a:tc>
                <a:extLst>
                  <a:ext uri="{0D108BD9-81ED-4DB2-BD59-A6C34878D82A}">
                    <a16:rowId xmlns:a16="http://schemas.microsoft.com/office/drawing/2014/main" val="10000"/>
                  </a:ext>
                </a:extLst>
              </a:tr>
              <a:tr h="303530">
                <a:tc gridSpan="5">
                  <a:txBody>
                    <a:bodyPr/>
                    <a:lstStyle/>
                    <a:p>
                      <a:pPr indent="0" algn="r">
                        <a:buNone/>
                      </a:pPr>
                      <a:r>
                        <a:rPr lang="zh-CN" sz="900" b="0">
                          <a:solidFill>
                            <a:srgbClr val="000000"/>
                          </a:solidFill>
                          <a:latin typeface="Arial" panose="020B0604020202020204" pitchFamily="34" charset="0"/>
                          <a:ea typeface="宋体" panose="02010600030101010101" pitchFamily="2" charset="-122"/>
                        </a:rPr>
                        <a:t>编辑者：周南</a:t>
                      </a: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编辑日期：2019年6月2日</a:t>
                      </a:r>
                      <a:endParaRPr lang="en-US" altLang="en-US" sz="900" b="0">
                        <a:solidFill>
                          <a:srgbClr val="000000"/>
                        </a:solidFill>
                        <a:latin typeface="宋体" panose="02010600030101010101" pitchFamily="2" charset="-122"/>
                      </a:endParaRPr>
                    </a:p>
                  </a:txBody>
                  <a:tcPr marL="12700" marR="12700" marT="12700" anchor="b">
                    <a:lnL w="19050" cap="flat" cmpd="sng">
                      <a:solidFill>
                        <a:srgbClr val="000000"/>
                      </a:solidFill>
                      <a:prstDash val="solid"/>
                      <a:headEnd type="none" w="med" len="med"/>
                      <a:tailEnd type="none" w="med" len="med"/>
                    </a:lnL>
                    <a:lnR cap="flat">
                      <a:noFill/>
                    </a:lnR>
                    <a:lnT cap="flat">
                      <a:noFill/>
                    </a:lnT>
                    <a:lnB w="1905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9050" cap="flat" cmpd="sng">
                      <a:solidFill>
                        <a:srgbClr val="000000"/>
                      </a:solidFill>
                      <a:prstDash val="solid"/>
                      <a:headEnd type="none" w="med" len="med"/>
                      <a:tailEnd type="none" w="med" len="med"/>
                    </a:lnB>
                  </a:tcPr>
                </a:tc>
                <a:tc hMerge="1">
                  <a:txBody>
                    <a:bodyPr/>
                    <a:lstStyle/>
                    <a:p>
                      <a:endParaRPr lang="zh-CN"/>
                    </a:p>
                  </a:txBody>
                  <a:tcPr>
                    <a:lnT cap="flat">
                      <a:noFill/>
                    </a:lnT>
                    <a:lnB w="19050" cap="flat" cmpd="sng">
                      <a:solidFill>
                        <a:srgbClr val="000000"/>
                      </a:solidFill>
                      <a:prstDash val="solid"/>
                      <a:headEnd type="none" w="med" len="med"/>
                      <a:tailEnd type="none" w="med" len="med"/>
                    </a:lnB>
                  </a:tcPr>
                </a:tc>
                <a:tc hMerge="1">
                  <a:txBody>
                    <a:bodyPr/>
                    <a:lstStyle/>
                    <a:p>
                      <a:endParaRPr lang="zh-CN"/>
                    </a:p>
                  </a:txBody>
                  <a:tcPr>
                    <a:lnT cap="flat">
                      <a:noFill/>
                    </a:lnT>
                    <a:lnB w="19050" cap="flat" cmpd="sng">
                      <a:solidFill>
                        <a:srgbClr val="000000"/>
                      </a:solidFill>
                      <a:prstDash val="solid"/>
                      <a:headEnd type="none" w="med" len="med"/>
                      <a:tailEnd type="none" w="med" len="med"/>
                    </a:lnB>
                  </a:tcPr>
                </a:tc>
                <a:tc hMerge="1">
                  <a:txBody>
                    <a:bodyPr/>
                    <a:lstStyle/>
                    <a:p>
                      <a:endParaRPr lang="zh-CN"/>
                    </a:p>
                  </a:txBody>
                  <a:tcPr>
                    <a:lnR cap="flat">
                      <a:noFill/>
                    </a:lnR>
                    <a:lnT cap="flat">
                      <a:noFill/>
                    </a:lnT>
                    <a:lnB w="19050" cap="flat" cmpd="sng">
                      <a:solidFill>
                        <a:srgbClr val="000000"/>
                      </a:solidFill>
                      <a:prstDash val="solid"/>
                      <a:headEnd type="none" w="med" len="med"/>
                      <a:tailEnd type="none" w="med" len="med"/>
                    </a:lnB>
                  </a:tcPr>
                </a:tc>
                <a:extLst>
                  <a:ext uri="{0D108BD9-81ED-4DB2-BD59-A6C34878D82A}">
                    <a16:rowId xmlns:a16="http://schemas.microsoft.com/office/drawing/2014/main" val="10001"/>
                  </a:ext>
                </a:extLst>
              </a:tr>
              <a:tr h="516890">
                <a:tc gridSpan="2">
                  <a:txBody>
                    <a:bodyPr/>
                    <a:lstStyle/>
                    <a:p>
                      <a:pPr indent="0" algn="ctr">
                        <a:buNone/>
                      </a:pPr>
                      <a:r>
                        <a:rPr lang="en-US" sz="1200" b="1">
                          <a:solidFill>
                            <a:srgbClr val="000000"/>
                          </a:solidFill>
                          <a:latin typeface="宋体" panose="02010600030101010101" pitchFamily="2" charset="-122"/>
                        </a:rPr>
                        <a:t>条目</a:t>
                      </a:r>
                    </a:p>
                    <a:p>
                      <a:pPr indent="0" algn="ctr">
                        <a:buNone/>
                      </a:pPr>
                      <a:r>
                        <a:rPr lang="en-US" sz="1200" b="1">
                          <a:solidFill>
                            <a:srgbClr val="000000"/>
                          </a:solidFill>
                          <a:latin typeface="宋体" panose="02010600030101010101" pitchFamily="2" charset="-122"/>
                        </a:rPr>
                        <a:t>模块</a:t>
                      </a:r>
                      <a:endParaRPr lang="en-US" altLang="en-US" sz="12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CCFF"/>
                    </a:solidFill>
                  </a:tcPr>
                </a:tc>
                <a:tc hMerge="1">
                  <a:txBody>
                    <a:bodyPr/>
                    <a:lstStyle/>
                    <a:p>
                      <a:endParaRPr lang="zh-CN"/>
                    </a:p>
                  </a:txBody>
                  <a:tcPr>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功能是否符合用户要求</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CCFF"/>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性能是否符合用户要求</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CCFF"/>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用户进一步意见</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516890">
                <a:tc rowSpan="2">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1.探索</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是否成功定位用户所在位置</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无</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vMerge="1">
                  <a:txBody>
                    <a:bodyPr/>
                    <a:lstStyle/>
                    <a:p>
                      <a:endParaRPr lang="zh-CN"/>
                    </a:p>
                  </a:txBody>
                  <a:tcP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B w="19050" cap="flat" cmpd="sng">
                      <a:solidFill>
                        <a:srgbClr val="000000"/>
                      </a:solidFill>
                      <a:prstDash val="solid"/>
                      <a:headEnd type="none" w="med" len="med"/>
                      <a:tailEnd type="none" w="med" len="med"/>
                    </a:lnB>
                  </a:tcPr>
                </a:tc>
                <a:tc>
                  <a:txBody>
                    <a:bodyPr/>
                    <a:lstStyle/>
                    <a:p>
                      <a:pPr indent="0" algn="ctr">
                        <a:buNone/>
                      </a:pPr>
                      <a:r>
                        <a:rPr lang="zh-CN" sz="1200" b="0">
                          <a:solidFill>
                            <a:srgbClr val="000000"/>
                          </a:solidFill>
                          <a:latin typeface="Arial" panose="020B0604020202020204" pitchFamily="34" charset="0"/>
                          <a:ea typeface="宋体" panose="02010600030101010101" pitchFamily="2" charset="-122"/>
                        </a:rPr>
                        <a:t>可否加入地图上的公告</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美化弹出框UI</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rowSpan="2">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2.约球</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搜索是否成功</a:t>
                      </a:r>
                    </a:p>
                    <a:p>
                      <a:pPr indent="0" algn="ctr">
                        <a:buNone/>
                      </a:pP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搜索到所需位置后，地图应同步定位到所需位置</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6890">
                <a:tc vMerge="1">
                  <a:txBody>
                    <a:bodyPr/>
                    <a:lstStyle/>
                    <a:p>
                      <a:endParaRPr lang="zh-CN"/>
                    </a:p>
                  </a:txBody>
                  <a:tcP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B w="19050" cap="flat" cmpd="sng">
                      <a:solidFill>
                        <a:srgbClr val="000000"/>
                      </a:solidFill>
                      <a:prstDash val="solid"/>
                      <a:headEnd type="none" w="med" len="med"/>
                      <a:tailEnd type="none" w="med" len="med"/>
                    </a:lnB>
                  </a:tcPr>
                </a:tc>
                <a:tc>
                  <a:txBody>
                    <a:bodyPr/>
                    <a:lstStyle/>
                    <a:p>
                      <a:pPr indent="0" algn="ctr">
                        <a:buNone/>
                      </a:pPr>
                      <a:r>
                        <a:rPr lang="zh-CN" sz="1200" b="0">
                          <a:solidFill>
                            <a:srgbClr val="000000"/>
                          </a:solidFill>
                          <a:latin typeface="Arial" panose="020B0604020202020204" pitchFamily="34" charset="0"/>
                          <a:ea typeface="宋体" panose="02010600030101010101" pitchFamily="2" charset="-122"/>
                        </a:rPr>
                        <a:t>在搜索基础上能否建立公告</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日期设置不合理，可设置2019-05任意日</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rowSpan="2">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3.群组</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加入群组是否有效</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小组成员信息查看中没有我的信息 只有发起者的信息</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3530">
                <a:tc vMerge="1">
                  <a:txBody>
                    <a:bodyPr/>
                    <a:lstStyle/>
                    <a:p>
                      <a:endParaRPr lang="zh-CN"/>
                    </a:p>
                  </a:txBody>
                  <a:tcP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B w="19050" cap="flat" cmpd="sng">
                      <a:solidFill>
                        <a:srgbClr val="000000"/>
                      </a:solidFill>
                      <a:prstDash val="solid"/>
                      <a:headEnd type="none" w="med" len="med"/>
                      <a:tailEnd type="none" w="med" len="med"/>
                    </a:lnB>
                  </a:tcPr>
                </a:tc>
                <a:tc>
                  <a:txBody>
                    <a:bodyPr/>
                    <a:lstStyle/>
                    <a:p>
                      <a:pPr indent="0" algn="ctr">
                        <a:buNone/>
                      </a:pPr>
                      <a:r>
                        <a:rPr lang="zh-CN" sz="1200" b="0">
                          <a:solidFill>
                            <a:srgbClr val="000000"/>
                          </a:solidFill>
                          <a:latin typeface="Arial" panose="020B0604020202020204" pitchFamily="34" charset="0"/>
                          <a:ea typeface="宋体" panose="02010600030101010101" pitchFamily="2" charset="-122"/>
                        </a:rPr>
                        <a:t>约球后能否评价</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加快开发速度</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60">
                <a:tc rowSpan="2">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4.我的</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个人信息是否可以修改</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加快开发速度</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3530">
                <a:tc vMerge="1">
                  <a:txBody>
                    <a:bodyPr/>
                    <a:lstStyle/>
                    <a:p>
                      <a:endParaRPr lang="zh-CN"/>
                    </a:p>
                  </a:txBody>
                  <a:tcP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B w="19050" cap="flat" cmpd="sng">
                      <a:solidFill>
                        <a:srgbClr val="000000"/>
                      </a:solidFill>
                      <a:prstDash val="solid"/>
                      <a:headEnd type="none" w="med" len="med"/>
                      <a:tailEnd type="none" w="med" len="med"/>
                    </a:lnB>
                  </a:tcPr>
                </a:tc>
                <a:tc>
                  <a:txBody>
                    <a:bodyPr/>
                    <a:lstStyle/>
                    <a:p>
                      <a:pPr indent="0" algn="ctr">
                        <a:buNone/>
                      </a:pPr>
                      <a:r>
                        <a:rPr lang="zh-CN" sz="1200" b="0">
                          <a:solidFill>
                            <a:srgbClr val="000000"/>
                          </a:solidFill>
                          <a:latin typeface="Arial" panose="020B0604020202020204" pitchFamily="34" charset="0"/>
                          <a:ea typeface="宋体" panose="02010600030101010101" pitchFamily="2" charset="-122"/>
                        </a:rPr>
                        <a:t>可否查看评价</a:t>
                      </a:r>
                      <a:endParaRPr lang="zh-CN" altLang="en-US" sz="12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宋体" panose="02010600030101010101" pitchFamily="2" charset="-122"/>
                        </a:rPr>
                        <a:t>×</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加快开发速度</a:t>
                      </a:r>
                      <a:endParaRPr lang="zh-CN" altLang="en-US" sz="1200" b="1">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5323"/>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04</a:t>
            </a:r>
            <a:endParaRPr lang="en-US" altLang="zh-CN" sz="5400" b="1" dirty="0">
              <a:solidFill>
                <a:schemeClr val="bg1"/>
              </a:solidFill>
            </a:endParaRPr>
          </a:p>
          <a:p>
            <a:r>
              <a:rPr lang="zh-CN" altLang="en-US" sz="5400" dirty="0" smtClean="0">
                <a:solidFill>
                  <a:schemeClr val="bg1"/>
                </a:solidFill>
              </a:rPr>
              <a:t>用户手册</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1753235"/>
          </a:xfrm>
          <a:prstGeom prst="rect">
            <a:avLst/>
          </a:prstGeom>
          <a:noFill/>
        </p:spPr>
        <p:txBody>
          <a:bodyPr wrap="square" rtlCol="0">
            <a:spAutoFit/>
          </a:bodyPr>
          <a:lstStyle/>
          <a:p>
            <a:r>
              <a:rPr lang="en-US" altLang="zh-CN" sz="5400" b="1" dirty="0">
                <a:solidFill>
                  <a:schemeClr val="bg1"/>
                </a:solidFill>
              </a:rPr>
              <a:t>Part 01</a:t>
            </a:r>
          </a:p>
          <a:p>
            <a:r>
              <a:rPr lang="zh-CN" altLang="en-US" sz="5400" dirty="0"/>
              <a:t>程序清单</a:t>
            </a:r>
            <a:r>
              <a:rPr lang="zh-CN" altLang="en-US" sz="5400" dirty="0" smtClean="0"/>
              <a:t>概况</a:t>
            </a:r>
            <a:r>
              <a:rPr lang="en-US" altLang="zh-CN" sz="5400" dirty="0" smtClean="0"/>
              <a:t>/</a:t>
            </a:r>
            <a:r>
              <a:rPr lang="zh-CN" altLang="en-US" sz="5400" dirty="0" smtClean="0"/>
              <a:t>开发分工</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04</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Four</a:t>
            </a:r>
            <a:endParaRPr lang="en-US" altLang="zh-CN" sz="2000" dirty="0"/>
          </a:p>
          <a:p>
            <a:r>
              <a:rPr lang="zh-CN" altLang="en-US" sz="2000" dirty="0"/>
              <a:t>用户手册</a:t>
            </a:r>
          </a:p>
        </p:txBody>
      </p:sp>
      <p:sp>
        <p:nvSpPr>
          <p:cNvPr id="3" name="矩形 2"/>
          <p:cNvSpPr/>
          <p:nvPr/>
        </p:nvSpPr>
        <p:spPr>
          <a:xfrm>
            <a:off x="631550" y="3284302"/>
            <a:ext cx="1682671" cy="369332"/>
          </a:xfrm>
          <a:prstGeom prst="rect">
            <a:avLst/>
          </a:prstGeom>
        </p:spPr>
        <p:txBody>
          <a:bodyPr wrap="square">
            <a:spAutoFit/>
          </a:bodyPr>
          <a:lstStyle/>
          <a:p>
            <a:r>
              <a:rPr lang="zh-CN" altLang="en-US" b="1" dirty="0" smtClean="0">
                <a:solidFill>
                  <a:schemeClr val="accent2"/>
                </a:solidFill>
                <a:sym typeface="+mn-ea"/>
              </a:rPr>
              <a:t>软件组织</a:t>
            </a:r>
            <a:endParaRPr lang="en-US" altLang="zh-CN" b="1" dirty="0">
              <a:solidFill>
                <a:schemeClr val="accent2"/>
              </a:solidFill>
              <a:sym typeface="+mn-ea"/>
            </a:endParaRPr>
          </a:p>
        </p:txBody>
      </p:sp>
      <p:sp>
        <p:nvSpPr>
          <p:cNvPr id="4" name="Rectangle 2"/>
          <p:cNvSpPr>
            <a:spLocks noChangeArrowheads="1"/>
          </p:cNvSpPr>
          <p:nvPr/>
        </p:nvSpPr>
        <p:spPr bwMode="auto">
          <a:xfrm>
            <a:off x="2910653" y="203199"/>
            <a:ext cx="18562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650294" y="203199"/>
          <a:ext cx="10281356" cy="6414011"/>
        </p:xfrm>
        <a:graphic>
          <a:graphicData uri="http://schemas.openxmlformats.org/presentationml/2006/ole">
            <mc:AlternateContent xmlns:mc="http://schemas.openxmlformats.org/markup-compatibility/2006">
              <mc:Choice xmlns:v="urn:schemas-microsoft-com:vml" Requires="v">
                <p:oleObj spid="_x0000_s22545" name="Visio" r:id="rId4" imgW="8411210" imgH="5875655" progId="Visio.Drawing.15">
                  <p:embed/>
                </p:oleObj>
              </mc:Choice>
              <mc:Fallback>
                <p:oleObj name="Visio" r:id="rId4" imgW="8411210" imgH="5875655" progId="Visio.Drawing.15">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0294" y="203199"/>
                        <a:ext cx="10281356" cy="6414011"/>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04</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Four</a:t>
            </a:r>
            <a:endParaRPr lang="en-US" altLang="zh-CN" sz="2000" dirty="0"/>
          </a:p>
          <a:p>
            <a:r>
              <a:rPr lang="zh-CN" altLang="en-US" sz="2000" dirty="0"/>
              <a:t>用户手册</a:t>
            </a:r>
          </a:p>
        </p:txBody>
      </p:sp>
      <p:sp>
        <p:nvSpPr>
          <p:cNvPr id="3" name="矩形 2"/>
          <p:cNvSpPr/>
          <p:nvPr/>
        </p:nvSpPr>
        <p:spPr>
          <a:xfrm>
            <a:off x="661782" y="1246169"/>
            <a:ext cx="1682671" cy="369332"/>
          </a:xfrm>
          <a:prstGeom prst="rect">
            <a:avLst/>
          </a:prstGeom>
        </p:spPr>
        <p:txBody>
          <a:bodyPr wrap="square">
            <a:spAutoFit/>
          </a:bodyPr>
          <a:lstStyle/>
          <a:p>
            <a:r>
              <a:rPr lang="zh-CN" altLang="en-US" b="1" dirty="0" smtClean="0">
                <a:solidFill>
                  <a:schemeClr val="accent2"/>
                </a:solidFill>
                <a:sym typeface="+mn-ea"/>
              </a:rPr>
              <a:t>操作概述</a:t>
            </a:r>
            <a:endParaRPr lang="en-US" altLang="zh-CN" b="1" dirty="0">
              <a:solidFill>
                <a:schemeClr val="accent2"/>
              </a:solidFill>
              <a:sym typeface="+mn-ea"/>
            </a:endParaRPr>
          </a:p>
        </p:txBody>
      </p:sp>
      <p:sp>
        <p:nvSpPr>
          <p:cNvPr id="4" name="Rectangle 2"/>
          <p:cNvSpPr>
            <a:spLocks noChangeArrowheads="1"/>
          </p:cNvSpPr>
          <p:nvPr/>
        </p:nvSpPr>
        <p:spPr bwMode="auto">
          <a:xfrm>
            <a:off x="2910653" y="203199"/>
            <a:ext cx="18562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 name="矩形 1"/>
          <p:cNvSpPr/>
          <p:nvPr/>
        </p:nvSpPr>
        <p:spPr>
          <a:xfrm>
            <a:off x="2187388" y="1140455"/>
            <a:ext cx="9502588" cy="5354320"/>
          </a:xfrm>
          <a:prstGeom prst="rect">
            <a:avLst/>
          </a:prstGeom>
        </p:spPr>
        <p:txBody>
          <a:bodyPr wrap="square">
            <a:spAutoFit/>
          </a:bodyPr>
          <a:lstStyle/>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1</a:t>
            </a:r>
            <a:r>
              <a:rPr lang="zh-CN" altLang="zh-CN" kern="100" dirty="0">
                <a:latin typeface="+mj-ea"/>
                <a:ea typeface="+mj-ea"/>
                <a:cs typeface="Times New Roman" panose="02020603050405020304" pitchFamily="18" charset="0"/>
              </a:rPr>
              <a:t>）进入微信发现界面</a:t>
            </a:r>
          </a:p>
          <a:p>
            <a:pPr algn="just">
              <a:spcAft>
                <a:spcPts val="0"/>
              </a:spcAft>
            </a:pPr>
            <a:r>
              <a:rPr lang="en-US" altLang="zh-CN" kern="100" dirty="0">
                <a:latin typeface="+mj-ea"/>
                <a:ea typeface="+mj-ea"/>
                <a:cs typeface="Times New Roman" panose="02020603050405020304" pitchFamily="18" charset="0"/>
              </a:rPr>
              <a:t> </a:t>
            </a:r>
            <a:endParaRPr lang="zh-CN" altLang="zh-CN" kern="100" dirty="0">
              <a:latin typeface="+mj-ea"/>
              <a:ea typeface="+mj-ea"/>
              <a:cs typeface="Times New Roman" panose="02020603050405020304" pitchFamily="18" charset="0"/>
            </a:endParaRPr>
          </a:p>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2</a:t>
            </a:r>
            <a:r>
              <a:rPr lang="zh-CN" altLang="zh-CN" kern="100" dirty="0">
                <a:latin typeface="+mj-ea"/>
                <a:ea typeface="+mj-ea"/>
                <a:cs typeface="Times New Roman" panose="02020603050405020304" pitchFamily="18" charset="0"/>
              </a:rPr>
              <a:t>）点击进入最底端的微信小程序</a:t>
            </a:r>
          </a:p>
          <a:p>
            <a:pPr algn="just">
              <a:spcAft>
                <a:spcPts val="0"/>
              </a:spcAft>
            </a:pPr>
            <a:r>
              <a:rPr lang="en-US" altLang="zh-CN" kern="100" dirty="0">
                <a:latin typeface="+mj-ea"/>
                <a:ea typeface="+mj-ea"/>
                <a:cs typeface="Times New Roman" panose="02020603050405020304" pitchFamily="18" charset="0"/>
              </a:rPr>
              <a:t> </a:t>
            </a:r>
            <a:endParaRPr lang="zh-CN" altLang="zh-CN" kern="100" dirty="0">
              <a:latin typeface="+mj-ea"/>
              <a:ea typeface="+mj-ea"/>
              <a:cs typeface="Times New Roman" panose="02020603050405020304" pitchFamily="18" charset="0"/>
            </a:endParaRPr>
          </a:p>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3</a:t>
            </a:r>
            <a:r>
              <a:rPr lang="zh-CN" altLang="zh-CN" kern="100" dirty="0">
                <a:latin typeface="+mj-ea"/>
                <a:ea typeface="+mj-ea"/>
                <a:cs typeface="Times New Roman" panose="02020603050405020304" pitchFamily="18" charset="0"/>
              </a:rPr>
              <a:t>）搜索约球微信小程序</a:t>
            </a:r>
          </a:p>
          <a:p>
            <a:pPr algn="just">
              <a:spcAft>
                <a:spcPts val="0"/>
              </a:spcAft>
            </a:pPr>
            <a:r>
              <a:rPr lang="en-US" altLang="zh-CN" kern="100" dirty="0">
                <a:latin typeface="+mj-ea"/>
                <a:ea typeface="+mj-ea"/>
                <a:cs typeface="Times New Roman" panose="02020603050405020304" pitchFamily="18" charset="0"/>
              </a:rPr>
              <a:t> </a:t>
            </a:r>
            <a:endParaRPr lang="zh-CN" altLang="zh-CN" kern="100" dirty="0">
              <a:latin typeface="+mj-ea"/>
              <a:ea typeface="+mj-ea"/>
              <a:cs typeface="Times New Roman" panose="02020603050405020304" pitchFamily="18" charset="0"/>
            </a:endParaRPr>
          </a:p>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4</a:t>
            </a:r>
            <a:r>
              <a:rPr lang="zh-CN" altLang="zh-CN" kern="100" dirty="0">
                <a:latin typeface="+mj-ea"/>
                <a:ea typeface="+mj-ea"/>
                <a:cs typeface="Times New Roman" panose="02020603050405020304" pitchFamily="18" charset="0"/>
              </a:rPr>
              <a:t>）进入约球微信小程序</a:t>
            </a:r>
          </a:p>
          <a:p>
            <a:pPr algn="just">
              <a:spcAft>
                <a:spcPts val="0"/>
              </a:spcAft>
            </a:pPr>
            <a:r>
              <a:rPr lang="en-US" altLang="zh-CN" kern="100" dirty="0">
                <a:latin typeface="+mj-ea"/>
                <a:ea typeface="+mj-ea"/>
                <a:cs typeface="Times New Roman" panose="02020603050405020304" pitchFamily="18" charset="0"/>
              </a:rPr>
              <a:t> </a:t>
            </a:r>
            <a:endParaRPr lang="zh-CN" altLang="zh-CN" kern="100" dirty="0">
              <a:latin typeface="+mj-ea"/>
              <a:ea typeface="+mj-ea"/>
              <a:cs typeface="Times New Roman" panose="02020603050405020304" pitchFamily="18" charset="0"/>
            </a:endParaRPr>
          </a:p>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5</a:t>
            </a:r>
            <a:r>
              <a:rPr lang="zh-CN" altLang="zh-CN" kern="100" dirty="0">
                <a:latin typeface="+mj-ea"/>
                <a:ea typeface="+mj-ea"/>
                <a:cs typeface="Times New Roman" panose="02020603050405020304" pitchFamily="18" charset="0"/>
              </a:rPr>
              <a:t>）接下来可进行如下操作</a:t>
            </a:r>
          </a:p>
          <a:p>
            <a:pPr algn="just">
              <a:spcAft>
                <a:spcPts val="0"/>
              </a:spcAft>
            </a:pPr>
            <a:r>
              <a:rPr lang="en-US" altLang="zh-CN" kern="100" dirty="0">
                <a:latin typeface="+mj-ea"/>
                <a:ea typeface="+mj-ea"/>
                <a:cs typeface="Times New Roman" panose="02020603050405020304" pitchFamily="18" charset="0"/>
              </a:rPr>
              <a:t>1.</a:t>
            </a:r>
            <a:r>
              <a:rPr lang="zh-CN" altLang="zh-CN" kern="100" dirty="0">
                <a:latin typeface="+mj-ea"/>
                <a:ea typeface="+mj-ea"/>
                <a:cs typeface="Times New Roman" panose="02020603050405020304" pitchFamily="18" charset="0"/>
              </a:rPr>
              <a:t>根据个人需要加入符合条件的公告：在探索界面，选择地图上的公告气泡，点击加入，显示所加入的群组。</a:t>
            </a:r>
          </a:p>
          <a:p>
            <a:pPr algn="just">
              <a:spcAft>
                <a:spcPts val="0"/>
              </a:spcAft>
            </a:pPr>
            <a:r>
              <a:rPr lang="en-US" altLang="zh-CN" kern="100" dirty="0">
                <a:latin typeface="+mj-ea"/>
                <a:ea typeface="+mj-ea"/>
                <a:cs typeface="Times New Roman" panose="02020603050405020304" pitchFamily="18" charset="0"/>
              </a:rPr>
              <a:t>2.</a:t>
            </a:r>
            <a:r>
              <a:rPr lang="zh-CN" altLang="zh-CN" kern="100" dirty="0">
                <a:latin typeface="+mj-ea"/>
                <a:ea typeface="+mj-ea"/>
                <a:cs typeface="Times New Roman" panose="02020603050405020304" pitchFamily="18" charset="0"/>
              </a:rPr>
              <a:t>根据个人需要发起公告：在约球界面，选择地图上的公告气泡，点击发起活动，选择各项参数及说明，显示创建的群组。</a:t>
            </a:r>
          </a:p>
          <a:p>
            <a:pPr algn="just">
              <a:spcAft>
                <a:spcPts val="0"/>
              </a:spcAft>
            </a:pPr>
            <a:r>
              <a:rPr lang="en-US" altLang="zh-CN" kern="100" dirty="0">
                <a:latin typeface="+mj-ea"/>
                <a:ea typeface="+mj-ea"/>
                <a:cs typeface="Times New Roman" panose="02020603050405020304" pitchFamily="18" charset="0"/>
              </a:rPr>
              <a:t>3.</a:t>
            </a:r>
            <a:r>
              <a:rPr lang="zh-CN" altLang="zh-CN" kern="100" dirty="0">
                <a:latin typeface="+mj-ea"/>
                <a:ea typeface="+mj-ea"/>
                <a:cs typeface="Times New Roman" panose="02020603050405020304" pitchFamily="18" charset="0"/>
              </a:rPr>
              <a:t>查看加入的群组：在群组界面，点击已加入的群组，可查看已加入的成员信息。</a:t>
            </a:r>
          </a:p>
          <a:p>
            <a:pPr algn="just">
              <a:spcAft>
                <a:spcPts val="0"/>
              </a:spcAft>
            </a:pPr>
            <a:r>
              <a:rPr lang="en-US" altLang="zh-CN" kern="100" dirty="0">
                <a:latin typeface="+mj-ea"/>
                <a:ea typeface="+mj-ea"/>
                <a:cs typeface="Times New Roman" panose="02020603050405020304" pitchFamily="18" charset="0"/>
              </a:rPr>
              <a:t>4.</a:t>
            </a:r>
            <a:r>
              <a:rPr lang="zh-CN" altLang="zh-CN" kern="100" dirty="0">
                <a:latin typeface="+mj-ea"/>
                <a:ea typeface="+mj-ea"/>
                <a:cs typeface="Times New Roman" panose="02020603050405020304" pitchFamily="18" charset="0"/>
              </a:rPr>
              <a:t>查看我的个人信息：在我的界面，查看他人评价</a:t>
            </a:r>
            <a:r>
              <a:rPr lang="en-US" altLang="zh-CN" kern="100" dirty="0">
                <a:latin typeface="+mj-ea"/>
                <a:ea typeface="+mj-ea"/>
                <a:cs typeface="Times New Roman" panose="02020603050405020304" pitchFamily="18" charset="0"/>
              </a:rPr>
              <a:t>.</a:t>
            </a:r>
          </a:p>
          <a:p>
            <a:pPr algn="just">
              <a:spcAft>
                <a:spcPts val="0"/>
              </a:spcAft>
            </a:pPr>
            <a:r>
              <a:rPr lang="en-US" altLang="zh-CN" kern="100" dirty="0">
                <a:latin typeface="+mj-ea"/>
                <a:ea typeface="+mj-ea"/>
                <a:cs typeface="Times New Roman" panose="02020603050405020304" pitchFamily="18" charset="0"/>
              </a:rPr>
              <a:t>5.</a:t>
            </a:r>
            <a:r>
              <a:rPr lang="zh-CN" altLang="zh-CN" kern="100" dirty="0">
                <a:latin typeface="+mj-ea"/>
                <a:ea typeface="+mj-ea"/>
                <a:cs typeface="Times New Roman" panose="02020603050405020304" pitchFamily="18" charset="0"/>
              </a:rPr>
              <a:t>对他人实力进行评价：在约球结束后，对他人可进行文字评价。</a:t>
            </a:r>
          </a:p>
          <a:p>
            <a:pPr algn="just">
              <a:spcAft>
                <a:spcPts val="0"/>
              </a:spcAft>
            </a:pPr>
            <a:r>
              <a:rPr lang="en-US" altLang="zh-CN" kern="100" dirty="0">
                <a:latin typeface="+mj-ea"/>
                <a:ea typeface="+mj-ea"/>
                <a:cs typeface="Times New Roman" panose="02020603050405020304" pitchFamily="18" charset="0"/>
              </a:rPr>
              <a:t>6.</a:t>
            </a:r>
            <a:r>
              <a:rPr lang="zh-CN" altLang="zh-CN" kern="100" dirty="0">
                <a:latin typeface="+mj-ea"/>
                <a:ea typeface="+mj-ea"/>
                <a:cs typeface="Times New Roman" panose="02020603050405020304" pitchFamily="18" charset="0"/>
              </a:rPr>
              <a:t>软件的运行：按不同需要可点击“探索”、“约球”、“群组”、“我的”四个按钮进入具体功能，可随时按下按钮切换界面。</a:t>
            </a:r>
          </a:p>
          <a:p>
            <a:pPr algn="just">
              <a:spcAft>
                <a:spcPts val="0"/>
              </a:spcAft>
            </a:pPr>
            <a:r>
              <a:rPr lang="en-US" altLang="zh-CN" kern="100" dirty="0">
                <a:latin typeface="+mj-ea"/>
                <a:ea typeface="+mj-ea"/>
                <a:cs typeface="Times New Roman" panose="02020603050405020304" pitchFamily="18" charset="0"/>
              </a:rPr>
              <a:t>7.</a:t>
            </a:r>
            <a:r>
              <a:rPr lang="zh-CN" altLang="zh-CN" kern="100" dirty="0">
                <a:latin typeface="+mj-ea"/>
                <a:ea typeface="+mj-ea"/>
                <a:cs typeface="Times New Roman" panose="02020603050405020304" pitchFamily="18" charset="0"/>
              </a:rPr>
              <a:t>界面：软件的开始界面即探索界面，约球界面，群组界面，我的界面。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04</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Four</a:t>
            </a:r>
            <a:endParaRPr lang="en-US" altLang="zh-CN" sz="2000" dirty="0"/>
          </a:p>
          <a:p>
            <a:r>
              <a:rPr lang="zh-CN" altLang="en-US" sz="2000" dirty="0"/>
              <a:t>用户手册</a:t>
            </a:r>
          </a:p>
        </p:txBody>
      </p:sp>
      <p:sp>
        <p:nvSpPr>
          <p:cNvPr id="3" name="矩形 2"/>
          <p:cNvSpPr/>
          <p:nvPr/>
        </p:nvSpPr>
        <p:spPr>
          <a:xfrm>
            <a:off x="3799430" y="602411"/>
            <a:ext cx="4250876" cy="369332"/>
          </a:xfrm>
          <a:prstGeom prst="rect">
            <a:avLst/>
          </a:prstGeom>
        </p:spPr>
        <p:txBody>
          <a:bodyPr wrap="square">
            <a:spAutoFit/>
          </a:bodyPr>
          <a:lstStyle/>
          <a:p>
            <a:r>
              <a:rPr lang="zh-CN" altLang="zh-CN" b="1" dirty="0" smtClean="0">
                <a:solidFill>
                  <a:schemeClr val="accent2"/>
                </a:solidFill>
              </a:rPr>
              <a:t>意外</a:t>
            </a:r>
            <a:r>
              <a:rPr lang="zh-CN" altLang="zh-CN" b="1" dirty="0">
                <a:solidFill>
                  <a:schemeClr val="accent2"/>
                </a:solidFill>
              </a:rPr>
              <a:t>事故以及运行的备用状态和方式</a:t>
            </a:r>
            <a:endParaRPr lang="en-US" altLang="zh-CN" b="1" dirty="0">
              <a:solidFill>
                <a:schemeClr val="accent2"/>
              </a:solidFill>
              <a:sym typeface="+mn-ea"/>
            </a:endParaRPr>
          </a:p>
        </p:txBody>
      </p:sp>
      <p:sp>
        <p:nvSpPr>
          <p:cNvPr id="4" name="Rectangle 2"/>
          <p:cNvSpPr>
            <a:spLocks noChangeArrowheads="1"/>
          </p:cNvSpPr>
          <p:nvPr/>
        </p:nvSpPr>
        <p:spPr bwMode="auto">
          <a:xfrm>
            <a:off x="2910653" y="203199"/>
            <a:ext cx="18562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3390265" y="1109677"/>
          <a:ext cx="5411470" cy="480060"/>
        </p:xfrm>
        <a:graphic>
          <a:graphicData uri="http://schemas.openxmlformats.org/drawingml/2006/table">
            <a:tbl>
              <a:tblPr>
                <a:tableStyleId>{5C22544A-7EE6-4342-B048-85BDC9FD1C3A}</a:tableStyleId>
              </a:tblPr>
              <a:tblGrid>
                <a:gridCol w="1803400">
                  <a:extLst>
                    <a:ext uri="{9D8B030D-6E8A-4147-A177-3AD203B41FA5}">
                      <a16:colId xmlns:a16="http://schemas.microsoft.com/office/drawing/2014/main" val="20000"/>
                    </a:ext>
                  </a:extLst>
                </a:gridCol>
                <a:gridCol w="1804035">
                  <a:extLst>
                    <a:ext uri="{9D8B030D-6E8A-4147-A177-3AD203B41FA5}">
                      <a16:colId xmlns:a16="http://schemas.microsoft.com/office/drawing/2014/main" val="20001"/>
                    </a:ext>
                  </a:extLst>
                </a:gridCol>
                <a:gridCol w="1804035">
                  <a:extLst>
                    <a:ext uri="{9D8B030D-6E8A-4147-A177-3AD203B41FA5}">
                      <a16:colId xmlns:a16="http://schemas.microsoft.com/office/drawing/2014/main" val="20002"/>
                    </a:ext>
                  </a:extLst>
                </a:gridCol>
              </a:tblGrid>
              <a:tr h="0">
                <a:tc gridSpan="3">
                  <a:txBody>
                    <a:bodyPr/>
                    <a:lstStyle/>
                    <a:p>
                      <a:pPr algn="ctr">
                        <a:spcAft>
                          <a:spcPts val="0"/>
                        </a:spcAft>
                      </a:pPr>
                      <a:r>
                        <a:rPr lang="zh-CN" sz="1050" kern="100">
                          <a:effectLst/>
                        </a:rPr>
                        <a:t>状态：尺寸差异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0">
                <a:tc>
                  <a:txBody>
                    <a:bodyPr/>
                    <a:lstStyle/>
                    <a:p>
                      <a:pPr algn="ctr">
                        <a:spcAft>
                          <a:spcPts val="0"/>
                        </a:spcAft>
                      </a:pPr>
                      <a:r>
                        <a:rPr lang="en-US" sz="1050" kern="100">
                          <a:effectLst/>
                        </a:rPr>
                        <a:t>Iphone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100">
                          <a:effectLst/>
                        </a:rPr>
                        <a:t>安卓机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ipad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gridSpan="3">
                  <a:txBody>
                    <a:bodyPr/>
                    <a:lstStyle/>
                    <a:p>
                      <a:pPr algn="ctr">
                        <a:spcAft>
                          <a:spcPts val="0"/>
                        </a:spcAft>
                      </a:pPr>
                      <a:r>
                        <a:rPr lang="zh-CN" sz="1050" kern="100" dirty="0">
                          <a:effectLst/>
                        </a:rPr>
                        <a:t>处理：尺寸差异可忽略。</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3390265" y="1816432"/>
          <a:ext cx="5411470" cy="480060"/>
        </p:xfrm>
        <a:graphic>
          <a:graphicData uri="http://schemas.openxmlformats.org/drawingml/2006/table">
            <a:tbl>
              <a:tblPr>
                <a:tableStyleId>{5C22544A-7EE6-4342-B048-85BDC9FD1C3A}</a:tableStyleId>
              </a:tblPr>
              <a:tblGrid>
                <a:gridCol w="1803400">
                  <a:extLst>
                    <a:ext uri="{9D8B030D-6E8A-4147-A177-3AD203B41FA5}">
                      <a16:colId xmlns:a16="http://schemas.microsoft.com/office/drawing/2014/main" val="20000"/>
                    </a:ext>
                  </a:extLst>
                </a:gridCol>
                <a:gridCol w="1804035">
                  <a:extLst>
                    <a:ext uri="{9D8B030D-6E8A-4147-A177-3AD203B41FA5}">
                      <a16:colId xmlns:a16="http://schemas.microsoft.com/office/drawing/2014/main" val="20001"/>
                    </a:ext>
                  </a:extLst>
                </a:gridCol>
                <a:gridCol w="1804035">
                  <a:extLst>
                    <a:ext uri="{9D8B030D-6E8A-4147-A177-3AD203B41FA5}">
                      <a16:colId xmlns:a16="http://schemas.microsoft.com/office/drawing/2014/main" val="20002"/>
                    </a:ext>
                  </a:extLst>
                </a:gridCol>
              </a:tblGrid>
              <a:tr h="0">
                <a:tc gridSpan="3">
                  <a:txBody>
                    <a:bodyPr/>
                    <a:lstStyle/>
                    <a:p>
                      <a:pPr algn="ctr">
                        <a:spcAft>
                          <a:spcPts val="0"/>
                        </a:spcAft>
                        <a:tabLst>
                          <a:tab pos="445770" algn="l"/>
                        </a:tabLst>
                      </a:pPr>
                      <a:r>
                        <a:rPr lang="zh-CN" sz="1050" kern="100">
                          <a:effectLst/>
                        </a:rPr>
                        <a:t>状态：微信小程序由未知原因卡死</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0">
                <a:tc>
                  <a:txBody>
                    <a:bodyPr/>
                    <a:lstStyle/>
                    <a:p>
                      <a:pPr algn="ctr">
                        <a:spcAft>
                          <a:spcPts val="0"/>
                        </a:spcAft>
                        <a:tabLst>
                          <a:tab pos="445770" algn="l"/>
                        </a:tabLst>
                      </a:pPr>
                      <a:r>
                        <a:rPr lang="en-US" sz="1050" kern="100">
                          <a:effectLst/>
                        </a:rPr>
                        <a:t>Iphone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tabLst>
                          <a:tab pos="445770" algn="l"/>
                        </a:tabLst>
                      </a:pPr>
                      <a:r>
                        <a:rPr lang="zh-CN" sz="1050" kern="100">
                          <a:effectLst/>
                        </a:rPr>
                        <a:t>安卓机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tabLst>
                          <a:tab pos="445770" algn="l"/>
                        </a:tabLst>
                      </a:pPr>
                      <a:r>
                        <a:rPr lang="en-US" sz="1050" kern="100">
                          <a:effectLst/>
                        </a:rPr>
                        <a:t>ipad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gridSpan="3">
                  <a:txBody>
                    <a:bodyPr/>
                    <a:lstStyle/>
                    <a:p>
                      <a:pPr algn="ctr">
                        <a:spcAft>
                          <a:spcPts val="0"/>
                        </a:spcAft>
                        <a:tabLst>
                          <a:tab pos="445770" algn="l"/>
                        </a:tabLst>
                      </a:pPr>
                      <a:r>
                        <a:rPr lang="zh-CN" sz="1050" kern="100" dirty="0">
                          <a:effectLst/>
                        </a:rPr>
                        <a:t>处理：强制关闭机器</a:t>
                      </a:r>
                      <a:r>
                        <a:rPr lang="en-US" sz="1050" kern="100" dirty="0">
                          <a:effectLst/>
                        </a:rPr>
                        <a:t>/</a:t>
                      </a:r>
                      <a:r>
                        <a:rPr lang="zh-CN" sz="1050" kern="100" dirty="0">
                          <a:effectLst/>
                        </a:rPr>
                        <a:t>强制关闭</a:t>
                      </a:r>
                      <a:r>
                        <a:rPr lang="en-US" sz="1050" kern="100" dirty="0">
                          <a:effectLst/>
                        </a:rPr>
                        <a:t>WeChat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10" name="矩形 9"/>
          <p:cNvSpPr/>
          <p:nvPr/>
        </p:nvSpPr>
        <p:spPr>
          <a:xfrm>
            <a:off x="785794" y="3015693"/>
            <a:ext cx="5687303" cy="2862322"/>
          </a:xfrm>
          <a:prstGeom prst="rect">
            <a:avLst/>
          </a:prstGeom>
        </p:spPr>
        <p:txBody>
          <a:bodyPr wrap="square">
            <a:spAutoFit/>
          </a:bodyPr>
          <a:lstStyle/>
          <a:p>
            <a:r>
              <a:rPr lang="zh-CN" altLang="en-US" b="1" dirty="0" smtClean="0">
                <a:solidFill>
                  <a:schemeClr val="accent2"/>
                </a:solidFill>
                <a:sym typeface="+mn-ea"/>
              </a:rPr>
              <a:t>保密性和私密性</a:t>
            </a:r>
            <a:endParaRPr lang="en-US" altLang="zh-CN" b="1" dirty="0" smtClean="0">
              <a:solidFill>
                <a:schemeClr val="accent2"/>
              </a:solidFill>
              <a:sym typeface="+mn-ea"/>
            </a:endParaRPr>
          </a:p>
          <a:p>
            <a:r>
              <a:rPr lang="zh-CN" altLang="zh-CN" dirty="0" smtClean="0"/>
              <a:t>在</a:t>
            </a:r>
            <a:r>
              <a:rPr lang="zh-CN" altLang="zh-CN" dirty="0"/>
              <a:t>开发过程中，除了规定的需方（杨枨老师），开发方（</a:t>
            </a:r>
            <a:r>
              <a:rPr lang="en-US" altLang="zh-CN" dirty="0"/>
              <a:t>G06</a:t>
            </a:r>
            <a:r>
              <a:rPr lang="zh-CN" altLang="zh-CN" dirty="0"/>
              <a:t>小组）以及</a:t>
            </a:r>
            <a:r>
              <a:rPr lang="en-US" altLang="zh-CN" dirty="0"/>
              <a:t>ZUCC</a:t>
            </a:r>
            <a:r>
              <a:rPr lang="zh-CN" altLang="zh-CN" dirty="0"/>
              <a:t>其他软件工程基础课内开发团队（如需要）可查看该软件的相关文档外，其余个体或组织都无法查看。</a:t>
            </a:r>
          </a:p>
          <a:p>
            <a:r>
              <a:rPr lang="zh-CN" altLang="zh-CN" dirty="0"/>
              <a:t>在完成开发后，任意能够使用微信小程序的个体或组织由权力使用该软件，但未征得开发团队（</a:t>
            </a:r>
            <a:r>
              <a:rPr lang="en-US" altLang="zh-CN" dirty="0"/>
              <a:t>G06</a:t>
            </a:r>
            <a:r>
              <a:rPr lang="zh-CN" altLang="zh-CN" dirty="0"/>
              <a:t>小组）同意进行该小程序文件的拷贝或制作将受到追责及法律制裁。</a:t>
            </a:r>
          </a:p>
          <a:p>
            <a:endParaRPr lang="en-US" altLang="zh-CN" b="1" dirty="0">
              <a:solidFill>
                <a:schemeClr val="accent2"/>
              </a:solidFill>
              <a:sym typeface="+mn-ea"/>
            </a:endParaRPr>
          </a:p>
        </p:txBody>
      </p:sp>
      <p:sp>
        <p:nvSpPr>
          <p:cNvPr id="11" name="矩形 10"/>
          <p:cNvSpPr/>
          <p:nvPr/>
        </p:nvSpPr>
        <p:spPr>
          <a:xfrm>
            <a:off x="6635041" y="3015693"/>
            <a:ext cx="5687303" cy="2031325"/>
          </a:xfrm>
          <a:prstGeom prst="rect">
            <a:avLst/>
          </a:prstGeom>
        </p:spPr>
        <p:txBody>
          <a:bodyPr wrap="square">
            <a:spAutoFit/>
          </a:bodyPr>
          <a:lstStyle/>
          <a:p>
            <a:r>
              <a:rPr lang="zh-CN" altLang="en-US" b="1" dirty="0" smtClean="0">
                <a:solidFill>
                  <a:schemeClr val="accent2"/>
                </a:solidFill>
                <a:sym typeface="+mn-ea"/>
              </a:rPr>
              <a:t>帮助和问题报告</a:t>
            </a:r>
            <a:endParaRPr lang="en-US" altLang="zh-CN" b="1" dirty="0" smtClean="0">
              <a:solidFill>
                <a:schemeClr val="accent2"/>
              </a:solidFill>
              <a:sym typeface="+mn-ea"/>
            </a:endParaRPr>
          </a:p>
          <a:p>
            <a:r>
              <a:rPr lang="zh-CN" altLang="zh-CN" dirty="0"/>
              <a:t>获取帮助</a:t>
            </a:r>
            <a:r>
              <a:rPr lang="en-US" altLang="zh-CN" dirty="0"/>
              <a:t>/</a:t>
            </a:r>
            <a:r>
              <a:rPr lang="zh-CN" altLang="zh-CN" dirty="0"/>
              <a:t>问题报告联系地点：浙江大学城市学院计算与计算科学学院</a:t>
            </a:r>
          </a:p>
          <a:p>
            <a:r>
              <a:rPr lang="zh-CN" altLang="zh-CN" dirty="0"/>
              <a:t>获取帮助</a:t>
            </a:r>
            <a:r>
              <a:rPr lang="en-US" altLang="zh-CN" dirty="0"/>
              <a:t>/</a:t>
            </a:r>
            <a:r>
              <a:rPr lang="zh-CN" altLang="zh-CN" dirty="0"/>
              <a:t>问题报告联系人：李骏、周南、林豪</a:t>
            </a:r>
          </a:p>
          <a:p>
            <a:r>
              <a:rPr lang="zh-CN" altLang="zh-CN" dirty="0"/>
              <a:t>获取帮助</a:t>
            </a:r>
            <a:r>
              <a:rPr lang="en-US" altLang="zh-CN" dirty="0"/>
              <a:t>/</a:t>
            </a:r>
            <a:r>
              <a:rPr lang="zh-CN" altLang="zh-CN" dirty="0"/>
              <a:t>问题报告联系方式：</a:t>
            </a:r>
            <a:r>
              <a:rPr lang="en-US" altLang="zh-CN" dirty="0"/>
              <a:t>31701332@stu.zucc.edu.cn</a:t>
            </a:r>
            <a:endParaRPr lang="zh-CN" altLang="zh-CN" dirty="0"/>
          </a:p>
          <a:p>
            <a:endParaRPr lang="en-US" altLang="zh-CN" b="1" dirty="0">
              <a:solidFill>
                <a:schemeClr val="accent2"/>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04</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Four</a:t>
            </a:r>
            <a:endParaRPr lang="en-US" altLang="zh-CN" sz="2000" dirty="0"/>
          </a:p>
          <a:p>
            <a:r>
              <a:rPr lang="zh-CN" altLang="en-US" sz="2000" dirty="0"/>
              <a:t>用户手册</a:t>
            </a:r>
          </a:p>
        </p:txBody>
      </p:sp>
      <p:sp>
        <p:nvSpPr>
          <p:cNvPr id="3" name="矩形 2"/>
          <p:cNvSpPr/>
          <p:nvPr/>
        </p:nvSpPr>
        <p:spPr>
          <a:xfrm>
            <a:off x="785794" y="1676475"/>
            <a:ext cx="1921547" cy="1200329"/>
          </a:xfrm>
          <a:prstGeom prst="rect">
            <a:avLst/>
          </a:prstGeom>
        </p:spPr>
        <p:txBody>
          <a:bodyPr wrap="square">
            <a:spAutoFit/>
          </a:bodyPr>
          <a:lstStyle/>
          <a:p>
            <a:r>
              <a:rPr lang="zh-CN" altLang="en-US" b="1" dirty="0" smtClean="0">
                <a:solidFill>
                  <a:schemeClr val="accent2"/>
                </a:solidFill>
                <a:sym typeface="+mn-ea"/>
              </a:rPr>
              <a:t>使用软件指南</a:t>
            </a:r>
            <a:endParaRPr lang="en-US" altLang="zh-CN" b="1" dirty="0" smtClean="0">
              <a:solidFill>
                <a:schemeClr val="accent2"/>
              </a:solidFill>
              <a:sym typeface="+mn-ea"/>
            </a:endParaRPr>
          </a:p>
          <a:p>
            <a:endParaRPr lang="en-US" altLang="zh-CN" b="1" dirty="0">
              <a:solidFill>
                <a:schemeClr val="accent2"/>
              </a:solidFill>
              <a:sym typeface="+mn-ea"/>
            </a:endParaRPr>
          </a:p>
          <a:p>
            <a:endParaRPr lang="en-US" altLang="zh-CN" b="1" dirty="0" smtClean="0">
              <a:solidFill>
                <a:schemeClr val="accent2"/>
              </a:solidFill>
              <a:sym typeface="+mn-ea"/>
            </a:endParaRPr>
          </a:p>
          <a:p>
            <a:r>
              <a:rPr lang="zh-CN" altLang="en-US" b="1" dirty="0" smtClean="0">
                <a:solidFill>
                  <a:schemeClr val="accent2"/>
                </a:solidFill>
                <a:sym typeface="+mn-ea"/>
              </a:rPr>
              <a:t>总体处理过程</a:t>
            </a:r>
            <a:endParaRPr lang="en-US" altLang="zh-CN" b="1" dirty="0">
              <a:solidFill>
                <a:schemeClr val="accent2"/>
              </a:solidFill>
              <a:sym typeface="+mn-ea"/>
            </a:endParaRPr>
          </a:p>
        </p:txBody>
      </p:sp>
      <p:sp>
        <p:nvSpPr>
          <p:cNvPr id="4" name="Rectangle 2"/>
          <p:cNvSpPr>
            <a:spLocks noChangeArrowheads="1"/>
          </p:cNvSpPr>
          <p:nvPr/>
        </p:nvSpPr>
        <p:spPr bwMode="auto">
          <a:xfrm>
            <a:off x="2910653" y="203199"/>
            <a:ext cx="18562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3818963" y="-215154"/>
            <a:ext cx="120812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3818964" y="-215153"/>
          <a:ext cx="6483997" cy="6723529"/>
        </p:xfrm>
        <a:graphic>
          <a:graphicData uri="http://schemas.openxmlformats.org/presentationml/2006/ole">
            <mc:AlternateContent xmlns:mc="http://schemas.openxmlformats.org/markup-compatibility/2006">
              <mc:Choice xmlns:v="urn:schemas-microsoft-com:vml" Requires="v">
                <p:oleObj spid="_x0000_s23564" name="Visio" r:id="rId4" imgW="5460365" imgH="5660390" progId="Visio.Drawing.15">
                  <p:embed/>
                </p:oleObj>
              </mc:Choice>
              <mc:Fallback>
                <p:oleObj name="Visio" r:id="rId4" imgW="5460365" imgH="566039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8964" y="-215153"/>
                        <a:ext cx="6483997" cy="6723529"/>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5323"/>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05</a:t>
            </a:r>
            <a:endParaRPr lang="en-US" altLang="zh-CN" sz="5400" b="1" dirty="0">
              <a:solidFill>
                <a:schemeClr val="bg1"/>
              </a:solidFill>
            </a:endParaRPr>
          </a:p>
          <a:p>
            <a:r>
              <a:rPr lang="zh-CN" altLang="en-US" sz="5400" dirty="0" smtClean="0">
                <a:solidFill>
                  <a:schemeClr val="bg1"/>
                </a:solidFill>
              </a:rPr>
              <a:t>项目总结</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3" name="矩形 2"/>
          <p:cNvSpPr/>
          <p:nvPr/>
        </p:nvSpPr>
        <p:spPr>
          <a:xfrm>
            <a:off x="4711482" y="1065132"/>
            <a:ext cx="2348720" cy="955711"/>
          </a:xfrm>
          <a:prstGeom prst="rect">
            <a:avLst/>
          </a:prstGeom>
        </p:spPr>
        <p:txBody>
          <a:bodyPr wrap="none">
            <a:spAutoFit/>
          </a:bodyPr>
          <a:lstStyle/>
          <a:p>
            <a:pPr algn="just">
              <a:lnSpc>
                <a:spcPct val="240000"/>
              </a:lnSpc>
              <a:spcBef>
                <a:spcPts val="1700"/>
              </a:spcBef>
              <a:spcAft>
                <a:spcPts val="1650"/>
              </a:spcAft>
            </a:pPr>
            <a:r>
              <a:rPr lang="zh-CN" altLang="zh-CN" sz="2800" b="1" kern="2200" dirty="0">
                <a:latin typeface="Calibri" panose="020F0502020204030204" pitchFamily="34" charset="0"/>
                <a:ea typeface="宋体" panose="02010600030101010101" pitchFamily="2" charset="-122"/>
                <a:cs typeface="Times New Roman" panose="02020603050405020304" pitchFamily="18" charset="0"/>
              </a:rPr>
              <a:t>实际开发结果</a:t>
            </a:r>
            <a:endParaRPr lang="zh-CN" altLang="zh-CN" sz="2800" b="1" kern="2200" dirty="0">
              <a:latin typeface="Calibri" panose="020F0502020204030204" pitchFamily="34" charset="0"/>
              <a:cs typeface="Times New Roman" panose="02020603050405020304" pitchFamily="18" charset="0"/>
            </a:endParaRPr>
          </a:p>
        </p:txBody>
      </p:sp>
      <p:sp>
        <p:nvSpPr>
          <p:cNvPr id="10" name="矩形 9"/>
          <p:cNvSpPr/>
          <p:nvPr/>
        </p:nvSpPr>
        <p:spPr>
          <a:xfrm>
            <a:off x="785794" y="2504068"/>
            <a:ext cx="10200094" cy="2862322"/>
          </a:xfrm>
          <a:prstGeom prst="rect">
            <a:avLst/>
          </a:prstGeom>
        </p:spPr>
        <p:txBody>
          <a:bodyPr wrap="square">
            <a:spAutoFit/>
          </a:bodyPr>
          <a:lstStyle/>
          <a:p>
            <a:pPr indent="266700" algn="just">
              <a:spcAft>
                <a:spcPts val="0"/>
              </a:spcAft>
            </a:pP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、本项目最终制成的软件是以球约命名的微信小程序，通过微信小程序的搜索下载后，储存在用户的移动终端上，大小约</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14mb</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左右。</a:t>
            </a:r>
          </a:p>
          <a:p>
            <a:pPr indent="266700" algn="just">
              <a:spcAft>
                <a:spcPts val="0"/>
              </a:spcAft>
            </a:pP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、本软件现是</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V1.0</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版本，是第一版的完成体软件</a:t>
            </a:r>
            <a:r>
              <a:rPr lang="zh-CN" altLang="zh-CN" sz="3600"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3600" kern="100" dirty="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226994" y="1580738"/>
            <a:ext cx="10200094" cy="1415772"/>
          </a:xfrm>
          <a:prstGeom prst="rect">
            <a:avLst/>
          </a:prstGeom>
        </p:spPr>
        <p:txBody>
          <a:bodyPr wrap="square">
            <a:spAutoFit/>
          </a:bodyPr>
          <a:lstStyle/>
          <a:p>
            <a:pPr indent="266700" algn="just"/>
            <a:r>
              <a:rPr lang="zh-CN" altLang="zh-CN" sz="3200" b="1" dirty="0" smtClean="0"/>
              <a:t>总共</a:t>
            </a:r>
            <a:r>
              <a:rPr lang="zh-CN" altLang="zh-CN" sz="3200" b="1" dirty="0"/>
              <a:t>建立</a:t>
            </a:r>
            <a:r>
              <a:rPr lang="en-US" altLang="zh-CN" sz="3200" b="1" dirty="0"/>
              <a:t>3</a:t>
            </a:r>
            <a:r>
              <a:rPr lang="zh-CN" altLang="zh-CN" sz="3200" b="1" dirty="0"/>
              <a:t>个数据库：</a:t>
            </a:r>
          </a:p>
          <a:p>
            <a:pPr indent="266700" algn="just">
              <a:spcAft>
                <a:spcPts val="0"/>
              </a:spcAft>
            </a:pP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nvGraphicFramePr>
        <p:xfrm>
          <a:off x="474135" y="2157382"/>
          <a:ext cx="11599331" cy="4490453"/>
        </p:xfrm>
        <a:graphic>
          <a:graphicData uri="http://schemas.openxmlformats.org/drawingml/2006/table">
            <a:tbl>
              <a:tblPr firstRow="1" firstCol="1" bandRow="1">
                <a:tableStyleId>{5C22544A-7EE6-4342-B048-85BDC9FD1C3A}</a:tableStyleId>
              </a:tblPr>
              <a:tblGrid>
                <a:gridCol w="1656464">
                  <a:extLst>
                    <a:ext uri="{9D8B030D-6E8A-4147-A177-3AD203B41FA5}">
                      <a16:colId xmlns:a16="http://schemas.microsoft.com/office/drawing/2014/main" val="20000"/>
                    </a:ext>
                  </a:extLst>
                </a:gridCol>
                <a:gridCol w="1656464">
                  <a:extLst>
                    <a:ext uri="{9D8B030D-6E8A-4147-A177-3AD203B41FA5}">
                      <a16:colId xmlns:a16="http://schemas.microsoft.com/office/drawing/2014/main" val="20001"/>
                    </a:ext>
                  </a:extLst>
                </a:gridCol>
                <a:gridCol w="1656464">
                  <a:extLst>
                    <a:ext uri="{9D8B030D-6E8A-4147-A177-3AD203B41FA5}">
                      <a16:colId xmlns:a16="http://schemas.microsoft.com/office/drawing/2014/main" val="20002"/>
                    </a:ext>
                  </a:extLst>
                </a:gridCol>
                <a:gridCol w="1656464">
                  <a:extLst>
                    <a:ext uri="{9D8B030D-6E8A-4147-A177-3AD203B41FA5}">
                      <a16:colId xmlns:a16="http://schemas.microsoft.com/office/drawing/2014/main" val="20003"/>
                    </a:ext>
                  </a:extLst>
                </a:gridCol>
                <a:gridCol w="1657825">
                  <a:extLst>
                    <a:ext uri="{9D8B030D-6E8A-4147-A177-3AD203B41FA5}">
                      <a16:colId xmlns:a16="http://schemas.microsoft.com/office/drawing/2014/main" val="20004"/>
                    </a:ext>
                  </a:extLst>
                </a:gridCol>
                <a:gridCol w="1657825">
                  <a:extLst>
                    <a:ext uri="{9D8B030D-6E8A-4147-A177-3AD203B41FA5}">
                      <a16:colId xmlns:a16="http://schemas.microsoft.com/office/drawing/2014/main" val="20005"/>
                    </a:ext>
                  </a:extLst>
                </a:gridCol>
                <a:gridCol w="1657825">
                  <a:extLst>
                    <a:ext uri="{9D8B030D-6E8A-4147-A177-3AD203B41FA5}">
                      <a16:colId xmlns:a16="http://schemas.microsoft.com/office/drawing/2014/main" val="20006"/>
                    </a:ext>
                  </a:extLst>
                </a:gridCol>
              </a:tblGrid>
              <a:tr h="245143">
                <a:tc>
                  <a:txBody>
                    <a:bodyPr/>
                    <a:lstStyle/>
                    <a:p>
                      <a:pPr algn="just">
                        <a:spcAft>
                          <a:spcPts val="0"/>
                        </a:spcAft>
                      </a:pPr>
                      <a:r>
                        <a:rPr lang="zh-CN" sz="2000" kern="100">
                          <a:effectLst/>
                        </a:rPr>
                        <a:t>主码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列名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数据类型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宽度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小数位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空否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备注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45143">
                <a:tc>
                  <a:txBody>
                    <a:bodyPr/>
                    <a:lstStyle/>
                    <a:p>
                      <a:pPr algn="just">
                        <a:spcAft>
                          <a:spcPts val="0"/>
                        </a:spcAft>
                      </a:pPr>
                      <a:r>
                        <a:rPr lang="en-US" sz="2000" kern="100">
                          <a:effectLst/>
                        </a:rPr>
                        <a:t>Pk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_Id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a:t>
                      </a:r>
                      <a:r>
                        <a:rPr lang="en-US" sz="2000" kern="100">
                          <a:effectLst/>
                        </a:rPr>
                        <a:t>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Openid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用户编号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avatarUrl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用户头像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45143">
                <a:tc>
                  <a:txBody>
                    <a:bodyPr/>
                    <a:lstStyle/>
                    <a:p>
                      <a:pPr algn="just">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City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用户城市</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Country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用户国家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561765">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Gender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varchar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用户性别</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language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用户语言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90288">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nickName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用户昵称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Province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用户省份</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
        <p:nvSpPr>
          <p:cNvPr id="4" name="Rectangle 1"/>
          <p:cNvSpPr>
            <a:spLocks noChangeArrowheads="1"/>
          </p:cNvSpPr>
          <p:nvPr/>
        </p:nvSpPr>
        <p:spPr bwMode="auto">
          <a:xfrm>
            <a:off x="5081766" y="1528548"/>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用户：</a:t>
            </a:r>
            <a:endParaRPr kumimoji="0" lang="zh-CN" altLang="zh-CN" sz="5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226994" y="1580738"/>
            <a:ext cx="10200094" cy="1415772"/>
          </a:xfrm>
          <a:prstGeom prst="rect">
            <a:avLst/>
          </a:prstGeom>
        </p:spPr>
        <p:txBody>
          <a:bodyPr wrap="square">
            <a:spAutoFit/>
          </a:bodyPr>
          <a:lstStyle/>
          <a:p>
            <a:pPr indent="266700" algn="just"/>
            <a:r>
              <a:rPr lang="zh-CN" altLang="zh-CN" sz="3200" b="1" dirty="0" smtClean="0"/>
              <a:t>总共</a:t>
            </a:r>
            <a:r>
              <a:rPr lang="zh-CN" altLang="zh-CN" sz="3200" b="1" dirty="0"/>
              <a:t>建立</a:t>
            </a:r>
            <a:r>
              <a:rPr lang="en-US" altLang="zh-CN" sz="3200" b="1" dirty="0"/>
              <a:t>3</a:t>
            </a:r>
            <a:r>
              <a:rPr lang="zh-CN" altLang="zh-CN" sz="3200" b="1" dirty="0"/>
              <a:t>个数据库：</a:t>
            </a:r>
          </a:p>
          <a:p>
            <a:pPr indent="266700" algn="just">
              <a:spcAft>
                <a:spcPts val="0"/>
              </a:spcAft>
            </a:pP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1"/>
          <p:cNvSpPr>
            <a:spLocks noChangeArrowheads="1"/>
          </p:cNvSpPr>
          <p:nvPr/>
        </p:nvSpPr>
        <p:spPr bwMode="auto">
          <a:xfrm>
            <a:off x="5081766" y="15285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r>
              <a:rPr lang="zh-CN" altLang="zh-CN" sz="2800" dirty="0"/>
              <a:t>球场：</a:t>
            </a:r>
          </a:p>
        </p:txBody>
      </p:sp>
      <p:graphicFrame>
        <p:nvGraphicFramePr>
          <p:cNvPr id="3" name="表格 2"/>
          <p:cNvGraphicFramePr>
            <a:graphicFrameLocks noGrp="1"/>
          </p:cNvGraphicFramePr>
          <p:nvPr/>
        </p:nvGraphicFramePr>
        <p:xfrm>
          <a:off x="626534" y="2409084"/>
          <a:ext cx="11413065" cy="4389120"/>
        </p:xfrm>
        <a:graphic>
          <a:graphicData uri="http://schemas.openxmlformats.org/drawingml/2006/table">
            <a:tbl>
              <a:tblPr firstRow="1" firstCol="1" bandRow="1">
                <a:tableStyleId>{5C22544A-7EE6-4342-B048-85BDC9FD1C3A}</a:tableStyleId>
              </a:tblPr>
              <a:tblGrid>
                <a:gridCol w="1629864">
                  <a:extLst>
                    <a:ext uri="{9D8B030D-6E8A-4147-A177-3AD203B41FA5}">
                      <a16:colId xmlns:a16="http://schemas.microsoft.com/office/drawing/2014/main" val="20000"/>
                    </a:ext>
                  </a:extLst>
                </a:gridCol>
                <a:gridCol w="1629864">
                  <a:extLst>
                    <a:ext uri="{9D8B030D-6E8A-4147-A177-3AD203B41FA5}">
                      <a16:colId xmlns:a16="http://schemas.microsoft.com/office/drawing/2014/main" val="20001"/>
                    </a:ext>
                  </a:extLst>
                </a:gridCol>
                <a:gridCol w="1629864">
                  <a:extLst>
                    <a:ext uri="{9D8B030D-6E8A-4147-A177-3AD203B41FA5}">
                      <a16:colId xmlns:a16="http://schemas.microsoft.com/office/drawing/2014/main" val="20002"/>
                    </a:ext>
                  </a:extLst>
                </a:gridCol>
                <a:gridCol w="1629864">
                  <a:extLst>
                    <a:ext uri="{9D8B030D-6E8A-4147-A177-3AD203B41FA5}">
                      <a16:colId xmlns:a16="http://schemas.microsoft.com/office/drawing/2014/main" val="20003"/>
                    </a:ext>
                  </a:extLst>
                </a:gridCol>
                <a:gridCol w="1631203">
                  <a:extLst>
                    <a:ext uri="{9D8B030D-6E8A-4147-A177-3AD203B41FA5}">
                      <a16:colId xmlns:a16="http://schemas.microsoft.com/office/drawing/2014/main" val="20004"/>
                    </a:ext>
                  </a:extLst>
                </a:gridCol>
                <a:gridCol w="1631203">
                  <a:extLst>
                    <a:ext uri="{9D8B030D-6E8A-4147-A177-3AD203B41FA5}">
                      <a16:colId xmlns:a16="http://schemas.microsoft.com/office/drawing/2014/main" val="20005"/>
                    </a:ext>
                  </a:extLst>
                </a:gridCol>
                <a:gridCol w="1631203">
                  <a:extLst>
                    <a:ext uri="{9D8B030D-6E8A-4147-A177-3AD203B41FA5}">
                      <a16:colId xmlns:a16="http://schemas.microsoft.com/office/drawing/2014/main" val="20006"/>
                    </a:ext>
                  </a:extLst>
                </a:gridCol>
              </a:tblGrid>
              <a:tr h="346754">
                <a:tc>
                  <a:txBody>
                    <a:bodyPr/>
                    <a:lstStyle/>
                    <a:p>
                      <a:pPr algn="just">
                        <a:spcAft>
                          <a:spcPts val="0"/>
                        </a:spcAft>
                      </a:pPr>
                      <a:r>
                        <a:rPr lang="zh-CN" sz="2400" kern="100">
                          <a:effectLst/>
                        </a:rPr>
                        <a:t>主码</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列名</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数据类型</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宽度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小数位</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空否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46754">
                <a:tc>
                  <a:txBody>
                    <a:bodyPr/>
                    <a:lstStyle/>
                    <a:p>
                      <a:pPr algn="just">
                        <a:spcAft>
                          <a:spcPts val="0"/>
                        </a:spcAft>
                      </a:pPr>
                      <a:r>
                        <a:rPr lang="en-US" sz="2400" kern="100">
                          <a:effectLst/>
                        </a:rPr>
                        <a:t>Pk</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_Id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用户</a:t>
                      </a:r>
                      <a:r>
                        <a:rPr lang="en-US" sz="2400" kern="100">
                          <a:effectLst/>
                        </a:rPr>
                        <a:t>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Openid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用户编号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Date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date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球约时间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93508">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Descroption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球约地点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Details</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球约细节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球约</a:t>
                      </a:r>
                      <a:r>
                        <a:rPr lang="en-US" sz="2400" kern="100">
                          <a:effectLst/>
                        </a:rPr>
                        <a:t>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Latitude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地点经度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longitude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地点纬度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people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最大人数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date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时间</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226994" y="1580738"/>
            <a:ext cx="10200094" cy="1415772"/>
          </a:xfrm>
          <a:prstGeom prst="rect">
            <a:avLst/>
          </a:prstGeom>
        </p:spPr>
        <p:txBody>
          <a:bodyPr wrap="square">
            <a:spAutoFit/>
          </a:bodyPr>
          <a:lstStyle/>
          <a:p>
            <a:pPr indent="266700" algn="just"/>
            <a:r>
              <a:rPr lang="zh-CN" altLang="zh-CN" sz="3200" b="1" dirty="0" smtClean="0"/>
              <a:t>总共</a:t>
            </a:r>
            <a:r>
              <a:rPr lang="zh-CN" altLang="zh-CN" sz="3200" b="1" dirty="0"/>
              <a:t>建立</a:t>
            </a:r>
            <a:r>
              <a:rPr lang="en-US" altLang="zh-CN" sz="3200" b="1" dirty="0"/>
              <a:t>3</a:t>
            </a:r>
            <a:r>
              <a:rPr lang="zh-CN" altLang="zh-CN" sz="3200" b="1" dirty="0"/>
              <a:t>个数据库：</a:t>
            </a:r>
          </a:p>
          <a:p>
            <a:pPr indent="266700" algn="just">
              <a:spcAft>
                <a:spcPts val="0"/>
              </a:spcAft>
            </a:pP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1"/>
          <p:cNvSpPr>
            <a:spLocks noChangeArrowheads="1"/>
          </p:cNvSpPr>
          <p:nvPr/>
        </p:nvSpPr>
        <p:spPr bwMode="auto">
          <a:xfrm>
            <a:off x="5081766" y="1405440"/>
            <a:ext cx="239039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r>
              <a:rPr lang="zh-CN" altLang="zh-CN" sz="3200" dirty="0"/>
              <a:t>公告</a:t>
            </a:r>
            <a:r>
              <a:rPr lang="zh-CN" altLang="zh-CN" sz="3200" dirty="0" smtClean="0"/>
              <a:t>总数</a:t>
            </a:r>
            <a:r>
              <a:rPr lang="zh-CN" altLang="zh-CN" sz="4400" dirty="0" smtClean="0"/>
              <a:t>：</a:t>
            </a:r>
            <a:endParaRPr lang="zh-CN" altLang="zh-CN" sz="4400" dirty="0"/>
          </a:p>
        </p:txBody>
      </p:sp>
      <p:graphicFrame>
        <p:nvGraphicFramePr>
          <p:cNvPr id="2" name="表格 1"/>
          <p:cNvGraphicFramePr>
            <a:graphicFrameLocks noGrp="1"/>
          </p:cNvGraphicFramePr>
          <p:nvPr/>
        </p:nvGraphicFramePr>
        <p:xfrm>
          <a:off x="226994" y="2350178"/>
          <a:ext cx="11795673" cy="4169156"/>
        </p:xfrm>
        <a:graphic>
          <a:graphicData uri="http://schemas.openxmlformats.org/drawingml/2006/table">
            <a:tbl>
              <a:tblPr firstRow="1" firstCol="1" bandRow="1">
                <a:tableStyleId>{5C22544A-7EE6-4342-B048-85BDC9FD1C3A}</a:tableStyleId>
              </a:tblPr>
              <a:tblGrid>
                <a:gridCol w="1684503">
                  <a:extLst>
                    <a:ext uri="{9D8B030D-6E8A-4147-A177-3AD203B41FA5}">
                      <a16:colId xmlns:a16="http://schemas.microsoft.com/office/drawing/2014/main" val="20000"/>
                    </a:ext>
                  </a:extLst>
                </a:gridCol>
                <a:gridCol w="1684503">
                  <a:extLst>
                    <a:ext uri="{9D8B030D-6E8A-4147-A177-3AD203B41FA5}">
                      <a16:colId xmlns:a16="http://schemas.microsoft.com/office/drawing/2014/main" val="20001"/>
                    </a:ext>
                  </a:extLst>
                </a:gridCol>
                <a:gridCol w="1684503">
                  <a:extLst>
                    <a:ext uri="{9D8B030D-6E8A-4147-A177-3AD203B41FA5}">
                      <a16:colId xmlns:a16="http://schemas.microsoft.com/office/drawing/2014/main" val="20002"/>
                    </a:ext>
                  </a:extLst>
                </a:gridCol>
                <a:gridCol w="1684503">
                  <a:extLst>
                    <a:ext uri="{9D8B030D-6E8A-4147-A177-3AD203B41FA5}">
                      <a16:colId xmlns:a16="http://schemas.microsoft.com/office/drawing/2014/main" val="20003"/>
                    </a:ext>
                  </a:extLst>
                </a:gridCol>
                <a:gridCol w="1685887">
                  <a:extLst>
                    <a:ext uri="{9D8B030D-6E8A-4147-A177-3AD203B41FA5}">
                      <a16:colId xmlns:a16="http://schemas.microsoft.com/office/drawing/2014/main" val="20004"/>
                    </a:ext>
                  </a:extLst>
                </a:gridCol>
                <a:gridCol w="1685887">
                  <a:extLst>
                    <a:ext uri="{9D8B030D-6E8A-4147-A177-3AD203B41FA5}">
                      <a16:colId xmlns:a16="http://schemas.microsoft.com/office/drawing/2014/main" val="20005"/>
                    </a:ext>
                  </a:extLst>
                </a:gridCol>
                <a:gridCol w="1685887">
                  <a:extLst>
                    <a:ext uri="{9D8B030D-6E8A-4147-A177-3AD203B41FA5}">
                      <a16:colId xmlns:a16="http://schemas.microsoft.com/office/drawing/2014/main" val="20006"/>
                    </a:ext>
                  </a:extLst>
                </a:gridCol>
              </a:tblGrid>
              <a:tr h="2084578">
                <a:tc>
                  <a:txBody>
                    <a:bodyPr/>
                    <a:lstStyle/>
                    <a:p>
                      <a:pPr algn="just">
                        <a:spcAft>
                          <a:spcPts val="0"/>
                        </a:spcAft>
                      </a:pPr>
                      <a:r>
                        <a:rPr lang="zh-CN" sz="2800" kern="100">
                          <a:effectLst/>
                        </a:rPr>
                        <a:t>主码</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列名</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数据类型</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宽度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小数位</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空否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备注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84578">
                <a:tc>
                  <a:txBody>
                    <a:bodyPr/>
                    <a:lstStyle/>
                    <a:p>
                      <a:pPr algn="just">
                        <a:spcAft>
                          <a:spcPts val="0"/>
                        </a:spcAft>
                      </a:pPr>
                      <a:r>
                        <a:rPr lang="en-US" sz="2800" kern="100">
                          <a:effectLst/>
                        </a:rPr>
                        <a:t>Pk</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Sum</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Int</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 </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 </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Y</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a:effectLst/>
                        </a:rPr>
                        <a:t>公告总数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基本流程：</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759707" y="0"/>
          <a:ext cx="8539663" cy="8431613"/>
        </p:xfrm>
        <a:graphic>
          <a:graphicData uri="http://schemas.openxmlformats.org/presentationml/2006/ole">
            <mc:AlternateContent xmlns:mc="http://schemas.openxmlformats.org/markup-compatibility/2006">
              <mc:Choice xmlns:v="urn:schemas-microsoft-com:vml" Requires="v">
                <p:oleObj spid="_x0000_s31752" name="Visio" r:id="rId4" imgW="6716395" imgH="6078855" progId="Visio.Drawing.15">
                  <p:embed/>
                </p:oleObj>
              </mc:Choice>
              <mc:Fallback>
                <p:oleObj name="Visio" r:id="rId4" imgW="6716395" imgH="607885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9707" y="0"/>
                        <a:ext cx="8539663" cy="8431613"/>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6755"/>
          </a:xfrm>
          <a:prstGeom prst="rect">
            <a:avLst/>
          </a:prstGeom>
        </p:spPr>
        <p:txBody>
          <a:bodyPr wrap="square">
            <a:spAutoFit/>
          </a:bodyPr>
          <a:lstStyle/>
          <a:p>
            <a:r>
              <a:rPr lang="en-US" altLang="zh-CN" sz="2000" dirty="0"/>
              <a:t>Part One</a:t>
            </a:r>
          </a:p>
          <a:p>
            <a:r>
              <a:rPr lang="zh-CN" altLang="en-US" sz="2000" dirty="0" smtClean="0"/>
              <a:t>程序清单概况</a:t>
            </a:r>
            <a:endParaRPr lang="zh-CN" altLang="en-US" sz="2000" dirty="0"/>
          </a:p>
        </p:txBody>
      </p:sp>
      <p:pic>
        <p:nvPicPr>
          <p:cNvPr id="9" name="图片 8"/>
          <p:cNvPicPr>
            <a:picLocks noChangeAspect="1"/>
          </p:cNvPicPr>
          <p:nvPr/>
        </p:nvPicPr>
        <p:blipFill>
          <a:blip r:embed="rId3"/>
          <a:stretch>
            <a:fillRect/>
          </a:stretch>
        </p:blipFill>
        <p:spPr>
          <a:xfrm>
            <a:off x="994832" y="1259870"/>
            <a:ext cx="3526367" cy="5576359"/>
          </a:xfrm>
          <a:prstGeom prst="rect">
            <a:avLst/>
          </a:prstGeom>
        </p:spPr>
      </p:pic>
      <p:sp>
        <p:nvSpPr>
          <p:cNvPr id="11" name="矩形 10"/>
          <p:cNvSpPr/>
          <p:nvPr/>
        </p:nvSpPr>
        <p:spPr>
          <a:xfrm>
            <a:off x="1368168" y="1150466"/>
            <a:ext cx="10823832" cy="6924973"/>
          </a:xfrm>
          <a:prstGeom prst="rect">
            <a:avLst/>
          </a:prstGeom>
        </p:spPr>
        <p:txBody>
          <a:bodyPr wrap="square">
            <a:spAutoFit/>
          </a:bodyPr>
          <a:lstStyle/>
          <a:p>
            <a:pPr algn="ctr"/>
            <a:r>
              <a:rPr lang="en-US" altLang="zh-CN" sz="1700" b="1" dirty="0" smtClean="0">
                <a:sym typeface="+mn-ea"/>
              </a:rPr>
              <a:t>--------------------------------------=----------------------</a:t>
            </a:r>
            <a:r>
              <a:rPr lang="zh-CN" altLang="en-US" sz="1700" b="1" dirty="0" smtClean="0">
                <a:sym typeface="+mn-ea"/>
              </a:rPr>
              <a:t>云函数模块</a:t>
            </a:r>
            <a:endParaRPr lang="en-US" altLang="zh-CN" sz="1700" b="1" dirty="0" smtClean="0">
              <a:sym typeface="+mn-ea"/>
            </a:endParaRPr>
          </a:p>
          <a:p>
            <a:pPr algn="ctr"/>
            <a:endParaRPr lang="en-US" altLang="zh-CN" sz="1700" b="1" dirty="0" smtClean="0">
              <a:sym typeface="+mn-ea"/>
            </a:endParaRPr>
          </a:p>
          <a:p>
            <a:pPr algn="ctr"/>
            <a:r>
              <a:rPr lang="en-US" altLang="zh-CN" sz="1700" b="1" dirty="0" smtClean="0">
                <a:sym typeface="+mn-ea"/>
              </a:rPr>
              <a:t>----------------------------------------------------------------</a:t>
            </a:r>
            <a:r>
              <a:rPr lang="zh-CN" altLang="en-US" sz="1700" b="1" dirty="0" smtClean="0">
                <a:sym typeface="+mn-ea"/>
              </a:rPr>
              <a:t>外部组件</a:t>
            </a:r>
            <a:endParaRPr lang="en-US" altLang="zh-CN" sz="1700" b="1" dirty="0" smtClean="0">
              <a:sym typeface="+mn-ea"/>
            </a:endParaRPr>
          </a:p>
          <a:p>
            <a:pPr algn="ctr"/>
            <a:r>
              <a:rPr lang="en-US" altLang="zh-CN" sz="1700" b="1" dirty="0" smtClean="0">
                <a:sym typeface="+mn-ea"/>
              </a:rPr>
              <a:t>------------------------------------------------------------</a:t>
            </a:r>
            <a:r>
              <a:rPr lang="zh-CN" altLang="en-US" sz="1700" b="1" dirty="0" smtClean="0">
                <a:sym typeface="+mn-ea"/>
              </a:rPr>
              <a:t>腾讯地图组件</a:t>
            </a:r>
            <a:endParaRPr lang="en-US" altLang="zh-CN" sz="1700" b="1" dirty="0" smtClean="0">
              <a:sym typeface="+mn-ea"/>
            </a:endParaRPr>
          </a:p>
          <a:p>
            <a:pPr algn="ctr"/>
            <a:r>
              <a:rPr lang="en-US" altLang="zh-CN" sz="1700" b="1" dirty="0" smtClean="0">
                <a:sym typeface="+mn-ea"/>
              </a:rPr>
              <a:t>----------------------------------------------------------------------</a:t>
            </a:r>
            <a:r>
              <a:rPr lang="zh-CN" altLang="en-US" sz="1700" b="1" dirty="0" smtClean="0">
                <a:sym typeface="+mn-ea"/>
              </a:rPr>
              <a:t>页面</a:t>
            </a:r>
            <a:endParaRPr lang="en-US" altLang="zh-CN" sz="1700" b="1" dirty="0" smtClean="0">
              <a:sym typeface="+mn-ea"/>
            </a:endParaRPr>
          </a:p>
          <a:p>
            <a:pPr algn="ctr"/>
            <a:r>
              <a:rPr lang="en-US" altLang="zh-CN" sz="1700" b="1" dirty="0" smtClean="0">
                <a:sym typeface="+mn-ea"/>
              </a:rPr>
              <a:t>-------------------------------------------------------------</a:t>
            </a:r>
            <a:r>
              <a:rPr lang="zh-CN" altLang="en-US" sz="1700" b="1" dirty="0" smtClean="0">
                <a:sym typeface="+mn-ea"/>
              </a:rPr>
              <a:t>更改个人信息</a:t>
            </a:r>
            <a:r>
              <a:rPr lang="en-US" altLang="zh-CN" sz="1700" b="1" dirty="0" smtClean="0">
                <a:sym typeface="+mn-ea"/>
              </a:rPr>
              <a:t/>
            </a:r>
            <a:br>
              <a:rPr lang="en-US" altLang="zh-CN" sz="1700" b="1" dirty="0" smtClean="0">
                <a:sym typeface="+mn-ea"/>
              </a:rPr>
            </a:br>
            <a:r>
              <a:rPr lang="en-US" altLang="zh-CN" b="1" dirty="0" smtClean="0">
                <a:sym typeface="+mn-ea"/>
              </a:rPr>
              <a:t>-----------------------------------------------------</a:t>
            </a:r>
            <a:r>
              <a:rPr lang="zh-CN" altLang="en-US" b="1" dirty="0" smtClean="0">
                <a:sym typeface="+mn-ea"/>
              </a:rPr>
              <a:t>球场详细信息页面</a:t>
            </a:r>
            <a:endParaRPr lang="en-US" altLang="zh-CN" b="1" dirty="0" smtClean="0">
              <a:sym typeface="+mn-ea"/>
            </a:endParaRPr>
          </a:p>
          <a:p>
            <a:pPr algn="ctr"/>
            <a:r>
              <a:rPr lang="en-US" altLang="zh-CN" b="1" dirty="0" smtClean="0">
                <a:sym typeface="+mn-ea"/>
              </a:rPr>
              <a:t>-----------------------------------------------</a:t>
            </a:r>
            <a:r>
              <a:rPr lang="zh-CN" altLang="en-US" b="1" dirty="0" smtClean="0">
                <a:sym typeface="+mn-ea"/>
              </a:rPr>
              <a:t>填充球场详细信息新页面</a:t>
            </a:r>
            <a:endParaRPr lang="en-US" altLang="zh-CN" b="1" dirty="0" smtClean="0">
              <a:sym typeface="+mn-ea"/>
            </a:endParaRPr>
          </a:p>
          <a:p>
            <a:pPr algn="ctr"/>
            <a:r>
              <a:rPr lang="en-US" altLang="zh-CN" b="1" dirty="0" smtClean="0">
                <a:sym typeface="+mn-ea"/>
              </a:rPr>
              <a:t>------------------------------------------------------------</a:t>
            </a:r>
            <a:r>
              <a:rPr lang="zh-CN" altLang="en-US" b="1" dirty="0" smtClean="0">
                <a:sym typeface="+mn-ea"/>
              </a:rPr>
              <a:t>探索页面</a:t>
            </a:r>
            <a:endParaRPr lang="en-US" altLang="zh-CN" b="1" dirty="0" smtClean="0">
              <a:sym typeface="+mn-ea"/>
            </a:endParaRPr>
          </a:p>
          <a:p>
            <a:pPr algn="ctr"/>
            <a:r>
              <a:rPr lang="en-US" altLang="zh-CN" b="1" dirty="0" smtClean="0">
                <a:sym typeface="+mn-ea"/>
              </a:rPr>
              <a:t>-----------------------------------------------------------</a:t>
            </a:r>
            <a:r>
              <a:rPr lang="zh-CN" altLang="en-US" b="1" dirty="0" smtClean="0">
                <a:sym typeface="+mn-ea"/>
              </a:rPr>
              <a:t>群组页面</a:t>
            </a:r>
            <a:endParaRPr lang="en-US" altLang="zh-CN" b="1" dirty="0" smtClean="0">
              <a:sym typeface="+mn-ea"/>
            </a:endParaRPr>
          </a:p>
          <a:p>
            <a:pPr algn="ctr"/>
            <a:r>
              <a:rPr lang="en-US" altLang="zh-CN" b="1" dirty="0" smtClean="0">
                <a:sym typeface="+mn-ea"/>
              </a:rPr>
              <a:t>-----------------------------------------------------</a:t>
            </a:r>
            <a:r>
              <a:rPr lang="zh-CN" altLang="en-US" b="1" dirty="0" smtClean="0">
                <a:sym typeface="+mn-ea"/>
              </a:rPr>
              <a:t>非组织者群组页面</a:t>
            </a:r>
            <a:endParaRPr lang="en-US" altLang="zh-CN" b="1" dirty="0" smtClean="0">
              <a:sym typeface="+mn-ea"/>
            </a:endParaRPr>
          </a:p>
          <a:p>
            <a:pPr algn="ctr"/>
            <a:r>
              <a:rPr lang="en-US" altLang="zh-CN" b="1" dirty="0" smtClean="0">
                <a:sym typeface="+mn-ea"/>
              </a:rPr>
              <a:t>-------------------------------------------------------</a:t>
            </a:r>
            <a:r>
              <a:rPr lang="zh-CN" altLang="en-US" b="1" dirty="0" smtClean="0">
                <a:sym typeface="+mn-ea"/>
              </a:rPr>
              <a:t>创建公告页面</a:t>
            </a:r>
            <a:endParaRPr lang="en-US" altLang="zh-CN" b="1" dirty="0" smtClean="0">
              <a:sym typeface="+mn-ea"/>
            </a:endParaRPr>
          </a:p>
          <a:p>
            <a:pPr algn="ctr"/>
            <a:r>
              <a:rPr lang="en-US" altLang="zh-CN" b="1" dirty="0" smtClean="0">
                <a:sym typeface="+mn-ea"/>
              </a:rPr>
              <a:t>--------------------------------------------------------</a:t>
            </a:r>
            <a:r>
              <a:rPr lang="zh-CN" altLang="en-US" b="1" dirty="0" smtClean="0">
                <a:sym typeface="+mn-ea"/>
              </a:rPr>
              <a:t>我的页面</a:t>
            </a:r>
            <a:endParaRPr lang="en-US" altLang="zh-CN" b="1" dirty="0" smtClean="0">
              <a:sym typeface="+mn-ea"/>
            </a:endParaRPr>
          </a:p>
          <a:p>
            <a:pPr algn="ctr"/>
            <a:r>
              <a:rPr lang="en-US" altLang="zh-CN" b="1" dirty="0" smtClean="0">
                <a:sym typeface="+mn-ea"/>
              </a:rPr>
              <a:t>-------------------------------------------------------</a:t>
            </a:r>
            <a:r>
              <a:rPr lang="zh-CN" altLang="en-US" b="1" dirty="0" smtClean="0">
                <a:sym typeface="+mn-ea"/>
              </a:rPr>
              <a:t>组织者页面</a:t>
            </a:r>
            <a:endParaRPr lang="en-US" altLang="zh-CN" b="1" dirty="0" smtClean="0">
              <a:sym typeface="+mn-ea"/>
            </a:endParaRPr>
          </a:p>
          <a:p>
            <a:pPr algn="ctr"/>
            <a:r>
              <a:rPr lang="en-US" altLang="zh-CN" b="1" dirty="0" smtClean="0">
                <a:sym typeface="+mn-ea"/>
              </a:rPr>
              <a:t>----------------------------------------------------------------</a:t>
            </a:r>
            <a:r>
              <a:rPr lang="zh-CN" altLang="en-US" b="1" dirty="0" smtClean="0">
                <a:sym typeface="+mn-ea"/>
              </a:rPr>
              <a:t>图标</a:t>
            </a:r>
            <a:endParaRPr lang="en-US" altLang="zh-CN" b="1" dirty="0" smtClean="0">
              <a:sym typeface="+mn-ea"/>
            </a:endParaRPr>
          </a:p>
          <a:p>
            <a:pPr algn="ctr"/>
            <a:r>
              <a:rPr lang="en-US" altLang="zh-CN" b="1" dirty="0" smtClean="0">
                <a:sym typeface="+mn-ea"/>
              </a:rPr>
              <a:t>------------------------------------------------------------</a:t>
            </a:r>
            <a:r>
              <a:rPr lang="zh-CN" altLang="en-US" b="1" dirty="0" smtClean="0">
                <a:sym typeface="+mn-ea"/>
              </a:rPr>
              <a:t>总体</a:t>
            </a:r>
            <a:r>
              <a:rPr lang="en-US" altLang="zh-CN" b="1" dirty="0" err="1" smtClean="0">
                <a:sym typeface="+mn-ea"/>
              </a:rPr>
              <a:t>js</a:t>
            </a:r>
            <a:r>
              <a:rPr lang="zh-CN" altLang="en-US" b="1" dirty="0" smtClean="0">
                <a:sym typeface="+mn-ea"/>
              </a:rPr>
              <a:t>文件</a:t>
            </a:r>
            <a:endParaRPr lang="en-US" altLang="zh-CN" b="1" dirty="0" smtClean="0">
              <a:sym typeface="+mn-ea"/>
            </a:endParaRPr>
          </a:p>
          <a:p>
            <a:pPr algn="ctr"/>
            <a:r>
              <a:rPr lang="en-US" altLang="zh-CN" b="1" dirty="0" smtClean="0">
                <a:sym typeface="+mn-ea"/>
              </a:rPr>
              <a:t>-----------------------------------------------------</a:t>
            </a:r>
            <a:r>
              <a:rPr lang="zh-CN" altLang="en-US" b="1" dirty="0" smtClean="0">
                <a:sym typeface="+mn-ea"/>
              </a:rPr>
              <a:t>总体</a:t>
            </a:r>
            <a:r>
              <a:rPr lang="en-US" altLang="zh-CN" b="1" dirty="0" err="1" smtClean="0">
                <a:sym typeface="+mn-ea"/>
              </a:rPr>
              <a:t>json</a:t>
            </a:r>
            <a:r>
              <a:rPr lang="zh-CN" altLang="en-US" b="1" dirty="0" smtClean="0">
                <a:sym typeface="+mn-ea"/>
              </a:rPr>
              <a:t>配置文件</a:t>
            </a:r>
            <a:endParaRPr lang="en-US" altLang="zh-CN" b="1" dirty="0" smtClean="0">
              <a:sym typeface="+mn-ea"/>
            </a:endParaRPr>
          </a:p>
          <a:p>
            <a:pPr algn="ctr"/>
            <a:r>
              <a:rPr lang="en-US" altLang="zh-CN" b="1" dirty="0" smtClean="0">
                <a:sym typeface="+mn-ea"/>
              </a:rPr>
              <a:t>---------</a:t>
            </a:r>
            <a:r>
              <a:rPr lang="en-US" altLang="zh-CN" b="1" dirty="0">
                <a:sym typeface="+mn-ea"/>
              </a:rPr>
              <a:t>---</a:t>
            </a:r>
            <a:r>
              <a:rPr lang="en-US" altLang="zh-CN" b="1" dirty="0" smtClean="0">
                <a:sym typeface="+mn-ea"/>
              </a:rPr>
              <a:t>-----------------------------------------------------</a:t>
            </a:r>
            <a:r>
              <a:rPr lang="zh-CN" altLang="en-US" b="1" dirty="0" smtClean="0">
                <a:sym typeface="+mn-ea"/>
              </a:rPr>
              <a:t>总体样式文件</a:t>
            </a:r>
            <a:endParaRPr lang="en-US" altLang="zh-CN" b="1" dirty="0" smtClean="0">
              <a:sym typeface="+mn-ea"/>
            </a:endParaRPr>
          </a:p>
          <a:p>
            <a:pPr algn="ctr"/>
            <a:endParaRPr lang="zh-CN" altLang="en-US" b="1" dirty="0"/>
          </a:p>
          <a:p>
            <a:pPr algn="ctr"/>
            <a:endParaRPr lang="zh-CN" altLang="en-US" b="1" dirty="0"/>
          </a:p>
          <a:p>
            <a:pPr algn="ctr"/>
            <a:endParaRPr lang="zh-CN" altLang="en-US" b="1" dirty="0"/>
          </a:p>
          <a:p>
            <a:pPr algn="ctr"/>
            <a:endParaRPr lang="zh-CN" altLang="en-US" b="1" dirty="0"/>
          </a:p>
          <a:p>
            <a:pPr algn="ctr"/>
            <a:endParaRPr lang="zh-CN" altLang="en-US" b="1" dirty="0"/>
          </a:p>
          <a:p>
            <a:pPr algn="ctr"/>
            <a:endParaRPr lang="zh-CN" altLang="en-US" b="1" dirty="0"/>
          </a:p>
          <a:p>
            <a:pPr algn="ct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a:latin typeface="Calibri" panose="020F0502020204030204" pitchFamily="34" charset="0"/>
                <a:ea typeface="宋体" panose="02010600030101010101" pitchFamily="2" charset="-122"/>
                <a:cs typeface="Times New Roman" panose="02020603050405020304" pitchFamily="18" charset="0"/>
              </a:rPr>
              <a:t>进度</a:t>
            </a: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0" y="2554344"/>
            <a:ext cx="3506106" cy="3785652"/>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与原计划相比，我组大部分的时间都能按照原计划进行，但是在最后代码实现及系统测试报告编写的过程中，我们组还是存在进度延后的问题，因为使用</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JS</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语言编写微信小程序对我们来说还是一件较难实现的事情，所以发生延后</a:t>
            </a:r>
          </a:p>
        </p:txBody>
      </p:sp>
      <p:pic>
        <p:nvPicPr>
          <p:cNvPr id="4" name="图片 3"/>
          <p:cNvPicPr>
            <a:picLocks noChangeAspect="1"/>
          </p:cNvPicPr>
          <p:nvPr/>
        </p:nvPicPr>
        <p:blipFill>
          <a:blip r:embed="rId3"/>
          <a:stretch>
            <a:fillRect/>
          </a:stretch>
        </p:blipFill>
        <p:spPr>
          <a:xfrm>
            <a:off x="5295900" y="-208915"/>
            <a:ext cx="5014595" cy="3161030"/>
          </a:xfrm>
          <a:prstGeom prst="rect">
            <a:avLst/>
          </a:prstGeom>
        </p:spPr>
      </p:pic>
      <p:pic>
        <p:nvPicPr>
          <p:cNvPr id="6" name="图片 5"/>
          <p:cNvPicPr>
            <a:picLocks noChangeAspect="1"/>
          </p:cNvPicPr>
          <p:nvPr/>
        </p:nvPicPr>
        <p:blipFill>
          <a:blip r:embed="rId4"/>
          <a:stretch>
            <a:fillRect/>
          </a:stretch>
        </p:blipFill>
        <p:spPr>
          <a:xfrm>
            <a:off x="5295900" y="2952115"/>
            <a:ext cx="5224780" cy="3615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费用：</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3020786" y="-4"/>
          <a:ext cx="8490859" cy="6715043"/>
        </p:xfrm>
        <a:graphic>
          <a:graphicData uri="http://schemas.openxmlformats.org/drawingml/2006/table">
            <a:tbl>
              <a:tblPr firstRow="1" firstCol="1" bandRow="1">
                <a:tableStyleId>{5C22544A-7EE6-4342-B048-85BDC9FD1C3A}</a:tableStyleId>
              </a:tblPr>
              <a:tblGrid>
                <a:gridCol w="2182333">
                  <a:extLst>
                    <a:ext uri="{9D8B030D-6E8A-4147-A177-3AD203B41FA5}">
                      <a16:colId xmlns:a16="http://schemas.microsoft.com/office/drawing/2014/main" val="20000"/>
                    </a:ext>
                  </a:extLst>
                </a:gridCol>
                <a:gridCol w="340964">
                  <a:extLst>
                    <a:ext uri="{9D8B030D-6E8A-4147-A177-3AD203B41FA5}">
                      <a16:colId xmlns:a16="http://schemas.microsoft.com/office/drawing/2014/main" val="20001"/>
                    </a:ext>
                  </a:extLst>
                </a:gridCol>
                <a:gridCol w="340964">
                  <a:extLst>
                    <a:ext uri="{9D8B030D-6E8A-4147-A177-3AD203B41FA5}">
                      <a16:colId xmlns:a16="http://schemas.microsoft.com/office/drawing/2014/main" val="20002"/>
                    </a:ext>
                  </a:extLst>
                </a:gridCol>
                <a:gridCol w="340964">
                  <a:extLst>
                    <a:ext uri="{9D8B030D-6E8A-4147-A177-3AD203B41FA5}">
                      <a16:colId xmlns:a16="http://schemas.microsoft.com/office/drawing/2014/main" val="20003"/>
                    </a:ext>
                  </a:extLst>
                </a:gridCol>
                <a:gridCol w="2182333">
                  <a:extLst>
                    <a:ext uri="{9D8B030D-6E8A-4147-A177-3AD203B41FA5}">
                      <a16:colId xmlns:a16="http://schemas.microsoft.com/office/drawing/2014/main" val="20004"/>
                    </a:ext>
                  </a:extLst>
                </a:gridCol>
                <a:gridCol w="3103301">
                  <a:extLst>
                    <a:ext uri="{9D8B030D-6E8A-4147-A177-3AD203B41FA5}">
                      <a16:colId xmlns:a16="http://schemas.microsoft.com/office/drawing/2014/main" val="20005"/>
                    </a:ext>
                  </a:extLst>
                </a:gridCol>
              </a:tblGrid>
              <a:tr h="538415">
                <a:tc gridSpan="5">
                  <a:txBody>
                    <a:bodyPr/>
                    <a:lstStyle/>
                    <a:p>
                      <a:r>
                        <a:rPr lang="zh-CN" sz="3200">
                          <a:effectLst/>
                        </a:rPr>
                        <a:t>设备项目</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r>
                        <a:rPr lang="zh-CN" sz="3200">
                          <a:effectLst/>
                        </a:rPr>
                        <a:t>金额（元）</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10000"/>
                  </a:ext>
                </a:extLst>
              </a:tr>
              <a:tr h="576749">
                <a:tc rowSpan="2">
                  <a:txBody>
                    <a:bodyPr/>
                    <a:lstStyle/>
                    <a:p>
                      <a:r>
                        <a:rPr lang="zh-CN" sz="1400">
                          <a:effectLst/>
                        </a:rPr>
                        <a:t>个人所需</a:t>
                      </a:r>
                      <a:r>
                        <a:rPr lang="en-US" sz="1400">
                          <a:effectLst/>
                        </a:rPr>
                        <a:t>pc</a:t>
                      </a:r>
                      <a:r>
                        <a:rPr lang="zh-CN" sz="1400">
                          <a:effectLst/>
                        </a:rPr>
                        <a:t>机</a:t>
                      </a:r>
                      <a:r>
                        <a:rPr lang="en-US" sz="1400">
                          <a:effectLst/>
                        </a:rPr>
                        <a:t>4</a:t>
                      </a:r>
                      <a:r>
                        <a:rPr lang="zh-CN" sz="1400">
                          <a:effectLst/>
                        </a:rPr>
                        <a:t>台</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gridSpan="4">
                  <a:txBody>
                    <a:bodyPr/>
                    <a:lstStyle/>
                    <a:p>
                      <a:r>
                        <a:rPr lang="en-US" sz="1400">
                          <a:effectLst/>
                        </a:rPr>
                        <a:t>3</a:t>
                      </a:r>
                      <a:r>
                        <a:rPr lang="zh-CN" sz="1400">
                          <a:effectLst/>
                        </a:rPr>
                        <a:t>台笔记本，支持系统：</a:t>
                      </a:r>
                      <a:r>
                        <a:rPr lang="en-US" sz="1400">
                          <a:effectLst/>
                        </a:rPr>
                        <a:t>windows</a:t>
                      </a:r>
                      <a:r>
                        <a:rPr lang="zh-CN" sz="1400">
                          <a:effectLst/>
                        </a:rPr>
                        <a:t>、</a:t>
                      </a:r>
                      <a:r>
                        <a:rPr lang="en-US" sz="1400">
                          <a:effectLst/>
                        </a:rPr>
                        <a:t>linux</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p>
                  </a:txBody>
                  <a:tcPr/>
                </a:tc>
                <a:tc hMerge="1">
                  <a:txBody>
                    <a:bodyPr/>
                    <a:lstStyle/>
                    <a:p>
                      <a:endParaRPr lang="zh-CN"/>
                    </a:p>
                  </a:txBody>
                  <a:tcPr/>
                </a:tc>
                <a:tc hMerge="1">
                  <a:txBody>
                    <a:bodyPr/>
                    <a:lstStyle/>
                    <a:p>
                      <a:endParaRPr lang="zh-CN"/>
                    </a:p>
                  </a:txBody>
                  <a:tcPr/>
                </a:tc>
                <a:tc rowSpan="2">
                  <a:txBody>
                    <a:bodyPr/>
                    <a:lstStyle/>
                    <a:p>
                      <a:r>
                        <a:rPr lang="en-US" sz="1400">
                          <a:effectLst/>
                        </a:rPr>
                        <a:t>0</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10001"/>
                  </a:ext>
                </a:extLst>
              </a:tr>
              <a:tr h="512422">
                <a:tc vMerge="1">
                  <a:txBody>
                    <a:bodyPr/>
                    <a:lstStyle/>
                    <a:p>
                      <a:endParaRPr lang="zh-CN"/>
                    </a:p>
                  </a:txBody>
                  <a:tcPr/>
                </a:tc>
                <a:tc gridSpan="4">
                  <a:txBody>
                    <a:bodyPr/>
                    <a:lstStyle/>
                    <a:p>
                      <a:r>
                        <a:rPr lang="en-US" sz="1400">
                          <a:effectLst/>
                        </a:rPr>
                        <a:t>1</a:t>
                      </a:r>
                      <a:r>
                        <a:rPr lang="zh-CN" sz="1400">
                          <a:effectLst/>
                        </a:rPr>
                        <a:t>台</a:t>
                      </a:r>
                      <a:r>
                        <a:rPr lang="en-US" sz="1400">
                          <a:effectLst/>
                        </a:rPr>
                        <a:t>mac</a:t>
                      </a:r>
                      <a:r>
                        <a:rPr lang="zh-CN" sz="1400">
                          <a:effectLst/>
                        </a:rPr>
                        <a:t>，支持系统：</a:t>
                      </a:r>
                      <a:r>
                        <a:rPr lang="en-US" sz="1400">
                          <a:effectLst/>
                        </a:rPr>
                        <a:t>ios</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p>
                  </a:txBody>
                  <a:tcPr/>
                </a:tc>
                <a:tc hMerge="1">
                  <a:txBody>
                    <a:bodyPr/>
                    <a:lstStyle/>
                    <a:p>
                      <a:endParaRPr lang="zh-CN"/>
                    </a:p>
                  </a:txBody>
                  <a:tcPr/>
                </a:tc>
                <a:tc h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576749">
                <a:tc rowSpan="2" gridSpan="3">
                  <a:txBody>
                    <a:bodyPr/>
                    <a:lstStyle/>
                    <a:p>
                      <a:r>
                        <a:rPr lang="zh-CN" sz="1400">
                          <a:effectLst/>
                        </a:rPr>
                        <a:t>项目所需测试用手机</a:t>
                      </a:r>
                      <a:r>
                        <a:rPr lang="en-US" sz="1400">
                          <a:effectLst/>
                        </a:rPr>
                        <a:t>3</a:t>
                      </a:r>
                      <a:r>
                        <a:rPr lang="zh-CN" sz="1400">
                          <a:effectLst/>
                        </a:rPr>
                        <a:t>台</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rowSpan="2" hMerge="1">
                  <a:txBody>
                    <a:bodyPr/>
                    <a:lstStyle/>
                    <a:p>
                      <a:endParaRPr lang="zh-CN"/>
                    </a:p>
                  </a:txBody>
                  <a:tcPr/>
                </a:tc>
                <a:tc rowSpan="2" hMerge="1">
                  <a:txBody>
                    <a:bodyPr/>
                    <a:lstStyle/>
                    <a:p>
                      <a:endParaRPr lang="zh-CN"/>
                    </a:p>
                  </a:txBody>
                  <a:tcPr/>
                </a:tc>
                <a:tc gridSpan="2">
                  <a:txBody>
                    <a:bodyPr/>
                    <a:lstStyle/>
                    <a:p>
                      <a:r>
                        <a:rPr lang="en-US" sz="1400">
                          <a:effectLst/>
                        </a:rPr>
                        <a:t>2</a:t>
                      </a:r>
                      <a:r>
                        <a:rPr lang="zh-CN" sz="1400">
                          <a:effectLst/>
                        </a:rPr>
                        <a:t>部手机，支持系统：</a:t>
                      </a:r>
                      <a:r>
                        <a:rPr lang="en-US" sz="1400">
                          <a:effectLst/>
                        </a:rPr>
                        <a:t>Android</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p>
                  </a:txBody>
                  <a:tcPr/>
                </a:tc>
                <a:tc rowSpan="2">
                  <a:txBody>
                    <a:bodyPr/>
                    <a:lstStyle/>
                    <a:p>
                      <a:r>
                        <a:rPr lang="en-US" sz="1400">
                          <a:effectLst/>
                        </a:rPr>
                        <a:t>0</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10003"/>
                  </a:ext>
                </a:extLst>
              </a:tr>
              <a:tr h="576749">
                <a:tc gridSpan="3" vMerge="1">
                  <a:txBody>
                    <a:bodyPr/>
                    <a:lstStyle/>
                    <a:p>
                      <a:endParaRPr lang="zh-CN"/>
                    </a:p>
                  </a:txBody>
                  <a:tcPr/>
                </a:tc>
                <a:tc hMerge="1" vMerge="1">
                  <a:txBody>
                    <a:bodyPr/>
                    <a:lstStyle/>
                    <a:p>
                      <a:endParaRPr lang="zh-CN"/>
                    </a:p>
                  </a:txBody>
                  <a:tcPr/>
                </a:tc>
                <a:tc hMerge="1" vMerge="1">
                  <a:txBody>
                    <a:bodyPr/>
                    <a:lstStyle/>
                    <a:p>
                      <a:endParaRPr lang="zh-CN"/>
                    </a:p>
                  </a:txBody>
                  <a:tcPr/>
                </a:tc>
                <a:tc gridSpan="2">
                  <a:txBody>
                    <a:bodyPr/>
                    <a:lstStyle/>
                    <a:p>
                      <a:r>
                        <a:rPr lang="zh-CN" sz="1400">
                          <a:effectLst/>
                        </a:rPr>
                        <a:t>一部苹果手机，支持系统：</a:t>
                      </a:r>
                      <a:r>
                        <a:rPr lang="en-US" sz="1400">
                          <a:effectLst/>
                        </a:rPr>
                        <a:t>ios</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p>
                  </a:txBody>
                  <a:tcPr/>
                </a:tc>
                <a:tc vMerge="1">
                  <a:txBody>
                    <a:bodyPr/>
                    <a:lstStyle/>
                    <a:p>
                      <a:endParaRPr lang="zh-CN"/>
                    </a:p>
                  </a:txBody>
                  <a:tcPr/>
                </a:tc>
                <a:extLst>
                  <a:ext uri="{0D108BD9-81ED-4DB2-BD59-A6C34878D82A}">
                    <a16:rowId xmlns:a16="http://schemas.microsoft.com/office/drawing/2014/main" val="10004"/>
                  </a:ext>
                </a:extLst>
              </a:tr>
              <a:tr h="892536">
                <a:tc gridSpan="2">
                  <a:txBody>
                    <a:bodyPr/>
                    <a:lstStyle/>
                    <a:p>
                      <a:r>
                        <a:rPr lang="zh-CN" sz="1400">
                          <a:effectLst/>
                        </a:rPr>
                        <a:t>项目所需服务器租用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p>
                  </a:txBody>
                  <a:tcPr/>
                </a:tc>
                <a:tc gridSpan="3">
                  <a:txBody>
                    <a:bodyPr/>
                    <a:lstStyle/>
                    <a:p>
                      <a:r>
                        <a:rPr lang="zh-CN" sz="1400">
                          <a:effectLst/>
                        </a:rPr>
                        <a:t>使用的服务器：腾讯学生服务器，时长</a:t>
                      </a:r>
                      <a:r>
                        <a:rPr lang="en-US" sz="1400">
                          <a:effectLst/>
                        </a:rPr>
                        <a:t>3</a:t>
                      </a:r>
                      <a:r>
                        <a:rPr lang="zh-CN" sz="1400">
                          <a:effectLst/>
                        </a:rPr>
                        <a:t>个月</a:t>
                      </a:r>
                    </a:p>
                    <a:p>
                      <a:r>
                        <a:rPr lang="en-US" sz="1400">
                          <a:effectLst/>
                        </a:rPr>
                        <a:t> </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p>
                  </a:txBody>
                  <a:tcPr/>
                </a:tc>
                <a:tc hMerge="1">
                  <a:txBody>
                    <a:bodyPr/>
                    <a:lstStyle/>
                    <a:p>
                      <a:endParaRPr lang="zh-CN"/>
                    </a:p>
                  </a:txBody>
                  <a:tcPr/>
                </a:tc>
                <a:tc>
                  <a:txBody>
                    <a:bodyPr/>
                    <a:lstStyle/>
                    <a:p>
                      <a:r>
                        <a:rPr lang="en-US" sz="1400">
                          <a:effectLst/>
                        </a:rPr>
                        <a:t>30+8</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10005"/>
                  </a:ext>
                </a:extLst>
              </a:tr>
              <a:tr h="372804">
                <a:tc rowSpan="6" gridSpan="4">
                  <a:txBody>
                    <a:bodyPr/>
                    <a:lstStyle/>
                    <a:p>
                      <a:r>
                        <a:rPr lang="zh-CN" sz="1400">
                          <a:effectLst/>
                        </a:rPr>
                        <a:t>项目用到的软件</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rowSpan="6" hMerge="1">
                  <a:txBody>
                    <a:bodyPr/>
                    <a:lstStyle/>
                    <a:p>
                      <a:endParaRPr lang="zh-CN"/>
                    </a:p>
                  </a:txBody>
                  <a:tcPr/>
                </a:tc>
                <a:tc rowSpan="6" hMerge="1">
                  <a:txBody>
                    <a:bodyPr/>
                    <a:lstStyle/>
                    <a:p>
                      <a:endParaRPr lang="zh-CN"/>
                    </a:p>
                  </a:txBody>
                  <a:tcPr/>
                </a:tc>
                <a:tc rowSpan="6" hMerge="1">
                  <a:txBody>
                    <a:bodyPr/>
                    <a:lstStyle/>
                    <a:p>
                      <a:endParaRPr lang="zh-CN"/>
                    </a:p>
                  </a:txBody>
                  <a:tcPr/>
                </a:tc>
                <a:tc>
                  <a:txBody>
                    <a:bodyPr/>
                    <a:lstStyle/>
                    <a:p>
                      <a:r>
                        <a:rPr lang="en-US" sz="1400">
                          <a:effectLst/>
                        </a:rPr>
                        <a:t>GitHub Desktop</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rowSpan="6">
                  <a:txBody>
                    <a:bodyPr/>
                    <a:lstStyle/>
                    <a:p>
                      <a:r>
                        <a:rPr lang="zh-CN" sz="1400">
                          <a:effectLst/>
                        </a:rPr>
                        <a:t>总计</a:t>
                      </a:r>
                      <a:r>
                        <a:rPr lang="en-US" sz="1400">
                          <a:effectLst/>
                        </a:rPr>
                        <a:t>0</a:t>
                      </a:r>
                      <a:r>
                        <a:rPr lang="zh-CN" sz="1400">
                          <a:effectLst/>
                        </a:rPr>
                        <a:t>元</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10006"/>
                  </a:ext>
                </a:extLst>
              </a:tr>
              <a:tr h="487569">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a:txBody>
                    <a:bodyPr/>
                    <a:lstStyle/>
                    <a:p>
                      <a:r>
                        <a:rPr lang="zh-CN" sz="1400">
                          <a:effectLst/>
                        </a:rPr>
                        <a:t>微信</a:t>
                      </a:r>
                      <a:r>
                        <a:rPr lang="en-US" sz="1400">
                          <a:effectLst/>
                        </a:rPr>
                        <a:t>web</a:t>
                      </a:r>
                      <a:r>
                        <a:rPr lang="zh-CN" sz="1400">
                          <a:effectLst/>
                        </a:rPr>
                        <a:t>开发者工具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p>
                  </a:txBody>
                  <a:tcPr/>
                </a:tc>
                <a:extLst>
                  <a:ext uri="{0D108BD9-81ED-4DB2-BD59-A6C34878D82A}">
                    <a16:rowId xmlns:a16="http://schemas.microsoft.com/office/drawing/2014/main" val="10007"/>
                  </a:ext>
                </a:extLst>
              </a:tr>
              <a:tr h="372804">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a:txBody>
                    <a:bodyPr/>
                    <a:lstStyle/>
                    <a:p>
                      <a:r>
                        <a:rPr lang="en-US" sz="1400">
                          <a:effectLst/>
                        </a:rPr>
                        <a:t>Axure RP 8</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p>
                  </a:txBody>
                  <a:tcPr/>
                </a:tc>
                <a:extLst>
                  <a:ext uri="{0D108BD9-81ED-4DB2-BD59-A6C34878D82A}">
                    <a16:rowId xmlns:a16="http://schemas.microsoft.com/office/drawing/2014/main" val="10008"/>
                  </a:ext>
                </a:extLst>
              </a:tr>
              <a:tr h="487569">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a:txBody>
                    <a:bodyPr/>
                    <a:lstStyle/>
                    <a:p>
                      <a:r>
                        <a:rPr lang="en-US" sz="1400">
                          <a:effectLst/>
                        </a:rPr>
                        <a:t>Visual Studio Code</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p>
                  </a:txBody>
                  <a:tcPr/>
                </a:tc>
                <a:extLst>
                  <a:ext uri="{0D108BD9-81ED-4DB2-BD59-A6C34878D82A}">
                    <a16:rowId xmlns:a16="http://schemas.microsoft.com/office/drawing/2014/main" val="10009"/>
                  </a:ext>
                </a:extLst>
              </a:tr>
              <a:tr h="372804">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a:txBody>
                    <a:bodyPr/>
                    <a:lstStyle/>
                    <a:p>
                      <a:r>
                        <a:rPr lang="en-US" sz="1400">
                          <a:effectLst/>
                        </a:rPr>
                        <a:t>XMind 8 Update 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p>
                  </a:txBody>
                  <a:tcPr/>
                </a:tc>
                <a:extLst>
                  <a:ext uri="{0D108BD9-81ED-4DB2-BD59-A6C34878D82A}">
                    <a16:rowId xmlns:a16="http://schemas.microsoft.com/office/drawing/2014/main" val="10010"/>
                  </a:ext>
                </a:extLst>
              </a:tr>
              <a:tr h="372804">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a:txBody>
                    <a:bodyPr/>
                    <a:lstStyle/>
                    <a:p>
                      <a:r>
                        <a:rPr lang="zh-CN" sz="1400">
                          <a:effectLst/>
                        </a:rPr>
                        <a:t>…</a:t>
                      </a:r>
                      <a:r>
                        <a:rPr lang="en-US" sz="1400">
                          <a:effectLst/>
                        </a:rPr>
                        <a:t>..</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p>
                  </a:txBody>
                  <a:tcPr/>
                </a:tc>
                <a:extLst>
                  <a:ext uri="{0D108BD9-81ED-4DB2-BD59-A6C34878D82A}">
                    <a16:rowId xmlns:a16="http://schemas.microsoft.com/office/drawing/2014/main" val="10011"/>
                  </a:ext>
                </a:extLst>
              </a:tr>
              <a:tr h="538415">
                <a:tc gridSpan="5">
                  <a:txBody>
                    <a:bodyPr/>
                    <a:lstStyle/>
                    <a:p>
                      <a:r>
                        <a:rPr lang="zh-CN" sz="3200">
                          <a:effectLst/>
                        </a:rPr>
                        <a:t>总计</a:t>
                      </a:r>
                      <a:r>
                        <a:rPr lang="en-US" sz="3200">
                          <a:effectLst/>
                        </a:rPr>
                        <a:t>4</a:t>
                      </a:r>
                      <a:r>
                        <a:rPr lang="zh-CN" sz="3200">
                          <a:effectLst/>
                        </a:rPr>
                        <a:t>项</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r>
                        <a:rPr lang="zh-CN" sz="3200" dirty="0">
                          <a:effectLst/>
                        </a:rPr>
                        <a:t>共</a:t>
                      </a:r>
                      <a:r>
                        <a:rPr lang="en-US" sz="3200" dirty="0">
                          <a:effectLst/>
                        </a:rPr>
                        <a:t>38</a:t>
                      </a:r>
                      <a:r>
                        <a:rPr lang="zh-CN" sz="3200" dirty="0">
                          <a:effectLst/>
                        </a:rPr>
                        <a:t>元</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费用：</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 name="表格 1"/>
          <p:cNvGraphicFramePr>
            <a:graphicFrameLocks noGrp="1"/>
          </p:cNvGraphicFramePr>
          <p:nvPr/>
        </p:nvGraphicFramePr>
        <p:xfrm>
          <a:off x="3118757" y="2"/>
          <a:ext cx="8294915" cy="6857997"/>
        </p:xfrm>
        <a:graphic>
          <a:graphicData uri="http://schemas.openxmlformats.org/drawingml/2006/table">
            <a:tbl>
              <a:tblPr firstRow="1" bandRow="1">
                <a:tableStyleId>{5C22544A-7EE6-4342-B048-85BDC9FD1C3A}</a:tableStyleId>
              </a:tblPr>
              <a:tblGrid>
                <a:gridCol w="2121955">
                  <a:extLst>
                    <a:ext uri="{9D8B030D-6E8A-4147-A177-3AD203B41FA5}">
                      <a16:colId xmlns:a16="http://schemas.microsoft.com/office/drawing/2014/main" val="20000"/>
                    </a:ext>
                  </a:extLst>
                </a:gridCol>
                <a:gridCol w="1993351">
                  <a:extLst>
                    <a:ext uri="{9D8B030D-6E8A-4147-A177-3AD203B41FA5}">
                      <a16:colId xmlns:a16="http://schemas.microsoft.com/office/drawing/2014/main" val="20001"/>
                    </a:ext>
                  </a:extLst>
                </a:gridCol>
                <a:gridCol w="2121955">
                  <a:extLst>
                    <a:ext uri="{9D8B030D-6E8A-4147-A177-3AD203B41FA5}">
                      <a16:colId xmlns:a16="http://schemas.microsoft.com/office/drawing/2014/main" val="20002"/>
                    </a:ext>
                  </a:extLst>
                </a:gridCol>
                <a:gridCol w="2057654">
                  <a:extLst>
                    <a:ext uri="{9D8B030D-6E8A-4147-A177-3AD203B41FA5}">
                      <a16:colId xmlns:a16="http://schemas.microsoft.com/office/drawing/2014/main" val="20003"/>
                    </a:ext>
                  </a:extLst>
                </a:gridCol>
              </a:tblGrid>
              <a:tr h="664236">
                <a:tc gridSpan="2">
                  <a:txBody>
                    <a:bodyPr/>
                    <a:lstStyle/>
                    <a:p>
                      <a:pPr algn="l">
                        <a:spcAft>
                          <a:spcPts val="0"/>
                        </a:spcAft>
                      </a:pPr>
                      <a:r>
                        <a:rPr lang="zh-CN" sz="3600" kern="1200">
                          <a:effectLst/>
                        </a:rPr>
                        <a:t>其他项目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p>
                  </a:txBody>
                  <a:tcPr/>
                </a:tc>
                <a:tc gridSpan="2">
                  <a:txBody>
                    <a:bodyPr/>
                    <a:lstStyle/>
                    <a:p>
                      <a:pPr algn="l">
                        <a:spcAft>
                          <a:spcPts val="0"/>
                        </a:spcAft>
                      </a:pPr>
                      <a:r>
                        <a:rPr lang="zh-CN" sz="3600" kern="1200">
                          <a:effectLst/>
                        </a:rPr>
                        <a:t>金额（元）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p>
                  </a:txBody>
                  <a:tcPr/>
                </a:tc>
                <a:extLst>
                  <a:ext uri="{0D108BD9-81ED-4DB2-BD59-A6C34878D82A}">
                    <a16:rowId xmlns:a16="http://schemas.microsoft.com/office/drawing/2014/main" val="10000"/>
                  </a:ext>
                </a:extLst>
              </a:tr>
              <a:tr h="1992706">
                <a:tc>
                  <a:txBody>
                    <a:bodyPr/>
                    <a:lstStyle/>
                    <a:p>
                      <a:pPr algn="l">
                        <a:spcAft>
                          <a:spcPts val="0"/>
                        </a:spcAft>
                      </a:pPr>
                      <a:r>
                        <a:rPr lang="zh-CN" sz="2000" kern="1200">
                          <a:effectLst/>
                        </a:rPr>
                        <a:t>办公费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a:spcAft>
                          <a:spcPts val="0"/>
                        </a:spcAft>
                      </a:pPr>
                      <a:r>
                        <a:rPr lang="zh-CN" sz="2000" kern="1200">
                          <a:effectLst/>
                        </a:rPr>
                        <a:t>人工费</a:t>
                      </a:r>
                      <a:endParaRPr lang="zh-CN" sz="1800" kern="100">
                        <a:effectLst/>
                      </a:endParaRPr>
                    </a:p>
                    <a:p>
                      <a:pPr algn="l">
                        <a:spcAft>
                          <a:spcPts val="0"/>
                        </a:spcAft>
                      </a:pPr>
                      <a:r>
                        <a:rPr lang="en-US" sz="2000" kern="1200">
                          <a:effectLst/>
                        </a:rPr>
                        <a:t>(</a:t>
                      </a:r>
                      <a:r>
                        <a:rPr lang="zh-CN" sz="2000" kern="1200">
                          <a:effectLst/>
                        </a:rPr>
                        <a:t>按照每小时</a:t>
                      </a:r>
                      <a:r>
                        <a:rPr lang="en-US" sz="2000" kern="1200">
                          <a:effectLst/>
                        </a:rPr>
                        <a:t>68</a:t>
                      </a:r>
                      <a:r>
                        <a:rPr lang="zh-CN" sz="2000" kern="1200">
                          <a:effectLst/>
                        </a:rPr>
                        <a:t>元的薪资标准，每人开发时间为一个月，每月工作</a:t>
                      </a:r>
                      <a:r>
                        <a:rPr lang="en-US" sz="2000" kern="1200">
                          <a:effectLst/>
                        </a:rPr>
                        <a:t>20</a:t>
                      </a:r>
                      <a:r>
                        <a:rPr lang="zh-CN" sz="2000" kern="1200">
                          <a:effectLst/>
                        </a:rPr>
                        <a:t>天计算</a:t>
                      </a:r>
                      <a:r>
                        <a:rPr lang="en-US" sz="2000" kern="12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a:spcAft>
                          <a:spcPts val="0"/>
                        </a:spcAft>
                      </a:pPr>
                      <a:r>
                        <a:rPr lang="en-US" sz="2000" kern="1200">
                          <a:effectLst/>
                        </a:rPr>
                        <a:t>68</a:t>
                      </a:r>
                      <a:r>
                        <a:rPr lang="zh-CN" sz="2000" kern="1200">
                          <a:effectLst/>
                        </a:rPr>
                        <a:t>（元</a:t>
                      </a:r>
                      <a:r>
                        <a:rPr lang="en-US" sz="2000" kern="1200">
                          <a:effectLst/>
                        </a:rPr>
                        <a:t>/</a:t>
                      </a:r>
                      <a:r>
                        <a:rPr lang="zh-CN" sz="2000" kern="1200">
                          <a:effectLst/>
                        </a:rPr>
                        <a:t>时）</a:t>
                      </a:r>
                      <a:r>
                        <a:rPr lang="en-US" sz="2000" kern="1200">
                          <a:effectLst/>
                        </a:rPr>
                        <a:t>*5</a:t>
                      </a:r>
                      <a:r>
                        <a:rPr lang="zh-CN" sz="2000" kern="1200">
                          <a:effectLst/>
                        </a:rPr>
                        <a:t>（天</a:t>
                      </a:r>
                      <a:r>
                        <a:rPr lang="en-US" sz="2000" kern="1200">
                          <a:effectLst/>
                        </a:rPr>
                        <a:t>/</a:t>
                      </a:r>
                      <a:r>
                        <a:rPr lang="zh-CN" sz="2000" kern="1200">
                          <a:effectLst/>
                        </a:rPr>
                        <a:t>周）</a:t>
                      </a:r>
                      <a:r>
                        <a:rPr lang="en-US" sz="2000" kern="1200">
                          <a:effectLst/>
                        </a:rPr>
                        <a:t>*4</a:t>
                      </a:r>
                      <a:r>
                        <a:rPr lang="zh-CN" sz="2000" kern="1200">
                          <a:effectLst/>
                        </a:rPr>
                        <a:t>（周</a:t>
                      </a:r>
                      <a:r>
                        <a:rPr lang="en-US" sz="2000" kern="1200">
                          <a:effectLst/>
                        </a:rPr>
                        <a:t>/</a:t>
                      </a:r>
                      <a:r>
                        <a:rPr lang="zh-CN" sz="2000" kern="1200">
                          <a:effectLst/>
                        </a:rPr>
                        <a:t>月）</a:t>
                      </a:r>
                      <a:r>
                        <a:rPr lang="en-US" sz="2000" kern="1200">
                          <a:effectLst/>
                        </a:rPr>
                        <a:t>*8</a:t>
                      </a:r>
                      <a:r>
                        <a:rPr lang="zh-CN" sz="2000" kern="1200">
                          <a:effectLst/>
                        </a:rPr>
                        <a:t>（小时</a:t>
                      </a:r>
                      <a:r>
                        <a:rPr lang="en-US" sz="2000" kern="1200">
                          <a:effectLst/>
                        </a:rPr>
                        <a:t>/</a:t>
                      </a:r>
                      <a:r>
                        <a:rPr lang="zh-CN" sz="2000" kern="1200">
                          <a:effectLst/>
                        </a:rPr>
                        <a:t>天）</a:t>
                      </a:r>
                      <a:r>
                        <a:rPr lang="en-US" sz="2000" kern="1200">
                          <a:effectLst/>
                        </a:rPr>
                        <a:t>*3</a:t>
                      </a:r>
                      <a:r>
                        <a:rPr lang="zh-CN" sz="2000" kern="1200">
                          <a:effectLst/>
                        </a:rPr>
                        <a:t>人</a:t>
                      </a:r>
                      <a:r>
                        <a:rPr lang="en-US" sz="2000" kern="1200">
                          <a:effectLst/>
                        </a:rPr>
                        <a:t>=32640</a:t>
                      </a:r>
                      <a:r>
                        <a:rPr lang="zh-CN" sz="2000" kern="1200">
                          <a:effectLst/>
                        </a:rPr>
                        <a:t>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a:spcAft>
                          <a:spcPts val="0"/>
                        </a:spcAft>
                      </a:pPr>
                      <a:r>
                        <a:rPr lang="zh-CN" sz="2000" kern="1200">
                          <a:effectLst/>
                        </a:rPr>
                        <a:t>共</a:t>
                      </a:r>
                      <a:r>
                        <a:rPr lang="en-US" sz="2000" kern="1200">
                          <a:effectLst/>
                        </a:rPr>
                        <a:t>32640</a:t>
                      </a:r>
                      <a:r>
                        <a:rPr lang="zh-CN" sz="2000" kern="1200">
                          <a:effectLst/>
                        </a:rPr>
                        <a:t>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1"/>
                  </a:ext>
                </a:extLst>
              </a:tr>
              <a:tr h="470500">
                <a:tc gridSpan="2">
                  <a:txBody>
                    <a:bodyPr/>
                    <a:lstStyle/>
                    <a:p>
                      <a:pPr algn="l">
                        <a:spcAft>
                          <a:spcPts val="0"/>
                        </a:spcAft>
                      </a:pPr>
                      <a:r>
                        <a:rPr lang="zh-CN" sz="2000" kern="1200">
                          <a:effectLst/>
                        </a:rPr>
                        <a:t>团队建设费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p>
                  </a:txBody>
                  <a:tcPr/>
                </a:tc>
                <a:tc gridSpan="2">
                  <a:txBody>
                    <a:bodyPr/>
                    <a:lstStyle/>
                    <a:p>
                      <a:pPr algn="l">
                        <a:spcAft>
                          <a:spcPts val="0"/>
                        </a:spcAft>
                      </a:pPr>
                      <a:r>
                        <a:rPr lang="en-US" sz="2000" kern="1200">
                          <a:effectLst/>
                        </a:rPr>
                        <a:t>1000</a:t>
                      </a:r>
                      <a:r>
                        <a:rPr lang="zh-CN" sz="2000" kern="1200">
                          <a:effectLst/>
                        </a:rPr>
                        <a:t>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p>
                  </a:txBody>
                  <a:tcPr/>
                </a:tc>
                <a:extLst>
                  <a:ext uri="{0D108BD9-81ED-4DB2-BD59-A6C34878D82A}">
                    <a16:rowId xmlns:a16="http://schemas.microsoft.com/office/drawing/2014/main" val="10002"/>
                  </a:ext>
                </a:extLst>
              </a:tr>
              <a:tr h="916783">
                <a:tc rowSpan="7">
                  <a:txBody>
                    <a:bodyPr/>
                    <a:lstStyle/>
                    <a:p>
                      <a:pPr algn="l">
                        <a:spcAft>
                          <a:spcPts val="0"/>
                        </a:spcAft>
                      </a:pPr>
                      <a:r>
                        <a:rPr lang="zh-CN" sz="2000" kern="1200">
                          <a:effectLst/>
                        </a:rPr>
                        <a:t>资料费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rowSpan="2">
                  <a:txBody>
                    <a:bodyPr/>
                    <a:lstStyle/>
                    <a:p>
                      <a:pPr algn="l">
                        <a:spcAft>
                          <a:spcPts val="0"/>
                        </a:spcAft>
                      </a:pPr>
                      <a:r>
                        <a:rPr lang="zh-CN" sz="2000" kern="1200">
                          <a:effectLst/>
                        </a:rPr>
                        <a:t>《你不知道的</a:t>
                      </a:r>
                      <a:r>
                        <a:rPr lang="en-US" sz="2000" kern="1200">
                          <a:effectLst/>
                        </a:rPr>
                        <a:t>JavaScript</a:t>
                      </a:r>
                      <a:r>
                        <a:rPr lang="zh-CN" sz="2000" kern="12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a:spcAft>
                          <a:spcPts val="0"/>
                        </a:spcAft>
                      </a:pPr>
                      <a:r>
                        <a:rPr lang="en-US" sz="2000" kern="1200">
                          <a:effectLst/>
                        </a:rPr>
                        <a:t>139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rowSpan="7">
                  <a:txBody>
                    <a:bodyPr/>
                    <a:lstStyle/>
                    <a:p>
                      <a:pPr algn="l">
                        <a:spcAft>
                          <a:spcPts val="0"/>
                        </a:spcAft>
                      </a:pPr>
                      <a:r>
                        <a:rPr lang="zh-CN" sz="2000" kern="1200">
                          <a:effectLst/>
                        </a:rPr>
                        <a:t>共</a:t>
                      </a:r>
                      <a:r>
                        <a:rPr lang="en-US" sz="2000" kern="1200">
                          <a:effectLst/>
                        </a:rPr>
                        <a:t>337.1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3"/>
                  </a:ext>
                </a:extLst>
              </a:tr>
              <a:tr h="129156">
                <a:tc vMerge="1">
                  <a:txBody>
                    <a:bodyPr/>
                    <a:lstStyle/>
                    <a:p>
                      <a:endParaRPr lang="zh-CN"/>
                    </a:p>
                  </a:txBody>
                  <a:tcPr/>
                </a:tc>
                <a:tc vMerge="1">
                  <a:txBody>
                    <a:bodyPr/>
                    <a:lstStyle/>
                    <a:p>
                      <a:endParaRPr lang="zh-CN"/>
                    </a:p>
                  </a:txBody>
                  <a:tcPr/>
                </a:tc>
                <a:tc rowSpan="3">
                  <a:txBody>
                    <a:bodyPr/>
                    <a:lstStyle/>
                    <a:p>
                      <a:pPr algn="l">
                        <a:spcAft>
                          <a:spcPts val="0"/>
                        </a:spcAft>
                      </a:pPr>
                      <a:r>
                        <a:rPr lang="en-US" sz="2000" kern="1200">
                          <a:effectLst/>
                        </a:rPr>
                        <a:t>39.5*3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p>
                  </a:txBody>
                  <a:tcPr/>
                </a:tc>
                <a:extLst>
                  <a:ext uri="{0D108BD9-81ED-4DB2-BD59-A6C34878D82A}">
                    <a16:rowId xmlns:a16="http://schemas.microsoft.com/office/drawing/2014/main" val="10004"/>
                  </a:ext>
                </a:extLst>
              </a:tr>
              <a:tr h="470500">
                <a:tc vMerge="1">
                  <a:txBody>
                    <a:bodyPr/>
                    <a:lstStyle/>
                    <a:p>
                      <a:endParaRPr lang="zh-CN"/>
                    </a:p>
                  </a:txBody>
                  <a:tcPr/>
                </a:tc>
                <a:tc>
                  <a:txBody>
                    <a:bodyPr/>
                    <a:lstStyle/>
                    <a:p>
                      <a:pPr algn="l">
                        <a:spcAft>
                          <a:spcPts val="0"/>
                        </a:spcAft>
                      </a:pPr>
                      <a:r>
                        <a:rPr lang="zh-CN" sz="2000" kern="1200">
                          <a:effectLst/>
                        </a:rPr>
                        <a:t>《软件工程导论》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5"/>
                  </a:ext>
                </a:extLst>
              </a:tr>
              <a:tr h="129156">
                <a:tc vMerge="1">
                  <a:txBody>
                    <a:bodyPr/>
                    <a:lstStyle/>
                    <a:p>
                      <a:endParaRPr lang="zh-CN"/>
                    </a:p>
                  </a:txBody>
                  <a:tcPr/>
                </a:tc>
                <a:tc rowSpan="2">
                  <a:txBody>
                    <a:bodyPr/>
                    <a:lstStyle/>
                    <a:p>
                      <a:pPr algn="l">
                        <a:spcAft>
                          <a:spcPts val="0"/>
                        </a:spcAft>
                      </a:pPr>
                      <a:r>
                        <a:rPr lang="zh-CN" sz="2000" kern="1200">
                          <a:effectLst/>
                        </a:rPr>
                        <a:t>《</a:t>
                      </a:r>
                      <a:r>
                        <a:rPr lang="en-US" sz="2000" kern="1200">
                          <a:effectLst/>
                        </a:rPr>
                        <a:t>21</a:t>
                      </a:r>
                      <a:r>
                        <a:rPr lang="zh-CN" sz="2000" kern="1200">
                          <a:effectLst/>
                        </a:rPr>
                        <a:t>天精通微信小程序开发》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6"/>
                  </a:ext>
                </a:extLst>
              </a:tr>
              <a:tr h="645784">
                <a:tc vMerge="1">
                  <a:txBody>
                    <a:bodyPr/>
                    <a:lstStyle/>
                    <a:p>
                      <a:endParaRPr lang="zh-CN"/>
                    </a:p>
                  </a:txBody>
                  <a:tcPr/>
                </a:tc>
                <a:tc vMerge="1">
                  <a:txBody>
                    <a:bodyPr/>
                    <a:lstStyle/>
                    <a:p>
                      <a:endParaRPr lang="zh-CN"/>
                    </a:p>
                  </a:txBody>
                  <a:tcPr/>
                </a:tc>
                <a:tc rowSpan="2">
                  <a:txBody>
                    <a:bodyPr/>
                    <a:lstStyle/>
                    <a:p>
                      <a:pPr algn="l">
                        <a:spcAft>
                          <a:spcPts val="0"/>
                        </a:spcAft>
                      </a:pPr>
                      <a:r>
                        <a:rPr lang="en-US" sz="2000" kern="1200">
                          <a:effectLst/>
                        </a:rPr>
                        <a:t>35.8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p>
                  </a:txBody>
                  <a:tcPr/>
                </a:tc>
                <a:extLst>
                  <a:ext uri="{0D108BD9-81ED-4DB2-BD59-A6C34878D82A}">
                    <a16:rowId xmlns:a16="http://schemas.microsoft.com/office/drawing/2014/main" val="10007"/>
                  </a:ext>
                </a:extLst>
              </a:tr>
              <a:tr h="129156">
                <a:tc vMerge="1">
                  <a:txBody>
                    <a:bodyPr/>
                    <a:lstStyle/>
                    <a:p>
                      <a:endParaRPr lang="zh-CN"/>
                    </a:p>
                  </a:txBody>
                  <a:tcPr/>
                </a:tc>
                <a:tc rowSpan="2">
                  <a:txBody>
                    <a:bodyPr/>
                    <a:lstStyle/>
                    <a:p>
                      <a:pPr algn="l">
                        <a:spcAft>
                          <a:spcPts val="0"/>
                        </a:spcAft>
                      </a:pPr>
                      <a:r>
                        <a:rPr lang="zh-CN" sz="2000" kern="1200">
                          <a:effectLst/>
                        </a:rPr>
                        <a:t>《从零开始学微信小程序开发》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8"/>
                  </a:ext>
                </a:extLst>
              </a:tr>
              <a:tr h="645784">
                <a:tc vMerge="1">
                  <a:txBody>
                    <a:bodyPr/>
                    <a:lstStyle/>
                    <a:p>
                      <a:endParaRPr lang="zh-CN"/>
                    </a:p>
                  </a:txBody>
                  <a:tcPr/>
                </a:tc>
                <a:tc vMerge="1">
                  <a:txBody>
                    <a:bodyPr/>
                    <a:lstStyle/>
                    <a:p>
                      <a:endParaRPr lang="zh-CN"/>
                    </a:p>
                  </a:txBody>
                  <a:tcPr/>
                </a:tc>
                <a:tc>
                  <a:txBody>
                    <a:bodyPr/>
                    <a:lstStyle/>
                    <a:p>
                      <a:pPr algn="l">
                        <a:spcAft>
                          <a:spcPts val="0"/>
                        </a:spcAft>
                      </a:pPr>
                      <a:r>
                        <a:rPr lang="en-US" sz="2000" kern="1200">
                          <a:effectLst/>
                        </a:rPr>
                        <a:t>43.8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p>
                  </a:txBody>
                  <a:tcPr/>
                </a:tc>
                <a:extLst>
                  <a:ext uri="{0D108BD9-81ED-4DB2-BD59-A6C34878D82A}">
                    <a16:rowId xmlns:a16="http://schemas.microsoft.com/office/drawing/2014/main" val="10009"/>
                  </a:ext>
                </a:extLst>
              </a:tr>
              <a:tr h="664236">
                <a:tc gridSpan="2">
                  <a:txBody>
                    <a:bodyPr/>
                    <a:lstStyle/>
                    <a:p>
                      <a:pPr algn="l">
                        <a:spcAft>
                          <a:spcPts val="0"/>
                        </a:spcAft>
                      </a:pPr>
                      <a:r>
                        <a:rPr lang="zh-CN" sz="3600" kern="1200">
                          <a:effectLst/>
                        </a:rPr>
                        <a:t>总计</a:t>
                      </a:r>
                      <a:r>
                        <a:rPr lang="en-US" sz="3600" kern="1200">
                          <a:effectLst/>
                        </a:rPr>
                        <a:t>3</a:t>
                      </a:r>
                      <a:r>
                        <a:rPr lang="zh-CN" sz="3600" kern="1200">
                          <a:effectLst/>
                        </a:rPr>
                        <a:t>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p>
                  </a:txBody>
                  <a:tcPr/>
                </a:tc>
                <a:tc gridSpan="2">
                  <a:txBody>
                    <a:bodyPr/>
                    <a:lstStyle/>
                    <a:p>
                      <a:pPr algn="l">
                        <a:spcAft>
                          <a:spcPts val="0"/>
                        </a:spcAft>
                      </a:pPr>
                      <a:r>
                        <a:rPr lang="zh-CN" sz="3600" kern="1200" dirty="0">
                          <a:effectLst/>
                        </a:rPr>
                        <a:t>共</a:t>
                      </a:r>
                      <a:r>
                        <a:rPr lang="en-US" sz="3600" kern="1200" dirty="0">
                          <a:effectLst/>
                        </a:rPr>
                        <a:t>33977.1</a:t>
                      </a:r>
                      <a:r>
                        <a:rPr lang="zh-CN" sz="3600" kern="1200" dirty="0">
                          <a:effectLst/>
                        </a:rPr>
                        <a:t>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p>
                  </a:txBody>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开发工作评价：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1289957" y="2554343"/>
            <a:ext cx="10564586" cy="2721610"/>
          </a:xfrm>
          <a:prstGeom prst="rect">
            <a:avLst/>
          </a:prstGeom>
        </p:spPr>
        <p:txBody>
          <a:bodyPr wrap="square">
            <a:spAutoFit/>
          </a:bodyPr>
          <a:lstStyle/>
          <a:p>
            <a:pPr algn="just">
              <a:lnSpc>
                <a:spcPct val="173000"/>
              </a:lnSpc>
              <a:spcBef>
                <a:spcPts val="1300"/>
              </a:spcBef>
              <a:spcAft>
                <a:spcPts val="1300"/>
              </a:spcAft>
            </a:pPr>
            <a:r>
              <a:rPr lang="zh-CN" altLang="zh-CN" sz="4400" b="1" kern="100" dirty="0">
                <a:latin typeface="Cambria" panose="02040503050406030204" pitchFamily="18" charset="0"/>
                <a:ea typeface="宋体" panose="02010600030101010101" pitchFamily="2" charset="-122"/>
              </a:rPr>
              <a:t>对产品质量的评价</a:t>
            </a:r>
            <a:endParaRPr lang="zh-CN" altLang="zh-CN" sz="4400" b="1" kern="100" dirty="0">
              <a:latin typeface="Cambria" panose="02040503050406030204" pitchFamily="18" charset="0"/>
            </a:endParaRP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根据测试完成的结果显示，我们的程序符合最开始制定的需求文档的要求，并按照原定计划进行，所以软件的功能基本符合要求，但性能上还有所欠缺。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开发工作评价：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785795" y="2319530"/>
            <a:ext cx="11085076" cy="2431948"/>
          </a:xfrm>
          <a:prstGeom prst="rect">
            <a:avLst/>
          </a:prstGeom>
        </p:spPr>
        <p:txBody>
          <a:bodyPr wrap="square">
            <a:spAutoFit/>
          </a:bodyPr>
          <a:lstStyle/>
          <a:p>
            <a:pPr algn="just">
              <a:lnSpc>
                <a:spcPct val="173000"/>
              </a:lnSpc>
              <a:spcBef>
                <a:spcPts val="1300"/>
              </a:spcBef>
              <a:spcAft>
                <a:spcPts val="1300"/>
              </a:spcAft>
            </a:pPr>
            <a:r>
              <a:rPr lang="zh-CN" altLang="zh-CN" sz="4000" b="1" kern="100" dirty="0">
                <a:latin typeface="Cambria" panose="02040503050406030204" pitchFamily="18" charset="0"/>
                <a:ea typeface="宋体" panose="02010600030101010101" pitchFamily="2" charset="-122"/>
              </a:rPr>
              <a:t>对技术方法的评价</a:t>
            </a:r>
            <a:endParaRPr lang="zh-CN" altLang="zh-CN" sz="4000" b="1" kern="100" dirty="0">
              <a:latin typeface="Cambria" panose="02040503050406030204" pitchFamily="18" charset="0"/>
            </a:endParaRPr>
          </a:p>
          <a:p>
            <a:pPr algn="just">
              <a:spcAft>
                <a:spcPts val="0"/>
              </a:spcAft>
            </a:pP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我们小组在开发过程种，使用了瀑布模型来开发程序，借助了微信</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开发者工具及其云函数来编写代码和构建数据库，虽然创作过程中很多地方体现出经验的不足，但对于做出的程序的结果还是值得肯定的。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开发工作评价：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785793" y="2458029"/>
            <a:ext cx="10970777" cy="2723118"/>
          </a:xfrm>
          <a:prstGeom prst="rect">
            <a:avLst/>
          </a:prstGeom>
        </p:spPr>
        <p:txBody>
          <a:bodyPr wrap="square">
            <a:spAutoFit/>
          </a:bodyPr>
          <a:lstStyle/>
          <a:p>
            <a:pPr algn="just">
              <a:lnSpc>
                <a:spcPct val="173000"/>
              </a:lnSpc>
              <a:spcBef>
                <a:spcPts val="1300"/>
              </a:spcBef>
              <a:spcAft>
                <a:spcPts val="1300"/>
              </a:spcAft>
            </a:pPr>
            <a:r>
              <a:rPr lang="zh-CN" altLang="zh-CN" sz="4400" b="1" kern="100" dirty="0">
                <a:latin typeface="Cambria" panose="02040503050406030204" pitchFamily="18" charset="0"/>
                <a:ea typeface="宋体" panose="02010600030101010101" pitchFamily="2" charset="-122"/>
              </a:rPr>
              <a:t>出错原因的分析</a:t>
            </a:r>
            <a:endParaRPr lang="zh-CN" altLang="zh-CN" sz="4400" b="1" kern="100" dirty="0">
              <a:latin typeface="Cambria" panose="02040503050406030204" pitchFamily="18" charset="0"/>
            </a:endParaRP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在我们开发的程序中，无论哪个时期都存在一些语句或功能上的</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bug</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，归根到底是成员的技术水平还不够，希望以后能够尽快提升自己的技术水平。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开发工作评价：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785794" y="1904032"/>
            <a:ext cx="10872806" cy="4015779"/>
          </a:xfrm>
          <a:prstGeom prst="rect">
            <a:avLst/>
          </a:prstGeom>
        </p:spPr>
        <p:txBody>
          <a:bodyPr wrap="square">
            <a:spAutoFit/>
          </a:bodyPr>
          <a:lstStyle/>
          <a:p>
            <a:pPr algn="just">
              <a:lnSpc>
                <a:spcPct val="173000"/>
              </a:lnSpc>
              <a:spcBef>
                <a:spcPts val="1300"/>
              </a:spcBef>
              <a:spcAft>
                <a:spcPts val="1300"/>
              </a:spcAft>
            </a:pPr>
            <a:r>
              <a:rPr lang="zh-CN" altLang="zh-CN" sz="4400" b="1" kern="100" dirty="0">
                <a:latin typeface="Cambria" panose="02040503050406030204" pitchFamily="18" charset="0"/>
                <a:ea typeface="宋体" panose="02010600030101010101" pitchFamily="2" charset="-122"/>
              </a:rPr>
              <a:t>风险管理</a:t>
            </a:r>
            <a:endParaRPr lang="zh-CN" altLang="zh-CN" sz="4400" b="1" kern="100" dirty="0">
              <a:latin typeface="Cambria" panose="02040503050406030204" pitchFamily="18" charset="0"/>
            </a:endParaRP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a.</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初期预计的风险：</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、因为不会</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JS</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等语言而导致编写代码的进度缓慢。</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b.</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实际发生的风险：</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、代码虽然可以编写，但是其中</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bug</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过多，存在很多漏洞</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c.</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风险消除情况：</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、大部分</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bug</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都已消除，还剩小部分高难度的功能无法实现。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经验与教训：</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669471" y="2324453"/>
            <a:ext cx="11087100" cy="3539430"/>
          </a:xfrm>
          <a:prstGeom prst="rect">
            <a:avLst/>
          </a:prstGeom>
        </p:spPr>
        <p:txBody>
          <a:bodyPr wrap="square">
            <a:spAutoFit/>
          </a:bodyPr>
          <a:lstStyle/>
          <a:p>
            <a:pPr algn="just">
              <a:spcAft>
                <a:spcPts val="0"/>
              </a:spcAft>
            </a:pPr>
            <a:r>
              <a:rPr lang="en-US" altLang="zh-CN" sz="2800"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这个微信小程序的开发过程中，我们小组成员充分认识到了自身的各项不足，在职业技能方面还是欠缺太多，以致初步接触开发者工具时完全捉瞎，到后来才逐渐入门，在书写开发文档这方面，因为很多文档项目很多且内容复杂，让我们书写时很费功夫。</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在今后的项目开发中，希望我们能够将自己的职业技能尽量提高从而能够更好的开发软件，同时了解如何更好的书写开发文档，从而提高文档书写的质量，最重要是在项目初期最好能够确认一个详尽、能够落实的项目开发计划，从而能够更好的开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开发人员评价：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785793" y="2458029"/>
            <a:ext cx="10970777" cy="3088089"/>
          </a:xfrm>
          <a:prstGeom prst="rect">
            <a:avLst/>
          </a:prstGeom>
        </p:spPr>
        <p:txBody>
          <a:bodyPr wrap="square">
            <a:spAutoFit/>
          </a:bodyPr>
          <a:lstStyle/>
          <a:p>
            <a:pPr algn="just">
              <a:lnSpc>
                <a:spcPct val="173000"/>
              </a:lnSpc>
              <a:spcBef>
                <a:spcPts val="1300"/>
              </a:spcBef>
              <a:spcAft>
                <a:spcPts val="1300"/>
              </a:spcAft>
            </a:pPr>
            <a:r>
              <a:rPr lang="zh-CN" altLang="en-US" sz="4400" b="1" kern="100" dirty="0" smtClean="0">
                <a:latin typeface="Cambria" panose="02040503050406030204" pitchFamily="18" charset="0"/>
                <a:ea typeface="宋体" panose="02010600030101010101" pitchFamily="2" charset="-122"/>
              </a:rPr>
              <a:t>李骏</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endParaRPr lang="en-US" altLang="zh-CN" sz="2800"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lnSpc>
                <a:spcPct val="173000"/>
              </a:lnSpc>
              <a:spcBef>
                <a:spcPts val="1300"/>
              </a:spcBef>
              <a:spcAft>
                <a:spcPts val="1300"/>
              </a:spcAft>
            </a:pP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我们开发的程序中</a:t>
            </a: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李骏承当了一个至关重要的角色，他是我们小组的主要“输出”，我们的程序能够编写出来，他功不可没。</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开发人员评价：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785793" y="2458029"/>
            <a:ext cx="10970777" cy="3833550"/>
          </a:xfrm>
          <a:prstGeom prst="rect">
            <a:avLst/>
          </a:prstGeom>
        </p:spPr>
        <p:txBody>
          <a:bodyPr wrap="square">
            <a:spAutoFit/>
          </a:bodyPr>
          <a:lstStyle/>
          <a:p>
            <a:pPr algn="just">
              <a:lnSpc>
                <a:spcPct val="173000"/>
              </a:lnSpc>
              <a:spcBef>
                <a:spcPts val="1300"/>
              </a:spcBef>
              <a:spcAft>
                <a:spcPts val="1300"/>
              </a:spcAft>
            </a:pPr>
            <a:r>
              <a:rPr lang="zh-CN" altLang="en-US" sz="4400" b="1" kern="100" dirty="0" smtClean="0">
                <a:latin typeface="Cambria" panose="02040503050406030204" pitchFamily="18" charset="0"/>
                <a:ea typeface="宋体" panose="02010600030101010101" pitchFamily="2" charset="-122"/>
              </a:rPr>
              <a:t>林豪</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endParaRPr lang="en-US" altLang="zh-CN" sz="2800"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lnSpc>
                <a:spcPct val="173000"/>
              </a:lnSpc>
              <a:spcBef>
                <a:spcPts val="1300"/>
              </a:spcBef>
              <a:spcAft>
                <a:spcPts val="1300"/>
              </a:spcAft>
            </a:pP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我们开发的程序中</a:t>
            </a: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林豪承当了编写众多文档、以及为之前文档迭代的角色，我们的开发文档的攥写，一部分代码的编写，都是很重要的工作。</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6755"/>
          </a:xfrm>
          <a:prstGeom prst="rect">
            <a:avLst/>
          </a:prstGeom>
        </p:spPr>
        <p:txBody>
          <a:bodyPr wrap="square">
            <a:spAutoFit/>
          </a:bodyPr>
          <a:lstStyle/>
          <a:p>
            <a:r>
              <a:rPr lang="en-US" altLang="zh-CN" sz="2000" dirty="0"/>
              <a:t>Part One</a:t>
            </a:r>
          </a:p>
          <a:p>
            <a:r>
              <a:rPr lang="zh-CN" altLang="en-US" sz="2000" dirty="0" smtClean="0"/>
              <a:t>开发分工</a:t>
            </a:r>
          </a:p>
        </p:txBody>
      </p:sp>
      <p:graphicFrame>
        <p:nvGraphicFramePr>
          <p:cNvPr id="4" name="表格 3"/>
          <p:cNvGraphicFramePr/>
          <p:nvPr/>
        </p:nvGraphicFramePr>
        <p:xfrm>
          <a:off x="1571625" y="1471295"/>
          <a:ext cx="9509760" cy="4060825"/>
        </p:xfrm>
        <a:graphic>
          <a:graphicData uri="http://schemas.openxmlformats.org/drawingml/2006/table">
            <a:tbl>
              <a:tblPr firstRow="1" bandRow="1">
                <a:tableStyleId>{5C22544A-7EE6-4342-B048-85BDC9FD1C3A}</a:tableStyleId>
              </a:tblPr>
              <a:tblGrid>
                <a:gridCol w="2244725">
                  <a:extLst>
                    <a:ext uri="{9D8B030D-6E8A-4147-A177-3AD203B41FA5}">
                      <a16:colId xmlns:a16="http://schemas.microsoft.com/office/drawing/2014/main" val="20000"/>
                    </a:ext>
                  </a:extLst>
                </a:gridCol>
                <a:gridCol w="1952625">
                  <a:extLst>
                    <a:ext uri="{9D8B030D-6E8A-4147-A177-3AD203B41FA5}">
                      <a16:colId xmlns:a16="http://schemas.microsoft.com/office/drawing/2014/main" val="20001"/>
                    </a:ext>
                  </a:extLst>
                </a:gridCol>
                <a:gridCol w="1837055">
                  <a:extLst>
                    <a:ext uri="{9D8B030D-6E8A-4147-A177-3AD203B41FA5}">
                      <a16:colId xmlns:a16="http://schemas.microsoft.com/office/drawing/2014/main" val="20002"/>
                    </a:ext>
                  </a:extLst>
                </a:gridCol>
                <a:gridCol w="1472565">
                  <a:extLst>
                    <a:ext uri="{9D8B030D-6E8A-4147-A177-3AD203B41FA5}">
                      <a16:colId xmlns:a16="http://schemas.microsoft.com/office/drawing/2014/main" val="20003"/>
                    </a:ext>
                  </a:extLst>
                </a:gridCol>
                <a:gridCol w="2002790">
                  <a:extLst>
                    <a:ext uri="{9D8B030D-6E8A-4147-A177-3AD203B41FA5}">
                      <a16:colId xmlns:a16="http://schemas.microsoft.com/office/drawing/2014/main" val="20004"/>
                    </a:ext>
                  </a:extLst>
                </a:gridCol>
              </a:tblGrid>
              <a:tr h="466090">
                <a:tc gridSpan="5">
                  <a:txBody>
                    <a:bodyPr/>
                    <a:lstStyle/>
                    <a:p>
                      <a:pPr indent="0" algn="ctr">
                        <a:buNone/>
                      </a:pPr>
                      <a:r>
                        <a:rPr lang="zh-CN" sz="2000" b="1">
                          <a:solidFill>
                            <a:srgbClr val="000000"/>
                          </a:solidFill>
                          <a:latin typeface="Arial" panose="020B0604020202020204" pitchFamily="34" charset="0"/>
                          <a:ea typeface="宋体" panose="02010600030101010101" pitchFamily="2" charset="-122"/>
                        </a:rPr>
                        <a:t>[BALL_DATE]任务责任分配</a:t>
                      </a:r>
                      <a:endParaRPr lang="en-US" altLang="en-US" sz="20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cap="flat">
                      <a:noFill/>
                    </a:lnR>
                    <a:lnT w="19050" cap="flat" cmpd="sng">
                      <a:solidFill>
                        <a:srgbClr val="000000"/>
                      </a:solidFill>
                      <a:prstDash val="solid"/>
                      <a:headEnd type="none" w="med" len="med"/>
                      <a:tailEnd type="none" w="med" len="med"/>
                    </a:lnT>
                    <a:lnB cap="flat">
                      <a:noFill/>
                    </a:lnB>
                    <a:lnTlToBr>
                      <a:noFill/>
                    </a:lnTlToBr>
                    <a:lnBlToTr>
                      <a:noFill/>
                    </a:lnBlToTr>
                    <a:noFill/>
                  </a:tcPr>
                </a:tc>
                <a:tc hMerge="1">
                  <a:txBody>
                    <a:bodyPr/>
                    <a:lstStyle/>
                    <a:p>
                      <a:endParaRPr lang="zh-CN"/>
                    </a:p>
                  </a:txBody>
                  <a:tcPr>
                    <a:lnT w="19050" cap="flat" cmpd="sng">
                      <a:solidFill>
                        <a:srgbClr val="000000"/>
                      </a:solidFill>
                      <a:prstDash val="solid"/>
                      <a:headEnd type="none" w="med" len="med"/>
                      <a:tailEnd type="none" w="med" len="med"/>
                    </a:lnT>
                    <a:lnB cap="flat">
                      <a:noFill/>
                    </a:lnB>
                  </a:tcPr>
                </a:tc>
                <a:tc hMerge="1">
                  <a:txBody>
                    <a:bodyPr/>
                    <a:lstStyle/>
                    <a:p>
                      <a:endParaRPr lang="zh-CN"/>
                    </a:p>
                  </a:txBody>
                  <a:tcPr>
                    <a:lnT w="19050" cap="flat" cmpd="sng">
                      <a:solidFill>
                        <a:srgbClr val="000000"/>
                      </a:solidFill>
                      <a:prstDash val="solid"/>
                      <a:headEnd type="none" w="med" len="med"/>
                      <a:tailEnd type="none" w="med" len="med"/>
                    </a:lnT>
                    <a:lnB cap="flat">
                      <a:noFill/>
                    </a:lnB>
                  </a:tcPr>
                </a:tc>
                <a:tc hMerge="1">
                  <a:txBody>
                    <a:bodyPr/>
                    <a:lstStyle/>
                    <a:p>
                      <a:endParaRPr lang="zh-CN"/>
                    </a:p>
                  </a:txBody>
                  <a:tcPr>
                    <a:lnT w="19050" cap="flat" cmpd="sng">
                      <a:solidFill>
                        <a:srgbClr val="000000"/>
                      </a:solidFill>
                      <a:prstDash val="solid"/>
                      <a:headEnd type="none" w="med" len="med"/>
                      <a:tailEnd type="none" w="med" len="med"/>
                    </a:lnT>
                    <a:lnB cap="flat">
                      <a:noFill/>
                    </a:lnB>
                  </a:tcPr>
                </a:tc>
                <a:tc hMerge="1">
                  <a:txBody>
                    <a:bodyPr/>
                    <a:lstStyle/>
                    <a:p>
                      <a:endParaRPr lang="zh-CN"/>
                    </a:p>
                  </a:txBody>
                  <a:tcPr>
                    <a:lnR cap="flat">
                      <a:noFill/>
                    </a:lnR>
                    <a:lnT w="19050" cap="flat" cmpd="sng">
                      <a:solidFill>
                        <a:srgbClr val="000000"/>
                      </a:solidFill>
                      <a:prstDash val="solid"/>
                      <a:headEnd type="none" w="med" len="med"/>
                      <a:tailEnd type="none" w="med" len="med"/>
                    </a:lnT>
                    <a:lnB cap="flat">
                      <a:noFill/>
                    </a:lnB>
                  </a:tcPr>
                </a:tc>
                <a:extLst>
                  <a:ext uri="{0D108BD9-81ED-4DB2-BD59-A6C34878D82A}">
                    <a16:rowId xmlns:a16="http://schemas.microsoft.com/office/drawing/2014/main" val="10000"/>
                  </a:ext>
                </a:extLst>
              </a:tr>
              <a:tr h="309245">
                <a:tc gridSpan="5">
                  <a:txBody>
                    <a:bodyPr/>
                    <a:lstStyle/>
                    <a:p>
                      <a:pPr indent="0" algn="r">
                        <a:buNone/>
                      </a:pPr>
                      <a:endParaRPr lang="en-US" altLang="en-US" sz="1200" b="0">
                        <a:solidFill>
                          <a:srgbClr val="000000"/>
                        </a:solidFill>
                        <a:latin typeface="宋体" panose="02010600030101010101" pitchFamily="2" charset="-122"/>
                      </a:endParaRPr>
                    </a:p>
                  </a:txBody>
                  <a:tcPr marL="12700" marR="12700" marT="12700" anchor="b">
                    <a:lnL w="19050" cap="flat" cmpd="sng">
                      <a:solidFill>
                        <a:srgbClr val="000000"/>
                      </a:solidFill>
                      <a:prstDash val="solid"/>
                      <a:headEnd type="none" w="med" len="med"/>
                      <a:tailEnd type="none" w="med" len="med"/>
                    </a:lnL>
                    <a:lnR cap="flat">
                      <a:noFill/>
                    </a:lnR>
                    <a:lnT cap="flat">
                      <a:noFill/>
                    </a:lnT>
                    <a:lnB w="1905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19050" cap="flat" cmpd="sng">
                      <a:solidFill>
                        <a:srgbClr val="000000"/>
                      </a:solidFill>
                      <a:prstDash val="solid"/>
                      <a:headEnd type="none" w="med" len="med"/>
                      <a:tailEnd type="none" w="med" len="med"/>
                    </a:lnB>
                  </a:tcPr>
                </a:tc>
                <a:tc hMerge="1">
                  <a:txBody>
                    <a:bodyPr/>
                    <a:lstStyle/>
                    <a:p>
                      <a:endParaRPr lang="zh-CN"/>
                    </a:p>
                  </a:txBody>
                  <a:tcPr>
                    <a:lnT cap="flat">
                      <a:noFill/>
                    </a:lnT>
                    <a:lnB w="19050" cap="flat" cmpd="sng">
                      <a:solidFill>
                        <a:srgbClr val="000000"/>
                      </a:solidFill>
                      <a:prstDash val="solid"/>
                      <a:headEnd type="none" w="med" len="med"/>
                      <a:tailEnd type="none" w="med" len="med"/>
                    </a:lnB>
                  </a:tcPr>
                </a:tc>
                <a:tc hMerge="1">
                  <a:txBody>
                    <a:bodyPr/>
                    <a:lstStyle/>
                    <a:p>
                      <a:endParaRPr lang="zh-CN"/>
                    </a:p>
                  </a:txBody>
                  <a:tcPr>
                    <a:lnT cap="flat">
                      <a:noFill/>
                    </a:lnT>
                    <a:lnB w="19050" cap="flat" cmpd="sng">
                      <a:solidFill>
                        <a:srgbClr val="000000"/>
                      </a:solidFill>
                      <a:prstDash val="solid"/>
                      <a:headEnd type="none" w="med" len="med"/>
                      <a:tailEnd type="none" w="med" len="med"/>
                    </a:lnB>
                  </a:tcPr>
                </a:tc>
                <a:tc hMerge="1">
                  <a:txBody>
                    <a:bodyPr/>
                    <a:lstStyle/>
                    <a:p>
                      <a:endParaRPr lang="zh-CN"/>
                    </a:p>
                  </a:txBody>
                  <a:tcPr>
                    <a:lnR cap="flat">
                      <a:noFill/>
                    </a:lnR>
                    <a:lnT cap="flat">
                      <a:noFill/>
                    </a:lnT>
                    <a:lnB w="19050" cap="flat" cmpd="sng">
                      <a:solidFill>
                        <a:srgbClr val="000000"/>
                      </a:solidFill>
                      <a:prstDash val="solid"/>
                      <a:headEnd type="none" w="med" len="med"/>
                      <a:tailEnd type="none" w="med" len="med"/>
                    </a:lnB>
                  </a:tcPr>
                </a:tc>
                <a:extLst>
                  <a:ext uri="{0D108BD9-81ED-4DB2-BD59-A6C34878D82A}">
                    <a16:rowId xmlns:a16="http://schemas.microsoft.com/office/drawing/2014/main" val="10001"/>
                  </a:ext>
                </a:extLst>
              </a:tr>
              <a:tr h="289560">
                <a:tc>
                  <a:txBody>
                    <a:bodyPr/>
                    <a:lstStyle/>
                    <a:p>
                      <a:pPr indent="0" algn="ctr">
                        <a:buNone/>
                      </a:pPr>
                      <a:r>
                        <a:rPr lang="zh-CN" sz="1100" b="1">
                          <a:solidFill>
                            <a:srgbClr val="000000"/>
                          </a:solidFill>
                          <a:latin typeface="Arial" panose="020B0604020202020204" pitchFamily="34" charset="0"/>
                          <a:ea typeface="宋体" panose="02010600030101010101" pitchFamily="2" charset="-122"/>
                        </a:rPr>
                        <a:t>系统模块</a:t>
                      </a:r>
                      <a:endParaRPr lang="en-US" altLang="en-US" sz="11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CCFF"/>
                    </a:solidFill>
                  </a:tcPr>
                </a:tc>
                <a:tc>
                  <a:txBody>
                    <a:bodyPr/>
                    <a:lstStyle/>
                    <a:p>
                      <a:pPr indent="0" algn="ctr">
                        <a:buNone/>
                      </a:pPr>
                      <a:r>
                        <a:rPr lang="zh-CN" sz="1100" b="1">
                          <a:solidFill>
                            <a:srgbClr val="000000"/>
                          </a:solidFill>
                          <a:latin typeface="Arial" panose="020B0604020202020204" pitchFamily="34" charset="0"/>
                          <a:ea typeface="宋体" panose="02010600030101010101" pitchFamily="2" charset="-122"/>
                        </a:rPr>
                        <a:t>功能点</a:t>
                      </a:r>
                      <a:endParaRPr lang="en-US" altLang="en-US" sz="11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CCFF"/>
                    </a:solidFill>
                  </a:tcPr>
                </a:tc>
                <a:tc>
                  <a:txBody>
                    <a:bodyPr/>
                    <a:lstStyle/>
                    <a:p>
                      <a:pPr indent="0" algn="ctr">
                        <a:buNone/>
                      </a:pPr>
                      <a:r>
                        <a:rPr lang="zh-CN" sz="1100" b="1">
                          <a:solidFill>
                            <a:srgbClr val="000000"/>
                          </a:solidFill>
                          <a:latin typeface="Arial" panose="020B0604020202020204" pitchFamily="34" charset="0"/>
                          <a:ea typeface="宋体" panose="02010600030101010101" pitchFamily="2" charset="-122"/>
                        </a:rPr>
                        <a:t>设计者</a:t>
                      </a:r>
                      <a:endParaRPr lang="en-US" altLang="en-US" sz="11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CCFF"/>
                    </a:solidFill>
                  </a:tcPr>
                </a:tc>
                <a:tc>
                  <a:txBody>
                    <a:bodyPr/>
                    <a:lstStyle/>
                    <a:p>
                      <a:pPr indent="0" algn="ctr">
                        <a:buNone/>
                      </a:pPr>
                      <a:r>
                        <a:rPr lang="zh-CN" sz="1100" b="1">
                          <a:solidFill>
                            <a:srgbClr val="000000"/>
                          </a:solidFill>
                          <a:latin typeface="Arial" panose="020B0604020202020204" pitchFamily="34" charset="0"/>
                          <a:ea typeface="宋体" panose="02010600030101010101" pitchFamily="2" charset="-122"/>
                        </a:rPr>
                        <a:t>开发者</a:t>
                      </a:r>
                      <a:endParaRPr lang="en-US" altLang="en-US" sz="1100" b="1">
                        <a:solidFill>
                          <a:srgbClr val="000000"/>
                        </a:solidFill>
                        <a:latin typeface="宋体" panose="02010600030101010101"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CCFF"/>
                    </a:solidFill>
                  </a:tcPr>
                </a:tc>
                <a:tc>
                  <a:txBody>
                    <a:bodyPr/>
                    <a:lstStyle/>
                    <a:p>
                      <a:pPr indent="0" algn="ctr">
                        <a:buNone/>
                      </a:pPr>
                      <a:r>
                        <a:rPr lang="zh-CN" sz="1100" b="1">
                          <a:solidFill>
                            <a:srgbClr val="000000"/>
                          </a:solidFill>
                          <a:latin typeface="Arial" panose="020B0604020202020204" pitchFamily="34" charset="0"/>
                          <a:ea typeface="宋体" panose="02010600030101010101" pitchFamily="2" charset="-122"/>
                        </a:rPr>
                        <a:t>测试者</a:t>
                      </a:r>
                      <a:endParaRPr lang="en-US" altLang="en-US" sz="1100" b="1">
                        <a:solidFill>
                          <a:srgbClr val="000000"/>
                        </a:solidFill>
                        <a:latin typeface="宋体" panose="02010600030101010101" pitchFamily="2"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309245">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1.探索</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1.1加入群组</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林豪</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李骏</a:t>
                      </a:r>
                      <a:endParaRPr lang="en-US" altLang="en-US" sz="1100" b="0">
                        <a:solidFill>
                          <a:srgbClr val="000000"/>
                        </a:solidFill>
                        <a:latin typeface="宋体" panose="02010600030101010101" pitchFamily="2" charset="-122"/>
                      </a:endParaRPr>
                    </a:p>
                  </a:txBody>
                  <a:tcPr marL="12700" marR="12700" marT="12700" anchor="ctr">
                    <a:lnL>
                      <a:noFill/>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周南</a:t>
                      </a:r>
                      <a:endParaRPr lang="en-US" altLang="en-US" sz="1100" b="0">
                        <a:solidFill>
                          <a:srgbClr val="000000"/>
                        </a:solidFill>
                        <a:latin typeface="宋体" panose="02010600030101010101" pitchFamily="2" charset="-122"/>
                      </a:endParaRPr>
                    </a:p>
                  </a:txBody>
                  <a:tcPr marL="12700" marR="12700" marT="12700" anchor="ctr">
                    <a:lnL>
                      <a:noFill/>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245">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2.约球</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2.1约球公告处理</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周南</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林豪</a:t>
                      </a:r>
                      <a:endParaRPr lang="en-US" altLang="en-US" sz="1100" b="0">
                        <a:solidFill>
                          <a:srgbClr val="000000"/>
                        </a:solidFill>
                        <a:latin typeface="宋体" panose="02010600030101010101" pitchFamily="2" charset="-122"/>
                      </a:endParaRPr>
                    </a:p>
                  </a:txBody>
                  <a:tcPr marL="12700" marR="12700" marT="12700" anchor="ctr">
                    <a:lnL>
                      <a:noFill/>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李骏</a:t>
                      </a:r>
                      <a:endParaRPr lang="en-US" altLang="en-US" sz="1100" b="0">
                        <a:solidFill>
                          <a:srgbClr val="000000"/>
                        </a:solidFill>
                        <a:latin typeface="宋体" panose="02010600030101010101" pitchFamily="2" charset="-122"/>
                      </a:endParaRPr>
                    </a:p>
                  </a:txBody>
                  <a:tcPr marL="12700" marR="12700" marT="12700" anchor="ctr">
                    <a:lnL>
                      <a:noFill/>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9245">
                <a:tc rowSpan="3">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3.群组</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3.1查看已加入群组</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李骏</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周南</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林豪</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9880">
                <a:tc vMerge="1">
                  <a:txBody>
                    <a:bodyPr/>
                    <a:lstStyle/>
                    <a:p>
                      <a:endParaRPr lang="zh-CN"/>
                    </a:p>
                  </a:txBody>
                  <a:tcP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3.2解散</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李骏</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周南</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林豪</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9245">
                <a:tc vMerge="1">
                  <a:txBody>
                    <a:bodyPr/>
                    <a:lstStyle/>
                    <a:p>
                      <a:endParaRPr lang="zh-CN"/>
                    </a:p>
                  </a:txBody>
                  <a:tcP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B w="19050" cap="flat" cmpd="sng">
                      <a:solidFill>
                        <a:srgbClr val="000000"/>
                      </a:solidFill>
                      <a:prstDash val="solid"/>
                      <a:headEnd type="none" w="med" len="med"/>
                      <a:tailEnd type="none" w="med" len="med"/>
                    </a:lnB>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3.3评价</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李骏</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周南</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林豪</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30580">
                <a:tc rowSpan="3">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4.我的</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4.1查看基本信息</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林豪</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李骏</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周南</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9245">
                <a:tc vMerge="1">
                  <a:txBody>
                    <a:bodyPr/>
                    <a:lstStyle/>
                    <a:p>
                      <a:endParaRPr lang="zh-CN"/>
                    </a:p>
                  </a:txBody>
                  <a:tcP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4.2查看别人评价</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林豪</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李骏</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周南</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9245">
                <a:tc vMerge="1">
                  <a:txBody>
                    <a:bodyPr/>
                    <a:lstStyle/>
                    <a:p>
                      <a:endParaRPr lang="zh-CN"/>
                    </a:p>
                  </a:txBody>
                  <a:tcP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B w="19050" cap="flat" cmpd="sng">
                      <a:solidFill>
                        <a:srgbClr val="000000"/>
                      </a:solidFill>
                      <a:prstDash val="solid"/>
                      <a:headEnd type="none" w="med" len="med"/>
                      <a:tailEnd type="none" w="med" len="med"/>
                    </a:lnB>
                  </a:tcPr>
                </a:tc>
                <a:tc>
                  <a:txBody>
                    <a:bodyPr/>
                    <a:lstStyle/>
                    <a:p>
                      <a:pPr indent="0" algn="ctr">
                        <a:buNone/>
                      </a:pPr>
                      <a:r>
                        <a:rPr lang="zh-CN" sz="1200" b="1">
                          <a:solidFill>
                            <a:srgbClr val="000000"/>
                          </a:solidFill>
                          <a:latin typeface="Arial" panose="020B0604020202020204" pitchFamily="34" charset="0"/>
                          <a:ea typeface="宋体" panose="02010600030101010101" pitchFamily="2" charset="-122"/>
                        </a:rPr>
                        <a:t>4.3查看标签</a:t>
                      </a:r>
                      <a:endParaRPr lang="en-US" altLang="en-US" sz="1200" b="1">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7E6E6"/>
                    </a:solid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林豪</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李骏</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周南</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Five</a:t>
            </a:r>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开发人员评价：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785793" y="2458029"/>
            <a:ext cx="10970777" cy="3088089"/>
          </a:xfrm>
          <a:prstGeom prst="rect">
            <a:avLst/>
          </a:prstGeom>
        </p:spPr>
        <p:txBody>
          <a:bodyPr wrap="square">
            <a:spAutoFit/>
          </a:bodyPr>
          <a:lstStyle/>
          <a:p>
            <a:pPr algn="just">
              <a:lnSpc>
                <a:spcPct val="173000"/>
              </a:lnSpc>
              <a:spcBef>
                <a:spcPts val="1300"/>
              </a:spcBef>
              <a:spcAft>
                <a:spcPts val="1300"/>
              </a:spcAft>
            </a:pPr>
            <a:r>
              <a:rPr lang="zh-CN" altLang="en-US" sz="4400" b="1" kern="100" dirty="0" smtClean="0">
                <a:latin typeface="Cambria" panose="02040503050406030204" pitchFamily="18" charset="0"/>
                <a:ea typeface="宋体" panose="02010600030101010101" pitchFamily="2" charset="-122"/>
              </a:rPr>
              <a:t>周南</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endParaRPr lang="en-US" altLang="zh-CN" sz="2800"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lnSpc>
                <a:spcPct val="173000"/>
              </a:lnSpc>
              <a:spcBef>
                <a:spcPts val="1300"/>
              </a:spcBef>
              <a:spcAft>
                <a:spcPts val="1300"/>
              </a:spcAft>
            </a:pP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我们开发的程序中</a:t>
            </a: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周南承当了编写文档</a:t>
            </a:r>
            <a:r>
              <a:rPr lang="en-US" altLang="zh-CN" sz="2800" kern="100" dirty="0" err="1" smtClean="0">
                <a:latin typeface="Calibri" panose="020F0502020204030204" pitchFamily="34" charset="0"/>
                <a:ea typeface="宋体" panose="02010600030101010101" pitchFamily="2" charset="-122"/>
                <a:cs typeface="Times New Roman" panose="02020603050405020304" pitchFamily="18" charset="0"/>
              </a:rPr>
              <a:t>ppt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、制作各类图形的角色，我们的界面原型的制作，优良</a:t>
            </a:r>
            <a:r>
              <a:rPr lang="en-US" altLang="zh-CN" sz="2800" kern="100" dirty="0" err="1" smtClean="0">
                <a:latin typeface="Calibri" panose="020F0502020204030204" pitchFamily="34" charset="0"/>
                <a:ea typeface="宋体" panose="02010600030101010101" pitchFamily="2" charset="-122"/>
                <a:cs typeface="Times New Roman" panose="02020603050405020304" pitchFamily="18" charset="0"/>
              </a:rPr>
              <a:t>ppt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的制作，都离不开他的努力。</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5323"/>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06</a:t>
            </a:r>
            <a:endParaRPr lang="en-US" altLang="zh-CN" sz="5400" b="1" dirty="0">
              <a:solidFill>
                <a:schemeClr val="bg1"/>
              </a:solidFill>
            </a:endParaRPr>
          </a:p>
          <a:p>
            <a:r>
              <a:rPr lang="zh-CN" altLang="en-US" sz="5400" dirty="0" smtClean="0">
                <a:solidFill>
                  <a:schemeClr val="bg1"/>
                </a:solidFill>
              </a:rPr>
              <a:t>参考资料</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06</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Six</a:t>
            </a:r>
            <a:endParaRPr lang="en-US" altLang="zh-CN" sz="2000" dirty="0"/>
          </a:p>
          <a:p>
            <a:r>
              <a:rPr lang="zh-CN" altLang="en-US" sz="2000" dirty="0"/>
              <a:t>参考资料</a:t>
            </a:r>
          </a:p>
        </p:txBody>
      </p:sp>
      <p:sp>
        <p:nvSpPr>
          <p:cNvPr id="2" name="矩形 1"/>
          <p:cNvSpPr/>
          <p:nvPr/>
        </p:nvSpPr>
        <p:spPr>
          <a:xfrm>
            <a:off x="1650999" y="1625600"/>
            <a:ext cx="9440333" cy="4401205"/>
          </a:xfrm>
          <a:prstGeom prst="rect">
            <a:avLst/>
          </a:prstGeom>
        </p:spPr>
        <p:txBody>
          <a:bodyPr wrap="square">
            <a:spAutoFit/>
          </a:bodyPr>
          <a:lstStyle/>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参考资料：</a:t>
            </a:r>
          </a:p>
          <a:p>
            <a:pPr indent="266700"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张海藩，牟永敏</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《软件工程导论（第</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6</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版）》</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北京</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清华大学出版社，</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2013</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王延平</a:t>
            </a:r>
            <a:r>
              <a:rPr lang="zh-CN" altLang="zh-CN" sz="2800" b="1" kern="100" dirty="0">
                <a:solidFill>
                  <a:srgbClr val="2F2F2F"/>
                </a:solidFill>
                <a:latin typeface="Calibri" panose="020F0502020204030204" pitchFamily="34" charset="0"/>
                <a:ea typeface="Arial" panose="020B0604020202020204" pitchFamily="34" charset="0"/>
                <a:cs typeface="Times New Roman" panose="02020603050405020304" pitchFamily="18" charset="0"/>
              </a:rPr>
              <a:t> </a:t>
            </a: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a:t>
            </a:r>
            <a:r>
              <a:rPr lang="en-US" altLang="zh-CN" sz="2800" b="1" kern="100" dirty="0">
                <a:solidFill>
                  <a:srgbClr val="2F2F2F"/>
                </a:solidFill>
                <a:latin typeface="Arial" panose="020B0604020202020204" pitchFamily="34" charset="0"/>
                <a:ea typeface="宋体" panose="02010600030101010101" pitchFamily="2" charset="-122"/>
                <a:cs typeface="Times New Roman" panose="02020603050405020304" pitchFamily="18" charset="0"/>
              </a:rPr>
              <a:t>21</a:t>
            </a: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天精通微信小程序开发》</a:t>
            </a:r>
            <a:r>
              <a:rPr lang="zh-CN" altLang="zh-CN" sz="2800" b="1" kern="100" dirty="0">
                <a:solidFill>
                  <a:srgbClr val="2F2F2F"/>
                </a:solidFill>
                <a:latin typeface="Calibri" panose="020F0502020204030204" pitchFamily="34" charset="0"/>
                <a:ea typeface="Arial" panose="020B0604020202020204" pitchFamily="34" charset="0"/>
                <a:cs typeface="Times New Roman" panose="02020603050405020304" pitchFamily="18" charset="0"/>
              </a:rPr>
              <a:t> </a:t>
            </a:r>
            <a:r>
              <a:rPr lang="en-US" altLang="zh-CN" sz="2800" b="1" kern="100" dirty="0">
                <a:solidFill>
                  <a:srgbClr val="2F2F2F"/>
                </a:solidFill>
                <a:latin typeface="Calibri" panose="020F0502020204030204" pitchFamily="34" charset="0"/>
                <a:ea typeface="Arial" panose="020B0604020202020204" pitchFamily="34" charset="0"/>
                <a:cs typeface="Times New Roman" panose="02020603050405020304" pitchFamily="18" charset="0"/>
              </a:rPr>
              <a:t> </a:t>
            </a: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北京</a:t>
            </a:r>
            <a:r>
              <a:rPr lang="en-US" altLang="zh-CN" sz="2800" b="1" kern="100" dirty="0">
                <a:solidFill>
                  <a:srgbClr val="2F2F2F"/>
                </a:solidFill>
                <a:latin typeface="Arial" panose="020B0604020202020204" pitchFamily="34" charset="0"/>
                <a:ea typeface="宋体" panose="02010600030101010101" pitchFamily="2" charset="-122"/>
                <a:cs typeface="Times New Roman" panose="02020603050405020304" pitchFamily="18" charset="0"/>
              </a:rPr>
              <a:t>:</a:t>
            </a: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电子工业出版社</a:t>
            </a:r>
            <a:r>
              <a:rPr lang="en-US" altLang="zh-CN" sz="2800" b="1" kern="100" dirty="0">
                <a:solidFill>
                  <a:srgbClr val="2F2F2F"/>
                </a:solidFill>
                <a:latin typeface="Arial" panose="020B0604020202020204" pitchFamily="34" charset="0"/>
                <a:ea typeface="宋体" panose="02010600030101010101" pitchFamily="2" charset="-122"/>
                <a:cs typeface="Times New Roman" panose="02020603050405020304" pitchFamily="18" charset="0"/>
              </a:rPr>
              <a:t> 2017.2</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微信小程序官方开发指南</a:t>
            </a:r>
            <a:r>
              <a:rPr lang="zh-CN" altLang="zh-CN" sz="2800" b="1" kern="100" dirty="0">
                <a:solidFill>
                  <a:srgbClr val="2F2F2F"/>
                </a:solidFill>
                <a:latin typeface="Calibri" panose="020F0502020204030204" pitchFamily="34" charset="0"/>
                <a:ea typeface="Arial" panose="020B0604020202020204" pitchFamily="34" charset="0"/>
                <a:cs typeface="Times New Roman" panose="02020603050405020304" pitchFamily="18" charset="0"/>
              </a:rPr>
              <a:t> </a:t>
            </a:r>
            <a:r>
              <a:rPr lang="en-US" altLang="zh-CN" sz="2800" b="1" u="sng" kern="100" dirty="0">
                <a:solidFill>
                  <a:srgbClr val="0000FF"/>
                </a:solidFill>
                <a:latin typeface="Calibri" panose="020F0502020204030204" pitchFamily="34" charset="0"/>
                <a:ea typeface="宋体" panose="02010600030101010101" pitchFamily="2" charset="-122"/>
                <a:cs typeface="Times New Roman" panose="02020603050405020304" pitchFamily="18" charset="0"/>
                <a:hlinkClick r:id="rId3"/>
              </a:rPr>
              <a:t>https://developers.weixin.qq.com</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2800" b="1" kern="100" dirty="0">
                <a:solidFill>
                  <a:srgbClr val="333333"/>
                </a:solidFill>
                <a:latin typeface="Arial" panose="020B0604020202020204" pitchFamily="34" charset="0"/>
                <a:ea typeface="宋体" panose="02010600030101010101" pitchFamily="2" charset="-122"/>
                <a:cs typeface="Times New Roman" panose="02020603050405020304" pitchFamily="18" charset="0"/>
              </a:rPr>
              <a:t>Kyle Simpson </a:t>
            </a:r>
            <a:r>
              <a:rPr lang="zh-CN" altLang="zh-CN" sz="2800" b="1" kern="100" dirty="0">
                <a:solidFill>
                  <a:srgbClr val="333333"/>
                </a:solidFill>
                <a:latin typeface="Arial" panose="020B0604020202020204" pitchFamily="34" charset="0"/>
                <a:ea typeface="宋体" panose="02010600030101010101" pitchFamily="2" charset="-122"/>
                <a:cs typeface="Arial" panose="020B0604020202020204" pitchFamily="34" charset="0"/>
              </a:rPr>
              <a:t>《你不知道的</a:t>
            </a:r>
            <a:r>
              <a:rPr lang="en-US" altLang="zh-CN" sz="2800" b="1" kern="100" dirty="0">
                <a:solidFill>
                  <a:srgbClr val="333333"/>
                </a:solidFill>
                <a:latin typeface="Arial" panose="020B0604020202020204" pitchFamily="34" charset="0"/>
                <a:ea typeface="宋体" panose="02010600030101010101" pitchFamily="2" charset="-122"/>
                <a:cs typeface="Times New Roman" panose="02020603050405020304" pitchFamily="18" charset="0"/>
              </a:rPr>
              <a:t>JavaScript</a:t>
            </a:r>
            <a:r>
              <a:rPr lang="zh-CN" altLang="zh-CN" sz="2800" b="1" kern="100" dirty="0">
                <a:solidFill>
                  <a:srgbClr val="333333"/>
                </a:solidFill>
                <a:latin typeface="Arial" panose="020B0604020202020204" pitchFamily="34" charset="0"/>
                <a:ea typeface="宋体" panose="02010600030101010101" pitchFamily="2" charset="-122"/>
                <a:cs typeface="Arial" panose="020B0604020202020204" pitchFamily="34" charset="0"/>
              </a:rPr>
              <a:t>》北京</a:t>
            </a:r>
            <a:r>
              <a:rPr lang="en-US" altLang="zh-CN" sz="2800" b="1" kern="100" dirty="0">
                <a:solidFill>
                  <a:srgbClr val="333333"/>
                </a:solidFill>
                <a:latin typeface="Arial" panose="020B0604020202020204" pitchFamily="34" charset="0"/>
                <a:ea typeface="宋体" panose="02010600030101010101" pitchFamily="2" charset="-122"/>
                <a:cs typeface="Times New Roman" panose="02020603050405020304" pitchFamily="18" charset="0"/>
              </a:rPr>
              <a:t>:</a:t>
            </a:r>
            <a:r>
              <a:rPr lang="zh-CN" altLang="zh-CN" sz="2800" b="1" kern="100" dirty="0">
                <a:solidFill>
                  <a:srgbClr val="333333"/>
                </a:solidFill>
                <a:latin typeface="Arial" panose="020B0604020202020204" pitchFamily="34" charset="0"/>
                <a:ea typeface="宋体" panose="02010600030101010101" pitchFamily="2" charset="-122"/>
                <a:cs typeface="Arial" panose="020B0604020202020204" pitchFamily="34" charset="0"/>
              </a:rPr>
              <a:t>人民邮电出版社</a:t>
            </a:r>
            <a:r>
              <a:rPr lang="zh-CN" altLang="zh-CN" sz="2800" b="1" kern="100" dirty="0">
                <a:solidFill>
                  <a:srgbClr val="333333"/>
                </a:solidFill>
                <a:latin typeface="Calibri" panose="020F0502020204030204" pitchFamily="34" charset="0"/>
                <a:ea typeface="Arial" panose="020B0604020202020204" pitchFamily="34" charset="0"/>
                <a:cs typeface="Times New Roman" panose="02020603050405020304" pitchFamily="18" charset="0"/>
              </a:rPr>
              <a:t> </a:t>
            </a:r>
            <a:r>
              <a:rPr lang="en-US" altLang="zh-CN" sz="2800" b="1" kern="100" dirty="0">
                <a:solidFill>
                  <a:srgbClr val="333333"/>
                </a:solidFill>
                <a:latin typeface="Calibri" panose="020F0502020204030204" pitchFamily="34" charset="0"/>
                <a:ea typeface="Arial" panose="020B0604020202020204" pitchFamily="34" charset="0"/>
                <a:cs typeface="Times New Roman" panose="02020603050405020304" pitchFamily="18" charset="0"/>
              </a:rPr>
              <a:t>2015.4</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2800" b="1" kern="100" dirty="0">
                <a:solidFill>
                  <a:srgbClr val="333333"/>
                </a:solidFill>
                <a:latin typeface="Arial" panose="020B0604020202020204" pitchFamily="34" charset="0"/>
                <a:ea typeface="宋体" panose="02010600030101010101" pitchFamily="2" charset="-122"/>
                <a:cs typeface="Times New Roman" panose="02020603050405020304" pitchFamily="18" charset="0"/>
              </a:rPr>
              <a:t>GB T-8567-2006</a:t>
            </a:r>
            <a:r>
              <a:rPr lang="zh-CN" altLang="zh-CN" sz="2800" b="1" kern="100" dirty="0">
                <a:solidFill>
                  <a:srgbClr val="333333"/>
                </a:solidFill>
                <a:latin typeface="Arial" panose="020B0604020202020204" pitchFamily="34" charset="0"/>
                <a:ea typeface="宋体" panose="02010600030101010101" pitchFamily="2" charset="-122"/>
                <a:cs typeface="Arial" panose="020B0604020202020204" pitchFamily="34" charset="0"/>
              </a:rPr>
              <a:t>计算机软件文档编制规范</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5323"/>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07</a:t>
            </a:r>
            <a:endParaRPr lang="en-US" altLang="zh-CN" sz="5400" b="1" dirty="0">
              <a:solidFill>
                <a:schemeClr val="bg1"/>
              </a:solidFill>
            </a:endParaRPr>
          </a:p>
          <a:p>
            <a:r>
              <a:rPr lang="zh-CN" altLang="en-US" sz="5400" dirty="0" smtClean="0">
                <a:solidFill>
                  <a:schemeClr val="bg1"/>
                </a:solidFill>
              </a:rPr>
              <a:t>绩效评价</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07</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Seven</a:t>
            </a:r>
            <a:endParaRPr lang="en-US" altLang="zh-CN" sz="2000" dirty="0"/>
          </a:p>
          <a:p>
            <a:r>
              <a:rPr lang="zh-CN" altLang="en-US" sz="2000" dirty="0" smtClean="0"/>
              <a:t>绩效评价</a:t>
            </a:r>
            <a:endParaRPr lang="zh-CN" altLang="en-US" sz="2000" dirty="0"/>
          </a:p>
        </p:txBody>
      </p:sp>
      <p:pic>
        <p:nvPicPr>
          <p:cNvPr id="3" name="图片 2"/>
          <p:cNvPicPr>
            <a:picLocks noChangeAspect="1"/>
          </p:cNvPicPr>
          <p:nvPr/>
        </p:nvPicPr>
        <p:blipFill>
          <a:blip r:embed="rId3"/>
          <a:stretch>
            <a:fillRect/>
          </a:stretch>
        </p:blipFill>
        <p:spPr>
          <a:xfrm>
            <a:off x="451485" y="1536065"/>
            <a:ext cx="11786870" cy="47339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07</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Seven</a:t>
            </a:r>
            <a:endParaRPr lang="en-US" altLang="zh-CN" sz="2000" dirty="0"/>
          </a:p>
          <a:p>
            <a:r>
              <a:rPr lang="zh-CN" altLang="en-US" sz="2000" dirty="0" smtClean="0"/>
              <a:t>绩效评价</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3221792404"/>
              </p:ext>
            </p:extLst>
          </p:nvPr>
        </p:nvGraphicFramePr>
        <p:xfrm>
          <a:off x="514011" y="1719943"/>
          <a:ext cx="11123320" cy="4477656"/>
        </p:xfrm>
        <a:graphic>
          <a:graphicData uri="http://schemas.openxmlformats.org/presentationml/2006/ole">
            <mc:AlternateContent xmlns:mc="http://schemas.openxmlformats.org/markup-compatibility/2006">
              <mc:Choice xmlns:v="urn:schemas-microsoft-com:vml" Requires="v">
                <p:oleObj spid="_x0000_s32770" name="工作表" r:id="rId4" imgW="9349846" imgH="3764296" progId="Excel.Sheet.12">
                  <p:embed/>
                </p:oleObj>
              </mc:Choice>
              <mc:Fallback>
                <p:oleObj name="工作表" r:id="rId4" imgW="9349846" imgH="3764296" progId="Excel.Sheet.12">
                  <p:embed/>
                  <p:pic>
                    <p:nvPicPr>
                      <p:cNvPr id="0" name=""/>
                      <p:cNvPicPr/>
                      <p:nvPr/>
                    </p:nvPicPr>
                    <p:blipFill>
                      <a:blip r:embed="rId5"/>
                      <a:stretch>
                        <a:fillRect/>
                      </a:stretch>
                    </p:blipFill>
                    <p:spPr>
                      <a:xfrm>
                        <a:off x="514011" y="1719943"/>
                        <a:ext cx="11123320" cy="4477656"/>
                      </a:xfrm>
                      <a:prstGeom prst="rect">
                        <a:avLst/>
                      </a:prstGeom>
                    </p:spPr>
                  </p:pic>
                </p:oleObj>
              </mc:Fallback>
            </mc:AlternateContent>
          </a:graphicData>
        </a:graphic>
      </p:graphicFrame>
    </p:spTree>
    <p:extLst>
      <p:ext uri="{BB962C8B-B14F-4D97-AF65-F5344CB8AC3E}">
        <p14:creationId xmlns:p14="http://schemas.microsoft.com/office/powerpoint/2010/main" val="304707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1754326"/>
          </a:xfrm>
          <a:prstGeom prst="rect">
            <a:avLst/>
          </a:prstGeom>
          <a:noFill/>
        </p:spPr>
        <p:txBody>
          <a:bodyPr wrap="square" rtlCol="0">
            <a:spAutoFit/>
          </a:bodyPr>
          <a:lstStyle/>
          <a:p>
            <a:r>
              <a:rPr lang="en-US" altLang="zh-CN" sz="5400" b="1" dirty="0">
                <a:solidFill>
                  <a:schemeClr val="bg1"/>
                </a:solidFill>
              </a:rPr>
              <a:t>Part 02</a:t>
            </a:r>
          </a:p>
          <a:p>
            <a:r>
              <a:rPr lang="zh-CN" altLang="en-US" sz="5400" dirty="0" smtClean="0">
                <a:solidFill>
                  <a:schemeClr val="bg1"/>
                </a:solidFill>
              </a:rPr>
              <a:t>编写及测试准备</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7" y="1165580"/>
            <a:ext cx="10392355" cy="523220"/>
          </a:xfrm>
          <a:prstGeom prst="rect">
            <a:avLst/>
          </a:prstGeom>
          <a:noFill/>
        </p:spPr>
        <p:txBody>
          <a:bodyPr wrap="square" rtlCol="0">
            <a:spAutoFit/>
          </a:bodyPr>
          <a:lstStyle/>
          <a:p>
            <a:r>
              <a:rPr lang="zh-CN" altLang="en-US" sz="2800" b="1" dirty="0" smtClean="0">
                <a:solidFill>
                  <a:schemeClr val="accent2"/>
                </a:solidFill>
                <a:sym typeface="+mn-ea"/>
              </a:rPr>
              <a:t>小组代码规范</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6" name="表格 5"/>
          <p:cNvGraphicFramePr>
            <a:graphicFrameLocks noGrp="1"/>
          </p:cNvGraphicFramePr>
          <p:nvPr/>
        </p:nvGraphicFramePr>
        <p:xfrm>
          <a:off x="1464128" y="1669631"/>
          <a:ext cx="9737272" cy="4721797"/>
        </p:xfrm>
        <a:graphic>
          <a:graphicData uri="http://schemas.openxmlformats.org/drawingml/2006/table">
            <a:tbl>
              <a:tblPr firstRow="1" firstCol="1" bandRow="1">
                <a:tableStyleId>{5C22544A-7EE6-4342-B048-85BDC9FD1C3A}</a:tableStyleId>
              </a:tblPr>
              <a:tblGrid>
                <a:gridCol w="1351701">
                  <a:extLst>
                    <a:ext uri="{9D8B030D-6E8A-4147-A177-3AD203B41FA5}">
                      <a16:colId xmlns:a16="http://schemas.microsoft.com/office/drawing/2014/main" val="20000"/>
                    </a:ext>
                  </a:extLst>
                </a:gridCol>
                <a:gridCol w="1494527">
                  <a:extLst>
                    <a:ext uri="{9D8B030D-6E8A-4147-A177-3AD203B41FA5}">
                      <a16:colId xmlns:a16="http://schemas.microsoft.com/office/drawing/2014/main" val="20001"/>
                    </a:ext>
                  </a:extLst>
                </a:gridCol>
                <a:gridCol w="6891044">
                  <a:extLst>
                    <a:ext uri="{9D8B030D-6E8A-4147-A177-3AD203B41FA5}">
                      <a16:colId xmlns:a16="http://schemas.microsoft.com/office/drawing/2014/main" val="20002"/>
                    </a:ext>
                  </a:extLst>
                </a:gridCol>
              </a:tblGrid>
              <a:tr h="365706">
                <a:tc gridSpan="3">
                  <a:txBody>
                    <a:bodyPr/>
                    <a:lstStyle/>
                    <a:p>
                      <a:pPr algn="ctr">
                        <a:spcAft>
                          <a:spcPts val="0"/>
                        </a:spcAft>
                      </a:pPr>
                      <a:r>
                        <a:rPr lang="en-US" sz="1600" kern="100">
                          <a:effectLst/>
                        </a:rPr>
                        <a:t>G06</a:t>
                      </a:r>
                      <a:r>
                        <a:rPr lang="zh-CN" sz="1600" kern="100">
                          <a:effectLst/>
                        </a:rPr>
                        <a:t>小组</a:t>
                      </a:r>
                      <a:r>
                        <a:rPr lang="en-US" sz="1600" kern="100">
                          <a:effectLst/>
                        </a:rPr>
                        <a:t>BALL_Date</a:t>
                      </a:r>
                      <a:r>
                        <a:rPr lang="zh-CN" sz="1600" kern="100">
                          <a:effectLst/>
                        </a:rPr>
                        <a:t>小组代码规范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39994">
                <a:tc>
                  <a:txBody>
                    <a:bodyPr/>
                    <a:lstStyle/>
                    <a:p>
                      <a:pPr algn="just">
                        <a:spcAft>
                          <a:spcPts val="0"/>
                        </a:spcAft>
                      </a:pPr>
                      <a:r>
                        <a:rPr lang="zh-CN" sz="1050" kern="100">
                          <a:effectLst/>
                        </a:rPr>
                        <a:t>序号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执行规范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9994">
                <a:tc>
                  <a:txBody>
                    <a:bodyPr/>
                    <a:lstStyle/>
                    <a:p>
                      <a:pPr algn="just">
                        <a:spcAft>
                          <a:spcPts val="0"/>
                        </a:spcAft>
                      </a:pPr>
                      <a:r>
                        <a:rPr lang="en-US" sz="1050" kern="100">
                          <a:effectLst/>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命名风格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代码中的命名不能以下划线、美元符号开头或结尾。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59979">
                <a:tc>
                  <a:txBody>
                    <a:bodyPr/>
                    <a:lstStyle/>
                    <a:p>
                      <a:pPr algn="just">
                        <a:spcAft>
                          <a:spcPts val="0"/>
                        </a:spcAft>
                      </a:pPr>
                      <a:r>
                        <a:rPr lang="en-US" sz="1050" kern="100">
                          <a:effectLst/>
                        </a:rPr>
                        <a: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命名风格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代码中的命名严禁使用拼音与英文混合的方式，更不允许直接使用中文的方式。</a:t>
                      </a:r>
                      <a:r>
                        <a:rPr lang="en-US" sz="1050" kern="100">
                          <a:effectLst/>
                        </a:rPr>
                        <a:t> </a:t>
                      </a:r>
                      <a:endParaRPr lang="zh-CN" sz="1050" kern="100">
                        <a:effectLst/>
                      </a:endParaRPr>
                    </a:p>
                    <a:p>
                      <a:pPr algn="just">
                        <a:spcAft>
                          <a:spcPts val="0"/>
                        </a:spcAft>
                      </a:pPr>
                      <a:r>
                        <a:rPr lang="zh-CN" sz="1050" kern="100">
                          <a:effectLst/>
                        </a:rPr>
                        <a:t>说明：正确的英文拼写和语法可以让阅读者易于理解，避免歧义。注意，即使纯拼音命名方式也要避免采用。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79989">
                <a:tc>
                  <a:txBody>
                    <a:bodyPr/>
                    <a:lstStyle/>
                    <a:p>
                      <a:pPr algn="just">
                        <a:spcAft>
                          <a:spcPts val="0"/>
                        </a:spcAft>
                      </a:pPr>
                      <a:r>
                        <a:rPr lang="en-US" sz="1050" kern="100">
                          <a:effectLst/>
                        </a:rPr>
                        <a:t>1.3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命名风格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方法名、参数名、成员变量、局部变量都统一必须遵从驼峰形式，如</a:t>
                      </a:r>
                      <a:r>
                        <a:rPr lang="en-US" sz="1050" kern="100">
                          <a:effectLst/>
                        </a:rPr>
                        <a:t>UserAvatarUrl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79989">
                <a:tc>
                  <a:txBody>
                    <a:bodyPr/>
                    <a:lstStyle/>
                    <a:p>
                      <a:pPr algn="just">
                        <a:spcAft>
                          <a:spcPts val="0"/>
                        </a:spcAft>
                      </a:pPr>
                      <a:r>
                        <a:rPr lang="en-US" sz="1050" kern="100">
                          <a:effectLst/>
                        </a:rPr>
                        <a:t>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命名风格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常量命名全部大写，单词间用下划线隔开，力求语义表达完整清楚。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199973">
                <a:tc>
                  <a:txBody>
                    <a:bodyPr/>
                    <a:lstStyle/>
                    <a:p>
                      <a:pPr algn="just">
                        <a:spcAft>
                          <a:spcPts val="0"/>
                        </a:spcAft>
                      </a:pPr>
                      <a:r>
                        <a:rPr lang="en-US" sz="1050" kern="100">
                          <a:effectLst/>
                        </a:rPr>
                        <a:t>2.1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代码格式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tabLst>
                          <a:tab pos="198120" algn="l"/>
                        </a:tabLst>
                      </a:pPr>
                      <a:r>
                        <a:rPr lang="zh-CN" sz="1050" kern="100">
                          <a:effectLst/>
                        </a:rPr>
                        <a:t>大括号的使用约定。如果是大括号内为空，则简洁地写成</a:t>
                      </a:r>
                      <a:r>
                        <a:rPr lang="en-US" sz="1050" kern="100">
                          <a:effectLst/>
                        </a:rPr>
                        <a:t>{}</a:t>
                      </a:r>
                      <a:r>
                        <a:rPr lang="zh-CN" sz="1050" kern="100">
                          <a:effectLst/>
                        </a:rPr>
                        <a:t>即可，不需要换行；如果是非空代码块则：</a:t>
                      </a:r>
                    </a:p>
                    <a:p>
                      <a:pPr algn="just">
                        <a:spcAft>
                          <a:spcPts val="0"/>
                        </a:spcAft>
                      </a:pPr>
                      <a:r>
                        <a:rPr lang="en-US" sz="1050" kern="100">
                          <a:effectLst/>
                        </a:rPr>
                        <a:t>I.</a:t>
                      </a:r>
                      <a:r>
                        <a:rPr lang="zh-CN" sz="1050" kern="100">
                          <a:effectLst/>
                        </a:rPr>
                        <a:t>左大括号前不换行。</a:t>
                      </a:r>
                    </a:p>
                    <a:p>
                      <a:pPr algn="just">
                        <a:spcAft>
                          <a:spcPts val="0"/>
                        </a:spcAft>
                      </a:pPr>
                      <a:r>
                        <a:rPr lang="en-US" sz="1050" kern="100">
                          <a:effectLst/>
                        </a:rPr>
                        <a:t>Ii.</a:t>
                      </a:r>
                      <a:r>
                        <a:rPr lang="zh-CN" sz="1050" kern="100">
                          <a:effectLst/>
                        </a:rPr>
                        <a:t>左大括号后换行。</a:t>
                      </a:r>
                    </a:p>
                    <a:p>
                      <a:pPr algn="just">
                        <a:spcAft>
                          <a:spcPts val="0"/>
                        </a:spcAft>
                      </a:pPr>
                      <a:r>
                        <a:rPr lang="en-US" sz="1050" kern="100">
                          <a:effectLst/>
                        </a:rPr>
                        <a:t>Iii.</a:t>
                      </a:r>
                      <a:r>
                        <a:rPr lang="zh-CN" sz="1050" kern="100">
                          <a:effectLst/>
                        </a:rPr>
                        <a:t>右大括号前换行。</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76184">
                <a:tc>
                  <a:txBody>
                    <a:bodyPr/>
                    <a:lstStyle/>
                    <a:p>
                      <a:pPr algn="just">
                        <a:spcAft>
                          <a:spcPts val="0"/>
                        </a:spcAft>
                      </a:pPr>
                      <a:r>
                        <a:rPr lang="en-US" sz="1050" kern="100">
                          <a:effectLst/>
                        </a:rPr>
                        <a:t>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代码格式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注释的双斜线与注释内容紧挨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79989">
                <a:tc>
                  <a:txBody>
                    <a:bodyPr/>
                    <a:lstStyle/>
                    <a:p>
                      <a:pPr algn="just">
                        <a:spcAft>
                          <a:spcPts val="0"/>
                        </a:spcAft>
                      </a:pPr>
                      <a:r>
                        <a:rPr lang="en-US" sz="1050" kern="100">
                          <a:effectLst/>
                        </a:rPr>
                        <a:t>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代码格式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没有必要增加若干空格来使某一行的字符与上一行对应位置的字符对齐。</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20000"/>
                    </a:ext>
                  </a:extLst>
                </a:gridCol>
                <a:gridCol w="663753">
                  <a:extLst>
                    <a:ext uri="{9D8B030D-6E8A-4147-A177-3AD203B41FA5}">
                      <a16:colId xmlns:a16="http://schemas.microsoft.com/office/drawing/2014/main" val="20001"/>
                    </a:ext>
                  </a:extLst>
                </a:gridCol>
                <a:gridCol w="3677654">
                  <a:extLst>
                    <a:ext uri="{9D8B030D-6E8A-4147-A177-3AD203B41FA5}">
                      <a16:colId xmlns:a16="http://schemas.microsoft.com/office/drawing/2014/main" val="20002"/>
                    </a:ext>
                  </a:extLst>
                </a:gridCol>
              </a:tblGrid>
              <a:tr h="602387">
                <a:tc>
                  <a:txBody>
                    <a:bodyPr/>
                    <a:lstStyle/>
                    <a:p>
                      <a:pPr algn="ctr">
                        <a:spcAft>
                          <a:spcPts val="600"/>
                        </a:spcAft>
                      </a:pPr>
                      <a:r>
                        <a:rPr lang="zh-CN" sz="1050" kern="100">
                          <a:effectLst/>
                        </a:rPr>
                        <a:t>评审对象：</a:t>
                      </a:r>
                      <a:r>
                        <a:rPr lang="en-US" sz="1050" kern="100">
                          <a:effectLst/>
                        </a:rPr>
                        <a:t>fill_detail	</a:t>
                      </a:r>
                      <a:endParaRPr lang="zh-CN" sz="105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150597">
                <a:tc>
                  <a:txBody>
                    <a:bodyPr/>
                    <a:lstStyle/>
                    <a:p>
                      <a:pPr algn="ctr">
                        <a:spcAft>
                          <a:spcPts val="600"/>
                        </a:spcAft>
                      </a:pPr>
                      <a:r>
                        <a:rPr lang="zh-CN" sz="1050" kern="100">
                          <a:effectLst/>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kern="100">
                          <a:effectLst/>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150597">
                <a:tc>
                  <a:txBody>
                    <a:bodyPr/>
                    <a:lstStyle/>
                    <a:p>
                      <a:pPr algn="just">
                        <a:spcAft>
                          <a:spcPts val="600"/>
                        </a:spcAft>
                      </a:pPr>
                      <a:r>
                        <a:rPr lang="zh-CN" sz="1050" kern="100">
                          <a:effectLst/>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150597">
                <a:tc>
                  <a:txBody>
                    <a:bodyPr/>
                    <a:lstStyle/>
                    <a:p>
                      <a:pPr marL="113030" algn="just">
                        <a:spcAft>
                          <a:spcPts val="600"/>
                        </a:spcAft>
                      </a:pPr>
                      <a:r>
                        <a:rPr lang="zh-CN" sz="1050" kern="100">
                          <a:effectLst/>
                        </a:rPr>
                        <a:t>代码编制是否遵照编码规范？</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150597">
                <a:tc>
                  <a:txBody>
                    <a:bodyPr/>
                    <a:lstStyle/>
                    <a:p>
                      <a:pPr marL="113030" algn="just">
                        <a:spcAft>
                          <a:spcPts val="600"/>
                        </a:spcAft>
                      </a:pPr>
                      <a:r>
                        <a:rPr lang="zh-CN" sz="1050" kern="100">
                          <a:effectLst/>
                        </a:rPr>
                        <a:t>缺陷修改是否完全完成？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150597">
                <a:tc>
                  <a:txBody>
                    <a:bodyPr/>
                    <a:lstStyle/>
                    <a:p>
                      <a:pPr marL="113030" algn="just">
                        <a:spcAft>
                          <a:spcPts val="600"/>
                        </a:spcAft>
                      </a:pPr>
                      <a:r>
                        <a:rPr lang="zh-CN" sz="1050" kern="100">
                          <a:effectLst/>
                        </a:rPr>
                        <a:t>所有的代码是否风格保持一致？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150597">
                <a:tc>
                  <a:txBody>
                    <a:bodyPr/>
                    <a:lstStyle/>
                    <a:p>
                      <a:pPr algn="just">
                        <a:spcAft>
                          <a:spcPts val="600"/>
                        </a:spcAft>
                      </a:pPr>
                      <a:r>
                        <a:rPr lang="zh-CN" sz="1050" kern="100">
                          <a:effectLst/>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150597">
                <a:tc>
                  <a:txBody>
                    <a:bodyPr/>
                    <a:lstStyle/>
                    <a:p>
                      <a:pPr marL="113030" algn="just">
                        <a:spcAft>
                          <a:spcPts val="600"/>
                        </a:spcAft>
                      </a:pPr>
                      <a:r>
                        <a:rPr lang="zh-CN" sz="1050" kern="100">
                          <a:effectLst/>
                        </a:rPr>
                        <a:t>所有的注释是否是最新的？</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150597">
                <a:tc>
                  <a:txBody>
                    <a:bodyPr/>
                    <a:lstStyle/>
                    <a:p>
                      <a:pPr marL="113030" algn="just">
                        <a:spcAft>
                          <a:spcPts val="600"/>
                        </a:spcAft>
                      </a:pPr>
                      <a:r>
                        <a:rPr lang="zh-CN" sz="1050" kern="100">
                          <a:effectLst/>
                        </a:rPr>
                        <a:t>所有的注释是清楚和正确？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150597">
                <a:tc>
                  <a:txBody>
                    <a:bodyPr/>
                    <a:lstStyle/>
                    <a:p>
                      <a:pPr marL="113030" algn="just">
                        <a:spcAft>
                          <a:spcPts val="600"/>
                        </a:spcAft>
                      </a:pPr>
                      <a:r>
                        <a:rPr lang="zh-CN" sz="1050" kern="100">
                          <a:effectLst/>
                        </a:rPr>
                        <a:t>若代码修改注释是否很方便修改？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150597">
                <a:tc>
                  <a:txBody>
                    <a:bodyPr/>
                    <a:lstStyle/>
                    <a:p>
                      <a:pPr marL="113030" algn="just">
                        <a:spcAft>
                          <a:spcPts val="600"/>
                        </a:spcAft>
                      </a:pPr>
                      <a:r>
                        <a:rPr lang="zh-CN" sz="1050" kern="100">
                          <a:effectLst/>
                        </a:rPr>
                        <a:t>所有代码异常处理是否都有注释？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150597">
                <a:tc>
                  <a:txBody>
                    <a:bodyPr/>
                    <a:lstStyle/>
                    <a:p>
                      <a:pPr marL="113030" algn="just">
                        <a:spcAft>
                          <a:spcPts val="600"/>
                        </a:spcAft>
                      </a:pPr>
                      <a:r>
                        <a:rPr lang="zh-CN" sz="1050" kern="100">
                          <a:effectLst/>
                        </a:rPr>
                        <a:t>每一功能目的是否都有注释？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150597">
                <a:tc>
                  <a:txBody>
                    <a:bodyPr/>
                    <a:lstStyle/>
                    <a:p>
                      <a:pPr marL="113030" algn="just">
                        <a:spcAft>
                          <a:spcPts val="600"/>
                        </a:spcAft>
                      </a:pPr>
                      <a:r>
                        <a:rPr lang="zh-CN" sz="1050" kern="100">
                          <a:effectLst/>
                        </a:rPr>
                        <a:t>是否按注释类型格式编写注释？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301193">
                <a:tc>
                  <a:txBody>
                    <a:bodyPr/>
                    <a:lstStyle/>
                    <a:p>
                      <a:pPr marL="113030" algn="just">
                        <a:spcAft>
                          <a:spcPts val="600"/>
                        </a:spcAft>
                      </a:pPr>
                      <a:r>
                        <a:rPr lang="zh-CN" sz="1050" kern="0">
                          <a:effectLst/>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有些代码类型重复性很高不需要解释</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3"/>
                  </a:ext>
                </a:extLst>
              </a:tr>
              <a:tr h="150597">
                <a:tc>
                  <a:txBody>
                    <a:bodyPr/>
                    <a:lstStyle/>
                    <a:p>
                      <a:pPr algn="just">
                        <a:spcAft>
                          <a:spcPts val="600"/>
                        </a:spcAft>
                      </a:pPr>
                      <a:r>
                        <a:rPr lang="zh-CN" sz="1050" kern="100">
                          <a:effectLst/>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4"/>
                  </a:ext>
                </a:extLst>
              </a:tr>
              <a:tr h="150597">
                <a:tc>
                  <a:txBody>
                    <a:bodyPr/>
                    <a:lstStyle/>
                    <a:p>
                      <a:pPr marL="113030" algn="just">
                        <a:spcAft>
                          <a:spcPts val="600"/>
                        </a:spcAft>
                      </a:pPr>
                      <a:r>
                        <a:rPr lang="zh-CN" sz="1050" kern="100">
                          <a:effectLst/>
                        </a:rPr>
                        <a:t>所有变量的命名是否依照规则？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5"/>
                  </a:ext>
                </a:extLst>
              </a:tr>
              <a:tr h="150597">
                <a:tc>
                  <a:txBody>
                    <a:bodyPr/>
                    <a:lstStyle/>
                    <a:p>
                      <a:pPr marL="113030" algn="just">
                        <a:spcAft>
                          <a:spcPts val="600"/>
                        </a:spcAft>
                      </a:pPr>
                      <a:r>
                        <a:rPr lang="zh-CN" sz="1050" kern="100">
                          <a:effectLst/>
                        </a:rPr>
                        <a:t>循环嵌套是否优化到最少？</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6"/>
                  </a:ext>
                </a:extLst>
              </a:tr>
              <a:tr h="150597">
                <a:tc>
                  <a:txBody>
                    <a:bodyPr/>
                    <a:lstStyle/>
                    <a:p>
                      <a:pPr marL="113030" algn="just">
                        <a:spcAft>
                          <a:spcPts val="600"/>
                        </a:spcAft>
                      </a:pPr>
                      <a:r>
                        <a:rPr lang="zh-CN" sz="1050" kern="100">
                          <a:effectLst/>
                        </a:rPr>
                        <a:t>所有代码是否易懂？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7"/>
                  </a:ext>
                </a:extLst>
              </a:tr>
              <a:tr h="301193">
                <a:tc>
                  <a:txBody>
                    <a:bodyPr/>
                    <a:lstStyle/>
                    <a:p>
                      <a:pPr marL="113030" algn="just">
                        <a:spcAft>
                          <a:spcPts val="600"/>
                        </a:spcAft>
                      </a:pPr>
                      <a:r>
                        <a:rPr lang="zh-CN" sz="1050" kern="100">
                          <a:effectLst/>
                        </a:rPr>
                        <a:t>所有设计要求是否都实现？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只包含了时间、日期、人数的选择，尚未包含球场信息。</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8"/>
                  </a:ext>
                </a:extLst>
              </a:tr>
              <a:tr h="150597">
                <a:tc>
                  <a:txBody>
                    <a:bodyPr/>
                    <a:lstStyle/>
                    <a:p>
                      <a:pPr algn="just">
                        <a:spcAft>
                          <a:spcPts val="600"/>
                        </a:spcAft>
                      </a:pPr>
                      <a:r>
                        <a:rPr lang="zh-CN" sz="1050" kern="100">
                          <a:effectLst/>
                        </a:rPr>
                        <a:t>其它</a:t>
                      </a:r>
                      <a:r>
                        <a:rPr lang="en-US" sz="1050" kern="100">
                          <a:effectLst/>
                        </a:rPr>
                        <a:t>(</a:t>
                      </a:r>
                      <a:r>
                        <a:rPr lang="zh-CN" sz="1050" kern="100">
                          <a:effectLst/>
                        </a:rPr>
                        <a:t>根据情况添加</a:t>
                      </a: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9"/>
                  </a:ext>
                </a:extLst>
              </a:tr>
              <a:tr h="150597">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0"/>
                  </a:ext>
                </a:extLst>
              </a:tr>
              <a:tr h="150597">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20000"/>
                    </a:ext>
                  </a:extLst>
                </a:gridCol>
                <a:gridCol w="663753">
                  <a:extLst>
                    <a:ext uri="{9D8B030D-6E8A-4147-A177-3AD203B41FA5}">
                      <a16:colId xmlns:a16="http://schemas.microsoft.com/office/drawing/2014/main" val="20001"/>
                    </a:ext>
                  </a:extLst>
                </a:gridCol>
                <a:gridCol w="3677654">
                  <a:extLst>
                    <a:ext uri="{9D8B030D-6E8A-4147-A177-3AD203B41FA5}">
                      <a16:colId xmlns:a16="http://schemas.microsoft.com/office/drawing/2014/main" val="2000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sz="1050" kern="100" dirty="0" smtClean="0">
                          <a:effectLst/>
                        </a:rPr>
                        <a:t>find</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1001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5"/>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6"/>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7"/>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9"/>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0"/>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4632</Words>
  <Application>Microsoft Office PowerPoint</Application>
  <PresentationFormat>宽屏</PresentationFormat>
  <Paragraphs>1755</Paragraphs>
  <Slides>56</Slides>
  <Notes>56</Notes>
  <HiddenSlides>12</HiddenSlides>
  <MMClips>1</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0" baseType="lpstr">
      <vt:lpstr>等线</vt:lpstr>
      <vt:lpstr>宋体</vt:lpstr>
      <vt:lpstr>微软雅黑</vt:lpstr>
      <vt:lpstr>微软雅黑 Light</vt:lpstr>
      <vt:lpstr>Arial</vt:lpstr>
      <vt:lpstr>Calibri</vt:lpstr>
      <vt:lpstr>Calibri Light</vt:lpstr>
      <vt:lpstr>Cambria</vt:lpstr>
      <vt:lpstr>Century Gothic</vt:lpstr>
      <vt:lpstr>Segoe UI Light</vt:lpstr>
      <vt:lpstr>Times New Roman</vt:lpstr>
      <vt:lpstr>Office 主题</vt:lpstr>
      <vt:lpstr>Visio</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林 豪</cp:lastModifiedBy>
  <cp:revision>567</cp:revision>
  <dcterms:created xsi:type="dcterms:W3CDTF">2015-08-18T02:51:00Z</dcterms:created>
  <dcterms:modified xsi:type="dcterms:W3CDTF">2019-06-03T12:32:58Z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