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5.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6.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8.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9.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1.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2.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3.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4.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5.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6.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17.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18.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85" r:id="rId2"/>
    <p:sldId id="286" r:id="rId3"/>
    <p:sldId id="287" r:id="rId4"/>
    <p:sldId id="289" r:id="rId5"/>
    <p:sldId id="292" r:id="rId6"/>
    <p:sldId id="263" r:id="rId7"/>
    <p:sldId id="293" r:id="rId8"/>
    <p:sldId id="312" r:id="rId9"/>
    <p:sldId id="313" r:id="rId10"/>
    <p:sldId id="296" r:id="rId11"/>
    <p:sldId id="314" r:id="rId12"/>
    <p:sldId id="297" r:id="rId13"/>
    <p:sldId id="315" r:id="rId14"/>
    <p:sldId id="309" r:id="rId15"/>
    <p:sldId id="299" r:id="rId16"/>
    <p:sldId id="300" r:id="rId17"/>
    <p:sldId id="316" r:id="rId18"/>
    <p:sldId id="295" r:id="rId19"/>
    <p:sldId id="317" r:id="rId20"/>
    <p:sldId id="298" r:id="rId21"/>
    <p:sldId id="301" r:id="rId22"/>
    <p:sldId id="303" r:id="rId23"/>
    <p:sldId id="302" r:id="rId24"/>
    <p:sldId id="304" r:id="rId25"/>
    <p:sldId id="306" r:id="rId26"/>
    <p:sldId id="305" r:id="rId27"/>
    <p:sldId id="307" r:id="rId28"/>
    <p:sldId id="308" r:id="rId29"/>
    <p:sldId id="310" r:id="rId30"/>
    <p:sldId id="311" r:id="rId31"/>
    <p:sldId id="294" r:id="rId32"/>
    <p:sldId id="290" r:id="rId33"/>
    <p:sldId id="318" r:id="rId34"/>
    <p:sldId id="283" r:id="rId3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AA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059" autoAdjust="0"/>
    <p:restoredTop sz="94660"/>
  </p:normalViewPr>
  <p:slideViewPr>
    <p:cSldViewPr showGuides="1">
      <p:cViewPr varScale="1">
        <p:scale>
          <a:sx n="108" d="100"/>
          <a:sy n="108" d="100"/>
        </p:scale>
        <p:origin x="144" y="77"/>
      </p:cViewPr>
      <p:guideLst>
        <p:guide orient="horz" pos="1620"/>
        <p:guide pos="2880"/>
      </p:guideLst>
    </p:cSldViewPr>
  </p:slideViewPr>
  <p:notesTextViewPr>
    <p:cViewPr>
      <p:scale>
        <a:sx n="1" d="1"/>
        <a:sy n="1" d="1"/>
      </p:scale>
      <p:origin x="0" y="0"/>
    </p:cViewPr>
  </p:notesTextViewPr>
  <p:sorterViewPr>
    <p:cViewPr>
      <p:scale>
        <a:sx n="100" d="100"/>
        <a:sy n="100" d="100"/>
      </p:scale>
      <p:origin x="0" y="-1074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Microsoft%20PowerPoint%20&#20013;&#30340;&#22270;&#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zh-CN"/>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747803797576045E-2"/>
          <c:y val="0.11038231693953302"/>
          <c:w val="0.88101184452978709"/>
          <c:h val="0.85214220508716876"/>
        </c:manualLayout>
      </c:layout>
      <c:pie3DChart>
        <c:varyColors val="1"/>
        <c:ser>
          <c:idx val="0"/>
          <c:order val="0"/>
          <c:tx>
            <c:strRef>
              <c:f>'[Microsoft PowerPoint 中的图表.xlsx]Sheet1'!$B$1</c:f>
              <c:strCache>
                <c:ptCount val="1"/>
                <c:pt idx="0">
                  <c:v>软件维护所占百分比</c:v>
                </c:pt>
              </c:strCache>
            </c:strRef>
          </c:tx>
          <c:dPt>
            <c:idx val="0"/>
            <c:bubble3D val="0"/>
            <c:spPr>
              <a:solidFill>
                <a:srgbClr val="FFC000"/>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0944-485C-AE66-7F4941A8ECCF}"/>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0944-485C-AE66-7F4941A8ECCF}"/>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0944-485C-AE66-7F4941A8ECCF}"/>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0944-485C-AE66-7F4941A8ECC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'[Microsoft PowerPoint 中的图表.xlsx]Sheet1'!$A$2:$A$5</c:f>
              <c:strCache>
                <c:ptCount val="4"/>
                <c:pt idx="0">
                  <c:v>完善性维护</c:v>
                </c:pt>
                <c:pt idx="1">
                  <c:v>改正性维护</c:v>
                </c:pt>
                <c:pt idx="2">
                  <c:v>适应性维护</c:v>
                </c:pt>
                <c:pt idx="3">
                  <c:v>其他维护活动</c:v>
                </c:pt>
              </c:strCache>
            </c:strRef>
          </c:cat>
          <c:val>
            <c:numRef>
              <c:f>'[Microsoft PowerPoint 中的图表.xlsx]Sheet1'!$B$2:$B$5</c:f>
              <c:numCache>
                <c:formatCode>General</c:formatCode>
                <c:ptCount val="4"/>
                <c:pt idx="0">
                  <c:v>58</c:v>
                </c:pt>
                <c:pt idx="1">
                  <c:v>18</c:v>
                </c:pt>
                <c:pt idx="2">
                  <c:v>20</c:v>
                </c:pt>
                <c:pt idx="3">
                  <c:v>4</c:v>
                </c:pt>
              </c:numCache>
            </c:numRef>
          </c:val>
          <c:extLst>
            <c:ext xmlns:c16="http://schemas.microsoft.com/office/drawing/2014/chart" uri="{C3380CC4-5D6E-409C-BE32-E72D297353CC}">
              <c16:uniqueId val="{00000008-0944-485C-AE66-7F4941A8ECCF}"/>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73800962079482213"/>
          <c:y val="1.8544410230771843E-2"/>
          <c:w val="0.25245680910329282"/>
          <c:h val="0.4820725307429022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zh-CN"/>
              <a:t>维护费用</a:t>
            </a:r>
            <a:endParaRPr lang="en-US"/>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'[图表 在 08章 维护.ppt (兼容模式)]Sheet1'!$B$1</c:f>
              <c:strCache>
                <c:ptCount val="1"/>
                <c:pt idx="0">
                  <c:v>系列 1</c:v>
                </c:pt>
              </c:strCache>
            </c:strRef>
          </c:tx>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'[图表 在 08章 维护.ppt (兼容模式)]Sheet1'!$A$2:$A$5</c:f>
              <c:strCache>
                <c:ptCount val="3"/>
                <c:pt idx="0">
                  <c:v>1970年</c:v>
                </c:pt>
                <c:pt idx="1">
                  <c:v>1980年</c:v>
                </c:pt>
                <c:pt idx="2">
                  <c:v>1990年</c:v>
                </c:pt>
              </c:strCache>
            </c:strRef>
          </c:cat>
          <c:val>
            <c:numRef>
              <c:f>'[图表 在 08章 维护.ppt (兼容模式)]Sheet1'!$B$2:$B$5</c:f>
              <c:numCache>
                <c:formatCode>0%</c:formatCode>
                <c:ptCount val="4"/>
                <c:pt idx="0">
                  <c:v>0.4</c:v>
                </c:pt>
                <c:pt idx="1">
                  <c:v>0.6</c:v>
                </c:pt>
                <c:pt idx="2">
                  <c:v>0.8</c:v>
                </c:pt>
              </c:numCache>
            </c:numRef>
          </c:val>
          <c:extLst>
            <c:ext xmlns:c16="http://schemas.microsoft.com/office/drawing/2014/chart" uri="{C3380CC4-5D6E-409C-BE32-E72D297353CC}">
              <c16:uniqueId val="{00000000-2F88-47D7-BE64-06CEBD6CAF66}"/>
            </c:ext>
          </c:extLst>
        </c:ser>
        <c:dLbls>
          <c:showLegendKey val="0"/>
          <c:showVal val="0"/>
          <c:showCatName val="0"/>
          <c:showSerName val="0"/>
          <c:showPercent val="0"/>
          <c:showBubbleSize val="0"/>
        </c:dLbls>
        <c:gapWidth val="150"/>
        <c:shape val="box"/>
        <c:axId val="665359583"/>
        <c:axId val="1"/>
        <c:axId val="0"/>
      </c:bar3DChart>
      <c:catAx>
        <c:axId val="665359583"/>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6535958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22D9BF-EF06-4664-87D1-BA8B23334F46}" type="datetimeFigureOut">
              <a:rPr lang="zh-CN" altLang="en-US" smtClean="0"/>
              <a:t>2019/5/14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DAAC2-3404-4325-BA90-11E1B895004A}" type="slidenum">
              <a:rPr lang="zh-CN" altLang="en-US" smtClean="0"/>
              <a:t>‹#›</a:t>
            </a:fld>
            <a:endParaRPr lang="zh-CN" altLang="en-US"/>
          </a:p>
        </p:txBody>
      </p:sp>
    </p:spTree>
    <p:extLst>
      <p:ext uri="{BB962C8B-B14F-4D97-AF65-F5344CB8AC3E}">
        <p14:creationId xmlns:p14="http://schemas.microsoft.com/office/powerpoint/2010/main" val="2644428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4</a:t>
            </a:fld>
            <a:endParaRPr lang="zh-CN" altLang="en-US"/>
          </a:p>
        </p:txBody>
      </p:sp>
    </p:spTree>
    <p:extLst>
      <p:ext uri="{BB962C8B-B14F-4D97-AF65-F5344CB8AC3E}">
        <p14:creationId xmlns:p14="http://schemas.microsoft.com/office/powerpoint/2010/main" val="1770326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22</a:t>
            </a:fld>
            <a:endParaRPr lang="zh-CN" altLang="en-US"/>
          </a:p>
        </p:txBody>
      </p:sp>
    </p:spTree>
    <p:extLst>
      <p:ext uri="{BB962C8B-B14F-4D97-AF65-F5344CB8AC3E}">
        <p14:creationId xmlns:p14="http://schemas.microsoft.com/office/powerpoint/2010/main" val="1647866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23</a:t>
            </a:fld>
            <a:endParaRPr lang="zh-CN" altLang="en-US"/>
          </a:p>
        </p:txBody>
      </p:sp>
    </p:spTree>
    <p:extLst>
      <p:ext uri="{BB962C8B-B14F-4D97-AF65-F5344CB8AC3E}">
        <p14:creationId xmlns:p14="http://schemas.microsoft.com/office/powerpoint/2010/main" val="4168322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24</a:t>
            </a:fld>
            <a:endParaRPr lang="zh-CN" altLang="en-US"/>
          </a:p>
        </p:txBody>
      </p:sp>
    </p:spTree>
    <p:extLst>
      <p:ext uri="{BB962C8B-B14F-4D97-AF65-F5344CB8AC3E}">
        <p14:creationId xmlns:p14="http://schemas.microsoft.com/office/powerpoint/2010/main" val="1169178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25</a:t>
            </a:fld>
            <a:endParaRPr lang="zh-CN" altLang="en-US"/>
          </a:p>
        </p:txBody>
      </p:sp>
    </p:spTree>
    <p:extLst>
      <p:ext uri="{BB962C8B-B14F-4D97-AF65-F5344CB8AC3E}">
        <p14:creationId xmlns:p14="http://schemas.microsoft.com/office/powerpoint/2010/main" val="1371016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26</a:t>
            </a:fld>
            <a:endParaRPr lang="zh-CN" altLang="en-US"/>
          </a:p>
        </p:txBody>
      </p:sp>
    </p:spTree>
    <p:extLst>
      <p:ext uri="{BB962C8B-B14F-4D97-AF65-F5344CB8AC3E}">
        <p14:creationId xmlns:p14="http://schemas.microsoft.com/office/powerpoint/2010/main" val="2124659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27</a:t>
            </a:fld>
            <a:endParaRPr lang="zh-CN" altLang="en-US"/>
          </a:p>
        </p:txBody>
      </p:sp>
    </p:spTree>
    <p:extLst>
      <p:ext uri="{BB962C8B-B14F-4D97-AF65-F5344CB8AC3E}">
        <p14:creationId xmlns:p14="http://schemas.microsoft.com/office/powerpoint/2010/main" val="977859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28</a:t>
            </a:fld>
            <a:endParaRPr lang="zh-CN" altLang="en-US"/>
          </a:p>
        </p:txBody>
      </p:sp>
    </p:spTree>
    <p:extLst>
      <p:ext uri="{BB962C8B-B14F-4D97-AF65-F5344CB8AC3E}">
        <p14:creationId xmlns:p14="http://schemas.microsoft.com/office/powerpoint/2010/main" val="473587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29</a:t>
            </a:fld>
            <a:endParaRPr lang="zh-CN" altLang="en-US"/>
          </a:p>
        </p:txBody>
      </p:sp>
    </p:spTree>
    <p:extLst>
      <p:ext uri="{BB962C8B-B14F-4D97-AF65-F5344CB8AC3E}">
        <p14:creationId xmlns:p14="http://schemas.microsoft.com/office/powerpoint/2010/main" val="2423115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30</a:t>
            </a:fld>
            <a:endParaRPr lang="zh-CN" altLang="en-US"/>
          </a:p>
        </p:txBody>
      </p:sp>
    </p:spTree>
    <p:extLst>
      <p:ext uri="{BB962C8B-B14F-4D97-AF65-F5344CB8AC3E}">
        <p14:creationId xmlns:p14="http://schemas.microsoft.com/office/powerpoint/2010/main" val="2138823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5</a:t>
            </a:fld>
            <a:endParaRPr lang="zh-CN" altLang="en-US"/>
          </a:p>
        </p:txBody>
      </p:sp>
    </p:spTree>
    <p:extLst>
      <p:ext uri="{BB962C8B-B14F-4D97-AF65-F5344CB8AC3E}">
        <p14:creationId xmlns:p14="http://schemas.microsoft.com/office/powerpoint/2010/main" val="2191682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10</a:t>
            </a:fld>
            <a:endParaRPr lang="zh-CN" altLang="en-US"/>
          </a:p>
        </p:txBody>
      </p:sp>
    </p:spTree>
    <p:extLst>
      <p:ext uri="{BB962C8B-B14F-4D97-AF65-F5344CB8AC3E}">
        <p14:creationId xmlns:p14="http://schemas.microsoft.com/office/powerpoint/2010/main" val="2318909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12</a:t>
            </a:fld>
            <a:endParaRPr lang="zh-CN" altLang="en-US"/>
          </a:p>
        </p:txBody>
      </p:sp>
    </p:spTree>
    <p:extLst>
      <p:ext uri="{BB962C8B-B14F-4D97-AF65-F5344CB8AC3E}">
        <p14:creationId xmlns:p14="http://schemas.microsoft.com/office/powerpoint/2010/main" val="3458400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14</a:t>
            </a:fld>
            <a:endParaRPr lang="zh-CN" altLang="en-US"/>
          </a:p>
        </p:txBody>
      </p:sp>
    </p:spTree>
    <p:extLst>
      <p:ext uri="{BB962C8B-B14F-4D97-AF65-F5344CB8AC3E}">
        <p14:creationId xmlns:p14="http://schemas.microsoft.com/office/powerpoint/2010/main" val="897232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15</a:t>
            </a:fld>
            <a:endParaRPr lang="zh-CN" altLang="en-US"/>
          </a:p>
        </p:txBody>
      </p:sp>
    </p:spTree>
    <p:extLst>
      <p:ext uri="{BB962C8B-B14F-4D97-AF65-F5344CB8AC3E}">
        <p14:creationId xmlns:p14="http://schemas.microsoft.com/office/powerpoint/2010/main" val="427713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16</a:t>
            </a:fld>
            <a:endParaRPr lang="zh-CN" altLang="en-US"/>
          </a:p>
        </p:txBody>
      </p:sp>
    </p:spTree>
    <p:extLst>
      <p:ext uri="{BB962C8B-B14F-4D97-AF65-F5344CB8AC3E}">
        <p14:creationId xmlns:p14="http://schemas.microsoft.com/office/powerpoint/2010/main" val="72544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20</a:t>
            </a:fld>
            <a:endParaRPr lang="zh-CN" altLang="en-US"/>
          </a:p>
        </p:txBody>
      </p:sp>
    </p:spTree>
    <p:extLst>
      <p:ext uri="{BB962C8B-B14F-4D97-AF65-F5344CB8AC3E}">
        <p14:creationId xmlns:p14="http://schemas.microsoft.com/office/powerpoint/2010/main" val="1672721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21</a:t>
            </a:fld>
            <a:endParaRPr lang="zh-CN" altLang="en-US"/>
          </a:p>
        </p:txBody>
      </p:sp>
    </p:spTree>
    <p:extLst>
      <p:ext uri="{BB962C8B-B14F-4D97-AF65-F5344CB8AC3E}">
        <p14:creationId xmlns:p14="http://schemas.microsoft.com/office/powerpoint/2010/main" val="191552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9EC24E-3E67-4479-BC9E-AA3AC6EE25F4}" type="datetimeFigureOut">
              <a:rPr lang="zh-CN" altLang="en-US" smtClean="0"/>
              <a:t>2019/5/14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D03DC8-8A00-4360-9904-60FCBF445618}" type="slidenum">
              <a:rPr lang="zh-CN" altLang="en-US" smtClean="0"/>
              <a:t>‹#›</a:t>
            </a:fld>
            <a:endParaRPr lang="zh-CN" altLang="en-US"/>
          </a:p>
        </p:txBody>
      </p:sp>
    </p:spTree>
    <p:extLst>
      <p:ext uri="{BB962C8B-B14F-4D97-AF65-F5344CB8AC3E}">
        <p14:creationId xmlns:p14="http://schemas.microsoft.com/office/powerpoint/2010/main" val="110220122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9EC24E-3E67-4479-BC9E-AA3AC6EE25F4}" type="datetimeFigureOut">
              <a:rPr lang="zh-CN" altLang="en-US" smtClean="0"/>
              <a:t>2019/5/14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ED03DC8-8A00-4360-9904-60FCBF445618}" type="slidenum">
              <a:rPr lang="zh-CN" altLang="en-US" smtClean="0"/>
              <a:t>‹#›</a:t>
            </a:fld>
            <a:endParaRPr lang="zh-CN" altLang="en-US"/>
          </a:p>
        </p:txBody>
      </p:sp>
    </p:spTree>
    <p:extLst>
      <p:ext uri="{BB962C8B-B14F-4D97-AF65-F5344CB8AC3E}">
        <p14:creationId xmlns:p14="http://schemas.microsoft.com/office/powerpoint/2010/main" val="3029904433"/>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1.png"/><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9.xml"/><Relationship Id="rId1" Type="http://schemas.openxmlformats.org/officeDocument/2006/relationships/tags" Target="../tags/tag58.xml"/></Relationships>
</file>

<file path=ppt/slides/_rels/slide12.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4.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notesSlide" Target="../notesSlides/notesSlide5.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chart" Target="../charts/chart1.xml"/><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tags" Target="../tags/tag74.xml"/></Relationships>
</file>

<file path=ppt/slides/_rels/slide18.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slideLayout" Target="../slideLayouts/slideLayout1.xml"/><Relationship Id="rId5" Type="http://schemas.openxmlformats.org/officeDocument/2006/relationships/tags" Target="../tags/tag80.xml"/><Relationship Id="rId4" Type="http://schemas.openxmlformats.org/officeDocument/2006/relationships/tags" Target="../tags/tag79.xml"/></Relationships>
</file>

<file path=ppt/slides/_rels/slide19.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slideLayout" Target="../slideLayouts/slideLayout1.xml"/><Relationship Id="rId4" Type="http://schemas.openxmlformats.org/officeDocument/2006/relationships/tags" Target="../tags/tag84.xml"/></Relationships>
</file>

<file path=ppt/slides/_rels/slide2.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slideLayout" Target="../slideLayouts/slideLayout1.xml"/><Relationship Id="rId2" Type="http://schemas.openxmlformats.org/officeDocument/2006/relationships/tags" Target="../tags/tag10.xml"/><Relationship Id="rId16" Type="http://schemas.openxmlformats.org/officeDocument/2006/relationships/tags" Target="../tags/tag24.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5" Type="http://schemas.openxmlformats.org/officeDocument/2006/relationships/tags" Target="../tags/tag23.xml"/><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s>
</file>

<file path=ppt/slides/_rels/slide20.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chart" Target="../charts/chart2.xml"/><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notesSlide" Target="../notesSlides/notesSlide12.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notesSlide" Target="../notesSlides/notesSlide13.xml"/><Relationship Id="rId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notesSlide" Target="../notesSlides/notesSlide14.xml"/><Relationship Id="rId4"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notesSlide" Target="../notesSlides/notesSlide15.xml"/><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notesSlide" Target="../notesSlides/notesSlide16.xml"/><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notesSlide" Target="../notesSlides/notesSlide17.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slideLayout" Target="../slideLayouts/slideLayout1.xml"/><Relationship Id="rId5" Type="http://schemas.openxmlformats.org/officeDocument/2006/relationships/tags" Target="../tags/tag116.xml"/><Relationship Id="rId4" Type="http://schemas.openxmlformats.org/officeDocument/2006/relationships/tags" Target="../tags/tag115.xml"/></Relationships>
</file>

<file path=ppt/slides/_rels/slide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1.xml"/><Relationship Id="rId5" Type="http://schemas.openxmlformats.org/officeDocument/2006/relationships/tags" Target="../tags/tag29.xml"/><Relationship Id="rId4" Type="http://schemas.openxmlformats.org/officeDocument/2006/relationships/tags" Target="../tags/tag28.xml"/></Relationships>
</file>

<file path=ppt/slides/_rels/slide30.xml.rels><?xml version="1.0" encoding="UTF-8" standalone="yes"?>
<Relationships xmlns="http://schemas.openxmlformats.org/package/2006/relationships"><Relationship Id="rId3" Type="http://schemas.openxmlformats.org/officeDocument/2006/relationships/tags" Target="../tags/tag119.xml"/><Relationship Id="rId7" Type="http://schemas.openxmlformats.org/officeDocument/2006/relationships/notesSlide" Target="../notesSlides/notesSlide18.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slideLayout" Target="../slideLayouts/slideLayout1.xml"/><Relationship Id="rId5" Type="http://schemas.openxmlformats.org/officeDocument/2006/relationships/tags" Target="../tags/tag121.xml"/><Relationship Id="rId4" Type="http://schemas.openxmlformats.org/officeDocument/2006/relationships/tags" Target="../tags/tag120.xml"/></Relationships>
</file>

<file path=ppt/slides/_rels/slide3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slideLayout" Target="../slideLayouts/slideLayout1.xml"/><Relationship Id="rId5" Type="http://schemas.openxmlformats.org/officeDocument/2006/relationships/tags" Target="../tags/tag126.xml"/><Relationship Id="rId4" Type="http://schemas.openxmlformats.org/officeDocument/2006/relationships/tags" Target="../tags/tag125.xml"/></Relationships>
</file>

<file path=ppt/slides/_rels/slide32.xml.rels><?xml version="1.0" encoding="UTF-8" standalone="yes"?>
<Relationships xmlns="http://schemas.openxmlformats.org/package/2006/relationships"><Relationship Id="rId8" Type="http://schemas.openxmlformats.org/officeDocument/2006/relationships/hyperlink" Target="https://me.csdn.net/chengtutu" TargetMode="External"/><Relationship Id="rId3" Type="http://schemas.openxmlformats.org/officeDocument/2006/relationships/tags" Target="../tags/tag129.xml"/><Relationship Id="rId7" Type="http://schemas.openxmlformats.org/officeDocument/2006/relationships/hyperlink" Target="https://baike.baidu.com/item/%E8%BD%AF%E4%BB%B6%E7%BB%B4%E6%8A%A4/9853828?fr=aladdin" TargetMode="Externa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slideLayout" Target="../slideLayouts/slideLayout1.xml"/><Relationship Id="rId5" Type="http://schemas.openxmlformats.org/officeDocument/2006/relationships/tags" Target="../tags/tag131.xml"/><Relationship Id="rId4" Type="http://schemas.openxmlformats.org/officeDocument/2006/relationships/tags" Target="../tags/tag130.xml"/><Relationship Id="rId9" Type="http://schemas.openxmlformats.org/officeDocument/2006/relationships/hyperlink" Target="https://blog.csdn.net/chengtutu/article/details/81118881"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132.xml"/></Relationships>
</file>

<file path=ppt/slides/_rels/slide34.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5" Type="http://schemas.openxmlformats.org/officeDocument/2006/relationships/slideLayout" Target="../slideLayouts/slideLayout1.xml"/><Relationship Id="rId4" Type="http://schemas.openxmlformats.org/officeDocument/2006/relationships/tags" Target="../tags/tag136.xml"/></Relationships>
</file>

<file path=ppt/slides/_rels/slide4.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notesSlide" Target="../notesSlides/notesSlide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1.xml"/><Relationship Id="rId5" Type="http://schemas.openxmlformats.org/officeDocument/2006/relationships/tags" Target="../tags/tag34.xml"/><Relationship Id="rId4" Type="http://schemas.openxmlformats.org/officeDocument/2006/relationships/tags" Target="../tags/tag33.xml"/></Relationships>
</file>

<file path=ppt/slides/_rels/slide5.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notesSlide" Target="../notesSlides/notesSlide2.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Layout" Target="../slideLayouts/slideLayout1.xml"/><Relationship Id="rId5" Type="http://schemas.openxmlformats.org/officeDocument/2006/relationships/tags" Target="../tags/tag39.xml"/><Relationship Id="rId4" Type="http://schemas.openxmlformats.org/officeDocument/2006/relationships/tags" Target="../tags/tag38.xml"/></Relationships>
</file>

<file path=ppt/slides/_rels/slide6.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9"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4.xml"/><Relationship Id="rId1" Type="http://schemas.openxmlformats.org/officeDocument/2006/relationships/tags" Target="../tags/tag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1"/>
          <p:cNvGrpSpPr/>
          <p:nvPr>
            <p:custDataLst>
              <p:tags r:id="rId1"/>
            </p:custDataLst>
          </p:nvPr>
        </p:nvGrpSpPr>
        <p:grpSpPr>
          <a:xfrm>
            <a:off x="-4763" y="1841500"/>
            <a:ext cx="9153526" cy="3311526"/>
            <a:chOff x="-4763" y="1841500"/>
            <a:chExt cx="9153526" cy="3311526"/>
          </a:xfrm>
        </p:grpSpPr>
        <p:sp>
          <p:nvSpPr>
            <p:cNvPr id="1024" name="淘宝店chenying0907 36"/>
            <p:cNvSpPr>
              <a:spLocks/>
            </p:cNvSpPr>
            <p:nvPr/>
          </p:nvSpPr>
          <p:spPr bwMode="auto">
            <a:xfrm>
              <a:off x="3036887" y="3662363"/>
              <a:ext cx="4049713" cy="1490663"/>
            </a:xfrm>
            <a:custGeom>
              <a:avLst/>
              <a:gdLst>
                <a:gd name="T0" fmla="*/ 1369 w 2551"/>
                <a:gd name="T1" fmla="*/ 939 h 939"/>
                <a:gd name="T2" fmla="*/ 2551 w 2551"/>
                <a:gd name="T3" fmla="*/ 442 h 939"/>
                <a:gd name="T4" fmla="*/ 2485 w 2551"/>
                <a:gd name="T5" fmla="*/ 0 h 939"/>
                <a:gd name="T6" fmla="*/ 0 w 2551"/>
                <a:gd name="T7" fmla="*/ 295 h 939"/>
                <a:gd name="T8" fmla="*/ 745 w 2551"/>
                <a:gd name="T9" fmla="*/ 939 h 939"/>
                <a:gd name="T10" fmla="*/ 1369 w 2551"/>
                <a:gd name="T11" fmla="*/ 939 h 939"/>
              </a:gdLst>
              <a:ahLst/>
              <a:cxnLst>
                <a:cxn ang="0">
                  <a:pos x="T0" y="T1"/>
                </a:cxn>
                <a:cxn ang="0">
                  <a:pos x="T2" y="T3"/>
                </a:cxn>
                <a:cxn ang="0">
                  <a:pos x="T4" y="T5"/>
                </a:cxn>
                <a:cxn ang="0">
                  <a:pos x="T6" y="T7"/>
                </a:cxn>
                <a:cxn ang="0">
                  <a:pos x="T8" y="T9"/>
                </a:cxn>
                <a:cxn ang="0">
                  <a:pos x="T10" y="T11"/>
                </a:cxn>
              </a:cxnLst>
              <a:rect l="0" t="0" r="r" b="b"/>
              <a:pathLst>
                <a:path w="2551" h="939">
                  <a:moveTo>
                    <a:pt x="1369" y="939"/>
                  </a:moveTo>
                  <a:lnTo>
                    <a:pt x="2551" y="442"/>
                  </a:lnTo>
                  <a:lnTo>
                    <a:pt x="2485" y="0"/>
                  </a:lnTo>
                  <a:lnTo>
                    <a:pt x="0" y="295"/>
                  </a:lnTo>
                  <a:lnTo>
                    <a:pt x="745" y="939"/>
                  </a:lnTo>
                  <a:lnTo>
                    <a:pt x="1369" y="939"/>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25" name="淘宝店chenying0907 37"/>
            <p:cNvSpPr>
              <a:spLocks/>
            </p:cNvSpPr>
            <p:nvPr/>
          </p:nvSpPr>
          <p:spPr bwMode="auto">
            <a:xfrm>
              <a:off x="379412" y="1841500"/>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 name="淘宝店chenying0907 38"/>
            <p:cNvSpPr>
              <a:spLocks/>
            </p:cNvSpPr>
            <p:nvPr/>
          </p:nvSpPr>
          <p:spPr bwMode="auto">
            <a:xfrm>
              <a:off x="-4763" y="1841500"/>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 name="淘宝店chenying0907 39"/>
            <p:cNvSpPr>
              <a:spLocks/>
            </p:cNvSpPr>
            <p:nvPr/>
          </p:nvSpPr>
          <p:spPr bwMode="auto">
            <a:xfrm>
              <a:off x="-4763" y="4770438"/>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 name="淘宝店chenying0907 40"/>
            <p:cNvSpPr>
              <a:spLocks/>
            </p:cNvSpPr>
            <p:nvPr/>
          </p:nvSpPr>
          <p:spPr bwMode="auto">
            <a:xfrm>
              <a:off x="5210175" y="3490913"/>
              <a:ext cx="3938588" cy="1662113"/>
            </a:xfrm>
            <a:custGeom>
              <a:avLst/>
              <a:gdLst>
                <a:gd name="T0" fmla="*/ 0 w 2481"/>
                <a:gd name="T1" fmla="*/ 1047 h 1047"/>
                <a:gd name="T2" fmla="*/ 1254 w 2481"/>
                <a:gd name="T3" fmla="*/ 1047 h 1047"/>
                <a:gd name="T4" fmla="*/ 1868 w 2481"/>
                <a:gd name="T5" fmla="*/ 1047 h 1047"/>
                <a:gd name="T6" fmla="*/ 2481 w 2481"/>
                <a:gd name="T7" fmla="*/ 263 h 1047"/>
                <a:gd name="T8" fmla="*/ 2481 w 2481"/>
                <a:gd name="T9" fmla="*/ 0 h 1047"/>
                <a:gd name="T10" fmla="*/ 0 w 2481"/>
                <a:gd name="T11" fmla="*/ 1047 h 1047"/>
              </a:gdLst>
              <a:ahLst/>
              <a:cxnLst>
                <a:cxn ang="0">
                  <a:pos x="T0" y="T1"/>
                </a:cxn>
                <a:cxn ang="0">
                  <a:pos x="T2" y="T3"/>
                </a:cxn>
                <a:cxn ang="0">
                  <a:pos x="T4" y="T5"/>
                </a:cxn>
                <a:cxn ang="0">
                  <a:pos x="T6" y="T7"/>
                </a:cxn>
                <a:cxn ang="0">
                  <a:pos x="T8" y="T9"/>
                </a:cxn>
                <a:cxn ang="0">
                  <a:pos x="T10" y="T11"/>
                </a:cxn>
              </a:cxnLst>
              <a:rect l="0" t="0" r="r" b="b"/>
              <a:pathLst>
                <a:path w="2481" h="1047">
                  <a:moveTo>
                    <a:pt x="0" y="1047"/>
                  </a:moveTo>
                  <a:lnTo>
                    <a:pt x="1254" y="1047"/>
                  </a:lnTo>
                  <a:lnTo>
                    <a:pt x="1868" y="1047"/>
                  </a:lnTo>
                  <a:lnTo>
                    <a:pt x="2481" y="263"/>
                  </a:lnTo>
                  <a:lnTo>
                    <a:pt x="2481" y="0"/>
                  </a:lnTo>
                  <a:lnTo>
                    <a:pt x="0" y="104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 name="淘宝店chenying0907 41"/>
            <p:cNvSpPr>
              <a:spLocks/>
            </p:cNvSpPr>
            <p:nvPr/>
          </p:nvSpPr>
          <p:spPr bwMode="auto">
            <a:xfrm>
              <a:off x="6965950" y="3357563"/>
              <a:ext cx="2182813" cy="1006475"/>
            </a:xfrm>
            <a:custGeom>
              <a:avLst/>
              <a:gdLst>
                <a:gd name="T0" fmla="*/ 0 w 1375"/>
                <a:gd name="T1" fmla="*/ 126 h 634"/>
                <a:gd name="T2" fmla="*/ 76 w 1375"/>
                <a:gd name="T3" fmla="*/ 634 h 634"/>
                <a:gd name="T4" fmla="*/ 1375 w 1375"/>
                <a:gd name="T5" fmla="*/ 84 h 634"/>
                <a:gd name="T6" fmla="*/ 1375 w 1375"/>
                <a:gd name="T7" fmla="*/ 36 h 634"/>
                <a:gd name="T8" fmla="*/ 1375 w 1375"/>
                <a:gd name="T9" fmla="*/ 0 h 634"/>
                <a:gd name="T10" fmla="*/ 0 w 1375"/>
                <a:gd name="T11" fmla="*/ 126 h 634"/>
              </a:gdLst>
              <a:ahLst/>
              <a:cxnLst>
                <a:cxn ang="0">
                  <a:pos x="T0" y="T1"/>
                </a:cxn>
                <a:cxn ang="0">
                  <a:pos x="T2" y="T3"/>
                </a:cxn>
                <a:cxn ang="0">
                  <a:pos x="T4" y="T5"/>
                </a:cxn>
                <a:cxn ang="0">
                  <a:pos x="T6" y="T7"/>
                </a:cxn>
                <a:cxn ang="0">
                  <a:pos x="T8" y="T9"/>
                </a:cxn>
                <a:cxn ang="0">
                  <a:pos x="T10" y="T11"/>
                </a:cxn>
              </a:cxnLst>
              <a:rect l="0" t="0" r="r" b="b"/>
              <a:pathLst>
                <a:path w="1375" h="634">
                  <a:moveTo>
                    <a:pt x="0" y="126"/>
                  </a:moveTo>
                  <a:lnTo>
                    <a:pt x="76" y="634"/>
                  </a:lnTo>
                  <a:lnTo>
                    <a:pt x="1375" y="84"/>
                  </a:lnTo>
                  <a:lnTo>
                    <a:pt x="1375" y="36"/>
                  </a:lnTo>
                  <a:lnTo>
                    <a:pt x="1375" y="0"/>
                  </a:lnTo>
                  <a:lnTo>
                    <a:pt x="0" y="12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PA_淘宝店chenying0907 11"/>
          <p:cNvSpPr/>
          <p:nvPr>
            <p:custDataLst>
              <p:tags r:id="rId2"/>
            </p:custDataLst>
          </p:nvPr>
        </p:nvSpPr>
        <p:spPr>
          <a:xfrm>
            <a:off x="533871" y="591530"/>
            <a:ext cx="8076257" cy="3960440"/>
          </a:xfrm>
          <a:prstGeom prst="rect">
            <a:avLst/>
          </a:prstGeom>
          <a:solidFill>
            <a:schemeClr val="bg1">
              <a:alpha val="85000"/>
            </a:schemeClr>
          </a:solidFill>
          <a:ln>
            <a:noFill/>
          </a:ln>
          <a:effectLst>
            <a:outerShdw blurRad="368300" dist="63500" dir="46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1" name="PA_圆角淘宝店chenying0907 1030"/>
          <p:cNvSpPr/>
          <p:nvPr>
            <p:custDataLst>
              <p:tags r:id="rId3"/>
            </p:custDataLst>
          </p:nvPr>
        </p:nvSpPr>
        <p:spPr>
          <a:xfrm>
            <a:off x="1607944" y="2427733"/>
            <a:ext cx="5937801" cy="217917"/>
          </a:xfrm>
          <a:prstGeom prst="roundRect">
            <a:avLst>
              <a:gd name="adj" fmla="val 50000"/>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dist"/>
            <a:r>
              <a:rPr lang="en-US" altLang="zh-CN" sz="1000" dirty="0">
                <a:solidFill>
                  <a:schemeClr val="bg1">
                    <a:lumMod val="50000"/>
                  </a:schemeClr>
                </a:solidFill>
                <a:latin typeface="微软雅黑 Light" panose="020B0502040204020203" pitchFamily="34" charset="-122"/>
                <a:ea typeface="微软雅黑 Light" panose="020B0502040204020203" pitchFamily="34" charset="-122"/>
              </a:rPr>
              <a:t>Definition and characteristics of software maintenance</a:t>
            </a:r>
          </a:p>
        </p:txBody>
      </p:sp>
      <p:sp>
        <p:nvSpPr>
          <p:cNvPr id="43" name="PA_文本框 42"/>
          <p:cNvSpPr txBox="1"/>
          <p:nvPr>
            <p:custDataLst>
              <p:tags r:id="rId4"/>
            </p:custDataLst>
          </p:nvPr>
        </p:nvSpPr>
        <p:spPr>
          <a:xfrm>
            <a:off x="1607944" y="1781396"/>
            <a:ext cx="5904656" cy="584775"/>
          </a:xfrm>
          <a:prstGeom prst="rect">
            <a:avLst/>
          </a:prstGeom>
          <a:noFill/>
        </p:spPr>
        <p:txBody>
          <a:bodyPr wrap="square" lIns="0" rIns="0" rtlCol="0">
            <a:spAutoFit/>
          </a:bodyPr>
          <a:lstStyle/>
          <a:p>
            <a:pPr algn="dist"/>
            <a:r>
              <a:rPr lang="zh-CN" altLang="en-US" sz="3200" dirty="0">
                <a:ln w="6350">
                  <a:noFill/>
                </a:ln>
                <a:solidFill>
                  <a:schemeClr val="accent3"/>
                </a:solidFill>
                <a:latin typeface="微软雅黑 Light" panose="020B0502040204020203" pitchFamily="34" charset="-122"/>
                <a:ea typeface="微软雅黑 Light" panose="020B0502040204020203" pitchFamily="34" charset="-122"/>
              </a:rPr>
              <a:t>软件维护</a:t>
            </a:r>
            <a:r>
              <a:rPr lang="zh-CN" altLang="en-US" sz="3200" dirty="0">
                <a:ln w="6350">
                  <a:noFill/>
                </a:ln>
                <a:solidFill>
                  <a:schemeClr val="accent2">
                    <a:lumMod val="75000"/>
                  </a:schemeClr>
                </a:solidFill>
                <a:latin typeface="微软雅黑 Light" panose="020B0502040204020203" pitchFamily="34" charset="-122"/>
                <a:ea typeface="微软雅黑 Light" panose="020B0502040204020203" pitchFamily="34" charset="-122"/>
              </a:rPr>
              <a:t>的定义和特点</a:t>
            </a:r>
          </a:p>
        </p:txBody>
      </p:sp>
      <p:grpSp>
        <p:nvGrpSpPr>
          <p:cNvPr id="47" name="PA_淘宝店chenying0907 46"/>
          <p:cNvGrpSpPr/>
          <p:nvPr>
            <p:custDataLst>
              <p:tags r:id="rId5"/>
            </p:custDataLst>
          </p:nvPr>
        </p:nvGrpSpPr>
        <p:grpSpPr>
          <a:xfrm>
            <a:off x="3084465" y="3286125"/>
            <a:ext cx="117790" cy="133898"/>
            <a:chOff x="860980" y="3583766"/>
            <a:chExt cx="100336" cy="114060"/>
          </a:xfrm>
          <a:solidFill>
            <a:schemeClr val="bg1">
              <a:lumMod val="65000"/>
            </a:schemeClr>
          </a:solidFill>
        </p:grpSpPr>
        <p:sp>
          <p:nvSpPr>
            <p:cNvPr id="48" name="淘宝店chenying0907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49" name="淘宝店chenying0907 13"/>
            <p:cNvSpPr>
              <a:spLocks/>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grpSp>
      <p:grpSp>
        <p:nvGrpSpPr>
          <p:cNvPr id="52" name="PA_淘宝店chenying0907 16"/>
          <p:cNvGrpSpPr>
            <a:grpSpLocks/>
          </p:cNvGrpSpPr>
          <p:nvPr>
            <p:custDataLst>
              <p:tags r:id="rId6"/>
            </p:custDataLst>
          </p:nvPr>
        </p:nvGrpSpPr>
        <p:grpSpPr bwMode="auto">
          <a:xfrm>
            <a:off x="4842042" y="3280658"/>
            <a:ext cx="92272" cy="148308"/>
            <a:chOff x="4441" y="3144"/>
            <a:chExt cx="215" cy="345"/>
          </a:xfrm>
          <a:solidFill>
            <a:schemeClr val="bg1">
              <a:lumMod val="65000"/>
            </a:schemeClr>
          </a:solidFill>
        </p:grpSpPr>
        <p:sp>
          <p:nvSpPr>
            <p:cNvPr id="53" name="淘宝店chenying0907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54" name="淘宝店chenying0907 18"/>
            <p:cNvSpPr>
              <a:spLocks/>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grpSp>
      <p:sp>
        <p:nvSpPr>
          <p:cNvPr id="55" name="PA_文本框 19"/>
          <p:cNvSpPr txBox="1">
            <a:spLocks noChangeArrowheads="1"/>
          </p:cNvSpPr>
          <p:nvPr>
            <p:custDataLst>
              <p:tags r:id="rId7"/>
            </p:custDataLst>
          </p:nvPr>
        </p:nvSpPr>
        <p:spPr bwMode="auto">
          <a:xfrm>
            <a:off x="3268141" y="3232640"/>
            <a:ext cx="13708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000" dirty="0">
                <a:solidFill>
                  <a:schemeClr val="bg1">
                    <a:lumMod val="50000"/>
                  </a:schemeClr>
                </a:solidFill>
                <a:latin typeface="微软雅黑 Light" panose="020B0502040204020203" pitchFamily="34" charset="-122"/>
                <a:ea typeface="微软雅黑 Light" panose="020B0502040204020203" pitchFamily="34" charset="-122"/>
              </a:rPr>
              <a:t>G06-</a:t>
            </a:r>
            <a:r>
              <a:rPr lang="zh-CN" altLang="en-US" sz="1000" dirty="0">
                <a:solidFill>
                  <a:schemeClr val="bg1">
                    <a:lumMod val="50000"/>
                  </a:schemeClr>
                </a:solidFill>
                <a:latin typeface="微软雅黑 Light" panose="020B0502040204020203" pitchFamily="34" charset="-122"/>
                <a:ea typeface="微软雅黑 Light" panose="020B0502040204020203" pitchFamily="34" charset="-122"/>
              </a:rPr>
              <a:t>不太会打加一队</a:t>
            </a:r>
            <a:endParaRPr lang="en-US" altLang="zh-CN" sz="10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56" name="PA_文本框 20"/>
          <p:cNvSpPr txBox="1">
            <a:spLocks noChangeArrowheads="1"/>
          </p:cNvSpPr>
          <p:nvPr>
            <p:custDataLst>
              <p:tags r:id="rId8"/>
            </p:custDataLst>
          </p:nvPr>
        </p:nvSpPr>
        <p:spPr bwMode="auto">
          <a:xfrm>
            <a:off x="5028828" y="3232640"/>
            <a:ext cx="9541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微软雅黑 Light" panose="020B0502040204020203" pitchFamily="34" charset="-122"/>
                <a:ea typeface="微软雅黑 Light" panose="020B0502040204020203" pitchFamily="34" charset="-122"/>
              </a:rPr>
              <a:t>李骏（组长）</a:t>
            </a:r>
            <a:endParaRPr lang="en-US" altLang="zh-CN" sz="1000" dirty="0">
              <a:solidFill>
                <a:schemeClr val="bg1">
                  <a:lumMod val="50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04576" y="3280658"/>
            <a:ext cx="1413528" cy="1343896"/>
          </a:xfrm>
          <a:prstGeom prst="rect">
            <a:avLst/>
          </a:prstGeom>
        </p:spPr>
      </p:pic>
    </p:spTree>
    <p:extLst>
      <p:ext uri="{BB962C8B-B14F-4D97-AF65-F5344CB8AC3E}">
        <p14:creationId xmlns:p14="http://schemas.microsoft.com/office/powerpoint/2010/main" val="37206410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031"/>
                                        </p:tgtEl>
                                        <p:attrNameLst>
                                          <p:attrName>style.visibility</p:attrName>
                                        </p:attrNameLst>
                                      </p:cBhvr>
                                      <p:to>
                                        <p:strVal val="visible"/>
                                      </p:to>
                                    </p:set>
                                    <p:animEffect transition="in" filter="fade">
                                      <p:cBhvr>
                                        <p:cTn id="13" dur="500"/>
                                        <p:tgtEl>
                                          <p:spTgt spid="1031"/>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nodeType="withEffect">
                                  <p:stCondLst>
                                    <p:cond delay="120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nodeType="withEffect">
                                  <p:stCondLst>
                                    <p:cond delay="150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childTnLst>
                                </p:cTn>
                              </p:par>
                              <p:par>
                                <p:cTn id="26" presetID="10" presetClass="entr" presetSubtype="0" fill="hold" grpId="0" nodeType="withEffect">
                                  <p:stCondLst>
                                    <p:cond delay="210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31" grpId="0" animBg="1"/>
      <p:bldP spid="43" grpId="0"/>
      <p:bldP spid="55" grpId="0"/>
      <p:bldP spid="5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01185" y="1039414"/>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1</a:t>
            </a:r>
            <a:r>
              <a:rPr lang="zh-CN" altLang="en-US" sz="3200" dirty="0">
                <a:latin typeface="微软雅黑 Light" panose="020B0502040204020203" pitchFamily="34" charset="-122"/>
                <a:ea typeface="微软雅黑 Light" panose="020B0502040204020203" pitchFamily="34" charset="-122"/>
              </a:rPr>
              <a:t>、改正性维护：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611560" y="1970235"/>
            <a:ext cx="7986082" cy="2677656"/>
          </a:xfrm>
          <a:prstGeom prst="rect">
            <a:avLst/>
          </a:prstGeom>
        </p:spPr>
        <p:txBody>
          <a:bodyPr wrap="square">
            <a:spAutoFit/>
          </a:bodyPr>
          <a:lstStyle/>
          <a:p>
            <a:r>
              <a:rPr lang="zh-CN" altLang="en-US" sz="2800" dirty="0"/>
              <a:t>    因为</a:t>
            </a:r>
            <a:r>
              <a:rPr lang="zh-CN" altLang="en-US" sz="2800" u="sng" dirty="0">
                <a:solidFill>
                  <a:schemeClr val="accent2">
                    <a:lumMod val="75000"/>
                  </a:schemeClr>
                </a:solidFill>
              </a:rPr>
              <a:t>软件测试</a:t>
            </a:r>
            <a:r>
              <a:rPr lang="zh-CN" altLang="en-US" sz="2800" dirty="0"/>
              <a:t>的过程中不可能暴露出一个软件系统中所有潜藏的错误，所以必然会有第一项维护活动</a:t>
            </a:r>
            <a:r>
              <a:rPr lang="en-US" altLang="zh-CN" sz="2800" dirty="0"/>
              <a:t>——</a:t>
            </a:r>
            <a:r>
              <a:rPr lang="zh-CN" altLang="en-US" sz="2800" dirty="0"/>
              <a:t>改正性维护。</a:t>
            </a:r>
          </a:p>
          <a:p>
            <a:r>
              <a:rPr lang="zh-CN" altLang="en-US" sz="2800" dirty="0"/>
              <a:t>    在任何大型程序的使用期间，用户必然会发现程序错误，并且把他们遇到的问题报告给维护人员。这个把</a:t>
            </a:r>
            <a:r>
              <a:rPr lang="zh-CN" altLang="en-US" sz="2800" u="sng" dirty="0">
                <a:solidFill>
                  <a:schemeClr val="accent2">
                    <a:lumMod val="75000"/>
                  </a:schemeClr>
                </a:solidFill>
              </a:rPr>
              <a:t>诊断和改正错误</a:t>
            </a:r>
            <a:r>
              <a:rPr lang="zh-CN" altLang="en-US" sz="2800" dirty="0"/>
              <a:t>的过程称为改正性维护。</a:t>
            </a:r>
          </a:p>
        </p:txBody>
      </p:sp>
    </p:spTree>
    <p:extLst>
      <p:ext uri="{BB962C8B-B14F-4D97-AF65-F5344CB8AC3E}">
        <p14:creationId xmlns:p14="http://schemas.microsoft.com/office/powerpoint/2010/main" val="24179040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AADB7D6-4B5A-4FA4-B49A-FBB0AB7FE0E0}"/>
              </a:ext>
            </a:extLst>
          </p:cNvPr>
          <p:cNvSpPr txBox="1"/>
          <p:nvPr/>
        </p:nvSpPr>
        <p:spPr>
          <a:xfrm>
            <a:off x="395536" y="1363187"/>
            <a:ext cx="7632848" cy="738664"/>
          </a:xfrm>
          <a:prstGeom prst="rect">
            <a:avLst/>
          </a:prstGeom>
          <a:noFill/>
        </p:spPr>
        <p:txBody>
          <a:bodyPr wrap="square" rtlCol="0">
            <a:spAutoFit/>
          </a:bodyPr>
          <a:lstStyle/>
          <a:p>
            <a:r>
              <a:rPr lang="zh-CN" altLang="en-US" dirty="0"/>
              <a:t>在使用过程中，</a:t>
            </a:r>
            <a:r>
              <a:rPr lang="zh-CN" altLang="en-US" sz="2400" u="sng" dirty="0">
                <a:solidFill>
                  <a:schemeClr val="accent2">
                    <a:lumMod val="75000"/>
                  </a:schemeClr>
                </a:solidFill>
              </a:rPr>
              <a:t>外部环境</a:t>
            </a:r>
            <a:r>
              <a:rPr lang="zh-CN" altLang="en-US" dirty="0"/>
              <a:t>（新的</a:t>
            </a:r>
            <a:r>
              <a:rPr lang="zh-CN" altLang="en-US"/>
              <a:t>硬、 软件</a:t>
            </a:r>
            <a:r>
              <a:rPr lang="zh-CN" altLang="en-US" dirty="0"/>
              <a:t>配置、 市场）</a:t>
            </a:r>
            <a:r>
              <a:rPr lang="zh-CN" altLang="en-US" sz="2400" u="sng" dirty="0">
                <a:solidFill>
                  <a:schemeClr val="accent2">
                    <a:lumMod val="75000"/>
                  </a:schemeClr>
                </a:solidFill>
              </a:rPr>
              <a:t>数据环境</a:t>
            </a:r>
            <a:r>
              <a:rPr lang="zh-CN" altLang="en-US" dirty="0"/>
              <a:t>（数据库、数据格式、数据输入</a:t>
            </a:r>
            <a:r>
              <a:rPr lang="en-US" altLang="zh-CN" dirty="0"/>
              <a:t>/</a:t>
            </a:r>
            <a:r>
              <a:rPr lang="zh-CN" altLang="en-US" dirty="0"/>
              <a:t>输出方式、数据存储介质）可能发生变化</a:t>
            </a:r>
          </a:p>
        </p:txBody>
      </p:sp>
      <p:grpSp>
        <p:nvGrpSpPr>
          <p:cNvPr id="4" name="PA_淘宝店chenying0907 21">
            <a:extLst>
              <a:ext uri="{FF2B5EF4-FFF2-40B4-BE49-F238E27FC236}">
                <a16:creationId xmlns:a16="http://schemas.microsoft.com/office/drawing/2014/main" id="{170E00A2-6158-4830-9348-14A79EB1DCFB}"/>
              </a:ext>
            </a:extLst>
          </p:cNvPr>
          <p:cNvGrpSpPr/>
          <p:nvPr>
            <p:custDataLst>
              <p:tags r:id="rId1"/>
            </p:custDataLst>
          </p:nvPr>
        </p:nvGrpSpPr>
        <p:grpSpPr>
          <a:xfrm>
            <a:off x="5832473" y="-21235"/>
            <a:ext cx="3311527" cy="5164735"/>
            <a:chOff x="5832473" y="-21235"/>
            <a:chExt cx="3311527" cy="5164735"/>
          </a:xfrm>
        </p:grpSpPr>
        <p:sp>
          <p:nvSpPr>
            <p:cNvPr id="5" name="淘宝店chenying0907 36">
              <a:extLst>
                <a:ext uri="{FF2B5EF4-FFF2-40B4-BE49-F238E27FC236}">
                  <a16:creationId xmlns:a16="http://schemas.microsoft.com/office/drawing/2014/main" id="{83342A71-2515-4D64-9286-3200B600CB7D}"/>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7">
              <a:extLst>
                <a:ext uri="{FF2B5EF4-FFF2-40B4-BE49-F238E27FC236}">
                  <a16:creationId xmlns:a16="http://schemas.microsoft.com/office/drawing/2014/main" id="{F39E38C2-94A6-4E65-A99B-B90CF56B3FC6}"/>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8">
              <a:extLst>
                <a:ext uri="{FF2B5EF4-FFF2-40B4-BE49-F238E27FC236}">
                  <a16:creationId xmlns:a16="http://schemas.microsoft.com/office/drawing/2014/main" id="{55FC711C-933B-4488-96D5-9A216C889926}"/>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9">
              <a:extLst>
                <a:ext uri="{FF2B5EF4-FFF2-40B4-BE49-F238E27FC236}">
                  <a16:creationId xmlns:a16="http://schemas.microsoft.com/office/drawing/2014/main" id="{7339585D-6495-4500-89C7-1882414D772F}"/>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PA_文本框 11">
            <a:extLst>
              <a:ext uri="{FF2B5EF4-FFF2-40B4-BE49-F238E27FC236}">
                <a16:creationId xmlns:a16="http://schemas.microsoft.com/office/drawing/2014/main" id="{4D94492D-E615-47FF-9864-D6869FBCB1F9}"/>
              </a:ext>
            </a:extLst>
          </p:cNvPr>
          <p:cNvSpPr txBox="1">
            <a:spLocks noChangeArrowheads="1"/>
          </p:cNvSpPr>
          <p:nvPr>
            <p:custDataLst>
              <p:tags r:id="rId2"/>
            </p:custDataLst>
          </p:nvPr>
        </p:nvSpPr>
        <p:spPr bwMode="auto">
          <a:xfrm>
            <a:off x="2195736" y="403851"/>
            <a:ext cx="3600759"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latin typeface="微软雅黑 Light" panose="020B0502040204020203" pitchFamily="34" charset="-122"/>
                <a:ea typeface="微软雅黑 Light" panose="020B0502040204020203" pitchFamily="34" charset="-122"/>
              </a:rPr>
              <a:t>适应性维护原因</a:t>
            </a:r>
            <a:r>
              <a:rPr lang="en-US" altLang="zh-CN" sz="1100" baseline="30000" dirty="0">
                <a:solidFill>
                  <a:schemeClr val="accent3"/>
                </a:solidFill>
                <a:latin typeface="微软雅黑 Light" panose="020B0502040204020203" pitchFamily="34" charset="-122"/>
                <a:ea typeface="微软雅黑 Light" panose="020B0502040204020203" pitchFamily="34" charset="-122"/>
              </a:rPr>
              <a:t>【3】 </a:t>
            </a:r>
            <a:endParaRPr lang="zh-CN" altLang="zh-CN" sz="3200" baseline="300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206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12790" y="904181"/>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2</a:t>
            </a:r>
            <a:r>
              <a:rPr lang="zh-CN" altLang="en-US" sz="3200" dirty="0">
                <a:latin typeface="微软雅黑 Light" panose="020B0502040204020203" pitchFamily="34" charset="-122"/>
                <a:ea typeface="微软雅黑 Light" panose="020B0502040204020203" pitchFamily="34" charset="-122"/>
              </a:rPr>
              <a:t>、适应性维护：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2060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baseline="300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383" y="1699768"/>
            <a:ext cx="7986082" cy="3108543"/>
          </a:xfrm>
          <a:prstGeom prst="rect">
            <a:avLst/>
          </a:prstGeom>
        </p:spPr>
        <p:txBody>
          <a:bodyPr wrap="square">
            <a:spAutoFit/>
          </a:bodyPr>
          <a:lstStyle/>
          <a:p>
            <a:r>
              <a:rPr lang="zh-CN" altLang="en-US" sz="2800" dirty="0"/>
              <a:t>    </a:t>
            </a:r>
            <a:r>
              <a:rPr lang="zh-CN" altLang="en-US" sz="2400" u="sng" dirty="0">
                <a:solidFill>
                  <a:schemeClr val="accent2">
                    <a:lumMod val="75000"/>
                  </a:schemeClr>
                </a:solidFill>
              </a:rPr>
              <a:t>适应性维护</a:t>
            </a:r>
            <a:r>
              <a:rPr lang="zh-CN" altLang="en-US" sz="2400" dirty="0"/>
              <a:t>是指软件为了适应信息技术变化和管理需求变化而进行的修改。</a:t>
            </a:r>
            <a:endParaRPr lang="en-US" altLang="zh-CN" sz="2400" dirty="0"/>
          </a:p>
          <a:p>
            <a:r>
              <a:rPr lang="en-US" altLang="zh-CN" sz="2400" dirty="0"/>
              <a:t>    </a:t>
            </a:r>
            <a:r>
              <a:rPr lang="zh-CN" altLang="en-US" sz="2400" dirty="0"/>
              <a:t>由于计算机硬件价格的不断下降，各类系统软件屡出不穷，人们常常为改善系统硬件环境和运行环境而产生系统更新换代的需求；企业的外部市场环境和管理需求的不断变化也使得各级管理人员不断提出新的信息需求。这些因素都将导致适应性维护工作的产生。进行</a:t>
            </a:r>
            <a:r>
              <a:rPr lang="zh-CN" altLang="en-US" sz="2400" u="sng" dirty="0">
                <a:solidFill>
                  <a:schemeClr val="accent2">
                    <a:lumMod val="75000"/>
                  </a:schemeClr>
                </a:solidFill>
              </a:rPr>
              <a:t>这方面的维护工作</a:t>
            </a:r>
            <a:r>
              <a:rPr lang="zh-CN" altLang="en-US" sz="2400" dirty="0"/>
              <a:t>也要像</a:t>
            </a:r>
            <a:r>
              <a:rPr lang="zh-CN" altLang="en-US" sz="2400" u="sng" dirty="0">
                <a:solidFill>
                  <a:schemeClr val="accent2">
                    <a:lumMod val="75000"/>
                  </a:schemeClr>
                </a:solidFill>
              </a:rPr>
              <a:t>系统开发一样，有计划、有步骤地进行。</a:t>
            </a:r>
          </a:p>
        </p:txBody>
      </p:sp>
    </p:spTree>
    <p:extLst>
      <p:ext uri="{BB962C8B-B14F-4D97-AF65-F5344CB8AC3E}">
        <p14:creationId xmlns:p14="http://schemas.microsoft.com/office/powerpoint/2010/main" val="16984665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19FC12C-854A-41EC-8C7F-A06122B53D14}"/>
              </a:ext>
            </a:extLst>
          </p:cNvPr>
          <p:cNvSpPr txBox="1"/>
          <p:nvPr/>
        </p:nvSpPr>
        <p:spPr>
          <a:xfrm>
            <a:off x="1396407" y="1450327"/>
            <a:ext cx="7632848" cy="523220"/>
          </a:xfrm>
          <a:prstGeom prst="rect">
            <a:avLst/>
          </a:prstGeom>
          <a:noFill/>
        </p:spPr>
        <p:txBody>
          <a:bodyPr wrap="square" rtlCol="0">
            <a:spAutoFit/>
          </a:bodyPr>
          <a:lstStyle/>
          <a:p>
            <a:r>
              <a:rPr lang="zh-CN" altLang="en-US" sz="2800" dirty="0"/>
              <a:t>满足用户的需求</a:t>
            </a:r>
          </a:p>
        </p:txBody>
      </p:sp>
      <p:grpSp>
        <p:nvGrpSpPr>
          <p:cNvPr id="4" name="PA_淘宝店chenying0907 21">
            <a:extLst>
              <a:ext uri="{FF2B5EF4-FFF2-40B4-BE49-F238E27FC236}">
                <a16:creationId xmlns:a16="http://schemas.microsoft.com/office/drawing/2014/main" id="{F0450625-B105-43CD-B5D0-7365B26BD7CC}"/>
              </a:ext>
            </a:extLst>
          </p:cNvPr>
          <p:cNvGrpSpPr/>
          <p:nvPr>
            <p:custDataLst>
              <p:tags r:id="rId1"/>
            </p:custDataLst>
          </p:nvPr>
        </p:nvGrpSpPr>
        <p:grpSpPr>
          <a:xfrm>
            <a:off x="5832473" y="-21235"/>
            <a:ext cx="3311527" cy="5164735"/>
            <a:chOff x="5832473" y="-21235"/>
            <a:chExt cx="3311527" cy="5164735"/>
          </a:xfrm>
        </p:grpSpPr>
        <p:sp>
          <p:nvSpPr>
            <p:cNvPr id="5" name="淘宝店chenying0907 36">
              <a:extLst>
                <a:ext uri="{FF2B5EF4-FFF2-40B4-BE49-F238E27FC236}">
                  <a16:creationId xmlns:a16="http://schemas.microsoft.com/office/drawing/2014/main" id="{81128CB0-5891-4458-9C2F-C90CDB7D0888}"/>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7">
              <a:extLst>
                <a:ext uri="{FF2B5EF4-FFF2-40B4-BE49-F238E27FC236}">
                  <a16:creationId xmlns:a16="http://schemas.microsoft.com/office/drawing/2014/main" id="{B36D01C9-3A51-4B23-9527-757E1D6F6794}"/>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8">
              <a:extLst>
                <a:ext uri="{FF2B5EF4-FFF2-40B4-BE49-F238E27FC236}">
                  <a16:creationId xmlns:a16="http://schemas.microsoft.com/office/drawing/2014/main" id="{7BACAED1-CE4D-4451-B9E1-DD05E34F0200}"/>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9">
              <a:extLst>
                <a:ext uri="{FF2B5EF4-FFF2-40B4-BE49-F238E27FC236}">
                  <a16:creationId xmlns:a16="http://schemas.microsoft.com/office/drawing/2014/main" id="{EF954C30-8BB0-407C-A378-931950A4B733}"/>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PA_文本框 11">
            <a:extLst>
              <a:ext uri="{FF2B5EF4-FFF2-40B4-BE49-F238E27FC236}">
                <a16:creationId xmlns:a16="http://schemas.microsoft.com/office/drawing/2014/main" id="{723328E8-70C9-47E2-9190-1F84FC658643}"/>
              </a:ext>
            </a:extLst>
          </p:cNvPr>
          <p:cNvSpPr txBox="1">
            <a:spLocks noChangeArrowheads="1"/>
          </p:cNvSpPr>
          <p:nvPr>
            <p:custDataLst>
              <p:tags r:id="rId2"/>
            </p:custDataLst>
          </p:nvPr>
        </p:nvSpPr>
        <p:spPr bwMode="auto">
          <a:xfrm>
            <a:off x="1907704" y="267494"/>
            <a:ext cx="3600759"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latin typeface="微软雅黑 Light" panose="020B0502040204020203" pitchFamily="34" charset="-122"/>
                <a:ea typeface="微软雅黑 Light" panose="020B0502040204020203" pitchFamily="34" charset="-122"/>
              </a:rPr>
              <a:t>完善性维护原因：</a:t>
            </a:r>
            <a:endParaRPr lang="zh-CN" altLang="zh-CN" sz="3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1944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12790" y="904181"/>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3</a:t>
            </a:r>
            <a:r>
              <a:rPr lang="zh-CN" altLang="en-US" sz="3200" dirty="0">
                <a:latin typeface="微软雅黑 Light" panose="020B0502040204020203" pitchFamily="34" charset="-122"/>
                <a:ea typeface="微软雅黑 Light" panose="020B0502040204020203" pitchFamily="34" charset="-122"/>
              </a:rPr>
              <a:t>、完善性维护：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383" y="1699768"/>
            <a:ext cx="7986082" cy="2677656"/>
          </a:xfrm>
          <a:prstGeom prst="rect">
            <a:avLst/>
          </a:prstGeom>
        </p:spPr>
        <p:txBody>
          <a:bodyPr wrap="square">
            <a:spAutoFit/>
          </a:bodyPr>
          <a:lstStyle/>
          <a:p>
            <a:r>
              <a:rPr lang="zh-CN" altLang="en-US" sz="2800" dirty="0"/>
              <a:t>    当一个软件系统顺利地运行时，常常出现第三项维护活动：在使用软件的过程中用户往往提出增加</a:t>
            </a:r>
            <a:r>
              <a:rPr lang="zh-CN" altLang="en-US" sz="2800" u="sng" dirty="0">
                <a:solidFill>
                  <a:schemeClr val="accent1">
                    <a:lumMod val="75000"/>
                  </a:schemeClr>
                </a:solidFill>
              </a:rPr>
              <a:t>新功能或修改已有功能的建议，还可能提出一般性的改进意见</a:t>
            </a:r>
            <a:r>
              <a:rPr lang="zh-CN" altLang="en-US" sz="2800" dirty="0"/>
              <a:t>。为了满足这类要求，需要进行完善性维护。这项维护活动通常</a:t>
            </a:r>
            <a:r>
              <a:rPr lang="zh-CN" altLang="en-US" sz="2800" u="sng" dirty="0">
                <a:solidFill>
                  <a:schemeClr val="accent1">
                    <a:lumMod val="75000"/>
                  </a:schemeClr>
                </a:solidFill>
              </a:rPr>
              <a:t>占软件维护工作的大部分</a:t>
            </a:r>
            <a:r>
              <a:rPr lang="zh-CN" altLang="en-US" sz="2800" dirty="0"/>
              <a:t>。</a:t>
            </a:r>
          </a:p>
        </p:txBody>
      </p:sp>
    </p:spTree>
    <p:extLst>
      <p:ext uri="{BB962C8B-B14F-4D97-AF65-F5344CB8AC3E}">
        <p14:creationId xmlns:p14="http://schemas.microsoft.com/office/powerpoint/2010/main" val="21444872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12790" y="904181"/>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4</a:t>
            </a:r>
            <a:r>
              <a:rPr lang="zh-CN" altLang="en-US" sz="3200" dirty="0">
                <a:latin typeface="微软雅黑 Light" panose="020B0502040204020203" pitchFamily="34" charset="-122"/>
                <a:ea typeface="微软雅黑 Light" panose="020B0502040204020203" pitchFamily="34" charset="-122"/>
              </a:rPr>
              <a:t>、预防性维护：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383" y="1699768"/>
            <a:ext cx="7986082" cy="2185214"/>
          </a:xfrm>
          <a:prstGeom prst="rect">
            <a:avLst/>
          </a:prstGeom>
        </p:spPr>
        <p:txBody>
          <a:bodyPr wrap="square">
            <a:spAutoFit/>
          </a:bodyPr>
          <a:lstStyle/>
          <a:p>
            <a:r>
              <a:rPr lang="zh-CN" altLang="en-US" sz="2800" dirty="0"/>
              <a:t>    当为了改进软件未来的</a:t>
            </a:r>
            <a:r>
              <a:rPr lang="zh-CN" altLang="en-US" sz="2800" u="sng" dirty="0">
                <a:solidFill>
                  <a:schemeClr val="accent2">
                    <a:lumMod val="75000"/>
                  </a:schemeClr>
                </a:solidFill>
              </a:rPr>
              <a:t>可维护性或可靠性</a:t>
            </a:r>
            <a:r>
              <a:rPr lang="zh-CN" altLang="en-US" sz="2800" dirty="0"/>
              <a:t>，或为了给未来的改进奠定更好的基础而修改软件时，出现了第四项维护活动。这项维护活动通常称为预防性维护，目前这项维护活动</a:t>
            </a:r>
            <a:r>
              <a:rPr lang="zh-CN" altLang="en-US" sz="2800" u="sng" dirty="0">
                <a:solidFill>
                  <a:schemeClr val="accent1">
                    <a:lumMod val="75000"/>
                  </a:schemeClr>
                </a:solidFill>
              </a:rPr>
              <a:t>相对比较少</a:t>
            </a:r>
            <a:r>
              <a:rPr lang="zh-CN" altLang="en-US" sz="2800" dirty="0"/>
              <a:t>。</a:t>
            </a:r>
          </a:p>
          <a:p>
            <a:endParaRPr lang="zh-CN" altLang="en-US" sz="2400" u="sng" dirty="0">
              <a:solidFill>
                <a:schemeClr val="accent2">
                  <a:lumMod val="75000"/>
                </a:schemeClr>
              </a:solidFill>
            </a:endParaRPr>
          </a:p>
        </p:txBody>
      </p:sp>
    </p:spTree>
    <p:extLst>
      <p:ext uri="{BB962C8B-B14F-4D97-AF65-F5344CB8AC3E}">
        <p14:creationId xmlns:p14="http://schemas.microsoft.com/office/powerpoint/2010/main" val="24257573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774543" y="791858"/>
            <a:ext cx="5195314" cy="50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2400" dirty="0">
                <a:latin typeface="微软雅黑 Light" panose="020B0502040204020203" pitchFamily="34" charset="-122"/>
                <a:ea typeface="微软雅黑 Light" panose="020B0502040204020203" pitchFamily="34" charset="-122"/>
              </a:rPr>
              <a:t>4</a:t>
            </a:r>
            <a:r>
              <a:rPr lang="zh-CN" altLang="en-US" sz="2400" dirty="0">
                <a:latin typeface="微软雅黑 Light" panose="020B0502040204020203" pitchFamily="34" charset="-122"/>
                <a:ea typeface="微软雅黑 Light" panose="020B0502040204020203" pitchFamily="34" charset="-122"/>
              </a:rPr>
              <a:t>项维护活动的占比如图：</a:t>
            </a:r>
            <a:endParaRPr lang="zh-CN" altLang="zh-CN" sz="24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graphicFrame>
        <p:nvGraphicFramePr>
          <p:cNvPr id="9" name="图表 8"/>
          <p:cNvGraphicFramePr>
            <a:graphicFrameLocks/>
          </p:cNvGraphicFramePr>
          <p:nvPr>
            <p:extLst>
              <p:ext uri="{D42A27DB-BD31-4B8C-83A1-F6EECF244321}">
                <p14:modId xmlns:p14="http://schemas.microsoft.com/office/powerpoint/2010/main" val="1179910517"/>
              </p:ext>
            </p:extLst>
          </p:nvPr>
        </p:nvGraphicFramePr>
        <p:xfrm>
          <a:off x="4139952" y="1499662"/>
          <a:ext cx="4464496" cy="3520360"/>
        </p:xfrm>
        <a:graphic>
          <a:graphicData uri="http://schemas.openxmlformats.org/drawingml/2006/chart">
            <c:chart xmlns:c="http://schemas.openxmlformats.org/drawingml/2006/chart" xmlns:r="http://schemas.openxmlformats.org/officeDocument/2006/relationships" r:id="rId6"/>
          </a:graphicData>
        </a:graphic>
      </p:graphicFrame>
      <p:sp>
        <p:nvSpPr>
          <p:cNvPr id="10" name="矩形 9"/>
          <p:cNvSpPr/>
          <p:nvPr/>
        </p:nvSpPr>
        <p:spPr>
          <a:xfrm>
            <a:off x="535359" y="1042054"/>
            <a:ext cx="3223160" cy="3847207"/>
          </a:xfrm>
          <a:prstGeom prst="rect">
            <a:avLst/>
          </a:prstGeom>
        </p:spPr>
        <p:txBody>
          <a:bodyPr wrap="square">
            <a:spAutoFit/>
          </a:bodyPr>
          <a:lstStyle/>
          <a:p>
            <a:r>
              <a:rPr lang="zh-CN" altLang="en-US" sz="2000" dirty="0"/>
              <a:t>    从上述关于软件维护的定义不难看出，软件维护绝不仅限于纠正使用中发现的错误，事实上在全部维护活动中一半以上是完善性维护。</a:t>
            </a:r>
          </a:p>
          <a:p>
            <a:r>
              <a:rPr lang="zh-CN" altLang="en-US" sz="2000" dirty="0"/>
              <a:t>     应该注意，上述</a:t>
            </a:r>
            <a:r>
              <a:rPr lang="en-US" altLang="zh-CN" sz="2000" dirty="0"/>
              <a:t>4</a:t>
            </a:r>
            <a:r>
              <a:rPr lang="zh-CN" altLang="en-US" sz="2000" dirty="0"/>
              <a:t>类维护活动都必须应用于整个软件配置，</a:t>
            </a:r>
            <a:r>
              <a:rPr lang="zh-CN" altLang="en-US" sz="2000" u="sng" dirty="0">
                <a:solidFill>
                  <a:schemeClr val="accent1">
                    <a:lumMod val="75000"/>
                  </a:schemeClr>
                </a:solidFill>
              </a:rPr>
              <a:t>维护软件文档和维护软件的可执行代码</a:t>
            </a:r>
            <a:r>
              <a:rPr lang="zh-CN" altLang="en-US" sz="2000" dirty="0"/>
              <a:t>是同样重要的。</a:t>
            </a:r>
          </a:p>
          <a:p>
            <a:endParaRPr lang="zh-CN" altLang="en-US" sz="2400" u="sng" dirty="0">
              <a:solidFill>
                <a:schemeClr val="accent2">
                  <a:lumMod val="75000"/>
                </a:schemeClr>
              </a:solidFill>
            </a:endParaRPr>
          </a:p>
        </p:txBody>
      </p:sp>
    </p:spTree>
    <p:extLst>
      <p:ext uri="{BB962C8B-B14F-4D97-AF65-F5344CB8AC3E}">
        <p14:creationId xmlns:p14="http://schemas.microsoft.com/office/powerpoint/2010/main" val="8928338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11">
            <a:extLst>
              <a:ext uri="{FF2B5EF4-FFF2-40B4-BE49-F238E27FC236}">
                <a16:creationId xmlns:a16="http://schemas.microsoft.com/office/drawing/2014/main" id="{303E5460-F1D4-416C-8C01-F9C53AEAA68C}"/>
              </a:ext>
            </a:extLst>
          </p:cNvPr>
          <p:cNvSpPr txBox="1">
            <a:spLocks noChangeArrowheads="1"/>
          </p:cNvSpPr>
          <p:nvPr>
            <p:custDataLst>
              <p:tags r:id="rId1"/>
            </p:custDataLst>
          </p:nvPr>
        </p:nvSpPr>
        <p:spPr bwMode="auto">
          <a:xfrm>
            <a:off x="179512" y="339502"/>
            <a:ext cx="3024336"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rgbClr val="FF0000"/>
                </a:solidFill>
                <a:latin typeface="微软雅黑 Light" panose="020B0502040204020203" pitchFamily="34" charset="-122"/>
                <a:ea typeface="微软雅黑 Light" panose="020B0502040204020203" pitchFamily="34" charset="-122"/>
              </a:rPr>
              <a:t>根本目的</a:t>
            </a:r>
            <a:r>
              <a:rPr lang="zh-CN" altLang="en-US" sz="3200" dirty="0">
                <a:latin typeface="微软雅黑 Light" panose="020B0502040204020203" pitchFamily="34" charset="-122"/>
                <a:ea typeface="微软雅黑 Light" panose="020B0502040204020203" pitchFamily="34" charset="-122"/>
              </a:rPr>
              <a:t>：</a:t>
            </a:r>
            <a:endParaRPr lang="zh-CN" altLang="zh-CN" sz="3200" dirty="0">
              <a:latin typeface="微软雅黑 Light" panose="020B0502040204020203" pitchFamily="34" charset="-122"/>
              <a:ea typeface="微软雅黑 Light" panose="020B0502040204020203" pitchFamily="34" charset="-122"/>
            </a:endParaRPr>
          </a:p>
        </p:txBody>
      </p:sp>
      <p:grpSp>
        <p:nvGrpSpPr>
          <p:cNvPr id="3" name="PA_淘宝店chenying0907 21">
            <a:extLst>
              <a:ext uri="{FF2B5EF4-FFF2-40B4-BE49-F238E27FC236}">
                <a16:creationId xmlns:a16="http://schemas.microsoft.com/office/drawing/2014/main" id="{89710749-B28D-4314-ACF6-B9433D32EE4E}"/>
              </a:ext>
            </a:extLst>
          </p:cNvPr>
          <p:cNvGrpSpPr/>
          <p:nvPr>
            <p:custDataLst>
              <p:tags r:id="rId2"/>
            </p:custDataLst>
          </p:nvPr>
        </p:nvGrpSpPr>
        <p:grpSpPr>
          <a:xfrm>
            <a:off x="5832473" y="-21235"/>
            <a:ext cx="3311527" cy="5164735"/>
            <a:chOff x="5832473" y="-21235"/>
            <a:chExt cx="3311527" cy="5164735"/>
          </a:xfrm>
        </p:grpSpPr>
        <p:sp>
          <p:nvSpPr>
            <p:cNvPr id="4" name="淘宝店chenying0907 36">
              <a:extLst>
                <a:ext uri="{FF2B5EF4-FFF2-40B4-BE49-F238E27FC236}">
                  <a16:creationId xmlns:a16="http://schemas.microsoft.com/office/drawing/2014/main" id="{D33A3EE6-CD85-4E8D-AD4B-4D6D73D1A58E}"/>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7">
              <a:extLst>
                <a:ext uri="{FF2B5EF4-FFF2-40B4-BE49-F238E27FC236}">
                  <a16:creationId xmlns:a16="http://schemas.microsoft.com/office/drawing/2014/main" id="{5F555D70-7CC3-41CB-9B6E-D0632C14838B}"/>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8">
              <a:extLst>
                <a:ext uri="{FF2B5EF4-FFF2-40B4-BE49-F238E27FC236}">
                  <a16:creationId xmlns:a16="http://schemas.microsoft.com/office/drawing/2014/main" id="{AE9D6AEB-7350-4DFF-A7F2-3667ED112C40}"/>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9">
              <a:extLst>
                <a:ext uri="{FF2B5EF4-FFF2-40B4-BE49-F238E27FC236}">
                  <a16:creationId xmlns:a16="http://schemas.microsoft.com/office/drawing/2014/main" id="{B68452A4-FFAD-45D2-8F26-A4FEE178777B}"/>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文本框 7">
            <a:extLst>
              <a:ext uri="{FF2B5EF4-FFF2-40B4-BE49-F238E27FC236}">
                <a16:creationId xmlns:a16="http://schemas.microsoft.com/office/drawing/2014/main" id="{68319AC6-E96D-4690-958C-286020B03792}"/>
              </a:ext>
            </a:extLst>
          </p:cNvPr>
          <p:cNvSpPr txBox="1"/>
          <p:nvPr/>
        </p:nvSpPr>
        <p:spPr>
          <a:xfrm>
            <a:off x="1835696" y="1872218"/>
            <a:ext cx="7632848" cy="646331"/>
          </a:xfrm>
          <a:prstGeom prst="rect">
            <a:avLst/>
          </a:prstGeom>
          <a:noFill/>
        </p:spPr>
        <p:txBody>
          <a:bodyPr wrap="square" rtlCol="0">
            <a:spAutoFit/>
          </a:bodyPr>
          <a:lstStyle/>
          <a:p>
            <a:r>
              <a:rPr lang="zh-CN" altLang="en-US" sz="3600" u="sng" dirty="0">
                <a:solidFill>
                  <a:schemeClr val="accent1">
                    <a:lumMod val="75000"/>
                  </a:schemeClr>
                </a:solidFill>
              </a:rPr>
              <a:t>延长软件生存期</a:t>
            </a:r>
          </a:p>
        </p:txBody>
      </p:sp>
    </p:spTree>
    <p:extLst>
      <p:ext uri="{BB962C8B-B14F-4D97-AF65-F5344CB8AC3E}">
        <p14:creationId xmlns:p14="http://schemas.microsoft.com/office/powerpoint/2010/main" val="4084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16"/>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微软雅黑 Light" panose="020B0502040204020203" pitchFamily="34" charset="-122"/>
                <a:ea typeface="微软雅黑 Light" panose="020B0502040204020203" pitchFamily="34" charset="-122"/>
              </a:rPr>
              <a:t>02</a:t>
            </a:r>
            <a:endParaRPr lang="zh-CN" altLang="en-US" sz="4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4"/>
            </p:custDataLst>
          </p:nvPr>
        </p:nvSpPr>
        <p:spPr>
          <a:xfrm>
            <a:off x="3396665" y="2126633"/>
            <a:ext cx="3775393"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软件维护的特点</a:t>
            </a:r>
          </a:p>
        </p:txBody>
      </p:sp>
      <p:grpSp>
        <p:nvGrpSpPr>
          <p:cNvPr id="19" name="PA_淘宝店chenying0907 18"/>
          <p:cNvGrpSpPr/>
          <p:nvPr>
            <p:custDataLst>
              <p:tags r:id="rId5"/>
            </p:custDataLst>
          </p:nvPr>
        </p:nvGrpSpPr>
        <p:grpSpPr>
          <a:xfrm>
            <a:off x="2212740" y="2227407"/>
            <a:ext cx="528300" cy="710884"/>
            <a:chOff x="4211960" y="594800"/>
            <a:chExt cx="374475" cy="662059"/>
          </a:xfrm>
        </p:grpSpPr>
        <p:sp>
          <p:nvSpPr>
            <p:cNvPr id="20" name="直角三角形 19"/>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4"/>
              <a:endCxn id="20"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42451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12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7" grpId="0" animBg="1" autoUpdateAnimBg="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11">
            <a:extLst>
              <a:ext uri="{FF2B5EF4-FFF2-40B4-BE49-F238E27FC236}">
                <a16:creationId xmlns:a16="http://schemas.microsoft.com/office/drawing/2014/main" id="{E9303382-6753-4F44-8CD1-F1875DE4E780}"/>
              </a:ext>
            </a:extLst>
          </p:cNvPr>
          <p:cNvSpPr txBox="1">
            <a:spLocks noChangeArrowheads="1"/>
          </p:cNvSpPr>
          <p:nvPr>
            <p:custDataLst>
              <p:tags r:id="rId1"/>
            </p:custDataLst>
          </p:nvPr>
        </p:nvSpPr>
        <p:spPr bwMode="auto">
          <a:xfrm>
            <a:off x="-252536" y="196235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维护费用</a:t>
            </a:r>
          </a:p>
        </p:txBody>
      </p:sp>
      <p:sp>
        <p:nvSpPr>
          <p:cNvPr id="5" name="PA_文本框 11">
            <a:extLst>
              <a:ext uri="{FF2B5EF4-FFF2-40B4-BE49-F238E27FC236}">
                <a16:creationId xmlns:a16="http://schemas.microsoft.com/office/drawing/2014/main" id="{8D8F78E6-84D3-453D-B274-57ADEF5DD177}"/>
              </a:ext>
            </a:extLst>
          </p:cNvPr>
          <p:cNvSpPr txBox="1">
            <a:spLocks noChangeArrowheads="1"/>
          </p:cNvSpPr>
          <p:nvPr>
            <p:custDataLst>
              <p:tags r:id="rId2"/>
            </p:custDataLst>
          </p:nvPr>
        </p:nvSpPr>
        <p:spPr bwMode="auto">
          <a:xfrm>
            <a:off x="-1332656" y="355038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特点三：维护的问题很多</a:t>
            </a:r>
          </a:p>
        </p:txBody>
      </p:sp>
      <p:grpSp>
        <p:nvGrpSpPr>
          <p:cNvPr id="6" name="PA_淘宝店chenying0907 21">
            <a:extLst>
              <a:ext uri="{FF2B5EF4-FFF2-40B4-BE49-F238E27FC236}">
                <a16:creationId xmlns:a16="http://schemas.microsoft.com/office/drawing/2014/main" id="{BC00076B-0FB3-4662-A40F-B20542FF3F3E}"/>
              </a:ext>
            </a:extLst>
          </p:cNvPr>
          <p:cNvGrpSpPr/>
          <p:nvPr>
            <p:custDataLst>
              <p:tags r:id="rId3"/>
            </p:custDataLst>
          </p:nvPr>
        </p:nvGrpSpPr>
        <p:grpSpPr>
          <a:xfrm>
            <a:off x="5832473" y="-21235"/>
            <a:ext cx="3311527" cy="5164735"/>
            <a:chOff x="5832473" y="-21235"/>
            <a:chExt cx="3311527" cy="5164735"/>
          </a:xfrm>
        </p:grpSpPr>
        <p:sp>
          <p:nvSpPr>
            <p:cNvPr id="7" name="淘宝店chenying0907 36">
              <a:extLst>
                <a:ext uri="{FF2B5EF4-FFF2-40B4-BE49-F238E27FC236}">
                  <a16:creationId xmlns:a16="http://schemas.microsoft.com/office/drawing/2014/main" id="{EBE75D1F-7954-4FCE-A964-D577152E4469}"/>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7">
              <a:extLst>
                <a:ext uri="{FF2B5EF4-FFF2-40B4-BE49-F238E27FC236}">
                  <a16:creationId xmlns:a16="http://schemas.microsoft.com/office/drawing/2014/main" id="{7E0E65EB-A50D-44E2-AD47-78F3B484EEC2}"/>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淘宝店chenying0907 38">
              <a:extLst>
                <a:ext uri="{FF2B5EF4-FFF2-40B4-BE49-F238E27FC236}">
                  <a16:creationId xmlns:a16="http://schemas.microsoft.com/office/drawing/2014/main" id="{E28EC4EF-6261-457A-82F6-D0D83E155F84}"/>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淘宝店chenying0907 39">
              <a:extLst>
                <a:ext uri="{FF2B5EF4-FFF2-40B4-BE49-F238E27FC236}">
                  <a16:creationId xmlns:a16="http://schemas.microsoft.com/office/drawing/2014/main" id="{990217EC-83BC-4FC4-90BA-73C7CE12EB78}"/>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 name="PA_文本框 11">
            <a:extLst>
              <a:ext uri="{FF2B5EF4-FFF2-40B4-BE49-F238E27FC236}">
                <a16:creationId xmlns:a16="http://schemas.microsoft.com/office/drawing/2014/main" id="{7944740E-1FBB-4030-9EE6-D186DD481E5A}"/>
              </a:ext>
            </a:extLst>
          </p:cNvPr>
          <p:cNvSpPr txBox="1">
            <a:spLocks noChangeArrowheads="1"/>
          </p:cNvSpPr>
          <p:nvPr>
            <p:custDataLst>
              <p:tags r:id="rId4"/>
            </p:custDataLst>
          </p:nvPr>
        </p:nvSpPr>
        <p:spPr bwMode="auto">
          <a:xfrm>
            <a:off x="467544" y="55552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特点一：结构化维护与非结构化维护的差别巨大</a:t>
            </a:r>
            <a:endParaRPr lang="zh-CN"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33388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PA_淘宝店chenying0907 9"/>
          <p:cNvGrpSpPr/>
          <p:nvPr>
            <p:custDataLst>
              <p:tags r:id="rId1"/>
            </p:custDataLst>
          </p:nvPr>
        </p:nvGrpSpPr>
        <p:grpSpPr>
          <a:xfrm>
            <a:off x="-1" y="-21236"/>
            <a:ext cx="3311528" cy="5164737"/>
            <a:chOff x="-1" y="-21236"/>
            <a:chExt cx="3311528" cy="5164737"/>
          </a:xfrm>
        </p:grpSpPr>
        <p:sp>
          <p:nvSpPr>
            <p:cNvPr id="3" name="淘宝店chenying0907 36"/>
            <p:cNvSpPr>
              <a:spLocks/>
            </p:cNvSpPr>
            <p:nvPr/>
          </p:nvSpPr>
          <p:spPr bwMode="auto">
            <a:xfrm rot="5400000">
              <a:off x="-424350" y="344476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PA_淘宝店chenying0907 10"/>
          <p:cNvSpPr/>
          <p:nvPr>
            <p:custDataLst>
              <p:tags r:id="rId2"/>
            </p:custDataLst>
          </p:nvPr>
        </p:nvSpPr>
        <p:spPr>
          <a:xfrm>
            <a:off x="480834" y="703128"/>
            <a:ext cx="2381945" cy="3737242"/>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文本框 11"/>
          <p:cNvSpPr txBox="1"/>
          <p:nvPr>
            <p:custDataLst>
              <p:tags r:id="rId3"/>
            </p:custDataLst>
          </p:nvPr>
        </p:nvSpPr>
        <p:spPr>
          <a:xfrm>
            <a:off x="695359" y="3403384"/>
            <a:ext cx="1091848" cy="584775"/>
          </a:xfrm>
          <a:prstGeom prst="rect">
            <a:avLst/>
          </a:prstGeom>
          <a:noFill/>
        </p:spPr>
        <p:txBody>
          <a:bodyPr wrap="square" lIns="0" rIns="0" rtlCol="0">
            <a:spAutoFit/>
          </a:bodyPr>
          <a:lstStyle/>
          <a:p>
            <a:pPr algn="dist"/>
            <a:r>
              <a:rPr lang="zh-CN" altLang="en-US" sz="3200" dirty="0">
                <a:ln w="6350">
                  <a:noFill/>
                </a:ln>
                <a:solidFill>
                  <a:schemeClr val="accent3"/>
                </a:solidFill>
                <a:latin typeface="微软雅黑 Light" panose="020B0502040204020203" pitchFamily="34" charset="-122"/>
                <a:ea typeface="微软雅黑 Light" panose="020B0502040204020203" pitchFamily="34" charset="-122"/>
              </a:rPr>
              <a:t>目录</a:t>
            </a:r>
            <a:endParaRPr lang="zh-CN" altLang="en-US" sz="3200" dirty="0">
              <a:ln w="6350">
                <a:noFill/>
              </a:ln>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3" name="PA_文本框 12"/>
          <p:cNvSpPr txBox="1"/>
          <p:nvPr>
            <p:custDataLst>
              <p:tags r:id="rId4"/>
            </p:custDataLst>
          </p:nvPr>
        </p:nvSpPr>
        <p:spPr>
          <a:xfrm>
            <a:off x="695359" y="3928625"/>
            <a:ext cx="1091848" cy="276999"/>
          </a:xfrm>
          <a:prstGeom prst="rect">
            <a:avLst/>
          </a:prstGeom>
          <a:noFill/>
        </p:spPr>
        <p:txBody>
          <a:bodyPr wrap="square" lIns="0" rIns="0" rtlCol="0">
            <a:spAutoFit/>
          </a:bodyPr>
          <a:lstStyle/>
          <a:p>
            <a:pPr algn="dist"/>
            <a:r>
              <a:rPr lang="en-US" altLang="zh-CN" sz="1200" dirty="0">
                <a:ln w="6350">
                  <a:noFill/>
                </a:ln>
                <a:solidFill>
                  <a:schemeClr val="bg1">
                    <a:lumMod val="50000"/>
                  </a:schemeClr>
                </a:solidFill>
                <a:latin typeface="微软雅黑 Light" panose="020B0502040204020203" pitchFamily="34" charset="-122"/>
                <a:ea typeface="微软雅黑 Light" panose="020B0502040204020203" pitchFamily="34" charset="-122"/>
              </a:rPr>
              <a:t>CONTENTS</a:t>
            </a:r>
            <a:endParaRPr lang="zh-CN" altLang="en-US" sz="1200" dirty="0">
              <a:ln w="6350">
                <a:noFill/>
              </a:ln>
              <a:solidFill>
                <a:schemeClr val="bg1">
                  <a:lumMod val="50000"/>
                </a:schemeClr>
              </a:solidFill>
              <a:latin typeface="微软雅黑 Light" panose="020B0502040204020203" pitchFamily="34" charset="-122"/>
              <a:ea typeface="微软雅黑 Light" panose="020B0502040204020203" pitchFamily="34" charset="-122"/>
            </a:endParaRPr>
          </a:p>
        </p:txBody>
      </p:sp>
      <p:grpSp>
        <p:nvGrpSpPr>
          <p:cNvPr id="2" name="PA_淘宝店chenying0907 1"/>
          <p:cNvGrpSpPr/>
          <p:nvPr>
            <p:custDataLst>
              <p:tags r:id="rId5"/>
            </p:custDataLst>
          </p:nvPr>
        </p:nvGrpSpPr>
        <p:grpSpPr>
          <a:xfrm>
            <a:off x="4241135" y="1532322"/>
            <a:ext cx="3128807" cy="523220"/>
            <a:chOff x="4241135" y="664220"/>
            <a:chExt cx="3128807" cy="523220"/>
          </a:xfrm>
        </p:grpSpPr>
        <p:sp>
          <p:nvSpPr>
            <p:cNvPr id="17" name="PA_文本框 16"/>
            <p:cNvSpPr txBox="1"/>
            <p:nvPr>
              <p:custDataLst>
                <p:tags r:id="rId14"/>
              </p:custDataLst>
            </p:nvPr>
          </p:nvSpPr>
          <p:spPr>
            <a:xfrm>
              <a:off x="4241135" y="664220"/>
              <a:ext cx="522900" cy="523220"/>
            </a:xfrm>
            <a:prstGeom prst="rect">
              <a:avLst/>
            </a:prstGeom>
            <a:noFill/>
          </p:spPr>
          <p:txBody>
            <a:bodyPr wrap="none" rtlCol="0">
              <a:spAutoFit/>
            </a:bodyPr>
            <a:lstStyle/>
            <a:p>
              <a:pPr algn="ct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01</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15"/>
              </p:custDataLst>
            </p:nvPr>
          </p:nvSpPr>
          <p:spPr>
            <a:xfrm>
              <a:off x="5030840" y="725775"/>
              <a:ext cx="2339102" cy="461665"/>
            </a:xfrm>
            <a:prstGeom prst="rect">
              <a:avLst/>
            </a:prstGeom>
            <a:noFill/>
          </p:spPr>
          <p:txBody>
            <a:bodyPr wrap="none" rtlCol="0">
              <a:spAutoFit/>
            </a:bodyPr>
            <a:lstStyle/>
            <a:p>
              <a:pPr algn="ctr"/>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rPr>
                <a:t>软件维护的定义</a:t>
              </a:r>
              <a:r>
                <a:rPr lang="en-US" altLang="zh-CN" sz="2400" dirty="0">
                  <a:solidFill>
                    <a:schemeClr val="bg1">
                      <a:lumMod val="50000"/>
                    </a:schemeClr>
                  </a:solidFill>
                  <a:latin typeface="微软雅黑 Light" panose="020B0502040204020203" pitchFamily="34" charset="-122"/>
                  <a:ea typeface="微软雅黑 Light" panose="020B0502040204020203" pitchFamily="34" charset="-122"/>
                </a:rPr>
                <a:t>	</a:t>
              </a:r>
              <a:endParaRPr lang="zh-CN" altLang="en-US" sz="2400" dirty="0">
                <a:solidFill>
                  <a:schemeClr val="bg1">
                    <a:lumMod val="50000"/>
                  </a:schemeClr>
                </a:solidFill>
                <a:latin typeface="微软雅黑 Light" panose="020B0502040204020203" pitchFamily="34" charset="-122"/>
                <a:ea typeface="微软雅黑 Light" panose="020B0502040204020203" pitchFamily="34" charset="-122"/>
              </a:endParaRPr>
            </a:p>
          </p:txBody>
        </p:sp>
        <p:grpSp>
          <p:nvGrpSpPr>
            <p:cNvPr id="40" name="PA_淘宝店chenying0907 39"/>
            <p:cNvGrpSpPr/>
            <p:nvPr>
              <p:custDataLst>
                <p:tags r:id="rId16"/>
              </p:custDataLst>
            </p:nvPr>
          </p:nvGrpSpPr>
          <p:grpSpPr>
            <a:xfrm>
              <a:off x="4542184" y="719179"/>
              <a:ext cx="307149" cy="413301"/>
              <a:chOff x="4211960" y="594800"/>
              <a:chExt cx="374475" cy="662059"/>
            </a:xfrm>
          </p:grpSpPr>
          <p:sp>
            <p:nvSpPr>
              <p:cNvPr id="37" name="直角三角形 36"/>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37" idx="4"/>
                <a:endCxn id="37"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7" name="PA_淘宝店chenying0907 6"/>
          <p:cNvGrpSpPr/>
          <p:nvPr>
            <p:custDataLst>
              <p:tags r:id="rId6"/>
            </p:custDataLst>
          </p:nvPr>
        </p:nvGrpSpPr>
        <p:grpSpPr>
          <a:xfrm>
            <a:off x="4241135" y="2347662"/>
            <a:ext cx="3122984" cy="523220"/>
            <a:chOff x="4241135" y="1479560"/>
            <a:chExt cx="3122984" cy="523220"/>
          </a:xfrm>
        </p:grpSpPr>
        <p:sp>
          <p:nvSpPr>
            <p:cNvPr id="22" name="PA_文本框 21"/>
            <p:cNvSpPr txBox="1"/>
            <p:nvPr>
              <p:custDataLst>
                <p:tags r:id="rId11"/>
              </p:custDataLst>
            </p:nvPr>
          </p:nvSpPr>
          <p:spPr>
            <a:xfrm>
              <a:off x="4241135" y="1479560"/>
              <a:ext cx="585417" cy="523220"/>
            </a:xfrm>
            <a:prstGeom prst="rect">
              <a:avLst/>
            </a:prstGeom>
            <a:noFill/>
          </p:spPr>
          <p:txBody>
            <a:bodyPr wrap="none" rtlCol="0">
              <a:spAutoFit/>
            </a:bodyPr>
            <a:lstStyle/>
            <a:p>
              <a:pPr algn="ct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02</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23" name="PA_文本框 22"/>
            <p:cNvSpPr txBox="1"/>
            <p:nvPr>
              <p:custDataLst>
                <p:tags r:id="rId12"/>
              </p:custDataLst>
            </p:nvPr>
          </p:nvSpPr>
          <p:spPr>
            <a:xfrm>
              <a:off x="5025017" y="1523447"/>
              <a:ext cx="2339102" cy="461665"/>
            </a:xfrm>
            <a:prstGeom prst="rect">
              <a:avLst/>
            </a:prstGeom>
            <a:noFill/>
          </p:spPr>
          <p:txBody>
            <a:bodyPr wrap="none" rtlCol="0">
              <a:spAutoFit/>
            </a:bodyPr>
            <a:lstStyle/>
            <a:p>
              <a:pPr algn="ctr"/>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rPr>
                <a:t>软件维护的特点</a:t>
              </a:r>
            </a:p>
          </p:txBody>
        </p:sp>
        <p:grpSp>
          <p:nvGrpSpPr>
            <p:cNvPr id="41" name="PA_淘宝店chenying0907 40"/>
            <p:cNvGrpSpPr/>
            <p:nvPr>
              <p:custDataLst>
                <p:tags r:id="rId13"/>
              </p:custDataLst>
            </p:nvPr>
          </p:nvGrpSpPr>
          <p:grpSpPr>
            <a:xfrm>
              <a:off x="4542184" y="1534519"/>
              <a:ext cx="307149" cy="413301"/>
              <a:chOff x="4211960" y="594800"/>
              <a:chExt cx="374475" cy="662059"/>
            </a:xfrm>
          </p:grpSpPr>
          <p:sp>
            <p:nvSpPr>
              <p:cNvPr id="42" name="直角三角形 41"/>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4"/>
                <a:endCxn id="42"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8" name="PA_淘宝店chenying0907 7"/>
          <p:cNvGrpSpPr/>
          <p:nvPr>
            <p:custDataLst>
              <p:tags r:id="rId7"/>
            </p:custDataLst>
          </p:nvPr>
        </p:nvGrpSpPr>
        <p:grpSpPr>
          <a:xfrm>
            <a:off x="4241135" y="3178242"/>
            <a:ext cx="2315245" cy="523220"/>
            <a:chOff x="4241135" y="2310140"/>
            <a:chExt cx="2315245" cy="523220"/>
          </a:xfrm>
        </p:grpSpPr>
        <p:sp>
          <p:nvSpPr>
            <p:cNvPr id="25" name="PA_文本框 24"/>
            <p:cNvSpPr txBox="1"/>
            <p:nvPr>
              <p:custDataLst>
                <p:tags r:id="rId8"/>
              </p:custDataLst>
            </p:nvPr>
          </p:nvSpPr>
          <p:spPr>
            <a:xfrm>
              <a:off x="4241135" y="2310140"/>
              <a:ext cx="585417" cy="523220"/>
            </a:xfrm>
            <a:prstGeom prst="rect">
              <a:avLst/>
            </a:prstGeom>
            <a:noFill/>
          </p:spPr>
          <p:txBody>
            <a:bodyPr wrap="none" rtlCol="0">
              <a:spAutoFit/>
            </a:bodyPr>
            <a:lstStyle/>
            <a:p>
              <a:pPr algn="ct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03</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26" name="PA_文本框 25"/>
            <p:cNvSpPr txBox="1"/>
            <p:nvPr>
              <p:custDataLst>
                <p:tags r:id="rId9"/>
              </p:custDataLst>
            </p:nvPr>
          </p:nvSpPr>
          <p:spPr>
            <a:xfrm>
              <a:off x="5756161" y="2321119"/>
              <a:ext cx="800219" cy="461665"/>
            </a:xfrm>
            <a:prstGeom prst="rect">
              <a:avLst/>
            </a:prstGeom>
            <a:noFill/>
          </p:spPr>
          <p:txBody>
            <a:bodyPr wrap="none" rtlCol="0">
              <a:spAutoFit/>
            </a:bodyPr>
            <a:lstStyle/>
            <a:p>
              <a:pPr algn="ctr"/>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rPr>
                <a:t>后记</a:t>
              </a:r>
            </a:p>
          </p:txBody>
        </p:sp>
        <p:grpSp>
          <p:nvGrpSpPr>
            <p:cNvPr id="44" name="PA_淘宝店chenying0907 43"/>
            <p:cNvGrpSpPr/>
            <p:nvPr>
              <p:custDataLst>
                <p:tags r:id="rId10"/>
              </p:custDataLst>
            </p:nvPr>
          </p:nvGrpSpPr>
          <p:grpSpPr>
            <a:xfrm>
              <a:off x="4542184" y="2365099"/>
              <a:ext cx="307149" cy="413301"/>
              <a:chOff x="4211960" y="594800"/>
              <a:chExt cx="374475" cy="662059"/>
            </a:xfrm>
          </p:grpSpPr>
          <p:sp>
            <p:nvSpPr>
              <p:cNvPr id="45" name="直角三角形 44"/>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a:stCxn id="45" idx="4"/>
                <a:endCxn id="45"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656788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120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18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450083" y="713102"/>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特点一：结构化维护与非结构化维护的差别巨大</a:t>
            </a:r>
            <a:endParaRPr lang="zh-CN" altLang="zh-CN" sz="28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419" y="1563787"/>
            <a:ext cx="7986082" cy="3293209"/>
          </a:xfrm>
          <a:prstGeom prst="rect">
            <a:avLst/>
          </a:prstGeom>
        </p:spPr>
        <p:txBody>
          <a:bodyPr wrap="square">
            <a:spAutoFit/>
          </a:bodyPr>
          <a:lstStyle/>
          <a:p>
            <a:r>
              <a:rPr lang="zh-CN" altLang="en-US" sz="2800" dirty="0"/>
              <a:t>    </a:t>
            </a:r>
            <a:r>
              <a:rPr lang="en-US" altLang="zh-CN" sz="2800" dirty="0"/>
              <a:t>1</a:t>
            </a:r>
            <a:r>
              <a:rPr lang="zh-CN" altLang="en-US" sz="2800" dirty="0"/>
              <a:t>、非结构化维护</a:t>
            </a:r>
          </a:p>
          <a:p>
            <a:r>
              <a:rPr lang="zh-CN" altLang="en-US" sz="2800" dirty="0"/>
              <a:t>    </a:t>
            </a:r>
            <a:r>
              <a:rPr lang="zh-CN" altLang="en-US" sz="2400" dirty="0"/>
              <a:t>如果软件配置的</a:t>
            </a:r>
            <a:r>
              <a:rPr lang="zh-CN" altLang="en-US" sz="2400" u="sng" dirty="0">
                <a:solidFill>
                  <a:schemeClr val="accent1">
                    <a:lumMod val="75000"/>
                  </a:schemeClr>
                </a:solidFill>
              </a:rPr>
              <a:t>唯一成分</a:t>
            </a:r>
            <a:r>
              <a:rPr lang="zh-CN" altLang="en-US" sz="2400" dirty="0"/>
              <a:t>是</a:t>
            </a:r>
            <a:r>
              <a:rPr lang="zh-CN" altLang="en-US" sz="2400" u="sng" dirty="0">
                <a:solidFill>
                  <a:schemeClr val="accent1">
                    <a:lumMod val="75000"/>
                  </a:schemeClr>
                </a:solidFill>
              </a:rPr>
              <a:t>程序代码</a:t>
            </a:r>
            <a:r>
              <a:rPr lang="zh-CN" altLang="en-US" sz="2400" dirty="0"/>
              <a:t>，那么维护活动从艰苦地评价程序代码开始，而且常常由于程序内部文档不足而使评价更困难，对于软件结构、全程数据结构、系统接口、性能和</a:t>
            </a:r>
            <a:r>
              <a:rPr lang="en-US" altLang="zh-CN" sz="2400" dirty="0"/>
              <a:t>(</a:t>
            </a:r>
            <a:r>
              <a:rPr lang="zh-CN" altLang="en-US" sz="2400" dirty="0"/>
              <a:t>或</a:t>
            </a:r>
            <a:r>
              <a:rPr lang="en-US" altLang="zh-CN" sz="2400" dirty="0"/>
              <a:t>)</a:t>
            </a:r>
            <a:r>
              <a:rPr lang="zh-CN" altLang="en-US" sz="2400" dirty="0"/>
              <a:t>设计约束等经常会产生误解，而且对程序代码所做的改动的后果也是难于估量的。</a:t>
            </a:r>
          </a:p>
          <a:p>
            <a:r>
              <a:rPr lang="zh-CN" altLang="en-US" sz="2400" dirty="0"/>
              <a:t>     非结构化维护需要付出很大代价，这种维护方式是没有使用良好定义的方法学开发出来的软件的必然结果。</a:t>
            </a:r>
            <a:endParaRPr lang="zh-CN" altLang="en-US" sz="2000" u="sng" dirty="0">
              <a:solidFill>
                <a:schemeClr val="accent2">
                  <a:lumMod val="75000"/>
                </a:schemeClr>
              </a:solidFill>
            </a:endParaRPr>
          </a:p>
        </p:txBody>
      </p:sp>
    </p:spTree>
    <p:extLst>
      <p:ext uri="{BB962C8B-B14F-4D97-AF65-F5344CB8AC3E}">
        <p14:creationId xmlns:p14="http://schemas.microsoft.com/office/powerpoint/2010/main" val="35733514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特点一：结构化维护与非结构化维护的差别巨大</a:t>
            </a:r>
            <a:endParaRPr lang="zh-CN" altLang="zh-CN" sz="28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61382" y="1410182"/>
            <a:ext cx="7986082" cy="3600986"/>
          </a:xfrm>
          <a:prstGeom prst="rect">
            <a:avLst/>
          </a:prstGeom>
        </p:spPr>
        <p:txBody>
          <a:bodyPr wrap="square">
            <a:spAutoFit/>
          </a:bodyPr>
          <a:lstStyle/>
          <a:p>
            <a:r>
              <a:rPr lang="zh-CN" altLang="en-US" sz="2800" dirty="0"/>
              <a:t>    </a:t>
            </a:r>
            <a:r>
              <a:rPr lang="en-US" altLang="zh-CN" sz="2800" dirty="0"/>
              <a:t>2</a:t>
            </a:r>
            <a:r>
              <a:rPr lang="zh-CN" altLang="en-US" sz="2800" dirty="0"/>
              <a:t>、结构化维护</a:t>
            </a:r>
          </a:p>
          <a:p>
            <a:r>
              <a:rPr lang="zh-CN" altLang="en-US" sz="2000" dirty="0"/>
              <a:t>     如果有一个</a:t>
            </a:r>
            <a:r>
              <a:rPr lang="zh-CN" altLang="en-US" sz="2000" u="sng" dirty="0">
                <a:solidFill>
                  <a:schemeClr val="accent1">
                    <a:lumMod val="75000"/>
                  </a:schemeClr>
                </a:solidFill>
              </a:rPr>
              <a:t>完整的软件配置</a:t>
            </a:r>
            <a:r>
              <a:rPr lang="zh-CN" altLang="en-US" sz="2000" dirty="0"/>
              <a:t>存在，那么维护工作从评价设计文档开始，确定软件重要的结构、性能以及接口等特点；估量要求的改动将带来的影响，并且计划实施途径。然后：</a:t>
            </a:r>
          </a:p>
          <a:p>
            <a:pPr marL="457200" indent="-457200">
              <a:buFont typeface="+mj-lt"/>
              <a:buAutoNum type="arabicPeriod"/>
            </a:pPr>
            <a:r>
              <a:rPr lang="zh-CN" altLang="en-US" sz="2000" dirty="0"/>
              <a:t>修改设计并且对所做的修改进行仔细复查。</a:t>
            </a:r>
          </a:p>
          <a:p>
            <a:pPr marL="457200" indent="-457200">
              <a:buFont typeface="+mj-lt"/>
              <a:buAutoNum type="arabicPeriod"/>
            </a:pPr>
            <a:r>
              <a:rPr lang="zh-CN" altLang="en-US" sz="2000" dirty="0"/>
              <a:t>编写相应的源程序代码；</a:t>
            </a:r>
          </a:p>
          <a:p>
            <a:pPr marL="457200" indent="-457200">
              <a:buFont typeface="+mj-lt"/>
              <a:buAutoNum type="arabicPeriod"/>
            </a:pPr>
            <a:r>
              <a:rPr lang="zh-CN" altLang="en-US" sz="2000" dirty="0"/>
              <a:t>使用在测试说明书中包含的信息进行回归测试；</a:t>
            </a:r>
          </a:p>
          <a:p>
            <a:pPr marL="457200" indent="-457200">
              <a:buFont typeface="+mj-lt"/>
              <a:buAutoNum type="arabicPeriod"/>
            </a:pPr>
            <a:r>
              <a:rPr lang="zh-CN" altLang="en-US" sz="2000" dirty="0"/>
              <a:t>把修改后的软件再次交付使用。</a:t>
            </a:r>
          </a:p>
          <a:p>
            <a:r>
              <a:rPr lang="zh-CN" altLang="en-US" sz="2000" dirty="0"/>
              <a:t>     由上述描述的事件构成结构化维护，它是在软件开发的早期应用软件工程方法学的结果。虽然有了软件的完整配置并不能保证维护中没有问题，但是确实能减少精力的浪费并且</a:t>
            </a:r>
            <a:r>
              <a:rPr lang="zh-CN" altLang="en-US" sz="2000" u="sng" dirty="0">
                <a:solidFill>
                  <a:schemeClr val="accent1">
                    <a:lumMod val="75000"/>
                  </a:schemeClr>
                </a:solidFill>
              </a:rPr>
              <a:t>能提高维护的总体质量</a:t>
            </a:r>
            <a:r>
              <a:rPr lang="zh-CN" altLang="en-US" sz="2000" dirty="0"/>
              <a:t>。</a:t>
            </a:r>
          </a:p>
        </p:txBody>
      </p:sp>
    </p:spTree>
    <p:extLst>
      <p:ext uri="{BB962C8B-B14F-4D97-AF65-F5344CB8AC3E}">
        <p14:creationId xmlns:p14="http://schemas.microsoft.com/office/powerpoint/2010/main" val="38694328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维护费用</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graphicFrame>
        <p:nvGraphicFramePr>
          <p:cNvPr id="11" name="图表 10"/>
          <p:cNvGraphicFramePr>
            <a:graphicFrameLocks noGrp="1"/>
          </p:cNvGraphicFramePr>
          <p:nvPr>
            <p:extLst>
              <p:ext uri="{D42A27DB-BD31-4B8C-83A1-F6EECF244321}">
                <p14:modId xmlns:p14="http://schemas.microsoft.com/office/powerpoint/2010/main" val="2549143746"/>
              </p:ext>
            </p:extLst>
          </p:nvPr>
        </p:nvGraphicFramePr>
        <p:xfrm>
          <a:off x="312790" y="1707654"/>
          <a:ext cx="4051905" cy="2999619"/>
        </p:xfrm>
        <a:graphic>
          <a:graphicData uri="http://schemas.openxmlformats.org/drawingml/2006/chart">
            <c:chart xmlns:c="http://schemas.openxmlformats.org/drawingml/2006/chart" xmlns:r="http://schemas.openxmlformats.org/officeDocument/2006/relationships" r:id="rId6"/>
          </a:graphicData>
        </a:graphic>
      </p:graphicFrame>
      <p:sp>
        <p:nvSpPr>
          <p:cNvPr id="12" name="矩形 11"/>
          <p:cNvSpPr/>
          <p:nvPr/>
        </p:nvSpPr>
        <p:spPr>
          <a:xfrm>
            <a:off x="4716016" y="1410182"/>
            <a:ext cx="3831448" cy="3231654"/>
          </a:xfrm>
          <a:prstGeom prst="rect">
            <a:avLst/>
          </a:prstGeom>
        </p:spPr>
        <p:txBody>
          <a:bodyPr wrap="square">
            <a:spAutoFit/>
          </a:bodyPr>
          <a:lstStyle/>
          <a:p>
            <a:r>
              <a:rPr lang="zh-CN" altLang="en-US" sz="2800" dirty="0"/>
              <a:t>    </a:t>
            </a:r>
            <a:r>
              <a:rPr lang="zh-CN" altLang="en-US" sz="2400" dirty="0"/>
              <a:t>在过去的几十年中，软件维护的费用稳步上升，如左图所示，在</a:t>
            </a:r>
            <a:r>
              <a:rPr lang="en-US" altLang="zh-CN" sz="2400" dirty="0"/>
              <a:t>1970</a:t>
            </a:r>
            <a:r>
              <a:rPr lang="zh-CN" altLang="en-US" sz="2400" dirty="0"/>
              <a:t>年时软件维护还只占软件总预算的</a:t>
            </a:r>
            <a:r>
              <a:rPr lang="en-US" altLang="zh-CN" sz="2400" u="sng" dirty="0">
                <a:solidFill>
                  <a:schemeClr val="accent1">
                    <a:lumMod val="75000"/>
                  </a:schemeClr>
                </a:solidFill>
              </a:rPr>
              <a:t>40%</a:t>
            </a:r>
            <a:r>
              <a:rPr lang="zh-CN" altLang="en-US" sz="2400" u="sng" dirty="0">
                <a:solidFill>
                  <a:schemeClr val="accent1">
                    <a:lumMod val="75000"/>
                  </a:schemeClr>
                </a:solidFill>
              </a:rPr>
              <a:t>，</a:t>
            </a:r>
            <a:r>
              <a:rPr lang="en-US" altLang="zh-CN" sz="2400" dirty="0"/>
              <a:t>1990</a:t>
            </a:r>
            <a:r>
              <a:rPr lang="zh-CN" altLang="en-US" sz="2400" dirty="0"/>
              <a:t>年是就已飙升到</a:t>
            </a:r>
            <a:r>
              <a:rPr lang="en-US" altLang="zh-CN" sz="2400" u="sng" dirty="0">
                <a:solidFill>
                  <a:schemeClr val="accent1">
                    <a:lumMod val="75000"/>
                  </a:schemeClr>
                </a:solidFill>
                <a:effectLst>
                  <a:outerShdw blurRad="38100" dist="38100" dir="2700000" algn="tl">
                    <a:srgbClr val="000000">
                      <a:alpha val="43137"/>
                    </a:srgbClr>
                  </a:outerShdw>
                </a:effectLst>
              </a:rPr>
              <a:t>80%</a:t>
            </a:r>
            <a:r>
              <a:rPr lang="zh-CN" altLang="en-US" sz="2400" u="sng" dirty="0">
                <a:solidFill>
                  <a:schemeClr val="accent1">
                    <a:lumMod val="75000"/>
                  </a:schemeClr>
                </a:solidFill>
                <a:effectLst>
                  <a:outerShdw blurRad="38100" dist="38100" dir="2700000" algn="tl">
                    <a:srgbClr val="000000">
                      <a:alpha val="43137"/>
                    </a:srgbClr>
                  </a:outerShdw>
                </a:effectLst>
              </a:rPr>
              <a:t>。</a:t>
            </a:r>
            <a:endParaRPr lang="en-US" altLang="zh-CN" sz="2400" u="sng" dirty="0">
              <a:solidFill>
                <a:schemeClr val="accent1">
                  <a:lumMod val="75000"/>
                </a:schemeClr>
              </a:solidFill>
              <a:effectLst>
                <a:outerShdw blurRad="38100" dist="38100" dir="2700000" algn="tl">
                  <a:srgbClr val="000000">
                    <a:alpha val="43137"/>
                  </a:srgbClr>
                </a:outerShdw>
              </a:effectLst>
            </a:endParaRPr>
          </a:p>
          <a:p>
            <a:r>
              <a:rPr lang="zh-CN" altLang="en-US" sz="2800" dirty="0"/>
              <a:t>而这不过是软件维护中最明显的代价！！！</a:t>
            </a:r>
          </a:p>
        </p:txBody>
      </p:sp>
    </p:spTree>
    <p:extLst>
      <p:ext uri="{BB962C8B-B14F-4D97-AF65-F5344CB8AC3E}">
        <p14:creationId xmlns:p14="http://schemas.microsoft.com/office/powerpoint/2010/main" val="7156714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无形的代价</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683568" y="1281528"/>
            <a:ext cx="8136903" cy="3785652"/>
          </a:xfrm>
          <a:prstGeom prst="rect">
            <a:avLst/>
          </a:prstGeom>
        </p:spPr>
        <p:txBody>
          <a:bodyPr wrap="square">
            <a:spAutoFit/>
          </a:bodyPr>
          <a:lstStyle/>
          <a:p>
            <a:r>
              <a:rPr lang="zh-CN" altLang="en-US" sz="2400" dirty="0"/>
              <a:t>     除了上述那明显的软件维护费用以外，因为在开发过程中可用的资源</a:t>
            </a:r>
            <a:r>
              <a:rPr lang="zh-CN" altLang="en-US" sz="2400" u="sng" dirty="0">
                <a:solidFill>
                  <a:schemeClr val="accent1">
                    <a:lumMod val="75000"/>
                  </a:schemeClr>
                </a:solidFill>
              </a:rPr>
              <a:t>必须供维护任务使用</a:t>
            </a:r>
            <a:r>
              <a:rPr lang="zh-CN" altLang="en-US" sz="2400" dirty="0"/>
              <a:t>，以致耽误甚至丧失了开发的良机，这是软件维护的一个无形的代价。其他无形的代价还有以下几个：</a:t>
            </a:r>
          </a:p>
          <a:p>
            <a:pPr marL="342900" indent="-342900">
              <a:buFont typeface="+mj-lt"/>
              <a:buAutoNum type="arabicPeriod"/>
            </a:pPr>
            <a:r>
              <a:rPr lang="zh-CN" altLang="en-US" sz="2400" dirty="0"/>
              <a:t>当看来合理的有关改错或修改的要求不能及时满足时将引起用户不满。</a:t>
            </a:r>
          </a:p>
          <a:p>
            <a:pPr marL="342900" indent="-342900">
              <a:buFont typeface="+mj-lt"/>
              <a:buAutoNum type="arabicPeriod"/>
            </a:pPr>
            <a:r>
              <a:rPr lang="zh-CN" altLang="en-US" sz="2400" dirty="0"/>
              <a:t>由于维护时的改动，在软件中引入了潜伏的错误，从而降低了软件的质量。</a:t>
            </a:r>
          </a:p>
          <a:p>
            <a:pPr marL="342900" indent="-342900">
              <a:buFont typeface="+mj-lt"/>
              <a:buAutoNum type="arabicPeriod"/>
            </a:pPr>
            <a:r>
              <a:rPr lang="zh-CN" altLang="en-US" sz="2400" dirty="0"/>
              <a:t>当必须把软件工程师调去从事维护工作时，将在开发过程中造成混乱。</a:t>
            </a:r>
            <a:endParaRPr lang="zh-CN" altLang="en-US" sz="2400" u="sng"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334185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生产率的下降</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611560" y="2067694"/>
            <a:ext cx="8136903" cy="1938992"/>
          </a:xfrm>
          <a:prstGeom prst="rect">
            <a:avLst/>
          </a:prstGeom>
        </p:spPr>
        <p:txBody>
          <a:bodyPr wrap="square">
            <a:spAutoFit/>
          </a:bodyPr>
          <a:lstStyle/>
          <a:p>
            <a:r>
              <a:rPr lang="zh-CN" altLang="en-US" sz="2400" dirty="0"/>
              <a:t>    生产率的大幅度下降，这种情况在维护旧程序时常常遇到。</a:t>
            </a:r>
          </a:p>
          <a:p>
            <a:r>
              <a:rPr lang="zh-CN" altLang="en-US" sz="2400" dirty="0"/>
              <a:t>    据</a:t>
            </a:r>
            <a:r>
              <a:rPr lang="en-US" altLang="zh-CN" sz="2400" dirty="0" err="1"/>
              <a:t>Gausler</a:t>
            </a:r>
            <a:r>
              <a:rPr lang="zh-CN" altLang="en-US" sz="2400" dirty="0"/>
              <a:t>在</a:t>
            </a:r>
            <a:r>
              <a:rPr lang="en-US" altLang="zh-CN" sz="2400" dirty="0"/>
              <a:t>1976</a:t>
            </a:r>
            <a:r>
              <a:rPr lang="zh-CN" altLang="en-US" sz="2400" dirty="0"/>
              <a:t>年的报道，美国空军的飞行控制软件每条指令的开发成本是</a:t>
            </a:r>
            <a:r>
              <a:rPr lang="en-US" altLang="zh-CN" sz="2400" dirty="0"/>
              <a:t>75</a:t>
            </a:r>
            <a:r>
              <a:rPr lang="zh-CN" altLang="en-US" sz="2400" dirty="0"/>
              <a:t>美元，然而维护成本大约是每条指令</a:t>
            </a:r>
            <a:r>
              <a:rPr lang="en-US" altLang="zh-CN" sz="2400" dirty="0"/>
              <a:t>4000</a:t>
            </a:r>
            <a:r>
              <a:rPr lang="zh-CN" altLang="en-US" sz="2400" dirty="0"/>
              <a:t>美元，也就是说，生产率下降为约</a:t>
            </a:r>
            <a:r>
              <a:rPr lang="en-US" altLang="zh-CN" sz="2400" dirty="0"/>
              <a:t>1/50</a:t>
            </a:r>
            <a:r>
              <a:rPr lang="zh-CN" altLang="en-US" sz="2400" dirty="0"/>
              <a:t>。</a:t>
            </a:r>
          </a:p>
        </p:txBody>
      </p:sp>
    </p:spTree>
    <p:extLst>
      <p:ext uri="{BB962C8B-B14F-4D97-AF65-F5344CB8AC3E}">
        <p14:creationId xmlns:p14="http://schemas.microsoft.com/office/powerpoint/2010/main" val="25120353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计算维护工作量的方法</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2051720" y="1000361"/>
            <a:ext cx="8362531" cy="4524315"/>
          </a:xfrm>
          <a:prstGeom prst="rect">
            <a:avLst/>
          </a:prstGeom>
        </p:spPr>
        <p:txBody>
          <a:bodyPr wrap="square">
            <a:spAutoFit/>
          </a:bodyPr>
          <a:lstStyle/>
          <a:p>
            <a:pPr>
              <a:defRPr/>
            </a:pPr>
            <a:r>
              <a:rPr lang="zh-CN" altLang="en-US" sz="2400" dirty="0"/>
              <a:t>我们可以将维护工作的劳动分为两类：</a:t>
            </a:r>
          </a:p>
          <a:p>
            <a:pPr marL="457200" indent="-457200">
              <a:buFont typeface="+mj-lt"/>
              <a:buAutoNum type="alphaUcPeriod"/>
              <a:defRPr/>
            </a:pPr>
            <a:r>
              <a:rPr lang="zh-CN" altLang="en-US" sz="2400" dirty="0">
                <a:solidFill>
                  <a:prstClr val="black"/>
                </a:solidFill>
                <a:latin typeface="Arial" charset="0"/>
              </a:rPr>
              <a:t>生产性活动</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分析评价</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修改设计</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编写程序代码</a:t>
            </a:r>
            <a:endParaRPr lang="en-US" altLang="zh-CN" sz="2400" dirty="0">
              <a:solidFill>
                <a:prstClr val="black"/>
              </a:solidFill>
              <a:latin typeface="Arial" charset="0"/>
            </a:endParaRPr>
          </a:p>
          <a:p>
            <a:pPr marL="457200" indent="-457200">
              <a:buFont typeface="+mj-lt"/>
              <a:buAutoNum type="alphaUcPeriod"/>
              <a:defRPr/>
            </a:pPr>
            <a:r>
              <a:rPr lang="zh-CN" altLang="en-US" sz="2400" dirty="0">
                <a:solidFill>
                  <a:prstClr val="black"/>
                </a:solidFill>
                <a:latin typeface="Arial" charset="0"/>
              </a:rPr>
              <a:t>非生产性活动</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理解程序代码的功能</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解释数据结构</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接口特点</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性能限度</a:t>
            </a:r>
            <a:endParaRPr lang="en-US" altLang="zh-CN" sz="2400" dirty="0">
              <a:solidFill>
                <a:prstClr val="black"/>
              </a:solidFill>
              <a:latin typeface="Arial" charset="0"/>
            </a:endParaRPr>
          </a:p>
          <a:p>
            <a:pPr>
              <a:defRPr/>
            </a:pPr>
            <a:endParaRPr lang="zh-CN" altLang="en-US" sz="2400" dirty="0"/>
          </a:p>
          <a:p>
            <a:endParaRPr lang="zh-CN" altLang="en-US" sz="2400" dirty="0"/>
          </a:p>
        </p:txBody>
      </p:sp>
    </p:spTree>
    <p:extLst>
      <p:ext uri="{BB962C8B-B14F-4D97-AF65-F5344CB8AC3E}">
        <p14:creationId xmlns:p14="http://schemas.microsoft.com/office/powerpoint/2010/main" val="19625629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计算维护工作量的方法</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272966" y="1055470"/>
            <a:ext cx="8362531" cy="4893647"/>
          </a:xfrm>
          <a:prstGeom prst="rect">
            <a:avLst/>
          </a:prstGeom>
        </p:spPr>
        <p:txBody>
          <a:bodyPr wrap="square">
            <a:spAutoFit/>
          </a:bodyPr>
          <a:lstStyle/>
          <a:p>
            <a:pPr algn="ctr">
              <a:defRPr/>
            </a:pPr>
            <a:r>
              <a:rPr lang="zh-CN" altLang="en-US" sz="2400" dirty="0"/>
              <a:t>在这个基础上，我们可以使用</a:t>
            </a:r>
            <a:r>
              <a:rPr lang="zh-CN" altLang="en-US" sz="2400" dirty="0">
                <a:solidFill>
                  <a:prstClr val="black"/>
                </a:solidFill>
                <a:latin typeface="Arial" charset="0"/>
              </a:rPr>
              <a:t>下述表达式来计算维护工作量：                        </a:t>
            </a:r>
            <a:r>
              <a:rPr lang="en-US" altLang="zh-CN" sz="2400" dirty="0">
                <a:solidFill>
                  <a:prstClr val="black"/>
                </a:solidFill>
                <a:latin typeface="Arial" charset="0"/>
              </a:rPr>
              <a:t>M=</a:t>
            </a:r>
            <a:r>
              <a:rPr lang="en-US" altLang="zh-CN" sz="2400" dirty="0" err="1">
                <a:solidFill>
                  <a:prstClr val="black"/>
                </a:solidFill>
                <a:latin typeface="Arial" charset="0"/>
              </a:rPr>
              <a:t>P+K×exp</a:t>
            </a:r>
            <a:r>
              <a:rPr lang="en-US" altLang="zh-CN" sz="2400" dirty="0">
                <a:solidFill>
                  <a:prstClr val="black"/>
                </a:solidFill>
                <a:latin typeface="Arial" charset="0"/>
              </a:rPr>
              <a:t>(c-d)</a:t>
            </a:r>
          </a:p>
          <a:p>
            <a:pPr>
              <a:defRPr/>
            </a:pPr>
            <a:r>
              <a:rPr lang="zh-CN" altLang="en-US" sz="2400" dirty="0">
                <a:solidFill>
                  <a:prstClr val="black"/>
                </a:solidFill>
                <a:latin typeface="Arial" charset="0"/>
              </a:rPr>
              <a:t>其中：</a:t>
            </a:r>
          </a:p>
          <a:p>
            <a:pPr lvl="1">
              <a:defRPr/>
            </a:pPr>
            <a:r>
              <a:rPr lang="en-US" altLang="zh-CN" sz="2400" dirty="0">
                <a:solidFill>
                  <a:prstClr val="black"/>
                </a:solidFill>
                <a:latin typeface="Arial" charset="0"/>
              </a:rPr>
              <a:t>M</a:t>
            </a:r>
            <a:r>
              <a:rPr lang="zh-CN" altLang="en-US" sz="2400" dirty="0">
                <a:solidFill>
                  <a:prstClr val="black"/>
                </a:solidFill>
                <a:latin typeface="Arial" charset="0"/>
              </a:rPr>
              <a:t>：维护用的总工作量</a:t>
            </a:r>
          </a:p>
          <a:p>
            <a:pPr lvl="1">
              <a:defRPr/>
            </a:pPr>
            <a:r>
              <a:rPr lang="en-US" altLang="zh-CN" sz="2400" dirty="0">
                <a:solidFill>
                  <a:prstClr val="black"/>
                </a:solidFill>
                <a:latin typeface="Arial" charset="0"/>
              </a:rPr>
              <a:t>P</a:t>
            </a:r>
            <a:r>
              <a:rPr lang="zh-CN" altLang="en-US" sz="2400" dirty="0">
                <a:solidFill>
                  <a:prstClr val="black"/>
                </a:solidFill>
                <a:latin typeface="Arial" charset="0"/>
              </a:rPr>
              <a:t>：生产性工作量</a:t>
            </a:r>
          </a:p>
          <a:p>
            <a:pPr lvl="1">
              <a:defRPr/>
            </a:pPr>
            <a:r>
              <a:rPr lang="en-US" altLang="zh-CN" sz="2400" dirty="0">
                <a:solidFill>
                  <a:prstClr val="black"/>
                </a:solidFill>
                <a:latin typeface="Arial" charset="0"/>
              </a:rPr>
              <a:t>K</a:t>
            </a:r>
            <a:r>
              <a:rPr lang="zh-CN" altLang="en-US" sz="2400" dirty="0">
                <a:solidFill>
                  <a:prstClr val="black"/>
                </a:solidFill>
                <a:latin typeface="Arial" charset="0"/>
              </a:rPr>
              <a:t>：经验常数</a:t>
            </a:r>
          </a:p>
          <a:p>
            <a:pPr lvl="1">
              <a:defRPr/>
            </a:pPr>
            <a:r>
              <a:rPr lang="en-US" altLang="zh-CN" sz="2400" dirty="0">
                <a:solidFill>
                  <a:prstClr val="black"/>
                </a:solidFill>
                <a:latin typeface="Arial" charset="0"/>
              </a:rPr>
              <a:t>c</a:t>
            </a:r>
            <a:r>
              <a:rPr lang="zh-CN" altLang="en-US" sz="2400" dirty="0">
                <a:solidFill>
                  <a:prstClr val="black"/>
                </a:solidFill>
                <a:latin typeface="Arial" charset="0"/>
              </a:rPr>
              <a:t>：复杂程度</a:t>
            </a:r>
          </a:p>
          <a:p>
            <a:pPr lvl="1">
              <a:defRPr/>
            </a:pPr>
            <a:r>
              <a:rPr lang="en-US" altLang="zh-CN" sz="2400" dirty="0">
                <a:solidFill>
                  <a:prstClr val="black"/>
                </a:solidFill>
                <a:latin typeface="Arial" charset="0"/>
              </a:rPr>
              <a:t>d</a:t>
            </a:r>
            <a:r>
              <a:rPr lang="zh-CN" altLang="en-US" sz="2400" dirty="0">
                <a:solidFill>
                  <a:prstClr val="black"/>
                </a:solidFill>
                <a:latin typeface="Arial" charset="0"/>
              </a:rPr>
              <a:t>：维护人员对软件的熟悉程度</a:t>
            </a:r>
          </a:p>
          <a:p>
            <a:pPr lvl="1">
              <a:defRPr/>
            </a:pPr>
            <a:r>
              <a:rPr lang="zh-CN" altLang="en-US" sz="2400" dirty="0">
                <a:solidFill>
                  <a:prstClr val="black"/>
                </a:solidFill>
                <a:latin typeface="Arial" charset="0"/>
              </a:rPr>
              <a:t>上面的模型表明，如果软件的开发途径不好，而且原来的开发人员不能参加维护工作，那么维护工作量和费用将指数地增加。</a:t>
            </a:r>
          </a:p>
          <a:p>
            <a:pPr>
              <a:defRPr/>
            </a:pPr>
            <a:endParaRPr lang="zh-CN" altLang="en-US" sz="2400" dirty="0"/>
          </a:p>
          <a:p>
            <a:endParaRPr lang="zh-CN" altLang="en-US" sz="2400" dirty="0"/>
          </a:p>
        </p:txBody>
      </p:sp>
    </p:spTree>
    <p:extLst>
      <p:ext uri="{BB962C8B-B14F-4D97-AF65-F5344CB8AC3E}">
        <p14:creationId xmlns:p14="http://schemas.microsoft.com/office/powerpoint/2010/main" val="15607919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特点三：维护的问题很多</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272966" y="1055470"/>
            <a:ext cx="8362531" cy="4154984"/>
          </a:xfrm>
          <a:prstGeom prst="rect">
            <a:avLst/>
          </a:prstGeom>
        </p:spPr>
        <p:txBody>
          <a:bodyPr wrap="square">
            <a:spAutoFit/>
          </a:bodyPr>
          <a:lstStyle/>
          <a:p>
            <a:r>
              <a:rPr lang="zh-CN" altLang="en-US" sz="2400" dirty="0"/>
              <a:t>    与维护有关的问题，都可</a:t>
            </a:r>
            <a:r>
              <a:rPr lang="zh-CN" altLang="en-US" sz="2400" u="sng" dirty="0">
                <a:solidFill>
                  <a:schemeClr val="accent1">
                    <a:lumMod val="75000"/>
                  </a:schemeClr>
                </a:solidFill>
              </a:rPr>
              <a:t>归因于软件定义和软件开发的方法有缺点。</a:t>
            </a:r>
            <a:endParaRPr lang="en-US" altLang="zh-CN" sz="2400" u="sng" dirty="0">
              <a:solidFill>
                <a:schemeClr val="accent1">
                  <a:lumMod val="75000"/>
                </a:schemeClr>
              </a:solidFill>
            </a:endParaRPr>
          </a:p>
          <a:p>
            <a:r>
              <a:rPr lang="zh-CN" altLang="en-US" sz="2400" dirty="0"/>
              <a:t>下面列出和软件维护有关的部分问题：</a:t>
            </a:r>
            <a:endParaRPr lang="en-US" altLang="zh-CN" sz="2400" dirty="0"/>
          </a:p>
          <a:p>
            <a:r>
              <a:rPr lang="zh-CN" altLang="en-US" sz="2400" dirty="0"/>
              <a:t>（</a:t>
            </a:r>
            <a:r>
              <a:rPr lang="en-US" altLang="zh-CN" sz="2400" dirty="0"/>
              <a:t>1</a:t>
            </a:r>
            <a:r>
              <a:rPr lang="zh-CN" altLang="en-US" sz="2400" dirty="0"/>
              <a:t>）理解别人写的程序通常非常困难，而且困难程度随着软件配置成分的减少而迅速增加。如果</a:t>
            </a:r>
            <a:r>
              <a:rPr lang="zh-CN" altLang="en-US" sz="2400" u="sng" dirty="0">
                <a:solidFill>
                  <a:schemeClr val="accent1">
                    <a:lumMod val="75000"/>
                  </a:schemeClr>
                </a:solidFill>
              </a:rPr>
              <a:t>仅有程序代码没有说明文档</a:t>
            </a:r>
            <a:r>
              <a:rPr lang="zh-CN" altLang="en-US" sz="2400" dirty="0"/>
              <a:t>，则会出现严重的问题。</a:t>
            </a:r>
          </a:p>
          <a:p>
            <a:r>
              <a:rPr lang="zh-CN" altLang="en-US" sz="2400" dirty="0"/>
              <a:t>（</a:t>
            </a:r>
            <a:r>
              <a:rPr lang="en-US" altLang="zh-CN" sz="2400" dirty="0"/>
              <a:t>2</a:t>
            </a:r>
            <a:r>
              <a:rPr lang="zh-CN" altLang="en-US" sz="2400" dirty="0"/>
              <a:t>） 需要</a:t>
            </a:r>
            <a:r>
              <a:rPr lang="zh-CN" altLang="en-US" sz="2400" u="sng" dirty="0">
                <a:solidFill>
                  <a:schemeClr val="accent1">
                    <a:lumMod val="75000"/>
                  </a:schemeClr>
                </a:solidFill>
              </a:rPr>
              <a:t>维护的软件往往没有合格的文档，或者文档资料显著不足</a:t>
            </a:r>
            <a:r>
              <a:rPr lang="zh-CN" altLang="en-US" sz="2400" dirty="0"/>
              <a:t>。认识到软件必须有文档仅仅是第一步，容易理解的并且和程序代码完全一致的文档才真正有价值。</a:t>
            </a:r>
          </a:p>
          <a:p>
            <a:pPr>
              <a:defRPr/>
            </a:pPr>
            <a:endParaRPr lang="zh-CN" altLang="en-US" sz="2400" dirty="0"/>
          </a:p>
          <a:p>
            <a:endParaRPr lang="zh-CN" altLang="en-US" sz="2400" dirty="0"/>
          </a:p>
        </p:txBody>
      </p:sp>
    </p:spTree>
    <p:extLst>
      <p:ext uri="{BB962C8B-B14F-4D97-AF65-F5344CB8AC3E}">
        <p14:creationId xmlns:p14="http://schemas.microsoft.com/office/powerpoint/2010/main" val="29733585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特点三：维护的问题很多</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312790" y="1036841"/>
            <a:ext cx="8362531" cy="4524315"/>
          </a:xfrm>
          <a:prstGeom prst="rect">
            <a:avLst/>
          </a:prstGeom>
        </p:spPr>
        <p:txBody>
          <a:bodyPr wrap="square">
            <a:spAutoFit/>
          </a:bodyPr>
          <a:lstStyle/>
          <a:p>
            <a:r>
              <a:rPr lang="zh-CN" altLang="en-US" sz="2400" dirty="0">
                <a:solidFill>
                  <a:srgbClr val="000000"/>
                </a:solidFill>
              </a:rPr>
              <a:t>（</a:t>
            </a:r>
            <a:r>
              <a:rPr lang="en-US" altLang="zh-CN" sz="2400" dirty="0">
                <a:solidFill>
                  <a:srgbClr val="000000"/>
                </a:solidFill>
              </a:rPr>
              <a:t>3</a:t>
            </a:r>
            <a:r>
              <a:rPr lang="zh-CN" altLang="en-US" sz="2400" dirty="0">
                <a:solidFill>
                  <a:srgbClr val="000000"/>
                </a:solidFill>
              </a:rPr>
              <a:t>） 当要求对软件进行维护时，不能指望由开发人员给人们仔细说明软件。由于</a:t>
            </a:r>
            <a:r>
              <a:rPr lang="zh-CN" altLang="en-US" sz="2400" u="sng" dirty="0">
                <a:solidFill>
                  <a:schemeClr val="accent1">
                    <a:lumMod val="75000"/>
                  </a:schemeClr>
                </a:solidFill>
              </a:rPr>
              <a:t>维护阶段持续的时间很长</a:t>
            </a:r>
            <a:r>
              <a:rPr lang="zh-CN" altLang="en-US" sz="2400" dirty="0">
                <a:solidFill>
                  <a:srgbClr val="000000"/>
                </a:solidFill>
              </a:rPr>
              <a:t>，因此，当需要解释软件时，往往原来写程序的人已经不在附近了。</a:t>
            </a:r>
          </a:p>
          <a:p>
            <a:r>
              <a:rPr lang="zh-CN" altLang="en-US" sz="2400" dirty="0">
                <a:solidFill>
                  <a:srgbClr val="000000"/>
                </a:solidFill>
              </a:rPr>
              <a:t>（</a:t>
            </a:r>
            <a:r>
              <a:rPr lang="en-US" altLang="zh-CN" sz="2400" dirty="0">
                <a:solidFill>
                  <a:srgbClr val="000000"/>
                </a:solidFill>
              </a:rPr>
              <a:t>4</a:t>
            </a:r>
            <a:r>
              <a:rPr lang="zh-CN" altLang="en-US" sz="2400" dirty="0">
                <a:solidFill>
                  <a:srgbClr val="000000"/>
                </a:solidFill>
              </a:rPr>
              <a:t>） 绝大多数软件在</a:t>
            </a:r>
            <a:r>
              <a:rPr lang="zh-CN" altLang="en-US" sz="2400" u="sng" dirty="0">
                <a:solidFill>
                  <a:schemeClr val="accent1">
                    <a:lumMod val="75000"/>
                  </a:schemeClr>
                </a:solidFill>
              </a:rPr>
              <a:t>设计时没有考虑将来的修改</a:t>
            </a:r>
            <a:r>
              <a:rPr lang="zh-CN" altLang="en-US" sz="2400" dirty="0">
                <a:solidFill>
                  <a:srgbClr val="000000"/>
                </a:solidFill>
              </a:rPr>
              <a:t>。除非使用强调模块独立原理的设计方法学，否则修改软件既困难又容易发生差错。</a:t>
            </a:r>
          </a:p>
          <a:p>
            <a:r>
              <a:rPr lang="zh-CN" altLang="en-US" sz="2400" dirty="0">
                <a:solidFill>
                  <a:srgbClr val="000000"/>
                </a:solidFill>
              </a:rPr>
              <a:t>（</a:t>
            </a:r>
            <a:r>
              <a:rPr lang="en-US" altLang="zh-CN" sz="2400" dirty="0">
                <a:solidFill>
                  <a:srgbClr val="000000"/>
                </a:solidFill>
              </a:rPr>
              <a:t>5</a:t>
            </a:r>
            <a:r>
              <a:rPr lang="zh-CN" altLang="en-US" sz="2400" dirty="0">
                <a:solidFill>
                  <a:srgbClr val="000000"/>
                </a:solidFill>
              </a:rPr>
              <a:t>）  软件维护不是一项吸引人的工作。形成这种观念很大程度上是因为</a:t>
            </a:r>
            <a:r>
              <a:rPr lang="zh-CN" altLang="en-US" sz="2400" u="sng" dirty="0">
                <a:solidFill>
                  <a:schemeClr val="accent1">
                    <a:lumMod val="75000"/>
                  </a:schemeClr>
                </a:solidFill>
              </a:rPr>
              <a:t>维护工作经常遭受挫折</a:t>
            </a:r>
            <a:r>
              <a:rPr lang="zh-CN" altLang="en-US" sz="2400" dirty="0">
                <a:solidFill>
                  <a:srgbClr val="000000"/>
                </a:solidFill>
              </a:rPr>
              <a:t>。</a:t>
            </a:r>
            <a:endParaRPr lang="zh-CN" altLang="en-US" sz="2400" dirty="0"/>
          </a:p>
          <a:p>
            <a:endParaRPr lang="en-US" altLang="zh-CN" dirty="0"/>
          </a:p>
          <a:p>
            <a:r>
              <a:rPr lang="en-US" altLang="zh-CN" dirty="0"/>
              <a:t>    </a:t>
            </a:r>
            <a:r>
              <a:rPr lang="zh-CN" altLang="en-US" dirty="0"/>
              <a:t>上述种种问题在现有的没采用软件工程思想开发出来的软件中，都或多或少地存在着。不应该把一种科学的方法学看做万应灵药，但是，软件工程至少部分地解决了与维护有关的每一个问题。</a:t>
            </a:r>
          </a:p>
          <a:p>
            <a:endParaRPr lang="zh-CN" altLang="en-US" sz="2400" dirty="0"/>
          </a:p>
        </p:txBody>
      </p:sp>
    </p:spTree>
    <p:extLst>
      <p:ext uri="{BB962C8B-B14F-4D97-AF65-F5344CB8AC3E}">
        <p14:creationId xmlns:p14="http://schemas.microsoft.com/office/powerpoint/2010/main" val="39476681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问题：</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851920" y="1714988"/>
            <a:ext cx="489654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请问最右边最后一位同学：</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    通过这份</a:t>
            </a:r>
            <a:r>
              <a:rPr lang="en-US" altLang="zh-CN" sz="2800" dirty="0" err="1">
                <a:solidFill>
                  <a:schemeClr val="bg1">
                    <a:lumMod val="50000"/>
                  </a:schemeClr>
                </a:solidFill>
                <a:latin typeface="微软雅黑 Light" panose="020B0502040204020203" pitchFamily="34" charset="-122"/>
                <a:ea typeface="微软雅黑 Light" panose="020B0502040204020203" pitchFamily="34" charset="-122"/>
              </a:rPr>
              <a:t>ppt</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了解到的软件维护的定义和特点中，您知道了能怎样来</a:t>
            </a:r>
            <a:r>
              <a:rPr lang="zh-CN" altLang="en-US" sz="2800" u="sng" dirty="0">
                <a:solidFill>
                  <a:schemeClr val="accent1">
                    <a:lumMod val="75000"/>
                  </a:schemeClr>
                </a:solidFill>
                <a:latin typeface="微软雅黑 Light" panose="020B0502040204020203" pitchFamily="34" charset="-122"/>
                <a:ea typeface="微软雅黑 Light" panose="020B0502040204020203" pitchFamily="34" charset="-122"/>
              </a:rPr>
              <a:t>提高软件和软件维护</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的质量？</a:t>
            </a:r>
          </a:p>
        </p:txBody>
      </p:sp>
    </p:spTree>
    <p:extLst>
      <p:ext uri="{BB962C8B-B14F-4D97-AF65-F5344CB8AC3E}">
        <p14:creationId xmlns:p14="http://schemas.microsoft.com/office/powerpoint/2010/main" val="5787795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16"/>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微软雅黑 Light" panose="020B0502040204020203" pitchFamily="34" charset="-122"/>
                <a:ea typeface="微软雅黑 Light" panose="020B0502040204020203" pitchFamily="34" charset="-122"/>
              </a:rPr>
              <a:t>01</a:t>
            </a:r>
            <a:endParaRPr lang="zh-CN" altLang="en-US" sz="4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4"/>
            </p:custDataLst>
          </p:nvPr>
        </p:nvSpPr>
        <p:spPr>
          <a:xfrm>
            <a:off x="3396665" y="2126633"/>
            <a:ext cx="3775393"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软件维护的定义</a:t>
            </a:r>
          </a:p>
        </p:txBody>
      </p:sp>
      <p:grpSp>
        <p:nvGrpSpPr>
          <p:cNvPr id="19" name="PA_淘宝店chenying0907 18"/>
          <p:cNvGrpSpPr/>
          <p:nvPr>
            <p:custDataLst>
              <p:tags r:id="rId5"/>
            </p:custDataLst>
          </p:nvPr>
        </p:nvGrpSpPr>
        <p:grpSpPr>
          <a:xfrm>
            <a:off x="2243226" y="2221456"/>
            <a:ext cx="528300" cy="710884"/>
            <a:chOff x="4211960" y="594800"/>
            <a:chExt cx="374475" cy="662059"/>
          </a:xfrm>
        </p:grpSpPr>
        <p:sp>
          <p:nvSpPr>
            <p:cNvPr id="20" name="直角三角形 19"/>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4"/>
              <a:endCxn id="20"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29658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12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7" grpId="0" animBg="1" autoUpdateAnimBg="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答案：</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851920" y="452575"/>
            <a:ext cx="4896544"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    </a:t>
            </a:r>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1</a:t>
            </a: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、采用结构化维护，让自己的维护工作从评价设计文档开始，确定软件重要的结构、性能以及接口等特点，让软件拥有完整的配置。</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     2</a:t>
            </a: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、因为理解别人写的程序通常非常困难，所以我们在编程时应添加说明字段，并另设说明文档方便后来者。</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    3</a:t>
            </a: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、因为维护阶段持续的时间很长，不能指望由开发人员给人们仔细说明软件，所以我们应尽量提高自己的技术水平。</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30895114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16"/>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微软雅黑 Light" panose="020B0502040204020203" pitchFamily="34" charset="-122"/>
                <a:ea typeface="微软雅黑 Light" panose="020B0502040204020203" pitchFamily="34" charset="-122"/>
              </a:rPr>
              <a:t>03</a:t>
            </a:r>
            <a:endParaRPr lang="zh-CN" altLang="en-US" sz="4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4"/>
            </p:custDataLst>
          </p:nvPr>
        </p:nvSpPr>
        <p:spPr>
          <a:xfrm>
            <a:off x="3396665" y="2126633"/>
            <a:ext cx="1210588"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后记</a:t>
            </a:r>
          </a:p>
        </p:txBody>
      </p:sp>
      <p:grpSp>
        <p:nvGrpSpPr>
          <p:cNvPr id="19" name="PA_淘宝店chenying0907 18"/>
          <p:cNvGrpSpPr/>
          <p:nvPr>
            <p:custDataLst>
              <p:tags r:id="rId5"/>
            </p:custDataLst>
          </p:nvPr>
        </p:nvGrpSpPr>
        <p:grpSpPr>
          <a:xfrm>
            <a:off x="2243226" y="2221456"/>
            <a:ext cx="528300" cy="710884"/>
            <a:chOff x="4211960" y="594800"/>
            <a:chExt cx="374475" cy="662059"/>
          </a:xfrm>
        </p:grpSpPr>
        <p:sp>
          <p:nvSpPr>
            <p:cNvPr id="20" name="直角三角形 19"/>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4"/>
              <a:endCxn id="20"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3220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12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7" grpId="0" animBg="1" autoUpdateAnimBg="0"/>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1930672" y="1464946"/>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p>
        </p:txBody>
      </p:sp>
      <p:grpSp>
        <p:nvGrpSpPr>
          <p:cNvPr id="15" name="PA_淘宝店chenying0907 44"/>
          <p:cNvGrpSpPr/>
          <p:nvPr>
            <p:custDataLst>
              <p:tags r:id="rId3"/>
            </p:custDataLst>
          </p:nvPr>
        </p:nvGrpSpPr>
        <p:grpSpPr>
          <a:xfrm>
            <a:off x="-9190" y="0"/>
            <a:ext cx="620750" cy="791858"/>
            <a:chOff x="0" y="-21236"/>
            <a:chExt cx="3311527" cy="4224338"/>
          </a:xfrm>
        </p:grpSpPr>
        <p:sp>
          <p:nvSpPr>
            <p:cNvPr id="16"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PA_文本框 4"/>
          <p:cNvSpPr txBox="1">
            <a:spLocks noChangeArrowheads="1"/>
          </p:cNvSpPr>
          <p:nvPr>
            <p:custDataLst>
              <p:tags r:id="rId4"/>
            </p:custDataLst>
          </p:nvPr>
        </p:nvSpPr>
        <p:spPr bwMode="auto">
          <a:xfrm>
            <a:off x="535359" y="184337"/>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参考资料</a:t>
            </a:r>
            <a:endParaRPr lang="en-US" altLang="zh-CN" sz="2000" dirty="0">
              <a:solidFill>
                <a:schemeClr val="accent3"/>
              </a:solidFill>
              <a:latin typeface="微软雅黑 Light" panose="020B0502040204020203" pitchFamily="34" charset="-122"/>
              <a:ea typeface="微软雅黑 Light" panose="020B0502040204020203" pitchFamily="34" charset="-122"/>
            </a:endParaRPr>
          </a:p>
        </p:txBody>
      </p:sp>
      <p:sp>
        <p:nvSpPr>
          <p:cNvPr id="26" name="PA_文本框 5"/>
          <p:cNvSpPr txBox="1">
            <a:spLocks noChangeArrowheads="1"/>
          </p:cNvSpPr>
          <p:nvPr>
            <p:custDataLst>
              <p:tags r:id="rId5"/>
            </p:custDataLst>
          </p:nvPr>
        </p:nvSpPr>
        <p:spPr bwMode="auto">
          <a:xfrm>
            <a:off x="535359" y="509426"/>
            <a:ext cx="199926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微软雅黑 Light" panose="020B0502040204020203" pitchFamily="34" charset="-122"/>
                <a:ea typeface="微软雅黑 Light" panose="020B0502040204020203" pitchFamily="34" charset="-122"/>
              </a:rPr>
              <a:t>This is a good space for a short subtitle</a:t>
            </a:r>
          </a:p>
        </p:txBody>
      </p:sp>
      <p:sp>
        <p:nvSpPr>
          <p:cNvPr id="2" name="文本框 1"/>
          <p:cNvSpPr txBox="1"/>
          <p:nvPr/>
        </p:nvSpPr>
        <p:spPr>
          <a:xfrm>
            <a:off x="2483768" y="2252865"/>
            <a:ext cx="4616269" cy="2031325"/>
          </a:xfrm>
          <a:prstGeom prst="rect">
            <a:avLst/>
          </a:prstGeom>
          <a:noFill/>
        </p:spPr>
        <p:txBody>
          <a:bodyPr wrap="square" rtlCol="0">
            <a:spAutoFit/>
          </a:bodyPr>
          <a:lstStyle/>
          <a:p>
            <a:r>
              <a:rPr lang="en-US" altLang="zh-CN" sz="1200" dirty="0"/>
              <a:t>[</a:t>
            </a:r>
            <a:r>
              <a:rPr lang="en-US" altLang="zh-CN" dirty="0"/>
              <a:t>1]</a:t>
            </a:r>
            <a:r>
              <a:rPr lang="zh-CN" altLang="en-US" dirty="0"/>
              <a:t>张海藩，牟永敏</a:t>
            </a:r>
            <a:r>
              <a:rPr lang="en-US" altLang="zh-CN" dirty="0"/>
              <a:t>. 《</a:t>
            </a:r>
            <a:r>
              <a:rPr lang="zh-CN" altLang="en-US" dirty="0"/>
              <a:t>软件工程导论（第</a:t>
            </a:r>
            <a:r>
              <a:rPr lang="en-US" altLang="zh-CN" dirty="0"/>
              <a:t>6</a:t>
            </a:r>
            <a:r>
              <a:rPr lang="zh-CN" altLang="en-US" dirty="0"/>
              <a:t>版）</a:t>
            </a:r>
            <a:r>
              <a:rPr lang="en-US" altLang="zh-CN" dirty="0"/>
              <a:t>》. </a:t>
            </a:r>
            <a:r>
              <a:rPr lang="zh-CN" altLang="en-US" dirty="0"/>
              <a:t>出版社：清华大学出版社，</a:t>
            </a:r>
            <a:r>
              <a:rPr lang="en-US" altLang="zh-CN" dirty="0"/>
              <a:t>2013</a:t>
            </a:r>
          </a:p>
          <a:p>
            <a:r>
              <a:rPr lang="en-US" altLang="zh-CN" dirty="0"/>
              <a:t>[2]</a:t>
            </a:r>
            <a:r>
              <a:rPr lang="zh-CN" altLang="en-US" dirty="0"/>
              <a:t>百度百科</a:t>
            </a:r>
            <a:r>
              <a:rPr lang="en-US" altLang="zh-CN" dirty="0"/>
              <a:t>——</a:t>
            </a:r>
            <a:r>
              <a:rPr lang="zh-CN" altLang="en-US" dirty="0">
                <a:hlinkClick r:id="rId7"/>
              </a:rPr>
              <a:t>软件维护</a:t>
            </a:r>
            <a:endParaRPr lang="en-US" altLang="zh-CN" dirty="0"/>
          </a:p>
          <a:p>
            <a:r>
              <a:rPr lang="en-US" altLang="zh-CN" dirty="0"/>
              <a:t>[3]</a:t>
            </a:r>
            <a:r>
              <a:rPr lang="zh-CN" altLang="en-US" b="1" dirty="0"/>
              <a:t>软件工程</a:t>
            </a:r>
            <a:r>
              <a:rPr lang="en-US" altLang="zh-CN" b="1" dirty="0"/>
              <a:t>——</a:t>
            </a:r>
            <a:r>
              <a:rPr lang="zh-CN" altLang="en-US" b="1" dirty="0"/>
              <a:t>软件维护总结</a:t>
            </a:r>
            <a:r>
              <a:rPr lang="en-US" altLang="zh-CN" b="1" dirty="0"/>
              <a:t>-</a:t>
            </a:r>
            <a:r>
              <a:rPr lang="en-US" altLang="zh-CN" dirty="0">
                <a:hlinkClick r:id="rId8"/>
              </a:rPr>
              <a:t> </a:t>
            </a:r>
            <a:r>
              <a:rPr lang="en-US" altLang="zh-CN" dirty="0" err="1">
                <a:hlinkClick r:id="rId8"/>
              </a:rPr>
              <a:t>Rabbit_tu</a:t>
            </a:r>
            <a:r>
              <a:rPr lang="en-US" altLang="zh-CN" dirty="0"/>
              <a:t>- </a:t>
            </a:r>
            <a:r>
              <a:rPr lang="en-US" altLang="zh-CN" dirty="0">
                <a:hlinkClick r:id="rId9"/>
              </a:rPr>
              <a:t>https://blog.csdn.net/chengtutu/article/details/81118881</a:t>
            </a:r>
            <a:endParaRPr lang="en-US" altLang="zh-CN" dirty="0"/>
          </a:p>
          <a:p>
            <a:endParaRPr lang="zh-CN" altLang="en-US" dirty="0"/>
          </a:p>
        </p:txBody>
      </p:sp>
    </p:spTree>
    <p:extLst>
      <p:ext uri="{BB962C8B-B14F-4D97-AF65-F5344CB8AC3E}">
        <p14:creationId xmlns:p14="http://schemas.microsoft.com/office/powerpoint/2010/main" val="176423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15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21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25"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淘宝店chenying0907 21">
            <a:extLst>
              <a:ext uri="{FF2B5EF4-FFF2-40B4-BE49-F238E27FC236}">
                <a16:creationId xmlns:a16="http://schemas.microsoft.com/office/drawing/2014/main" id="{06B50C1B-A8D7-462A-9485-32A99F4523F2}"/>
              </a:ext>
            </a:extLst>
          </p:cNvPr>
          <p:cNvGrpSpPr/>
          <p:nvPr>
            <p:custDataLst>
              <p:tags r:id="rId1"/>
            </p:custDataLst>
          </p:nvPr>
        </p:nvGrpSpPr>
        <p:grpSpPr>
          <a:xfrm>
            <a:off x="5832473" y="-21235"/>
            <a:ext cx="3311527" cy="5164735"/>
            <a:chOff x="5832473" y="-21235"/>
            <a:chExt cx="3311527" cy="5164735"/>
          </a:xfrm>
        </p:grpSpPr>
        <p:sp>
          <p:nvSpPr>
            <p:cNvPr id="4" name="淘宝店chenying0907 36">
              <a:extLst>
                <a:ext uri="{FF2B5EF4-FFF2-40B4-BE49-F238E27FC236}">
                  <a16:creationId xmlns:a16="http://schemas.microsoft.com/office/drawing/2014/main" id="{AA91D38A-EBC5-4605-9CFF-28D6E14736E9}"/>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7">
              <a:extLst>
                <a:ext uri="{FF2B5EF4-FFF2-40B4-BE49-F238E27FC236}">
                  <a16:creationId xmlns:a16="http://schemas.microsoft.com/office/drawing/2014/main" id="{37D55FE7-D8E2-4780-B437-51884FA4B505}"/>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8">
              <a:extLst>
                <a:ext uri="{FF2B5EF4-FFF2-40B4-BE49-F238E27FC236}">
                  <a16:creationId xmlns:a16="http://schemas.microsoft.com/office/drawing/2014/main" id="{00704CD0-F21D-499A-83BE-DA50519894F4}"/>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9">
              <a:extLst>
                <a:ext uri="{FF2B5EF4-FFF2-40B4-BE49-F238E27FC236}">
                  <a16:creationId xmlns:a16="http://schemas.microsoft.com/office/drawing/2014/main" id="{5FF25FCE-BCFC-48B5-AC45-F77771960010}"/>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 name="图片 1">
            <a:extLst>
              <a:ext uri="{FF2B5EF4-FFF2-40B4-BE49-F238E27FC236}">
                <a16:creationId xmlns:a16="http://schemas.microsoft.com/office/drawing/2014/main" id="{04B995F5-39C9-4CC6-B9DA-852CFA83E47A}"/>
              </a:ext>
            </a:extLst>
          </p:cNvPr>
          <p:cNvPicPr>
            <a:picLocks noChangeAspect="1"/>
          </p:cNvPicPr>
          <p:nvPr/>
        </p:nvPicPr>
        <p:blipFill>
          <a:blip r:embed="rId3"/>
          <a:stretch>
            <a:fillRect/>
          </a:stretch>
        </p:blipFill>
        <p:spPr>
          <a:xfrm>
            <a:off x="0" y="588303"/>
            <a:ext cx="8388424" cy="3754244"/>
          </a:xfrm>
          <a:prstGeom prst="rect">
            <a:avLst/>
          </a:prstGeom>
        </p:spPr>
      </p:pic>
    </p:spTree>
    <p:extLst>
      <p:ext uri="{BB962C8B-B14F-4D97-AF65-F5344CB8AC3E}">
        <p14:creationId xmlns:p14="http://schemas.microsoft.com/office/powerpoint/2010/main" val="206316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1"/>
          <p:cNvGrpSpPr/>
          <p:nvPr>
            <p:custDataLst>
              <p:tags r:id="rId1"/>
            </p:custDataLst>
          </p:nvPr>
        </p:nvGrpSpPr>
        <p:grpSpPr>
          <a:xfrm>
            <a:off x="-4763" y="1841500"/>
            <a:ext cx="9153526" cy="3311526"/>
            <a:chOff x="-4763" y="1841500"/>
            <a:chExt cx="9153526" cy="3311526"/>
          </a:xfrm>
        </p:grpSpPr>
        <p:sp>
          <p:nvSpPr>
            <p:cNvPr id="1024" name="淘宝店chenying0907 36"/>
            <p:cNvSpPr>
              <a:spLocks/>
            </p:cNvSpPr>
            <p:nvPr/>
          </p:nvSpPr>
          <p:spPr bwMode="auto">
            <a:xfrm>
              <a:off x="3036887" y="3662363"/>
              <a:ext cx="4049713" cy="1490663"/>
            </a:xfrm>
            <a:custGeom>
              <a:avLst/>
              <a:gdLst>
                <a:gd name="T0" fmla="*/ 1369 w 2551"/>
                <a:gd name="T1" fmla="*/ 939 h 939"/>
                <a:gd name="T2" fmla="*/ 2551 w 2551"/>
                <a:gd name="T3" fmla="*/ 442 h 939"/>
                <a:gd name="T4" fmla="*/ 2485 w 2551"/>
                <a:gd name="T5" fmla="*/ 0 h 939"/>
                <a:gd name="T6" fmla="*/ 0 w 2551"/>
                <a:gd name="T7" fmla="*/ 295 h 939"/>
                <a:gd name="T8" fmla="*/ 745 w 2551"/>
                <a:gd name="T9" fmla="*/ 939 h 939"/>
                <a:gd name="T10" fmla="*/ 1369 w 2551"/>
                <a:gd name="T11" fmla="*/ 939 h 939"/>
              </a:gdLst>
              <a:ahLst/>
              <a:cxnLst>
                <a:cxn ang="0">
                  <a:pos x="T0" y="T1"/>
                </a:cxn>
                <a:cxn ang="0">
                  <a:pos x="T2" y="T3"/>
                </a:cxn>
                <a:cxn ang="0">
                  <a:pos x="T4" y="T5"/>
                </a:cxn>
                <a:cxn ang="0">
                  <a:pos x="T6" y="T7"/>
                </a:cxn>
                <a:cxn ang="0">
                  <a:pos x="T8" y="T9"/>
                </a:cxn>
                <a:cxn ang="0">
                  <a:pos x="T10" y="T11"/>
                </a:cxn>
              </a:cxnLst>
              <a:rect l="0" t="0" r="r" b="b"/>
              <a:pathLst>
                <a:path w="2551" h="939">
                  <a:moveTo>
                    <a:pt x="1369" y="939"/>
                  </a:moveTo>
                  <a:lnTo>
                    <a:pt x="2551" y="442"/>
                  </a:lnTo>
                  <a:lnTo>
                    <a:pt x="2485" y="0"/>
                  </a:lnTo>
                  <a:lnTo>
                    <a:pt x="0" y="295"/>
                  </a:lnTo>
                  <a:lnTo>
                    <a:pt x="745" y="939"/>
                  </a:lnTo>
                  <a:lnTo>
                    <a:pt x="1369" y="939"/>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25" name="淘宝店chenying0907 37"/>
            <p:cNvSpPr>
              <a:spLocks/>
            </p:cNvSpPr>
            <p:nvPr/>
          </p:nvSpPr>
          <p:spPr bwMode="auto">
            <a:xfrm>
              <a:off x="379412" y="1841500"/>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 name="淘宝店chenying0907 38"/>
            <p:cNvSpPr>
              <a:spLocks/>
            </p:cNvSpPr>
            <p:nvPr/>
          </p:nvSpPr>
          <p:spPr bwMode="auto">
            <a:xfrm>
              <a:off x="-4763" y="1841500"/>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 name="淘宝店chenying0907 39"/>
            <p:cNvSpPr>
              <a:spLocks/>
            </p:cNvSpPr>
            <p:nvPr/>
          </p:nvSpPr>
          <p:spPr bwMode="auto">
            <a:xfrm>
              <a:off x="-4763" y="4770438"/>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 name="淘宝店chenying0907 40"/>
            <p:cNvSpPr>
              <a:spLocks/>
            </p:cNvSpPr>
            <p:nvPr/>
          </p:nvSpPr>
          <p:spPr bwMode="auto">
            <a:xfrm>
              <a:off x="5210175" y="3490913"/>
              <a:ext cx="3938588" cy="1662113"/>
            </a:xfrm>
            <a:custGeom>
              <a:avLst/>
              <a:gdLst>
                <a:gd name="T0" fmla="*/ 0 w 2481"/>
                <a:gd name="T1" fmla="*/ 1047 h 1047"/>
                <a:gd name="T2" fmla="*/ 1254 w 2481"/>
                <a:gd name="T3" fmla="*/ 1047 h 1047"/>
                <a:gd name="T4" fmla="*/ 1868 w 2481"/>
                <a:gd name="T5" fmla="*/ 1047 h 1047"/>
                <a:gd name="T6" fmla="*/ 2481 w 2481"/>
                <a:gd name="T7" fmla="*/ 263 h 1047"/>
                <a:gd name="T8" fmla="*/ 2481 w 2481"/>
                <a:gd name="T9" fmla="*/ 0 h 1047"/>
                <a:gd name="T10" fmla="*/ 0 w 2481"/>
                <a:gd name="T11" fmla="*/ 1047 h 1047"/>
              </a:gdLst>
              <a:ahLst/>
              <a:cxnLst>
                <a:cxn ang="0">
                  <a:pos x="T0" y="T1"/>
                </a:cxn>
                <a:cxn ang="0">
                  <a:pos x="T2" y="T3"/>
                </a:cxn>
                <a:cxn ang="0">
                  <a:pos x="T4" y="T5"/>
                </a:cxn>
                <a:cxn ang="0">
                  <a:pos x="T6" y="T7"/>
                </a:cxn>
                <a:cxn ang="0">
                  <a:pos x="T8" y="T9"/>
                </a:cxn>
                <a:cxn ang="0">
                  <a:pos x="T10" y="T11"/>
                </a:cxn>
              </a:cxnLst>
              <a:rect l="0" t="0" r="r" b="b"/>
              <a:pathLst>
                <a:path w="2481" h="1047">
                  <a:moveTo>
                    <a:pt x="0" y="1047"/>
                  </a:moveTo>
                  <a:lnTo>
                    <a:pt x="1254" y="1047"/>
                  </a:lnTo>
                  <a:lnTo>
                    <a:pt x="1868" y="1047"/>
                  </a:lnTo>
                  <a:lnTo>
                    <a:pt x="2481" y="263"/>
                  </a:lnTo>
                  <a:lnTo>
                    <a:pt x="2481" y="0"/>
                  </a:lnTo>
                  <a:lnTo>
                    <a:pt x="0" y="104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 name="淘宝店chenying0907 41"/>
            <p:cNvSpPr>
              <a:spLocks/>
            </p:cNvSpPr>
            <p:nvPr/>
          </p:nvSpPr>
          <p:spPr bwMode="auto">
            <a:xfrm>
              <a:off x="6965950" y="3357563"/>
              <a:ext cx="2182813" cy="1006475"/>
            </a:xfrm>
            <a:custGeom>
              <a:avLst/>
              <a:gdLst>
                <a:gd name="T0" fmla="*/ 0 w 1375"/>
                <a:gd name="T1" fmla="*/ 126 h 634"/>
                <a:gd name="T2" fmla="*/ 76 w 1375"/>
                <a:gd name="T3" fmla="*/ 634 h 634"/>
                <a:gd name="T4" fmla="*/ 1375 w 1375"/>
                <a:gd name="T5" fmla="*/ 84 h 634"/>
                <a:gd name="T6" fmla="*/ 1375 w 1375"/>
                <a:gd name="T7" fmla="*/ 36 h 634"/>
                <a:gd name="T8" fmla="*/ 1375 w 1375"/>
                <a:gd name="T9" fmla="*/ 0 h 634"/>
                <a:gd name="T10" fmla="*/ 0 w 1375"/>
                <a:gd name="T11" fmla="*/ 126 h 634"/>
              </a:gdLst>
              <a:ahLst/>
              <a:cxnLst>
                <a:cxn ang="0">
                  <a:pos x="T0" y="T1"/>
                </a:cxn>
                <a:cxn ang="0">
                  <a:pos x="T2" y="T3"/>
                </a:cxn>
                <a:cxn ang="0">
                  <a:pos x="T4" y="T5"/>
                </a:cxn>
                <a:cxn ang="0">
                  <a:pos x="T6" y="T7"/>
                </a:cxn>
                <a:cxn ang="0">
                  <a:pos x="T8" y="T9"/>
                </a:cxn>
                <a:cxn ang="0">
                  <a:pos x="T10" y="T11"/>
                </a:cxn>
              </a:cxnLst>
              <a:rect l="0" t="0" r="r" b="b"/>
              <a:pathLst>
                <a:path w="1375" h="634">
                  <a:moveTo>
                    <a:pt x="0" y="126"/>
                  </a:moveTo>
                  <a:lnTo>
                    <a:pt x="76" y="634"/>
                  </a:lnTo>
                  <a:lnTo>
                    <a:pt x="1375" y="84"/>
                  </a:lnTo>
                  <a:lnTo>
                    <a:pt x="1375" y="36"/>
                  </a:lnTo>
                  <a:lnTo>
                    <a:pt x="1375" y="0"/>
                  </a:lnTo>
                  <a:lnTo>
                    <a:pt x="0" y="12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PA_淘宝店chenying0907 11"/>
          <p:cNvSpPr/>
          <p:nvPr>
            <p:custDataLst>
              <p:tags r:id="rId2"/>
            </p:custDataLst>
          </p:nvPr>
        </p:nvSpPr>
        <p:spPr>
          <a:xfrm>
            <a:off x="533871" y="591530"/>
            <a:ext cx="8076257" cy="3960440"/>
          </a:xfrm>
          <a:prstGeom prst="rect">
            <a:avLst/>
          </a:prstGeom>
          <a:solidFill>
            <a:schemeClr val="bg1">
              <a:alpha val="85000"/>
            </a:schemeClr>
          </a:solidFill>
          <a:ln>
            <a:noFill/>
          </a:ln>
          <a:effectLst>
            <a:outerShdw blurRad="368300" dist="63500" dir="46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1" name="PA_圆角淘宝店chenying0907 1030"/>
          <p:cNvSpPr/>
          <p:nvPr>
            <p:custDataLst>
              <p:tags r:id="rId3"/>
            </p:custDataLst>
          </p:nvPr>
        </p:nvSpPr>
        <p:spPr>
          <a:xfrm>
            <a:off x="1607944" y="2633312"/>
            <a:ext cx="5937801" cy="217917"/>
          </a:xfrm>
          <a:prstGeom prst="roundRect">
            <a:avLst>
              <a:gd name="adj" fmla="val 50000"/>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dist"/>
            <a:r>
              <a:rPr lang="en-US" altLang="zh-CN" sz="1000" dirty="0">
                <a:solidFill>
                  <a:schemeClr val="bg1">
                    <a:lumMod val="50000"/>
                  </a:schemeClr>
                </a:solidFill>
                <a:latin typeface="微软雅黑 Light" panose="020B0502040204020203" pitchFamily="34" charset="-122"/>
                <a:ea typeface="微软雅黑 Light" panose="020B0502040204020203" pitchFamily="34" charset="-122"/>
              </a:rPr>
              <a:t>THANK YOU FOR WATCHING</a:t>
            </a:r>
          </a:p>
        </p:txBody>
      </p:sp>
      <p:sp>
        <p:nvSpPr>
          <p:cNvPr id="43" name="PA_文本框 42"/>
          <p:cNvSpPr txBox="1"/>
          <p:nvPr>
            <p:custDataLst>
              <p:tags r:id="rId4"/>
            </p:custDataLst>
          </p:nvPr>
        </p:nvSpPr>
        <p:spPr>
          <a:xfrm>
            <a:off x="1607944" y="1986975"/>
            <a:ext cx="5904656" cy="584775"/>
          </a:xfrm>
          <a:prstGeom prst="rect">
            <a:avLst/>
          </a:prstGeom>
          <a:noFill/>
        </p:spPr>
        <p:txBody>
          <a:bodyPr wrap="square" lIns="0" rIns="0" rtlCol="0">
            <a:spAutoFit/>
          </a:bodyPr>
          <a:lstStyle/>
          <a:p>
            <a:pPr algn="dist"/>
            <a:r>
              <a:rPr lang="zh-CN" altLang="en-US" sz="3200" dirty="0">
                <a:ln w="6350">
                  <a:noFill/>
                </a:ln>
                <a:solidFill>
                  <a:schemeClr val="bg1">
                    <a:lumMod val="50000"/>
                  </a:schemeClr>
                </a:solidFill>
                <a:latin typeface="微软雅黑 Light" panose="020B0502040204020203" pitchFamily="34" charset="-122"/>
                <a:ea typeface="微软雅黑 Light" panose="020B0502040204020203" pitchFamily="34" charset="-122"/>
              </a:rPr>
              <a:t>敬请各位同学及老师</a:t>
            </a:r>
            <a:r>
              <a:rPr lang="zh-CN" altLang="en-US" sz="3200" dirty="0">
                <a:ln w="6350">
                  <a:noFill/>
                </a:ln>
                <a:solidFill>
                  <a:schemeClr val="accent3"/>
                </a:solidFill>
                <a:latin typeface="微软雅黑 Light" panose="020B0502040204020203" pitchFamily="34" charset="-122"/>
                <a:ea typeface="微软雅黑 Light" panose="020B0502040204020203" pitchFamily="34" charset="-122"/>
              </a:rPr>
              <a:t>批评指正</a:t>
            </a:r>
            <a:endParaRPr lang="zh-CN" altLang="en-US" sz="3200" dirty="0">
              <a:ln w="6350">
                <a:noFill/>
              </a:ln>
              <a:solidFill>
                <a:schemeClr val="bg1">
                  <a:lumMod val="50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571185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031"/>
                                        </p:tgtEl>
                                        <p:attrNameLst>
                                          <p:attrName>style.visibility</p:attrName>
                                        </p:attrNameLst>
                                      </p:cBhvr>
                                      <p:to>
                                        <p:strVal val="visible"/>
                                      </p:to>
                                    </p:set>
                                    <p:animEffect transition="in" filter="fade">
                                      <p:cBhvr>
                                        <p:cTn id="13" dur="500"/>
                                        <p:tgtEl>
                                          <p:spTgt spid="1031"/>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031" grpId="0" animBg="1" autoUpdateAnimBg="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问题：</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851920" y="2067694"/>
            <a:ext cx="4896544"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请问最左边最后一位同学：</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软件工程的主要目的是什么（总共三点）？</a:t>
            </a:r>
          </a:p>
        </p:txBody>
      </p:sp>
    </p:spTree>
    <p:extLst>
      <p:ext uri="{BB962C8B-B14F-4D97-AF65-F5344CB8AC3E}">
        <p14:creationId xmlns:p14="http://schemas.microsoft.com/office/powerpoint/2010/main" val="2327533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答案：</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923928" y="1838099"/>
            <a:ext cx="4896544"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1</a:t>
            </a: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、提高软件的可维护性</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2</a:t>
            </a: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、减少软件维护所需要的工作量</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3</a:t>
            </a: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、降低软件系统的总成本。</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5103579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PA_淘宝店chenying0907 12"/>
          <p:cNvSpPr>
            <a:spLocks noChangeArrowheads="1"/>
          </p:cNvSpPr>
          <p:nvPr>
            <p:custDataLst>
              <p:tags r:id="rId1"/>
            </p:custDataLst>
          </p:nvPr>
        </p:nvSpPr>
        <p:spPr bwMode="auto">
          <a:xfrm>
            <a:off x="694769" y="1831111"/>
            <a:ext cx="8424936"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软件维护的</a:t>
            </a:r>
            <a:r>
              <a:rPr lang="zh-CN" altLang="en-US" dirty="0">
                <a:solidFill>
                  <a:schemeClr val="accent3"/>
                </a:solidFill>
                <a:latin typeface="微软雅黑 Light" panose="020B0502040204020203" pitchFamily="34" charset="-122"/>
                <a:ea typeface="微软雅黑 Light" panose="020B0502040204020203" pitchFamily="34" charset="-122"/>
              </a:rPr>
              <a:t>开始阶段及其基本任务</a:t>
            </a:r>
            <a:r>
              <a:rPr lang="en-US" altLang="zh-CN" sz="1000" baseline="30000" dirty="0">
                <a:solidFill>
                  <a:schemeClr val="accent3"/>
                </a:solidFill>
                <a:latin typeface="微软雅黑 Light" panose="020B0502040204020203" pitchFamily="34" charset="-122"/>
                <a:ea typeface="微软雅黑 Light" panose="020B0502040204020203" pitchFamily="34" charset="-122"/>
              </a:rPr>
              <a:t>【1】</a:t>
            </a:r>
          </a:p>
          <a:p>
            <a:pPr>
              <a:lnSpc>
                <a:spcPct val="120000"/>
              </a:lnSpc>
            </a:pPr>
            <a:endParaRPr lang="zh-CN" altLang="en-US" sz="800" b="1" dirty="0">
              <a:solidFill>
                <a:schemeClr val="bg1">
                  <a:lumMod val="50000"/>
                </a:schemeClr>
              </a:solidFill>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    在软件产品被开发出来并交付用户使用之后，就进入了软件的运行维护阶段。</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这个阶段是软件生命周期的最后一个阶段</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，其</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基本任务</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是保证软件在一个相当长的时期能够正常运行。</a:t>
            </a:r>
          </a:p>
        </p:txBody>
      </p:sp>
      <p:sp>
        <p:nvSpPr>
          <p:cNvPr id="10253" name="PA_任意多边形 13"/>
          <p:cNvSpPr>
            <a:spLocks noEditPoints="1"/>
          </p:cNvSpPr>
          <p:nvPr>
            <p:custDataLst>
              <p:tags r:id="rId2"/>
            </p:custDataLst>
          </p:nvPr>
        </p:nvSpPr>
        <p:spPr bwMode="auto">
          <a:xfrm>
            <a:off x="169915" y="1831111"/>
            <a:ext cx="285750" cy="187383"/>
          </a:xfrm>
          <a:custGeom>
            <a:avLst/>
            <a:gdLst>
              <a:gd name="T0" fmla="*/ 532 w 532"/>
              <a:gd name="T1" fmla="*/ 327 h 355"/>
              <a:gd name="T2" fmla="*/ 532 w 532"/>
              <a:gd name="T3" fmla="*/ 73 h 355"/>
              <a:gd name="T4" fmla="*/ 519 w 532"/>
              <a:gd name="T5" fmla="*/ 61 h 355"/>
              <a:gd name="T6" fmla="*/ 511 w 532"/>
              <a:gd name="T7" fmla="*/ 61 h 355"/>
              <a:gd name="T8" fmla="*/ 500 w 532"/>
              <a:gd name="T9" fmla="*/ 50 h 355"/>
              <a:gd name="T10" fmla="*/ 500 w 532"/>
              <a:gd name="T11" fmla="*/ 28 h 355"/>
              <a:gd name="T12" fmla="*/ 490 w 532"/>
              <a:gd name="T13" fmla="*/ 16 h 355"/>
              <a:gd name="T14" fmla="*/ 276 w 532"/>
              <a:gd name="T15" fmla="*/ 41 h 355"/>
              <a:gd name="T16" fmla="*/ 255 w 532"/>
              <a:gd name="T17" fmla="*/ 41 h 355"/>
              <a:gd name="T18" fmla="*/ 41 w 532"/>
              <a:gd name="T19" fmla="*/ 16 h 355"/>
              <a:gd name="T20" fmla="*/ 31 w 532"/>
              <a:gd name="T21" fmla="*/ 28 h 355"/>
              <a:gd name="T22" fmla="*/ 31 w 532"/>
              <a:gd name="T23" fmla="*/ 50 h 355"/>
              <a:gd name="T24" fmla="*/ 20 w 532"/>
              <a:gd name="T25" fmla="*/ 61 h 355"/>
              <a:gd name="T26" fmla="*/ 12 w 532"/>
              <a:gd name="T27" fmla="*/ 61 h 355"/>
              <a:gd name="T28" fmla="*/ 0 w 532"/>
              <a:gd name="T29" fmla="*/ 73 h 355"/>
              <a:gd name="T30" fmla="*/ 0 w 532"/>
              <a:gd name="T31" fmla="*/ 327 h 355"/>
              <a:gd name="T32" fmla="*/ 12 w 532"/>
              <a:gd name="T33" fmla="*/ 340 h 355"/>
              <a:gd name="T34" fmla="*/ 227 w 532"/>
              <a:gd name="T35" fmla="*/ 340 h 355"/>
              <a:gd name="T36" fmla="*/ 234 w 532"/>
              <a:gd name="T37" fmla="*/ 347 h 355"/>
              <a:gd name="T38" fmla="*/ 241 w 532"/>
              <a:gd name="T39" fmla="*/ 355 h 355"/>
              <a:gd name="T40" fmla="*/ 290 w 532"/>
              <a:gd name="T41" fmla="*/ 355 h 355"/>
              <a:gd name="T42" fmla="*/ 297 w 532"/>
              <a:gd name="T43" fmla="*/ 347 h 355"/>
              <a:gd name="T44" fmla="*/ 304 w 532"/>
              <a:gd name="T45" fmla="*/ 340 h 355"/>
              <a:gd name="T46" fmla="*/ 519 w 532"/>
              <a:gd name="T47" fmla="*/ 340 h 355"/>
              <a:gd name="T48" fmla="*/ 532 w 532"/>
              <a:gd name="T49" fmla="*/ 327 h 355"/>
              <a:gd name="T50" fmla="*/ 248 w 532"/>
              <a:gd name="T51" fmla="*/ 315 h 355"/>
              <a:gd name="T52" fmla="*/ 61 w 532"/>
              <a:gd name="T53" fmla="*/ 292 h 355"/>
              <a:gd name="T54" fmla="*/ 47 w 532"/>
              <a:gd name="T55" fmla="*/ 280 h 355"/>
              <a:gd name="T56" fmla="*/ 47 w 532"/>
              <a:gd name="T57" fmla="*/ 40 h 355"/>
              <a:gd name="T58" fmla="*/ 58 w 532"/>
              <a:gd name="T59" fmla="*/ 28 h 355"/>
              <a:gd name="T60" fmla="*/ 248 w 532"/>
              <a:gd name="T61" fmla="*/ 57 h 355"/>
              <a:gd name="T62" fmla="*/ 258 w 532"/>
              <a:gd name="T63" fmla="*/ 77 h 355"/>
              <a:gd name="T64" fmla="*/ 258 w 532"/>
              <a:gd name="T65" fmla="*/ 310 h 355"/>
              <a:gd name="T66" fmla="*/ 248 w 532"/>
              <a:gd name="T67" fmla="*/ 315 h 355"/>
              <a:gd name="T68" fmla="*/ 283 w 532"/>
              <a:gd name="T69" fmla="*/ 315 h 355"/>
              <a:gd name="T70" fmla="*/ 470 w 532"/>
              <a:gd name="T71" fmla="*/ 292 h 355"/>
              <a:gd name="T72" fmla="*/ 484 w 532"/>
              <a:gd name="T73" fmla="*/ 280 h 355"/>
              <a:gd name="T74" fmla="*/ 484 w 532"/>
              <a:gd name="T75" fmla="*/ 40 h 355"/>
              <a:gd name="T76" fmla="*/ 474 w 532"/>
              <a:gd name="T77" fmla="*/ 28 h 355"/>
              <a:gd name="T78" fmla="*/ 284 w 532"/>
              <a:gd name="T79" fmla="*/ 57 h 355"/>
              <a:gd name="T80" fmla="*/ 274 w 532"/>
              <a:gd name="T81" fmla="*/ 77 h 355"/>
              <a:gd name="T82" fmla="*/ 274 w 532"/>
              <a:gd name="T83" fmla="*/ 310 h 355"/>
              <a:gd name="T84" fmla="*/ 283 w 532"/>
              <a:gd name="T85" fmla="*/ 31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chemeClr val="accent3"/>
          </a:solidFill>
          <a:ln>
            <a:noFill/>
          </a:ln>
        </p:spPr>
        <p:txBody>
          <a:bodyPr/>
          <a:lstStyle/>
          <a:p>
            <a:endParaRPr lang="zh-CN" altLang="en-US">
              <a:solidFill>
                <a:schemeClr val="bg1">
                  <a:lumMod val="50000"/>
                </a:schemeClr>
              </a:solidFill>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9816606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900"/>
                                  </p:stCondLst>
                                  <p:childTnLst>
                                    <p:set>
                                      <p:cBhvr>
                                        <p:cTn id="6" dur="1" fill="hold">
                                          <p:stCondLst>
                                            <p:cond delay="0"/>
                                          </p:stCondLst>
                                        </p:cTn>
                                        <p:tgtEl>
                                          <p:spTgt spid="10252"/>
                                        </p:tgtEl>
                                        <p:attrNameLst>
                                          <p:attrName>style.visibility</p:attrName>
                                        </p:attrNameLst>
                                      </p:cBhvr>
                                      <p:to>
                                        <p:strVal val="visible"/>
                                      </p:to>
                                    </p:set>
                                    <p:animEffect transition="in" filter="fade">
                                      <p:cBhvr>
                                        <p:cTn id="7" dur="500"/>
                                        <p:tgtEl>
                                          <p:spTgt spid="10252"/>
                                        </p:tgtEl>
                                      </p:cBhvr>
                                    </p:animEffect>
                                  </p:childTnLst>
                                </p:cTn>
                              </p:par>
                              <p:par>
                                <p:cTn id="8" presetID="10" presetClass="entr" presetSubtype="0" fill="hold" grpId="0" nodeType="withEffect">
                                  <p:stCondLst>
                                    <p:cond delay="1200"/>
                                  </p:stCondLst>
                                  <p:childTnLst>
                                    <p:set>
                                      <p:cBhvr>
                                        <p:cTn id="9" dur="1" fill="hold">
                                          <p:stCondLst>
                                            <p:cond delay="0"/>
                                          </p:stCondLst>
                                        </p:cTn>
                                        <p:tgtEl>
                                          <p:spTgt spid="10253"/>
                                        </p:tgtEl>
                                        <p:attrNameLst>
                                          <p:attrName>style.visibility</p:attrName>
                                        </p:attrNameLst>
                                      </p:cBhvr>
                                      <p:to>
                                        <p:strVal val="visible"/>
                                      </p:to>
                                    </p:set>
                                    <p:animEffect transition="in" filter="fade">
                                      <p:cBhvr>
                                        <p:cTn id="10" dur="500"/>
                                        <p:tgtEl>
                                          <p:spTgt spid="10253"/>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p:bldP spid="102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PA_淘宝店chenying0907 9" descr="Money副本"/>
          <p:cNvSpPr>
            <a:spLocks noChangeArrowheads="1"/>
          </p:cNvSpPr>
          <p:nvPr>
            <p:custDataLst>
              <p:tags r:id="rId1"/>
            </p:custDataLst>
          </p:nvPr>
        </p:nvSpPr>
        <p:spPr bwMode="auto">
          <a:xfrm>
            <a:off x="8116" y="852807"/>
            <a:ext cx="9144000" cy="2159666"/>
          </a:xfrm>
          <a:prstGeom prst="rect">
            <a:avLst/>
          </a:prstGeom>
          <a:blipFill dpi="0" rotWithShape="1">
            <a:blip r:embed="rId9">
              <a:extLst>
                <a:ext uri="{28A0092B-C50C-407E-A947-70E740481C1C}">
                  <a14:useLocalDpi xmlns:a14="http://schemas.microsoft.com/office/drawing/2010/main" val="0"/>
                </a:ext>
              </a:extLst>
            </a:blip>
            <a:srcRect/>
            <a:stretch>
              <a:fillRect t="-50015" b="-100024"/>
            </a:stretch>
          </a:blipFill>
          <a:ln>
            <a:noFill/>
          </a:ln>
          <a:effectLst/>
          <a:extLst/>
        </p:spPr>
        <p:txBody>
          <a:bodyPr wrap="none" anchor="ctr"/>
          <a:lstStyle/>
          <a:p>
            <a:endParaRPr lang="zh-CN" altLang="en-US"/>
          </a:p>
        </p:txBody>
      </p:sp>
      <p:sp>
        <p:nvSpPr>
          <p:cNvPr id="10250" name="PA_淘宝店chenying0907 10"/>
          <p:cNvSpPr>
            <a:spLocks noChangeArrowheads="1"/>
          </p:cNvSpPr>
          <p:nvPr>
            <p:custDataLst>
              <p:tags r:id="rId2"/>
            </p:custDataLst>
          </p:nvPr>
        </p:nvSpPr>
        <p:spPr bwMode="auto">
          <a:xfrm>
            <a:off x="890012" y="860431"/>
            <a:ext cx="2087562" cy="2161253"/>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3"/>
            </p:custDataLst>
          </p:nvPr>
        </p:nvSpPr>
        <p:spPr bwMode="auto">
          <a:xfrm>
            <a:off x="862326" y="1170429"/>
            <a:ext cx="209232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什么</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是 </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软件维护</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a:t>
            </a:r>
            <a:endParaRPr lang="zh-CN" altLang="zh-CN" sz="2000" dirty="0">
              <a:solidFill>
                <a:schemeClr val="bg1"/>
              </a:solidFill>
              <a:latin typeface="微软雅黑 Light" panose="020B0502040204020203" pitchFamily="34" charset="-122"/>
              <a:ea typeface="微软雅黑 Light" panose="020B0502040204020203" pitchFamily="34" charset="-122"/>
            </a:endParaRPr>
          </a:p>
        </p:txBody>
      </p:sp>
      <p:sp>
        <p:nvSpPr>
          <p:cNvPr id="10252" name="PA_淘宝店chenying0907 12"/>
          <p:cNvSpPr>
            <a:spLocks noChangeArrowheads="1"/>
          </p:cNvSpPr>
          <p:nvPr>
            <p:custDataLst>
              <p:tags r:id="rId4"/>
            </p:custDataLst>
          </p:nvPr>
        </p:nvSpPr>
        <p:spPr bwMode="auto">
          <a:xfrm>
            <a:off x="758810" y="3478163"/>
            <a:ext cx="8424936" cy="162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软件维护的</a:t>
            </a:r>
            <a:r>
              <a:rPr lang="zh-CN" altLang="en-US" sz="2400" dirty="0">
                <a:solidFill>
                  <a:schemeClr val="accent3"/>
                </a:solidFill>
                <a:latin typeface="微软雅黑 Light" panose="020B0502040204020203" pitchFamily="34" charset="-122"/>
                <a:ea typeface="微软雅黑 Light" panose="020B0502040204020203" pitchFamily="34" charset="-122"/>
              </a:rPr>
              <a:t>具体定义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a:p>
            <a:pPr>
              <a:lnSpc>
                <a:spcPct val="120000"/>
              </a:lnSpc>
            </a:pPr>
            <a:endParaRPr lang="zh-CN" altLang="en-US" sz="800" b="1" dirty="0">
              <a:solidFill>
                <a:schemeClr val="bg1">
                  <a:lumMod val="50000"/>
                </a:schemeClr>
              </a:solidFill>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就是在软件已经交付使用之后，</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为了改正错误或满足新的需要</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而修改软件的过程。可以通过描述软件交付使用后可能进行的</a:t>
            </a:r>
            <a:r>
              <a:rPr lang="en-US" altLang="zh-CN" sz="2000" u="sng" dirty="0">
                <a:solidFill>
                  <a:schemeClr val="accent2">
                    <a:lumMod val="75000"/>
                  </a:schemeClr>
                </a:solidFill>
                <a:latin typeface="微软雅黑 Light" panose="020B0502040204020203" pitchFamily="34" charset="-122"/>
                <a:ea typeface="微软雅黑 Light" panose="020B0502040204020203" pitchFamily="34" charset="-122"/>
              </a:rPr>
              <a:t>4</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项活动</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，具体地定义软件维护。</a:t>
            </a:r>
          </a:p>
        </p:txBody>
      </p:sp>
      <p:sp>
        <p:nvSpPr>
          <p:cNvPr id="10253" name="PA_任意多边形 13"/>
          <p:cNvSpPr>
            <a:spLocks noEditPoints="1"/>
          </p:cNvSpPr>
          <p:nvPr>
            <p:custDataLst>
              <p:tags r:id="rId5"/>
            </p:custDataLst>
          </p:nvPr>
        </p:nvSpPr>
        <p:spPr bwMode="auto">
          <a:xfrm>
            <a:off x="315921" y="3548887"/>
            <a:ext cx="285750" cy="187383"/>
          </a:xfrm>
          <a:custGeom>
            <a:avLst/>
            <a:gdLst>
              <a:gd name="T0" fmla="*/ 532 w 532"/>
              <a:gd name="T1" fmla="*/ 327 h 355"/>
              <a:gd name="T2" fmla="*/ 532 w 532"/>
              <a:gd name="T3" fmla="*/ 73 h 355"/>
              <a:gd name="T4" fmla="*/ 519 w 532"/>
              <a:gd name="T5" fmla="*/ 61 h 355"/>
              <a:gd name="T6" fmla="*/ 511 w 532"/>
              <a:gd name="T7" fmla="*/ 61 h 355"/>
              <a:gd name="T8" fmla="*/ 500 w 532"/>
              <a:gd name="T9" fmla="*/ 50 h 355"/>
              <a:gd name="T10" fmla="*/ 500 w 532"/>
              <a:gd name="T11" fmla="*/ 28 h 355"/>
              <a:gd name="T12" fmla="*/ 490 w 532"/>
              <a:gd name="T13" fmla="*/ 16 h 355"/>
              <a:gd name="T14" fmla="*/ 276 w 532"/>
              <a:gd name="T15" fmla="*/ 41 h 355"/>
              <a:gd name="T16" fmla="*/ 255 w 532"/>
              <a:gd name="T17" fmla="*/ 41 h 355"/>
              <a:gd name="T18" fmla="*/ 41 w 532"/>
              <a:gd name="T19" fmla="*/ 16 h 355"/>
              <a:gd name="T20" fmla="*/ 31 w 532"/>
              <a:gd name="T21" fmla="*/ 28 h 355"/>
              <a:gd name="T22" fmla="*/ 31 w 532"/>
              <a:gd name="T23" fmla="*/ 50 h 355"/>
              <a:gd name="T24" fmla="*/ 20 w 532"/>
              <a:gd name="T25" fmla="*/ 61 h 355"/>
              <a:gd name="T26" fmla="*/ 12 w 532"/>
              <a:gd name="T27" fmla="*/ 61 h 355"/>
              <a:gd name="T28" fmla="*/ 0 w 532"/>
              <a:gd name="T29" fmla="*/ 73 h 355"/>
              <a:gd name="T30" fmla="*/ 0 w 532"/>
              <a:gd name="T31" fmla="*/ 327 h 355"/>
              <a:gd name="T32" fmla="*/ 12 w 532"/>
              <a:gd name="T33" fmla="*/ 340 h 355"/>
              <a:gd name="T34" fmla="*/ 227 w 532"/>
              <a:gd name="T35" fmla="*/ 340 h 355"/>
              <a:gd name="T36" fmla="*/ 234 w 532"/>
              <a:gd name="T37" fmla="*/ 347 h 355"/>
              <a:gd name="T38" fmla="*/ 241 w 532"/>
              <a:gd name="T39" fmla="*/ 355 h 355"/>
              <a:gd name="T40" fmla="*/ 290 w 532"/>
              <a:gd name="T41" fmla="*/ 355 h 355"/>
              <a:gd name="T42" fmla="*/ 297 w 532"/>
              <a:gd name="T43" fmla="*/ 347 h 355"/>
              <a:gd name="T44" fmla="*/ 304 w 532"/>
              <a:gd name="T45" fmla="*/ 340 h 355"/>
              <a:gd name="T46" fmla="*/ 519 w 532"/>
              <a:gd name="T47" fmla="*/ 340 h 355"/>
              <a:gd name="T48" fmla="*/ 532 w 532"/>
              <a:gd name="T49" fmla="*/ 327 h 355"/>
              <a:gd name="T50" fmla="*/ 248 w 532"/>
              <a:gd name="T51" fmla="*/ 315 h 355"/>
              <a:gd name="T52" fmla="*/ 61 w 532"/>
              <a:gd name="T53" fmla="*/ 292 h 355"/>
              <a:gd name="T54" fmla="*/ 47 w 532"/>
              <a:gd name="T55" fmla="*/ 280 h 355"/>
              <a:gd name="T56" fmla="*/ 47 w 532"/>
              <a:gd name="T57" fmla="*/ 40 h 355"/>
              <a:gd name="T58" fmla="*/ 58 w 532"/>
              <a:gd name="T59" fmla="*/ 28 h 355"/>
              <a:gd name="T60" fmla="*/ 248 w 532"/>
              <a:gd name="T61" fmla="*/ 57 h 355"/>
              <a:gd name="T62" fmla="*/ 258 w 532"/>
              <a:gd name="T63" fmla="*/ 77 h 355"/>
              <a:gd name="T64" fmla="*/ 258 w 532"/>
              <a:gd name="T65" fmla="*/ 310 h 355"/>
              <a:gd name="T66" fmla="*/ 248 w 532"/>
              <a:gd name="T67" fmla="*/ 315 h 355"/>
              <a:gd name="T68" fmla="*/ 283 w 532"/>
              <a:gd name="T69" fmla="*/ 315 h 355"/>
              <a:gd name="T70" fmla="*/ 470 w 532"/>
              <a:gd name="T71" fmla="*/ 292 h 355"/>
              <a:gd name="T72" fmla="*/ 484 w 532"/>
              <a:gd name="T73" fmla="*/ 280 h 355"/>
              <a:gd name="T74" fmla="*/ 484 w 532"/>
              <a:gd name="T75" fmla="*/ 40 h 355"/>
              <a:gd name="T76" fmla="*/ 474 w 532"/>
              <a:gd name="T77" fmla="*/ 28 h 355"/>
              <a:gd name="T78" fmla="*/ 284 w 532"/>
              <a:gd name="T79" fmla="*/ 57 h 355"/>
              <a:gd name="T80" fmla="*/ 274 w 532"/>
              <a:gd name="T81" fmla="*/ 77 h 355"/>
              <a:gd name="T82" fmla="*/ 274 w 532"/>
              <a:gd name="T83" fmla="*/ 310 h 355"/>
              <a:gd name="T84" fmla="*/ 283 w 532"/>
              <a:gd name="T85" fmla="*/ 31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chemeClr val="accent3"/>
          </a:solidFill>
          <a:ln>
            <a:noFill/>
          </a:ln>
        </p:spPr>
        <p:txBody>
          <a:bodyPr/>
          <a:lstStyle/>
          <a:p>
            <a:endParaRPr lang="zh-CN" altLang="en-US">
              <a:solidFill>
                <a:schemeClr val="bg1">
                  <a:lumMod val="50000"/>
                </a:schemeClr>
              </a:solidFill>
            </a:endParaRPr>
          </a:p>
        </p:txBody>
      </p:sp>
      <p:grpSp>
        <p:nvGrpSpPr>
          <p:cNvPr id="25" name="PA_淘宝店chenying0907 24"/>
          <p:cNvGrpSpPr/>
          <p:nvPr>
            <p:custDataLst>
              <p:tags r:id="rId6"/>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7"/>
            </p:custDataLst>
          </p:nvPr>
        </p:nvSpPr>
        <p:spPr bwMode="auto">
          <a:xfrm>
            <a:off x="535359" y="184337"/>
            <a:ext cx="22060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baseline="30000" dirty="0">
                <a:solidFill>
                  <a:schemeClr val="accent3"/>
                </a:solidFill>
                <a:latin typeface="微软雅黑 Light" panose="020B0502040204020203" pitchFamily="34" charset="-122"/>
                <a:ea typeface="微软雅黑 Light" panose="020B0502040204020203" pitchFamily="34" charset="-122"/>
              </a:rPr>
              <a:t>【1】</a:t>
            </a:r>
          </a:p>
          <a:p>
            <a:pPr>
              <a:buFont typeface="Arial" pitchFamily="34" charset="0"/>
              <a:buNone/>
            </a:pPr>
            <a:endParaRPr lang="en-US" altLang="zh-CN" sz="2000" dirty="0">
              <a:solidFill>
                <a:schemeClr val="accent3"/>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0037490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9"/>
                                        </p:tgtEl>
                                        <p:attrNameLst>
                                          <p:attrName>style.visibility</p:attrName>
                                        </p:attrNameLst>
                                      </p:cBhvr>
                                      <p:to>
                                        <p:strVal val="visible"/>
                                      </p:to>
                                    </p:set>
                                    <p:animEffect transition="in" filter="fade">
                                      <p:cBhvr>
                                        <p:cTn id="7" dur="500"/>
                                        <p:tgtEl>
                                          <p:spTgt spid="10249"/>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0250"/>
                                        </p:tgtEl>
                                        <p:attrNameLst>
                                          <p:attrName>style.visibility</p:attrName>
                                        </p:attrNameLst>
                                      </p:cBhvr>
                                      <p:to>
                                        <p:strVal val="visible"/>
                                      </p:to>
                                    </p:set>
                                    <p:animEffect transition="in" filter="fade">
                                      <p:cBhvr>
                                        <p:cTn id="10" dur="500"/>
                                        <p:tgtEl>
                                          <p:spTgt spid="10250"/>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0251"/>
                                        </p:tgtEl>
                                        <p:attrNameLst>
                                          <p:attrName>style.visibility</p:attrName>
                                        </p:attrNameLst>
                                      </p:cBhvr>
                                      <p:to>
                                        <p:strVal val="visible"/>
                                      </p:to>
                                    </p:set>
                                    <p:animEffect transition="in" filter="fade">
                                      <p:cBhvr>
                                        <p:cTn id="13" dur="500"/>
                                        <p:tgtEl>
                                          <p:spTgt spid="10251"/>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0252"/>
                                        </p:tgtEl>
                                        <p:attrNameLst>
                                          <p:attrName>style.visibility</p:attrName>
                                        </p:attrNameLst>
                                      </p:cBhvr>
                                      <p:to>
                                        <p:strVal val="visible"/>
                                      </p:to>
                                    </p:set>
                                    <p:animEffect transition="in" filter="fade">
                                      <p:cBhvr>
                                        <p:cTn id="16" dur="500"/>
                                        <p:tgtEl>
                                          <p:spTgt spid="10252"/>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10253"/>
                                        </p:tgtEl>
                                        <p:attrNameLst>
                                          <p:attrName>style.visibility</p:attrName>
                                        </p:attrNameLst>
                                      </p:cBhvr>
                                      <p:to>
                                        <p:strVal val="visible"/>
                                      </p:to>
                                    </p:set>
                                    <p:animEffect transition="in" filter="fade">
                                      <p:cBhvr>
                                        <p:cTn id="19" dur="500"/>
                                        <p:tgtEl>
                                          <p:spTgt spid="10253"/>
                                        </p:tgtEl>
                                      </p:cBhvr>
                                    </p:animEffect>
                                  </p:childTnLst>
                                </p:cTn>
                              </p:par>
                              <p:par>
                                <p:cTn id="20" presetID="10" presetClass="entr" presetSubtype="0" fill="hold" nodeType="withEffect">
                                  <p:stCondLst>
                                    <p:cond delay="15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animBg="1"/>
      <p:bldP spid="10250" grpId="0" animBg="1" autoUpdateAnimBg="0"/>
      <p:bldP spid="10251" grpId="0" animBg="1" autoUpdateAnimBg="0"/>
      <p:bldP spid="10252" grpId="0"/>
      <p:bldP spid="10253" grpId="0" animBg="1"/>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淘宝店chenying0907 21">
            <a:extLst>
              <a:ext uri="{FF2B5EF4-FFF2-40B4-BE49-F238E27FC236}">
                <a16:creationId xmlns:a16="http://schemas.microsoft.com/office/drawing/2014/main" id="{4E13545D-361C-4B3B-AECD-9355EFF00C33}"/>
              </a:ext>
            </a:extLst>
          </p:cNvPr>
          <p:cNvGrpSpPr/>
          <p:nvPr>
            <p:custDataLst>
              <p:tags r:id="rId1"/>
            </p:custDataLst>
          </p:nvPr>
        </p:nvGrpSpPr>
        <p:grpSpPr>
          <a:xfrm>
            <a:off x="5832473" y="-21235"/>
            <a:ext cx="3311527" cy="5164735"/>
            <a:chOff x="5832473" y="-21235"/>
            <a:chExt cx="3311527" cy="5164735"/>
          </a:xfrm>
        </p:grpSpPr>
        <p:sp>
          <p:nvSpPr>
            <p:cNvPr id="4" name="淘宝店chenying0907 36">
              <a:extLst>
                <a:ext uri="{FF2B5EF4-FFF2-40B4-BE49-F238E27FC236}">
                  <a16:creationId xmlns:a16="http://schemas.microsoft.com/office/drawing/2014/main" id="{6C0CC6CB-26FA-4C85-ABA0-600203FBFA72}"/>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7">
              <a:extLst>
                <a:ext uri="{FF2B5EF4-FFF2-40B4-BE49-F238E27FC236}">
                  <a16:creationId xmlns:a16="http://schemas.microsoft.com/office/drawing/2014/main" id="{932DF425-A052-4911-BF1A-D308549AA7AB}"/>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8">
              <a:extLst>
                <a:ext uri="{FF2B5EF4-FFF2-40B4-BE49-F238E27FC236}">
                  <a16:creationId xmlns:a16="http://schemas.microsoft.com/office/drawing/2014/main" id="{ED89EE5B-8C88-472F-AF70-0E14EB0AFD35}"/>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9">
              <a:extLst>
                <a:ext uri="{FF2B5EF4-FFF2-40B4-BE49-F238E27FC236}">
                  <a16:creationId xmlns:a16="http://schemas.microsoft.com/office/drawing/2014/main" id="{E7E1AF48-6AC3-4CC7-9DD9-56D9B38887C9}"/>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PA_淘宝店chenying0907 13">
            <a:extLst>
              <a:ext uri="{FF2B5EF4-FFF2-40B4-BE49-F238E27FC236}">
                <a16:creationId xmlns:a16="http://schemas.microsoft.com/office/drawing/2014/main" id="{D3B479B3-E894-49BB-8B9E-B57B18E0A524}"/>
              </a:ext>
            </a:extLst>
          </p:cNvPr>
          <p:cNvSpPr/>
          <p:nvPr>
            <p:custDataLst>
              <p:tags r:id="rId2"/>
            </p:custDataLst>
          </p:nvPr>
        </p:nvSpPr>
        <p:spPr>
          <a:xfrm>
            <a:off x="2154782" y="1040307"/>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文本框 17">
            <a:extLst>
              <a:ext uri="{FF2B5EF4-FFF2-40B4-BE49-F238E27FC236}">
                <a16:creationId xmlns:a16="http://schemas.microsoft.com/office/drawing/2014/main" id="{95E677E2-4DA2-49DC-9C9F-496A38DDFCDE}"/>
              </a:ext>
            </a:extLst>
          </p:cNvPr>
          <p:cNvSpPr txBox="1"/>
          <p:nvPr>
            <p:custDataLst>
              <p:tags r:id="rId3"/>
            </p:custDataLst>
          </p:nvPr>
        </p:nvSpPr>
        <p:spPr>
          <a:xfrm>
            <a:off x="3045866" y="1240293"/>
            <a:ext cx="3775393"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四项维护性活动</a:t>
            </a:r>
          </a:p>
        </p:txBody>
      </p:sp>
      <p:sp>
        <p:nvSpPr>
          <p:cNvPr id="10" name="文本框 9">
            <a:extLst>
              <a:ext uri="{FF2B5EF4-FFF2-40B4-BE49-F238E27FC236}">
                <a16:creationId xmlns:a16="http://schemas.microsoft.com/office/drawing/2014/main" id="{A9C70E44-5174-4E56-8DF0-CA181EBBFAFA}"/>
              </a:ext>
            </a:extLst>
          </p:cNvPr>
          <p:cNvSpPr txBox="1"/>
          <p:nvPr/>
        </p:nvSpPr>
        <p:spPr>
          <a:xfrm>
            <a:off x="3131840" y="2101851"/>
            <a:ext cx="3456384" cy="369332"/>
          </a:xfrm>
          <a:prstGeom prst="rect">
            <a:avLst/>
          </a:prstGeom>
          <a:noFill/>
        </p:spPr>
        <p:txBody>
          <a:bodyPr wrap="square" rtlCol="0">
            <a:spAutoFit/>
          </a:bodyPr>
          <a:lstStyle/>
          <a:p>
            <a:r>
              <a:rPr lang="zh-CN" altLang="en-US" dirty="0"/>
              <a:t>改正性维护</a:t>
            </a:r>
          </a:p>
        </p:txBody>
      </p:sp>
      <p:sp>
        <p:nvSpPr>
          <p:cNvPr id="11" name="文本框 10">
            <a:extLst>
              <a:ext uri="{FF2B5EF4-FFF2-40B4-BE49-F238E27FC236}">
                <a16:creationId xmlns:a16="http://schemas.microsoft.com/office/drawing/2014/main" id="{6C2A3AEF-8AC5-4EAF-99B0-7E1226FB2908}"/>
              </a:ext>
            </a:extLst>
          </p:cNvPr>
          <p:cNvSpPr txBox="1"/>
          <p:nvPr/>
        </p:nvSpPr>
        <p:spPr>
          <a:xfrm>
            <a:off x="3131840" y="2464576"/>
            <a:ext cx="3456384" cy="369332"/>
          </a:xfrm>
          <a:prstGeom prst="rect">
            <a:avLst/>
          </a:prstGeom>
          <a:noFill/>
        </p:spPr>
        <p:txBody>
          <a:bodyPr wrap="square" rtlCol="0">
            <a:spAutoFit/>
          </a:bodyPr>
          <a:lstStyle/>
          <a:p>
            <a:r>
              <a:rPr lang="zh-CN" altLang="en-US" dirty="0"/>
              <a:t>适应性维护</a:t>
            </a:r>
          </a:p>
        </p:txBody>
      </p:sp>
      <p:sp>
        <p:nvSpPr>
          <p:cNvPr id="12" name="文本框 11">
            <a:extLst>
              <a:ext uri="{FF2B5EF4-FFF2-40B4-BE49-F238E27FC236}">
                <a16:creationId xmlns:a16="http://schemas.microsoft.com/office/drawing/2014/main" id="{6110AC52-2A8B-491D-9439-0A9CAD22506E}"/>
              </a:ext>
            </a:extLst>
          </p:cNvPr>
          <p:cNvSpPr txBox="1"/>
          <p:nvPr/>
        </p:nvSpPr>
        <p:spPr>
          <a:xfrm>
            <a:off x="3131840" y="2827301"/>
            <a:ext cx="3456384" cy="369332"/>
          </a:xfrm>
          <a:prstGeom prst="rect">
            <a:avLst/>
          </a:prstGeom>
          <a:noFill/>
        </p:spPr>
        <p:txBody>
          <a:bodyPr wrap="square" rtlCol="0">
            <a:spAutoFit/>
          </a:bodyPr>
          <a:lstStyle/>
          <a:p>
            <a:r>
              <a:rPr lang="zh-CN" altLang="en-US" dirty="0"/>
              <a:t>完善性维护</a:t>
            </a:r>
          </a:p>
        </p:txBody>
      </p:sp>
      <p:sp>
        <p:nvSpPr>
          <p:cNvPr id="13" name="文本框 12">
            <a:extLst>
              <a:ext uri="{FF2B5EF4-FFF2-40B4-BE49-F238E27FC236}">
                <a16:creationId xmlns:a16="http://schemas.microsoft.com/office/drawing/2014/main" id="{8BEDDF8D-EE29-434A-AACB-A4E7790175E2}"/>
              </a:ext>
            </a:extLst>
          </p:cNvPr>
          <p:cNvSpPr txBox="1"/>
          <p:nvPr/>
        </p:nvSpPr>
        <p:spPr>
          <a:xfrm>
            <a:off x="3131840" y="3225245"/>
            <a:ext cx="3456384" cy="369332"/>
          </a:xfrm>
          <a:prstGeom prst="rect">
            <a:avLst/>
          </a:prstGeom>
          <a:noFill/>
        </p:spPr>
        <p:txBody>
          <a:bodyPr wrap="square" rtlCol="0">
            <a:spAutoFit/>
          </a:bodyPr>
          <a:lstStyle/>
          <a:p>
            <a:r>
              <a:rPr lang="zh-CN" altLang="en-US" dirty="0"/>
              <a:t>预防性维护</a:t>
            </a:r>
          </a:p>
        </p:txBody>
      </p:sp>
    </p:spTree>
    <p:extLst>
      <p:ext uri="{BB962C8B-B14F-4D97-AF65-F5344CB8AC3E}">
        <p14:creationId xmlns:p14="http://schemas.microsoft.com/office/powerpoint/2010/main" val="166920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9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2E3036-D3B4-4760-8C18-DBC5A7897E61}"/>
              </a:ext>
            </a:extLst>
          </p:cNvPr>
          <p:cNvSpPr txBox="1"/>
          <p:nvPr/>
        </p:nvSpPr>
        <p:spPr>
          <a:xfrm>
            <a:off x="755576" y="1375251"/>
            <a:ext cx="6696744" cy="738664"/>
          </a:xfrm>
          <a:prstGeom prst="rect">
            <a:avLst/>
          </a:prstGeom>
          <a:noFill/>
        </p:spPr>
        <p:txBody>
          <a:bodyPr wrap="square" rtlCol="0">
            <a:spAutoFit/>
          </a:bodyPr>
          <a:lstStyle/>
          <a:p>
            <a:r>
              <a:rPr lang="zh-CN" altLang="en-US" dirty="0"/>
              <a:t>开发时测试的</a:t>
            </a:r>
            <a:r>
              <a:rPr lang="zh-CN" altLang="en-US" sz="2400" u="sng" dirty="0">
                <a:solidFill>
                  <a:schemeClr val="accent2">
                    <a:lumMod val="75000"/>
                  </a:schemeClr>
                </a:solidFill>
              </a:rPr>
              <a:t>不彻底、不完全</a:t>
            </a:r>
            <a:r>
              <a:rPr lang="zh-CN" altLang="en-US" dirty="0"/>
              <a:t>导致部分</a:t>
            </a:r>
            <a:r>
              <a:rPr lang="zh-CN" altLang="en-US" sz="2400" u="sng" dirty="0">
                <a:solidFill>
                  <a:schemeClr val="accent2">
                    <a:lumMod val="75000"/>
                  </a:schemeClr>
                </a:solidFill>
              </a:rPr>
              <a:t>隐藏</a:t>
            </a:r>
            <a:r>
              <a:rPr lang="zh-CN" altLang="en-US" dirty="0"/>
              <a:t>错误遗留至运行阶段</a:t>
            </a:r>
          </a:p>
        </p:txBody>
      </p:sp>
      <p:sp>
        <p:nvSpPr>
          <p:cNvPr id="5" name="文本框 4">
            <a:extLst>
              <a:ext uri="{FF2B5EF4-FFF2-40B4-BE49-F238E27FC236}">
                <a16:creationId xmlns:a16="http://schemas.microsoft.com/office/drawing/2014/main" id="{0AC1ED9C-25F5-4A09-B096-0E8B7BDA5FC7}"/>
              </a:ext>
            </a:extLst>
          </p:cNvPr>
          <p:cNvSpPr txBox="1"/>
          <p:nvPr/>
        </p:nvSpPr>
        <p:spPr>
          <a:xfrm>
            <a:off x="763464" y="2715766"/>
            <a:ext cx="6696744" cy="461665"/>
          </a:xfrm>
          <a:prstGeom prst="rect">
            <a:avLst/>
          </a:prstGeom>
          <a:noFill/>
        </p:spPr>
        <p:txBody>
          <a:bodyPr wrap="square" rtlCol="0">
            <a:spAutoFit/>
          </a:bodyPr>
          <a:lstStyle/>
          <a:p>
            <a:r>
              <a:rPr lang="zh-CN" altLang="en-US" dirty="0"/>
              <a:t>隐藏下来的错误在某些</a:t>
            </a:r>
            <a:r>
              <a:rPr lang="zh-CN" altLang="en-US" sz="2400" u="sng" dirty="0">
                <a:solidFill>
                  <a:schemeClr val="accent2">
                    <a:lumMod val="75000"/>
                  </a:schemeClr>
                </a:solidFill>
              </a:rPr>
              <a:t>特定的使用环境</a:t>
            </a:r>
            <a:r>
              <a:rPr lang="zh-CN" altLang="en-US" dirty="0"/>
              <a:t>下就会暴露出来</a:t>
            </a:r>
          </a:p>
        </p:txBody>
      </p:sp>
      <p:grpSp>
        <p:nvGrpSpPr>
          <p:cNvPr id="7" name="PA_淘宝店chenying0907 21">
            <a:extLst>
              <a:ext uri="{FF2B5EF4-FFF2-40B4-BE49-F238E27FC236}">
                <a16:creationId xmlns:a16="http://schemas.microsoft.com/office/drawing/2014/main" id="{111E560A-30D8-4FE2-A2B3-C6BFB5B1929C}"/>
              </a:ext>
            </a:extLst>
          </p:cNvPr>
          <p:cNvGrpSpPr/>
          <p:nvPr>
            <p:custDataLst>
              <p:tags r:id="rId1"/>
            </p:custDataLst>
          </p:nvPr>
        </p:nvGrpSpPr>
        <p:grpSpPr>
          <a:xfrm>
            <a:off x="5832473" y="-21235"/>
            <a:ext cx="3311527" cy="5164735"/>
            <a:chOff x="5832473" y="-21235"/>
            <a:chExt cx="3311527" cy="5164735"/>
          </a:xfrm>
        </p:grpSpPr>
        <p:sp>
          <p:nvSpPr>
            <p:cNvPr id="8" name="淘宝店chenying0907 36">
              <a:extLst>
                <a:ext uri="{FF2B5EF4-FFF2-40B4-BE49-F238E27FC236}">
                  <a16:creationId xmlns:a16="http://schemas.microsoft.com/office/drawing/2014/main" id="{0E0C44CB-0734-454C-A09A-EA8DB3012C73}"/>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淘宝店chenying0907 37">
              <a:extLst>
                <a:ext uri="{FF2B5EF4-FFF2-40B4-BE49-F238E27FC236}">
                  <a16:creationId xmlns:a16="http://schemas.microsoft.com/office/drawing/2014/main" id="{7BF8F725-1D92-4791-B091-6C3F8DA5A12D}"/>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淘宝店chenying0907 38">
              <a:extLst>
                <a:ext uri="{FF2B5EF4-FFF2-40B4-BE49-F238E27FC236}">
                  <a16:creationId xmlns:a16="http://schemas.microsoft.com/office/drawing/2014/main" id="{2E51A55B-9AFF-46CB-A95D-234800DB0A29}"/>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9">
              <a:extLst>
                <a:ext uri="{FF2B5EF4-FFF2-40B4-BE49-F238E27FC236}">
                  <a16:creationId xmlns:a16="http://schemas.microsoft.com/office/drawing/2014/main" id="{D1E43B85-8979-4C3D-9C23-302EDA3F6308}"/>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PA_文本框 11">
            <a:extLst>
              <a:ext uri="{FF2B5EF4-FFF2-40B4-BE49-F238E27FC236}">
                <a16:creationId xmlns:a16="http://schemas.microsoft.com/office/drawing/2014/main" id="{D0073D1C-356A-44BD-89DF-7589577FD9CE}"/>
              </a:ext>
            </a:extLst>
          </p:cNvPr>
          <p:cNvSpPr txBox="1">
            <a:spLocks noChangeArrowheads="1"/>
          </p:cNvSpPr>
          <p:nvPr>
            <p:custDataLst>
              <p:tags r:id="rId2"/>
            </p:custDataLst>
          </p:nvPr>
        </p:nvSpPr>
        <p:spPr bwMode="auto">
          <a:xfrm>
            <a:off x="1907704" y="267494"/>
            <a:ext cx="3600759"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latin typeface="微软雅黑 Light" panose="020B0502040204020203" pitchFamily="34" charset="-122"/>
                <a:ea typeface="微软雅黑 Light" panose="020B0502040204020203" pitchFamily="34" charset="-122"/>
              </a:rPr>
              <a:t>改正性维护原因：</a:t>
            </a:r>
            <a:endParaRPr lang="zh-CN" altLang="zh-CN" sz="3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1636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00.xml><?xml version="1.0" encoding="utf-8"?>
<p:tagLst xmlns:a="http://schemas.openxmlformats.org/drawingml/2006/main" xmlns:r="http://schemas.openxmlformats.org/officeDocument/2006/relationships" xmlns:p="http://schemas.openxmlformats.org/presentationml/2006/main">
  <p:tag name="PA" val="v3.0.0"/>
</p:tagLst>
</file>

<file path=ppt/tags/tag101.xml><?xml version="1.0" encoding="utf-8"?>
<p:tagLst xmlns:a="http://schemas.openxmlformats.org/drawingml/2006/main" xmlns:r="http://schemas.openxmlformats.org/officeDocument/2006/relationships" xmlns:p="http://schemas.openxmlformats.org/presentationml/2006/main">
  <p:tag name="PA" val="v3.0.0"/>
</p:tagLst>
</file>

<file path=ppt/tags/tag102.xml><?xml version="1.0" encoding="utf-8"?>
<p:tagLst xmlns:a="http://schemas.openxmlformats.org/drawingml/2006/main" xmlns:r="http://schemas.openxmlformats.org/officeDocument/2006/relationships" xmlns:p="http://schemas.openxmlformats.org/presentationml/2006/main">
  <p:tag name="PA" val="v3.0.0"/>
</p:tagLst>
</file>

<file path=ppt/tags/tag103.xml><?xml version="1.0" encoding="utf-8"?>
<p:tagLst xmlns:a="http://schemas.openxmlformats.org/drawingml/2006/main" xmlns:r="http://schemas.openxmlformats.org/officeDocument/2006/relationships" xmlns:p="http://schemas.openxmlformats.org/presentationml/2006/main">
  <p:tag name="PA" val="v3.0.0"/>
</p:tagLst>
</file>

<file path=ppt/tags/tag104.xml><?xml version="1.0" encoding="utf-8"?>
<p:tagLst xmlns:a="http://schemas.openxmlformats.org/drawingml/2006/main" xmlns:r="http://schemas.openxmlformats.org/officeDocument/2006/relationships" xmlns:p="http://schemas.openxmlformats.org/presentationml/2006/main">
  <p:tag name="PA" val="v3.0.0"/>
</p:tagLst>
</file>

<file path=ppt/tags/tag105.xml><?xml version="1.0" encoding="utf-8"?>
<p:tagLst xmlns:a="http://schemas.openxmlformats.org/drawingml/2006/main" xmlns:r="http://schemas.openxmlformats.org/officeDocument/2006/relationships" xmlns:p="http://schemas.openxmlformats.org/presentationml/2006/main">
  <p:tag name="PA" val="v3.0.0"/>
</p:tagLst>
</file>

<file path=ppt/tags/tag106.xml><?xml version="1.0" encoding="utf-8"?>
<p:tagLst xmlns:a="http://schemas.openxmlformats.org/drawingml/2006/main" xmlns:r="http://schemas.openxmlformats.org/officeDocument/2006/relationships" xmlns:p="http://schemas.openxmlformats.org/presentationml/2006/main">
  <p:tag name="PA" val="v3.0.0"/>
</p:tagLst>
</file>

<file path=ppt/tags/tag107.xml><?xml version="1.0" encoding="utf-8"?>
<p:tagLst xmlns:a="http://schemas.openxmlformats.org/drawingml/2006/main" xmlns:r="http://schemas.openxmlformats.org/officeDocument/2006/relationships" xmlns:p="http://schemas.openxmlformats.org/presentationml/2006/main">
  <p:tag name="PA" val="v3.0.0"/>
</p:tagLst>
</file>

<file path=ppt/tags/tag108.xml><?xml version="1.0" encoding="utf-8"?>
<p:tagLst xmlns:a="http://schemas.openxmlformats.org/drawingml/2006/main" xmlns:r="http://schemas.openxmlformats.org/officeDocument/2006/relationships" xmlns:p="http://schemas.openxmlformats.org/presentationml/2006/main">
  <p:tag name="PA" val="v3.0.0"/>
</p:tagLst>
</file>

<file path=ppt/tags/tag109.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10.xml><?xml version="1.0" encoding="utf-8"?>
<p:tagLst xmlns:a="http://schemas.openxmlformats.org/drawingml/2006/main" xmlns:r="http://schemas.openxmlformats.org/officeDocument/2006/relationships" xmlns:p="http://schemas.openxmlformats.org/presentationml/2006/main">
  <p:tag name="PA" val="v3.0.0"/>
</p:tagLst>
</file>

<file path=ppt/tags/tag111.xml><?xml version="1.0" encoding="utf-8"?>
<p:tagLst xmlns:a="http://schemas.openxmlformats.org/drawingml/2006/main" xmlns:r="http://schemas.openxmlformats.org/officeDocument/2006/relationships" xmlns:p="http://schemas.openxmlformats.org/presentationml/2006/main">
  <p:tag name="PA" val="v3.0.0"/>
</p:tagLst>
</file>

<file path=ppt/tags/tag112.xml><?xml version="1.0" encoding="utf-8"?>
<p:tagLst xmlns:a="http://schemas.openxmlformats.org/drawingml/2006/main" xmlns:r="http://schemas.openxmlformats.org/officeDocument/2006/relationships" xmlns:p="http://schemas.openxmlformats.org/presentationml/2006/main">
  <p:tag name="PA" val="v3.0.0"/>
</p:tagLst>
</file>

<file path=ppt/tags/tag113.xml><?xml version="1.0" encoding="utf-8"?>
<p:tagLst xmlns:a="http://schemas.openxmlformats.org/drawingml/2006/main" xmlns:r="http://schemas.openxmlformats.org/officeDocument/2006/relationships" xmlns:p="http://schemas.openxmlformats.org/presentationml/2006/main">
  <p:tag name="PA" val="v3.0.0"/>
</p:tagLst>
</file>

<file path=ppt/tags/tag114.xml><?xml version="1.0" encoding="utf-8"?>
<p:tagLst xmlns:a="http://schemas.openxmlformats.org/drawingml/2006/main" xmlns:r="http://schemas.openxmlformats.org/officeDocument/2006/relationships" xmlns:p="http://schemas.openxmlformats.org/presentationml/2006/main">
  <p:tag name="PA" val="v3.0.0"/>
</p:tagLst>
</file>

<file path=ppt/tags/tag115.xml><?xml version="1.0" encoding="utf-8"?>
<p:tagLst xmlns:a="http://schemas.openxmlformats.org/drawingml/2006/main" xmlns:r="http://schemas.openxmlformats.org/officeDocument/2006/relationships" xmlns:p="http://schemas.openxmlformats.org/presentationml/2006/main">
  <p:tag name="PA" val="v3.0.0"/>
</p:tagLst>
</file>

<file path=ppt/tags/tag116.xml><?xml version="1.0" encoding="utf-8"?>
<p:tagLst xmlns:a="http://schemas.openxmlformats.org/drawingml/2006/main" xmlns:r="http://schemas.openxmlformats.org/officeDocument/2006/relationships" xmlns:p="http://schemas.openxmlformats.org/presentationml/2006/main">
  <p:tag name="PA" val="v3.0.0"/>
</p:tagLst>
</file>

<file path=ppt/tags/tag117.xml><?xml version="1.0" encoding="utf-8"?>
<p:tagLst xmlns:a="http://schemas.openxmlformats.org/drawingml/2006/main" xmlns:r="http://schemas.openxmlformats.org/officeDocument/2006/relationships" xmlns:p="http://schemas.openxmlformats.org/presentationml/2006/main">
  <p:tag name="PA" val="v3.0.0"/>
</p:tagLst>
</file>

<file path=ppt/tags/tag118.xml><?xml version="1.0" encoding="utf-8"?>
<p:tagLst xmlns:a="http://schemas.openxmlformats.org/drawingml/2006/main" xmlns:r="http://schemas.openxmlformats.org/officeDocument/2006/relationships" xmlns:p="http://schemas.openxmlformats.org/presentationml/2006/main">
  <p:tag name="PA" val="v3.0.0"/>
</p:tagLst>
</file>

<file path=ppt/tags/tag119.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20.xml><?xml version="1.0" encoding="utf-8"?>
<p:tagLst xmlns:a="http://schemas.openxmlformats.org/drawingml/2006/main" xmlns:r="http://schemas.openxmlformats.org/officeDocument/2006/relationships" xmlns:p="http://schemas.openxmlformats.org/presentationml/2006/main">
  <p:tag name="PA" val="v3.0.0"/>
</p:tagLst>
</file>

<file path=ppt/tags/tag121.xml><?xml version="1.0" encoding="utf-8"?>
<p:tagLst xmlns:a="http://schemas.openxmlformats.org/drawingml/2006/main" xmlns:r="http://schemas.openxmlformats.org/officeDocument/2006/relationships" xmlns:p="http://schemas.openxmlformats.org/presentationml/2006/main">
  <p:tag name="PA" val="v3.0.0"/>
</p:tagLst>
</file>

<file path=ppt/tags/tag122.xml><?xml version="1.0" encoding="utf-8"?>
<p:tagLst xmlns:a="http://schemas.openxmlformats.org/drawingml/2006/main" xmlns:r="http://schemas.openxmlformats.org/officeDocument/2006/relationships" xmlns:p="http://schemas.openxmlformats.org/presentationml/2006/main">
  <p:tag name="PA" val="v3.0.0"/>
</p:tagLst>
</file>

<file path=ppt/tags/tag123.xml><?xml version="1.0" encoding="utf-8"?>
<p:tagLst xmlns:a="http://schemas.openxmlformats.org/drawingml/2006/main" xmlns:r="http://schemas.openxmlformats.org/officeDocument/2006/relationships" xmlns:p="http://schemas.openxmlformats.org/presentationml/2006/main">
  <p:tag name="PA" val="v3.0.0"/>
</p:tagLst>
</file>

<file path=ppt/tags/tag124.xml><?xml version="1.0" encoding="utf-8"?>
<p:tagLst xmlns:a="http://schemas.openxmlformats.org/drawingml/2006/main" xmlns:r="http://schemas.openxmlformats.org/officeDocument/2006/relationships" xmlns:p="http://schemas.openxmlformats.org/presentationml/2006/main">
  <p:tag name="PA" val="v3.0.0"/>
</p:tagLst>
</file>

<file path=ppt/tags/tag125.xml><?xml version="1.0" encoding="utf-8"?>
<p:tagLst xmlns:a="http://schemas.openxmlformats.org/drawingml/2006/main" xmlns:r="http://schemas.openxmlformats.org/officeDocument/2006/relationships" xmlns:p="http://schemas.openxmlformats.org/presentationml/2006/main">
  <p:tag name="PA" val="v3.0.0"/>
</p:tagLst>
</file>

<file path=ppt/tags/tag126.xml><?xml version="1.0" encoding="utf-8"?>
<p:tagLst xmlns:a="http://schemas.openxmlformats.org/drawingml/2006/main" xmlns:r="http://schemas.openxmlformats.org/officeDocument/2006/relationships" xmlns:p="http://schemas.openxmlformats.org/presentationml/2006/main">
  <p:tag name="PA" val="v3.0.0"/>
</p:tagLst>
</file>

<file path=ppt/tags/tag127.xml><?xml version="1.0" encoding="utf-8"?>
<p:tagLst xmlns:a="http://schemas.openxmlformats.org/drawingml/2006/main" xmlns:r="http://schemas.openxmlformats.org/officeDocument/2006/relationships" xmlns:p="http://schemas.openxmlformats.org/presentationml/2006/main">
  <p:tag name="PA" val="v3.0.0"/>
</p:tagLst>
</file>

<file path=ppt/tags/tag128.xml><?xml version="1.0" encoding="utf-8"?>
<p:tagLst xmlns:a="http://schemas.openxmlformats.org/drawingml/2006/main" xmlns:r="http://schemas.openxmlformats.org/officeDocument/2006/relationships" xmlns:p="http://schemas.openxmlformats.org/presentationml/2006/main">
  <p:tag name="PA" val="v3.0.0"/>
</p:tagLst>
</file>

<file path=ppt/tags/tag129.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30.xml><?xml version="1.0" encoding="utf-8"?>
<p:tagLst xmlns:a="http://schemas.openxmlformats.org/drawingml/2006/main" xmlns:r="http://schemas.openxmlformats.org/officeDocument/2006/relationships" xmlns:p="http://schemas.openxmlformats.org/presentationml/2006/main">
  <p:tag name="PA" val="v3.0.0"/>
</p:tagLst>
</file>

<file path=ppt/tags/tag131.xml><?xml version="1.0" encoding="utf-8"?>
<p:tagLst xmlns:a="http://schemas.openxmlformats.org/drawingml/2006/main" xmlns:r="http://schemas.openxmlformats.org/officeDocument/2006/relationships" xmlns:p="http://schemas.openxmlformats.org/presentationml/2006/main">
  <p:tag name="PA" val="v3.0.0"/>
</p:tagLst>
</file>

<file path=ppt/tags/tag132.xml><?xml version="1.0" encoding="utf-8"?>
<p:tagLst xmlns:a="http://schemas.openxmlformats.org/drawingml/2006/main" xmlns:r="http://schemas.openxmlformats.org/officeDocument/2006/relationships" xmlns:p="http://schemas.openxmlformats.org/presentationml/2006/main">
  <p:tag name="PA" val="v3.0.0"/>
</p:tagLst>
</file>

<file path=ppt/tags/tag133.xml><?xml version="1.0" encoding="utf-8"?>
<p:tagLst xmlns:a="http://schemas.openxmlformats.org/drawingml/2006/main" xmlns:r="http://schemas.openxmlformats.org/officeDocument/2006/relationships" xmlns:p="http://schemas.openxmlformats.org/presentationml/2006/main">
  <p:tag name="PA" val="v3.0.0"/>
</p:tagLst>
</file>

<file path=ppt/tags/tag134.xml><?xml version="1.0" encoding="utf-8"?>
<p:tagLst xmlns:a="http://schemas.openxmlformats.org/drawingml/2006/main" xmlns:r="http://schemas.openxmlformats.org/officeDocument/2006/relationships" xmlns:p="http://schemas.openxmlformats.org/presentationml/2006/main">
  <p:tag name="PA" val="v3.0.0"/>
</p:tagLst>
</file>

<file path=ppt/tags/tag135.xml><?xml version="1.0" encoding="utf-8"?>
<p:tagLst xmlns:a="http://schemas.openxmlformats.org/drawingml/2006/main" xmlns:r="http://schemas.openxmlformats.org/officeDocument/2006/relationships" xmlns:p="http://schemas.openxmlformats.org/presentationml/2006/main">
  <p:tag name="PA" val="v3.0.0"/>
</p:tagLst>
</file>

<file path=ppt/tags/tag136.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0"/>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0"/>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45.xml><?xml version="1.0" encoding="utf-8"?>
<p:tagLst xmlns:a="http://schemas.openxmlformats.org/drawingml/2006/main" xmlns:r="http://schemas.openxmlformats.org/officeDocument/2006/relationships" xmlns:p="http://schemas.openxmlformats.org/presentationml/2006/main">
  <p:tag name="PA" val="v3.0.0"/>
</p:tagLst>
</file>

<file path=ppt/tags/tag46.xml><?xml version="1.0" encoding="utf-8"?>
<p:tagLst xmlns:a="http://schemas.openxmlformats.org/drawingml/2006/main" xmlns:r="http://schemas.openxmlformats.org/officeDocument/2006/relationships" xmlns:p="http://schemas.openxmlformats.org/presentationml/2006/main">
  <p:tag name="PA" val="v3.0.0"/>
</p:tagLst>
</file>

<file path=ppt/tags/tag47.xml><?xml version="1.0" encoding="utf-8"?>
<p:tagLst xmlns:a="http://schemas.openxmlformats.org/drawingml/2006/main" xmlns:r="http://schemas.openxmlformats.org/officeDocument/2006/relationships" xmlns:p="http://schemas.openxmlformats.org/presentationml/2006/main">
  <p:tag name="PA" val="v3.0.0"/>
</p:tagLst>
</file>

<file path=ppt/tags/tag48.xml><?xml version="1.0" encoding="utf-8"?>
<p:tagLst xmlns:a="http://schemas.openxmlformats.org/drawingml/2006/main" xmlns:r="http://schemas.openxmlformats.org/officeDocument/2006/relationships" xmlns:p="http://schemas.openxmlformats.org/presentationml/2006/main">
  <p:tag name="PA" val="v3.0.0"/>
</p:tagLst>
</file>

<file path=ppt/tags/tag49.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50.xml><?xml version="1.0" encoding="utf-8"?>
<p:tagLst xmlns:a="http://schemas.openxmlformats.org/drawingml/2006/main" xmlns:r="http://schemas.openxmlformats.org/officeDocument/2006/relationships" xmlns:p="http://schemas.openxmlformats.org/presentationml/2006/main">
  <p:tag name="PA" val="v3.0.0"/>
</p:tagLst>
</file>

<file path=ppt/tags/tag51.xml><?xml version="1.0" encoding="utf-8"?>
<p:tagLst xmlns:a="http://schemas.openxmlformats.org/drawingml/2006/main" xmlns:r="http://schemas.openxmlformats.org/officeDocument/2006/relationships" xmlns:p="http://schemas.openxmlformats.org/presentationml/2006/main">
  <p:tag name="PA" val="v3.0.0"/>
</p:tagLst>
</file>

<file path=ppt/tags/tag52.xml><?xml version="1.0" encoding="utf-8"?>
<p:tagLst xmlns:a="http://schemas.openxmlformats.org/drawingml/2006/main" xmlns:r="http://schemas.openxmlformats.org/officeDocument/2006/relationships" xmlns:p="http://schemas.openxmlformats.org/presentationml/2006/main">
  <p:tag name="PA" val="v3.0.0"/>
</p:tagLst>
</file>

<file path=ppt/tags/tag53.xml><?xml version="1.0" encoding="utf-8"?>
<p:tagLst xmlns:a="http://schemas.openxmlformats.org/drawingml/2006/main" xmlns:r="http://schemas.openxmlformats.org/officeDocument/2006/relationships" xmlns:p="http://schemas.openxmlformats.org/presentationml/2006/main">
  <p:tag name="PA" val="v3.0.0"/>
</p:tagLst>
</file>

<file path=ppt/tags/tag54.xml><?xml version="1.0" encoding="utf-8"?>
<p:tagLst xmlns:a="http://schemas.openxmlformats.org/drawingml/2006/main" xmlns:r="http://schemas.openxmlformats.org/officeDocument/2006/relationships" xmlns:p="http://schemas.openxmlformats.org/presentationml/2006/main">
  <p:tag name="PA" val="v3.0.0"/>
</p:tagLst>
</file>

<file path=ppt/tags/tag55.xml><?xml version="1.0" encoding="utf-8"?>
<p:tagLst xmlns:a="http://schemas.openxmlformats.org/drawingml/2006/main" xmlns:r="http://schemas.openxmlformats.org/officeDocument/2006/relationships" xmlns:p="http://schemas.openxmlformats.org/presentationml/2006/main">
  <p:tag name="PA" val="v3.0.0"/>
</p:tagLst>
</file>

<file path=ppt/tags/tag56.xml><?xml version="1.0" encoding="utf-8"?>
<p:tagLst xmlns:a="http://schemas.openxmlformats.org/drawingml/2006/main" xmlns:r="http://schemas.openxmlformats.org/officeDocument/2006/relationships" xmlns:p="http://schemas.openxmlformats.org/presentationml/2006/main">
  <p:tag name="PA" val="v3.0.0"/>
</p:tagLst>
</file>

<file path=ppt/tags/tag57.xml><?xml version="1.0" encoding="utf-8"?>
<p:tagLst xmlns:a="http://schemas.openxmlformats.org/drawingml/2006/main" xmlns:r="http://schemas.openxmlformats.org/officeDocument/2006/relationships" xmlns:p="http://schemas.openxmlformats.org/presentationml/2006/main">
  <p:tag name="PA" val="v3.0.0"/>
</p:tagLst>
</file>

<file path=ppt/tags/tag58.xml><?xml version="1.0" encoding="utf-8"?>
<p:tagLst xmlns:a="http://schemas.openxmlformats.org/drawingml/2006/main" xmlns:r="http://schemas.openxmlformats.org/officeDocument/2006/relationships" xmlns:p="http://schemas.openxmlformats.org/presentationml/2006/main">
  <p:tag name="PA" val="v3.0.0"/>
</p:tagLst>
</file>

<file path=ppt/tags/tag59.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60.xml><?xml version="1.0" encoding="utf-8"?>
<p:tagLst xmlns:a="http://schemas.openxmlformats.org/drawingml/2006/main" xmlns:r="http://schemas.openxmlformats.org/officeDocument/2006/relationships" xmlns:p="http://schemas.openxmlformats.org/presentationml/2006/main">
  <p:tag name="PA" val="v3.0.0"/>
</p:tagLst>
</file>

<file path=ppt/tags/tag61.xml><?xml version="1.0" encoding="utf-8"?>
<p:tagLst xmlns:a="http://schemas.openxmlformats.org/drawingml/2006/main" xmlns:r="http://schemas.openxmlformats.org/officeDocument/2006/relationships" xmlns:p="http://schemas.openxmlformats.org/presentationml/2006/main">
  <p:tag name="PA" val="v3.0.0"/>
</p:tagLst>
</file>

<file path=ppt/tags/tag62.xml><?xml version="1.0" encoding="utf-8"?>
<p:tagLst xmlns:a="http://schemas.openxmlformats.org/drawingml/2006/main" xmlns:r="http://schemas.openxmlformats.org/officeDocument/2006/relationships" xmlns:p="http://schemas.openxmlformats.org/presentationml/2006/main">
  <p:tag name="PA" val="v3.0.0"/>
</p:tagLst>
</file>

<file path=ppt/tags/tag63.xml><?xml version="1.0" encoding="utf-8"?>
<p:tagLst xmlns:a="http://schemas.openxmlformats.org/drawingml/2006/main" xmlns:r="http://schemas.openxmlformats.org/officeDocument/2006/relationships" xmlns:p="http://schemas.openxmlformats.org/presentationml/2006/main">
  <p:tag name="PA" val="v3.0.0"/>
</p:tagLst>
</file>

<file path=ppt/tags/tag64.xml><?xml version="1.0" encoding="utf-8"?>
<p:tagLst xmlns:a="http://schemas.openxmlformats.org/drawingml/2006/main" xmlns:r="http://schemas.openxmlformats.org/officeDocument/2006/relationships" xmlns:p="http://schemas.openxmlformats.org/presentationml/2006/main">
  <p:tag name="PA" val="v3.0.0"/>
</p:tagLst>
</file>

<file path=ppt/tags/tag65.xml><?xml version="1.0" encoding="utf-8"?>
<p:tagLst xmlns:a="http://schemas.openxmlformats.org/drawingml/2006/main" xmlns:r="http://schemas.openxmlformats.org/officeDocument/2006/relationships" xmlns:p="http://schemas.openxmlformats.org/presentationml/2006/main">
  <p:tag name="PA" val="v3.0.0"/>
</p:tagLst>
</file>

<file path=ppt/tags/tag66.xml><?xml version="1.0" encoding="utf-8"?>
<p:tagLst xmlns:a="http://schemas.openxmlformats.org/drawingml/2006/main" xmlns:r="http://schemas.openxmlformats.org/officeDocument/2006/relationships" xmlns:p="http://schemas.openxmlformats.org/presentationml/2006/main">
  <p:tag name="PA" val="v3.0.0"/>
</p:tagLst>
</file>

<file path=ppt/tags/tag67.xml><?xml version="1.0" encoding="utf-8"?>
<p:tagLst xmlns:a="http://schemas.openxmlformats.org/drawingml/2006/main" xmlns:r="http://schemas.openxmlformats.org/officeDocument/2006/relationships" xmlns:p="http://schemas.openxmlformats.org/presentationml/2006/main">
  <p:tag name="PA" val="v3.0.0"/>
</p:tagLst>
</file>

<file path=ppt/tags/tag68.xml><?xml version="1.0" encoding="utf-8"?>
<p:tagLst xmlns:a="http://schemas.openxmlformats.org/drawingml/2006/main" xmlns:r="http://schemas.openxmlformats.org/officeDocument/2006/relationships" xmlns:p="http://schemas.openxmlformats.org/presentationml/2006/main">
  <p:tag name="PA" val="v3.0.0"/>
</p:tagLst>
</file>

<file path=ppt/tags/tag69.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70.xml><?xml version="1.0" encoding="utf-8"?>
<p:tagLst xmlns:a="http://schemas.openxmlformats.org/drawingml/2006/main" xmlns:r="http://schemas.openxmlformats.org/officeDocument/2006/relationships" xmlns:p="http://schemas.openxmlformats.org/presentationml/2006/main">
  <p:tag name="PA" val="v3.0.0"/>
</p:tagLst>
</file>

<file path=ppt/tags/tag71.xml><?xml version="1.0" encoding="utf-8"?>
<p:tagLst xmlns:a="http://schemas.openxmlformats.org/drawingml/2006/main" xmlns:r="http://schemas.openxmlformats.org/officeDocument/2006/relationships" xmlns:p="http://schemas.openxmlformats.org/presentationml/2006/main">
  <p:tag name="PA" val="v3.0.0"/>
</p:tagLst>
</file>

<file path=ppt/tags/tag72.xml><?xml version="1.0" encoding="utf-8"?>
<p:tagLst xmlns:a="http://schemas.openxmlformats.org/drawingml/2006/main" xmlns:r="http://schemas.openxmlformats.org/officeDocument/2006/relationships" xmlns:p="http://schemas.openxmlformats.org/presentationml/2006/main">
  <p:tag name="PA" val="v3.0.0"/>
</p:tagLst>
</file>

<file path=ppt/tags/tag73.xml><?xml version="1.0" encoding="utf-8"?>
<p:tagLst xmlns:a="http://schemas.openxmlformats.org/drawingml/2006/main" xmlns:r="http://schemas.openxmlformats.org/officeDocument/2006/relationships" xmlns:p="http://schemas.openxmlformats.org/presentationml/2006/main">
  <p:tag name="PA" val="v3.0.0"/>
</p:tagLst>
</file>

<file path=ppt/tags/tag74.xml><?xml version="1.0" encoding="utf-8"?>
<p:tagLst xmlns:a="http://schemas.openxmlformats.org/drawingml/2006/main" xmlns:r="http://schemas.openxmlformats.org/officeDocument/2006/relationships" xmlns:p="http://schemas.openxmlformats.org/presentationml/2006/main">
  <p:tag name="PA" val="v3.0.0"/>
</p:tagLst>
</file>

<file path=ppt/tags/tag75.xml><?xml version="1.0" encoding="utf-8"?>
<p:tagLst xmlns:a="http://schemas.openxmlformats.org/drawingml/2006/main" xmlns:r="http://schemas.openxmlformats.org/officeDocument/2006/relationships" xmlns:p="http://schemas.openxmlformats.org/presentationml/2006/main">
  <p:tag name="PA" val="v3.0.0"/>
</p:tagLst>
</file>

<file path=ppt/tags/tag76.xml><?xml version="1.0" encoding="utf-8"?>
<p:tagLst xmlns:a="http://schemas.openxmlformats.org/drawingml/2006/main" xmlns:r="http://schemas.openxmlformats.org/officeDocument/2006/relationships" xmlns:p="http://schemas.openxmlformats.org/presentationml/2006/main">
  <p:tag name="PA" val="v3.0.0"/>
</p:tagLst>
</file>

<file path=ppt/tags/tag77.xml><?xml version="1.0" encoding="utf-8"?>
<p:tagLst xmlns:a="http://schemas.openxmlformats.org/drawingml/2006/main" xmlns:r="http://schemas.openxmlformats.org/officeDocument/2006/relationships" xmlns:p="http://schemas.openxmlformats.org/presentationml/2006/main">
  <p:tag name="PA" val="v3.0.0"/>
</p:tagLst>
</file>

<file path=ppt/tags/tag78.xml><?xml version="1.0" encoding="utf-8"?>
<p:tagLst xmlns:a="http://schemas.openxmlformats.org/drawingml/2006/main" xmlns:r="http://schemas.openxmlformats.org/officeDocument/2006/relationships" xmlns:p="http://schemas.openxmlformats.org/presentationml/2006/main">
  <p:tag name="PA" val="v3.0.0"/>
</p:tagLst>
</file>

<file path=ppt/tags/tag79.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80.xml><?xml version="1.0" encoding="utf-8"?>
<p:tagLst xmlns:a="http://schemas.openxmlformats.org/drawingml/2006/main" xmlns:r="http://schemas.openxmlformats.org/officeDocument/2006/relationships" xmlns:p="http://schemas.openxmlformats.org/presentationml/2006/main">
  <p:tag name="PA" val="v3.0.0"/>
</p:tagLst>
</file>

<file path=ppt/tags/tag81.xml><?xml version="1.0" encoding="utf-8"?>
<p:tagLst xmlns:a="http://schemas.openxmlformats.org/drawingml/2006/main" xmlns:r="http://schemas.openxmlformats.org/officeDocument/2006/relationships" xmlns:p="http://schemas.openxmlformats.org/presentationml/2006/main">
  <p:tag name="PA" val="v3.0.0"/>
</p:tagLst>
</file>

<file path=ppt/tags/tag82.xml><?xml version="1.0" encoding="utf-8"?>
<p:tagLst xmlns:a="http://schemas.openxmlformats.org/drawingml/2006/main" xmlns:r="http://schemas.openxmlformats.org/officeDocument/2006/relationships" xmlns:p="http://schemas.openxmlformats.org/presentationml/2006/main">
  <p:tag name="PA" val="v3.0.0"/>
</p:tagLst>
</file>

<file path=ppt/tags/tag83.xml><?xml version="1.0" encoding="utf-8"?>
<p:tagLst xmlns:a="http://schemas.openxmlformats.org/drawingml/2006/main" xmlns:r="http://schemas.openxmlformats.org/officeDocument/2006/relationships" xmlns:p="http://schemas.openxmlformats.org/presentationml/2006/main">
  <p:tag name="PA" val="v3.0.0"/>
</p:tagLst>
</file>

<file path=ppt/tags/tag84.xml><?xml version="1.0" encoding="utf-8"?>
<p:tagLst xmlns:a="http://schemas.openxmlformats.org/drawingml/2006/main" xmlns:r="http://schemas.openxmlformats.org/officeDocument/2006/relationships" xmlns:p="http://schemas.openxmlformats.org/presentationml/2006/main">
  <p:tag name="PA" val="v3.0.0"/>
</p:tagLst>
</file>

<file path=ppt/tags/tag85.xml><?xml version="1.0" encoding="utf-8"?>
<p:tagLst xmlns:a="http://schemas.openxmlformats.org/drawingml/2006/main" xmlns:r="http://schemas.openxmlformats.org/officeDocument/2006/relationships" xmlns:p="http://schemas.openxmlformats.org/presentationml/2006/main">
  <p:tag name="PA" val="v3.0.0"/>
</p:tagLst>
</file>

<file path=ppt/tags/tag86.xml><?xml version="1.0" encoding="utf-8"?>
<p:tagLst xmlns:a="http://schemas.openxmlformats.org/drawingml/2006/main" xmlns:r="http://schemas.openxmlformats.org/officeDocument/2006/relationships" xmlns:p="http://schemas.openxmlformats.org/presentationml/2006/main">
  <p:tag name="PA" val="v3.0.0"/>
</p:tagLst>
</file>

<file path=ppt/tags/tag87.xml><?xml version="1.0" encoding="utf-8"?>
<p:tagLst xmlns:a="http://schemas.openxmlformats.org/drawingml/2006/main" xmlns:r="http://schemas.openxmlformats.org/officeDocument/2006/relationships" xmlns:p="http://schemas.openxmlformats.org/presentationml/2006/main">
  <p:tag name="PA" val="v3.0.0"/>
</p:tagLst>
</file>

<file path=ppt/tags/tag88.xml><?xml version="1.0" encoding="utf-8"?>
<p:tagLst xmlns:a="http://schemas.openxmlformats.org/drawingml/2006/main" xmlns:r="http://schemas.openxmlformats.org/officeDocument/2006/relationships" xmlns:p="http://schemas.openxmlformats.org/presentationml/2006/main">
  <p:tag name="PA" val="v3.0.0"/>
</p:tagLst>
</file>

<file path=ppt/tags/tag89.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ags/tag90.xml><?xml version="1.0" encoding="utf-8"?>
<p:tagLst xmlns:a="http://schemas.openxmlformats.org/drawingml/2006/main" xmlns:r="http://schemas.openxmlformats.org/officeDocument/2006/relationships" xmlns:p="http://schemas.openxmlformats.org/presentationml/2006/main">
  <p:tag name="PA" val="v3.0.0"/>
</p:tagLst>
</file>

<file path=ppt/tags/tag91.xml><?xml version="1.0" encoding="utf-8"?>
<p:tagLst xmlns:a="http://schemas.openxmlformats.org/drawingml/2006/main" xmlns:r="http://schemas.openxmlformats.org/officeDocument/2006/relationships" xmlns:p="http://schemas.openxmlformats.org/presentationml/2006/main">
  <p:tag name="PA" val="v3.0.0"/>
</p:tagLst>
</file>

<file path=ppt/tags/tag92.xml><?xml version="1.0" encoding="utf-8"?>
<p:tagLst xmlns:a="http://schemas.openxmlformats.org/drawingml/2006/main" xmlns:r="http://schemas.openxmlformats.org/officeDocument/2006/relationships" xmlns:p="http://schemas.openxmlformats.org/presentationml/2006/main">
  <p:tag name="PA" val="v3.0.0"/>
</p:tagLst>
</file>

<file path=ppt/tags/tag93.xml><?xml version="1.0" encoding="utf-8"?>
<p:tagLst xmlns:a="http://schemas.openxmlformats.org/drawingml/2006/main" xmlns:r="http://schemas.openxmlformats.org/officeDocument/2006/relationships" xmlns:p="http://schemas.openxmlformats.org/presentationml/2006/main">
  <p:tag name="PA" val="v3.0.0"/>
</p:tagLst>
</file>

<file path=ppt/tags/tag94.xml><?xml version="1.0" encoding="utf-8"?>
<p:tagLst xmlns:a="http://schemas.openxmlformats.org/drawingml/2006/main" xmlns:r="http://schemas.openxmlformats.org/officeDocument/2006/relationships" xmlns:p="http://schemas.openxmlformats.org/presentationml/2006/main">
  <p:tag name="PA" val="v3.0.0"/>
</p:tagLst>
</file>

<file path=ppt/tags/tag95.xml><?xml version="1.0" encoding="utf-8"?>
<p:tagLst xmlns:a="http://schemas.openxmlformats.org/drawingml/2006/main" xmlns:r="http://schemas.openxmlformats.org/officeDocument/2006/relationships" xmlns:p="http://schemas.openxmlformats.org/presentationml/2006/main">
  <p:tag name="PA" val="v3.0.0"/>
</p:tagLst>
</file>

<file path=ppt/tags/tag96.xml><?xml version="1.0" encoding="utf-8"?>
<p:tagLst xmlns:a="http://schemas.openxmlformats.org/drawingml/2006/main" xmlns:r="http://schemas.openxmlformats.org/officeDocument/2006/relationships" xmlns:p="http://schemas.openxmlformats.org/presentationml/2006/main">
  <p:tag name="PA" val="v3.0.0"/>
</p:tagLst>
</file>

<file path=ppt/tags/tag97.xml><?xml version="1.0" encoding="utf-8"?>
<p:tagLst xmlns:a="http://schemas.openxmlformats.org/drawingml/2006/main" xmlns:r="http://schemas.openxmlformats.org/officeDocument/2006/relationships" xmlns:p="http://schemas.openxmlformats.org/presentationml/2006/main">
  <p:tag name="PA" val="v3.0.0"/>
</p:tagLst>
</file>

<file path=ppt/tags/tag98.xml><?xml version="1.0" encoding="utf-8"?>
<p:tagLst xmlns:a="http://schemas.openxmlformats.org/drawingml/2006/main" xmlns:r="http://schemas.openxmlformats.org/officeDocument/2006/relationships" xmlns:p="http://schemas.openxmlformats.org/presentationml/2006/main">
  <p:tag name="PA" val="v3.0.0"/>
</p:tagLst>
</file>

<file path=ppt/tags/tag9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自定义 1">
      <a:dk1>
        <a:srgbClr val="333333"/>
      </a:dk1>
      <a:lt1>
        <a:srgbClr val="FFFFFF"/>
      </a:lt1>
      <a:dk2>
        <a:srgbClr val="333333"/>
      </a:dk2>
      <a:lt2>
        <a:srgbClr val="FFFFFF"/>
      </a:lt2>
      <a:accent1>
        <a:srgbClr val="F9E7E3"/>
      </a:accent1>
      <a:accent2>
        <a:srgbClr val="F1CFCD"/>
      </a:accent2>
      <a:accent3>
        <a:srgbClr val="E5AAA4"/>
      </a:accent3>
      <a:accent4>
        <a:srgbClr val="9B7F7B"/>
      </a:accent4>
      <a:accent5>
        <a:srgbClr val="756359"/>
      </a:accent5>
      <a:accent6>
        <a:srgbClr val="ABA8A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TotalTime>
  <Words>1996</Words>
  <Application>Microsoft Office PowerPoint</Application>
  <PresentationFormat>全屏显示(16:9)</PresentationFormat>
  <Paragraphs>173</Paragraphs>
  <Slides>34</Slides>
  <Notes>18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34</vt:i4>
      </vt:variant>
    </vt:vector>
  </HeadingPairs>
  <TitlesOfParts>
    <vt:vector size="38" baseType="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BOSSPPT2017-2018极简风格</dc:title>
  <dc:subject>BOSSPPT 2017-2018</dc:subject>
  <dc:creator>BOSSPPT 2017-2018</dc:creator>
  <cp:keywords>BOSSPPT顶尖职业文案</cp:keywords>
  <dc:description>BOSSPPT致力于提供高质量，有品质的模板，拒绝垃圾模板！_x000d_
本模板由bossppt设计师制作或制作师二次制作整理，bossppt为此花费了大量心血。_x000d_
如果非本店购买，请直接向盗版店进行索赔。_x000d_
本店淘宝唯一购买网址：https://chinappt.taobao.com</dc:description>
  <cp:lastModifiedBy>李 骏</cp:lastModifiedBy>
  <cp:revision>32</cp:revision>
  <dcterms:created xsi:type="dcterms:W3CDTF">2016-04-19T02:45:27Z</dcterms:created>
  <dcterms:modified xsi:type="dcterms:W3CDTF">2019-05-14T02:29:15Z</dcterms:modified>
  <cp:category>店铺： BOSSPPT顶尖职业文案</cp:category>
  <cp:contentStatus>BOSSPPT</cp:contentStatus>
</cp:coreProperties>
</file>