
<file path=[Content_Types].xml><?xml version="1.0" encoding="utf-8"?>
<Types xmlns="http://schemas.openxmlformats.org/package/2006/content-types">
  <Default Extension="jpeg" ContentType="image/jpeg"/>
  <Default Extension="png" ContentType="image/png"/>
  <Default Extension="wdp" ContentType="image/vnd.ms-photo"/>
  <Default Extension="m4a" ContentType="audi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9" r:id="rId5"/>
    <p:sldId id="312" r:id="rId6"/>
    <p:sldId id="343" r:id="rId7"/>
    <p:sldId id="344" r:id="rId8"/>
    <p:sldId id="345" r:id="rId9"/>
    <p:sldId id="313" r:id="rId10"/>
    <p:sldId id="314" r:id="rId11"/>
    <p:sldId id="346" r:id="rId12"/>
    <p:sldId id="348" r:id="rId13"/>
    <p:sldId id="349" r:id="rId14"/>
    <p:sldId id="351" r:id="rId15"/>
    <p:sldId id="316" r:id="rId16"/>
    <p:sldId id="352" r:id="rId17"/>
    <p:sldId id="317" r:id="rId18"/>
    <p:sldId id="353" r:id="rId19"/>
    <p:sldId id="354" r:id="rId20"/>
    <p:sldId id="355" r:id="rId21"/>
    <p:sldId id="356" r:id="rId22"/>
    <p:sldId id="267"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9895"/>
    <a:srgbClr val="E9E9E9"/>
    <a:srgbClr val="A1D3D0"/>
    <a:srgbClr val="EAEFF7"/>
    <a:srgbClr val="BFBFBF"/>
    <a:srgbClr val="E4E4E4"/>
    <a:srgbClr val="DADADA"/>
    <a:srgbClr val="E7E7E7"/>
    <a:srgbClr val="425B5B"/>
    <a:srgbClr val="0027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14" autoAdjust="0"/>
    <p:restoredTop sz="76355" autoAdjust="0"/>
  </p:normalViewPr>
  <p:slideViewPr>
    <p:cSldViewPr snapToGrid="0" snapToObjects="1">
      <p:cViewPr varScale="1">
        <p:scale>
          <a:sx n="55" d="100"/>
          <a:sy n="55" d="100"/>
        </p:scale>
        <p:origin x="715" y="53"/>
      </p:cViewPr>
      <p:guideLst>
        <p:guide pos="3808"/>
        <p:guide orient="horz" pos="2160"/>
        <p:guide orient="horz" pos="4126"/>
        <p:guide pos="295"/>
        <p:guide pos="737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hp\Desktop\Microsoft%20PowerPoint%20&#20013;&#30340;&#22270;&#3492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zh-CN" sz="1800" b="1" i="0" u="none" strike="noStrike" kern="1200" baseline="0">
              <a:solidFill>
                <a:schemeClr val="dk1">
                  <a:lumMod val="75000"/>
                  <a:lumOff val="25000"/>
                </a:schemeClr>
              </a:solidFill>
              <a:latin typeface="+mn-lt"/>
              <a:ea typeface="+mn-ea"/>
              <a:cs typeface="+mn-cs"/>
            </a:defRPr>
          </a:pPr>
        </a:p>
      </c:txPr>
    </c:title>
    <c:autoTitleDeleted val="0"/>
    <c:plotArea>
      <c:layout>
        <c:manualLayout>
          <c:layoutTarget val="inner"/>
          <c:xMode val="edge"/>
          <c:yMode val="edge"/>
          <c:x val="0.0174780379757604"/>
          <c:y val="0.110382316939533"/>
          <c:w val="0.881011844529787"/>
          <c:h val="0.852142205087169"/>
        </c:manualLayout>
      </c:layout>
      <c:pieChart>
        <c:varyColors val="1"/>
        <c:ser>
          <c:idx val="0"/>
          <c:order val="0"/>
          <c:tx>
            <c:strRef>
              <c:f>'[Microsoft PowerPoint 中的图表.xlsx]Sheet1'!$B$1</c:f>
              <c:strCache>
                <c:ptCount val="1"/>
                <c:pt idx="0">
                  <c:v>软件维护所占百分比</c:v>
                </c:pt>
              </c:strCache>
            </c:strRef>
          </c:tx>
          <c:spPr/>
          <c:explosion val="0"/>
          <c:dPt>
            <c:idx val="0"/>
            <c:bubble3D val="0"/>
            <c:spPr>
              <a:solidFill>
                <a:srgbClr val="FFC000"/>
              </a:solidFill>
              <a:ln>
                <a:noFill/>
              </a:ln>
              <a:effectLst>
                <a:outerShdw blurRad="254000" sx="102000" sy="102000" algn="ctr" rotWithShape="0">
                  <a:prstClr val="black">
                    <a:alpha val="20000"/>
                  </a:prstClr>
                </a:outerShdw>
              </a:effectLst>
              <a:sp3d/>
            </c:spPr>
          </c:dPt>
          <c:dPt>
            <c:idx val="1"/>
            <c:bubble3D val="0"/>
            <c:spPr>
              <a:solidFill>
                <a:schemeClr val="accent2"/>
              </a:solidFill>
              <a:ln>
                <a:noFill/>
              </a:ln>
              <a:effectLst>
                <a:outerShdw blurRad="254000" sx="102000" sy="102000" algn="ctr" rotWithShape="0">
                  <a:prstClr val="black">
                    <a:alpha val="20000"/>
                  </a:prstClr>
                </a:outerShdw>
              </a:effectLst>
              <a:sp3d/>
            </c:spPr>
          </c:dPt>
          <c:dPt>
            <c:idx val="2"/>
            <c:bubble3D val="0"/>
            <c:spPr>
              <a:solidFill>
                <a:schemeClr val="accent3"/>
              </a:solidFill>
              <a:ln>
                <a:noFill/>
              </a:ln>
              <a:effectLst>
                <a:outerShdw blurRad="254000" sx="102000" sy="102000" algn="ctr" rotWithShape="0">
                  <a:prstClr val="black">
                    <a:alpha val="20000"/>
                  </a:prstClr>
                </a:outerShdw>
              </a:effectLst>
              <a:sp3d/>
            </c:spPr>
          </c:dPt>
          <c:dPt>
            <c:idx val="3"/>
            <c:bubble3D val="0"/>
            <c:spPr>
              <a:solidFill>
                <a:schemeClr val="accent4"/>
              </a:solidFill>
              <a:ln>
                <a:noFill/>
              </a:ln>
              <a:effectLst>
                <a:outerShdw blurRad="254000" sx="102000" sy="102000" algn="ctr" rotWithShape="0">
                  <a:prstClr val="black">
                    <a:alpha val="20000"/>
                  </a:prstClr>
                </a:outerShdw>
              </a:effectLst>
              <a:sp3d/>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lang="zh-CN" sz="1000" b="1" i="0" u="none" strike="noStrike" kern="1200" baseline="0">
                    <a:solidFill>
                      <a:schemeClr val="lt1"/>
                    </a:solidFill>
                    <a:latin typeface="+mn-lt"/>
                    <a:ea typeface="+mn-ea"/>
                    <a:cs typeface="+mn-cs"/>
                  </a:defRPr>
                </a:pPr>
              </a:p>
            </c:txPr>
            <c:dLblPos val="ctr"/>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'[Microsoft PowerPoint 中的图表.xlsx]Sheet1'!$A$2:$A$5</c:f>
              <c:strCache>
                <c:ptCount val="4"/>
                <c:pt idx="0">
                  <c:v>完善性维护</c:v>
                </c:pt>
                <c:pt idx="1">
                  <c:v>改正性维护</c:v>
                </c:pt>
                <c:pt idx="2">
                  <c:v>适应性维护</c:v>
                </c:pt>
                <c:pt idx="3">
                  <c:v>其他维护活动</c:v>
                </c:pt>
              </c:strCache>
            </c:strRef>
          </c:cat>
          <c:val>
            <c:numRef>
              <c:f>'[Microsoft PowerPoint 中的图表.xlsx]Sheet1'!$B$2:$B$5</c:f>
              <c:numCache>
                <c:formatCode>General</c:formatCode>
                <c:ptCount val="4"/>
                <c:pt idx="0">
                  <c:v>58</c:v>
                </c:pt>
                <c:pt idx="1">
                  <c:v>18</c:v>
                </c:pt>
                <c:pt idx="2">
                  <c:v>20</c:v>
                </c:pt>
                <c:pt idx="3">
                  <c:v>4</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38009715637202"/>
          <c:y val="0.188100878514265"/>
          <c:w val="0.252456809103293"/>
          <c:h val="0.482072530742902"/>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lang="zh-CN" sz="1200" b="0" i="0" u="none" strike="noStrike" kern="1200" baseline="0">
              <a:solidFill>
                <a:schemeClr val="dk1">
                  <a:lumMod val="75000"/>
                  <a:lumOff val="25000"/>
                </a:schemeClr>
              </a:solidFill>
              <a:latin typeface="+mn-lt"/>
              <a:ea typeface="+mn-ea"/>
              <a:cs typeface="+mn-cs"/>
            </a:defRPr>
          </a:pPr>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EDCCCA-0BC9-4E4A-BDA5-57CA6EE6A4D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E06540-3D4A-4D1B-89C3-AFCFAF39EF4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各位评审老师大家好，我是来自软件工程</a:t>
            </a:r>
            <a:r>
              <a:rPr lang="en-US" altLang="zh-CN" dirty="0"/>
              <a:t>1402</a:t>
            </a:r>
            <a:r>
              <a:rPr lang="zh-CN" altLang="en-US" dirty="0"/>
              <a:t>班的谢思宇。我毕业论文的题目是 面向自动程序修复工具评测的回归错误数据集构建。该项目是我在新加坡管理大学交换期间跟随教授</a:t>
            </a:r>
            <a:r>
              <a:rPr lang="en-US" altLang="zh-CN" dirty="0"/>
              <a:t>David Lo</a:t>
            </a:r>
            <a:r>
              <a:rPr lang="zh-CN" altLang="en-US" dirty="0"/>
              <a:t>完成的，论文已投稿至软件工程</a:t>
            </a:r>
            <a:r>
              <a:rPr lang="en-US" altLang="zh-CN" sz="1200" kern="1200" dirty="0" err="1">
                <a:solidFill>
                  <a:schemeClr val="tx1"/>
                </a:solidFill>
                <a:effectLst/>
                <a:latin typeface="+mn-lt"/>
                <a:ea typeface="+mn-ea"/>
                <a:cs typeface="+mn-cs"/>
              </a:rPr>
              <a:t>CFF</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类会议</a:t>
            </a:r>
            <a:r>
              <a:rPr lang="en-US" altLang="zh-CN" sz="1200" kern="1200" dirty="0">
                <a:solidFill>
                  <a:schemeClr val="tx1"/>
                </a:solidFill>
                <a:effectLst/>
                <a:latin typeface="+mn-lt"/>
                <a:ea typeface="+mn-ea"/>
                <a:cs typeface="+mn-cs"/>
              </a:rPr>
              <a:t>FSE</a:t>
            </a:r>
            <a:r>
              <a:rPr lang="zh-CN" altLang="en-US" sz="1200" kern="1200" dirty="0">
                <a:solidFill>
                  <a:schemeClr val="tx1"/>
                </a:solidFill>
                <a:effectLst/>
                <a:latin typeface="+mn-lt"/>
                <a:ea typeface="+mn-ea"/>
                <a:cs typeface="+mn-cs"/>
              </a:rPr>
              <a:t>，我是论文一作。</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在第三部分中，我们将通过</a:t>
            </a:r>
            <a:r>
              <a:rPr lang="en-US" altLang="zh-CN" dirty="0"/>
              <a:t>empirical study,</a:t>
            </a:r>
            <a:r>
              <a:rPr lang="zh-CN" altLang="en-US" dirty="0"/>
              <a:t>说明我们测试集的优势。</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在第三部分中，我们将通过</a:t>
            </a:r>
            <a:r>
              <a:rPr lang="en-US" altLang="zh-CN" dirty="0"/>
              <a:t>empirical study,</a:t>
            </a:r>
            <a:r>
              <a:rPr lang="zh-CN" altLang="en-US" dirty="0"/>
              <a:t>说明我们测试集的优势。</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展示分为</a:t>
            </a:r>
            <a:r>
              <a:rPr lang="en-US" altLang="zh-CN" dirty="0"/>
              <a:t>4</a:t>
            </a:r>
            <a:r>
              <a:rPr lang="zh-CN" altLang="en-US" dirty="0"/>
              <a:t>个部分</a:t>
            </a:r>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我的展示结束了，谢谢大家！（半）</a:t>
            </a:r>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在第三部分中，我们将通过</a:t>
            </a:r>
            <a:r>
              <a:rPr lang="en-US" altLang="zh-CN" dirty="0"/>
              <a:t>empirical study,</a:t>
            </a:r>
            <a:r>
              <a:rPr lang="zh-CN" altLang="en-US" dirty="0"/>
              <a:t>说明我们测试集的优势。</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E9E9E9"/>
        </a:solidFill>
        <a:effectLst/>
      </p:bgPr>
    </p:bg>
    <p:spTree>
      <p:nvGrpSpPr>
        <p:cNvPr id="1" name=""/>
        <p:cNvGrpSpPr/>
        <p:nvPr/>
      </p:nvGrpSpPr>
      <p:grpSpPr>
        <a:xfrm>
          <a:off x="0" y="0"/>
          <a:ext cx="0" cy="0"/>
          <a:chOff x="0" y="0"/>
          <a:chExt cx="0" cy="0"/>
        </a:xfrm>
      </p:grpSpPr>
      <p:sp>
        <p:nvSpPr>
          <p:cNvPr id="3" name="矩形 2"/>
          <p:cNvSpPr/>
          <p:nvPr userDrawn="1"/>
        </p:nvSpPr>
        <p:spPr>
          <a:xfrm>
            <a:off x="425602" y="652450"/>
            <a:ext cx="11340795" cy="4876549"/>
          </a:xfrm>
          <a:prstGeom prst="rect">
            <a:avLst/>
          </a:prstGeom>
          <a:noFill/>
          <a:ln w="7620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rot="9861016" flipH="1">
            <a:off x="-2443125" y="4065941"/>
            <a:ext cx="8030020" cy="6922436"/>
            <a:chOff x="3241129" y="967902"/>
            <a:chExt cx="5709753" cy="4922199"/>
          </a:xfrm>
          <a:solidFill>
            <a:srgbClr val="E9E9E9"/>
          </a:solidFill>
        </p:grpSpPr>
        <p:grpSp>
          <p:nvGrpSpPr>
            <p:cNvPr id="5" name="组合 4"/>
            <p:cNvGrpSpPr/>
            <p:nvPr/>
          </p:nvGrpSpPr>
          <p:grpSpPr>
            <a:xfrm>
              <a:off x="3241129" y="967902"/>
              <a:ext cx="5709753" cy="4922199"/>
              <a:chOff x="3241126" y="967902"/>
              <a:chExt cx="5709748" cy="4922199"/>
            </a:xfrm>
            <a:grpFill/>
          </p:grpSpPr>
          <p:sp>
            <p:nvSpPr>
              <p:cNvPr id="8" name="等腰三角形 7"/>
              <p:cNvSpPr/>
              <p:nvPr/>
            </p:nvSpPr>
            <p:spPr>
              <a:xfrm>
                <a:off x="3241126" y="967902"/>
                <a:ext cx="5709747" cy="4922196"/>
              </a:xfrm>
              <a:prstGeom prst="triangle">
                <a:avLst/>
              </a:prstGeom>
              <a:grp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0"/>
              </p:cNvCxnSpPr>
              <p:nvPr/>
            </p:nvCxnSpPr>
            <p:spPr>
              <a:xfrm rot="11303420" flipH="1" flipV="1">
                <a:off x="5858688" y="985309"/>
                <a:ext cx="474623" cy="3217900"/>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userDrawn="1"/>
        </p:nvSpPr>
        <p:spPr>
          <a:xfrm>
            <a:off x="-15754" y="-23111"/>
            <a:ext cx="12207754" cy="361483"/>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rot="9861016" flipH="1">
            <a:off x="-2153422" y="4337089"/>
            <a:ext cx="7342026" cy="6329338"/>
            <a:chOff x="3241129" y="967902"/>
            <a:chExt cx="5709753" cy="4922199"/>
          </a:xfrm>
        </p:grpSpPr>
        <p:grpSp>
          <p:nvGrpSpPr>
            <p:cNvPr id="19" name="组合 18"/>
            <p:cNvGrpSpPr/>
            <p:nvPr/>
          </p:nvGrpSpPr>
          <p:grpSpPr>
            <a:xfrm>
              <a:off x="3241129" y="967902"/>
              <a:ext cx="5709753" cy="4922199"/>
              <a:chOff x="3241126" y="967902"/>
              <a:chExt cx="5709748" cy="4922199"/>
            </a:xfrm>
          </p:grpSpPr>
          <p:sp>
            <p:nvSpPr>
              <p:cNvPr id="22" name="等腰三角形 21"/>
              <p:cNvSpPr/>
              <p:nvPr/>
            </p:nvSpPr>
            <p:spPr>
              <a:xfrm>
                <a:off x="3241126" y="967902"/>
                <a:ext cx="5709747" cy="4922196"/>
              </a:xfrm>
              <a:prstGeom prst="triangle">
                <a:avLst/>
              </a:prstGeom>
              <a:solidFill>
                <a:srgbClr val="E9E9E9"/>
              </a:solid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3" name="直接连接符 22"/>
              <p:cNvCxnSpPr>
                <a:stCxn id="22" idx="0"/>
              </p:cNvCxnSpPr>
              <p:nvPr/>
            </p:nvCxnSpPr>
            <p:spPr>
              <a:xfrm rot="11303420" flipH="1" flipV="1">
                <a:off x="5858688" y="985309"/>
                <a:ext cx="474623" cy="3217900"/>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6093606" y="4240456"/>
                <a:ext cx="2857268" cy="1649645"/>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241127" y="4236312"/>
                <a:ext cx="2864445" cy="1653789"/>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grpSp>
        <p:sp>
          <p:nvSpPr>
            <p:cNvPr id="20" name="等腰三角形 19"/>
            <p:cNvSpPr/>
            <p:nvPr/>
          </p:nvSpPr>
          <p:spPr>
            <a:xfrm>
              <a:off x="5353054" y="4334047"/>
              <a:ext cx="1485901" cy="451940"/>
            </a:xfrm>
            <a:prstGeom prst="triangle">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3" y="258233"/>
            <a:ext cx="5370495" cy="529569"/>
          </a:xfrm>
          <a:prstGeom prst="rect">
            <a:avLst/>
          </a:prstGeom>
          <a:ln w="12700" cmpd="sng">
            <a:solidFill>
              <a:schemeClr val="tx1"/>
            </a:solidFill>
          </a:ln>
        </p:spPr>
        <p:txBody>
          <a:bodyPr vert="horz" anchor="ctr"/>
          <a:lstStyle>
            <a:lvl1pPr marL="0" indent="0" algn="l">
              <a:buNone/>
              <a:defRPr sz="2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7" y="5989475"/>
            <a:ext cx="2272223" cy="533400"/>
          </a:xfrm>
          <a:prstGeom prst="rect">
            <a:avLst/>
          </a:prstGeom>
        </p:spPr>
        <p:txBody>
          <a:bodyPr vert="horz" anchor="ctr"/>
          <a:lstStyle>
            <a:lvl1pPr marL="0" indent="0" algn="ctr">
              <a:buNone/>
              <a:defRPr sz="1600" b="1">
                <a:latin typeface="微软雅黑" panose="020B0503020204020204" charset="-122"/>
                <a:ea typeface="微软雅黑" panose="020B0503020204020204" charset="-122"/>
                <a:cs typeface="微软雅黑" panose="020B0503020204020204" charset="-122"/>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600"/>
            <a:r>
              <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rPr>
              <a:t>背景图片素材</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600"/>
            <a:r>
              <a:rPr lang="zh-CN" altLang="en-US" sz="1800" dirty="0">
                <a:solidFill>
                  <a:srgbClr val="FFFFFF"/>
                </a:solidFill>
                <a:latin typeface="Segoe UI Light" panose="020B0502040204020203"/>
                <a:ea typeface="微软雅黑" panose="020B0503020204020204" charset="-122"/>
                <a:cs typeface="Segoe UI Light" panose="020B0502040204020203"/>
              </a:rPr>
              <a:t>标注</a:t>
            </a:r>
            <a:endParaRPr lang="zh-CN" altLang="en-US" sz="1800" dirty="0">
              <a:solidFill>
                <a:srgbClr val="FFFFFF"/>
              </a:solidFill>
              <a:latin typeface="Segoe UI Light" panose="020B0502040204020203"/>
              <a:ea typeface="微软雅黑" panose="020B0503020204020204" charset="-122"/>
              <a:cs typeface="Segoe UI Light" panose="020B0502040204020203"/>
            </a:endParaRPr>
          </a:p>
        </p:txBody>
      </p:sp>
      <p:sp>
        <p:nvSpPr>
          <p:cNvPr id="11" name="矩形 10"/>
          <p:cNvSpPr/>
          <p:nvPr userDrawn="1"/>
        </p:nvSpPr>
        <p:spPr>
          <a:xfrm>
            <a:off x="2572589" y="759873"/>
            <a:ext cx="1402001" cy="3453253"/>
          </a:xfrm>
          <a:prstGeom prst="rect">
            <a:avLst/>
          </a:prstGeom>
        </p:spPr>
        <p:txBody>
          <a:bodyPr wrap="square">
            <a:spAutoFit/>
          </a:bodyPr>
          <a:lstStyle/>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字体使用 </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行距</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背景图片出处</a:t>
            </a: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声明</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英文 </a:t>
            </a:r>
            <a:r>
              <a:rPr lang="is-IS" altLang="zh-CN" sz="1400" dirty="0">
                <a:solidFill>
                  <a:srgbClr val="FFFFFF"/>
                </a:solidFill>
                <a:latin typeface="Segoe UI Light" panose="020B0502040204020203"/>
                <a:cs typeface="Segoe UI Light" panose="020B0502040204020203"/>
              </a:rPr>
              <a:t>Microsoft YaHei</a:t>
            </a:r>
            <a:endParaRPr lang="zh-CN" altLang="en-US" sz="1400" dirty="0">
              <a:solidFill>
                <a:srgbClr val="FFFFFF"/>
              </a:solidFill>
              <a:latin typeface="Segoe UI Light" panose="020B0502040204020203"/>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中文 微软雅黑</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正文 </a:t>
            </a:r>
            <a:r>
              <a:rPr lang="en-US" altLang="zh-CN" sz="1400" dirty="0">
                <a:solidFill>
                  <a:srgbClr val="FFFFFF"/>
                </a:solidFill>
                <a:latin typeface="Segoe UI Light" panose="020B0502040204020203"/>
                <a:ea typeface="微软雅黑" panose="020B0503020204020204" charset="-122"/>
                <a:cs typeface="Segoe UI Light" panose="020B0502040204020203"/>
              </a:rPr>
              <a:t>1.3</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en-US" altLang="zh-CN" sz="1400" dirty="0" err="1">
                <a:solidFill>
                  <a:srgbClr val="FFFFFF"/>
                </a:solidFill>
                <a:latin typeface="Segoe UI Light" panose="020B0502040204020203"/>
                <a:ea typeface="微软雅黑" panose="020B0503020204020204" charset="-122"/>
                <a:cs typeface="Segoe UI Light" panose="020B0502040204020203"/>
              </a:rPr>
              <a:t>cn.bing.com</a:t>
            </a: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marL="0" marR="0" lvl="0" indent="0" algn="l" defTabSz="609600"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prstClr val="white"/>
                </a:solidFill>
                <a:latin typeface="Segoe UI Light" panose="020B0502040204020203"/>
                <a:ea typeface="微软雅黑" panose="020B0503020204020204" charset="-122"/>
                <a:cs typeface="Segoe UI Light" panose="020B0502040204020203"/>
              </a:rPr>
              <a:t>OfficePLUS</a:t>
            </a:r>
            <a:endParaRPr lang="zh-CN" altLang="en-US" sz="1000" dirty="0">
              <a:solidFill>
                <a:prstClr val="white"/>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600"/>
            <a:r>
              <a:rPr kumimoji="1" lang="zh-CN" altLang="en-US" sz="1335" dirty="0">
                <a:solidFill>
                  <a:srgbClr val="000000"/>
                </a:solidFill>
                <a:latin typeface="Century Gothic" panose="020B0502020202020204"/>
                <a:ea typeface="微软雅黑" panose="020B0503020204020204" charset="-122"/>
              </a:rPr>
              <a:t>点击</a:t>
            </a:r>
            <a:r>
              <a:rPr kumimoji="1" lang="en-US" altLang="zh-CN" sz="1335" dirty="0">
                <a:solidFill>
                  <a:srgbClr val="000000"/>
                </a:solidFill>
                <a:latin typeface="Segoe UI Light" panose="020B0502040204020203" charset="0"/>
                <a:ea typeface="Segoe UI Light" panose="020B0502040204020203" charset="0"/>
                <a:cs typeface="Segoe UI Light" panose="020B0502040204020203" charset="0"/>
              </a:rPr>
              <a:t>Logo</a:t>
            </a:r>
            <a:r>
              <a:rPr kumimoji="1" lang="zh-CN" altLang="en-US" sz="1335" dirty="0">
                <a:solidFill>
                  <a:srgbClr val="000000"/>
                </a:solidFill>
                <a:latin typeface="Century Gothic" panose="020B0502020202020204"/>
                <a:ea typeface="微软雅黑" panose="020B0503020204020204" charset="-122"/>
              </a:rPr>
              <a:t>获取更多优质模板（放映模式）</a:t>
            </a:r>
            <a:endParaRPr kumimoji="1" lang="zh-CN" altLang="en-US" sz="1335" dirty="0">
              <a:solidFill>
                <a:srgbClr val="000000"/>
              </a:solidFill>
              <a:latin typeface="Century Gothic" panose="020B0502020202020204"/>
              <a:ea typeface="微软雅黑" panose="020B0503020204020204" charset="-122"/>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1A9895"/>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bg>
      <p:bgPr>
        <a:solidFill>
          <a:srgbClr val="E9E9E9"/>
        </a:solidFill>
        <a:effectLst/>
      </p:bgPr>
    </p:bg>
    <p:spTree>
      <p:nvGrpSpPr>
        <p:cNvPr id="1" name=""/>
        <p:cNvGrpSpPr/>
        <p:nvPr/>
      </p:nvGrpSpPr>
      <p:grpSpPr>
        <a:xfrm>
          <a:off x="0" y="0"/>
          <a:ext cx="0" cy="0"/>
          <a:chOff x="0" y="0"/>
          <a:chExt cx="0" cy="0"/>
        </a:xfrm>
      </p:grpSpPr>
      <p:sp>
        <p:nvSpPr>
          <p:cNvPr id="4" name="任意多边形 3"/>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flipH="1" flipV="1">
            <a:off x="-27998" y="6684266"/>
            <a:ext cx="12207852" cy="196846"/>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自定义版式">
    <p:bg>
      <p:bgPr>
        <a:solidFill>
          <a:srgbClr val="E9E9E9"/>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rot="16200000">
            <a:off x="8652407" y="3330556"/>
            <a:ext cx="6881113" cy="173779"/>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rot="1918468" flipH="1">
            <a:off x="149489" y="1935213"/>
            <a:ext cx="6105388" cy="5263270"/>
            <a:chOff x="3241129" y="967902"/>
            <a:chExt cx="5709753" cy="4922199"/>
          </a:xfrm>
        </p:grpSpPr>
        <p:grpSp>
          <p:nvGrpSpPr>
            <p:cNvPr id="19" name="组合 18"/>
            <p:cNvGrpSpPr/>
            <p:nvPr/>
          </p:nvGrpSpPr>
          <p:grpSpPr>
            <a:xfrm>
              <a:off x="3241129" y="967902"/>
              <a:ext cx="5709753" cy="4922199"/>
              <a:chOff x="3241126" y="967902"/>
              <a:chExt cx="5709748" cy="4922199"/>
            </a:xfrm>
          </p:grpSpPr>
          <p:sp>
            <p:nvSpPr>
              <p:cNvPr id="22" name="等腰三角形 2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20" name="等腰三角形 1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rgbClr val="1A9895"/>
        </a:solidFill>
        <a:effectLst/>
      </p:bgPr>
    </p:bg>
    <p:spTree>
      <p:nvGrpSpPr>
        <p:cNvPr id="1" name=""/>
        <p:cNvGrpSpPr/>
        <p:nvPr/>
      </p:nvGrpSpPr>
      <p:grpSpPr>
        <a:xfrm>
          <a:off x="0" y="0"/>
          <a:ext cx="0" cy="0"/>
          <a:chOff x="0" y="0"/>
          <a:chExt cx="0" cy="0"/>
        </a:xfrm>
      </p:grpSpPr>
      <p:grpSp>
        <p:nvGrpSpPr>
          <p:cNvPr id="4" name="组合 3"/>
          <p:cNvGrpSpPr/>
          <p:nvPr userDrawn="1"/>
        </p:nvGrpSpPr>
        <p:grpSpPr>
          <a:xfrm rot="2835027" flipH="1">
            <a:off x="7909724" y="2222235"/>
            <a:ext cx="6126790" cy="5281720"/>
            <a:chOff x="3241129" y="967902"/>
            <a:chExt cx="5709753" cy="4922199"/>
          </a:xfrm>
        </p:grpSpPr>
        <p:grpSp>
          <p:nvGrpSpPr>
            <p:cNvPr id="5" name="组合 4"/>
            <p:cNvGrpSpPr/>
            <p:nvPr/>
          </p:nvGrpSpPr>
          <p:grpSpPr>
            <a:xfrm>
              <a:off x="3241129" y="967902"/>
              <a:ext cx="5709753" cy="4922199"/>
              <a:chOff x="3241126" y="967902"/>
              <a:chExt cx="5709748" cy="4922199"/>
            </a:xfrm>
          </p:grpSpPr>
          <p:sp>
            <p:nvSpPr>
              <p:cNvPr id="8" name="等腰三角形 7"/>
              <p:cNvSpPr/>
              <p:nvPr/>
            </p:nvSpPr>
            <p:spPr>
              <a:xfrm>
                <a:off x="3241126" y="967902"/>
                <a:ext cx="5709747" cy="4922196"/>
              </a:xfrm>
              <a:prstGeom prst="triangle">
                <a:avLst/>
              </a:prstGeom>
              <a:no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自定义版式">
    <p:bg>
      <p:bgPr>
        <a:solidFill>
          <a:srgbClr val="E9E9E9"/>
        </a:solidFill>
        <a:effectLst/>
      </p:bgPr>
    </p:bg>
    <p:spTree>
      <p:nvGrpSpPr>
        <p:cNvPr id="1" name=""/>
        <p:cNvGrpSpPr/>
        <p:nvPr/>
      </p:nvGrpSpPr>
      <p:grpSpPr>
        <a:xfrm>
          <a:off x="0" y="0"/>
          <a:ext cx="0" cy="0"/>
          <a:chOff x="0" y="0"/>
          <a:chExt cx="0" cy="0"/>
        </a:xfrm>
      </p:grpSpPr>
      <p:sp>
        <p:nvSpPr>
          <p:cNvPr id="7" name="矩形 6"/>
          <p:cNvSpPr/>
          <p:nvPr userDrawn="1"/>
        </p:nvSpPr>
        <p:spPr>
          <a:xfrm rot="16200000">
            <a:off x="8652407" y="3330556"/>
            <a:ext cx="6881113" cy="173779"/>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userDrawn="1"/>
        </p:nvGrpSpPr>
        <p:grpSpPr>
          <a:xfrm rot="919184">
            <a:off x="8321907" y="3118231"/>
            <a:ext cx="5144678" cy="5967820"/>
            <a:chOff x="9070882" y="2865798"/>
            <a:chExt cx="6044162" cy="7011222"/>
          </a:xfrm>
        </p:grpSpPr>
        <p:grpSp>
          <p:nvGrpSpPr>
            <p:cNvPr id="37" name="组合 36"/>
            <p:cNvGrpSpPr/>
            <p:nvPr userDrawn="1"/>
          </p:nvGrpSpPr>
          <p:grpSpPr>
            <a:xfrm rot="14089817" flipH="1">
              <a:off x="8587352" y="3349328"/>
              <a:ext cx="7011222" cy="6044162"/>
              <a:chOff x="3241129" y="967902"/>
              <a:chExt cx="5709753" cy="4922199"/>
            </a:xfrm>
            <a:solidFill>
              <a:srgbClr val="E9E9E9"/>
            </a:solidFill>
          </p:grpSpPr>
          <p:grpSp>
            <p:nvGrpSpPr>
              <p:cNvPr id="46" name="组合 45"/>
              <p:cNvGrpSpPr/>
              <p:nvPr/>
            </p:nvGrpSpPr>
            <p:grpSpPr>
              <a:xfrm>
                <a:off x="3241129" y="967902"/>
                <a:ext cx="5709753" cy="4922199"/>
                <a:chOff x="3241126" y="967902"/>
                <a:chExt cx="5709748" cy="4922199"/>
              </a:xfrm>
              <a:grpFill/>
            </p:grpSpPr>
            <p:sp>
              <p:nvSpPr>
                <p:cNvPr id="49" name="等腰三角形 48"/>
                <p:cNvSpPr/>
                <p:nvPr/>
              </p:nvSpPr>
              <p:spPr>
                <a:xfrm>
                  <a:off x="3241126" y="967902"/>
                  <a:ext cx="5709747" cy="4922196"/>
                </a:xfrm>
                <a:prstGeom prst="triangle">
                  <a:avLst/>
                </a:prstGeom>
                <a:grpFill/>
                <a:ln w="57150">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49" idx="0"/>
                </p:cNvCxnSpPr>
                <p:nvPr/>
              </p:nvCxnSpPr>
              <p:spPr>
                <a:xfrm rot="11303420" flipH="1" flipV="1">
                  <a:off x="5858688" y="985309"/>
                  <a:ext cx="474623" cy="3217900"/>
                </a:xfrm>
                <a:prstGeom prst="line">
                  <a:avLst/>
                </a:prstGeom>
                <a:grpFill/>
                <a:ln w="76200">
                  <a:solidFill>
                    <a:srgbClr val="E9E9E9"/>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6093606" y="4240456"/>
                  <a:ext cx="2857268" cy="1649645"/>
                </a:xfrm>
                <a:prstGeom prst="line">
                  <a:avLst/>
                </a:prstGeom>
                <a:grpFill/>
                <a:ln w="76200">
                  <a:solidFill>
                    <a:srgbClr val="E9E9E9"/>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3241127" y="4236312"/>
                  <a:ext cx="2864445" cy="1653789"/>
                </a:xfrm>
                <a:prstGeom prst="line">
                  <a:avLst/>
                </a:prstGeom>
                <a:grpFill/>
                <a:ln w="76200">
                  <a:solidFill>
                    <a:srgbClr val="E9E9E9"/>
                  </a:solidFill>
                </a:ln>
              </p:spPr>
              <p:style>
                <a:lnRef idx="1">
                  <a:schemeClr val="accent1"/>
                </a:lnRef>
                <a:fillRef idx="0">
                  <a:schemeClr val="accent1"/>
                </a:fillRef>
                <a:effectRef idx="0">
                  <a:schemeClr val="accent1"/>
                </a:effectRef>
                <a:fontRef idx="minor">
                  <a:schemeClr val="tx1"/>
                </a:fontRef>
              </p:style>
            </p:cxnSp>
          </p:grpSp>
          <p:sp>
            <p:nvSpPr>
              <p:cNvPr id="47" name="等腰三角形 46"/>
              <p:cNvSpPr/>
              <p:nvPr/>
            </p:nvSpPr>
            <p:spPr>
              <a:xfrm>
                <a:off x="5353054" y="4334047"/>
                <a:ext cx="1485901" cy="451940"/>
              </a:xfrm>
              <a:prstGeom prst="triangle">
                <a:avLst/>
              </a:prstGeom>
              <a:grp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grp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8" name="组合 37"/>
            <p:cNvGrpSpPr/>
            <p:nvPr userDrawn="1"/>
          </p:nvGrpSpPr>
          <p:grpSpPr>
            <a:xfrm rot="14089817" flipH="1">
              <a:off x="9139304" y="3647796"/>
              <a:ext cx="6105388" cy="5263270"/>
              <a:chOff x="3241129" y="967902"/>
              <a:chExt cx="5709753" cy="4922199"/>
            </a:xfrm>
          </p:grpSpPr>
          <p:grpSp>
            <p:nvGrpSpPr>
              <p:cNvPr id="39" name="组合 38"/>
              <p:cNvGrpSpPr/>
              <p:nvPr/>
            </p:nvGrpSpPr>
            <p:grpSpPr>
              <a:xfrm>
                <a:off x="3241129" y="967902"/>
                <a:ext cx="5709753" cy="4922199"/>
                <a:chOff x="3241126" y="967902"/>
                <a:chExt cx="5709748" cy="4922199"/>
              </a:xfrm>
            </p:grpSpPr>
            <p:sp>
              <p:nvSpPr>
                <p:cNvPr id="42" name="等腰三角形 4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stCxn id="4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40" name="等腰三角形 3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bg>
      <p:bgPr>
        <a:solidFill>
          <a:srgbClr val="E9E9E9"/>
        </a:solidFill>
        <a:effectLst/>
      </p:bgPr>
    </p:bg>
    <p:spTree>
      <p:nvGrpSpPr>
        <p:cNvPr id="1" name=""/>
        <p:cNvGrpSpPr/>
        <p:nvPr/>
      </p:nvGrpSpPr>
      <p:grpSpPr>
        <a:xfrm>
          <a:off x="0" y="0"/>
          <a:ext cx="0" cy="0"/>
          <a:chOff x="0" y="0"/>
          <a:chExt cx="0" cy="0"/>
        </a:xfrm>
      </p:grpSpPr>
      <p:sp>
        <p:nvSpPr>
          <p:cNvPr id="2" name="任意多边形 1"/>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5754" y="1968500"/>
            <a:ext cx="12207754" cy="4889500"/>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自定义版式">
    <p:bg>
      <p:bgPr>
        <a:solidFill>
          <a:srgbClr val="E9E9E9"/>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rot="20443394" flipH="1">
            <a:off x="10270041" y="6281722"/>
            <a:ext cx="1340530" cy="1155630"/>
            <a:chOff x="3241129" y="967902"/>
            <a:chExt cx="5709753" cy="4922199"/>
          </a:xfrm>
        </p:grpSpPr>
        <p:grpSp>
          <p:nvGrpSpPr>
            <p:cNvPr id="19" name="组合 18"/>
            <p:cNvGrpSpPr/>
            <p:nvPr/>
          </p:nvGrpSpPr>
          <p:grpSpPr>
            <a:xfrm>
              <a:off x="3241129" y="967902"/>
              <a:ext cx="5709753" cy="4922199"/>
              <a:chOff x="3241126" y="967902"/>
              <a:chExt cx="5709748" cy="4922199"/>
            </a:xfrm>
          </p:grpSpPr>
          <p:sp>
            <p:nvSpPr>
              <p:cNvPr id="22" name="等腰三角形 2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20" name="等腰三角形 1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2" name="组合 11"/>
          <p:cNvGrpSpPr/>
          <p:nvPr userDrawn="1"/>
        </p:nvGrpSpPr>
        <p:grpSpPr>
          <a:xfrm rot="10112288" flipH="1">
            <a:off x="7888544" y="6369972"/>
            <a:ext cx="2624388" cy="2262404"/>
            <a:chOff x="3241129" y="967902"/>
            <a:chExt cx="5709753" cy="4922199"/>
          </a:xfrm>
        </p:grpSpPr>
        <p:grpSp>
          <p:nvGrpSpPr>
            <p:cNvPr id="13" name="组合 12"/>
            <p:cNvGrpSpPr/>
            <p:nvPr/>
          </p:nvGrpSpPr>
          <p:grpSpPr>
            <a:xfrm>
              <a:off x="3241129" y="967902"/>
              <a:ext cx="5709753" cy="4922199"/>
              <a:chOff x="3241126" y="967902"/>
              <a:chExt cx="5709748" cy="4922199"/>
            </a:xfrm>
          </p:grpSpPr>
          <p:sp>
            <p:nvSpPr>
              <p:cNvPr id="16" name="等腰三角形 15"/>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a:stCxn id="16"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14" name="等腰三角形 13"/>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8" name="组合 27"/>
          <p:cNvGrpSpPr/>
          <p:nvPr userDrawn="1"/>
        </p:nvGrpSpPr>
        <p:grpSpPr>
          <a:xfrm rot="15049008" flipH="1">
            <a:off x="10826390" y="5159471"/>
            <a:ext cx="1055224" cy="909676"/>
            <a:chOff x="3241129" y="967902"/>
            <a:chExt cx="5709753" cy="4922199"/>
          </a:xfrm>
        </p:grpSpPr>
        <p:grpSp>
          <p:nvGrpSpPr>
            <p:cNvPr id="29" name="组合 28"/>
            <p:cNvGrpSpPr/>
            <p:nvPr/>
          </p:nvGrpSpPr>
          <p:grpSpPr>
            <a:xfrm>
              <a:off x="3241129" y="967902"/>
              <a:ext cx="5709753" cy="4922199"/>
              <a:chOff x="3241126" y="967902"/>
              <a:chExt cx="5709748" cy="4922199"/>
            </a:xfrm>
          </p:grpSpPr>
          <p:sp>
            <p:nvSpPr>
              <p:cNvPr id="32" name="等腰三角形 3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a:stCxn id="3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30" name="等腰三角形 2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bg>
      <p:bgPr>
        <a:solidFill>
          <a:srgbClr val="E9E9E9"/>
        </a:solidFill>
        <a:effectLst/>
      </p:bgPr>
    </p:bg>
    <p:spTree>
      <p:nvGrpSpPr>
        <p:cNvPr id="1" name=""/>
        <p:cNvGrpSpPr/>
        <p:nvPr/>
      </p:nvGrpSpPr>
      <p:grpSpPr>
        <a:xfrm>
          <a:off x="0" y="0"/>
          <a:ext cx="0" cy="0"/>
          <a:chOff x="0" y="0"/>
          <a:chExt cx="0" cy="0"/>
        </a:xfrm>
      </p:grpSpPr>
      <p:grpSp>
        <p:nvGrpSpPr>
          <p:cNvPr id="2" name="组合 1"/>
          <p:cNvGrpSpPr/>
          <p:nvPr userDrawn="1"/>
        </p:nvGrpSpPr>
        <p:grpSpPr>
          <a:xfrm rot="10800000" flipH="1">
            <a:off x="3043306" y="889732"/>
            <a:ext cx="6105388" cy="5263270"/>
            <a:chOff x="3241129" y="967902"/>
            <a:chExt cx="5709753" cy="4922199"/>
          </a:xfrm>
        </p:grpSpPr>
        <p:grpSp>
          <p:nvGrpSpPr>
            <p:cNvPr id="3" name="组合 2"/>
            <p:cNvGrpSpPr/>
            <p:nvPr/>
          </p:nvGrpSpPr>
          <p:grpSpPr>
            <a:xfrm>
              <a:off x="3241129" y="967902"/>
              <a:ext cx="5709753" cy="4922199"/>
              <a:chOff x="3241126" y="967902"/>
              <a:chExt cx="5709748" cy="4922199"/>
            </a:xfrm>
          </p:grpSpPr>
          <p:sp>
            <p:nvSpPr>
              <p:cNvPr id="6" name="等腰三角形 5"/>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4" name="等腰三角形 3"/>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3.png"/><Relationship Id="rId3" Type="http://schemas.openxmlformats.org/officeDocument/2006/relationships/image" Target="../media/image2.png"/><Relationship Id="rId2" Type="http://schemas.microsoft.com/office/2007/relationships/media" Target="../media/media1.m4a"/><Relationship Id="rId1" Type="http://schemas.openxmlformats.org/officeDocument/2006/relationships/audio" Target="../media/media1.m4a"/></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chart" Target="../charts/chart1.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5.xml"/><Relationship Id="rId3" Type="http://schemas.microsoft.com/office/2007/relationships/hdphoto" Target="../media/image5.wdp"/><Relationship Id="rId2" Type="http://schemas.openxmlformats.org/officeDocument/2006/relationships/image" Target="../media/image4.png"/><Relationship Id="rId1" Type="http://schemas.openxmlformats.org/officeDocument/2006/relationships/hyperlink" Target="http://office.msn.com.cn/"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5.xml"/><Relationship Id="rId3" Type="http://schemas.microsoft.com/office/2007/relationships/hdphoto" Target="../media/image5.wdp"/><Relationship Id="rId2" Type="http://schemas.openxmlformats.org/officeDocument/2006/relationships/image" Target="../media/image4.png"/><Relationship Id="rId1" Type="http://schemas.openxmlformats.org/officeDocument/2006/relationships/hyperlink" Target="http://office.msn.com.cn/"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hyperlink" Target="https://baike.baidu.com/item/%E8%BD%AF%E4%BB%B6%E7%BB%B4%E6%8A%A4/9853828?fr=aladdi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5.xml"/><Relationship Id="rId3" Type="http://schemas.microsoft.com/office/2007/relationships/hdphoto" Target="../media/image5.wdp"/><Relationship Id="rId2" Type="http://schemas.openxmlformats.org/officeDocument/2006/relationships/image" Target="../media/image4.png"/><Relationship Id="rId1" Type="http://schemas.openxmlformats.org/officeDocument/2006/relationships/hyperlink" Target="http://office.msn.com.c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37" name="矩形 36"/>
          <p:cNvSpPr/>
          <p:nvPr/>
        </p:nvSpPr>
        <p:spPr>
          <a:xfrm>
            <a:off x="646430" y="1388745"/>
            <a:ext cx="9165590" cy="1188720"/>
          </a:xfrm>
          <a:prstGeom prst="rect">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17577" y="1436421"/>
            <a:ext cx="9367935" cy="583565"/>
          </a:xfrm>
          <a:prstGeom prst="rect">
            <a:avLst/>
          </a:prstGeom>
          <a:noFill/>
        </p:spPr>
        <p:txBody>
          <a:bodyPr wrap="square" rtlCol="0">
            <a:spAutoFit/>
          </a:bodyPr>
          <a:lstStyle/>
          <a:p>
            <a:pPr algn="ctr"/>
            <a:r>
              <a:rPr lang="zh-CN" altLang="en-US" sz="3200" b="1" dirty="0">
                <a:solidFill>
                  <a:schemeClr val="bg1"/>
                </a:solidFill>
              </a:rPr>
              <a:t>软件维护定义及其特点</a:t>
            </a:r>
            <a:endParaRPr lang="zh-CN" altLang="en-US" sz="3200" b="1" dirty="0">
              <a:solidFill>
                <a:schemeClr val="bg1"/>
              </a:solidFill>
            </a:endParaRPr>
          </a:p>
        </p:txBody>
      </p:sp>
      <p:pic>
        <p:nvPicPr>
          <p:cNvPr id="3" name="音频 2">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1671300" y="6337300"/>
            <a:ext cx="304800" cy="304800"/>
          </a:xfrm>
          <a:prstGeom prst="rect">
            <a:avLst/>
          </a:prstGeom>
        </p:spPr>
      </p:pic>
      <p:sp>
        <p:nvSpPr>
          <p:cNvPr id="4" name="文本框 3"/>
          <p:cNvSpPr txBox="1"/>
          <p:nvPr/>
        </p:nvSpPr>
        <p:spPr>
          <a:xfrm>
            <a:off x="1658622" y="1988761"/>
            <a:ext cx="7885844" cy="400110"/>
          </a:xfrm>
          <a:prstGeom prst="rect">
            <a:avLst/>
          </a:prstGeom>
          <a:noFill/>
        </p:spPr>
        <p:txBody>
          <a:bodyPr wrap="square" rtlCol="0">
            <a:spAutoFit/>
          </a:bodyPr>
          <a:lstStyle/>
          <a:p>
            <a:pPr algn="ctr"/>
            <a:r>
              <a:rPr lang="en-US" altLang="zh-CN" sz="2000" b="1" dirty="0">
                <a:solidFill>
                  <a:schemeClr val="bg1"/>
                </a:solidFill>
              </a:rPr>
              <a:t>automatic program repair</a:t>
            </a:r>
            <a:endParaRPr lang="en-US" altLang="zh-CN" sz="2000" b="1" dirty="0">
              <a:solidFill>
                <a:schemeClr val="bg1"/>
              </a:solidFill>
            </a:endParaRPr>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40715" y="3808630"/>
            <a:ext cx="1795696" cy="1548681"/>
          </a:xfrm>
          <a:prstGeom prst="rect">
            <a:avLst/>
          </a:prstGeom>
        </p:spPr>
      </p:pic>
      <p:grpSp>
        <p:nvGrpSpPr>
          <p:cNvPr id="10" name="PA_淘宝店chenying0907 46"/>
          <p:cNvGrpSpPr/>
          <p:nvPr/>
        </p:nvGrpSpPr>
        <p:grpSpPr>
          <a:xfrm>
            <a:off x="9062599" y="4417422"/>
            <a:ext cx="127524" cy="161494"/>
            <a:chOff x="860980" y="3583766"/>
            <a:chExt cx="100336" cy="114060"/>
          </a:xfrm>
          <a:solidFill>
            <a:schemeClr val="bg1">
              <a:lumMod val="65000"/>
            </a:schemeClr>
          </a:solidFill>
        </p:grpSpPr>
        <p:sp>
          <p:nvSpPr>
            <p:cNvPr id="11" name="淘宝店chenying0907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dist"/>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2" name="淘宝店chenying0907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dist"/>
              <a:endParaRPr lang="zh-CN" altLang="en-US">
                <a:solidFill>
                  <a:schemeClr val="tx1"/>
                </a:solidFill>
                <a:latin typeface="微软雅黑 Light" panose="020B0502040204020203" pitchFamily="34" charset="-122"/>
                <a:ea typeface="微软雅黑 Light" panose="020B0502040204020203" pitchFamily="34" charset="-122"/>
              </a:endParaRPr>
            </a:p>
          </p:txBody>
        </p:sp>
      </p:grpSp>
      <p:sp>
        <p:nvSpPr>
          <p:cNvPr id="13" name="PA_文本框 19"/>
          <p:cNvSpPr txBox="1">
            <a:spLocks noChangeArrowheads="1"/>
          </p:cNvSpPr>
          <p:nvPr/>
        </p:nvSpPr>
        <p:spPr bwMode="auto">
          <a:xfrm>
            <a:off x="8955394" y="3858228"/>
            <a:ext cx="18261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b="1" dirty="0"/>
              <a:t>G06</a:t>
            </a:r>
            <a:r>
              <a:rPr lang="zh-CN" altLang="en-US" sz="1600" b="1" dirty="0"/>
              <a:t>不会打加一队</a:t>
            </a:r>
            <a:endParaRPr lang="en-US" altLang="zh-CN" sz="1600" b="1" dirty="0"/>
          </a:p>
        </p:txBody>
      </p:sp>
      <p:sp>
        <p:nvSpPr>
          <p:cNvPr id="14" name="PA_文本框 20"/>
          <p:cNvSpPr txBox="1">
            <a:spLocks noChangeArrowheads="1"/>
          </p:cNvSpPr>
          <p:nvPr/>
        </p:nvSpPr>
        <p:spPr bwMode="auto">
          <a:xfrm>
            <a:off x="9301339" y="4069215"/>
            <a:ext cx="14766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t> </a:t>
            </a:r>
            <a:endParaRPr lang="en-US" altLang="zh-CN" sz="1600" b="1" dirty="0"/>
          </a:p>
          <a:p>
            <a:r>
              <a:rPr lang="zh-CN" altLang="en-US" sz="1600" b="1" dirty="0"/>
              <a:t>李骏（组长） </a:t>
            </a:r>
            <a:endParaRPr lang="en-US" altLang="zh-CN" sz="1600" b="1" dirty="0"/>
          </a:p>
        </p:txBody>
      </p:sp>
      <p:sp>
        <p:nvSpPr>
          <p:cNvPr id="15" name="TextBox 82"/>
          <p:cNvSpPr txBox="1"/>
          <p:nvPr/>
        </p:nvSpPr>
        <p:spPr>
          <a:xfrm>
            <a:off x="8744697" y="4805154"/>
            <a:ext cx="2269769"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t>组员：林豪 周南</a:t>
            </a:r>
            <a:endParaRPr lang="zh-CN" altLang="en-US" sz="1600" b="1" dirty="0"/>
          </a:p>
        </p:txBody>
      </p:sp>
      <p:sp>
        <p:nvSpPr>
          <p:cNvPr id="20" name="文本框 19"/>
          <p:cNvSpPr txBox="1"/>
          <p:nvPr/>
        </p:nvSpPr>
        <p:spPr>
          <a:xfrm>
            <a:off x="1007862" y="776064"/>
            <a:ext cx="9367935" cy="584775"/>
          </a:xfrm>
          <a:prstGeom prst="rect">
            <a:avLst/>
          </a:prstGeom>
          <a:noFill/>
        </p:spPr>
        <p:txBody>
          <a:bodyPr wrap="square" rtlCol="0">
            <a:spAutoFit/>
          </a:bodyPr>
          <a:lstStyle/>
          <a:p>
            <a:pPr algn="ctr"/>
            <a:r>
              <a:rPr lang="zh-CN" altLang="en-US" sz="3200" b="1" dirty="0"/>
              <a:t>翻转课堂</a:t>
            </a:r>
            <a:endParaRPr lang="zh-CN" altLang="zh-CN" sz="3200" dirty="0"/>
          </a:p>
        </p:txBody>
      </p:sp>
    </p:spTree>
  </p:cSld>
  <p:clrMapOvr>
    <a:masterClrMapping/>
  </p:clrMapOvr>
  <mc:AlternateContent xmlns:mc="http://schemas.openxmlformats.org/markup-compatibility/2006">
    <mc:Choice xmlns:p14="http://schemas.microsoft.com/office/powerpoint/2010/main" Requires="p14">
      <p:transition spd="slow" p14:dur="1600" advTm="158">
        <p:blinds dir="vert"/>
      </p:transition>
    </mc:Choice>
    <mc:Fallback>
      <p:transition spd="slow" advTm="158">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67055" y="2118360"/>
            <a:ext cx="4826635" cy="2861310"/>
          </a:xfrm>
          <a:prstGeom prst="rect">
            <a:avLst/>
          </a:prstGeom>
          <a:noFill/>
        </p:spPr>
        <p:txBody>
          <a:bodyPr wrap="square" rtlCol="0">
            <a:spAutoFit/>
          </a:bodyPr>
          <a:lstStyle/>
          <a:p>
            <a:pPr lvl="0" indent="571500" algn="just"/>
            <a:endParaRPr lang="zh-CN" altLang="en-US" sz="2000" u="sng" dirty="0">
              <a:solidFill>
                <a:schemeClr val="accent2">
                  <a:lumMod val="75000"/>
                </a:schemeClr>
              </a:solidFill>
            </a:endParaRPr>
          </a:p>
          <a:p>
            <a:pPr lvl="0" indent="571500" algn="just"/>
            <a:r>
              <a:rPr lang="zh-CN" altLang="en-US" sz="2000" b="1" dirty="0" smtClean="0">
                <a:sym typeface="+mn-ea"/>
              </a:rPr>
              <a:t>从</a:t>
            </a:r>
            <a:r>
              <a:rPr lang="zh-CN" altLang="en-US" sz="2000" b="1" dirty="0">
                <a:sym typeface="+mn-ea"/>
              </a:rPr>
              <a:t>上述关于软件维护的定义不难看出，软件维护绝不仅限于纠正使用中发现的错误，事实上在全部维护活动中一半以上是完善性维护。</a:t>
            </a:r>
            <a:endParaRPr lang="zh-CN" altLang="en-US" sz="2000" b="1" dirty="0">
              <a:sym typeface="+mn-ea"/>
            </a:endParaRPr>
          </a:p>
          <a:p>
            <a:pPr lvl="0" indent="571500" algn="just"/>
            <a:r>
              <a:rPr lang="zh-CN" altLang="en-US" sz="2000" b="1" dirty="0" smtClean="0">
                <a:sym typeface="+mn-ea"/>
              </a:rPr>
              <a:t>应该</a:t>
            </a:r>
            <a:r>
              <a:rPr lang="zh-CN" altLang="en-US" sz="2000" b="1" dirty="0">
                <a:sym typeface="+mn-ea"/>
              </a:rPr>
              <a:t>注意，上述</a:t>
            </a:r>
            <a:r>
              <a:rPr lang="en-US" altLang="zh-CN" sz="2000" b="1" dirty="0">
                <a:sym typeface="+mn-ea"/>
              </a:rPr>
              <a:t>4</a:t>
            </a:r>
            <a:r>
              <a:rPr lang="zh-CN" altLang="en-US" sz="2000" b="1" dirty="0">
                <a:sym typeface="+mn-ea"/>
              </a:rPr>
              <a:t>类维护活动都必须应用于整个软件配置，</a:t>
            </a:r>
            <a:r>
              <a:rPr lang="zh-CN" altLang="en-US" sz="2000" b="1" u="sng" dirty="0">
                <a:solidFill>
                  <a:schemeClr val="accent1">
                    <a:lumMod val="75000"/>
                  </a:schemeClr>
                </a:solidFill>
                <a:sym typeface="+mn-ea"/>
              </a:rPr>
              <a:t>维护软件文档和维护软件的可执行代码</a:t>
            </a:r>
            <a:r>
              <a:rPr lang="zh-CN" altLang="en-US" sz="2000" b="1" dirty="0">
                <a:sym typeface="+mn-ea"/>
              </a:rPr>
              <a:t>是同样重要的。</a:t>
            </a:r>
            <a:endParaRPr lang="zh-CN" altLang="en-US" sz="2000" b="1" dirty="0"/>
          </a:p>
          <a:p>
            <a:pPr lvl="0" indent="571500" algn="just"/>
            <a:r>
              <a:rPr lang="zh-CN" altLang="en-US" sz="2000" b="1" dirty="0">
                <a:sym typeface="+mn-ea"/>
              </a:rPr>
              <a:t>。</a:t>
            </a:r>
            <a:endParaRPr lang="zh-CN" altLang="en-US" sz="2000" b="1" dirty="0">
              <a:latin typeface="Times New Roman" panose="02020603050405020304" pitchFamily="18" charset="0"/>
            </a:endParaRPr>
          </a:p>
        </p:txBody>
      </p:sp>
      <p:sp>
        <p:nvSpPr>
          <p:cNvPr id="4" name="文本框 3"/>
          <p:cNvSpPr txBox="1"/>
          <p:nvPr/>
        </p:nvSpPr>
        <p:spPr>
          <a:xfrm>
            <a:off x="7455535" y="840105"/>
            <a:ext cx="2869565" cy="423545"/>
          </a:xfrm>
          <a:prstGeom prst="rect">
            <a:avLst/>
          </a:prstGeom>
          <a:noFill/>
        </p:spPr>
        <p:txBody>
          <a:bodyPr wrap="square" rtlCol="0" anchor="t">
            <a:spAutoFit/>
          </a:bodyPr>
          <a:p>
            <a:pPr algn="ctr">
              <a:lnSpc>
                <a:spcPct val="120000"/>
              </a:lnSpc>
            </a:pPr>
            <a:r>
              <a:rPr lang="en-US" altLang="zh-CN" b="1" dirty="0" smtClean="0">
                <a:latin typeface="微软雅黑 Light" panose="020B0502040204020203" pitchFamily="34" charset="-122"/>
                <a:ea typeface="微软雅黑 Light" panose="020B0502040204020203" pitchFamily="34" charset="-122"/>
                <a:sym typeface="+mn-ea"/>
              </a:rPr>
              <a:t>4</a:t>
            </a:r>
            <a:r>
              <a:rPr lang="zh-CN" altLang="en-US" b="1" dirty="0" smtClean="0">
                <a:latin typeface="微软雅黑 Light" panose="020B0502040204020203" pitchFamily="34" charset="-122"/>
                <a:ea typeface="微软雅黑 Light" panose="020B0502040204020203" pitchFamily="34" charset="-122"/>
                <a:sym typeface="+mn-ea"/>
              </a:rPr>
              <a:t>项维护活动的占比如图：</a:t>
            </a:r>
            <a:endParaRPr lang="zh-CN" altLang="en-US" b="1"/>
          </a:p>
        </p:txBody>
      </p:sp>
      <p:graphicFrame>
        <p:nvGraphicFramePr>
          <p:cNvPr id="9" name="图表 8"/>
          <p:cNvGraphicFramePr/>
          <p:nvPr/>
        </p:nvGraphicFramePr>
        <p:xfrm>
          <a:off x="5923915" y="1892300"/>
          <a:ext cx="5605145" cy="4322445"/>
        </p:xfrm>
        <a:graphic>
          <a:graphicData uri="http://schemas.openxmlformats.org/drawingml/2006/chart">
            <c:chart xmlns:c="http://schemas.openxmlformats.org/drawingml/2006/chart" xmlns:r="http://schemas.openxmlformats.org/officeDocument/2006/relationships" r:id="rId1"/>
          </a:graphicData>
        </a:graphic>
      </p:graphicFrame>
      <p:sp>
        <p:nvSpPr>
          <p:cNvPr id="5" name="文本框 4"/>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6" name="矩形 5"/>
          <p:cNvSpPr/>
          <p:nvPr/>
        </p:nvSpPr>
        <p:spPr>
          <a:xfrm>
            <a:off x="1651000" y="433700"/>
            <a:ext cx="4692650" cy="706755"/>
          </a:xfrm>
          <a:prstGeom prst="rect">
            <a:avLst/>
          </a:prstGeom>
        </p:spPr>
        <p:txBody>
          <a:bodyPr wrap="square">
            <a:spAutoFit/>
          </a:bodyPr>
          <a:lstStyle/>
          <a:p>
            <a:r>
              <a:rPr lang="en-US" altLang="zh-CN" sz="2000" dirty="0"/>
              <a:t>Part One</a:t>
            </a:r>
            <a:endParaRPr lang="en-US" altLang="zh-CN" sz="2000" dirty="0"/>
          </a:p>
          <a:p>
            <a:r>
              <a:rPr lang="zh-CN" altLang="en-US" sz="2000" dirty="0"/>
              <a:t>软件维护的定义</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574127" y="2557690"/>
            <a:ext cx="7713337" cy="2584450"/>
          </a:xfrm>
          <a:prstGeom prst="rect">
            <a:avLst/>
          </a:prstGeom>
          <a:noFill/>
        </p:spPr>
        <p:txBody>
          <a:bodyPr wrap="square" rtlCol="0">
            <a:spAutoFit/>
          </a:bodyPr>
          <a:lstStyle/>
          <a:p>
            <a:r>
              <a:rPr lang="en-US" altLang="zh-CN" sz="5400" b="1" dirty="0">
                <a:solidFill>
                  <a:schemeClr val="bg1"/>
                </a:solidFill>
              </a:rPr>
              <a:t>Part 02</a:t>
            </a:r>
            <a:endParaRPr lang="en-US" altLang="zh-CN" sz="5400" b="1" dirty="0">
              <a:solidFill>
                <a:schemeClr val="bg1"/>
              </a:solidFill>
            </a:endParaRPr>
          </a:p>
          <a:p>
            <a:r>
              <a:rPr lang="zh-CN" altLang="en-US" sz="5400" dirty="0">
                <a:solidFill>
                  <a:schemeClr val="bg1"/>
                </a:solidFill>
              </a:rPr>
              <a:t>软件维护的特点</a:t>
            </a:r>
            <a:endParaRPr lang="zh-CN" altLang="en-US" sz="5400" dirty="0">
              <a:solidFill>
                <a:schemeClr val="bg1"/>
              </a:solidFill>
            </a:endParaRPr>
          </a:p>
          <a:p>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1"/>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67276" y="1110114"/>
            <a:ext cx="10392355" cy="398780"/>
          </a:xfrm>
          <a:prstGeom prst="rect">
            <a:avLst/>
          </a:prstGeom>
          <a:noFill/>
        </p:spPr>
        <p:txBody>
          <a:bodyPr wrap="square" rtlCol="0">
            <a:spAutoFit/>
          </a:bodyPr>
          <a:lstStyle/>
          <a:p>
            <a:r>
              <a:rPr lang="en-US" altLang="zh-CN" sz="2000" b="1" dirty="0">
                <a:solidFill>
                  <a:schemeClr val="accent2"/>
                </a:solidFill>
                <a:sym typeface="+mn-ea"/>
              </a:rPr>
              <a:t>特点一：结构化维护与非结构化维护的差别巨大</a:t>
            </a:r>
            <a:endParaRPr lang="en-US" altLang="zh-CN" sz="2000" b="1" dirty="0">
              <a:solidFill>
                <a:schemeClr val="accent2"/>
              </a:solidFill>
              <a:sym typeface="+mn-ea"/>
            </a:endParaRPr>
          </a:p>
        </p:txBody>
      </p:sp>
      <p:sp>
        <p:nvSpPr>
          <p:cNvPr id="8" name="文本框 7"/>
          <p:cNvSpPr txBox="1"/>
          <p:nvPr/>
        </p:nvSpPr>
        <p:spPr>
          <a:xfrm>
            <a:off x="567055" y="1109980"/>
            <a:ext cx="10956925" cy="5939155"/>
          </a:xfrm>
          <a:prstGeom prst="rect">
            <a:avLst/>
          </a:prstGeom>
          <a:noFill/>
        </p:spPr>
        <p:txBody>
          <a:bodyPr wrap="square" rtlCol="0">
            <a:spAutoFit/>
          </a:bodyPr>
          <a:lstStyle/>
          <a:p>
            <a:pPr lvl="0" indent="571500" algn="just"/>
            <a:endParaRPr lang="zh-CN" altLang="en-US" sz="2000" b="1" dirty="0"/>
          </a:p>
          <a:p>
            <a:pPr lvl="0" indent="571500" algn="just"/>
            <a:r>
              <a:rPr lang="en-US" altLang="zh-CN" sz="2000" b="1" dirty="0">
                <a:sym typeface="+mn-ea"/>
              </a:rPr>
              <a:t>1、非结构化维护</a:t>
            </a:r>
            <a:endParaRPr lang="en-US" altLang="zh-CN" sz="2000" b="1" dirty="0"/>
          </a:p>
          <a:p>
            <a:pPr lvl="0" indent="571500" algn="just"/>
            <a:r>
              <a:rPr lang="zh-CN" altLang="en-US" sz="2000" dirty="0">
                <a:sym typeface="+mn-ea"/>
              </a:rPr>
              <a:t>  如果软件配置的唯一成分是程序代码，那么维护活动从艰苦地评价程序代码开始，而且常常由于程序内部文档不足而使评价更困难，对于软件结构、全程数据结构、系统接口、性能和</a:t>
            </a:r>
            <a:r>
              <a:rPr lang="en-US" altLang="zh-CN" sz="2000" dirty="0">
                <a:sym typeface="+mn-ea"/>
              </a:rPr>
              <a:t>(</a:t>
            </a:r>
            <a:r>
              <a:rPr lang="zh-CN" altLang="en-US" sz="2000" dirty="0">
                <a:sym typeface="+mn-ea"/>
              </a:rPr>
              <a:t>或</a:t>
            </a:r>
            <a:r>
              <a:rPr lang="en-US" altLang="zh-CN" sz="2000" dirty="0">
                <a:sym typeface="+mn-ea"/>
              </a:rPr>
              <a:t>)</a:t>
            </a:r>
            <a:r>
              <a:rPr lang="zh-CN" altLang="en-US" sz="2000" dirty="0">
                <a:sym typeface="+mn-ea"/>
              </a:rPr>
              <a:t>设计约束等经常会产生误解，而且对程序代码所做的改动的后果也是难于估量的。</a:t>
            </a:r>
            <a:endParaRPr lang="zh-CN" altLang="en-US" sz="2000" dirty="0"/>
          </a:p>
          <a:p>
            <a:pPr lvl="0" indent="571500" algn="just"/>
            <a:r>
              <a:rPr lang="zh-CN" altLang="en-US" sz="2000" dirty="0">
                <a:sym typeface="+mn-ea"/>
              </a:rPr>
              <a:t> </a:t>
            </a:r>
            <a:r>
              <a:rPr lang="zh-CN" altLang="en-US" sz="2000" dirty="0" smtClean="0">
                <a:sym typeface="+mn-ea"/>
              </a:rPr>
              <a:t>非</a:t>
            </a:r>
            <a:r>
              <a:rPr lang="zh-CN" altLang="en-US" sz="2000" dirty="0">
                <a:sym typeface="+mn-ea"/>
              </a:rPr>
              <a:t>结构化维护需要付出很大</a:t>
            </a:r>
            <a:r>
              <a:rPr lang="zh-CN" altLang="en-US" sz="2000" dirty="0" smtClean="0">
                <a:sym typeface="+mn-ea"/>
              </a:rPr>
              <a:t>代价，</a:t>
            </a:r>
            <a:r>
              <a:rPr lang="zh-CN" altLang="en-US" sz="2000" dirty="0">
                <a:sym typeface="+mn-ea"/>
              </a:rPr>
              <a:t>这种维护方式是没有使用良好定义的方法学开发出来的软件的必然结果。</a:t>
            </a:r>
            <a:endParaRPr lang="zh-CN" altLang="en-US" sz="2000" u="sng" dirty="0">
              <a:solidFill>
                <a:schemeClr val="accent2">
                  <a:lumMod val="75000"/>
                </a:schemeClr>
              </a:solidFill>
            </a:endParaRPr>
          </a:p>
          <a:p>
            <a:pPr lvl="0" indent="571500" algn="just"/>
            <a:endParaRPr lang="zh-CN" altLang="en-US" sz="2000" b="1" dirty="0"/>
          </a:p>
          <a:p>
            <a:pPr lvl="0" indent="571500" algn="just"/>
            <a:r>
              <a:rPr lang="en-US" altLang="zh-CN" sz="2000" b="1" dirty="0">
                <a:sym typeface="+mn-ea"/>
              </a:rPr>
              <a:t>2、结构化维护</a:t>
            </a:r>
            <a:endParaRPr lang="en-US" altLang="zh-CN" sz="2000" b="1" dirty="0"/>
          </a:p>
          <a:p>
            <a:pPr lvl="0" indent="571500" algn="just"/>
            <a:r>
              <a:rPr lang="zh-CN" altLang="en-US" sz="2000" dirty="0" smtClean="0">
                <a:sym typeface="+mn-ea"/>
              </a:rPr>
              <a:t>   如果</a:t>
            </a:r>
            <a:r>
              <a:rPr lang="zh-CN" altLang="en-US" sz="2000" dirty="0">
                <a:sym typeface="+mn-ea"/>
              </a:rPr>
              <a:t>有一个完整的软件配置存在，那么维护工作从评价设计文档开始，确定软件重要的结构、性能以及接口等特点；估量要求的改动将带来的影响，并且计划实施途径。然后：</a:t>
            </a:r>
            <a:endParaRPr lang="zh-CN" altLang="en-US" sz="2000" dirty="0"/>
          </a:p>
          <a:p>
            <a:pPr marL="457200" indent="-457200">
              <a:buFont typeface="+mj-lt"/>
              <a:buAutoNum type="arabicPeriod"/>
            </a:pPr>
            <a:r>
              <a:rPr lang="zh-CN" altLang="en-US" sz="2000" dirty="0" smtClean="0">
                <a:sym typeface="+mn-ea"/>
              </a:rPr>
              <a:t>修改</a:t>
            </a:r>
            <a:r>
              <a:rPr lang="zh-CN" altLang="en-US" sz="2000" dirty="0">
                <a:sym typeface="+mn-ea"/>
              </a:rPr>
              <a:t>设计并且对所做的修改进行仔细复查。</a:t>
            </a:r>
            <a:endParaRPr lang="zh-CN" altLang="en-US" sz="2000" dirty="0"/>
          </a:p>
          <a:p>
            <a:pPr marL="457200" indent="-457200">
              <a:buFont typeface="+mj-lt"/>
              <a:buAutoNum type="arabicPeriod"/>
            </a:pPr>
            <a:r>
              <a:rPr lang="zh-CN" altLang="en-US" sz="2000" dirty="0" smtClean="0">
                <a:sym typeface="+mn-ea"/>
              </a:rPr>
              <a:t>编写</a:t>
            </a:r>
            <a:r>
              <a:rPr lang="zh-CN" altLang="en-US" sz="2000" dirty="0">
                <a:sym typeface="+mn-ea"/>
              </a:rPr>
              <a:t>相应的源程序代码；</a:t>
            </a:r>
            <a:endParaRPr lang="zh-CN" altLang="en-US" sz="2000" dirty="0"/>
          </a:p>
          <a:p>
            <a:pPr marL="457200" indent="-457200">
              <a:buFont typeface="+mj-lt"/>
              <a:buAutoNum type="arabicPeriod"/>
            </a:pPr>
            <a:r>
              <a:rPr lang="zh-CN" altLang="en-US" sz="2000" dirty="0" smtClean="0">
                <a:sym typeface="+mn-ea"/>
              </a:rPr>
              <a:t>使用</a:t>
            </a:r>
            <a:r>
              <a:rPr lang="zh-CN" altLang="en-US" sz="2000" dirty="0">
                <a:sym typeface="+mn-ea"/>
              </a:rPr>
              <a:t>在测试说明书中包含的信息进行回归测试；</a:t>
            </a:r>
            <a:endParaRPr lang="zh-CN" altLang="en-US" sz="2000" dirty="0"/>
          </a:p>
          <a:p>
            <a:pPr marL="457200" indent="-457200">
              <a:buFont typeface="+mj-lt"/>
              <a:buAutoNum type="arabicPeriod"/>
            </a:pPr>
            <a:r>
              <a:rPr lang="zh-CN" altLang="en-US" sz="2000" dirty="0" smtClean="0">
                <a:sym typeface="+mn-ea"/>
              </a:rPr>
              <a:t>把</a:t>
            </a:r>
            <a:r>
              <a:rPr lang="zh-CN" altLang="en-US" sz="2000" dirty="0">
                <a:sym typeface="+mn-ea"/>
              </a:rPr>
              <a:t>修改后的软件再次交付使用。</a:t>
            </a:r>
            <a:endParaRPr lang="zh-CN" altLang="en-US" sz="2000" dirty="0"/>
          </a:p>
          <a:p>
            <a:pPr lvl="0" indent="571500" algn="just"/>
            <a:r>
              <a:rPr lang="zh-CN" altLang="en-US" sz="2000" dirty="0" smtClean="0">
                <a:sym typeface="+mn-ea"/>
              </a:rPr>
              <a:t>     由上述描述</a:t>
            </a:r>
            <a:r>
              <a:rPr lang="zh-CN" altLang="en-US" sz="2000" dirty="0">
                <a:sym typeface="+mn-ea"/>
              </a:rPr>
              <a:t>的事件构成结构化维护，它是在软件开发的早期应用软件工程方法学的结果。虽然有了软件的完整配置并不能保证维护中没有问题，但是确实能减少精力的浪费并且</a:t>
            </a:r>
            <a:r>
              <a:rPr lang="zh-CN" altLang="en-US" sz="2000" u="sng" dirty="0">
                <a:solidFill>
                  <a:schemeClr val="accent1">
                    <a:lumMod val="75000"/>
                  </a:schemeClr>
                </a:solidFill>
                <a:sym typeface="+mn-ea"/>
              </a:rPr>
              <a:t>能提高维护的总体质量</a:t>
            </a:r>
            <a:r>
              <a:rPr lang="zh-CN" altLang="en-US" sz="2000" dirty="0">
                <a:sym typeface="+mn-ea"/>
              </a:rPr>
              <a:t>。</a:t>
            </a:r>
            <a:endParaRPr lang="zh-CN" altLang="en-US" sz="2000" dirty="0"/>
          </a:p>
          <a:p>
            <a:pPr lvl="0" indent="571500" algn="just"/>
            <a:endParaRPr lang="zh-CN" altLang="en-US" sz="2000" b="1" dirty="0">
              <a:latin typeface="Times New Roman" panose="02020603050405020304" pitchFamily="18" charset="0"/>
            </a:endParaRPr>
          </a:p>
        </p:txBody>
      </p:sp>
      <p:sp>
        <p:nvSpPr>
          <p:cNvPr id="4" name="文本框 3"/>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1A9895"/>
                </a:solidFill>
              </a:rPr>
              <a:t>02</a:t>
            </a:r>
            <a:endParaRPr lang="zh-CN" altLang="en-US" sz="4000" u="sng" dirty="0">
              <a:solidFill>
                <a:srgbClr val="1A9895"/>
              </a:solidFill>
            </a:endParaRPr>
          </a:p>
        </p:txBody>
      </p:sp>
      <p:sp>
        <p:nvSpPr>
          <p:cNvPr id="5" name="矩形 4"/>
          <p:cNvSpPr/>
          <p:nvPr/>
        </p:nvSpPr>
        <p:spPr>
          <a:xfrm>
            <a:off x="1651000" y="433700"/>
            <a:ext cx="4692650" cy="706755"/>
          </a:xfrm>
          <a:prstGeom prst="rect">
            <a:avLst/>
          </a:prstGeom>
        </p:spPr>
        <p:txBody>
          <a:bodyPr wrap="square">
            <a:spAutoFit/>
          </a:bodyPr>
          <a:lstStyle/>
          <a:p>
            <a:r>
              <a:rPr lang="en-US" altLang="zh-CN" sz="2000" dirty="0"/>
              <a:t>Part Two</a:t>
            </a:r>
            <a:endParaRPr lang="en-US" altLang="zh-CN" sz="2000" dirty="0"/>
          </a:p>
          <a:p>
            <a:r>
              <a:rPr lang="zh-CN" altLang="en-US" sz="2000" dirty="0"/>
              <a:t>软件维护的特点</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3167640" y="307278"/>
            <a:ext cx="6352020" cy="6243443"/>
          </a:xfrm>
          <a:prstGeom prst="rect">
            <a:avLst/>
          </a:prstGeom>
        </p:spPr>
      </p:pic>
      <p:sp>
        <p:nvSpPr>
          <p:cNvPr id="5" name="文本框 4"/>
          <p:cNvSpPr txBox="1"/>
          <p:nvPr/>
        </p:nvSpPr>
        <p:spPr>
          <a:xfrm rot="10800000" flipH="1" flipV="1">
            <a:off x="468746" y="1690070"/>
            <a:ext cx="2565399" cy="4247317"/>
          </a:xfrm>
          <a:prstGeom prst="rect">
            <a:avLst/>
          </a:prstGeom>
          <a:noFill/>
        </p:spPr>
        <p:txBody>
          <a:bodyPr wrap="square" rtlCol="0">
            <a:spAutoFit/>
          </a:bodyPr>
          <a:lstStyle/>
          <a:p>
            <a:r>
              <a:rPr lang="zh-CN" altLang="en-US" b="1" dirty="0">
                <a:solidFill>
                  <a:srgbClr val="800000"/>
                </a:solidFill>
                <a:latin typeface="Times New Roman" panose="02020603050405020304" pitchFamily="18" charset="0"/>
              </a:rPr>
              <a:t>结构化维护</a:t>
            </a:r>
            <a:endParaRPr lang="en-US" altLang="zh-CN" b="1" dirty="0">
              <a:solidFill>
                <a:srgbClr val="800000"/>
              </a:solidFill>
              <a:latin typeface="Times New Roman" panose="02020603050405020304" pitchFamily="18" charset="0"/>
            </a:endParaRPr>
          </a:p>
          <a:p>
            <a:r>
              <a:rPr lang="zh-CN" altLang="en-US" b="1" dirty="0">
                <a:latin typeface="Times New Roman" panose="02020603050405020304" pitchFamily="18" charset="0"/>
              </a:rPr>
              <a:t>软件配置完整，维护工作从评价设计文档开始，确定软件重要的结构特点、性能特点以及接口特点；估量要求的改动将带来的影响，并且计划实施途径。然后首先修改设计并且对所做的修改进行仔细复查。接下来编写相应的源程序代码；使用在测试说明书中包含的信息进行回归测试；最后，把修改后的软件再次交付使用。</a:t>
            </a:r>
            <a:endParaRPr lang="zh-CN" altLang="en-US" dirty="0"/>
          </a:p>
        </p:txBody>
      </p:sp>
      <p:sp>
        <p:nvSpPr>
          <p:cNvPr id="9" name="文本框 8"/>
          <p:cNvSpPr txBox="1"/>
          <p:nvPr/>
        </p:nvSpPr>
        <p:spPr>
          <a:xfrm rot="10800000" flipH="1" flipV="1">
            <a:off x="9394372" y="1101863"/>
            <a:ext cx="2565399" cy="5119863"/>
          </a:xfrm>
          <a:prstGeom prst="rect">
            <a:avLst/>
          </a:prstGeom>
          <a:noFill/>
        </p:spPr>
        <p:txBody>
          <a:bodyPr wrap="square" rtlCol="0">
            <a:spAutoFit/>
          </a:bodyPr>
          <a:lstStyle/>
          <a:p>
            <a:r>
              <a:rPr lang="zh-CN" altLang="en-US" b="1" dirty="0">
                <a:solidFill>
                  <a:srgbClr val="800000"/>
                </a:solidFill>
                <a:latin typeface="Times New Roman" panose="02020603050405020304" pitchFamily="18" charset="0"/>
              </a:rPr>
              <a:t>非结构化维护</a:t>
            </a:r>
            <a:endParaRPr lang="en-US" altLang="zh-CN" b="1" dirty="0">
              <a:solidFill>
                <a:srgbClr val="800000"/>
              </a:solidFill>
              <a:latin typeface="Times New Roman" panose="02020603050405020304" pitchFamily="18" charset="0"/>
            </a:endParaRPr>
          </a:p>
          <a:p>
            <a:pPr>
              <a:spcBef>
                <a:spcPct val="5000"/>
              </a:spcBef>
            </a:pPr>
            <a:r>
              <a:rPr lang="zh-CN" altLang="en-US" b="1" dirty="0">
                <a:latin typeface="Times New Roman" panose="02020603050405020304" pitchFamily="18" charset="0"/>
              </a:rPr>
              <a:t>软件配置的惟一成分是程序代码，没有文档。</a:t>
            </a:r>
            <a:endParaRPr lang="zh-CN" altLang="en-US" b="1" dirty="0">
              <a:latin typeface="Times New Roman" panose="02020603050405020304" pitchFamily="18" charset="0"/>
            </a:endParaRPr>
          </a:p>
          <a:p>
            <a:pPr>
              <a:spcBef>
                <a:spcPct val="5000"/>
              </a:spcBef>
            </a:pPr>
            <a:r>
              <a:rPr lang="zh-CN" altLang="en-US" b="1" dirty="0">
                <a:latin typeface="Times New Roman" panose="02020603050405020304" pitchFamily="18" charset="0"/>
              </a:rPr>
              <a:t>维护活动从艰苦地评价程序代码开始，常常由于程序内部文档不足而使评价更困难，对于软件结构、全程数据结构、系统接口、性能和</a:t>
            </a:r>
            <a:r>
              <a:rPr lang="en-US" altLang="zh-CN" b="1" dirty="0">
                <a:latin typeface="Times New Roman" panose="02020603050405020304" pitchFamily="18" charset="0"/>
              </a:rPr>
              <a:t>(</a:t>
            </a:r>
            <a:r>
              <a:rPr lang="zh-CN" altLang="en-US" b="1" dirty="0">
                <a:latin typeface="Times New Roman" panose="02020603050405020304" pitchFamily="18" charset="0"/>
              </a:rPr>
              <a:t>或</a:t>
            </a:r>
            <a:r>
              <a:rPr lang="en-US" altLang="zh-CN" b="1" dirty="0">
                <a:latin typeface="Times New Roman" panose="02020603050405020304" pitchFamily="18" charset="0"/>
              </a:rPr>
              <a:t>)</a:t>
            </a:r>
            <a:r>
              <a:rPr lang="zh-CN" altLang="en-US" b="1" dirty="0">
                <a:latin typeface="Times New Roman" panose="02020603050405020304" pitchFamily="18" charset="0"/>
              </a:rPr>
              <a:t>设计约束等经常会产生误解。</a:t>
            </a:r>
            <a:endParaRPr lang="zh-CN" altLang="en-US" b="1" dirty="0">
              <a:latin typeface="Times New Roman" panose="02020603050405020304" pitchFamily="18" charset="0"/>
            </a:endParaRPr>
          </a:p>
          <a:p>
            <a:pPr>
              <a:spcBef>
                <a:spcPct val="5000"/>
              </a:spcBef>
            </a:pPr>
            <a:r>
              <a:rPr lang="zh-CN" altLang="en-US" b="1" dirty="0">
                <a:latin typeface="Times New Roman" panose="02020603050405020304" pitchFamily="18" charset="0"/>
              </a:rPr>
              <a:t>因为没有测试方面的文档，所以不可能进行回归测试</a:t>
            </a:r>
            <a:r>
              <a:rPr lang="en-US" altLang="zh-CN" b="1" dirty="0">
                <a:latin typeface="Times New Roman" panose="02020603050405020304" pitchFamily="18" charset="0"/>
              </a:rPr>
              <a:t>(</a:t>
            </a:r>
            <a:r>
              <a:rPr lang="zh-CN" altLang="en-US" b="1" dirty="0">
                <a:latin typeface="Times New Roman" panose="02020603050405020304" pitchFamily="18" charset="0"/>
              </a:rPr>
              <a:t>即指为了保证所做的修改没有在以前可以正常使用的软件功能中引入错误而重复过去做过的测试</a:t>
            </a:r>
            <a:r>
              <a:rPr lang="en-US" altLang="zh-CN" b="1" dirty="0">
                <a:latin typeface="Times New Roman" panose="02020603050405020304" pitchFamily="18" charset="0"/>
              </a:rPr>
              <a:t>)</a:t>
            </a:r>
            <a:r>
              <a:rPr lang="zh-CN" altLang="en-US" b="1" dirty="0">
                <a:latin typeface="Times New Roman" panose="02020603050405020304" pitchFamily="18" charset="0"/>
              </a:rPr>
              <a:t>。</a:t>
            </a:r>
            <a:endParaRPr lang="zh-CN" altLang="en-US" b="1" dirty="0">
              <a:latin typeface="Times New Roman" panose="02020603050405020304" pitchFamily="18" charset="0"/>
            </a:endParaRPr>
          </a:p>
        </p:txBody>
      </p:sp>
      <p:sp>
        <p:nvSpPr>
          <p:cNvPr id="6" name="文本框 5"/>
          <p:cNvSpPr txBox="1"/>
          <p:nvPr/>
        </p:nvSpPr>
        <p:spPr>
          <a:xfrm>
            <a:off x="785794" y="402923"/>
            <a:ext cx="865206" cy="706755"/>
          </a:xfrm>
          <a:prstGeom prst="rect">
            <a:avLst/>
          </a:prstGeom>
          <a:noFill/>
        </p:spPr>
        <p:txBody>
          <a:bodyPr wrap="square" rtlCol="0">
            <a:spAutoFit/>
          </a:bodyPr>
          <a:p>
            <a:r>
              <a:rPr lang="en-US" altLang="zh-CN" sz="4000" b="1" u="sng" dirty="0">
                <a:solidFill>
                  <a:srgbClr val="1A9895"/>
                </a:solidFill>
              </a:rPr>
              <a:t>02</a:t>
            </a:r>
            <a:endParaRPr lang="zh-CN" altLang="en-US" sz="4000" u="sng" dirty="0">
              <a:solidFill>
                <a:srgbClr val="1A9895"/>
              </a:solidFill>
            </a:endParaRPr>
          </a:p>
        </p:txBody>
      </p:sp>
      <p:sp>
        <p:nvSpPr>
          <p:cNvPr id="7" name="矩形 6"/>
          <p:cNvSpPr/>
          <p:nvPr/>
        </p:nvSpPr>
        <p:spPr>
          <a:xfrm>
            <a:off x="1651000" y="433700"/>
            <a:ext cx="4692650" cy="706755"/>
          </a:xfrm>
          <a:prstGeom prst="rect">
            <a:avLst/>
          </a:prstGeom>
        </p:spPr>
        <p:txBody>
          <a:bodyPr wrap="square">
            <a:spAutoFit/>
          </a:bodyPr>
          <a:p>
            <a:r>
              <a:rPr lang="en-US" altLang="zh-CN" sz="2000" dirty="0"/>
              <a:t>Part Two</a:t>
            </a:r>
            <a:endParaRPr lang="en-US" altLang="zh-CN" sz="2000" dirty="0"/>
          </a:p>
          <a:p>
            <a:r>
              <a:rPr lang="zh-CN" altLang="en-US" sz="2000" dirty="0"/>
              <a:t>软件维护的特点</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67276" y="1110114"/>
            <a:ext cx="10392355" cy="398780"/>
          </a:xfrm>
          <a:prstGeom prst="rect">
            <a:avLst/>
          </a:prstGeom>
          <a:noFill/>
        </p:spPr>
        <p:txBody>
          <a:bodyPr wrap="square" rtlCol="0">
            <a:spAutoFit/>
          </a:bodyPr>
          <a:lstStyle/>
          <a:p>
            <a:r>
              <a:rPr lang="en-US" altLang="zh-CN" sz="2000" b="1" dirty="0">
                <a:solidFill>
                  <a:schemeClr val="accent2"/>
                </a:solidFill>
                <a:sym typeface="+mn-ea"/>
              </a:rPr>
              <a:t>特点</a:t>
            </a:r>
            <a:r>
              <a:rPr lang="zh-CN" altLang="en-US" sz="2000" b="1" dirty="0">
                <a:solidFill>
                  <a:schemeClr val="accent2"/>
                </a:solidFill>
                <a:sym typeface="+mn-ea"/>
              </a:rPr>
              <a:t>二</a:t>
            </a:r>
            <a:r>
              <a:rPr lang="en-US" altLang="zh-CN" sz="2000" b="1" dirty="0">
                <a:solidFill>
                  <a:schemeClr val="accent2"/>
                </a:solidFill>
                <a:sym typeface="+mn-ea"/>
              </a:rPr>
              <a:t>：</a:t>
            </a:r>
            <a:r>
              <a:rPr lang="zh-CN" altLang="en-US" sz="2000" b="1" dirty="0">
                <a:solidFill>
                  <a:schemeClr val="accent2"/>
                </a:solidFill>
                <a:sym typeface="+mn-ea"/>
              </a:rPr>
              <a:t>维护的代价高昂——无形的代价</a:t>
            </a:r>
            <a:r>
              <a:rPr lang="en-US" altLang="zh-CN" sz="2000" b="1" dirty="0">
                <a:solidFill>
                  <a:schemeClr val="accent2"/>
                </a:solidFill>
                <a:sym typeface="+mn-ea"/>
              </a:rPr>
              <a:t>/</a:t>
            </a:r>
            <a:r>
              <a:rPr lang="zh-CN" altLang="en-US" sz="2000" b="1" dirty="0">
                <a:solidFill>
                  <a:schemeClr val="accent2"/>
                </a:solidFill>
                <a:sym typeface="+mn-ea"/>
              </a:rPr>
              <a:t>生产率的下降</a:t>
            </a:r>
            <a:endParaRPr lang="zh-CN" altLang="en-US" sz="2000" b="1" dirty="0">
              <a:solidFill>
                <a:schemeClr val="accent2"/>
              </a:solidFill>
              <a:sym typeface="+mn-ea"/>
            </a:endParaRPr>
          </a:p>
        </p:txBody>
      </p:sp>
      <p:sp>
        <p:nvSpPr>
          <p:cNvPr id="8" name="文本框 7"/>
          <p:cNvSpPr txBox="1"/>
          <p:nvPr/>
        </p:nvSpPr>
        <p:spPr>
          <a:xfrm>
            <a:off x="567055" y="1508760"/>
            <a:ext cx="10956925" cy="3784600"/>
          </a:xfrm>
          <a:prstGeom prst="rect">
            <a:avLst/>
          </a:prstGeom>
          <a:noFill/>
        </p:spPr>
        <p:txBody>
          <a:bodyPr wrap="square" rtlCol="0">
            <a:spAutoFit/>
          </a:bodyPr>
          <a:lstStyle/>
          <a:p>
            <a:pPr lvl="0" indent="571500" algn="just"/>
            <a:endParaRPr lang="zh-CN" altLang="en-US" sz="2000" dirty="0" smtClean="0">
              <a:sym typeface="+mn-ea"/>
            </a:endParaRPr>
          </a:p>
          <a:p>
            <a:pPr lvl="0" indent="571500" algn="just"/>
            <a:r>
              <a:rPr lang="zh-CN" altLang="en-US" sz="2000" dirty="0" smtClean="0">
                <a:sym typeface="+mn-ea"/>
              </a:rPr>
              <a:t>除了上述那明显的软件维护费用以外，因为在开发过程中可用</a:t>
            </a:r>
            <a:r>
              <a:rPr lang="zh-CN" altLang="en-US" sz="2000" dirty="0">
                <a:sym typeface="+mn-ea"/>
              </a:rPr>
              <a:t>的资源</a:t>
            </a:r>
            <a:r>
              <a:rPr lang="zh-CN" altLang="en-US" sz="2000" u="sng" dirty="0">
                <a:solidFill>
                  <a:schemeClr val="accent1">
                    <a:lumMod val="75000"/>
                  </a:schemeClr>
                </a:solidFill>
                <a:sym typeface="+mn-ea"/>
              </a:rPr>
              <a:t>必须供维护任务使用</a:t>
            </a:r>
            <a:r>
              <a:rPr lang="zh-CN" altLang="en-US" sz="2000" dirty="0">
                <a:sym typeface="+mn-ea"/>
              </a:rPr>
              <a:t>，以致耽误甚至丧失了开发的良机，这是软件维护的一个无形的代价。其他无形的代价还有以下几</a:t>
            </a:r>
            <a:r>
              <a:rPr lang="zh-CN" altLang="en-US" sz="2000" dirty="0" smtClean="0">
                <a:sym typeface="+mn-ea"/>
              </a:rPr>
              <a:t>个：</a:t>
            </a:r>
            <a:endParaRPr lang="zh-CN" altLang="en-US" sz="2000" dirty="0"/>
          </a:p>
          <a:p>
            <a:pPr marL="342900" indent="-342900">
              <a:buFont typeface="+mj-lt"/>
              <a:buAutoNum type="arabicPeriod"/>
            </a:pPr>
            <a:r>
              <a:rPr lang="zh-CN" altLang="en-US" sz="2000" dirty="0">
                <a:sym typeface="+mn-ea"/>
              </a:rPr>
              <a:t>当看来合理的有关改错或修改的要求不能及时满足时将引起用户不满。</a:t>
            </a:r>
            <a:endParaRPr lang="zh-CN" altLang="en-US" sz="2000" dirty="0"/>
          </a:p>
          <a:p>
            <a:pPr marL="342900" indent="-342900">
              <a:buFont typeface="+mj-lt"/>
              <a:buAutoNum type="arabicPeriod"/>
            </a:pPr>
            <a:r>
              <a:rPr lang="zh-CN" altLang="en-US" sz="2000" dirty="0">
                <a:sym typeface="+mn-ea"/>
              </a:rPr>
              <a:t>由于维护时的改动，在软件中引入了潜伏的错误，从而降低了软件的质量。</a:t>
            </a:r>
            <a:endParaRPr lang="zh-CN" altLang="en-US" sz="2000" dirty="0"/>
          </a:p>
          <a:p>
            <a:pPr marL="342900" indent="-342900">
              <a:buFont typeface="+mj-lt"/>
              <a:buAutoNum type="arabicPeriod"/>
            </a:pPr>
            <a:r>
              <a:rPr lang="zh-CN" altLang="en-US" sz="2000" dirty="0">
                <a:sym typeface="+mn-ea"/>
              </a:rPr>
              <a:t>当必须把软件工程师调去从事维护工作时，将在开发过程中造成混乱。</a:t>
            </a:r>
            <a:endParaRPr lang="zh-CN" altLang="en-US" sz="2000" dirty="0">
              <a:sym typeface="+mn-ea"/>
            </a:endParaRPr>
          </a:p>
          <a:p>
            <a:pPr marL="342900" indent="-342900">
              <a:buFont typeface="+mj-lt"/>
              <a:buAutoNum type="arabicPeriod"/>
            </a:pPr>
            <a:endParaRPr lang="zh-CN" altLang="en-US" sz="2000" b="1" dirty="0">
              <a:latin typeface="Times New Roman" panose="02020603050405020304" pitchFamily="18" charset="0"/>
            </a:endParaRPr>
          </a:p>
          <a:p>
            <a:pPr indent="0">
              <a:buFont typeface="+mj-lt"/>
              <a:buNone/>
            </a:pPr>
            <a:r>
              <a:rPr lang="zh-CN" altLang="en-US" sz="2000" dirty="0" smtClean="0">
                <a:sym typeface="+mn-ea"/>
              </a:rPr>
              <a:t>    生产率</a:t>
            </a:r>
            <a:r>
              <a:rPr lang="zh-CN" altLang="en-US" sz="2000" dirty="0">
                <a:sym typeface="+mn-ea"/>
              </a:rPr>
              <a:t>的大幅度下降，这种情况在维护旧程序时常常遇到。</a:t>
            </a:r>
            <a:endParaRPr lang="zh-CN" altLang="en-US" sz="2000" dirty="0"/>
          </a:p>
          <a:p>
            <a:pPr indent="0">
              <a:buFont typeface="+mj-lt"/>
              <a:buNone/>
            </a:pPr>
            <a:r>
              <a:rPr lang="zh-CN" altLang="en-US" sz="2000" dirty="0" smtClean="0">
                <a:sym typeface="+mn-ea"/>
              </a:rPr>
              <a:t>    据</a:t>
            </a:r>
            <a:r>
              <a:rPr lang="en-US" altLang="zh-CN" sz="2000" dirty="0" err="1">
                <a:sym typeface="+mn-ea"/>
              </a:rPr>
              <a:t>Gausler</a:t>
            </a:r>
            <a:r>
              <a:rPr lang="zh-CN" altLang="en-US" sz="2000" dirty="0">
                <a:sym typeface="+mn-ea"/>
              </a:rPr>
              <a:t>在</a:t>
            </a:r>
            <a:r>
              <a:rPr lang="en-US" altLang="zh-CN" sz="2000" dirty="0">
                <a:sym typeface="+mn-ea"/>
              </a:rPr>
              <a:t>1976</a:t>
            </a:r>
            <a:r>
              <a:rPr lang="zh-CN" altLang="en-US" sz="2000" dirty="0">
                <a:sym typeface="+mn-ea"/>
              </a:rPr>
              <a:t>年的报道，美国空军的飞行控制软件每条指令的开发成本是</a:t>
            </a:r>
            <a:r>
              <a:rPr lang="en-US" altLang="zh-CN" sz="2000" dirty="0">
                <a:sym typeface="+mn-ea"/>
              </a:rPr>
              <a:t>75</a:t>
            </a:r>
            <a:r>
              <a:rPr lang="zh-CN" altLang="en-US" sz="2000" dirty="0">
                <a:sym typeface="+mn-ea"/>
              </a:rPr>
              <a:t>美元，然而维护成本大约是每条指令</a:t>
            </a:r>
            <a:r>
              <a:rPr lang="en-US" altLang="zh-CN" sz="2000" dirty="0">
                <a:sym typeface="+mn-ea"/>
              </a:rPr>
              <a:t>4000</a:t>
            </a:r>
            <a:r>
              <a:rPr lang="zh-CN" altLang="en-US" sz="2000" dirty="0">
                <a:sym typeface="+mn-ea"/>
              </a:rPr>
              <a:t>美元，也就是说，生产率下降为约</a:t>
            </a:r>
            <a:r>
              <a:rPr lang="en-US" altLang="zh-CN" sz="2000" dirty="0">
                <a:sym typeface="+mn-ea"/>
              </a:rPr>
              <a:t>1/50</a:t>
            </a:r>
            <a:r>
              <a:rPr lang="zh-CN" altLang="en-US" sz="2000" dirty="0">
                <a:sym typeface="+mn-ea"/>
              </a:rPr>
              <a:t>。</a:t>
            </a:r>
            <a:endParaRPr lang="zh-CN" altLang="en-US" sz="2000" dirty="0"/>
          </a:p>
          <a:p>
            <a:pPr marL="342900" indent="-342900">
              <a:buFont typeface="+mj-lt"/>
              <a:buAutoNum type="arabicPeriod"/>
            </a:pPr>
            <a:endParaRPr lang="zh-CN" altLang="en-US" sz="2000" b="1" dirty="0">
              <a:latin typeface="Times New Roman" panose="02020603050405020304" pitchFamily="18" charset="0"/>
            </a:endParaRPr>
          </a:p>
        </p:txBody>
      </p:sp>
      <p:sp>
        <p:nvSpPr>
          <p:cNvPr id="4" name="文本框 3"/>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1A9895"/>
                </a:solidFill>
              </a:rPr>
              <a:t>02</a:t>
            </a:r>
            <a:endParaRPr lang="zh-CN" altLang="en-US" sz="4000" u="sng" dirty="0">
              <a:solidFill>
                <a:srgbClr val="1A9895"/>
              </a:solidFill>
            </a:endParaRPr>
          </a:p>
        </p:txBody>
      </p:sp>
      <p:sp>
        <p:nvSpPr>
          <p:cNvPr id="5" name="矩形 4"/>
          <p:cNvSpPr/>
          <p:nvPr/>
        </p:nvSpPr>
        <p:spPr>
          <a:xfrm>
            <a:off x="1651000" y="433700"/>
            <a:ext cx="4692650" cy="706755"/>
          </a:xfrm>
          <a:prstGeom prst="rect">
            <a:avLst/>
          </a:prstGeom>
        </p:spPr>
        <p:txBody>
          <a:bodyPr wrap="square">
            <a:spAutoFit/>
          </a:bodyPr>
          <a:lstStyle/>
          <a:p>
            <a:r>
              <a:rPr lang="en-US" altLang="zh-CN" sz="2000" dirty="0"/>
              <a:t>Part  Two</a:t>
            </a:r>
            <a:endParaRPr lang="en-US" altLang="zh-CN" sz="2000" dirty="0"/>
          </a:p>
          <a:p>
            <a:r>
              <a:rPr lang="zh-CN" altLang="en-US" sz="2000" dirty="0"/>
              <a:t>软件维护的特点</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00298" y="1314323"/>
            <a:ext cx="10709563" cy="4523105"/>
          </a:xfrm>
          <a:prstGeom prst="rect">
            <a:avLst/>
          </a:prstGeom>
          <a:noFill/>
        </p:spPr>
        <p:txBody>
          <a:bodyPr wrap="square" rtlCol="0">
            <a:spAutoFit/>
          </a:bodyPr>
          <a:lstStyle/>
          <a:p>
            <a:pPr indent="571500" algn="just">
              <a:spcBef>
                <a:spcPct val="0"/>
              </a:spcBef>
            </a:pPr>
            <a:endParaRPr lang="en-US" altLang="zh-CN" b="1" dirty="0">
              <a:latin typeface="Times New Roman" panose="02020603050405020304" pitchFamily="18" charset="0"/>
            </a:endParaRPr>
          </a:p>
          <a:p>
            <a:pPr indent="571500" algn="just"/>
            <a:endParaRPr lang="en-US" altLang="zh-CN" b="1" dirty="0">
              <a:latin typeface="Times New Roman" panose="02020603050405020304" pitchFamily="18" charset="0"/>
            </a:endParaRPr>
          </a:p>
          <a:p>
            <a:pPr indent="571500" algn="just"/>
            <a:r>
              <a:rPr lang="zh-CN" altLang="en-US" sz="2400" b="1" dirty="0">
                <a:solidFill>
                  <a:schemeClr val="accent2"/>
                </a:solidFill>
                <a:latin typeface="Times New Roman" panose="02020603050405020304" pitchFamily="18" charset="0"/>
              </a:rPr>
              <a:t>维护工作量的计算表达式</a:t>
            </a:r>
            <a:r>
              <a:rPr lang="zh-CN" altLang="en-US" sz="2400" b="1" dirty="0">
                <a:latin typeface="Times New Roman" panose="02020603050405020304" pitchFamily="18" charset="0"/>
              </a:rPr>
              <a:t>：</a:t>
            </a:r>
            <a:endParaRPr lang="zh-CN" altLang="en-US" sz="2400" b="1" dirty="0">
              <a:latin typeface="Times New Roman" panose="02020603050405020304" pitchFamily="18" charset="0"/>
            </a:endParaRPr>
          </a:p>
          <a:p>
            <a:pPr indent="571500">
              <a:spcBef>
                <a:spcPct val="0"/>
              </a:spcBef>
            </a:pPr>
            <a:r>
              <a:rPr lang="en-US" altLang="zh-CN" sz="2400" b="1" dirty="0">
                <a:latin typeface="Times New Roman" panose="02020603050405020304" pitchFamily="18" charset="0"/>
              </a:rPr>
              <a:t>M</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p</a:t>
            </a:r>
            <a:r>
              <a:rPr lang="zh-CN" altLang="en-US" sz="2400" b="1" dirty="0">
                <a:latin typeface="Times New Roman" panose="02020603050405020304" pitchFamily="18" charset="0"/>
              </a:rPr>
              <a:t>＋</a:t>
            </a:r>
            <a:r>
              <a:rPr lang="en-US" altLang="zh-CN" sz="2400" b="1" dirty="0" err="1">
                <a:latin typeface="Times New Roman" panose="02020603050405020304" pitchFamily="18" charset="0"/>
              </a:rPr>
              <a:t>K×e</a:t>
            </a:r>
            <a:r>
              <a:rPr lang="en-US" altLang="zh-CN" sz="2400" b="1" baseline="30000" dirty="0">
                <a:latin typeface="Times New Roman" panose="02020603050405020304" pitchFamily="18" charset="0"/>
              </a:rPr>
              <a:t>(c – d)</a:t>
            </a:r>
            <a:endParaRPr lang="en-US" altLang="zh-CN" sz="2400" b="1" dirty="0">
              <a:latin typeface="Times New Roman" panose="02020603050405020304" pitchFamily="18" charset="0"/>
            </a:endParaRPr>
          </a:p>
          <a:p>
            <a:pPr indent="571500">
              <a:spcBef>
                <a:spcPct val="0"/>
              </a:spcBef>
            </a:pPr>
            <a:r>
              <a:rPr lang="en-US" altLang="zh-CN" sz="2400" b="1" dirty="0">
                <a:latin typeface="Times New Roman" panose="02020603050405020304" pitchFamily="18" charset="0"/>
              </a:rPr>
              <a:t>M</a:t>
            </a:r>
            <a:r>
              <a:rPr lang="zh-CN" altLang="en-US" sz="2400" b="1" dirty="0">
                <a:latin typeface="Times New Roman" panose="02020603050405020304" pitchFamily="18" charset="0"/>
              </a:rPr>
              <a:t>：维护中消耗的总工作量；</a:t>
            </a:r>
            <a:endParaRPr lang="zh-CN" altLang="en-US" sz="2400" b="1" dirty="0">
              <a:latin typeface="Times New Roman" panose="02020603050405020304" pitchFamily="18" charset="0"/>
            </a:endParaRPr>
          </a:p>
          <a:p>
            <a:pPr indent="571500">
              <a:spcBef>
                <a:spcPct val="0"/>
              </a:spcBef>
            </a:pPr>
            <a:r>
              <a:rPr lang="en-US" altLang="zh-CN" sz="2400" b="1" dirty="0">
                <a:latin typeface="Times New Roman" panose="02020603050405020304" pitchFamily="18" charset="0"/>
              </a:rPr>
              <a:t>p</a:t>
            </a:r>
            <a:r>
              <a:rPr lang="zh-CN" altLang="en-US" sz="2400" b="1" dirty="0">
                <a:latin typeface="Times New Roman" panose="02020603050405020304" pitchFamily="18" charset="0"/>
              </a:rPr>
              <a:t>：生产性工作量；</a:t>
            </a:r>
            <a:endParaRPr lang="zh-CN" altLang="en-US" sz="2400" b="1" dirty="0">
              <a:latin typeface="Times New Roman" panose="02020603050405020304" pitchFamily="18" charset="0"/>
            </a:endParaRPr>
          </a:p>
          <a:p>
            <a:pPr indent="571500">
              <a:spcBef>
                <a:spcPct val="0"/>
              </a:spcBef>
            </a:pPr>
            <a:r>
              <a:rPr lang="en-US" altLang="zh-CN" sz="2400" b="1" dirty="0">
                <a:latin typeface="Times New Roman" panose="02020603050405020304" pitchFamily="18" charset="0"/>
              </a:rPr>
              <a:t>K</a:t>
            </a:r>
            <a:r>
              <a:rPr lang="zh-CN" altLang="en-US" sz="2400" b="1" dirty="0">
                <a:latin typeface="Times New Roman" panose="02020603050405020304" pitchFamily="18" charset="0"/>
              </a:rPr>
              <a:t>：经验常数；</a:t>
            </a:r>
            <a:endParaRPr lang="zh-CN" altLang="en-US" sz="2400" b="1" dirty="0">
              <a:latin typeface="Times New Roman" panose="02020603050405020304" pitchFamily="18" charset="0"/>
            </a:endParaRPr>
          </a:p>
          <a:p>
            <a:pPr indent="571500">
              <a:spcBef>
                <a:spcPct val="0"/>
              </a:spcBef>
            </a:pPr>
            <a:r>
              <a:rPr lang="en-US" altLang="zh-CN" sz="2400" b="1" dirty="0">
                <a:latin typeface="Times New Roman" panose="02020603050405020304" pitchFamily="18" charset="0"/>
              </a:rPr>
              <a:t>c</a:t>
            </a:r>
            <a:r>
              <a:rPr lang="zh-CN" altLang="en-US" sz="2400" b="1" dirty="0">
                <a:latin typeface="Times New Roman" panose="02020603050405020304" pitchFamily="18" charset="0"/>
              </a:rPr>
              <a:t>：复杂程度；</a:t>
            </a:r>
            <a:endParaRPr lang="zh-CN" altLang="en-US" sz="2400" b="1" dirty="0">
              <a:latin typeface="Times New Roman" panose="02020603050405020304" pitchFamily="18" charset="0"/>
            </a:endParaRPr>
          </a:p>
          <a:p>
            <a:pPr indent="571500">
              <a:spcBef>
                <a:spcPct val="0"/>
              </a:spcBef>
            </a:pPr>
            <a:r>
              <a:rPr lang="en-US" altLang="zh-CN" sz="2400" b="1" dirty="0">
                <a:latin typeface="Times New Roman" panose="02020603050405020304" pitchFamily="18" charset="0"/>
              </a:rPr>
              <a:t>d</a:t>
            </a:r>
            <a:r>
              <a:rPr lang="zh-CN" altLang="en-US" sz="2400" b="1" dirty="0">
                <a:latin typeface="Times New Roman" panose="02020603050405020304" pitchFamily="18" charset="0"/>
              </a:rPr>
              <a:t>：维护人员对软件的熟悉程度。</a:t>
            </a:r>
            <a:endParaRPr lang="zh-CN" altLang="en-US" sz="2400" b="1" dirty="0">
              <a:latin typeface="Times New Roman" panose="02020603050405020304" pitchFamily="18" charset="0"/>
            </a:endParaRPr>
          </a:p>
          <a:p>
            <a:pPr indent="571500">
              <a:spcBef>
                <a:spcPct val="0"/>
              </a:spcBef>
            </a:pPr>
            <a:r>
              <a:rPr lang="zh-CN" altLang="en-US" sz="2400" b="1" dirty="0">
                <a:latin typeface="Times New Roman" panose="02020603050405020304" pitchFamily="18" charset="0"/>
              </a:rPr>
              <a:t>通过这个模型可以看出，如果使用了不好的软件开发方法，参加维护的人员都不是原来开发的人员，那么维护工作量（及成本）将按指数级增加。</a:t>
            </a:r>
            <a:endParaRPr lang="zh-CN" altLang="en-US" sz="2400" b="1" dirty="0">
              <a:latin typeface="Times New Roman" panose="02020603050405020304" pitchFamily="18" charset="0"/>
            </a:endParaRPr>
          </a:p>
          <a:p>
            <a:pPr indent="571500" algn="just">
              <a:spcBef>
                <a:spcPct val="0"/>
              </a:spcBef>
            </a:pPr>
            <a:endParaRPr lang="zh-CN" altLang="en-US" b="1" dirty="0">
              <a:latin typeface="Times New Roman" panose="02020603050405020304" pitchFamily="18" charset="0"/>
            </a:endParaRPr>
          </a:p>
          <a:p>
            <a:endParaRPr lang="zh-CN" altLang="en-US" dirty="0"/>
          </a:p>
        </p:txBody>
      </p:sp>
      <p:sp>
        <p:nvSpPr>
          <p:cNvPr id="8" name="文本框 7"/>
          <p:cNvSpPr txBox="1"/>
          <p:nvPr/>
        </p:nvSpPr>
        <p:spPr>
          <a:xfrm>
            <a:off x="785794" y="402923"/>
            <a:ext cx="865206" cy="706755"/>
          </a:xfrm>
          <a:prstGeom prst="rect">
            <a:avLst/>
          </a:prstGeom>
          <a:noFill/>
        </p:spPr>
        <p:txBody>
          <a:bodyPr wrap="square" rtlCol="0">
            <a:spAutoFit/>
          </a:bodyPr>
          <a:p>
            <a:r>
              <a:rPr lang="en-US" altLang="zh-CN" sz="4000" b="1" u="sng" dirty="0">
                <a:solidFill>
                  <a:srgbClr val="1A9895"/>
                </a:solidFill>
              </a:rPr>
              <a:t>02</a:t>
            </a:r>
            <a:endParaRPr lang="zh-CN" altLang="en-US" sz="4000" u="sng" dirty="0">
              <a:solidFill>
                <a:srgbClr val="1A9895"/>
              </a:solidFill>
            </a:endParaRPr>
          </a:p>
        </p:txBody>
      </p:sp>
      <p:sp>
        <p:nvSpPr>
          <p:cNvPr id="9" name="矩形 8"/>
          <p:cNvSpPr/>
          <p:nvPr/>
        </p:nvSpPr>
        <p:spPr>
          <a:xfrm>
            <a:off x="1651000" y="433700"/>
            <a:ext cx="4692650" cy="706755"/>
          </a:xfrm>
          <a:prstGeom prst="rect">
            <a:avLst/>
          </a:prstGeom>
        </p:spPr>
        <p:txBody>
          <a:bodyPr wrap="square">
            <a:spAutoFit/>
          </a:bodyPr>
          <a:p>
            <a:r>
              <a:rPr lang="en-US" altLang="zh-CN" sz="2000" dirty="0"/>
              <a:t>Part Two</a:t>
            </a:r>
            <a:endParaRPr lang="en-US" altLang="zh-CN" sz="2000" dirty="0"/>
          </a:p>
          <a:p>
            <a:r>
              <a:rPr lang="zh-CN" altLang="en-US" sz="2000" dirty="0"/>
              <a:t>软件维护的特点</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67276" y="1110114"/>
            <a:ext cx="10392355" cy="398780"/>
          </a:xfrm>
          <a:prstGeom prst="rect">
            <a:avLst/>
          </a:prstGeom>
          <a:noFill/>
        </p:spPr>
        <p:txBody>
          <a:bodyPr wrap="square" rtlCol="0">
            <a:spAutoFit/>
          </a:bodyPr>
          <a:lstStyle/>
          <a:p>
            <a:r>
              <a:rPr lang="en-US" altLang="zh-CN" sz="2000" b="1" dirty="0">
                <a:solidFill>
                  <a:schemeClr val="accent2"/>
                </a:solidFill>
                <a:sym typeface="+mn-ea"/>
              </a:rPr>
              <a:t>特点</a:t>
            </a:r>
            <a:r>
              <a:rPr lang="zh-CN" altLang="en-US" sz="2000" b="1" dirty="0">
                <a:solidFill>
                  <a:schemeClr val="accent2"/>
                </a:solidFill>
                <a:sym typeface="+mn-ea"/>
              </a:rPr>
              <a:t>三</a:t>
            </a:r>
            <a:r>
              <a:rPr lang="en-US" altLang="zh-CN" sz="2000" b="1" dirty="0">
                <a:solidFill>
                  <a:schemeClr val="accent2"/>
                </a:solidFill>
                <a:sym typeface="+mn-ea"/>
              </a:rPr>
              <a:t>：</a:t>
            </a:r>
            <a:r>
              <a:rPr lang="zh-CN" altLang="en-US" sz="2000" b="1" dirty="0">
                <a:solidFill>
                  <a:schemeClr val="accent2"/>
                </a:solidFill>
                <a:sym typeface="+mn-ea"/>
              </a:rPr>
              <a:t>维护的问题</a:t>
            </a:r>
            <a:r>
              <a:rPr lang="zh-CN" altLang="en-US" sz="2000" b="1" dirty="0">
                <a:solidFill>
                  <a:schemeClr val="accent2"/>
                </a:solidFill>
                <a:sym typeface="+mn-ea"/>
              </a:rPr>
              <a:t>很多</a:t>
            </a:r>
            <a:endParaRPr lang="zh-CN" altLang="en-US" sz="2000" b="1" dirty="0">
              <a:solidFill>
                <a:schemeClr val="accent2"/>
              </a:solidFill>
              <a:sym typeface="+mn-ea"/>
            </a:endParaRPr>
          </a:p>
        </p:txBody>
      </p:sp>
      <p:sp>
        <p:nvSpPr>
          <p:cNvPr id="8" name="文本框 7"/>
          <p:cNvSpPr txBox="1"/>
          <p:nvPr/>
        </p:nvSpPr>
        <p:spPr>
          <a:xfrm>
            <a:off x="567055" y="1508760"/>
            <a:ext cx="10956925" cy="4615815"/>
          </a:xfrm>
          <a:prstGeom prst="rect">
            <a:avLst/>
          </a:prstGeom>
          <a:noFill/>
        </p:spPr>
        <p:txBody>
          <a:bodyPr wrap="square" rtlCol="0">
            <a:spAutoFit/>
          </a:bodyPr>
          <a:lstStyle/>
          <a:p>
            <a:pPr lvl="0" indent="571500" algn="just"/>
            <a:endParaRPr lang="zh-CN" altLang="en-US" sz="2000" dirty="0" smtClean="0">
              <a:sym typeface="+mn-ea"/>
            </a:endParaRPr>
          </a:p>
          <a:p>
            <a:pPr lvl="0" indent="571500" algn="just"/>
            <a:r>
              <a:rPr lang="zh-CN" altLang="en-US" sz="1800" b="1" dirty="0">
                <a:latin typeface="Times New Roman" panose="02020603050405020304" pitchFamily="18" charset="0"/>
                <a:sym typeface="+mn-ea"/>
              </a:rPr>
              <a:t>与维护有关的问题，都可归因于软件定义和软件开发的方法有缺点。</a:t>
            </a:r>
            <a:endParaRPr lang="zh-CN" altLang="en-US" sz="1800" b="1" dirty="0">
              <a:latin typeface="Times New Roman" panose="02020603050405020304" pitchFamily="18" charset="0"/>
            </a:endParaRPr>
          </a:p>
          <a:p>
            <a:pPr lvl="0" indent="571500" algn="just"/>
            <a:r>
              <a:rPr lang="zh-CN" altLang="en-US" sz="1800" b="1" dirty="0">
                <a:latin typeface="Times New Roman" panose="02020603050405020304" pitchFamily="18" charset="0"/>
                <a:sym typeface="+mn-ea"/>
              </a:rPr>
              <a:t>下面列出和软件维护有关的部分问题：</a:t>
            </a:r>
            <a:endParaRPr lang="zh-CN" altLang="en-US" sz="1800" b="1" dirty="0">
              <a:latin typeface="Times New Roman" panose="02020603050405020304" pitchFamily="18" charset="0"/>
            </a:endParaRPr>
          </a:p>
          <a:p>
            <a:pPr lvl="0" indent="571500" algn="just"/>
            <a:r>
              <a:rPr lang="zh-CN" altLang="en-US" sz="1800" b="1" dirty="0">
                <a:latin typeface="Times New Roman" panose="02020603050405020304" pitchFamily="18" charset="0"/>
                <a:sym typeface="+mn-ea"/>
              </a:rPr>
              <a:t>（1）理解别人写的程序通常非常困难，而且困难程度随着软件配置成分的减少而迅速增加。如果仅有程序代码没有说明文档，则会出现严重的问题。</a:t>
            </a:r>
            <a:endParaRPr lang="zh-CN" altLang="en-US" sz="1800" b="1" dirty="0">
              <a:latin typeface="Times New Roman" panose="02020603050405020304" pitchFamily="18" charset="0"/>
            </a:endParaRPr>
          </a:p>
          <a:p>
            <a:pPr lvl="0" indent="571500" algn="just"/>
            <a:r>
              <a:rPr lang="zh-CN" altLang="en-US" sz="1800" b="1" dirty="0">
                <a:latin typeface="Times New Roman" panose="02020603050405020304" pitchFamily="18" charset="0"/>
                <a:sym typeface="+mn-ea"/>
              </a:rPr>
              <a:t>（2） 需要维护的软件往往没有合格的文档，或者文档资料显著不足。认识到软件必须有文档仅仅是第一步，容易理解的并且和程序代码完全一致的文档才真正有价值。</a:t>
            </a:r>
            <a:endParaRPr lang="zh-CN" altLang="en-US" sz="1800" b="1" dirty="0">
              <a:latin typeface="Times New Roman" panose="02020603050405020304" pitchFamily="18" charset="0"/>
            </a:endParaRPr>
          </a:p>
          <a:p>
            <a:pPr lvl="0" indent="571500" algn="just"/>
            <a:r>
              <a:rPr lang="zh-CN" altLang="en-US" sz="1800" b="1" dirty="0">
                <a:latin typeface="Times New Roman" panose="02020603050405020304" pitchFamily="18" charset="0"/>
                <a:sym typeface="+mn-ea"/>
              </a:rPr>
              <a:t>（3） 当要求对软件进行维护时，不能指望由开发人员给人们仔细说明软件。由于维护阶段持续的时间很长，因此，当需要解释软件时，往往原来写程序的人已经不在附近了。</a:t>
            </a:r>
            <a:endParaRPr lang="zh-CN" altLang="en-US" sz="1800" b="1" dirty="0">
              <a:latin typeface="Times New Roman" panose="02020603050405020304" pitchFamily="18" charset="0"/>
            </a:endParaRPr>
          </a:p>
          <a:p>
            <a:pPr lvl="0" indent="571500" algn="just"/>
            <a:r>
              <a:rPr lang="zh-CN" altLang="en-US" sz="1800" b="1" dirty="0">
                <a:latin typeface="Times New Roman" panose="02020603050405020304" pitchFamily="18" charset="0"/>
                <a:sym typeface="+mn-ea"/>
              </a:rPr>
              <a:t>（4） 绝大多数软件在设计时没有考虑将来的修改。除非使用强调模块独立原理的设计方法学，否则修改软件既困难又容易发生差错。</a:t>
            </a:r>
            <a:endParaRPr lang="zh-CN" altLang="en-US" sz="1800" b="1" dirty="0">
              <a:latin typeface="Times New Roman" panose="02020603050405020304" pitchFamily="18" charset="0"/>
            </a:endParaRPr>
          </a:p>
          <a:p>
            <a:pPr lvl="0" indent="571500" algn="just"/>
            <a:r>
              <a:rPr lang="zh-CN" altLang="en-US" sz="1800" b="1" dirty="0">
                <a:latin typeface="Times New Roman" panose="02020603050405020304" pitchFamily="18" charset="0"/>
                <a:sym typeface="+mn-ea"/>
              </a:rPr>
              <a:t>（5）  软件维护不是一项吸引人的工作。形成这种观念很大程度上是因为维护工作经常遭受挫折。</a:t>
            </a:r>
            <a:endParaRPr lang="zh-CN" altLang="en-US" sz="1800" b="1" dirty="0">
              <a:latin typeface="Times New Roman" panose="02020603050405020304" pitchFamily="18" charset="0"/>
              <a:sym typeface="+mn-ea"/>
            </a:endParaRPr>
          </a:p>
          <a:p>
            <a:pPr lvl="0" indent="571500" algn="just"/>
            <a:r>
              <a:rPr lang="zh-CN" altLang="en-US" sz="1800" b="1" dirty="0">
                <a:latin typeface="Times New Roman" panose="02020603050405020304" pitchFamily="18" charset="0"/>
                <a:sym typeface="+mn-ea"/>
              </a:rPr>
              <a:t>上述种种问题在现有的没采用软件工程思想开发出来的软件中，都或多或少地存在着。不应该把一种科学的方法学看做万应灵药，但是，软件工程至少部分地解决了与维护有关的每一个问题。</a:t>
            </a:r>
            <a:endParaRPr lang="zh-CN" altLang="en-US" sz="1800" b="1" dirty="0">
              <a:latin typeface="Times New Roman" panose="02020603050405020304" pitchFamily="18" charset="0"/>
            </a:endParaRPr>
          </a:p>
          <a:p>
            <a:pPr lvl="0" indent="571500" algn="just"/>
            <a:endParaRPr lang="zh-CN" altLang="en-US" sz="2000" dirty="0"/>
          </a:p>
          <a:p>
            <a:pPr marL="342900" indent="-342900">
              <a:buFont typeface="+mj-lt"/>
              <a:buAutoNum type="arabicPeriod"/>
            </a:pPr>
            <a:endParaRPr lang="zh-CN" altLang="en-US" sz="2000" b="1" dirty="0">
              <a:latin typeface="Times New Roman" panose="02020603050405020304" pitchFamily="18" charset="0"/>
            </a:endParaRPr>
          </a:p>
        </p:txBody>
      </p:sp>
      <p:sp>
        <p:nvSpPr>
          <p:cNvPr id="4" name="文本框 3"/>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1A9895"/>
                </a:solidFill>
              </a:rPr>
              <a:t>02</a:t>
            </a:r>
            <a:endParaRPr lang="zh-CN" altLang="en-US" sz="4000" u="sng" dirty="0">
              <a:solidFill>
                <a:srgbClr val="1A9895"/>
              </a:solidFill>
            </a:endParaRPr>
          </a:p>
        </p:txBody>
      </p:sp>
      <p:sp>
        <p:nvSpPr>
          <p:cNvPr id="5" name="矩形 4"/>
          <p:cNvSpPr/>
          <p:nvPr/>
        </p:nvSpPr>
        <p:spPr>
          <a:xfrm>
            <a:off x="1651000" y="433700"/>
            <a:ext cx="4692650" cy="706755"/>
          </a:xfrm>
          <a:prstGeom prst="rect">
            <a:avLst/>
          </a:prstGeom>
        </p:spPr>
        <p:txBody>
          <a:bodyPr wrap="square">
            <a:spAutoFit/>
          </a:bodyPr>
          <a:lstStyle/>
          <a:p>
            <a:r>
              <a:rPr lang="en-US" altLang="zh-CN" sz="2000" dirty="0"/>
              <a:t>Part Two</a:t>
            </a:r>
            <a:endParaRPr lang="en-US" altLang="zh-CN" sz="2000" dirty="0"/>
          </a:p>
          <a:p>
            <a:r>
              <a:rPr lang="zh-CN" altLang="en-US" sz="2000" dirty="0"/>
              <a:t>软件维护的特点</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3166" y="1655182"/>
            <a:ext cx="10786613" cy="2430145"/>
          </a:xfrm>
          <a:prstGeom prst="rect">
            <a:avLst/>
          </a:prstGeom>
          <a:noFill/>
        </p:spPr>
        <p:txBody>
          <a:bodyPr wrap="square" rtlCol="0">
            <a:spAutoFit/>
          </a:bodyPr>
          <a:lstStyle/>
          <a:p>
            <a:pPr algn="ctr"/>
            <a:endParaRPr lang="zh-CN" altLang="en-US" sz="3600" b="1" dirty="0">
              <a:solidFill>
                <a:srgbClr val="CC3300"/>
              </a:solidFill>
              <a:latin typeface="Times New Roman" panose="02020603050405020304" pitchFamily="18" charset="0"/>
            </a:endParaRPr>
          </a:p>
          <a:p>
            <a:pPr algn="ctr"/>
            <a:r>
              <a:rPr lang="zh-CN" altLang="en-US" sz="3600" b="1" dirty="0">
                <a:solidFill>
                  <a:srgbClr val="CC3300"/>
                </a:solidFill>
                <a:latin typeface="Times New Roman" panose="02020603050405020304" pitchFamily="18" charset="0"/>
              </a:rPr>
              <a:t>提问</a:t>
            </a:r>
            <a:endParaRPr lang="zh-CN" altLang="en-US" sz="2000" b="1" dirty="0">
              <a:solidFill>
                <a:srgbClr val="CC3300"/>
              </a:solidFill>
              <a:latin typeface="Times New Roman" panose="02020603050405020304" pitchFamily="18" charset="0"/>
            </a:endParaRPr>
          </a:p>
          <a:p>
            <a:pPr algn="ctr"/>
            <a:endParaRPr lang="zh-CN" altLang="en-US" sz="2000" b="1" dirty="0">
              <a:solidFill>
                <a:srgbClr val="CC3300"/>
              </a:solidFill>
              <a:latin typeface="Times New Roman" panose="02020603050405020304" pitchFamily="18" charset="0"/>
            </a:endParaRPr>
          </a:p>
          <a:p>
            <a:pPr algn="ctr"/>
            <a:r>
              <a:rPr lang="zh-CN" altLang="en-US" sz="2000" b="1" dirty="0">
                <a:solidFill>
                  <a:srgbClr val="CC3300"/>
                </a:solidFill>
                <a:latin typeface="Times New Roman" panose="02020603050405020304" pitchFamily="18" charset="0"/>
                <a:sym typeface="+mn-ea"/>
              </a:rPr>
              <a:t>通过这份ppt了解到的软件维护的定义和特点中，您知道了能怎样来提高软件和软件维护的质量？</a:t>
            </a:r>
            <a:endParaRPr lang="zh-CN" altLang="en-US" sz="2000" b="1" dirty="0">
              <a:solidFill>
                <a:srgbClr val="CC3300"/>
              </a:solidFill>
              <a:latin typeface="Times New Roman" panose="02020603050405020304" pitchFamily="18" charset="0"/>
            </a:endParaRPr>
          </a:p>
          <a:p>
            <a:pPr algn="ctr"/>
            <a:endParaRPr lang="zh-CN" altLang="en-US" sz="2000" b="1" dirty="0">
              <a:solidFill>
                <a:srgbClr val="CC3300"/>
              </a:solidFill>
              <a:latin typeface="Times New Roman" panose="02020603050405020304" pitchFamily="18" charset="0"/>
            </a:endParaRPr>
          </a:p>
          <a:p>
            <a:endParaRPr lang="zh-CN" altLang="en-US" sz="2000" b="1" dirty="0">
              <a:solidFill>
                <a:srgbClr val="CC3300"/>
              </a:solidFill>
              <a:latin typeface="Times New Roman" panose="02020603050405020304" pitchFamily="18" charset="0"/>
            </a:endParaRPr>
          </a:p>
        </p:txBody>
      </p:sp>
      <p:sp>
        <p:nvSpPr>
          <p:cNvPr id="6" name="文本框 5"/>
          <p:cNvSpPr txBox="1"/>
          <p:nvPr/>
        </p:nvSpPr>
        <p:spPr>
          <a:xfrm>
            <a:off x="785794" y="402923"/>
            <a:ext cx="865206" cy="706755"/>
          </a:xfrm>
          <a:prstGeom prst="rect">
            <a:avLst/>
          </a:prstGeom>
          <a:noFill/>
        </p:spPr>
        <p:txBody>
          <a:bodyPr wrap="square" rtlCol="0">
            <a:spAutoFit/>
          </a:bodyPr>
          <a:p>
            <a:r>
              <a:rPr lang="en-US" altLang="zh-CN" sz="4000" b="1" u="sng" dirty="0">
                <a:solidFill>
                  <a:srgbClr val="1A9895"/>
                </a:solidFill>
              </a:rPr>
              <a:t>02</a:t>
            </a:r>
            <a:endParaRPr lang="zh-CN" altLang="en-US" sz="4000" u="sng" dirty="0">
              <a:solidFill>
                <a:srgbClr val="1A9895"/>
              </a:solidFill>
            </a:endParaRPr>
          </a:p>
        </p:txBody>
      </p:sp>
      <p:sp>
        <p:nvSpPr>
          <p:cNvPr id="4" name="矩形 3"/>
          <p:cNvSpPr/>
          <p:nvPr/>
        </p:nvSpPr>
        <p:spPr>
          <a:xfrm>
            <a:off x="1651000" y="433700"/>
            <a:ext cx="4692650" cy="706755"/>
          </a:xfrm>
          <a:prstGeom prst="rect">
            <a:avLst/>
          </a:prstGeom>
        </p:spPr>
        <p:txBody>
          <a:bodyPr wrap="square">
            <a:spAutoFit/>
          </a:bodyPr>
          <a:p>
            <a:r>
              <a:rPr lang="en-US" altLang="zh-CN" sz="2000" dirty="0"/>
              <a:t>Part Two</a:t>
            </a:r>
            <a:endParaRPr lang="en-US" altLang="zh-CN" sz="2000" dirty="0"/>
          </a:p>
          <a:p>
            <a:r>
              <a:rPr lang="zh-CN" altLang="en-US" sz="2000" dirty="0"/>
              <a:t>软件维护的特点</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574127" y="2557690"/>
            <a:ext cx="7713337" cy="2584450"/>
          </a:xfrm>
          <a:prstGeom prst="rect">
            <a:avLst/>
          </a:prstGeom>
          <a:noFill/>
        </p:spPr>
        <p:txBody>
          <a:bodyPr wrap="square" rtlCol="0">
            <a:spAutoFit/>
          </a:bodyPr>
          <a:lstStyle/>
          <a:p>
            <a:r>
              <a:rPr lang="en-US" altLang="zh-CN" sz="5400" b="1" dirty="0">
                <a:solidFill>
                  <a:schemeClr val="bg1"/>
                </a:solidFill>
              </a:rPr>
              <a:t>Part 03</a:t>
            </a:r>
            <a:endParaRPr lang="en-US" altLang="zh-CN" sz="5400" b="1" dirty="0">
              <a:solidFill>
                <a:schemeClr val="bg1"/>
              </a:solidFill>
            </a:endParaRPr>
          </a:p>
          <a:p>
            <a:r>
              <a:rPr lang="zh-CN" altLang="en-US" sz="5400" dirty="0">
                <a:solidFill>
                  <a:schemeClr val="bg1"/>
                </a:solidFill>
              </a:rPr>
              <a:t>后记</a:t>
            </a:r>
            <a:endParaRPr lang="zh-CN" altLang="en-US" sz="5400" dirty="0">
              <a:solidFill>
                <a:schemeClr val="bg1"/>
              </a:solidFill>
            </a:endParaRPr>
          </a:p>
          <a:p>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1"/>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00298" y="1314323"/>
            <a:ext cx="10709563" cy="3415030"/>
          </a:xfrm>
          <a:prstGeom prst="rect">
            <a:avLst/>
          </a:prstGeom>
          <a:noFill/>
        </p:spPr>
        <p:txBody>
          <a:bodyPr wrap="square" rtlCol="0">
            <a:spAutoFit/>
          </a:bodyPr>
          <a:lstStyle/>
          <a:p>
            <a:pPr indent="571500" algn="just">
              <a:spcBef>
                <a:spcPct val="0"/>
              </a:spcBef>
            </a:pPr>
            <a:endParaRPr lang="en-US" altLang="zh-CN" b="1" dirty="0">
              <a:latin typeface="Times New Roman" panose="02020603050405020304" pitchFamily="18" charset="0"/>
            </a:endParaRPr>
          </a:p>
          <a:p>
            <a:pPr indent="571500" algn="just"/>
            <a:endParaRPr lang="en-US" altLang="zh-CN" b="1" dirty="0">
              <a:latin typeface="Times New Roman" panose="02020603050405020304" pitchFamily="18" charset="0"/>
            </a:endParaRPr>
          </a:p>
          <a:p>
            <a:pPr indent="571500" algn="just"/>
            <a:r>
              <a:rPr lang="zh-CN" altLang="en-US" sz="2400" b="1" dirty="0">
                <a:solidFill>
                  <a:schemeClr val="accent2"/>
                </a:solidFill>
                <a:latin typeface="Times New Roman" panose="02020603050405020304" pitchFamily="18" charset="0"/>
              </a:rPr>
              <a:t>参考资料</a:t>
            </a:r>
            <a:r>
              <a:rPr lang="zh-CN" altLang="en-US" sz="2400" b="1" dirty="0">
                <a:latin typeface="Times New Roman" panose="02020603050405020304" pitchFamily="18" charset="0"/>
              </a:rPr>
              <a:t>：</a:t>
            </a:r>
            <a:endParaRPr lang="zh-CN" altLang="en-US" sz="2400" b="1" dirty="0">
              <a:latin typeface="Times New Roman" panose="02020603050405020304" pitchFamily="18" charset="0"/>
            </a:endParaRPr>
          </a:p>
          <a:p>
            <a:pPr indent="571500">
              <a:spcBef>
                <a:spcPct val="0"/>
              </a:spcBef>
            </a:pPr>
            <a:endParaRPr lang="en-US" altLang="zh-CN" sz="2400" dirty="0" smtClean="0">
              <a:sym typeface="+mn-ea"/>
            </a:endParaRPr>
          </a:p>
          <a:p>
            <a:pPr indent="571500">
              <a:spcBef>
                <a:spcPct val="0"/>
              </a:spcBef>
            </a:pPr>
            <a:endParaRPr lang="en-US" altLang="zh-CN" sz="2400" dirty="0" smtClean="0">
              <a:sym typeface="+mn-ea"/>
            </a:endParaRPr>
          </a:p>
          <a:p>
            <a:pPr indent="571500">
              <a:spcBef>
                <a:spcPct val="0"/>
              </a:spcBef>
            </a:pPr>
            <a:r>
              <a:rPr lang="en-US" altLang="zh-CN" sz="2400" dirty="0" smtClean="0">
                <a:sym typeface="+mn-ea"/>
              </a:rPr>
              <a:t>[1]</a:t>
            </a:r>
            <a:r>
              <a:rPr lang="zh-CN" altLang="en-US" sz="2400" dirty="0" smtClean="0">
                <a:sym typeface="+mn-ea"/>
              </a:rPr>
              <a:t>张海藩</a:t>
            </a:r>
            <a:r>
              <a:rPr lang="zh-CN" altLang="en-US" sz="2400" dirty="0">
                <a:sym typeface="+mn-ea"/>
              </a:rPr>
              <a:t>，牟永敏</a:t>
            </a:r>
            <a:r>
              <a:rPr lang="en-US" altLang="zh-CN" sz="2400" dirty="0">
                <a:sym typeface="+mn-ea"/>
              </a:rPr>
              <a:t>. 《</a:t>
            </a:r>
            <a:r>
              <a:rPr lang="zh-CN" altLang="en-US" sz="2400" dirty="0">
                <a:sym typeface="+mn-ea"/>
              </a:rPr>
              <a:t>软件工程导论（第</a:t>
            </a:r>
            <a:r>
              <a:rPr lang="en-US" altLang="zh-CN" sz="2400" dirty="0">
                <a:sym typeface="+mn-ea"/>
              </a:rPr>
              <a:t>6</a:t>
            </a:r>
            <a:r>
              <a:rPr lang="zh-CN" altLang="en-US" sz="2400" dirty="0">
                <a:sym typeface="+mn-ea"/>
              </a:rPr>
              <a:t>版）</a:t>
            </a:r>
            <a:r>
              <a:rPr lang="en-US" altLang="zh-CN" sz="2400" dirty="0">
                <a:sym typeface="+mn-ea"/>
              </a:rPr>
              <a:t>》. </a:t>
            </a:r>
            <a:r>
              <a:rPr lang="zh-CN" altLang="en-US" sz="2400" dirty="0" smtClean="0">
                <a:sym typeface="+mn-ea"/>
              </a:rPr>
              <a:t>出版社：清华大学出版社</a:t>
            </a:r>
            <a:r>
              <a:rPr lang="zh-CN" altLang="en-US" sz="2400" dirty="0">
                <a:sym typeface="+mn-ea"/>
              </a:rPr>
              <a:t>，</a:t>
            </a:r>
            <a:r>
              <a:rPr lang="en-US" altLang="zh-CN" sz="2400" dirty="0" smtClean="0">
                <a:sym typeface="+mn-ea"/>
              </a:rPr>
              <a:t>2013</a:t>
            </a:r>
            <a:endParaRPr lang="en-US" altLang="zh-CN" sz="2400" dirty="0" smtClean="0"/>
          </a:p>
          <a:p>
            <a:pPr indent="571500">
              <a:spcBef>
                <a:spcPct val="0"/>
              </a:spcBef>
            </a:pPr>
            <a:r>
              <a:rPr lang="en-US" altLang="zh-CN" sz="2400" dirty="0" smtClean="0">
                <a:sym typeface="+mn-ea"/>
              </a:rPr>
              <a:t>[2]</a:t>
            </a:r>
            <a:r>
              <a:rPr lang="zh-CN" altLang="en-US" sz="2400" dirty="0" smtClean="0">
                <a:sym typeface="+mn-ea"/>
              </a:rPr>
              <a:t>百度百科</a:t>
            </a:r>
            <a:r>
              <a:rPr lang="en-US" altLang="zh-CN" sz="2400" dirty="0" smtClean="0">
                <a:sym typeface="+mn-ea"/>
              </a:rPr>
              <a:t>——</a:t>
            </a:r>
            <a:r>
              <a:rPr lang="zh-CN" altLang="en-US" sz="2400" dirty="0" smtClean="0">
                <a:sym typeface="+mn-ea"/>
                <a:hlinkClick r:id="rId1"/>
              </a:rPr>
              <a:t>软件维护</a:t>
            </a:r>
            <a:endParaRPr lang="zh-CN" altLang="en-US" sz="2400" b="1" dirty="0">
              <a:latin typeface="Times New Roman" panose="02020603050405020304" pitchFamily="18" charset="0"/>
            </a:endParaRPr>
          </a:p>
          <a:p>
            <a:pPr indent="571500" algn="just">
              <a:spcBef>
                <a:spcPct val="0"/>
              </a:spcBef>
            </a:pPr>
            <a:endParaRPr lang="zh-CN" altLang="en-US" b="1" dirty="0">
              <a:latin typeface="Times New Roman" panose="02020603050405020304" pitchFamily="18" charset="0"/>
            </a:endParaRPr>
          </a:p>
          <a:p>
            <a:endParaRPr lang="zh-CN" altLang="en-US" dirty="0"/>
          </a:p>
        </p:txBody>
      </p:sp>
      <p:sp>
        <p:nvSpPr>
          <p:cNvPr id="8" name="文本框 7"/>
          <p:cNvSpPr txBox="1"/>
          <p:nvPr/>
        </p:nvSpPr>
        <p:spPr>
          <a:xfrm>
            <a:off x="785794" y="402923"/>
            <a:ext cx="865206" cy="706755"/>
          </a:xfrm>
          <a:prstGeom prst="rect">
            <a:avLst/>
          </a:prstGeom>
          <a:noFill/>
        </p:spPr>
        <p:txBody>
          <a:bodyPr wrap="square" rtlCol="0">
            <a:spAutoFit/>
          </a:bodyPr>
          <a:p>
            <a:r>
              <a:rPr lang="en-US" altLang="zh-CN" sz="4000" b="1" u="sng" dirty="0">
                <a:solidFill>
                  <a:srgbClr val="1A9895"/>
                </a:solidFill>
              </a:rPr>
              <a:t>03</a:t>
            </a:r>
            <a:endParaRPr lang="zh-CN" altLang="en-US" sz="4000" u="sng" dirty="0">
              <a:solidFill>
                <a:srgbClr val="1A9895"/>
              </a:solidFill>
            </a:endParaRPr>
          </a:p>
        </p:txBody>
      </p:sp>
      <p:sp>
        <p:nvSpPr>
          <p:cNvPr id="9" name="矩形 8"/>
          <p:cNvSpPr/>
          <p:nvPr/>
        </p:nvSpPr>
        <p:spPr>
          <a:xfrm>
            <a:off x="1651000" y="433700"/>
            <a:ext cx="4692650" cy="706755"/>
          </a:xfrm>
          <a:prstGeom prst="rect">
            <a:avLst/>
          </a:prstGeom>
        </p:spPr>
        <p:txBody>
          <a:bodyPr wrap="square">
            <a:spAutoFit/>
          </a:bodyPr>
          <a:p>
            <a:r>
              <a:rPr lang="en-US" altLang="zh-CN" sz="2000" dirty="0"/>
              <a:t>Part Three</a:t>
            </a:r>
            <a:endParaRPr lang="en-US" altLang="zh-CN" sz="2000" dirty="0"/>
          </a:p>
          <a:p>
            <a:r>
              <a:rPr lang="zh-CN" altLang="en-US" sz="2000" dirty="0"/>
              <a:t>后记</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A9895"/>
        </a:solidFill>
        <a:effectLst/>
      </p:bgPr>
    </p:bg>
    <p:spTree>
      <p:nvGrpSpPr>
        <p:cNvPr id="1" name=""/>
        <p:cNvGrpSpPr/>
        <p:nvPr/>
      </p:nvGrpSpPr>
      <p:grpSpPr>
        <a:xfrm>
          <a:off x="0" y="0"/>
          <a:ext cx="0" cy="0"/>
          <a:chOff x="0" y="0"/>
          <a:chExt cx="0" cy="0"/>
        </a:xfrm>
      </p:grpSpPr>
      <p:sp>
        <p:nvSpPr>
          <p:cNvPr id="11" name="矩形 10"/>
          <p:cNvSpPr/>
          <p:nvPr/>
        </p:nvSpPr>
        <p:spPr>
          <a:xfrm>
            <a:off x="2250909" y="1888057"/>
            <a:ext cx="1415772" cy="830997"/>
          </a:xfrm>
          <a:prstGeom prst="rect">
            <a:avLst/>
          </a:prstGeom>
        </p:spPr>
        <p:txBody>
          <a:bodyPr wrap="none">
            <a:spAutoFit/>
          </a:bodyPr>
          <a:lstStyle/>
          <a:p>
            <a:pPr algn="ctr"/>
            <a:r>
              <a:rPr lang="zh-CN" altLang="en-US" sz="4800" b="1" dirty="0">
                <a:solidFill>
                  <a:schemeClr val="bg1"/>
                </a:solidFill>
                <a:latin typeface="+mj-lt"/>
              </a:rPr>
              <a:t>目录</a:t>
            </a:r>
            <a:endParaRPr lang="en-US" altLang="zh-CN" sz="4800" b="1" dirty="0">
              <a:solidFill>
                <a:schemeClr val="bg1"/>
              </a:solidFill>
              <a:latin typeface="+mj-lt"/>
            </a:endParaRPr>
          </a:p>
        </p:txBody>
      </p:sp>
      <p:sp>
        <p:nvSpPr>
          <p:cNvPr id="24" name="文本框 23"/>
          <p:cNvSpPr txBox="1"/>
          <p:nvPr/>
        </p:nvSpPr>
        <p:spPr>
          <a:xfrm>
            <a:off x="2197569" y="3018825"/>
            <a:ext cx="3898431" cy="398780"/>
          </a:xfrm>
          <a:prstGeom prst="rect">
            <a:avLst/>
          </a:prstGeom>
          <a:noFill/>
        </p:spPr>
        <p:txBody>
          <a:bodyPr wrap="square" rtlCol="0">
            <a:spAutoFit/>
          </a:bodyPr>
          <a:lstStyle/>
          <a:p>
            <a:r>
              <a:rPr lang="en-US" altLang="zh-CN" sz="2000" dirty="0"/>
              <a:t>01</a:t>
            </a:r>
            <a:r>
              <a:rPr lang="zh-CN" altLang="en-US" sz="2000" dirty="0"/>
              <a:t>软件维护的定义</a:t>
            </a:r>
            <a:endParaRPr lang="zh-CN" altLang="en-US" sz="2000" dirty="0"/>
          </a:p>
        </p:txBody>
      </p:sp>
      <p:sp>
        <p:nvSpPr>
          <p:cNvPr id="25" name="文本框 24"/>
          <p:cNvSpPr txBox="1"/>
          <p:nvPr/>
        </p:nvSpPr>
        <p:spPr>
          <a:xfrm>
            <a:off x="2197569" y="3521988"/>
            <a:ext cx="2259330" cy="398780"/>
          </a:xfrm>
          <a:prstGeom prst="rect">
            <a:avLst/>
          </a:prstGeom>
          <a:noFill/>
        </p:spPr>
        <p:txBody>
          <a:bodyPr wrap="none" rtlCol="0">
            <a:spAutoFit/>
          </a:bodyPr>
          <a:lstStyle/>
          <a:p>
            <a:r>
              <a:rPr lang="en-US" altLang="zh-CN" sz="2000" dirty="0"/>
              <a:t>02</a:t>
            </a:r>
            <a:r>
              <a:rPr lang="zh-CN" altLang="en-US" sz="2000" dirty="0"/>
              <a:t>软件维护的特点</a:t>
            </a:r>
            <a:endParaRPr lang="zh-CN" altLang="en-US" sz="2000" dirty="0"/>
          </a:p>
        </p:txBody>
      </p:sp>
      <p:cxnSp>
        <p:nvCxnSpPr>
          <p:cNvPr id="47" name="直接连接符 46"/>
          <p:cNvCxnSpPr/>
          <p:nvPr/>
        </p:nvCxnSpPr>
        <p:spPr>
          <a:xfrm>
            <a:off x="2260407" y="2820974"/>
            <a:ext cx="204046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197568" y="4021833"/>
            <a:ext cx="989330" cy="398780"/>
          </a:xfrm>
          <a:prstGeom prst="rect">
            <a:avLst/>
          </a:prstGeom>
          <a:noFill/>
        </p:spPr>
        <p:txBody>
          <a:bodyPr wrap="none" rtlCol="0">
            <a:spAutoFit/>
          </a:bodyPr>
          <a:lstStyle/>
          <a:p>
            <a:r>
              <a:rPr lang="en-US" altLang="zh-CN" sz="2000" dirty="0"/>
              <a:t>03</a:t>
            </a:r>
            <a:r>
              <a:rPr lang="zh-CN" altLang="en-US" sz="2000" dirty="0"/>
              <a:t>后记</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9867" y="2999057"/>
            <a:ext cx="1571914" cy="923330"/>
          </a:xfrm>
          <a:prstGeom prst="rect">
            <a:avLst/>
          </a:prstGeom>
          <a:noFill/>
        </p:spPr>
        <p:txBody>
          <a:bodyPr wrap="square" rtlCol="0">
            <a:spAutoFit/>
          </a:bodyPr>
          <a:lstStyle/>
          <a:p>
            <a:r>
              <a:rPr lang="zh-CN" altLang="en-US" sz="5400" dirty="0">
                <a:solidFill>
                  <a:schemeClr val="bg1"/>
                </a:solidFill>
              </a:rPr>
              <a:t>谢谢</a:t>
            </a:r>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574127" y="2557690"/>
            <a:ext cx="7713337" cy="2584450"/>
          </a:xfrm>
          <a:prstGeom prst="rect">
            <a:avLst/>
          </a:prstGeom>
          <a:noFill/>
        </p:spPr>
        <p:txBody>
          <a:bodyPr wrap="square" rtlCol="0">
            <a:spAutoFit/>
          </a:bodyPr>
          <a:lstStyle/>
          <a:p>
            <a:r>
              <a:rPr lang="en-US" altLang="zh-CN" sz="5400" b="1" dirty="0">
                <a:solidFill>
                  <a:schemeClr val="bg1"/>
                </a:solidFill>
              </a:rPr>
              <a:t>Part 01</a:t>
            </a:r>
            <a:endParaRPr lang="en-US" altLang="zh-CN" sz="5400" b="1" dirty="0">
              <a:solidFill>
                <a:schemeClr val="bg1"/>
              </a:solidFill>
            </a:endParaRPr>
          </a:p>
          <a:p>
            <a:r>
              <a:rPr lang="zh-CN" altLang="en-US" sz="5400" dirty="0">
                <a:solidFill>
                  <a:schemeClr val="bg1"/>
                </a:solidFill>
              </a:rPr>
              <a:t>软件维护的定义</a:t>
            </a:r>
            <a:endParaRPr lang="zh-CN" altLang="en-US" sz="5400" dirty="0">
              <a:solidFill>
                <a:schemeClr val="bg1"/>
              </a:solidFill>
            </a:endParaRPr>
          </a:p>
          <a:p>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1"/>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6755"/>
          </a:xfrm>
          <a:prstGeom prst="rect">
            <a:avLst/>
          </a:prstGeom>
        </p:spPr>
        <p:txBody>
          <a:bodyPr wrap="square">
            <a:spAutoFit/>
          </a:bodyPr>
          <a:lstStyle/>
          <a:p>
            <a:r>
              <a:rPr lang="en-US" altLang="zh-CN" sz="2000" dirty="0"/>
              <a:t>Part One</a:t>
            </a:r>
            <a:endParaRPr lang="en-US" altLang="zh-CN" sz="2000" dirty="0"/>
          </a:p>
          <a:p>
            <a:r>
              <a:rPr lang="zh-CN" altLang="en-US" sz="2000" dirty="0"/>
              <a:t>软件维护的定义</a:t>
            </a:r>
            <a:endParaRPr lang="zh-CN" altLang="en-US" sz="2000" dirty="0"/>
          </a:p>
        </p:txBody>
      </p:sp>
      <p:sp>
        <p:nvSpPr>
          <p:cNvPr id="7" name="文本框 6"/>
          <p:cNvSpPr txBox="1"/>
          <p:nvPr/>
        </p:nvSpPr>
        <p:spPr>
          <a:xfrm>
            <a:off x="703166" y="1655182"/>
            <a:ext cx="10786613" cy="2491740"/>
          </a:xfrm>
          <a:prstGeom prst="rect">
            <a:avLst/>
          </a:prstGeom>
          <a:noFill/>
        </p:spPr>
        <p:txBody>
          <a:bodyPr wrap="square" rtlCol="0">
            <a:spAutoFit/>
          </a:bodyPr>
          <a:lstStyle/>
          <a:p>
            <a:pPr algn="ctr"/>
            <a:r>
              <a:rPr lang="zh-CN" altLang="en-US" sz="3600" b="1" dirty="0">
                <a:solidFill>
                  <a:srgbClr val="CC3300"/>
                </a:solidFill>
                <a:latin typeface="Times New Roman" panose="02020603050405020304" pitchFamily="18" charset="0"/>
              </a:rPr>
              <a:t>提问</a:t>
            </a:r>
            <a:endParaRPr lang="zh-CN" altLang="en-US" sz="2000" b="1" dirty="0">
              <a:solidFill>
                <a:srgbClr val="CC3300"/>
              </a:solidFill>
              <a:latin typeface="Times New Roman" panose="02020603050405020304" pitchFamily="18" charset="0"/>
            </a:endParaRPr>
          </a:p>
          <a:p>
            <a:pPr algn="ctr"/>
            <a:endParaRPr lang="zh-CN" altLang="en-US" sz="2000" b="1" dirty="0">
              <a:solidFill>
                <a:srgbClr val="CC3300"/>
              </a:solidFill>
              <a:latin typeface="Times New Roman" panose="02020603050405020304" pitchFamily="18" charset="0"/>
            </a:endParaRPr>
          </a:p>
          <a:p>
            <a:pPr algn="ctr"/>
            <a:endParaRPr lang="zh-CN" altLang="en-US" sz="2000" b="1" dirty="0">
              <a:solidFill>
                <a:srgbClr val="CC3300"/>
              </a:solidFill>
              <a:latin typeface="Times New Roman" panose="02020603050405020304" pitchFamily="18" charset="0"/>
            </a:endParaRPr>
          </a:p>
          <a:p>
            <a:pPr algn="ctr"/>
            <a:endParaRPr lang="zh-CN" altLang="en-US" sz="2000" b="1" dirty="0">
              <a:solidFill>
                <a:srgbClr val="CC3300"/>
              </a:solidFill>
              <a:latin typeface="Times New Roman" panose="02020603050405020304" pitchFamily="18" charset="0"/>
            </a:endParaRPr>
          </a:p>
          <a:p>
            <a:pPr algn="ctr"/>
            <a:endParaRPr lang="zh-CN" altLang="en-US" sz="2000" b="1" dirty="0">
              <a:solidFill>
                <a:srgbClr val="CC3300"/>
              </a:solidFill>
              <a:latin typeface="Times New Roman" panose="02020603050405020304" pitchFamily="18" charset="0"/>
            </a:endParaRPr>
          </a:p>
          <a:p>
            <a:pPr algn="ctr"/>
            <a:r>
              <a:rPr lang="zh-CN" altLang="en-US" sz="2000" b="1" dirty="0">
                <a:solidFill>
                  <a:srgbClr val="CC3300"/>
                </a:solidFill>
                <a:latin typeface="Times New Roman" panose="02020603050405020304" pitchFamily="18" charset="0"/>
              </a:rPr>
              <a:t>软件工程的主要目的是什么，可以从哪三个方面来回答？</a:t>
            </a:r>
            <a:endParaRPr lang="zh-CN" altLang="en-US" sz="2000" b="1" dirty="0">
              <a:solidFill>
                <a:srgbClr val="CC3300"/>
              </a:solidFill>
              <a:latin typeface="Times New Roman" panose="02020603050405020304" pitchFamily="18" charset="0"/>
            </a:endParaRPr>
          </a:p>
          <a:p>
            <a:endParaRPr lang="zh-CN" altLang="en-US" sz="2000" b="1" dirty="0">
              <a:solidFill>
                <a:srgbClr val="CC3300"/>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3166" y="1688837"/>
            <a:ext cx="10786613" cy="2922905"/>
          </a:xfrm>
          <a:prstGeom prst="rect">
            <a:avLst/>
          </a:prstGeom>
          <a:noFill/>
        </p:spPr>
        <p:txBody>
          <a:bodyPr wrap="square" rtlCol="0">
            <a:spAutoFit/>
          </a:bodyPr>
          <a:lstStyle/>
          <a:p>
            <a:pPr algn="ctr"/>
            <a:r>
              <a:rPr lang="zh-CN" altLang="en-US" sz="3600" b="1" dirty="0">
                <a:solidFill>
                  <a:srgbClr val="CC3300"/>
                </a:solidFill>
                <a:latin typeface="Times New Roman" panose="02020603050405020304" pitchFamily="18" charset="0"/>
              </a:rPr>
              <a:t>答案：</a:t>
            </a:r>
            <a:endParaRPr lang="zh-CN" altLang="en-US" sz="3600" b="1" dirty="0">
              <a:solidFill>
                <a:srgbClr val="CC3300"/>
              </a:solidFill>
              <a:latin typeface="Times New Roman" panose="02020603050405020304" pitchFamily="18" charset="0"/>
            </a:endParaRPr>
          </a:p>
          <a:p>
            <a:pPr algn="ctr"/>
            <a:endParaRPr lang="zh-CN" altLang="en-US" sz="3200" b="1" dirty="0">
              <a:sym typeface="+mn-ea"/>
            </a:endParaRPr>
          </a:p>
          <a:p>
            <a:pPr algn="ctr"/>
            <a:r>
              <a:rPr lang="zh-CN" altLang="en-US" sz="3200" b="1" dirty="0">
                <a:sym typeface="+mn-ea"/>
              </a:rPr>
              <a:t>1、提高软件的可维护性</a:t>
            </a:r>
            <a:endParaRPr lang="zh-CN" altLang="en-US" sz="3200" b="1" dirty="0"/>
          </a:p>
          <a:p>
            <a:pPr indent="571500" algn="ctr">
              <a:buClrTx/>
              <a:buSzTx/>
              <a:buFont typeface="Arial" panose="020B0604020202020204" pitchFamily="34" charset="0"/>
              <a:buNone/>
            </a:pPr>
            <a:r>
              <a:rPr lang="zh-CN" altLang="en-US" sz="3200" b="1" dirty="0">
                <a:sym typeface="+mn-ea"/>
              </a:rPr>
              <a:t>         2、减少软件维护所需要的工作量</a:t>
            </a:r>
            <a:endParaRPr lang="zh-CN" altLang="en-US" sz="3200" b="1" dirty="0">
              <a:sym typeface="+mn-ea"/>
            </a:endParaRPr>
          </a:p>
          <a:p>
            <a:pPr indent="571500" algn="ctr">
              <a:buClrTx/>
              <a:buSzTx/>
              <a:buFont typeface="Arial" panose="020B0604020202020204" pitchFamily="34" charset="0"/>
              <a:buNone/>
            </a:pPr>
            <a:r>
              <a:rPr lang="zh-CN" altLang="en-US" sz="3200" b="1" dirty="0">
                <a:sym typeface="+mn-ea"/>
              </a:rPr>
              <a:t>  3、降低软件系统的总成本。</a:t>
            </a:r>
            <a:endParaRPr lang="zh-CN" altLang="en-US" sz="2000" b="1" dirty="0"/>
          </a:p>
          <a:p>
            <a:endParaRPr lang="zh-CN" altLang="en-US" sz="2000" b="1" dirty="0">
              <a:solidFill>
                <a:srgbClr val="CC3300"/>
              </a:solidFill>
              <a:latin typeface="Times New Roman" panose="02020603050405020304" pitchFamily="18" charset="0"/>
            </a:endParaRPr>
          </a:p>
        </p:txBody>
      </p:sp>
      <p:sp>
        <p:nvSpPr>
          <p:cNvPr id="4" name="文本框 3"/>
          <p:cNvSpPr txBox="1"/>
          <p:nvPr/>
        </p:nvSpPr>
        <p:spPr>
          <a:xfrm>
            <a:off x="785794" y="402923"/>
            <a:ext cx="865206" cy="706755"/>
          </a:xfrm>
          <a:prstGeom prst="rect">
            <a:avLst/>
          </a:prstGeom>
          <a:noFill/>
        </p:spPr>
        <p:txBody>
          <a:bodyPr wrap="square" rtlCol="0">
            <a:spAutoFit/>
          </a:bodyPr>
          <a:p>
            <a:r>
              <a:rPr lang="en-US" altLang="zh-CN" sz="4000" b="1" u="sng" dirty="0">
                <a:solidFill>
                  <a:srgbClr val="1A9895"/>
                </a:solidFill>
              </a:rPr>
              <a:t>01</a:t>
            </a:r>
            <a:endParaRPr lang="zh-CN" altLang="en-US" sz="4000" u="sng" dirty="0">
              <a:solidFill>
                <a:srgbClr val="1A9895"/>
              </a:solidFill>
            </a:endParaRPr>
          </a:p>
        </p:txBody>
      </p:sp>
      <p:sp>
        <p:nvSpPr>
          <p:cNvPr id="5" name="矩形 4"/>
          <p:cNvSpPr/>
          <p:nvPr/>
        </p:nvSpPr>
        <p:spPr>
          <a:xfrm>
            <a:off x="1651000" y="433700"/>
            <a:ext cx="4692650" cy="706755"/>
          </a:xfrm>
          <a:prstGeom prst="rect">
            <a:avLst/>
          </a:prstGeom>
        </p:spPr>
        <p:txBody>
          <a:bodyPr wrap="square">
            <a:spAutoFit/>
          </a:bodyPr>
          <a:p>
            <a:r>
              <a:rPr lang="en-US" altLang="zh-CN" sz="2000" dirty="0"/>
              <a:t>Part One</a:t>
            </a:r>
            <a:endParaRPr lang="en-US" altLang="zh-CN" sz="2000" dirty="0"/>
          </a:p>
          <a:p>
            <a:r>
              <a:rPr lang="zh-CN" altLang="en-US" sz="2000" dirty="0"/>
              <a:t>软件维护的定义</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202526" y="1915532"/>
            <a:ext cx="10786613" cy="398780"/>
          </a:xfrm>
          <a:prstGeom prst="rect">
            <a:avLst/>
          </a:prstGeom>
          <a:noFill/>
        </p:spPr>
        <p:txBody>
          <a:bodyPr wrap="square" rtlCol="0">
            <a:spAutoFit/>
          </a:bodyPr>
          <a:lstStyle/>
          <a:p>
            <a:r>
              <a:rPr lang="zh-CN" altLang="en-US" sz="2000" b="1" dirty="0">
                <a:solidFill>
                  <a:srgbClr val="CC3300"/>
                </a:solidFill>
                <a:latin typeface="Times New Roman" panose="02020603050405020304" pitchFamily="18" charset="0"/>
              </a:rPr>
              <a:t>软件维护的开始阶段及其基本任务：</a:t>
            </a:r>
            <a:endParaRPr lang="zh-CN" altLang="en-US" sz="2000" b="1" dirty="0">
              <a:solidFill>
                <a:srgbClr val="CC3300"/>
              </a:solidFill>
              <a:latin typeface="Times New Roman" panose="02020603050405020304" pitchFamily="18" charset="0"/>
            </a:endParaRPr>
          </a:p>
        </p:txBody>
      </p:sp>
      <p:sp>
        <p:nvSpPr>
          <p:cNvPr id="8" name="文本框 7"/>
          <p:cNvSpPr txBox="1"/>
          <p:nvPr/>
        </p:nvSpPr>
        <p:spPr>
          <a:xfrm>
            <a:off x="440055" y="2694940"/>
            <a:ext cx="10561320" cy="1322070"/>
          </a:xfrm>
          <a:prstGeom prst="rect">
            <a:avLst/>
          </a:prstGeom>
          <a:noFill/>
        </p:spPr>
        <p:txBody>
          <a:bodyPr wrap="square" rtlCol="0">
            <a:spAutoFit/>
          </a:bodyPr>
          <a:lstStyle/>
          <a:p>
            <a:pPr lvl="0" indent="571500"/>
            <a:r>
              <a:rPr lang="zh-CN" altLang="en-US" sz="2000" b="1" dirty="0">
                <a:solidFill>
                  <a:schemeClr val="tx1"/>
                </a:solidFill>
                <a:sym typeface="+mn-ea"/>
              </a:rPr>
              <a:t>在软件产品被开发出来并交付用户使用之后，就进入了软件的运行维护阶段。这个阶段是软件生命周期的最后一个阶段，其基本任务是保证软件在一个相当长的时期能够正常运行。</a:t>
            </a:r>
            <a:endParaRPr lang="zh-CN" altLang="en-US" sz="2000" dirty="0">
              <a:solidFill>
                <a:schemeClr val="tx1"/>
              </a:solidFill>
              <a:latin typeface="微软雅黑 Light" panose="020B0502040204020203" pitchFamily="34" charset="-122"/>
              <a:ea typeface="微软雅黑 Light" panose="020B0502040204020203" pitchFamily="34" charset="-122"/>
            </a:endParaRPr>
          </a:p>
          <a:p>
            <a:pPr lvl="0" indent="571500"/>
            <a:endParaRPr lang="zh-CN" altLang="en-US" sz="2000" b="1" dirty="0"/>
          </a:p>
          <a:p>
            <a:endParaRPr lang="zh-CN" altLang="en-US" sz="2000" b="1" dirty="0">
              <a:latin typeface="Times New Roman" panose="02020603050405020304" pitchFamily="18" charset="0"/>
            </a:endParaRPr>
          </a:p>
        </p:txBody>
      </p:sp>
      <p:sp>
        <p:nvSpPr>
          <p:cNvPr id="9" name="文本框 8"/>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10" name="矩形 9"/>
          <p:cNvSpPr/>
          <p:nvPr/>
        </p:nvSpPr>
        <p:spPr>
          <a:xfrm>
            <a:off x="1651000" y="433700"/>
            <a:ext cx="4692650" cy="706755"/>
          </a:xfrm>
          <a:prstGeom prst="rect">
            <a:avLst/>
          </a:prstGeom>
        </p:spPr>
        <p:txBody>
          <a:bodyPr wrap="square">
            <a:spAutoFit/>
          </a:bodyPr>
          <a:lstStyle/>
          <a:p>
            <a:r>
              <a:rPr lang="en-US" altLang="zh-CN" sz="2000" dirty="0"/>
              <a:t>Part One</a:t>
            </a:r>
            <a:endParaRPr lang="en-US" altLang="zh-CN" sz="2000" dirty="0"/>
          </a:p>
          <a:p>
            <a:r>
              <a:rPr lang="zh-CN" altLang="en-US" sz="2000" dirty="0"/>
              <a:t>软件维护的定义</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概念</a:t>
            </a:r>
            <a:endParaRPr lang="zh-CN" altLang="zh-CN" sz="2400" b="1" dirty="0"/>
          </a:p>
        </p:txBody>
      </p:sp>
      <p:sp>
        <p:nvSpPr>
          <p:cNvPr id="7" name="文本框 6"/>
          <p:cNvSpPr txBox="1"/>
          <p:nvPr/>
        </p:nvSpPr>
        <p:spPr>
          <a:xfrm>
            <a:off x="584421" y="2085077"/>
            <a:ext cx="10786613" cy="400110"/>
          </a:xfrm>
          <a:prstGeom prst="rect">
            <a:avLst/>
          </a:prstGeom>
          <a:noFill/>
        </p:spPr>
        <p:txBody>
          <a:bodyPr wrap="square" rtlCol="0">
            <a:spAutoFit/>
          </a:bodyPr>
          <a:lstStyle/>
          <a:p>
            <a:r>
              <a:rPr lang="zh-CN" altLang="en-US" sz="2000" b="1" dirty="0">
                <a:solidFill>
                  <a:srgbClr val="CC3300"/>
                </a:solidFill>
                <a:latin typeface="Times New Roman" panose="02020603050405020304" pitchFamily="18" charset="0"/>
              </a:rPr>
              <a:t>软件维护</a:t>
            </a:r>
            <a:r>
              <a:rPr lang="zh-CN" altLang="en-US" sz="2000" b="1" dirty="0">
                <a:latin typeface="Times New Roman" panose="02020603050405020304" pitchFamily="18" charset="0"/>
              </a:rPr>
              <a:t>就是在软件已经交付使用之后，为了改正错误或满足新的需要而修改软件的过程。</a:t>
            </a:r>
            <a:endParaRPr lang="zh-CN" altLang="en-US" sz="2000" b="1" dirty="0">
              <a:latin typeface="Times New Roman" panose="02020603050405020304" pitchFamily="18" charset="0"/>
            </a:endParaRPr>
          </a:p>
        </p:txBody>
      </p:sp>
      <p:sp>
        <p:nvSpPr>
          <p:cNvPr id="6" name="文本框 5"/>
          <p:cNvSpPr txBox="1"/>
          <p:nvPr/>
        </p:nvSpPr>
        <p:spPr>
          <a:xfrm>
            <a:off x="584420" y="2801754"/>
            <a:ext cx="10392355" cy="461665"/>
          </a:xfrm>
          <a:prstGeom prst="rect">
            <a:avLst/>
          </a:prstGeom>
          <a:noFill/>
        </p:spPr>
        <p:txBody>
          <a:bodyPr wrap="square" rtlCol="0">
            <a:spAutoFit/>
          </a:bodyPr>
          <a:lstStyle/>
          <a:p>
            <a:r>
              <a:rPr lang="zh-CN" altLang="en-US" sz="2400" b="1" dirty="0"/>
              <a:t>维护的原因</a:t>
            </a:r>
            <a:endParaRPr lang="zh-CN" altLang="zh-CN" sz="2400" b="1" dirty="0"/>
          </a:p>
        </p:txBody>
      </p:sp>
      <p:sp>
        <p:nvSpPr>
          <p:cNvPr id="8" name="文本框 7"/>
          <p:cNvSpPr txBox="1"/>
          <p:nvPr/>
        </p:nvSpPr>
        <p:spPr>
          <a:xfrm>
            <a:off x="0" y="3429000"/>
            <a:ext cx="10786613" cy="1631216"/>
          </a:xfrm>
          <a:prstGeom prst="rect">
            <a:avLst/>
          </a:prstGeom>
          <a:noFill/>
        </p:spPr>
        <p:txBody>
          <a:bodyPr wrap="square" rtlCol="0">
            <a:spAutoFit/>
          </a:bodyPr>
          <a:lstStyle/>
          <a:p>
            <a:pPr lvl="0" indent="571500"/>
            <a:r>
              <a:rPr lang="zh-CN" altLang="en-US" sz="2000" b="1" dirty="0">
                <a:solidFill>
                  <a:srgbClr val="CC3300"/>
                </a:solidFill>
                <a:latin typeface="Times New Roman" panose="02020603050405020304" pitchFamily="18" charset="0"/>
              </a:rPr>
              <a:t>软件维护</a:t>
            </a:r>
            <a:r>
              <a:rPr lang="zh-CN" altLang="en-US" sz="2000" b="1" dirty="0"/>
              <a:t>一般来说，要求进行维护的原因大致有以下几种：</a:t>
            </a:r>
            <a:endParaRPr lang="zh-CN" altLang="en-US" sz="2000" b="1" dirty="0"/>
          </a:p>
          <a:p>
            <a:pPr lvl="0" indent="571500"/>
            <a:r>
              <a:rPr lang="zh-CN" altLang="en-US" sz="2000" b="1" dirty="0"/>
              <a:t>（</a:t>
            </a:r>
            <a:r>
              <a:rPr lang="en-US" altLang="zh-CN" sz="2000" b="1" dirty="0"/>
              <a:t>1</a:t>
            </a:r>
            <a:r>
              <a:rPr lang="zh-CN" altLang="en-US" sz="2000" b="1" dirty="0"/>
              <a:t>）改正程序中的错误和缺陷。</a:t>
            </a:r>
            <a:endParaRPr lang="zh-CN" altLang="en-US" sz="2000" b="1" dirty="0"/>
          </a:p>
          <a:p>
            <a:pPr lvl="0" indent="571500"/>
            <a:r>
              <a:rPr lang="zh-CN" altLang="en-US" sz="2000" b="1" dirty="0"/>
              <a:t>（</a:t>
            </a:r>
            <a:r>
              <a:rPr lang="en-US" altLang="zh-CN" sz="2000" b="1" dirty="0"/>
              <a:t>2</a:t>
            </a:r>
            <a:r>
              <a:rPr lang="zh-CN" altLang="en-US" sz="2000" b="1" dirty="0"/>
              <a:t>）改进设计以适应新的软、硬件环境。</a:t>
            </a:r>
            <a:endParaRPr lang="zh-CN" altLang="en-US" sz="2000" b="1" dirty="0"/>
          </a:p>
          <a:p>
            <a:pPr lvl="0" indent="571500"/>
            <a:r>
              <a:rPr lang="zh-CN" altLang="en-US" sz="2000" b="1" dirty="0"/>
              <a:t>（</a:t>
            </a:r>
            <a:r>
              <a:rPr lang="en-US" altLang="zh-CN" sz="2000" b="1" dirty="0"/>
              <a:t>3</a:t>
            </a:r>
            <a:r>
              <a:rPr lang="zh-CN" altLang="en-US" sz="2000" b="1" dirty="0"/>
              <a:t>）增加新的应用范围。</a:t>
            </a:r>
            <a:endParaRPr lang="zh-CN" altLang="en-US" sz="2000" b="1" dirty="0"/>
          </a:p>
          <a:p>
            <a:endParaRPr lang="zh-CN" altLang="en-US" sz="2000" b="1" dirty="0">
              <a:latin typeface="Times New Roman" panose="02020603050405020304" pitchFamily="18" charset="0"/>
            </a:endParaRPr>
          </a:p>
        </p:txBody>
      </p:sp>
      <p:sp>
        <p:nvSpPr>
          <p:cNvPr id="4" name="文本框 3"/>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5" name="矩形 4"/>
          <p:cNvSpPr/>
          <p:nvPr/>
        </p:nvSpPr>
        <p:spPr>
          <a:xfrm>
            <a:off x="1651000" y="433700"/>
            <a:ext cx="4692650" cy="706755"/>
          </a:xfrm>
          <a:prstGeom prst="rect">
            <a:avLst/>
          </a:prstGeom>
        </p:spPr>
        <p:txBody>
          <a:bodyPr wrap="square">
            <a:spAutoFit/>
          </a:bodyPr>
          <a:lstStyle/>
          <a:p>
            <a:r>
              <a:rPr lang="en-US" altLang="zh-CN" sz="2000" dirty="0"/>
              <a:t>Part One</a:t>
            </a:r>
            <a:endParaRPr lang="en-US" altLang="zh-CN" sz="2000" dirty="0"/>
          </a:p>
          <a:p>
            <a:r>
              <a:rPr lang="zh-CN" altLang="en-US" sz="2000" dirty="0"/>
              <a:t>软件维护的定义</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软件维护的类别</a:t>
            </a:r>
            <a:endParaRPr lang="zh-CN" altLang="zh-CN" sz="2400" b="1" dirty="0"/>
          </a:p>
        </p:txBody>
      </p:sp>
      <p:sp>
        <p:nvSpPr>
          <p:cNvPr id="8" name="文本框 7"/>
          <p:cNvSpPr txBox="1"/>
          <p:nvPr/>
        </p:nvSpPr>
        <p:spPr>
          <a:xfrm>
            <a:off x="567203" y="2118657"/>
            <a:ext cx="11057594" cy="3784600"/>
          </a:xfrm>
          <a:prstGeom prst="rect">
            <a:avLst/>
          </a:prstGeom>
          <a:noFill/>
        </p:spPr>
        <p:txBody>
          <a:bodyPr wrap="square" rtlCol="0">
            <a:spAutoFit/>
          </a:bodyPr>
          <a:lstStyle/>
          <a:p>
            <a:pPr lvl="0" indent="571500" algn="just"/>
            <a:r>
              <a:rPr lang="en-US" altLang="zh-CN" sz="2000" b="1" dirty="0"/>
              <a:t>1)</a:t>
            </a:r>
            <a:r>
              <a:rPr lang="zh-CN" altLang="en-US" sz="2000" b="1" dirty="0"/>
              <a:t>改正性维护</a:t>
            </a:r>
            <a:endParaRPr lang="zh-CN" altLang="en-US" sz="2000" b="1" dirty="0"/>
          </a:p>
          <a:p>
            <a:pPr lvl="0" indent="571500" algn="just"/>
            <a:r>
              <a:rPr lang="zh-CN" altLang="en-US" sz="2000" dirty="0" smtClean="0">
                <a:sym typeface="+mn-ea"/>
              </a:rPr>
              <a:t>因为</a:t>
            </a:r>
            <a:r>
              <a:rPr lang="zh-CN" altLang="en-US" sz="2000" u="sng" dirty="0" smtClean="0">
                <a:solidFill>
                  <a:schemeClr val="accent2">
                    <a:lumMod val="75000"/>
                  </a:schemeClr>
                </a:solidFill>
                <a:sym typeface="+mn-ea"/>
              </a:rPr>
              <a:t>软件测试</a:t>
            </a:r>
            <a:r>
              <a:rPr lang="zh-CN" altLang="en-US" sz="2000" dirty="0" smtClean="0">
                <a:sym typeface="+mn-ea"/>
              </a:rPr>
              <a:t>的过程中不可能</a:t>
            </a:r>
            <a:r>
              <a:rPr lang="zh-CN" altLang="en-US" sz="2000" dirty="0">
                <a:sym typeface="+mn-ea"/>
              </a:rPr>
              <a:t>暴露出一</a:t>
            </a:r>
            <a:r>
              <a:rPr lang="zh-CN" altLang="en-US" sz="2000" dirty="0" smtClean="0">
                <a:sym typeface="+mn-ea"/>
              </a:rPr>
              <a:t>个软件</a:t>
            </a:r>
            <a:r>
              <a:rPr lang="zh-CN" altLang="en-US" sz="2000" dirty="0">
                <a:sym typeface="+mn-ea"/>
              </a:rPr>
              <a:t>系统中所有潜藏的错误，所以必然会有第一项维护</a:t>
            </a:r>
            <a:r>
              <a:rPr lang="zh-CN" altLang="en-US" sz="2000" dirty="0" smtClean="0">
                <a:sym typeface="+mn-ea"/>
              </a:rPr>
              <a:t>活动</a:t>
            </a:r>
            <a:r>
              <a:rPr lang="en-US" altLang="zh-CN" sz="2000" dirty="0" smtClean="0">
                <a:sym typeface="+mn-ea"/>
              </a:rPr>
              <a:t>——</a:t>
            </a:r>
            <a:r>
              <a:rPr lang="zh-CN" altLang="en-US" sz="2000" dirty="0" smtClean="0">
                <a:sym typeface="+mn-ea"/>
              </a:rPr>
              <a:t>改正性维护。</a:t>
            </a:r>
            <a:endParaRPr lang="zh-CN" altLang="en-US" sz="2000" dirty="0"/>
          </a:p>
          <a:p>
            <a:pPr lvl="0" indent="571500" algn="just"/>
            <a:r>
              <a:rPr lang="zh-CN" altLang="en-US" sz="2000" dirty="0" smtClean="0">
                <a:sym typeface="+mn-ea"/>
              </a:rPr>
              <a:t>在</a:t>
            </a:r>
            <a:r>
              <a:rPr lang="zh-CN" altLang="en-US" sz="2000" dirty="0">
                <a:sym typeface="+mn-ea"/>
              </a:rPr>
              <a:t>任何大型程序的使用期间，用户必然会发现程序错误，并且把他们遇到的问题报告给维护人员</a:t>
            </a:r>
            <a:r>
              <a:rPr lang="zh-CN" altLang="en-US" sz="2000" dirty="0" smtClean="0">
                <a:sym typeface="+mn-ea"/>
              </a:rPr>
              <a:t>。这个把</a:t>
            </a:r>
            <a:r>
              <a:rPr lang="zh-CN" altLang="en-US" sz="2000" u="sng" dirty="0">
                <a:solidFill>
                  <a:schemeClr val="accent2">
                    <a:lumMod val="75000"/>
                  </a:schemeClr>
                </a:solidFill>
                <a:sym typeface="+mn-ea"/>
              </a:rPr>
              <a:t>诊断和改正错误</a:t>
            </a:r>
            <a:r>
              <a:rPr lang="zh-CN" altLang="en-US" sz="2000" dirty="0">
                <a:sym typeface="+mn-ea"/>
              </a:rPr>
              <a:t>的过程称为改正性维护。</a:t>
            </a:r>
            <a:endParaRPr lang="zh-CN" altLang="en-US" sz="2000" dirty="0">
              <a:sym typeface="+mn-ea"/>
            </a:endParaRPr>
          </a:p>
          <a:p>
            <a:pPr lvl="0" indent="571500" algn="just"/>
            <a:r>
              <a:rPr lang="en-US" altLang="zh-CN" sz="2000" b="1" dirty="0"/>
              <a:t>(2)</a:t>
            </a:r>
            <a:r>
              <a:rPr lang="zh-CN" altLang="en-US" sz="2000" b="1" dirty="0"/>
              <a:t>适应性维护</a:t>
            </a:r>
            <a:endParaRPr lang="zh-CN" altLang="en-US" sz="2000" b="1" dirty="0"/>
          </a:p>
          <a:p>
            <a:pPr lvl="0" indent="571500" algn="just"/>
            <a:r>
              <a:rPr lang="zh-CN" altLang="en-US" sz="2000" u="sng" dirty="0" smtClean="0">
                <a:solidFill>
                  <a:schemeClr val="accent2">
                    <a:lumMod val="75000"/>
                  </a:schemeClr>
                </a:solidFill>
                <a:sym typeface="+mn-ea"/>
              </a:rPr>
              <a:t>适应性维护</a:t>
            </a:r>
            <a:r>
              <a:rPr lang="zh-CN" altLang="en-US" sz="2000" dirty="0">
                <a:sym typeface="+mn-ea"/>
              </a:rPr>
              <a:t>是</a:t>
            </a:r>
            <a:r>
              <a:rPr lang="zh-CN" altLang="en-US" sz="2000" dirty="0" smtClean="0">
                <a:sym typeface="+mn-ea"/>
              </a:rPr>
              <a:t>指软件为了适应</a:t>
            </a:r>
            <a:r>
              <a:rPr lang="zh-CN" altLang="en-US" sz="2000" dirty="0">
                <a:sym typeface="+mn-ea"/>
              </a:rPr>
              <a:t>信息技术变化和管理需求变化而进行的修改</a:t>
            </a:r>
            <a:r>
              <a:rPr lang="zh-CN" altLang="en-US" sz="2000" dirty="0" smtClean="0">
                <a:sym typeface="+mn-ea"/>
              </a:rPr>
              <a:t>。</a:t>
            </a:r>
            <a:endParaRPr lang="en-US" altLang="zh-CN" sz="2000" dirty="0" smtClean="0"/>
          </a:p>
          <a:p>
            <a:pPr lvl="0" indent="571500" algn="just"/>
            <a:r>
              <a:rPr lang="zh-CN" altLang="en-US" sz="2000" dirty="0" smtClean="0">
                <a:sym typeface="+mn-ea"/>
              </a:rPr>
              <a:t>由于</a:t>
            </a:r>
            <a:r>
              <a:rPr lang="zh-CN" altLang="en-US" sz="2000" dirty="0">
                <a:sym typeface="+mn-ea"/>
              </a:rPr>
              <a:t>计算机硬件价格的不断下降，各类系统软件屡出不</a:t>
            </a:r>
            <a:r>
              <a:rPr lang="zh-CN" altLang="en-US" sz="2000" dirty="0" smtClean="0">
                <a:sym typeface="+mn-ea"/>
              </a:rPr>
              <a:t>穷，人们</a:t>
            </a:r>
            <a:r>
              <a:rPr lang="zh-CN" altLang="en-US" sz="2000" dirty="0">
                <a:sym typeface="+mn-ea"/>
              </a:rPr>
              <a:t>常常为改善系统硬件环境和运行环境而产生系统更新换代的需求；企业的外部市场环境和管理需求的不断变化也使得各级管理人员不断提出新的信息需求。这些因素都将导致适应性维护工作的产生。进行</a:t>
            </a:r>
            <a:r>
              <a:rPr lang="zh-CN" altLang="en-US" sz="2000" u="sng" dirty="0">
                <a:solidFill>
                  <a:schemeClr val="accent2">
                    <a:lumMod val="75000"/>
                  </a:schemeClr>
                </a:solidFill>
                <a:sym typeface="+mn-ea"/>
              </a:rPr>
              <a:t>这方面的维护工作</a:t>
            </a:r>
            <a:r>
              <a:rPr lang="zh-CN" altLang="en-US" sz="2000" dirty="0">
                <a:sym typeface="+mn-ea"/>
              </a:rPr>
              <a:t>也要像</a:t>
            </a:r>
            <a:r>
              <a:rPr lang="zh-CN" altLang="en-US" sz="2000" u="sng" dirty="0">
                <a:solidFill>
                  <a:schemeClr val="accent2">
                    <a:lumMod val="75000"/>
                  </a:schemeClr>
                </a:solidFill>
                <a:sym typeface="+mn-ea"/>
              </a:rPr>
              <a:t>系统开发一样，有计划、有步骤地进行。</a:t>
            </a:r>
            <a:endParaRPr lang="zh-CN" altLang="en-US" sz="2000" u="sng" dirty="0">
              <a:solidFill>
                <a:schemeClr val="accent2">
                  <a:lumMod val="75000"/>
                </a:schemeClr>
              </a:solidFill>
            </a:endParaRPr>
          </a:p>
          <a:p>
            <a:pPr lvl="0" indent="571500" algn="just"/>
            <a:endParaRPr lang="zh-CN" altLang="en-US" sz="2000" b="1" dirty="0">
              <a:latin typeface="Times New Roman" panose="02020603050405020304" pitchFamily="18" charset="0"/>
            </a:endParaRPr>
          </a:p>
        </p:txBody>
      </p:sp>
      <p:sp>
        <p:nvSpPr>
          <p:cNvPr id="4" name="文本框 3"/>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5" name="矩形 4"/>
          <p:cNvSpPr/>
          <p:nvPr/>
        </p:nvSpPr>
        <p:spPr>
          <a:xfrm>
            <a:off x="1651000" y="433700"/>
            <a:ext cx="4692650" cy="706755"/>
          </a:xfrm>
          <a:prstGeom prst="rect">
            <a:avLst/>
          </a:prstGeom>
        </p:spPr>
        <p:txBody>
          <a:bodyPr wrap="square">
            <a:spAutoFit/>
          </a:bodyPr>
          <a:lstStyle/>
          <a:p>
            <a:r>
              <a:rPr lang="en-US" altLang="zh-CN" sz="2000" dirty="0"/>
              <a:t>Part One</a:t>
            </a:r>
            <a:endParaRPr lang="en-US" altLang="zh-CN" sz="2000" dirty="0"/>
          </a:p>
          <a:p>
            <a:r>
              <a:rPr lang="zh-CN" altLang="en-US" sz="2000" dirty="0"/>
              <a:t>软件维护的定义</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软件维护的类别</a:t>
            </a:r>
            <a:endParaRPr lang="zh-CN" altLang="zh-CN" sz="2400" b="1" dirty="0"/>
          </a:p>
        </p:txBody>
      </p:sp>
      <p:sp>
        <p:nvSpPr>
          <p:cNvPr id="8" name="文本框 7"/>
          <p:cNvSpPr txBox="1"/>
          <p:nvPr/>
        </p:nvSpPr>
        <p:spPr>
          <a:xfrm>
            <a:off x="567203" y="2118657"/>
            <a:ext cx="11057594" cy="2861310"/>
          </a:xfrm>
          <a:prstGeom prst="rect">
            <a:avLst/>
          </a:prstGeom>
          <a:noFill/>
        </p:spPr>
        <p:txBody>
          <a:bodyPr wrap="square" rtlCol="0">
            <a:spAutoFit/>
          </a:bodyPr>
          <a:lstStyle/>
          <a:p>
            <a:pPr lvl="0" indent="571500" algn="just"/>
            <a:endParaRPr lang="zh-CN" altLang="en-US" sz="2000" u="sng" dirty="0">
              <a:solidFill>
                <a:schemeClr val="accent2">
                  <a:lumMod val="75000"/>
                </a:schemeClr>
              </a:solidFill>
            </a:endParaRPr>
          </a:p>
          <a:p>
            <a:pPr lvl="0" indent="571500" algn="just"/>
            <a:r>
              <a:rPr lang="zh-CN" altLang="en-US" sz="2000" b="1" dirty="0"/>
              <a:t> </a:t>
            </a:r>
            <a:r>
              <a:rPr lang="en-US" altLang="zh-CN" sz="2000" b="1" dirty="0"/>
              <a:t>(3)</a:t>
            </a:r>
            <a:r>
              <a:rPr lang="zh-CN" altLang="en-US" sz="2000" b="1" dirty="0"/>
              <a:t>完善性维护</a:t>
            </a:r>
            <a:endParaRPr lang="en-US" altLang="zh-CN" sz="2000" b="1" dirty="0"/>
          </a:p>
          <a:p>
            <a:pPr lvl="0" indent="571500" algn="just"/>
            <a:r>
              <a:rPr lang="zh-CN" altLang="en-US" sz="2000" dirty="0" smtClean="0">
                <a:sym typeface="+mn-ea"/>
              </a:rPr>
              <a:t>当</a:t>
            </a:r>
            <a:r>
              <a:rPr lang="zh-CN" altLang="en-US" sz="2000" dirty="0">
                <a:sym typeface="+mn-ea"/>
              </a:rPr>
              <a:t>一个软件系统顺利地运行时，常常出现第三项维护活动：在使用软件的过程中用户往往提出增加</a:t>
            </a:r>
            <a:r>
              <a:rPr lang="zh-CN" altLang="en-US" sz="2000" u="sng" dirty="0">
                <a:solidFill>
                  <a:schemeClr val="accent1">
                    <a:lumMod val="75000"/>
                  </a:schemeClr>
                </a:solidFill>
                <a:sym typeface="+mn-ea"/>
              </a:rPr>
              <a:t>新功能或修改已有功能的建议，还可能提出一般性的改进意见</a:t>
            </a:r>
            <a:r>
              <a:rPr lang="zh-CN" altLang="en-US" sz="2000" dirty="0">
                <a:sym typeface="+mn-ea"/>
              </a:rPr>
              <a:t>。为了满足这类要求，需要进行完善性维护。这项维护活动通常</a:t>
            </a:r>
            <a:r>
              <a:rPr lang="zh-CN" altLang="en-US" sz="2000" u="sng" dirty="0">
                <a:solidFill>
                  <a:schemeClr val="accent1">
                    <a:lumMod val="75000"/>
                  </a:schemeClr>
                </a:solidFill>
                <a:sym typeface="+mn-ea"/>
              </a:rPr>
              <a:t>占软件维护工作的大部分</a:t>
            </a:r>
            <a:r>
              <a:rPr lang="zh-CN" altLang="en-US" sz="2000" dirty="0">
                <a:sym typeface="+mn-ea"/>
              </a:rPr>
              <a:t>。</a:t>
            </a:r>
            <a:endParaRPr lang="zh-CN" altLang="en-US" sz="2000" b="1" dirty="0"/>
          </a:p>
          <a:p>
            <a:pPr lvl="0" indent="571500" algn="just"/>
            <a:endParaRPr lang="en-US" altLang="zh-CN" sz="2000" b="1" dirty="0"/>
          </a:p>
          <a:p>
            <a:pPr lvl="0" indent="571500" algn="just"/>
            <a:r>
              <a:rPr lang="en-US" altLang="zh-CN" sz="2000" b="1" dirty="0"/>
              <a:t>(4)</a:t>
            </a:r>
            <a:r>
              <a:rPr lang="zh-CN" altLang="en-US" sz="2000" b="1" dirty="0"/>
              <a:t>预防性维护</a:t>
            </a:r>
            <a:endParaRPr lang="zh-CN" altLang="en-US" sz="2000" b="1" dirty="0"/>
          </a:p>
          <a:p>
            <a:pPr lvl="0" indent="571500" algn="just"/>
            <a:r>
              <a:rPr lang="zh-CN" altLang="en-US" sz="2000" dirty="0" smtClean="0">
                <a:sym typeface="+mn-ea"/>
              </a:rPr>
              <a:t>当</a:t>
            </a:r>
            <a:r>
              <a:rPr lang="zh-CN" altLang="en-US" sz="2000" dirty="0">
                <a:sym typeface="+mn-ea"/>
              </a:rPr>
              <a:t>为了</a:t>
            </a:r>
            <a:r>
              <a:rPr lang="zh-CN" altLang="en-US" sz="2000" dirty="0" smtClean="0">
                <a:sym typeface="+mn-ea"/>
              </a:rPr>
              <a:t>改进软件未来</a:t>
            </a:r>
            <a:r>
              <a:rPr lang="zh-CN" altLang="en-US" sz="2000" dirty="0">
                <a:sym typeface="+mn-ea"/>
              </a:rPr>
              <a:t>的</a:t>
            </a:r>
            <a:r>
              <a:rPr lang="zh-CN" altLang="en-US" sz="2000" u="sng" dirty="0">
                <a:solidFill>
                  <a:schemeClr val="accent2">
                    <a:lumMod val="75000"/>
                  </a:schemeClr>
                </a:solidFill>
                <a:sym typeface="+mn-ea"/>
              </a:rPr>
              <a:t>可维护性或可靠性</a:t>
            </a:r>
            <a:r>
              <a:rPr lang="zh-CN" altLang="en-US" sz="2000" dirty="0">
                <a:sym typeface="+mn-ea"/>
              </a:rPr>
              <a:t>，或为了给未来的改进奠定更好的基础而修改软件时，出现了第四项维护活动。这项维护活动通常称为预防性维护，目前这项维护活动</a:t>
            </a:r>
            <a:r>
              <a:rPr lang="zh-CN" altLang="en-US" sz="2000" u="sng" dirty="0">
                <a:solidFill>
                  <a:schemeClr val="accent1">
                    <a:lumMod val="75000"/>
                  </a:schemeClr>
                </a:solidFill>
                <a:sym typeface="+mn-ea"/>
              </a:rPr>
              <a:t>相对比较少</a:t>
            </a:r>
            <a:r>
              <a:rPr lang="zh-CN" altLang="en-US" sz="2000" dirty="0">
                <a:sym typeface="+mn-ea"/>
              </a:rPr>
              <a:t>。</a:t>
            </a:r>
            <a:endParaRPr lang="zh-CN" altLang="en-US" sz="2000" b="1" dirty="0">
              <a:latin typeface="Times New Roman" panose="02020603050405020304" pitchFamily="18" charset="0"/>
            </a:endParaRPr>
          </a:p>
        </p:txBody>
      </p:sp>
      <p:sp>
        <p:nvSpPr>
          <p:cNvPr id="4" name="文本框 3"/>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5" name="矩形 4"/>
          <p:cNvSpPr/>
          <p:nvPr/>
        </p:nvSpPr>
        <p:spPr>
          <a:xfrm>
            <a:off x="1651000" y="433700"/>
            <a:ext cx="4692650" cy="706755"/>
          </a:xfrm>
          <a:prstGeom prst="rect">
            <a:avLst/>
          </a:prstGeom>
        </p:spPr>
        <p:txBody>
          <a:bodyPr wrap="square">
            <a:spAutoFit/>
          </a:bodyPr>
          <a:lstStyle/>
          <a:p>
            <a:r>
              <a:rPr lang="en-US" altLang="zh-CN" sz="2000" dirty="0"/>
              <a:t>Part One</a:t>
            </a:r>
            <a:endParaRPr lang="en-US" altLang="zh-CN" sz="2000" dirty="0"/>
          </a:p>
          <a:p>
            <a:r>
              <a:rPr lang="zh-CN" altLang="en-US" sz="2000" dirty="0"/>
              <a:t>软件维护的定义</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7">
      <a:majorFont>
        <a:latin typeface="Calibri Light"/>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3112</Words>
  <Application>WPS 演示</Application>
  <PresentationFormat>宽屏</PresentationFormat>
  <Paragraphs>236</Paragraphs>
  <Slides>20</Slides>
  <Notes>37</Notes>
  <HiddenSlides>2</HiddenSlides>
  <MMClips>1</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20</vt:i4>
      </vt:variant>
    </vt:vector>
  </HeadingPairs>
  <TitlesOfParts>
    <vt:vector size="36" baseType="lpstr">
      <vt:lpstr>Arial</vt:lpstr>
      <vt:lpstr>宋体</vt:lpstr>
      <vt:lpstr>Wingdings</vt:lpstr>
      <vt:lpstr>微软雅黑</vt:lpstr>
      <vt:lpstr>Segoe UI Light</vt:lpstr>
      <vt:lpstr>Century Gothic</vt:lpstr>
      <vt:lpstr>Segoe UI Light</vt:lpstr>
      <vt:lpstr>微软雅黑 Light</vt:lpstr>
      <vt:lpstr>Calibri</vt:lpstr>
      <vt:lpstr>-apple-system</vt:lpstr>
      <vt:lpstr>Arial Unicode MS</vt:lpstr>
      <vt:lpstr>等线</vt:lpstr>
      <vt:lpstr>Arial</vt:lpstr>
      <vt:lpstr>Times New Roman</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louipon</cp:lastModifiedBy>
  <cp:revision>507</cp:revision>
  <dcterms:created xsi:type="dcterms:W3CDTF">2015-08-18T02:51:00Z</dcterms:created>
  <dcterms:modified xsi:type="dcterms:W3CDTF">2019-05-04T10:00:48Z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