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1"/>
  </p:notesMasterIdLst>
  <p:sldIdLst>
    <p:sldId id="257" r:id="rId5"/>
    <p:sldId id="355" r:id="rId6"/>
    <p:sldId id="323" r:id="rId7"/>
    <p:sldId id="356" r:id="rId8"/>
    <p:sldId id="383" r:id="rId9"/>
    <p:sldId id="322" r:id="rId10"/>
    <p:sldId id="415" r:id="rId11"/>
    <p:sldId id="357" r:id="rId12"/>
    <p:sldId id="416" r:id="rId13"/>
    <p:sldId id="411" r:id="rId14"/>
    <p:sldId id="361" r:id="rId15"/>
    <p:sldId id="341" r:id="rId16"/>
    <p:sldId id="417" r:id="rId17"/>
    <p:sldId id="413" r:id="rId18"/>
    <p:sldId id="414" r:id="rId19"/>
    <p:sldId id="412" r:id="rId20"/>
    <p:sldId id="386" r:id="rId21"/>
    <p:sldId id="337" r:id="rId22"/>
    <p:sldId id="418" r:id="rId23"/>
    <p:sldId id="387" r:id="rId24"/>
    <p:sldId id="359" r:id="rId25"/>
    <p:sldId id="419" r:id="rId26"/>
    <p:sldId id="388" r:id="rId27"/>
    <p:sldId id="389" r:id="rId28"/>
    <p:sldId id="407" r:id="rId29"/>
    <p:sldId id="420" r:id="rId30"/>
    <p:sldId id="408" r:id="rId31"/>
    <p:sldId id="390" r:id="rId32"/>
    <p:sldId id="391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392" r:id="rId42"/>
    <p:sldId id="401" r:id="rId43"/>
    <p:sldId id="403" r:id="rId44"/>
    <p:sldId id="402" r:id="rId45"/>
    <p:sldId id="410" r:id="rId46"/>
    <p:sldId id="405" r:id="rId47"/>
    <p:sldId id="406" r:id="rId48"/>
    <p:sldId id="409" r:id="rId49"/>
    <p:sldId id="42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0BE0F-DF19-4BD6-9F48-5138C4781AAD}" v="21" dt="2021-09-03T00:17:36.456"/>
    <p1510:client id="{901AC6AB-F862-47C5-9CA3-3296BD35D543}" v="1234" dt="2021-09-03T05:13:40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0DA7C-6DA1-4DDF-992F-025F932C3963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E5E29-985B-4A14-99EF-C74008372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9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38B1C-1451-4028-A85D-3D08B6C98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38B1C-1451-4028-A85D-3D08B6C989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6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38B1C-1451-4028-A85D-3D08B6C989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8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0.7 = x1+x2</a:t>
            </a:r>
          </a:p>
          <a:p>
            <a:r>
              <a:rPr lang="en-US" dirty="0"/>
              <a:t>-0.4</a:t>
            </a:r>
            <a:r>
              <a:rPr lang="en-US" baseline="0" dirty="0"/>
              <a:t> =x1-x2</a:t>
            </a:r>
          </a:p>
          <a:p>
            <a:endParaRPr lang="en-US" baseline="0" dirty="0"/>
          </a:p>
          <a:p>
            <a:r>
              <a:rPr lang="en-US" baseline="0" dirty="0"/>
              <a:t>X1 = 0.7 – x2</a:t>
            </a:r>
          </a:p>
          <a:p>
            <a:r>
              <a:rPr lang="en-US" baseline="0" dirty="0"/>
              <a:t>-0.4 = 0.7-x2-x2</a:t>
            </a:r>
          </a:p>
          <a:p>
            <a:r>
              <a:rPr lang="en-US" baseline="0" dirty="0"/>
              <a:t>-0.4 = 0.7-2x2</a:t>
            </a:r>
          </a:p>
          <a:p>
            <a:r>
              <a:rPr lang="en-US" baseline="0" dirty="0"/>
              <a:t>2x2 = 1.1</a:t>
            </a:r>
          </a:p>
          <a:p>
            <a:r>
              <a:rPr lang="en-US" baseline="0" dirty="0"/>
              <a:t>X2 = 0.55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882D1-02DD-0B47-8793-5C17BFAFE0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882D1-02DD-0B47-8793-5C17BFAFE0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solved in polynomial time in any known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882D1-02DD-0B47-8793-5C17BFAFE0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882D1-02DD-0B47-8793-5C17BFAFE0A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3F32-B5EC-44EB-B596-FE71D7017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F8E23-792C-4D6B-BE8E-D42C9F172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23EBA-9847-49B2-B6A6-635800D5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2F69-D5BD-4CA4-B5AC-691EA7B21A52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49EF8-3E1E-4B96-8499-84C5B050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1927-5C77-469D-AE99-231B2C49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11CE-6CC2-4E5C-A75D-1F8ED5A8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D4F30-C621-42EE-8943-CEC464ED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E6DA-350D-4EBB-8B27-9C87E271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8C10-56B5-47B0-8314-136A51FE1D54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F14C-8898-49B7-8E67-50B90D26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1518F-E7B2-4BCE-BDA0-DDA11E69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94964-979A-49FB-95F5-BFF0A132D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D2571-42B8-4CFD-AA45-D0A314C0A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ECB8-3948-4CB0-898F-0C9B1253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7BFC-A4AB-4C9A-A082-176FBD11C511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DAA54-777C-40A9-9AAB-EA0FC7D2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198A3-6E80-49E1-AFBE-15310AA2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3D41-1F86-476E-9753-3851D9D4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8F34-5732-4A96-9A60-FEFCCC71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688E-2542-4E66-B457-53166E15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F4D4-1148-4548-B509-A6E8C7A2EF6E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8755-0516-41A6-BFD0-5878C902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A86E-32C6-4A7C-9E8B-CF2460A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9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5FFE-BA98-4199-9E7F-B07AD3A3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C40B6-4E59-4A88-B432-1F62A1C1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887E-4EDC-4110-AFAD-E0E9D9A0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0913-3A91-41AE-A4E3-BA59E25D98EF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C066F-A1B6-45B6-929C-109730E8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C464D-628F-49FF-B3D5-272231F2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2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C9F2-EF87-4B78-ACF8-B09E8D1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6FD5-93E2-4EF4-9694-E367D3059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9C94F-D0B8-4E60-BEFB-6B585EED5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0E256-C69D-4E9E-837E-C8B4B75E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097E-ACBA-46F1-B852-13436613D532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45B18-1E8E-43B9-939F-6C28C97A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9196-8BDB-4EEF-ACD3-E1182588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6EC8-BACB-41E0-A37D-2F5A2614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DBE6-AF53-4E75-84E6-83D401795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7920B-16B9-45F6-BF4D-4EEF7B26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12351-421D-4134-87BD-F7B6253BD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8B660-D425-45D7-A7E9-CA18F2907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64B9-8DA4-4685-BEDE-12A23A45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8C8F-B15F-4CE0-9F7C-3DB0E7C0283E}" type="datetime1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3FB26-786D-439D-8E83-FF497F51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B50F0-959D-415A-8D24-EF14E4AE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5BE3-0078-483B-83E6-59E80E68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8DCA4-D677-499E-A8B1-A3980101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E0C5-0370-4EEF-A725-ADB03A21458D}" type="datetime1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A741-99F4-4995-8303-B3264BAA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B2DE5-6D8C-4129-A66B-346B4F3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6A12C-305A-48C1-9D3C-B60E6BB9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5D63-7362-4B3C-8003-563075DD566F}" type="datetime1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5C27F-BFBD-4BFA-9FF2-71B33D62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14655-D1A5-4134-927F-8E18F991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FAD9-AE34-43B7-9174-7E545CE5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8541-9339-4841-8A41-590C05113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131B5-2618-449B-903B-E16BAAD68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0387-B258-40BA-9727-CCD3E2CE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65BB-1F78-41A3-B052-CFA2C064D16F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C8F91-D0FB-41D3-AE6F-D08E5468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E3C80-DBAF-48F1-BB72-11D0E9D1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E538-6D28-4060-9432-54DA09BB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8D983-68B8-41F7-A352-181D1F9D7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13D2A-3B75-472F-A2C4-62B55F440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4F9C-7BDC-436A-B3B3-6E97A651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9B19-F508-440B-9D8B-62F92E27407C}" type="datetime1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5E8FF-B06A-46FB-93A1-8C67BE40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EDBD-B9DA-4BC1-9F63-ECA73D3F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00844-020D-4C10-B1B8-4887B8A1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2FD3C-3282-4A26-BF70-650F15BCB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87C1-7D52-4276-A732-50279D606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B1E0-79A0-462A-8DE5-DCAD4506D2D2}" type="datetime1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522AC-DC6E-4E32-BAC6-B8A075504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58EA-C011-483A-A3B1-06F65E064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A94CE-D766-4591-B6CF-479634C5B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image" Target="../media/image2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microsoft.com/office/2017/06/relationships/model3d" Target="../media/model3d5.glb"/><Relationship Id="rId18" Type="http://schemas.openxmlformats.org/officeDocument/2006/relationships/image" Target="../media/image43.png"/><Relationship Id="rId3" Type="http://schemas.openxmlformats.org/officeDocument/2006/relationships/image" Target="../media/image33.png"/><Relationship Id="rId21" Type="http://schemas.microsoft.com/office/2017/06/relationships/model3d" Target="../media/model3d8.glb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microsoft.com/office/2017/06/relationships/model3d" Target="../media/model3d6.glb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microsoft.com/office/2017/06/relationships/model3d" Target="../media/model3d2.glb"/><Relationship Id="rId11" Type="http://schemas.microsoft.com/office/2017/06/relationships/model3d" Target="../media/model3d4.glb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10" Type="http://schemas.openxmlformats.org/officeDocument/2006/relationships/image" Target="../media/image38.png"/><Relationship Id="rId19" Type="http://schemas.microsoft.com/office/2017/06/relationships/model3d" Target="../media/model3d7.glb"/><Relationship Id="rId4" Type="http://schemas.openxmlformats.org/officeDocument/2006/relationships/image" Target="../media/image34.png"/><Relationship Id="rId9" Type="http://schemas.microsoft.com/office/2017/06/relationships/model3d" Target="../media/model3d3.glb"/><Relationship Id="rId14" Type="http://schemas.openxmlformats.org/officeDocument/2006/relationships/image" Target="../media/image40.png"/><Relationship Id="rId22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13" Type="http://schemas.openxmlformats.org/officeDocument/2006/relationships/image" Target="../media/image40.png"/><Relationship Id="rId18" Type="http://schemas.microsoft.com/office/2017/06/relationships/model3d" Target="../media/model3d7.glb"/><Relationship Id="rId3" Type="http://schemas.openxmlformats.org/officeDocument/2006/relationships/image" Target="../media/image46.png"/><Relationship Id="rId21" Type="http://schemas.openxmlformats.org/officeDocument/2006/relationships/image" Target="../media/image45.png"/><Relationship Id="rId7" Type="http://schemas.openxmlformats.org/officeDocument/2006/relationships/image" Target="../media/image37.png"/><Relationship Id="rId12" Type="http://schemas.microsoft.com/office/2017/06/relationships/model3d" Target="../media/model3d5.glb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6" Type="http://schemas.microsoft.com/office/2017/06/relationships/model3d" Target="../media/model3d6.glb"/><Relationship Id="rId20" Type="http://schemas.microsoft.com/office/2017/06/relationships/model3d" Target="../media/model3d8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microsoft.com/office/2017/06/relationships/model3d" Target="../media/model3d2.glb"/><Relationship Id="rId15" Type="http://schemas.openxmlformats.org/officeDocument/2006/relationships/image" Target="../media/image42.png"/><Relationship Id="rId23" Type="http://schemas.openxmlformats.org/officeDocument/2006/relationships/image" Target="../media/image49.png"/><Relationship Id="rId10" Type="http://schemas.microsoft.com/office/2017/06/relationships/model3d" Target="../media/model3d4.glb"/><Relationship Id="rId19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38.png"/><Relationship Id="rId14" Type="http://schemas.openxmlformats.org/officeDocument/2006/relationships/image" Target="../media/image41.png"/><Relationship Id="rId22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17/06/relationships/model3d" Target="../media/model3d1.glb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microsoft.com/office/2017/06/relationships/model3d" Target="../media/model3d6.glb"/><Relationship Id="rId3" Type="http://schemas.openxmlformats.org/officeDocument/2006/relationships/image" Target="../media/image36.png"/><Relationship Id="rId7" Type="http://schemas.microsoft.com/office/2017/06/relationships/model3d" Target="../media/model3d4.glb"/><Relationship Id="rId12" Type="http://schemas.openxmlformats.org/officeDocument/2006/relationships/image" Target="../media/image42.png"/><Relationship Id="rId2" Type="http://schemas.microsoft.com/office/2017/06/relationships/model3d" Target="../media/model3d2.glb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microsoft.com/office/2017/06/relationships/model3d" Target="../media/model3d3.glb"/><Relationship Id="rId15" Type="http://schemas.microsoft.com/office/2017/06/relationships/model3d" Target="../media/model3d7.glb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microsoft.com/office/2017/06/relationships/model3d" Target="../media/model3d5.glb"/><Relationship Id="rId1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0.png"/><Relationship Id="rId12" Type="http://schemas.openxmlformats.org/officeDocument/2006/relationships/image" Target="../media/image11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image" Target="../media/image65.png"/><Relationship Id="rId26" Type="http://schemas.openxmlformats.org/officeDocument/2006/relationships/image" Target="../media/image89.png"/><Relationship Id="rId3" Type="http://schemas.openxmlformats.org/officeDocument/2006/relationships/image" Target="../media/image58.png"/><Relationship Id="rId21" Type="http://schemas.openxmlformats.org/officeDocument/2006/relationships/image" Target="../media/image87.png"/><Relationship Id="rId34" Type="http://schemas.openxmlformats.org/officeDocument/2006/relationships/image" Target="../media/image97.png"/><Relationship Id="rId7" Type="http://schemas.openxmlformats.org/officeDocument/2006/relationships/image" Target="../media/image80.png"/><Relationship Id="rId12" Type="http://schemas.openxmlformats.org/officeDocument/2006/relationships/image" Target="../media/image83.png"/><Relationship Id="rId17" Type="http://schemas.openxmlformats.org/officeDocument/2006/relationships/image" Target="../media/image86.png"/><Relationship Id="rId25" Type="http://schemas.openxmlformats.org/officeDocument/2006/relationships/image" Target="../media/image70.png"/><Relationship Id="rId33" Type="http://schemas.openxmlformats.org/officeDocument/2006/relationships/image" Target="../media/image96.png"/><Relationship Id="rId2" Type="http://schemas.openxmlformats.org/officeDocument/2006/relationships/image" Target="../media/image57.png"/><Relationship Id="rId16" Type="http://schemas.openxmlformats.org/officeDocument/2006/relationships/image" Target="../media/image64.png"/><Relationship Id="rId20" Type="http://schemas.openxmlformats.org/officeDocument/2006/relationships/image" Target="../media/image67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2.png"/><Relationship Id="rId24" Type="http://schemas.openxmlformats.org/officeDocument/2006/relationships/image" Target="../media/image69.png"/><Relationship Id="rId32" Type="http://schemas.openxmlformats.org/officeDocument/2006/relationships/image" Target="../media/image95.png"/><Relationship Id="rId5" Type="http://schemas.openxmlformats.org/officeDocument/2006/relationships/image" Target="../media/image59.png"/><Relationship Id="rId15" Type="http://schemas.openxmlformats.org/officeDocument/2006/relationships/image" Target="../media/image85.png"/><Relationship Id="rId23" Type="http://schemas.openxmlformats.org/officeDocument/2006/relationships/image" Target="../media/image88.png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image" Target="../media/image66.png"/><Relationship Id="rId31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1.png"/><Relationship Id="rId14" Type="http://schemas.openxmlformats.org/officeDocument/2006/relationships/image" Target="../media/image63.png"/><Relationship Id="rId22" Type="http://schemas.openxmlformats.org/officeDocument/2006/relationships/image" Target="../media/image68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8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98.png"/><Relationship Id="rId21" Type="http://schemas.openxmlformats.org/officeDocument/2006/relationships/image" Target="../media/image129.png"/><Relationship Id="rId34" Type="http://schemas.openxmlformats.org/officeDocument/2006/relationships/image" Target="../media/image96.png"/><Relationship Id="rId7" Type="http://schemas.openxmlformats.org/officeDocument/2006/relationships/image" Target="../media/image102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33" Type="http://schemas.openxmlformats.org/officeDocument/2006/relationships/image" Target="../media/image9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32" Type="http://schemas.openxmlformats.org/officeDocument/2006/relationships/image" Target="../media/image140.png"/><Relationship Id="rId5" Type="http://schemas.openxmlformats.org/officeDocument/2006/relationships/image" Target="../media/image100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31" Type="http://schemas.openxmlformats.org/officeDocument/2006/relationships/image" Target="../media/image139.png"/><Relationship Id="rId4" Type="http://schemas.openxmlformats.org/officeDocument/2006/relationships/image" Target="../media/image99.png"/><Relationship Id="rId9" Type="http://schemas.openxmlformats.org/officeDocument/2006/relationships/image" Target="../media/image111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Relationship Id="rId8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17/06/relationships/model3d" Target="../media/model3d1.glb"/><Relationship Id="rId7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06.png"/><Relationship Id="rId7" Type="http://schemas.openxmlformats.org/officeDocument/2006/relationships/image" Target="../media/image143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44.png"/><Relationship Id="rId9" Type="http://schemas.openxmlformats.org/officeDocument/2006/relationships/image" Target="../media/image1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0.png"/><Relationship Id="rId4" Type="http://schemas.openxmlformats.org/officeDocument/2006/relationships/image" Target="../media/image16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2.png"/><Relationship Id="rId12" Type="http://schemas.openxmlformats.org/officeDocument/2006/relationships/image" Target="../media/image178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1.png"/><Relationship Id="rId10" Type="http://schemas.openxmlformats.org/officeDocument/2006/relationships/image" Target="../media/image177.png"/><Relationship Id="rId4" Type="http://schemas.openxmlformats.org/officeDocument/2006/relationships/image" Target="../media/image173.png"/><Relationship Id="rId9" Type="http://schemas.openxmlformats.org/officeDocument/2006/relationships/image" Target="../media/image176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33" Type="http://schemas.openxmlformats.org/officeDocument/2006/relationships/image" Target="../media/image213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29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32" Type="http://schemas.openxmlformats.org/officeDocument/2006/relationships/image" Target="../media/image212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31" Type="http://schemas.openxmlformats.org/officeDocument/2006/relationships/image" Target="../media/image211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Relationship Id="rId30" Type="http://schemas.openxmlformats.org/officeDocument/2006/relationships/image" Target="../media/image210.png"/><Relationship Id="rId8" Type="http://schemas.openxmlformats.org/officeDocument/2006/relationships/image" Target="../media/image18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81.png"/><Relationship Id="rId7" Type="http://schemas.openxmlformats.org/officeDocument/2006/relationships/image" Target="../media/image216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217.png"/><Relationship Id="rId10" Type="http://schemas.openxmlformats.org/officeDocument/2006/relationships/image" Target="../media/image219.png"/><Relationship Id="rId4" Type="http://schemas.openxmlformats.org/officeDocument/2006/relationships/image" Target="../media/image214.png"/><Relationship Id="rId9" Type="http://schemas.openxmlformats.org/officeDocument/2006/relationships/image" Target="../media/image2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microsoft.com/office/2017/06/relationships/model3d" Target="../media/model3d1.glb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3" Type="http://schemas.openxmlformats.org/officeDocument/2006/relationships/image" Target="../media/image179.png"/><Relationship Id="rId7" Type="http://schemas.openxmlformats.org/officeDocument/2006/relationships/image" Target="../media/image225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21.png"/><Relationship Id="rId10" Type="http://schemas.openxmlformats.org/officeDocument/2006/relationships/image" Target="../media/image214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7" Type="http://schemas.openxmlformats.org/officeDocument/2006/relationships/image" Target="../media/image226.png"/><Relationship Id="rId12" Type="http://schemas.openxmlformats.org/officeDocument/2006/relationships/image" Target="../media/image17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14.png"/><Relationship Id="rId5" Type="http://schemas.openxmlformats.org/officeDocument/2006/relationships/image" Target="../media/image224.png"/><Relationship Id="rId10" Type="http://schemas.openxmlformats.org/officeDocument/2006/relationships/image" Target="../media/image229.png"/><Relationship Id="rId4" Type="http://schemas.openxmlformats.org/officeDocument/2006/relationships/image" Target="../media/image217.png"/><Relationship Id="rId9" Type="http://schemas.openxmlformats.org/officeDocument/2006/relationships/image" Target="../media/image22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1.png"/><Relationship Id="rId3" Type="http://schemas.openxmlformats.org/officeDocument/2006/relationships/image" Target="../media/image181.png"/><Relationship Id="rId7" Type="http://schemas.openxmlformats.org/officeDocument/2006/relationships/image" Target="../media/image220.png"/><Relationship Id="rId12" Type="http://schemas.openxmlformats.org/officeDocument/2006/relationships/image" Target="../media/image2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1" Type="http://schemas.openxmlformats.org/officeDocument/2006/relationships/image" Target="../media/image234.png"/><Relationship Id="rId5" Type="http://schemas.openxmlformats.org/officeDocument/2006/relationships/image" Target="../media/image217.png"/><Relationship Id="rId15" Type="http://schemas.openxmlformats.org/officeDocument/2006/relationships/image" Target="../media/image179.png"/><Relationship Id="rId10" Type="http://schemas.openxmlformats.org/officeDocument/2006/relationships/image" Target="../media/image233.png"/><Relationship Id="rId9" Type="http://schemas.openxmlformats.org/officeDocument/2006/relationships/image" Target="../media/image232.png"/><Relationship Id="rId14" Type="http://schemas.openxmlformats.org/officeDocument/2006/relationships/image" Target="../media/image2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7" Type="http://schemas.openxmlformats.org/officeDocument/2006/relationships/image" Target="../media/image227.png"/><Relationship Id="rId12" Type="http://schemas.openxmlformats.org/officeDocument/2006/relationships/image" Target="../media/image17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14.png"/><Relationship Id="rId5" Type="http://schemas.openxmlformats.org/officeDocument/2006/relationships/image" Target="../media/image220.png"/><Relationship Id="rId10" Type="http://schemas.openxmlformats.org/officeDocument/2006/relationships/image" Target="../media/image237.png"/><Relationship Id="rId4" Type="http://schemas.openxmlformats.org/officeDocument/2006/relationships/image" Target="../media/image217.png"/><Relationship Id="rId9" Type="http://schemas.openxmlformats.org/officeDocument/2006/relationships/image" Target="../media/image2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2.01329.pdf" TargetMode="External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A293-1E3C-4320-AD27-FC3D65B66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600" dirty="0"/>
              <a:t> Logic and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10D5-3399-42DC-B310-90645EF2B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01119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  Instructor: Gagandeep Singh</a:t>
            </a:r>
          </a:p>
          <a:p>
            <a:pPr algn="l"/>
            <a:r>
              <a:rPr lang="en-US" dirty="0"/>
              <a:t>  Head TA: Linyi Li</a:t>
            </a:r>
          </a:p>
          <a:p>
            <a:pPr algn="l"/>
            <a:r>
              <a:rPr lang="en-US" dirty="0"/>
              <a:t>  UIUC</a:t>
            </a:r>
          </a:p>
          <a:p>
            <a:pPr algn="l"/>
            <a:r>
              <a:rPr lang="en-US" dirty="0"/>
              <a:t>  Fall 2021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240F241-E799-4FA4-A4CE-B1A50A013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4" y="6077775"/>
            <a:ext cx="1901952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4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1141"/>
            <a:ext cx="8877785" cy="1143000"/>
          </a:xfrm>
        </p:spPr>
        <p:txBody>
          <a:bodyPr>
            <a:normAutofit/>
          </a:bodyPr>
          <a:lstStyle/>
          <a:p>
            <a:r>
              <a:rPr lang="en-US" sz="3500" dirty="0"/>
              <a:t>Complete vs. Incomplete Certification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FDCB5-022B-4D28-8705-A05EFD8B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A9F677-A43E-459D-B699-0C9F9FEABFE8}"/>
                  </a:ext>
                </a:extLst>
              </p:cNvPr>
              <p:cNvSpPr/>
              <p:nvPr/>
            </p:nvSpPr>
            <p:spPr>
              <a:xfrm>
                <a:off x="0" y="1960880"/>
                <a:ext cx="12192000" cy="5486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Complete</a:t>
                </a:r>
                <a:r>
                  <a:rPr lang="en-US" dirty="0">
                    <a:solidFill>
                      <a:schemeClr val="bg1"/>
                    </a:solidFill>
                  </a:rPr>
                  <a:t>: If robustness holds, then the certification method </a:t>
                </a:r>
                <a:r>
                  <a:rPr lang="en-US" b="1" dirty="0">
                    <a:solidFill>
                      <a:schemeClr val="bg1"/>
                    </a:solidFill>
                  </a:rPr>
                  <a:t>always</a:t>
                </a:r>
                <a:r>
                  <a:rPr lang="en-US" dirty="0">
                    <a:solidFill>
                      <a:schemeClr val="bg1"/>
                    </a:solidFill>
                  </a:rPr>
                  <a:t> proves it by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exactly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A9F677-A43E-459D-B699-0C9F9FEAB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0880"/>
                <a:ext cx="12192000" cy="548640"/>
              </a:xfrm>
              <a:prstGeom prst="rect">
                <a:avLst/>
              </a:prstGeom>
              <a:blipFill>
                <a:blip r:embed="rId2"/>
                <a:stretch>
                  <a:fillRect b="-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BD47A26-4C4B-4AE6-B215-8B7CFD879E04}"/>
              </a:ext>
            </a:extLst>
          </p:cNvPr>
          <p:cNvSpPr/>
          <p:nvPr/>
        </p:nvSpPr>
        <p:spPr>
          <a:xfrm>
            <a:off x="0" y="3306259"/>
            <a:ext cx="1219200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Incomplete</a:t>
            </a:r>
            <a:r>
              <a:rPr lang="en-US" dirty="0">
                <a:solidFill>
                  <a:schemeClr val="bg1"/>
                </a:solidFill>
              </a:rPr>
              <a:t>: It </a:t>
            </a:r>
            <a:r>
              <a:rPr lang="en-US" b="1" dirty="0">
                <a:solidFill>
                  <a:schemeClr val="bg1"/>
                </a:solidFill>
              </a:rPr>
              <a:t>can </a:t>
            </a:r>
            <a:r>
              <a:rPr lang="en-US" dirty="0">
                <a:solidFill>
                  <a:schemeClr val="bg1"/>
                </a:solidFill>
              </a:rPr>
              <a:t>fail to prove robustness when it actually holds</a:t>
            </a:r>
          </a:p>
        </p:txBody>
      </p:sp>
    </p:spTree>
    <p:extLst>
      <p:ext uri="{BB962C8B-B14F-4D97-AF65-F5344CB8AC3E}">
        <p14:creationId xmlns:p14="http://schemas.microsoft.com/office/powerpoint/2010/main" val="186823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" y="36576"/>
            <a:ext cx="1116874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Existing approaches to network certification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165F-F68D-9949-8C6B-3D9983821870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2277F-6EF4-49EE-A51E-D59A459333B3}"/>
              </a:ext>
            </a:extLst>
          </p:cNvPr>
          <p:cNvSpPr txBox="1"/>
          <p:nvPr/>
        </p:nvSpPr>
        <p:spPr>
          <a:xfrm>
            <a:off x="0" y="5450112"/>
            <a:ext cx="12192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Key Challenge: scalable and precise automated verifier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83926A-4179-4EFC-A94E-E9CFDC617F50}"/>
              </a:ext>
            </a:extLst>
          </p:cNvPr>
          <p:cNvSpPr/>
          <p:nvPr/>
        </p:nvSpPr>
        <p:spPr>
          <a:xfrm>
            <a:off x="84150" y="1555321"/>
            <a:ext cx="5101999" cy="330328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methods: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Scalability issues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SMT solving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MILP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Input splitting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D4F74C-B5FF-4CAA-9870-776AE53C12AB}"/>
              </a:ext>
            </a:extLst>
          </p:cNvPr>
          <p:cNvSpPr/>
          <p:nvPr/>
        </p:nvSpPr>
        <p:spPr>
          <a:xfrm>
            <a:off x="6648746" y="1555321"/>
            <a:ext cx="5459104" cy="35451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Incomplete methods: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 Trade precision for scalability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Abstract Interpretation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Semi-definite Programming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Duality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Lagrangian</a:t>
            </a:r>
            <a:r>
              <a:rPr lang="en-US" sz="2400" dirty="0">
                <a:solidFill>
                  <a:schemeClr val="tx1"/>
                </a:solidFill>
              </a:rPr>
              <a:t> optimization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Incomplete certification via Abstract interpretation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" y="2505291"/>
            <a:ext cx="1932681" cy="21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824" y="4723532"/>
            <a:ext cx="3504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  <a:ea typeface="Gill Sans MT" charset="0"/>
                <a:cs typeface="Gill Sans MT" charset="0"/>
              </a:rPr>
              <a:t>Patrick and </a:t>
            </a:r>
            <a:r>
              <a:rPr lang="en-US" sz="2400" dirty="0" err="1">
                <a:latin typeface="+mj-lt"/>
                <a:ea typeface="Gill Sans MT" charset="0"/>
                <a:cs typeface="Gill Sans MT" charset="0"/>
              </a:rPr>
              <a:t>Radhia</a:t>
            </a:r>
            <a:r>
              <a:rPr lang="en-US" sz="2400" dirty="0">
                <a:latin typeface="+mj-lt"/>
                <a:ea typeface="Gill Sans MT" charset="0"/>
                <a:cs typeface="Gill Sans MT" charset="0"/>
              </a:rPr>
              <a:t> </a:t>
            </a:r>
            <a:r>
              <a:rPr lang="en-US" sz="2400" dirty="0" err="1">
                <a:latin typeface="+mj-lt"/>
                <a:ea typeface="Gill Sans MT" charset="0"/>
                <a:cs typeface="Gill Sans MT" charset="0"/>
              </a:rPr>
              <a:t>Cousot</a:t>
            </a:r>
            <a:endParaRPr lang="en-US" sz="2400" dirty="0">
              <a:latin typeface="+mj-lt"/>
              <a:ea typeface="Gill Sans MT" charset="0"/>
              <a:cs typeface="Gill Sans MT" charset="0"/>
            </a:endParaRPr>
          </a:p>
          <a:p>
            <a:pPr algn="ctr"/>
            <a:r>
              <a:rPr lang="en-US" sz="2400" dirty="0">
                <a:latin typeface="+mj-lt"/>
                <a:ea typeface="Gill Sans MT" charset="0"/>
                <a:cs typeface="Gill Sans MT" charset="0"/>
              </a:rPr>
              <a:t>Inventors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1" y="2505015"/>
            <a:ext cx="1868661" cy="21703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FEEEA3-075D-4F30-8E77-BDF4259072E3}"/>
              </a:ext>
            </a:extLst>
          </p:cNvPr>
          <p:cNvSpPr/>
          <p:nvPr/>
        </p:nvSpPr>
        <p:spPr>
          <a:xfrm>
            <a:off x="0" y="1446028"/>
            <a:ext cx="12192000" cy="429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ea typeface="Gill Sans MT" charset="0"/>
                <a:cs typeface="Gill Sans MT" charset="0"/>
              </a:rPr>
              <a:t>An elegant mathematical framework for over-approximating infinite concrete behaviors with finite representation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59D61-2608-4BAF-8842-982D461AC5E8}"/>
              </a:ext>
            </a:extLst>
          </p:cNvPr>
          <p:cNvSpPr txBox="1"/>
          <p:nvPr/>
        </p:nvSpPr>
        <p:spPr>
          <a:xfrm flipH="1">
            <a:off x="8134202" y="2632638"/>
            <a:ext cx="140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Approximate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9CB67-EF21-4968-8F30-A6FEDEBF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5B0C19-4B7D-44C6-B471-8DBD83E0F3C2}"/>
              </a:ext>
            </a:extLst>
          </p:cNvPr>
          <p:cNvSpPr/>
          <p:nvPr/>
        </p:nvSpPr>
        <p:spPr>
          <a:xfrm>
            <a:off x="7133221" y="2528972"/>
            <a:ext cx="3131588" cy="21945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AABB6D-840D-41BA-928E-653E210F5A09}"/>
                  </a:ext>
                </a:extLst>
              </p:cNvPr>
              <p:cNvSpPr/>
              <p:nvPr/>
            </p:nvSpPr>
            <p:spPr>
              <a:xfrm>
                <a:off x="7643572" y="3074014"/>
                <a:ext cx="1645920" cy="1371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Concrete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AABB6D-840D-41BA-928E-653E210F5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572" y="3074014"/>
                <a:ext cx="1645920" cy="1371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467261-EB30-47C9-8FDE-7D06F763DB70}"/>
                  </a:ext>
                </a:extLst>
              </p:cNvPr>
              <p:cNvSpPr txBox="1"/>
              <p:nvPr/>
            </p:nvSpPr>
            <p:spPr>
              <a:xfrm flipH="1">
                <a:off x="7749732" y="2674964"/>
                <a:ext cx="2050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Abstraction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467261-EB30-47C9-8FDE-7D06F763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49732" y="2674964"/>
                <a:ext cx="2050110" cy="369332"/>
              </a:xfrm>
              <a:prstGeom prst="rect">
                <a:avLst/>
              </a:prstGeom>
              <a:blipFill>
                <a:blip r:embed="rId5"/>
                <a:stretch>
                  <a:fillRect l="-23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Top Corners Snipped 16">
                <a:extLst>
                  <a:ext uri="{FF2B5EF4-FFF2-40B4-BE49-F238E27FC236}">
                    <a16:creationId xmlns:a16="http://schemas.microsoft.com/office/drawing/2014/main" id="{FA15BA0F-E68F-4943-A13D-1BC2AF92B408}"/>
                  </a:ext>
                </a:extLst>
              </p:cNvPr>
              <p:cNvSpPr/>
              <p:nvPr/>
            </p:nvSpPr>
            <p:spPr>
              <a:xfrm>
                <a:off x="6425639" y="1971040"/>
                <a:ext cx="3465686" cy="2783840"/>
              </a:xfrm>
              <a:prstGeom prst="snip2SameRect">
                <a:avLst>
                  <a:gd name="adj1" fmla="val 33228"/>
                  <a:gd name="adj2" fmla="val 0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7" name="Rectangle: Top Corners Snipped 16">
                <a:extLst>
                  <a:ext uri="{FF2B5EF4-FFF2-40B4-BE49-F238E27FC236}">
                    <a16:creationId xmlns:a16="http://schemas.microsoft.com/office/drawing/2014/main" id="{FA15BA0F-E68F-4943-A13D-1BC2AF92B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639" y="1971040"/>
                <a:ext cx="3465686" cy="2783840"/>
              </a:xfrm>
              <a:prstGeom prst="snip2SameRect">
                <a:avLst>
                  <a:gd name="adj1" fmla="val 33228"/>
                  <a:gd name="adj2" fmla="val 0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Top Corners Snipped 14">
                <a:extLst>
                  <a:ext uri="{FF2B5EF4-FFF2-40B4-BE49-F238E27FC236}">
                    <a16:creationId xmlns:a16="http://schemas.microsoft.com/office/drawing/2014/main" id="{1010549F-D744-4C67-BEA6-28A885F5BD0D}"/>
                  </a:ext>
                </a:extLst>
              </p:cNvPr>
              <p:cNvSpPr/>
              <p:nvPr/>
            </p:nvSpPr>
            <p:spPr>
              <a:xfrm>
                <a:off x="567834" y="1971040"/>
                <a:ext cx="3465686" cy="2783840"/>
              </a:xfrm>
              <a:prstGeom prst="snip2SameRect">
                <a:avLst>
                  <a:gd name="adj1" fmla="val 33228"/>
                  <a:gd name="adj2" fmla="val 0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5" name="Rectangle: Top Corners Snipped 14">
                <a:extLst>
                  <a:ext uri="{FF2B5EF4-FFF2-40B4-BE49-F238E27FC236}">
                    <a16:creationId xmlns:a16="http://schemas.microsoft.com/office/drawing/2014/main" id="{1010549F-D744-4C67-BEA6-28A885F5B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34" y="1971040"/>
                <a:ext cx="3465686" cy="2783840"/>
              </a:xfrm>
              <a:prstGeom prst="snip2SameRect">
                <a:avLst>
                  <a:gd name="adj1" fmla="val 33228"/>
                  <a:gd name="adj2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4B7EF0A-C7AE-4A59-84C6-4A77A554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positives with incomplete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7AC7-345B-425C-9182-0C4112B3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D5FF1-5D84-43D1-9E10-D31AB5CC144A}"/>
              </a:ext>
            </a:extLst>
          </p:cNvPr>
          <p:cNvSpPr/>
          <p:nvPr/>
        </p:nvSpPr>
        <p:spPr>
          <a:xfrm>
            <a:off x="0" y="5981015"/>
            <a:ext cx="12192000" cy="429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Gill Sans MT" charset="0"/>
                <a:cs typeface="Gill Sans MT" charset="0"/>
              </a:rPr>
              <a:t>Tradeoff between the precision and the scalability of an abstraction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C01E73-8C89-4151-BE0C-F7C14171A128}"/>
              </a:ext>
            </a:extLst>
          </p:cNvPr>
          <p:cNvSpPr/>
          <p:nvPr/>
        </p:nvSpPr>
        <p:spPr>
          <a:xfrm>
            <a:off x="734883" y="2143760"/>
            <a:ext cx="3131588" cy="219456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4D31289-C797-4A93-A9D9-CBF7F46331C1}"/>
                  </a:ext>
                </a:extLst>
              </p:cNvPr>
              <p:cNvSpPr/>
              <p:nvPr/>
            </p:nvSpPr>
            <p:spPr>
              <a:xfrm>
                <a:off x="1191972" y="2747015"/>
                <a:ext cx="1645920" cy="1371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Concrete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4D31289-C797-4A93-A9D9-CBF7F463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72" y="2747015"/>
                <a:ext cx="1645920" cy="1371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57E13-80D3-4A0B-BC0B-B69858E588BF}"/>
                  </a:ext>
                </a:extLst>
              </p:cNvPr>
              <p:cNvSpPr txBox="1"/>
              <p:nvPr/>
            </p:nvSpPr>
            <p:spPr>
              <a:xfrm flipH="1">
                <a:off x="1275622" y="2306557"/>
                <a:ext cx="2050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Abstraction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957E13-80D3-4A0B-BC0B-B69858E58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75622" y="2306557"/>
                <a:ext cx="2050110" cy="369332"/>
              </a:xfrm>
              <a:prstGeom prst="rect">
                <a:avLst/>
              </a:prstGeom>
              <a:blipFill>
                <a:blip r:embed="rId5"/>
                <a:stretch>
                  <a:fillRect l="-23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6438B38-2DFF-407A-A346-A158613AFC00}"/>
              </a:ext>
            </a:extLst>
          </p:cNvPr>
          <p:cNvSpPr/>
          <p:nvPr/>
        </p:nvSpPr>
        <p:spPr>
          <a:xfrm>
            <a:off x="6213742" y="2117512"/>
            <a:ext cx="4200257" cy="242549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9E05969-7D84-4136-8B1F-8036703F2889}"/>
                  </a:ext>
                </a:extLst>
              </p:cNvPr>
              <p:cNvSpPr/>
              <p:nvPr/>
            </p:nvSpPr>
            <p:spPr>
              <a:xfrm>
                <a:off x="6798250" y="3066207"/>
                <a:ext cx="2044257" cy="1371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Concrete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9E05969-7D84-4136-8B1F-8036703F2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250" y="3066207"/>
                <a:ext cx="2044257" cy="1371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627BB-D2C6-4225-88EF-F824A21E9E0F}"/>
                  </a:ext>
                </a:extLst>
              </p:cNvPr>
              <p:cNvSpPr txBox="1"/>
              <p:nvPr/>
            </p:nvSpPr>
            <p:spPr>
              <a:xfrm flipH="1">
                <a:off x="7014600" y="2624831"/>
                <a:ext cx="254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Abstraction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627BB-D2C6-4225-88EF-F824A21E9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14600" y="2624831"/>
                <a:ext cx="2546267" cy="369332"/>
              </a:xfrm>
              <a:prstGeom prst="rect">
                <a:avLst/>
              </a:prstGeom>
              <a:blipFill>
                <a:blip r:embed="rId7"/>
                <a:stretch>
                  <a:fillRect l="-21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424D02-C934-4ECA-A665-8DA2B28BB3DD}"/>
                  </a:ext>
                </a:extLst>
              </p:cNvPr>
              <p:cNvSpPr txBox="1"/>
              <p:nvPr/>
            </p:nvSpPr>
            <p:spPr>
              <a:xfrm>
                <a:off x="567834" y="4754880"/>
                <a:ext cx="3465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precise enough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424D02-C934-4ECA-A665-8DA2B28B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34" y="4754880"/>
                <a:ext cx="3465686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1B4AA5-8759-4C1D-B3E2-36A75C4A97A2}"/>
                  </a:ext>
                </a:extLst>
              </p:cNvPr>
              <p:cNvSpPr txBox="1"/>
              <p:nvPr/>
            </p:nvSpPr>
            <p:spPr>
              <a:xfrm>
                <a:off x="6310289" y="4758985"/>
                <a:ext cx="36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 cannot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false positive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1B4AA5-8759-4C1D-B3E2-36A75C4A9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89" y="4758985"/>
                <a:ext cx="3671911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42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195"/>
              </p:ext>
            </p:extLst>
          </p:nvPr>
        </p:nvGraphicFramePr>
        <p:xfrm>
          <a:off x="1668861" y="1878514"/>
          <a:ext cx="6316899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7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Sound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Complete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Certification method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Always either proves or disproves the property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Return “No, the property is violated”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Return “Yes,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 property always holds”</a:t>
                      </a:r>
                      <a:endParaRPr lang="en-US" sz="1800" dirty="0">
                        <a:solidFill>
                          <a:schemeClr val="bg1"/>
                        </a:solidFill>
                        <a:latin typeface="DINPro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No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Random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DINPro" pitchFamily="34" charset="0"/>
                        </a:rPr>
                        <a:t> Guessing</a:t>
                      </a:r>
                      <a:endParaRPr lang="en-US" sz="1800" dirty="0">
                        <a:solidFill>
                          <a:schemeClr val="bg1"/>
                        </a:solidFill>
                        <a:latin typeface="DINPro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8043835" y="2491499"/>
            <a:ext cx="327378" cy="982133"/>
          </a:xfrm>
          <a:prstGeom prst="rightBrace">
            <a:avLst>
              <a:gd name="adj1" fmla="val 497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61525" y="1915759"/>
            <a:ext cx="331893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DINPro" pitchFamily="34" charset="0"/>
              </a:rPr>
              <a:t>Desirable properties for certification: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NPro" pitchFamily="34" charset="0"/>
              </a:rPr>
              <a:t>Soundness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NPro" pitchFamily="34" charset="0"/>
              </a:rPr>
              <a:t>Scalability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INPro" pitchFamily="34" charset="0"/>
              </a:rPr>
              <a:t>Precision: ``as complete as possible’’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-12867"/>
            <a:ext cx="8877785" cy="1143000"/>
          </a:xfrm>
        </p:spPr>
        <p:txBody>
          <a:bodyPr>
            <a:normAutofit/>
          </a:bodyPr>
          <a:lstStyle/>
          <a:p>
            <a:r>
              <a:rPr lang="en-US" sz="3700" dirty="0"/>
              <a:t>Soundness  vs. Completeness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04484-4E02-466C-AF73-7FEAA430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C3A7-DDE1-4721-827F-E599A6FC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700" dirty="0"/>
              <a:t>Attacks vs. Complete vs. Incomplete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7D4925-63D6-4273-BC96-BA33AFE1F6C4}"/>
              </a:ext>
            </a:extLst>
          </p:cNvPr>
          <p:cNvCxnSpPr/>
          <p:nvPr/>
        </p:nvCxnSpPr>
        <p:spPr>
          <a:xfrm flipV="1">
            <a:off x="3619500" y="2124074"/>
            <a:ext cx="0" cy="3657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71A7E2-660E-491F-ACA4-BFA90CC5A65D}"/>
              </a:ext>
            </a:extLst>
          </p:cNvPr>
          <p:cNvCxnSpPr>
            <a:cxnSpLocks/>
          </p:cNvCxnSpPr>
          <p:nvPr/>
        </p:nvCxnSpPr>
        <p:spPr>
          <a:xfrm rot="5400000" flipV="1">
            <a:off x="6810375" y="2581274"/>
            <a:ext cx="0" cy="6400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E2D536-1E72-4E1A-B4A5-1600095E9BD7}"/>
                  </a:ext>
                </a:extLst>
              </p:cNvPr>
              <p:cNvSpPr txBox="1"/>
              <p:nvPr/>
            </p:nvSpPr>
            <p:spPr>
              <a:xfrm>
                <a:off x="5915025" y="5905508"/>
                <a:ext cx="2143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E2D536-1E72-4E1A-B4A5-1600095E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5905508"/>
                <a:ext cx="2143125" cy="369332"/>
              </a:xfrm>
              <a:prstGeom prst="rect">
                <a:avLst/>
              </a:prstGeom>
              <a:blipFill>
                <a:blip r:embed="rId2"/>
                <a:stretch>
                  <a:fillRect l="-22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51CE61-E008-48B1-AFBB-0F998928875E}"/>
              </a:ext>
            </a:extLst>
          </p:cNvPr>
          <p:cNvSpPr txBox="1"/>
          <p:nvPr/>
        </p:nvSpPr>
        <p:spPr>
          <a:xfrm>
            <a:off x="2752725" y="1725613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Verified robustness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74D817-97F0-429B-A7C1-2EE723665A14}"/>
              </a:ext>
            </a:extLst>
          </p:cNvPr>
          <p:cNvCxnSpPr>
            <a:cxnSpLocks/>
          </p:cNvCxnSpPr>
          <p:nvPr/>
        </p:nvCxnSpPr>
        <p:spPr>
          <a:xfrm>
            <a:off x="3609975" y="2638425"/>
            <a:ext cx="5934075" cy="3019416"/>
          </a:xfrm>
          <a:prstGeom prst="curvedConnector3">
            <a:avLst>
              <a:gd name="adj1" fmla="val 5754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96DAD91-DA2E-4FB4-8317-F3079249B800}"/>
              </a:ext>
            </a:extLst>
          </p:cNvPr>
          <p:cNvCxnSpPr>
            <a:cxnSpLocks/>
          </p:cNvCxnSpPr>
          <p:nvPr/>
        </p:nvCxnSpPr>
        <p:spPr>
          <a:xfrm>
            <a:off x="3619500" y="2638425"/>
            <a:ext cx="5825295" cy="2797175"/>
          </a:xfrm>
          <a:prstGeom prst="curvedConnector3">
            <a:avLst>
              <a:gd name="adj1" fmla="val 78255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8852BB6-FAE7-48A2-BC0E-39BA3E57CEE2}"/>
              </a:ext>
            </a:extLst>
          </p:cNvPr>
          <p:cNvCxnSpPr/>
          <p:nvPr/>
        </p:nvCxnSpPr>
        <p:spPr>
          <a:xfrm>
            <a:off x="3619500" y="2638425"/>
            <a:ext cx="4762500" cy="3143249"/>
          </a:xfrm>
          <a:prstGeom prst="curvedConnector3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9B475-A6B1-40FE-875A-2219469DB349}"/>
              </a:ext>
            </a:extLst>
          </p:cNvPr>
          <p:cNvSpPr/>
          <p:nvPr/>
        </p:nvSpPr>
        <p:spPr>
          <a:xfrm>
            <a:off x="8058149" y="2295525"/>
            <a:ext cx="1386646" cy="904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0FAC59-F36F-44F6-84D5-B17EF375265B}"/>
              </a:ext>
            </a:extLst>
          </p:cNvPr>
          <p:cNvCxnSpPr/>
          <p:nvPr/>
        </p:nvCxnSpPr>
        <p:spPr>
          <a:xfrm>
            <a:off x="8193024" y="2514592"/>
            <a:ext cx="2000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FC1245-6E69-46F4-A1B6-303201E35FB5}"/>
              </a:ext>
            </a:extLst>
          </p:cNvPr>
          <p:cNvCxnSpPr>
            <a:cxnSpLocks/>
          </p:cNvCxnSpPr>
          <p:nvPr/>
        </p:nvCxnSpPr>
        <p:spPr>
          <a:xfrm>
            <a:off x="8196261" y="2758440"/>
            <a:ext cx="2000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1124AE-45EE-44AB-A5DA-7672FF342BEA}"/>
              </a:ext>
            </a:extLst>
          </p:cNvPr>
          <p:cNvCxnSpPr>
            <a:cxnSpLocks/>
          </p:cNvCxnSpPr>
          <p:nvPr/>
        </p:nvCxnSpPr>
        <p:spPr>
          <a:xfrm>
            <a:off x="8193024" y="3012344"/>
            <a:ext cx="20002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646B39-1744-47F1-B092-49839BA8B94C}"/>
              </a:ext>
            </a:extLst>
          </p:cNvPr>
          <p:cNvSpPr txBox="1"/>
          <p:nvPr/>
        </p:nvSpPr>
        <p:spPr>
          <a:xfrm>
            <a:off x="8482014" y="2348480"/>
            <a:ext cx="862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97853D-953A-425F-8DE3-3A4049A05A63}"/>
              </a:ext>
            </a:extLst>
          </p:cNvPr>
          <p:cNvSpPr txBox="1"/>
          <p:nvPr/>
        </p:nvSpPr>
        <p:spPr>
          <a:xfrm>
            <a:off x="8470965" y="2595525"/>
            <a:ext cx="963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93C40B-C000-4524-A260-6F2AB271F0AC}"/>
              </a:ext>
            </a:extLst>
          </p:cNvPr>
          <p:cNvSpPr txBox="1"/>
          <p:nvPr/>
        </p:nvSpPr>
        <p:spPr>
          <a:xfrm>
            <a:off x="8481254" y="2839624"/>
            <a:ext cx="100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Incomplete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E6D6EF01-517D-4460-A17A-2501D003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77785" cy="1143000"/>
          </a:xfrm>
        </p:spPr>
        <p:txBody>
          <a:bodyPr>
            <a:normAutofit/>
          </a:bodyPr>
          <a:lstStyle/>
          <a:p>
            <a:r>
              <a:rPr lang="en-US" dirty="0"/>
              <a:t>Certification of Neural Networks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938A0-588E-4629-B39D-DD530209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11A87-3D06-4575-ABBE-B6A64A2F984E}"/>
              </a:ext>
            </a:extLst>
          </p:cNvPr>
          <p:cNvSpPr/>
          <p:nvPr/>
        </p:nvSpPr>
        <p:spPr>
          <a:xfrm>
            <a:off x="0" y="1960880"/>
            <a:ext cx="12192000" cy="487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both complete and incomplete </a:t>
            </a:r>
            <a:r>
              <a:rPr lang="en-US" b="1" dirty="0">
                <a:solidFill>
                  <a:schemeClr val="bg1"/>
                </a:solidFill>
              </a:rPr>
              <a:t>sound</a:t>
            </a:r>
            <a:r>
              <a:rPr lang="en-US" dirty="0">
                <a:solidFill>
                  <a:schemeClr val="bg1"/>
                </a:solidFill>
              </a:rPr>
              <a:t>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0F468-E95F-4920-B471-1939E1B26BF4}"/>
              </a:ext>
            </a:extLst>
          </p:cNvPr>
          <p:cNvSpPr/>
          <p:nvPr/>
        </p:nvSpPr>
        <p:spPr>
          <a:xfrm>
            <a:off x="0" y="2941320"/>
            <a:ext cx="12192000" cy="487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Incomplete: </a:t>
            </a:r>
            <a:r>
              <a:rPr lang="en-US" dirty="0">
                <a:solidFill>
                  <a:schemeClr val="bg1"/>
                </a:solidFill>
              </a:rPr>
              <a:t>Box, Zonotope, </a:t>
            </a:r>
            <a:r>
              <a:rPr lang="en-US" dirty="0" err="1">
                <a:solidFill>
                  <a:schemeClr val="bg1"/>
                </a:solidFill>
              </a:rPr>
              <a:t>DeepPoly</a:t>
            </a:r>
            <a:r>
              <a:rPr lang="en-US" dirty="0">
                <a:solidFill>
                  <a:schemeClr val="bg1"/>
                </a:solidFill>
              </a:rPr>
              <a:t>, k-</a:t>
            </a:r>
            <a:r>
              <a:rPr lang="en-US" dirty="0" err="1">
                <a:solidFill>
                  <a:schemeClr val="bg1"/>
                </a:solidFill>
              </a:rPr>
              <a:t>ReLU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45800B-9A89-44B1-B53A-F02CDBFD9A00}"/>
              </a:ext>
            </a:extLst>
          </p:cNvPr>
          <p:cNvSpPr/>
          <p:nvPr/>
        </p:nvSpPr>
        <p:spPr>
          <a:xfrm>
            <a:off x="0" y="4222115"/>
            <a:ext cx="12192000" cy="487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Complete: </a:t>
            </a:r>
            <a:r>
              <a:rPr lang="en-US" dirty="0">
                <a:solidFill>
                  <a:schemeClr val="bg1"/>
                </a:solidFill>
              </a:rPr>
              <a:t>Mixed Integer Linear Programming (MILP) and Linear Programming (LP)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21FF04-4297-4F14-93A8-A5AB33EB28E9}"/>
              </a:ext>
            </a:extLst>
          </p:cNvPr>
          <p:cNvSpPr/>
          <p:nvPr/>
        </p:nvSpPr>
        <p:spPr>
          <a:xfrm>
            <a:off x="0" y="5502910"/>
            <a:ext cx="12192000" cy="487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Combination: </a:t>
            </a:r>
            <a:r>
              <a:rPr lang="en-US" dirty="0">
                <a:solidFill>
                  <a:schemeClr val="bg1"/>
                </a:solidFill>
              </a:rPr>
              <a:t>to either improve the scalability of complete methods or to make incomplete methods more precise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0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668861" y="2086847"/>
            <a:ext cx="8784653" cy="54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US" sz="2200" dirty="0">
              <a:latin typeface="DINPro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77785" cy="1143000"/>
          </a:xfrm>
        </p:spPr>
        <p:txBody>
          <a:bodyPr>
            <a:normAutofit/>
          </a:bodyPr>
          <a:lstStyle/>
          <a:p>
            <a:r>
              <a:rPr lang="en-US" dirty="0"/>
              <a:t>Incomplete methods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51FC53-88D6-47E9-AE20-1E51DAEB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238F3D9-0956-4404-A8BC-13B1B9FF1CF2}"/>
                  </a:ext>
                </a:extLst>
              </p:cNvPr>
              <p:cNvSpPr/>
              <p:nvPr/>
            </p:nvSpPr>
            <p:spPr>
              <a:xfrm>
                <a:off x="0" y="1838960"/>
                <a:ext cx="12192000" cy="15900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latin typeface="DINPro" pitchFamily="34" charset="0"/>
                  </a:rPr>
                  <a:t>We will investigate a specific type of incomplete method, based on </a:t>
                </a:r>
                <a:r>
                  <a:rPr lang="en-US" sz="1800" dirty="0">
                    <a:solidFill>
                      <a:schemeClr val="bg1"/>
                    </a:solidFill>
                    <a:latin typeface="DINPro-Bold" pitchFamily="34" charset="0"/>
                  </a:rPr>
                  <a:t>bound propagation</a:t>
                </a:r>
                <a:r>
                  <a:rPr lang="en-US" sz="1800" dirty="0">
                    <a:solidFill>
                      <a:schemeClr val="bg1"/>
                    </a:solidFill>
                    <a:latin typeface="DINPro" pitchFamily="34" charset="0"/>
                  </a:rPr>
                  <a:t> through the neural network. Starting with the initial pre-condition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DINPro" pitchFamily="34" charset="0"/>
                  </a:rPr>
                  <a:t> , we will ``pass’’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𝜙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DINPro" pitchFamily="34" charset="0"/>
                  </a:rPr>
                  <a:t> through the network, computing a convex </a:t>
                </a:r>
                <a:r>
                  <a:rPr lang="en-US" sz="1800" dirty="0">
                    <a:solidFill>
                      <a:schemeClr val="bg1"/>
                    </a:solidFill>
                    <a:latin typeface="DINPro-Bold" pitchFamily="34" charset="0"/>
                  </a:rPr>
                  <a:t>over-approximation</a:t>
                </a:r>
                <a:r>
                  <a:rPr lang="en-US" sz="1800" dirty="0">
                    <a:solidFill>
                      <a:schemeClr val="bg1"/>
                    </a:solidFill>
                    <a:latin typeface="DINPro" pitchFamily="34" charset="0"/>
                  </a:rPr>
                  <a:t> of the effect of each layer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DINPro" pitchFamily="34" charset="0"/>
                  </a:rPr>
                  <a:t>. Next, lets look at the “recipe” for certification with bound propagation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238F3D9-0956-4404-A8BC-13B1B9FF1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8960"/>
                <a:ext cx="12192000" cy="1590040"/>
              </a:xfrm>
              <a:prstGeom prst="rect">
                <a:avLst/>
              </a:prstGeom>
              <a:blipFill>
                <a:blip r:embed="rId2"/>
                <a:stretch>
                  <a:fillRect l="-400" r="-8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75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4827" y="1729364"/>
            <a:ext cx="9103424" cy="1882870"/>
          </a:xfrm>
          <a:prstGeom prst="rect">
            <a:avLst/>
          </a:prstGeom>
          <a:solidFill>
            <a:schemeClr val="accent6">
              <a:lumMod val="20000"/>
              <a:lumOff val="8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84981" y="2315163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483230" y="2277197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47598" y="2315163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798478" y="2273059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39057" y="227719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872194" y="2486133"/>
            <a:ext cx="1882872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INPro" pitchFamily="34" charset="0"/>
              </a:rPr>
              <a:t>Certification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1 14"/>
              <p:cNvSpPr/>
              <p:nvPr/>
            </p:nvSpPr>
            <p:spPr>
              <a:xfrm>
                <a:off x="6090857" y="4394915"/>
                <a:ext cx="4637394" cy="2067479"/>
              </a:xfrm>
              <a:prstGeom prst="borderCallout1">
                <a:avLst>
                  <a:gd name="adj1" fmla="val 190"/>
                  <a:gd name="adj2" fmla="val 48833"/>
                  <a:gd name="adj3" fmla="val -43111"/>
                  <a:gd name="adj4" fmla="val 80539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2.60+0.015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+0.023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+5.18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4.63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0.005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0.006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+0.023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mr-IN" sz="1600" dirty="0">
                    <a:solidFill>
                      <a:schemeClr val="tx1"/>
                    </a:solidFill>
                  </a:rPr>
                  <a:t>…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9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12−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0.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+0.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3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.012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[0,1]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Line Callout 1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57" y="4394915"/>
                <a:ext cx="4637394" cy="2067479"/>
              </a:xfrm>
              <a:prstGeom prst="borderCallout1">
                <a:avLst>
                  <a:gd name="adj1" fmla="val 190"/>
                  <a:gd name="adj2" fmla="val 48833"/>
                  <a:gd name="adj3" fmla="val -43111"/>
                  <a:gd name="adj4" fmla="val 80539"/>
                </a:avLst>
              </a:prstGeom>
              <a:blipFill>
                <a:blip r:embed="rId3"/>
                <a:stretch>
                  <a:fillRect l="-6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1 15"/>
              <p:cNvSpPr/>
              <p:nvPr/>
            </p:nvSpPr>
            <p:spPr>
              <a:xfrm>
                <a:off x="1624827" y="4389099"/>
                <a:ext cx="3863495" cy="2047729"/>
              </a:xfrm>
              <a:prstGeom prst="borderCallout1">
                <a:avLst>
                  <a:gd name="adj1" fmla="val -136"/>
                  <a:gd name="adj2" fmla="val 50274"/>
                  <a:gd name="adj3" fmla="val -42564"/>
                  <a:gd name="adj4" fmla="val 3097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:</a:t>
                </a:r>
                <a:endParaRPr lang="en-US" sz="1600" i="1" dirty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[0.588,0.65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600" b="0" i="1" dirty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sz="1600" b="0" dirty="0">
                    <a:solidFill>
                      <a:schemeClr val="tx1"/>
                    </a:solidFill>
                    <a:latin typeface="Cambria Math" charset="0"/>
                  </a:rPr>
                  <a:t>[0.545,0.608]</a:t>
                </a:r>
                <a:endParaRPr lang="en-US" sz="1600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</a:rPr>
                  <a:t> [0.533,0.596]</a:t>
                </a:r>
              </a:p>
              <a:p>
                <a:r>
                  <a:rPr lang="mr-IN" sz="1600" dirty="0">
                    <a:solidFill>
                      <a:schemeClr val="tx1"/>
                    </a:solidFill>
                  </a:rPr>
                  <a:t>…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3071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 Math" charset="0"/>
                  </a:rPr>
                  <a:t>[0.4,0.463]</a:t>
                </a:r>
                <a:endParaRPr lang="en-US" sz="160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endParaRPr lang="en-US" sz="1600" i="1" dirty="0">
                  <a:solidFill>
                    <a:schemeClr val="tx1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6" name="Line Callout 1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827" y="4389099"/>
                <a:ext cx="3863495" cy="2047729"/>
              </a:xfrm>
              <a:prstGeom prst="borderCallout1">
                <a:avLst>
                  <a:gd name="adj1" fmla="val -136"/>
                  <a:gd name="adj2" fmla="val 50274"/>
                  <a:gd name="adj3" fmla="val -42564"/>
                  <a:gd name="adj4" fmla="val 30976"/>
                </a:avLst>
              </a:prstGeom>
              <a:blipFill>
                <a:blip r:embed="rId4"/>
                <a:stretch>
                  <a:fillRect l="-9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Callout 17"/>
          <p:cNvSpPr/>
          <p:nvPr/>
        </p:nvSpPr>
        <p:spPr>
          <a:xfrm>
            <a:off x="5628840" y="3775213"/>
            <a:ext cx="2722236" cy="662935"/>
          </a:xfrm>
          <a:prstGeom prst="wedgeEllipseCallout">
            <a:avLst>
              <a:gd name="adj1" fmla="val 43779"/>
              <a:gd name="adj2" fmla="val 8064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possible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9A12716F-EE3D-40AA-9633-DDFEE56323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576" y="35490"/>
                <a:ext cx="11604170" cy="1325563"/>
              </a:xfrm>
            </p:spPr>
            <p:txBody>
              <a:bodyPr/>
              <a:lstStyle/>
              <a:p>
                <a:r>
                  <a:rPr lang="en-US" dirty="0"/>
                  <a:t>Step1</a:t>
                </a:r>
                <a:r>
                  <a:rPr lang="x-none" dirty="0"/>
                  <a:t>: </a:t>
                </a:r>
                <a:r>
                  <a:rPr lang="en-US" dirty="0"/>
                  <a:t>compute convex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propagating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9A12716F-EE3D-40AA-9633-DDFEE5632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576" y="35490"/>
                <a:ext cx="11604170" cy="1325563"/>
              </a:xfrm>
              <a:blipFill>
                <a:blip r:embed="rId5"/>
                <a:stretch>
                  <a:fillRect l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Cube">
                <a:extLst>
                  <a:ext uri="{FF2B5EF4-FFF2-40B4-BE49-F238E27FC236}">
                    <a16:creationId xmlns:a16="http://schemas.microsoft.com/office/drawing/2014/main" id="{7B88BE6D-7E7F-40E9-AF99-6F536A3241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270112" y="2014766"/>
              <a:ext cx="2743193" cy="91440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743193" cy="91440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93"/>
                    <am3d:up dx="0" dy="36000000" dz="0"/>
                    <am3d:lookAt x="0" y="0" z="0"/>
                    <am3d:perspective fov="2674384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0" dy="0" dz="0"/>
                  </am3d:trans>
                  <am3d:raster rName="Office3DRenderer" rVer="16.0.8326">
                    <am3d:blip r:embed="rId7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Cube">
                <a:extLst>
                  <a:ext uri="{FF2B5EF4-FFF2-40B4-BE49-F238E27FC236}">
                    <a16:creationId xmlns:a16="http://schemas.microsoft.com/office/drawing/2014/main" id="{7B88BE6D-7E7F-40E9-AF99-6F536A3241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0112" y="2014766"/>
                <a:ext cx="2743193" cy="914400"/>
              </a:xfrm>
              <a:prstGeom prst="rect">
                <a:avLst/>
              </a:prstGeom>
              <a:noFill/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AF57CB16-A4F7-4E56-AE8E-B93CBD084D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22" y="2408756"/>
            <a:ext cx="301752" cy="301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A3EF0B5-B33F-4172-AF64-DB5E2BE21F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42" y="2444197"/>
            <a:ext cx="182880" cy="1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615B3D-1273-48F0-B530-C2E0BDC1D7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88" y="2157118"/>
            <a:ext cx="182880" cy="1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Rhombicuboctahedron Blue">
                <a:extLst>
                  <a:ext uri="{FF2B5EF4-FFF2-40B4-BE49-F238E27FC236}">
                    <a16:creationId xmlns:a16="http://schemas.microsoft.com/office/drawing/2014/main" id="{A69AC15E-B162-4CC6-9392-D71E7D7585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43360" y="1951555"/>
              <a:ext cx="914401" cy="914401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914401" cy="914401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326" d="1000000"/>
                    <am3d:preTrans dx="0" dy="-1805541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5168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Rhombicuboctahedron Blue">
                <a:extLst>
                  <a:ext uri="{FF2B5EF4-FFF2-40B4-BE49-F238E27FC236}">
                    <a16:creationId xmlns:a16="http://schemas.microsoft.com/office/drawing/2014/main" id="{A69AC15E-B162-4CC6-9392-D71E7D7585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43360" y="1951555"/>
                <a:ext cx="914401" cy="914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Hexagonal Pyramid Blue">
                <a:extLst>
                  <a:ext uri="{FF2B5EF4-FFF2-40B4-BE49-F238E27FC236}">
                    <a16:creationId xmlns:a16="http://schemas.microsoft.com/office/drawing/2014/main" id="{88B9F2F3-17BD-47D5-A6F2-F65ED01DD6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4251581" y="1908588"/>
              <a:ext cx="914400" cy="1243457"/>
            </p:xfrm>
            <a:graphic>
              <a:graphicData uri="http://schemas.microsoft.com/office/drawing/2017/model3d">
                <am3d:model3d r:embed="rId11">
                  <am3d:spPr>
                    <a:xfrm rot="5400000">
                      <a:off x="0" y="0"/>
                      <a:ext cx="914400" cy="1243457"/>
                    </a:xfrm>
                    <a:prstGeom prst="rect">
                      <a:avLst/>
                    </a:prstGeom>
                  </am3d:spPr>
                  <am3d:camera>
                    <am3d:pos x="0" y="0" z="664642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637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032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Hexagonal Pyramid Blue">
                <a:extLst>
                  <a:ext uri="{FF2B5EF4-FFF2-40B4-BE49-F238E27FC236}">
                    <a16:creationId xmlns:a16="http://schemas.microsoft.com/office/drawing/2014/main" id="{88B9F2F3-17BD-47D5-A6F2-F65ED01DD6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5400000">
                <a:off x="4251581" y="1908588"/>
                <a:ext cx="914400" cy="1243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Hexagonal Prism And Pyramid Blue">
                <a:extLst>
                  <a:ext uri="{FF2B5EF4-FFF2-40B4-BE49-F238E27FC236}">
                    <a16:creationId xmlns:a16="http://schemas.microsoft.com/office/drawing/2014/main" id="{244636BC-6F3C-4095-A8A7-D95A28EB61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7618704" y="1888400"/>
              <a:ext cx="971123" cy="1199623"/>
            </p:xfrm>
            <a:graphic>
              <a:graphicData uri="http://schemas.microsoft.com/office/drawing/2017/model3d">
                <am3d:model3d r:embed="rId13">
                  <am3d:spPr>
                    <a:xfrm rot="5400000">
                      <a:off x="0" y="0"/>
                      <a:ext cx="971123" cy="1199623"/>
                    </a:xfrm>
                    <a:prstGeom prst="rect">
                      <a:avLst/>
                    </a:prstGeom>
                  </am3d:spPr>
                  <am3d:camera>
                    <am3d:pos x="0" y="0" z="677267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691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2" ay="-3600001" az="-5400003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7518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Hexagonal Prism And Pyramid Blue">
                <a:extLst>
                  <a:ext uri="{FF2B5EF4-FFF2-40B4-BE49-F238E27FC236}">
                    <a16:creationId xmlns:a16="http://schemas.microsoft.com/office/drawing/2014/main" id="{244636BC-6F3C-4095-A8A7-D95A28EB61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5400000">
                <a:off x="7618704" y="1888400"/>
                <a:ext cx="971123" cy="1199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EA5588-2353-4815-9687-DAE195F6BEE5}"/>
                  </a:ext>
                </a:extLst>
              </p:cNvPr>
              <p:cNvSpPr txBox="1"/>
              <p:nvPr/>
            </p:nvSpPr>
            <p:spPr>
              <a:xfrm flipH="1">
                <a:off x="1961814" y="3255264"/>
                <a:ext cx="139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EA5588-2353-4815-9687-DAE195F6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1814" y="3255264"/>
                <a:ext cx="1397120" cy="338554"/>
              </a:xfrm>
              <a:prstGeom prst="rect">
                <a:avLst/>
              </a:prstGeom>
              <a:blipFill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9052EA6-73D6-4B3F-BB5D-598E2CF7D767}"/>
              </a:ext>
            </a:extLst>
          </p:cNvPr>
          <p:cNvSpPr txBox="1"/>
          <p:nvPr/>
        </p:nvSpPr>
        <p:spPr>
          <a:xfrm flipH="1">
            <a:off x="5515755" y="3252039"/>
            <a:ext cx="374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Over-approximations of the layer outputs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5475C2-6A2C-4376-9399-D29F6096CC3E}"/>
              </a:ext>
            </a:extLst>
          </p:cNvPr>
          <p:cNvCxnSpPr>
            <a:cxnSpLocks/>
          </p:cNvCxnSpPr>
          <p:nvPr/>
        </p:nvCxnSpPr>
        <p:spPr>
          <a:xfrm flipH="1" flipV="1">
            <a:off x="5057833" y="2774721"/>
            <a:ext cx="657358" cy="439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954D8C-1198-4DBC-A8F7-58DAC505941F}"/>
              </a:ext>
            </a:extLst>
          </p:cNvPr>
          <p:cNvCxnSpPr>
            <a:cxnSpLocks/>
          </p:cNvCxnSpPr>
          <p:nvPr/>
        </p:nvCxnSpPr>
        <p:spPr>
          <a:xfrm flipV="1">
            <a:off x="7134168" y="2892755"/>
            <a:ext cx="563578" cy="33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742460-A5DE-4BA7-97B7-D4E3983EAB69}"/>
              </a:ext>
            </a:extLst>
          </p:cNvPr>
          <p:cNvCxnSpPr>
            <a:cxnSpLocks/>
          </p:cNvCxnSpPr>
          <p:nvPr/>
        </p:nvCxnSpPr>
        <p:spPr>
          <a:xfrm flipV="1">
            <a:off x="8351076" y="2725726"/>
            <a:ext cx="1192284" cy="583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85993925-B407-4E4C-848C-05FB24C5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75E986-09BA-4469-9AC7-0B8267FFE8B0}"/>
                  </a:ext>
                </a:extLst>
              </p:cNvPr>
              <p:cNvSpPr txBox="1"/>
              <p:nvPr/>
            </p:nvSpPr>
            <p:spPr>
              <a:xfrm flipH="1">
                <a:off x="9158876" y="3258577"/>
                <a:ext cx="139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b="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75E986-09BA-4469-9AC7-0B8267FF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8876" y="3258577"/>
                <a:ext cx="1397120" cy="338554"/>
              </a:xfrm>
              <a:prstGeom prst="rect">
                <a:avLst/>
              </a:prstGeom>
              <a:blipFill>
                <a:blip r:embed="rId1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Pyritohedron White">
                <a:extLst>
                  <a:ext uri="{FF2B5EF4-FFF2-40B4-BE49-F238E27FC236}">
                    <a16:creationId xmlns:a16="http://schemas.microsoft.com/office/drawing/2014/main" id="{C6B60124-162D-48E4-B0DC-DFDA686A5D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43007" y="2177087"/>
              <a:ext cx="636791" cy="704564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636791" cy="704564"/>
                    </a:xfrm>
                    <a:prstGeom prst="rect">
                      <a:avLst/>
                    </a:prstGeom>
                  </am3d:spPr>
                  <am3d:camera>
                    <am3d:pos x="0" y="0" z="8146876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985" d="1000000"/>
                    <am3d:preTrans dx="0" dy="-1799999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733258" ay="2581729" az="4436504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9711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Pyritohedron White">
                <a:extLst>
                  <a:ext uri="{FF2B5EF4-FFF2-40B4-BE49-F238E27FC236}">
                    <a16:creationId xmlns:a16="http://schemas.microsoft.com/office/drawing/2014/main" id="{C6B60124-162D-48E4-B0DC-DFDA686A5D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43007" y="2177087"/>
                <a:ext cx="636791" cy="704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Rhombicuboctahedron White">
                <a:extLst>
                  <a:ext uri="{FF2B5EF4-FFF2-40B4-BE49-F238E27FC236}">
                    <a16:creationId xmlns:a16="http://schemas.microsoft.com/office/drawing/2014/main" id="{BB55E291-99FF-4FE7-8812-622B2D6292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96889" y="2068500"/>
              <a:ext cx="814751" cy="833699"/>
            </p:xfrm>
            <a:graphic>
              <a:graphicData uri="http://schemas.microsoft.com/office/drawing/2017/model3d">
                <am3d:model3d r:embed="rId19">
                  <am3d:spPr>
                    <a:xfrm>
                      <a:off x="0" y="0"/>
                      <a:ext cx="814751" cy="833699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326" d="1000000"/>
                    <am3d:preTrans dx="0" dy="-1805541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8048082" ay="3617684" az="-8289855"/>
                    <am3d:postTrans dx="0" dy="0" dz="0"/>
                  </am3d:trans>
                  <am3d:raster rName="Office3DRenderer" rVer="16.0.8326">
                    <am3d:blip r:embed="rId20"/>
                  </am3d:raster>
                  <am3d:objViewport viewportSz="12126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Rhombicuboctahedron White">
                <a:extLst>
                  <a:ext uri="{FF2B5EF4-FFF2-40B4-BE49-F238E27FC236}">
                    <a16:creationId xmlns:a16="http://schemas.microsoft.com/office/drawing/2014/main" id="{BB55E291-99FF-4FE7-8812-622B2D6292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96889" y="2068500"/>
                <a:ext cx="814751" cy="83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Dodecahedron White">
                <a:extLst>
                  <a:ext uri="{FF2B5EF4-FFF2-40B4-BE49-F238E27FC236}">
                    <a16:creationId xmlns:a16="http://schemas.microsoft.com/office/drawing/2014/main" id="{C5DDD9AF-FDA3-431A-9A47-12B902822525}"/>
                  </a:ext>
                </a:extLst>
              </p:cNvPr>
              <p:cNvGraphicFramePr/>
              <p:nvPr/>
            </p:nvGraphicFramePr>
            <p:xfrm>
              <a:off x="9616440" y="941625"/>
              <a:ext cx="731520" cy="2934260"/>
            </p:xfrm>
            <a:graphic>
              <a:graphicData uri="http://schemas.microsoft.com/office/drawing/2017/model3d">
                <am3d:model3d r:embed="rId21">
                  <am3d:spPr>
                    <a:xfrm>
                      <a:off x="0" y="0"/>
                      <a:ext cx="731520" cy="2934260"/>
                    </a:xfrm>
                    <a:prstGeom prst="rect">
                      <a:avLst/>
                    </a:prstGeom>
                  </am3d:spPr>
                  <am3d:camera>
                    <am3d:pos x="0" y="0" z="81356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989" d="1000000"/>
                    <am3d:preTrans dx="0" dy="-17962438" dz="-3508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22"/>
                  </am3d:raster>
                  <am3d:objViewport viewportSz="12264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Dodecahedron White">
                <a:extLst>
                  <a:ext uri="{FF2B5EF4-FFF2-40B4-BE49-F238E27FC236}">
                    <a16:creationId xmlns:a16="http://schemas.microsoft.com/office/drawing/2014/main" id="{C5DDD9AF-FDA3-431A-9A47-12B9028225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16440" y="941625"/>
                <a:ext cx="731520" cy="29342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24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24827" y="1729364"/>
            <a:ext cx="9103424" cy="1882870"/>
          </a:xfrm>
          <a:prstGeom prst="rect">
            <a:avLst/>
          </a:prstGeom>
          <a:solidFill>
            <a:schemeClr val="accent6">
              <a:lumMod val="20000"/>
              <a:lumOff val="8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384981" y="2315163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483230" y="2277197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47598" y="2315163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798478" y="2273059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39057" y="227719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872194" y="2486133"/>
            <a:ext cx="1882872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INPro" pitchFamily="34" charset="0"/>
              </a:rPr>
              <a:t>Certification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1 14"/>
              <p:cNvSpPr/>
              <p:nvPr/>
            </p:nvSpPr>
            <p:spPr>
              <a:xfrm>
                <a:off x="1624827" y="3950552"/>
                <a:ext cx="4637394" cy="2067479"/>
              </a:xfrm>
              <a:prstGeom prst="borderCallout1">
                <a:avLst>
                  <a:gd name="adj1" fmla="val 190"/>
                  <a:gd name="adj2" fmla="val 48833"/>
                  <a:gd name="adj3" fmla="val -43111"/>
                  <a:gd name="adj4" fmla="val 80539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2.60+0.015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+0.023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+5.18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4.63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0.005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0.006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+0.023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mr-IN" sz="1600" dirty="0">
                    <a:solidFill>
                      <a:schemeClr val="tx1"/>
                    </a:solidFill>
                  </a:rPr>
                  <a:t>…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9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12−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0.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+0.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3</m:t>
                      </m:r>
                      <m:r>
                        <a:rPr lang="is-I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.012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[0,1]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Line Callout 1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827" y="3950552"/>
                <a:ext cx="4637394" cy="2067479"/>
              </a:xfrm>
              <a:prstGeom prst="borderCallout1">
                <a:avLst>
                  <a:gd name="adj1" fmla="val 190"/>
                  <a:gd name="adj2" fmla="val 48833"/>
                  <a:gd name="adj3" fmla="val -43111"/>
                  <a:gd name="adj4" fmla="val 80539"/>
                </a:avLst>
              </a:prstGeom>
              <a:blipFill>
                <a:blip r:embed="rId3"/>
                <a:stretch>
                  <a:fillRect l="-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9A12716F-EE3D-40AA-9633-DDFEE56323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576" y="35490"/>
                <a:ext cx="11604170" cy="1325563"/>
              </a:xfrm>
            </p:spPr>
            <p:txBody>
              <a:bodyPr/>
              <a:lstStyle/>
              <a:p>
                <a:r>
                  <a:rPr lang="en-US" dirty="0"/>
                  <a:t>Step2</a:t>
                </a:r>
                <a:r>
                  <a:rPr lang="x-none" dirty="0"/>
                  <a:t>: </a:t>
                </a:r>
                <a:r>
                  <a:rPr lang="en-US" dirty="0"/>
                  <a:t>verify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9A12716F-EE3D-40AA-9633-DDFEE5632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576" y="35490"/>
                <a:ext cx="11604170" cy="1325563"/>
              </a:xfrm>
              <a:blipFill>
                <a:blip r:embed="rId4"/>
                <a:stretch>
                  <a:fillRect l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Model 19" descr="Cube">
                <a:extLst>
                  <a:ext uri="{FF2B5EF4-FFF2-40B4-BE49-F238E27FC236}">
                    <a16:creationId xmlns:a16="http://schemas.microsoft.com/office/drawing/2014/main" id="{7B88BE6D-7E7F-40E9-AF99-6F536A3241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270112" y="2014766"/>
              <a:ext cx="2743193" cy="91440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743193" cy="91440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93"/>
                    <am3d:up dx="0" dy="36000000" dz="0"/>
                    <am3d:lookAt x="0" y="0" z="0"/>
                    <am3d:perspective fov="2674384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0" dy="0" dz="0"/>
                  </am3d:trans>
                  <am3d:raster rName="Office3DRenderer" rVer="16.0.8326">
                    <am3d:blip r:embed="rId6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Model 19" descr="Cube">
                <a:extLst>
                  <a:ext uri="{FF2B5EF4-FFF2-40B4-BE49-F238E27FC236}">
                    <a16:creationId xmlns:a16="http://schemas.microsoft.com/office/drawing/2014/main" id="{7B88BE6D-7E7F-40E9-AF99-6F536A3241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0112" y="2014766"/>
                <a:ext cx="2743193" cy="914400"/>
              </a:xfrm>
              <a:prstGeom prst="rect">
                <a:avLst/>
              </a:prstGeom>
              <a:noFill/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AF57CB16-A4F7-4E56-AE8E-B93CBD084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22" y="2408756"/>
            <a:ext cx="301752" cy="301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A3EF0B5-B33F-4172-AF64-DB5E2BE21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42" y="2444197"/>
            <a:ext cx="182880" cy="1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615B3D-1273-48F0-B530-C2E0BDC1D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88" y="2157118"/>
            <a:ext cx="182880" cy="1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Rhombicuboctahedron Blue">
                <a:extLst>
                  <a:ext uri="{FF2B5EF4-FFF2-40B4-BE49-F238E27FC236}">
                    <a16:creationId xmlns:a16="http://schemas.microsoft.com/office/drawing/2014/main" id="{A69AC15E-B162-4CC6-9392-D71E7D7585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43360" y="1951555"/>
              <a:ext cx="914401" cy="91440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914401" cy="914401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326" d="1000000"/>
                    <am3d:preTrans dx="0" dy="-1805541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5168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Rhombicuboctahedron Blue">
                <a:extLst>
                  <a:ext uri="{FF2B5EF4-FFF2-40B4-BE49-F238E27FC236}">
                    <a16:creationId xmlns:a16="http://schemas.microsoft.com/office/drawing/2014/main" id="{A69AC15E-B162-4CC6-9392-D71E7D7585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43360" y="1951555"/>
                <a:ext cx="914401" cy="914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Hexagonal Pyramid Blue">
                <a:extLst>
                  <a:ext uri="{FF2B5EF4-FFF2-40B4-BE49-F238E27FC236}">
                    <a16:creationId xmlns:a16="http://schemas.microsoft.com/office/drawing/2014/main" id="{88B9F2F3-17BD-47D5-A6F2-F65ED01DD6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4251581" y="1908588"/>
              <a:ext cx="914400" cy="1243457"/>
            </p:xfrm>
            <a:graphic>
              <a:graphicData uri="http://schemas.microsoft.com/office/drawing/2017/model3d">
                <am3d:model3d r:embed="rId10">
                  <am3d:spPr>
                    <a:xfrm rot="5400000">
                      <a:off x="0" y="0"/>
                      <a:ext cx="914400" cy="1243457"/>
                    </a:xfrm>
                    <a:prstGeom prst="rect">
                      <a:avLst/>
                    </a:prstGeom>
                  </am3d:spPr>
                  <am3d:camera>
                    <am3d:pos x="0" y="0" z="664642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637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032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Hexagonal Pyramid Blue">
                <a:extLst>
                  <a:ext uri="{FF2B5EF4-FFF2-40B4-BE49-F238E27FC236}">
                    <a16:creationId xmlns:a16="http://schemas.microsoft.com/office/drawing/2014/main" id="{88B9F2F3-17BD-47D5-A6F2-F65ED01DD6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>
                <a:off x="4251581" y="1908588"/>
                <a:ext cx="914400" cy="1243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Hexagonal Prism And Pyramid Blue">
                <a:extLst>
                  <a:ext uri="{FF2B5EF4-FFF2-40B4-BE49-F238E27FC236}">
                    <a16:creationId xmlns:a16="http://schemas.microsoft.com/office/drawing/2014/main" id="{244636BC-6F3C-4095-A8A7-D95A28EB61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5400000">
              <a:off x="7618704" y="1888400"/>
              <a:ext cx="971123" cy="1199623"/>
            </p:xfrm>
            <a:graphic>
              <a:graphicData uri="http://schemas.microsoft.com/office/drawing/2017/model3d">
                <am3d:model3d r:embed="rId12">
                  <am3d:spPr>
                    <a:xfrm rot="5400000">
                      <a:off x="0" y="0"/>
                      <a:ext cx="971123" cy="1199623"/>
                    </a:xfrm>
                    <a:prstGeom prst="rect">
                      <a:avLst/>
                    </a:prstGeom>
                  </am3d:spPr>
                  <am3d:camera>
                    <am3d:pos x="0" y="0" z="677267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691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2" ay="-3600001" az="-5400003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7518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Hexagonal Prism And Pyramid Blue">
                <a:extLst>
                  <a:ext uri="{FF2B5EF4-FFF2-40B4-BE49-F238E27FC236}">
                    <a16:creationId xmlns:a16="http://schemas.microsoft.com/office/drawing/2014/main" id="{244636BC-6F3C-4095-A8A7-D95A28EB61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>
                <a:off x="7618704" y="1888400"/>
                <a:ext cx="971123" cy="1199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EA5588-2353-4815-9687-DAE195F6BEE5}"/>
                  </a:ext>
                </a:extLst>
              </p:cNvPr>
              <p:cNvSpPr txBox="1"/>
              <p:nvPr/>
            </p:nvSpPr>
            <p:spPr>
              <a:xfrm flipH="1">
                <a:off x="1961814" y="3255264"/>
                <a:ext cx="139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EA5588-2353-4815-9687-DAE195F6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1814" y="3255264"/>
                <a:ext cx="1397120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9052EA6-73D6-4B3F-BB5D-598E2CF7D767}"/>
              </a:ext>
            </a:extLst>
          </p:cNvPr>
          <p:cNvSpPr txBox="1"/>
          <p:nvPr/>
        </p:nvSpPr>
        <p:spPr>
          <a:xfrm flipH="1">
            <a:off x="5515755" y="3252039"/>
            <a:ext cx="374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Over-approximations of the layer outputs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5475C2-6A2C-4376-9399-D29F6096CC3E}"/>
              </a:ext>
            </a:extLst>
          </p:cNvPr>
          <p:cNvCxnSpPr>
            <a:cxnSpLocks/>
          </p:cNvCxnSpPr>
          <p:nvPr/>
        </p:nvCxnSpPr>
        <p:spPr>
          <a:xfrm flipH="1" flipV="1">
            <a:off x="5057833" y="2774721"/>
            <a:ext cx="657358" cy="439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954D8C-1198-4DBC-A8F7-58DAC505941F}"/>
              </a:ext>
            </a:extLst>
          </p:cNvPr>
          <p:cNvCxnSpPr>
            <a:cxnSpLocks/>
          </p:cNvCxnSpPr>
          <p:nvPr/>
        </p:nvCxnSpPr>
        <p:spPr>
          <a:xfrm flipV="1">
            <a:off x="7134168" y="2892755"/>
            <a:ext cx="563578" cy="33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742460-A5DE-4BA7-97B7-D4E3983EAB69}"/>
              </a:ext>
            </a:extLst>
          </p:cNvPr>
          <p:cNvCxnSpPr>
            <a:cxnSpLocks/>
          </p:cNvCxnSpPr>
          <p:nvPr/>
        </p:nvCxnSpPr>
        <p:spPr>
          <a:xfrm flipV="1">
            <a:off x="8351076" y="2725726"/>
            <a:ext cx="1192284" cy="583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85993925-B407-4E4C-848C-05FB24C5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75E986-09BA-4469-9AC7-0B8267FFE8B0}"/>
                  </a:ext>
                </a:extLst>
              </p:cNvPr>
              <p:cNvSpPr txBox="1"/>
              <p:nvPr/>
            </p:nvSpPr>
            <p:spPr>
              <a:xfrm flipH="1">
                <a:off x="9158876" y="3258577"/>
                <a:ext cx="139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b="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75E986-09BA-4469-9AC7-0B8267FF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8876" y="3258577"/>
                <a:ext cx="1397120" cy="338554"/>
              </a:xfrm>
              <a:prstGeom prst="rect">
                <a:avLst/>
              </a:prstGeom>
              <a:blipFill>
                <a:blip r:embed="rId1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Pyritohedron White">
                <a:extLst>
                  <a:ext uri="{FF2B5EF4-FFF2-40B4-BE49-F238E27FC236}">
                    <a16:creationId xmlns:a16="http://schemas.microsoft.com/office/drawing/2014/main" id="{C6B60124-162D-48E4-B0DC-DFDA686A5D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43007" y="2177087"/>
              <a:ext cx="636791" cy="704564"/>
            </p:xfrm>
            <a:graphic>
              <a:graphicData uri="http://schemas.microsoft.com/office/drawing/2017/model3d">
                <am3d:model3d r:embed="rId16">
                  <am3d:spPr>
                    <a:xfrm>
                      <a:off x="0" y="0"/>
                      <a:ext cx="636791" cy="704564"/>
                    </a:xfrm>
                    <a:prstGeom prst="rect">
                      <a:avLst/>
                    </a:prstGeom>
                  </am3d:spPr>
                  <am3d:camera>
                    <am3d:pos x="0" y="0" z="8146876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985" d="1000000"/>
                    <am3d:preTrans dx="0" dy="-1799999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733258" ay="2581729" az="4436504"/>
                    <am3d:postTrans dx="0" dy="0" dz="0"/>
                  </am3d:trans>
                  <am3d:raster rName="Office3DRenderer" rVer="16.0.8326">
                    <am3d:blip r:embed="rId17"/>
                  </am3d:raster>
                  <am3d:objViewport viewportSz="9711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Pyritohedron White">
                <a:extLst>
                  <a:ext uri="{FF2B5EF4-FFF2-40B4-BE49-F238E27FC236}">
                    <a16:creationId xmlns:a16="http://schemas.microsoft.com/office/drawing/2014/main" id="{C6B60124-162D-48E4-B0DC-DFDA686A5D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43007" y="2177087"/>
                <a:ext cx="636791" cy="704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Rhombicuboctahedron White">
                <a:extLst>
                  <a:ext uri="{FF2B5EF4-FFF2-40B4-BE49-F238E27FC236}">
                    <a16:creationId xmlns:a16="http://schemas.microsoft.com/office/drawing/2014/main" id="{BB55E291-99FF-4FE7-8812-622B2D6292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96889" y="2068500"/>
              <a:ext cx="814751" cy="833699"/>
            </p:xfrm>
            <a:graphic>
              <a:graphicData uri="http://schemas.microsoft.com/office/drawing/2017/model3d">
                <am3d:model3d r:embed="rId18">
                  <am3d:spPr>
                    <a:xfrm>
                      <a:off x="0" y="0"/>
                      <a:ext cx="814751" cy="833699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326" d="1000000"/>
                    <am3d:preTrans dx="0" dy="-1805541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8048082" ay="3617684" az="-8289855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2126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Rhombicuboctahedron White">
                <a:extLst>
                  <a:ext uri="{FF2B5EF4-FFF2-40B4-BE49-F238E27FC236}">
                    <a16:creationId xmlns:a16="http://schemas.microsoft.com/office/drawing/2014/main" id="{BB55E291-99FF-4FE7-8812-622B2D6292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96889" y="2068500"/>
                <a:ext cx="814751" cy="83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Dodecahedron White">
                <a:extLst>
                  <a:ext uri="{FF2B5EF4-FFF2-40B4-BE49-F238E27FC236}">
                    <a16:creationId xmlns:a16="http://schemas.microsoft.com/office/drawing/2014/main" id="{C5DDD9AF-FDA3-431A-9A47-12B902822525}"/>
                  </a:ext>
                </a:extLst>
              </p:cNvPr>
              <p:cNvGraphicFramePr/>
              <p:nvPr/>
            </p:nvGraphicFramePr>
            <p:xfrm>
              <a:off x="9616440" y="941625"/>
              <a:ext cx="731520" cy="2934260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731520" cy="2934260"/>
                    </a:xfrm>
                    <a:prstGeom prst="rect">
                      <a:avLst/>
                    </a:prstGeom>
                  </am3d:spPr>
                  <am3d:camera>
                    <am3d:pos x="0" y="0" z="81356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989" d="1000000"/>
                    <am3d:preTrans dx="0" dy="-17962438" dz="-35084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122645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Dodecahedron White">
                <a:extLst>
                  <a:ext uri="{FF2B5EF4-FFF2-40B4-BE49-F238E27FC236}">
                    <a16:creationId xmlns:a16="http://schemas.microsoft.com/office/drawing/2014/main" id="{C5DDD9AF-FDA3-431A-9A47-12B9028225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16440" y="941625"/>
                <a:ext cx="731520" cy="2934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2CD3649-62D5-4F3A-ABCF-8C38248C4670}"/>
                  </a:ext>
                </a:extLst>
              </p:cNvPr>
              <p:cNvSpPr/>
              <p:nvPr/>
            </p:nvSpPr>
            <p:spPr>
              <a:xfrm>
                <a:off x="6987033" y="3980545"/>
                <a:ext cx="3621697" cy="9930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𝝍</m:t>
                    </m:r>
                    <m:r>
                      <a:rPr lang="en-US" sz="19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: </m:t>
                    </m:r>
                  </m:oMath>
                </a14:m>
                <a:r>
                  <a:rPr lang="en-US" sz="1900" dirty="0">
                    <a:latin typeface="DINPro" pitchFamily="34" charset="0"/>
                    <a:ea typeface="Cambria Math" panose="02040503050406030204" pitchFamily="18" charset="0"/>
                  </a:rPr>
                  <a:t>every point in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latin typeface="DINPro" pitchFamily="34" charset="0"/>
                    <a:ea typeface="Cambria Math" panose="02040503050406030204" pitchFamily="18" charset="0"/>
                  </a:rPr>
                  <a:t>classifies as car</a:t>
                </a:r>
              </a:p>
              <a:p>
                <a:endParaRPr lang="en-US" sz="19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9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𝝍</m:t>
                    </m:r>
                    <m:r>
                      <a:rPr lang="en-US" sz="19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lang="en-US" sz="190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900" dirty="0"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∀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𝑙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𝑐𝑎𝑟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.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/>
                            <a:ea typeface="Cambria Math" panose="02040503050406030204" pitchFamily="18" charset="0"/>
                            <a:cs typeface="Cambria Math" charset="0"/>
                          </a:rPr>
                          <m:t>𝑜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𝑐𝑎𝑟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&gt;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/>
                            <a:ea typeface="Cambria Math" panose="02040503050406030204" pitchFamily="18" charset="0"/>
                            <a:cs typeface="Cambria Math" charset="0"/>
                          </a:rPr>
                          <m:t>𝑜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19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2CD3649-62D5-4F3A-ABCF-8C38248C4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033" y="3980545"/>
                <a:ext cx="3621697" cy="993092"/>
              </a:xfrm>
              <a:prstGeom prst="rect">
                <a:avLst/>
              </a:prstGeom>
              <a:blipFill>
                <a:blip r:embed="rId22"/>
                <a:stretch>
                  <a:fillRect l="-505" t="-3067" r="-1010" b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D9B91E-F18A-4004-AE12-C934F21A7FAA}"/>
                  </a:ext>
                </a:extLst>
              </p:cNvPr>
              <p:cNvSpPr txBox="1"/>
              <p:nvPr/>
            </p:nvSpPr>
            <p:spPr>
              <a:xfrm>
                <a:off x="88133" y="6063056"/>
                <a:ext cx="120526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DINPro" pitchFamily="34" charset="0"/>
                  </a:rPr>
                  <a:t> is an </a:t>
                </a:r>
                <a:r>
                  <a:rPr lang="en-US" dirty="0">
                    <a:solidFill>
                      <a:srgbClr val="FF0000"/>
                    </a:solidFill>
                    <a:latin typeface="DINPro" pitchFamily="34" charset="0"/>
                  </a:rPr>
                  <a:t>over-approximation</a:t>
                </a:r>
                <a:r>
                  <a:rPr lang="en-US" dirty="0">
                    <a:latin typeface="DINPro" pitchFamily="34" charset="0"/>
                  </a:rPr>
                  <a:t>, hence if we fail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>
                    <a:latin typeface="DINPro" pitchFamily="34" charset="0"/>
                  </a:rPr>
                  <a:t> , it could be the property is actually violated or there was over-approximation introduced during propagation which prohibits provability.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D9B91E-F18A-4004-AE12-C934F21A7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3" y="6063056"/>
                <a:ext cx="12052623" cy="646331"/>
              </a:xfrm>
              <a:prstGeom prst="rect">
                <a:avLst/>
              </a:prstGeom>
              <a:blipFill>
                <a:blip r:embed="rId23"/>
                <a:stretch>
                  <a:fillRect l="-404" t="-5660" r="-4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1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" y="36576"/>
            <a:ext cx="11579980" cy="1325563"/>
          </a:xfrm>
        </p:spPr>
        <p:txBody>
          <a:bodyPr/>
          <a:lstStyle/>
          <a:p>
            <a:r>
              <a:rPr lang="en-US" dirty="0"/>
              <a:t>Neural network certification: problem statement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137D3CD5-0404-481B-B04E-2D34B68E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C6A86D-D32C-4FB4-9D60-A10EF21E6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9" y="1973630"/>
            <a:ext cx="2743200" cy="2224581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Model 16" descr="Dodecahedron Blue">
                <a:extLst>
                  <a:ext uri="{FF2B5EF4-FFF2-40B4-BE49-F238E27FC236}">
                    <a16:creationId xmlns:a16="http://schemas.microsoft.com/office/drawing/2014/main" id="{05EF2938-AE85-47E4-833F-3E246CF39E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4596" y="2108022"/>
              <a:ext cx="2319647" cy="2224580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319647" cy="222458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356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989" d="1000000"/>
                    <am3d:preTrans dx="0" dy="-17962438" dz="-3508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1" az="-599999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85974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Model 16" descr="Dodecahedron Blue">
                <a:extLst>
                  <a:ext uri="{FF2B5EF4-FFF2-40B4-BE49-F238E27FC236}">
                    <a16:creationId xmlns:a16="http://schemas.microsoft.com/office/drawing/2014/main" id="{05EF2938-AE85-47E4-833F-3E246CF39E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596" y="2108022"/>
                <a:ext cx="2319647" cy="2224580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519DA7-A6D9-49B1-B656-2D05FC4E4012}"/>
                  </a:ext>
                </a:extLst>
              </p:cNvPr>
              <p:cNvSpPr txBox="1"/>
              <p:nvPr/>
            </p:nvSpPr>
            <p:spPr>
              <a:xfrm>
                <a:off x="340232" y="4348486"/>
                <a:ext cx="22841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0" dirty="0"/>
                  <a:t>Precondition over </a:t>
                </a:r>
              </a:p>
              <a:p>
                <a:r>
                  <a:rPr lang="en-US" sz="2200" dirty="0"/>
                  <a:t>network </a:t>
                </a:r>
                <a:r>
                  <a:rPr lang="en-US" sz="2200" b="0" dirty="0"/>
                  <a:t>inputs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519DA7-A6D9-49B1-B656-2D05FC4E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2" y="4348486"/>
                <a:ext cx="2284151" cy="769441"/>
              </a:xfrm>
              <a:prstGeom prst="rect">
                <a:avLst/>
              </a:prstGeom>
              <a:blipFill>
                <a:blip r:embed="rId5"/>
                <a:stretch>
                  <a:fillRect l="-3467" t="-4724" r="-2400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819956-72F2-4938-B13E-D35C3D555FFA}"/>
                  </a:ext>
                </a:extLst>
              </p:cNvPr>
              <p:cNvSpPr txBox="1"/>
              <p:nvPr/>
            </p:nvSpPr>
            <p:spPr>
              <a:xfrm>
                <a:off x="10579395" y="3164322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819956-72F2-4938-B13E-D35C3D555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395" y="3164322"/>
                <a:ext cx="45719" cy="369332"/>
              </a:xfrm>
              <a:prstGeom prst="rect">
                <a:avLst/>
              </a:prstGeom>
              <a:blipFill>
                <a:blip r:embed="rId6"/>
                <a:stretch>
                  <a:fillRect l="-175000" r="-117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2A6B01-9B67-439D-8EC5-0289F562EDAA}"/>
                  </a:ext>
                </a:extLst>
              </p:cNvPr>
              <p:cNvSpPr txBox="1"/>
              <p:nvPr/>
            </p:nvSpPr>
            <p:spPr>
              <a:xfrm>
                <a:off x="5061098" y="4352544"/>
                <a:ext cx="23816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0" dirty="0"/>
                  <a:t>Network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2A6B01-9B67-439D-8EC5-0289F562E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98" y="4352544"/>
                <a:ext cx="2381693" cy="430887"/>
              </a:xfrm>
              <a:prstGeom prst="rect">
                <a:avLst/>
              </a:prstGeom>
              <a:blipFill>
                <a:blip r:embed="rId7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2B38DF-0B64-4319-BFC7-26C55A060EEF}"/>
                  </a:ext>
                </a:extLst>
              </p:cNvPr>
              <p:cNvSpPr txBox="1"/>
              <p:nvPr/>
            </p:nvSpPr>
            <p:spPr>
              <a:xfrm>
                <a:off x="9707001" y="4352544"/>
                <a:ext cx="220637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b="0" dirty="0"/>
                  <a:t>Postcondition over </a:t>
                </a:r>
              </a:p>
              <a:p>
                <a:r>
                  <a:rPr lang="en-US" sz="2200" b="0" dirty="0"/>
                  <a:t>network outputs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2B38DF-0B64-4319-BFC7-26C55A060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01" y="4352544"/>
                <a:ext cx="2206373" cy="677108"/>
              </a:xfrm>
              <a:prstGeom prst="rect">
                <a:avLst/>
              </a:prstGeom>
              <a:blipFill>
                <a:blip r:embed="rId8"/>
                <a:stretch>
                  <a:fillRect l="-7735" t="-12613" r="-6630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card&#10;&#10;Description automatically generated">
            <a:extLst>
              <a:ext uri="{FF2B5EF4-FFF2-40B4-BE49-F238E27FC236}">
                <a16:creationId xmlns:a16="http://schemas.microsoft.com/office/drawing/2014/main" id="{EE336CC3-BD6F-4614-B815-9582F012E8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88" y="2067948"/>
            <a:ext cx="2286000" cy="22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6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2895"/>
            <a:ext cx="8782632" cy="1143000"/>
          </a:xfrm>
        </p:spPr>
        <p:txBody>
          <a:bodyPr>
            <a:normAutofit/>
          </a:bodyPr>
          <a:lstStyle/>
          <a:p>
            <a:r>
              <a:rPr lang="en-US" sz="3500" dirty="0"/>
              <a:t>Key challenge: how to produce convex shapes?</a:t>
            </a:r>
            <a:endParaRPr lang="en-US" sz="3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34987" y="3679452"/>
            <a:ext cx="9103424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DINPro" pitchFamily="34" charset="0"/>
              </a:rPr>
              <a:t>To </a:t>
            </a:r>
            <a:r>
              <a:rPr lang="en-US" dirty="0">
                <a:latin typeface="DINPro-Bold" pitchFamily="34" charset="0"/>
              </a:rPr>
              <a:t>instantiate incomplete methods </a:t>
            </a:r>
            <a:r>
              <a:rPr lang="en-US" dirty="0">
                <a:latin typeface="DINPro" pitchFamily="34" charset="0"/>
              </a:rPr>
              <a:t>which use bound propagation, we need two parts:</a:t>
            </a:r>
          </a:p>
          <a:p>
            <a:endParaRPr lang="en-US" dirty="0">
              <a:latin typeface="DINPro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DINPro" pitchFamily="34" charset="0"/>
              </a:rPr>
              <a:t>What is the </a:t>
            </a:r>
            <a:r>
              <a:rPr lang="en-US" dirty="0">
                <a:latin typeface="DINPro-Bold" pitchFamily="34" charset="0"/>
              </a:rPr>
              <a:t>convex approximation</a:t>
            </a:r>
            <a:r>
              <a:rPr lang="en-US" dirty="0">
                <a:latin typeface="DINPro" pitchFamily="34" charset="0"/>
              </a:rPr>
              <a:t>              ?  E.g., Box, </a:t>
            </a:r>
            <a:r>
              <a:rPr lang="en-US" dirty="0" err="1">
                <a:latin typeface="DINPro" pitchFamily="34" charset="0"/>
              </a:rPr>
              <a:t>Zonotope</a:t>
            </a:r>
            <a:r>
              <a:rPr lang="en-US" dirty="0">
                <a:latin typeface="DINPro" pitchFamily="34" charset="0"/>
              </a:rPr>
              <a:t>, </a:t>
            </a:r>
            <a:r>
              <a:rPr lang="en-US" dirty="0" err="1">
                <a:latin typeface="DINPro" pitchFamily="34" charset="0"/>
              </a:rPr>
              <a:t>Polyhedra</a:t>
            </a:r>
            <a:endParaRPr lang="en-US" dirty="0">
              <a:latin typeface="DINPro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DINPro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DINPro" pitchFamily="34" charset="0"/>
              </a:rPr>
              <a:t>How are these convex approximations produced?  That is, what is the effect of the layer        on a given approximation             ?  This effect is often called an </a:t>
            </a:r>
            <a:r>
              <a:rPr lang="en-US" dirty="0">
                <a:latin typeface="DINPro-Bold" pitchFamily="34" charset="0"/>
              </a:rPr>
              <a:t>abstract transformer </a:t>
            </a:r>
            <a:r>
              <a:rPr lang="en-US" dirty="0">
                <a:latin typeface="DINPro" pitchFamily="34" charset="0"/>
              </a:rPr>
              <a:t>as it transforms abstract shapes.</a:t>
            </a:r>
          </a:p>
        </p:txBody>
      </p:sp>
      <p:sp>
        <p:nvSpPr>
          <p:cNvPr id="22" name="Hexagon 5"/>
          <p:cNvSpPr/>
          <p:nvPr/>
        </p:nvSpPr>
        <p:spPr>
          <a:xfrm rot="20367433">
            <a:off x="5413455" y="4218500"/>
            <a:ext cx="420579" cy="337018"/>
          </a:xfrm>
          <a:custGeom>
            <a:avLst/>
            <a:gdLst>
              <a:gd name="connsiteX0" fmla="*/ 0 w 719417"/>
              <a:gd name="connsiteY0" fmla="*/ 376518 h 753035"/>
              <a:gd name="connsiteX1" fmla="*/ 179854 w 719417"/>
              <a:gd name="connsiteY1" fmla="*/ 0 h 753035"/>
              <a:gd name="connsiteX2" fmla="*/ 539563 w 719417"/>
              <a:gd name="connsiteY2" fmla="*/ 0 h 753035"/>
              <a:gd name="connsiteX3" fmla="*/ 719417 w 719417"/>
              <a:gd name="connsiteY3" fmla="*/ 376518 h 753035"/>
              <a:gd name="connsiteX4" fmla="*/ 539563 w 719417"/>
              <a:gd name="connsiteY4" fmla="*/ 753035 h 753035"/>
              <a:gd name="connsiteX5" fmla="*/ 179854 w 719417"/>
              <a:gd name="connsiteY5" fmla="*/ 753035 h 753035"/>
              <a:gd name="connsiteX6" fmla="*/ 0 w 719417"/>
              <a:gd name="connsiteY6" fmla="*/ 376518 h 753035"/>
              <a:gd name="connsiteX0" fmla="*/ 0 w 719417"/>
              <a:gd name="connsiteY0" fmla="*/ 376518 h 753035"/>
              <a:gd name="connsiteX1" fmla="*/ 179854 w 719417"/>
              <a:gd name="connsiteY1" fmla="*/ 0 h 753035"/>
              <a:gd name="connsiteX2" fmla="*/ 680757 w 719417"/>
              <a:gd name="connsiteY2" fmla="*/ 40341 h 753035"/>
              <a:gd name="connsiteX3" fmla="*/ 719417 w 719417"/>
              <a:gd name="connsiteY3" fmla="*/ 376518 h 753035"/>
              <a:gd name="connsiteX4" fmla="*/ 539563 w 719417"/>
              <a:gd name="connsiteY4" fmla="*/ 753035 h 753035"/>
              <a:gd name="connsiteX5" fmla="*/ 179854 w 719417"/>
              <a:gd name="connsiteY5" fmla="*/ 753035 h 753035"/>
              <a:gd name="connsiteX6" fmla="*/ 0 w 719417"/>
              <a:gd name="connsiteY6" fmla="*/ 376518 h 753035"/>
              <a:gd name="connsiteX0" fmla="*/ 0 w 793376"/>
              <a:gd name="connsiteY0" fmla="*/ 376518 h 753035"/>
              <a:gd name="connsiteX1" fmla="*/ 179854 w 793376"/>
              <a:gd name="connsiteY1" fmla="*/ 0 h 753035"/>
              <a:gd name="connsiteX2" fmla="*/ 680757 w 793376"/>
              <a:gd name="connsiteY2" fmla="*/ 40341 h 753035"/>
              <a:gd name="connsiteX3" fmla="*/ 793376 w 793376"/>
              <a:gd name="connsiteY3" fmla="*/ 537883 h 753035"/>
              <a:gd name="connsiteX4" fmla="*/ 539563 w 793376"/>
              <a:gd name="connsiteY4" fmla="*/ 753035 h 753035"/>
              <a:gd name="connsiteX5" fmla="*/ 179854 w 793376"/>
              <a:gd name="connsiteY5" fmla="*/ 753035 h 753035"/>
              <a:gd name="connsiteX6" fmla="*/ 0 w 793376"/>
              <a:gd name="connsiteY6" fmla="*/ 376518 h 753035"/>
              <a:gd name="connsiteX0" fmla="*/ 0 w 793376"/>
              <a:gd name="connsiteY0" fmla="*/ 376518 h 753035"/>
              <a:gd name="connsiteX1" fmla="*/ 179854 w 793376"/>
              <a:gd name="connsiteY1" fmla="*/ 0 h 753035"/>
              <a:gd name="connsiteX2" fmla="*/ 680757 w 793376"/>
              <a:gd name="connsiteY2" fmla="*/ 40341 h 753035"/>
              <a:gd name="connsiteX3" fmla="*/ 793376 w 793376"/>
              <a:gd name="connsiteY3" fmla="*/ 537883 h 753035"/>
              <a:gd name="connsiteX4" fmla="*/ 539563 w 793376"/>
              <a:gd name="connsiteY4" fmla="*/ 753035 h 753035"/>
              <a:gd name="connsiteX5" fmla="*/ 179854 w 793376"/>
              <a:gd name="connsiteY5" fmla="*/ 571500 h 753035"/>
              <a:gd name="connsiteX6" fmla="*/ 0 w 793376"/>
              <a:gd name="connsiteY6" fmla="*/ 376518 h 753035"/>
              <a:gd name="connsiteX0" fmla="*/ 75641 w 613522"/>
              <a:gd name="connsiteY0" fmla="*/ 336177 h 753035"/>
              <a:gd name="connsiteX1" fmla="*/ 0 w 613522"/>
              <a:gd name="connsiteY1" fmla="*/ 0 h 753035"/>
              <a:gd name="connsiteX2" fmla="*/ 500903 w 613522"/>
              <a:gd name="connsiteY2" fmla="*/ 40341 h 753035"/>
              <a:gd name="connsiteX3" fmla="*/ 613522 w 613522"/>
              <a:gd name="connsiteY3" fmla="*/ 537883 h 753035"/>
              <a:gd name="connsiteX4" fmla="*/ 359709 w 613522"/>
              <a:gd name="connsiteY4" fmla="*/ 753035 h 753035"/>
              <a:gd name="connsiteX5" fmla="*/ 0 w 613522"/>
              <a:gd name="connsiteY5" fmla="*/ 571500 h 753035"/>
              <a:gd name="connsiteX6" fmla="*/ 75641 w 613522"/>
              <a:gd name="connsiteY6" fmla="*/ 336177 h 753035"/>
              <a:gd name="connsiteX0" fmla="*/ 75641 w 613522"/>
              <a:gd name="connsiteY0" fmla="*/ 336177 h 753035"/>
              <a:gd name="connsiteX1" fmla="*/ 80682 w 613522"/>
              <a:gd name="connsiteY1" fmla="*/ 0 h 753035"/>
              <a:gd name="connsiteX2" fmla="*/ 500903 w 613522"/>
              <a:gd name="connsiteY2" fmla="*/ 40341 h 753035"/>
              <a:gd name="connsiteX3" fmla="*/ 613522 w 613522"/>
              <a:gd name="connsiteY3" fmla="*/ 537883 h 753035"/>
              <a:gd name="connsiteX4" fmla="*/ 359709 w 613522"/>
              <a:gd name="connsiteY4" fmla="*/ 753035 h 753035"/>
              <a:gd name="connsiteX5" fmla="*/ 0 w 613522"/>
              <a:gd name="connsiteY5" fmla="*/ 571500 h 753035"/>
              <a:gd name="connsiteX6" fmla="*/ 75641 w 613522"/>
              <a:gd name="connsiteY6" fmla="*/ 336177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26065 w 759757"/>
              <a:gd name="connsiteY5" fmla="*/ 571500 h 753035"/>
              <a:gd name="connsiteX6" fmla="*/ 0 w 759757"/>
              <a:gd name="connsiteY6" fmla="*/ 349624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757" h="753035">
                <a:moveTo>
                  <a:pt x="0" y="349624"/>
                </a:moveTo>
                <a:cubicBezTo>
                  <a:pt x="223556" y="29136"/>
                  <a:pt x="164725" y="132230"/>
                  <a:pt x="226917" y="0"/>
                </a:cubicBezTo>
                <a:cubicBezTo>
                  <a:pt x="366991" y="13447"/>
                  <a:pt x="392764" y="13447"/>
                  <a:pt x="647138" y="40341"/>
                </a:cubicBezTo>
                <a:cubicBezTo>
                  <a:pt x="718295" y="327211"/>
                  <a:pt x="722217" y="372036"/>
                  <a:pt x="759757" y="537883"/>
                </a:cubicBezTo>
                <a:cubicBezTo>
                  <a:pt x="594470" y="697006"/>
                  <a:pt x="725019" y="580465"/>
                  <a:pt x="505944" y="753035"/>
                </a:cubicBezTo>
                <a:cubicBezTo>
                  <a:pt x="204505" y="605117"/>
                  <a:pt x="501462" y="746312"/>
                  <a:pt x="126065" y="571500"/>
                </a:cubicBezTo>
                <a:cubicBezTo>
                  <a:pt x="3361" y="349624"/>
                  <a:pt x="129428" y="564777"/>
                  <a:pt x="0" y="34962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INPro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0275385" y="4902292"/>
            <a:ext cx="348552" cy="323295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INPro" pitchFamily="34" charset="0"/>
            </a:endParaRPr>
          </a:p>
        </p:txBody>
      </p:sp>
      <p:sp>
        <p:nvSpPr>
          <p:cNvPr id="26" name="Hexagon 5"/>
          <p:cNvSpPr/>
          <p:nvPr/>
        </p:nvSpPr>
        <p:spPr>
          <a:xfrm rot="20367433">
            <a:off x="4593544" y="5342665"/>
            <a:ext cx="420579" cy="337018"/>
          </a:xfrm>
          <a:custGeom>
            <a:avLst/>
            <a:gdLst>
              <a:gd name="connsiteX0" fmla="*/ 0 w 719417"/>
              <a:gd name="connsiteY0" fmla="*/ 376518 h 753035"/>
              <a:gd name="connsiteX1" fmla="*/ 179854 w 719417"/>
              <a:gd name="connsiteY1" fmla="*/ 0 h 753035"/>
              <a:gd name="connsiteX2" fmla="*/ 539563 w 719417"/>
              <a:gd name="connsiteY2" fmla="*/ 0 h 753035"/>
              <a:gd name="connsiteX3" fmla="*/ 719417 w 719417"/>
              <a:gd name="connsiteY3" fmla="*/ 376518 h 753035"/>
              <a:gd name="connsiteX4" fmla="*/ 539563 w 719417"/>
              <a:gd name="connsiteY4" fmla="*/ 753035 h 753035"/>
              <a:gd name="connsiteX5" fmla="*/ 179854 w 719417"/>
              <a:gd name="connsiteY5" fmla="*/ 753035 h 753035"/>
              <a:gd name="connsiteX6" fmla="*/ 0 w 719417"/>
              <a:gd name="connsiteY6" fmla="*/ 376518 h 753035"/>
              <a:gd name="connsiteX0" fmla="*/ 0 w 719417"/>
              <a:gd name="connsiteY0" fmla="*/ 376518 h 753035"/>
              <a:gd name="connsiteX1" fmla="*/ 179854 w 719417"/>
              <a:gd name="connsiteY1" fmla="*/ 0 h 753035"/>
              <a:gd name="connsiteX2" fmla="*/ 680757 w 719417"/>
              <a:gd name="connsiteY2" fmla="*/ 40341 h 753035"/>
              <a:gd name="connsiteX3" fmla="*/ 719417 w 719417"/>
              <a:gd name="connsiteY3" fmla="*/ 376518 h 753035"/>
              <a:gd name="connsiteX4" fmla="*/ 539563 w 719417"/>
              <a:gd name="connsiteY4" fmla="*/ 753035 h 753035"/>
              <a:gd name="connsiteX5" fmla="*/ 179854 w 719417"/>
              <a:gd name="connsiteY5" fmla="*/ 753035 h 753035"/>
              <a:gd name="connsiteX6" fmla="*/ 0 w 719417"/>
              <a:gd name="connsiteY6" fmla="*/ 376518 h 753035"/>
              <a:gd name="connsiteX0" fmla="*/ 0 w 793376"/>
              <a:gd name="connsiteY0" fmla="*/ 376518 h 753035"/>
              <a:gd name="connsiteX1" fmla="*/ 179854 w 793376"/>
              <a:gd name="connsiteY1" fmla="*/ 0 h 753035"/>
              <a:gd name="connsiteX2" fmla="*/ 680757 w 793376"/>
              <a:gd name="connsiteY2" fmla="*/ 40341 h 753035"/>
              <a:gd name="connsiteX3" fmla="*/ 793376 w 793376"/>
              <a:gd name="connsiteY3" fmla="*/ 537883 h 753035"/>
              <a:gd name="connsiteX4" fmla="*/ 539563 w 793376"/>
              <a:gd name="connsiteY4" fmla="*/ 753035 h 753035"/>
              <a:gd name="connsiteX5" fmla="*/ 179854 w 793376"/>
              <a:gd name="connsiteY5" fmla="*/ 753035 h 753035"/>
              <a:gd name="connsiteX6" fmla="*/ 0 w 793376"/>
              <a:gd name="connsiteY6" fmla="*/ 376518 h 753035"/>
              <a:gd name="connsiteX0" fmla="*/ 0 w 793376"/>
              <a:gd name="connsiteY0" fmla="*/ 376518 h 753035"/>
              <a:gd name="connsiteX1" fmla="*/ 179854 w 793376"/>
              <a:gd name="connsiteY1" fmla="*/ 0 h 753035"/>
              <a:gd name="connsiteX2" fmla="*/ 680757 w 793376"/>
              <a:gd name="connsiteY2" fmla="*/ 40341 h 753035"/>
              <a:gd name="connsiteX3" fmla="*/ 793376 w 793376"/>
              <a:gd name="connsiteY3" fmla="*/ 537883 h 753035"/>
              <a:gd name="connsiteX4" fmla="*/ 539563 w 793376"/>
              <a:gd name="connsiteY4" fmla="*/ 753035 h 753035"/>
              <a:gd name="connsiteX5" fmla="*/ 179854 w 793376"/>
              <a:gd name="connsiteY5" fmla="*/ 571500 h 753035"/>
              <a:gd name="connsiteX6" fmla="*/ 0 w 793376"/>
              <a:gd name="connsiteY6" fmla="*/ 376518 h 753035"/>
              <a:gd name="connsiteX0" fmla="*/ 75641 w 613522"/>
              <a:gd name="connsiteY0" fmla="*/ 336177 h 753035"/>
              <a:gd name="connsiteX1" fmla="*/ 0 w 613522"/>
              <a:gd name="connsiteY1" fmla="*/ 0 h 753035"/>
              <a:gd name="connsiteX2" fmla="*/ 500903 w 613522"/>
              <a:gd name="connsiteY2" fmla="*/ 40341 h 753035"/>
              <a:gd name="connsiteX3" fmla="*/ 613522 w 613522"/>
              <a:gd name="connsiteY3" fmla="*/ 537883 h 753035"/>
              <a:gd name="connsiteX4" fmla="*/ 359709 w 613522"/>
              <a:gd name="connsiteY4" fmla="*/ 753035 h 753035"/>
              <a:gd name="connsiteX5" fmla="*/ 0 w 613522"/>
              <a:gd name="connsiteY5" fmla="*/ 571500 h 753035"/>
              <a:gd name="connsiteX6" fmla="*/ 75641 w 613522"/>
              <a:gd name="connsiteY6" fmla="*/ 336177 h 753035"/>
              <a:gd name="connsiteX0" fmla="*/ 75641 w 613522"/>
              <a:gd name="connsiteY0" fmla="*/ 336177 h 753035"/>
              <a:gd name="connsiteX1" fmla="*/ 80682 w 613522"/>
              <a:gd name="connsiteY1" fmla="*/ 0 h 753035"/>
              <a:gd name="connsiteX2" fmla="*/ 500903 w 613522"/>
              <a:gd name="connsiteY2" fmla="*/ 40341 h 753035"/>
              <a:gd name="connsiteX3" fmla="*/ 613522 w 613522"/>
              <a:gd name="connsiteY3" fmla="*/ 537883 h 753035"/>
              <a:gd name="connsiteX4" fmla="*/ 359709 w 613522"/>
              <a:gd name="connsiteY4" fmla="*/ 753035 h 753035"/>
              <a:gd name="connsiteX5" fmla="*/ 0 w 613522"/>
              <a:gd name="connsiteY5" fmla="*/ 571500 h 753035"/>
              <a:gd name="connsiteX6" fmla="*/ 75641 w 613522"/>
              <a:gd name="connsiteY6" fmla="*/ 336177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46235 w 759757"/>
              <a:gd name="connsiteY5" fmla="*/ 571500 h 753035"/>
              <a:gd name="connsiteX6" fmla="*/ 0 w 759757"/>
              <a:gd name="connsiteY6" fmla="*/ 349624 h 753035"/>
              <a:gd name="connsiteX0" fmla="*/ 0 w 759757"/>
              <a:gd name="connsiteY0" fmla="*/ 349624 h 753035"/>
              <a:gd name="connsiteX1" fmla="*/ 226917 w 759757"/>
              <a:gd name="connsiteY1" fmla="*/ 0 h 753035"/>
              <a:gd name="connsiteX2" fmla="*/ 647138 w 759757"/>
              <a:gd name="connsiteY2" fmla="*/ 40341 h 753035"/>
              <a:gd name="connsiteX3" fmla="*/ 759757 w 759757"/>
              <a:gd name="connsiteY3" fmla="*/ 537883 h 753035"/>
              <a:gd name="connsiteX4" fmla="*/ 505944 w 759757"/>
              <a:gd name="connsiteY4" fmla="*/ 753035 h 753035"/>
              <a:gd name="connsiteX5" fmla="*/ 126065 w 759757"/>
              <a:gd name="connsiteY5" fmla="*/ 571500 h 753035"/>
              <a:gd name="connsiteX6" fmla="*/ 0 w 759757"/>
              <a:gd name="connsiteY6" fmla="*/ 349624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757" h="753035">
                <a:moveTo>
                  <a:pt x="0" y="349624"/>
                </a:moveTo>
                <a:cubicBezTo>
                  <a:pt x="223556" y="29136"/>
                  <a:pt x="164725" y="132230"/>
                  <a:pt x="226917" y="0"/>
                </a:cubicBezTo>
                <a:cubicBezTo>
                  <a:pt x="366991" y="13447"/>
                  <a:pt x="392764" y="13447"/>
                  <a:pt x="647138" y="40341"/>
                </a:cubicBezTo>
                <a:cubicBezTo>
                  <a:pt x="718295" y="327211"/>
                  <a:pt x="722217" y="372036"/>
                  <a:pt x="759757" y="537883"/>
                </a:cubicBezTo>
                <a:cubicBezTo>
                  <a:pt x="594470" y="697006"/>
                  <a:pt x="725019" y="580465"/>
                  <a:pt x="505944" y="753035"/>
                </a:cubicBezTo>
                <a:cubicBezTo>
                  <a:pt x="204505" y="605117"/>
                  <a:pt x="501462" y="746312"/>
                  <a:pt x="126065" y="571500"/>
                </a:cubicBezTo>
                <a:cubicBezTo>
                  <a:pt x="3361" y="349624"/>
                  <a:pt x="129428" y="564777"/>
                  <a:pt x="0" y="34962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INPro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864165-C3F9-4F98-A4BA-6ED4003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16A901-ED20-4AF9-B536-EB817C2DAC7F}"/>
              </a:ext>
            </a:extLst>
          </p:cNvPr>
          <p:cNvSpPr/>
          <p:nvPr/>
        </p:nvSpPr>
        <p:spPr>
          <a:xfrm>
            <a:off x="1624827" y="1729364"/>
            <a:ext cx="9103424" cy="1882870"/>
          </a:xfrm>
          <a:prstGeom prst="rect">
            <a:avLst/>
          </a:prstGeom>
          <a:solidFill>
            <a:schemeClr val="accent6">
              <a:lumMod val="20000"/>
              <a:lumOff val="8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5">
            <a:extLst>
              <a:ext uri="{FF2B5EF4-FFF2-40B4-BE49-F238E27FC236}">
                <a16:creationId xmlns:a16="http://schemas.microsoft.com/office/drawing/2014/main" id="{047093BA-8F5C-41FE-A8B9-D71C003D34CB}"/>
              </a:ext>
            </a:extLst>
          </p:cNvPr>
          <p:cNvSpPr/>
          <p:nvPr/>
        </p:nvSpPr>
        <p:spPr>
          <a:xfrm>
            <a:off x="3384981" y="2315163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6">
            <a:extLst>
              <a:ext uri="{FF2B5EF4-FFF2-40B4-BE49-F238E27FC236}">
                <a16:creationId xmlns:a16="http://schemas.microsoft.com/office/drawing/2014/main" id="{216A8B32-C3D5-44E1-B1D8-056B0A447E9D}"/>
              </a:ext>
            </a:extLst>
          </p:cNvPr>
          <p:cNvSpPr/>
          <p:nvPr/>
        </p:nvSpPr>
        <p:spPr>
          <a:xfrm>
            <a:off x="5483230" y="2277197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7">
            <a:extLst>
              <a:ext uri="{FF2B5EF4-FFF2-40B4-BE49-F238E27FC236}">
                <a16:creationId xmlns:a16="http://schemas.microsoft.com/office/drawing/2014/main" id="{47CE3D6B-434E-47E8-9EBE-AF714C097AB4}"/>
              </a:ext>
            </a:extLst>
          </p:cNvPr>
          <p:cNvSpPr/>
          <p:nvPr/>
        </p:nvSpPr>
        <p:spPr>
          <a:xfrm>
            <a:off x="6947598" y="2315163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8">
            <a:extLst>
              <a:ext uri="{FF2B5EF4-FFF2-40B4-BE49-F238E27FC236}">
                <a16:creationId xmlns:a16="http://schemas.microsoft.com/office/drawing/2014/main" id="{F8C074C6-F993-4473-AAA1-F6D278983970}"/>
              </a:ext>
            </a:extLst>
          </p:cNvPr>
          <p:cNvSpPr/>
          <p:nvPr/>
        </p:nvSpPr>
        <p:spPr>
          <a:xfrm>
            <a:off x="8798478" y="2273059"/>
            <a:ext cx="463923" cy="43030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02BBCF-E09D-43D4-AE7F-3206B7469793}"/>
              </a:ext>
            </a:extLst>
          </p:cNvPr>
          <p:cNvSpPr/>
          <p:nvPr/>
        </p:nvSpPr>
        <p:spPr>
          <a:xfrm>
            <a:off x="6239057" y="227719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...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729CB0-093E-4326-A9DC-1A067133DBAF}"/>
              </a:ext>
            </a:extLst>
          </p:cNvPr>
          <p:cNvSpPr/>
          <p:nvPr/>
        </p:nvSpPr>
        <p:spPr>
          <a:xfrm rot="16200000">
            <a:off x="872194" y="2486133"/>
            <a:ext cx="1882872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DINPro" pitchFamily="34" charset="0"/>
              </a:rPr>
              <a:t>Certification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Cube">
                <a:extLst>
                  <a:ext uri="{FF2B5EF4-FFF2-40B4-BE49-F238E27FC236}">
                    <a16:creationId xmlns:a16="http://schemas.microsoft.com/office/drawing/2014/main" id="{5BCECBF0-A26F-498E-880E-62C4C877A3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1697303"/>
                  </p:ext>
                </p:extLst>
              </p:nvPr>
            </p:nvGraphicFramePr>
            <p:xfrm>
              <a:off x="1270112" y="2014766"/>
              <a:ext cx="2743193" cy="9144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43193" cy="914400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93"/>
                    <am3d:up dx="0" dy="36000000" dz="0"/>
                    <am3d:lookAt x="0" y="0" z="0"/>
                    <am3d:perspective fov="2674384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8700000" ay="1800000" az="9600000"/>
                    <am3d:postTrans dx="0" dy="0" dz="0"/>
                  </am3d:trans>
                  <am3d:raster rName="Office3DRenderer" rVer="16.0.8326">
                    <am3d:blip r:embed="rId3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Cube">
                <a:extLst>
                  <a:ext uri="{FF2B5EF4-FFF2-40B4-BE49-F238E27FC236}">
                    <a16:creationId xmlns:a16="http://schemas.microsoft.com/office/drawing/2014/main" id="{5BCECBF0-A26F-498E-880E-62C4C877A3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112" y="2014766"/>
                <a:ext cx="2743193" cy="914400"/>
              </a:xfrm>
              <a:prstGeom prst="rect">
                <a:avLst/>
              </a:prstGeom>
              <a:noFill/>
            </p:spPr>
          </p:pic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72A62E09-B0BB-4CDE-9325-934BABFC9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622" y="2408756"/>
            <a:ext cx="301752" cy="301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E17363-D1C9-4EDB-B6FD-552F9DDAB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42" y="2444197"/>
            <a:ext cx="182880" cy="1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CCCFA5-E3A0-4466-AF17-02DAE696F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88" y="2157118"/>
            <a:ext cx="182880" cy="182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5" name="3D Model 34" descr="Rhombicuboctahedron Blue">
                <a:extLst>
                  <a:ext uri="{FF2B5EF4-FFF2-40B4-BE49-F238E27FC236}">
                    <a16:creationId xmlns:a16="http://schemas.microsoft.com/office/drawing/2014/main" id="{211C1BEC-B00D-407A-B2A3-28554DE3F9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8846462"/>
                  </p:ext>
                </p:extLst>
              </p:nvPr>
            </p:nvGraphicFramePr>
            <p:xfrm>
              <a:off x="9543360" y="1951555"/>
              <a:ext cx="914401" cy="914401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914401" cy="914401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326" d="1000000"/>
                    <am3d:preTrans dx="0" dy="-1805541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5168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5" name="3D Model 34" descr="Rhombicuboctahedron Blue">
                <a:extLst>
                  <a:ext uri="{FF2B5EF4-FFF2-40B4-BE49-F238E27FC236}">
                    <a16:creationId xmlns:a16="http://schemas.microsoft.com/office/drawing/2014/main" id="{211C1BEC-B00D-407A-B2A3-28554DE3F9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43360" y="1951555"/>
                <a:ext cx="914401" cy="914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6" name="3D Model 35" descr="Hexagonal Pyramid Blue">
                <a:extLst>
                  <a:ext uri="{FF2B5EF4-FFF2-40B4-BE49-F238E27FC236}">
                    <a16:creationId xmlns:a16="http://schemas.microsoft.com/office/drawing/2014/main" id="{1F2DB154-EB92-4341-96FB-7325C044A2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8895852"/>
                  </p:ext>
                </p:extLst>
              </p:nvPr>
            </p:nvGraphicFramePr>
            <p:xfrm rot="5400000">
              <a:off x="4251581" y="1908588"/>
              <a:ext cx="914400" cy="1243457"/>
            </p:xfrm>
            <a:graphic>
              <a:graphicData uri="http://schemas.microsoft.com/office/drawing/2017/model3d">
                <am3d:model3d r:embed="rId7">
                  <am3d:spPr>
                    <a:xfrm rot="5400000">
                      <a:off x="0" y="0"/>
                      <a:ext cx="914400" cy="1243457"/>
                    </a:xfrm>
                    <a:prstGeom prst="rect">
                      <a:avLst/>
                    </a:prstGeom>
                  </am3d:spPr>
                  <am3d:camera>
                    <am3d:pos x="0" y="0" z="664642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637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040000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180032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6" name="3D Model 35" descr="Hexagonal Pyramid Blue">
                <a:extLst>
                  <a:ext uri="{FF2B5EF4-FFF2-40B4-BE49-F238E27FC236}">
                    <a16:creationId xmlns:a16="http://schemas.microsoft.com/office/drawing/2014/main" id="{1F2DB154-EB92-4341-96FB-7325C044A2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4251581" y="1908588"/>
                <a:ext cx="914400" cy="1243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3D Model 36" descr="Hexagonal Prism And Pyramid Blue">
                <a:extLst>
                  <a:ext uri="{FF2B5EF4-FFF2-40B4-BE49-F238E27FC236}">
                    <a16:creationId xmlns:a16="http://schemas.microsoft.com/office/drawing/2014/main" id="{F0634440-EDD1-46C3-B591-C008AFE520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5041723"/>
                  </p:ext>
                </p:extLst>
              </p:nvPr>
            </p:nvGraphicFramePr>
            <p:xfrm rot="5400000">
              <a:off x="7618704" y="1888400"/>
              <a:ext cx="971123" cy="1199623"/>
            </p:xfrm>
            <a:graphic>
              <a:graphicData uri="http://schemas.microsoft.com/office/drawing/2017/model3d">
                <am3d:model3d r:embed="rId9">
                  <am3d:spPr>
                    <a:xfrm rot="5400000">
                      <a:off x="0" y="0"/>
                      <a:ext cx="971123" cy="1199623"/>
                    </a:xfrm>
                    <a:prstGeom prst="rect">
                      <a:avLst/>
                    </a:prstGeom>
                  </am3d:spPr>
                  <am3d:camera>
                    <am3d:pos x="0" y="0" z="6772676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691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2" ay="-3600001" az="-5400003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17518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3D Model 36" descr="Hexagonal Prism And Pyramid Blue">
                <a:extLst>
                  <a:ext uri="{FF2B5EF4-FFF2-40B4-BE49-F238E27FC236}">
                    <a16:creationId xmlns:a16="http://schemas.microsoft.com/office/drawing/2014/main" id="{F0634440-EDD1-46C3-B591-C008AFE52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5400000">
                <a:off x="7618704" y="1888400"/>
                <a:ext cx="971123" cy="1199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12758C-FC04-4146-9EBE-CC28C2E3D442}"/>
                  </a:ext>
                </a:extLst>
              </p:cNvPr>
              <p:cNvSpPr txBox="1"/>
              <p:nvPr/>
            </p:nvSpPr>
            <p:spPr>
              <a:xfrm flipH="1">
                <a:off x="1961814" y="3255264"/>
                <a:ext cx="139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12758C-FC04-4146-9EBE-CC28C2E3D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61814" y="3255264"/>
                <a:ext cx="1397120" cy="338554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347F43D-1660-469A-A3A0-F5202910303C}"/>
              </a:ext>
            </a:extLst>
          </p:cNvPr>
          <p:cNvSpPr txBox="1"/>
          <p:nvPr/>
        </p:nvSpPr>
        <p:spPr>
          <a:xfrm flipH="1">
            <a:off x="5515755" y="3252039"/>
            <a:ext cx="3746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Over-approximations of the layer outputs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DFBE02-C168-465B-8C09-048C4BD03D39}"/>
              </a:ext>
            </a:extLst>
          </p:cNvPr>
          <p:cNvCxnSpPr>
            <a:cxnSpLocks/>
          </p:cNvCxnSpPr>
          <p:nvPr/>
        </p:nvCxnSpPr>
        <p:spPr>
          <a:xfrm flipH="1" flipV="1">
            <a:off x="5057833" y="2774721"/>
            <a:ext cx="657358" cy="439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239FBA-3A38-422E-AE0A-17B6BA4C2194}"/>
              </a:ext>
            </a:extLst>
          </p:cNvPr>
          <p:cNvCxnSpPr>
            <a:cxnSpLocks/>
          </p:cNvCxnSpPr>
          <p:nvPr/>
        </p:nvCxnSpPr>
        <p:spPr>
          <a:xfrm flipV="1">
            <a:off x="7134168" y="2892755"/>
            <a:ext cx="563578" cy="33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3C71EC-4D35-4586-B7DC-7380EEE6C29E}"/>
              </a:ext>
            </a:extLst>
          </p:cNvPr>
          <p:cNvCxnSpPr>
            <a:cxnSpLocks/>
          </p:cNvCxnSpPr>
          <p:nvPr/>
        </p:nvCxnSpPr>
        <p:spPr>
          <a:xfrm flipV="1">
            <a:off x="8351076" y="2725726"/>
            <a:ext cx="1192284" cy="583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7D6968-3722-4846-9228-A4A8393FA326}"/>
                  </a:ext>
                </a:extLst>
              </p:cNvPr>
              <p:cNvSpPr txBox="1"/>
              <p:nvPr/>
            </p:nvSpPr>
            <p:spPr>
              <a:xfrm flipH="1">
                <a:off x="9158876" y="3258577"/>
                <a:ext cx="139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600" b="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7D6968-3722-4846-9228-A4A8393F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8876" y="3258577"/>
                <a:ext cx="1397120" cy="338554"/>
              </a:xfrm>
              <a:prstGeom prst="rect">
                <a:avLst/>
              </a:prstGeom>
              <a:blipFill>
                <a:blip r:embed="rId12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4" name="3D Model 43" descr="Pyritohedron White">
                <a:extLst>
                  <a:ext uri="{FF2B5EF4-FFF2-40B4-BE49-F238E27FC236}">
                    <a16:creationId xmlns:a16="http://schemas.microsoft.com/office/drawing/2014/main" id="{01DA120C-7A43-4818-AEEC-8091DA2EB1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8468545"/>
                  </p:ext>
                </p:extLst>
              </p:nvPr>
            </p:nvGraphicFramePr>
            <p:xfrm>
              <a:off x="4343007" y="2177087"/>
              <a:ext cx="636791" cy="704564"/>
            </p:xfrm>
            <a:graphic>
              <a:graphicData uri="http://schemas.microsoft.com/office/drawing/2017/model3d">
                <am3d:model3d r:embed="rId13">
                  <am3d:spPr>
                    <a:xfrm>
                      <a:off x="0" y="0"/>
                      <a:ext cx="636791" cy="704564"/>
                    </a:xfrm>
                    <a:prstGeom prst="rect">
                      <a:avLst/>
                    </a:prstGeom>
                  </am3d:spPr>
                  <am3d:camera>
                    <am3d:pos x="0" y="0" z="8146876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7985" d="1000000"/>
                    <am3d:preTrans dx="0" dy="-17999997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733258" ay="2581729" az="4436504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9711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4" name="3D Model 43" descr="Pyritohedron White">
                <a:extLst>
                  <a:ext uri="{FF2B5EF4-FFF2-40B4-BE49-F238E27FC236}">
                    <a16:creationId xmlns:a16="http://schemas.microsoft.com/office/drawing/2014/main" id="{01DA120C-7A43-4818-AEEC-8091DA2EB1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43007" y="2177087"/>
                <a:ext cx="636791" cy="704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Model 44" descr="Rhombicuboctahedron White">
                <a:extLst>
                  <a:ext uri="{FF2B5EF4-FFF2-40B4-BE49-F238E27FC236}">
                    <a16:creationId xmlns:a16="http://schemas.microsoft.com/office/drawing/2014/main" id="{C7A4BEDA-54A1-4143-B968-3EC2BAC131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7322391"/>
                  </p:ext>
                </p:extLst>
              </p:nvPr>
            </p:nvGraphicFramePr>
            <p:xfrm>
              <a:off x="7696889" y="2068500"/>
              <a:ext cx="814751" cy="833699"/>
            </p:xfrm>
            <a:graphic>
              <a:graphicData uri="http://schemas.microsoft.com/office/drawing/2017/model3d">
                <am3d:model3d r:embed="rId15">
                  <am3d:spPr>
                    <a:xfrm>
                      <a:off x="0" y="0"/>
                      <a:ext cx="814751" cy="833699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326" d="1000000"/>
                    <am3d:preTrans dx="0" dy="-1805541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8048082" ay="3617684" az="-8289855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21265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Model 44" descr="Rhombicuboctahedron White">
                <a:extLst>
                  <a:ext uri="{FF2B5EF4-FFF2-40B4-BE49-F238E27FC236}">
                    <a16:creationId xmlns:a16="http://schemas.microsoft.com/office/drawing/2014/main" id="{C7A4BEDA-54A1-4143-B968-3EC2BAC131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96889" y="2068500"/>
                <a:ext cx="814751" cy="8336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21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1363-BE6B-42E1-AB2E-9D93BA19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convex shapes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F636C-74D8-4371-8522-007B9DC3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618DC-35C6-4187-AED1-023007A1BB96}"/>
              </a:ext>
            </a:extLst>
          </p:cNvPr>
          <p:cNvSpPr/>
          <p:nvPr/>
        </p:nvSpPr>
        <p:spPr>
          <a:xfrm>
            <a:off x="1371600" y="1692000"/>
            <a:ext cx="2445488" cy="1554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59F122D8-D072-4C1D-AC35-D8C18E056ED0}"/>
              </a:ext>
            </a:extLst>
          </p:cNvPr>
          <p:cNvSpPr/>
          <p:nvPr/>
        </p:nvSpPr>
        <p:spPr>
          <a:xfrm>
            <a:off x="7712147" y="1692000"/>
            <a:ext cx="2194560" cy="1572768"/>
          </a:xfrm>
          <a:prstGeom prst="oct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FB13ACF3-5612-45BD-8E96-46DDA8E64140}"/>
              </a:ext>
            </a:extLst>
          </p:cNvPr>
          <p:cNvSpPr/>
          <p:nvPr/>
        </p:nvSpPr>
        <p:spPr>
          <a:xfrm>
            <a:off x="1371600" y="4372797"/>
            <a:ext cx="2194560" cy="155448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D9C6B-365F-4622-8B0B-1FDBC98B7448}"/>
                  </a:ext>
                </a:extLst>
              </p:cNvPr>
              <p:cNvSpPr txBox="1"/>
              <p:nvPr/>
            </p:nvSpPr>
            <p:spPr>
              <a:xfrm>
                <a:off x="1371600" y="3510340"/>
                <a:ext cx="2445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D9C6B-365F-4622-8B0B-1FDBC98B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10340"/>
                <a:ext cx="244548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CE9470-9C06-43C0-A160-FFE097C1AF9E}"/>
                  </a:ext>
                </a:extLst>
              </p:cNvPr>
              <p:cNvSpPr txBox="1"/>
              <p:nvPr/>
            </p:nvSpPr>
            <p:spPr>
              <a:xfrm>
                <a:off x="530083" y="6266112"/>
                <a:ext cx="4260277" cy="369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Zonotope: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CE9470-9C06-43C0-A160-FFE097C1A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3" y="6266112"/>
                <a:ext cx="4260277" cy="369653"/>
              </a:xfrm>
              <a:prstGeom prst="rect">
                <a:avLst/>
              </a:prstGeom>
              <a:blipFill>
                <a:blip r:embed="rId3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hape 60">
            <a:extLst>
              <a:ext uri="{FF2B5EF4-FFF2-40B4-BE49-F238E27FC236}">
                <a16:creationId xmlns:a16="http://schemas.microsoft.com/office/drawing/2014/main" id="{B3D71335-4A9A-4060-9E44-B0E43B14C7ED}"/>
              </a:ext>
            </a:extLst>
          </p:cNvPr>
          <p:cNvSpPr/>
          <p:nvPr/>
        </p:nvSpPr>
        <p:spPr>
          <a:xfrm>
            <a:off x="7952943" y="4550643"/>
            <a:ext cx="2011680" cy="1645920"/>
          </a:xfrm>
          <a:custGeom>
            <a:avLst/>
            <a:gdLst/>
            <a:ahLst/>
            <a:cxnLst/>
            <a:rect l="0" t="0" r="0" b="0"/>
            <a:pathLst>
              <a:path w="114063" h="69824" extrusionOk="0">
                <a:moveTo>
                  <a:pt x="38376" y="0"/>
                </a:moveTo>
                <a:lnTo>
                  <a:pt x="76753" y="0"/>
                </a:lnTo>
                <a:lnTo>
                  <a:pt x="114063" y="45839"/>
                </a:lnTo>
                <a:lnTo>
                  <a:pt x="75154" y="69824"/>
                </a:lnTo>
                <a:lnTo>
                  <a:pt x="0" y="45839"/>
                </a:lnTo>
                <a:lnTo>
                  <a:pt x="533" y="2185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DACACC-8E34-44EE-B1AD-0B25FCAB329F}"/>
                  </a:ext>
                </a:extLst>
              </p:cNvPr>
              <p:cNvSpPr txBox="1"/>
              <p:nvPr/>
            </p:nvSpPr>
            <p:spPr>
              <a:xfrm>
                <a:off x="7907092" y="6262140"/>
                <a:ext cx="2445488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Polyhedra: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DACACC-8E34-44EE-B1AD-0B25FCAB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092" y="6262140"/>
                <a:ext cx="2445488" cy="375487"/>
              </a:xfrm>
              <a:prstGeom prst="rect">
                <a:avLst/>
              </a:prstGeom>
              <a:blipFill>
                <a:blip r:embed="rId4"/>
                <a:stretch>
                  <a:fillRect t="-117742" b="-17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739BF-DC35-4668-9D07-71818C443EDC}"/>
              </a:ext>
            </a:extLst>
          </p:cNvPr>
          <p:cNvCxnSpPr/>
          <p:nvPr/>
        </p:nvCxnSpPr>
        <p:spPr>
          <a:xfrm>
            <a:off x="2607680" y="1333524"/>
            <a:ext cx="0" cy="219456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EDF9F6-CD09-4156-989F-4CF14C3AE0F2}"/>
                  </a:ext>
                </a:extLst>
              </p:cNvPr>
              <p:cNvSpPr txBox="1"/>
              <p:nvPr/>
            </p:nvSpPr>
            <p:spPr>
              <a:xfrm>
                <a:off x="6328029" y="3419856"/>
                <a:ext cx="527029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Octagon: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EDF9F6-CD09-4156-989F-4CF14C3AE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029" y="3419856"/>
                <a:ext cx="5270297" cy="391646"/>
              </a:xfrm>
              <a:prstGeom prst="rect">
                <a:avLst/>
              </a:prstGeom>
              <a:blipFill>
                <a:blip r:embed="rId5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650C8D-B25D-445A-9D39-BF7C512C7242}"/>
                  </a:ext>
                </a:extLst>
              </p:cNvPr>
              <p:cNvSpPr txBox="1"/>
              <p:nvPr/>
            </p:nvSpPr>
            <p:spPr>
              <a:xfrm>
                <a:off x="2429292" y="1004334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650C8D-B25D-445A-9D39-BF7C512C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92" y="1004334"/>
                <a:ext cx="300260" cy="276999"/>
              </a:xfrm>
              <a:prstGeom prst="rect">
                <a:avLst/>
              </a:prstGeom>
              <a:blipFill>
                <a:blip r:embed="rId6"/>
                <a:stretch>
                  <a:fillRect l="-8163" r="-40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A9A53-162A-4AAA-B028-DEB01801F392}"/>
              </a:ext>
            </a:extLst>
          </p:cNvPr>
          <p:cNvCxnSpPr>
            <a:cxnSpLocks/>
          </p:cNvCxnSpPr>
          <p:nvPr/>
        </p:nvCxnSpPr>
        <p:spPr>
          <a:xfrm rot="5400000">
            <a:off x="2493952" y="945626"/>
            <a:ext cx="0" cy="327355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1B95DE-10E4-41E9-923C-D07D6890814C}"/>
                  </a:ext>
                </a:extLst>
              </p:cNvPr>
              <p:cNvSpPr txBox="1"/>
              <p:nvPr/>
            </p:nvSpPr>
            <p:spPr>
              <a:xfrm>
                <a:off x="4246720" y="2385039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1B95DE-10E4-41E9-923C-D07D68908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720" y="2385039"/>
                <a:ext cx="300260" cy="276999"/>
              </a:xfrm>
              <a:prstGeom prst="rect">
                <a:avLst/>
              </a:prstGeom>
              <a:blipFill>
                <a:blip r:embed="rId7"/>
                <a:stretch>
                  <a:fillRect l="-8163" r="-20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5B18B6-6173-468D-9A79-41B2EF514DA2}"/>
              </a:ext>
            </a:extLst>
          </p:cNvPr>
          <p:cNvCxnSpPr>
            <a:cxnSpLocks/>
          </p:cNvCxnSpPr>
          <p:nvPr/>
        </p:nvCxnSpPr>
        <p:spPr>
          <a:xfrm rot="5400000">
            <a:off x="8856098" y="947898"/>
            <a:ext cx="0" cy="327355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5C9BC7-FB22-4ED6-93CC-DF3C2D1A7DC3}"/>
                  </a:ext>
                </a:extLst>
              </p:cNvPr>
              <p:cNvSpPr txBox="1"/>
              <p:nvPr/>
            </p:nvSpPr>
            <p:spPr>
              <a:xfrm>
                <a:off x="10515600" y="2414607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5C9BC7-FB22-4ED6-93CC-DF3C2D1A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0" y="2414607"/>
                <a:ext cx="300260" cy="276999"/>
              </a:xfrm>
              <a:prstGeom prst="rect">
                <a:avLst/>
              </a:prstGeom>
              <a:blipFill>
                <a:blip r:embed="rId8"/>
                <a:stretch>
                  <a:fillRect l="-8163" r="-204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69AC6F-C7F9-41DB-B38E-0BD8BBD2DBD1}"/>
              </a:ext>
            </a:extLst>
          </p:cNvPr>
          <p:cNvCxnSpPr>
            <a:cxnSpLocks/>
          </p:cNvCxnSpPr>
          <p:nvPr/>
        </p:nvCxnSpPr>
        <p:spPr>
          <a:xfrm rot="5400000">
            <a:off x="2509872" y="3568271"/>
            <a:ext cx="0" cy="327355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0295CB-B76D-417F-B44F-6C3E2496F1FB}"/>
                  </a:ext>
                </a:extLst>
              </p:cNvPr>
              <p:cNvSpPr txBox="1"/>
              <p:nvPr/>
            </p:nvSpPr>
            <p:spPr>
              <a:xfrm>
                <a:off x="4262640" y="5007684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0295CB-B76D-417F-B44F-6C3E2496F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640" y="5007684"/>
                <a:ext cx="300260" cy="276999"/>
              </a:xfrm>
              <a:prstGeom prst="rect">
                <a:avLst/>
              </a:prstGeom>
              <a:blipFill>
                <a:blip r:embed="rId9"/>
                <a:stretch>
                  <a:fillRect l="-8000" r="-2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F61A68-1045-4944-8E3E-A1FB4F5D96FF}"/>
              </a:ext>
            </a:extLst>
          </p:cNvPr>
          <p:cNvCxnSpPr>
            <a:cxnSpLocks/>
          </p:cNvCxnSpPr>
          <p:nvPr/>
        </p:nvCxnSpPr>
        <p:spPr>
          <a:xfrm rot="5400000">
            <a:off x="8856096" y="3564660"/>
            <a:ext cx="0" cy="3273552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C8988-E795-4556-B9CF-0BE4F868617B}"/>
                  </a:ext>
                </a:extLst>
              </p:cNvPr>
              <p:cNvSpPr txBox="1"/>
              <p:nvPr/>
            </p:nvSpPr>
            <p:spPr>
              <a:xfrm>
                <a:off x="10515600" y="5034981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C8988-E795-4556-B9CF-0BE4F868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0" y="5034981"/>
                <a:ext cx="300260" cy="276999"/>
              </a:xfrm>
              <a:prstGeom prst="rect">
                <a:avLst/>
              </a:prstGeom>
              <a:blipFill>
                <a:blip r:embed="rId10"/>
                <a:stretch>
                  <a:fillRect l="-8163" r="-20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6745BC-C488-4E69-B98E-DF4DE3526D9E}"/>
              </a:ext>
            </a:extLst>
          </p:cNvPr>
          <p:cNvCxnSpPr/>
          <p:nvPr/>
        </p:nvCxnSpPr>
        <p:spPr>
          <a:xfrm>
            <a:off x="8833351" y="1334585"/>
            <a:ext cx="0" cy="219456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D9B054-FC87-418D-ABE5-20FC00D4482E}"/>
                  </a:ext>
                </a:extLst>
              </p:cNvPr>
              <p:cNvSpPr txBox="1"/>
              <p:nvPr/>
            </p:nvSpPr>
            <p:spPr>
              <a:xfrm>
                <a:off x="8654963" y="1006607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D9B054-FC87-418D-ABE5-20FC00D44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63" y="1006607"/>
                <a:ext cx="300260" cy="276999"/>
              </a:xfrm>
              <a:prstGeom prst="rect">
                <a:avLst/>
              </a:prstGeom>
              <a:blipFill>
                <a:blip r:embed="rId11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FC5FD4-7511-47C6-8026-4125816184D5}"/>
              </a:ext>
            </a:extLst>
          </p:cNvPr>
          <p:cNvCxnSpPr/>
          <p:nvPr/>
        </p:nvCxnSpPr>
        <p:spPr>
          <a:xfrm>
            <a:off x="2606040" y="4186977"/>
            <a:ext cx="0" cy="210312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E20400-1953-40B6-9BA6-BD7A0242FEB4}"/>
                  </a:ext>
                </a:extLst>
              </p:cNvPr>
              <p:cNvSpPr txBox="1"/>
              <p:nvPr/>
            </p:nvSpPr>
            <p:spPr>
              <a:xfrm>
                <a:off x="2486158" y="3845351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E20400-1953-40B6-9BA6-BD7A0242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58" y="3845351"/>
                <a:ext cx="300260" cy="276999"/>
              </a:xfrm>
              <a:prstGeom prst="rect">
                <a:avLst/>
              </a:prstGeom>
              <a:blipFill>
                <a:blip r:embed="rId12"/>
                <a:stretch>
                  <a:fillRect l="-8163" r="-40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DE2103-989C-4ACC-876C-37821B91EC98}"/>
              </a:ext>
            </a:extLst>
          </p:cNvPr>
          <p:cNvCxnSpPr/>
          <p:nvPr/>
        </p:nvCxnSpPr>
        <p:spPr>
          <a:xfrm>
            <a:off x="8833104" y="4186452"/>
            <a:ext cx="0" cy="210312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161462-C399-4818-8EB2-3DA90F91A388}"/>
                  </a:ext>
                </a:extLst>
              </p:cNvPr>
              <p:cNvSpPr txBox="1"/>
              <p:nvPr/>
            </p:nvSpPr>
            <p:spPr>
              <a:xfrm>
                <a:off x="8725476" y="3848124"/>
                <a:ext cx="3002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161462-C399-4818-8EB2-3DA90F91A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476" y="3848124"/>
                <a:ext cx="300260" cy="276999"/>
              </a:xfrm>
              <a:prstGeom prst="rect">
                <a:avLst/>
              </a:prstGeom>
              <a:blipFill>
                <a:blip r:embed="rId13"/>
                <a:stretch>
                  <a:fillRect l="-8000" r="-4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02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9BE9-4F75-4F84-B483-17269220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vs. precision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B918C-57C3-44BF-A4AF-4E765ED8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B6FBC-5A4D-4FA8-A58F-20D24E32423E}"/>
              </a:ext>
            </a:extLst>
          </p:cNvPr>
          <p:cNvSpPr/>
          <p:nvPr/>
        </p:nvSpPr>
        <p:spPr>
          <a:xfrm>
            <a:off x="0" y="2988815"/>
            <a:ext cx="12192000" cy="880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A </a:t>
            </a:r>
            <a:r>
              <a:rPr lang="en-US" dirty="0">
                <a:solidFill>
                  <a:schemeClr val="bg1"/>
                </a:solidFill>
                <a:latin typeface="DINPro-Bold" pitchFamily="34" charset="0"/>
              </a:rPr>
              <a:t>trade-off between approximation and speed </a:t>
            </a: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exists: transformers for Box are fast, but imprecise, while </a:t>
            </a:r>
            <a:r>
              <a:rPr lang="en-US" dirty="0" err="1">
                <a:solidFill>
                  <a:schemeClr val="bg1"/>
                </a:solidFill>
                <a:latin typeface="DINPro" pitchFamily="34" charset="0"/>
              </a:rPr>
              <a:t>Polyhedra</a:t>
            </a: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 is more precise but has exponential complexity.</a:t>
            </a:r>
          </a:p>
        </p:txBody>
      </p:sp>
    </p:spTree>
    <p:extLst>
      <p:ext uri="{BB962C8B-B14F-4D97-AF65-F5344CB8AC3E}">
        <p14:creationId xmlns:p14="http://schemas.microsoft.com/office/powerpoint/2010/main" val="3482176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12334" y="1872356"/>
            <a:ext cx="7576740" cy="54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US" sz="2200" dirty="0">
              <a:latin typeface="DINPro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77785" cy="1143000"/>
          </a:xfrm>
        </p:spPr>
        <p:txBody>
          <a:bodyPr>
            <a:normAutofit/>
          </a:bodyPr>
          <a:lstStyle/>
          <a:p>
            <a:r>
              <a:rPr lang="en-US" dirty="0"/>
              <a:t>Incomplete method I: Box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CD748-F006-49A2-AE07-46B517C2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458EA7-25EA-4C79-85B2-E3C4704C5BAB}"/>
              </a:ext>
            </a:extLst>
          </p:cNvPr>
          <p:cNvSpPr/>
          <p:nvPr/>
        </p:nvSpPr>
        <p:spPr>
          <a:xfrm>
            <a:off x="0" y="1838960"/>
            <a:ext cx="12192000" cy="1143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Next, we consider the simplest and most efficient convex abstraction, namely, Box / Intervals. This abstraction will be useful in both, certification, as well as in provable training (which we look at in later lectures)</a:t>
            </a:r>
          </a:p>
        </p:txBody>
      </p:sp>
    </p:spTree>
    <p:extLst>
      <p:ext uri="{BB962C8B-B14F-4D97-AF65-F5344CB8AC3E}">
        <p14:creationId xmlns:p14="http://schemas.microsoft.com/office/powerpoint/2010/main" val="118918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3536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Box Abstract Transformers for </a:t>
            </a:r>
            <a:r>
              <a:rPr lang="en-US" dirty="0" err="1"/>
              <a:t>ReLU</a:t>
            </a:r>
            <a:r>
              <a:rPr lang="en-US" dirty="0"/>
              <a:t>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49434" y="1935720"/>
                <a:ext cx="3728778" cy="4061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#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𝒄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𝒅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]=[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𝒄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𝒅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434" y="1935720"/>
                <a:ext cx="3728778" cy="406137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795914" y="1961566"/>
            <a:ext cx="20490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DINPro" pitchFamily="34" charset="0"/>
              </a:rPr>
              <a:t>Addition transformer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5078" y="2697726"/>
                <a:ext cx="2465547" cy="4061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#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]=[−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 −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078" y="2697726"/>
                <a:ext cx="2465547" cy="406137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01557" y="2689705"/>
            <a:ext cx="20958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DINPro" pitchFamily="34" charset="0"/>
              </a:rPr>
              <a:t>Negation transformer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49431" y="3482310"/>
                <a:ext cx="4265398" cy="4061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𝑹𝒆𝑳𝑼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#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]=[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𝑹𝒆𝑳𝑼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𝑹𝒆𝑳𝑼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)]</m:t>
                      </m:r>
                    </m:oMath>
                  </m:oMathPara>
                </a14:m>
                <a:endParaRPr lang="en-US" sz="20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431" y="3482310"/>
                <a:ext cx="4265398" cy="406137"/>
              </a:xfrm>
              <a:prstGeom prst="rect">
                <a:avLst/>
              </a:prstGeom>
              <a:blipFill>
                <a:blip r:embed="rId4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95910" y="3463000"/>
            <a:ext cx="17920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DINPro" pitchFamily="34" charset="0"/>
              </a:rPr>
              <a:t>ReLU</a:t>
            </a:r>
            <a:r>
              <a:rPr lang="en-US" sz="1700" dirty="0">
                <a:latin typeface="DINPro" pitchFamily="34" charset="0"/>
              </a:rPr>
              <a:t> transformer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19748" y="4283816"/>
                <a:ext cx="2905154" cy="40613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𝝀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#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]=[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𝝀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 ∗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𝝀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 ∗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748" y="4283816"/>
                <a:ext cx="2905154" cy="406137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02507" y="4309419"/>
                <a:ext cx="3233321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DINPro" pitchFamily="34" charset="0"/>
                  </a:rPr>
                  <a:t>Multiplication by a constant </a:t>
                </a:r>
                <a14:m>
                  <m:oMath xmlns:m="http://schemas.openxmlformats.org/officeDocument/2006/math">
                    <m:r>
                      <a:rPr lang="en-US" sz="1700" b="1" i="1">
                        <a:latin typeface="Cambria Math"/>
                        <a:ea typeface="Cambria Math" charset="0"/>
                        <a:cs typeface="Cambria Math" charset="0"/>
                      </a:rPr>
                      <m:t>𝝀</m:t>
                    </m:r>
                    <m:r>
                      <a:rPr lang="en-US" sz="1700" b="1" i="1">
                        <a:latin typeface="Cambria Math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lang="en-US" sz="1700" b="1" i="1">
                        <a:latin typeface="Cambria Math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endParaRPr lang="en-US" sz="1700" dirty="0">
                  <a:latin typeface="DINPro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507" y="4309419"/>
                <a:ext cx="3233321" cy="353943"/>
              </a:xfrm>
              <a:prstGeom prst="rect">
                <a:avLst/>
              </a:prstGeom>
              <a:blipFill>
                <a:blip r:embed="rId6"/>
                <a:stretch>
                  <a:fillRect l="-1321" t="-6897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99730" y="5305190"/>
                <a:ext cx="6592714" cy="1408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DINPro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𝒂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𝒃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9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𝑹</m:t>
                        </m:r>
                      </m:e>
                      <m:sup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𝒎</m:t>
                        </m:r>
                      </m:sup>
                    </m:sSup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r>
                  <a:rPr lang="en-US" sz="1900" dirty="0">
                    <a:latin typeface="DINPro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 ∀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𝒊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. 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19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endParaRPr lang="en-US" sz="1900" dirty="0">
                  <a:latin typeface="DINPro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𝑹𝒆𝑳𝑼</m:t>
                    </m:r>
                    <m:d>
                      <m:dPr>
                        <m:ctrlPr>
                          <a:rPr lang="en-US" sz="19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9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𝒎𝒂𝒙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𝒙</m:t>
                    </m:r>
                    <m:r>
                      <a:rPr lang="en-US" sz="1900" b="1" i="1">
                        <a:latin typeface="Cambria Math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1900" b="1" i="1" dirty="0">
                  <a:latin typeface="Cambria Math"/>
                  <a:ea typeface="Cambria Math" charset="0"/>
                  <a:cs typeface="Cambria Math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1" i="1" baseline="30000">
                        <a:latin typeface="Cambria Math"/>
                        <a:ea typeface="Cambria Math" charset="0"/>
                        <a:cs typeface="Cambria Math" charset="0"/>
                      </a:rPr>
                      <m:t>#</m:t>
                    </m:r>
                  </m:oMath>
                </a14:m>
                <a:r>
                  <a:rPr lang="en-US" sz="1900" dirty="0">
                    <a:latin typeface="DINPro" pitchFamily="34" charset="0"/>
                  </a:rPr>
                  <a:t> denotes the </a:t>
                </a:r>
                <a:r>
                  <a:rPr lang="en-US" sz="1900" dirty="0">
                    <a:latin typeface="DINPro-Bold" pitchFamily="34" charset="0"/>
                  </a:rPr>
                  <a:t>abstract </a:t>
                </a:r>
                <a:r>
                  <a:rPr lang="en-US" sz="1900" dirty="0">
                    <a:latin typeface="DINPro" pitchFamily="34" charset="0"/>
                  </a:rPr>
                  <a:t>effect of the operation on the box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730" y="5305190"/>
                <a:ext cx="6592714" cy="1408078"/>
              </a:xfrm>
              <a:prstGeom prst="rect">
                <a:avLst/>
              </a:prstGeom>
              <a:blipFill>
                <a:blip r:embed="rId7"/>
                <a:stretch>
                  <a:fillRect l="-647" b="-3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2223909" y="2539996"/>
            <a:ext cx="79586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23910" y="3268130"/>
            <a:ext cx="79586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23909" y="4086574"/>
            <a:ext cx="79586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039F74-37E9-47F9-B2D3-D4E6EFA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24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FC6642-0086-421C-9ACD-AFA5C90AA425}"/>
              </a:ext>
            </a:extLst>
          </p:cNvPr>
          <p:cNvCxnSpPr/>
          <p:nvPr/>
        </p:nvCxnSpPr>
        <p:spPr>
          <a:xfrm>
            <a:off x="2223909" y="4795516"/>
            <a:ext cx="79586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DF6ACA-D37F-4E73-9BC2-9E43D16A4933}"/>
                  </a:ext>
                </a:extLst>
              </p:cNvPr>
              <p:cNvSpPr/>
              <p:nvPr/>
            </p:nvSpPr>
            <p:spPr>
              <a:xfrm>
                <a:off x="2101885" y="4831686"/>
                <a:ext cx="3826304" cy="4057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#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𝒅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𝒉𝒐𝒍𝒅𝒔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𝒊𝒇𝒇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𝒅</m:t>
                      </m:r>
                    </m:oMath>
                  </m:oMathPara>
                </a14:m>
                <a:endParaRPr lang="en-US" sz="2000" dirty="0"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DF6ACA-D37F-4E73-9BC2-9E43D16A4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885" y="4831686"/>
                <a:ext cx="3826304" cy="405752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534C552-B5BC-4D9B-8E8F-0F5F4B5CA54C}"/>
              </a:ext>
            </a:extLst>
          </p:cNvPr>
          <p:cNvSpPr txBox="1"/>
          <p:nvPr/>
        </p:nvSpPr>
        <p:spPr>
          <a:xfrm>
            <a:off x="6848365" y="4857532"/>
            <a:ext cx="23568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DINPro" pitchFamily="34" charset="0"/>
              </a:rPr>
              <a:t>Comparison transformer</a:t>
            </a:r>
          </a:p>
        </p:txBody>
      </p:sp>
    </p:spTree>
    <p:extLst>
      <p:ext uri="{BB962C8B-B14F-4D97-AF65-F5344CB8AC3E}">
        <p14:creationId xmlns:p14="http://schemas.microsoft.com/office/powerpoint/2010/main" val="4169427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Box transformer is not exact!</a:t>
            </a:r>
          </a:p>
        </p:txBody>
      </p:sp>
      <p:sp>
        <p:nvSpPr>
          <p:cNvPr id="4" name="Oval 3"/>
          <p:cNvSpPr/>
          <p:nvPr/>
        </p:nvSpPr>
        <p:spPr>
          <a:xfrm>
            <a:off x="3410151" y="2735372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10151" y="4535372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11485" y="273537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1485" y="453537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50151" y="3005372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50151" y="48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71070" y="3196291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71070" y="3196291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5222" y="30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45222" y="48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58285" y="2789372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285" y="2789372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58285" y="27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285" y="2789372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58285" y="45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285" y="4589372"/>
                <a:ext cx="4773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58285" y="45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285" y="4589372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90018" y="262606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018" y="262606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2953" y="4816835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53" y="4816835"/>
                <a:ext cx="5501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58685" y="398457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85" y="3984572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58685" y="308590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85" y="3085905"/>
                <a:ext cx="3770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300219" y="2626060"/>
                <a:ext cx="878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19" y="2626060"/>
                <a:ext cx="87876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31180" y="4810457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4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80" y="4810457"/>
                <a:ext cx="1055097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290566" y="236297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66" y="2362975"/>
                <a:ext cx="3770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362685" y="506297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685" y="5062975"/>
                <a:ext cx="3770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05393" y="2087467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93" y="2087467"/>
                <a:ext cx="878767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238810" y="5379058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4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810" y="5379058"/>
                <a:ext cx="1055097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45962" y="2079447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7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62" y="2079447"/>
                <a:ext cx="1055097" cy="369332"/>
              </a:xfrm>
              <a:prstGeom prst="rect">
                <a:avLst/>
              </a:prstGeom>
              <a:blipFill>
                <a:blip r:embed="rId1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854609" y="5387080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[−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4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609" y="5387080"/>
                <a:ext cx="1228221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07432" y="1386093"/>
                <a:ext cx="667349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DINPro" pitchFamily="34" charset="0"/>
                  </a:rPr>
                  <a:t>We have 2 pixels </a:t>
                </a:r>
                <a:r>
                  <a:rPr lang="en-US" dirty="0"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)  </a:t>
                </a:r>
                <a:r>
                  <a:rPr lang="en-US" dirty="0">
                    <a:latin typeface="DINPro" pitchFamily="34" charset="0"/>
                  </a:rPr>
                  <a:t>as input ranging over </a:t>
                </a:r>
                <a:r>
                  <a:rPr lang="en-US" dirty="0">
                    <a:latin typeface="Cambria" panose="02040503050406030204" pitchFamily="18" charset="0"/>
                  </a:rPr>
                  <a:t>[0, 0.3] </a:t>
                </a:r>
                <a:r>
                  <a:rPr lang="en-US" dirty="0">
                    <a:latin typeface="DINPro" pitchFamily="34" charset="0"/>
                  </a:rPr>
                  <a:t>and </a:t>
                </a:r>
                <a:r>
                  <a:rPr lang="en-US" dirty="0">
                    <a:latin typeface="Cambria" panose="02040503050406030204" pitchFamily="18" charset="0"/>
                  </a:rPr>
                  <a:t>[0.1, 0.4]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32" y="1386093"/>
                <a:ext cx="6673494" cy="369332"/>
              </a:xfrm>
              <a:prstGeom prst="rect">
                <a:avLst/>
              </a:prstGeom>
              <a:blipFill>
                <a:blip r:embed="rId19"/>
                <a:stretch>
                  <a:fillRect l="-731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593820" y="2669907"/>
                <a:ext cx="1677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7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820" y="2669907"/>
                <a:ext cx="167796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435774" y="3022972"/>
                <a:ext cx="1851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4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2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74" y="3022972"/>
                <a:ext cx="185108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7213602" y="2272133"/>
            <a:ext cx="189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-Bold" pitchFamily="34" charset="0"/>
              </a:rPr>
              <a:t>Bounds using Box: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59090" y="3645725"/>
            <a:ext cx="241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-Bold" pitchFamily="34" charset="0"/>
              </a:rPr>
              <a:t>Exact bounds would be: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648370" y="4046072"/>
                <a:ext cx="167795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4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370" y="4046072"/>
                <a:ext cx="1677959" cy="12003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DE0AC-A85E-4EB5-BEA5-0F0F406A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82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5BB9C3-A23E-4F37-9316-AA5B40E5005B}"/>
              </a:ext>
            </a:extLst>
          </p:cNvPr>
          <p:cNvSpPr/>
          <p:nvPr/>
        </p:nvSpPr>
        <p:spPr>
          <a:xfrm>
            <a:off x="5153630" y="3260138"/>
            <a:ext cx="1437634" cy="12205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42D2A-B9E5-4395-8C27-4F6F71F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Box transformer is not exact!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970B-E158-4ADB-BE29-ED499A4D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70D4AE-A2D6-4590-9646-2478A63F2B48}"/>
              </a:ext>
            </a:extLst>
          </p:cNvPr>
          <p:cNvCxnSpPr>
            <a:cxnSpLocks/>
          </p:cNvCxnSpPr>
          <p:nvPr/>
        </p:nvCxnSpPr>
        <p:spPr>
          <a:xfrm flipV="1">
            <a:off x="4927600" y="1862546"/>
            <a:ext cx="0" cy="36576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8E47C5-3E56-4BDA-B1B9-1A6C90F6C790}"/>
              </a:ext>
            </a:extLst>
          </p:cNvPr>
          <p:cNvCxnSpPr>
            <a:cxnSpLocks/>
          </p:cNvCxnSpPr>
          <p:nvPr/>
        </p:nvCxnSpPr>
        <p:spPr>
          <a:xfrm rot="5400000" flipV="1">
            <a:off x="5704841" y="1275080"/>
            <a:ext cx="0" cy="4572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688820-AB55-4C08-95DF-FF5333C414B8}"/>
                  </a:ext>
                </a:extLst>
              </p:cNvPr>
              <p:cNvSpPr txBox="1"/>
              <p:nvPr/>
            </p:nvSpPr>
            <p:spPr>
              <a:xfrm>
                <a:off x="7940041" y="3358020"/>
                <a:ext cx="5522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688820-AB55-4C08-95DF-FF5333C4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41" y="3358020"/>
                <a:ext cx="55220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D4853-B9AE-4EBB-A2F0-E60728CE7AB3}"/>
                  </a:ext>
                </a:extLst>
              </p:cNvPr>
              <p:cNvSpPr txBox="1"/>
              <p:nvPr/>
            </p:nvSpPr>
            <p:spPr>
              <a:xfrm>
                <a:off x="4651499" y="1472470"/>
                <a:ext cx="5457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D4853-B9AE-4EBB-A2F0-E60728CE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499" y="1472470"/>
                <a:ext cx="54579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iamond 12">
            <a:extLst>
              <a:ext uri="{FF2B5EF4-FFF2-40B4-BE49-F238E27FC236}">
                <a16:creationId xmlns:a16="http://schemas.microsoft.com/office/drawing/2014/main" id="{E83BA52D-DDAC-4AED-B391-8642AFA047EA}"/>
              </a:ext>
            </a:extLst>
          </p:cNvPr>
          <p:cNvSpPr/>
          <p:nvPr/>
        </p:nvSpPr>
        <p:spPr>
          <a:xfrm>
            <a:off x="5153633" y="3260146"/>
            <a:ext cx="1437634" cy="1220508"/>
          </a:xfrm>
          <a:prstGeom prst="diamond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9B6C31-9F61-4EDA-913B-CE73156C79EF}"/>
              </a:ext>
            </a:extLst>
          </p:cNvPr>
          <p:cNvCxnSpPr/>
          <p:nvPr/>
        </p:nvCxnSpPr>
        <p:spPr>
          <a:xfrm flipH="1" flipV="1">
            <a:off x="6392421" y="4096235"/>
            <a:ext cx="1290320" cy="86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F1A901-9543-4231-ADC0-D684D05FF0A2}"/>
              </a:ext>
            </a:extLst>
          </p:cNvPr>
          <p:cNvSpPr txBox="1"/>
          <p:nvPr/>
        </p:nvSpPr>
        <p:spPr>
          <a:xfrm flipH="1">
            <a:off x="7661526" y="4834223"/>
            <a:ext cx="122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C1770A-EDE3-4509-A230-C84A3F9207AD}"/>
              </a:ext>
            </a:extLst>
          </p:cNvPr>
          <p:cNvCxnSpPr>
            <a:cxnSpLocks/>
          </p:cNvCxnSpPr>
          <p:nvPr/>
        </p:nvCxnSpPr>
        <p:spPr>
          <a:xfrm flipH="1">
            <a:off x="6591264" y="2485155"/>
            <a:ext cx="1028735" cy="745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ECEB21-B7D6-49A3-B29D-72407BE40061}"/>
              </a:ext>
            </a:extLst>
          </p:cNvPr>
          <p:cNvSpPr txBox="1"/>
          <p:nvPr/>
        </p:nvSpPr>
        <p:spPr>
          <a:xfrm flipH="1">
            <a:off x="7601460" y="2321214"/>
            <a:ext cx="25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approximation contains extra points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4007D-E175-4A19-8FCB-03EDF53EC921}"/>
              </a:ext>
            </a:extLst>
          </p:cNvPr>
          <p:cNvSpPr txBox="1"/>
          <p:nvPr/>
        </p:nvSpPr>
        <p:spPr>
          <a:xfrm>
            <a:off x="5600737" y="2979310"/>
            <a:ext cx="115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(0.4,0.2)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514E72-3733-4FB1-81A4-0AADD14C1758}"/>
              </a:ext>
            </a:extLst>
          </p:cNvPr>
          <p:cNvSpPr txBox="1"/>
          <p:nvPr/>
        </p:nvSpPr>
        <p:spPr>
          <a:xfrm>
            <a:off x="5517709" y="4494462"/>
            <a:ext cx="115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(0.4,-0.4)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9E4A16-5685-46D5-A071-8EF8D7F804AF}"/>
              </a:ext>
            </a:extLst>
          </p:cNvPr>
          <p:cNvSpPr txBox="1"/>
          <p:nvPr/>
        </p:nvSpPr>
        <p:spPr>
          <a:xfrm>
            <a:off x="6558711" y="3731896"/>
            <a:ext cx="115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(0.7,-0.1)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03FC7A-CB1D-40C3-B76F-325E566CCBAB}"/>
              </a:ext>
            </a:extLst>
          </p:cNvPr>
          <p:cNvSpPr txBox="1"/>
          <p:nvPr/>
        </p:nvSpPr>
        <p:spPr>
          <a:xfrm>
            <a:off x="4423836" y="3731896"/>
            <a:ext cx="115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(0.1,-0.1)</a:t>
            </a:r>
          </a:p>
        </p:txBody>
      </p:sp>
    </p:spTree>
    <p:extLst>
      <p:ext uri="{BB962C8B-B14F-4D97-AF65-F5344CB8AC3E}">
        <p14:creationId xmlns:p14="http://schemas.microsoft.com/office/powerpoint/2010/main" val="213826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934" y="1547447"/>
            <a:ext cx="8602133" cy="46295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7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700" dirty="0">
                <a:latin typeface="DINPro" pitchFamily="34" charset="0"/>
              </a:rPr>
              <a:t>Even though the Box abstract transformer for the affine computation </a:t>
            </a:r>
            <a:r>
              <a:rPr lang="en-US" sz="2700" dirty="0">
                <a:solidFill>
                  <a:srgbClr val="00B050"/>
                </a:solidFill>
                <a:latin typeface="DINPro" pitchFamily="34" charset="0"/>
              </a:rPr>
              <a:t>is optimal for the Box relaxation</a:t>
            </a:r>
            <a:r>
              <a:rPr lang="en-US" sz="2700" dirty="0">
                <a:latin typeface="DINPro" pitchFamily="34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DINPro" pitchFamily="34" charset="0"/>
              </a:rPr>
              <a:t>it may not be complete (exact)</a:t>
            </a:r>
            <a:r>
              <a:rPr lang="en-US" sz="2700" dirty="0">
                <a:latin typeface="DINPro" pitchFamily="34" charset="0"/>
              </a:rPr>
              <a:t>! Nonetheless, even if not exact, it may be </a:t>
            </a:r>
            <a:r>
              <a:rPr lang="en-US" sz="2700" dirty="0">
                <a:solidFill>
                  <a:srgbClr val="00B050"/>
                </a:solidFill>
                <a:latin typeface="DINPro" pitchFamily="34" charset="0"/>
              </a:rPr>
              <a:t>enough to verify the property of interest</a:t>
            </a:r>
            <a:r>
              <a:rPr lang="en-US" sz="2700" dirty="0">
                <a:latin typeface="DINPro" pitchFamily="34" charset="0"/>
              </a:rPr>
              <a:t>.</a:t>
            </a:r>
          </a:p>
          <a:p>
            <a:pPr marL="0" indent="0">
              <a:buNone/>
            </a:pPr>
            <a:endParaRPr lang="en-US" sz="2700" dirty="0">
              <a:latin typeface="DINPro" pitchFamily="34" charset="0"/>
            </a:endParaRPr>
          </a:p>
          <a:p>
            <a:pPr marL="0" indent="0">
              <a:buNone/>
            </a:pPr>
            <a:r>
              <a:rPr lang="en-US" sz="2700" dirty="0">
                <a:latin typeface="DINPro" pitchFamily="34" charset="0"/>
              </a:rPr>
              <a:t>Lets see this next.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930275"/>
          </a:xfrm>
        </p:spPr>
        <p:txBody>
          <a:bodyPr>
            <a:normAutofit/>
          </a:bodyPr>
          <a:lstStyle/>
          <a:p>
            <a:r>
              <a:rPr lang="en-US" dirty="0"/>
              <a:t>			Key Point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A15122-4C49-4081-B606-DC49142F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4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Box </a:t>
            </a:r>
            <a:r>
              <a:rPr lang="en-US" dirty="0">
                <a:solidFill>
                  <a:srgbClr val="00B050"/>
                </a:solidFill>
              </a:rPr>
              <a:t>succeeds</a:t>
            </a:r>
            <a:r>
              <a:rPr lang="en-US" dirty="0"/>
              <a:t> in verifying robustness</a:t>
            </a:r>
          </a:p>
        </p:txBody>
      </p:sp>
      <p:sp>
        <p:nvSpPr>
          <p:cNvPr id="4" name="Oval 3"/>
          <p:cNvSpPr/>
          <p:nvPr/>
        </p:nvSpPr>
        <p:spPr>
          <a:xfrm>
            <a:off x="3410151" y="2735372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10151" y="4535372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11485" y="273537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11485" y="453537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11485" y="273537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11485" y="453537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11485" y="2735372"/>
            <a:ext cx="540000" cy="540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811485" y="4535372"/>
            <a:ext cx="540000" cy="540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6"/>
            <a:endCxn id="11" idx="2"/>
          </p:cNvCxnSpPr>
          <p:nvPr/>
        </p:nvCxnSpPr>
        <p:spPr>
          <a:xfrm>
            <a:off x="3950151" y="3005372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50151" y="48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1485" y="48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51485" y="48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7"/>
            <a:endCxn id="11" idx="3"/>
          </p:cNvCxnSpPr>
          <p:nvPr/>
        </p:nvCxnSpPr>
        <p:spPr>
          <a:xfrm flipV="1">
            <a:off x="3871070" y="3196291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</p:cNvCxnSpPr>
          <p:nvPr/>
        </p:nvCxnSpPr>
        <p:spPr>
          <a:xfrm>
            <a:off x="3871070" y="3196291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5222" y="30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45222" y="4805372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58285" y="2789372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285" y="2789372"/>
                <a:ext cx="4719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58285" y="27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285" y="2789372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58285" y="27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85" y="2789372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58285" y="45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285" y="4589372"/>
                <a:ext cx="4773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258285" y="45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285" y="4589372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58285" y="458937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85" y="4589372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90018" y="262606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018" y="2626060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695485" y="2592196"/>
                <a:ext cx="130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latin typeface="Cambria Math" charset="0"/>
                        </a:rPr>
                        <m:t>⁡(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85" y="2592196"/>
                <a:ext cx="130125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5751485" y="3005372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51485" y="3005375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72285" y="3196172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72285" y="3196172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889885" y="262606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885" y="2626063"/>
                <a:ext cx="3770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72953" y="4816835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53" y="4816835"/>
                <a:ext cx="5501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871886" y="4816836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886" y="4816836"/>
                <a:ext cx="5501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693885" y="4827397"/>
                <a:ext cx="130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latin typeface="Cambria Math" charset="0"/>
                        </a:rPr>
                        <m:t>⁡(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885" y="4827397"/>
                <a:ext cx="130125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58685" y="398457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85" y="3984572"/>
                <a:ext cx="3770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558685" y="39845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685" y="398457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58685" y="308590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85" y="3085905"/>
                <a:ext cx="37702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558685" y="30845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685" y="308457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300219" y="2626060"/>
                <a:ext cx="878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19" y="2626060"/>
                <a:ext cx="878766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31180" y="4810457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4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80" y="4810457"/>
                <a:ext cx="1055097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290566" y="236297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66" y="2362975"/>
                <a:ext cx="37702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890685" y="236297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85" y="2362975"/>
                <a:ext cx="5421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62685" y="506297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685" y="5062975"/>
                <a:ext cx="3770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742555" y="5062975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55" y="5062975"/>
                <a:ext cx="53893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05393" y="2087467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93" y="2087467"/>
                <a:ext cx="878767" cy="369332"/>
              </a:xfrm>
              <a:prstGeom prst="rect">
                <a:avLst/>
              </a:prstGeom>
              <a:blipFill>
                <a:blip r:embed="rId2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238810" y="5379058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4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810" y="5379058"/>
                <a:ext cx="1055097" cy="369332"/>
              </a:xfrm>
              <a:prstGeom prst="rect">
                <a:avLst/>
              </a:prstGeom>
              <a:blipFill>
                <a:blip r:embed="rId2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945962" y="2079447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7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62" y="2079447"/>
                <a:ext cx="1055097" cy="369332"/>
              </a:xfrm>
              <a:prstGeom prst="rect">
                <a:avLst/>
              </a:prstGeom>
              <a:blipFill>
                <a:blip r:embed="rId2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854609" y="5387080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[−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4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609" y="5387080"/>
                <a:ext cx="1228221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846952" y="2087469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7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52" y="2087469"/>
                <a:ext cx="1055097" cy="369332"/>
              </a:xfrm>
              <a:prstGeom prst="rect">
                <a:avLst/>
              </a:prstGeom>
              <a:blipFill>
                <a:blip r:embed="rId2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912456" y="5379060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456" y="5379060"/>
                <a:ext cx="878767" cy="369332"/>
              </a:xfrm>
              <a:prstGeom prst="rect">
                <a:avLst/>
              </a:prstGeom>
              <a:blipFill>
                <a:blip r:embed="rId2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667732" y="2079449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6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4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32" y="2079449"/>
                <a:ext cx="1055097" cy="369332"/>
              </a:xfrm>
              <a:prstGeom prst="rect">
                <a:avLst/>
              </a:prstGeom>
              <a:blipFill>
                <a:blip r:embed="rId3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693128" y="5379060"/>
                <a:ext cx="105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[−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28" y="5379060"/>
                <a:ext cx="1051891" cy="369332"/>
              </a:xfrm>
              <a:prstGeom prst="rect">
                <a:avLst/>
              </a:prstGeom>
              <a:blipFill>
                <a:blip r:embed="rId3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524001" y="6080669"/>
            <a:ext cx="9144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Box, we succeed in proving the network classifies any input in the range as 0. This is because 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[0.6,1.4] &gt; [-1, 0.4]</a:t>
            </a:r>
            <a:r>
              <a:rPr lang="en-US" dirty="0">
                <a:solidFill>
                  <a:schemeClr val="bg1"/>
                </a:solidFill>
              </a:rPr>
              <a:t>, provably 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858427" y="279258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27" y="2792580"/>
                <a:ext cx="46102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858428" y="4592580"/>
                <a:ext cx="4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28" y="4592580"/>
                <a:ext cx="455701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-23335" y="1416089"/>
                <a:ext cx="1221533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DINPro" pitchFamily="34" charset="0"/>
                  </a:rPr>
                  <a:t>We have 2 pixels </a:t>
                </a:r>
                <a:r>
                  <a:rPr lang="en-US" dirty="0"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)  </a:t>
                </a:r>
                <a:r>
                  <a:rPr lang="en-US" dirty="0">
                    <a:latin typeface="DINPro" pitchFamily="34" charset="0"/>
                  </a:rPr>
                  <a:t>as input ranging over </a:t>
                </a:r>
                <a:r>
                  <a:rPr lang="en-US" dirty="0">
                    <a:latin typeface="Cambria" panose="02040503050406030204" pitchFamily="18" charset="0"/>
                  </a:rPr>
                  <a:t>[0, 0.3] </a:t>
                </a:r>
                <a:r>
                  <a:rPr lang="en-US" dirty="0">
                    <a:latin typeface="DINPro" pitchFamily="34" charset="0"/>
                  </a:rPr>
                  <a:t>and </a:t>
                </a:r>
                <a:r>
                  <a:rPr lang="en-US" dirty="0">
                    <a:latin typeface="Cambria" panose="02040503050406030204" pitchFamily="18" charset="0"/>
                  </a:rPr>
                  <a:t>[0.1, 0.4], we want to 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latin typeface="Cambria" panose="02040503050406030204" pitchFamily="18" charset="0"/>
                  </a:rPr>
                  <a:t> holds for all inputs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335" y="1416089"/>
                <a:ext cx="12215335" cy="369332"/>
              </a:xfrm>
              <a:prstGeom prst="rect">
                <a:avLst/>
              </a:prstGeom>
              <a:blipFill>
                <a:blip r:embed="rId34"/>
                <a:stretch>
                  <a:fillRect l="-399"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D75C6-BB95-4693-80B5-6E849B7E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Box </a:t>
            </a:r>
            <a:r>
              <a:rPr lang="en-US" dirty="0">
                <a:solidFill>
                  <a:srgbClr val="FF0000"/>
                </a:solidFill>
              </a:rPr>
              <a:t>fails</a:t>
            </a:r>
            <a:r>
              <a:rPr lang="en-US" dirty="0"/>
              <a:t> in verifying robustness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4001" y="6080669"/>
            <a:ext cx="9143999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Using Box, we failed to prove the network classifies any input in the range as 0, even though property actually holds. This is because 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[0.6,2.3] is not &gt; [-1.3, 1.6]</a:t>
            </a:r>
            <a:r>
              <a:rPr lang="en-US" dirty="0">
                <a:solidFill>
                  <a:schemeClr val="bg1"/>
                </a:solidFill>
              </a:rPr>
              <a:t>, provably so.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07432" y="1386093"/>
            <a:ext cx="73367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DINPro" pitchFamily="34" charset="0"/>
              </a:rPr>
              <a:t>Let us </a:t>
            </a:r>
            <a:r>
              <a:rPr lang="en-US" dirty="0">
                <a:solidFill>
                  <a:srgbClr val="FF0000"/>
                </a:solidFill>
                <a:latin typeface="DINPro-Bold" pitchFamily="34" charset="0"/>
              </a:rPr>
              <a:t>slightly increase </a:t>
            </a:r>
            <a:r>
              <a:rPr lang="en-US" dirty="0">
                <a:latin typeface="DINPro" pitchFamily="34" charset="0"/>
              </a:rPr>
              <a:t>the range of the input pixels to </a:t>
            </a:r>
            <a:r>
              <a:rPr lang="en-US" dirty="0">
                <a:latin typeface="Cambria" panose="02040503050406030204" pitchFamily="18" charset="0"/>
              </a:rPr>
              <a:t>[0, </a:t>
            </a:r>
            <a:r>
              <a:rPr lang="en-US" b="1" dirty="0">
                <a:latin typeface="Cambria" panose="02040503050406030204" pitchFamily="18" charset="0"/>
              </a:rPr>
              <a:t>0.6</a:t>
            </a:r>
            <a:r>
              <a:rPr lang="en-US" dirty="0">
                <a:latin typeface="Cambria" panose="02040503050406030204" pitchFamily="18" charset="0"/>
              </a:rPr>
              <a:t>] </a:t>
            </a:r>
            <a:r>
              <a:rPr lang="en-US" dirty="0">
                <a:latin typeface="DINPro" pitchFamily="34" charset="0"/>
              </a:rPr>
              <a:t>and </a:t>
            </a:r>
            <a:r>
              <a:rPr lang="en-US" dirty="0">
                <a:latin typeface="Cambria" panose="02040503050406030204" pitchFamily="18" charset="0"/>
              </a:rPr>
              <a:t>[0.1, </a:t>
            </a:r>
            <a:r>
              <a:rPr lang="en-US" b="1" dirty="0">
                <a:latin typeface="Cambria" panose="02040503050406030204" pitchFamily="18" charset="0"/>
              </a:rPr>
              <a:t>0.7</a:t>
            </a:r>
            <a:r>
              <a:rPr lang="en-US" dirty="0">
                <a:latin typeface="Cambria" panose="02040503050406030204" pitchFamily="18" charset="0"/>
              </a:rPr>
              <a:t>]</a:t>
            </a:r>
          </a:p>
        </p:txBody>
      </p:sp>
      <p:sp>
        <p:nvSpPr>
          <p:cNvPr id="58" name="Oval 57"/>
          <p:cNvSpPr/>
          <p:nvPr/>
        </p:nvSpPr>
        <p:spPr>
          <a:xfrm>
            <a:off x="3406360" y="2736523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406360" y="4536523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207694" y="2736523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07694" y="4536523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007694" y="2736523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07694" y="4536523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807694" y="2736523"/>
            <a:ext cx="540000" cy="540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807694" y="4536523"/>
            <a:ext cx="540000" cy="540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2" idx="6"/>
            <a:endCxn id="65" idx="2"/>
          </p:cNvCxnSpPr>
          <p:nvPr/>
        </p:nvCxnSpPr>
        <p:spPr>
          <a:xfrm>
            <a:off x="3946360" y="3006523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946360" y="4806523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47694" y="4806523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547694" y="4806523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7"/>
            <a:endCxn id="65" idx="3"/>
          </p:cNvCxnSpPr>
          <p:nvPr/>
        </p:nvCxnSpPr>
        <p:spPr>
          <a:xfrm flipV="1">
            <a:off x="3867279" y="3197442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5"/>
          </p:cNvCxnSpPr>
          <p:nvPr/>
        </p:nvCxnSpPr>
        <p:spPr>
          <a:xfrm>
            <a:off x="3867279" y="3197442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141431" y="3006523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141431" y="4806523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454494" y="2790523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94" y="2790523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254494" y="279052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494" y="2790523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054494" y="279052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494" y="2790523"/>
                <a:ext cx="4773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454494" y="459052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94" y="4590523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254494" y="459052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494" y="4590523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054494" y="4590523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494" y="4590523"/>
                <a:ext cx="4773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86227" y="262721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27" y="2627211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691694" y="2593347"/>
                <a:ext cx="130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latin typeface="Cambria Math" charset="0"/>
                        </a:rPr>
                        <m:t>⁡(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94" y="2593347"/>
                <a:ext cx="130125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/>
          <p:nvPr/>
        </p:nvCxnSpPr>
        <p:spPr>
          <a:xfrm>
            <a:off x="5747694" y="3006523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547694" y="3006526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468494" y="3197323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468494" y="3197323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886094" y="262721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94" y="2627214"/>
                <a:ext cx="3770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269162" y="4817986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62" y="4817986"/>
                <a:ext cx="5501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868095" y="4817987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5" y="4817987"/>
                <a:ext cx="5501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690094" y="4828548"/>
                <a:ext cx="130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latin typeface="Cambria Math" charset="0"/>
                        </a:rPr>
                        <m:t>⁡(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94" y="4828548"/>
                <a:ext cx="1301254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954894" y="398572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894" y="3985723"/>
                <a:ext cx="37702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554894" y="398572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94" y="3985723"/>
                <a:ext cx="37702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954894" y="308705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894" y="3087056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554894" y="308572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94" y="30857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296429" y="2627211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6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429" y="2627211"/>
                <a:ext cx="878767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227389" y="4811608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7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9" y="4811608"/>
                <a:ext cx="1055097" cy="369332"/>
              </a:xfrm>
              <a:prstGeom prst="rect">
                <a:avLst/>
              </a:prstGeom>
              <a:blipFill>
                <a:blip r:embed="rId2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286775" y="236412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775" y="2364126"/>
                <a:ext cx="37702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886894" y="236412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894" y="2364126"/>
                <a:ext cx="54213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358894" y="506412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94" y="5064126"/>
                <a:ext cx="37702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738764" y="5064126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764" y="5064126"/>
                <a:ext cx="53893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3212891" y="2088618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6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891" y="2088618"/>
                <a:ext cx="878767" cy="369332"/>
              </a:xfrm>
              <a:prstGeom prst="rect">
                <a:avLst/>
              </a:prstGeom>
              <a:blipFill>
                <a:blip r:embed="rId2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3235019" y="5380209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7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19" y="5380209"/>
                <a:ext cx="1055097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4953460" y="2080598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60" y="2080598"/>
                <a:ext cx="1055097" cy="369332"/>
              </a:xfrm>
              <a:prstGeom prst="rect">
                <a:avLst/>
              </a:prstGeom>
              <a:blipFill>
                <a:blip r:embed="rId2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850818" y="5388231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[−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7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5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18" y="5388231"/>
                <a:ext cx="1228221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854450" y="2088620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450" y="2088620"/>
                <a:ext cx="1055097" cy="369332"/>
              </a:xfrm>
              <a:prstGeom prst="rect">
                <a:avLst/>
              </a:prstGeom>
              <a:blipFill>
                <a:blip r:embed="rId2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903868" y="5380209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5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868" y="5380209"/>
                <a:ext cx="878767" cy="369332"/>
              </a:xfrm>
              <a:prstGeom prst="rect">
                <a:avLst/>
              </a:prstGeom>
              <a:blipFill>
                <a:blip r:embed="rId3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8675230" y="2080600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6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230" y="2080600"/>
                <a:ext cx="1055097" cy="369332"/>
              </a:xfrm>
              <a:prstGeom prst="rect">
                <a:avLst/>
              </a:prstGeom>
              <a:blipFill>
                <a:blip r:embed="rId3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685013" y="5380209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[−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013" y="5380209"/>
                <a:ext cx="1228221" cy="369332"/>
              </a:xfrm>
              <a:prstGeom prst="rect">
                <a:avLst/>
              </a:prstGeom>
              <a:blipFill>
                <a:blip r:embed="rId3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8858427" y="279258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27" y="2792580"/>
                <a:ext cx="46102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8858428" y="4592580"/>
                <a:ext cx="4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28" y="4592580"/>
                <a:ext cx="45570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06E14-EEB6-43BA-9CAD-3303F493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137D3CD5-0404-481B-B04E-2D34B68E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300538-22C1-40DF-AE32-92D01F27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9" y="1973630"/>
            <a:ext cx="2743200" cy="2224581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Dodecahedron Blue">
                <a:extLst>
                  <a:ext uri="{FF2B5EF4-FFF2-40B4-BE49-F238E27FC236}">
                    <a16:creationId xmlns:a16="http://schemas.microsoft.com/office/drawing/2014/main" id="{5CC37F21-5567-4B44-8130-048E586BE6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4596" y="2108023"/>
              <a:ext cx="2319650" cy="222458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319650" cy="2224581"/>
                    </a:xfrm>
                    <a:prstGeom prst="rect">
                      <a:avLst/>
                    </a:prstGeom>
                  </am3d:spPr>
                  <am3d:camera>
                    <am3d:pos x="0" y="0" z="81356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989" d="1000000"/>
                    <am3d:preTrans dx="0" dy="-17962438" dz="-3508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0" az="-6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8597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Dodecahedron Blue">
                <a:extLst>
                  <a:ext uri="{FF2B5EF4-FFF2-40B4-BE49-F238E27FC236}">
                    <a16:creationId xmlns:a16="http://schemas.microsoft.com/office/drawing/2014/main" id="{5CC37F21-5567-4B44-8130-048E586BE6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596" y="2108023"/>
                <a:ext cx="2319650" cy="2224581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ight Arrow 23">
            <a:extLst>
              <a:ext uri="{FF2B5EF4-FFF2-40B4-BE49-F238E27FC236}">
                <a16:creationId xmlns:a16="http://schemas.microsoft.com/office/drawing/2014/main" id="{22937F23-D66E-4550-887C-5E25290A7058}"/>
              </a:ext>
            </a:extLst>
          </p:cNvPr>
          <p:cNvSpPr/>
          <p:nvPr/>
        </p:nvSpPr>
        <p:spPr>
          <a:xfrm>
            <a:off x="2757754" y="2939930"/>
            <a:ext cx="1828800" cy="2888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3">
            <a:extLst>
              <a:ext uri="{FF2B5EF4-FFF2-40B4-BE49-F238E27FC236}">
                <a16:creationId xmlns:a16="http://schemas.microsoft.com/office/drawing/2014/main" id="{691EBFFC-0E9B-4B70-9B7D-560EE6DCC8E6}"/>
              </a:ext>
            </a:extLst>
          </p:cNvPr>
          <p:cNvSpPr/>
          <p:nvPr/>
        </p:nvSpPr>
        <p:spPr>
          <a:xfrm>
            <a:off x="7737351" y="2964737"/>
            <a:ext cx="1828800" cy="2888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7E2B0E-7603-4DCE-8117-3730431BC067}"/>
                  </a:ext>
                </a:extLst>
              </p:cNvPr>
              <p:cNvSpPr txBox="1"/>
              <p:nvPr/>
            </p:nvSpPr>
            <p:spPr>
              <a:xfrm>
                <a:off x="10579395" y="3164322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7E2B0E-7603-4DCE-8117-3730431BC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395" y="3164322"/>
                <a:ext cx="45719" cy="369332"/>
              </a:xfrm>
              <a:prstGeom prst="rect">
                <a:avLst/>
              </a:prstGeom>
              <a:blipFill>
                <a:blip r:embed="rId5"/>
                <a:stretch>
                  <a:fillRect l="-175000" r="-117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F6A396-80DE-4D7F-A0AF-E8C87C18D926}"/>
                  </a:ext>
                </a:extLst>
              </p:cNvPr>
              <p:cNvSpPr txBox="1"/>
              <p:nvPr/>
            </p:nvSpPr>
            <p:spPr>
              <a:xfrm>
                <a:off x="5061098" y="4352544"/>
                <a:ext cx="23816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0" dirty="0"/>
                  <a:t>Network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F6A396-80DE-4D7F-A0AF-E8C87C18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98" y="4352544"/>
                <a:ext cx="2381693" cy="430887"/>
              </a:xfrm>
              <a:prstGeom prst="rect">
                <a:avLst/>
              </a:prstGeom>
              <a:blipFill>
                <a:blip r:embed="rId6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96EF9-C185-46C8-9EE9-87632D90AD07}"/>
                  </a:ext>
                </a:extLst>
              </p:cNvPr>
              <p:cNvSpPr txBox="1"/>
              <p:nvPr/>
            </p:nvSpPr>
            <p:spPr>
              <a:xfrm>
                <a:off x="9738896" y="4352544"/>
                <a:ext cx="188199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b="0" dirty="0"/>
                  <a:t>Prove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96EF9-C185-46C8-9EE9-87632D90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896" y="4352544"/>
                <a:ext cx="1881990" cy="338554"/>
              </a:xfrm>
              <a:prstGeom prst="rect">
                <a:avLst/>
              </a:prstGeom>
              <a:blipFill>
                <a:blip r:embed="rId7"/>
                <a:stretch>
                  <a:fillRect l="-9091" t="-25000" r="-5844" b="-4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6D40707-32C0-46C4-B7C1-DA4942F1BE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88" y="2066544"/>
            <a:ext cx="2286000" cy="2253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24663D-3AA0-450C-8D85-004B265F7F4B}"/>
                  </a:ext>
                </a:extLst>
              </p:cNvPr>
              <p:cNvSpPr txBox="1"/>
              <p:nvPr/>
            </p:nvSpPr>
            <p:spPr>
              <a:xfrm>
                <a:off x="10430538" y="3019643"/>
                <a:ext cx="4221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24663D-3AA0-450C-8D85-004B265F7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538" y="3019643"/>
                <a:ext cx="422113" cy="369332"/>
              </a:xfrm>
              <a:prstGeom prst="rect">
                <a:avLst/>
              </a:prstGeom>
              <a:blipFill>
                <a:blip r:embed="rId9"/>
                <a:stretch>
                  <a:fillRect l="-4348" r="-6376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29B6CE-452B-40E0-8584-08F1DA6BD7EF}"/>
                  </a:ext>
                </a:extLst>
              </p:cNvPr>
              <p:cNvSpPr txBox="1"/>
              <p:nvPr/>
            </p:nvSpPr>
            <p:spPr>
              <a:xfrm>
                <a:off x="340232" y="4348486"/>
                <a:ext cx="22841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0" dirty="0"/>
                  <a:t>Precondition over </a:t>
                </a:r>
              </a:p>
              <a:p>
                <a:r>
                  <a:rPr lang="en-US" sz="2200" dirty="0"/>
                  <a:t>network </a:t>
                </a:r>
                <a:r>
                  <a:rPr lang="en-US" sz="2200" b="0" dirty="0"/>
                  <a:t>inputs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29B6CE-452B-40E0-8584-08F1DA6BD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2" y="4348486"/>
                <a:ext cx="2284151" cy="769441"/>
              </a:xfrm>
              <a:prstGeom prst="rect">
                <a:avLst/>
              </a:prstGeom>
              <a:blipFill>
                <a:blip r:embed="rId10"/>
                <a:stretch>
                  <a:fillRect l="-3467" t="-4724" r="-2400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EF281DCA-D271-46EF-93C7-9CBC4B0C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" y="36576"/>
            <a:ext cx="11579980" cy="1325563"/>
          </a:xfrm>
        </p:spPr>
        <p:txBody>
          <a:bodyPr/>
          <a:lstStyle/>
          <a:p>
            <a:r>
              <a:rPr lang="en-US" dirty="0"/>
              <a:t>Neural network certification: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018238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622" y="1377249"/>
            <a:ext cx="8748889" cy="51722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900" dirty="0">
              <a:latin typeface="DINPro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900" dirty="0">
                <a:latin typeface="DINPro" pitchFamily="34" charset="0"/>
              </a:rPr>
              <a:t>Let us incorporate MILP (Mixed Integer Linear Program) solvers in order to verify robustness. For </a:t>
            </a:r>
            <a:r>
              <a:rPr lang="en-US" sz="1900" dirty="0" err="1">
                <a:latin typeface="DINPro" pitchFamily="34" charset="0"/>
              </a:rPr>
              <a:t>ReLU</a:t>
            </a:r>
            <a:r>
              <a:rPr lang="en-US" sz="1900" dirty="0">
                <a:latin typeface="DINPro" pitchFamily="34" charset="0"/>
              </a:rPr>
              <a:t> networks, </a:t>
            </a:r>
            <a:r>
              <a:rPr lang="en-US" sz="1900" dirty="0">
                <a:solidFill>
                  <a:srgbClr val="00B050"/>
                </a:solidFill>
                <a:latin typeface="DINPro" pitchFamily="34" charset="0"/>
              </a:rPr>
              <a:t>MILP</a:t>
            </a:r>
            <a:r>
              <a:rPr lang="en-US" sz="1900" dirty="0">
                <a:latin typeface="DINPro" pitchFamily="34" charset="0"/>
              </a:rPr>
              <a:t> is </a:t>
            </a:r>
            <a:r>
              <a:rPr lang="en-US" sz="1900" dirty="0">
                <a:solidFill>
                  <a:srgbClr val="00B050"/>
                </a:solidFill>
                <a:latin typeface="DINPro" pitchFamily="34" charset="0"/>
              </a:rPr>
              <a:t>complete. </a:t>
            </a:r>
            <a:r>
              <a:rPr lang="en-US" sz="1900" dirty="0">
                <a:latin typeface="DINPro" pitchFamily="34" charset="0"/>
              </a:rPr>
              <a:t>However, this comes at the cost that MILP is at least </a:t>
            </a:r>
            <a:r>
              <a:rPr lang="en-US" sz="1900" dirty="0">
                <a:solidFill>
                  <a:srgbClr val="FF0000"/>
                </a:solidFill>
                <a:latin typeface="DINPro" pitchFamily="34" charset="0"/>
              </a:rPr>
              <a:t>NP-complete</a:t>
            </a:r>
            <a:r>
              <a:rPr lang="en-US" sz="1900" dirty="0">
                <a:latin typeface="DINPro" pitchFamily="34" charset="0"/>
              </a:rPr>
              <a:t> (cannot be solved in polynomial time in any known manner) due to underlying linear programs. Further, there is an additional exponential factor due to splitting.</a:t>
            </a:r>
            <a:endParaRPr lang="en-US" sz="1900" dirty="0">
              <a:solidFill>
                <a:srgbClr val="00B050"/>
              </a:solidFill>
              <a:latin typeface="DINPro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900" dirty="0">
              <a:latin typeface="DINPro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900" dirty="0">
                <a:latin typeface="DINPro" pitchFamily="34" charset="0"/>
              </a:rPr>
              <a:t>We will first define the standard MILP problem. Then, we will use the Box bounds to constrain MILP. So, Box will help MILP </a:t>
            </a:r>
            <a:r>
              <a:rPr lang="en-US" sz="1900" dirty="0">
                <a:solidFill>
                  <a:srgbClr val="00B050"/>
                </a:solidFill>
                <a:latin typeface="DINPro" pitchFamily="34" charset="0"/>
              </a:rPr>
              <a:t>be faster </a:t>
            </a:r>
            <a:r>
              <a:rPr lang="en-US" sz="1900" dirty="0">
                <a:latin typeface="DINPro" pitchFamily="34" charset="0"/>
              </a:rPr>
              <a:t>by doing less work (MILP still remains </a:t>
            </a:r>
            <a:r>
              <a:rPr lang="en-US" sz="1900" dirty="0">
                <a:solidFill>
                  <a:srgbClr val="00B050"/>
                </a:solidFill>
                <a:latin typeface="DINPro" pitchFamily="34" charset="0"/>
              </a:rPr>
              <a:t>complete</a:t>
            </a:r>
            <a:r>
              <a:rPr lang="en-US" sz="1900" dirty="0">
                <a:latin typeface="DINPro" pitchFamily="34" charset="0"/>
              </a:rPr>
              <a:t>).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/>
          </a:bodyPr>
          <a:lstStyle/>
          <a:p>
            <a:r>
              <a:rPr lang="en-US" dirty="0"/>
              <a:t>          Complete method: MILP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F37D8-1A98-4387-A3AD-DD0FDD16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12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MILP Generic 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57343" y="1653494"/>
                <a:ext cx="3516219" cy="4001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43" y="1653494"/>
                <a:ext cx="3516219" cy="400110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94933" y="4841504"/>
                <a:ext cx="8568266" cy="1491434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9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9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 ∈</m:t>
                    </m:r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𝑹</m:t>
                    </m:r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900" b="1" dirty="0">
                    <a:solidFill>
                      <a:schemeClr val="bg1"/>
                    </a:solidFill>
                    <a:latin typeface="DINPro" pitchFamily="34" charset="0"/>
                    <a:ea typeface="Cambria Math" charset="0"/>
                    <a:cs typeface="Cambria Math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𝒍</m:t>
                    </m:r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𝒖</m:t>
                    </m:r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19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𝑹</m:t>
                        </m:r>
                      </m:e>
                      <m:sup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1900" b="1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bg1"/>
                    </a:solidFill>
                    <a:latin typeface="DINPro" pitchFamily="34" charset="0"/>
                  </a:rPr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𝒋</m:t>
                        </m:r>
                      </m:sub>
                    </m:sSub>
                    <m:r>
                      <a:rPr lang="en-US" sz="1900" b="1" i="1">
                        <a:solidFill>
                          <a:schemeClr val="bg1"/>
                        </a:solidFill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DINPro" pitchFamily="34" charset="0"/>
                  </a:rPr>
                  <a:t>‘s can be integers (or even binary), hence Mixed-Integer problem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bg1"/>
                    </a:solidFill>
                    <a:latin typeface="DINPro" pitchFamily="34" charset="0"/>
                  </a:rPr>
                  <a:t>state-of-the-art solvers (e.g., </a:t>
                </a:r>
                <a:r>
                  <a:rPr lang="en-US" sz="1900" dirty="0" err="1">
                    <a:solidFill>
                      <a:schemeClr val="bg1"/>
                    </a:solidFill>
                    <a:latin typeface="DINPro" pitchFamily="34" charset="0"/>
                  </a:rPr>
                  <a:t>Gurobi</a:t>
                </a:r>
                <a:r>
                  <a:rPr lang="en-US" sz="1900" dirty="0">
                    <a:solidFill>
                      <a:schemeClr val="bg1"/>
                    </a:solidFill>
                    <a:latin typeface="DINPro" pitchFamily="34" charset="0"/>
                  </a:rPr>
                  <a:t>) require bounds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1900" b="1" i="1">
                            <a:solidFill>
                              <a:schemeClr val="bg1"/>
                            </a:solidFill>
                            <a:latin typeface="Cambria Math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  <m:sup/>
                    </m:sSubSup>
                  </m:oMath>
                </a14:m>
                <a:r>
                  <a:rPr lang="en-US" sz="1900" dirty="0">
                    <a:solidFill>
                      <a:schemeClr val="bg1"/>
                    </a:solidFill>
                    <a:latin typeface="DINPro" pitchFamily="34" charset="0"/>
                  </a:rPr>
                  <a:t>’s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933" y="4841504"/>
                <a:ext cx="8568266" cy="1491434"/>
              </a:xfrm>
              <a:prstGeom prst="rect">
                <a:avLst/>
              </a:prstGeom>
              <a:blipFill>
                <a:blip r:embed="rId3"/>
                <a:stretch>
                  <a:fillRect l="-498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51698" y="2203965"/>
                <a:ext cx="3516218" cy="10156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DINPro" pitchFamily="34" charset="0"/>
                    <a:ea typeface="Cambria Math" panose="02040503050406030204" pitchFamily="18" charset="0"/>
                    <a:cs typeface="Cambria Math" charset="0"/>
                  </a:rPr>
                  <a:t>                  ….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𝒎𝒏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698" y="2203965"/>
                <a:ext cx="3516218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57343" y="3340535"/>
                <a:ext cx="3516219" cy="4001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 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𝒊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𝒏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43" y="3340535"/>
                <a:ext cx="3516219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32623" y="3330219"/>
                <a:ext cx="2755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DINPro" pitchFamily="34" charset="0"/>
                  </a:rPr>
                  <a:t>bounds on continuous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latin typeface="DINPro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623" y="3330219"/>
                <a:ext cx="2755976" cy="369332"/>
              </a:xfrm>
              <a:prstGeom prst="rect">
                <a:avLst/>
              </a:prstGeom>
              <a:blipFill>
                <a:blip r:embed="rId6"/>
                <a:stretch>
                  <a:fillRect l="-17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638267" y="1668883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itchFamily="34" charset="0"/>
              </a:rPr>
              <a:t>objective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1330" y="2438857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itchFamily="34" charset="0"/>
              </a:rPr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51697" y="3842894"/>
                <a:ext cx="3516219" cy="4292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𝒋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𝒁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697" y="3842894"/>
                <a:ext cx="3516219" cy="429220"/>
              </a:xfrm>
              <a:prstGeom prst="rect">
                <a:avLst/>
              </a:prstGeom>
              <a:blipFill>
                <a:blip r:embed="rId7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6977" y="3832579"/>
                <a:ext cx="257817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DINPro" pitchFamily="34" charset="0"/>
                  </a:rPr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>
                    <a:latin typeface="DINPro" pitchFamily="34" charset="0"/>
                  </a:rPr>
                  <a:t>  are integer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977" y="3832579"/>
                <a:ext cx="2578176" cy="395621"/>
              </a:xfrm>
              <a:prstGeom prst="rect">
                <a:avLst/>
              </a:prstGeom>
              <a:blipFill>
                <a:blip r:embed="rId8"/>
                <a:stretch>
                  <a:fillRect l="-1891"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AC0587-8938-42B7-99A7-1E1F56B8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42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MILP encoding of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4622" y="1547447"/>
                <a:ext cx="8748889" cy="462951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500" dirty="0">
                  <a:latin typeface="DINPro" pitchFamily="34" charset="0"/>
                </a:endParaRPr>
              </a:p>
              <a:p>
                <a:pPr marL="0" indent="0">
                  <a:buNone/>
                </a:pPr>
                <a:r>
                  <a:rPr lang="en-US" sz="2500" dirty="0">
                    <a:latin typeface="DINPro" pitchFamily="34" charset="0"/>
                  </a:rPr>
                  <a:t>To encode the network as a MILP instance, we need to:</a:t>
                </a:r>
              </a:p>
              <a:p>
                <a:pPr marL="0" indent="0">
                  <a:buNone/>
                </a:pPr>
                <a:endParaRPr lang="en-US" sz="2500" dirty="0">
                  <a:latin typeface="DINPro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500" dirty="0">
                    <a:latin typeface="DINPro" pitchFamily="34" charset="0"/>
                  </a:rPr>
                  <a:t>Encode the affine layer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500" dirty="0">
                    <a:latin typeface="DINPro" pitchFamily="34" charset="0"/>
                  </a:rPr>
                  <a:t>Encode the </a:t>
                </a:r>
                <a:r>
                  <a:rPr lang="en-US" sz="2500" dirty="0" err="1">
                    <a:latin typeface="DINPro" pitchFamily="34" charset="0"/>
                  </a:rPr>
                  <a:t>ReLU</a:t>
                </a:r>
                <a:r>
                  <a:rPr lang="en-US" sz="2500" dirty="0">
                    <a:latin typeface="DINPro" pitchFamily="34" charset="0"/>
                  </a:rPr>
                  <a:t> layer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500" dirty="0">
                    <a:latin typeface="DINPro" pitchFamily="34" charset="0"/>
                  </a:rPr>
                  <a:t>Encode the pre-condition</a:t>
                </a:r>
                <a:r>
                  <a:rPr lang="en-US" sz="2400" b="1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charset="0"/>
                        <a:cs typeface="Cambria Math" charset="0"/>
                      </a:rPr>
                      <m:t>𝝓</m:t>
                    </m:r>
                  </m:oMath>
                </a14:m>
                <a:endParaRPr lang="en-US" sz="2400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500" dirty="0">
                    <a:latin typeface="DINPro" pitchFamily="34" charset="0"/>
                  </a:rPr>
                  <a:t>Encode the post-condition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charset="0"/>
                        <a:cs typeface="Cambria Math" charset="0"/>
                      </a:rPr>
                      <m:t>𝝍</m:t>
                    </m:r>
                  </m:oMath>
                </a14:m>
                <a:endParaRPr lang="en-US" sz="2400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500" dirty="0">
                  <a:latin typeface="DINPro" pitchFamily="34" charset="0"/>
                </a:endParaRPr>
              </a:p>
              <a:p>
                <a:pPr marL="0" indent="0" algn="ctr">
                  <a:buNone/>
                </a:pPr>
                <a:endParaRPr lang="en-US" sz="2500" dirty="0">
                  <a:latin typeface="DINPro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500" dirty="0">
                  <a:latin typeface="DINPro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4622" y="1547447"/>
                <a:ext cx="8748889" cy="4629517"/>
              </a:xfrm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D22E7-B470-4F95-A2A1-8BEE456E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6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Encode Affine layer as MILP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4622" y="1547447"/>
                <a:ext cx="8748889" cy="462951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500" dirty="0">
                  <a:latin typeface="DINPro" pitchFamily="34" charset="0"/>
                </a:endParaRPr>
              </a:p>
              <a:p>
                <a:pPr marL="0" indent="0">
                  <a:buNone/>
                </a:pPr>
                <a:r>
                  <a:rPr lang="en-US" sz="2500" dirty="0">
                    <a:latin typeface="DINPro" pitchFamily="34" charset="0"/>
                  </a:rPr>
                  <a:t>  	    This direct as it is just a linear constraint</a:t>
                </a:r>
              </a:p>
              <a:p>
                <a:pPr marL="0" indent="0">
                  <a:buNone/>
                </a:pPr>
                <a:endParaRPr lang="en-US" sz="2500" dirty="0">
                  <a:latin typeface="DINPro" pitchFamily="34" charset="0"/>
                </a:endParaRPr>
              </a:p>
              <a:p>
                <a:pPr marL="0" indent="0" algn="ctr">
                  <a:buNone/>
                </a:pPr>
                <a:endParaRPr lang="en-US" sz="2500" dirty="0">
                  <a:latin typeface="DINPro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500" dirty="0">
                  <a:latin typeface="DINPro" pitchFamily="34" charset="0"/>
                </a:endParaRPr>
              </a:p>
              <a:p>
                <a:pPr marL="0" indent="0">
                  <a:buNone/>
                </a:pPr>
                <a:r>
                  <a:rPr lang="en-US" sz="2500" dirty="0">
                    <a:latin typeface="DINPro" pitchFamily="34" charset="0"/>
                  </a:rPr>
                  <a:t>               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charset="0"/>
                        <a:cs typeface="Cambria Math" charset="0"/>
                      </a:rPr>
                      <m:t>𝑾</m:t>
                    </m:r>
                  </m:oMath>
                </a14:m>
                <a:r>
                  <a:rPr lang="en-US" sz="2500" dirty="0">
                    <a:latin typeface="DINPro" pitchFamily="34" charset="0"/>
                  </a:rPr>
                  <a:t> are the weights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Cambria Math" charset="0"/>
                        <a:cs typeface="Cambria Math" charset="0"/>
                      </a:rPr>
                      <m:t>𝒃</m:t>
                    </m:r>
                  </m:oMath>
                </a14:m>
                <a:r>
                  <a:rPr lang="en-US" sz="2500" dirty="0">
                    <a:latin typeface="DINPro" pitchFamily="34" charset="0"/>
                  </a:rPr>
                  <a:t> is the bias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500" dirty="0">
                  <a:latin typeface="DINPro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4622" y="1547447"/>
                <a:ext cx="8748889" cy="46295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19297" y="3003603"/>
                <a:ext cx="19559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lang="en-US" sz="24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sz="24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𝑾𝒙</m:t>
                      </m:r>
                      <m:r>
                        <a:rPr lang="en-US" sz="24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297" y="3003603"/>
                <a:ext cx="1955985" cy="46166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889960" y="6333067"/>
            <a:ext cx="60899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DINPro" pitchFamily="34" charset="0"/>
              </a:rPr>
              <a:t>(note: convolution is also an affine transformation, can be encoded directly)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D53B-61C8-49D0-8DE1-EC4784F3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7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Encode </a:t>
            </a:r>
            <a:r>
              <a:rPr lang="en-US" dirty="0" err="1"/>
              <a:t>ReLU</a:t>
            </a:r>
            <a:r>
              <a:rPr lang="en-US" dirty="0"/>
              <a:t> layer as MILP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63711" y="2685071"/>
                <a:ext cx="2246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 −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𝒍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 ∗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11" y="2685071"/>
                <a:ext cx="2246962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66150" y="1572063"/>
                <a:ext cx="2976328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𝑹𝒆𝑳𝑼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𝒎𝒂𝒙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𝒙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50" y="1572063"/>
                <a:ext cx="2976328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31509" y="2271806"/>
            <a:ext cx="3418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DINPro" pitchFamily="34" charset="0"/>
              </a:rPr>
              <a:t>MILP </a:t>
            </a:r>
            <a:r>
              <a:rPr lang="en-US" dirty="0" err="1">
                <a:latin typeface="DINPro" pitchFamily="34" charset="0"/>
              </a:rPr>
              <a:t>ReLU</a:t>
            </a:r>
            <a:r>
              <a:rPr lang="en-US" dirty="0">
                <a:latin typeface="DINPro" pitchFamily="34" charset="0"/>
              </a:rPr>
              <a:t> encoding is: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47007" y="3184984"/>
                <a:ext cx="821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007" y="3184984"/>
                <a:ext cx="82105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30072" y="3653476"/>
                <a:ext cx="1194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𝒖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072" y="3653476"/>
                <a:ext cx="119455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24427" y="4178413"/>
                <a:ext cx="825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𝒚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27" y="4178413"/>
                <a:ext cx="825867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18784" y="4711434"/>
                <a:ext cx="1205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𝒂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∈{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b="1" i="1">
                          <a:latin typeface="Cambria Math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784" y="4711434"/>
                <a:ext cx="1205779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83909" y="5381895"/>
                <a:ext cx="8547024" cy="880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DINPro" pitchFamily="34" charset="0"/>
                  </a:rPr>
                  <a:t>This assumes we have computed lower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𝒍</m:t>
                    </m:r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latin typeface="DINPro" pitchFamily="34" charset="0"/>
                  </a:rPr>
                  <a:t> and upper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𝒖</m:t>
                    </m:r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latin typeface="DINPro" pitchFamily="34" charset="0"/>
                  </a:rPr>
                  <a:t>bounds for each neuron (e.g., by using Box beforehand).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09" y="5381895"/>
                <a:ext cx="8547024" cy="880369"/>
              </a:xfrm>
              <a:prstGeom prst="rect">
                <a:avLst/>
              </a:prstGeom>
              <a:blipFill>
                <a:blip r:embed="rId8"/>
                <a:stretch>
                  <a:fillRect l="-571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610674" y="4654503"/>
            <a:ext cx="3675201" cy="4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DINPro" pitchFamily="34" charset="0"/>
              </a:rPr>
              <a:t>Here, is a binary integer variable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1" idx="3"/>
            <a:endCxn id="13" idx="1"/>
          </p:cNvCxnSpPr>
          <p:nvPr/>
        </p:nvCxnSpPr>
        <p:spPr>
          <a:xfrm flipV="1">
            <a:off x="5524563" y="4885912"/>
            <a:ext cx="1086111" cy="101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31509" y="1347273"/>
            <a:ext cx="2750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DINPro" pitchFamily="34" charset="0"/>
              </a:rPr>
              <a:t>ReLU</a:t>
            </a:r>
            <a:r>
              <a:rPr lang="en-US" dirty="0">
                <a:latin typeface="DINPro" pitchFamily="34" charset="0"/>
              </a:rPr>
              <a:t> definition is: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9AA176-566E-4A9E-B23B-11326CDD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Encode Pre-condition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𝝓</m:t>
                    </m:r>
                    <m:r>
                      <a:rPr lang="en-US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as MILP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  <a:blipFill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089957" y="4423738"/>
                <a:ext cx="5250668" cy="880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DINPro" pitchFamily="34" charset="0"/>
                  </a:rPr>
                  <a:t>That is, we will introduce lower and upper bound constraints for each input neuron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Math B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  <a:sym typeface="Math B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57" y="4423738"/>
                <a:ext cx="5250668" cy="880049"/>
              </a:xfrm>
              <a:prstGeom prst="rect">
                <a:avLst/>
              </a:prstGeom>
              <a:blipFill>
                <a:blip r:embed="rId3"/>
                <a:stretch>
                  <a:fillRect l="-104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25" y="2318874"/>
            <a:ext cx="3277984" cy="142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736487" y="2943420"/>
                <a:ext cx="99097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a-DK" sz="2200" dirty="0">
                    <a:latin typeface="DINPro-Bold" pitchFamily="34" charset="0"/>
                  </a:rPr>
                  <a:t>L</a:t>
                </a:r>
                <a14:m>
                  <m:oMath xmlns:m="http://schemas.openxmlformats.org/officeDocument/2006/math">
                    <m:r>
                      <a:rPr lang="en-US" sz="2200" i="1" baseline="-25000">
                        <a:latin typeface="Cambria Math"/>
                        <a:sym typeface="Math C"/>
                      </a:rPr>
                      <m:t>∞</m:t>
                    </m:r>
                    <m:r>
                      <m:rPr>
                        <m:nor/>
                      </m:rPr>
                      <a:rPr lang="en-US" sz="2200" baseline="-25000">
                        <a:latin typeface="Cambria Math"/>
                        <a:sym typeface="Math C"/>
                      </a:rPr>
                      <m:t> </m:t>
                    </m:r>
                  </m:oMath>
                </a14:m>
                <a:r>
                  <a:rPr lang="da-DK" sz="2200" dirty="0">
                    <a:latin typeface="DINPro-Bold" pitchFamily="34" charset="0"/>
                  </a:rPr>
                  <a:t>ball: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87" y="2943420"/>
                <a:ext cx="990977" cy="430887"/>
              </a:xfrm>
              <a:prstGeom prst="rect">
                <a:avLst/>
              </a:prstGeom>
              <a:blipFill>
                <a:blip r:embed="rId5"/>
                <a:stretch>
                  <a:fillRect l="-8025" t="-9859" r="-8025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90145" y="2930263"/>
                <a:ext cx="4591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Ball(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sym typeface="Math B"/>
                      </a:rPr>
                      <m:t>𝑥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{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  <a:sym typeface="Math B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sym typeface="Math B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sym typeface="Math B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sym typeface="Math B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|   ||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sym typeface="Math B"/>
                      </a:rPr>
                      <m:t>𝑥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||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/>
                        <a:sym typeface="Math B"/>
                      </a:rPr>
                      <m:t>∞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Math A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145" y="2930263"/>
                <a:ext cx="4591642" cy="461665"/>
              </a:xfrm>
              <a:prstGeom prst="rect">
                <a:avLst/>
              </a:prstGeom>
              <a:blipFill>
                <a:blip r:embed="rId6"/>
                <a:stretch>
                  <a:fillRect l="-2125" t="-10667" r="-93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868933" y="2540758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33" y="2540758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702727" y="1643903"/>
                <a:ext cx="5443140" cy="505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DINPro" pitchFamily="34" charset="0"/>
                  </a:rPr>
                  <a:t>Lets take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 charset="0"/>
                        <a:cs typeface="Cambria Math" charset="0"/>
                      </a:rPr>
                      <m:t>𝝓</m:t>
                    </m:r>
                    <m:r>
                      <a:rPr lang="en-US" sz="2000" b="1" i="1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a-DK" sz="2000" dirty="0">
                    <a:latin typeface="DINPro" pitchFamily="34" charset="0"/>
                  </a:rPr>
                  <a:t>=</a:t>
                </a:r>
                <a:r>
                  <a:rPr lang="da-DK" sz="2000" dirty="0">
                    <a:latin typeface="DINPro-Bold" pitchFamily="34" charset="0"/>
                  </a:rPr>
                  <a:t> L</a:t>
                </a:r>
                <a14:m>
                  <m:oMath xmlns:m="http://schemas.openxmlformats.org/officeDocument/2006/math">
                    <m:r>
                      <a:rPr lang="en-US" sz="2000" i="1" baseline="-25000">
                        <a:latin typeface="Cambria Math"/>
                        <a:sym typeface="Math C"/>
                      </a:rPr>
                      <m:t>∞</m:t>
                    </m:r>
                    <m:r>
                      <a:rPr lang="en-US" sz="2000" i="1" baseline="-25000">
                        <a:latin typeface="Cambria Math"/>
                        <a:sym typeface="Math C"/>
                      </a:rPr>
                      <m:t>  </m:t>
                    </m:r>
                    <m:r>
                      <m:rPr>
                        <m:nor/>
                      </m:rPr>
                      <a:rPr lang="en-US" sz="2000" baseline="-25000">
                        <a:latin typeface="Cambria Math"/>
                        <a:sym typeface="Math C"/>
                      </a:rPr>
                      <m:t> </m:t>
                    </m:r>
                  </m:oMath>
                </a14:m>
                <a:r>
                  <a:rPr lang="da-DK" sz="2000" dirty="0">
                    <a:latin typeface="DINPro" pitchFamily="34" charset="0"/>
                  </a:rPr>
                  <a:t>ball</a:t>
                </a:r>
                <a:r>
                  <a:rPr lang="en-US" sz="2000" dirty="0">
                    <a:latin typeface="DINPro" pitchFamily="34" charset="0"/>
                  </a:rPr>
                  <a:t>  around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sym typeface="Math B"/>
                      </a:rPr>
                      <m:t>𝑥</m:t>
                    </m:r>
                    <m:r>
                      <a:rPr lang="en-US" sz="2000" i="1">
                        <a:latin typeface="Cambria Math"/>
                        <a:sym typeface="Math B"/>
                      </a:rPr>
                      <m:t> </m:t>
                    </m:r>
                  </m:oMath>
                </a14:m>
                <a:r>
                  <a:rPr lang="en-US" sz="2000" dirty="0">
                    <a:latin typeface="DINPro" pitchFamily="34" charset="0"/>
                  </a:rPr>
                  <a:t>as an example: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27" y="1643903"/>
                <a:ext cx="5443140" cy="505523"/>
              </a:xfrm>
              <a:prstGeom prst="rect">
                <a:avLst/>
              </a:prstGeom>
              <a:blipFill>
                <a:blip r:embed="rId8"/>
                <a:stretch>
                  <a:fillRect l="-1120" b="-20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53552" y="4666741"/>
                <a:ext cx="2273186" cy="3695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𝜖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52" y="4666741"/>
                <a:ext cx="2273186" cy="369588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4329408" y="4860647"/>
            <a:ext cx="557347" cy="101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85819" y="4054405"/>
            <a:ext cx="163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DINPro" pitchFamily="34" charset="0"/>
              </a:rPr>
              <a:t>MILP encoding: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B5365-BD14-42A3-8561-4F6A2C23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51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Encode Post-condition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𝝍</m:t>
                    </m:r>
                    <m:r>
                      <a:rPr lang="en-US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as MILP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  <a:blipFill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157691" y="2369161"/>
            <a:ext cx="3816977" cy="880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DINPro-Bold" pitchFamily="34" charset="0"/>
              </a:rPr>
              <a:t>We want to prove this</a:t>
            </a: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. Hence, this must be forming our MILP objective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31544" y="2601100"/>
                <a:ext cx="18799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400" i="1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44" y="2601100"/>
                <a:ext cx="1879937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702727" y="1643903"/>
                <a:ext cx="8843918" cy="505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DINPro" pitchFamily="34" charset="0"/>
                  </a:rPr>
                  <a:t>Lets take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 charset="0"/>
                        <a:cs typeface="Cambria Math" charset="0"/>
                      </a:rPr>
                      <m:t>𝝍</m:t>
                    </m:r>
                    <m:r>
                      <a:rPr lang="en-US" sz="2000" b="1" i="1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a-DK" sz="2000" dirty="0">
                    <a:latin typeface="DINPro" pitchFamily="34" charset="0"/>
                  </a:rPr>
                  <a:t>=</a:t>
                </a:r>
                <a:r>
                  <a:rPr lang="da-DK" sz="2000" dirty="0">
                    <a:latin typeface="DINPro-Bold" pitchFamily="34" charset="0"/>
                  </a:rPr>
                  <a:t> </a:t>
                </a:r>
                <a:r>
                  <a:rPr lang="da-DK" sz="2000" dirty="0">
                    <a:latin typeface="DINPro" pitchFamily="34" charset="0"/>
                  </a:rPr>
                  <a:t>label 0 is more likely than label 1 (our example network)</a:t>
                </a:r>
                <a:endParaRPr lang="en-US" sz="2000" dirty="0">
                  <a:latin typeface="DINPro" pitchFamily="34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727" y="1643903"/>
                <a:ext cx="8843918" cy="505523"/>
              </a:xfrm>
              <a:prstGeom prst="rect">
                <a:avLst/>
              </a:prstGeom>
              <a:blipFill>
                <a:blip r:embed="rId4"/>
                <a:stretch>
                  <a:fillRect l="-689" b="-20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33997" y="4546993"/>
                <a:ext cx="1493486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997" y="4546993"/>
                <a:ext cx="1493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8" idx="3"/>
            <a:endCxn id="12" idx="1"/>
          </p:cNvCxnSpPr>
          <p:nvPr/>
        </p:nvCxnSpPr>
        <p:spPr>
          <a:xfrm flipV="1">
            <a:off x="3611480" y="2809346"/>
            <a:ext cx="1546210" cy="22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85819" y="4054405"/>
            <a:ext cx="163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DINPro" pitchFamily="34" charset="0"/>
              </a:rPr>
              <a:t>MILP encoding: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24000" y="5387591"/>
                <a:ext cx="9144000" cy="8796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latin typeface="DINPro" pitchFamily="34" charset="0"/>
                  </a:rPr>
                  <a:t>After MILP finishes, final verification takes the computed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Math B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sym typeface="Math B"/>
                      </a:rPr>
                      <m:t> 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Math B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DINPro" pitchFamily="34" charset="0"/>
                  </a:rPr>
                  <a:t>  and checks if</a:t>
                </a:r>
                <a:r>
                  <a:rPr lang="en-US" i="1" dirty="0">
                    <a:latin typeface="DINPro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Math B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DINPro" pitchFamily="34" charset="0"/>
                  </a:rPr>
                  <a:t> is indeed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Math B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sym typeface="Math B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/>
                            <a:sym typeface="Math B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sym typeface="Math B"/>
                      </a:rPr>
                      <m:t> </m:t>
                    </m:r>
                  </m:oMath>
                </a14:m>
                <a:r>
                  <a:rPr lang="en-US" dirty="0">
                    <a:latin typeface="DINPro" pitchFamily="34" charset="0"/>
                  </a:rPr>
                  <a:t>. If yes, verification </a:t>
                </a:r>
                <a:r>
                  <a:rPr lang="en-US" dirty="0">
                    <a:solidFill>
                      <a:srgbClr val="00B050"/>
                    </a:solidFill>
                    <a:latin typeface="DINPro" pitchFamily="34" charset="0"/>
                  </a:rPr>
                  <a:t>succeeds</a:t>
                </a:r>
                <a:r>
                  <a:rPr lang="en-US" dirty="0">
                    <a:latin typeface="DINPro" pitchFamily="34" charset="0"/>
                  </a:rPr>
                  <a:t>, if not, verification </a:t>
                </a:r>
                <a:r>
                  <a:rPr lang="en-US" dirty="0">
                    <a:solidFill>
                      <a:srgbClr val="FF0000"/>
                    </a:solidFill>
                    <a:latin typeface="DINPro" pitchFamily="34" charset="0"/>
                  </a:rPr>
                  <a:t>fails</a:t>
                </a:r>
                <a:r>
                  <a:rPr lang="en-US" dirty="0">
                    <a:latin typeface="DINPro" pitchFamily="34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387591"/>
                <a:ext cx="9144000" cy="879664"/>
              </a:xfrm>
              <a:prstGeom prst="rect">
                <a:avLst/>
              </a:prstGeom>
              <a:blipFill>
                <a:blip r:embed="rId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905BB-8C66-4486-90A2-91D7251F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99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140581"/>
            <a:ext cx="887778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Generic vs. Instantiated MILP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3032" y="1502754"/>
            <a:ext cx="2744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DINPro-Bold" pitchFamily="34" charset="0"/>
              </a:rPr>
              <a:t>Generic MILP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2979" y="1502754"/>
            <a:ext cx="22731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DINPro-Bold" pitchFamily="34" charset="0"/>
              </a:rPr>
              <a:t>Our MILP instance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83603" y="2193230"/>
                <a:ext cx="1493486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03" y="2193230"/>
                <a:ext cx="14934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983604" y="3102563"/>
            <a:ext cx="3036210" cy="88036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Plug in the affine and </a:t>
            </a:r>
            <a:r>
              <a:rPr lang="en-US" dirty="0" err="1">
                <a:solidFill>
                  <a:schemeClr val="bg1"/>
                </a:solidFill>
                <a:latin typeface="DINPro" pitchFamily="34" charset="0"/>
              </a:rPr>
              <a:t>ReLU</a:t>
            </a:r>
            <a:r>
              <a:rPr lang="en-US" dirty="0">
                <a:solidFill>
                  <a:schemeClr val="bg1"/>
                </a:solidFill>
                <a:latin typeface="DINPro" pitchFamily="34" charset="0"/>
              </a:rPr>
              <a:t> MILP encodings as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17471" y="5163451"/>
                <a:ext cx="2273186" cy="36958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71" y="5163451"/>
                <a:ext cx="2273186" cy="369588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945419" y="4932619"/>
                <a:ext cx="1542430" cy="792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sym typeface="Math B"/>
                      </a:rPr>
                      <m:t>𝜙</m:t>
                    </m:r>
                    <m:r>
                      <a:rPr lang="en-US" sz="1600" i="1">
                        <a:latin typeface="Cambria Math"/>
                        <a:sym typeface="Math B"/>
                      </a:rPr>
                      <m:t>:  </m:t>
                    </m:r>
                  </m:oMath>
                </a14:m>
                <a:r>
                  <a:rPr lang="en-US" sz="1600" dirty="0">
                    <a:latin typeface="DINPro" pitchFamily="34" charset="0"/>
                  </a:rPr>
                  <a:t>bounds on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input neurons 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419" y="4932619"/>
                <a:ext cx="1542430" cy="792781"/>
              </a:xfrm>
              <a:prstGeom prst="rect">
                <a:avLst/>
              </a:prstGeom>
              <a:blipFill>
                <a:blip r:embed="rId4"/>
                <a:stretch>
                  <a:fillRect l="-1976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5" idx="1"/>
            <a:endCxn id="14" idx="3"/>
          </p:cNvCxnSpPr>
          <p:nvPr/>
        </p:nvCxnSpPr>
        <p:spPr>
          <a:xfrm flipH="1">
            <a:off x="8290657" y="5329009"/>
            <a:ext cx="654762" cy="192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983605" y="4308998"/>
                <a:ext cx="1499513" cy="40216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𝑝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05" y="4308998"/>
                <a:ext cx="1499513" cy="402161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3" idx="1"/>
            <a:endCxn id="19" idx="3"/>
          </p:cNvCxnSpPr>
          <p:nvPr/>
        </p:nvCxnSpPr>
        <p:spPr>
          <a:xfrm flipH="1">
            <a:off x="7483118" y="4479082"/>
            <a:ext cx="104119" cy="309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587237" y="4083589"/>
                <a:ext cx="2925541" cy="79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pre-computed Box bounds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on all neurons in each layer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sym typeface="Math B"/>
                      </a:rPr>
                      <m:t>𝑝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237" y="4083589"/>
                <a:ext cx="2925541" cy="790986"/>
              </a:xfrm>
              <a:prstGeom prst="rect">
                <a:avLst/>
              </a:prstGeom>
              <a:blipFill>
                <a:blip r:embed="rId6"/>
                <a:stretch>
                  <a:fillRect l="-1250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/>
          <p:cNvSpPr/>
          <p:nvPr/>
        </p:nvSpPr>
        <p:spPr>
          <a:xfrm>
            <a:off x="5407371" y="2110547"/>
            <a:ext cx="361743" cy="542816"/>
          </a:xfrm>
          <a:prstGeom prst="leftBrace">
            <a:avLst>
              <a:gd name="adj1" fmla="val 457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>
            <a:off x="5401725" y="3041888"/>
            <a:ext cx="361743" cy="1074316"/>
          </a:xfrm>
          <a:prstGeom prst="leftBrace">
            <a:avLst>
              <a:gd name="adj1" fmla="val 457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/>
          <p:cNvSpPr/>
          <p:nvPr/>
        </p:nvSpPr>
        <p:spPr>
          <a:xfrm>
            <a:off x="5418409" y="4300638"/>
            <a:ext cx="361743" cy="1243690"/>
          </a:xfrm>
          <a:prstGeom prst="leftBrace">
            <a:avLst>
              <a:gd name="adj1" fmla="val 457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755914" y="2162941"/>
                <a:ext cx="3516219" cy="4001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14" y="2162941"/>
                <a:ext cx="3516219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755914" y="3065411"/>
                <a:ext cx="3516218" cy="101566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DINPro" pitchFamily="34" charset="0"/>
                    <a:ea typeface="Cambria Math" panose="02040503050406030204" pitchFamily="18" charset="0"/>
                    <a:cs typeface="Cambria Math" charset="0"/>
                  </a:rPr>
                  <a:t>                  ….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𝒎𝒏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DINPro" pitchFamily="34" charset="0"/>
                  <a:ea typeface="Cambria Math" panose="02040503050406030204" pitchFamily="18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14" y="3065411"/>
                <a:ext cx="3516218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755914" y="4741813"/>
                <a:ext cx="3516219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 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𝒊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𝒏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14" y="4741813"/>
                <a:ext cx="3516219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750268" y="6068269"/>
                <a:ext cx="3516219" cy="42922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𝒋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𝒁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68" y="6068269"/>
                <a:ext cx="3516219" cy="429220"/>
              </a:xfrm>
              <a:prstGeom prst="rect">
                <a:avLst/>
              </a:prstGeom>
              <a:blipFill>
                <a:blip r:embed="rId10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Left Brace 46"/>
          <p:cNvSpPr/>
          <p:nvPr/>
        </p:nvSpPr>
        <p:spPr>
          <a:xfrm>
            <a:off x="5424793" y="5992259"/>
            <a:ext cx="361743" cy="584897"/>
          </a:xfrm>
          <a:prstGeom prst="leftBrace">
            <a:avLst>
              <a:gd name="adj1" fmla="val 4578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657185" y="5860208"/>
                <a:ext cx="2841486" cy="792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These are the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 charset="0"/>
                        <a:cs typeface="Cambria Math" charset="0"/>
                      </a:rPr>
                      <m:t>𝒂</m:t>
                    </m:r>
                    <m:r>
                      <a:rPr lang="en-US" sz="1600" b="1" i="1">
                        <a:latin typeface="Cambria Math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𝟎</m:t>
                        </m:r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e>
                    </m:d>
                    <m:r>
                      <a:rPr lang="en-US" sz="1600" b="1" i="1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600" dirty="0" err="1">
                    <a:latin typeface="DINPro" pitchFamily="34" charset="0"/>
                  </a:rPr>
                  <a:t>vars</a:t>
                </a:r>
                <a:r>
                  <a:rPr lang="en-US" sz="1600" dirty="0">
                    <a:latin typeface="DINPro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from the </a:t>
                </a:r>
                <a:r>
                  <a:rPr lang="en-US" sz="1600" dirty="0" err="1">
                    <a:latin typeface="DINPro" pitchFamily="34" charset="0"/>
                  </a:rPr>
                  <a:t>ReLU</a:t>
                </a:r>
                <a:r>
                  <a:rPr lang="en-US" sz="1600" dirty="0">
                    <a:latin typeface="DINPro" pitchFamily="34" charset="0"/>
                  </a:rPr>
                  <a:t> encoding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185" y="5860208"/>
                <a:ext cx="2841486" cy="792781"/>
              </a:xfrm>
              <a:prstGeom prst="rect">
                <a:avLst/>
              </a:prstGeom>
              <a:blipFill>
                <a:blip r:embed="rId11"/>
                <a:stretch>
                  <a:fillRect l="-1073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5910715" y="1956219"/>
            <a:ext cx="4602063" cy="479143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99521" y="1933641"/>
            <a:ext cx="3651405" cy="479143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065333" y="6095825"/>
                <a:ext cx="1178011" cy="36183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𝒋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∈{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𝟏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1600" b="1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33" y="6095825"/>
                <a:ext cx="1178011" cy="361830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8" idx="1"/>
            <a:endCxn id="52" idx="3"/>
          </p:cNvCxnSpPr>
          <p:nvPr/>
        </p:nvCxnSpPr>
        <p:spPr>
          <a:xfrm flipH="1">
            <a:off x="7243343" y="6256598"/>
            <a:ext cx="413842" cy="201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60545-B1E2-436E-88C6-F146957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34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313" y="240948"/>
            <a:ext cx="8997244" cy="930275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Reminder: these are the bounds with Box</a:t>
            </a:r>
          </a:p>
        </p:txBody>
      </p:sp>
      <p:sp>
        <p:nvSpPr>
          <p:cNvPr id="110" name="Oval 109"/>
          <p:cNvSpPr/>
          <p:nvPr/>
        </p:nvSpPr>
        <p:spPr>
          <a:xfrm>
            <a:off x="3410293" y="2546667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3410293" y="4346667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211627" y="2546667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211627" y="4346667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011627" y="2546667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011627" y="4346667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811627" y="2546667"/>
            <a:ext cx="540000" cy="540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811627" y="4346667"/>
            <a:ext cx="540000" cy="540000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>
            <a:stCxn id="114" idx="6"/>
            <a:endCxn id="117" idx="2"/>
          </p:cNvCxnSpPr>
          <p:nvPr/>
        </p:nvCxnSpPr>
        <p:spPr>
          <a:xfrm>
            <a:off x="3950293" y="2816667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50293" y="4616667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751627" y="4616667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551627" y="4616667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7"/>
            <a:endCxn id="117" idx="3"/>
          </p:cNvCxnSpPr>
          <p:nvPr/>
        </p:nvCxnSpPr>
        <p:spPr>
          <a:xfrm flipV="1">
            <a:off x="3871212" y="3007586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4" idx="5"/>
          </p:cNvCxnSpPr>
          <p:nvPr/>
        </p:nvCxnSpPr>
        <p:spPr>
          <a:xfrm>
            <a:off x="3871212" y="3007586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145364" y="2816667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145364" y="4616667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3458427" y="2600667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27" y="2600667"/>
                <a:ext cx="4719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258427" y="2600667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27" y="2600667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7058427" y="2600667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427" y="2600667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3458427" y="4400667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27" y="4400667"/>
                <a:ext cx="4773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8858427" y="2600667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27" y="2600667"/>
                <a:ext cx="4610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5258427" y="4400667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27" y="4400667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7058427" y="4400667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427" y="4400667"/>
                <a:ext cx="4773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8858428" y="4400667"/>
                <a:ext cx="4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428" y="4400667"/>
                <a:ext cx="4557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4290160" y="243735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160" y="2437355"/>
                <a:ext cx="3770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5695627" y="2403491"/>
                <a:ext cx="130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latin typeface="Cambria Math" charset="0"/>
                        </a:rPr>
                        <m:t>⁡(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627" y="2403491"/>
                <a:ext cx="130125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/>
          <p:cNvCxnSpPr/>
          <p:nvPr/>
        </p:nvCxnSpPr>
        <p:spPr>
          <a:xfrm>
            <a:off x="5751627" y="2816667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551627" y="2816670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7472427" y="3007467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472427" y="3007467"/>
            <a:ext cx="1419496" cy="1418162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7890027" y="243735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027" y="2437358"/>
                <a:ext cx="3770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4273095" y="462813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095" y="4628130"/>
                <a:ext cx="5501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7872028" y="4628131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28" y="4628131"/>
                <a:ext cx="5501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694027" y="4638692"/>
                <a:ext cx="130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latin typeface="Cambria Math" charset="0"/>
                        </a:rPr>
                        <m:t>⁡(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027" y="4638692"/>
                <a:ext cx="1301254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3958827" y="3795867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27" y="3795867"/>
                <a:ext cx="37702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7558827" y="3795867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27" y="3795867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3958827" y="28972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827" y="2897200"/>
                <a:ext cx="37702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7558827" y="28958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27" y="2895867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300362" y="2437355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6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362" y="2437355"/>
                <a:ext cx="878767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231322" y="4621752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7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22" y="4621752"/>
                <a:ext cx="1055097" cy="369332"/>
              </a:xfrm>
              <a:prstGeom prst="rect">
                <a:avLst/>
              </a:prstGeom>
              <a:blipFill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5290708" y="217427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08" y="2174270"/>
                <a:ext cx="3770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8890827" y="217427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27" y="2174270"/>
                <a:ext cx="54213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362827" y="487427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27" y="4874270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8742697" y="4874270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697" y="4874270"/>
                <a:ext cx="53893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3205535" y="1819739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6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535" y="1819739"/>
                <a:ext cx="878767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3238952" y="5190353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7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52" y="5190353"/>
                <a:ext cx="1055097" cy="369332"/>
              </a:xfrm>
              <a:prstGeom prst="rect">
                <a:avLst/>
              </a:prstGeom>
              <a:blipFill>
                <a:blip r:embed="rId2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946104" y="1811719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104" y="1811719"/>
                <a:ext cx="1055097" cy="369332"/>
              </a:xfrm>
              <a:prstGeom prst="rect">
                <a:avLst/>
              </a:prstGeom>
              <a:blipFill>
                <a:blip r:embed="rId2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4854751" y="5198375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[−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7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5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751" y="5198375"/>
                <a:ext cx="1228221" cy="369332"/>
              </a:xfrm>
              <a:prstGeom prst="rect">
                <a:avLst/>
              </a:prstGeom>
              <a:blipFill>
                <a:blip r:embed="rId2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847094" y="1819741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1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94" y="1819741"/>
                <a:ext cx="1055097" cy="369332"/>
              </a:xfrm>
              <a:prstGeom prst="rect">
                <a:avLst/>
              </a:prstGeom>
              <a:blipFill>
                <a:blip r:embed="rId3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912598" y="5190355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5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598" y="5190355"/>
                <a:ext cx="878767" cy="369332"/>
              </a:xfrm>
              <a:prstGeom prst="rect">
                <a:avLst/>
              </a:prstGeom>
              <a:blipFill>
                <a:blip r:embed="rId3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8515475" y="1811721"/>
                <a:ext cx="1055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[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6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475" y="1811721"/>
                <a:ext cx="1055097" cy="369332"/>
              </a:xfrm>
              <a:prstGeom prst="rect">
                <a:avLst/>
              </a:prstGeom>
              <a:blipFill>
                <a:blip r:embed="rId3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8507004" y="5190355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[−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004" y="5190355"/>
                <a:ext cx="1228221" cy="369332"/>
              </a:xfrm>
              <a:prstGeom prst="rect">
                <a:avLst/>
              </a:prstGeom>
              <a:blipFill>
                <a:blip r:embed="rId3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3D0794-B26C-4F22-A9C6-1A714E65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6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MILP Instance for this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sz="2200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blipFill>
                <a:blip r:embed="rId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770462" y="2301860"/>
            <a:ext cx="113974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Affine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latin typeface="DINPro" pitchFamily="34" charset="0"/>
                  </a:rPr>
                  <a:t>ReLU</a:t>
                </a:r>
                <a:r>
                  <a:rPr lang="en-US" sz="1600" dirty="0">
                    <a:latin typeface="DINPro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  <a:blipFill>
                <a:blip r:embed="rId5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333942" y="2682542"/>
                <a:ext cx="2729593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3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42" y="2682542"/>
                <a:ext cx="2729593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565541" y="4585530"/>
                <a:ext cx="1656094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𝟓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𝟔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41" y="4585530"/>
                <a:ext cx="1656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ReLU: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  <a:blipFill>
                <a:blip r:embed="rId8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549632" y="2676357"/>
                <a:ext cx="2678297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7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5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32" y="2676357"/>
                <a:ext cx="2678297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761284" y="4215356"/>
            <a:ext cx="143347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Input bounds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208107" y="4148650"/>
                <a:ext cx="3239667" cy="175432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7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107" y="4148650"/>
                <a:ext cx="3239667" cy="17543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4213961" y="3745198"/>
            <a:ext cx="278506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Pre-computed Box bounds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7467852" y="4199011"/>
            <a:ext cx="2785060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Binary integer variables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1524000" y="6155236"/>
            <a:ext cx="9144000" cy="4628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DINPro" pitchFamily="34" charset="0"/>
              </a:rPr>
              <a:t>Solving this MILP instance will lead to proving the property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F8714B-6E49-43D4-924F-9511CFE2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137D3CD5-0404-481B-B04E-2D34B68E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300538-22C1-40DF-AE32-92D01F277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9" y="1973630"/>
            <a:ext cx="2743200" cy="2224581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Model 18" descr="Dodecahedron Blue">
                <a:extLst>
                  <a:ext uri="{FF2B5EF4-FFF2-40B4-BE49-F238E27FC236}">
                    <a16:creationId xmlns:a16="http://schemas.microsoft.com/office/drawing/2014/main" id="{5CC37F21-5567-4B44-8130-048E586BE6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4596" y="2108023"/>
              <a:ext cx="2319650" cy="222458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319650" cy="2224581"/>
                    </a:xfrm>
                    <a:prstGeom prst="rect">
                      <a:avLst/>
                    </a:prstGeom>
                  </am3d:spPr>
                  <am3d:camera>
                    <am3d:pos x="0" y="0" z="81356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989" d="1000000"/>
                    <am3d:preTrans dx="0" dy="-17962438" dz="-35084"/>
                    <am3d:scale>
                      <am3d:sx n="1000000" d="1000000"/>
                      <am3d:sy n="1000000" d="1000000"/>
                      <am3d:sz n="1000000" d="1000000"/>
                    </am3d:scale>
                    <am3d:rot ax="1200000" ay="-1800000" az="-6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8597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Model 18" descr="Dodecahedron Blue">
                <a:extLst>
                  <a:ext uri="{FF2B5EF4-FFF2-40B4-BE49-F238E27FC236}">
                    <a16:creationId xmlns:a16="http://schemas.microsoft.com/office/drawing/2014/main" id="{5CC37F21-5567-4B44-8130-048E586BE6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596" y="2108023"/>
                <a:ext cx="2319650" cy="2224581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ight Arrow 23">
            <a:extLst>
              <a:ext uri="{FF2B5EF4-FFF2-40B4-BE49-F238E27FC236}">
                <a16:creationId xmlns:a16="http://schemas.microsoft.com/office/drawing/2014/main" id="{22937F23-D66E-4550-887C-5E25290A7058}"/>
              </a:ext>
            </a:extLst>
          </p:cNvPr>
          <p:cNvSpPr/>
          <p:nvPr/>
        </p:nvSpPr>
        <p:spPr>
          <a:xfrm>
            <a:off x="2757754" y="2939930"/>
            <a:ext cx="1828800" cy="2888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3">
            <a:extLst>
              <a:ext uri="{FF2B5EF4-FFF2-40B4-BE49-F238E27FC236}">
                <a16:creationId xmlns:a16="http://schemas.microsoft.com/office/drawing/2014/main" id="{691EBFFC-0E9B-4B70-9B7D-560EE6DCC8E6}"/>
              </a:ext>
            </a:extLst>
          </p:cNvPr>
          <p:cNvSpPr/>
          <p:nvPr/>
        </p:nvSpPr>
        <p:spPr>
          <a:xfrm>
            <a:off x="7737351" y="2964737"/>
            <a:ext cx="1828800" cy="28883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7E2B0E-7603-4DCE-8117-3730431BC067}"/>
                  </a:ext>
                </a:extLst>
              </p:cNvPr>
              <p:cNvSpPr txBox="1"/>
              <p:nvPr/>
            </p:nvSpPr>
            <p:spPr>
              <a:xfrm>
                <a:off x="10579395" y="3164322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7E2B0E-7603-4DCE-8117-3730431BC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395" y="3164322"/>
                <a:ext cx="45719" cy="369332"/>
              </a:xfrm>
              <a:prstGeom prst="rect">
                <a:avLst/>
              </a:prstGeom>
              <a:blipFill>
                <a:blip r:embed="rId6"/>
                <a:stretch>
                  <a:fillRect l="-175000" r="-117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F6A396-80DE-4D7F-A0AF-E8C87C18D926}"/>
                  </a:ext>
                </a:extLst>
              </p:cNvPr>
              <p:cNvSpPr txBox="1"/>
              <p:nvPr/>
            </p:nvSpPr>
            <p:spPr>
              <a:xfrm>
                <a:off x="5061098" y="4352544"/>
                <a:ext cx="23816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0" dirty="0"/>
                  <a:t>Network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F6A396-80DE-4D7F-A0AF-E8C87C18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098" y="4352544"/>
                <a:ext cx="2381693" cy="430887"/>
              </a:xfrm>
              <a:prstGeom prst="rect">
                <a:avLst/>
              </a:prstGeom>
              <a:blipFill>
                <a:blip r:embed="rId7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96EF9-C185-46C8-9EE9-87632D90AD07}"/>
                  </a:ext>
                </a:extLst>
              </p:cNvPr>
              <p:cNvSpPr txBox="1"/>
              <p:nvPr/>
            </p:nvSpPr>
            <p:spPr>
              <a:xfrm>
                <a:off x="10100406" y="4352544"/>
                <a:ext cx="123008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196EF9-C185-46C8-9EE9-87632D90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06" y="4352544"/>
                <a:ext cx="1230080" cy="338554"/>
              </a:xfrm>
              <a:prstGeom prst="rect">
                <a:avLst/>
              </a:prstGeom>
              <a:blipFill>
                <a:blip r:embed="rId8"/>
                <a:stretch>
                  <a:fillRect l="-7921" r="-6931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7E02DE-8FFA-4E9C-8410-9B14D32C93A9}"/>
              </a:ext>
            </a:extLst>
          </p:cNvPr>
          <p:cNvCxnSpPr>
            <a:cxnSpLocks/>
          </p:cNvCxnSpPr>
          <p:nvPr/>
        </p:nvCxnSpPr>
        <p:spPr>
          <a:xfrm flipH="1" flipV="1">
            <a:off x="9696894" y="2108023"/>
            <a:ext cx="659218" cy="4331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1E3BA7-B998-4B9A-9F3B-9C878A087053}"/>
                  </a:ext>
                </a:extLst>
              </p:cNvPr>
              <p:cNvSpPr txBox="1"/>
              <p:nvPr/>
            </p:nvSpPr>
            <p:spPr>
              <a:xfrm>
                <a:off x="8293389" y="1701209"/>
                <a:ext cx="2797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does not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1E3BA7-B998-4B9A-9F3B-9C878A087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89" y="1701209"/>
                <a:ext cx="2797051" cy="369332"/>
              </a:xfrm>
              <a:prstGeom prst="rect">
                <a:avLst/>
              </a:prstGeom>
              <a:blipFill>
                <a:blip r:embed="rId9"/>
                <a:stretch>
                  <a:fillRect l="-6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3762FAD-82EC-4BE6-9707-7C90B250C03A}"/>
              </a:ext>
            </a:extLst>
          </p:cNvPr>
          <p:cNvSpPr/>
          <p:nvPr/>
        </p:nvSpPr>
        <p:spPr>
          <a:xfrm>
            <a:off x="0" y="5648885"/>
            <a:ext cx="12192000" cy="42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Neural network certification is NP-hard for </a:t>
            </a:r>
            <a:r>
              <a:rPr lang="en-US" sz="2400" dirty="0" err="1"/>
              <a:t>ReLU</a:t>
            </a:r>
            <a:r>
              <a:rPr lang="en-US" sz="2400" dirty="0"/>
              <a:t> 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7027B7-E443-4CEE-91BC-661E3815DC70}"/>
              </a:ext>
            </a:extLst>
          </p:cNvPr>
          <p:cNvSpPr/>
          <p:nvPr/>
        </p:nvSpPr>
        <p:spPr>
          <a:xfrm>
            <a:off x="1354420" y="2324601"/>
            <a:ext cx="73152" cy="731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2BFC16-7478-49E9-A0DE-082C73C252FA}"/>
                  </a:ext>
                </a:extLst>
              </p:cNvPr>
              <p:cNvSpPr txBox="1"/>
              <p:nvPr/>
            </p:nvSpPr>
            <p:spPr>
              <a:xfrm>
                <a:off x="1683461" y="1566528"/>
                <a:ext cx="306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a counter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2BFC16-7478-49E9-A0DE-082C73C25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61" y="1566528"/>
                <a:ext cx="3060746" cy="369332"/>
              </a:xfrm>
              <a:prstGeom prst="rect">
                <a:avLst/>
              </a:prstGeom>
              <a:blipFill>
                <a:blip r:embed="rId10"/>
                <a:stretch>
                  <a:fillRect l="-159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7C9B60-D9DD-47BE-A9A8-845A0CCC5486}"/>
              </a:ext>
            </a:extLst>
          </p:cNvPr>
          <p:cNvCxnSpPr>
            <a:cxnSpLocks/>
          </p:cNvCxnSpPr>
          <p:nvPr/>
        </p:nvCxnSpPr>
        <p:spPr>
          <a:xfrm flipV="1">
            <a:off x="1449548" y="1941443"/>
            <a:ext cx="1169582" cy="36933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card&#10;&#10;Description automatically generated">
            <a:extLst>
              <a:ext uri="{FF2B5EF4-FFF2-40B4-BE49-F238E27FC236}">
                <a16:creationId xmlns:a16="http://schemas.microsoft.com/office/drawing/2014/main" id="{8AFC4904-625B-4459-A2A8-30D4565594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88" y="2066544"/>
            <a:ext cx="2286000" cy="2239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9427D2-4296-40E0-A669-A1A602F290EA}"/>
                  </a:ext>
                </a:extLst>
              </p:cNvPr>
              <p:cNvSpPr txBox="1"/>
              <p:nvPr/>
            </p:nvSpPr>
            <p:spPr>
              <a:xfrm>
                <a:off x="10430538" y="3019643"/>
                <a:ext cx="4221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9427D2-4296-40E0-A669-A1A602F29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538" y="3019643"/>
                <a:ext cx="422113" cy="369332"/>
              </a:xfrm>
              <a:prstGeom prst="rect">
                <a:avLst/>
              </a:prstGeom>
              <a:blipFill>
                <a:blip r:embed="rId12"/>
                <a:stretch>
                  <a:fillRect l="-4348" r="-6376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18FC1D-EFE1-4469-835A-86CBEE917098}"/>
              </a:ext>
            </a:extLst>
          </p:cNvPr>
          <p:cNvCxnSpPr>
            <a:cxnSpLocks/>
          </p:cNvCxnSpPr>
          <p:nvPr/>
        </p:nvCxnSpPr>
        <p:spPr>
          <a:xfrm flipH="1" flipV="1">
            <a:off x="9458950" y="2093843"/>
            <a:ext cx="971588" cy="44733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03A39FD-7F9D-4691-853B-CD2E9490D553}"/>
                  </a:ext>
                </a:extLst>
              </p:cNvPr>
              <p:cNvSpPr txBox="1"/>
              <p:nvPr/>
            </p:nvSpPr>
            <p:spPr>
              <a:xfrm>
                <a:off x="340232" y="4348486"/>
                <a:ext cx="22841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0" dirty="0"/>
                  <a:t>Precondition over </a:t>
                </a:r>
              </a:p>
              <a:p>
                <a:r>
                  <a:rPr lang="en-US" sz="2200" dirty="0"/>
                  <a:t>network </a:t>
                </a:r>
                <a:r>
                  <a:rPr lang="en-US" sz="2200" b="0" dirty="0"/>
                  <a:t>inputs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03A39FD-7F9D-4691-853B-CD2E9490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2" y="4348486"/>
                <a:ext cx="2284151" cy="769441"/>
              </a:xfrm>
              <a:prstGeom prst="rect">
                <a:avLst/>
              </a:prstGeom>
              <a:blipFill>
                <a:blip r:embed="rId13"/>
                <a:stretch>
                  <a:fillRect l="-3467" t="-4724" r="-2400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BF0DD4CA-E6CB-42B0-A09D-0A2C9ECC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" y="36576"/>
            <a:ext cx="11579980" cy="1325563"/>
          </a:xfrm>
        </p:spPr>
        <p:txBody>
          <a:bodyPr/>
          <a:lstStyle/>
          <a:p>
            <a:r>
              <a:rPr lang="en-US" dirty="0"/>
              <a:t>Neural network certification: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55922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80446" y="2144886"/>
            <a:ext cx="9022645" cy="229164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Lets solve MILP to see why Box helps</a:t>
            </a:r>
            <a:br>
              <a:rPr lang="en-US" dirty="0"/>
            </a:br>
            <a:r>
              <a:rPr lang="en-US" sz="2800" dirty="0"/>
              <a:t>(Note: MILP solvers employ elaborate algorithms, the idea here is to show how Box can help even state-of-the-art MILP solvers)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51FF2-8013-47AC-A2AF-53A64A52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5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DINPro" pitchFamily="34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  <m:t>𝐚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 charset="0"/>
                            <a:cs typeface="Cambria Math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↔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  <a:blipFill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sz="2200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770462" y="2301860"/>
            <a:ext cx="113974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Affine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latin typeface="DINPro" pitchFamily="34" charset="0"/>
                  </a:rPr>
                  <a:t>ReLU</a:t>
                </a:r>
                <a:r>
                  <a:rPr lang="en-US" sz="1600" dirty="0">
                    <a:latin typeface="DINPro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  <a:blipFill>
                <a:blip r:embed="rId4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325873" y="2682002"/>
                <a:ext cx="1632370" cy="92333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…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73" y="2682002"/>
                <a:ext cx="1632370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ReLU: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  <a:blipFill>
                <a:blip r:embed="rId6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3" idx="3"/>
          </p:cNvCxnSpPr>
          <p:nvPr/>
        </p:nvCxnSpPr>
        <p:spPr>
          <a:xfrm>
            <a:off x="5958243" y="3138021"/>
            <a:ext cx="914400" cy="914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824392" y="4130819"/>
                <a:ext cx="366299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This is an infeasible LP instance so MILP does not have to consider it .</a:t>
                </a: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latin typeface="DINPro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Here, Box bounds </a:t>
                </a:r>
                <a:r>
                  <a:rPr lang="en-US" sz="1600" dirty="0">
                    <a:solidFill>
                      <a:srgbClr val="00B050"/>
                    </a:solidFill>
                    <a:latin typeface="DINPro-Bold" pitchFamily="34" charset="0"/>
                  </a:rPr>
                  <a:t>helped MILP </a:t>
                </a:r>
                <a:r>
                  <a:rPr lang="en-US" sz="1600" dirty="0">
                    <a:latin typeface="DINPro" pitchFamily="34" charset="0"/>
                  </a:rPr>
                  <a:t>in not exploring further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𝟔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.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So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saved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generating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two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cases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latin typeface="DINPro" pitchFamily="34" charset="0"/>
                      </a:rPr>
                      <m:t>for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392" y="4130819"/>
                <a:ext cx="3662994" cy="2308324"/>
              </a:xfrm>
              <a:prstGeom prst="rect">
                <a:avLst/>
              </a:prstGeom>
              <a:blipFill>
                <a:blip r:embed="rId7"/>
                <a:stretch>
                  <a:fillRect l="-832" b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49632" y="2676357"/>
                <a:ext cx="2678297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7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5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32" y="2676357"/>
                <a:ext cx="2678297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943025" y="4182078"/>
            <a:ext cx="278506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Pre-computed Box bounds</a:t>
            </a: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0CE3D-5FCB-40DA-89E8-A5E59D44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7E6FCC-0D1E-4E84-AEA0-81AEDC974C86}"/>
                  </a:ext>
                </a:extLst>
              </p:cNvPr>
              <p:cNvSpPr/>
              <p:nvPr/>
            </p:nvSpPr>
            <p:spPr>
              <a:xfrm>
                <a:off x="3354451" y="4629167"/>
                <a:ext cx="3239667" cy="175432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7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7E6FCC-0D1E-4E84-AEA0-81AEDC974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451" y="4629167"/>
                <a:ext cx="3239667" cy="1754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771AFE-3F62-4BCF-B832-5DA31F9D210F}"/>
                  </a:ext>
                </a:extLst>
              </p:cNvPr>
              <p:cNvSpPr/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771AFE-3F62-4BCF-B832-5DA31F9D2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295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68861" y="287338"/>
            <a:ext cx="887778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 practice, we directly generate this MILP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≤0.6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0.1≤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≤0.7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770462" y="2301860"/>
            <a:ext cx="113974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Affine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latin typeface="DINPro" pitchFamily="34" charset="0"/>
                  </a:rPr>
                  <a:t>ReLU</a:t>
                </a:r>
                <a:r>
                  <a:rPr lang="en-US" sz="1600" dirty="0">
                    <a:latin typeface="DINPro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⁡(0,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  <a:blipFill>
                <a:blip r:embed="rId4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565541" y="4585530"/>
                <a:ext cx="1315552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𝟔</m:t>
                          </m:r>
                        </m:sub>
                      </m:sSub>
                      <m:r>
                        <a:rPr lang="en-US" b="1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41" y="4585530"/>
                <a:ext cx="13155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ReLU: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⁡(0,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  <a:blipFill>
                <a:blip r:embed="rId6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541944" y="2674876"/>
                <a:ext cx="2678297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+0.7 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≤0.5∗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944" y="2674876"/>
                <a:ext cx="2678297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761284" y="4215356"/>
            <a:ext cx="143347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Input bounds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4254600" y="4048871"/>
            <a:ext cx="278506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Pre-computed Box bounds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7467852" y="4199011"/>
            <a:ext cx="2785060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Binary integer variable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325873" y="2682003"/>
                <a:ext cx="1682768" cy="646331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0.1≤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≤1.3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73" y="2682003"/>
                <a:ext cx="168276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5832312" y="2707079"/>
            <a:ext cx="275441" cy="200667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60291" y="3344254"/>
                <a:ext cx="168158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DINPro" pitchFamily="34" charset="0"/>
                  </a:rPr>
                  <a:t>can prove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500" dirty="0">
                    <a:latin typeface="DINPro" pitchFamily="34" charset="0"/>
                  </a:rPr>
                  <a:t> is positive using Box bounds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291" y="3344254"/>
                <a:ext cx="1681581" cy="784830"/>
              </a:xfrm>
              <a:prstGeom prst="rect">
                <a:avLst/>
              </a:prstGeom>
              <a:blipFill>
                <a:blip r:embed="rId9"/>
                <a:stretch>
                  <a:fillRect l="-1449" t="-2344" r="-362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A759B-E119-4427-A5F5-E6A22088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2FF3FE-08CB-4B6A-96AC-638C61889183}"/>
                  </a:ext>
                </a:extLst>
              </p:cNvPr>
              <p:cNvSpPr/>
              <p:nvPr/>
            </p:nvSpPr>
            <p:spPr>
              <a:xfrm>
                <a:off x="3986656" y="4466037"/>
                <a:ext cx="3239667" cy="175432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0.1≤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≤1.3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−0.7≤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≤0.5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0.1≤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≤1.3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≤0.5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0.6≤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≤2.3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−1.3≤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≤1.6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2FF3FE-08CB-4B6A-96AC-638C61889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656" y="4466037"/>
                <a:ext cx="3239667" cy="17543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C9BADF7-6031-4B2F-85EC-A90349557A7A}"/>
                  </a:ext>
                </a:extLst>
              </p:cNvPr>
              <p:cNvSpPr/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+0.5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C9BADF7-6031-4B2F-85EC-A90349557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AD6F845-FB7E-445B-8FFC-5D339385F871}"/>
                  </a:ext>
                </a:extLst>
              </p:cNvPr>
              <p:cNvSpPr/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sz="2200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AD6F845-FB7E-445B-8FFC-5D339385F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blipFill>
                <a:blip r:embed="rId1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058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770462" y="2301860"/>
            <a:ext cx="113974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Affine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latin typeface="DINPro" pitchFamily="34" charset="0"/>
                  </a:rPr>
                  <a:t>ReLU</a:t>
                </a:r>
                <a:r>
                  <a:rPr lang="en-US" sz="1600" dirty="0">
                    <a:latin typeface="DINPro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  <a:blipFill>
                <a:blip r:embed="rId5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325873" y="2682003"/>
                <a:ext cx="1682768" cy="646331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73" y="2682003"/>
                <a:ext cx="168276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ReLU: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  <a:blipFill>
                <a:blip r:embed="rId7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549632" y="2676357"/>
                <a:ext cx="2196179" cy="92333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≤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32" y="2676357"/>
                <a:ext cx="2196179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761284" y="4215356"/>
            <a:ext cx="143347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Input bounds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325874" y="4620882"/>
                <a:ext cx="1851083" cy="12003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7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74" y="4620882"/>
                <a:ext cx="1851083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4155032" y="3878415"/>
            <a:ext cx="278506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Pre-computed Box bounds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447775" y="4354698"/>
                <a:ext cx="2695930" cy="9233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/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2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75" y="4354698"/>
                <a:ext cx="2695930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549632" y="5221045"/>
                <a:ext cx="2403845" cy="1531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Here, we proved, subject to the constraints, that the minimum is always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latin typeface="DINPro" pitchFamily="34" charset="0"/>
                  </a:rPr>
                  <a:t>, </a:t>
                </a:r>
                <a:r>
                  <a:rPr lang="en-US" sz="1600" dirty="0">
                    <a:solidFill>
                      <a:srgbClr val="00B050"/>
                    </a:solidFill>
                    <a:latin typeface="DINPro" pitchFamily="34" charset="0"/>
                  </a:rPr>
                  <a:t>hence property holds.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32" y="5221045"/>
                <a:ext cx="2403845" cy="1531445"/>
              </a:xfrm>
              <a:prstGeom prst="rect">
                <a:avLst/>
              </a:prstGeom>
              <a:blipFill>
                <a:blip r:embed="rId11"/>
                <a:stretch>
                  <a:fillRect l="-1266" r="-2532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8699125" y="3613895"/>
            <a:ext cx="125435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simplifying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>
            <a:stCxn id="53" idx="2"/>
            <a:endCxn id="23" idx="0"/>
          </p:cNvCxnSpPr>
          <p:nvPr/>
        </p:nvCxnSpPr>
        <p:spPr>
          <a:xfrm>
            <a:off x="8647722" y="3599687"/>
            <a:ext cx="148018" cy="75501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DINPro" pitchFamily="34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   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𝟔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↔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  <a:blipFill>
                <a:blip r:embed="rId1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1B7C8-2E67-4A1A-BD31-9C06B61D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F49315-076D-4FF3-B637-0B4F1901869D}"/>
                  </a:ext>
                </a:extLst>
              </p:cNvPr>
              <p:cNvSpPr/>
              <p:nvPr/>
            </p:nvSpPr>
            <p:spPr>
              <a:xfrm>
                <a:off x="3940420" y="4357087"/>
                <a:ext cx="3239667" cy="175432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7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F49315-076D-4FF3-B637-0B4F19018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420" y="4357087"/>
                <a:ext cx="3239667" cy="17543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CDAAA7-C761-40A8-95CD-1D2928364011}"/>
                  </a:ext>
                </a:extLst>
              </p:cNvPr>
              <p:cNvSpPr/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CDAAA7-C761-40A8-95CD-1D2928364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156F2DD-F5E1-4A3F-AABA-C2327D55C8E4}"/>
                  </a:ext>
                </a:extLst>
              </p:cNvPr>
              <p:cNvSpPr/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sz="2200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156F2DD-F5E1-4A3F-AABA-C2327D55C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blipFill>
                <a:blip r:embed="rId1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410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4631698"/>
                <a:ext cx="167795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770462" y="2301860"/>
            <a:ext cx="113974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Affine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err="1">
                    <a:latin typeface="DINPro" pitchFamily="34" charset="0"/>
                  </a:rPr>
                  <a:t>ReLU</a:t>
                </a:r>
                <a:r>
                  <a:rPr lang="en-US" sz="1600" dirty="0">
                    <a:latin typeface="DINPro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016" y="2291997"/>
                <a:ext cx="2647092" cy="422808"/>
              </a:xfrm>
              <a:prstGeom prst="rect">
                <a:avLst/>
              </a:prstGeom>
              <a:blipFill>
                <a:blip r:embed="rId4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DINPro" pitchFamily="34" charset="0"/>
                  </a:rPr>
                  <a:t>ReLU: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charset="0"/>
                      </a:rPr>
                      <m:t>max</m:t>
                    </m:r>
                    <m:r>
                      <a:rPr lang="en-US" sz="1600" i="1">
                        <a:latin typeface="Cambria Math" charset="0"/>
                      </a:rPr>
                      <m:t>⁡(</m:t>
                    </m:r>
                    <m:r>
                      <a:rPr lang="en-US" sz="1600" i="1">
                        <a:latin typeface="Cambria Math" charset="0"/>
                      </a:rPr>
                      <m:t>0</m:t>
                    </m:r>
                    <m:r>
                      <a:rPr lang="en-US" sz="16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74" y="2286351"/>
                <a:ext cx="2647092" cy="421654"/>
              </a:xfrm>
              <a:prstGeom prst="rect">
                <a:avLst/>
              </a:prstGeom>
              <a:blipFill>
                <a:blip r:embed="rId5"/>
                <a:stretch>
                  <a:fillRect l="-1382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49631" y="2676357"/>
                <a:ext cx="1501629" cy="646331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31" y="2676357"/>
                <a:ext cx="150162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761284" y="4215356"/>
            <a:ext cx="143347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Input bounds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4138585" y="3899176"/>
            <a:ext cx="2785060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Pre-computed Box bounds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325873" y="2682003"/>
                <a:ext cx="1682768" cy="646331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DINPro" pitchFamily="34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73" y="2682003"/>
                <a:ext cx="168276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557304" y="4320830"/>
                <a:ext cx="2697533" cy="9233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304" y="4320830"/>
                <a:ext cx="2697533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8473345" y="3557450"/>
            <a:ext cx="125435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simplifying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79187" y="6060806"/>
            <a:ext cx="3344146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DINPro" pitchFamily="34" charset="0"/>
              </a:rPr>
              <a:t>Here, we </a:t>
            </a:r>
            <a:r>
              <a:rPr lang="en-US" sz="1600" dirty="0">
                <a:solidFill>
                  <a:srgbClr val="00B050"/>
                </a:solidFill>
                <a:latin typeface="DINPro" pitchFamily="34" charset="0"/>
              </a:rPr>
              <a:t>proved the property again</a:t>
            </a:r>
            <a:endParaRPr lang="en-US" sz="1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DINPro" pitchFamily="34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 charset="0"/>
                        <a:cs typeface="Cambria Math" charset="0"/>
                      </a:rPr>
                      <m:t>    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  <a:ea typeface="Cambria Math" charset="0"/>
                            <a:cs typeface="Cambria Math" charset="0"/>
                          </a:rPr>
                          <m:t>𝟔</m:t>
                        </m:r>
                      </m:sub>
                    </m:sSub>
                    <m:r>
                      <a:rPr lang="en-US" b="1" i="1">
                        <a:latin typeface="Cambria Math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↔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8861" y="287338"/>
                <a:ext cx="8877785" cy="1143000"/>
              </a:xfrm>
              <a:blipFill>
                <a:blip r:embed="rId9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26" idx="2"/>
          </p:cNvCxnSpPr>
          <p:nvPr/>
        </p:nvCxnSpPr>
        <p:spPr>
          <a:xfrm>
            <a:off x="8300446" y="3322688"/>
            <a:ext cx="263212" cy="10320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A8998-2005-435B-A55A-F9BC3710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336FE2-B161-4819-918E-6F23D48AF856}"/>
                  </a:ext>
                </a:extLst>
              </p:cNvPr>
              <p:cNvSpPr/>
              <p:nvPr/>
            </p:nvSpPr>
            <p:spPr>
              <a:xfrm>
                <a:off x="3947959" y="4306480"/>
                <a:ext cx="3239667" cy="175432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7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≤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336FE2-B161-4819-918E-6F23D48AF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959" y="4306480"/>
                <a:ext cx="3239667" cy="17543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85EAF58-FCB8-4190-93DC-405B52C75E1B}"/>
                  </a:ext>
                </a:extLst>
              </p:cNvPr>
              <p:cNvSpPr/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0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  <a:sym typeface="Math B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Math B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Math B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85EAF58-FCB8-4190-93DC-405B52C75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86" y="2692146"/>
                <a:ext cx="2075440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B21BD9-7A93-43DC-8415-7C824D213739}"/>
                  </a:ext>
                </a:extLst>
              </p:cNvPr>
              <p:cNvSpPr/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Math B"/>
                            </a:rPr>
                          </m:ctrlPr>
                        </m:funcPr>
                        <m:fName>
                          <m:r>
                            <a:rPr lang="en-US" sz="2200" b="1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𝒎𝒊𝒏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/>
                              <a:sym typeface="Math B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Math B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/>
                                  <a:sym typeface="Math B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6B21BD9-7A93-43DC-8415-7C824D213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92" y="1612817"/>
                <a:ext cx="1779526" cy="430887"/>
              </a:xfrm>
              <a:prstGeom prst="rect">
                <a:avLst/>
              </a:prstGeom>
              <a:blipFill>
                <a:blip r:embed="rId1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563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1646508" y="476673"/>
            <a:ext cx="8697964" cy="81026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So Far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7892" y="1454662"/>
            <a:ext cx="8701737" cy="4712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INPro" pitchFamily="34" charset="0"/>
              </a:rPr>
              <a:t>We introduced complete and incomplete sound methods for neural network certification.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DINPro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DINPro" pitchFamily="34" charset="0"/>
              </a:rPr>
              <a:t>We defined the Box convex relaxation and its best transformers, an instance of an </a:t>
            </a:r>
            <a:r>
              <a:rPr lang="en-US" sz="2000" dirty="0">
                <a:solidFill>
                  <a:srgbClr val="00B050"/>
                </a:solidFill>
                <a:latin typeface="DINPro" pitchFamily="34" charset="0"/>
              </a:rPr>
              <a:t>incomplete</a:t>
            </a:r>
            <a:r>
              <a:rPr lang="en-US" sz="2000" dirty="0">
                <a:latin typeface="DINPro" pitchFamily="34" charset="0"/>
              </a:rPr>
              <a:t> method.  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DINPro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DINPro" pitchFamily="34" charset="0"/>
              </a:rPr>
              <a:t>We showed how to create a MILP instance which benefits from Box bounds by improving MILP performance, which is useful as MILP alone is </a:t>
            </a:r>
            <a:r>
              <a:rPr lang="en-US" sz="2000" dirty="0">
                <a:solidFill>
                  <a:srgbClr val="FF0000"/>
                </a:solidFill>
                <a:latin typeface="DINPro" pitchFamily="34" charset="0"/>
              </a:rPr>
              <a:t>prohibitively expensive</a:t>
            </a:r>
            <a:r>
              <a:rPr lang="en-US" sz="2000" dirty="0">
                <a:latin typeface="DINPro" pitchFamily="34" charset="0"/>
              </a:rPr>
              <a:t>. This was an example of speeding up an </a:t>
            </a:r>
            <a:r>
              <a:rPr lang="en-US" sz="2000" dirty="0">
                <a:solidFill>
                  <a:srgbClr val="00B050"/>
                </a:solidFill>
                <a:latin typeface="DINPro" pitchFamily="34" charset="0"/>
              </a:rPr>
              <a:t>complete</a:t>
            </a:r>
            <a:r>
              <a:rPr lang="en-US" sz="2000" dirty="0">
                <a:latin typeface="DINPro" pitchFamily="34" charset="0"/>
              </a:rPr>
              <a:t> method.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BE06C8-DDFE-4C7B-86B4-C0B6C8A0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03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431-E389-4655-BBE5-DA5F8422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1EDF6-DECF-455C-9D10-7021D037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6387609-9EB2-4138-8ED1-A40C4CB0A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36" y="1516538"/>
            <a:ext cx="8896807" cy="3422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A9E6B7-C254-4666-A132-4E4FEE6C43E3}"/>
              </a:ext>
            </a:extLst>
          </p:cNvPr>
          <p:cNvSpPr/>
          <p:nvPr/>
        </p:nvSpPr>
        <p:spPr>
          <a:xfrm>
            <a:off x="0" y="5638800"/>
            <a:ext cx="1219200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the last week of the lecture, we will see how machine learning can be used to speed up MILP solving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F3A2A-5873-4563-BC04-87830D74E9D0}"/>
              </a:ext>
            </a:extLst>
          </p:cNvPr>
          <p:cNvSpPr txBox="1"/>
          <p:nvPr/>
        </p:nvSpPr>
        <p:spPr>
          <a:xfrm>
            <a:off x="476250" y="6448425"/>
            <a:ext cx="53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</a:t>
            </a:r>
            <a:r>
              <a:rPr lang="en-US" dirty="0">
                <a:hlinkClick r:id="rId3"/>
              </a:rPr>
              <a:t>https://arxiv.org/pdf/1912.01329.pdf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4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77785" cy="1143000"/>
          </a:xfrm>
        </p:spPr>
        <p:txBody>
          <a:bodyPr>
            <a:normAutofit/>
          </a:bodyPr>
          <a:lstStyle/>
          <a:p>
            <a:r>
              <a:rPr lang="en-US" sz="3500" dirty="0"/>
              <a:t>Sound vs. Unsound Certification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58CBC-47E0-4FEA-97BA-1514964F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CA148-109C-41B0-AEFE-6C15694374C7}"/>
              </a:ext>
            </a:extLst>
          </p:cNvPr>
          <p:cNvSpPr/>
          <p:nvPr/>
        </p:nvSpPr>
        <p:spPr>
          <a:xfrm>
            <a:off x="0" y="1960880"/>
            <a:ext cx="12192000" cy="548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Sound</a:t>
            </a:r>
            <a:r>
              <a:rPr lang="en-US" dirty="0">
                <a:solidFill>
                  <a:schemeClr val="bg1"/>
                </a:solidFill>
              </a:rPr>
              <a:t>: If robustness is violated, then the certification method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>
                <a:solidFill>
                  <a:schemeClr val="bg1"/>
                </a:solidFill>
              </a:rPr>
              <a:t> states that it is violated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408F7-1EA5-4B20-833D-A75C72937DA2}"/>
              </a:ext>
            </a:extLst>
          </p:cNvPr>
          <p:cNvSpPr/>
          <p:nvPr/>
        </p:nvSpPr>
        <p:spPr>
          <a:xfrm>
            <a:off x="0" y="3327400"/>
            <a:ext cx="12192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Unsound</a:t>
            </a:r>
            <a:r>
              <a:rPr lang="en-US" dirty="0">
                <a:solidFill>
                  <a:schemeClr val="bg1"/>
                </a:solidFill>
              </a:rPr>
              <a:t>: The certification method </a:t>
            </a:r>
            <a:r>
              <a:rPr lang="en-US" b="1" dirty="0">
                <a:solidFill>
                  <a:schemeClr val="bg1"/>
                </a:solidFill>
              </a:rPr>
              <a:t>can </a:t>
            </a:r>
            <a:r>
              <a:rPr lang="en-US" dirty="0">
                <a:solidFill>
                  <a:schemeClr val="bg1"/>
                </a:solidFill>
              </a:rPr>
              <a:t>state that the model is robust even when the robustness is actually violated</a:t>
            </a:r>
          </a:p>
        </p:txBody>
      </p:sp>
    </p:spTree>
    <p:extLst>
      <p:ext uri="{BB962C8B-B14F-4D97-AF65-F5344CB8AC3E}">
        <p14:creationId xmlns:p14="http://schemas.microsoft.com/office/powerpoint/2010/main" val="35616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216045" y="1823824"/>
            <a:ext cx="3840480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Small noise to the audio makes the network transcribe arbitrary phrase [ICML’18]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3094" y="1813550"/>
            <a:ext cx="3839038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Self-driving car turns right on darker input (right) crashing into the guardrail [SOSP’17]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8822" y="1813550"/>
            <a:ext cx="3926846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Ensemble model is fooled by the  adversarial distracting sentence in blue [EMNLP’17]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D5C52F-E3A2-4E62-8239-DB6A8F18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" y="36576"/>
            <a:ext cx="10480497" cy="1325563"/>
          </a:xfrm>
        </p:spPr>
        <p:txBody>
          <a:bodyPr>
            <a:normAutofit/>
          </a:bodyPr>
          <a:lstStyle/>
          <a:p>
            <a:r>
              <a:rPr lang="en-US" dirty="0"/>
              <a:t>Adversarial attacks </a:t>
            </a:r>
          </a:p>
        </p:txBody>
      </p:sp>
      <p:pic>
        <p:nvPicPr>
          <p:cNvPr id="8" name="Picture 7" descr="A sign on the side of a road&#10;&#10;Description automatically generated">
            <a:extLst>
              <a:ext uri="{FF2B5EF4-FFF2-40B4-BE49-F238E27FC236}">
                <a16:creationId xmlns:a16="http://schemas.microsoft.com/office/drawing/2014/main" id="{8788F2FA-A1A0-41DF-AAE9-2ADD2E22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7" y="2402790"/>
            <a:ext cx="3840480" cy="2677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picture containing newspaper, table&#10;&#10;Description automatically generated">
            <a:extLst>
              <a:ext uri="{FF2B5EF4-FFF2-40B4-BE49-F238E27FC236}">
                <a16:creationId xmlns:a16="http://schemas.microsoft.com/office/drawing/2014/main" id="{BC95F45D-505D-46B4-80AE-43B01426C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66" y="2398325"/>
            <a:ext cx="3922776" cy="268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72340CA-17A9-43D2-B9E0-714F75D6F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141" y="2435603"/>
            <a:ext cx="3840480" cy="264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0817307-DCCD-47F5-A710-7F710E37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5E3-8FEA-4791-96E2-AC85ABEE0A4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D286-175C-4747-8F81-7F616CAB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and defenses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8E078-E7A3-438A-849E-F36D261F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97E75-BD07-43E8-96D0-8FBF906497BF}"/>
              </a:ext>
            </a:extLst>
          </p:cNvPr>
          <p:cNvSpPr/>
          <p:nvPr/>
        </p:nvSpPr>
        <p:spPr>
          <a:xfrm>
            <a:off x="1635760" y="2428240"/>
            <a:ext cx="2900680" cy="11379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attacks: show effectiveness by breaking the best defenses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804BD-D60B-4F40-BBB0-9CECE77FC8F3}"/>
              </a:ext>
            </a:extLst>
          </p:cNvPr>
          <p:cNvSpPr/>
          <p:nvPr/>
        </p:nvSpPr>
        <p:spPr>
          <a:xfrm>
            <a:off x="6644640" y="2428240"/>
            <a:ext cx="3383280" cy="1137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Defense against attacks: show effectiveness  by showing that the best attacks do not succeed</a:t>
            </a:r>
          </a:p>
        </p:txBody>
      </p:sp>
      <p:pic>
        <p:nvPicPr>
          <p:cNvPr id="8" name="Graphic 7" descr="Repeat outline">
            <a:extLst>
              <a:ext uri="{FF2B5EF4-FFF2-40B4-BE49-F238E27FC236}">
                <a16:creationId xmlns:a16="http://schemas.microsoft.com/office/drawing/2014/main" id="{C093E4D3-A9AA-4D0B-9DBD-7C09AB842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001" y="23114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D6C-4F37-4EAA-814E-79ADEB99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empirical defenses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3728-5BA8-4BFE-848F-6CD41973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19B487D-0CBC-4E52-BE6F-E46676ADD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t="8709" r="1472" b="1219"/>
          <a:stretch/>
        </p:blipFill>
        <p:spPr>
          <a:xfrm>
            <a:off x="5984239" y="1162726"/>
            <a:ext cx="4615918" cy="205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BAD3EFA-4C80-4812-B91A-9F4C659AFC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7322" r="7620"/>
          <a:stretch/>
        </p:blipFill>
        <p:spPr>
          <a:xfrm>
            <a:off x="346008" y="3338195"/>
            <a:ext cx="3948032" cy="338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26DADA2-CEDE-41A7-9BC2-8337618FA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234"/>
            <a:ext cx="4828032" cy="168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BEE92C9C-EFE3-4297-9DC3-67F0C43059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t="4295" r="2154"/>
          <a:stretch/>
        </p:blipFill>
        <p:spPr>
          <a:xfrm>
            <a:off x="6426026" y="3338195"/>
            <a:ext cx="3732345" cy="338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2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D0E6-0174-40C0-8DD4-2B6C1AE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empirical defenses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9A449-B785-4B11-B790-80B4F7DA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94CE-D766-4591-B6CF-479634C5BD7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66649-4A5D-44D6-850B-93E5BE8C0401}"/>
              </a:ext>
            </a:extLst>
          </p:cNvPr>
          <p:cNvSpPr/>
          <p:nvPr/>
        </p:nvSpPr>
        <p:spPr>
          <a:xfrm>
            <a:off x="0" y="1960880"/>
            <a:ext cx="12192000" cy="456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Computing robustness with adversarial attacks is </a:t>
            </a:r>
            <a:r>
              <a:rPr lang="en-US" b="1" dirty="0">
                <a:solidFill>
                  <a:schemeClr val="tx1"/>
                </a:solidFill>
              </a:rPr>
              <a:t>unsound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03ABE-2DF5-4B0F-95AB-30FCA0B2D70E}"/>
              </a:ext>
            </a:extLst>
          </p:cNvPr>
          <p:cNvSpPr/>
          <p:nvPr/>
        </p:nvSpPr>
        <p:spPr>
          <a:xfrm>
            <a:off x="0" y="4592320"/>
            <a:ext cx="12192000" cy="4560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the next 4 weeks, we will cover </a:t>
            </a:r>
            <a:r>
              <a:rPr lang="en-US" b="1" dirty="0">
                <a:solidFill>
                  <a:schemeClr val="bg1"/>
                </a:solidFill>
              </a:rPr>
              <a:t>sound</a:t>
            </a:r>
            <a:r>
              <a:rPr lang="en-US" dirty="0">
                <a:solidFill>
                  <a:schemeClr val="bg1"/>
                </a:solidFill>
              </a:rPr>
              <a:t> certification methods, these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>
                <a:solidFill>
                  <a:schemeClr val="bg1"/>
                </a:solidFill>
              </a:rPr>
              <a:t> the cycle of attacks and defenses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288DA-2EF3-4B4F-81B9-481491743340}"/>
              </a:ext>
            </a:extLst>
          </p:cNvPr>
          <p:cNvSpPr/>
          <p:nvPr/>
        </p:nvSpPr>
        <p:spPr>
          <a:xfrm>
            <a:off x="0" y="3034030"/>
            <a:ext cx="12192000" cy="8470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Empirical defense methods try to make it </a:t>
            </a:r>
            <a:r>
              <a:rPr lang="en-US" b="1" dirty="0">
                <a:solidFill>
                  <a:schemeClr val="bg1"/>
                </a:solidFill>
              </a:rPr>
              <a:t>harder</a:t>
            </a:r>
            <a:r>
              <a:rPr lang="en-US" dirty="0">
                <a:solidFill>
                  <a:schemeClr val="bg1"/>
                </a:solidFill>
              </a:rPr>
              <a:t> for the adversarial attacks to succeed but provide </a:t>
            </a:r>
            <a:r>
              <a:rPr lang="en-US" b="1" dirty="0">
                <a:solidFill>
                  <a:schemeClr val="bg1"/>
                </a:solidFill>
              </a:rPr>
              <a:t>no guarantees</a:t>
            </a:r>
            <a:r>
              <a:rPr lang="en-US" dirty="0">
                <a:solidFill>
                  <a:schemeClr val="bg1"/>
                </a:solidFill>
              </a:rPr>
              <a:t> that a more powerful attack cannot be created to break the defense.</a:t>
            </a:r>
          </a:p>
        </p:txBody>
      </p:sp>
    </p:spTree>
    <p:extLst>
      <p:ext uri="{BB962C8B-B14F-4D97-AF65-F5344CB8AC3E}">
        <p14:creationId xmlns:p14="http://schemas.microsoft.com/office/powerpoint/2010/main" val="348904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C812E41FEEC140A003B98F13684CF2" ma:contentTypeVersion="2" ma:contentTypeDescription="Create a new document." ma:contentTypeScope="" ma:versionID="46f8c5c3a03a229be54df5b092faad46">
  <xsd:schema xmlns:xsd="http://www.w3.org/2001/XMLSchema" xmlns:xs="http://www.w3.org/2001/XMLSchema" xmlns:p="http://schemas.microsoft.com/office/2006/metadata/properties" xmlns:ns3="09ef2799-cae5-42bc-b8b6-1c8fb236126d" targetNamespace="http://schemas.microsoft.com/office/2006/metadata/properties" ma:root="true" ma:fieldsID="f9283bda746004c1945ba9489c218116" ns3:_="">
    <xsd:import namespace="09ef2799-cae5-42bc-b8b6-1c8fb23612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ef2799-cae5-42bc-b8b6-1c8fb23612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1DC796-4E43-40D5-A212-B20E7DF86162}">
  <ds:schemaRefs>
    <ds:schemaRef ds:uri="09ef2799-cae5-42bc-b8b6-1c8fb23612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E22286-3B23-42AE-9E1C-5EB7F028089C}">
  <ds:schemaRefs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09ef2799-cae5-42bc-b8b6-1c8fb236126d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3C95718-0CCF-44C1-AB3D-604E7B1C5B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3419</Words>
  <Application>Microsoft Office PowerPoint</Application>
  <PresentationFormat>Widescreen</PresentationFormat>
  <Paragraphs>651</Paragraphs>
  <Slides>46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Cambria</vt:lpstr>
      <vt:lpstr>Cambria Math</vt:lpstr>
      <vt:lpstr>DINPro</vt:lpstr>
      <vt:lpstr>DINPro-Bold</vt:lpstr>
      <vt:lpstr>Gill Sans MT</vt:lpstr>
      <vt:lpstr>Office Theme</vt:lpstr>
      <vt:lpstr> Logic and Artificial Intelligence</vt:lpstr>
      <vt:lpstr>Neural network certification: problem statement</vt:lpstr>
      <vt:lpstr>Neural network certification: problem statement</vt:lpstr>
      <vt:lpstr>Neural network certification: problem statement</vt:lpstr>
      <vt:lpstr>Sound vs. Unsound Certification</vt:lpstr>
      <vt:lpstr>Adversarial attacks </vt:lpstr>
      <vt:lpstr>Attacks and defenses</vt:lpstr>
      <vt:lpstr>Breaking empirical defenses</vt:lpstr>
      <vt:lpstr>Problem with empirical defenses</vt:lpstr>
      <vt:lpstr>Complete vs. Incomplete Certification</vt:lpstr>
      <vt:lpstr>Existing approaches to network certification</vt:lpstr>
      <vt:lpstr>Incomplete certification via Abstract interpretation</vt:lpstr>
      <vt:lpstr>False positives with incomplete methods</vt:lpstr>
      <vt:lpstr>Soundness  vs. Completeness</vt:lpstr>
      <vt:lpstr>Attacks vs. Complete vs. Incomplete</vt:lpstr>
      <vt:lpstr>Certification of Neural Networks</vt:lpstr>
      <vt:lpstr>Incomplete methods </vt:lpstr>
      <vt:lpstr>Step1: compute convex g(ϕ) by propagating ϕ</vt:lpstr>
      <vt:lpstr>Step2: verify ψ</vt:lpstr>
      <vt:lpstr>Key challenge: how to produce convex shapes?</vt:lpstr>
      <vt:lpstr>Popular convex shapes</vt:lpstr>
      <vt:lpstr>Speed vs. precision tradeoff</vt:lpstr>
      <vt:lpstr>Incomplete method I: Box</vt:lpstr>
      <vt:lpstr>Box Abstract Transformers for ReLU Neural Networks</vt:lpstr>
      <vt:lpstr>Optimal Box transformer is not exact!</vt:lpstr>
      <vt:lpstr>Optimal Box transformer is not exact!</vt:lpstr>
      <vt:lpstr>   Key Point</vt:lpstr>
      <vt:lpstr>Box succeeds in verifying robustness</vt:lpstr>
      <vt:lpstr>Box fails in verifying robustness</vt:lpstr>
      <vt:lpstr>          Complete method: MILP</vt:lpstr>
      <vt:lpstr>MILP Generic Problem Definition</vt:lpstr>
      <vt:lpstr>MILP encoding of Neural Network</vt:lpstr>
      <vt:lpstr>Encode Affine layer as MILP</vt:lpstr>
      <vt:lpstr>Encode ReLU layer as MILP</vt:lpstr>
      <vt:lpstr>Encode Pre-condition ϕ as MILP</vt:lpstr>
      <vt:lpstr>Encode Post-condition ψ as MILP</vt:lpstr>
      <vt:lpstr>Generic vs. Instantiated MILP</vt:lpstr>
      <vt:lpstr>Reminder: these are the bounds with Box</vt:lpstr>
      <vt:lpstr>MILP Instance for this network</vt:lpstr>
      <vt:lpstr>Lets solve MILP to see why Box helps (Note: MILP solvers employ elaborate algorithms, the idea here is to show how Box can help even state-of-the-art MILP solvers)</vt:lpstr>
      <vt:lpstr>Case     a_5=0↔x_3≤0</vt:lpstr>
      <vt:lpstr>In practice, we directly generate this MILP</vt:lpstr>
      <vt:lpstr>Case      a_6=0 ↔x_4≤0</vt:lpstr>
      <vt:lpstr>Case      a_6=1↔x_4≥0</vt:lpstr>
      <vt:lpstr>PowerPoint Presentation</vt:lpstr>
      <vt:lpstr>Machine learning for 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Logic and Artificial Intelligence</dc:title>
  <dc:creator>Gagandeep Singh</dc:creator>
  <cp:lastModifiedBy>Gagandeep Singh</cp:lastModifiedBy>
  <cp:revision>2</cp:revision>
  <dcterms:created xsi:type="dcterms:W3CDTF">2021-08-30T17:19:31Z</dcterms:created>
  <dcterms:modified xsi:type="dcterms:W3CDTF">2021-09-06T00:42:02Z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0x010100BEC812E41FEEC140A003B98F13684CF2</vt:lpwstr>
  </property>
</Properties>
</file>