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2"/>
  </p:notesMasterIdLst>
  <p:sldIdLst>
    <p:sldId id="1111" r:id="rId5"/>
    <p:sldId id="1115" r:id="rId6"/>
    <p:sldId id="1116" r:id="rId7"/>
    <p:sldId id="1112" r:id="rId8"/>
    <p:sldId id="1113" r:id="rId9"/>
    <p:sldId id="1114" r:id="rId10"/>
    <p:sldId id="1117" r:id="rId11"/>
    <p:sldId id="1118" r:id="rId12"/>
    <p:sldId id="1121" r:id="rId13"/>
    <p:sldId id="1109" r:id="rId14"/>
    <p:sldId id="1120" r:id="rId15"/>
    <p:sldId id="1108" r:id="rId16"/>
    <p:sldId id="1110" r:id="rId17"/>
    <p:sldId id="374" r:id="rId18"/>
    <p:sldId id="376" r:id="rId19"/>
    <p:sldId id="438" r:id="rId20"/>
    <p:sldId id="1119" r:id="rId21"/>
    <p:sldId id="377" r:id="rId22"/>
    <p:sldId id="382" r:id="rId23"/>
    <p:sldId id="381" r:id="rId24"/>
    <p:sldId id="383" r:id="rId25"/>
    <p:sldId id="378" r:id="rId26"/>
    <p:sldId id="379" r:id="rId27"/>
    <p:sldId id="1122" r:id="rId28"/>
    <p:sldId id="1123" r:id="rId29"/>
    <p:sldId id="385" r:id="rId30"/>
    <p:sldId id="384" r:id="rId31"/>
    <p:sldId id="1125" r:id="rId32"/>
    <p:sldId id="1126" r:id="rId33"/>
    <p:sldId id="1131" r:id="rId34"/>
    <p:sldId id="390" r:id="rId35"/>
    <p:sldId id="1132" r:id="rId36"/>
    <p:sldId id="387" r:id="rId37"/>
    <p:sldId id="1127" r:id="rId38"/>
    <p:sldId id="388" r:id="rId39"/>
    <p:sldId id="1128" r:id="rId40"/>
    <p:sldId id="1129" r:id="rId41"/>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120"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6FAED-0090-469F-B513-4CCFDAB5F0A5}" v="1586" dt="2021-10-22T15:08:08.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2790" autoAdjust="0"/>
  </p:normalViewPr>
  <p:slideViewPr>
    <p:cSldViewPr snapToGrid="0" snapToObjects="1">
      <p:cViewPr varScale="1">
        <p:scale>
          <a:sx n="62" d="100"/>
          <a:sy n="62" d="100"/>
        </p:scale>
        <p:origin x="804" y="40"/>
      </p:cViewPr>
      <p:guideLst>
        <p:guide orient="horz" pos="2160"/>
        <p:guide pos="5120"/>
        <p:guide pos="3840"/>
      </p:guideLst>
    </p:cSldViewPr>
  </p:slideViewPr>
  <p:notesTextViewPr>
    <p:cViewPr>
      <p:scale>
        <a:sx n="1" d="1"/>
        <a:sy n="1" d="1"/>
      </p:scale>
      <p:origin x="0" y="0"/>
    </p:cViewPr>
  </p:notesTextViewPr>
  <p:sorterViewPr>
    <p:cViewPr>
      <p:scale>
        <a:sx n="92" d="100"/>
        <a:sy n="9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10-20T16:01:42.779"/>
    </inkml:context>
    <inkml:brush xml:id="br0">
      <inkml:brushProperty name="width" value="0.05292" units="cm"/>
      <inkml:brushProperty name="height" value="0.05292" units="cm"/>
      <inkml:brushProperty name="color" value="#FF0000"/>
    </inkml:brush>
  </inkml:definitions>
  <inkml:trace contextRef="#ctx0" brushRef="#br0">7305 9647 294 0,'0'0'0'16,"0"0"0"-16,0 0 0 0,-32-41 4 16,25 27 5-16,-1 0 2 0,-2-2-5 15,-1 0-6-15,0 1 6 0,-3-1-6 16,-2 0 2-16,-3 4-1 0,-1 1 8 15,-2 3 7-15,-1 1 8 0,-1 3-5 16,0 1 1-16,0 3-2 0,-2 0-7 16,-3 2 1-16,-1 4-3 0,-6 3 11 15,-8 3 0-15,6 1 10 0,3 1 2 16,7 0-3-16,5-2-5 0,-2 6-5 16,0 3-15-16,0 4-4 0,0 7 0 15,-3 10 0-15,-1 9-5 0,0 2 4 16,3-5-1-16,5-2 1 0,2-6-1 15,2 0 2-15,2 1 5 0,3-1-5 16,1 0-6-16,5-1 3 0,3 0 3 16,3 3 0-16,0 0-4 0,4 4 4 15,3 1 1-15,3-2-1 0,3-1-2 16,6-1 0-16,-1-4 3 0,0-6-1 16,-2-5 0-16,6 0 1 0,-1-3 4 15,-2-1 7-15,6 4 12 16,-1-7 2-16,9 8-8 0,11 3 2 15,12 0-1-15,5-3 0 0,-1-8-3 16,-2-4-9-16,-3-7 0 0,2-2 7 16,3-4-3-16,4-2-5 0,1-2-1 15,4-3 1-15,-1-4-6 0,4-2 0 16,1-2 0-16,0-4 6 0,1-2-4 16,-1-1 10-16,-2-1 4 0,-2-2 6 15,-2 0 0-15,-1 0-5 0,-2-3 1 16,-3 1-5-16,-1-5-3 0,-3 2 6 15,-5-3-6-15,-6-5-6 0,-5 2 5 16,-2-5 1-16,-5-2 2 16,-3-4 1-16,-4-4-5 0,-4 0 9 15,-5-2-5-15,-3 2-2 0,-5-1-3 16,-6 0-5-16,-4 1 4 0,-2-1-6 16,-6-1 4-16,-3 3-6 0,-2-2 4 15,-2 0-2-15,-1 1 3 0,-3 3-3 16,1 1 1-16,-5 6-1 0,-2 0-2 15,1 9 0-15,2 5-2 0,-10 0 2 16,-14 1 0-16,-9 2 2 0,-14 1 0 16,-4 8-1-16,-1 7 1 0,-2 4 7 15,-3 9-6-15,0 5 6 16,2 6-7-16,2 5-7 0,1 5-70 16,3 8-70-16,17-8-99 0,8-6-137 0</inkml:trace>
  <inkml:trace contextRef="#ctx0" brushRef="#br0" timeOffset="11842.89">10623 10150 311 0,'0'0'21'0,"0"0"18"16,-40-20 44-16,23 13-4 15,0-1-36-15,-2 1 0 0,-1 0-28 16,-1 0-7-16,-1 0 3 0,-3 2-7 16,1-1 5-16,1 1-6 0,-3 1-2 15,1 0 3-15,-1 2 1 0,0 2-5 16,0 0 0-16,-1 6-3 0,1 0 6 15,-1 3 0-15,2 2 1 0,1 2-2 16,0 1-2-16,4 2 0 0,0 0 4 16,4 3-3-16,0 0 2 0,2 3-3 15,1 1-1-15,4 2 1 0,-1 0 1 16,1 1 5-16,2 3-6 0,2 0 0 16,1 1 4-16,1 1-1 15,0 0-2-15,1 5 4 0,2-4-5 16,5 2-7-16,4 4 1 0,6 2 6 15,7 8 8-15,4 0 16 0,0-4-12 16,1-4-4-16,-3-5-8 0,2 1-2 16,-1 0-1-16,1 0 3 0,-1-1-8 15,3 1 5-15,-5-7-1 0,-1-4-2 16,-2-6 6-16,-1-1-4 0,7 3 8 16,11 6-8-16,14 3 8 0,13 0-7 15,3-7 4-15,1-4-1 0,-8-6 6 16,-7-5 8-16,0-2 7 15,-2-2 0-15,-2 0-1 0,1-3 2 16,-6-1 2-16,2 0 5 0,-3-3 3 16,-1-2 0-16,0-2-7 0,-1-1-9 15,2-3-7-15,2-3 2 0,1-4-4 16,1 0 2-16,-1-5-9 0,0 1 4 16,-1-3-4-16,-3 0 0 0,-4 0 0 15,-7 2 3-15,-9 3 0 0,-6 3-1 16,-1 0 2-16,-1-4 2 0,3-6 11 15,-3-3 1-15,-1-2-5 0,-5 0 3 16,-2-6-4-16,-3-5-5 0,-3-5-5 16,-3-1-1-16,-6 3 0 0,-5 3 0 15,-4 4 2-15,-4-1 5 0,-4 1-5 16,-3-2 0-16,-5 2-2 0,-4 0-2 16,-3 0 0-16,-4 1 0 0,-1 4-1 15,-2-1 2-15,-3 2-2 0,-1 2 1 16,-1 2-5-16,-4 1-2 0,-1 3-7 15,-5 0-13-15,-2 6 11 0,-3 5-11 16,-3 4 0-16,-5 10-10 0,-5 7 9 16,-8 14-4-16,-5 11-39 0,-3 12-22 15,-2 13-12-15,26-12-86 0,12-2-92 16</inkml:trace>
  <inkml:trace contextRef="#ctx0" brushRef="#br0" timeOffset="27190.84">9492 10112 372 0,'0'0'40'0,"0"0"-25"0,-25-37 12 15,18 22 11-15,0-1-1 0,0 4 21 16,-3-1-15-16,0 1-16 0,-2 0-6 16,-2 3 2-16,-2-1-6 0,-3 1-2 15,-1 2-3-15,0 0-5 0,-1 1-2 16,0 2-3-16,1 1-2 0,-1 1-4 15,-1 1 3-15,1 1 0 0,-1 3 0 16,-1 4 1-16,-1 4-1 0,0 4 2 16,-3 4 7-16,-2 5-1 0,-7 9 2 15,-8 11 3-15,-4 13-4 0,-3 4-4 16,6 4-2-16,6-1 1 16,3-1-3-16,5 6 2 0,1-1-1 15,1 2 0-15,2 1-1 0,4 1 0 16,0-2 3-16,5 0-3 0,7 1 0 15,6-3-5-15,5-6 2 0,10-4-1 16,9-6-2-16,9-7-5 0,7-5-9 16,6-8 6-16,5-5 9 0,1-6-1 15,3-5 6-15,0-4 13 0,-3-5-1 16,-2-3 9-16,-3-3 12 0,-6-2-4 16,-6-4 5-16,-7-1 12 0,-8 0-1 15,-3-3 3-15,2-4 7 0,0-4 2 16,4-9-5-16,4-12-19 0,6-16-16 15,6-18-15-15,6-5 0 0,0-3-1 16,2 4-1 0,-1 7-3-16,1 2-9 0,0-1-12 15,-5 5 1-15,-6 4 3 0,-8 2 2 16,-6 5 4-16,-7 2 11 0,-7 2 0 16,-4-1 3-16,-13 4 1 0,-5-1 4 15,-10 4-1-15,-9 3 1 0,-6 1-4 16,-8 4 9-16,-4 4-3 0,-6 1-7 15,-3 6 1-15,0 6 2 0,0 7-3 16,2 6-7-16,3 9-31 0,3 11-52 16,6 13-86-16,13-4-73 0,8-3-177 15</inkml:trace>
  <inkml:trace contextRef="#ctx0" brushRef="#br0" timeOffset="66925.09">25106 9828 6 0,'0'0'106'16,"0"0"-89"-16,-6-39 36 0,2 22-2 16,-1 2-11-16,0 0-11 0,-2-1 18 15,1 0-33-15,0 1-5 0,0-1-3 16,-3-1 1-16,3 2-4 0,-2-1 2 15,0 1-5-15,-2 0 8 0,0-1 0 16,0 0-1-16,-2 3 11 0,0-3 6 16,0 5 9-16,-1 0-4 0,-1-1-4 15,-3 3 2-15,0 1-24 0,-2 2 27 16,-4 1-23-16,-7 3 3 0,-9 2-3 16,-9 2-7-16,-1 3-10 0,2 4 10 15,6 4 14-15,5 0-4 0,5-2-10 16,6 0 3-16,-6 6 10 0,-4 2-10 15,-8 6-2-15,-4 5 10 0,3 0-1 16,2 1-3-16,1-1 1 0,-3 6-6 16,3 0 0-16,0 1 6 0,0 2-4 15,5 3 2-15,-1-1-4 0,4 3 0 16,3 3 4-16,0-1 2 0,6 0-2 16,4 1 0-16,1 1-1 0,3 0 0 15,2 1-5-15,4-1 0 0,1 1 2 16,1-1-2-16,3-2 0 0,0 0-1 15,2-1 0-15,0-1-1 16,3-4-1-16,0-3 3 0,4 1 1 16,5-3-1-16,4 0-1 0,7-3-7 15,2-4-8-15,1-7-18 0,9 1-19 16,12-2 53-16,9-2 28 0,10 1-13 16,-5-7-9-16,-6-5 6 0,1-2 3 15,-2-3-6-15,2-1 2 0,5-1 10 16,7 0-5-16,6-5 6 0,8-2-10 15,8-3 4-15,3-2-7 0,2-4-2 16,-1-2-5-16,-4 1 8 0,-6-5-10 16,-7 0-4-16,-8-2 4 0,-7 0 1 15,-5-2 4-15,-5-1-5 16,-2 0 6-16,0 0-2 0,4-4-2 16,-1-1 0-16,0 0-4 0,-2-3 2 15,-6-2-1-15,-6-1 1 0,-7-2 1 16,-4-1 2-16,-7-4 2 0,-4 0 20 15,-4-3 7-15,-3 1-10 0,-5 1 5 16,-2-1 2-16,-1 0-8 0,-7-2-13 16,-1 0-8-16,-3-1 5 0,-5-1 12 15,-4 2-17-15,-5 1-10 0,-8 0 3 16,-3 6 1-16,-8 0 5 0,-6 4-1 16,-10 4 0-16,-10 4 0 0,-14 5 2 15,-13 6 3-15,-14 9-3 16,-13 6-22-16,0 6-10 0,1 13-35 15,7 6-45-15,11 8-16 0,10 3-101 16,29-6-63-16</inkml:trace>
  <inkml:trace contextRef="#ctx0" brushRef="#br0">29202 10375 446 0,'0'0'23'0,"-14"-38"-23"0,0 14 60 15,-1 0-57-15,-3-2 10 0,-2 1 14 16,-3-2 8-16,-5 0-11 0,-7-3-14 16,-11-1-6-16,-8-3-4 0,-10 5 0 15,-3 2 22-15,-2 5-7 0,1 6-8 16,-7 3 17-16,3 3 10 0,-3 4-9 16,2 3-4-16,3 3-10 0,2 4-2 15,2 2-4-15,2 2-3 0,2-2-1 16,1 1 6-16,-3 2 4 0,-1 0 6 15,-2 3 4-15,-2 1-9 16,-3 1 5-16,-3 3-8 0,1 4 4 16,-2 0-4-16,2 4-2 0,3 2 4 15,1 5-1-15,5 6-5 0,3 5-1 16,0 3-4-16,4 5 2 0,4 1-2 16,3 3 0-16,6 3 0 0,4 2-2 15,7 1 0-15,5 2 4 0,9-1-4 16,10 4-2-16,10 2-1 0,12 4-10 15,15 0 11-15,16 4 4 0,15 1 0 16,18-2 6-16,15-2-3 0,9-4 2 16,9-3-5-16,5-2-9 0,4-6 5 15,5-4 3-15,2-7-7 16,2-2 8-16,2-6 0 0,3-4 6 16,8-5 2-16,4-3-3 0,3-4 9 15,5-2 0-15,-2-6-6 0,0-3-6 16,-6-4-2-16,-4-7 3 0,-7-2 7 15,-6-10-10-15,-11-4 0 0,-10-6 7 16,-11-6-1-16,-9-5-6 0,-8-7 1 16,-9-4 17-16,-10-4 3 0,-7-3 0 15,-7-5 16-15,-7-2-12 0,-4-5-16 16,-5-3-8-16,-8-1 5 0,-4-4-2 16,-9-3-4-16,-3-4-4 0,-5 1-5 15,-5-2 0-15,-8 0 9 0,-7 2 0 16,-4-2 4-16,-6 2-3 0,-3-1 0 15,-5 4 2-15,-2 3-3 0,-6 5-4 16,-5 5-1-16,-5 7-26 0,-9 4 31 16,-7 7-20-16,-6 7-21 0,-4 6-5 15,-5 3 21-15,-4 7-1 0,-3 4 10 16,-5 7-5-16,-3 8-24 0,-5 4-12 16,-4 11-34-16,-4 7-41 0,-3 1-163 15,28-4 68-15</inkml:trace>
  <inkml:trace contextRef="#ctx0" brushRef="#br0">26603 8181 650 0,'0'0'0'0,"-17"-46"0"0,5 22 6 16,-4-1 18-16,-1 6 13 0,-5 5-14 15,-11 3-23-15,-19 11 3 0,-21 4-3 16,-11 13 5-16,-5 8-2 0,3 7-1 16,7 4 7-16,-4 6 5 0,-1 10-8 15,-5 6 21-15,-5 10-26 0,4 5 22 16,9 3-15-16,16 3 12 0,21-5-19 16,20-2-1-16,17-5-3 0,14-8 3 15,14-5-1-15,14-8 2 0,11-7-1 16,15-9 0-16,16-9 0 0,17-11 0 15,15-10 17-15,8-9-5 0,8-7 3 16,1-6-3-16,-3-7-6 0,-7-6-6 16,-9-11 3-16,-7-7-3 0,-6-13 1 15,-6-7 0-15,-5-10-1 0,-10-7 3 16,-13-2-3-16,-15-4 2 0,-22 4 11 16,-23 3 11-16,-30 3 3 0,-34 7-26 15,-31 8 11-15,-32 14-12 0,-26 18 0 16,-15 17 5-16,-1 25 15 0,16 27-20 15,26 17-9-15,33 22 2 16,25 11 5-16,20 16-102 0,18-17-166 16,12-18-186-16</inkml:trace>
  <inkml:trace contextRef="#ctx0" brushRef="#br0">12414 11454 640 0,'0'0'23'16,"0"0"-13"-16,-41-44 2 0,24 30 10 16,1 5 11-16,-1 5 1 0,-1 2-17 15,-1 2-7-15,-3 4-4 0,-2 7-5 16,-3 2 14-16,-1 4 0 0,-2 6-6 15,-4 10-1-15,-7 14-1 0,-3 10-1 16,0 10-2-16,3-1-3 0,2 1 2 16,4-4 1-16,-3 2 3 0,2 0-7 15,-2 2 5-15,-2 1-5 16,0 0 0-16,-1-1 0 0,0-2 3 16,3-2-1-16,1-8 6 0,7-7-1 15,6-6 0-15,7-10 6 0,8-8 5 16,5-8-6-16,4-1-9 0,2 1 2 15,8 0-5-15,7 0-3 0,17-4 3 16,28-8 23-16,32-9 18 0,22-13-16 16,17-10 8-16,2-5-9 0,-7 3-9 15,-3 4-15-15,-13 5 4 0,-18 9-4 16,-20 6 7-16,-19 6-7 0,-16 6-27 16,-19 3-77-16,-20 8-111 15,-6-3-146-15</inkml:trace>
  <inkml:trace contextRef="#ctx0" brushRef="#br0">15608 1174 918 0,'0'0'0'0,"0"0"21"0,0 0-21 16,6-42 11-16,1 34-5 0,1 7-1 16,3 4-4-16,2 8-1 0,-1 9-1 15,-1 14-16-15,2 20-2 0,-2 27 18 16,0 13 1-16,-5 10 4 15,-2 3 13-15,3 1-6 0,-5 11-4 16,4 10 0-16,-3 9 0 0,2 8-7 16,-3 4 5-16,-2 7 3 0,3 5-5 15,-3-1 9-15,0 0 10 0,0 0 4 16,0-4-9-16,0-2 10 0,-3-3 4 16,-2-1 2-16,-3-5-2 0,-4-5 0 15,2-4-5-15,-6-6-8 0,-1-7-2 16,5-9-6-16,2-8-2 0,5-12-8 15,5-12-3-15,0-13-29 0,11-15-35 16,1-13-58-16,0-18-82 0,0-12-166 16</inkml:trace>
  <inkml:trace contextRef="#ctx0" brushRef="#br0">14927 2110 911 0,'-35'-27'0'0,"2"6"-119"16,17 12 119-16,1 4 40 15,-1-1 21-15,-5 3-47 16,2-1-14-16,-1 4 0 0,7-1 13 16,-1 0 17-16,6-2 9 0,5-1-12 15,3-4-9-15,3-4 7 0,8-8-24 16,16-15 5-16,17-22-3 0,13-23-3 16,14-14 10-16,-1-3 1 0,-2 4-9 15,-5 2 3-15,-1 2 13 0,-1 2 19 16,4 5 6-16,-2 8 4 0,-1 7 5 15,1 7-17-15,-6 7 3 0,-5 13-14 16,-6 11-7-16,-9 13 10 0,-8 9-13 16,-8 7-8-16,-4 0-6 0,-1 9 0 15,1 5-2-15,5 5-3 0,8 16-4 16,2 12 2-16,6 18-24 0,5 12-32 16,2 4-20-16,0-1-82 0,-14-26-173 15,-4-15-363-15</inkml:trace>
  <inkml:trace contextRef="#ctx0" brushRef="#br0">11240 3867 728 0,'-2'-12'0'0,"2"-2"0"16,4 2 43-16,4-3 10 15,7 4-12-15,5 1-17 0,6 4-4 16,11 4-5-16,17 2 6 0,22 9 5 16,11 2-11-16,11 2 0 0,7-2-11 15,4-2 4-15,15-4 0 0,12-2 7 16,16-3-11-16,11-3 0 0,15-6-3 15,11-3 5-15,7-4 7 0,10-3 4 16,5-2 14-16,5-3 0 0,9-2-8 16,3-1 12-16,3-1 19 0,9-1-25 15,0 3 20-15,5-2-39 0,3 4 17 16,0 1-2-16,3 3-23 0,-4 2 4 16,1 2 5-16,-2 2-9 0,-4 0-1 15,-5 0 2-15,-11 4 1 0,-8-1-3 16,-16 2-1-16,-12 3 0 0,-13 1 2 15,-18 2-2-15,-9 2-7 0,-17 0-6 16,-11 1-22-16,-12 0-9 0,-13 0-48 16,-12-1-24-16,-14-1-46 0,-21 1-114 15,-15-3-124-15</inkml:trace>
  <inkml:trace contextRef="#ctx0" brushRef="#br0">19844 2782 1390 0,'0'0'0'0,"0"0"-110"16,41 6 110-16,-22 9 2 0,-1 8 38 15,-4 17-40-15,-6 15-18 0,-16 17 18 16,-15 8 2-16,-19 6 21 0,-16-2-13 15,-13 0 1-15,-18 8-6 0,-11 2-2 16,-14 2-3-16,-8 0-48 0,-5-8-114 16,31-21-88-16,14-19-155 15</inkml:trace>
  <inkml:trace contextRef="#ctx0" brushRef="#br0">13638 3819 789 0,'0'0'0'0,"0"0"-28"16,-38 20 28-16,24-11 11 0,6 0 1 15,0-2-5-15,2-1-1 0,4-2 4 16,1-3 3-16,1 1-3 0,3-1-5 16,3 0 19-16,2-1 28 0,0 0-42 15,6-4 39-15,2-3 7 0,6-2-16 16,1-4-3-16,6-6 0 0,9-8-2 16,14-10-6-16,16-9-4 0,5-7-2 15,4-2 1-15,-1 2-13 16,-3 1-1-16,4-4 5 0,1 0-10 15,5-2 6-15,4-2 1 0,-2 2-6 16,5-3 4-16,2 2-1 0,-3-2-4 16,2-1 3-16,0-1 0 0,0 1 1 15,4-3-6-15,-2 2 5 0,3 0-3 16,-1 2-3-16,-5 1 3 0,-1 0 0 16,3 0-5-16,-2 1-1 0,-2 3 1 15,-3 1 4-15,-1 4-4 0,-5-2 0 16,-2 3-1-16,-2 2 1 0,-4 3 0 15,-7 1 0-15,-4 4-6 0,-7 3-1 16,-6 1-1-16,-7 4 6 0,-9 9-2 16,-9 3-4-16,-7 6 2 0,0 2 6 15,-2-1 1-15,-1-1 2 0,1 2-3 16,-6-1 1-16,2 4 2 0,-1 0-3 16,-2 1 0-16,1 1 0 0,1 0 0 15,-1-1 1-15,3 2-2 0,-2 1 2 16,3 0-2-16,-2 0 2 0,-2 0-2 15,1 4 2-15,-1-1-2 0,-2-1-1 16,-2 3 1-16,-3 0-5 0,2 0 2 16,-2 0-6-16,0 0 2 0,0 0 8 15,0 0 1-15,0 0 10 16,0 0-4-16,0 0-3 0,0 0 0 16,0 0-4-16,-2 0 1 0,2 0-2 15,0 0-4-15,0 3 5 0,0 0 8 16,2 3 6-16,1 1-4 0,-1 0 3 15,1 2-4-15,4 1-1 0,0 0-3 16,-1 3-3-16,2-1 2 0,2 1-3 16,-1-1 1-16,1 1 0 0,4 1 0 15,-3 0 2-15,2 1-4 0,1 2 0 16,0-1 0-16,0 3 3 0,-1 1-2 16,3 2 0-16,-3 1 3 15,2 0-4-15,0 1 1 0,3 1-1 16,-2 1 1-16,3-1 1 0,0 0-2 15,0-1 1-15,3 0-1 0,-3-1 1 16,3-1-1-16,0 0 1 0,-4-1 3 16,2-3-4-16,-1 1 1 0,0-1 3 15,-1 0-4-15,-2-2 6 0,-1 2-4 16,-2-2 2-16,1-1-2 0,-3 0 0 16,1-1 2-16,0-1-4 0,-3 0 2 15,0 0-1-15,-2-2-1 0,1-1 1 16,-2 2 1-16,-1-2-2 0,0 0 1 15,-1 0-1-15,1-1 0 16,0 2-1-16,2-3 1 0,-1 0 1 16,0-1-1-16,3 0 0 0,0 1-1 15,-1-1-3-15,2 1-39 0,-2 2-28 16,2 5-85-16,-4-2-100 0,-3-4-117 0</inkml:trace>
  <inkml:trace contextRef="#ctx0" brushRef="#br0">13507 3945 636 0,'-7'0'48'15,"1"1"-47"-15,0 3 28 0,1-1 25 16,-1 1 14-16,4 1-27 0,2 1-13 16,3 2-4-16,3 2 0 0,3-1-3 15,2 2-4-15,6-1 1 0,2 1-1 16,1-1 7-16,6 1-8 0,1-2 7 15,6 3-10-15,0 0 2 0,0-1-3 16,8 3-2-16,-1 2-5 0,9 4 3 16,3 1 1-16,-8 0-5 15,-6 0 0-15,-8-5 6 0,-7-3 0 0,-6-1 3 16,3-1-5-16,-1 2 2 16,5 2 11-16,1 2-5 0,-2-1-5 15,-3 0 5-15,2-1 4 0,-3 0-4 16,-2-1-9-16,-1 0 6 0,-2-1-4 15,0 0-2-15,-4 0-1 0,0-1 1 16,2 1 1-16,-4-3-3 0,0 1-1 16,0-2 2-16,-2-1-6 0,2 1 1 15,-3-3 0-15,1-1-1 0,-1-1 2 16,1-1-2-16,-3-2 0 0,-1 0 0 16,-2-1 1-16,0 0 12 0,0-2 22 15,0-1-3-15,0-2-18 0,0-1-6 16,-2 1-1-16,-1-1 2 0,1-1-5 15,-2 2 1-15,4-2 2 0,-3 1-6 16,3-1 0-16,0 1-1 0,3-2-1 16,3-1-2-16,-1-1 0 0,1-1 3 15,2 0-1-15,3-2 1 0,0 2-1 16,2-1 1-16,1 2-1 0,-1-1 1 16,1-1 0-16,0 2 1 0,3-1-1 15,1 1 3-15,1 0-3 0,1 0 0 16,-2 1-1-16,4-1 1 0,0 0 0 15,2 0 0-15,1-1 0 0,-1 2 0 16,4-3 0-16,-1 0 1 0,1 1-1 16,2 0 0-16,-4-2-1 15,2 1 1-15,1 1 0 0,-1-2 0 16,2-1 0-16,2-2 0 0,3-3 0 16,7-4 1-16,6-5 1 0,-1 0-2 15,-4 1 1-15,-5 2-1 0,-10 7 0 16,-3 1 3-16,4 0-4 0,-4 3 1 15,0 0 0-15,2 0 0 0,-3-1 0 16,6-5 4-16,14-7-4 0,2-3-1 16,3 1 1-16,-5 0 0 0,-3 2 2 15,-5 2-2-15,-1-2 0 16,-5 5-1-16,-3 2 1 0,-8 5 3 16,3 1-3-16,8-8 0 0,-3 1-1 15,6-2 0-15,-3-1 1 0,-3 5-1 16,3-3 1-16,0 0 0 0,0 0 0 15,0 0 1-15,0 0-2 0,-2-1 2 16,1-1-2-16,1 2 2 0,0-1 0 16,0 1-1-16,0-1 0 0,-1 2 0 15,-1 0 1-15,-1 3-2 0,-2-1 1 16,2-1 0-16,0 1-1 0,1 0 2 16,-1-1 0-16,3-1-1 0,0 0 0 15,3-1 0-15,-1-3 0 16,4-2 2-16,7-5-2 0,6-4 1 15,0-1 0-15,-5 5 2 0,-4 3-3 16,-10 6-2-16,-3 5 2 0,4-4 0 16,4-3 5-16,6-2-5 0,3-1-1 15,-9 6 0-15,-10 6-1 0,-7 2 2 16,2 2 0-16,4-3-1 0,4-3 1 16,2 1 1-16,0-3-1 0,0 3-1 15,-4 1 1-15,-1 0 0 0,-1 3 2 16,-1-1-2-16,-1 2 1 0,-4 0 0 15,2 0-1-15,-2 4 0 0,1-2 0 16,-2 2 0-16,-3 3-3 0,-2 2-7 16,-2 3-30-16,0 0-25 0,-2 3-32 15,3 7-52-15,0 11-44 0,0-4-150 16</inkml:trace>
  <inkml:trace contextRef="#ctx0" brushRef="#br0">24683 951 541 0,'0'0'111'16,"10"34"-91"-16,-1 2-20 0,6 17 50 16,3 20 7-16,4 15-7 0,-1 5-9 15,-1 4-14-15,-1-6-2 0,-1 1 2 16,2 5 7-16,-1 5 1 0,-2 6-17 16,3 4 11-16,-2 1-6 0,1 3-18 15,0 3 7-15,-2 0 15 0,0 3-9 16,0 3 7-16,0 1-11 0,-1 5 11 15,0-1-5-15,0 5-10 0,1 0-2 16,1-1 5-16,-3 3 5 0,2-3-11 16,-1 1 6-16,1-2-5 0,0-1 4 15,1-1 4-15,-3-4-10 0,2-2-6 16,0-1 6-16,2-4-5 0,3-5-1 16,2-8 0-16,3-7 0 0,3-10 3 15,3-12-3-15,3-14 0 0,-2-12-17 16,-3-13-17-16,-6-11-30 0,-8-10-55 15,-6-11-51-15,-5-22-97 0,-3-5-176 16</inkml:trace>
  <inkml:trace contextRef="#ctx0" brushRef="#br0">23436 1901 1279 0,'10'-59'0'0,"15"-12"-48"15,14-5 48-15,17 3 31 0,5 2 17 16,9-5-34-16,6-10-8 0,1-4 18 16,4 1-23-16,0 0 2 0,2 3 4 15,0-1-5-15,-1 1 4 0,4-2-5 16,-2 3 6-16,1 2 13 0,0 5-18 16,-9 6 1-16,-4 10-6 0,-9 12 1 15,-11 11 2-15,-10 17 17 0,-10 13 1 16,-11 9-14-16,-6 3 8 0,-2 11-10 15,5 13 0-15,3 17 7 16,2 20-8-16,4 12 9 0,2 7 4 16,5 5-4-16,8 1-4 0,7 7-2 15,12 4-4-15,6 5 0 0,11 6 2 16,7 6-2-16,1-3-35 0,5-6-20 16,-3-9-56-16,-6-4-47 0,-14-10-137 15,-21-21-87-15,-15-22-94 0</inkml:trace>
  <inkml:trace contextRef="#ctx0" brushRef="#br0">20509 3637 996 0,'-5'-9'0'0,"5"1"0"16,8 0 1-16,17-1 0 0,22-1 42 16,26-1-13-16,15 3-7 0,11 2-15 15,6 4 20-15,4-3-12 0,11 3-11 16,11-4 4-16,14-1-1 0,15 0 1 16,13-1 3-16,18-5-10 0,15 0 8 15,12-3-3-15,18 0-1 0,12 0 4 16,13 0-3-16,10 2 1 0,6 1 0 15,5 0 0-15,0 5 10 16,1 1-13-16,-6 3 15 0,-3 2-8 16,-7 0 6-16,-6 2-13 0,-9 0 28 15,-12 6-19-15,-8-1-9 0,-16 2 3 16,-9-2-5-16,-14 3-3 0,-20 1 0 16,-18-2-18-16,-23 2-27 0,-21-2-44 15,-17-5-37-15,-13-2-71 0,-17-7-95 16,-23-2-25-16</inkml:trace>
  <inkml:trace contextRef="#ctx0" brushRef="#br0">27919 2832 1236 0,'0'0'0'15,"37"-15"-29"-15,-3 11 29 0,12 8 24 16,11 13-12-16,0 9 6 0,-5 10 1 16,-9 6-6-16,-11 2 4 0,-4 7-4 15,-6 5-5-15,-9 1-4 0,-7 5 1 16,-6 3-5-16,-10-1-3 0,-14-1 2 16,-12 0-2-16,-19-3 3 0,-19-3-3 15,-21-3-40-15,-17-4-34 0,-15-3-30 16,-13-5-69-16,30-12-88 0,13-14-220 15</inkml:trace>
  <inkml:trace contextRef="#ctx0" brushRef="#br0">23081 3555 1201 0,'0'0'0'0,"-4"-25"9"0,0 8 19 16,-1-1 24-16,0 0-7 0,0 1-28 15,-4-2-8-15,0 3-5 0,-2-3-1 16,-2 0 2-16,0-1-4 0,-1-2 5 15,1-1-6-15,2-4 2 0,0-2 2 16,2-9-1-16,2-8-2 0,1-11-1 16,0-5-1-16,3 0 1 0,-1 5 0 15,0 6 4-15,-1-1-2 0,0 6 2 16,-1-1-2-16,-2-1 0 0,2 4-2 16,-2 0 0-16,1 3-1 0,0 2 0 15,2 2 1-15,-1 4 4 16,2 4-4-16,1 6 0 0,0 7-1 15,0 0 3-15,1 1-2 0,-3-2 0 16,2 1 0-16,0 4 0 0,2 1 0 16,1 4 0-16,0 1-2 0,3 1-23 15,3 2 9-15,2 0 16 0,2 1 1 16,1 2-1-16,3 0 1 0,0 2 1 16,3 2-2-16,1 1 1 0,4-1-2 15,3 1 3-15,9 1-4 0,13 2 4 16,16 1-2-16,9 1 4 0,5-2-4 15,5-2 0-15,2-5-2 0,7 0-1 16,7-1-2-16,5-2 5 0,4-5 9 16,5-1-6-16,4 0-2 0,3-2 3 15,-1 3-2-15,-2-2-2 0,0-1 1 16,-3 1 6-16,0-1-6 0,-6 0 8 16,-5 1-4-16,-7 2 1 0,-6 1 2 15,-7 4 2-15,-6-2 2 0,-11 3-4 16,-10 1-8-16,-6 0 2 0,-5 0-1 15,-4 0-1-15,-3 0 0 0,1 0 0 16,1 0 1-16,3-1-1 0,-1-4 1 16,5 0 0-16,-2 0 1 0,0 0-1 15,-3-2-1-15,-5 3-6 16,-8 0 6-16,-7-1 3 0,-9 3 3 16,-2 2 0-16,-1-1 1 0,-3-1 5 15,1 2-11-15,-3-2 3 0,-2 2-2 16,0 0-4-16,-1 0 4 0,2 2-2 15,0 1 0-15,0-1 2 0,1 3-1 16,0 1-1-16,1-1 0 0,1 2 2 16,1 1-2-16,0 1 0 0,0 2-1 15,2 1 2-15,0 4-1 0,-1 0 4 16,1 5 0-16,-1 1 1 0,1 6 2 16,0 9 5-16,1 9-8 0,3 11 5 15,1 4-7-15,-2 2 2 16,0 0-1-16,-1-2 2 0,1 1-3 15,1 6 1-15,1-1-2 0,-1-2-1 16,0-1-1-16,4-4 0 0,0-2-1 16,5-1 0-16,5 0 1 0,3 3-42 15,1-5-57-15,-8-12-128 0,-7-17-264 16</inkml:trace>
  <inkml:trace contextRef="#ctx0" brushRef="#br0">29241 2839 68 0,'-10'-11'290'0,"-2"2"-240"16,0-4-41-16,-1 1 62 0,4-1-34 16,-2 1 18-16,2 0 8 15,2 3-21-15,1 2-17 0,0 0-4 16,2 3-3-16,1 1-12 0,1 0-4 15,1 0 1-15,0 3-3 0,0-1 0 16,1 1-4-16,0 0-15 0,0 2-14 16,-1 2 20-16,-1 0 1 0,0 1-2 15,-1 4-1-15,0 0-1 0,2 1 6 16,-1 2 2-16,2 1-15 0,2-1-10 16,4 2-13-16,2 0-20 0,6 3-2 15,8 2-4-15,-1-2-6 0,-1-4-59 16</inkml:trace>
  <inkml:trace contextRef="#ctx0" brushRef="#br0">4767 612 815 0,'0'0'35'0,"-46"-21"-33"15,32 21 39-15,-5 5 2 0,-1 8-14 16,-6 17-17-16,-3 23-1 0,-3 27-5 15,1 14 2-15,3 7-5 0,2 2-2 16,6-2 4-16,1 12-1 0,1 9 2 16,4 6 0-16,0 7 0 0,6 4-5 15,1 10 21-15,3 7 0 0,4 9 5 16,1 3-4-16,4 6 5 0,3 4-13 16,0 2 4-16,3 5-7 0,-1 1 11 15,2-5 7-15,0-1-13 0,-2-5 9 16,0-3-9-16,2-2-3 15,-3-2-6-15,0-3 9 0,-2-7-1 16,-2-4-16-16,-2-9 4 0,1-10 1 16,-1-8-4-16,1-9-1 0,-4-10 0 15,0-9 1-15,-4-11-1 0,-1-9-19 16,2-16-11-16,1-12-8 0,2-15-37 16,5-14-44-16,3-9-11 0,0-19-96 15,-1-6-156-15</inkml:trace>
  <inkml:trace contextRef="#ctx0" brushRef="#br0">3613 1030 1096 0,'29'-39'0'0,"20"-8"-9"0,7 5 9 16,4-8 5-16,13-7-5 0,-6 6-17 15,-3 1-28-15,-4 3 20 0,-7 5 25 16,-6 7 7-16,-4 7-7 0,-4 6 3 16,-3 5 25-16,1 5 13 0,6 4-1 15,2 3-8-15,6 5-8 0,5 7 5 16,2 11 1-16,4 12-7 0,1 13-1 15,1 8-1-15,0 12-2 0,1 9-2 16,0 8-2-16,1 5-11 0,5 7-4 16,6 4-10-16,7 10 7 0,6 6 3 15,11 0-39-15,8 2-51 0,-1-13-62 16,-24-28-163-16,-20-23-357 0</inkml:trace>
  <inkml:trace contextRef="#ctx0" brushRef="#br0">9114 2862 1363 0,'0'0'0'16,"0"0"-74"-16,31 58 74 0,-9 0 19 16,-6 12 19-16,-9 9-25 0,-13 3 1 15,-17-2-2-15,-13 7-6 0,-15 3-4 16,-21 6-1-16,-17 11 5 0,-21 9-6 15,-18 11 0-15,-13 5-65 0,-16 6-55 16,36-34-83-16,13-22-269 0</inkml:trace>
  <inkml:trace contextRef="#ctx0" brushRef="#br0">1156 3342 769 0,'0'0'52'0,"0"0"42"15,0 0-31-15,0 0-10 0,0 0-28 16,0 0-14-16,0 0-11 0,6-11 7 16,23 17-7-16,12 1 0 0,19 0 3 15,6 4 0-15,3-2-3 0,-3 0 1 16,-6 2 5-16,3 0-5 0,3 3 0 16,2-2 3-16,10 4-2 0,4 2-1 15,5-3 0-15,6-1 19 0,3 0 2 16,10-3 10-16,6-3-1 0,5-2-3 15,6-2 1-15,4 0-1 0,4-1-17 16,5 1-9-16,3-1 2 0,2 0-3 16,2-1 2-16,1 0 3 0,1 2-4 15,2-2 1-15,1 3-3 16,3-4 0-16,3 0 0 0,4 1 0 16,5-2 5-16,1-2-4 0,3 0-1 15,1-3 12-15,-2 3-3 0,3 1-7 16,-5 1 2-16,-4 0 11 0,-6 3-8 15,-8 3 1-15,-2 1 3 0,-5 0-2 16,0-1-6-16,-1 0 2 0,0-3-1 16,0 0 10-16,1-3-14 0,-3-3 3 15,-4-3-3-15,-3 0 7 0,-4-3-7 16,-3 0-9-16,-7-2 9 0,-3 0 1 16,-9 1 11-16,-3 0-12 15,-10 2-6-15,-7 1 4 0,-9 0 4 16,-11 3-1-16,-7 4-1 0,-9 0-1 15,-8 7-47-15,-11 0-45 0,-5 2-72 16,-10-3-177-16,-5-3-242 0</inkml:trace>
  <inkml:trace contextRef="#ctx0" brushRef="#br0">2126 3695 888 0,'0'0'8'15,"0"0"12"-15,0 0 26 0,0 0-37 16,0 0-7-16,0 0-1 0,30-11 1 16,-14 6 6-16,2-2-4 0,3-1 3 15,3-1 6-15,3-2 2 0,2-2-4 16,1-1 22-16,7-4 0 0,5-6 6 16,11-5 1-16,1 0-6 0,0-2-4 15,-1 0 1-15,-1-2-10 0,4-2 5 16,4-3-7-16,4-2-2 0,1-2-2 15,3-1-8-15,2-1 2 0,1-3 1 0,3 2-6 0,-3-1 6 0,-2-1-5 16,1 0-1-16,-1 0-2 0,0-1 2 16,0 2 2-16,-4 2 1 0,-3 1-2 15,4 0 5-15,-3 2-9 0,0-1 1 32,4 1-2-32,1-2 5 0,1 2-4 15,3-3-1-15,-1-3 0 0,-1 4 0 0,0 0-1 0,2-3 3 16,0 3-2-16,0 0 1 0,0-3-1 15,-1 1 0-15,-2-2-1 0,2 3 5 32,-3 0-2-32,-4 1-2 0,0 1-1 15,0 0 1-15,-2 2 0 0,-1 0 2 16,-2 2-1-16,-2 3 1 0,-3 2-2 16,-5 2 0-16,0 1 1 0,-5 1-1 15,0 1 0-15,-5 1-2 0,-3 3 1 16,-10 6 1-16,-5 4 1 0,-8 4 0 15,-2 2-1-15,1 0 3 0,-2-1-3 0,-2 1 0 0,-2 2 6 16,-4 3-6-16,-2-1-1 0,0 2-3 16,-4-1 3-16,2-1-6 0,-2 2 7 15,3 1 3-15,0 0-1 0,0 0 6 32,1 0-3-32,0 1-4 0,0 0-1 15,0 0 0-15,0 0 2 0,0 0-2 16,0 0 0-16,0 0 0 0,0 0-3 0,-1 0-5 0,1 0 0 0,0 0 3 15,0 0 2-15,0 0-3 0,0 2 6 32,0 0-5-32,0 2-3 0,0 1-1 15,0 0 6-15,0 2-7 0,-1 3 10 0,-1 1 2 0,-1 3 0 16,-1 2 9-16,-2 3-8 0,-2 2 3 16,0 2 0-16,0 3-5 0,0 1 0 31,-2-1-1-31,1 4 11 0,-1 1-10 15,-5 6 3-15,0 10 0 0,-7 10-4 0,1 2 3 0,2 0-2 0,-1-5 3 16,2-6 1-16,3 1-3 0,-1-2-1 16,4 0 0-16,2-4 7 0,0-1-7 31,3 4 0-31,-1 1 0 0,1 2 1 16,-2-1-1-16,4 1 4 0,-2-1-3 15,-1 1 2-15,-2-1 1 0,0 2-4 0,0 2 0 0,-3-4 1 0,0 0-2 16,2 1 2-16,-1-2-1 0,1-1-1 31,0 0 0-31,1-5 3 0,2-1-3 0,0-2 2 0,-2 0-1 0,1-1-1 16,1-1 1-16,-1-1-1 0,0-1 0 15,0-1 0-15,1-6 0 0,0-2 5 16,3-7-5-16,-2 0 3 0,-1 3 5 16,-3 6-1-16,2-1 1 0,-1 0-6 15,-1-2 1-15,3-2-3 0,1-1 1 16,1-1-1-16,-1-2 1 0,2-2-1 15,1 0 0-15,0-3 0 0,1-2 0 16,1 0 0-16,1-4-1 0,-1 0 2 16,2-2-1-16,0-3 0 15,-1 1 3-15,1-1 5 0,-1-1-2 16,1 0 1-16,-1-1 2 0,1 0-5 31,-1 0 2-31,1 0 3 0,0 0-3 16,0 0 0-16,-1 0-6 0,1 0 1 15,-1 0-2-15,1-1-10 0,0 0-26 0,0 1-29 0,0 0-32 0,3-4-37 16,0 3-99-16,-1-3-235 0</inkml:trace>
  <inkml:trace contextRef="#ctx0" brushRef="#br0">5794 764 628 0,'-34'-33'14'0,"-1"-4"-5"15,1-2 41-15,-3 1-3 0,-12 1-24 16,-8 2 6-16,-10 3-16 0,-11 4-2 16,-10 3 8-16,-9 4-9 0,-4 5 9 15,-4 2-9-15,-5 2 11 0,-5 4 2 16,-1 0-3-16,-1 1-4 0,2 0-1 15,-3 3-9-15,-2 3 5 0,-8 1 7 16,-1 0-1-16,-5 9-4 0,-6 2-12 16,1 6 23-16,-5 6-10 0,-1 5 6 15,1 6-19-15,-1 8 6 0,-2 6 1 16,-2 8 7-16,3 5-8 0,-2 6 1 16,4 2-1-16,1 2-7 0,5 0 6 15,4 4-6-15,3 2 1 0,3 15 4 16,3 13-4-16,8 7-1 0,8 9-3 15,7 5 2-15,5 7 2 0,-1 15-2 16,5 6-1-16,-2 5 2 0,5 0 9 16,8 5 4-16,-1 8 0 0,11 5-13 15,9 7 0-15,5 5 2 0,15 0 5 16,11 4-2-16,16 0-3 0,19-5 0 16,20-6-2-16,16-2 0 15,13-3 1-15,8-4-1 0,7-2 0 16,12-4 0-16,4-10 0 0,10-5-10 15,12-6 10-15,7-10 2 0,9-11-2 16,9-9-18-16,17-14 18 0,8-10 2 16,11-13 9-16,12-10-11 0,-2-12-4 15,10-13 4-15,5-9 4 0,7-14 18 16,9-10 4-16,5-11 1 0,4-5-10 16,5-11 25-16,2-6-19 0,11-10-6 15,3-8 3-15,3-10-5 0,8-7-4 16,-2-7-10-16,7-5 3 15,-4-6 1-15,-2-2 5 0,-2-2-8 16,-11-4-4-16,-2-2 5 0,-8-1-3 16,-7-3 3-16,-3-1-1 0,-9-7-2 15,-5-4 3-15,-4-8-3 0,-13-1 1 16,-7-5-1-16,-8-5 1 0,-14-6 2 16,-10-6-2-16,-11-3-1 0,-12-5 3 15,-12-1 2-15,-11-4 9 0,-12-2-1 16,-16-3 8-16,-13-2-5 0,-12 4 0 15,-12-8 3-15,-12 3-18 0,-14-1 7 16,-12 2-6-16,-18 0 1 0,-16 2-4 16,-14 4 3-16,-21 1-4 15,-12 3-9-15,-16 6-15 0,-11 5 3 16,-5 6 8-16,-12 3 9 0,-9 7 5 16,-8 2-1-16,-9 12-9 0,-10 13 5 15,-12 13 3-15,-9 6 1 0,-16 8-8 16,-12 9 1-16,-14 10 5 0,-16 12-2 15,-11 15 6-15,-15 15-10 0,-6 15 5 16,-8 24 0-16,-3 15 1 0,1 19 3 16,9 13 1-16,14 14 1 0,15 16-1 15,30 15 1-15,24 4-3 0,26 2 3 16,37-6-5-16,28-6-61 0,32-1-49 16,23-5-49-16,22-32-175 0,12-19-141 15</inkml:trace>
  <inkml:trace contextRef="#ctx0" brushRef="#br0">24031 2832 413 0,'0'0'15'0,"0"0"-15"0,-32-37 0 16,23 24-66-16,5 7-65 0,4 1-100 15</inkml:trace>
  <inkml:trace contextRef="#ctx0" brushRef="#br0">24673 3211 345 0,'-44'-17'102'0,"-7"-2"-102"16,12 10-91-16,10 2-98 0</inkml:trace>
  <inkml:trace contextRef="#ctx0" brushRef="#br0">2989 3285 73 0,'-19'2'163'0,"-2"4"-125"16,-1-3 3-16,2 4-31 0,9-1-8 16,8-2-2-16,14-5-105 0,6-5-39 15</inkml:trace>
  <inkml:trace contextRef="#ctx0" brushRef="#br0">3030 3288 59 0,'0'0'0'16,"0"0"-50"-16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6FAEAF1-3402-2C43-8780-73A7BEF30742}" type="datetimeFigureOut">
              <a:rPr lang="en-US" smtClean="0"/>
              <a:t>10/19/2021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7C882D1-02DD-0B47-8793-5C17BFAFE0A5}" type="slidenum">
              <a:rPr lang="en-US" smtClean="0"/>
              <a:t>‹#›</a:t>
            </a:fld>
            <a:endParaRPr lang="en-US"/>
          </a:p>
        </p:txBody>
      </p:sp>
    </p:spTree>
    <p:extLst>
      <p:ext uri="{BB962C8B-B14F-4D97-AF65-F5344CB8AC3E}">
        <p14:creationId xmlns:p14="http://schemas.microsoft.com/office/powerpoint/2010/main" val="36081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7D1FB-CD6B-4A3B-A7D1-9689281D6E92}" type="slidenum">
              <a:rPr lang="en-US" smtClean="0"/>
              <a:pPr/>
              <a:t>8</a:t>
            </a:fld>
            <a:endParaRPr lang="en-US"/>
          </a:p>
        </p:txBody>
      </p:sp>
    </p:spTree>
    <p:extLst>
      <p:ext uri="{BB962C8B-B14F-4D97-AF65-F5344CB8AC3E}">
        <p14:creationId xmlns:p14="http://schemas.microsoft.com/office/powerpoint/2010/main" val="195142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7D1FB-CD6B-4A3B-A7D1-9689281D6E92}" type="slidenum">
              <a:rPr lang="en-US" smtClean="0"/>
              <a:pPr/>
              <a:t>10</a:t>
            </a:fld>
            <a:endParaRPr lang="en-US"/>
          </a:p>
        </p:txBody>
      </p:sp>
    </p:spTree>
    <p:extLst>
      <p:ext uri="{BB962C8B-B14F-4D97-AF65-F5344CB8AC3E}">
        <p14:creationId xmlns:p14="http://schemas.microsoft.com/office/powerpoint/2010/main" val="147885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-&gt;</a:t>
            </a:r>
            <a:r>
              <a:rPr lang="en-US" baseline="0" dirty="0"/>
              <a:t> value is much smaller</a:t>
            </a:r>
          </a:p>
          <a:p>
            <a:r>
              <a:rPr lang="en-US" baseline="0" dirty="0"/>
              <a:t>-&gt; concentrated.</a:t>
            </a:r>
            <a:endParaRPr lang="en-US" dirty="0"/>
          </a:p>
        </p:txBody>
      </p:sp>
      <p:sp>
        <p:nvSpPr>
          <p:cNvPr id="4" name="Slide Number Placeholder 3"/>
          <p:cNvSpPr>
            <a:spLocks noGrp="1"/>
          </p:cNvSpPr>
          <p:nvPr>
            <p:ph type="sldNum" sz="quarter" idx="10"/>
          </p:nvPr>
        </p:nvSpPr>
        <p:spPr/>
        <p:txBody>
          <a:bodyPr/>
          <a:lstStyle/>
          <a:p>
            <a:fld id="{94F7D1FB-CD6B-4A3B-A7D1-9689281D6E92}" type="slidenum">
              <a:rPr lang="en-US" smtClean="0"/>
              <a:pPr/>
              <a:t>12</a:t>
            </a:fld>
            <a:endParaRPr lang="en-US"/>
          </a:p>
        </p:txBody>
      </p:sp>
    </p:spTree>
    <p:extLst>
      <p:ext uri="{BB962C8B-B14F-4D97-AF65-F5344CB8AC3E}">
        <p14:creationId xmlns:p14="http://schemas.microsoft.com/office/powerpoint/2010/main" val="100027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7D1FB-CD6B-4A3B-A7D1-9689281D6E92}" type="slidenum">
              <a:rPr lang="en-US" smtClean="0"/>
              <a:pPr/>
              <a:t>13</a:t>
            </a:fld>
            <a:endParaRPr lang="en-US"/>
          </a:p>
        </p:txBody>
      </p:sp>
    </p:spTree>
    <p:extLst>
      <p:ext uri="{BB962C8B-B14F-4D97-AF65-F5344CB8AC3E}">
        <p14:creationId xmlns:p14="http://schemas.microsoft.com/office/powerpoint/2010/main" val="209656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Concretization: </a:t>
                </a:r>
                <a:r>
                  <a:rPr lang="en-US" sz="1200" i="0" smtClean="0">
                    <a:latin typeface="Cambria Math" charset="0"/>
                    <a:ea typeface="Cambria Math" charset="0"/>
                    <a:cs typeface="Cambria Math" charset="0"/>
                  </a:rPr>
                  <a:t>𝛾</a:t>
                </a:r>
                <a:r>
                  <a:rPr lang="en-US" sz="1200" b="0" i="0" smtClean="0">
                    <a:latin typeface="Cambria Math"/>
                    <a:ea typeface="Cambria Math" charset="0"/>
                  </a:rPr>
                  <a:t>(</a:t>
                </a:r>
                <a:r>
                  <a:rPr lang="en-US" sz="1200" b="0" i="0" smtClean="0">
                    <a:latin typeface="Cambria Math" charset="0"/>
                    <a:ea typeface="Cambria Math" charset="0"/>
                    <a:cs typeface="Cambria Math" charset="0"/>
                  </a:rPr>
                  <a:t>𝜑</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𝑛</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a:t>
                </a:r>
                <a:r>
                  <a:rPr lang="en-US" sz="1200" b="0" i="0" smtClean="0">
                    <a:latin typeface="Cambria Math"/>
                    <a:ea typeface="Cambria Math" charset="0"/>
                  </a:rPr>
                  <a:t>{(</a:t>
                </a:r>
                <a:r>
                  <a:rPr lang="en-US" sz="1200" b="0" i="0" smtClean="0">
                    <a:latin typeface="Cambria Math" charset="0"/>
                    <a:ea typeface="Cambria Math" charset="0"/>
                    <a:cs typeface="Cambria Math" charset="0"/>
                  </a:rPr>
                  <a:t>𝑥</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0</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𝑒</a:t>
                </a:r>
                <a:r>
                  <a:rPr lang="en-US" sz="1200" b="0" i="0" smtClean="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𝑥</a:t>
                </a:r>
                <a:r>
                  <a:rPr lang="en-US" sz="1200" i="0">
                    <a:latin typeface="Cambria Math"/>
                    <a:ea typeface="Cambria Math" charset="0"/>
                    <a:cs typeface="Cambria Math" charset="0"/>
                  </a:rPr>
                  <a:t>_</a:t>
                </a:r>
                <a:r>
                  <a:rPr lang="en-US" sz="1200" b="0" i="0" smtClean="0">
                    <a:latin typeface="Cambria Math" charset="0"/>
                    <a:ea typeface="Cambria Math" charset="0"/>
                    <a:cs typeface="Cambria Math" charset="0"/>
                  </a:rPr>
                  <a:t>9</a:t>
                </a:r>
                <a:r>
                  <a:rPr lang="en-US" sz="1200" b="0" i="0">
                    <a:latin typeface="Cambria Math"/>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b="0" i="0" smtClean="0">
                    <a:latin typeface="Cambria Math"/>
                    <a:ea typeface="Cambria Math" charset="0"/>
                    <a:cs typeface="Cambria Math" charset="0"/>
                  </a:rPr>
                  <a:t>┤|</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a:t>
                </a:r>
                <a:r>
                  <a:rPr lang="en-US" sz="1200" i="0" smtClean="0">
                    <a:latin typeface="Cambria Math" charset="0"/>
                    <a:ea typeface="Cambria Math" charset="0"/>
                    <a:cs typeface="Cambria Math" charset="0"/>
                  </a:rPr>
                  <a:t>∈</a:t>
                </a:r>
                <a:r>
                  <a:rPr lang="en-US" sz="1200" i="0" smtClean="0">
                    <a:latin typeface="Cambria Math"/>
                    <a:ea typeface="Cambria Math" charset="0"/>
                  </a:rPr>
                  <a:t>〖</a:t>
                </a:r>
                <a:r>
                  <a:rPr lang="en-US" sz="1200" i="0">
                    <a:latin typeface="Cambria Math" charset="0"/>
                    <a:ea typeface="Cambria Math" charset="0"/>
                    <a:cs typeface="Cambria Math" charset="0"/>
                  </a:rPr>
                  <a:t>[0,1]</a:t>
                </a:r>
                <a:r>
                  <a:rPr lang="en-US" sz="1200" i="0" smtClean="0">
                    <a:latin typeface="Cambria Math"/>
                    <a:ea typeface="Cambria Math" charset="0"/>
                    <a:cs typeface="Cambria Math" charset="0"/>
                  </a:rPr>
                  <a:t>〗^</a:t>
                </a:r>
                <a:r>
                  <a:rPr lang="en-US" sz="1200" b="0" i="0" smtClean="0">
                    <a:latin typeface="Cambria Math" charset="0"/>
                    <a:ea typeface="Cambria Math" charset="0"/>
                    <a:cs typeface="Cambria Math" charset="0"/>
                  </a:rPr>
                  <a:t>10}</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D7C882D1-02DD-0B47-8793-5C17BFAFE0A5}" type="slidenum">
              <a:rPr lang="en-US" smtClean="0"/>
              <a:t>14</a:t>
            </a:fld>
            <a:endParaRPr lang="en-US"/>
          </a:p>
        </p:txBody>
      </p:sp>
    </p:spTree>
    <p:extLst>
      <p:ext uri="{BB962C8B-B14F-4D97-AF65-F5344CB8AC3E}">
        <p14:creationId xmlns:p14="http://schemas.microsoft.com/office/powerpoint/2010/main" val="1338429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Concretization: </a:t>
                </a:r>
                <a:r>
                  <a:rPr lang="en-US" sz="1200" i="0" smtClean="0">
                    <a:latin typeface="Cambria Math" charset="0"/>
                    <a:ea typeface="Cambria Math" charset="0"/>
                    <a:cs typeface="Cambria Math" charset="0"/>
                  </a:rPr>
                  <a:t>𝛾</a:t>
                </a:r>
                <a:r>
                  <a:rPr lang="en-US" sz="1200" b="0" i="0" smtClean="0">
                    <a:latin typeface="Cambria Math"/>
                    <a:ea typeface="Cambria Math" charset="0"/>
                  </a:rPr>
                  <a:t>(</a:t>
                </a:r>
                <a:r>
                  <a:rPr lang="en-US" sz="1200" b="0" i="0" smtClean="0">
                    <a:latin typeface="Cambria Math" charset="0"/>
                    <a:ea typeface="Cambria Math" charset="0"/>
                    <a:cs typeface="Cambria Math" charset="0"/>
                  </a:rPr>
                  <a:t>𝜑</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𝑛</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a:t>
                </a:r>
                <a:r>
                  <a:rPr lang="en-US" sz="1200" b="0" i="0" smtClean="0">
                    <a:latin typeface="Cambria Math"/>
                    <a:ea typeface="Cambria Math" charset="0"/>
                  </a:rPr>
                  <a:t>{(</a:t>
                </a:r>
                <a:r>
                  <a:rPr lang="en-US" sz="1200" b="0" i="0" smtClean="0">
                    <a:latin typeface="Cambria Math" charset="0"/>
                    <a:ea typeface="Cambria Math" charset="0"/>
                    <a:cs typeface="Cambria Math" charset="0"/>
                  </a:rPr>
                  <a:t>𝑥</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0</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𝑒</a:t>
                </a:r>
                <a:r>
                  <a:rPr lang="en-US" sz="1200" b="0" i="0" smtClean="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𝑥</a:t>
                </a:r>
                <a:r>
                  <a:rPr lang="en-US" sz="1200" i="0">
                    <a:latin typeface="Cambria Math"/>
                    <a:ea typeface="Cambria Math" charset="0"/>
                    <a:cs typeface="Cambria Math" charset="0"/>
                  </a:rPr>
                  <a:t>_</a:t>
                </a:r>
                <a:r>
                  <a:rPr lang="en-US" sz="1200" b="0" i="0" smtClean="0">
                    <a:latin typeface="Cambria Math" charset="0"/>
                    <a:ea typeface="Cambria Math" charset="0"/>
                    <a:cs typeface="Cambria Math" charset="0"/>
                  </a:rPr>
                  <a:t>9</a:t>
                </a:r>
                <a:r>
                  <a:rPr lang="en-US" sz="1200" b="0" i="0">
                    <a:latin typeface="Cambria Math"/>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b="0" i="0" smtClean="0">
                    <a:latin typeface="Cambria Math"/>
                    <a:ea typeface="Cambria Math" charset="0"/>
                    <a:cs typeface="Cambria Math" charset="0"/>
                  </a:rPr>
                  <a:t>┤|</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a:t>
                </a:r>
                <a:r>
                  <a:rPr lang="en-US" sz="1200" i="0" smtClean="0">
                    <a:latin typeface="Cambria Math" charset="0"/>
                    <a:ea typeface="Cambria Math" charset="0"/>
                    <a:cs typeface="Cambria Math" charset="0"/>
                  </a:rPr>
                  <a:t>∈</a:t>
                </a:r>
                <a:r>
                  <a:rPr lang="en-US" sz="1200" i="0" smtClean="0">
                    <a:latin typeface="Cambria Math"/>
                    <a:ea typeface="Cambria Math" charset="0"/>
                  </a:rPr>
                  <a:t>〖</a:t>
                </a:r>
                <a:r>
                  <a:rPr lang="en-US" sz="1200" i="0">
                    <a:latin typeface="Cambria Math" charset="0"/>
                    <a:ea typeface="Cambria Math" charset="0"/>
                    <a:cs typeface="Cambria Math" charset="0"/>
                  </a:rPr>
                  <a:t>[0,1]</a:t>
                </a:r>
                <a:r>
                  <a:rPr lang="en-US" sz="1200" i="0" smtClean="0">
                    <a:latin typeface="Cambria Math"/>
                    <a:ea typeface="Cambria Math" charset="0"/>
                    <a:cs typeface="Cambria Math" charset="0"/>
                  </a:rPr>
                  <a:t>〗^</a:t>
                </a:r>
                <a:r>
                  <a:rPr lang="en-US" sz="1200" b="0" i="0" smtClean="0">
                    <a:latin typeface="Cambria Math" charset="0"/>
                    <a:ea typeface="Cambria Math" charset="0"/>
                    <a:cs typeface="Cambria Math" charset="0"/>
                  </a:rPr>
                  <a:t>10}</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D7C882D1-02DD-0B47-8793-5C17BFAFE0A5}" type="slidenum">
              <a:rPr lang="en-US" smtClean="0"/>
              <a:t>19</a:t>
            </a:fld>
            <a:endParaRPr lang="en-US"/>
          </a:p>
        </p:txBody>
      </p:sp>
    </p:spTree>
    <p:extLst>
      <p:ext uri="{BB962C8B-B14F-4D97-AF65-F5344CB8AC3E}">
        <p14:creationId xmlns:p14="http://schemas.microsoft.com/office/powerpoint/2010/main" val="133842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Concretization: </a:t>
                </a:r>
                <a:r>
                  <a:rPr lang="en-US" sz="1200" i="0" smtClean="0">
                    <a:latin typeface="Cambria Math" charset="0"/>
                    <a:ea typeface="Cambria Math" charset="0"/>
                    <a:cs typeface="Cambria Math" charset="0"/>
                  </a:rPr>
                  <a:t>𝛾</a:t>
                </a:r>
                <a:r>
                  <a:rPr lang="en-US" sz="1200" b="0" i="0" smtClean="0">
                    <a:latin typeface="Cambria Math"/>
                    <a:ea typeface="Cambria Math" charset="0"/>
                  </a:rPr>
                  <a:t>(</a:t>
                </a:r>
                <a:r>
                  <a:rPr lang="en-US" sz="1200" b="0" i="0" smtClean="0">
                    <a:latin typeface="Cambria Math" charset="0"/>
                    <a:ea typeface="Cambria Math" charset="0"/>
                    <a:cs typeface="Cambria Math" charset="0"/>
                  </a:rPr>
                  <a:t>𝜑</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𝑛</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a:t>
                </a:r>
                <a:r>
                  <a:rPr lang="en-US" sz="1200" b="0" i="0" smtClean="0">
                    <a:latin typeface="Cambria Math"/>
                    <a:ea typeface="Cambria Math" charset="0"/>
                  </a:rPr>
                  <a:t>{(</a:t>
                </a:r>
                <a:r>
                  <a:rPr lang="en-US" sz="1200" b="0" i="0" smtClean="0">
                    <a:latin typeface="Cambria Math" charset="0"/>
                    <a:ea typeface="Cambria Math" charset="0"/>
                    <a:cs typeface="Cambria Math" charset="0"/>
                  </a:rPr>
                  <a:t>𝑥</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0</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𝑒</a:t>
                </a:r>
                <a:r>
                  <a:rPr lang="en-US" sz="1200" b="0" i="0" smtClean="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𝑥</a:t>
                </a:r>
                <a:r>
                  <a:rPr lang="en-US" sz="1200" i="0">
                    <a:latin typeface="Cambria Math"/>
                    <a:ea typeface="Cambria Math" charset="0"/>
                    <a:cs typeface="Cambria Math" charset="0"/>
                  </a:rPr>
                  <a:t>_</a:t>
                </a:r>
                <a:r>
                  <a:rPr lang="en-US" sz="1200" b="0" i="0" smtClean="0">
                    <a:latin typeface="Cambria Math" charset="0"/>
                    <a:ea typeface="Cambria Math" charset="0"/>
                    <a:cs typeface="Cambria Math" charset="0"/>
                  </a:rPr>
                  <a:t>9</a:t>
                </a:r>
                <a:r>
                  <a:rPr lang="en-US" sz="1200" b="0" i="0">
                    <a:latin typeface="Cambria Math"/>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b="0" i="0" smtClean="0">
                    <a:latin typeface="Cambria Math"/>
                    <a:ea typeface="Cambria Math" charset="0"/>
                    <a:cs typeface="Cambria Math" charset="0"/>
                  </a:rPr>
                  <a:t>┤|</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a:t>
                </a:r>
                <a:r>
                  <a:rPr lang="en-US" sz="1200" i="0" smtClean="0">
                    <a:latin typeface="Cambria Math" charset="0"/>
                    <a:ea typeface="Cambria Math" charset="0"/>
                    <a:cs typeface="Cambria Math" charset="0"/>
                  </a:rPr>
                  <a:t>∈</a:t>
                </a:r>
                <a:r>
                  <a:rPr lang="en-US" sz="1200" i="0" smtClean="0">
                    <a:latin typeface="Cambria Math"/>
                    <a:ea typeface="Cambria Math" charset="0"/>
                  </a:rPr>
                  <a:t>〖</a:t>
                </a:r>
                <a:r>
                  <a:rPr lang="en-US" sz="1200" i="0">
                    <a:latin typeface="Cambria Math" charset="0"/>
                    <a:ea typeface="Cambria Math" charset="0"/>
                    <a:cs typeface="Cambria Math" charset="0"/>
                  </a:rPr>
                  <a:t>[0,1]</a:t>
                </a:r>
                <a:r>
                  <a:rPr lang="en-US" sz="1200" i="0" smtClean="0">
                    <a:latin typeface="Cambria Math"/>
                    <a:ea typeface="Cambria Math" charset="0"/>
                    <a:cs typeface="Cambria Math" charset="0"/>
                  </a:rPr>
                  <a:t>〗^</a:t>
                </a:r>
                <a:r>
                  <a:rPr lang="en-US" sz="1200" b="0" i="0" smtClean="0">
                    <a:latin typeface="Cambria Math" charset="0"/>
                    <a:ea typeface="Cambria Math" charset="0"/>
                    <a:cs typeface="Cambria Math" charset="0"/>
                  </a:rPr>
                  <a:t>10}</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D7C882D1-02DD-0B47-8793-5C17BFAFE0A5}" type="slidenum">
              <a:rPr lang="en-US" smtClean="0"/>
              <a:t>26</a:t>
            </a:fld>
            <a:endParaRPr lang="en-US"/>
          </a:p>
        </p:txBody>
      </p:sp>
    </p:spTree>
    <p:extLst>
      <p:ext uri="{BB962C8B-B14F-4D97-AF65-F5344CB8AC3E}">
        <p14:creationId xmlns:p14="http://schemas.microsoft.com/office/powerpoint/2010/main" val="133842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Concretization: </a:t>
                </a:r>
                <a:r>
                  <a:rPr lang="en-US" sz="1200" i="0" smtClean="0">
                    <a:latin typeface="Cambria Math" charset="0"/>
                    <a:ea typeface="Cambria Math" charset="0"/>
                    <a:cs typeface="Cambria Math" charset="0"/>
                  </a:rPr>
                  <a:t>𝛾</a:t>
                </a:r>
                <a:r>
                  <a:rPr lang="en-US" sz="1200" b="0" i="0" smtClean="0">
                    <a:latin typeface="Cambria Math"/>
                    <a:ea typeface="Cambria Math" charset="0"/>
                  </a:rPr>
                  <a:t>(</a:t>
                </a:r>
                <a:r>
                  <a:rPr lang="en-US" sz="1200" b="0" i="0" smtClean="0">
                    <a:latin typeface="Cambria Math" charset="0"/>
                    <a:ea typeface="Cambria Math" charset="0"/>
                    <a:cs typeface="Cambria Math" charset="0"/>
                  </a:rPr>
                  <a:t>𝜑</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𝑛</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a:t>
                </a:r>
                <a:r>
                  <a:rPr lang="en-US" sz="1200" b="0" i="0" smtClean="0">
                    <a:latin typeface="Cambria Math"/>
                    <a:ea typeface="Cambria Math" charset="0"/>
                  </a:rPr>
                  <a:t>{(</a:t>
                </a:r>
                <a:r>
                  <a:rPr lang="en-US" sz="1200" b="0" i="0" smtClean="0">
                    <a:latin typeface="Cambria Math" charset="0"/>
                    <a:ea typeface="Cambria Math" charset="0"/>
                    <a:cs typeface="Cambria Math" charset="0"/>
                  </a:rPr>
                  <a:t>𝑥</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0</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𝑒</a:t>
                </a:r>
                <a:r>
                  <a:rPr lang="en-US" sz="1200" b="0" i="0" smtClean="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𝑥</a:t>
                </a:r>
                <a:r>
                  <a:rPr lang="en-US" sz="1200" i="0">
                    <a:latin typeface="Cambria Math"/>
                    <a:ea typeface="Cambria Math" charset="0"/>
                    <a:cs typeface="Cambria Math" charset="0"/>
                  </a:rPr>
                  <a:t>_</a:t>
                </a:r>
                <a:r>
                  <a:rPr lang="en-US" sz="1200" b="0" i="0" smtClean="0">
                    <a:latin typeface="Cambria Math" charset="0"/>
                    <a:ea typeface="Cambria Math" charset="0"/>
                    <a:cs typeface="Cambria Math" charset="0"/>
                  </a:rPr>
                  <a:t>9</a:t>
                </a:r>
                <a:r>
                  <a:rPr lang="en-US" sz="1200" b="0" i="0">
                    <a:latin typeface="Cambria Math"/>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b="0" i="0" smtClean="0">
                    <a:latin typeface="Cambria Math"/>
                    <a:ea typeface="Cambria Math" charset="0"/>
                    <a:cs typeface="Cambria Math" charset="0"/>
                  </a:rPr>
                  <a:t>┤|</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a:t>
                </a:r>
                <a:r>
                  <a:rPr lang="en-US" sz="1200" i="0" smtClean="0">
                    <a:latin typeface="Cambria Math" charset="0"/>
                    <a:ea typeface="Cambria Math" charset="0"/>
                    <a:cs typeface="Cambria Math" charset="0"/>
                  </a:rPr>
                  <a:t>∈</a:t>
                </a:r>
                <a:r>
                  <a:rPr lang="en-US" sz="1200" i="0" smtClean="0">
                    <a:latin typeface="Cambria Math"/>
                    <a:ea typeface="Cambria Math" charset="0"/>
                  </a:rPr>
                  <a:t>〖</a:t>
                </a:r>
                <a:r>
                  <a:rPr lang="en-US" sz="1200" i="0">
                    <a:latin typeface="Cambria Math" charset="0"/>
                    <a:ea typeface="Cambria Math" charset="0"/>
                    <a:cs typeface="Cambria Math" charset="0"/>
                  </a:rPr>
                  <a:t>[0,1]</a:t>
                </a:r>
                <a:r>
                  <a:rPr lang="en-US" sz="1200" i="0" smtClean="0">
                    <a:latin typeface="Cambria Math"/>
                    <a:ea typeface="Cambria Math" charset="0"/>
                    <a:cs typeface="Cambria Math" charset="0"/>
                  </a:rPr>
                  <a:t>〗^</a:t>
                </a:r>
                <a:r>
                  <a:rPr lang="en-US" sz="1200" b="0" i="0" smtClean="0">
                    <a:latin typeface="Cambria Math" charset="0"/>
                    <a:ea typeface="Cambria Math" charset="0"/>
                    <a:cs typeface="Cambria Math" charset="0"/>
                  </a:rPr>
                  <a:t>10}</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D7C882D1-02DD-0B47-8793-5C17BFAFE0A5}" type="slidenum">
              <a:rPr lang="en-US" smtClean="0"/>
              <a:t>27</a:t>
            </a:fld>
            <a:endParaRPr lang="en-US"/>
          </a:p>
        </p:txBody>
      </p:sp>
    </p:spTree>
    <p:extLst>
      <p:ext uri="{BB962C8B-B14F-4D97-AF65-F5344CB8AC3E}">
        <p14:creationId xmlns:p14="http://schemas.microsoft.com/office/powerpoint/2010/main" val="133842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Concretization: </a:t>
                </a:r>
                <a:r>
                  <a:rPr lang="en-US" sz="1200" i="0" smtClean="0">
                    <a:latin typeface="Cambria Math" charset="0"/>
                    <a:ea typeface="Cambria Math" charset="0"/>
                    <a:cs typeface="Cambria Math" charset="0"/>
                  </a:rPr>
                  <a:t>𝛾</a:t>
                </a:r>
                <a:r>
                  <a:rPr lang="en-US" sz="1200" b="0" i="0" smtClean="0">
                    <a:latin typeface="Cambria Math"/>
                    <a:ea typeface="Cambria Math" charset="0"/>
                  </a:rPr>
                  <a:t>(</a:t>
                </a:r>
                <a:r>
                  <a:rPr lang="en-US" sz="1200" b="0" i="0" smtClean="0">
                    <a:latin typeface="Cambria Math" charset="0"/>
                    <a:ea typeface="Cambria Math" charset="0"/>
                    <a:cs typeface="Cambria Math" charset="0"/>
                  </a:rPr>
                  <a:t>𝜑</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𝑛</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a:t>
                </a:r>
                <a:r>
                  <a:rPr lang="en-US" sz="1200" b="0" i="0" smtClean="0">
                    <a:latin typeface="Cambria Math"/>
                    <a:ea typeface="Cambria Math" charset="0"/>
                  </a:rPr>
                  <a:t>{(</a:t>
                </a:r>
                <a:r>
                  <a:rPr lang="en-US" sz="1200" b="0" i="0" smtClean="0">
                    <a:latin typeface="Cambria Math" charset="0"/>
                    <a:ea typeface="Cambria Math" charset="0"/>
                    <a:cs typeface="Cambria Math" charset="0"/>
                  </a:rPr>
                  <a:t>𝑥</a:t>
                </a:r>
                <a:r>
                  <a:rPr lang="en-US" sz="1200" b="0" i="0" smtClean="0">
                    <a:latin typeface="Cambria Math"/>
                    <a:ea typeface="Cambria Math" charset="0"/>
                    <a:cs typeface="Cambria Math" charset="0"/>
                  </a:rPr>
                  <a:t>_</a:t>
                </a:r>
                <a:r>
                  <a:rPr lang="en-US" sz="1200" b="0" i="0" smtClean="0">
                    <a:latin typeface="Cambria Math" charset="0"/>
                    <a:ea typeface="Cambria Math" charset="0"/>
                    <a:cs typeface="Cambria Math" charset="0"/>
                  </a:rPr>
                  <a:t>0</a:t>
                </a:r>
                <a:r>
                  <a:rPr lang="en-US" sz="1200" b="0" i="0" smtClean="0">
                    <a:latin typeface="Cambria Math"/>
                    <a:ea typeface="Cambria Math" charset="0"/>
                    <a:cs typeface="Cambria Math" charset="0"/>
                  </a:rPr>
                  <a:t> [</a:t>
                </a:r>
                <a:r>
                  <a:rPr lang="en-US" sz="1200" b="0" i="0" smtClean="0">
                    <a:latin typeface="Cambria Math" charset="0"/>
                    <a:ea typeface="Cambria Math" charset="0"/>
                    <a:cs typeface="Cambria Math" charset="0"/>
                  </a:rPr>
                  <a:t>𝑒</a:t>
                </a:r>
                <a:r>
                  <a:rPr lang="en-US" sz="1200" b="0" i="0" smtClean="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𝑥</a:t>
                </a:r>
                <a:r>
                  <a:rPr lang="en-US" sz="1200" i="0">
                    <a:latin typeface="Cambria Math"/>
                    <a:ea typeface="Cambria Math" charset="0"/>
                    <a:cs typeface="Cambria Math" charset="0"/>
                  </a:rPr>
                  <a:t>_</a:t>
                </a:r>
                <a:r>
                  <a:rPr lang="en-US" sz="1200" b="0" i="0" smtClean="0">
                    <a:latin typeface="Cambria Math" charset="0"/>
                    <a:ea typeface="Cambria Math" charset="0"/>
                    <a:cs typeface="Cambria Math" charset="0"/>
                  </a:rPr>
                  <a:t>9</a:t>
                </a:r>
                <a:r>
                  <a:rPr lang="en-US" sz="1200" b="0" i="0">
                    <a:latin typeface="Cambria Math"/>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 ])</a:t>
                </a:r>
                <a:r>
                  <a:rPr lang="en-US" sz="1200" b="0" i="0" smtClean="0">
                    <a:latin typeface="Cambria Math" charset="0"/>
                    <a:ea typeface="Cambria Math" charset="0"/>
                    <a:cs typeface="Cambria Math" charset="0"/>
                  </a:rPr>
                  <a:t>  </a:t>
                </a:r>
                <a:r>
                  <a:rPr lang="en-US" sz="1200" b="0" i="0" smtClean="0">
                    <a:latin typeface="Cambria Math"/>
                    <a:ea typeface="Cambria Math" charset="0"/>
                    <a:cs typeface="Cambria Math" charset="0"/>
                  </a:rPr>
                  <a:t>┤|</a:t>
                </a:r>
                <a:r>
                  <a:rPr lang="en-US" sz="1200" b="0" i="0" smtClean="0">
                    <a:latin typeface="Cambria Math" charset="0"/>
                    <a:ea typeface="Cambria Math" charset="0"/>
                    <a:cs typeface="Cambria Math" charset="0"/>
                  </a:rPr>
                  <a:t>  </a:t>
                </a:r>
                <a:r>
                  <a:rPr lang="en-US" sz="1200" i="0">
                    <a:latin typeface="Cambria Math" charset="0"/>
                    <a:ea typeface="Cambria Math" charset="0"/>
                    <a:cs typeface="Cambria Math" charset="0"/>
                  </a:rPr>
                  <a:t>𝑒</a:t>
                </a:r>
                <a:r>
                  <a:rPr lang="en-US" sz="1200" i="0">
                    <a:latin typeface="Cambria Math"/>
                    <a:ea typeface="Cambria Math" charset="0"/>
                    <a:cs typeface="Cambria Math" charset="0"/>
                  </a:rPr>
                  <a:t> ⃗</a:t>
                </a:r>
                <a:r>
                  <a:rPr lang="en-US" sz="1200" i="0" smtClean="0">
                    <a:latin typeface="Cambria Math" charset="0"/>
                    <a:ea typeface="Cambria Math" charset="0"/>
                    <a:cs typeface="Cambria Math" charset="0"/>
                  </a:rPr>
                  <a:t>∈</a:t>
                </a:r>
                <a:r>
                  <a:rPr lang="en-US" sz="1200" i="0" smtClean="0">
                    <a:latin typeface="Cambria Math"/>
                    <a:ea typeface="Cambria Math" charset="0"/>
                  </a:rPr>
                  <a:t>〖</a:t>
                </a:r>
                <a:r>
                  <a:rPr lang="en-US" sz="1200" i="0">
                    <a:latin typeface="Cambria Math" charset="0"/>
                    <a:ea typeface="Cambria Math" charset="0"/>
                    <a:cs typeface="Cambria Math" charset="0"/>
                  </a:rPr>
                  <a:t>[0,1]</a:t>
                </a:r>
                <a:r>
                  <a:rPr lang="en-US" sz="1200" i="0" smtClean="0">
                    <a:latin typeface="Cambria Math"/>
                    <a:ea typeface="Cambria Math" charset="0"/>
                    <a:cs typeface="Cambria Math" charset="0"/>
                  </a:rPr>
                  <a:t>〗^</a:t>
                </a:r>
                <a:r>
                  <a:rPr lang="en-US" sz="1200" b="0" i="0" smtClean="0">
                    <a:latin typeface="Cambria Math" charset="0"/>
                    <a:ea typeface="Cambria Math" charset="0"/>
                    <a:cs typeface="Cambria Math" charset="0"/>
                  </a:rPr>
                  <a:t>10}</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D7C882D1-02DD-0B47-8793-5C17BFAFE0A5}" type="slidenum">
              <a:rPr lang="en-US" smtClean="0"/>
              <a:t>31</a:t>
            </a:fld>
            <a:endParaRPr lang="en-US"/>
          </a:p>
        </p:txBody>
      </p:sp>
    </p:spTree>
    <p:extLst>
      <p:ext uri="{BB962C8B-B14F-4D97-AF65-F5344CB8AC3E}">
        <p14:creationId xmlns:p14="http://schemas.microsoft.com/office/powerpoint/2010/main" val="133842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D9817-C475-4022-9D4B-56549A20E0AD}"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32549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2B7D2-4E46-4002-BC0E-4E0119F7D8CD}"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73484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7EF0-27FC-424D-8C0C-280DACA2FE22}"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425416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A5921-7373-4924-931C-CE3FDFCC59DB}"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21771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ED847-354A-40CF-A57D-1C0DE0843C12}"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12529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28AE1-2F48-4AC0-8A70-0574F6219FE4}"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198828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87A82-6E59-4E91-A280-1C6F1C351224}" type="datetime1">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10948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C6D3D-3930-400D-B44C-F65B31F8F91D}" type="datetime1">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317670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30A1B-6393-42D4-89C0-C222BD1F9EED}" type="datetime1">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21800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F8E87-2756-4A41-9E00-CEE162038A2A}"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307597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9F11C-9398-42B8-94C0-706DF67836AE}"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A3308-637C-934F-BF90-F671B30DAEBF}" type="slidenum">
              <a:rPr lang="en-US" smtClean="0"/>
              <a:t>‹#›</a:t>
            </a:fld>
            <a:endParaRPr lang="en-US"/>
          </a:p>
        </p:txBody>
      </p:sp>
    </p:spTree>
    <p:extLst>
      <p:ext uri="{BB962C8B-B14F-4D97-AF65-F5344CB8AC3E}">
        <p14:creationId xmlns:p14="http://schemas.microsoft.com/office/powerpoint/2010/main" val="14911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A552F-CA09-42E7-A2E3-CA75AC873A8E}" type="datetime1">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A3308-637C-934F-BF90-F671B30DAEBF}" type="slidenum">
              <a:rPr lang="en-US" smtClean="0"/>
              <a:t>‹#›</a:t>
            </a:fld>
            <a:endParaRPr lang="en-US"/>
          </a:p>
        </p:txBody>
      </p:sp>
    </p:spTree>
    <p:extLst>
      <p:ext uri="{BB962C8B-B14F-4D97-AF65-F5344CB8AC3E}">
        <p14:creationId xmlns:p14="http://schemas.microsoft.com/office/powerpoint/2010/main" val="337694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rxiv.org/pdf/1706.06083.pdf" TargetMode="External"/><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12.png"/><Relationship Id="rId4" Type="http://schemas.openxmlformats.org/officeDocument/2006/relationships/image" Target="../media/image1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8" Type="http://schemas.openxmlformats.org/officeDocument/2006/relationships/image" Target="../media/image19.png"/><Relationship Id="rId3" Type="http://schemas.openxmlformats.org/officeDocument/2006/relationships/image" Target="../media/image13.png"/><Relationship Id="rId7" Type="http://schemas.microsoft.com/office/2017/06/relationships/model3d" Target="../media/model3d2.glb"/><Relationship Id="rId12" Type="http://schemas.openxmlformats.org/officeDocument/2006/relationships/image" Target="../media/image17.png"/><Relationship Id="rId17" Type="http://schemas.openxmlformats.org/officeDocument/2006/relationships/image" Target="../media/image25.png"/><Relationship Id="rId2" Type="http://schemas.openxmlformats.org/officeDocument/2006/relationships/hyperlink" Target="https://files.sri.inf.ethz.ch/website/papers/icml18-diffai.pdf"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17/06/relationships/model3d" Target="../media/model3d4.glb"/><Relationship Id="rId5" Type="http://schemas.openxmlformats.org/officeDocument/2006/relationships/image" Target="../media/image7.png"/><Relationship Id="rId10" Type="http://schemas.openxmlformats.org/officeDocument/2006/relationships/image" Target="../media/image16.png"/><Relationship Id="rId4" Type="http://schemas.microsoft.com/office/2017/06/relationships/model3d" Target="../media/model3d1.glb"/><Relationship Id="rId9" Type="http://schemas.microsoft.com/office/2017/06/relationships/model3d" Target="../media/model3d3.glb"/></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18.png"/><Relationship Id="rId5" Type="http://schemas.openxmlformats.org/officeDocument/2006/relationships/image" Target="../media/image30.png"/><Relationship Id="rId10" Type="http://schemas.openxmlformats.org/officeDocument/2006/relationships/customXml" Target="../ink/ink1.xml"/><Relationship Id="rId4" Type="http://schemas.openxmlformats.org/officeDocument/2006/relationships/image" Target="../media/image20.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110.png"/><Relationship Id="rId7" Type="http://schemas.openxmlformats.org/officeDocument/2006/relationships/image" Target="../media/image38.png"/><Relationship Id="rId12" Type="http://schemas.openxmlformats.org/officeDocument/2006/relationships/image" Target="../media/image380.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7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21.png"/><Relationship Id="rId9" Type="http://schemas.openxmlformats.org/officeDocument/2006/relationships/image" Target="../media/image39.png"/><Relationship Id="rId1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2110.png"/><Relationship Id="rId7" Type="http://schemas.openxmlformats.org/officeDocument/2006/relationships/image" Target="../media/image39.png"/><Relationship Id="rId12" Type="http://schemas.openxmlformats.org/officeDocument/2006/relationships/image" Target="../media/image48.png"/><Relationship Id="rId2" Type="http://schemas.openxmlformats.org/officeDocument/2006/relationships/image" Target="../media/image23.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7.png"/><Relationship Id="rId5" Type="http://schemas.openxmlformats.org/officeDocument/2006/relationships/image" Target="../media/image450.png"/><Relationship Id="rId15" Type="http://schemas.openxmlformats.org/officeDocument/2006/relationships/image" Target="../media/image340.png"/><Relationship Id="rId10" Type="http://schemas.openxmlformats.org/officeDocument/2006/relationships/image" Target="../media/image46.png"/><Relationship Id="rId4" Type="http://schemas.openxmlformats.org/officeDocument/2006/relationships/image" Target="../media/image21.png"/><Relationship Id="rId9" Type="http://schemas.openxmlformats.org/officeDocument/2006/relationships/image" Target="../media/image380.png"/><Relationship Id="rId14" Type="http://schemas.openxmlformats.org/officeDocument/2006/relationships/image" Target="../media/image360.png"/></Relationships>
</file>

<file path=ppt/slides/_rels/slide21.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50.png"/><Relationship Id="rId3" Type="http://schemas.openxmlformats.org/officeDocument/2006/relationships/image" Target="../media/image2110.png"/><Relationship Id="rId12" Type="http://schemas.openxmlformats.org/officeDocument/2006/relationships/image" Target="../media/image52.png"/><Relationship Id="rId2" Type="http://schemas.openxmlformats.org/officeDocument/2006/relationships/image" Target="../media/image280.png"/><Relationship Id="rId16"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8.png"/><Relationship Id="rId5" Type="http://schemas.openxmlformats.org/officeDocument/2006/relationships/image" Target="../media/image37.png"/><Relationship Id="rId15" Type="http://schemas.openxmlformats.org/officeDocument/2006/relationships/image" Target="../media/image340.png"/><Relationship Id="rId10" Type="http://schemas.openxmlformats.org/officeDocument/2006/relationships/image" Target="../media/image47.png"/><Relationship Id="rId4" Type="http://schemas.openxmlformats.org/officeDocument/2006/relationships/image" Target="../media/image21.png"/><Relationship Id="rId9" Type="http://schemas.openxmlformats.org/officeDocument/2006/relationships/image" Target="../media/image390.png"/><Relationship Id="rId14" Type="http://schemas.openxmlformats.org/officeDocument/2006/relationships/image" Target="../media/image360.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37.png"/><Relationship Id="rId18"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53.png"/><Relationship Id="rId12" Type="http://schemas.openxmlformats.org/officeDocument/2006/relationships/image" Target="../media/image511.png"/><Relationship Id="rId17" Type="http://schemas.openxmlformats.org/officeDocument/2006/relationships/image" Target="../media/image450.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360.png"/><Relationship Id="rId5" Type="http://schemas.openxmlformats.org/officeDocument/2006/relationships/image" Target="../media/image48.png"/><Relationship Id="rId15" Type="http://schemas.openxmlformats.org/officeDocument/2006/relationships/image" Target="../media/image2110.png"/><Relationship Id="rId10" Type="http://schemas.openxmlformats.org/officeDocument/2006/relationships/image" Target="../media/image56.png"/><Relationship Id="rId4" Type="http://schemas.openxmlformats.org/officeDocument/2006/relationships/image" Target="../media/image47.png"/><Relationship Id="rId9" Type="http://schemas.openxmlformats.org/officeDocument/2006/relationships/image" Target="../media/image55.pn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24.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0.png"/><Relationship Id="rId21" Type="http://schemas.openxmlformats.org/officeDocument/2006/relationships/image" Target="../media/image82.png"/><Relationship Id="rId34" Type="http://schemas.openxmlformats.org/officeDocument/2006/relationships/image" Target="../media/image95.png"/><Relationship Id="rId42" Type="http://schemas.openxmlformats.org/officeDocument/2006/relationships/image" Target="../media/image103.png"/><Relationship Id="rId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png"/><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72.pn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5" Type="http://schemas.openxmlformats.org/officeDocument/2006/relationships/image" Target="../media/image35.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36" Type="http://schemas.openxmlformats.org/officeDocument/2006/relationships/image" Target="../media/image97.png"/><Relationship Id="rId10" Type="http://schemas.openxmlformats.org/officeDocument/2006/relationships/image" Target="../media/image71.png"/><Relationship Id="rId19" Type="http://schemas.openxmlformats.org/officeDocument/2006/relationships/image" Target="../media/image80.png"/><Relationship Id="rId31" Type="http://schemas.openxmlformats.org/officeDocument/2006/relationships/image" Target="../media/image88.png"/><Relationship Id="rId4" Type="http://schemas.openxmlformats.org/officeDocument/2006/relationships/image" Target="../media/image29.png"/><Relationship Id="rId9" Type="http://schemas.openxmlformats.org/officeDocument/2006/relationships/image" Target="../media/image51.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22.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104.png"/><Relationship Id="rId8" Type="http://schemas.openxmlformats.org/officeDocument/2006/relationships/image" Target="../media/image45.png"/><Relationship Id="rId3" Type="http://schemas.openxmlformats.org/officeDocument/2006/relationships/image" Target="../media/image27.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33" Type="http://schemas.openxmlformats.org/officeDocument/2006/relationships/image" Target="../media/image94.png"/><Relationship Id="rId38" Type="http://schemas.openxmlformats.org/officeDocument/2006/relationships/image" Target="../media/image99.png"/></Relationships>
</file>

<file path=ppt/slides/_rels/slide25.xml.rels><?xml version="1.0" encoding="UTF-8" standalone="yes"?>
<Relationships xmlns="http://schemas.openxmlformats.org/package/2006/relationships"><Relationship Id="rId13" Type="http://schemas.openxmlformats.org/officeDocument/2006/relationships/image" Target="../media/image117.png"/><Relationship Id="rId18" Type="http://schemas.openxmlformats.org/officeDocument/2006/relationships/image" Target="../media/image122.png"/><Relationship Id="rId26" Type="http://schemas.openxmlformats.org/officeDocument/2006/relationships/image" Target="../media/image130.png"/><Relationship Id="rId39" Type="http://schemas.openxmlformats.org/officeDocument/2006/relationships/image" Target="../media/image144.png"/><Relationship Id="rId21" Type="http://schemas.openxmlformats.org/officeDocument/2006/relationships/image" Target="../media/image125.png"/><Relationship Id="rId34" Type="http://schemas.openxmlformats.org/officeDocument/2006/relationships/image" Target="../media/image138.png"/><Relationship Id="rId42" Type="http://schemas.openxmlformats.org/officeDocument/2006/relationships/image" Target="../media/image92.png"/><Relationship Id="rId7" Type="http://schemas.openxmlformats.org/officeDocument/2006/relationships/image" Target="../media/image111.png"/><Relationship Id="rId2" Type="http://schemas.openxmlformats.org/officeDocument/2006/relationships/image" Target="../media/image106.png"/><Relationship Id="rId16" Type="http://schemas.openxmlformats.org/officeDocument/2006/relationships/image" Target="../media/image120.png"/><Relationship Id="rId20" Type="http://schemas.openxmlformats.org/officeDocument/2006/relationships/image" Target="../media/image124.png"/><Relationship Id="rId29" Type="http://schemas.openxmlformats.org/officeDocument/2006/relationships/image" Target="../media/image133.png"/><Relationship Id="rId41"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15.png"/><Relationship Id="rId24" Type="http://schemas.openxmlformats.org/officeDocument/2006/relationships/image" Target="../media/image128.png"/><Relationship Id="rId32" Type="http://schemas.openxmlformats.org/officeDocument/2006/relationships/image" Target="../media/image136.png"/><Relationship Id="rId37" Type="http://schemas.openxmlformats.org/officeDocument/2006/relationships/image" Target="../media/image142.png"/><Relationship Id="rId40" Type="http://schemas.openxmlformats.org/officeDocument/2006/relationships/image" Target="../media/image145.png"/><Relationship Id="rId5" Type="http://schemas.openxmlformats.org/officeDocument/2006/relationships/image" Target="../media/image109.png"/><Relationship Id="rId15" Type="http://schemas.openxmlformats.org/officeDocument/2006/relationships/image" Target="../media/image119.png"/><Relationship Id="rId23" Type="http://schemas.openxmlformats.org/officeDocument/2006/relationships/image" Target="../media/image127.png"/><Relationship Id="rId28" Type="http://schemas.openxmlformats.org/officeDocument/2006/relationships/image" Target="../media/image132.png"/><Relationship Id="rId36" Type="http://schemas.openxmlformats.org/officeDocument/2006/relationships/image" Target="../media/image141.png"/><Relationship Id="rId10" Type="http://schemas.openxmlformats.org/officeDocument/2006/relationships/image" Target="../media/image114.png"/><Relationship Id="rId19" Type="http://schemas.openxmlformats.org/officeDocument/2006/relationships/image" Target="../media/image123.png"/><Relationship Id="rId31" Type="http://schemas.openxmlformats.org/officeDocument/2006/relationships/image" Target="../media/image135.png"/><Relationship Id="rId4" Type="http://schemas.openxmlformats.org/officeDocument/2006/relationships/image" Target="../media/image108.png"/><Relationship Id="rId9" Type="http://schemas.openxmlformats.org/officeDocument/2006/relationships/image" Target="../media/image113.png"/><Relationship Id="rId14" Type="http://schemas.openxmlformats.org/officeDocument/2006/relationships/image" Target="../media/image118.png"/><Relationship Id="rId22" Type="http://schemas.openxmlformats.org/officeDocument/2006/relationships/image" Target="../media/image126.png"/><Relationship Id="rId27" Type="http://schemas.openxmlformats.org/officeDocument/2006/relationships/image" Target="../media/image131.png"/><Relationship Id="rId30" Type="http://schemas.openxmlformats.org/officeDocument/2006/relationships/image" Target="../media/image134.png"/><Relationship Id="rId35" Type="http://schemas.openxmlformats.org/officeDocument/2006/relationships/image" Target="../media/image139.png"/><Relationship Id="rId43" Type="http://schemas.openxmlformats.org/officeDocument/2006/relationships/image" Target="../media/image93.svg"/><Relationship Id="rId8" Type="http://schemas.openxmlformats.org/officeDocument/2006/relationships/image" Target="../media/image112.png"/><Relationship Id="rId3" Type="http://schemas.openxmlformats.org/officeDocument/2006/relationships/image" Target="../media/image107.png"/><Relationship Id="rId12" Type="http://schemas.openxmlformats.org/officeDocument/2006/relationships/image" Target="../media/image116.png"/><Relationship Id="rId17" Type="http://schemas.openxmlformats.org/officeDocument/2006/relationships/image" Target="../media/image121.png"/><Relationship Id="rId25" Type="http://schemas.openxmlformats.org/officeDocument/2006/relationships/image" Target="../media/image129.png"/><Relationship Id="rId33" Type="http://schemas.openxmlformats.org/officeDocument/2006/relationships/image" Target="../media/image137.png"/><Relationship Id="rId38" Type="http://schemas.openxmlformats.org/officeDocument/2006/relationships/image" Target="../media/image143.png"/></Relationships>
</file>

<file path=ppt/slides/_rels/slide26.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arxiv.org/pdf/1810.12715.pdf" TargetMode="External"/><Relationship Id="rId4" Type="http://schemas.openxmlformats.org/officeDocument/2006/relationships/image" Target="../media/image720.png"/></Relationships>
</file>

<file path=ppt/slides/_rels/slide27.xml.rels><?xml version="1.0" encoding="UTF-8" standalone="yes"?>
<Relationships xmlns="http://schemas.openxmlformats.org/package/2006/relationships"><Relationship Id="rId13" Type="http://schemas.openxmlformats.org/officeDocument/2006/relationships/image" Target="../media/image180.png"/><Relationship Id="rId18" Type="http://schemas.openxmlformats.org/officeDocument/2006/relationships/image" Target="../media/image185.png"/><Relationship Id="rId26" Type="http://schemas.openxmlformats.org/officeDocument/2006/relationships/image" Target="../media/image193.png"/><Relationship Id="rId39" Type="http://schemas.openxmlformats.org/officeDocument/2006/relationships/image" Target="../media/image206.png"/><Relationship Id="rId21" Type="http://schemas.openxmlformats.org/officeDocument/2006/relationships/image" Target="../media/image188.png"/><Relationship Id="rId34" Type="http://schemas.openxmlformats.org/officeDocument/2006/relationships/image" Target="../media/image201.png"/><Relationship Id="rId42" Type="http://schemas.openxmlformats.org/officeDocument/2006/relationships/hyperlink" Target="https://arxiv.org/pdf/1810.12715.pdf" TargetMode="External"/><Relationship Id="rId7" Type="http://schemas.openxmlformats.org/officeDocument/2006/relationships/image" Target="../media/image174.png"/><Relationship Id="rId2" Type="http://schemas.openxmlformats.org/officeDocument/2006/relationships/notesSlide" Target="../notesSlides/notesSlide8.xml"/><Relationship Id="rId16" Type="http://schemas.openxmlformats.org/officeDocument/2006/relationships/image" Target="../media/image183.png"/><Relationship Id="rId20" Type="http://schemas.openxmlformats.org/officeDocument/2006/relationships/image" Target="../media/image187.png"/><Relationship Id="rId29" Type="http://schemas.openxmlformats.org/officeDocument/2006/relationships/image" Target="../media/image196.png"/><Relationship Id="rId41" Type="http://schemas.openxmlformats.org/officeDocument/2006/relationships/image" Target="../media/image208.png"/><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image" Target="../media/image178.png"/><Relationship Id="rId24" Type="http://schemas.openxmlformats.org/officeDocument/2006/relationships/image" Target="../media/image191.png"/><Relationship Id="rId32" Type="http://schemas.openxmlformats.org/officeDocument/2006/relationships/image" Target="../media/image199.png"/><Relationship Id="rId37" Type="http://schemas.openxmlformats.org/officeDocument/2006/relationships/image" Target="../media/image204.png"/><Relationship Id="rId40" Type="http://schemas.openxmlformats.org/officeDocument/2006/relationships/image" Target="../media/image207.png"/><Relationship Id="rId5" Type="http://schemas.openxmlformats.org/officeDocument/2006/relationships/image" Target="../media/image172.png"/><Relationship Id="rId15" Type="http://schemas.openxmlformats.org/officeDocument/2006/relationships/image" Target="../media/image182.png"/><Relationship Id="rId23" Type="http://schemas.openxmlformats.org/officeDocument/2006/relationships/image" Target="../media/image190.png"/><Relationship Id="rId28" Type="http://schemas.openxmlformats.org/officeDocument/2006/relationships/image" Target="../media/image195.png"/><Relationship Id="rId36" Type="http://schemas.openxmlformats.org/officeDocument/2006/relationships/image" Target="../media/image203.png"/><Relationship Id="rId10" Type="http://schemas.openxmlformats.org/officeDocument/2006/relationships/image" Target="../media/image177.png"/><Relationship Id="rId19" Type="http://schemas.openxmlformats.org/officeDocument/2006/relationships/image" Target="../media/image186.png"/><Relationship Id="rId31" Type="http://schemas.openxmlformats.org/officeDocument/2006/relationships/image" Target="../media/image198.png"/><Relationship Id="rId4" Type="http://schemas.openxmlformats.org/officeDocument/2006/relationships/image" Target="../media/image171.png"/><Relationship Id="rId9" Type="http://schemas.openxmlformats.org/officeDocument/2006/relationships/image" Target="../media/image176.png"/><Relationship Id="rId14" Type="http://schemas.openxmlformats.org/officeDocument/2006/relationships/image" Target="../media/image181.png"/><Relationship Id="rId22" Type="http://schemas.openxmlformats.org/officeDocument/2006/relationships/image" Target="../media/image189.png"/><Relationship Id="rId27" Type="http://schemas.openxmlformats.org/officeDocument/2006/relationships/image" Target="../media/image194.png"/><Relationship Id="rId30" Type="http://schemas.openxmlformats.org/officeDocument/2006/relationships/image" Target="../media/image197.png"/><Relationship Id="rId35" Type="http://schemas.openxmlformats.org/officeDocument/2006/relationships/image" Target="../media/image202.png"/><Relationship Id="rId8" Type="http://schemas.openxmlformats.org/officeDocument/2006/relationships/image" Target="../media/image175.png"/><Relationship Id="rId3" Type="http://schemas.openxmlformats.org/officeDocument/2006/relationships/image" Target="../media/image170.png"/><Relationship Id="rId12" Type="http://schemas.openxmlformats.org/officeDocument/2006/relationships/image" Target="../media/image179.png"/><Relationship Id="rId17" Type="http://schemas.openxmlformats.org/officeDocument/2006/relationships/image" Target="../media/image184.png"/><Relationship Id="rId25" Type="http://schemas.openxmlformats.org/officeDocument/2006/relationships/image" Target="../media/image192.png"/><Relationship Id="rId33" Type="http://schemas.openxmlformats.org/officeDocument/2006/relationships/image" Target="../media/image200.png"/><Relationship Id="rId38" Type="http://schemas.openxmlformats.org/officeDocument/2006/relationships/image" Target="../media/image205.png"/></Relationships>
</file>

<file path=ppt/slides/_rels/slide28.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openreview.net/forum?id=SJxSDxrKD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221.png"/><Relationship Id="rId3" Type="http://schemas.openxmlformats.org/officeDocument/2006/relationships/image" Target="../media/image211.png"/><Relationship Id="rId7" Type="http://schemas.openxmlformats.org/officeDocument/2006/relationships/image" Target="../media/image215.png"/><Relationship Id="rId12" Type="http://schemas.openxmlformats.org/officeDocument/2006/relationships/image" Target="../media/image2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s>
</file>

<file path=ppt/slides/_rels/slide3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226.png"/><Relationship Id="rId5" Type="http://schemas.openxmlformats.org/officeDocument/2006/relationships/image" Target="../media/image225.png"/><Relationship Id="rId4" Type="http://schemas.openxmlformats.org/officeDocument/2006/relationships/image" Target="../media/image224.png"/></Relationships>
</file>

<file path=ppt/slides/_rels/slide3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hyperlink" Target="https://arxiv.org/pdf/2102.05363.pdf" TargetMode="External"/><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png"/></Relationships>
</file>

<file path=ppt/slides/_rels/slide3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lipboard/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clipboard/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A293-1E3C-4320-AD27-FC3D65B668BD}"/>
              </a:ext>
            </a:extLst>
          </p:cNvPr>
          <p:cNvSpPr>
            <a:spLocks noGrp="1"/>
          </p:cNvSpPr>
          <p:nvPr>
            <p:ph type="ctrTitle"/>
          </p:nvPr>
        </p:nvSpPr>
        <p:spPr>
          <a:xfrm>
            <a:off x="0" y="0"/>
            <a:ext cx="9144000" cy="2387600"/>
          </a:xfrm>
        </p:spPr>
        <p:txBody>
          <a:bodyPr>
            <a:normAutofit/>
          </a:bodyPr>
          <a:lstStyle/>
          <a:p>
            <a:pPr algn="l"/>
            <a:r>
              <a:rPr lang="en-US" sz="5600" dirty="0"/>
              <a:t> Logic and Artificial Intelligence</a:t>
            </a:r>
          </a:p>
        </p:txBody>
      </p:sp>
      <p:sp>
        <p:nvSpPr>
          <p:cNvPr id="3" name="Subtitle 2">
            <a:extLst>
              <a:ext uri="{FF2B5EF4-FFF2-40B4-BE49-F238E27FC236}">
                <a16:creationId xmlns:a16="http://schemas.microsoft.com/office/drawing/2014/main" id="{1E1110D5-3399-42DC-B310-90645EF2B5A5}"/>
              </a:ext>
            </a:extLst>
          </p:cNvPr>
          <p:cNvSpPr>
            <a:spLocks noGrp="1"/>
          </p:cNvSpPr>
          <p:nvPr>
            <p:ph type="subTitle" idx="1"/>
          </p:nvPr>
        </p:nvSpPr>
        <p:spPr>
          <a:xfrm>
            <a:off x="0" y="2601119"/>
            <a:ext cx="9144000" cy="1655762"/>
          </a:xfrm>
        </p:spPr>
        <p:txBody>
          <a:bodyPr>
            <a:normAutofit lnSpcReduction="10000"/>
          </a:bodyPr>
          <a:lstStyle/>
          <a:p>
            <a:pPr algn="l"/>
            <a:r>
              <a:rPr lang="en-US" dirty="0"/>
              <a:t>  Instructor: Gagandeep Singh</a:t>
            </a:r>
          </a:p>
          <a:p>
            <a:pPr algn="l"/>
            <a:r>
              <a:rPr lang="en-US" dirty="0"/>
              <a:t>  Head TA: Linyi Li</a:t>
            </a:r>
          </a:p>
          <a:p>
            <a:pPr algn="l"/>
            <a:r>
              <a:rPr lang="en-US" dirty="0"/>
              <a:t>  UIUC</a:t>
            </a:r>
          </a:p>
          <a:p>
            <a:pPr algn="l"/>
            <a:r>
              <a:rPr lang="en-US" dirty="0"/>
              <a:t>  Fall 2021</a:t>
            </a:r>
          </a:p>
        </p:txBody>
      </p:sp>
      <p:pic>
        <p:nvPicPr>
          <p:cNvPr id="4" name="Picture 3" descr="A close up of a sign&#10;&#10;Description automatically generated">
            <a:extLst>
              <a:ext uri="{FF2B5EF4-FFF2-40B4-BE49-F238E27FC236}">
                <a16:creationId xmlns:a16="http://schemas.microsoft.com/office/drawing/2014/main" id="{F240F241-E799-4FA4-A4CE-B1A50A013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44" y="6077775"/>
            <a:ext cx="1901952" cy="499998"/>
          </a:xfrm>
          <a:prstGeom prst="rect">
            <a:avLst/>
          </a:prstGeom>
        </p:spPr>
      </p:pic>
    </p:spTree>
    <p:extLst>
      <p:ext uri="{BB962C8B-B14F-4D97-AF65-F5344CB8AC3E}">
        <p14:creationId xmlns:p14="http://schemas.microsoft.com/office/powerpoint/2010/main" val="316748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697964" cy="1325563"/>
          </a:xfrm>
        </p:spPr>
        <p:txBody>
          <a:bodyPr>
            <a:normAutofit/>
          </a:bodyPr>
          <a:lstStyle/>
          <a:p>
            <a:r>
              <a:rPr lang="en-US" dirty="0">
                <a:hlinkClick r:id="rId3"/>
              </a:rPr>
              <a:t>PGD defense in practice </a:t>
            </a:r>
            <a:endParaRPr lang="en-US" dirty="0">
              <a:latin typeface="+mj-lt"/>
            </a:endParaRPr>
          </a:p>
        </p:txBody>
      </p:sp>
      <mc:AlternateContent xmlns:mc="http://schemas.openxmlformats.org/markup-compatibility/2006" xmlns:a14="http://schemas.microsoft.com/office/drawing/2010/main">
        <mc:Choice Requires="a14">
          <p:sp>
            <p:nvSpPr>
              <p:cNvPr id="7" name="Rectangle 6"/>
              <p:cNvSpPr/>
              <p:nvPr/>
            </p:nvSpPr>
            <p:spPr>
              <a:xfrm>
                <a:off x="2576946" y="4518490"/>
                <a:ext cx="5751303" cy="566694"/>
              </a:xfrm>
              <a:prstGeom prst="rect">
                <a:avLst/>
              </a:prstGeom>
              <a:noFill/>
              <a:ln>
                <a:noFill/>
              </a:ln>
            </p:spPr>
            <p:txBody>
              <a:bodyPr wrap="square">
                <a:spAutoFit/>
              </a:bodyPr>
              <a:lstStyle/>
              <a:p>
                <a:pPr marL="108000"/>
                <a14:m>
                  <m:oMath xmlns:m="http://schemas.openxmlformats.org/officeDocument/2006/math">
                    <m:r>
                      <a:rPr lang="en-US" sz="2200" i="1">
                        <a:latin typeface="Cambria Math" charset="0"/>
                      </a:rPr>
                      <m:t>𝜃</m:t>
                    </m:r>
                    <m:r>
                      <a:rPr lang="en-US" sz="2200" i="1">
                        <a:latin typeface="Cambria Math"/>
                      </a:rPr>
                      <m:t>′=</m:t>
                    </m:r>
                  </m:oMath>
                </a14:m>
                <a:r>
                  <a:rPr lang="en-US" sz="2200" dirty="0"/>
                  <a:t> </a:t>
                </a:r>
                <a14:m>
                  <m:oMath xmlns:m="http://schemas.openxmlformats.org/officeDocument/2006/math">
                    <m:r>
                      <a:rPr lang="en-US" sz="2200" i="1">
                        <a:latin typeface="Cambria Math" charset="0"/>
                      </a:rPr>
                      <m:t>𝜃</m:t>
                    </m:r>
                  </m:oMath>
                </a14:m>
                <a:r>
                  <a:rPr lang="en-US" sz="2200" dirty="0">
                    <a:latin typeface="DINPro" pitchFamily="34" charset="0"/>
                  </a:rPr>
                  <a:t> -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m:t>
                        </m:r>
                        <m:sSub>
                          <m:sSubPr>
                            <m:ctrlPr>
                              <a:rPr lang="en-US" sz="2000" i="1" dirty="0">
                                <a:latin typeface="Cambria Math" panose="02040503050406030204" pitchFamily="18" charset="0"/>
                              </a:rPr>
                            </m:ctrlPr>
                          </m:sSubPr>
                          <m:e>
                            <m:r>
                              <a:rPr lang="en-US" sz="2000" i="1" dirty="0">
                                <a:latin typeface="Cambria Math"/>
                              </a:rPr>
                              <m:t>𝐵</m:t>
                            </m:r>
                          </m:e>
                          <m:sub>
                            <m:r>
                              <a:rPr lang="en-US" sz="2000" i="1" dirty="0">
                                <a:latin typeface="Cambria Math"/>
                              </a:rPr>
                              <m:t>𝑚𝑎𝑥</m:t>
                            </m:r>
                          </m:sub>
                        </m:sSub>
                        <m:r>
                          <a:rPr lang="en-US" sz="2000" i="1" dirty="0">
                            <a:latin typeface="Cambria Math"/>
                          </a:rPr>
                          <m:t>|</m:t>
                        </m:r>
                      </m:den>
                    </m:f>
                    <m:r>
                      <a:rPr lang="en-US" sz="2000" i="1" dirty="0">
                        <a:latin typeface="Cambria Math"/>
                      </a:rPr>
                      <m:t> </m:t>
                    </m:r>
                    <m:nary>
                      <m:naryPr>
                        <m:chr m:val="∑"/>
                        <m:supHide m:val="on"/>
                        <m:ctrlPr>
                          <a:rPr lang="en-US" sz="2000" i="1" dirty="0">
                            <a:latin typeface="Cambria Math" panose="02040503050406030204" pitchFamily="18" charset="0"/>
                          </a:rPr>
                        </m:ctrlPr>
                      </m:naryPr>
                      <m:sub>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a:rPr>
                                  <m:t>𝑥</m:t>
                                </m:r>
                              </m:e>
                              <m:sub>
                                <m:r>
                                  <a:rPr lang="en-US" sz="2000" i="1" dirty="0">
                                    <a:latin typeface="Cambria Math"/>
                                  </a:rPr>
                                  <m:t>𝑚𝑎𝑥</m:t>
                                </m:r>
                              </m:sub>
                            </m:sSub>
                            <m:r>
                              <a:rPr lang="en-US" sz="2000" i="1" dirty="0">
                                <a:latin typeface="Cambria Math"/>
                              </a:rPr>
                              <m:t>, </m:t>
                            </m:r>
                            <m:r>
                              <a:rPr lang="en-US" sz="2000" i="1" dirty="0">
                                <a:latin typeface="Cambria Math"/>
                              </a:rPr>
                              <m:t>𝑦</m:t>
                            </m:r>
                          </m:e>
                        </m:d>
                        <m:r>
                          <a:rPr lang="en-US" sz="2000" i="1" dirty="0">
                            <a:latin typeface="Cambria Math"/>
                          </a:rPr>
                          <m:t> ∈</m:t>
                        </m:r>
                        <m:sSub>
                          <m:sSubPr>
                            <m:ctrlPr>
                              <a:rPr lang="en-US" sz="2000" i="1" dirty="0">
                                <a:latin typeface="Cambria Math" panose="02040503050406030204" pitchFamily="18" charset="0"/>
                              </a:rPr>
                            </m:ctrlPr>
                          </m:sSubPr>
                          <m:e>
                            <m:r>
                              <a:rPr lang="en-US" sz="2000" i="1" dirty="0">
                                <a:latin typeface="Cambria Math"/>
                              </a:rPr>
                              <m:t>𝐵</m:t>
                            </m:r>
                          </m:e>
                          <m:sub>
                            <m:r>
                              <a:rPr lang="en-US" sz="2000" i="1" dirty="0">
                                <a:latin typeface="Cambria Math"/>
                              </a:rPr>
                              <m:t>𝑚𝑎𝑥</m:t>
                            </m:r>
                          </m:sub>
                        </m:sSub>
                        <m:r>
                          <a:rPr lang="en-US" sz="2000" i="1" dirty="0">
                            <a:latin typeface="Cambria Math"/>
                          </a:rPr>
                          <m:t> </m:t>
                        </m:r>
                      </m:sub>
                      <m:sup/>
                      <m:e>
                        <m:sSub>
                          <m:sSubPr>
                            <m:ctrlPr>
                              <a:rPr lang="en-US" sz="2400" i="1">
                                <a:latin typeface="Cambria Math" panose="02040503050406030204" pitchFamily="18" charset="0"/>
                                <a:ea typeface="Cambria Math" charset="0"/>
                                <a:cs typeface="Cambria Math" charset="0"/>
                              </a:rPr>
                            </m:ctrlPr>
                          </m:sSubPr>
                          <m:e>
                            <m:r>
                              <a:rPr lang="en-US" sz="2400" i="1">
                                <a:latin typeface="Cambria Math" charset="0"/>
                                <a:ea typeface="Cambria Math" charset="0"/>
                                <a:cs typeface="Cambria Math" charset="0"/>
                              </a:rPr>
                              <m:t>𝛻</m:t>
                            </m:r>
                          </m:e>
                          <m:sub>
                            <m:r>
                              <a:rPr lang="en-US" sz="2400" i="1">
                                <a:latin typeface="Cambria Math"/>
                                <a:ea typeface="Cambria Math" charset="0"/>
                                <a:cs typeface="Cambria Math" charset="0"/>
                              </a:rPr>
                              <m:t>𝜃</m:t>
                            </m:r>
                          </m:sub>
                        </m:sSub>
                        <m:r>
                          <a:rPr lang="en-US" sz="2400" i="1">
                            <a:latin typeface="Cambria Math"/>
                            <a:ea typeface="Cambria Math" charset="0"/>
                            <a:cs typeface="Cambria Math" charset="0"/>
                          </a:rPr>
                          <m:t> </m:t>
                        </m:r>
                        <m:r>
                          <a:rPr lang="en-US" sz="2000" i="1" dirty="0">
                            <a:latin typeface="Cambria Math"/>
                          </a:rPr>
                          <m:t>𝐿</m:t>
                        </m:r>
                        <m:r>
                          <a:rPr lang="en-US" sz="2000" i="1" dirty="0">
                            <a:latin typeface="Cambria Math"/>
                          </a:rPr>
                          <m:t>(</m:t>
                        </m:r>
                        <m:r>
                          <a:rPr lang="en-US" sz="2000" i="1" dirty="0">
                            <a:latin typeface="Cambria Math"/>
                          </a:rPr>
                          <m:t>𝜃</m:t>
                        </m:r>
                        <m:r>
                          <a:rPr lang="en-US" sz="2000" i="1" dirty="0">
                            <a:latin typeface="Cambria Math"/>
                          </a:rPr>
                          <m:t>,</m:t>
                        </m:r>
                        <m:r>
                          <m:rPr>
                            <m:brk m:alnAt="7"/>
                          </m:rPr>
                          <a:rPr lang="en-US" sz="2000" i="1" dirty="0">
                            <a:latin typeface="Cambria Math"/>
                          </a:rPr>
                          <m:t>𝑥</m:t>
                        </m:r>
                        <m:r>
                          <a:rPr lang="en-US" sz="2000" i="1" baseline="-25000" dirty="0">
                            <a:latin typeface="Cambria Math"/>
                          </a:rPr>
                          <m:t>𝑚𝑎𝑥</m:t>
                        </m:r>
                        <m:r>
                          <a:rPr lang="en-US" sz="2000" i="1" baseline="-25000" dirty="0">
                            <a:latin typeface="Cambria Math"/>
                          </a:rPr>
                          <m:t> ,</m:t>
                        </m:r>
                        <m:r>
                          <a:rPr lang="en-US" sz="2000" i="1" dirty="0">
                            <a:latin typeface="Cambria Math"/>
                          </a:rPr>
                          <m:t>𝑦</m:t>
                        </m:r>
                        <m:r>
                          <a:rPr lang="en-US" sz="2000" i="1" dirty="0">
                            <a:latin typeface="Cambria Math"/>
                          </a:rPr>
                          <m:t>)</m:t>
                        </m:r>
                      </m:e>
                    </m:nary>
                  </m:oMath>
                </a14:m>
                <a:endParaRPr lang="en-US" sz="22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576946" y="4518490"/>
                <a:ext cx="5751303" cy="566694"/>
              </a:xfrm>
              <a:prstGeom prst="rect">
                <a:avLst/>
              </a:prstGeom>
              <a:blipFill>
                <a:blip r:embed="rId4"/>
                <a:stretch>
                  <a:fillRect b="-537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07104" y="2999115"/>
                <a:ext cx="5751303" cy="430887"/>
              </a:xfrm>
              <a:prstGeom prst="rect">
                <a:avLst/>
              </a:prstGeom>
              <a:noFill/>
              <a:ln>
                <a:noFill/>
              </a:ln>
            </p:spPr>
            <p:txBody>
              <a:bodyPr wrap="square">
                <a:spAutoFit/>
              </a:bodyPr>
              <a:lstStyle/>
              <a:p>
                <a:pPr marL="108000"/>
                <a14:m>
                  <m:oMath xmlns:m="http://schemas.openxmlformats.org/officeDocument/2006/math">
                    <m:r>
                      <a:rPr lang="en-US" sz="2200" i="1">
                        <a:latin typeface="Cambria Math"/>
                      </a:rPr>
                      <m:t>𝑥</m:t>
                    </m:r>
                    <m:r>
                      <a:rPr lang="en-US" sz="2200" i="1" baseline="-25000">
                        <a:latin typeface="Cambria Math"/>
                      </a:rPr>
                      <m:t>𝑚𝑎𝑥</m:t>
                    </m:r>
                    <m:r>
                      <a:rPr lang="en-US" sz="2200" i="1">
                        <a:latin typeface="Cambria Math"/>
                      </a:rPr>
                      <m:t>=</m:t>
                    </m:r>
                  </m:oMath>
                </a14:m>
                <a:r>
                  <a:rPr lang="en-US" sz="2200" dirty="0">
                    <a:latin typeface="DINPro" pitchFamily="34" charset="0"/>
                  </a:rPr>
                  <a:t> </a:t>
                </a:r>
                <a14:m>
                  <m:oMath xmlns:m="http://schemas.openxmlformats.org/officeDocument/2006/math">
                    <m:r>
                      <a:rPr lang="en-US" sz="2200" b="1" dirty="0">
                        <a:latin typeface="Cambria Math"/>
                      </a:rPr>
                      <m:t>𝐚𝐫𝐠𝐦𝐚𝐱</m:t>
                    </m:r>
                    <m:r>
                      <a:rPr lang="en-US" sz="2200" i="1" dirty="0">
                        <a:latin typeface="Cambria Math"/>
                      </a:rPr>
                      <m:t>  </m:t>
                    </m:r>
                    <m:r>
                      <a:rPr lang="en-US" sz="2200" i="1">
                        <a:latin typeface="Cambria Math"/>
                      </a:rPr>
                      <m:t>𝐿</m:t>
                    </m:r>
                    <m:d>
                      <m:dPr>
                        <m:ctrlPr>
                          <a:rPr lang="en-US" sz="2200" i="1">
                            <a:latin typeface="Cambria Math" panose="02040503050406030204" pitchFamily="18" charset="0"/>
                          </a:rPr>
                        </m:ctrlPr>
                      </m:dPr>
                      <m:e>
                        <m:r>
                          <a:rPr lang="en-US" sz="2200" i="1">
                            <a:latin typeface="Cambria Math"/>
                          </a:rPr>
                          <m:t>𝜃</m:t>
                        </m:r>
                        <m:r>
                          <a:rPr lang="en-US" sz="2200" i="1">
                            <a:latin typeface="Cambria Math"/>
                          </a:rPr>
                          <m:t>, </m:t>
                        </m:r>
                        <m:r>
                          <a:rPr lang="en-US" sz="2200" i="1">
                            <a:latin typeface="Cambria Math"/>
                          </a:rPr>
                          <m:t>𝑥</m:t>
                        </m:r>
                        <m:r>
                          <a:rPr lang="x-none" sz="2200" i="1">
                            <a:latin typeface="Cambria Math" panose="02040503050406030204" pitchFamily="18" charset="0"/>
                          </a:rPr>
                          <m:t>′</m:t>
                        </m:r>
                        <m:r>
                          <a:rPr lang="en-US" sz="2200" i="1">
                            <a:latin typeface="Cambria Math"/>
                          </a:rPr>
                          <m:t>, </m:t>
                        </m:r>
                        <m:r>
                          <a:rPr lang="en-US" sz="2200" i="1">
                            <a:latin typeface="Cambria Math"/>
                          </a:rPr>
                          <m:t>𝑦</m:t>
                        </m:r>
                      </m:e>
                    </m:d>
                  </m:oMath>
                </a14:m>
                <a:endParaRPr lang="en-US" sz="2200" dirty="0">
                  <a:latin typeface="DINPro"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707104" y="2999115"/>
                <a:ext cx="5751303" cy="430887"/>
              </a:xfrm>
              <a:prstGeom prst="rect">
                <a:avLst/>
              </a:prstGeom>
              <a:blipFill>
                <a:blip r:embed="rId5"/>
                <a:stretch>
                  <a:fillRect b="-985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680896" y="3317640"/>
                <a:ext cx="1157305" cy="332912"/>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m:t>
                      </m:r>
                      <m:r>
                        <a:rPr lang="en-US" sz="1600" b="0" i="1" smtClean="0">
                          <a:latin typeface="Cambria Math" panose="02040503050406030204" pitchFamily="18" charset="0"/>
                        </a:rPr>
                        <m:t>𝜙</m:t>
                      </m:r>
                      <m:r>
                        <a:rPr lang="en-US" sz="1600" i="1">
                          <a:latin typeface="Cambria Math"/>
                        </a:rPr>
                        <m:t>(</m:t>
                      </m:r>
                      <m:r>
                        <a:rPr lang="en-US" sz="1600" i="1">
                          <a:latin typeface="Cambria Math"/>
                        </a:rPr>
                        <m:t>𝑥</m:t>
                      </m:r>
                      <m:r>
                        <a:rPr lang="en-US" sz="1600" i="1">
                          <a:latin typeface="Cambria Math"/>
                        </a:rPr>
                        <m:t>)</m:t>
                      </m:r>
                    </m:oMath>
                  </m:oMathPara>
                </a14:m>
                <a:endParaRPr lang="en-US" sz="1600" baseline="-25000" dirty="0">
                  <a:latin typeface="DINPro"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680896" y="3317640"/>
                <a:ext cx="1157305" cy="332912"/>
              </a:xfrm>
              <a:prstGeom prst="rect">
                <a:avLst/>
              </a:prstGeom>
              <a:blipFill>
                <a:blip r:embed="rId6"/>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1CB475C-6593-4F43-89BE-387EE6D1488C}"/>
                  </a:ext>
                </a:extLst>
              </p:cNvPr>
              <p:cNvSpPr/>
              <p:nvPr/>
            </p:nvSpPr>
            <p:spPr>
              <a:xfrm>
                <a:off x="0" y="1448656"/>
                <a:ext cx="12250220" cy="4308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INPro-Bold" pitchFamily="34" charset="0"/>
                  </a:rPr>
                  <a:t>Step 1</a:t>
                </a:r>
                <a:r>
                  <a:rPr lang="en-US" dirty="0">
                    <a:solidFill>
                      <a:schemeClr val="tx1"/>
                    </a:solidFill>
                    <a:latin typeface="DINPro" pitchFamily="34" charset="0"/>
                  </a:rPr>
                  <a:t>: select a mini-batch </a:t>
                </a:r>
                <a14:m>
                  <m:oMath xmlns:m="http://schemas.openxmlformats.org/officeDocument/2006/math">
                    <m:r>
                      <a:rPr lang="en-US" i="1" dirty="0">
                        <a:solidFill>
                          <a:schemeClr val="tx1"/>
                        </a:solidFill>
                        <a:latin typeface="Cambria Math"/>
                      </a:rPr>
                      <m:t>𝐵</m:t>
                    </m:r>
                  </m:oMath>
                </a14:m>
                <a:r>
                  <a:rPr lang="en-US" dirty="0">
                    <a:solidFill>
                      <a:schemeClr val="tx1"/>
                    </a:solidFill>
                    <a:latin typeface="DINPro" pitchFamily="34" charset="0"/>
                  </a:rPr>
                  <a:t> of examples from dataset </a:t>
                </a:r>
                <a14:m>
                  <m:oMath xmlns:m="http://schemas.openxmlformats.org/officeDocument/2006/math">
                    <m:r>
                      <a:rPr lang="en-US" b="0" i="1" smtClean="0">
                        <a:solidFill>
                          <a:schemeClr val="tx1"/>
                        </a:solidFill>
                        <a:latin typeface="Cambria Math" panose="02040503050406030204" pitchFamily="18" charset="0"/>
                      </a:rPr>
                      <m:t>𝐷</m:t>
                    </m:r>
                  </m:oMath>
                </a14:m>
                <a:r>
                  <a:rPr lang="en-US" dirty="0">
                    <a:solidFill>
                      <a:schemeClr val="tx1"/>
                    </a:solidFill>
                    <a:latin typeface="DINPro" pitchFamily="34" charset="0"/>
                  </a:rPr>
                  <a:t> </a:t>
                </a:r>
              </a:p>
            </p:txBody>
          </p:sp>
        </mc:Choice>
        <mc:Fallback xmlns="">
          <p:sp>
            <p:nvSpPr>
              <p:cNvPr id="3" name="Rectangle 2">
                <a:extLst>
                  <a:ext uri="{FF2B5EF4-FFF2-40B4-BE49-F238E27FC236}">
                    <a16:creationId xmlns:a16="http://schemas.microsoft.com/office/drawing/2014/main" id="{E1CB475C-6593-4F43-89BE-387EE6D1488C}"/>
                  </a:ext>
                </a:extLst>
              </p:cNvPr>
              <p:cNvSpPr>
                <a:spLocks noRot="1" noChangeAspect="1" noMove="1" noResize="1" noEditPoints="1" noAdjustHandles="1" noChangeArrowheads="1" noChangeShapeType="1" noTextEdit="1"/>
              </p:cNvSpPr>
              <p:nvPr/>
            </p:nvSpPr>
            <p:spPr>
              <a:xfrm>
                <a:off x="0" y="1448656"/>
                <a:ext cx="12250220" cy="430887"/>
              </a:xfrm>
              <a:prstGeom prst="rect">
                <a:avLst/>
              </a:prstGeom>
              <a:blipFill>
                <a:blip r:embed="rId7"/>
                <a:stretch>
                  <a:fillRect t="-1429" b="-1571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D27964A-E7DC-4C80-AB23-66DC9E4C78E0}"/>
                  </a:ext>
                </a:extLst>
              </p:cNvPr>
              <p:cNvSpPr/>
              <p:nvPr/>
            </p:nvSpPr>
            <p:spPr>
              <a:xfrm>
                <a:off x="0" y="2497499"/>
                <a:ext cx="12192000" cy="4308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INPro-Bold" pitchFamily="34" charset="0"/>
                  </a:rPr>
                  <a:t>Step 2</a:t>
                </a:r>
                <a:r>
                  <a:rPr lang="en-US" dirty="0">
                    <a:solidFill>
                      <a:schemeClr val="tx1"/>
                    </a:solidFill>
                    <a:latin typeface="DINPro" pitchFamily="34" charset="0"/>
                  </a:rPr>
                  <a:t>: compute </a:t>
                </a:r>
                <a14:m>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a:rPr>
                          <m:t>𝐵</m:t>
                        </m:r>
                      </m:e>
                      <m:sub>
                        <m:r>
                          <a:rPr lang="en-US" i="1" dirty="0">
                            <a:solidFill>
                              <a:schemeClr val="tx1"/>
                            </a:solidFill>
                            <a:latin typeface="Cambria Math"/>
                          </a:rPr>
                          <m:t>𝑚𝑎𝑥</m:t>
                        </m:r>
                      </m:sub>
                    </m:sSub>
                  </m:oMath>
                </a14:m>
                <a:r>
                  <a:rPr lang="en-US" dirty="0">
                    <a:solidFill>
                      <a:schemeClr val="tx1"/>
                    </a:solidFill>
                    <a:latin typeface="DINPro" pitchFamily="34" charset="0"/>
                  </a:rPr>
                  <a:t>  by applying PGD attack as follows to every point </a:t>
                </a:r>
                <a14:m>
                  <m:oMath xmlns:m="http://schemas.openxmlformats.org/officeDocument/2006/math">
                    <m:r>
                      <a:rPr lang="en-US">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𝑦</m:t>
                    </m:r>
                    <m:r>
                      <a:rPr lang="en-US" i="1">
                        <a:solidFill>
                          <a:schemeClr val="tx1"/>
                        </a:solidFill>
                        <a:latin typeface="Cambria Math"/>
                      </a:rPr>
                      <m:t>)</m:t>
                    </m:r>
                    <m:r>
                      <m:rPr>
                        <m:lit/>
                      </m:rPr>
                      <a:rPr lang="en-US" i="1">
                        <a:solidFill>
                          <a:schemeClr val="tx1"/>
                        </a:solidFill>
                        <a:latin typeface="Cambria Math"/>
                      </a:rPr>
                      <m:t> </m:t>
                    </m:r>
                    <m:r>
                      <a:rPr lang="en-US" i="1">
                        <a:solidFill>
                          <a:schemeClr val="tx1"/>
                        </a:solidFill>
                        <a:latin typeface="Cambria Math"/>
                      </a:rPr>
                      <m:t>∈</m:t>
                    </m:r>
                  </m:oMath>
                </a14:m>
                <a:r>
                  <a:rPr lang="en-US" dirty="0">
                    <a:solidFill>
                      <a:schemeClr val="tx1"/>
                    </a:solidFill>
                    <a:latin typeface="DINPro" pitchFamily="34" charset="0"/>
                  </a:rPr>
                  <a:t> </a:t>
                </a:r>
                <a14:m>
                  <m:oMath xmlns:m="http://schemas.openxmlformats.org/officeDocument/2006/math">
                    <m:r>
                      <a:rPr lang="en-US" i="1" dirty="0">
                        <a:solidFill>
                          <a:schemeClr val="tx1"/>
                        </a:solidFill>
                        <a:latin typeface="Cambria Math"/>
                      </a:rPr>
                      <m:t>𝐵</m:t>
                    </m:r>
                  </m:oMath>
                </a14:m>
                <a:r>
                  <a:rPr lang="en-US" dirty="0">
                    <a:solidFill>
                      <a:schemeClr val="tx1"/>
                    </a:solidFill>
                    <a:latin typeface="DINPro" pitchFamily="34" charset="0"/>
                  </a:rPr>
                  <a:t>:</a:t>
                </a:r>
              </a:p>
            </p:txBody>
          </p:sp>
        </mc:Choice>
        <mc:Fallback xmlns="">
          <p:sp>
            <p:nvSpPr>
              <p:cNvPr id="10" name="Rectangle 9">
                <a:extLst>
                  <a:ext uri="{FF2B5EF4-FFF2-40B4-BE49-F238E27FC236}">
                    <a16:creationId xmlns:a16="http://schemas.microsoft.com/office/drawing/2014/main" id="{4D27964A-E7DC-4C80-AB23-66DC9E4C78E0}"/>
                  </a:ext>
                </a:extLst>
              </p:cNvPr>
              <p:cNvSpPr>
                <a:spLocks noRot="1" noChangeAspect="1" noMove="1" noResize="1" noEditPoints="1" noAdjustHandles="1" noChangeArrowheads="1" noChangeShapeType="1" noTextEdit="1"/>
              </p:cNvSpPr>
              <p:nvPr/>
            </p:nvSpPr>
            <p:spPr>
              <a:xfrm>
                <a:off x="0" y="2497499"/>
                <a:ext cx="12192000" cy="430887"/>
              </a:xfrm>
              <a:prstGeom prst="rect">
                <a:avLst/>
              </a:prstGeom>
              <a:blipFill>
                <a:blip r:embed="rId8"/>
                <a:stretch>
                  <a:fillRect b="-15714"/>
                </a:stretch>
              </a:blipFill>
              <a:ln>
                <a:noFill/>
              </a:ln>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8B7A879-CED7-4A2B-9AAD-103E0F59C6A5}"/>
              </a:ext>
            </a:extLst>
          </p:cNvPr>
          <p:cNvSpPr/>
          <p:nvPr/>
        </p:nvSpPr>
        <p:spPr>
          <a:xfrm>
            <a:off x="0" y="4113051"/>
            <a:ext cx="12250220" cy="4308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INPro-Bold" pitchFamily="34" charset="0"/>
              </a:rPr>
              <a:t>Step 3</a:t>
            </a:r>
            <a:r>
              <a:rPr lang="en-US" dirty="0">
                <a:solidFill>
                  <a:schemeClr val="tx1"/>
                </a:solidFill>
                <a:latin typeface="DINPro" pitchFamily="34" charset="0"/>
              </a:rPr>
              <a:t>: solve outer problem:</a:t>
            </a:r>
          </a:p>
        </p:txBody>
      </p:sp>
      <p:sp>
        <p:nvSpPr>
          <p:cNvPr id="13" name="Rectangle 12">
            <a:extLst>
              <a:ext uri="{FF2B5EF4-FFF2-40B4-BE49-F238E27FC236}">
                <a16:creationId xmlns:a16="http://schemas.microsoft.com/office/drawing/2014/main" id="{6810074E-C1C4-42C3-AA97-617397B17225}"/>
              </a:ext>
            </a:extLst>
          </p:cNvPr>
          <p:cNvSpPr/>
          <p:nvPr/>
        </p:nvSpPr>
        <p:spPr>
          <a:xfrm>
            <a:off x="0" y="5400456"/>
            <a:ext cx="12192000" cy="4308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INPro-Bold" pitchFamily="34" charset="0"/>
              </a:rPr>
              <a:t>Step 4</a:t>
            </a:r>
            <a:r>
              <a:rPr lang="en-US" dirty="0">
                <a:solidFill>
                  <a:schemeClr val="tx1"/>
                </a:solidFill>
                <a:latin typeface="DINPro" pitchFamily="34" charset="0"/>
              </a:rPr>
              <a:t>: </a:t>
            </a:r>
            <a:r>
              <a:rPr lang="en-US" dirty="0" err="1">
                <a:solidFill>
                  <a:schemeClr val="tx1"/>
                </a:solidFill>
                <a:latin typeface="DINPro" pitchFamily="34" charset="0"/>
              </a:rPr>
              <a:t>goto</a:t>
            </a:r>
            <a:r>
              <a:rPr lang="en-US" dirty="0">
                <a:solidFill>
                  <a:schemeClr val="tx1"/>
                </a:solidFill>
                <a:latin typeface="DINPro" pitchFamily="34" charset="0"/>
              </a:rPr>
              <a:t>   </a:t>
            </a:r>
            <a:r>
              <a:rPr lang="en-US" dirty="0">
                <a:solidFill>
                  <a:schemeClr val="tx1"/>
                </a:solidFill>
                <a:latin typeface="DINPro-Bold" pitchFamily="34" charset="0"/>
              </a:rPr>
              <a:t>Step 1. </a:t>
            </a:r>
            <a:r>
              <a:rPr lang="en-US" dirty="0">
                <a:solidFill>
                  <a:schemeClr val="tx1"/>
                </a:solidFill>
                <a:latin typeface="DINPro" pitchFamily="34" charset="0"/>
              </a:rPr>
              <a:t>Various stopping criteria, including reaching a certain number of epochs.</a:t>
            </a:r>
          </a:p>
        </p:txBody>
      </p:sp>
      <p:sp>
        <p:nvSpPr>
          <p:cNvPr id="5" name="Rectangle 4">
            <a:extLst>
              <a:ext uri="{FF2B5EF4-FFF2-40B4-BE49-F238E27FC236}">
                <a16:creationId xmlns:a16="http://schemas.microsoft.com/office/drawing/2014/main" id="{CCB5CAEC-C438-40B7-A470-A9C27ABDF19D}"/>
              </a:ext>
            </a:extLst>
          </p:cNvPr>
          <p:cNvSpPr/>
          <p:nvPr/>
        </p:nvSpPr>
        <p:spPr>
          <a:xfrm>
            <a:off x="0" y="6226139"/>
            <a:ext cx="12192000" cy="430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INPro" pitchFamily="34" charset="0"/>
              </a:rPr>
              <a:t>The conversion of the original min-max problem to the 4 steps above is based on </a:t>
            </a:r>
            <a:r>
              <a:rPr lang="en-US" dirty="0" err="1">
                <a:solidFill>
                  <a:schemeClr val="tx1"/>
                </a:solidFill>
                <a:latin typeface="DINPro" pitchFamily="34" charset="0"/>
              </a:rPr>
              <a:t>Danskin’s</a:t>
            </a:r>
            <a:r>
              <a:rPr lang="en-US" dirty="0">
                <a:solidFill>
                  <a:schemeClr val="tx1"/>
                </a:solidFill>
                <a:latin typeface="DINPro" pitchFamily="34" charset="0"/>
              </a:rPr>
              <a:t> theorem</a:t>
            </a:r>
          </a:p>
        </p:txBody>
      </p:sp>
      <p:sp>
        <p:nvSpPr>
          <p:cNvPr id="14" name="Slide Number Placeholder 13">
            <a:extLst>
              <a:ext uri="{FF2B5EF4-FFF2-40B4-BE49-F238E27FC236}">
                <a16:creationId xmlns:a16="http://schemas.microsoft.com/office/drawing/2014/main" id="{E38DB308-AA70-45BD-A280-4E26EBCE4A2F}"/>
              </a:ext>
            </a:extLst>
          </p:cNvPr>
          <p:cNvSpPr>
            <a:spLocks noGrp="1"/>
          </p:cNvSpPr>
          <p:nvPr>
            <p:ph type="sldNum" sz="quarter" idx="12"/>
          </p:nvPr>
        </p:nvSpPr>
        <p:spPr/>
        <p:txBody>
          <a:bodyPr/>
          <a:lstStyle/>
          <a:p>
            <a:fld id="{B7FA3308-637C-934F-BF90-F671B30DAEBF}" type="slidenum">
              <a:rPr lang="en-US" smtClean="0"/>
              <a:t>10</a:t>
            </a:fld>
            <a:endParaRPr lang="en-US"/>
          </a:p>
        </p:txBody>
      </p:sp>
    </p:spTree>
    <p:extLst>
      <p:ext uri="{BB962C8B-B14F-4D97-AF65-F5344CB8AC3E}">
        <p14:creationId xmlns:p14="http://schemas.microsoft.com/office/powerpoint/2010/main" val="323007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0" grpId="0" animBg="1"/>
      <p:bldP spid="12" grpId="0" animBg="1"/>
      <p:bldP spid="1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B6F3B0-86BC-42DF-B19B-0E35A1CCDBCD}"/>
              </a:ext>
            </a:extLst>
          </p:cNvPr>
          <p:cNvSpPr>
            <a:spLocks noGrp="1"/>
          </p:cNvSpPr>
          <p:nvPr>
            <p:ph type="sldNum" sz="quarter" idx="12"/>
          </p:nvPr>
        </p:nvSpPr>
        <p:spPr/>
        <p:txBody>
          <a:bodyPr/>
          <a:lstStyle/>
          <a:p>
            <a:fld id="{B7FA3308-637C-934F-BF90-F671B30DAEBF}" type="slidenum">
              <a:rPr lang="en-US" smtClean="0"/>
              <a:t>11</a:t>
            </a:fld>
            <a:endParaRPr lang="en-US"/>
          </a:p>
        </p:txBody>
      </p:sp>
      <p:sp>
        <p:nvSpPr>
          <p:cNvPr id="5" name="Title 1">
            <a:extLst>
              <a:ext uri="{FF2B5EF4-FFF2-40B4-BE49-F238E27FC236}">
                <a16:creationId xmlns:a16="http://schemas.microsoft.com/office/drawing/2014/main" id="{08A64FED-8855-487E-84C3-632A8AE652D8}"/>
              </a:ext>
            </a:extLst>
          </p:cNvPr>
          <p:cNvSpPr txBox="1">
            <a:spLocks/>
          </p:cNvSpPr>
          <p:nvPr/>
        </p:nvSpPr>
        <p:spPr>
          <a:xfrm>
            <a:off x="0" y="0"/>
            <a:ext cx="8697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a:t>Why do we think we can find a good approximate solution to the inner maximization problem?</a:t>
            </a:r>
            <a:endParaRPr lang="en-US" sz="3000" dirty="0"/>
          </a:p>
        </p:txBody>
      </p:sp>
      <p:pic>
        <p:nvPicPr>
          <p:cNvPr id="7" name="Picture 6" descr="Chart, histogram&#10;&#10;Description automatically generated">
            <a:extLst>
              <a:ext uri="{FF2B5EF4-FFF2-40B4-BE49-F238E27FC236}">
                <a16:creationId xmlns:a16="http://schemas.microsoft.com/office/drawing/2014/main" id="{7A41405A-0BEA-467E-BA3B-3182123BF054}"/>
              </a:ext>
            </a:extLst>
          </p:cNvPr>
          <p:cNvPicPr>
            <a:picLocks noChangeAspect="1"/>
          </p:cNvPicPr>
          <p:nvPr/>
        </p:nvPicPr>
        <p:blipFill>
          <a:blip r:embed="rId2"/>
          <a:stretch>
            <a:fillRect/>
          </a:stretch>
        </p:blipFill>
        <p:spPr>
          <a:xfrm>
            <a:off x="1793654" y="2171635"/>
            <a:ext cx="8604692" cy="25147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55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697964" cy="1325563"/>
          </a:xfrm>
        </p:spPr>
        <p:txBody>
          <a:bodyPr>
            <a:normAutofit/>
          </a:bodyPr>
          <a:lstStyle/>
          <a:p>
            <a:r>
              <a:rPr lang="en-US" sz="3000" dirty="0"/>
              <a:t>Why do we think we can find a good approximate solution to the inner maximization problem?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366" y="2208945"/>
            <a:ext cx="2505609" cy="196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269B270-BAAE-4AF7-9898-0C2ADF919773}"/>
                  </a:ext>
                </a:extLst>
              </p:cNvPr>
              <p:cNvSpPr/>
              <p:nvPr/>
            </p:nvSpPr>
            <p:spPr>
              <a:xfrm>
                <a:off x="0" y="1402957"/>
                <a:ext cx="12192000" cy="8059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endParaRPr lang="en-US" sz="1800" dirty="0">
                  <a:solidFill>
                    <a:schemeClr val="tx1"/>
                  </a:solidFill>
                  <a:latin typeface="DINPro" pitchFamily="34" charset="0"/>
                </a:endParaRPr>
              </a:p>
              <a:p>
                <a:pPr marL="0" indent="0" algn="just">
                  <a:buNone/>
                </a:pPr>
                <a:r>
                  <a:rPr lang="en-US" sz="1800" dirty="0">
                    <a:solidFill>
                      <a:schemeClr val="tx1"/>
                    </a:solidFill>
                    <a:latin typeface="DINPro" pitchFamily="34" charset="0"/>
                  </a:rPr>
                  <a:t>Experiments show that many local maxima inside </a:t>
                </a:r>
                <a14:m>
                  <m:oMath xmlns:m="http://schemas.openxmlformats.org/officeDocument/2006/math">
                    <m:r>
                      <a:rPr lang="en-US" sz="1800" b="0" i="1" smtClean="0">
                        <a:solidFill>
                          <a:schemeClr val="tx1"/>
                        </a:solidFill>
                        <a:latin typeface="Cambria Math" panose="02040503050406030204" pitchFamily="18" charset="0"/>
                      </a:rPr>
                      <m:t>𝜙</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𝑥</m:t>
                        </m:r>
                      </m:e>
                    </m:d>
                  </m:oMath>
                </a14:m>
                <a:r>
                  <a:rPr lang="en-US" sz="1800" dirty="0">
                    <a:solidFill>
                      <a:schemeClr val="tx1"/>
                    </a:solidFill>
                    <a:latin typeface="DINPro" pitchFamily="34" charset="0"/>
                  </a:rPr>
                  <a:t> have well-concentrated loss values. This is inline with why we believe neural network training is possible (many local minima with similar values).</a:t>
                </a:r>
              </a:p>
              <a:p>
                <a:pPr marL="0" indent="0" algn="just">
                  <a:buNone/>
                </a:pPr>
                <a:endParaRPr lang="en-US" sz="1800" dirty="0">
                  <a:solidFill>
                    <a:schemeClr val="tx1"/>
                  </a:solidFill>
                  <a:latin typeface="DINPro" pitchFamily="34" charset="0"/>
                </a:endParaRPr>
              </a:p>
            </p:txBody>
          </p:sp>
        </mc:Choice>
        <mc:Fallback xmlns="">
          <p:sp>
            <p:nvSpPr>
              <p:cNvPr id="3" name="Rectangle 2">
                <a:extLst>
                  <a:ext uri="{FF2B5EF4-FFF2-40B4-BE49-F238E27FC236}">
                    <a16:creationId xmlns:a16="http://schemas.microsoft.com/office/drawing/2014/main" id="{D269B270-BAAE-4AF7-9898-0C2ADF919773}"/>
                  </a:ext>
                </a:extLst>
              </p:cNvPr>
              <p:cNvSpPr>
                <a:spLocks noRot="1" noChangeAspect="1" noMove="1" noResize="1" noEditPoints="1" noAdjustHandles="1" noChangeArrowheads="1" noChangeShapeType="1" noTextEdit="1"/>
              </p:cNvSpPr>
              <p:nvPr/>
            </p:nvSpPr>
            <p:spPr>
              <a:xfrm>
                <a:off x="0" y="1402957"/>
                <a:ext cx="12192000" cy="805988"/>
              </a:xfrm>
              <a:prstGeom prst="rect">
                <a:avLst/>
              </a:prstGeom>
              <a:blipFill>
                <a:blip r:embed="rId4"/>
                <a:stretch>
                  <a:fillRect l="-400" r="-400" b="-227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9F27941-2DEC-421A-82C5-FA2060717A11}"/>
                  </a:ext>
                </a:extLst>
              </p:cNvPr>
              <p:cNvSpPr/>
              <p:nvPr/>
            </p:nvSpPr>
            <p:spPr>
              <a:xfrm>
                <a:off x="0" y="4900772"/>
                <a:ext cx="12192000" cy="9760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DINPro" panose="020B0504020101020102" pitchFamily="34" charset="0"/>
                  </a:rPr>
                  <a:t>G</a:t>
                </a:r>
                <a:r>
                  <a:rPr lang="en-US" sz="1800" dirty="0">
                    <a:solidFill>
                      <a:schemeClr val="tx1"/>
                    </a:solidFill>
                    <a:latin typeface="DINPro" panose="020B0504020101020102" pitchFamily="34" charset="0"/>
                  </a:rPr>
                  <a:t>raph is for a </a:t>
                </a:r>
                <a:r>
                  <a:rPr lang="en-US" sz="1800" dirty="0">
                    <a:solidFill>
                      <a:schemeClr val="tx1"/>
                    </a:solidFill>
                    <a:latin typeface="DINPro-Bold" panose="020B0804020101020102" pitchFamily="34" charset="0"/>
                  </a:rPr>
                  <a:t>single example</a:t>
                </a:r>
                <a:r>
                  <a:rPr lang="en-US" sz="1800" dirty="0">
                    <a:solidFill>
                      <a:schemeClr val="tx1"/>
                    </a:solidFill>
                    <a:latin typeface="DINPro" panose="020B0504020101020102" pitchFamily="34" charset="0"/>
                  </a:rPr>
                  <a:t>: goal is to maximize the cross-entropy loss measured for 100,000 random starting points in </a:t>
                </a:r>
                <a14:m>
                  <m:oMath xmlns:m="http://schemas.openxmlformats.org/officeDocument/2006/math">
                    <m:r>
                      <a:rPr lang="en-US" sz="1800" b="0" i="1" smtClean="0">
                        <a:solidFill>
                          <a:schemeClr val="tx1"/>
                        </a:solidFill>
                        <a:latin typeface="Cambria Math" panose="02040503050406030204" pitchFamily="18" charset="0"/>
                      </a:rPr>
                      <m:t>𝜙</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𝑥</m:t>
                        </m:r>
                      </m:e>
                    </m:d>
                  </m:oMath>
                </a14:m>
                <a:r>
                  <a:rPr lang="en-US" sz="1800" dirty="0">
                    <a:solidFill>
                      <a:schemeClr val="tx1"/>
                    </a:solidFill>
                    <a:latin typeface="DINPro" panose="020B0504020101020102" pitchFamily="34" charset="0"/>
                  </a:rPr>
                  <a:t>.</a:t>
                </a:r>
              </a:p>
              <a:p>
                <a:pPr algn="just"/>
                <a:r>
                  <a:rPr lang="en-US" sz="1800" dirty="0">
                    <a:solidFill>
                      <a:schemeClr val="tx1"/>
                    </a:solidFill>
                    <a:latin typeface="DINPro" panose="020B0504020101020102" pitchFamily="34" charset="0"/>
                  </a:rPr>
                  <a:t>The </a:t>
                </a:r>
                <a:r>
                  <a:rPr lang="en-US" sz="1800" dirty="0">
                    <a:solidFill>
                      <a:srgbClr val="C00000"/>
                    </a:solidFill>
                    <a:latin typeface="DINPro" panose="020B0504020101020102" pitchFamily="34" charset="0"/>
                  </a:rPr>
                  <a:t>red graph </a:t>
                </a:r>
                <a:r>
                  <a:rPr lang="en-US" sz="1800" dirty="0">
                    <a:solidFill>
                      <a:schemeClr val="tx1"/>
                    </a:solidFill>
                    <a:latin typeface="DINPro" panose="020B0504020101020102" pitchFamily="34" charset="0"/>
                  </a:rPr>
                  <a:t>indicates the value of the loss </a:t>
                </a:r>
                <a14:m>
                  <m:oMath xmlns:m="http://schemas.openxmlformats.org/officeDocument/2006/math">
                    <m:r>
                      <a:rPr lang="en-US" sz="1800" i="1">
                        <a:solidFill>
                          <a:schemeClr val="tx1"/>
                        </a:solidFill>
                        <a:latin typeface="Cambria Math"/>
                      </a:rPr>
                      <m:t>𝐿</m:t>
                    </m:r>
                    <m:r>
                      <a:rPr lang="en-US" sz="1800" i="1">
                        <a:solidFill>
                          <a:schemeClr val="tx1"/>
                        </a:solidFill>
                        <a:latin typeface="Cambria Math"/>
                      </a:rPr>
                      <m:t> </m:t>
                    </m:r>
                  </m:oMath>
                </a14:m>
                <a:r>
                  <a:rPr lang="en-US" sz="1800" dirty="0">
                    <a:solidFill>
                      <a:schemeClr val="tx1"/>
                    </a:solidFill>
                    <a:latin typeface="DINPro" panose="020B0504020101020102" pitchFamily="34" charset="0"/>
                  </a:rPr>
                  <a:t>for an </a:t>
                </a:r>
                <a:r>
                  <a:rPr lang="en-US" sz="1800" dirty="0" err="1">
                    <a:solidFill>
                      <a:schemeClr val="tx1"/>
                    </a:solidFill>
                    <a:latin typeface="DINPro" panose="020B0504020101020102" pitchFamily="34" charset="0"/>
                  </a:rPr>
                  <a:t>adversarially</a:t>
                </a:r>
                <a:r>
                  <a:rPr lang="en-US" sz="1800" dirty="0">
                    <a:solidFill>
                      <a:schemeClr val="tx1"/>
                    </a:solidFill>
                    <a:latin typeface="DINPro" panose="020B0504020101020102" pitchFamily="34" charset="0"/>
                  </a:rPr>
                  <a:t> trained network.</a:t>
                </a:r>
              </a:p>
              <a:p>
                <a:pPr algn="just"/>
                <a:r>
                  <a:rPr lang="en-US" sz="1800" dirty="0">
                    <a:solidFill>
                      <a:schemeClr val="tx1"/>
                    </a:solidFill>
                    <a:latin typeface="DINPro" panose="020B0504020101020102" pitchFamily="34" charset="0"/>
                  </a:rPr>
                  <a:t>The </a:t>
                </a:r>
                <a:r>
                  <a:rPr lang="en-US" sz="1800" dirty="0">
                    <a:solidFill>
                      <a:schemeClr val="accent1"/>
                    </a:solidFill>
                    <a:latin typeface="DINPro-Bold" panose="020B0804020101020102" pitchFamily="34" charset="0"/>
                  </a:rPr>
                  <a:t>blue graph </a:t>
                </a:r>
                <a:r>
                  <a:rPr lang="en-US" sz="1800" dirty="0">
                    <a:solidFill>
                      <a:schemeClr val="tx1"/>
                    </a:solidFill>
                    <a:latin typeface="DINPro" panose="020B0504020101020102" pitchFamily="34" charset="0"/>
                  </a:rPr>
                  <a:t>is for the loss </a:t>
                </a:r>
                <a14:m>
                  <m:oMath xmlns:m="http://schemas.openxmlformats.org/officeDocument/2006/math">
                    <m:r>
                      <a:rPr lang="en-US" sz="1800" i="1">
                        <a:solidFill>
                          <a:schemeClr val="tx1"/>
                        </a:solidFill>
                        <a:latin typeface="Cambria Math"/>
                      </a:rPr>
                      <m:t>𝐿</m:t>
                    </m:r>
                    <m:r>
                      <a:rPr lang="en-US" sz="1800" i="1">
                        <a:solidFill>
                          <a:schemeClr val="tx1"/>
                        </a:solidFill>
                        <a:latin typeface="Cambria Math"/>
                      </a:rPr>
                      <m:t> </m:t>
                    </m:r>
                  </m:oMath>
                </a14:m>
                <a:r>
                  <a:rPr lang="en-US" sz="1800" dirty="0">
                    <a:solidFill>
                      <a:schemeClr val="tx1"/>
                    </a:solidFill>
                    <a:latin typeface="DINPro" panose="020B0504020101020102" pitchFamily="34" charset="0"/>
                  </a:rPr>
                  <a:t>of a non-</a:t>
                </a:r>
                <a:r>
                  <a:rPr lang="en-US" sz="1800" dirty="0" err="1">
                    <a:solidFill>
                      <a:schemeClr val="tx1"/>
                    </a:solidFill>
                    <a:latin typeface="DINPro" panose="020B0504020101020102" pitchFamily="34" charset="0"/>
                  </a:rPr>
                  <a:t>adversarially</a:t>
                </a:r>
                <a:r>
                  <a:rPr lang="en-US" sz="1800" dirty="0">
                    <a:solidFill>
                      <a:schemeClr val="tx1"/>
                    </a:solidFill>
                    <a:latin typeface="DINPro" panose="020B0504020101020102" pitchFamily="34" charset="0"/>
                  </a:rPr>
                  <a:t> trained network.</a:t>
                </a:r>
              </a:p>
            </p:txBody>
          </p:sp>
        </mc:Choice>
        <mc:Fallback xmlns="">
          <p:sp>
            <p:nvSpPr>
              <p:cNvPr id="6" name="Rectangle 5">
                <a:extLst>
                  <a:ext uri="{FF2B5EF4-FFF2-40B4-BE49-F238E27FC236}">
                    <a16:creationId xmlns:a16="http://schemas.microsoft.com/office/drawing/2014/main" id="{39F27941-2DEC-421A-82C5-FA2060717A11}"/>
                  </a:ext>
                </a:extLst>
              </p:cNvPr>
              <p:cNvSpPr>
                <a:spLocks noRot="1" noChangeAspect="1" noMove="1" noResize="1" noEditPoints="1" noAdjustHandles="1" noChangeArrowheads="1" noChangeShapeType="1" noTextEdit="1"/>
              </p:cNvSpPr>
              <p:nvPr/>
            </p:nvSpPr>
            <p:spPr>
              <a:xfrm>
                <a:off x="0" y="4900772"/>
                <a:ext cx="12192000" cy="976045"/>
              </a:xfrm>
              <a:prstGeom prst="rect">
                <a:avLst/>
              </a:prstGeom>
              <a:blipFill>
                <a:blip r:embed="rId5"/>
                <a:stretch>
                  <a:fillRect l="-400" t="-625" b="-6875"/>
                </a:stretch>
              </a:blipFill>
              <a:ln>
                <a:noFill/>
              </a:ln>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69B05E90-DD85-4E86-8C19-EE43C72FD953}"/>
              </a:ext>
            </a:extLst>
          </p:cNvPr>
          <p:cNvSpPr>
            <a:spLocks noGrp="1"/>
          </p:cNvSpPr>
          <p:nvPr>
            <p:ph type="sldNum" sz="quarter" idx="12"/>
          </p:nvPr>
        </p:nvSpPr>
        <p:spPr/>
        <p:txBody>
          <a:bodyPr/>
          <a:lstStyle/>
          <a:p>
            <a:fld id="{B7FA3308-637C-934F-BF90-F671B30DAEBF}" type="slidenum">
              <a:rPr lang="en-US" smtClean="0"/>
              <a:t>12</a:t>
            </a:fld>
            <a:endParaRPr lang="en-US"/>
          </a:p>
        </p:txBody>
      </p:sp>
    </p:spTree>
    <p:extLst>
      <p:ext uri="{BB962C8B-B14F-4D97-AF65-F5344CB8AC3E}">
        <p14:creationId xmlns:p14="http://schemas.microsoft.com/office/powerpoint/2010/main" val="5834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0548"/>
            <a:ext cx="8697964" cy="1325563"/>
          </a:xfrm>
        </p:spPr>
        <p:txBody>
          <a:bodyPr>
            <a:normAutofit/>
          </a:bodyPr>
          <a:lstStyle/>
          <a:p>
            <a:r>
              <a:rPr lang="en-US" dirty="0"/>
              <a:t>Notes on defenses</a:t>
            </a:r>
            <a:endParaRPr lang="en-US" dirty="0">
              <a:latin typeface="+mj-lt"/>
            </a:endParaRPr>
          </a:p>
        </p:txBody>
      </p:sp>
      <p:sp>
        <p:nvSpPr>
          <p:cNvPr id="3" name="Rectangle 2">
            <a:extLst>
              <a:ext uri="{FF2B5EF4-FFF2-40B4-BE49-F238E27FC236}">
                <a16:creationId xmlns:a16="http://schemas.microsoft.com/office/drawing/2014/main" id="{36AE1A06-6002-4665-BB1E-61FED5B2CA70}"/>
              </a:ext>
            </a:extLst>
          </p:cNvPr>
          <p:cNvSpPr/>
          <p:nvPr/>
        </p:nvSpPr>
        <p:spPr>
          <a:xfrm>
            <a:off x="0" y="1416711"/>
            <a:ext cx="12192000" cy="790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DINPro-Bold" pitchFamily="34" charset="0"/>
              </a:rPr>
              <a:t>Model capacity matters</a:t>
            </a:r>
            <a:r>
              <a:rPr lang="en-US" dirty="0">
                <a:solidFill>
                  <a:schemeClr val="tx1"/>
                </a:solidFill>
                <a:latin typeface="DINPro" pitchFamily="34" charset="0"/>
              </a:rPr>
              <a:t>: larger networks are more defendable and less easy to be attacked with transferrable examples. Training smaller nets with PGD has negative effects on accuracy.</a:t>
            </a:r>
          </a:p>
        </p:txBody>
      </p:sp>
      <p:sp>
        <p:nvSpPr>
          <p:cNvPr id="7" name="Rectangle 6">
            <a:extLst>
              <a:ext uri="{FF2B5EF4-FFF2-40B4-BE49-F238E27FC236}">
                <a16:creationId xmlns:a16="http://schemas.microsoft.com/office/drawing/2014/main" id="{DC0837A5-02C3-40AF-8DE8-9CFA6FEF3428}"/>
              </a:ext>
            </a:extLst>
          </p:cNvPr>
          <p:cNvSpPr/>
          <p:nvPr/>
        </p:nvSpPr>
        <p:spPr>
          <a:xfrm>
            <a:off x="0" y="2834667"/>
            <a:ext cx="12192000" cy="79091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DINPro" pitchFamily="34" charset="0"/>
              </a:rPr>
              <a:t>Training with </a:t>
            </a:r>
            <a:r>
              <a:rPr lang="en-US" dirty="0">
                <a:solidFill>
                  <a:schemeClr val="tx1"/>
                </a:solidFill>
                <a:latin typeface="DINPro-Bold" pitchFamily="34" charset="0"/>
              </a:rPr>
              <a:t>adversarial examples from PGD attacks (many steps and project) </a:t>
            </a:r>
            <a:r>
              <a:rPr lang="en-US" dirty="0">
                <a:solidFill>
                  <a:schemeClr val="tx1"/>
                </a:solidFill>
                <a:latin typeface="DINPro" pitchFamily="34" charset="0"/>
              </a:rPr>
              <a:t>tends to perform better than training with adversarial examples from FGSM attacks (one step, no projection).</a:t>
            </a:r>
          </a:p>
        </p:txBody>
      </p:sp>
      <p:sp>
        <p:nvSpPr>
          <p:cNvPr id="5" name="Rectangle 4">
            <a:extLst>
              <a:ext uri="{FF2B5EF4-FFF2-40B4-BE49-F238E27FC236}">
                <a16:creationId xmlns:a16="http://schemas.microsoft.com/office/drawing/2014/main" id="{1C2E1366-948F-4222-811A-BA0F28CB943B}"/>
              </a:ext>
            </a:extLst>
          </p:cNvPr>
          <p:cNvSpPr/>
          <p:nvPr/>
        </p:nvSpPr>
        <p:spPr>
          <a:xfrm>
            <a:off x="0" y="4294599"/>
            <a:ext cx="12192000" cy="79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DINPro" pitchFamily="34" charset="0"/>
              </a:rPr>
              <a:t>Even on larger networks, defenses can negatively affect accuracy.  More research is needed here. By this we mean that after the network is trained, we test its accuracy on the test set. And there, it is more robust yet more points classify incorrectly.</a:t>
            </a:r>
          </a:p>
        </p:txBody>
      </p:sp>
      <p:sp>
        <p:nvSpPr>
          <p:cNvPr id="8" name="Slide Number Placeholder 7">
            <a:extLst>
              <a:ext uri="{FF2B5EF4-FFF2-40B4-BE49-F238E27FC236}">
                <a16:creationId xmlns:a16="http://schemas.microsoft.com/office/drawing/2014/main" id="{8D54D1BC-C2D4-4720-9CF2-9FE809D7F0AC}"/>
              </a:ext>
            </a:extLst>
          </p:cNvPr>
          <p:cNvSpPr>
            <a:spLocks noGrp="1"/>
          </p:cNvSpPr>
          <p:nvPr>
            <p:ph type="sldNum" sz="quarter" idx="12"/>
          </p:nvPr>
        </p:nvSpPr>
        <p:spPr/>
        <p:txBody>
          <a:bodyPr/>
          <a:lstStyle/>
          <a:p>
            <a:fld id="{B7FA3308-637C-934F-BF90-F671B30DAEBF}" type="slidenum">
              <a:rPr lang="en-US" smtClean="0"/>
              <a:t>13</a:t>
            </a:fld>
            <a:endParaRPr lang="en-US"/>
          </a:p>
        </p:txBody>
      </p:sp>
    </p:spTree>
    <p:extLst>
      <p:ext uri="{BB962C8B-B14F-4D97-AF65-F5344CB8AC3E}">
        <p14:creationId xmlns:p14="http://schemas.microsoft.com/office/powerpoint/2010/main" val="3661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29"/>
            <a:ext cx="10515600" cy="1325563"/>
          </a:xfrm>
        </p:spPr>
        <p:txBody>
          <a:bodyPr>
            <a:normAutofit/>
          </a:bodyPr>
          <a:lstStyle/>
          <a:p>
            <a:r>
              <a:rPr lang="en-US" dirty="0"/>
              <a:t>Can certification benefit training?</a:t>
            </a:r>
          </a:p>
        </p:txBody>
      </p:sp>
      <p:sp>
        <p:nvSpPr>
          <p:cNvPr id="3" name="Rectangle 2">
            <a:extLst>
              <a:ext uri="{FF2B5EF4-FFF2-40B4-BE49-F238E27FC236}">
                <a16:creationId xmlns:a16="http://schemas.microsoft.com/office/drawing/2014/main" id="{454B81D2-3DAA-4DB1-82AC-E43CE80AC39E}"/>
              </a:ext>
            </a:extLst>
          </p:cNvPr>
          <p:cNvSpPr/>
          <p:nvPr/>
        </p:nvSpPr>
        <p:spPr>
          <a:xfrm>
            <a:off x="0" y="1551398"/>
            <a:ext cx="12192000" cy="96577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800" dirty="0">
                <a:solidFill>
                  <a:schemeClr val="tx1"/>
                </a:solidFill>
                <a:latin typeface="DINPro" pitchFamily="34" charset="0"/>
              </a:rPr>
              <a:t>Verifying networks which are not meant to be robust will certainly produce worse results (smaller epsilon provability) than verifying networks which are trained to be </a:t>
            </a:r>
            <a:r>
              <a:rPr lang="en-US" sz="1800" dirty="0">
                <a:solidFill>
                  <a:schemeClr val="tx1"/>
                </a:solidFill>
                <a:latin typeface="DINPro-Bold" pitchFamily="34" charset="0"/>
              </a:rPr>
              <a:t>provably robust</a:t>
            </a:r>
            <a:r>
              <a:rPr lang="en-US" sz="1800" dirty="0">
                <a:solidFill>
                  <a:schemeClr val="tx1"/>
                </a:solidFill>
                <a:latin typeface="DINPro" pitchFamily="34" charset="0"/>
              </a:rPr>
              <a:t>. </a:t>
            </a:r>
          </a:p>
        </p:txBody>
      </p:sp>
      <p:sp>
        <p:nvSpPr>
          <p:cNvPr id="5" name="Rectangle 4">
            <a:extLst>
              <a:ext uri="{FF2B5EF4-FFF2-40B4-BE49-F238E27FC236}">
                <a16:creationId xmlns:a16="http://schemas.microsoft.com/office/drawing/2014/main" id="{D19CD9EB-D4D7-4F4B-8F9E-2BBB13A19B50}"/>
              </a:ext>
            </a:extLst>
          </p:cNvPr>
          <p:cNvSpPr/>
          <p:nvPr/>
        </p:nvSpPr>
        <p:spPr>
          <a:xfrm>
            <a:off x="0" y="2833955"/>
            <a:ext cx="12192000" cy="9657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800" dirty="0">
                <a:solidFill>
                  <a:schemeClr val="tx1"/>
                </a:solidFill>
                <a:latin typeface="DINPro" pitchFamily="34" charset="0"/>
              </a:rPr>
              <a:t>Note that there is a difference between training the network to be </a:t>
            </a:r>
            <a:r>
              <a:rPr lang="en-US" sz="1800" dirty="0">
                <a:solidFill>
                  <a:schemeClr val="tx1"/>
                </a:solidFill>
                <a:latin typeface="DINPro-Bold" pitchFamily="34" charset="0"/>
              </a:rPr>
              <a:t>experimentally robust </a:t>
            </a:r>
            <a:r>
              <a:rPr lang="en-US" sz="1800" dirty="0">
                <a:solidFill>
                  <a:schemeClr val="tx1"/>
                </a:solidFill>
                <a:latin typeface="DINPro" pitchFamily="34" charset="0"/>
              </a:rPr>
              <a:t>(e.g., PGD defense) vs. training the network to be </a:t>
            </a:r>
            <a:r>
              <a:rPr lang="en-US" sz="1800" dirty="0">
                <a:solidFill>
                  <a:schemeClr val="tx1"/>
                </a:solidFill>
                <a:latin typeface="DINPro-Bold" pitchFamily="34" charset="0"/>
              </a:rPr>
              <a:t>provably robust </a:t>
            </a:r>
            <a:r>
              <a:rPr lang="en-US" sz="1800" dirty="0">
                <a:solidFill>
                  <a:schemeClr val="tx1"/>
                </a:solidFill>
                <a:latin typeface="DINPro" pitchFamily="34" charset="0"/>
              </a:rPr>
              <a:t>(what we see next).</a:t>
            </a:r>
          </a:p>
        </p:txBody>
      </p:sp>
      <p:sp>
        <p:nvSpPr>
          <p:cNvPr id="6" name="Rectangle 5">
            <a:extLst>
              <a:ext uri="{FF2B5EF4-FFF2-40B4-BE49-F238E27FC236}">
                <a16:creationId xmlns:a16="http://schemas.microsoft.com/office/drawing/2014/main" id="{FAA9722C-019E-492B-840A-DA9793F076E2}"/>
              </a:ext>
            </a:extLst>
          </p:cNvPr>
          <p:cNvSpPr/>
          <p:nvPr/>
        </p:nvSpPr>
        <p:spPr>
          <a:xfrm>
            <a:off x="0" y="4294266"/>
            <a:ext cx="12192000" cy="6167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800" dirty="0">
                <a:solidFill>
                  <a:schemeClr val="tx1"/>
                </a:solidFill>
                <a:latin typeface="DINPro" pitchFamily="34" charset="0"/>
              </a:rPr>
              <a:t>So, can we then use certification for training the network to be robust?</a:t>
            </a:r>
          </a:p>
        </p:txBody>
      </p:sp>
      <p:sp>
        <p:nvSpPr>
          <p:cNvPr id="4" name="Slide Number Placeholder 3">
            <a:extLst>
              <a:ext uri="{FF2B5EF4-FFF2-40B4-BE49-F238E27FC236}">
                <a16:creationId xmlns:a16="http://schemas.microsoft.com/office/drawing/2014/main" id="{7E51A4D0-ABA4-4C39-991D-D6E5D83A28B0}"/>
              </a:ext>
            </a:extLst>
          </p:cNvPr>
          <p:cNvSpPr>
            <a:spLocks noGrp="1"/>
          </p:cNvSpPr>
          <p:nvPr>
            <p:ph type="sldNum" sz="quarter" idx="12"/>
          </p:nvPr>
        </p:nvSpPr>
        <p:spPr/>
        <p:txBody>
          <a:bodyPr/>
          <a:lstStyle/>
          <a:p>
            <a:fld id="{B7FA3308-637C-934F-BF90-F671B30DAEBF}" type="slidenum">
              <a:rPr lang="en-US" smtClean="0"/>
              <a:t>14</a:t>
            </a:fld>
            <a:endParaRPr lang="en-US"/>
          </a:p>
        </p:txBody>
      </p:sp>
    </p:spTree>
    <p:extLst>
      <p:ext uri="{BB962C8B-B14F-4D97-AF65-F5344CB8AC3E}">
        <p14:creationId xmlns:p14="http://schemas.microsoft.com/office/powerpoint/2010/main" val="221724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26292"/>
            <a:ext cx="9092629" cy="1143000"/>
          </a:xfrm>
        </p:spPr>
        <p:txBody>
          <a:bodyPr>
            <a:normAutofit/>
          </a:bodyPr>
          <a:lstStyle/>
          <a:p>
            <a:r>
              <a:rPr lang="en-US" dirty="0"/>
              <a:t>Provable defense</a:t>
            </a:r>
          </a:p>
        </p:txBody>
      </p:sp>
      <mc:AlternateContent xmlns:mc="http://schemas.openxmlformats.org/markup-compatibility/2006" xmlns:a14="http://schemas.microsoft.com/office/drawing/2010/main">
        <mc:Choice Requires="a14">
          <p:sp>
            <p:nvSpPr>
              <p:cNvPr id="5" name="Rectangle 4"/>
              <p:cNvSpPr/>
              <p:nvPr/>
            </p:nvSpPr>
            <p:spPr>
              <a:xfrm>
                <a:off x="1991546" y="2058940"/>
                <a:ext cx="6120679" cy="1785104"/>
              </a:xfrm>
              <a:prstGeom prst="rect">
                <a:avLst/>
              </a:prstGeom>
              <a:solidFill>
                <a:schemeClr val="bg1">
                  <a:lumMod val="95000"/>
                </a:schemeClr>
              </a:solidFill>
              <a:ln>
                <a:solidFill>
                  <a:schemeClr val="bg1">
                    <a:lumMod val="85000"/>
                  </a:schemeClr>
                </a:solidFill>
              </a:ln>
            </p:spPr>
            <p:txBody>
              <a:bodyPr wrap="square">
                <a:spAutoFit/>
              </a:bodyPr>
              <a:lstStyle/>
              <a:p>
                <a:pPr marL="108000"/>
                <a:r>
                  <a:rPr lang="en-US" sz="2200" dirty="0">
                    <a:latin typeface="DINPro" pitchFamily="34" charset="0"/>
                  </a:rPr>
                  <a:t>find		</a:t>
                </a:r>
                <a14:m>
                  <m:oMath xmlns:m="http://schemas.openxmlformats.org/officeDocument/2006/math">
                    <m:r>
                      <a:rPr lang="en-US" sz="2200" i="1">
                        <a:latin typeface="Cambria Math" charset="0"/>
                      </a:rPr>
                      <m:t>𝜃</m:t>
                    </m:r>
                  </m:oMath>
                </a14:m>
                <a:endParaRPr lang="en-US" sz="2200" dirty="0">
                  <a:latin typeface="DINPro" pitchFamily="34" charset="0"/>
                </a:endParaRPr>
              </a:p>
              <a:p>
                <a:pPr marL="108000"/>
                <a:r>
                  <a:rPr lang="en-US" sz="2200" dirty="0">
                    <a:latin typeface="DINPro-Bold" pitchFamily="34" charset="0"/>
                  </a:rPr>
                  <a:t>minimize</a:t>
                </a:r>
                <a:r>
                  <a:rPr lang="en-US" sz="2200" dirty="0">
                    <a:latin typeface="DINPro" pitchFamily="34" charset="0"/>
                  </a:rPr>
                  <a:t>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oMath>
                </a14:m>
                <a:endParaRPr lang="en-US" sz="2200" dirty="0">
                  <a:latin typeface="DINPro" pitchFamily="34" charset="0"/>
                </a:endParaRPr>
              </a:p>
              <a:p>
                <a:pPr marL="108000"/>
                <a:endParaRPr lang="en-US" sz="2200" i="1" dirty="0">
                  <a:latin typeface="DINPro" pitchFamily="34" charset="0"/>
                </a:endParaRPr>
              </a:p>
              <a:p>
                <a:pPr marL="108000"/>
                <a:r>
                  <a:rPr lang="en-US" sz="2200" dirty="0">
                    <a:latin typeface="DINPro" pitchFamily="34" charset="0"/>
                  </a:rPr>
                  <a:t>where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a:rPr>
                      <m:t>=</m:t>
                    </m:r>
                    <m:r>
                      <a:rPr lang="en-US" sz="2200" b="1">
                        <a:latin typeface="Cambria Math"/>
                      </a:rPr>
                      <m:t>𝐄</m:t>
                    </m:r>
                  </m:oMath>
                </a14:m>
                <a:r>
                  <a:rPr lang="en-US" sz="2200" b="1" dirty="0"/>
                  <a:t> </a:t>
                </a:r>
                <a14:m>
                  <m:oMath xmlns:m="http://schemas.openxmlformats.org/officeDocument/2006/math">
                    <m:r>
                      <a:rPr lang="en-US" sz="2200" b="1">
                        <a:latin typeface="Cambria Math"/>
                      </a:rPr>
                      <m:t>           [</m:t>
                    </m:r>
                    <m:r>
                      <a:rPr lang="en-US" sz="2200" b="1">
                        <a:latin typeface="Cambria Math"/>
                      </a:rPr>
                      <m:t>𝐦𝐚𝐱</m:t>
                    </m:r>
                    <m:r>
                      <a:rPr lang="en-US" sz="2200" i="1">
                        <a:latin typeface="Cambria Math"/>
                      </a:rPr>
                      <m:t>     </m:t>
                    </m:r>
                    <m:r>
                      <a:rPr lang="en-US" sz="2200" i="1">
                        <a:latin typeface="Cambria Math"/>
                      </a:rPr>
                      <m:t>𝐿</m:t>
                    </m:r>
                    <m:d>
                      <m:dPr>
                        <m:ctrlPr>
                          <a:rPr lang="en-US" sz="2200" i="1">
                            <a:latin typeface="Cambria Math" panose="02040503050406030204" pitchFamily="18" charset="0"/>
                          </a:rPr>
                        </m:ctrlPr>
                      </m:dPr>
                      <m:e>
                        <m:r>
                          <a:rPr lang="en-US" sz="2200" i="1">
                            <a:latin typeface="Cambria Math"/>
                          </a:rPr>
                          <m:t>𝜃</m:t>
                        </m:r>
                        <m:r>
                          <a:rPr lang="en-US" sz="2200" i="1">
                            <a:latin typeface="Cambria Math"/>
                          </a:rPr>
                          <m:t>, </m:t>
                        </m:r>
                        <m:r>
                          <a:rPr lang="en-US" sz="2200" i="1">
                            <a:latin typeface="Cambria Math"/>
                          </a:rPr>
                          <m:t>𝑧</m:t>
                        </m:r>
                        <m:r>
                          <a:rPr lang="en-US" sz="2200" i="1">
                            <a:latin typeface="Cambria Math"/>
                          </a:rPr>
                          <m:t>, </m:t>
                        </m:r>
                        <m:r>
                          <a:rPr lang="en-US" sz="2200" i="1">
                            <a:latin typeface="Cambria Math"/>
                          </a:rPr>
                          <m:t>𝑦</m:t>
                        </m:r>
                      </m:e>
                    </m:d>
                    <m:r>
                      <a:rPr lang="en-US" sz="2200" i="1">
                        <a:latin typeface="Cambria Math"/>
                      </a:rPr>
                      <m:t>]</m:t>
                    </m:r>
                  </m:oMath>
                </a14:m>
                <a:endParaRPr lang="en-US" sz="2200" dirty="0">
                  <a:latin typeface="DINPro" pitchFamily="34" charset="0"/>
                </a:endParaRPr>
              </a:p>
              <a:p>
                <a:pPr marL="108000"/>
                <a:endParaRPr lang="en-US" sz="2200" dirty="0">
                  <a:latin typeface="DINPro"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991546" y="2058940"/>
                <a:ext cx="6120679" cy="1785104"/>
              </a:xfrm>
              <a:prstGeom prst="rect">
                <a:avLst/>
              </a:prstGeom>
              <a:blipFill>
                <a:blip r:embed="rId2"/>
                <a:stretch>
                  <a:fillRect t="-2034"/>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958083" y="3225593"/>
                <a:ext cx="974819" cy="302840"/>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d>
                        <m:dPr>
                          <m:ctrlPr>
                            <a:rPr lang="en-US" sz="1400" i="1">
                              <a:latin typeface="Cambria Math" panose="02040503050406030204" pitchFamily="18" charset="0"/>
                            </a:rPr>
                          </m:ctrlPr>
                        </m:dPr>
                        <m:e>
                          <m:r>
                            <m:rPr>
                              <m:sty m:val="p"/>
                            </m:rPr>
                            <a:rPr lang="en-US" sz="1400">
                              <a:latin typeface="Cambria Math"/>
                            </a:rPr>
                            <m:t>x</m:t>
                          </m:r>
                          <m:r>
                            <a:rPr lang="en-US" sz="1400">
                              <a:latin typeface="Cambria Math"/>
                            </a:rPr>
                            <m:t>,</m:t>
                          </m:r>
                          <m:r>
                            <m:rPr>
                              <m:sty m:val="p"/>
                            </m:rPr>
                            <a:rPr lang="en-US" sz="1400">
                              <a:latin typeface="Cambria Math"/>
                            </a:rPr>
                            <m:t>y</m:t>
                          </m:r>
                        </m:e>
                      </m:d>
                      <m:r>
                        <a:rPr lang="en-US" sz="1400">
                          <a:latin typeface="Cambria Math"/>
                        </a:rPr>
                        <m:t>~</m:t>
                      </m:r>
                      <m:r>
                        <a:rPr lang="en-US" sz="1400" i="1">
                          <a:latin typeface="Cambria Math"/>
                        </a:rPr>
                        <m:t>𝐷</m:t>
                      </m:r>
                    </m:oMath>
                  </m:oMathPara>
                </a14:m>
                <a:endParaRPr lang="en-US" sz="1400" i="1" baseline="-25000" dirty="0">
                  <a:latin typeface="DINPro"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958083" y="3225593"/>
                <a:ext cx="974819" cy="302840"/>
              </a:xfrm>
              <a:prstGeom prst="rect">
                <a:avLst/>
              </a:prstGeom>
              <a:blipFill>
                <a:blip r:embed="rId3"/>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768586" y="3361977"/>
                <a:ext cx="1680012" cy="332912"/>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1600" i="1" smtClean="0">
                          <a:latin typeface="Cambria Math"/>
                        </a:rPr>
                        <m:t>𝑧</m:t>
                      </m:r>
                      <m:r>
                        <a:rPr lang="en-US" sz="1600" i="1" smtClean="0">
                          <a:latin typeface="Cambria Math"/>
                        </a:rPr>
                        <m:t>∈</m:t>
                      </m:r>
                      <m:r>
                        <a:rPr lang="en-US" sz="1600" i="1" smtClean="0">
                          <a:latin typeface="Cambria Math"/>
                        </a:rPr>
                        <m:t>𝛾</m:t>
                      </m:r>
                      <m:r>
                        <a:rPr lang="en-US" sz="1600" i="1" smtClean="0">
                          <a:latin typeface="Cambria Math"/>
                        </a:rPr>
                        <m:t>(</m:t>
                      </m:r>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𝜙</m:t>
                          </m:r>
                          <m:r>
                            <a:rPr lang="en-US" sz="1600" i="1">
                              <a:latin typeface="Cambria Math"/>
                            </a:rPr>
                            <m:t>(</m:t>
                          </m:r>
                          <m:r>
                            <a:rPr lang="en-US" sz="1600" i="1">
                              <a:latin typeface="Cambria Math"/>
                            </a:rPr>
                            <m:t>𝑥</m:t>
                          </m:r>
                          <m:r>
                            <a:rPr lang="en-US" sz="1600" i="1">
                              <a:latin typeface="Cambria Math"/>
                            </a:rPr>
                            <m:t>)</m:t>
                          </m:r>
                        </m:e>
                      </m:d>
                      <m:r>
                        <a:rPr lang="en-US" sz="1600" i="1">
                          <a:latin typeface="Cambria Math"/>
                        </a:rPr>
                        <m:t>)</m:t>
                      </m:r>
                    </m:oMath>
                  </m:oMathPara>
                </a14:m>
                <a:endParaRPr lang="en-US" sz="1600" baseline="-250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768586" y="3361977"/>
                <a:ext cx="1680012" cy="332912"/>
              </a:xfrm>
              <a:prstGeom prst="rect">
                <a:avLst/>
              </a:prstGeom>
              <a:blipFill>
                <a:blip r:embed="rId4"/>
                <a:stretch>
                  <a:fillRect b="-1481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FA11C37-E007-46DE-A344-2CDD7E76AA09}"/>
              </a:ext>
            </a:extLst>
          </p:cNvPr>
          <p:cNvSpPr>
            <a:spLocks noGrp="1"/>
          </p:cNvSpPr>
          <p:nvPr>
            <p:ph type="sldNum" sz="quarter" idx="12"/>
          </p:nvPr>
        </p:nvSpPr>
        <p:spPr/>
        <p:txBody>
          <a:bodyPr/>
          <a:lstStyle/>
          <a:p>
            <a:fld id="{B7FA3308-637C-934F-BF90-F671B30DAEBF}" type="slidenum">
              <a:rPr lang="en-US" smtClean="0"/>
              <a:t>15</a:t>
            </a:fld>
            <a:endParaRPr lang="en-US"/>
          </a:p>
        </p:txBody>
      </p:sp>
    </p:spTree>
    <p:extLst>
      <p:ext uri="{BB962C8B-B14F-4D97-AF65-F5344CB8AC3E}">
        <p14:creationId xmlns:p14="http://schemas.microsoft.com/office/powerpoint/2010/main" val="29867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A3DE-89A3-4E86-A576-C178BD3430BB}"/>
              </a:ext>
            </a:extLst>
          </p:cNvPr>
          <p:cNvSpPr>
            <a:spLocks noGrp="1"/>
          </p:cNvSpPr>
          <p:nvPr>
            <p:ph type="title"/>
          </p:nvPr>
        </p:nvSpPr>
        <p:spPr>
          <a:xfrm>
            <a:off x="0" y="6036"/>
            <a:ext cx="10515600" cy="1325563"/>
          </a:xfrm>
        </p:spPr>
        <p:txBody>
          <a:bodyPr/>
          <a:lstStyle/>
          <a:p>
            <a:r>
              <a:rPr lang="en-US" dirty="0">
                <a:hlinkClick r:id="rId2"/>
              </a:rPr>
              <a:t>Differentiable abstract interpretation </a:t>
            </a:r>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AE52D17-B933-4B65-8AD4-D7DFC107A3E9}"/>
                  </a:ext>
                </a:extLst>
              </p:cNvPr>
              <p:cNvSpPr/>
              <p:nvPr/>
            </p:nvSpPr>
            <p:spPr>
              <a:xfrm>
                <a:off x="0" y="1605516"/>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ea typeface="Open Sans" panose="020B0606030504020204" pitchFamily="34" charset="0"/>
                    <a:cs typeface="Open Sans" panose="020B0606030504020204" pitchFamily="34" charset="0"/>
                  </a:rPr>
                  <a:t>Key idea: </a:t>
                </a:r>
                <a:r>
                  <a:rPr lang="en-US" sz="2200" b="1" dirty="0">
                    <a:solidFill>
                      <a:schemeClr val="bg1"/>
                    </a:solidFill>
                    <a:ea typeface="Open Sans" panose="020B0606030504020204" pitchFamily="34" charset="0"/>
                    <a:cs typeface="Open Sans" panose="020B0606030504020204" pitchFamily="34" charset="0"/>
                  </a:rPr>
                  <a:t>automatic differentiation on symbolic representation of</a:t>
                </a:r>
                <a14:m>
                  <m:oMath xmlns:m="http://schemas.openxmlformats.org/officeDocument/2006/math">
                    <m:r>
                      <a:rPr lang="en-US" sz="2400" b="1" i="0" smtClean="0">
                        <a:latin typeface="Cambria Math" panose="02040503050406030204" pitchFamily="18" charset="0"/>
                      </a:rPr>
                      <m:t> </m:t>
                    </m:r>
                    <m:r>
                      <a:rPr lang="en-US" sz="2400" b="0" i="1" smtClean="0">
                        <a:latin typeface="Cambria Math" panose="02040503050406030204" pitchFamily="18" charset="0"/>
                      </a:rPr>
                      <m:t>𝑔</m:t>
                    </m:r>
                    <m:d>
                      <m:dPr>
                        <m:ctrlPr>
                          <a:rPr lang="en-US" sz="2400" i="1">
                            <a:latin typeface="Cambria Math" panose="02040503050406030204" pitchFamily="18" charset="0"/>
                          </a:rPr>
                        </m:ctrlPr>
                      </m:dPr>
                      <m:e>
                        <m:r>
                          <a:rPr lang="en-US" sz="2400" b="0" i="1" smtClean="0">
                            <a:latin typeface="Cambria Math" panose="02040503050406030204" pitchFamily="18" charset="0"/>
                          </a:rPr>
                          <m:t>𝜙</m:t>
                        </m:r>
                        <m:r>
                          <a:rPr lang="en-US" sz="2400" i="1">
                            <a:latin typeface="Cambria Math"/>
                          </a:rPr>
                          <m:t>(</m:t>
                        </m:r>
                        <m:r>
                          <a:rPr lang="en-US" sz="2400" i="1">
                            <a:latin typeface="Cambria Math"/>
                          </a:rPr>
                          <m:t>𝑥</m:t>
                        </m:r>
                        <m:r>
                          <a:rPr lang="en-US" sz="2400" i="1">
                            <a:latin typeface="Cambria Math"/>
                          </a:rPr>
                          <m:t>)</m:t>
                        </m:r>
                      </m:e>
                    </m:d>
                  </m:oMath>
                </a14:m>
                <a:endParaRPr lang="en-US" sz="2200" b="1" dirty="0">
                  <a:solidFill>
                    <a:schemeClr val="bg1"/>
                  </a:solidFill>
                  <a:ea typeface="Open Sans" panose="020B0606030504020204" pitchFamily="34" charset="0"/>
                  <a:cs typeface="Open Sans" panose="020B0606030504020204" pitchFamily="34" charset="0"/>
                </a:endParaRPr>
              </a:p>
            </p:txBody>
          </p:sp>
        </mc:Choice>
        <mc:Fallback xmlns="">
          <p:sp>
            <p:nvSpPr>
              <p:cNvPr id="32" name="Rectangle 31">
                <a:extLst>
                  <a:ext uri="{FF2B5EF4-FFF2-40B4-BE49-F238E27FC236}">
                    <a16:creationId xmlns:a16="http://schemas.microsoft.com/office/drawing/2014/main" id="{6AE52D17-B933-4B65-8AD4-D7DFC107A3E9}"/>
                  </a:ext>
                </a:extLst>
              </p:cNvPr>
              <p:cNvSpPr>
                <a:spLocks noRot="1" noChangeAspect="1" noMove="1" noResize="1" noEditPoints="1" noAdjustHandles="1" noChangeArrowheads="1" noChangeShapeType="1" noTextEdit="1"/>
              </p:cNvSpPr>
              <p:nvPr/>
            </p:nvSpPr>
            <p:spPr>
              <a:xfrm>
                <a:off x="0" y="1605516"/>
                <a:ext cx="12192000" cy="429768"/>
              </a:xfrm>
              <a:prstGeom prst="rect">
                <a:avLst/>
              </a:prstGeom>
              <a:blipFill>
                <a:blip r:embed="rId3"/>
                <a:stretch>
                  <a:fillRect t="-7042" b="-30986"/>
                </a:stretch>
              </a:blipFill>
              <a:ln>
                <a:noFill/>
              </a:ln>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5ED51B7-9E84-48DD-AE5B-B1D27B546BD1}"/>
              </a:ext>
            </a:extLst>
          </p:cNvPr>
          <p:cNvSpPr/>
          <p:nvPr/>
        </p:nvSpPr>
        <p:spPr>
          <a:xfrm>
            <a:off x="348912" y="2809238"/>
            <a:ext cx="11490039" cy="1882870"/>
          </a:xfrm>
          <a:prstGeom prst="rect">
            <a:avLst/>
          </a:prstGeom>
          <a:solidFill>
            <a:schemeClr val="accent6">
              <a:lumMod val="20000"/>
              <a:lumOff val="8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5">
            <a:extLst>
              <a:ext uri="{FF2B5EF4-FFF2-40B4-BE49-F238E27FC236}">
                <a16:creationId xmlns:a16="http://schemas.microsoft.com/office/drawing/2014/main" id="{B1580063-2A0C-4B3F-9B5F-2A8CB96C9C37}"/>
              </a:ext>
            </a:extLst>
          </p:cNvPr>
          <p:cNvSpPr/>
          <p:nvPr/>
        </p:nvSpPr>
        <p:spPr>
          <a:xfrm>
            <a:off x="2109067" y="3395037"/>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6">
            <a:extLst>
              <a:ext uri="{FF2B5EF4-FFF2-40B4-BE49-F238E27FC236}">
                <a16:creationId xmlns:a16="http://schemas.microsoft.com/office/drawing/2014/main" id="{EB93D9C1-A3FC-4B22-985B-80CE5DD12C71}"/>
              </a:ext>
            </a:extLst>
          </p:cNvPr>
          <p:cNvSpPr/>
          <p:nvPr/>
        </p:nvSpPr>
        <p:spPr>
          <a:xfrm>
            <a:off x="4207316" y="3357071"/>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7">
            <a:extLst>
              <a:ext uri="{FF2B5EF4-FFF2-40B4-BE49-F238E27FC236}">
                <a16:creationId xmlns:a16="http://schemas.microsoft.com/office/drawing/2014/main" id="{8D169DC9-25DC-4F49-8641-1DBEAA9E9748}"/>
              </a:ext>
            </a:extLst>
          </p:cNvPr>
          <p:cNvSpPr/>
          <p:nvPr/>
        </p:nvSpPr>
        <p:spPr>
          <a:xfrm>
            <a:off x="5671684" y="3395037"/>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8">
            <a:extLst>
              <a:ext uri="{FF2B5EF4-FFF2-40B4-BE49-F238E27FC236}">
                <a16:creationId xmlns:a16="http://schemas.microsoft.com/office/drawing/2014/main" id="{A2FFE59B-E37E-4439-AE26-F445A30755F0}"/>
              </a:ext>
            </a:extLst>
          </p:cNvPr>
          <p:cNvSpPr/>
          <p:nvPr/>
        </p:nvSpPr>
        <p:spPr>
          <a:xfrm>
            <a:off x="7522564" y="3352933"/>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C6FED0C-FD1B-4FEC-A6DD-9D206494ABE0}"/>
              </a:ext>
            </a:extLst>
          </p:cNvPr>
          <p:cNvSpPr/>
          <p:nvPr/>
        </p:nvSpPr>
        <p:spPr>
          <a:xfrm>
            <a:off x="4963143" y="3357071"/>
            <a:ext cx="357790" cy="369332"/>
          </a:xfrm>
          <a:prstGeom prst="rect">
            <a:avLst/>
          </a:prstGeom>
        </p:spPr>
        <p:txBody>
          <a:bodyPr wrap="none">
            <a:spAutoFit/>
          </a:bodyPr>
          <a:lstStyle/>
          <a:p>
            <a:r>
              <a:rPr lang="en-US"/>
              <a:t>...</a:t>
            </a:r>
          </a:p>
        </p:txBody>
      </p:sp>
      <p:sp>
        <p:nvSpPr>
          <p:cNvPr id="39" name="Rectangle 38">
            <a:extLst>
              <a:ext uri="{FF2B5EF4-FFF2-40B4-BE49-F238E27FC236}">
                <a16:creationId xmlns:a16="http://schemas.microsoft.com/office/drawing/2014/main" id="{99B50B4C-DB93-46A0-B1AB-7D34AB9325AF}"/>
              </a:ext>
            </a:extLst>
          </p:cNvPr>
          <p:cNvSpPr/>
          <p:nvPr/>
        </p:nvSpPr>
        <p:spPr>
          <a:xfrm rot="16200000">
            <a:off x="-403721" y="3566006"/>
            <a:ext cx="1882872" cy="369332"/>
          </a:xfrm>
          <a:prstGeom prst="rect">
            <a:avLst/>
          </a:prstGeom>
          <a:solidFill>
            <a:schemeClr val="tx2">
              <a:lumMod val="75000"/>
            </a:schemeClr>
          </a:solidFill>
        </p:spPr>
        <p:txBody>
          <a:bodyPr wrap="square">
            <a:spAutoFit/>
          </a:bodyPr>
          <a:lstStyle/>
          <a:p>
            <a:pPr algn="ctr"/>
            <a:r>
              <a:rPr lang="en-US" b="1" dirty="0">
                <a:solidFill>
                  <a:schemeClr val="bg1"/>
                </a:solidFill>
                <a:latin typeface="DINPro" pitchFamily="34" charset="0"/>
              </a:rPr>
              <a:t>Training</a:t>
            </a:r>
          </a:p>
        </p:txBody>
      </p:sp>
      <mc:AlternateContent xmlns:mc="http://schemas.openxmlformats.org/markup-compatibility/2006">
        <mc:Choice xmlns:am3d="http://schemas.microsoft.com/office/drawing/2017/model3d" Requires="am3d">
          <p:graphicFrame>
            <p:nvGraphicFramePr>
              <p:cNvPr id="40" name="3D Model 39" descr="Cube">
                <a:extLst>
                  <a:ext uri="{FF2B5EF4-FFF2-40B4-BE49-F238E27FC236}">
                    <a16:creationId xmlns:a16="http://schemas.microsoft.com/office/drawing/2014/main" id="{CA0F565B-7012-400C-BF10-23B970A1DE93}"/>
                  </a:ext>
                </a:extLst>
              </p:cNvPr>
              <p:cNvGraphicFramePr>
                <a:graphicFrameLocks/>
              </p:cNvGraphicFramePr>
              <p:nvPr/>
            </p:nvGraphicFramePr>
            <p:xfrm>
              <a:off x="-5802" y="3094640"/>
              <a:ext cx="2743193" cy="914400"/>
            </p:xfrm>
            <a:graphic>
              <a:graphicData uri="http://schemas.microsoft.com/office/drawing/2017/model3d">
                <am3d:model3d r:embed="rId4">
                  <am3d:spPr>
                    <a:xfrm>
                      <a:off x="0" y="0"/>
                      <a:ext cx="2743193" cy="914400"/>
                    </a:xfrm>
                    <a:prstGeom prst="rect">
                      <a:avLst/>
                    </a:prstGeom>
                    <a:noFill/>
                  </am3d:spPr>
                  <am3d:camera>
                    <am3d:pos x="0" y="0" z="81469193"/>
                    <am3d:up dx="0" dy="36000000" dz="0"/>
                    <am3d:lookAt x="0" y="0" z="0"/>
                    <am3d:perspective fov="2674384"/>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0" name="3D Model 39" descr="Cube">
                <a:extLst>
                  <a:ext uri="{FF2B5EF4-FFF2-40B4-BE49-F238E27FC236}">
                    <a16:creationId xmlns:a16="http://schemas.microsoft.com/office/drawing/2014/main" id="{CA0F565B-7012-400C-BF10-23B970A1DE93}"/>
                  </a:ext>
                </a:extLst>
              </p:cNvPr>
              <p:cNvPicPr>
                <a:picLocks noGrp="1" noRot="1" noChangeAspect="1" noMove="1" noResize="1" noEditPoints="1" noAdjustHandles="1" noChangeArrowheads="1" noChangeShapeType="1" noCrop="1"/>
              </p:cNvPicPr>
              <p:nvPr/>
            </p:nvPicPr>
            <p:blipFill>
              <a:blip r:embed="rId5"/>
              <a:stretch>
                <a:fillRect/>
              </a:stretch>
            </p:blipFill>
            <p:spPr>
              <a:xfrm>
                <a:off x="-5802" y="3094640"/>
                <a:ext cx="2743193" cy="914400"/>
              </a:xfrm>
              <a:prstGeom prst="rect">
                <a:avLst/>
              </a:prstGeom>
              <a:noFill/>
            </p:spPr>
          </p:pic>
        </mc:Fallback>
      </mc:AlternateContent>
      <p:pic>
        <p:nvPicPr>
          <p:cNvPr id="41" name="Picture 40">
            <a:extLst>
              <a:ext uri="{FF2B5EF4-FFF2-40B4-BE49-F238E27FC236}">
                <a16:creationId xmlns:a16="http://schemas.microsoft.com/office/drawing/2014/main" id="{8652CDF9-CB14-4BF7-AD37-D4D7525902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2708" y="3488630"/>
            <a:ext cx="301752" cy="301752"/>
          </a:xfrm>
          <a:prstGeom prst="rect">
            <a:avLst/>
          </a:prstGeom>
          <a:ln>
            <a:noFill/>
          </a:ln>
          <a:effectLst>
            <a:outerShdw blurRad="292100" dist="139700" dir="2700000" algn="tl" rotWithShape="0">
              <a:srgbClr val="333333">
                <a:alpha val="65000"/>
              </a:srgbClr>
            </a:outerShdw>
          </a:effectLst>
        </p:spPr>
      </p:pic>
      <p:pic>
        <p:nvPicPr>
          <p:cNvPr id="42" name="Picture 41">
            <a:extLst>
              <a:ext uri="{FF2B5EF4-FFF2-40B4-BE49-F238E27FC236}">
                <a16:creationId xmlns:a16="http://schemas.microsoft.com/office/drawing/2014/main" id="{F244B574-34C1-4979-9905-67BCB2E306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9028" y="3524071"/>
            <a:ext cx="182880" cy="182880"/>
          </a:xfrm>
          <a:prstGeom prst="rect">
            <a:avLst/>
          </a:prstGeom>
          <a:ln>
            <a:noFill/>
          </a:ln>
          <a:effectLst>
            <a:outerShdw blurRad="292100" dist="139700" dir="2700000" algn="tl" rotWithShape="0">
              <a:srgbClr val="333333">
                <a:alpha val="65000"/>
              </a:srgbClr>
            </a:outerShdw>
          </a:effectLst>
        </p:spPr>
      </p:pic>
      <p:pic>
        <p:nvPicPr>
          <p:cNvPr id="43" name="Picture 42">
            <a:extLst>
              <a:ext uri="{FF2B5EF4-FFF2-40B4-BE49-F238E27FC236}">
                <a16:creationId xmlns:a16="http://schemas.microsoft.com/office/drawing/2014/main" id="{97250529-DD70-4F9F-81D7-4B7E9F74F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6374" y="3236992"/>
            <a:ext cx="182880" cy="18288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m3d="http://schemas.microsoft.com/office/drawing/2017/model3d" Requires="am3d">
          <p:graphicFrame>
            <p:nvGraphicFramePr>
              <p:cNvPr id="44" name="3D Model 43" descr="Rhombicuboctahedron Blue">
                <a:extLst>
                  <a:ext uri="{FF2B5EF4-FFF2-40B4-BE49-F238E27FC236}">
                    <a16:creationId xmlns:a16="http://schemas.microsoft.com/office/drawing/2014/main" id="{85D10842-BA87-4E1F-95BA-4765C8383FCD}"/>
                  </a:ext>
                </a:extLst>
              </p:cNvPr>
              <p:cNvGraphicFramePr>
                <a:graphicFrameLocks noChangeAspect="1"/>
              </p:cNvGraphicFramePr>
              <p:nvPr/>
            </p:nvGraphicFramePr>
            <p:xfrm>
              <a:off x="8267446" y="3031429"/>
              <a:ext cx="914401" cy="914401"/>
            </p:xfrm>
            <a:graphic>
              <a:graphicData uri="http://schemas.microsoft.com/office/drawing/2017/model3d">
                <am3d:model3d r:embed="rId7">
                  <am3d:spPr>
                    <a:xfrm>
                      <a:off x="0" y="0"/>
                      <a:ext cx="914401" cy="914401"/>
                    </a:xfrm>
                    <a:prstGeom prst="rect">
                      <a:avLst/>
                    </a:prstGeom>
                  </am3d:spPr>
                  <am3d:camera>
                    <am3d:pos x="0" y="0" z="81469202"/>
                    <am3d:up dx="0" dy="36000000" dz="0"/>
                    <am3d:lookAt x="0" y="0" z="0"/>
                    <am3d:perspective fov="2700000"/>
                  </am3d:camera>
                  <am3d:trans>
                    <am3d:meterPerModelUnit n="105326" d="1000000"/>
                    <am3d:preTrans dx="0" dy="-18055410" dz="0"/>
                    <am3d:scale>
                      <am3d:sx n="1000000" d="1000000"/>
                      <am3d:sy n="1000000" d="1000000"/>
                      <am3d:sz n="1000000" d="1000000"/>
                    </am3d:scale>
                    <am3d:rot/>
                    <am3d:postTrans dx="0" dy="0" dz="0"/>
                  </am3d:trans>
                  <am3d:raster rName="Office3DRenderer" rVer="16.0.8326">
                    <am3d:blip r:embed="rId8"/>
                  </am3d:raster>
                  <am3d:objViewport viewportSz="15168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4" name="3D Model 43" descr="Rhombicuboctahedron Blue">
                <a:extLst>
                  <a:ext uri="{FF2B5EF4-FFF2-40B4-BE49-F238E27FC236}">
                    <a16:creationId xmlns:a16="http://schemas.microsoft.com/office/drawing/2014/main" id="{85D10842-BA87-4E1F-95BA-4765C8383FCD}"/>
                  </a:ext>
                </a:extLst>
              </p:cNvPr>
              <p:cNvPicPr>
                <a:picLocks noGrp="1" noRot="1" noChangeAspect="1" noMove="1" noResize="1" noEditPoints="1" noAdjustHandles="1" noChangeArrowheads="1" noChangeShapeType="1" noCrop="1"/>
              </p:cNvPicPr>
              <p:nvPr/>
            </p:nvPicPr>
            <p:blipFill>
              <a:blip r:embed="rId8"/>
              <a:stretch>
                <a:fillRect/>
              </a:stretch>
            </p:blipFill>
            <p:spPr>
              <a:xfrm>
                <a:off x="8267446" y="3031429"/>
                <a:ext cx="914401" cy="914401"/>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5" name="3D Model 44" descr="Hexagonal Pyramid Blue">
                <a:extLst>
                  <a:ext uri="{FF2B5EF4-FFF2-40B4-BE49-F238E27FC236}">
                    <a16:creationId xmlns:a16="http://schemas.microsoft.com/office/drawing/2014/main" id="{364B99C2-10C4-4E28-904D-F7586F1417B8}"/>
                  </a:ext>
                </a:extLst>
              </p:cNvPr>
              <p:cNvGraphicFramePr>
                <a:graphicFrameLocks noChangeAspect="1"/>
              </p:cNvGraphicFramePr>
              <p:nvPr/>
            </p:nvGraphicFramePr>
            <p:xfrm rot="5400000">
              <a:off x="2975667" y="2988462"/>
              <a:ext cx="914400" cy="1243457"/>
            </p:xfrm>
            <a:graphic>
              <a:graphicData uri="http://schemas.microsoft.com/office/drawing/2017/model3d">
                <am3d:model3d r:embed="rId9">
                  <am3d:spPr>
                    <a:xfrm rot="5400000">
                      <a:off x="0" y="0"/>
                      <a:ext cx="914400" cy="1243457"/>
                    </a:xfrm>
                    <a:prstGeom prst="rect">
                      <a:avLst/>
                    </a:prstGeom>
                  </am3d:spPr>
                  <am3d:camera>
                    <am3d:pos x="0" y="0" z="66464289"/>
                    <am3d:up dx="0" dy="36000000" dz="0"/>
                    <am3d:lookAt x="0" y="0" z="0"/>
                    <am3d:perspective fov="2700000"/>
                  </am3d:camera>
                  <am3d:trans>
                    <am3d:meterPerModelUnit n="101637" d="1000000"/>
                    <am3d:preTrans dx="0" dy="-18000000" dz="0"/>
                    <am3d:scale>
                      <am3d:sx n="1000000" d="1000000"/>
                      <am3d:sy n="1000000" d="1000000"/>
                      <am3d:sz n="1000000" d="1000000"/>
                    </am3d:scale>
                    <am3d:rot ax="20400000"/>
                    <am3d:postTrans dx="0" dy="0" dz="0"/>
                  </am3d:trans>
                  <am3d:raster rName="Office3DRenderer" rVer="16.0.8326">
                    <am3d:blip r:embed="rId10"/>
                  </am3d:raster>
                  <am3d:objViewport viewportSz="180032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5" name="3D Model 44" descr="Hexagonal Pyramid Blue">
                <a:extLst>
                  <a:ext uri="{FF2B5EF4-FFF2-40B4-BE49-F238E27FC236}">
                    <a16:creationId xmlns:a16="http://schemas.microsoft.com/office/drawing/2014/main" id="{364B99C2-10C4-4E28-904D-F7586F1417B8}"/>
                  </a:ext>
                </a:extLst>
              </p:cNvPr>
              <p:cNvPicPr>
                <a:picLocks noGrp="1" noRot="1" noChangeAspect="1" noMove="1" noResize="1" noEditPoints="1" noAdjustHandles="1" noChangeArrowheads="1" noChangeShapeType="1" noCrop="1"/>
              </p:cNvPicPr>
              <p:nvPr/>
            </p:nvPicPr>
            <p:blipFill>
              <a:blip r:embed="rId10"/>
              <a:stretch>
                <a:fillRect/>
              </a:stretch>
            </p:blipFill>
            <p:spPr>
              <a:xfrm rot="5400000">
                <a:off x="2975667" y="2988462"/>
                <a:ext cx="914400" cy="124345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6" name="3D Model 45" descr="Hexagonal Prism And Pyramid Blue">
                <a:extLst>
                  <a:ext uri="{FF2B5EF4-FFF2-40B4-BE49-F238E27FC236}">
                    <a16:creationId xmlns:a16="http://schemas.microsoft.com/office/drawing/2014/main" id="{F9F9E61C-FB67-41B4-B09C-1AA7DB0431C9}"/>
                  </a:ext>
                </a:extLst>
              </p:cNvPr>
              <p:cNvGraphicFramePr>
                <a:graphicFrameLocks noChangeAspect="1"/>
              </p:cNvGraphicFramePr>
              <p:nvPr/>
            </p:nvGraphicFramePr>
            <p:xfrm rot="5400000">
              <a:off x="6342790" y="2968274"/>
              <a:ext cx="971123" cy="1199623"/>
            </p:xfrm>
            <a:graphic>
              <a:graphicData uri="http://schemas.microsoft.com/office/drawing/2017/model3d">
                <am3d:model3d r:embed="rId11">
                  <am3d:spPr>
                    <a:xfrm rot="5400000">
                      <a:off x="0" y="0"/>
                      <a:ext cx="971123" cy="1199623"/>
                    </a:xfrm>
                    <a:prstGeom prst="rect">
                      <a:avLst/>
                    </a:prstGeom>
                  </am3d:spPr>
                  <am3d:camera>
                    <am3d:pos x="0" y="0" z="67726768"/>
                    <am3d:up dx="0" dy="36000000" dz="0"/>
                    <am3d:lookAt x="0" y="0" z="0"/>
                    <am3d:perspective fov="2700000"/>
                  </am3d:camera>
                  <am3d:trans>
                    <am3d:meterPerModelUnit n="105691" d="1000000"/>
                    <am3d:preTrans dx="0" dy="-18000000" dz="0"/>
                    <am3d:scale>
                      <am3d:sx n="1000000" d="1000000"/>
                      <am3d:sy n="1000000" d="1000000"/>
                      <am3d:sz n="1000000" d="1000000"/>
                    </am3d:scale>
                    <am3d:rot ax="5400002" ay="-3600001" az="-5400003"/>
                    <am3d:postTrans dx="0" dy="0" dz="0"/>
                  </am3d:trans>
                  <am3d:raster rName="Office3DRenderer" rVer="16.0.8326">
                    <am3d:blip r:embed="rId12"/>
                  </am3d:raster>
                  <am3d:objViewport viewportSz="17518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6" name="3D Model 45" descr="Hexagonal Prism And Pyramid Blue">
                <a:extLst>
                  <a:ext uri="{FF2B5EF4-FFF2-40B4-BE49-F238E27FC236}">
                    <a16:creationId xmlns:a16="http://schemas.microsoft.com/office/drawing/2014/main" id="{F9F9E61C-FB67-41B4-B09C-1AA7DB0431C9}"/>
                  </a:ext>
                </a:extLst>
              </p:cNvPr>
              <p:cNvPicPr>
                <a:picLocks noGrp="1" noRot="1" noChangeAspect="1" noMove="1" noResize="1" noEditPoints="1" noAdjustHandles="1" noChangeArrowheads="1" noChangeShapeType="1" noCrop="1"/>
              </p:cNvPicPr>
              <p:nvPr/>
            </p:nvPicPr>
            <p:blipFill>
              <a:blip r:embed="rId12"/>
              <a:stretch>
                <a:fillRect/>
              </a:stretch>
            </p:blipFill>
            <p:spPr>
              <a:xfrm rot="5400000">
                <a:off x="6342790" y="2968274"/>
                <a:ext cx="971123" cy="1199623"/>
              </a:xfrm>
              <a:prstGeom prst="rect">
                <a:avLst/>
              </a:prstGeom>
            </p:spPr>
          </p:pic>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4F5CFFD-5C3C-467E-8692-78552863F172}"/>
                  </a:ext>
                </a:extLst>
              </p:cNvPr>
              <p:cNvSpPr txBox="1"/>
              <p:nvPr/>
            </p:nvSpPr>
            <p:spPr>
              <a:xfrm flipH="1">
                <a:off x="691785" y="4334908"/>
                <a:ext cx="139712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𝜙</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xmlns="">
          <p:sp>
            <p:nvSpPr>
              <p:cNvPr id="47" name="TextBox 46">
                <a:extLst>
                  <a:ext uri="{FF2B5EF4-FFF2-40B4-BE49-F238E27FC236}">
                    <a16:creationId xmlns:a16="http://schemas.microsoft.com/office/drawing/2014/main" id="{44F5CFFD-5C3C-467E-8692-78552863F172}"/>
                  </a:ext>
                </a:extLst>
              </p:cNvPr>
              <p:cNvSpPr txBox="1">
                <a:spLocks noRot="1" noChangeAspect="1" noMove="1" noResize="1" noEditPoints="1" noAdjustHandles="1" noChangeArrowheads="1" noChangeShapeType="1" noTextEdit="1"/>
              </p:cNvSpPr>
              <p:nvPr/>
            </p:nvSpPr>
            <p:spPr>
              <a:xfrm flipH="1">
                <a:off x="691785" y="4334908"/>
                <a:ext cx="1397120" cy="338554"/>
              </a:xfrm>
              <a:prstGeom prst="rect">
                <a:avLst/>
              </a:prstGeom>
              <a:blipFill>
                <a:blip r:embed="rId17"/>
                <a:stretch>
                  <a:fillRect b="-8929"/>
                </a:stretch>
              </a:blipFill>
            </p:spPr>
            <p:txBody>
              <a:bodyPr/>
              <a:lstStyle/>
              <a:p>
                <a:r>
                  <a:rPr lang="en-US">
                    <a:noFill/>
                  </a:rPr>
                  <a:t> </a:t>
                </a:r>
              </a:p>
            </p:txBody>
          </p:sp>
        </mc:Fallback>
      </mc:AlternateContent>
      <p:cxnSp>
        <p:nvCxnSpPr>
          <p:cNvPr id="67" name="Connector: Elbow 66">
            <a:extLst>
              <a:ext uri="{FF2B5EF4-FFF2-40B4-BE49-F238E27FC236}">
                <a16:creationId xmlns:a16="http://schemas.microsoft.com/office/drawing/2014/main" id="{CF3E08D2-0D8C-4561-8153-F6071472DBB6}"/>
              </a:ext>
            </a:extLst>
          </p:cNvPr>
          <p:cNvCxnSpPr/>
          <p:nvPr/>
        </p:nvCxnSpPr>
        <p:spPr>
          <a:xfrm rot="10800000" flipV="1">
            <a:off x="2296631" y="3945830"/>
            <a:ext cx="6422065" cy="302538"/>
          </a:xfrm>
          <a:prstGeom prst="bentConnector3">
            <a:avLst>
              <a:gd name="adj1" fmla="val 0"/>
            </a:avLst>
          </a:prstGeom>
          <a:ln w="25400"/>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DC1A468-E906-4AA3-8672-848A85DD5C7A}"/>
              </a:ext>
            </a:extLst>
          </p:cNvPr>
          <p:cNvCxnSpPr/>
          <p:nvPr/>
        </p:nvCxnSpPr>
        <p:spPr>
          <a:xfrm flipV="1">
            <a:off x="7706632" y="3739188"/>
            <a:ext cx="0" cy="512064"/>
          </a:xfrm>
          <a:prstGeom prst="straightConnector1">
            <a:avLst/>
          </a:prstGeom>
          <a:ln w="254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9ACA3D6-8ACF-49BE-A0ED-0C8140C0AB43}"/>
              </a:ext>
            </a:extLst>
          </p:cNvPr>
          <p:cNvCxnSpPr/>
          <p:nvPr/>
        </p:nvCxnSpPr>
        <p:spPr>
          <a:xfrm flipV="1">
            <a:off x="5849475" y="3738856"/>
            <a:ext cx="0" cy="512064"/>
          </a:xfrm>
          <a:prstGeom prst="straightConnector1">
            <a:avLst/>
          </a:prstGeom>
          <a:ln w="254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FCF324B-91BA-4540-8F37-0FE8CACD4B68}"/>
              </a:ext>
            </a:extLst>
          </p:cNvPr>
          <p:cNvCxnSpPr/>
          <p:nvPr/>
        </p:nvCxnSpPr>
        <p:spPr>
          <a:xfrm flipV="1">
            <a:off x="4343195" y="3738856"/>
            <a:ext cx="0" cy="512064"/>
          </a:xfrm>
          <a:prstGeom prst="straightConnector1">
            <a:avLst/>
          </a:prstGeom>
          <a:ln w="254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602B70D-4B0C-4312-8027-B0F4FE70E3D6}"/>
              </a:ext>
            </a:extLst>
          </p:cNvPr>
          <p:cNvCxnSpPr/>
          <p:nvPr/>
        </p:nvCxnSpPr>
        <p:spPr>
          <a:xfrm flipV="1">
            <a:off x="2305285" y="3738856"/>
            <a:ext cx="0" cy="512064"/>
          </a:xfrm>
          <a:prstGeom prst="straightConnector1">
            <a:avLst/>
          </a:prstGeom>
          <a:ln w="254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91C49DB-5EAB-44F7-A6C7-8DD91A82B467}"/>
              </a:ext>
            </a:extLst>
          </p:cNvPr>
          <p:cNvSpPr txBox="1"/>
          <p:nvPr/>
        </p:nvSpPr>
        <p:spPr>
          <a:xfrm>
            <a:off x="2296626" y="4299664"/>
            <a:ext cx="6422064" cy="369332"/>
          </a:xfrm>
          <a:prstGeom prst="rect">
            <a:avLst/>
          </a:prstGeom>
          <a:noFill/>
        </p:spPr>
        <p:txBody>
          <a:bodyPr wrap="square" rtlCol="0">
            <a:spAutoFit/>
          </a:bodyPr>
          <a:lstStyle/>
          <a:p>
            <a:pPr algn="ctr"/>
            <a:r>
              <a:rPr lang="en-US" dirty="0"/>
              <a:t>Backpropagate the resulting loss to update weights</a:t>
            </a: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1568C75-53F5-483D-8A4A-1F92C1D31318}"/>
                  </a:ext>
                </a:extLst>
              </p:cNvPr>
              <p:cNvSpPr txBox="1"/>
              <p:nvPr/>
            </p:nvSpPr>
            <p:spPr>
              <a:xfrm>
                <a:off x="8803747" y="3865596"/>
                <a:ext cx="3079265" cy="923330"/>
              </a:xfrm>
              <a:prstGeom prst="rect">
                <a:avLst/>
              </a:prstGeom>
              <a:noFill/>
            </p:spPr>
            <p:txBody>
              <a:bodyPr wrap="square" rtlCol="0">
                <a:spAutoFit/>
              </a:bodyPr>
              <a:lstStyle/>
              <a:p>
                <a:r>
                  <a:rPr lang="en-US" dirty="0">
                    <a:solidFill>
                      <a:srgbClr val="C00000"/>
                    </a:solidFill>
                  </a:rPr>
                  <a:t>f</a:t>
                </a:r>
                <a:r>
                  <a:rPr lang="en-US" b="0" dirty="0">
                    <a:solidFill>
                      <a:srgbClr val="C00000"/>
                    </a:solidFill>
                  </a:rPr>
                  <a:t>ind </a:t>
                </a:r>
                <a14:m>
                  <m:oMath xmlns:m="http://schemas.openxmlformats.org/officeDocument/2006/math">
                    <m:r>
                      <a:rPr lang="en-US" b="0" i="1" smtClean="0">
                        <a:solidFill>
                          <a:srgbClr val="C00000"/>
                        </a:solidFill>
                        <a:latin typeface="Cambria Math" panose="02040503050406030204" pitchFamily="18" charset="0"/>
                      </a:rPr>
                      <m:t>𝑧</m:t>
                    </m:r>
                    <m:r>
                      <a:rPr lang="en-US" b="0" i="1" smtClean="0">
                        <a:solidFill>
                          <a:srgbClr val="C00000"/>
                        </a:solidFill>
                        <a:latin typeface="Cambria Math" panose="02040503050406030204" pitchFamily="18" charset="0"/>
                      </a:rPr>
                      <m:t>∈</m:t>
                    </m:r>
                    <m:r>
                      <a:rPr lang="en-US" i="1">
                        <a:solidFill>
                          <a:srgbClr val="C00000"/>
                        </a:solidFill>
                        <a:latin typeface="Cambria Math"/>
                      </a:rPr>
                      <m:t>𝛾</m:t>
                    </m:r>
                    <m:r>
                      <a:rPr lang="en-US" i="1">
                        <a:solidFill>
                          <a:srgbClr val="C00000"/>
                        </a:solidFill>
                        <a:latin typeface="Cambria Math"/>
                      </a:rPr>
                      <m:t>(</m:t>
                    </m:r>
                    <m:r>
                      <a:rPr lang="en-US" b="0" i="1" smtClean="0">
                        <a:solidFill>
                          <a:srgbClr val="C00000"/>
                        </a:solidFill>
                        <a:latin typeface="Cambria Math" panose="02040503050406030204" pitchFamily="18" charset="0"/>
                      </a:rPr>
                      <m:t>𝑔</m:t>
                    </m:r>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𝜙</m:t>
                        </m:r>
                        <m:r>
                          <a:rPr lang="en-US" i="1">
                            <a:solidFill>
                              <a:srgbClr val="C00000"/>
                            </a:solidFill>
                            <a:latin typeface="Cambria Math"/>
                          </a:rPr>
                          <m:t>(</m:t>
                        </m:r>
                        <m:r>
                          <a:rPr lang="en-US" i="1">
                            <a:solidFill>
                              <a:srgbClr val="C00000"/>
                            </a:solidFill>
                            <a:latin typeface="Cambria Math"/>
                          </a:rPr>
                          <m:t>𝑥</m:t>
                        </m:r>
                        <m:r>
                          <a:rPr lang="en-US" i="1">
                            <a:solidFill>
                              <a:srgbClr val="C00000"/>
                            </a:solidFill>
                            <a:latin typeface="Cambria Math"/>
                          </a:rPr>
                          <m:t>)</m:t>
                        </m:r>
                      </m:e>
                    </m:d>
                    <m:r>
                      <a:rPr lang="en-US" i="1">
                        <a:solidFill>
                          <a:srgbClr val="C00000"/>
                        </a:solidFill>
                        <a:latin typeface="Cambria Math"/>
                      </a:rPr>
                      <m:t>)</m:t>
                    </m:r>
                  </m:oMath>
                </a14:m>
                <a:r>
                  <a:rPr lang="en-US" dirty="0">
                    <a:solidFill>
                      <a:srgbClr val="C00000"/>
                    </a:solidFill>
                  </a:rPr>
                  <a:t>achieving highest verification loss under abstraction</a:t>
                </a:r>
              </a:p>
            </p:txBody>
          </p:sp>
        </mc:Choice>
        <mc:Fallback xmlns="">
          <p:sp>
            <p:nvSpPr>
              <p:cNvPr id="75" name="TextBox 74">
                <a:extLst>
                  <a:ext uri="{FF2B5EF4-FFF2-40B4-BE49-F238E27FC236}">
                    <a16:creationId xmlns:a16="http://schemas.microsoft.com/office/drawing/2014/main" id="{71568C75-53F5-483D-8A4A-1F92C1D31318}"/>
                  </a:ext>
                </a:extLst>
              </p:cNvPr>
              <p:cNvSpPr txBox="1">
                <a:spLocks noRot="1" noChangeAspect="1" noMove="1" noResize="1" noEditPoints="1" noAdjustHandles="1" noChangeArrowheads="1" noChangeShapeType="1" noTextEdit="1"/>
              </p:cNvSpPr>
              <p:nvPr/>
            </p:nvSpPr>
            <p:spPr>
              <a:xfrm>
                <a:off x="8803747" y="3865596"/>
                <a:ext cx="3079265" cy="923330"/>
              </a:xfrm>
              <a:prstGeom prst="rect">
                <a:avLst/>
              </a:prstGeom>
              <a:blipFill>
                <a:blip r:embed="rId18"/>
                <a:stretch>
                  <a:fillRect l="-1584" t="-3289" r="-792" b="-9211"/>
                </a:stretch>
              </a:blipFill>
            </p:spPr>
            <p:txBody>
              <a:bodyPr/>
              <a:lstStyle/>
              <a:p>
                <a:r>
                  <a:rPr lang="en-US">
                    <a:noFill/>
                  </a:rPr>
                  <a:t> </a:t>
                </a:r>
              </a:p>
            </p:txBody>
          </p:sp>
        </mc:Fallback>
      </mc:AlternateContent>
      <p:sp>
        <p:nvSpPr>
          <p:cNvPr id="76" name="Oval 75">
            <a:extLst>
              <a:ext uri="{FF2B5EF4-FFF2-40B4-BE49-F238E27FC236}">
                <a16:creationId xmlns:a16="http://schemas.microsoft.com/office/drawing/2014/main" id="{0BA0BD6E-7DB5-4F1D-9591-FA52AA7ADD84}"/>
              </a:ext>
            </a:extLst>
          </p:cNvPr>
          <p:cNvSpPr/>
          <p:nvPr/>
        </p:nvSpPr>
        <p:spPr>
          <a:xfrm>
            <a:off x="8623001" y="3442909"/>
            <a:ext cx="73152" cy="731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4B6633EA-389E-40A6-B4A6-32DCDE448DC9}"/>
              </a:ext>
            </a:extLst>
          </p:cNvPr>
          <p:cNvCxnSpPr>
            <a:cxnSpLocks/>
          </p:cNvCxnSpPr>
          <p:nvPr/>
        </p:nvCxnSpPr>
        <p:spPr>
          <a:xfrm flipH="1" flipV="1">
            <a:off x="8718692" y="3516062"/>
            <a:ext cx="1720382" cy="349534"/>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AB5D3DC-609F-4629-B8D9-8399BEBD24A7}"/>
              </a:ext>
            </a:extLst>
          </p:cNvPr>
          <p:cNvSpPr>
            <a:spLocks noGrp="1"/>
          </p:cNvSpPr>
          <p:nvPr>
            <p:ph type="sldNum" sz="quarter" idx="12"/>
          </p:nvPr>
        </p:nvSpPr>
        <p:spPr/>
        <p:txBody>
          <a:bodyPr/>
          <a:lstStyle/>
          <a:p>
            <a:fld id="{E9E725C3-8D0F-4F0F-8350-B25AC7381BD7}" type="slidenum">
              <a:rPr lang="en-US" smtClean="0"/>
              <a:t>16</a:t>
            </a:fld>
            <a:endParaRPr lang="en-US"/>
          </a:p>
        </p:txBody>
      </p:sp>
    </p:spTree>
    <p:extLst>
      <p:ext uri="{BB962C8B-B14F-4D97-AF65-F5344CB8AC3E}">
        <p14:creationId xmlns:p14="http://schemas.microsoft.com/office/powerpoint/2010/main" val="13767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6CDB38-41E2-4E8E-946C-723E040E3521}"/>
              </a:ext>
            </a:extLst>
          </p:cNvPr>
          <p:cNvSpPr>
            <a:spLocks noGrp="1"/>
          </p:cNvSpPr>
          <p:nvPr>
            <p:ph type="sldNum" sz="quarter" idx="12"/>
          </p:nvPr>
        </p:nvSpPr>
        <p:spPr/>
        <p:txBody>
          <a:bodyPr/>
          <a:lstStyle/>
          <a:p>
            <a:fld id="{B7FA3308-637C-934F-BF90-F671B30DAEBF}" type="slidenum">
              <a:rPr lang="en-US" smtClean="0"/>
              <a:t>17</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47F53E2-A4A9-4C3C-A50A-859C812C1F9C}"/>
                  </a:ext>
                </a:extLst>
              </p:cNvPr>
              <p:cNvSpPr/>
              <p:nvPr/>
            </p:nvSpPr>
            <p:spPr>
              <a:xfrm>
                <a:off x="6495623" y="2323574"/>
                <a:ext cx="5649181" cy="1785104"/>
              </a:xfrm>
              <a:prstGeom prst="rect">
                <a:avLst/>
              </a:prstGeom>
              <a:solidFill>
                <a:schemeClr val="bg1">
                  <a:lumMod val="95000"/>
                </a:schemeClr>
              </a:solidFill>
              <a:ln>
                <a:solidFill>
                  <a:schemeClr val="bg1">
                    <a:lumMod val="85000"/>
                  </a:schemeClr>
                </a:solidFill>
              </a:ln>
            </p:spPr>
            <p:txBody>
              <a:bodyPr wrap="square">
                <a:spAutoFit/>
              </a:bodyPr>
              <a:lstStyle/>
              <a:p>
                <a:pPr marL="108000"/>
                <a:r>
                  <a:rPr lang="en-US" sz="2200" dirty="0">
                    <a:latin typeface="DINPro" pitchFamily="34" charset="0"/>
                  </a:rPr>
                  <a:t>find		</a:t>
                </a:r>
                <a14:m>
                  <m:oMath xmlns:m="http://schemas.openxmlformats.org/officeDocument/2006/math">
                    <m:r>
                      <a:rPr lang="en-US" sz="2200" i="1">
                        <a:latin typeface="Cambria Math" charset="0"/>
                      </a:rPr>
                      <m:t>𝜃</m:t>
                    </m:r>
                  </m:oMath>
                </a14:m>
                <a:endParaRPr lang="en-US" sz="2200" dirty="0">
                  <a:latin typeface="DINPro" pitchFamily="34" charset="0"/>
                </a:endParaRPr>
              </a:p>
              <a:p>
                <a:pPr marL="108000"/>
                <a:r>
                  <a:rPr lang="en-US" sz="2200" dirty="0">
                    <a:latin typeface="DINPro-Bold" pitchFamily="34" charset="0"/>
                  </a:rPr>
                  <a:t>minimize</a:t>
                </a:r>
                <a:r>
                  <a:rPr lang="en-US" sz="2200" dirty="0">
                    <a:latin typeface="DINPro" pitchFamily="34" charset="0"/>
                  </a:rPr>
                  <a:t>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oMath>
                </a14:m>
                <a:endParaRPr lang="en-US" sz="2200" dirty="0">
                  <a:latin typeface="DINPro" pitchFamily="34" charset="0"/>
                </a:endParaRPr>
              </a:p>
              <a:p>
                <a:pPr marL="108000"/>
                <a:endParaRPr lang="en-US" sz="2200" i="1" dirty="0">
                  <a:latin typeface="DINPro" pitchFamily="34" charset="0"/>
                </a:endParaRPr>
              </a:p>
              <a:p>
                <a:pPr marL="108000"/>
                <a:r>
                  <a:rPr lang="en-US" sz="2200" dirty="0">
                    <a:latin typeface="DINPro" pitchFamily="34" charset="0"/>
                  </a:rPr>
                  <a:t>where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a:rPr>
                      <m:t>=</m:t>
                    </m:r>
                    <m:r>
                      <a:rPr lang="en-US" sz="2200" b="1">
                        <a:latin typeface="Cambria Math"/>
                      </a:rPr>
                      <m:t>𝐄</m:t>
                    </m:r>
                  </m:oMath>
                </a14:m>
                <a:r>
                  <a:rPr lang="en-US" sz="2200" b="1" dirty="0"/>
                  <a:t> </a:t>
                </a:r>
                <a14:m>
                  <m:oMath xmlns:m="http://schemas.openxmlformats.org/officeDocument/2006/math">
                    <m:r>
                      <a:rPr lang="en-US" sz="2200" b="1">
                        <a:latin typeface="Cambria Math"/>
                      </a:rPr>
                      <m:t>           [</m:t>
                    </m:r>
                    <m:r>
                      <a:rPr lang="en-US" sz="2200" b="1">
                        <a:latin typeface="Cambria Math"/>
                      </a:rPr>
                      <m:t>𝐦𝐚𝐱</m:t>
                    </m:r>
                    <m:r>
                      <a:rPr lang="en-US" sz="2200" i="1">
                        <a:latin typeface="Cambria Math"/>
                      </a:rPr>
                      <m:t>     </m:t>
                    </m:r>
                    <m:r>
                      <a:rPr lang="en-US" sz="2200" i="1">
                        <a:latin typeface="Cambria Math"/>
                      </a:rPr>
                      <m:t>𝐿</m:t>
                    </m:r>
                    <m:d>
                      <m:dPr>
                        <m:ctrlPr>
                          <a:rPr lang="en-US" sz="2200" i="1">
                            <a:latin typeface="Cambria Math" panose="02040503050406030204" pitchFamily="18" charset="0"/>
                          </a:rPr>
                        </m:ctrlPr>
                      </m:dPr>
                      <m:e>
                        <m:r>
                          <a:rPr lang="en-US" sz="2200" i="1">
                            <a:latin typeface="Cambria Math"/>
                          </a:rPr>
                          <m:t>𝜃</m:t>
                        </m:r>
                        <m:r>
                          <a:rPr lang="en-US" sz="2200" i="1">
                            <a:latin typeface="Cambria Math"/>
                          </a:rPr>
                          <m:t>, </m:t>
                        </m:r>
                        <m:r>
                          <a:rPr lang="en-US" sz="2200" i="1">
                            <a:latin typeface="Cambria Math"/>
                          </a:rPr>
                          <m:t>𝑧</m:t>
                        </m:r>
                        <m:r>
                          <a:rPr lang="en-US" sz="2200" i="1">
                            <a:latin typeface="Cambria Math"/>
                          </a:rPr>
                          <m:t>, </m:t>
                        </m:r>
                        <m:r>
                          <a:rPr lang="en-US" sz="2200" i="1">
                            <a:latin typeface="Cambria Math"/>
                          </a:rPr>
                          <m:t>𝑦</m:t>
                        </m:r>
                      </m:e>
                    </m:d>
                    <m:r>
                      <a:rPr lang="en-US" sz="2200" i="1">
                        <a:latin typeface="Cambria Math"/>
                      </a:rPr>
                      <m:t>]</m:t>
                    </m:r>
                  </m:oMath>
                </a14:m>
                <a:endParaRPr lang="en-US" sz="2200" dirty="0">
                  <a:latin typeface="DINPro" pitchFamily="34" charset="0"/>
                </a:endParaRPr>
              </a:p>
              <a:p>
                <a:pPr marL="108000"/>
                <a:endParaRPr lang="en-US" sz="2200" dirty="0">
                  <a:latin typeface="DINPro" pitchFamily="34" charset="0"/>
                </a:endParaRPr>
              </a:p>
            </p:txBody>
          </p:sp>
        </mc:Choice>
        <mc:Fallback xmlns="">
          <p:sp>
            <p:nvSpPr>
              <p:cNvPr id="6" name="Rectangle 5">
                <a:extLst>
                  <a:ext uri="{FF2B5EF4-FFF2-40B4-BE49-F238E27FC236}">
                    <a16:creationId xmlns:a16="http://schemas.microsoft.com/office/drawing/2014/main" id="{647F53E2-A4A9-4C3C-A50A-859C812C1F9C}"/>
                  </a:ext>
                </a:extLst>
              </p:cNvPr>
              <p:cNvSpPr>
                <a:spLocks noRot="1" noChangeAspect="1" noMove="1" noResize="1" noEditPoints="1" noAdjustHandles="1" noChangeArrowheads="1" noChangeShapeType="1" noTextEdit="1"/>
              </p:cNvSpPr>
              <p:nvPr/>
            </p:nvSpPr>
            <p:spPr>
              <a:xfrm>
                <a:off x="6495623" y="2323574"/>
                <a:ext cx="5649181" cy="1785104"/>
              </a:xfrm>
              <a:prstGeom prst="rect">
                <a:avLst/>
              </a:prstGeom>
              <a:blipFill>
                <a:blip r:embed="rId2"/>
                <a:stretch>
                  <a:fillRect t="-2034"/>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9DDD51E-E73D-4218-A691-0E1C5C3CA24A}"/>
                  </a:ext>
                </a:extLst>
              </p:cNvPr>
              <p:cNvSpPr/>
              <p:nvPr/>
            </p:nvSpPr>
            <p:spPr>
              <a:xfrm>
                <a:off x="8462160" y="3490227"/>
                <a:ext cx="899725" cy="302840"/>
              </a:xfrm>
              <a:prstGeom prst="rect">
                <a:avLst/>
              </a:prstGeom>
            </p:spPr>
            <p:txBody>
              <a:bodyPr wrap="square">
                <a:spAutoFit/>
              </a:bodyPr>
              <a:lstStyle/>
              <a:p>
                <a:pPr marL="108000"/>
                <a14:m>
                  <m:oMathPara xmlns:m="http://schemas.openxmlformats.org/officeDocument/2006/math">
                    <m:oMathParaPr>
                      <m:jc m:val="centerGroup"/>
                    </m:oMathParaPr>
                    <m:oMath xmlns:m="http://schemas.openxmlformats.org/officeDocument/2006/math">
                      <m:d>
                        <m:dPr>
                          <m:ctrlPr>
                            <a:rPr lang="en-US" sz="1400" i="1">
                              <a:latin typeface="Cambria Math" panose="02040503050406030204" pitchFamily="18" charset="0"/>
                            </a:rPr>
                          </m:ctrlPr>
                        </m:dPr>
                        <m:e>
                          <m:r>
                            <m:rPr>
                              <m:sty m:val="p"/>
                            </m:rPr>
                            <a:rPr lang="en-US" sz="1400">
                              <a:latin typeface="Cambria Math"/>
                            </a:rPr>
                            <m:t>x</m:t>
                          </m:r>
                          <m:r>
                            <a:rPr lang="en-US" sz="1400">
                              <a:latin typeface="Cambria Math"/>
                            </a:rPr>
                            <m:t>,</m:t>
                          </m:r>
                          <m:r>
                            <m:rPr>
                              <m:sty m:val="p"/>
                            </m:rPr>
                            <a:rPr lang="en-US" sz="1400">
                              <a:latin typeface="Cambria Math"/>
                            </a:rPr>
                            <m:t>y</m:t>
                          </m:r>
                        </m:e>
                      </m:d>
                      <m:r>
                        <a:rPr lang="en-US" sz="1400">
                          <a:latin typeface="Cambria Math"/>
                        </a:rPr>
                        <m:t>~</m:t>
                      </m:r>
                      <m:r>
                        <a:rPr lang="en-US" sz="1400" i="1">
                          <a:latin typeface="Cambria Math"/>
                        </a:rPr>
                        <m:t>𝐷</m:t>
                      </m:r>
                    </m:oMath>
                  </m:oMathPara>
                </a14:m>
                <a:endParaRPr lang="en-US" sz="1400" i="1" baseline="-25000" dirty="0">
                  <a:latin typeface="DINPro" pitchFamily="34" charset="0"/>
                </a:endParaRPr>
              </a:p>
            </p:txBody>
          </p:sp>
        </mc:Choice>
        <mc:Fallback xmlns="">
          <p:sp>
            <p:nvSpPr>
              <p:cNvPr id="7" name="Rectangle 6">
                <a:extLst>
                  <a:ext uri="{FF2B5EF4-FFF2-40B4-BE49-F238E27FC236}">
                    <a16:creationId xmlns:a16="http://schemas.microsoft.com/office/drawing/2014/main" id="{79DDD51E-E73D-4218-A691-0E1C5C3CA24A}"/>
                  </a:ext>
                </a:extLst>
              </p:cNvPr>
              <p:cNvSpPr>
                <a:spLocks noRot="1" noChangeAspect="1" noMove="1" noResize="1" noEditPoints="1" noAdjustHandles="1" noChangeArrowheads="1" noChangeShapeType="1" noTextEdit="1"/>
              </p:cNvSpPr>
              <p:nvPr/>
            </p:nvSpPr>
            <p:spPr>
              <a:xfrm>
                <a:off x="8462160" y="3490227"/>
                <a:ext cx="899725" cy="302840"/>
              </a:xfrm>
              <a:prstGeom prst="rect">
                <a:avLst/>
              </a:prstGeom>
              <a:blipFill>
                <a:blip r:embed="rId3"/>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C175C2B-6BBB-42CD-A5FA-02E45808B5CE}"/>
                  </a:ext>
                </a:extLst>
              </p:cNvPr>
              <p:cNvSpPr/>
              <p:nvPr/>
            </p:nvSpPr>
            <p:spPr>
              <a:xfrm>
                <a:off x="9272663" y="3626611"/>
                <a:ext cx="1833701" cy="332912"/>
              </a:xfrm>
              <a:prstGeom prst="rect">
                <a:avLst/>
              </a:prstGeom>
            </p:spPr>
            <p:txBody>
              <a:bodyPr wrap="square">
                <a:spAutoFit/>
              </a:bodyPr>
              <a:lstStyle/>
              <a:p>
                <a:pPr marL="108000"/>
                <a14:m>
                  <m:oMathPara xmlns:m="http://schemas.openxmlformats.org/officeDocument/2006/math">
                    <m:oMathParaPr>
                      <m:jc m:val="centerGroup"/>
                    </m:oMathParaPr>
                    <m:oMath xmlns:m="http://schemas.openxmlformats.org/officeDocument/2006/math">
                      <m:r>
                        <a:rPr lang="en-US" sz="1600" i="1" smtClean="0">
                          <a:latin typeface="Cambria Math"/>
                        </a:rPr>
                        <m:t>𝑧</m:t>
                      </m:r>
                      <m:r>
                        <a:rPr lang="en-US" sz="1600" i="1" smtClean="0">
                          <a:latin typeface="Cambria Math"/>
                        </a:rPr>
                        <m:t>∈</m:t>
                      </m:r>
                      <m:r>
                        <a:rPr lang="en-US" sz="1600" i="1" smtClean="0">
                          <a:latin typeface="Cambria Math"/>
                        </a:rPr>
                        <m:t>𝛾</m:t>
                      </m:r>
                      <m:r>
                        <a:rPr lang="en-US" sz="1600" i="1" smtClean="0">
                          <a:latin typeface="Cambria Math"/>
                        </a:rPr>
                        <m:t>(</m:t>
                      </m:r>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𝜙</m:t>
                          </m:r>
                          <m:r>
                            <a:rPr lang="en-US" sz="1600" i="1">
                              <a:latin typeface="Cambria Math"/>
                            </a:rPr>
                            <m:t>(</m:t>
                          </m:r>
                          <m:r>
                            <a:rPr lang="en-US" sz="1600" i="1">
                              <a:latin typeface="Cambria Math"/>
                            </a:rPr>
                            <m:t>𝑥</m:t>
                          </m:r>
                          <m:r>
                            <a:rPr lang="en-US" sz="1600" i="1">
                              <a:latin typeface="Cambria Math"/>
                            </a:rPr>
                            <m:t>)</m:t>
                          </m:r>
                        </m:e>
                      </m:d>
                      <m:r>
                        <a:rPr lang="en-US" sz="1600" i="1">
                          <a:latin typeface="Cambria Math"/>
                        </a:rPr>
                        <m:t>)</m:t>
                      </m:r>
                    </m:oMath>
                  </m:oMathPara>
                </a14:m>
                <a:endParaRPr lang="en-US" sz="1600" baseline="-25000" dirty="0">
                  <a:latin typeface="DINPro" pitchFamily="34" charset="0"/>
                </a:endParaRPr>
              </a:p>
            </p:txBody>
          </p:sp>
        </mc:Choice>
        <mc:Fallback xmlns="">
          <p:sp>
            <p:nvSpPr>
              <p:cNvPr id="8" name="Rectangle 7">
                <a:extLst>
                  <a:ext uri="{FF2B5EF4-FFF2-40B4-BE49-F238E27FC236}">
                    <a16:creationId xmlns:a16="http://schemas.microsoft.com/office/drawing/2014/main" id="{AC175C2B-6BBB-42CD-A5FA-02E45808B5CE}"/>
                  </a:ext>
                </a:extLst>
              </p:cNvPr>
              <p:cNvSpPr>
                <a:spLocks noRot="1" noChangeAspect="1" noMove="1" noResize="1" noEditPoints="1" noAdjustHandles="1" noChangeArrowheads="1" noChangeShapeType="1" noTextEdit="1"/>
              </p:cNvSpPr>
              <p:nvPr/>
            </p:nvSpPr>
            <p:spPr>
              <a:xfrm>
                <a:off x="9272663" y="3626611"/>
                <a:ext cx="1833701" cy="332912"/>
              </a:xfrm>
              <a:prstGeom prst="rect">
                <a:avLst/>
              </a:prstGeom>
              <a:blipFill>
                <a:blip r:embed="rId4"/>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A6F9DFB-551A-4A0E-82A3-3E4CC2D85FA6}"/>
                  </a:ext>
                </a:extLst>
              </p:cNvPr>
              <p:cNvSpPr/>
              <p:nvPr/>
            </p:nvSpPr>
            <p:spPr>
              <a:xfrm>
                <a:off x="203979" y="2333041"/>
                <a:ext cx="5539275" cy="1785104"/>
              </a:xfrm>
              <a:prstGeom prst="rect">
                <a:avLst/>
              </a:prstGeom>
              <a:solidFill>
                <a:schemeClr val="bg1">
                  <a:lumMod val="95000"/>
                </a:schemeClr>
              </a:solidFill>
              <a:ln>
                <a:solidFill>
                  <a:schemeClr val="bg1">
                    <a:lumMod val="85000"/>
                  </a:schemeClr>
                </a:solidFill>
              </a:ln>
            </p:spPr>
            <p:txBody>
              <a:bodyPr wrap="square">
                <a:spAutoFit/>
              </a:bodyPr>
              <a:lstStyle/>
              <a:p>
                <a:pPr marL="108000"/>
                <a:r>
                  <a:rPr lang="en-US" sz="2200" dirty="0">
                    <a:latin typeface="DINPro" pitchFamily="34" charset="0"/>
                  </a:rPr>
                  <a:t>find		</a:t>
                </a:r>
                <a14:m>
                  <m:oMath xmlns:m="http://schemas.openxmlformats.org/officeDocument/2006/math">
                    <m:r>
                      <a:rPr lang="en-US" sz="2200" i="1">
                        <a:latin typeface="Cambria Math" charset="0"/>
                      </a:rPr>
                      <m:t>𝜃</m:t>
                    </m:r>
                  </m:oMath>
                </a14:m>
                <a:endParaRPr lang="en-US" sz="2200" dirty="0">
                  <a:latin typeface="DINPro" pitchFamily="34" charset="0"/>
                </a:endParaRPr>
              </a:p>
              <a:p>
                <a:pPr marL="108000"/>
                <a:r>
                  <a:rPr lang="en-US" sz="2200" dirty="0">
                    <a:latin typeface="DINPro-Bold" pitchFamily="34" charset="0"/>
                  </a:rPr>
                  <a:t>minimize</a:t>
                </a:r>
                <a:r>
                  <a:rPr lang="en-US" sz="2200" dirty="0">
                    <a:latin typeface="DINPro" pitchFamily="34" charset="0"/>
                  </a:rPr>
                  <a:t>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oMath>
                </a14:m>
                <a:endParaRPr lang="en-US" sz="2200" dirty="0">
                  <a:latin typeface="DINPro" pitchFamily="34" charset="0"/>
                </a:endParaRPr>
              </a:p>
              <a:p>
                <a:pPr marL="108000"/>
                <a:endParaRPr lang="en-US" sz="2200" i="1" dirty="0">
                  <a:latin typeface="DINPro" pitchFamily="34" charset="0"/>
                </a:endParaRPr>
              </a:p>
              <a:p>
                <a:pPr marL="108000"/>
                <a:r>
                  <a:rPr lang="en-US" sz="2200" dirty="0">
                    <a:latin typeface="DINPro" pitchFamily="34" charset="0"/>
                  </a:rPr>
                  <a:t>where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a:rPr>
                      <m:t>=</m:t>
                    </m:r>
                    <m:r>
                      <a:rPr lang="en-US" sz="2200" b="1">
                        <a:latin typeface="Cambria Math"/>
                      </a:rPr>
                      <m:t>𝐄</m:t>
                    </m:r>
                  </m:oMath>
                </a14:m>
                <a:r>
                  <a:rPr lang="en-US" sz="2200" b="1" dirty="0"/>
                  <a:t> </a:t>
                </a:r>
                <a14:m>
                  <m:oMath xmlns:m="http://schemas.openxmlformats.org/officeDocument/2006/math">
                    <m:r>
                      <a:rPr lang="en-US" sz="2200" b="1">
                        <a:latin typeface="Cambria Math"/>
                      </a:rPr>
                      <m:t>           </m:t>
                    </m:r>
                    <m:r>
                      <a:rPr lang="en-US" sz="2200" b="1" i="0" smtClean="0">
                        <a:latin typeface="Cambria Math" panose="02040503050406030204" pitchFamily="18" charset="0"/>
                      </a:rPr>
                      <m:t>  </m:t>
                    </m:r>
                    <m:r>
                      <a:rPr lang="en-US" sz="2200" b="1">
                        <a:latin typeface="Cambria Math"/>
                      </a:rPr>
                      <m:t>[</m:t>
                    </m:r>
                    <m:r>
                      <a:rPr lang="en-US" sz="2200" b="1">
                        <a:latin typeface="Cambria Math"/>
                      </a:rPr>
                      <m:t>𝐦𝐚𝐱</m:t>
                    </m:r>
                    <m:r>
                      <a:rPr lang="en-US" sz="2200" i="1">
                        <a:latin typeface="Cambria Math"/>
                      </a:rPr>
                      <m:t>    </m:t>
                    </m:r>
                    <m:r>
                      <a:rPr lang="en-US" sz="2200" i="1">
                        <a:latin typeface="Cambria Math"/>
                      </a:rPr>
                      <m:t>𝐿</m:t>
                    </m:r>
                    <m:d>
                      <m:dPr>
                        <m:ctrlPr>
                          <a:rPr lang="en-US" sz="2200" i="1">
                            <a:latin typeface="Cambria Math" panose="02040503050406030204" pitchFamily="18" charset="0"/>
                          </a:rPr>
                        </m:ctrlPr>
                      </m:dPr>
                      <m:e>
                        <m:r>
                          <a:rPr lang="en-US" sz="2200" i="1">
                            <a:latin typeface="Cambria Math"/>
                          </a:rPr>
                          <m:t>𝜃</m:t>
                        </m:r>
                        <m:r>
                          <a:rPr lang="en-US" sz="2200" i="1">
                            <a:latin typeface="Cambria Math"/>
                          </a:rPr>
                          <m:t>, </m:t>
                        </m:r>
                        <m:r>
                          <a:rPr lang="en-US" sz="2200" i="1">
                            <a:latin typeface="Cambria Math"/>
                          </a:rPr>
                          <m:t>𝑥</m:t>
                        </m:r>
                        <m:r>
                          <a:rPr lang="en-US" sz="2200" i="1">
                            <a:latin typeface="Cambria Math"/>
                          </a:rPr>
                          <m:t>′, </m:t>
                        </m:r>
                        <m:r>
                          <a:rPr lang="en-US" sz="2200" i="1">
                            <a:latin typeface="Cambria Math"/>
                          </a:rPr>
                          <m:t>𝑦</m:t>
                        </m:r>
                      </m:e>
                    </m:d>
                    <m:r>
                      <a:rPr lang="en-US" sz="2200" i="1">
                        <a:latin typeface="Cambria Math"/>
                      </a:rPr>
                      <m:t>]</m:t>
                    </m:r>
                  </m:oMath>
                </a14:m>
                <a:endParaRPr lang="en-US" sz="2200" dirty="0">
                  <a:latin typeface="DINPro" pitchFamily="34" charset="0"/>
                </a:endParaRPr>
              </a:p>
              <a:p>
                <a:pPr marL="108000"/>
                <a:endParaRPr lang="en-US" sz="2200" dirty="0">
                  <a:latin typeface="DINPro" pitchFamily="34" charset="0"/>
                </a:endParaRPr>
              </a:p>
            </p:txBody>
          </p:sp>
        </mc:Choice>
        <mc:Fallback xmlns="">
          <p:sp>
            <p:nvSpPr>
              <p:cNvPr id="9" name="Rectangle 8">
                <a:extLst>
                  <a:ext uri="{FF2B5EF4-FFF2-40B4-BE49-F238E27FC236}">
                    <a16:creationId xmlns:a16="http://schemas.microsoft.com/office/drawing/2014/main" id="{9A6F9DFB-551A-4A0E-82A3-3E4CC2D85FA6}"/>
                  </a:ext>
                </a:extLst>
              </p:cNvPr>
              <p:cNvSpPr>
                <a:spLocks noRot="1" noChangeAspect="1" noMove="1" noResize="1" noEditPoints="1" noAdjustHandles="1" noChangeArrowheads="1" noChangeShapeType="1" noTextEdit="1"/>
              </p:cNvSpPr>
              <p:nvPr/>
            </p:nvSpPr>
            <p:spPr>
              <a:xfrm>
                <a:off x="203979" y="2333041"/>
                <a:ext cx="5539275" cy="1785104"/>
              </a:xfrm>
              <a:prstGeom prst="rect">
                <a:avLst/>
              </a:prstGeom>
              <a:blipFill>
                <a:blip r:embed="rId5"/>
                <a:stretch>
                  <a:fillRect t="-2034"/>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EF487D8-6FE1-49A0-B221-E8D526CA935C}"/>
                  </a:ext>
                </a:extLst>
              </p:cNvPr>
              <p:cNvSpPr/>
              <p:nvPr/>
            </p:nvSpPr>
            <p:spPr>
              <a:xfrm>
                <a:off x="2081422" y="3447182"/>
                <a:ext cx="1057469" cy="362984"/>
              </a:xfrm>
              <a:prstGeom prst="rect">
                <a:avLst/>
              </a:prstGeom>
            </p:spPr>
            <p:txBody>
              <a:bodyPr wrap="square">
                <a:spAutoFit/>
              </a:bodyPr>
              <a:lstStyle/>
              <a:p>
                <a:pPr marL="108000"/>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m:rPr>
                              <m:sty m:val="p"/>
                            </m:rPr>
                            <a:rPr lang="en-US">
                              <a:latin typeface="Cambria Math"/>
                            </a:rPr>
                            <m:t>x</m:t>
                          </m:r>
                          <m:r>
                            <a:rPr lang="en-US">
                              <a:latin typeface="Cambria Math"/>
                            </a:rPr>
                            <m:t>,</m:t>
                          </m:r>
                          <m:r>
                            <m:rPr>
                              <m:sty m:val="p"/>
                            </m:rPr>
                            <a:rPr lang="en-US">
                              <a:latin typeface="Cambria Math"/>
                            </a:rPr>
                            <m:t>y</m:t>
                          </m:r>
                        </m:e>
                      </m:d>
                      <m:r>
                        <a:rPr lang="en-US">
                          <a:latin typeface="Cambria Math"/>
                        </a:rPr>
                        <m:t>~</m:t>
                      </m:r>
                      <m:r>
                        <a:rPr lang="en-US" i="1">
                          <a:latin typeface="Cambria Math"/>
                        </a:rPr>
                        <m:t>𝐷</m:t>
                      </m:r>
                    </m:oMath>
                  </m:oMathPara>
                </a14:m>
                <a:endParaRPr lang="en-US" i="1" baseline="-25000" dirty="0">
                  <a:latin typeface="DINPro" pitchFamily="34" charset="0"/>
                </a:endParaRPr>
              </a:p>
            </p:txBody>
          </p:sp>
        </mc:Choice>
        <mc:Fallback xmlns="">
          <p:sp>
            <p:nvSpPr>
              <p:cNvPr id="10" name="Rectangle 9">
                <a:extLst>
                  <a:ext uri="{FF2B5EF4-FFF2-40B4-BE49-F238E27FC236}">
                    <a16:creationId xmlns:a16="http://schemas.microsoft.com/office/drawing/2014/main" id="{5EF487D8-6FE1-49A0-B221-E8D526CA935C}"/>
                  </a:ext>
                </a:extLst>
              </p:cNvPr>
              <p:cNvSpPr>
                <a:spLocks noRot="1" noChangeAspect="1" noMove="1" noResize="1" noEditPoints="1" noAdjustHandles="1" noChangeArrowheads="1" noChangeShapeType="1" noTextEdit="1"/>
              </p:cNvSpPr>
              <p:nvPr/>
            </p:nvSpPr>
            <p:spPr>
              <a:xfrm>
                <a:off x="2081422" y="3447182"/>
                <a:ext cx="1057469" cy="362984"/>
              </a:xfrm>
              <a:prstGeom prst="rect">
                <a:avLst/>
              </a:prstGeom>
              <a:blipFill>
                <a:blip r:embed="rId6"/>
                <a:stretch>
                  <a:fillRect r="-517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4A8F359-2C0E-4626-B45A-A5AD01EDE4DC}"/>
                  </a:ext>
                </a:extLst>
              </p:cNvPr>
              <p:cNvSpPr/>
              <p:nvPr/>
            </p:nvSpPr>
            <p:spPr>
              <a:xfrm>
                <a:off x="3092768" y="3607650"/>
                <a:ext cx="1212103" cy="332912"/>
              </a:xfrm>
              <a:prstGeom prst="rect">
                <a:avLst/>
              </a:prstGeom>
            </p:spPr>
            <p:txBody>
              <a:bodyPr wrap="square">
                <a:spAutoFit/>
              </a:bodyPr>
              <a:lstStyle/>
              <a:p>
                <a:pPr marL="108000"/>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m:t>
                      </m:r>
                      <m:r>
                        <a:rPr lang="en-US" sz="1600" b="0" i="1" smtClean="0">
                          <a:latin typeface="Cambria Math" panose="02040503050406030204" pitchFamily="18" charset="0"/>
                        </a:rPr>
                        <m:t>𝜙</m:t>
                      </m:r>
                      <m:r>
                        <a:rPr lang="en-US" sz="1600" i="1">
                          <a:latin typeface="Cambria Math"/>
                        </a:rPr>
                        <m:t>(</m:t>
                      </m:r>
                      <m:r>
                        <a:rPr lang="en-US" sz="1600" i="1">
                          <a:latin typeface="Cambria Math"/>
                        </a:rPr>
                        <m:t>𝑥</m:t>
                      </m:r>
                      <m:r>
                        <a:rPr lang="en-US" sz="1600" i="1">
                          <a:latin typeface="Cambria Math"/>
                        </a:rPr>
                        <m:t>)</m:t>
                      </m:r>
                    </m:oMath>
                  </m:oMathPara>
                </a14:m>
                <a:endParaRPr lang="en-US" sz="1600" baseline="-25000" dirty="0">
                  <a:latin typeface="DINPro" pitchFamily="34" charset="0"/>
                </a:endParaRPr>
              </a:p>
            </p:txBody>
          </p:sp>
        </mc:Choice>
        <mc:Fallback xmlns="">
          <p:sp>
            <p:nvSpPr>
              <p:cNvPr id="11" name="Rectangle 10">
                <a:extLst>
                  <a:ext uri="{FF2B5EF4-FFF2-40B4-BE49-F238E27FC236}">
                    <a16:creationId xmlns:a16="http://schemas.microsoft.com/office/drawing/2014/main" id="{64A8F359-2C0E-4626-B45A-A5AD01EDE4DC}"/>
                  </a:ext>
                </a:extLst>
              </p:cNvPr>
              <p:cNvSpPr>
                <a:spLocks noRot="1" noChangeAspect="1" noMove="1" noResize="1" noEditPoints="1" noAdjustHandles="1" noChangeArrowheads="1" noChangeShapeType="1" noTextEdit="1"/>
              </p:cNvSpPr>
              <p:nvPr/>
            </p:nvSpPr>
            <p:spPr>
              <a:xfrm>
                <a:off x="3092768" y="3607650"/>
                <a:ext cx="1212103" cy="332912"/>
              </a:xfrm>
              <a:prstGeom prst="rect">
                <a:avLst/>
              </a:prstGeom>
              <a:blipFill>
                <a:blip r:embed="rId7"/>
                <a:stretch>
                  <a:fillRect b="-148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A2A6BDB-2D41-454A-AC7B-7B9B64D0E7BD}"/>
              </a:ext>
            </a:extLst>
          </p:cNvPr>
          <p:cNvSpPr txBox="1"/>
          <p:nvPr/>
        </p:nvSpPr>
        <p:spPr>
          <a:xfrm>
            <a:off x="780836" y="1946164"/>
            <a:ext cx="3821986" cy="400110"/>
          </a:xfrm>
          <a:prstGeom prst="rect">
            <a:avLst/>
          </a:prstGeom>
          <a:noFill/>
        </p:spPr>
        <p:txBody>
          <a:bodyPr wrap="square" rtlCol="0">
            <a:spAutoFit/>
          </a:bodyPr>
          <a:lstStyle/>
          <a:p>
            <a:pPr algn="ctr"/>
            <a:r>
              <a:rPr lang="en-US" sz="2000" dirty="0"/>
              <a:t>Empirical defense</a:t>
            </a:r>
          </a:p>
        </p:txBody>
      </p:sp>
      <p:sp>
        <p:nvSpPr>
          <p:cNvPr id="13" name="TextBox 12">
            <a:extLst>
              <a:ext uri="{FF2B5EF4-FFF2-40B4-BE49-F238E27FC236}">
                <a16:creationId xmlns:a16="http://schemas.microsoft.com/office/drawing/2014/main" id="{0D5BC626-86F3-4311-A849-A4E67AB883D3}"/>
              </a:ext>
            </a:extLst>
          </p:cNvPr>
          <p:cNvSpPr txBox="1"/>
          <p:nvPr/>
        </p:nvSpPr>
        <p:spPr>
          <a:xfrm>
            <a:off x="7001029" y="1898908"/>
            <a:ext cx="3821986" cy="400110"/>
          </a:xfrm>
          <a:prstGeom prst="rect">
            <a:avLst/>
          </a:prstGeom>
          <a:noFill/>
        </p:spPr>
        <p:txBody>
          <a:bodyPr wrap="square" rtlCol="0">
            <a:spAutoFit/>
          </a:bodyPr>
          <a:lstStyle/>
          <a:p>
            <a:pPr algn="ctr"/>
            <a:r>
              <a:rPr lang="en-US" sz="2000" dirty="0"/>
              <a:t>Provable defense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8A3788-CC2F-4ED4-879E-D3584F7406AB}"/>
                  </a:ext>
                </a:extLst>
              </p:cNvPr>
              <p:cNvSpPr txBox="1"/>
              <p:nvPr/>
            </p:nvSpPr>
            <p:spPr>
              <a:xfrm>
                <a:off x="482885" y="4101030"/>
                <a:ext cx="3821986" cy="707886"/>
              </a:xfrm>
              <a:prstGeom prst="rect">
                <a:avLst/>
              </a:prstGeom>
              <a:noFill/>
            </p:spPr>
            <p:txBody>
              <a:bodyPr wrap="square" rtlCol="0">
                <a:spAutoFit/>
              </a:bodyPr>
              <a:lstStyle/>
              <a:p>
                <a:pPr algn="ctr"/>
                <a:r>
                  <a:rPr lang="en-US" sz="2000" dirty="0"/>
                  <a:t>Find input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n-US" sz="2000" dirty="0"/>
                  <a:t> that achieves the highest loss</a:t>
                </a:r>
              </a:p>
            </p:txBody>
          </p:sp>
        </mc:Choice>
        <mc:Fallback xmlns="">
          <p:sp>
            <p:nvSpPr>
              <p:cNvPr id="14" name="TextBox 13">
                <a:extLst>
                  <a:ext uri="{FF2B5EF4-FFF2-40B4-BE49-F238E27FC236}">
                    <a16:creationId xmlns:a16="http://schemas.microsoft.com/office/drawing/2014/main" id="{B28A3788-CC2F-4ED4-879E-D3584F7406AB}"/>
                  </a:ext>
                </a:extLst>
              </p:cNvPr>
              <p:cNvSpPr txBox="1">
                <a:spLocks noRot="1" noChangeAspect="1" noMove="1" noResize="1" noEditPoints="1" noAdjustHandles="1" noChangeArrowheads="1" noChangeShapeType="1" noTextEdit="1"/>
              </p:cNvSpPr>
              <p:nvPr/>
            </p:nvSpPr>
            <p:spPr>
              <a:xfrm>
                <a:off x="482885" y="4101030"/>
                <a:ext cx="3821986" cy="707886"/>
              </a:xfrm>
              <a:prstGeom prst="rect">
                <a:avLst/>
              </a:prstGeom>
              <a:blipFill>
                <a:blip r:embed="rId8"/>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C434ED-45D3-43BD-B532-569F326432E9}"/>
                  </a:ext>
                </a:extLst>
              </p:cNvPr>
              <p:cNvSpPr txBox="1"/>
              <p:nvPr/>
            </p:nvSpPr>
            <p:spPr>
              <a:xfrm>
                <a:off x="6699607" y="4101030"/>
                <a:ext cx="3821986" cy="707886"/>
              </a:xfrm>
              <a:prstGeom prst="rect">
                <a:avLst/>
              </a:prstGeom>
              <a:noFill/>
            </p:spPr>
            <p:txBody>
              <a:bodyPr wrap="square" rtlCol="0">
                <a:spAutoFit/>
              </a:bodyPr>
              <a:lstStyle/>
              <a:p>
                <a:pPr algn="ctr"/>
                <a:r>
                  <a:rPr lang="en-US" sz="2000" dirty="0"/>
                  <a:t>Find output </a:t>
                </a:r>
                <a14:m>
                  <m:oMath xmlns:m="http://schemas.openxmlformats.org/officeDocument/2006/math">
                    <m:r>
                      <a:rPr lang="en-US" sz="2000" b="0" i="1" smtClean="0">
                        <a:latin typeface="Cambria Math" panose="02040503050406030204" pitchFamily="18" charset="0"/>
                      </a:rPr>
                      <m:t>𝑧</m:t>
                    </m:r>
                  </m:oMath>
                </a14:m>
                <a:r>
                  <a:rPr lang="en-US" sz="2000" dirty="0"/>
                  <a:t> that achieves the highest loss under abstraction</a:t>
                </a:r>
              </a:p>
            </p:txBody>
          </p:sp>
        </mc:Choice>
        <mc:Fallback xmlns="">
          <p:sp>
            <p:nvSpPr>
              <p:cNvPr id="15" name="TextBox 14">
                <a:extLst>
                  <a:ext uri="{FF2B5EF4-FFF2-40B4-BE49-F238E27FC236}">
                    <a16:creationId xmlns:a16="http://schemas.microsoft.com/office/drawing/2014/main" id="{C1C434ED-45D3-43BD-B532-569F326432E9}"/>
                  </a:ext>
                </a:extLst>
              </p:cNvPr>
              <p:cNvSpPr txBox="1">
                <a:spLocks noRot="1" noChangeAspect="1" noMove="1" noResize="1" noEditPoints="1" noAdjustHandles="1" noChangeArrowheads="1" noChangeShapeType="1" noTextEdit="1"/>
              </p:cNvSpPr>
              <p:nvPr/>
            </p:nvSpPr>
            <p:spPr>
              <a:xfrm>
                <a:off x="6699607" y="4101030"/>
                <a:ext cx="3821986" cy="707886"/>
              </a:xfrm>
              <a:prstGeom prst="rect">
                <a:avLst/>
              </a:prstGeom>
              <a:blipFill>
                <a:blip r:embed="rId9"/>
                <a:stretch>
                  <a:fillRect t="-5172" b="-1465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ED42FA48-308A-4B07-8FFB-B6D0989C22A9}"/>
                  </a:ext>
                </a:extLst>
              </p14:cNvPr>
              <p14:cNvContentPartPr/>
              <p14:nvPr/>
            </p14:nvContentPartPr>
            <p14:xfrm>
              <a:off x="61200" y="98640"/>
              <a:ext cx="10862280" cy="4464000"/>
            </p14:xfrm>
          </p:contentPart>
        </mc:Choice>
        <mc:Fallback>
          <p:pic>
            <p:nvPicPr>
              <p:cNvPr id="3" name="Ink 2">
                <a:extLst>
                  <a:ext uri="{FF2B5EF4-FFF2-40B4-BE49-F238E27FC236}">
                    <a16:creationId xmlns:a16="http://schemas.microsoft.com/office/drawing/2014/main" id="{ED42FA48-308A-4B07-8FFB-B6D0989C22A9}"/>
                  </a:ext>
                </a:extLst>
              </p:cNvPr>
              <p:cNvPicPr/>
              <p:nvPr/>
            </p:nvPicPr>
            <p:blipFill>
              <a:blip r:embed="rId11"/>
              <a:stretch>
                <a:fillRect/>
              </a:stretch>
            </p:blipFill>
            <p:spPr>
              <a:xfrm>
                <a:off x="51840" y="89280"/>
                <a:ext cx="10881000" cy="4482720"/>
              </a:xfrm>
              <a:prstGeom prst="rect">
                <a:avLst/>
              </a:prstGeom>
            </p:spPr>
          </p:pic>
        </mc:Fallback>
      </mc:AlternateContent>
    </p:spTree>
    <p:extLst>
      <p:ext uri="{BB962C8B-B14F-4D97-AF65-F5344CB8AC3E}">
        <p14:creationId xmlns:p14="http://schemas.microsoft.com/office/powerpoint/2010/main" val="1708429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19" y="48607"/>
            <a:ext cx="8673911" cy="1143000"/>
          </a:xfrm>
        </p:spPr>
        <p:txBody>
          <a:bodyPr>
            <a:normAutofit/>
          </a:bodyPr>
          <a:lstStyle/>
          <a:p>
            <a:r>
              <a:rPr lang="en-US" dirty="0"/>
              <a:t>Provable Defenses: General method</a:t>
            </a:r>
          </a:p>
        </p:txBody>
      </p:sp>
      <mc:AlternateContent xmlns:mc="http://schemas.openxmlformats.org/markup-compatibility/2006" xmlns:a14="http://schemas.microsoft.com/office/drawing/2010/main">
        <mc:Choice Requires="a14">
          <p:sp>
            <p:nvSpPr>
              <p:cNvPr id="5" name="Rectangle 4"/>
              <p:cNvSpPr/>
              <p:nvPr/>
            </p:nvSpPr>
            <p:spPr>
              <a:xfrm>
                <a:off x="2070678" y="1199906"/>
                <a:ext cx="3924638" cy="1092607"/>
              </a:xfrm>
              <a:prstGeom prst="rect">
                <a:avLst/>
              </a:prstGeom>
              <a:noFill/>
              <a:ln>
                <a:noFill/>
              </a:ln>
            </p:spPr>
            <p:txBody>
              <a:bodyPr wrap="square">
                <a:spAutoFit/>
              </a:bodyPr>
              <a:lstStyle/>
              <a:p>
                <a:pPr marL="108000"/>
                <a:endParaRPr lang="en-US" sz="2000" i="1" dirty="0">
                  <a:latin typeface="DINPro" pitchFamily="34" charset="0"/>
                </a:endParaRPr>
              </a:p>
              <a:p>
                <a:pPr marL="108000"/>
                <a14:m>
                  <m:oMathPara xmlns:m="http://schemas.openxmlformats.org/officeDocument/2006/math">
                    <m:oMathParaPr>
                      <m:jc m:val="centerGroup"/>
                    </m:oMathParaPr>
                    <m:oMath xmlns:m="http://schemas.openxmlformats.org/officeDocument/2006/math">
                      <m:r>
                        <a:rPr lang="en-US" sz="2500" b="1">
                          <a:latin typeface="Cambria Math"/>
                        </a:rPr>
                        <m:t>   </m:t>
                      </m:r>
                      <m:r>
                        <a:rPr lang="en-US" sz="2500" b="1">
                          <a:latin typeface="Cambria Math"/>
                        </a:rPr>
                        <m:t>𝐦𝐚𝐱</m:t>
                      </m:r>
                      <m:r>
                        <a:rPr lang="en-US" sz="2500" i="1">
                          <a:latin typeface="Cambria Math"/>
                        </a:rPr>
                        <m:t>                </m:t>
                      </m:r>
                      <m:r>
                        <a:rPr lang="en-US" sz="2500" i="1">
                          <a:latin typeface="Cambria Math"/>
                        </a:rPr>
                        <m:t>𝐿</m:t>
                      </m:r>
                      <m:d>
                        <m:dPr>
                          <m:ctrlPr>
                            <a:rPr lang="en-US" sz="2500" i="1">
                              <a:latin typeface="Cambria Math" panose="02040503050406030204" pitchFamily="18" charset="0"/>
                            </a:rPr>
                          </m:ctrlPr>
                        </m:dPr>
                        <m:e>
                          <m:r>
                            <a:rPr lang="en-US" sz="2500" i="1">
                              <a:latin typeface="Cambria Math"/>
                            </a:rPr>
                            <m:t>𝜃</m:t>
                          </m:r>
                          <m:r>
                            <a:rPr lang="en-US" sz="2500" i="1">
                              <a:latin typeface="Cambria Math"/>
                            </a:rPr>
                            <m:t>, </m:t>
                          </m:r>
                          <m:r>
                            <a:rPr lang="en-US" sz="2500" i="1">
                              <a:latin typeface="Cambria Math"/>
                            </a:rPr>
                            <m:t>𝑧</m:t>
                          </m:r>
                          <m:r>
                            <a:rPr lang="en-US" sz="2500" i="1">
                              <a:latin typeface="Cambria Math"/>
                            </a:rPr>
                            <m:t>, </m:t>
                          </m:r>
                          <m:r>
                            <a:rPr lang="en-US" sz="2500" i="1">
                              <a:latin typeface="Cambria Math"/>
                            </a:rPr>
                            <m:t>𝑦</m:t>
                          </m:r>
                        </m:e>
                      </m:d>
                    </m:oMath>
                  </m:oMathPara>
                </a14:m>
                <a:endParaRPr lang="en-US" sz="2500" dirty="0">
                  <a:latin typeface="DINPro" pitchFamily="34" charset="0"/>
                </a:endParaRPr>
              </a:p>
              <a:p>
                <a:pPr marL="108000"/>
                <a:endParaRPr lang="en-US" sz="2000" dirty="0">
                  <a:latin typeface="DINPro"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070678" y="1199906"/>
                <a:ext cx="3924638" cy="109260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52679" y="1942075"/>
                <a:ext cx="2026004" cy="392993"/>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2000" i="1" smtClean="0">
                          <a:latin typeface="Cambria Math"/>
                        </a:rPr>
                        <m:t>𝑧</m:t>
                      </m:r>
                      <m:r>
                        <a:rPr lang="en-US" sz="2000" i="1" smtClean="0">
                          <a:latin typeface="Cambria Math"/>
                        </a:rPr>
                        <m:t>∈</m:t>
                      </m:r>
                      <m:r>
                        <a:rPr lang="en-US" sz="2000" i="1" smtClean="0">
                          <a:latin typeface="Cambria Math"/>
                        </a:rPr>
                        <m:t>𝛾</m:t>
                      </m:r>
                      <m:r>
                        <a:rPr lang="en-US" sz="2000" i="1" smtClean="0">
                          <a:latin typeface="Cambria Math"/>
                        </a:rPr>
                        <m:t>(</m:t>
                      </m:r>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𝜙</m:t>
                          </m:r>
                          <m:r>
                            <a:rPr lang="en-US" sz="2000" i="1">
                              <a:latin typeface="Cambria Math"/>
                            </a:rPr>
                            <m:t>(</m:t>
                          </m:r>
                          <m:r>
                            <a:rPr lang="en-US" sz="2000" i="1">
                              <a:latin typeface="Cambria Math"/>
                            </a:rPr>
                            <m:t>𝑥</m:t>
                          </m:r>
                          <m:r>
                            <a:rPr lang="en-US" sz="2000" i="1">
                              <a:latin typeface="Cambria Math"/>
                            </a:rPr>
                            <m:t>)</m:t>
                          </m:r>
                        </m:e>
                      </m:d>
                      <m:r>
                        <a:rPr lang="en-US" sz="2000" i="1">
                          <a:latin typeface="Cambria Math"/>
                        </a:rPr>
                        <m:t>)</m:t>
                      </m:r>
                    </m:oMath>
                  </m:oMathPara>
                </a14:m>
                <a:endParaRPr lang="en-US" sz="2000" baseline="-250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52679" y="1942075"/>
                <a:ext cx="2026004" cy="392993"/>
              </a:xfrm>
              <a:prstGeom prst="rect">
                <a:avLst/>
              </a:prstGeom>
              <a:blipFill>
                <a:blip r:embed="rId3"/>
                <a:stretch>
                  <a:fillRect b="-18750"/>
                </a:stretch>
              </a:blipFill>
            </p:spPr>
            <p:txBody>
              <a:bodyPr/>
              <a:lstStyle/>
              <a:p>
                <a:r>
                  <a:rPr lang="en-US">
                    <a:noFill/>
                  </a:rPr>
                  <a:t> </a:t>
                </a:r>
              </a:p>
            </p:txBody>
          </p:sp>
        </mc:Fallback>
      </mc:AlternateContent>
      <p:sp>
        <p:nvSpPr>
          <p:cNvPr id="18" name="Right Arrow 17"/>
          <p:cNvSpPr/>
          <p:nvPr/>
        </p:nvSpPr>
        <p:spPr>
          <a:xfrm>
            <a:off x="3752011" y="4374429"/>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389" y="3771518"/>
            <a:ext cx="2260212" cy="111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1979835" y="3916263"/>
                <a:ext cx="32637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𝑥</m:t>
                      </m:r>
                    </m:oMath>
                  </m:oMathPara>
                </a14:m>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1979835" y="3916263"/>
                <a:ext cx="326371"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992476" y="4701361"/>
                <a:ext cx="571631"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𝜙</m:t>
                      </m:r>
                      <m:r>
                        <a:rPr lang="en-US" sz="1300" i="1">
                          <a:latin typeface="Cambria Math"/>
                        </a:rPr>
                        <m:t>(</m:t>
                      </m:r>
                      <m:r>
                        <a:rPr lang="en-US" sz="1300" i="1">
                          <a:latin typeface="Cambria Math"/>
                        </a:rPr>
                        <m:t>𝑥</m:t>
                      </m:r>
                      <m:r>
                        <a:rPr lang="en-US" sz="1300" i="1">
                          <a:latin typeface="Cambria Math"/>
                        </a:rPr>
                        <m:t>)</m:t>
                      </m:r>
                    </m:oMath>
                  </m:oMathPara>
                </a14:m>
                <a:endParaRPr lang="en-US" sz="1300" dirty="0"/>
              </a:p>
            </p:txBody>
          </p:sp>
        </mc:Choice>
        <mc:Fallback xmlns="">
          <p:sp>
            <p:nvSpPr>
              <p:cNvPr id="8" name="Rectangle 7"/>
              <p:cNvSpPr>
                <a:spLocks noRot="1" noChangeAspect="1" noMove="1" noResize="1" noEditPoints="1" noAdjustHandles="1" noChangeArrowheads="1" noChangeShapeType="1" noTextEdit="1"/>
              </p:cNvSpPr>
              <p:nvPr/>
            </p:nvSpPr>
            <p:spPr>
              <a:xfrm>
                <a:off x="2992476" y="4701361"/>
                <a:ext cx="571631" cy="292388"/>
              </a:xfrm>
              <a:prstGeom prst="rect">
                <a:avLst/>
              </a:prstGeom>
              <a:blipFill>
                <a:blip r:embed="rId6"/>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802892" y="3877200"/>
                <a:ext cx="1231173" cy="492443"/>
              </a:xfrm>
              <a:prstGeom prst="rect">
                <a:avLst/>
              </a:prstGeom>
              <a:noFill/>
            </p:spPr>
            <p:txBody>
              <a:bodyPr wrap="square" rtlCol="0">
                <a:spAutoFit/>
              </a:bodyPr>
              <a:lstStyle/>
              <a:p>
                <a:r>
                  <a:rPr lang="en-US" sz="1300" dirty="0">
                    <a:latin typeface="DINPro" pitchFamily="34" charset="0"/>
                  </a:rPr>
                  <a:t>Bound </a:t>
                </a:r>
                <a14:m>
                  <m:oMath xmlns:m="http://schemas.openxmlformats.org/officeDocument/2006/math">
                    <m:sSup>
                      <m:sSupPr>
                        <m:ctrlPr>
                          <a:rPr lang="en-US" sz="1300" b="0" i="1" smtClean="0">
                            <a:latin typeface="Cambria Math" panose="02040503050406030204" pitchFamily="18" charset="0"/>
                          </a:rPr>
                        </m:ctrlPr>
                      </m:sSupPr>
                      <m:e>
                        <m:r>
                          <a:rPr lang="en-US" sz="1300" b="0" i="1" smtClean="0">
                            <a:latin typeface="Cambria Math" panose="02040503050406030204" pitchFamily="18" charset="0"/>
                          </a:rPr>
                          <m:t>𝑓</m:t>
                        </m:r>
                      </m:e>
                      <m:sup>
                        <m:r>
                          <a:rPr lang="en-US" sz="1300" b="0" i="1" smtClean="0">
                            <a:latin typeface="Cambria Math" panose="02040503050406030204" pitchFamily="18" charset="0"/>
                          </a:rPr>
                          <m:t>#</m:t>
                        </m:r>
                      </m:sup>
                    </m:sSup>
                  </m:oMath>
                </a14:m>
                <a:r>
                  <a:rPr lang="en-US" sz="1300" dirty="0">
                    <a:latin typeface="DINPro" pitchFamily="34" charset="0"/>
                  </a:rPr>
                  <a:t> propagation</a:t>
                </a:r>
              </a:p>
            </p:txBody>
          </p:sp>
        </mc:Choice>
        <mc:Fallback xmlns="">
          <p:sp>
            <p:nvSpPr>
              <p:cNvPr id="33" name="TextBox 32"/>
              <p:cNvSpPr txBox="1">
                <a:spLocks noRot="1" noChangeAspect="1" noMove="1" noResize="1" noEditPoints="1" noAdjustHandles="1" noChangeArrowheads="1" noChangeShapeType="1" noTextEdit="1"/>
              </p:cNvSpPr>
              <p:nvPr/>
            </p:nvSpPr>
            <p:spPr>
              <a:xfrm>
                <a:off x="3802892" y="3877200"/>
                <a:ext cx="1231173" cy="492443"/>
              </a:xfrm>
              <a:prstGeom prst="rect">
                <a:avLst/>
              </a:prstGeom>
              <a:blipFill>
                <a:blip r:embed="rId7"/>
                <a:stretch>
                  <a:fillRect l="-990" b="-9877"/>
                </a:stretch>
              </a:blipFill>
            </p:spPr>
            <p:txBody>
              <a:bodyPr/>
              <a:lstStyle/>
              <a:p>
                <a:r>
                  <a:rPr lang="en-US">
                    <a:noFill/>
                  </a:rPr>
                  <a:t> </a:t>
                </a:r>
              </a:p>
            </p:txBody>
          </p:sp>
        </mc:Fallback>
      </mc:AlternateContent>
      <p:sp>
        <p:nvSpPr>
          <p:cNvPr id="34" name="Right Arrow 33"/>
          <p:cNvSpPr/>
          <p:nvPr/>
        </p:nvSpPr>
        <p:spPr>
          <a:xfrm>
            <a:off x="5793232" y="4392556"/>
            <a:ext cx="914959"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35" name="Rectangle 34"/>
              <p:cNvSpPr/>
              <p:nvPr/>
            </p:nvSpPr>
            <p:spPr>
              <a:xfrm>
                <a:off x="6563559" y="4042122"/>
                <a:ext cx="34406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𝛾</m:t>
                      </m:r>
                    </m:oMath>
                  </m:oMathPara>
                </a14:m>
                <a:endParaRPr lang="en-US" sz="1600" dirty="0"/>
              </a:p>
            </p:txBody>
          </p:sp>
        </mc:Choice>
        <mc:Fallback xmlns="">
          <p:sp>
            <p:nvSpPr>
              <p:cNvPr id="35" name="Rectangle 34"/>
              <p:cNvSpPr>
                <a:spLocks noRot="1" noChangeAspect="1" noMove="1" noResize="1" noEditPoints="1" noAdjustHandles="1" noChangeArrowheads="1" noChangeShapeType="1" noTextEdit="1"/>
              </p:cNvSpPr>
              <p:nvPr/>
            </p:nvSpPr>
            <p:spPr>
              <a:xfrm>
                <a:off x="6563559" y="4042122"/>
                <a:ext cx="344069" cy="338554"/>
              </a:xfrm>
              <a:prstGeom prst="rect">
                <a:avLst/>
              </a:prstGeom>
              <a:blipFill>
                <a:blip r:embed="rId8"/>
                <a:stretch>
                  <a:fillRect/>
                </a:stretch>
              </a:blipFill>
            </p:spPr>
            <p:txBody>
              <a:bodyPr/>
              <a:lstStyle/>
              <a:p>
                <a:r>
                  <a:rPr lang="en-US">
                    <a:noFill/>
                  </a:rPr>
                  <a:t> </a:t>
                </a:r>
              </a:p>
            </p:txBody>
          </p:sp>
        </mc:Fallback>
      </mc:AlternateContent>
      <p:sp>
        <p:nvSpPr>
          <p:cNvPr id="36" name="TextBox 35"/>
          <p:cNvSpPr txBox="1"/>
          <p:nvPr/>
        </p:nvSpPr>
        <p:spPr>
          <a:xfrm>
            <a:off x="5683568" y="4085142"/>
            <a:ext cx="904415" cy="292388"/>
          </a:xfrm>
          <a:prstGeom prst="rect">
            <a:avLst/>
          </a:prstGeom>
          <a:noFill/>
        </p:spPr>
        <p:txBody>
          <a:bodyPr wrap="none" rtlCol="0">
            <a:spAutoFit/>
          </a:bodyPr>
          <a:lstStyle/>
          <a:p>
            <a:r>
              <a:rPr lang="en-US" sz="1300" dirty="0">
                <a:latin typeface="DINPro" pitchFamily="34" charset="0"/>
              </a:rPr>
              <a:t>Concretize</a:t>
            </a:r>
          </a:p>
        </p:txBody>
      </p:sp>
      <mc:AlternateContent xmlns:mc="http://schemas.openxmlformats.org/markup-compatibility/2006" xmlns:a14="http://schemas.microsoft.com/office/drawing/2010/main">
        <mc:Choice Requires="a14">
          <p:sp>
            <p:nvSpPr>
              <p:cNvPr id="48" name="TextBox 47"/>
              <p:cNvSpPr txBox="1"/>
              <p:nvPr/>
            </p:nvSpPr>
            <p:spPr>
              <a:xfrm>
                <a:off x="2143021" y="5291631"/>
                <a:ext cx="2338669" cy="492443"/>
              </a:xfrm>
              <a:prstGeom prst="rect">
                <a:avLst/>
              </a:prstGeom>
              <a:noFill/>
            </p:spPr>
            <p:txBody>
              <a:bodyPr wrap="square" rtlCol="0">
                <a:spAutoFit/>
              </a:bodyPr>
              <a:lstStyle/>
              <a:p>
                <a:pPr algn="just"/>
                <a14:m>
                  <m:oMath xmlns:m="http://schemas.openxmlformats.org/officeDocument/2006/math">
                    <m:r>
                      <a:rPr lang="en-US" sz="1300" b="0" i="1" smtClean="0">
                        <a:latin typeface="Cambria Math" panose="02040503050406030204" pitchFamily="18" charset="0"/>
                      </a:rPr>
                      <m:t>𝜙</m:t>
                    </m:r>
                    <m:d>
                      <m:dPr>
                        <m:ctrlPr>
                          <a:rPr lang="en-US" sz="1300" i="1">
                            <a:latin typeface="Cambria Math" panose="02040503050406030204" pitchFamily="18" charset="0"/>
                          </a:rPr>
                        </m:ctrlPr>
                      </m:dPr>
                      <m:e>
                        <m:r>
                          <a:rPr lang="en-US" sz="1300" i="1">
                            <a:latin typeface="Cambria Math"/>
                          </a:rPr>
                          <m:t>𝑥</m:t>
                        </m:r>
                      </m:e>
                    </m:d>
                  </m:oMath>
                </a14:m>
                <a:r>
                  <a:rPr lang="en-US" sz="1300" dirty="0">
                    <a:latin typeface="DINPro" pitchFamily="34" charset="0"/>
                  </a:rPr>
                  <a:t> region captures possible perturbations, e.g., </a:t>
                </a:r>
                <a:r>
                  <a:rPr lang="da-DK" sz="1300" dirty="0">
                    <a:latin typeface="DINPro" pitchFamily="34" charset="0"/>
                  </a:rPr>
                  <a:t>L</a:t>
                </a:r>
                <a14:m>
                  <m:oMath xmlns:m="http://schemas.openxmlformats.org/officeDocument/2006/math">
                    <m:r>
                      <a:rPr lang="en-US" sz="1300" i="1" baseline="-25000">
                        <a:latin typeface="Cambria Math"/>
                        <a:sym typeface="Math C"/>
                      </a:rPr>
                      <m:t>∞</m:t>
                    </m:r>
                    <m:r>
                      <m:rPr>
                        <m:nor/>
                      </m:rPr>
                      <a:rPr lang="en-US" sz="1300" baseline="-25000">
                        <a:latin typeface="DINPro" pitchFamily="34" charset="0"/>
                        <a:sym typeface="Math C"/>
                      </a:rPr>
                      <m:t> </m:t>
                    </m:r>
                  </m:oMath>
                </a14:m>
                <a:r>
                  <a:rPr lang="da-DK" sz="1300" dirty="0">
                    <a:latin typeface="DINPro" pitchFamily="34" charset="0"/>
                  </a:rPr>
                  <a:t>ball</a:t>
                </a:r>
                <a:endParaRPr lang="en-US" sz="1300" dirty="0">
                  <a:latin typeface="DINPro"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143021" y="5291631"/>
                <a:ext cx="2338669" cy="492443"/>
              </a:xfrm>
              <a:prstGeom prst="rect">
                <a:avLst/>
              </a:prstGeom>
              <a:blipFill>
                <a:blip r:embed="rId9"/>
                <a:stretch>
                  <a:fillRect l="-522" t="-1235" r="-261" b="-9877"/>
                </a:stretch>
              </a:blipFill>
            </p:spPr>
            <p:txBody>
              <a:bodyPr/>
              <a:lstStyle/>
              <a:p>
                <a:r>
                  <a:rPr lang="en-US">
                    <a:noFill/>
                  </a:rPr>
                  <a:t> </a:t>
                </a:r>
              </a:p>
            </p:txBody>
          </p:sp>
        </mc:Fallback>
      </mc:AlternateContent>
      <p:sp>
        <p:nvSpPr>
          <p:cNvPr id="60" name="TextBox 59"/>
          <p:cNvSpPr txBox="1"/>
          <p:nvPr/>
        </p:nvSpPr>
        <p:spPr>
          <a:xfrm>
            <a:off x="6926448" y="3989525"/>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1</a:t>
            </a:r>
          </a:p>
        </p:txBody>
      </p:sp>
      <p:sp>
        <p:nvSpPr>
          <p:cNvPr id="61" name="TextBox 60"/>
          <p:cNvSpPr txBox="1"/>
          <p:nvPr/>
        </p:nvSpPr>
        <p:spPr>
          <a:xfrm>
            <a:off x="7073832" y="414660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a:t>
            </a:r>
          </a:p>
        </p:txBody>
      </p:sp>
      <p:sp>
        <p:nvSpPr>
          <p:cNvPr id="62" name="TextBox 61"/>
          <p:cNvSpPr txBox="1"/>
          <p:nvPr/>
        </p:nvSpPr>
        <p:spPr>
          <a:xfrm>
            <a:off x="7466232" y="4098859"/>
            <a:ext cx="364202"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24232</a:t>
            </a:r>
          </a:p>
        </p:txBody>
      </p:sp>
      <p:sp>
        <p:nvSpPr>
          <p:cNvPr id="63" name="Rectangle 62"/>
          <p:cNvSpPr/>
          <p:nvPr/>
        </p:nvSpPr>
        <p:spPr>
          <a:xfrm>
            <a:off x="7015533" y="41619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7020995" y="41915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20983" y="42305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20983" y="42662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20971" y="43053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20983" y="43444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20971" y="43834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020959" y="44186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020971" y="44577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020959" y="44967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167933" y="43143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7169996" y="43439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169984" y="43829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9984" y="44186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169972" y="44577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169984" y="44968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169972" y="45358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69960" y="45710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9972" y="46101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69960" y="46491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297095" y="4117162"/>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7299158" y="414676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299146" y="418582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299146" y="422150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299134" y="426057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299146" y="429966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299134" y="433873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299122" y="437389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299134" y="441298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299122" y="445205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622523" y="4259920"/>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624586" y="428951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624574" y="4328586"/>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4574" y="436426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624562" y="440333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24574" y="444242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624562" y="448149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24550" y="451665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624562" y="455574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624550" y="459481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85522" y="4350677"/>
            <a:ext cx="357790" cy="369332"/>
          </a:xfrm>
          <a:prstGeom prst="rect">
            <a:avLst/>
          </a:prstGeom>
          <a:noFill/>
        </p:spPr>
        <p:txBody>
          <a:bodyPr wrap="none" rtlCol="0">
            <a:spAutoFit/>
          </a:bodyPr>
          <a:lstStyle/>
          <a:p>
            <a:r>
              <a:rPr lang="en-US" dirty="0">
                <a:solidFill>
                  <a:schemeClr val="bg1">
                    <a:lumMod val="65000"/>
                  </a:schemeClr>
                </a:solidFill>
              </a:rPr>
              <a:t>...</a:t>
            </a:r>
          </a:p>
        </p:txBody>
      </p:sp>
      <p:sp>
        <p:nvSpPr>
          <p:cNvPr id="154" name="TextBox 153"/>
          <p:cNvSpPr txBox="1"/>
          <p:nvPr/>
        </p:nvSpPr>
        <p:spPr>
          <a:xfrm>
            <a:off x="7209594" y="396236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3</a:t>
            </a:r>
          </a:p>
        </p:txBody>
      </p:sp>
      <p:cxnSp>
        <p:nvCxnSpPr>
          <p:cNvPr id="216" name="Straight Connector 215"/>
          <p:cNvCxnSpPr/>
          <p:nvPr/>
        </p:nvCxnSpPr>
        <p:spPr>
          <a:xfrm flipH="1">
            <a:off x="3248033" y="5018206"/>
            <a:ext cx="2983" cy="202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5074768" y="3498523"/>
                <a:ext cx="607859" cy="86177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1</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9</m:t>
                          </m:r>
                        </m:sub>
                      </m:sSub>
                      <m:r>
                        <a:rPr lang="en-US" sz="1000" i="1">
                          <a:latin typeface="Cambria Math" panose="02040503050406030204" pitchFamily="18" charset="0"/>
                        </a:rPr>
                        <m:t>=…</m:t>
                      </m:r>
                    </m:oMath>
                  </m:oMathPara>
                </a14:m>
                <a:endParaRPr lang="en-US" sz="1000" dirty="0"/>
              </a:p>
              <a:p>
                <a:pPr algn="ctr"/>
                <a:endParaRPr lang="en-US" sz="1000" dirty="0"/>
              </a:p>
            </p:txBody>
          </p:sp>
        </mc:Choice>
        <mc:Fallback xmlns="">
          <p:sp>
            <p:nvSpPr>
              <p:cNvPr id="110" name="Rectangle 109"/>
              <p:cNvSpPr>
                <a:spLocks noRot="1" noChangeAspect="1" noMove="1" noResize="1" noEditPoints="1" noAdjustHandles="1" noChangeArrowheads="1" noChangeShapeType="1" noTextEdit="1"/>
              </p:cNvSpPr>
              <p:nvPr/>
            </p:nvSpPr>
            <p:spPr>
              <a:xfrm>
                <a:off x="5074768" y="3498523"/>
                <a:ext cx="607859" cy="861774"/>
              </a:xfrm>
              <a:prstGeom prst="rect">
                <a:avLst/>
              </a:prstGeom>
              <a:blipFill>
                <a:blip r:embed="rId10"/>
                <a:stretch>
                  <a:fillRect/>
                </a:stretch>
              </a:blipFill>
            </p:spPr>
            <p:txBody>
              <a:bodyPr/>
              <a:lstStyle/>
              <a:p>
                <a:r>
                  <a:rPr lang="en-US">
                    <a:noFill/>
                  </a:rPr>
                  <a:t> </a:t>
                </a:r>
              </a:p>
            </p:txBody>
          </p:sp>
        </mc:Fallback>
      </mc:AlternateContent>
      <p:sp>
        <p:nvSpPr>
          <p:cNvPr id="12" name="TextBox 11"/>
          <p:cNvSpPr txBox="1"/>
          <p:nvPr/>
        </p:nvSpPr>
        <p:spPr>
          <a:xfrm>
            <a:off x="4944531" y="4633207"/>
            <a:ext cx="901914" cy="307777"/>
          </a:xfrm>
          <a:prstGeom prst="rect">
            <a:avLst/>
          </a:prstGeom>
          <a:noFill/>
        </p:spPr>
        <p:txBody>
          <a:bodyPr wrap="none" rtlCol="0">
            <a:spAutoFit/>
          </a:bodyPr>
          <a:lstStyle/>
          <a:p>
            <a:r>
              <a:rPr lang="en-US" sz="1400" dirty="0" err="1">
                <a:latin typeface="DINPro" pitchFamily="34" charset="0"/>
              </a:rPr>
              <a:t>zonotope</a:t>
            </a:r>
            <a:endParaRPr lang="en-US" sz="1400" dirty="0">
              <a:latin typeface="DINPro" pitchFamily="34" charset="0"/>
            </a:endParaRPr>
          </a:p>
        </p:txBody>
      </p:sp>
      <mc:AlternateContent xmlns:mc="http://schemas.openxmlformats.org/markup-compatibility/2006" xmlns:a14="http://schemas.microsoft.com/office/drawing/2010/main">
        <mc:Choice Requires="a14">
          <p:sp>
            <p:nvSpPr>
              <p:cNvPr id="111" name="Rectangle 110"/>
              <p:cNvSpPr/>
              <p:nvPr/>
            </p:nvSpPr>
            <p:spPr>
              <a:xfrm>
                <a:off x="1519956" y="2433922"/>
                <a:ext cx="9148045" cy="923330"/>
              </a:xfrm>
              <a:prstGeom prst="rect">
                <a:avLst/>
              </a:prstGeom>
              <a:solidFill>
                <a:schemeClr val="accent1">
                  <a:lumMod val="20000"/>
                  <a:lumOff val="80000"/>
                </a:schemeClr>
              </a:solidFill>
            </p:spPr>
            <p:txBody>
              <a:bodyPr wrap="square">
                <a:spAutoFit/>
              </a:bodyPr>
              <a:lstStyle/>
              <a:p>
                <a:pPr marL="108000">
                  <a:lnSpc>
                    <a:spcPct val="150000"/>
                  </a:lnSpc>
                </a:pPr>
                <a14:m>
                  <m:oMathPara xmlns:m="http://schemas.openxmlformats.org/officeDocument/2006/math">
                    <m:oMathParaPr>
                      <m:jc m:val="center"/>
                    </m:oMathParaPr>
                    <m:oMath xmlns:m="http://schemas.openxmlformats.org/officeDocument/2006/math">
                      <m:r>
                        <m:rPr>
                          <m:nor/>
                        </m:rPr>
                        <a:rPr lang="en-US" dirty="0">
                          <a:latin typeface="DINPro" pitchFamily="34" charset="0"/>
                        </a:rPr>
                        <m:t>Let</m:t>
                      </m:r>
                      <m:r>
                        <m:rPr>
                          <m:nor/>
                        </m:rPr>
                        <a:rPr lang="en-US" dirty="0">
                          <a:latin typeface="DINPro" pitchFamily="34" charset="0"/>
                        </a:rPr>
                        <m:t> </m:t>
                      </m:r>
                      <m:r>
                        <m:rPr>
                          <m:nor/>
                        </m:rPr>
                        <a:rPr lang="en-US" dirty="0">
                          <a:latin typeface="DINPro" pitchFamily="34" charset="0"/>
                        </a:rPr>
                        <m:t>us</m:t>
                      </m:r>
                      <m:r>
                        <m:rPr>
                          <m:nor/>
                        </m:rPr>
                        <a:rPr lang="en-US" dirty="0">
                          <a:latin typeface="DINPro" pitchFamily="34" charset="0"/>
                        </a:rPr>
                        <m:t> </m:t>
                      </m:r>
                      <m:r>
                        <m:rPr>
                          <m:nor/>
                        </m:rPr>
                        <a:rPr lang="en-US" dirty="0">
                          <a:latin typeface="DINPro" pitchFamily="34" charset="0"/>
                        </a:rPr>
                        <m:t>examine</m:t>
                      </m:r>
                      <m:r>
                        <m:rPr>
                          <m:nor/>
                        </m:rPr>
                        <a:rPr lang="en-US" dirty="0">
                          <a:latin typeface="DINPro" pitchFamily="34" charset="0"/>
                        </a:rPr>
                        <m:t> </m:t>
                      </m:r>
                      <m:r>
                        <m:rPr>
                          <m:nor/>
                        </m:rPr>
                        <a:rPr lang="en-US" dirty="0">
                          <a:latin typeface="DINPro" pitchFamily="34" charset="0"/>
                        </a:rPr>
                        <m:t>the</m:t>
                      </m:r>
                      <m:r>
                        <m:rPr>
                          <m:nor/>
                        </m:rPr>
                        <a:rPr lang="en-US" dirty="0">
                          <a:latin typeface="DINPro" pitchFamily="34" charset="0"/>
                        </a:rPr>
                        <m:t> </m:t>
                      </m:r>
                      <m:r>
                        <m:rPr>
                          <m:nor/>
                        </m:rPr>
                        <a:rPr lang="en-US" dirty="0">
                          <a:latin typeface="DINPro" pitchFamily="34" charset="0"/>
                        </a:rPr>
                        <m:t>pattern</m:t>
                      </m:r>
                      <m:r>
                        <m:rPr>
                          <m:nor/>
                        </m:rPr>
                        <a:rPr lang="en-US" dirty="0">
                          <a:latin typeface="DINPro" pitchFamily="34" charset="0"/>
                        </a:rPr>
                        <m:t> </m:t>
                      </m:r>
                      <m:r>
                        <m:rPr>
                          <m:nor/>
                        </m:rPr>
                        <a:rPr lang="en-US" dirty="0">
                          <a:latin typeface="DINPro-Bold" pitchFamily="34" charset="0"/>
                        </a:rPr>
                        <m:t>in</m:t>
                      </m:r>
                      <m:r>
                        <m:rPr>
                          <m:nor/>
                        </m:rPr>
                        <a:rPr lang="en-US" dirty="0">
                          <a:latin typeface="DINPro-Bold" pitchFamily="34" charset="0"/>
                        </a:rPr>
                        <m:t> </m:t>
                      </m:r>
                      <m:r>
                        <m:rPr>
                          <m:nor/>
                        </m:rPr>
                        <a:rPr lang="en-US" dirty="0">
                          <a:latin typeface="DINPro-Bold" pitchFamily="34" charset="0"/>
                        </a:rPr>
                        <m:t>the</m:t>
                      </m:r>
                      <m:r>
                        <m:rPr>
                          <m:nor/>
                        </m:rPr>
                        <a:rPr lang="en-US" dirty="0">
                          <a:latin typeface="DINPro-Bold" pitchFamily="34" charset="0"/>
                        </a:rPr>
                        <m:t> </m:t>
                      </m:r>
                      <m:r>
                        <m:rPr>
                          <m:nor/>
                        </m:rPr>
                        <a:rPr lang="en-US" dirty="0">
                          <a:latin typeface="DINPro-Bold" pitchFamily="34" charset="0"/>
                        </a:rPr>
                        <m:t>concrete</m:t>
                      </m:r>
                      <m:r>
                        <m:rPr>
                          <m:nor/>
                        </m:rPr>
                        <a:rPr lang="en-US" dirty="0">
                          <a:latin typeface="DINPro-Bold" pitchFamily="34" charset="0"/>
                        </a:rPr>
                        <m:t> </m:t>
                      </m:r>
                      <m:r>
                        <m:rPr>
                          <m:nor/>
                        </m:rPr>
                        <a:rPr lang="en-US" dirty="0">
                          <a:latin typeface="DINPro" pitchFamily="34" charset="0"/>
                        </a:rPr>
                        <m:t>first</m:t>
                      </m:r>
                      <m:r>
                        <m:rPr>
                          <m:nor/>
                        </m:rPr>
                        <a:rPr lang="en-US" dirty="0">
                          <a:latin typeface="DINPro" pitchFamily="34" charset="0"/>
                        </a:rPr>
                        <m:t>. </m:t>
                      </m:r>
                    </m:oMath>
                  </m:oMathPara>
                </a14:m>
                <a:endParaRPr lang="en-US" dirty="0">
                  <a:latin typeface="DINPro" pitchFamily="34" charset="0"/>
                </a:endParaRPr>
              </a:p>
              <a:p>
                <a:pPr marL="108000">
                  <a:lnSpc>
                    <a:spcPct val="150000"/>
                  </a:lnSpc>
                </a:pPr>
                <a14:m>
                  <m:oMathPara xmlns:m="http://schemas.openxmlformats.org/officeDocument/2006/math">
                    <m:oMathParaPr>
                      <m:jc m:val="center"/>
                    </m:oMathParaPr>
                    <m:oMath xmlns:m="http://schemas.openxmlformats.org/officeDocument/2006/math">
                      <m:r>
                        <m:rPr>
                          <m:nor/>
                        </m:rPr>
                        <a:rPr lang="en-US" dirty="0">
                          <a:latin typeface="DINPro" pitchFamily="34" charset="0"/>
                        </a:rPr>
                        <m:t>The</m:t>
                      </m:r>
                      <m:r>
                        <m:rPr>
                          <m:nor/>
                        </m:rPr>
                        <a:rPr lang="en-US" dirty="0">
                          <a:latin typeface="DINPro" pitchFamily="34" charset="0"/>
                        </a:rPr>
                        <m:t> </m:t>
                      </m:r>
                      <m:r>
                        <m:rPr>
                          <m:nor/>
                        </m:rPr>
                        <a:rPr lang="en-US" dirty="0">
                          <a:latin typeface="DINPro" pitchFamily="34" charset="0"/>
                        </a:rPr>
                        <m:t>pattern</m:t>
                      </m:r>
                      <m:r>
                        <m:rPr>
                          <m:nor/>
                        </m:rPr>
                        <a:rPr lang="en-US" dirty="0">
                          <a:latin typeface="DINPro" pitchFamily="34" charset="0"/>
                        </a:rPr>
                        <m:t> </m:t>
                      </m:r>
                      <m:r>
                        <m:rPr>
                          <m:nor/>
                        </m:rPr>
                        <a:rPr lang="en-US" dirty="0">
                          <a:latin typeface="DINPro" pitchFamily="34" charset="0"/>
                        </a:rPr>
                        <m:t>works</m:t>
                      </m:r>
                      <m:r>
                        <m:rPr>
                          <m:nor/>
                        </m:rPr>
                        <a:rPr lang="en-US" dirty="0">
                          <a:latin typeface="DINPro" pitchFamily="34" charset="0"/>
                        </a:rPr>
                        <m:t> </m:t>
                      </m:r>
                      <m:r>
                        <m:rPr>
                          <m:nor/>
                        </m:rPr>
                        <a:rPr lang="en-US" dirty="0">
                          <a:latin typeface="DINPro" pitchFamily="34" charset="0"/>
                        </a:rPr>
                        <m:t>with</m:t>
                      </m:r>
                      <m:r>
                        <m:rPr>
                          <m:nor/>
                        </m:rPr>
                        <a:rPr lang="en-US" dirty="0">
                          <a:latin typeface="DINPro" pitchFamily="34" charset="0"/>
                        </a:rPr>
                        <m:t> </m:t>
                      </m:r>
                      <m:r>
                        <m:rPr>
                          <m:nor/>
                        </m:rPr>
                        <a:rPr lang="en-US" dirty="0">
                          <a:latin typeface="DINPro-Bold" pitchFamily="34" charset="0"/>
                        </a:rPr>
                        <m:t>any</m:t>
                      </m:r>
                      <m:r>
                        <m:rPr>
                          <m:nor/>
                        </m:rPr>
                        <a:rPr lang="en-US" dirty="0">
                          <a:latin typeface="DINPro-Bold" pitchFamily="34" charset="0"/>
                        </a:rPr>
                        <m:t> </m:t>
                      </m:r>
                      <m:r>
                        <m:rPr>
                          <m:nor/>
                        </m:rPr>
                        <a:rPr lang="en-US" dirty="0">
                          <a:latin typeface="DINPro-Bold" pitchFamily="34" charset="0"/>
                        </a:rPr>
                        <m:t>abstract</m:t>
                      </m:r>
                      <m:r>
                        <m:rPr>
                          <m:nor/>
                        </m:rPr>
                        <a:rPr lang="en-US" dirty="0">
                          <a:latin typeface="DINPro-Bold" pitchFamily="34" charset="0"/>
                        </a:rPr>
                        <m:t> </m:t>
                      </m:r>
                      <m:r>
                        <m:rPr>
                          <m:nor/>
                        </m:rPr>
                        <a:rPr lang="en-US" dirty="0">
                          <a:latin typeface="DINPro-Bold" pitchFamily="34" charset="0"/>
                        </a:rPr>
                        <m:t>relaxation</m:t>
                      </m:r>
                      <m:r>
                        <m:rPr>
                          <m:nor/>
                        </m:rPr>
                        <a:rPr lang="en-US" dirty="0">
                          <a:latin typeface="DINPro" pitchFamily="34" charset="0"/>
                        </a:rPr>
                        <m:t>. </m:t>
                      </m:r>
                    </m:oMath>
                  </m:oMathPara>
                </a14:m>
                <a:endParaRPr lang="en-US" dirty="0">
                  <a:latin typeface="DINPro-Bold" pitchFamily="34" charset="0"/>
                </a:endParaRPr>
              </a:p>
            </p:txBody>
          </p:sp>
        </mc:Choice>
        <mc:Fallback xmlns="">
          <p:sp>
            <p:nvSpPr>
              <p:cNvPr id="111" name="Rectangle 110"/>
              <p:cNvSpPr>
                <a:spLocks noRot="1" noChangeAspect="1" noMove="1" noResize="1" noEditPoints="1" noAdjustHandles="1" noChangeArrowheads="1" noChangeShapeType="1" noTextEdit="1"/>
              </p:cNvSpPr>
              <p:nvPr/>
            </p:nvSpPr>
            <p:spPr>
              <a:xfrm>
                <a:off x="1519956" y="2433922"/>
                <a:ext cx="9148045" cy="923330"/>
              </a:xfrm>
              <a:prstGeom prst="rect">
                <a:avLst/>
              </a:prstGeom>
              <a:blipFill>
                <a:blip r:embed="rId11"/>
                <a:stretch>
                  <a:fillRect/>
                </a:stretch>
              </a:blipFill>
            </p:spPr>
            <p:txBody>
              <a:bodyPr/>
              <a:lstStyle/>
              <a:p>
                <a:r>
                  <a:rPr lang="en-US">
                    <a:noFill/>
                  </a:rPr>
                  <a:t> </a:t>
                </a:r>
              </a:p>
            </p:txBody>
          </p:sp>
        </mc:Fallback>
      </mc:AlternateContent>
      <p:sp>
        <p:nvSpPr>
          <p:cNvPr id="112" name="TextBox 111"/>
          <p:cNvSpPr txBox="1"/>
          <p:nvPr/>
        </p:nvSpPr>
        <p:spPr>
          <a:xfrm>
            <a:off x="4623897" y="5305098"/>
            <a:ext cx="2338669" cy="492443"/>
          </a:xfrm>
          <a:prstGeom prst="rect">
            <a:avLst/>
          </a:prstGeom>
          <a:noFill/>
        </p:spPr>
        <p:txBody>
          <a:bodyPr wrap="square" rtlCol="0">
            <a:spAutoFit/>
          </a:bodyPr>
          <a:lstStyle/>
          <a:p>
            <a:pPr algn="just"/>
            <a:r>
              <a:rPr lang="en-US" sz="1300" dirty="0">
                <a:latin typeface="DINPro" pitchFamily="34" charset="0"/>
              </a:rPr>
              <a:t>Here we picked </a:t>
            </a:r>
            <a:r>
              <a:rPr lang="en-US" sz="1300" dirty="0" err="1">
                <a:latin typeface="DINPro" pitchFamily="34" charset="0"/>
              </a:rPr>
              <a:t>Zonotope</a:t>
            </a:r>
            <a:r>
              <a:rPr lang="en-US" sz="1300" dirty="0">
                <a:latin typeface="DINPro" pitchFamily="34" charset="0"/>
              </a:rPr>
              <a:t>, but can be any relaxation</a:t>
            </a:r>
          </a:p>
        </p:txBody>
      </p:sp>
      <p:cxnSp>
        <p:nvCxnSpPr>
          <p:cNvPr id="113" name="Straight Connector 112"/>
          <p:cNvCxnSpPr/>
          <p:nvPr/>
        </p:nvCxnSpPr>
        <p:spPr>
          <a:xfrm flipH="1">
            <a:off x="5424106" y="5031673"/>
            <a:ext cx="2983" cy="202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7899262" y="4392556"/>
            <a:ext cx="1006455"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Rectangle 114"/>
              <p:cNvSpPr/>
              <p:nvPr/>
            </p:nvSpPr>
            <p:spPr>
              <a:xfrm>
                <a:off x="8552245" y="4084328"/>
                <a:ext cx="34438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𝐿</m:t>
                      </m:r>
                    </m:oMath>
                  </m:oMathPara>
                </a14:m>
                <a:endParaRPr lang="en-US" sz="1600" dirty="0"/>
              </a:p>
            </p:txBody>
          </p:sp>
        </mc:Choice>
        <mc:Fallback xmlns="">
          <p:sp>
            <p:nvSpPr>
              <p:cNvPr id="115" name="Rectangle 114"/>
              <p:cNvSpPr>
                <a:spLocks noRot="1" noChangeAspect="1" noMove="1" noResize="1" noEditPoints="1" noAdjustHandles="1" noChangeArrowheads="1" noChangeShapeType="1" noTextEdit="1"/>
              </p:cNvSpPr>
              <p:nvPr/>
            </p:nvSpPr>
            <p:spPr>
              <a:xfrm>
                <a:off x="8552245" y="4084328"/>
                <a:ext cx="344389" cy="338554"/>
              </a:xfrm>
              <a:prstGeom prst="rect">
                <a:avLst/>
              </a:prstGeom>
              <a:blipFill>
                <a:blip r:embed="rId12"/>
                <a:stretch>
                  <a:fillRect/>
                </a:stretch>
              </a:blipFill>
            </p:spPr>
            <p:txBody>
              <a:bodyPr/>
              <a:lstStyle/>
              <a:p>
                <a:r>
                  <a:rPr lang="en-US">
                    <a:noFill/>
                  </a:rPr>
                  <a:t> </a:t>
                </a:r>
              </a:p>
            </p:txBody>
          </p:sp>
        </mc:Fallback>
      </mc:AlternateContent>
      <p:sp>
        <p:nvSpPr>
          <p:cNvPr id="116" name="TextBox 115"/>
          <p:cNvSpPr txBox="1"/>
          <p:nvPr/>
        </p:nvSpPr>
        <p:spPr>
          <a:xfrm>
            <a:off x="7866888" y="4107720"/>
            <a:ext cx="808042" cy="292388"/>
          </a:xfrm>
          <a:prstGeom prst="rect">
            <a:avLst/>
          </a:prstGeom>
          <a:noFill/>
        </p:spPr>
        <p:txBody>
          <a:bodyPr wrap="none" rtlCol="0">
            <a:spAutoFit/>
          </a:bodyPr>
          <a:lstStyle/>
          <a:p>
            <a:r>
              <a:rPr lang="en-US" sz="1300" dirty="0">
                <a:latin typeface="DINPro" pitchFamily="34" charset="0"/>
              </a:rPr>
              <a:t>Compute</a:t>
            </a:r>
          </a:p>
        </p:txBody>
      </p:sp>
      <mc:AlternateContent xmlns:mc="http://schemas.openxmlformats.org/markup-compatibility/2006" xmlns:a14="http://schemas.microsoft.com/office/drawing/2010/main">
        <mc:Choice Requires="a14">
          <p:sp>
            <p:nvSpPr>
              <p:cNvPr id="117" name="TextBox 116"/>
              <p:cNvSpPr txBox="1"/>
              <p:nvPr/>
            </p:nvSpPr>
            <p:spPr>
              <a:xfrm>
                <a:off x="9310271" y="3456799"/>
                <a:ext cx="683072" cy="738664"/>
              </a:xfrm>
              <a:prstGeom prst="rect">
                <a:avLst/>
              </a:prstGeom>
              <a:noFill/>
            </p:spPr>
            <p:txBody>
              <a:bodyPr wrap="none" rtlCol="0">
                <a:spAutoFit/>
              </a:bodyPr>
              <a:lstStyle/>
              <a:p>
                <a:r>
                  <a:rPr lang="en-US" sz="1400" dirty="0">
                    <a:latin typeface="DINPro" pitchFamily="34" charset="0"/>
                  </a:rPr>
                  <a:t>Target</a:t>
                </a:r>
              </a:p>
              <a:p>
                <a:r>
                  <a:rPr lang="en-US" sz="1400" dirty="0">
                    <a:latin typeface="DINPro" pitchFamily="34" charset="0"/>
                  </a:rPr>
                  <a:t>label </a:t>
                </a:r>
                <a14:m>
                  <m:oMath xmlns:m="http://schemas.openxmlformats.org/officeDocument/2006/math">
                    <m:r>
                      <a:rPr lang="en-US" sz="1400" i="1">
                        <a:latin typeface="Cambria Math"/>
                      </a:rPr>
                      <m:t>𝑦</m:t>
                    </m:r>
                  </m:oMath>
                </a14:m>
                <a:endParaRPr lang="en-US" sz="1400" dirty="0"/>
              </a:p>
              <a:p>
                <a:endParaRPr lang="en-US" sz="1400" dirty="0">
                  <a:latin typeface="DINPro" pitchFamily="34" charset="0"/>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9310271" y="3456799"/>
                <a:ext cx="683072" cy="738664"/>
              </a:xfrm>
              <a:prstGeom prst="rect">
                <a:avLst/>
              </a:prstGeom>
              <a:blipFill>
                <a:blip r:embed="rId13"/>
                <a:stretch>
                  <a:fillRect l="-2679" t="-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a:off x="8932612" y="4236087"/>
                <a:ext cx="1547124" cy="492443"/>
              </a:xfrm>
              <a:prstGeom prst="rect">
                <a:avLst/>
              </a:prstGeom>
              <a:noFill/>
            </p:spPr>
            <p:txBody>
              <a:bodyPr wrap="square" rtlCol="0">
                <a:spAutoFit/>
              </a:bodyPr>
              <a:lstStyle/>
              <a:p>
                <a:pPr algn="just"/>
                <a:r>
                  <a:rPr lang="en-US" sz="1300" dirty="0">
                    <a:latin typeface="DINPro" pitchFamily="34" charset="0"/>
                  </a:rPr>
                  <a:t>Apply</a:t>
                </a:r>
                <a14:m>
                  <m:oMath xmlns:m="http://schemas.openxmlformats.org/officeDocument/2006/math">
                    <m:r>
                      <a:rPr lang="en-US" sz="1300" i="1">
                        <a:latin typeface="Cambria Math"/>
                      </a:rPr>
                      <m:t>𝐿</m:t>
                    </m:r>
                    <m:r>
                      <m:rPr>
                        <m:nor/>
                      </m:rPr>
                      <a:rPr lang="en-US" sz="1300">
                        <a:latin typeface="Cambria Math"/>
                      </a:rPr>
                      <m:t>  </m:t>
                    </m:r>
                    <m:r>
                      <m:rPr>
                        <m:nor/>
                      </m:rPr>
                      <a:rPr lang="en-US" sz="1300" dirty="0">
                        <a:latin typeface="DINPro" pitchFamily="34" charset="0"/>
                      </a:rPr>
                      <m:t>to</m:t>
                    </m:r>
                    <m:r>
                      <m:rPr>
                        <m:nor/>
                      </m:rPr>
                      <a:rPr lang="en-US" sz="1300" dirty="0">
                        <a:latin typeface="DINPro" pitchFamily="34" charset="0"/>
                      </a:rPr>
                      <m:t> </m:t>
                    </m:r>
                    <m:r>
                      <m:rPr>
                        <m:nor/>
                      </m:rPr>
                      <a:rPr lang="en-US" sz="1300" dirty="0">
                        <a:latin typeface="DINPro" pitchFamily="34" charset="0"/>
                      </a:rPr>
                      <m:t>each</m:t>
                    </m:r>
                    <m:r>
                      <m:rPr>
                        <m:nor/>
                      </m:rPr>
                      <a:rPr lang="en-US" sz="1300" dirty="0">
                        <a:latin typeface="DINPro" pitchFamily="34" charset="0"/>
                      </a:rPr>
                      <m:t> </m:t>
                    </m:r>
                    <m:r>
                      <a:rPr lang="en-US" sz="1300" i="1">
                        <a:latin typeface="Cambria Math"/>
                      </a:rPr>
                      <m:t>𝑧</m:t>
                    </m:r>
                    <m:r>
                      <m:rPr>
                        <m:nor/>
                      </m:rPr>
                      <a:rPr lang="en-US" sz="1300" dirty="0">
                        <a:latin typeface="DINPro" pitchFamily="34" charset="0"/>
                      </a:rPr>
                      <m:t>, </m:t>
                    </m:r>
                    <m:r>
                      <m:rPr>
                        <m:nor/>
                      </m:rPr>
                      <a:rPr lang="en-US" sz="1300" dirty="0">
                        <a:latin typeface="DINPro" pitchFamily="34" charset="0"/>
                      </a:rPr>
                      <m:t>then</m:t>
                    </m:r>
                    <m:r>
                      <m:rPr>
                        <m:nor/>
                      </m:rPr>
                      <a:rPr lang="en-US" sz="1300" dirty="0">
                        <a:latin typeface="DINPro" pitchFamily="34" charset="0"/>
                      </a:rPr>
                      <m:t> </m:t>
                    </m:r>
                    <m:r>
                      <m:rPr>
                        <m:nor/>
                      </m:rPr>
                      <a:rPr lang="en-US" sz="1300" dirty="0">
                        <a:latin typeface="DINPro" pitchFamily="34" charset="0"/>
                      </a:rPr>
                      <m:t>combine</m:t>
                    </m:r>
                  </m:oMath>
                </a14:m>
                <a:endParaRPr lang="en-US" sz="1300" dirty="0"/>
              </a:p>
            </p:txBody>
          </p:sp>
        </mc:Choice>
        <mc:Fallback xmlns="">
          <p:sp>
            <p:nvSpPr>
              <p:cNvPr id="118" name="TextBox 117"/>
              <p:cNvSpPr txBox="1">
                <a:spLocks noRot="1" noChangeAspect="1" noMove="1" noResize="1" noEditPoints="1" noAdjustHandles="1" noChangeArrowheads="1" noChangeShapeType="1" noTextEdit="1"/>
              </p:cNvSpPr>
              <p:nvPr/>
            </p:nvSpPr>
            <p:spPr>
              <a:xfrm>
                <a:off x="8932612" y="4236087"/>
                <a:ext cx="1547124" cy="492443"/>
              </a:xfrm>
              <a:prstGeom prst="rect">
                <a:avLst/>
              </a:prstGeom>
              <a:blipFill>
                <a:blip r:embed="rId14"/>
                <a:stretch>
                  <a:fillRect l="-394" t="-1235"/>
                </a:stretch>
              </a:blipFill>
            </p:spPr>
            <p:txBody>
              <a:bodyPr/>
              <a:lstStyle/>
              <a:p>
                <a:r>
                  <a:rPr lang="en-US">
                    <a:noFill/>
                  </a:rPr>
                  <a:t> </a:t>
                </a:r>
              </a:p>
            </p:txBody>
          </p:sp>
        </mc:Fallback>
      </mc:AlternateContent>
      <p:sp>
        <p:nvSpPr>
          <p:cNvPr id="119" name="Right Arrow 118"/>
          <p:cNvSpPr/>
          <p:nvPr/>
        </p:nvSpPr>
        <p:spPr>
          <a:xfrm rot="5400000">
            <a:off x="9529876" y="4065810"/>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rot="5400000">
            <a:off x="9529871" y="4836795"/>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346131" y="5123468"/>
            <a:ext cx="567784" cy="338554"/>
          </a:xfrm>
          <a:prstGeom prst="rect">
            <a:avLst/>
          </a:prstGeom>
          <a:noFill/>
        </p:spPr>
        <p:txBody>
          <a:bodyPr wrap="none" rtlCol="0">
            <a:spAutoFit/>
          </a:bodyPr>
          <a:lstStyle/>
          <a:p>
            <a:r>
              <a:rPr lang="en-US" sz="1600" dirty="0">
                <a:latin typeface="Cambria Math" panose="02040503050406030204" pitchFamily="18" charset="0"/>
                <a:ea typeface="Cambria Math" panose="02040503050406030204" pitchFamily="18" charset="0"/>
              </a:rPr>
              <a:t>0.55</a:t>
            </a:r>
          </a:p>
        </p:txBody>
      </p:sp>
      <p:sp>
        <p:nvSpPr>
          <p:cNvPr id="6" name="Hexagon 5">
            <a:extLst>
              <a:ext uri="{FF2B5EF4-FFF2-40B4-BE49-F238E27FC236}">
                <a16:creationId xmlns:a16="http://schemas.microsoft.com/office/drawing/2014/main" id="{C3C7323A-8D99-4C02-8BB3-5006AF15CFB3}"/>
              </a:ext>
            </a:extLst>
          </p:cNvPr>
          <p:cNvSpPr/>
          <p:nvPr/>
        </p:nvSpPr>
        <p:spPr>
          <a:xfrm>
            <a:off x="5107246" y="4262539"/>
            <a:ext cx="564877" cy="4273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84981F94-3135-4FA7-9E99-60E587797A1F}"/>
              </a:ext>
            </a:extLst>
          </p:cNvPr>
          <p:cNvSpPr>
            <a:spLocks noGrp="1"/>
          </p:cNvSpPr>
          <p:nvPr>
            <p:ph type="sldNum" sz="quarter" idx="12"/>
          </p:nvPr>
        </p:nvSpPr>
        <p:spPr/>
        <p:txBody>
          <a:bodyPr/>
          <a:lstStyle/>
          <a:p>
            <a:fld id="{B7FA3308-637C-934F-BF90-F671B30DAEBF}" type="slidenum">
              <a:rPr lang="en-US" smtClean="0"/>
              <a:t>18</a:t>
            </a:fld>
            <a:endParaRPr lang="en-US"/>
          </a:p>
        </p:txBody>
      </p:sp>
    </p:spTree>
    <p:extLst>
      <p:ext uri="{BB962C8B-B14F-4D97-AF65-F5344CB8AC3E}">
        <p14:creationId xmlns:p14="http://schemas.microsoft.com/office/powerpoint/2010/main" val="335174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P spid="8" grpId="0"/>
      <p:bldP spid="33" grpId="0"/>
      <p:bldP spid="34" grpId="0" animBg="1"/>
      <p:bldP spid="35" grpId="0"/>
      <p:bldP spid="36" grpId="0"/>
      <p:bldP spid="48" grpId="0"/>
      <p:bldP spid="60" grpId="0"/>
      <p:bldP spid="61" grpId="0"/>
      <p:bldP spid="62" grpId="0"/>
      <p:bldP spid="63" grpId="0" animBg="1"/>
      <p:bldP spid="79" grpId="0" animBg="1"/>
      <p:bldP spid="89" grpId="0" animBg="1"/>
      <p:bldP spid="99" grpId="0" animBg="1"/>
      <p:bldP spid="109" grpId="0"/>
      <p:bldP spid="154" grpId="0"/>
      <p:bldP spid="110" grpId="0"/>
      <p:bldP spid="12" grpId="0"/>
      <p:bldP spid="112" grpId="0"/>
      <p:bldP spid="78" grpId="0" animBg="1"/>
      <p:bldP spid="115" grpId="0"/>
      <p:bldP spid="116" grpId="0"/>
      <p:bldP spid="117" grpId="0"/>
      <p:bldP spid="118" grpId="0"/>
      <p:bldP spid="119" grpId="0" animBg="1"/>
      <p:bldP spid="120" grpId="0" animBg="1"/>
      <p:bldP spid="121"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p:cNvSpPr txBox="1"/>
              <p:nvPr/>
            </p:nvSpPr>
            <p:spPr>
              <a:xfrm>
                <a:off x="1952979" y="1024290"/>
                <a:ext cx="8154106" cy="712118"/>
              </a:xfrm>
              <a:prstGeom prst="rect">
                <a:avLst/>
              </a:prstGeom>
              <a:noFill/>
            </p:spPr>
            <p:txBody>
              <a:bodyPr wrap="square" rtlCol="0">
                <a:spAutoFit/>
              </a:bodyPr>
              <a:lstStyle/>
              <a:p>
                <a:pPr algn="just">
                  <a:lnSpc>
                    <a:spcPct val="150000"/>
                  </a:lnSpc>
                </a:pPr>
                <a:r>
                  <a:rPr lang="en-US" sz="3000" dirty="0">
                    <a:latin typeface="DINPro" pitchFamily="34" charset="0"/>
                  </a:rPr>
                  <a:t>	     Let us now pick a loss function </a:t>
                </a:r>
                <a14:m>
                  <m:oMath xmlns:m="http://schemas.openxmlformats.org/officeDocument/2006/math">
                    <m:r>
                      <a:rPr lang="en-US" sz="3000" i="1">
                        <a:latin typeface="Cambria Math"/>
                      </a:rPr>
                      <m:t>𝐿</m:t>
                    </m:r>
                  </m:oMath>
                </a14:m>
                <a:endParaRPr lang="en-US" sz="3000" dirty="0">
                  <a:latin typeface="DINPro"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952979" y="1024290"/>
                <a:ext cx="8154106" cy="712118"/>
              </a:xfrm>
              <a:prstGeom prst="rect">
                <a:avLst/>
              </a:prstGeom>
              <a:blipFill>
                <a:blip r:embed="rId3"/>
                <a:stretch>
                  <a:fillRect b="-25641"/>
                </a:stretch>
              </a:blipFill>
            </p:spPr>
            <p:txBody>
              <a:bodyPr/>
              <a:lstStyle/>
              <a:p>
                <a:r>
                  <a:rPr lang="en-US">
                    <a:noFill/>
                  </a:rPr>
                  <a:t> </a:t>
                </a:r>
              </a:p>
            </p:txBody>
          </p:sp>
        </mc:Fallback>
      </mc:AlternateContent>
      <p:sp>
        <p:nvSpPr>
          <p:cNvPr id="5" name="Rectangle 4"/>
          <p:cNvSpPr/>
          <p:nvPr/>
        </p:nvSpPr>
        <p:spPr>
          <a:xfrm>
            <a:off x="4012576" y="2633332"/>
            <a:ext cx="2913491" cy="1657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894465" y="2467319"/>
                <a:ext cx="4271135" cy="512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𝐿</m:t>
                      </m:r>
                      <m:r>
                        <a:rPr lang="en-US" sz="2500" i="1">
                          <a:latin typeface="Cambria Math"/>
                        </a:rPr>
                        <m:t>(</m:t>
                      </m:r>
                      <m:r>
                        <a:rPr lang="en-US" sz="2500" b="1" i="1">
                          <a:latin typeface="Cambria Math"/>
                        </a:rPr>
                        <m:t>𝒛</m:t>
                      </m:r>
                      <m:r>
                        <a:rPr lang="en-US" sz="2500" i="1">
                          <a:latin typeface="Cambria Math"/>
                        </a:rPr>
                        <m:t>,</m:t>
                      </m:r>
                      <m:r>
                        <a:rPr lang="en-US" sz="2500" i="1">
                          <a:latin typeface="Cambria Math"/>
                        </a:rPr>
                        <m:t>𝑦</m:t>
                      </m:r>
                      <m:r>
                        <a:rPr lang="en-US" sz="2500" i="1">
                          <a:latin typeface="Cambria Math"/>
                        </a:rPr>
                        <m:t>)</m:t>
                      </m:r>
                      <m:r>
                        <a:rPr lang="en-US" sz="2500">
                          <a:latin typeface="Cambria Math"/>
                        </a:rPr>
                        <m:t>=</m:t>
                      </m:r>
                      <m:r>
                        <a:rPr lang="en-US" sz="2500" b="1">
                          <a:latin typeface="Cambria Math"/>
                        </a:rPr>
                        <m:t>𝐦𝐚𝐱</m:t>
                      </m:r>
                      <m:r>
                        <a:rPr lang="en-US" sz="2500">
                          <a:latin typeface="Cambria Math"/>
                        </a:rPr>
                        <m:t>  (</m:t>
                      </m:r>
                      <m:sSub>
                        <m:sSubPr>
                          <m:ctrlPr>
                            <a:rPr lang="en-US" sz="2500" i="1">
                              <a:latin typeface="Cambria Math" panose="02040503050406030204" pitchFamily="18" charset="0"/>
                            </a:rPr>
                          </m:ctrlPr>
                        </m:sSubPr>
                        <m:e>
                          <m:r>
                            <m:rPr>
                              <m:sty m:val="p"/>
                            </m:rPr>
                            <a:rPr lang="en-US" sz="2500">
                              <a:latin typeface="Cambria Math"/>
                            </a:rPr>
                            <m:t>z</m:t>
                          </m:r>
                        </m:e>
                        <m:sub>
                          <m:r>
                            <m:rPr>
                              <m:sty m:val="p"/>
                            </m:rPr>
                            <a:rPr lang="en-US" sz="2500">
                              <a:latin typeface="Cambria Math"/>
                            </a:rPr>
                            <m:t>q</m:t>
                          </m:r>
                        </m:sub>
                      </m:sSub>
                      <m:r>
                        <a:rPr lang="en-US" sz="2500">
                          <a:latin typeface="Cambria Math"/>
                        </a:rPr>
                        <m:t> −</m:t>
                      </m:r>
                      <m:sSub>
                        <m:sSubPr>
                          <m:ctrlPr>
                            <a:rPr lang="en-US" sz="2500" i="1">
                              <a:latin typeface="Cambria Math" panose="02040503050406030204" pitchFamily="18" charset="0"/>
                            </a:rPr>
                          </m:ctrlPr>
                        </m:sSubPr>
                        <m:e>
                          <m:r>
                            <m:rPr>
                              <m:sty m:val="p"/>
                            </m:rPr>
                            <a:rPr lang="en-US" sz="2500">
                              <a:latin typeface="Cambria Math"/>
                            </a:rPr>
                            <m:t>z</m:t>
                          </m:r>
                        </m:e>
                        <m:sub>
                          <m:r>
                            <m:rPr>
                              <m:sty m:val="p"/>
                            </m:rPr>
                            <a:rPr lang="en-US" sz="2500">
                              <a:latin typeface="Cambria Math"/>
                            </a:rPr>
                            <m:t>y</m:t>
                          </m:r>
                        </m:sub>
                      </m:sSub>
                      <m:r>
                        <a:rPr lang="en-US" sz="2500">
                          <a:latin typeface="Cambria Math"/>
                        </a:rPr>
                        <m:t>)</m:t>
                      </m:r>
                    </m:oMath>
                  </m:oMathPara>
                </a14:m>
                <a:endParaRPr lang="en-US" sz="2500" dirty="0">
                  <a:latin typeface="DINPro"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94465" y="2467319"/>
                <a:ext cx="4271135" cy="512513"/>
              </a:xfrm>
              <a:prstGeom prst="rect">
                <a:avLst/>
              </a:prstGeom>
              <a:blipFill>
                <a:blip r:embed="rId4"/>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596041" y="2772349"/>
                <a:ext cx="7350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600">
                          <a:latin typeface="Cambria Math"/>
                        </a:rPr>
                        <m:t>q</m:t>
                      </m:r>
                      <m:r>
                        <a:rPr lang="en-US" sz="1600" i="1">
                          <a:latin typeface="Cambria Math"/>
                        </a:rPr>
                        <m:t>≠</m:t>
                      </m:r>
                      <m:r>
                        <a:rPr lang="en-US" sz="1600" i="1">
                          <a:latin typeface="Cambria Math"/>
                        </a:rPr>
                        <m:t>𝑦</m:t>
                      </m:r>
                    </m:oMath>
                  </m:oMathPara>
                </a14:m>
                <a:endParaRPr lang="en-US" sz="16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596041" y="2772349"/>
                <a:ext cx="735008" cy="338554"/>
              </a:xfrm>
              <a:prstGeom prst="rect">
                <a:avLst/>
              </a:prstGeom>
              <a:blipFill>
                <a:blip r:embed="rId5"/>
                <a:stretch>
                  <a:fillRect b="-3636"/>
                </a:stretch>
              </a:blipFill>
            </p:spPr>
            <p:txBody>
              <a:bodyPr/>
              <a:lstStyle/>
              <a:p>
                <a:r>
                  <a:rPr lang="en-US">
                    <a:noFill/>
                  </a:rPr>
                  <a:t> </a:t>
                </a:r>
              </a:p>
            </p:txBody>
          </p:sp>
        </mc:Fallback>
      </mc:AlternateContent>
      <p:grpSp>
        <p:nvGrpSpPr>
          <p:cNvPr id="9" name="Group 8"/>
          <p:cNvGrpSpPr/>
          <p:nvPr/>
        </p:nvGrpSpPr>
        <p:grpSpPr>
          <a:xfrm>
            <a:off x="4689243" y="3345537"/>
            <a:ext cx="84731" cy="365107"/>
            <a:chOff x="5474415" y="2582285"/>
            <a:chExt cx="84731" cy="365107"/>
          </a:xfrm>
        </p:grpSpPr>
        <p:sp>
          <p:nvSpPr>
            <p:cNvPr id="10" name="Rectangle 9"/>
            <p:cNvSpPr/>
            <p:nvPr/>
          </p:nvSpPr>
          <p:spPr>
            <a:xfrm>
              <a:off x="5474415" y="2582285"/>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479878" y="2611884"/>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79866" y="265095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79866" y="268663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79854" y="272570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79866" y="276479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79854" y="280386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79842" y="283902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79854" y="287811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79842" y="291718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4996181" y="2955464"/>
            <a:ext cx="2787" cy="28676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29586" y="3225428"/>
            <a:ext cx="970150" cy="553998"/>
          </a:xfrm>
          <a:prstGeom prst="rect">
            <a:avLst/>
          </a:prstGeom>
          <a:noFill/>
        </p:spPr>
        <p:txBody>
          <a:bodyPr wrap="square" rtlCol="0">
            <a:spAutoFit/>
          </a:bodyPr>
          <a:lstStyle/>
          <a:p>
            <a:r>
              <a:rPr lang="en-US" sz="1500">
                <a:latin typeface="DINPro" pitchFamily="34" charset="0"/>
              </a:rPr>
              <a:t>target  </a:t>
            </a:r>
            <a:r>
              <a:rPr lang="en-US" sz="1500" dirty="0">
                <a:latin typeface="DINPro" pitchFamily="34" charset="0"/>
              </a:rPr>
              <a:t>label</a:t>
            </a:r>
          </a:p>
        </p:txBody>
      </p:sp>
      <p:sp>
        <p:nvSpPr>
          <p:cNvPr id="24" name="TextBox 23"/>
          <p:cNvSpPr txBox="1"/>
          <p:nvPr/>
        </p:nvSpPr>
        <p:spPr>
          <a:xfrm>
            <a:off x="4128657" y="3718829"/>
            <a:ext cx="859531" cy="553998"/>
          </a:xfrm>
          <a:prstGeom prst="rect">
            <a:avLst/>
          </a:prstGeom>
          <a:noFill/>
        </p:spPr>
        <p:txBody>
          <a:bodyPr wrap="none" rtlCol="0">
            <a:spAutoFit/>
          </a:bodyPr>
          <a:lstStyle/>
          <a:p>
            <a:r>
              <a:rPr lang="en-US" sz="1500" dirty="0">
                <a:latin typeface="DINPro" pitchFamily="34" charset="0"/>
              </a:rPr>
              <a:t>a vector </a:t>
            </a:r>
          </a:p>
          <a:p>
            <a:r>
              <a:rPr lang="en-US" sz="1500" dirty="0">
                <a:latin typeface="DINPro" pitchFamily="34" charset="0"/>
              </a:rPr>
              <a:t>of </a:t>
            </a:r>
            <a:r>
              <a:rPr lang="en-US" sz="1500" dirty="0" err="1">
                <a:latin typeface="DINPro" pitchFamily="34" charset="0"/>
              </a:rPr>
              <a:t>logits</a:t>
            </a:r>
            <a:endParaRPr lang="en-US" sz="1500" dirty="0">
              <a:latin typeface="DINPro" pitchFamily="34" charset="0"/>
            </a:endParaRPr>
          </a:p>
        </p:txBody>
      </p:sp>
      <p:cxnSp>
        <p:nvCxnSpPr>
          <p:cNvPr id="25" name="Straight Connector 24"/>
          <p:cNvCxnSpPr/>
          <p:nvPr/>
        </p:nvCxnSpPr>
        <p:spPr>
          <a:xfrm flipH="1">
            <a:off x="4730888" y="2949818"/>
            <a:ext cx="2787" cy="28676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0"/>
          </p:cNvCxnSpPr>
          <p:nvPr/>
        </p:nvCxnSpPr>
        <p:spPr>
          <a:xfrm flipH="1" flipV="1">
            <a:off x="5799736" y="3170028"/>
            <a:ext cx="1363520" cy="861884"/>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6160914" y="4031913"/>
                <a:ext cx="2004685" cy="646331"/>
              </a:xfrm>
              <a:prstGeom prst="rect">
                <a:avLst/>
              </a:prstGeom>
              <a:noFill/>
            </p:spPr>
            <p:txBody>
              <a:bodyPr wrap="square" rtlCol="0">
                <a:spAutoFit/>
              </a:bodyPr>
              <a:lstStyle/>
              <a:p>
                <a14:m>
                  <m:oMath xmlns:m="http://schemas.openxmlformats.org/officeDocument/2006/math">
                    <m:r>
                      <m:rPr>
                        <m:sty m:val="p"/>
                      </m:rPr>
                      <a:rPr lang="en-US">
                        <a:latin typeface="Cambria Math"/>
                      </a:rPr>
                      <m:t>q</m:t>
                    </m:r>
                  </m:oMath>
                </a14:m>
                <a:r>
                  <a:rPr lang="en-US" dirty="0">
                    <a:latin typeface="DINPro" pitchFamily="34" charset="0"/>
                  </a:rPr>
                  <a:t> ranges over all possible labels</a:t>
                </a:r>
              </a:p>
            </p:txBody>
          </p:sp>
        </mc:Choice>
        <mc:Fallback xmlns="">
          <p:sp>
            <p:nvSpPr>
              <p:cNvPr id="27" name="TextBox 26"/>
              <p:cNvSpPr txBox="1">
                <a:spLocks noRot="1" noChangeAspect="1" noMove="1" noResize="1" noEditPoints="1" noAdjustHandles="1" noChangeArrowheads="1" noChangeShapeType="1" noTextEdit="1"/>
              </p:cNvSpPr>
              <p:nvPr/>
            </p:nvSpPr>
            <p:spPr>
              <a:xfrm>
                <a:off x="6160914" y="4031913"/>
                <a:ext cx="2004685" cy="646331"/>
              </a:xfrm>
              <a:prstGeom prst="rect">
                <a:avLst/>
              </a:prstGeom>
              <a:blipFill>
                <a:blip r:embed="rId6"/>
                <a:stretch>
                  <a:fillRect l="-2736" t="-4717" b="-1415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CA84BCD-DAA9-4823-B1CD-0FEBBD3BC858}"/>
              </a:ext>
            </a:extLst>
          </p:cNvPr>
          <p:cNvSpPr>
            <a:spLocks noGrp="1"/>
          </p:cNvSpPr>
          <p:nvPr>
            <p:ph type="sldNum" sz="quarter" idx="12"/>
          </p:nvPr>
        </p:nvSpPr>
        <p:spPr/>
        <p:txBody>
          <a:bodyPr/>
          <a:lstStyle/>
          <a:p>
            <a:fld id="{B7FA3308-637C-934F-BF90-F671B30DAEBF}" type="slidenum">
              <a:rPr lang="en-US" smtClean="0"/>
              <a:t>19</a:t>
            </a:fld>
            <a:endParaRPr lang="en-US"/>
          </a:p>
        </p:txBody>
      </p:sp>
    </p:spTree>
    <p:extLst>
      <p:ext uri="{BB962C8B-B14F-4D97-AF65-F5344CB8AC3E}">
        <p14:creationId xmlns:p14="http://schemas.microsoft.com/office/powerpoint/2010/main" val="227949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3" grpId="0"/>
      <p:bldP spid="24"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t>Training to minimize</a:t>
            </a:r>
            <a:r>
              <a:rPr lang="en-US" dirty="0">
                <a:latin typeface="+mj-lt"/>
              </a:rPr>
              <a:t> </a:t>
            </a:r>
            <a:r>
              <a:rPr lang="en-US" dirty="0"/>
              <a:t>a</a:t>
            </a:r>
            <a:r>
              <a:rPr lang="en-US" dirty="0">
                <a:latin typeface="+mj-lt"/>
              </a:rPr>
              <a:t>dversarial </a:t>
            </a:r>
            <a:r>
              <a:rPr lang="en-US" dirty="0"/>
              <a:t>e</a:t>
            </a:r>
            <a:r>
              <a:rPr lang="en-US" dirty="0">
                <a:latin typeface="+mj-lt"/>
              </a:rPr>
              <a:t>xamples</a:t>
            </a:r>
          </a:p>
        </p:txBody>
      </p:sp>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2</a:t>
            </a:fld>
            <a:endParaRPr lang="en-US"/>
          </a:p>
        </p:txBody>
      </p:sp>
      <p:sp>
        <p:nvSpPr>
          <p:cNvPr id="2" name="Rectangle 1">
            <a:extLst>
              <a:ext uri="{FF2B5EF4-FFF2-40B4-BE49-F238E27FC236}">
                <a16:creationId xmlns:a16="http://schemas.microsoft.com/office/drawing/2014/main" id="{48EE3481-AB98-46BD-9444-51DD190E1D33}"/>
              </a:ext>
            </a:extLst>
          </p:cNvPr>
          <p:cNvSpPr/>
          <p:nvPr/>
        </p:nvSpPr>
        <p:spPr>
          <a:xfrm>
            <a:off x="0" y="2866676"/>
            <a:ext cx="12192000" cy="7911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Networks trained with standard training are usually not robust, adversarial training is a standard method for improving network robustness. Two types of adversarial training method exist: empirically and provably robust training</a:t>
            </a:r>
          </a:p>
        </p:txBody>
      </p:sp>
    </p:spTree>
    <p:extLst>
      <p:ext uri="{BB962C8B-B14F-4D97-AF65-F5344CB8AC3E}">
        <p14:creationId xmlns:p14="http://schemas.microsoft.com/office/powerpoint/2010/main" val="2345387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p:cNvSpPr/>
          <p:nvPr/>
        </p:nvSpPr>
        <p:spPr>
          <a:xfrm>
            <a:off x="6423675" y="1603083"/>
            <a:ext cx="2913491" cy="1657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0" y="16161"/>
            <a:ext cx="8516668" cy="1143000"/>
          </a:xfrm>
        </p:spPr>
        <p:txBody>
          <a:bodyPr>
            <a:normAutofit/>
          </a:bodyPr>
          <a:lstStyle/>
          <a:p>
            <a:r>
              <a:rPr lang="en-US" dirty="0"/>
              <a:t>Provable defenses with a given loss</a:t>
            </a:r>
          </a:p>
        </p:txBody>
      </p:sp>
      <mc:AlternateContent xmlns:mc="http://schemas.openxmlformats.org/markup-compatibility/2006" xmlns:a14="http://schemas.microsoft.com/office/drawing/2010/main">
        <mc:Choice Requires="a14">
          <p:sp>
            <p:nvSpPr>
              <p:cNvPr id="5" name="Rectangle 4"/>
              <p:cNvSpPr/>
              <p:nvPr/>
            </p:nvSpPr>
            <p:spPr>
              <a:xfrm>
                <a:off x="1201938" y="1150198"/>
                <a:ext cx="3924638" cy="1092607"/>
              </a:xfrm>
              <a:prstGeom prst="rect">
                <a:avLst/>
              </a:prstGeom>
              <a:noFill/>
              <a:ln>
                <a:noFill/>
              </a:ln>
            </p:spPr>
            <p:txBody>
              <a:bodyPr wrap="square">
                <a:spAutoFit/>
              </a:bodyPr>
              <a:lstStyle/>
              <a:p>
                <a:pPr marL="108000"/>
                <a:endParaRPr lang="en-US" sz="2000" i="1" dirty="0">
                  <a:latin typeface="DINPro" pitchFamily="34" charset="0"/>
                </a:endParaRPr>
              </a:p>
              <a:p>
                <a:pPr marL="108000"/>
                <a14:m>
                  <m:oMathPara xmlns:m="http://schemas.openxmlformats.org/officeDocument/2006/math">
                    <m:oMathParaPr>
                      <m:jc m:val="centerGroup"/>
                    </m:oMathParaPr>
                    <m:oMath xmlns:m="http://schemas.openxmlformats.org/officeDocument/2006/math">
                      <m:r>
                        <a:rPr lang="en-US" sz="2500" b="1">
                          <a:latin typeface="Cambria Math"/>
                        </a:rPr>
                        <m:t>   </m:t>
                      </m:r>
                      <m:r>
                        <a:rPr lang="en-US" sz="2500" b="1">
                          <a:latin typeface="Cambria Math"/>
                        </a:rPr>
                        <m:t>𝐦𝐚𝐱</m:t>
                      </m:r>
                      <m:r>
                        <a:rPr lang="en-US" sz="2500" i="1">
                          <a:latin typeface="Cambria Math"/>
                        </a:rPr>
                        <m:t>                </m:t>
                      </m:r>
                      <m:r>
                        <a:rPr lang="en-US" sz="2500" i="1">
                          <a:latin typeface="Cambria Math"/>
                        </a:rPr>
                        <m:t>𝐿</m:t>
                      </m:r>
                      <m:d>
                        <m:dPr>
                          <m:ctrlPr>
                            <a:rPr lang="en-US" sz="2500" i="1">
                              <a:latin typeface="Cambria Math" panose="02040503050406030204" pitchFamily="18" charset="0"/>
                            </a:rPr>
                          </m:ctrlPr>
                        </m:dPr>
                        <m:e>
                          <m:r>
                            <a:rPr lang="en-US" sz="2500" i="1">
                              <a:latin typeface="Cambria Math"/>
                            </a:rPr>
                            <m:t>𝜃</m:t>
                          </m:r>
                          <m:r>
                            <a:rPr lang="en-US" sz="2500" i="1">
                              <a:latin typeface="Cambria Math"/>
                            </a:rPr>
                            <m:t>, </m:t>
                          </m:r>
                          <m:r>
                            <a:rPr lang="en-US" sz="2500" i="1">
                              <a:latin typeface="Cambria Math"/>
                            </a:rPr>
                            <m:t>𝑧</m:t>
                          </m:r>
                          <m:r>
                            <a:rPr lang="en-US" sz="2500" i="1">
                              <a:latin typeface="Cambria Math"/>
                            </a:rPr>
                            <m:t>, </m:t>
                          </m:r>
                          <m:r>
                            <a:rPr lang="en-US" sz="2500" i="1">
                              <a:latin typeface="Cambria Math"/>
                            </a:rPr>
                            <m:t>𝑦</m:t>
                          </m:r>
                        </m:e>
                      </m:d>
                    </m:oMath>
                  </m:oMathPara>
                </a14:m>
                <a:endParaRPr lang="en-US" sz="2500" dirty="0">
                  <a:latin typeface="DINPro" pitchFamily="34" charset="0"/>
                </a:endParaRPr>
              </a:p>
              <a:p>
                <a:pPr marL="108000"/>
                <a:endParaRPr lang="en-US" sz="2000" dirty="0">
                  <a:latin typeface="DINPro"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201938" y="1150198"/>
                <a:ext cx="3924638" cy="109260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52679" y="1942075"/>
                <a:ext cx="2026004" cy="392993"/>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2000" i="1" smtClean="0">
                          <a:latin typeface="Cambria Math"/>
                        </a:rPr>
                        <m:t>𝑧</m:t>
                      </m:r>
                      <m:r>
                        <a:rPr lang="en-US" sz="2000" i="1" smtClean="0">
                          <a:latin typeface="Cambria Math"/>
                        </a:rPr>
                        <m:t>∈</m:t>
                      </m:r>
                      <m:r>
                        <a:rPr lang="en-US" sz="2000" i="1" smtClean="0">
                          <a:latin typeface="Cambria Math"/>
                        </a:rPr>
                        <m:t>𝛾</m:t>
                      </m:r>
                      <m:r>
                        <a:rPr lang="en-US" sz="2000" i="1" smtClean="0">
                          <a:latin typeface="Cambria Math"/>
                        </a:rPr>
                        <m:t>(</m:t>
                      </m:r>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𝜙</m:t>
                          </m:r>
                          <m:r>
                            <a:rPr lang="en-US" sz="2000" i="1">
                              <a:latin typeface="Cambria Math"/>
                            </a:rPr>
                            <m:t>(</m:t>
                          </m:r>
                          <m:r>
                            <a:rPr lang="en-US" sz="2000" i="1">
                              <a:latin typeface="Cambria Math"/>
                            </a:rPr>
                            <m:t>𝑥</m:t>
                          </m:r>
                          <m:r>
                            <a:rPr lang="en-US" sz="2000" i="1">
                              <a:latin typeface="Cambria Math"/>
                            </a:rPr>
                            <m:t>)</m:t>
                          </m:r>
                        </m:e>
                      </m:d>
                      <m:r>
                        <a:rPr lang="en-US" sz="2000" i="1">
                          <a:latin typeface="Cambria Math"/>
                        </a:rPr>
                        <m:t>)</m:t>
                      </m:r>
                    </m:oMath>
                  </m:oMathPara>
                </a14:m>
                <a:endParaRPr lang="en-US" sz="2000" baseline="-250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52679" y="1942075"/>
                <a:ext cx="2026004" cy="392993"/>
              </a:xfrm>
              <a:prstGeom prst="rect">
                <a:avLst/>
              </a:prstGeom>
              <a:blipFill>
                <a:blip r:embed="rId3"/>
                <a:stretch>
                  <a:fillRect b="-18750"/>
                </a:stretch>
              </a:blipFill>
            </p:spPr>
            <p:txBody>
              <a:bodyPr/>
              <a:lstStyle/>
              <a:p>
                <a:r>
                  <a:rPr lang="en-US">
                    <a:noFill/>
                  </a:rPr>
                  <a:t> </a:t>
                </a:r>
              </a:p>
            </p:txBody>
          </p:sp>
        </mc:Fallback>
      </mc:AlternateContent>
      <p:sp>
        <p:nvSpPr>
          <p:cNvPr id="18" name="Right Arrow 17"/>
          <p:cNvSpPr/>
          <p:nvPr/>
        </p:nvSpPr>
        <p:spPr>
          <a:xfrm>
            <a:off x="3752011" y="4374429"/>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389" y="3771518"/>
            <a:ext cx="2260212" cy="111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1979835" y="3935580"/>
                <a:ext cx="32637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𝑥</m:t>
                      </m:r>
                    </m:oMath>
                  </m:oMathPara>
                </a14:m>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1979835" y="3935580"/>
                <a:ext cx="326371"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992476" y="4701361"/>
                <a:ext cx="571631"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𝜙</m:t>
                      </m:r>
                      <m:r>
                        <a:rPr lang="en-US" sz="1300" i="1">
                          <a:latin typeface="Cambria Math"/>
                        </a:rPr>
                        <m:t>(</m:t>
                      </m:r>
                      <m:r>
                        <a:rPr lang="en-US" sz="1300" i="1">
                          <a:latin typeface="Cambria Math"/>
                        </a:rPr>
                        <m:t>𝑥</m:t>
                      </m:r>
                      <m:r>
                        <a:rPr lang="en-US" sz="1300" i="1">
                          <a:latin typeface="Cambria Math"/>
                        </a:rPr>
                        <m:t>)</m:t>
                      </m:r>
                    </m:oMath>
                  </m:oMathPara>
                </a14:m>
                <a:endParaRPr lang="en-US" sz="1300" dirty="0"/>
              </a:p>
            </p:txBody>
          </p:sp>
        </mc:Choice>
        <mc:Fallback xmlns="">
          <p:sp>
            <p:nvSpPr>
              <p:cNvPr id="8" name="Rectangle 7"/>
              <p:cNvSpPr>
                <a:spLocks noRot="1" noChangeAspect="1" noMove="1" noResize="1" noEditPoints="1" noAdjustHandles="1" noChangeArrowheads="1" noChangeShapeType="1" noTextEdit="1"/>
              </p:cNvSpPr>
              <p:nvPr/>
            </p:nvSpPr>
            <p:spPr>
              <a:xfrm>
                <a:off x="2992476" y="4701361"/>
                <a:ext cx="571631" cy="292388"/>
              </a:xfrm>
              <a:prstGeom prst="rect">
                <a:avLst/>
              </a:prstGeom>
              <a:blipFill>
                <a:blip r:embed="rId6"/>
                <a:stretch>
                  <a:fillRect b="-8333"/>
                </a:stretch>
              </a:blipFill>
            </p:spPr>
            <p:txBody>
              <a:bodyPr/>
              <a:lstStyle/>
              <a:p>
                <a:r>
                  <a:rPr lang="en-US">
                    <a:noFill/>
                  </a:rPr>
                  <a:t> </a:t>
                </a:r>
              </a:p>
            </p:txBody>
          </p:sp>
        </mc:Fallback>
      </mc:AlternateContent>
      <p:sp>
        <p:nvSpPr>
          <p:cNvPr id="34" name="Right Arrow 33"/>
          <p:cNvSpPr/>
          <p:nvPr/>
        </p:nvSpPr>
        <p:spPr>
          <a:xfrm>
            <a:off x="5793232" y="4392556"/>
            <a:ext cx="914959"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48" name="TextBox 47"/>
              <p:cNvSpPr txBox="1"/>
              <p:nvPr/>
            </p:nvSpPr>
            <p:spPr>
              <a:xfrm>
                <a:off x="2143021" y="5291631"/>
                <a:ext cx="2338669" cy="492443"/>
              </a:xfrm>
              <a:prstGeom prst="rect">
                <a:avLst/>
              </a:prstGeom>
              <a:noFill/>
            </p:spPr>
            <p:txBody>
              <a:bodyPr wrap="square" rtlCol="0">
                <a:spAutoFit/>
              </a:bodyPr>
              <a:lstStyle/>
              <a:p>
                <a:pPr algn="just"/>
                <a14:m>
                  <m:oMath xmlns:m="http://schemas.openxmlformats.org/officeDocument/2006/math">
                    <m:r>
                      <a:rPr lang="en-US" sz="1300" b="0" i="1" smtClean="0">
                        <a:latin typeface="Cambria Math" panose="02040503050406030204" pitchFamily="18" charset="0"/>
                      </a:rPr>
                      <m:t>𝜙</m:t>
                    </m:r>
                    <m:d>
                      <m:dPr>
                        <m:ctrlPr>
                          <a:rPr lang="en-US" sz="1300" i="1">
                            <a:latin typeface="Cambria Math" panose="02040503050406030204" pitchFamily="18" charset="0"/>
                          </a:rPr>
                        </m:ctrlPr>
                      </m:dPr>
                      <m:e>
                        <m:r>
                          <a:rPr lang="en-US" sz="1300" i="1">
                            <a:latin typeface="Cambria Math"/>
                          </a:rPr>
                          <m:t>𝑥</m:t>
                        </m:r>
                      </m:e>
                    </m:d>
                  </m:oMath>
                </a14:m>
                <a:r>
                  <a:rPr lang="en-US" sz="1300" dirty="0">
                    <a:latin typeface="DINPro" pitchFamily="34" charset="0"/>
                  </a:rPr>
                  <a:t> region captures possible perturbations, e.g., </a:t>
                </a:r>
                <a:r>
                  <a:rPr lang="da-DK" sz="1300" dirty="0">
                    <a:latin typeface="DINPro" pitchFamily="34" charset="0"/>
                  </a:rPr>
                  <a:t>L</a:t>
                </a:r>
                <a14:m>
                  <m:oMath xmlns:m="http://schemas.openxmlformats.org/officeDocument/2006/math">
                    <m:r>
                      <a:rPr lang="en-US" sz="1300" i="1" baseline="-25000">
                        <a:latin typeface="Cambria Math"/>
                        <a:sym typeface="Math C"/>
                      </a:rPr>
                      <m:t>∞</m:t>
                    </m:r>
                    <m:r>
                      <m:rPr>
                        <m:nor/>
                      </m:rPr>
                      <a:rPr lang="en-US" sz="1300" baseline="-25000">
                        <a:latin typeface="DINPro" pitchFamily="34" charset="0"/>
                        <a:sym typeface="Math C"/>
                      </a:rPr>
                      <m:t> </m:t>
                    </m:r>
                  </m:oMath>
                </a14:m>
                <a:r>
                  <a:rPr lang="da-DK" sz="1300" dirty="0">
                    <a:latin typeface="DINPro" pitchFamily="34" charset="0"/>
                  </a:rPr>
                  <a:t>ball</a:t>
                </a:r>
                <a:endParaRPr lang="en-US" sz="1300" dirty="0">
                  <a:latin typeface="DINPro"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143021" y="5291631"/>
                <a:ext cx="2338669" cy="492443"/>
              </a:xfrm>
              <a:prstGeom prst="rect">
                <a:avLst/>
              </a:prstGeom>
              <a:blipFill>
                <a:blip r:embed="rId7"/>
                <a:stretch>
                  <a:fillRect l="-522" t="-1235" r="-261" b="-9877"/>
                </a:stretch>
              </a:blipFill>
            </p:spPr>
            <p:txBody>
              <a:bodyPr/>
              <a:lstStyle/>
              <a:p>
                <a:r>
                  <a:rPr lang="en-US">
                    <a:noFill/>
                  </a:rPr>
                  <a:t> </a:t>
                </a:r>
              </a:p>
            </p:txBody>
          </p:sp>
        </mc:Fallback>
      </mc:AlternateContent>
      <p:sp>
        <p:nvSpPr>
          <p:cNvPr id="57" name="Right Arrow 56"/>
          <p:cNvSpPr/>
          <p:nvPr/>
        </p:nvSpPr>
        <p:spPr>
          <a:xfrm>
            <a:off x="7899262" y="4392556"/>
            <a:ext cx="1006455"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8552245" y="4084328"/>
                <a:ext cx="34438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𝐿</m:t>
                      </m:r>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552245" y="4084328"/>
                <a:ext cx="344389" cy="338554"/>
              </a:xfrm>
              <a:prstGeom prst="rect">
                <a:avLst/>
              </a:prstGeom>
              <a:blipFill>
                <a:blip r:embed="rId9"/>
                <a:stretch>
                  <a:fillRect/>
                </a:stretch>
              </a:blipFill>
            </p:spPr>
            <p:txBody>
              <a:bodyPr/>
              <a:lstStyle/>
              <a:p>
                <a:r>
                  <a:rPr lang="en-US">
                    <a:noFill/>
                  </a:rPr>
                  <a:t> </a:t>
                </a:r>
              </a:p>
            </p:txBody>
          </p:sp>
        </mc:Fallback>
      </mc:AlternateContent>
      <p:sp>
        <p:nvSpPr>
          <p:cNvPr id="59" name="TextBox 58"/>
          <p:cNvSpPr txBox="1"/>
          <p:nvPr/>
        </p:nvSpPr>
        <p:spPr>
          <a:xfrm>
            <a:off x="7866889" y="4107720"/>
            <a:ext cx="809837" cy="292388"/>
          </a:xfrm>
          <a:prstGeom prst="rect">
            <a:avLst/>
          </a:prstGeom>
          <a:noFill/>
        </p:spPr>
        <p:txBody>
          <a:bodyPr wrap="none" rtlCol="0">
            <a:spAutoFit/>
          </a:bodyPr>
          <a:lstStyle/>
          <a:p>
            <a:r>
              <a:rPr lang="en-US" sz="1300" dirty="0">
                <a:latin typeface="DINPro" pitchFamily="34" charset="0"/>
              </a:rPr>
              <a:t>Compute</a:t>
            </a:r>
          </a:p>
        </p:txBody>
      </p:sp>
      <mc:AlternateContent xmlns:mc="http://schemas.openxmlformats.org/markup-compatibility/2006" xmlns:a14="http://schemas.microsoft.com/office/drawing/2010/main">
        <mc:Choice Requires="a14">
          <p:sp>
            <p:nvSpPr>
              <p:cNvPr id="160" name="TextBox 159"/>
              <p:cNvSpPr txBox="1"/>
              <p:nvPr/>
            </p:nvSpPr>
            <p:spPr>
              <a:xfrm>
                <a:off x="9310271" y="3456799"/>
                <a:ext cx="683072" cy="738664"/>
              </a:xfrm>
              <a:prstGeom prst="rect">
                <a:avLst/>
              </a:prstGeom>
              <a:noFill/>
            </p:spPr>
            <p:txBody>
              <a:bodyPr wrap="none" rtlCol="0">
                <a:spAutoFit/>
              </a:bodyPr>
              <a:lstStyle/>
              <a:p>
                <a:r>
                  <a:rPr lang="en-US" sz="1400" dirty="0">
                    <a:latin typeface="DINPro" pitchFamily="34" charset="0"/>
                  </a:rPr>
                  <a:t>Target</a:t>
                </a:r>
              </a:p>
              <a:p>
                <a:r>
                  <a:rPr lang="en-US" sz="1400" dirty="0">
                    <a:latin typeface="DINPro" pitchFamily="34" charset="0"/>
                  </a:rPr>
                  <a:t>label </a:t>
                </a:r>
                <a14:m>
                  <m:oMath xmlns:m="http://schemas.openxmlformats.org/officeDocument/2006/math">
                    <m:r>
                      <a:rPr lang="en-US" sz="1400" i="1">
                        <a:latin typeface="Cambria Math"/>
                      </a:rPr>
                      <m:t>𝑦</m:t>
                    </m:r>
                  </m:oMath>
                </a14:m>
                <a:endParaRPr lang="en-US" sz="1400" dirty="0"/>
              </a:p>
              <a:p>
                <a:endParaRPr lang="en-US" sz="1400" dirty="0">
                  <a:latin typeface="DINPro" pitchFamily="34" charset="0"/>
                </a:endParaRPr>
              </a:p>
            </p:txBody>
          </p:sp>
        </mc:Choice>
        <mc:Fallback xmlns="">
          <p:sp>
            <p:nvSpPr>
              <p:cNvPr id="160" name="TextBox 159"/>
              <p:cNvSpPr txBox="1">
                <a:spLocks noRot="1" noChangeAspect="1" noMove="1" noResize="1" noEditPoints="1" noAdjustHandles="1" noChangeArrowheads="1" noChangeShapeType="1" noTextEdit="1"/>
              </p:cNvSpPr>
              <p:nvPr/>
            </p:nvSpPr>
            <p:spPr>
              <a:xfrm>
                <a:off x="9310271" y="3456799"/>
                <a:ext cx="683072" cy="738664"/>
              </a:xfrm>
              <a:prstGeom prst="rect">
                <a:avLst/>
              </a:prstGeom>
              <a:blipFill>
                <a:blip r:embed="rId10"/>
                <a:stretch>
                  <a:fillRect l="-2679" t="-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p:cNvSpPr txBox="1"/>
              <p:nvPr/>
            </p:nvSpPr>
            <p:spPr>
              <a:xfrm>
                <a:off x="6300459" y="1865391"/>
                <a:ext cx="3149712" cy="428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𝐿</m:t>
                      </m:r>
                      <m:r>
                        <a:rPr lang="en-US" sz="2000" i="1">
                          <a:latin typeface="Cambria Math"/>
                        </a:rPr>
                        <m:t>(</m:t>
                      </m:r>
                      <m:r>
                        <a:rPr lang="en-US" sz="2000" b="1" i="1">
                          <a:latin typeface="Cambria Math"/>
                        </a:rPr>
                        <m:t>𝒛</m:t>
                      </m:r>
                      <m:r>
                        <a:rPr lang="en-US" sz="2000" i="1">
                          <a:latin typeface="Cambria Math"/>
                        </a:rPr>
                        <m:t>,</m:t>
                      </m:r>
                      <m:r>
                        <a:rPr lang="en-US" sz="2000" i="1">
                          <a:latin typeface="Cambria Math"/>
                        </a:rPr>
                        <m:t>𝑦</m:t>
                      </m:r>
                      <m:r>
                        <a:rPr lang="en-US" sz="2000" i="1">
                          <a:latin typeface="Cambria Math"/>
                        </a:rPr>
                        <m:t>)</m:t>
                      </m:r>
                      <m:r>
                        <a:rPr lang="en-US" sz="2000">
                          <a:latin typeface="Cambria Math"/>
                        </a:rPr>
                        <m:t>=</m:t>
                      </m:r>
                      <m:r>
                        <a:rPr lang="en-US" sz="2000" b="1">
                          <a:latin typeface="Cambria Math"/>
                        </a:rPr>
                        <m:t>𝐦𝐚𝐱</m:t>
                      </m:r>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q</m:t>
                          </m:r>
                        </m:sub>
                      </m:sSub>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y</m:t>
                          </m:r>
                        </m:sub>
                      </m:sSub>
                      <m:r>
                        <a:rPr lang="en-US" sz="2000">
                          <a:latin typeface="Cambria Math"/>
                        </a:rPr>
                        <m:t>)</m:t>
                      </m:r>
                    </m:oMath>
                  </m:oMathPara>
                </a14:m>
                <a:endParaRPr lang="en-US" sz="2000" dirty="0">
                  <a:latin typeface="DINPro"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6300459" y="1865391"/>
                <a:ext cx="3149712" cy="428322"/>
              </a:xfrm>
              <a:prstGeom prst="rect">
                <a:avLst/>
              </a:prstGeom>
              <a:blipFill>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Rectangle 183"/>
              <p:cNvSpPr/>
              <p:nvPr/>
            </p:nvSpPr>
            <p:spPr>
              <a:xfrm>
                <a:off x="7510424" y="2137215"/>
                <a:ext cx="631134"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300">
                          <a:latin typeface="Cambria Math"/>
                        </a:rPr>
                        <m:t>q</m:t>
                      </m:r>
                      <m:r>
                        <a:rPr lang="en-US" sz="1300" i="1">
                          <a:latin typeface="Cambria Math"/>
                        </a:rPr>
                        <m:t>≠</m:t>
                      </m:r>
                      <m:r>
                        <a:rPr lang="en-US" sz="1300" i="1">
                          <a:latin typeface="Cambria Math"/>
                        </a:rPr>
                        <m:t>𝑦</m:t>
                      </m:r>
                    </m:oMath>
                  </m:oMathPara>
                </a14:m>
                <a:endParaRPr lang="en-US" sz="1300" dirty="0">
                  <a:latin typeface="DINPro" pitchFamily="34" charset="0"/>
                </a:endParaRPr>
              </a:p>
            </p:txBody>
          </p:sp>
        </mc:Choice>
        <mc:Fallback xmlns="">
          <p:sp>
            <p:nvSpPr>
              <p:cNvPr id="184" name="Rectangle 183"/>
              <p:cNvSpPr>
                <a:spLocks noRot="1" noChangeAspect="1" noMove="1" noResize="1" noEditPoints="1" noAdjustHandles="1" noChangeArrowheads="1" noChangeShapeType="1" noTextEdit="1"/>
              </p:cNvSpPr>
              <p:nvPr/>
            </p:nvSpPr>
            <p:spPr>
              <a:xfrm>
                <a:off x="7510424" y="2137215"/>
                <a:ext cx="631134" cy="29238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p:cNvSpPr txBox="1"/>
              <p:nvPr/>
            </p:nvSpPr>
            <p:spPr>
              <a:xfrm>
                <a:off x="6460629" y="1556049"/>
                <a:ext cx="1702654" cy="307777"/>
              </a:xfrm>
              <a:prstGeom prst="rect">
                <a:avLst/>
              </a:prstGeom>
              <a:noFill/>
            </p:spPr>
            <p:txBody>
              <a:bodyPr wrap="square" rtlCol="0">
                <a:spAutoFit/>
              </a:bodyPr>
              <a:lstStyle/>
              <a:p>
                <a:r>
                  <a:rPr lang="en-US" sz="1400" dirty="0">
                    <a:latin typeface="DINPro" pitchFamily="34" charset="0"/>
                  </a:rPr>
                  <a:t>Lets define </a:t>
                </a:r>
                <a14:m>
                  <m:oMath xmlns:m="http://schemas.openxmlformats.org/officeDocument/2006/math">
                    <m:r>
                      <a:rPr lang="en-US" sz="1400" i="1">
                        <a:latin typeface="Cambria Math"/>
                      </a:rPr>
                      <m:t>𝐿</m:t>
                    </m:r>
                  </m:oMath>
                </a14:m>
                <a:r>
                  <a:rPr lang="en-US" sz="1400" dirty="0">
                    <a:latin typeface="DINPro" pitchFamily="34" charset="0"/>
                  </a:rPr>
                  <a:t> to be:</a:t>
                </a:r>
              </a:p>
            </p:txBody>
          </p:sp>
        </mc:Choice>
        <mc:Fallback xmlns="">
          <p:sp>
            <p:nvSpPr>
              <p:cNvPr id="185" name="TextBox 184"/>
              <p:cNvSpPr txBox="1">
                <a:spLocks noRot="1" noChangeAspect="1" noMove="1" noResize="1" noEditPoints="1" noAdjustHandles="1" noChangeArrowheads="1" noChangeShapeType="1" noTextEdit="1"/>
              </p:cNvSpPr>
              <p:nvPr/>
            </p:nvSpPr>
            <p:spPr>
              <a:xfrm>
                <a:off x="6460629" y="1556049"/>
                <a:ext cx="1702654" cy="307777"/>
              </a:xfrm>
              <a:prstGeom prst="rect">
                <a:avLst/>
              </a:prstGeom>
              <a:blipFill>
                <a:blip r:embed="rId13"/>
                <a:stretch>
                  <a:fillRect l="-1075" t="-1961" b="-19608"/>
                </a:stretch>
              </a:blipFill>
            </p:spPr>
            <p:txBody>
              <a:bodyPr/>
              <a:lstStyle/>
              <a:p>
                <a:r>
                  <a:rPr lang="en-US">
                    <a:noFill/>
                  </a:rPr>
                  <a:t> </a:t>
                </a:r>
              </a:p>
            </p:txBody>
          </p:sp>
        </mc:Fallback>
      </mc:AlternateContent>
      <p:grpSp>
        <p:nvGrpSpPr>
          <p:cNvPr id="198" name="Group 197"/>
          <p:cNvGrpSpPr/>
          <p:nvPr/>
        </p:nvGrpSpPr>
        <p:grpSpPr>
          <a:xfrm>
            <a:off x="6772961" y="2462045"/>
            <a:ext cx="84731" cy="365107"/>
            <a:chOff x="5474415" y="2582285"/>
            <a:chExt cx="84731" cy="365107"/>
          </a:xfrm>
        </p:grpSpPr>
        <p:sp>
          <p:nvSpPr>
            <p:cNvPr id="188" name="Rectangle 187"/>
            <p:cNvSpPr/>
            <p:nvPr/>
          </p:nvSpPr>
          <p:spPr>
            <a:xfrm>
              <a:off x="5474415" y="2582285"/>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p:nvPr/>
          </p:nvCxnSpPr>
          <p:spPr>
            <a:xfrm>
              <a:off x="5479878" y="2611884"/>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79866" y="265095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79866" y="268663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479854" y="272570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479866" y="276479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479854" y="280386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479842" y="283902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79854" y="287811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479842" y="291718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a:xfrm flipH="1">
            <a:off x="6815271" y="2247316"/>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7057321" y="2247311"/>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879438" y="2429603"/>
            <a:ext cx="630987" cy="400110"/>
          </a:xfrm>
          <a:prstGeom prst="rect">
            <a:avLst/>
          </a:prstGeom>
          <a:noFill/>
        </p:spPr>
        <p:txBody>
          <a:bodyPr wrap="square" rtlCol="0">
            <a:spAutoFit/>
          </a:bodyPr>
          <a:lstStyle/>
          <a:p>
            <a:r>
              <a:rPr lang="en-US" sz="1000" dirty="0">
                <a:latin typeface="DINPro" pitchFamily="34" charset="0"/>
              </a:rPr>
              <a:t>target label</a:t>
            </a:r>
          </a:p>
        </p:txBody>
      </p:sp>
      <p:sp>
        <p:nvSpPr>
          <p:cNvPr id="204" name="TextBox 203"/>
          <p:cNvSpPr txBox="1"/>
          <p:nvPr/>
        </p:nvSpPr>
        <p:spPr>
          <a:xfrm>
            <a:off x="6404287" y="2835337"/>
            <a:ext cx="635110" cy="400110"/>
          </a:xfrm>
          <a:prstGeom prst="rect">
            <a:avLst/>
          </a:prstGeom>
          <a:noFill/>
        </p:spPr>
        <p:txBody>
          <a:bodyPr wrap="none" rtlCol="0">
            <a:spAutoFit/>
          </a:bodyPr>
          <a:lstStyle/>
          <a:p>
            <a:r>
              <a:rPr lang="en-US" sz="1000" dirty="0">
                <a:latin typeface="DINPro" pitchFamily="34" charset="0"/>
              </a:rPr>
              <a:t>a vector </a:t>
            </a:r>
          </a:p>
          <a:p>
            <a:r>
              <a:rPr lang="en-US" sz="1000" dirty="0">
                <a:latin typeface="DINPro" pitchFamily="34" charset="0"/>
              </a:rPr>
              <a:t>of </a:t>
            </a:r>
            <a:r>
              <a:rPr lang="en-US" sz="1000" dirty="0" err="1">
                <a:latin typeface="DINPro" pitchFamily="34" charset="0"/>
              </a:rPr>
              <a:t>logits</a:t>
            </a:r>
            <a:endParaRPr lang="en-US" sz="1000" dirty="0">
              <a:latin typeface="DINPro" pitchFamily="34" charset="0"/>
            </a:endParaRPr>
          </a:p>
        </p:txBody>
      </p:sp>
      <p:sp>
        <p:nvSpPr>
          <p:cNvPr id="207" name="Right Arrow 206"/>
          <p:cNvSpPr/>
          <p:nvPr/>
        </p:nvSpPr>
        <p:spPr>
          <a:xfrm rot="5400000">
            <a:off x="9529876" y="4065810"/>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ight Arrow 207"/>
          <p:cNvSpPr/>
          <p:nvPr/>
        </p:nvSpPr>
        <p:spPr>
          <a:xfrm rot="5400000">
            <a:off x="9529871" y="4836795"/>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9346131" y="5123468"/>
            <a:ext cx="567784" cy="338554"/>
          </a:xfrm>
          <a:prstGeom prst="rect">
            <a:avLst/>
          </a:prstGeom>
          <a:noFill/>
        </p:spPr>
        <p:txBody>
          <a:bodyPr wrap="none" rtlCol="0">
            <a:spAutoFit/>
          </a:bodyPr>
          <a:lstStyle/>
          <a:p>
            <a:r>
              <a:rPr lang="en-US" sz="1600" dirty="0">
                <a:latin typeface="Cambria Math" panose="02040503050406030204" pitchFamily="18" charset="0"/>
                <a:ea typeface="Cambria Math" panose="02040503050406030204" pitchFamily="18" charset="0"/>
              </a:rPr>
              <a:t>0.55</a:t>
            </a:r>
          </a:p>
        </p:txBody>
      </p:sp>
      <p:cxnSp>
        <p:nvCxnSpPr>
          <p:cNvPr id="216" name="Straight Connector 215"/>
          <p:cNvCxnSpPr/>
          <p:nvPr/>
        </p:nvCxnSpPr>
        <p:spPr>
          <a:xfrm flipH="1">
            <a:off x="3248033" y="5018206"/>
            <a:ext cx="2983" cy="202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5074768" y="3498523"/>
                <a:ext cx="607859" cy="86177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1</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9</m:t>
                          </m:r>
                        </m:sub>
                      </m:sSub>
                      <m:r>
                        <a:rPr lang="en-US" sz="1000" i="1">
                          <a:latin typeface="Cambria Math" panose="02040503050406030204" pitchFamily="18" charset="0"/>
                        </a:rPr>
                        <m:t>=…</m:t>
                      </m:r>
                    </m:oMath>
                  </m:oMathPara>
                </a14:m>
                <a:endParaRPr lang="en-US" sz="1000" dirty="0"/>
              </a:p>
              <a:p>
                <a:pPr algn="ctr"/>
                <a:endParaRPr lang="en-US" sz="1000" dirty="0"/>
              </a:p>
            </p:txBody>
          </p:sp>
        </mc:Choice>
        <mc:Fallback xmlns="">
          <p:sp>
            <p:nvSpPr>
              <p:cNvPr id="110" name="Rectangle 109"/>
              <p:cNvSpPr>
                <a:spLocks noRot="1" noChangeAspect="1" noMove="1" noResize="1" noEditPoints="1" noAdjustHandles="1" noChangeArrowheads="1" noChangeShapeType="1" noTextEdit="1"/>
              </p:cNvSpPr>
              <p:nvPr/>
            </p:nvSpPr>
            <p:spPr>
              <a:xfrm>
                <a:off x="5074768" y="3498523"/>
                <a:ext cx="607859" cy="861774"/>
              </a:xfrm>
              <a:prstGeom prst="rect">
                <a:avLst/>
              </a:prstGeom>
              <a:blipFill>
                <a:blip r:embed="rId14"/>
                <a:stretch>
                  <a:fillRect/>
                </a:stretch>
              </a:blipFill>
            </p:spPr>
            <p:txBody>
              <a:bodyPr/>
              <a:lstStyle/>
              <a:p>
                <a:r>
                  <a:rPr lang="en-US">
                    <a:noFill/>
                  </a:rPr>
                  <a:t> </a:t>
                </a:r>
              </a:p>
            </p:txBody>
          </p:sp>
        </mc:Fallback>
      </mc:AlternateContent>
      <p:sp>
        <p:nvSpPr>
          <p:cNvPr id="12" name="TextBox 11"/>
          <p:cNvSpPr txBox="1"/>
          <p:nvPr/>
        </p:nvSpPr>
        <p:spPr>
          <a:xfrm>
            <a:off x="4944531" y="4633207"/>
            <a:ext cx="901914" cy="307777"/>
          </a:xfrm>
          <a:prstGeom prst="rect">
            <a:avLst/>
          </a:prstGeom>
          <a:noFill/>
        </p:spPr>
        <p:txBody>
          <a:bodyPr wrap="none" rtlCol="0">
            <a:spAutoFit/>
          </a:bodyPr>
          <a:lstStyle/>
          <a:p>
            <a:r>
              <a:rPr lang="en-US" sz="1400" dirty="0" err="1">
                <a:latin typeface="DINPro" pitchFamily="34" charset="0"/>
              </a:rPr>
              <a:t>zonotope</a:t>
            </a:r>
            <a:endParaRPr lang="en-US" sz="1400" dirty="0">
              <a:latin typeface="DINPro" pitchFamily="34" charset="0"/>
            </a:endParaRPr>
          </a:p>
        </p:txBody>
      </p:sp>
      <mc:AlternateContent xmlns:mc="http://schemas.openxmlformats.org/markup-compatibility/2006" xmlns:a14="http://schemas.microsoft.com/office/drawing/2010/main">
        <mc:Choice Requires="a14">
          <p:sp>
            <p:nvSpPr>
              <p:cNvPr id="111" name="Rectangle 110"/>
              <p:cNvSpPr/>
              <p:nvPr/>
            </p:nvSpPr>
            <p:spPr>
              <a:xfrm>
                <a:off x="6563559" y="4042122"/>
                <a:ext cx="34406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𝛾</m:t>
                      </m:r>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6563559" y="4042122"/>
                <a:ext cx="344069" cy="338554"/>
              </a:xfrm>
              <a:prstGeom prst="rect">
                <a:avLst/>
              </a:prstGeom>
              <a:blipFill>
                <a:blip r:embed="rId15"/>
                <a:stretch>
                  <a:fillRect/>
                </a:stretch>
              </a:blipFill>
            </p:spPr>
            <p:txBody>
              <a:bodyPr/>
              <a:lstStyle/>
              <a:p>
                <a:r>
                  <a:rPr lang="en-US">
                    <a:noFill/>
                  </a:rPr>
                  <a:t> </a:t>
                </a:r>
              </a:p>
            </p:txBody>
          </p:sp>
        </mc:Fallback>
      </mc:AlternateContent>
      <p:sp>
        <p:nvSpPr>
          <p:cNvPr id="112" name="TextBox 111"/>
          <p:cNvSpPr txBox="1"/>
          <p:nvPr/>
        </p:nvSpPr>
        <p:spPr>
          <a:xfrm>
            <a:off x="5683568" y="4085142"/>
            <a:ext cx="904415" cy="292388"/>
          </a:xfrm>
          <a:prstGeom prst="rect">
            <a:avLst/>
          </a:prstGeom>
          <a:noFill/>
        </p:spPr>
        <p:txBody>
          <a:bodyPr wrap="none" rtlCol="0">
            <a:spAutoFit/>
          </a:bodyPr>
          <a:lstStyle/>
          <a:p>
            <a:r>
              <a:rPr lang="en-US" sz="1300" dirty="0">
                <a:latin typeface="DINPro" pitchFamily="34" charset="0"/>
              </a:rPr>
              <a:t>Concretize</a:t>
            </a:r>
          </a:p>
        </p:txBody>
      </p:sp>
      <p:sp>
        <p:nvSpPr>
          <p:cNvPr id="113" name="TextBox 112"/>
          <p:cNvSpPr txBox="1"/>
          <p:nvPr/>
        </p:nvSpPr>
        <p:spPr>
          <a:xfrm>
            <a:off x="6926448" y="3989525"/>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1</a:t>
            </a:r>
          </a:p>
        </p:txBody>
      </p:sp>
      <p:sp>
        <p:nvSpPr>
          <p:cNvPr id="114" name="TextBox 113"/>
          <p:cNvSpPr txBox="1"/>
          <p:nvPr/>
        </p:nvSpPr>
        <p:spPr>
          <a:xfrm>
            <a:off x="7073832" y="414660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a:t>
            </a:r>
          </a:p>
        </p:txBody>
      </p:sp>
      <p:sp>
        <p:nvSpPr>
          <p:cNvPr id="115" name="TextBox 114"/>
          <p:cNvSpPr txBox="1"/>
          <p:nvPr/>
        </p:nvSpPr>
        <p:spPr>
          <a:xfrm>
            <a:off x="7466232" y="4098859"/>
            <a:ext cx="364202"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24232</a:t>
            </a:r>
          </a:p>
        </p:txBody>
      </p:sp>
      <p:sp>
        <p:nvSpPr>
          <p:cNvPr id="116" name="Rectangle 115"/>
          <p:cNvSpPr/>
          <p:nvPr/>
        </p:nvSpPr>
        <p:spPr>
          <a:xfrm>
            <a:off x="7015533" y="41619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7020995" y="41915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020983" y="42305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020983" y="42662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020971" y="43053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020983" y="43444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020971" y="43834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020959" y="44186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020971" y="44577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020959" y="44967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7167933" y="43143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7169996" y="43439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9984" y="43829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169984" y="44186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169972" y="44577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169984" y="44968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169972" y="45358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169960" y="45710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169972" y="46101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169960" y="46491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297095" y="4117162"/>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7299158" y="414676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299146" y="418582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299146" y="422150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7299134" y="426057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299146" y="429966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7299134" y="433873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299122" y="437389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299134" y="441298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299122" y="445205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7622523" y="4259920"/>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a:off x="7624586" y="428951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7624574" y="4328586"/>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7624574" y="436426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7624562" y="440333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7624574" y="444242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624562" y="448149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624550" y="451665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7624562" y="455574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624550" y="459481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7285522" y="4350677"/>
            <a:ext cx="357790" cy="369332"/>
          </a:xfrm>
          <a:prstGeom prst="rect">
            <a:avLst/>
          </a:prstGeom>
          <a:noFill/>
        </p:spPr>
        <p:txBody>
          <a:bodyPr wrap="none" rtlCol="0">
            <a:spAutoFit/>
          </a:bodyPr>
          <a:lstStyle/>
          <a:p>
            <a:r>
              <a:rPr lang="en-US" dirty="0">
                <a:solidFill>
                  <a:schemeClr val="bg1">
                    <a:lumMod val="65000"/>
                  </a:schemeClr>
                </a:solidFill>
              </a:rPr>
              <a:t>...</a:t>
            </a:r>
          </a:p>
        </p:txBody>
      </p:sp>
      <p:sp>
        <p:nvSpPr>
          <p:cNvPr id="158" name="TextBox 157"/>
          <p:cNvSpPr txBox="1"/>
          <p:nvPr/>
        </p:nvSpPr>
        <p:spPr>
          <a:xfrm>
            <a:off x="7209594" y="396236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3</a:t>
            </a:r>
          </a:p>
        </p:txBody>
      </p:sp>
      <mc:AlternateContent xmlns:mc="http://schemas.openxmlformats.org/markup-compatibility/2006" xmlns:a14="http://schemas.microsoft.com/office/drawing/2010/main">
        <mc:Choice Requires="a14">
          <p:sp>
            <p:nvSpPr>
              <p:cNvPr id="92" name="TextBox 91"/>
              <p:cNvSpPr txBox="1"/>
              <p:nvPr/>
            </p:nvSpPr>
            <p:spPr>
              <a:xfrm>
                <a:off x="8932612" y="4236087"/>
                <a:ext cx="1547124" cy="492443"/>
              </a:xfrm>
              <a:prstGeom prst="rect">
                <a:avLst/>
              </a:prstGeom>
              <a:noFill/>
            </p:spPr>
            <p:txBody>
              <a:bodyPr wrap="square" rtlCol="0">
                <a:spAutoFit/>
              </a:bodyPr>
              <a:lstStyle/>
              <a:p>
                <a:pPr algn="just"/>
                <a:r>
                  <a:rPr lang="en-US" sz="1300" dirty="0">
                    <a:latin typeface="DINPro" pitchFamily="34" charset="0"/>
                  </a:rPr>
                  <a:t>Apply</a:t>
                </a:r>
                <a14:m>
                  <m:oMath xmlns:m="http://schemas.openxmlformats.org/officeDocument/2006/math">
                    <m:r>
                      <a:rPr lang="en-US" sz="1300" i="1">
                        <a:latin typeface="Cambria Math"/>
                      </a:rPr>
                      <m:t>𝐿</m:t>
                    </m:r>
                    <m:r>
                      <m:rPr>
                        <m:nor/>
                      </m:rPr>
                      <a:rPr lang="en-US" sz="1300">
                        <a:latin typeface="Cambria Math"/>
                      </a:rPr>
                      <m:t>  </m:t>
                    </m:r>
                    <m:r>
                      <m:rPr>
                        <m:nor/>
                      </m:rPr>
                      <a:rPr lang="en-US" sz="1300" dirty="0">
                        <a:latin typeface="DINPro" pitchFamily="34" charset="0"/>
                      </a:rPr>
                      <m:t>to</m:t>
                    </m:r>
                    <m:r>
                      <m:rPr>
                        <m:nor/>
                      </m:rPr>
                      <a:rPr lang="en-US" sz="1300" dirty="0">
                        <a:latin typeface="DINPro" pitchFamily="34" charset="0"/>
                      </a:rPr>
                      <m:t> </m:t>
                    </m:r>
                    <m:r>
                      <m:rPr>
                        <m:nor/>
                      </m:rPr>
                      <a:rPr lang="en-US" sz="1300" dirty="0">
                        <a:latin typeface="DINPro" pitchFamily="34" charset="0"/>
                      </a:rPr>
                      <m:t>each</m:t>
                    </m:r>
                    <m:r>
                      <m:rPr>
                        <m:nor/>
                      </m:rPr>
                      <a:rPr lang="en-US" sz="1300" dirty="0">
                        <a:latin typeface="DINPro" pitchFamily="34" charset="0"/>
                      </a:rPr>
                      <m:t> </m:t>
                    </m:r>
                    <m:r>
                      <a:rPr lang="en-US" sz="1300" i="1">
                        <a:latin typeface="Cambria Math"/>
                      </a:rPr>
                      <m:t>𝑧</m:t>
                    </m:r>
                    <m:r>
                      <m:rPr>
                        <m:nor/>
                      </m:rPr>
                      <a:rPr lang="en-US" sz="1300" dirty="0">
                        <a:latin typeface="DINPro" pitchFamily="34" charset="0"/>
                      </a:rPr>
                      <m:t>, </m:t>
                    </m:r>
                    <m:r>
                      <m:rPr>
                        <m:nor/>
                      </m:rPr>
                      <a:rPr lang="en-US" sz="1300" dirty="0">
                        <a:latin typeface="DINPro" pitchFamily="34" charset="0"/>
                      </a:rPr>
                      <m:t>then</m:t>
                    </m:r>
                    <m:r>
                      <m:rPr>
                        <m:nor/>
                      </m:rPr>
                      <a:rPr lang="en-US" sz="1300" dirty="0">
                        <a:latin typeface="DINPro" pitchFamily="34" charset="0"/>
                      </a:rPr>
                      <m:t> </m:t>
                    </m:r>
                    <m:r>
                      <m:rPr>
                        <m:nor/>
                      </m:rPr>
                      <a:rPr lang="en-US" sz="1300" dirty="0">
                        <a:latin typeface="DINPro" pitchFamily="34" charset="0"/>
                      </a:rPr>
                      <m:t>take</m:t>
                    </m:r>
                    <m:r>
                      <m:rPr>
                        <m:nor/>
                      </m:rPr>
                      <a:rPr lang="en-US" sz="1300" dirty="0">
                        <a:latin typeface="DINPro" pitchFamily="34" charset="0"/>
                      </a:rPr>
                      <m:t> </m:t>
                    </m:r>
                    <m:r>
                      <m:rPr>
                        <m:nor/>
                      </m:rPr>
                      <a:rPr lang="en-US" sz="1300" dirty="0">
                        <a:latin typeface="DINPro" pitchFamily="34" charset="0"/>
                      </a:rPr>
                      <m:t>max</m:t>
                    </m:r>
                    <m:r>
                      <m:rPr>
                        <m:nor/>
                      </m:rPr>
                      <a:rPr lang="en-US" sz="1300" dirty="0">
                        <a:latin typeface="DINPro" pitchFamily="34" charset="0"/>
                      </a:rPr>
                      <m:t> </m:t>
                    </m:r>
                    <m:r>
                      <m:rPr>
                        <m:nor/>
                      </m:rPr>
                      <a:rPr lang="en-US" sz="1300" dirty="0">
                        <a:latin typeface="DINPro" pitchFamily="34" charset="0"/>
                      </a:rPr>
                      <m:t>one</m:t>
                    </m:r>
                  </m:oMath>
                </a14:m>
                <a:endParaRPr lang="en-US" sz="1300" dirty="0"/>
              </a:p>
            </p:txBody>
          </p:sp>
        </mc:Choice>
        <mc:Fallback xmlns="">
          <p:sp>
            <p:nvSpPr>
              <p:cNvPr id="92" name="TextBox 91"/>
              <p:cNvSpPr txBox="1">
                <a:spLocks noRot="1" noChangeAspect="1" noMove="1" noResize="1" noEditPoints="1" noAdjustHandles="1" noChangeArrowheads="1" noChangeShapeType="1" noTextEdit="1"/>
              </p:cNvSpPr>
              <p:nvPr/>
            </p:nvSpPr>
            <p:spPr>
              <a:xfrm>
                <a:off x="8932612" y="4236087"/>
                <a:ext cx="1547124" cy="492443"/>
              </a:xfrm>
              <a:prstGeom prst="rect">
                <a:avLst/>
              </a:prstGeom>
              <a:blipFill>
                <a:blip r:embed="rId16"/>
                <a:stretch>
                  <a:fillRect l="-394" t="-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E3ADD0AB-F616-42C5-9FA7-AACCCEF0D601}"/>
                  </a:ext>
                </a:extLst>
              </p:cNvPr>
              <p:cNvSpPr txBox="1"/>
              <p:nvPr/>
            </p:nvSpPr>
            <p:spPr>
              <a:xfrm>
                <a:off x="3802892" y="3877200"/>
                <a:ext cx="1231173" cy="492443"/>
              </a:xfrm>
              <a:prstGeom prst="rect">
                <a:avLst/>
              </a:prstGeom>
              <a:noFill/>
            </p:spPr>
            <p:txBody>
              <a:bodyPr wrap="square" rtlCol="0">
                <a:spAutoFit/>
              </a:bodyPr>
              <a:lstStyle/>
              <a:p>
                <a:r>
                  <a:rPr lang="en-US" sz="1300" dirty="0">
                    <a:latin typeface="DINPro" pitchFamily="34" charset="0"/>
                  </a:rPr>
                  <a:t>Bound </a:t>
                </a:r>
                <a14:m>
                  <m:oMath xmlns:m="http://schemas.openxmlformats.org/officeDocument/2006/math">
                    <m:sSup>
                      <m:sSupPr>
                        <m:ctrlPr>
                          <a:rPr lang="en-US" sz="1300" b="0" i="1" smtClean="0">
                            <a:latin typeface="Cambria Math" panose="02040503050406030204" pitchFamily="18" charset="0"/>
                          </a:rPr>
                        </m:ctrlPr>
                      </m:sSupPr>
                      <m:e>
                        <m:r>
                          <a:rPr lang="en-US" sz="1300" b="0" i="1" smtClean="0">
                            <a:latin typeface="Cambria Math" panose="02040503050406030204" pitchFamily="18" charset="0"/>
                          </a:rPr>
                          <m:t>𝑓</m:t>
                        </m:r>
                      </m:e>
                      <m:sup>
                        <m:r>
                          <a:rPr lang="en-US" sz="1300" b="0" i="1" smtClean="0">
                            <a:latin typeface="Cambria Math" panose="02040503050406030204" pitchFamily="18" charset="0"/>
                          </a:rPr>
                          <m:t>#</m:t>
                        </m:r>
                      </m:sup>
                    </m:sSup>
                  </m:oMath>
                </a14:m>
                <a:r>
                  <a:rPr lang="en-US" sz="1300" dirty="0">
                    <a:latin typeface="DINPro" pitchFamily="34" charset="0"/>
                  </a:rPr>
                  <a:t> propagation</a:t>
                </a:r>
              </a:p>
            </p:txBody>
          </p:sp>
        </mc:Choice>
        <mc:Fallback xmlns="">
          <p:sp>
            <p:nvSpPr>
              <p:cNvPr id="93" name="TextBox 92">
                <a:extLst>
                  <a:ext uri="{FF2B5EF4-FFF2-40B4-BE49-F238E27FC236}">
                    <a16:creationId xmlns:a16="http://schemas.microsoft.com/office/drawing/2014/main" id="{E3ADD0AB-F616-42C5-9FA7-AACCCEF0D601}"/>
                  </a:ext>
                </a:extLst>
              </p:cNvPr>
              <p:cNvSpPr txBox="1">
                <a:spLocks noRot="1" noChangeAspect="1" noMove="1" noResize="1" noEditPoints="1" noAdjustHandles="1" noChangeArrowheads="1" noChangeShapeType="1" noTextEdit="1"/>
              </p:cNvSpPr>
              <p:nvPr/>
            </p:nvSpPr>
            <p:spPr>
              <a:xfrm>
                <a:off x="3802892" y="3877200"/>
                <a:ext cx="1231173" cy="492443"/>
              </a:xfrm>
              <a:prstGeom prst="rect">
                <a:avLst/>
              </a:prstGeom>
              <a:blipFill>
                <a:blip r:embed="rId9"/>
                <a:stretch>
                  <a:fillRect l="-990" b="-9877"/>
                </a:stretch>
              </a:blipFill>
            </p:spPr>
            <p:txBody>
              <a:bodyPr/>
              <a:lstStyle/>
              <a:p>
                <a:r>
                  <a:rPr lang="en-US">
                    <a:noFill/>
                  </a:rPr>
                  <a:t> </a:t>
                </a:r>
              </a:p>
            </p:txBody>
          </p:sp>
        </mc:Fallback>
      </mc:AlternateContent>
      <p:sp>
        <p:nvSpPr>
          <p:cNvPr id="94" name="Hexagon 93">
            <a:extLst>
              <a:ext uri="{FF2B5EF4-FFF2-40B4-BE49-F238E27FC236}">
                <a16:creationId xmlns:a16="http://schemas.microsoft.com/office/drawing/2014/main" id="{DE68A85D-97BE-4956-95B2-EF0BCEDB0A28}"/>
              </a:ext>
            </a:extLst>
          </p:cNvPr>
          <p:cNvSpPr/>
          <p:nvPr/>
        </p:nvSpPr>
        <p:spPr>
          <a:xfrm>
            <a:off x="5107246" y="4262539"/>
            <a:ext cx="564877" cy="4273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82308CC-C500-4FB1-BB07-FEB79C21EDB7}"/>
              </a:ext>
            </a:extLst>
          </p:cNvPr>
          <p:cNvSpPr>
            <a:spLocks noGrp="1"/>
          </p:cNvSpPr>
          <p:nvPr>
            <p:ph type="sldNum" sz="quarter" idx="12"/>
          </p:nvPr>
        </p:nvSpPr>
        <p:spPr/>
        <p:txBody>
          <a:bodyPr/>
          <a:lstStyle/>
          <a:p>
            <a:fld id="{B7FA3308-637C-934F-BF90-F671B30DAEBF}" type="slidenum">
              <a:rPr lang="en-US" smtClean="0"/>
              <a:t>20</a:t>
            </a:fld>
            <a:endParaRPr lang="en-US"/>
          </a:p>
        </p:txBody>
      </p:sp>
    </p:spTree>
    <p:extLst>
      <p:ext uri="{BB962C8B-B14F-4D97-AF65-F5344CB8AC3E}">
        <p14:creationId xmlns:p14="http://schemas.microsoft.com/office/powerpoint/2010/main" val="366328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p:cNvSpPr/>
          <p:nvPr/>
        </p:nvSpPr>
        <p:spPr>
          <a:xfrm>
            <a:off x="6423675" y="1603083"/>
            <a:ext cx="2913491" cy="1657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25343" y="8631"/>
            <a:ext cx="8809377" cy="1143000"/>
          </a:xfrm>
        </p:spPr>
        <p:txBody>
          <a:bodyPr>
            <a:normAutofit/>
          </a:bodyPr>
          <a:lstStyle/>
          <a:p>
            <a:r>
              <a:rPr lang="en-US" dirty="0"/>
              <a:t>Provable defenses with a given loss</a:t>
            </a:r>
          </a:p>
        </p:txBody>
      </p:sp>
      <mc:AlternateContent xmlns:mc="http://schemas.openxmlformats.org/markup-compatibility/2006" xmlns:a14="http://schemas.microsoft.com/office/drawing/2010/main">
        <mc:Choice Requires="a14">
          <p:sp>
            <p:nvSpPr>
              <p:cNvPr id="5" name="Rectangle 4"/>
              <p:cNvSpPr/>
              <p:nvPr/>
            </p:nvSpPr>
            <p:spPr>
              <a:xfrm>
                <a:off x="2070678" y="1199906"/>
                <a:ext cx="3924638" cy="1092607"/>
              </a:xfrm>
              <a:prstGeom prst="rect">
                <a:avLst/>
              </a:prstGeom>
              <a:noFill/>
              <a:ln>
                <a:noFill/>
              </a:ln>
            </p:spPr>
            <p:txBody>
              <a:bodyPr wrap="square">
                <a:spAutoFit/>
              </a:bodyPr>
              <a:lstStyle/>
              <a:p>
                <a:pPr marL="108000"/>
                <a:endParaRPr lang="en-US" sz="2000" i="1" dirty="0">
                  <a:latin typeface="DINPro" pitchFamily="34" charset="0"/>
                </a:endParaRPr>
              </a:p>
              <a:p>
                <a:pPr marL="108000"/>
                <a14:m>
                  <m:oMathPara xmlns:m="http://schemas.openxmlformats.org/officeDocument/2006/math">
                    <m:oMathParaPr>
                      <m:jc m:val="centerGroup"/>
                    </m:oMathParaPr>
                    <m:oMath xmlns:m="http://schemas.openxmlformats.org/officeDocument/2006/math">
                      <m:r>
                        <a:rPr lang="en-US" sz="2500" b="1">
                          <a:latin typeface="Cambria Math"/>
                        </a:rPr>
                        <m:t>   </m:t>
                      </m:r>
                      <m:r>
                        <a:rPr lang="en-US" sz="2500" b="1">
                          <a:latin typeface="Cambria Math"/>
                        </a:rPr>
                        <m:t>𝐦𝐚𝐱</m:t>
                      </m:r>
                      <m:r>
                        <a:rPr lang="en-US" sz="2500" i="1">
                          <a:latin typeface="Cambria Math"/>
                        </a:rPr>
                        <m:t>                </m:t>
                      </m:r>
                      <m:r>
                        <a:rPr lang="en-US" sz="2500" i="1">
                          <a:latin typeface="Cambria Math"/>
                        </a:rPr>
                        <m:t>𝐿</m:t>
                      </m:r>
                      <m:d>
                        <m:dPr>
                          <m:ctrlPr>
                            <a:rPr lang="en-US" sz="2500" i="1">
                              <a:latin typeface="Cambria Math" panose="02040503050406030204" pitchFamily="18" charset="0"/>
                            </a:rPr>
                          </m:ctrlPr>
                        </m:dPr>
                        <m:e>
                          <m:r>
                            <a:rPr lang="en-US" sz="2500" i="1">
                              <a:latin typeface="Cambria Math"/>
                            </a:rPr>
                            <m:t>𝜃</m:t>
                          </m:r>
                          <m:r>
                            <a:rPr lang="en-US" sz="2500" i="1">
                              <a:latin typeface="Cambria Math"/>
                            </a:rPr>
                            <m:t>, </m:t>
                          </m:r>
                          <m:r>
                            <a:rPr lang="en-US" sz="2500" i="1">
                              <a:latin typeface="Cambria Math"/>
                            </a:rPr>
                            <m:t>𝑧</m:t>
                          </m:r>
                          <m:r>
                            <a:rPr lang="en-US" sz="2500" i="1">
                              <a:latin typeface="Cambria Math"/>
                            </a:rPr>
                            <m:t>, </m:t>
                          </m:r>
                          <m:r>
                            <a:rPr lang="en-US" sz="2500" i="1">
                              <a:latin typeface="Cambria Math"/>
                            </a:rPr>
                            <m:t>𝑦</m:t>
                          </m:r>
                        </m:e>
                      </m:d>
                    </m:oMath>
                  </m:oMathPara>
                </a14:m>
                <a:endParaRPr lang="en-US" sz="2500" dirty="0">
                  <a:latin typeface="DINPro" pitchFamily="34" charset="0"/>
                </a:endParaRPr>
              </a:p>
              <a:p>
                <a:pPr marL="108000"/>
                <a:endParaRPr lang="en-US" sz="2000" dirty="0">
                  <a:latin typeface="DINPro"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070678" y="1199906"/>
                <a:ext cx="3924638" cy="109260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52679" y="1942075"/>
                <a:ext cx="2026004" cy="392993"/>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2000" i="1" smtClean="0">
                          <a:latin typeface="Cambria Math"/>
                        </a:rPr>
                        <m:t>𝑧</m:t>
                      </m:r>
                      <m:r>
                        <a:rPr lang="en-US" sz="2000" i="1" smtClean="0">
                          <a:latin typeface="Cambria Math"/>
                        </a:rPr>
                        <m:t>∈</m:t>
                      </m:r>
                      <m:r>
                        <a:rPr lang="en-US" sz="2000" i="1" smtClean="0">
                          <a:latin typeface="Cambria Math"/>
                        </a:rPr>
                        <m:t>𝛾</m:t>
                      </m:r>
                      <m:r>
                        <a:rPr lang="en-US" sz="2000" i="1" smtClean="0">
                          <a:latin typeface="Cambria Math"/>
                        </a:rPr>
                        <m:t>(</m:t>
                      </m:r>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𝜙</m:t>
                          </m:r>
                          <m:r>
                            <a:rPr lang="en-US" sz="2000" i="1">
                              <a:latin typeface="Cambria Math"/>
                            </a:rPr>
                            <m:t>(</m:t>
                          </m:r>
                          <m:r>
                            <a:rPr lang="en-US" sz="2000" i="1">
                              <a:latin typeface="Cambria Math"/>
                            </a:rPr>
                            <m:t>𝑥</m:t>
                          </m:r>
                          <m:r>
                            <a:rPr lang="en-US" sz="2000" i="1">
                              <a:latin typeface="Cambria Math"/>
                            </a:rPr>
                            <m:t>)</m:t>
                          </m:r>
                        </m:e>
                      </m:d>
                      <m:r>
                        <a:rPr lang="en-US" sz="2000" i="1">
                          <a:latin typeface="Cambria Math"/>
                        </a:rPr>
                        <m:t>)</m:t>
                      </m:r>
                    </m:oMath>
                  </m:oMathPara>
                </a14:m>
                <a:endParaRPr lang="en-US" sz="2000" baseline="-250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52679" y="1942075"/>
                <a:ext cx="2026004" cy="392993"/>
              </a:xfrm>
              <a:prstGeom prst="rect">
                <a:avLst/>
              </a:prstGeom>
              <a:blipFill>
                <a:blip r:embed="rId3"/>
                <a:stretch>
                  <a:fillRect b="-18750"/>
                </a:stretch>
              </a:blipFill>
            </p:spPr>
            <p:txBody>
              <a:bodyPr/>
              <a:lstStyle/>
              <a:p>
                <a:r>
                  <a:rPr lang="en-US">
                    <a:noFill/>
                  </a:rPr>
                  <a:t> </a:t>
                </a:r>
              </a:p>
            </p:txBody>
          </p:sp>
        </mc:Fallback>
      </mc:AlternateContent>
      <p:sp>
        <p:nvSpPr>
          <p:cNvPr id="18" name="Right Arrow 17"/>
          <p:cNvSpPr/>
          <p:nvPr/>
        </p:nvSpPr>
        <p:spPr>
          <a:xfrm>
            <a:off x="3752011" y="4374429"/>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389" y="3771518"/>
            <a:ext cx="2260212" cy="111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Rectangle 7"/>
              <p:cNvSpPr/>
              <p:nvPr/>
            </p:nvSpPr>
            <p:spPr>
              <a:xfrm>
                <a:off x="2992476" y="4701361"/>
                <a:ext cx="571631"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𝜙</m:t>
                      </m:r>
                      <m:r>
                        <a:rPr lang="en-US" sz="1300" i="1">
                          <a:latin typeface="Cambria Math"/>
                        </a:rPr>
                        <m:t>(</m:t>
                      </m:r>
                      <m:r>
                        <a:rPr lang="en-US" sz="1300" i="1">
                          <a:latin typeface="Cambria Math"/>
                        </a:rPr>
                        <m:t>𝑥</m:t>
                      </m:r>
                      <m:r>
                        <a:rPr lang="en-US" sz="1300" i="1">
                          <a:latin typeface="Cambria Math"/>
                        </a:rPr>
                        <m:t>)</m:t>
                      </m:r>
                    </m:oMath>
                  </m:oMathPara>
                </a14:m>
                <a:endParaRPr lang="en-US" sz="1300" dirty="0"/>
              </a:p>
            </p:txBody>
          </p:sp>
        </mc:Choice>
        <mc:Fallback xmlns="">
          <p:sp>
            <p:nvSpPr>
              <p:cNvPr id="8" name="Rectangle 7"/>
              <p:cNvSpPr>
                <a:spLocks noRot="1" noChangeAspect="1" noMove="1" noResize="1" noEditPoints="1" noAdjustHandles="1" noChangeArrowheads="1" noChangeShapeType="1" noTextEdit="1"/>
              </p:cNvSpPr>
              <p:nvPr/>
            </p:nvSpPr>
            <p:spPr>
              <a:xfrm>
                <a:off x="2992476" y="4701361"/>
                <a:ext cx="571631" cy="292388"/>
              </a:xfrm>
              <a:prstGeom prst="rect">
                <a:avLst/>
              </a:prstGeom>
              <a:blipFill>
                <a:blip r:embed="rId5"/>
                <a:stretch>
                  <a:fillRect b="-8333"/>
                </a:stretch>
              </a:blipFill>
            </p:spPr>
            <p:txBody>
              <a:bodyPr/>
              <a:lstStyle/>
              <a:p>
                <a:r>
                  <a:rPr lang="en-US">
                    <a:noFill/>
                  </a:rPr>
                  <a:t> </a:t>
                </a:r>
              </a:p>
            </p:txBody>
          </p:sp>
        </mc:Fallback>
      </mc:AlternateContent>
      <p:sp>
        <p:nvSpPr>
          <p:cNvPr id="34" name="Right Arrow 33"/>
          <p:cNvSpPr/>
          <p:nvPr/>
        </p:nvSpPr>
        <p:spPr>
          <a:xfrm>
            <a:off x="5793232" y="4392556"/>
            <a:ext cx="914959"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48" name="TextBox 47"/>
              <p:cNvSpPr txBox="1"/>
              <p:nvPr/>
            </p:nvSpPr>
            <p:spPr>
              <a:xfrm>
                <a:off x="2143021" y="5291631"/>
                <a:ext cx="2338669" cy="492443"/>
              </a:xfrm>
              <a:prstGeom prst="rect">
                <a:avLst/>
              </a:prstGeom>
              <a:noFill/>
            </p:spPr>
            <p:txBody>
              <a:bodyPr wrap="square" rtlCol="0">
                <a:spAutoFit/>
              </a:bodyPr>
              <a:lstStyle/>
              <a:p>
                <a:pPr algn="just"/>
                <a14:m>
                  <m:oMath xmlns:m="http://schemas.openxmlformats.org/officeDocument/2006/math">
                    <m:r>
                      <a:rPr lang="en-US" sz="1300" b="0" i="1" smtClean="0">
                        <a:latin typeface="Cambria Math" panose="02040503050406030204" pitchFamily="18" charset="0"/>
                      </a:rPr>
                      <m:t>𝜙</m:t>
                    </m:r>
                    <m:d>
                      <m:dPr>
                        <m:ctrlPr>
                          <a:rPr lang="en-US" sz="1300" i="1">
                            <a:latin typeface="Cambria Math" panose="02040503050406030204" pitchFamily="18" charset="0"/>
                          </a:rPr>
                        </m:ctrlPr>
                      </m:dPr>
                      <m:e>
                        <m:r>
                          <a:rPr lang="en-US" sz="1300" i="1">
                            <a:latin typeface="Cambria Math"/>
                          </a:rPr>
                          <m:t>𝑥</m:t>
                        </m:r>
                      </m:e>
                    </m:d>
                  </m:oMath>
                </a14:m>
                <a:r>
                  <a:rPr lang="en-US" sz="1300" dirty="0">
                    <a:latin typeface="DINPro" pitchFamily="34" charset="0"/>
                  </a:rPr>
                  <a:t> region captures possible perturbations, e.g., </a:t>
                </a:r>
                <a:r>
                  <a:rPr lang="da-DK" sz="1300" dirty="0">
                    <a:latin typeface="DINPro" pitchFamily="34" charset="0"/>
                  </a:rPr>
                  <a:t>L</a:t>
                </a:r>
                <a14:m>
                  <m:oMath xmlns:m="http://schemas.openxmlformats.org/officeDocument/2006/math">
                    <m:r>
                      <a:rPr lang="en-US" sz="1300" i="1" baseline="-25000">
                        <a:latin typeface="Cambria Math"/>
                        <a:sym typeface="Math C"/>
                      </a:rPr>
                      <m:t>∞</m:t>
                    </m:r>
                    <m:r>
                      <m:rPr>
                        <m:nor/>
                      </m:rPr>
                      <a:rPr lang="en-US" sz="1300" baseline="-25000">
                        <a:latin typeface="DINPro" pitchFamily="34" charset="0"/>
                        <a:sym typeface="Math C"/>
                      </a:rPr>
                      <m:t> </m:t>
                    </m:r>
                  </m:oMath>
                </a14:m>
                <a:r>
                  <a:rPr lang="da-DK" sz="1300" dirty="0">
                    <a:latin typeface="DINPro" pitchFamily="34" charset="0"/>
                  </a:rPr>
                  <a:t>ball</a:t>
                </a:r>
                <a:endParaRPr lang="en-US" sz="1300" dirty="0">
                  <a:latin typeface="DINPro"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143021" y="5291631"/>
                <a:ext cx="2338669" cy="492443"/>
              </a:xfrm>
              <a:prstGeom prst="rect">
                <a:avLst/>
              </a:prstGeom>
              <a:blipFill>
                <a:blip r:embed="rId6"/>
                <a:stretch>
                  <a:fillRect l="-522" t="-1235" r="-261" b="-9877"/>
                </a:stretch>
              </a:blipFill>
            </p:spPr>
            <p:txBody>
              <a:bodyPr/>
              <a:lstStyle/>
              <a:p>
                <a:r>
                  <a:rPr lang="en-US">
                    <a:noFill/>
                  </a:rPr>
                  <a:t> </a:t>
                </a:r>
              </a:p>
            </p:txBody>
          </p:sp>
        </mc:Fallback>
      </mc:AlternateContent>
      <p:sp>
        <p:nvSpPr>
          <p:cNvPr id="49" name="TextBox 48"/>
          <p:cNvSpPr txBox="1"/>
          <p:nvPr/>
        </p:nvSpPr>
        <p:spPr>
          <a:xfrm>
            <a:off x="5946052" y="5239873"/>
            <a:ext cx="3056416" cy="1323439"/>
          </a:xfrm>
          <a:prstGeom prst="rect">
            <a:avLst/>
          </a:prstGeom>
          <a:solidFill>
            <a:srgbClr val="C00000"/>
          </a:solidFill>
        </p:spPr>
        <p:txBody>
          <a:bodyPr wrap="square" rtlCol="0">
            <a:spAutoFit/>
          </a:bodyPr>
          <a:lstStyle/>
          <a:p>
            <a:pPr algn="ctr"/>
            <a:r>
              <a:rPr lang="en-US" sz="1600" dirty="0">
                <a:solidFill>
                  <a:schemeClr val="bg1"/>
                </a:solidFill>
                <a:latin typeface="DINPro" pitchFamily="34" charset="0"/>
              </a:rPr>
              <a:t>Key problem: set of vectors could be infinite or very large, so we cannot just enumerate.</a:t>
            </a:r>
          </a:p>
          <a:p>
            <a:pPr algn="ctr"/>
            <a:endParaRPr lang="en-US" sz="1600" dirty="0">
              <a:solidFill>
                <a:schemeClr val="bg1"/>
              </a:solidFill>
              <a:latin typeface="DINPro" pitchFamily="34" charset="0"/>
            </a:endParaRPr>
          </a:p>
          <a:p>
            <a:pPr algn="ctr"/>
            <a:r>
              <a:rPr lang="en-US" sz="1600" dirty="0">
                <a:solidFill>
                  <a:schemeClr val="bg1"/>
                </a:solidFill>
                <a:latin typeface="DINPro" pitchFamily="34" charset="0"/>
              </a:rPr>
              <a:t>How do we address this?</a:t>
            </a:r>
          </a:p>
        </p:txBody>
      </p:sp>
      <p:cxnSp>
        <p:nvCxnSpPr>
          <p:cNvPr id="51" name="Straight Connector 50"/>
          <p:cNvCxnSpPr/>
          <p:nvPr/>
        </p:nvCxnSpPr>
        <p:spPr>
          <a:xfrm>
            <a:off x="7464418" y="4686143"/>
            <a:ext cx="9843" cy="5198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a:xfrm>
            <a:off x="7899262" y="4392556"/>
            <a:ext cx="1006455"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8552245" y="4084328"/>
                <a:ext cx="34438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𝐿</m:t>
                      </m:r>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552245" y="4084328"/>
                <a:ext cx="344389" cy="338554"/>
              </a:xfrm>
              <a:prstGeom prst="rect">
                <a:avLst/>
              </a:prstGeom>
              <a:blipFill>
                <a:blip r:embed="rId8"/>
                <a:stretch>
                  <a:fillRect/>
                </a:stretch>
              </a:blipFill>
            </p:spPr>
            <p:txBody>
              <a:bodyPr/>
              <a:lstStyle/>
              <a:p>
                <a:r>
                  <a:rPr lang="en-US">
                    <a:noFill/>
                  </a:rPr>
                  <a:t> </a:t>
                </a:r>
              </a:p>
            </p:txBody>
          </p:sp>
        </mc:Fallback>
      </mc:AlternateContent>
      <p:sp>
        <p:nvSpPr>
          <p:cNvPr id="59" name="TextBox 58"/>
          <p:cNvSpPr txBox="1"/>
          <p:nvPr/>
        </p:nvSpPr>
        <p:spPr>
          <a:xfrm>
            <a:off x="7866889" y="4107720"/>
            <a:ext cx="809837" cy="292388"/>
          </a:xfrm>
          <a:prstGeom prst="rect">
            <a:avLst/>
          </a:prstGeom>
          <a:noFill/>
        </p:spPr>
        <p:txBody>
          <a:bodyPr wrap="none" rtlCol="0">
            <a:spAutoFit/>
          </a:bodyPr>
          <a:lstStyle/>
          <a:p>
            <a:r>
              <a:rPr lang="en-US" sz="1300" dirty="0">
                <a:latin typeface="DINPro" pitchFamily="34" charset="0"/>
              </a:rPr>
              <a:t>Compute</a:t>
            </a:r>
          </a:p>
        </p:txBody>
      </p:sp>
      <p:sp>
        <p:nvSpPr>
          <p:cNvPr id="60" name="TextBox 59"/>
          <p:cNvSpPr txBox="1"/>
          <p:nvPr/>
        </p:nvSpPr>
        <p:spPr>
          <a:xfrm>
            <a:off x="6926448" y="3989525"/>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1</a:t>
            </a:r>
          </a:p>
        </p:txBody>
      </p:sp>
      <p:sp>
        <p:nvSpPr>
          <p:cNvPr id="61" name="TextBox 60"/>
          <p:cNvSpPr txBox="1"/>
          <p:nvPr/>
        </p:nvSpPr>
        <p:spPr>
          <a:xfrm>
            <a:off x="7073832" y="414660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a:t>
            </a:r>
          </a:p>
        </p:txBody>
      </p:sp>
      <p:sp>
        <p:nvSpPr>
          <p:cNvPr id="62" name="TextBox 61"/>
          <p:cNvSpPr txBox="1"/>
          <p:nvPr/>
        </p:nvSpPr>
        <p:spPr>
          <a:xfrm>
            <a:off x="7466232" y="4098859"/>
            <a:ext cx="364202"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24232</a:t>
            </a:r>
          </a:p>
        </p:txBody>
      </p:sp>
      <p:sp>
        <p:nvSpPr>
          <p:cNvPr id="63" name="Rectangle 62"/>
          <p:cNvSpPr/>
          <p:nvPr/>
        </p:nvSpPr>
        <p:spPr>
          <a:xfrm>
            <a:off x="7015533" y="41619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7020995" y="41915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20983" y="42305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20983" y="42662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20971" y="43053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20983" y="43444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20971" y="43834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020959" y="44186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020971" y="44577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020959" y="44967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167933" y="4314304"/>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7169996" y="434390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169984" y="438297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9984" y="441865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169972" y="445771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169984" y="449681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169972" y="453587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69960" y="457103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9972" y="461013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69960" y="464919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297095" y="4117162"/>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7299158" y="4146760"/>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299146" y="418582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299146" y="422150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299134" y="426057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299146" y="429966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299134" y="433873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299122" y="437389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299134" y="4412989"/>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299122" y="445205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622523" y="4259920"/>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624586" y="4289518"/>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624574" y="4328586"/>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4574" y="436426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624562" y="440333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24574" y="444242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624562" y="448149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24550" y="451665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624562" y="4555747"/>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624550" y="4594815"/>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85522" y="4350677"/>
            <a:ext cx="357790" cy="369332"/>
          </a:xfrm>
          <a:prstGeom prst="rect">
            <a:avLst/>
          </a:prstGeom>
          <a:noFill/>
        </p:spPr>
        <p:txBody>
          <a:bodyPr wrap="none" rtlCol="0">
            <a:spAutoFit/>
          </a:bodyPr>
          <a:lstStyle/>
          <a:p>
            <a:r>
              <a:rPr lang="en-US" dirty="0">
                <a:solidFill>
                  <a:schemeClr val="bg1">
                    <a:lumMod val="65000"/>
                  </a:schemeClr>
                </a:solidFill>
              </a:rPr>
              <a:t>...</a:t>
            </a:r>
          </a:p>
        </p:txBody>
      </p:sp>
      <p:sp>
        <p:nvSpPr>
          <p:cNvPr id="154" name="TextBox 153"/>
          <p:cNvSpPr txBox="1"/>
          <p:nvPr/>
        </p:nvSpPr>
        <p:spPr>
          <a:xfrm>
            <a:off x="7209594" y="3962369"/>
            <a:ext cx="248786" cy="184666"/>
          </a:xfrm>
          <a:prstGeom prst="rect">
            <a:avLst/>
          </a:prstGeom>
          <a:noFill/>
        </p:spPr>
        <p:txBody>
          <a:bodyPr wrap="none" rtlCol="0">
            <a:spAutoFit/>
          </a:bodyPr>
          <a:lstStyle/>
          <a:p>
            <a:r>
              <a:rPr lang="en-US" sz="600" i="1" dirty="0">
                <a:latin typeface="Cambria Math" panose="02040503050406030204" pitchFamily="18" charset="0"/>
                <a:ea typeface="Cambria Math" panose="02040503050406030204" pitchFamily="18" charset="0"/>
              </a:rPr>
              <a:t>z</a:t>
            </a:r>
            <a:r>
              <a:rPr lang="en-US" sz="600" i="1" baseline="-25000" dirty="0">
                <a:latin typeface="Cambria Math" panose="02040503050406030204" pitchFamily="18" charset="0"/>
                <a:ea typeface="Cambria Math" panose="02040503050406030204" pitchFamily="18" charset="0"/>
              </a:rPr>
              <a:t>3</a:t>
            </a:r>
          </a:p>
        </p:txBody>
      </p:sp>
      <mc:AlternateContent xmlns:mc="http://schemas.openxmlformats.org/markup-compatibility/2006" xmlns:a14="http://schemas.microsoft.com/office/drawing/2010/main">
        <mc:Choice Requires="a14">
          <p:sp>
            <p:nvSpPr>
              <p:cNvPr id="160" name="TextBox 159"/>
              <p:cNvSpPr txBox="1"/>
              <p:nvPr/>
            </p:nvSpPr>
            <p:spPr>
              <a:xfrm>
                <a:off x="9310271" y="3456799"/>
                <a:ext cx="683072" cy="738664"/>
              </a:xfrm>
              <a:prstGeom prst="rect">
                <a:avLst/>
              </a:prstGeom>
              <a:noFill/>
            </p:spPr>
            <p:txBody>
              <a:bodyPr wrap="none" rtlCol="0">
                <a:spAutoFit/>
              </a:bodyPr>
              <a:lstStyle/>
              <a:p>
                <a:r>
                  <a:rPr lang="en-US" sz="1400" dirty="0">
                    <a:latin typeface="DINPro" pitchFamily="34" charset="0"/>
                  </a:rPr>
                  <a:t>Target</a:t>
                </a:r>
              </a:p>
              <a:p>
                <a:r>
                  <a:rPr lang="en-US" sz="1400" dirty="0">
                    <a:latin typeface="DINPro" pitchFamily="34" charset="0"/>
                  </a:rPr>
                  <a:t>label </a:t>
                </a:r>
                <a14:m>
                  <m:oMath xmlns:m="http://schemas.openxmlformats.org/officeDocument/2006/math">
                    <m:r>
                      <a:rPr lang="en-US" sz="1400" i="1">
                        <a:latin typeface="Cambria Math"/>
                      </a:rPr>
                      <m:t>𝑦</m:t>
                    </m:r>
                  </m:oMath>
                </a14:m>
                <a:endParaRPr lang="en-US" sz="1400" dirty="0"/>
              </a:p>
              <a:p>
                <a:endParaRPr lang="en-US" sz="1400" dirty="0">
                  <a:latin typeface="DINPro" pitchFamily="34" charset="0"/>
                </a:endParaRPr>
              </a:p>
            </p:txBody>
          </p:sp>
        </mc:Choice>
        <mc:Fallback xmlns="">
          <p:sp>
            <p:nvSpPr>
              <p:cNvPr id="160" name="TextBox 159"/>
              <p:cNvSpPr txBox="1">
                <a:spLocks noRot="1" noChangeAspect="1" noMove="1" noResize="1" noEditPoints="1" noAdjustHandles="1" noChangeArrowheads="1" noChangeShapeType="1" noTextEdit="1"/>
              </p:cNvSpPr>
              <p:nvPr/>
            </p:nvSpPr>
            <p:spPr>
              <a:xfrm>
                <a:off x="9310271" y="3456799"/>
                <a:ext cx="683072" cy="738664"/>
              </a:xfrm>
              <a:prstGeom prst="rect">
                <a:avLst/>
              </a:prstGeom>
              <a:blipFill>
                <a:blip r:embed="rId9"/>
                <a:stretch>
                  <a:fillRect l="-2679" t="-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p:cNvSpPr txBox="1"/>
              <p:nvPr/>
            </p:nvSpPr>
            <p:spPr>
              <a:xfrm>
                <a:off x="6300459" y="1865391"/>
                <a:ext cx="3149712" cy="428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𝐿</m:t>
                      </m:r>
                      <m:r>
                        <a:rPr lang="en-US" sz="2000" i="1">
                          <a:latin typeface="Cambria Math"/>
                        </a:rPr>
                        <m:t>(</m:t>
                      </m:r>
                      <m:r>
                        <a:rPr lang="en-US" sz="2000" b="1" i="1">
                          <a:latin typeface="Cambria Math"/>
                        </a:rPr>
                        <m:t>𝒛</m:t>
                      </m:r>
                      <m:r>
                        <a:rPr lang="en-US" sz="2000" i="1">
                          <a:latin typeface="Cambria Math"/>
                        </a:rPr>
                        <m:t>,</m:t>
                      </m:r>
                      <m:r>
                        <a:rPr lang="en-US" sz="2000" i="1">
                          <a:latin typeface="Cambria Math"/>
                        </a:rPr>
                        <m:t>𝑦</m:t>
                      </m:r>
                      <m:r>
                        <a:rPr lang="en-US" sz="2000" i="1">
                          <a:latin typeface="Cambria Math"/>
                        </a:rPr>
                        <m:t>)</m:t>
                      </m:r>
                      <m:r>
                        <a:rPr lang="en-US" sz="2000">
                          <a:latin typeface="Cambria Math"/>
                        </a:rPr>
                        <m:t>=</m:t>
                      </m:r>
                      <m:r>
                        <a:rPr lang="en-US" sz="2000" b="1">
                          <a:latin typeface="Cambria Math"/>
                        </a:rPr>
                        <m:t>𝐦𝐚𝐱</m:t>
                      </m:r>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q</m:t>
                          </m:r>
                        </m:sub>
                      </m:sSub>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y</m:t>
                          </m:r>
                        </m:sub>
                      </m:sSub>
                      <m:r>
                        <a:rPr lang="en-US" sz="2000">
                          <a:latin typeface="Cambria Math"/>
                        </a:rPr>
                        <m:t>)</m:t>
                      </m:r>
                    </m:oMath>
                  </m:oMathPara>
                </a14:m>
                <a:endParaRPr lang="en-US" sz="2000" dirty="0">
                  <a:latin typeface="DINPro"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6300459" y="1865391"/>
                <a:ext cx="3149712" cy="42832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Rectangle 183"/>
              <p:cNvSpPr/>
              <p:nvPr/>
            </p:nvSpPr>
            <p:spPr>
              <a:xfrm>
                <a:off x="7510424" y="2137215"/>
                <a:ext cx="631134"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300">
                          <a:latin typeface="Cambria Math"/>
                        </a:rPr>
                        <m:t>q</m:t>
                      </m:r>
                      <m:r>
                        <a:rPr lang="en-US" sz="1300" i="1">
                          <a:latin typeface="Cambria Math"/>
                        </a:rPr>
                        <m:t>≠</m:t>
                      </m:r>
                      <m:r>
                        <a:rPr lang="en-US" sz="1300" i="1">
                          <a:latin typeface="Cambria Math"/>
                        </a:rPr>
                        <m:t>𝑦</m:t>
                      </m:r>
                    </m:oMath>
                  </m:oMathPara>
                </a14:m>
                <a:endParaRPr lang="en-US" sz="1300" dirty="0">
                  <a:latin typeface="DINPro" pitchFamily="34" charset="0"/>
                </a:endParaRPr>
              </a:p>
            </p:txBody>
          </p:sp>
        </mc:Choice>
        <mc:Fallback xmlns="">
          <p:sp>
            <p:nvSpPr>
              <p:cNvPr id="184" name="Rectangle 183"/>
              <p:cNvSpPr>
                <a:spLocks noRot="1" noChangeAspect="1" noMove="1" noResize="1" noEditPoints="1" noAdjustHandles="1" noChangeArrowheads="1" noChangeShapeType="1" noTextEdit="1"/>
              </p:cNvSpPr>
              <p:nvPr/>
            </p:nvSpPr>
            <p:spPr>
              <a:xfrm>
                <a:off x="7510424" y="2137215"/>
                <a:ext cx="631134" cy="29238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p:cNvSpPr txBox="1"/>
              <p:nvPr/>
            </p:nvSpPr>
            <p:spPr>
              <a:xfrm>
                <a:off x="6460629" y="1556049"/>
                <a:ext cx="1702654" cy="307777"/>
              </a:xfrm>
              <a:prstGeom prst="rect">
                <a:avLst/>
              </a:prstGeom>
              <a:noFill/>
            </p:spPr>
            <p:txBody>
              <a:bodyPr wrap="square" rtlCol="0">
                <a:spAutoFit/>
              </a:bodyPr>
              <a:lstStyle/>
              <a:p>
                <a:r>
                  <a:rPr lang="en-US" sz="1400" dirty="0">
                    <a:latin typeface="DINPro" pitchFamily="34" charset="0"/>
                  </a:rPr>
                  <a:t>Lets define </a:t>
                </a:r>
                <a14:m>
                  <m:oMath xmlns:m="http://schemas.openxmlformats.org/officeDocument/2006/math">
                    <m:r>
                      <a:rPr lang="en-US" sz="1400" i="1">
                        <a:latin typeface="Cambria Math"/>
                      </a:rPr>
                      <m:t>𝐿</m:t>
                    </m:r>
                  </m:oMath>
                </a14:m>
                <a:r>
                  <a:rPr lang="en-US" sz="1400" dirty="0">
                    <a:latin typeface="DINPro" pitchFamily="34" charset="0"/>
                  </a:rPr>
                  <a:t> to be:</a:t>
                </a:r>
              </a:p>
            </p:txBody>
          </p:sp>
        </mc:Choice>
        <mc:Fallback xmlns="">
          <p:sp>
            <p:nvSpPr>
              <p:cNvPr id="185" name="TextBox 184"/>
              <p:cNvSpPr txBox="1">
                <a:spLocks noRot="1" noChangeAspect="1" noMove="1" noResize="1" noEditPoints="1" noAdjustHandles="1" noChangeArrowheads="1" noChangeShapeType="1" noTextEdit="1"/>
              </p:cNvSpPr>
              <p:nvPr/>
            </p:nvSpPr>
            <p:spPr>
              <a:xfrm>
                <a:off x="6460629" y="1556049"/>
                <a:ext cx="1702654" cy="307777"/>
              </a:xfrm>
              <a:prstGeom prst="rect">
                <a:avLst/>
              </a:prstGeom>
              <a:blipFill>
                <a:blip r:embed="rId12"/>
                <a:stretch>
                  <a:fillRect l="-1075" t="-1961" b="-19608"/>
                </a:stretch>
              </a:blipFill>
            </p:spPr>
            <p:txBody>
              <a:bodyPr/>
              <a:lstStyle/>
              <a:p>
                <a:r>
                  <a:rPr lang="en-US">
                    <a:noFill/>
                  </a:rPr>
                  <a:t> </a:t>
                </a:r>
              </a:p>
            </p:txBody>
          </p:sp>
        </mc:Fallback>
      </mc:AlternateContent>
      <p:grpSp>
        <p:nvGrpSpPr>
          <p:cNvPr id="198" name="Group 197"/>
          <p:cNvGrpSpPr/>
          <p:nvPr/>
        </p:nvGrpSpPr>
        <p:grpSpPr>
          <a:xfrm>
            <a:off x="6772961" y="2462045"/>
            <a:ext cx="84731" cy="365107"/>
            <a:chOff x="5474415" y="2582285"/>
            <a:chExt cx="84731" cy="365107"/>
          </a:xfrm>
        </p:grpSpPr>
        <p:sp>
          <p:nvSpPr>
            <p:cNvPr id="188" name="Rectangle 187"/>
            <p:cNvSpPr/>
            <p:nvPr/>
          </p:nvSpPr>
          <p:spPr>
            <a:xfrm>
              <a:off x="5474415" y="2582285"/>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p:nvPr/>
          </p:nvCxnSpPr>
          <p:spPr>
            <a:xfrm>
              <a:off x="5479878" y="2611884"/>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79866" y="265095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79866" y="268663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479854" y="272570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479866" y="276479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479854" y="280386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479842" y="283902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79854" y="287811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479842" y="291718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a:xfrm flipH="1">
            <a:off x="6815271" y="2247316"/>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7057321" y="2247311"/>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6404287" y="2835337"/>
            <a:ext cx="635110" cy="400110"/>
          </a:xfrm>
          <a:prstGeom prst="rect">
            <a:avLst/>
          </a:prstGeom>
          <a:noFill/>
        </p:spPr>
        <p:txBody>
          <a:bodyPr wrap="none" rtlCol="0">
            <a:spAutoFit/>
          </a:bodyPr>
          <a:lstStyle/>
          <a:p>
            <a:r>
              <a:rPr lang="en-US" sz="1000" dirty="0">
                <a:latin typeface="DINPro" pitchFamily="34" charset="0"/>
              </a:rPr>
              <a:t>a vector </a:t>
            </a:r>
          </a:p>
          <a:p>
            <a:r>
              <a:rPr lang="en-US" sz="1000" dirty="0">
                <a:latin typeface="DINPro" pitchFamily="34" charset="0"/>
              </a:rPr>
              <a:t>of </a:t>
            </a:r>
            <a:r>
              <a:rPr lang="en-US" sz="1000" dirty="0" err="1">
                <a:latin typeface="DINPro" pitchFamily="34" charset="0"/>
              </a:rPr>
              <a:t>logits</a:t>
            </a:r>
            <a:endParaRPr lang="en-US" sz="1000" dirty="0">
              <a:latin typeface="DINPro" pitchFamily="34" charset="0"/>
            </a:endParaRPr>
          </a:p>
        </p:txBody>
      </p:sp>
      <mc:AlternateContent xmlns:mc="http://schemas.openxmlformats.org/markup-compatibility/2006" xmlns:a14="http://schemas.microsoft.com/office/drawing/2010/main">
        <mc:Choice Requires="a14">
          <p:sp>
            <p:nvSpPr>
              <p:cNvPr id="206" name="TextBox 205"/>
              <p:cNvSpPr txBox="1"/>
              <p:nvPr/>
            </p:nvSpPr>
            <p:spPr>
              <a:xfrm>
                <a:off x="8932612" y="4236087"/>
                <a:ext cx="1547124" cy="492443"/>
              </a:xfrm>
              <a:prstGeom prst="rect">
                <a:avLst/>
              </a:prstGeom>
              <a:noFill/>
            </p:spPr>
            <p:txBody>
              <a:bodyPr wrap="square" rtlCol="0">
                <a:spAutoFit/>
              </a:bodyPr>
              <a:lstStyle/>
              <a:p>
                <a:pPr algn="just"/>
                <a:r>
                  <a:rPr lang="en-US" sz="1300" dirty="0">
                    <a:latin typeface="DINPro" pitchFamily="34" charset="0"/>
                  </a:rPr>
                  <a:t>Apply</a:t>
                </a:r>
                <a14:m>
                  <m:oMath xmlns:m="http://schemas.openxmlformats.org/officeDocument/2006/math">
                    <m:r>
                      <a:rPr lang="en-US" sz="1300" i="1">
                        <a:latin typeface="Cambria Math"/>
                      </a:rPr>
                      <m:t>𝐿</m:t>
                    </m:r>
                    <m:r>
                      <m:rPr>
                        <m:nor/>
                      </m:rPr>
                      <a:rPr lang="en-US" sz="1300">
                        <a:latin typeface="Cambria Math"/>
                      </a:rPr>
                      <m:t>  </m:t>
                    </m:r>
                    <m:r>
                      <m:rPr>
                        <m:nor/>
                      </m:rPr>
                      <a:rPr lang="en-US" sz="1300" dirty="0">
                        <a:latin typeface="DINPro" pitchFamily="34" charset="0"/>
                      </a:rPr>
                      <m:t>to</m:t>
                    </m:r>
                    <m:r>
                      <m:rPr>
                        <m:nor/>
                      </m:rPr>
                      <a:rPr lang="en-US" sz="1300" dirty="0">
                        <a:latin typeface="DINPro" pitchFamily="34" charset="0"/>
                      </a:rPr>
                      <m:t> </m:t>
                    </m:r>
                    <m:r>
                      <m:rPr>
                        <m:nor/>
                      </m:rPr>
                      <a:rPr lang="en-US" sz="1300" dirty="0">
                        <a:latin typeface="DINPro" pitchFamily="34" charset="0"/>
                      </a:rPr>
                      <m:t>each</m:t>
                    </m:r>
                    <m:r>
                      <m:rPr>
                        <m:nor/>
                      </m:rPr>
                      <a:rPr lang="en-US" sz="1300" dirty="0">
                        <a:latin typeface="DINPro" pitchFamily="34" charset="0"/>
                      </a:rPr>
                      <m:t> </m:t>
                    </m:r>
                    <m:r>
                      <a:rPr lang="en-US" sz="1300" i="1">
                        <a:latin typeface="Cambria Math"/>
                      </a:rPr>
                      <m:t>𝑧</m:t>
                    </m:r>
                    <m:r>
                      <m:rPr>
                        <m:nor/>
                      </m:rPr>
                      <a:rPr lang="en-US" sz="1300" dirty="0">
                        <a:latin typeface="DINPro" pitchFamily="34" charset="0"/>
                      </a:rPr>
                      <m:t>, </m:t>
                    </m:r>
                    <m:r>
                      <m:rPr>
                        <m:nor/>
                      </m:rPr>
                      <a:rPr lang="en-US" sz="1300" dirty="0">
                        <a:latin typeface="DINPro" pitchFamily="34" charset="0"/>
                      </a:rPr>
                      <m:t>then</m:t>
                    </m:r>
                    <m:r>
                      <m:rPr>
                        <m:nor/>
                      </m:rPr>
                      <a:rPr lang="en-US" sz="1300" dirty="0">
                        <a:latin typeface="DINPro" pitchFamily="34" charset="0"/>
                      </a:rPr>
                      <m:t> </m:t>
                    </m:r>
                    <m:r>
                      <m:rPr>
                        <m:nor/>
                      </m:rPr>
                      <a:rPr lang="en-US" sz="1300" dirty="0">
                        <a:latin typeface="DINPro" pitchFamily="34" charset="0"/>
                      </a:rPr>
                      <m:t>take</m:t>
                    </m:r>
                    <m:r>
                      <m:rPr>
                        <m:nor/>
                      </m:rPr>
                      <a:rPr lang="en-US" sz="1300" dirty="0">
                        <a:latin typeface="DINPro" pitchFamily="34" charset="0"/>
                      </a:rPr>
                      <m:t> </m:t>
                    </m:r>
                    <m:r>
                      <m:rPr>
                        <m:nor/>
                      </m:rPr>
                      <a:rPr lang="en-US" sz="1300" dirty="0">
                        <a:latin typeface="DINPro" pitchFamily="34" charset="0"/>
                      </a:rPr>
                      <m:t>max</m:t>
                    </m:r>
                    <m:r>
                      <m:rPr>
                        <m:nor/>
                      </m:rPr>
                      <a:rPr lang="en-US" sz="1300" dirty="0">
                        <a:latin typeface="DINPro" pitchFamily="34" charset="0"/>
                      </a:rPr>
                      <m:t> </m:t>
                    </m:r>
                    <m:r>
                      <m:rPr>
                        <m:nor/>
                      </m:rPr>
                      <a:rPr lang="en-US" sz="1300" dirty="0">
                        <a:latin typeface="DINPro" pitchFamily="34" charset="0"/>
                      </a:rPr>
                      <m:t>one</m:t>
                    </m:r>
                  </m:oMath>
                </a14:m>
                <a:endParaRPr lang="en-US" sz="1300" dirty="0"/>
              </a:p>
            </p:txBody>
          </p:sp>
        </mc:Choice>
        <mc:Fallback xmlns="">
          <p:sp>
            <p:nvSpPr>
              <p:cNvPr id="206" name="TextBox 205"/>
              <p:cNvSpPr txBox="1">
                <a:spLocks noRot="1" noChangeAspect="1" noMove="1" noResize="1" noEditPoints="1" noAdjustHandles="1" noChangeArrowheads="1" noChangeShapeType="1" noTextEdit="1"/>
              </p:cNvSpPr>
              <p:nvPr/>
            </p:nvSpPr>
            <p:spPr>
              <a:xfrm>
                <a:off x="8932612" y="4236087"/>
                <a:ext cx="1547124" cy="492443"/>
              </a:xfrm>
              <a:prstGeom prst="rect">
                <a:avLst/>
              </a:prstGeom>
              <a:blipFill>
                <a:blip r:embed="rId13"/>
                <a:stretch>
                  <a:fillRect l="-394" t="-1235"/>
                </a:stretch>
              </a:blipFill>
            </p:spPr>
            <p:txBody>
              <a:bodyPr/>
              <a:lstStyle/>
              <a:p>
                <a:r>
                  <a:rPr lang="en-US">
                    <a:noFill/>
                  </a:rPr>
                  <a:t> </a:t>
                </a:r>
              </a:p>
            </p:txBody>
          </p:sp>
        </mc:Fallback>
      </mc:AlternateContent>
      <p:sp>
        <p:nvSpPr>
          <p:cNvPr id="207" name="Right Arrow 206"/>
          <p:cNvSpPr/>
          <p:nvPr/>
        </p:nvSpPr>
        <p:spPr>
          <a:xfrm rot="5400000">
            <a:off x="9529876" y="4065810"/>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ight Arrow 207"/>
          <p:cNvSpPr/>
          <p:nvPr/>
        </p:nvSpPr>
        <p:spPr>
          <a:xfrm rot="5400000">
            <a:off x="9529871" y="4836795"/>
            <a:ext cx="260759" cy="15646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9346131" y="5123468"/>
            <a:ext cx="567784" cy="338554"/>
          </a:xfrm>
          <a:prstGeom prst="rect">
            <a:avLst/>
          </a:prstGeom>
          <a:noFill/>
        </p:spPr>
        <p:txBody>
          <a:bodyPr wrap="none" rtlCol="0">
            <a:spAutoFit/>
          </a:bodyPr>
          <a:lstStyle/>
          <a:p>
            <a:r>
              <a:rPr lang="en-US" sz="1600" dirty="0">
                <a:latin typeface="Cambria Math" panose="02040503050406030204" pitchFamily="18" charset="0"/>
                <a:ea typeface="Cambria Math" panose="02040503050406030204" pitchFamily="18" charset="0"/>
              </a:rPr>
              <a:t>0.55</a:t>
            </a:r>
          </a:p>
        </p:txBody>
      </p:sp>
      <p:cxnSp>
        <p:nvCxnSpPr>
          <p:cNvPr id="212" name="Straight Connector 211"/>
          <p:cNvCxnSpPr/>
          <p:nvPr/>
        </p:nvCxnSpPr>
        <p:spPr>
          <a:xfrm flipV="1">
            <a:off x="8471641" y="4744158"/>
            <a:ext cx="496830" cy="44405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3248033" y="5018206"/>
            <a:ext cx="2983" cy="202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5074768" y="3498523"/>
                <a:ext cx="607859" cy="86177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1</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9</m:t>
                          </m:r>
                        </m:sub>
                      </m:sSub>
                      <m:r>
                        <a:rPr lang="en-US" sz="1000" i="1">
                          <a:latin typeface="Cambria Math" panose="02040503050406030204" pitchFamily="18" charset="0"/>
                        </a:rPr>
                        <m:t>=…</m:t>
                      </m:r>
                    </m:oMath>
                  </m:oMathPara>
                </a14:m>
                <a:endParaRPr lang="en-US" sz="1000" dirty="0"/>
              </a:p>
              <a:p>
                <a:pPr algn="ctr"/>
                <a:endParaRPr lang="en-US" sz="1000" dirty="0"/>
              </a:p>
            </p:txBody>
          </p:sp>
        </mc:Choice>
        <mc:Fallback xmlns="">
          <p:sp>
            <p:nvSpPr>
              <p:cNvPr id="110" name="Rectangle 109"/>
              <p:cNvSpPr>
                <a:spLocks noRot="1" noChangeAspect="1" noMove="1" noResize="1" noEditPoints="1" noAdjustHandles="1" noChangeArrowheads="1" noChangeShapeType="1" noTextEdit="1"/>
              </p:cNvSpPr>
              <p:nvPr/>
            </p:nvSpPr>
            <p:spPr>
              <a:xfrm>
                <a:off x="5074768" y="3498523"/>
                <a:ext cx="607859" cy="861774"/>
              </a:xfrm>
              <a:prstGeom prst="rect">
                <a:avLst/>
              </a:prstGeom>
              <a:blipFill>
                <a:blip r:embed="rId14"/>
                <a:stretch>
                  <a:fillRect/>
                </a:stretch>
              </a:blipFill>
            </p:spPr>
            <p:txBody>
              <a:bodyPr/>
              <a:lstStyle/>
              <a:p>
                <a:r>
                  <a:rPr lang="en-US">
                    <a:noFill/>
                  </a:rPr>
                  <a:t> </a:t>
                </a:r>
              </a:p>
            </p:txBody>
          </p:sp>
        </mc:Fallback>
      </mc:AlternateContent>
      <p:sp>
        <p:nvSpPr>
          <p:cNvPr id="12" name="TextBox 11"/>
          <p:cNvSpPr txBox="1"/>
          <p:nvPr/>
        </p:nvSpPr>
        <p:spPr>
          <a:xfrm>
            <a:off x="4944531" y="4633207"/>
            <a:ext cx="901914" cy="307777"/>
          </a:xfrm>
          <a:prstGeom prst="rect">
            <a:avLst/>
          </a:prstGeom>
          <a:noFill/>
        </p:spPr>
        <p:txBody>
          <a:bodyPr wrap="none" rtlCol="0">
            <a:spAutoFit/>
          </a:bodyPr>
          <a:lstStyle/>
          <a:p>
            <a:r>
              <a:rPr lang="en-US" sz="1400" dirty="0" err="1">
                <a:latin typeface="DINPro" pitchFamily="34" charset="0"/>
              </a:rPr>
              <a:t>zonotope</a:t>
            </a:r>
            <a:endParaRPr lang="en-US" sz="1400" dirty="0">
              <a:latin typeface="DINPro" pitchFamily="34" charset="0"/>
            </a:endParaRPr>
          </a:p>
        </p:txBody>
      </p:sp>
      <mc:AlternateContent xmlns:mc="http://schemas.openxmlformats.org/markup-compatibility/2006" xmlns:a14="http://schemas.microsoft.com/office/drawing/2010/main">
        <mc:Choice Requires="a14">
          <p:sp>
            <p:nvSpPr>
              <p:cNvPr id="111" name="Rectangle 110"/>
              <p:cNvSpPr/>
              <p:nvPr/>
            </p:nvSpPr>
            <p:spPr>
              <a:xfrm>
                <a:off x="6563559" y="4042122"/>
                <a:ext cx="34406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𝛾</m:t>
                      </m:r>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6563559" y="4042122"/>
                <a:ext cx="344069" cy="338554"/>
              </a:xfrm>
              <a:prstGeom prst="rect">
                <a:avLst/>
              </a:prstGeom>
              <a:blipFill>
                <a:blip r:embed="rId15"/>
                <a:stretch>
                  <a:fillRect/>
                </a:stretch>
              </a:blipFill>
            </p:spPr>
            <p:txBody>
              <a:bodyPr/>
              <a:lstStyle/>
              <a:p>
                <a:r>
                  <a:rPr lang="en-US">
                    <a:noFill/>
                  </a:rPr>
                  <a:t> </a:t>
                </a:r>
              </a:p>
            </p:txBody>
          </p:sp>
        </mc:Fallback>
      </mc:AlternateContent>
      <p:sp>
        <p:nvSpPr>
          <p:cNvPr id="112" name="TextBox 111"/>
          <p:cNvSpPr txBox="1"/>
          <p:nvPr/>
        </p:nvSpPr>
        <p:spPr>
          <a:xfrm>
            <a:off x="5683568" y="4085142"/>
            <a:ext cx="904415" cy="292388"/>
          </a:xfrm>
          <a:prstGeom prst="rect">
            <a:avLst/>
          </a:prstGeom>
          <a:noFill/>
        </p:spPr>
        <p:txBody>
          <a:bodyPr wrap="none" rtlCol="0">
            <a:spAutoFit/>
          </a:bodyPr>
          <a:lstStyle/>
          <a:p>
            <a:r>
              <a:rPr lang="en-US" sz="1300" dirty="0">
                <a:latin typeface="DINPro" pitchFamily="34" charset="0"/>
              </a:rPr>
              <a:t>Concretize</a:t>
            </a:r>
          </a:p>
        </p:txBody>
      </p:sp>
      <p:sp>
        <p:nvSpPr>
          <p:cNvPr id="113" name="TextBox 112"/>
          <p:cNvSpPr txBox="1"/>
          <p:nvPr/>
        </p:nvSpPr>
        <p:spPr>
          <a:xfrm>
            <a:off x="6879438" y="2429603"/>
            <a:ext cx="630987" cy="400110"/>
          </a:xfrm>
          <a:prstGeom prst="rect">
            <a:avLst/>
          </a:prstGeom>
          <a:noFill/>
        </p:spPr>
        <p:txBody>
          <a:bodyPr wrap="square" rtlCol="0">
            <a:spAutoFit/>
          </a:bodyPr>
          <a:lstStyle/>
          <a:p>
            <a:r>
              <a:rPr lang="en-US" sz="1000" dirty="0">
                <a:latin typeface="DINPro" pitchFamily="34" charset="0"/>
              </a:rPr>
              <a:t>target label</a:t>
            </a:r>
          </a:p>
        </p:txBody>
      </p:sp>
      <mc:AlternateContent xmlns:mc="http://schemas.openxmlformats.org/markup-compatibility/2006" xmlns:a14="http://schemas.microsoft.com/office/drawing/2010/main">
        <mc:Choice Requires="a14">
          <p:sp>
            <p:nvSpPr>
              <p:cNvPr id="115" name="Rectangle 114"/>
              <p:cNvSpPr/>
              <p:nvPr/>
            </p:nvSpPr>
            <p:spPr>
              <a:xfrm>
                <a:off x="1979835" y="3935580"/>
                <a:ext cx="32637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𝑥</m:t>
                      </m:r>
                    </m:oMath>
                  </m:oMathPara>
                </a14:m>
                <a:endParaRPr lang="en-US" sz="1400" dirty="0"/>
              </a:p>
            </p:txBody>
          </p:sp>
        </mc:Choice>
        <mc:Fallback xmlns="">
          <p:sp>
            <p:nvSpPr>
              <p:cNvPr id="115" name="Rectangle 114"/>
              <p:cNvSpPr>
                <a:spLocks noRot="1" noChangeAspect="1" noMove="1" noResize="1" noEditPoints="1" noAdjustHandles="1" noChangeArrowheads="1" noChangeShapeType="1" noTextEdit="1"/>
              </p:cNvSpPr>
              <p:nvPr/>
            </p:nvSpPr>
            <p:spPr>
              <a:xfrm>
                <a:off x="1979835" y="3935580"/>
                <a:ext cx="32637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CA054F97-0C35-4AD0-9949-261B9EB8BBBB}"/>
                  </a:ext>
                </a:extLst>
              </p:cNvPr>
              <p:cNvSpPr txBox="1"/>
              <p:nvPr/>
            </p:nvSpPr>
            <p:spPr>
              <a:xfrm>
                <a:off x="3802892" y="3877200"/>
                <a:ext cx="1231173" cy="492443"/>
              </a:xfrm>
              <a:prstGeom prst="rect">
                <a:avLst/>
              </a:prstGeom>
              <a:noFill/>
            </p:spPr>
            <p:txBody>
              <a:bodyPr wrap="square" rtlCol="0">
                <a:spAutoFit/>
              </a:bodyPr>
              <a:lstStyle/>
              <a:p>
                <a:r>
                  <a:rPr lang="en-US" sz="1300" dirty="0">
                    <a:latin typeface="DINPro" pitchFamily="34" charset="0"/>
                  </a:rPr>
                  <a:t>Bound </a:t>
                </a:r>
                <a14:m>
                  <m:oMath xmlns:m="http://schemas.openxmlformats.org/officeDocument/2006/math">
                    <m:sSup>
                      <m:sSupPr>
                        <m:ctrlPr>
                          <a:rPr lang="en-US" sz="1300" b="0" i="1" smtClean="0">
                            <a:latin typeface="Cambria Math" panose="02040503050406030204" pitchFamily="18" charset="0"/>
                          </a:rPr>
                        </m:ctrlPr>
                      </m:sSupPr>
                      <m:e>
                        <m:r>
                          <a:rPr lang="en-US" sz="1300" b="0" i="1" smtClean="0">
                            <a:latin typeface="Cambria Math" panose="02040503050406030204" pitchFamily="18" charset="0"/>
                          </a:rPr>
                          <m:t>𝑓</m:t>
                        </m:r>
                      </m:e>
                      <m:sup>
                        <m:r>
                          <a:rPr lang="en-US" sz="1300" b="0" i="1" smtClean="0">
                            <a:latin typeface="Cambria Math" panose="02040503050406030204" pitchFamily="18" charset="0"/>
                          </a:rPr>
                          <m:t>#</m:t>
                        </m:r>
                      </m:sup>
                    </m:sSup>
                  </m:oMath>
                </a14:m>
                <a:r>
                  <a:rPr lang="en-US" sz="1300" dirty="0">
                    <a:latin typeface="DINPro" pitchFamily="34" charset="0"/>
                  </a:rPr>
                  <a:t> propagation</a:t>
                </a:r>
              </a:p>
            </p:txBody>
          </p:sp>
        </mc:Choice>
        <mc:Fallback xmlns="">
          <p:sp>
            <p:nvSpPr>
              <p:cNvPr id="114" name="TextBox 113">
                <a:extLst>
                  <a:ext uri="{FF2B5EF4-FFF2-40B4-BE49-F238E27FC236}">
                    <a16:creationId xmlns:a16="http://schemas.microsoft.com/office/drawing/2014/main" id="{CA054F97-0C35-4AD0-9949-261B9EB8BBBB}"/>
                  </a:ext>
                </a:extLst>
              </p:cNvPr>
              <p:cNvSpPr txBox="1">
                <a:spLocks noRot="1" noChangeAspect="1" noMove="1" noResize="1" noEditPoints="1" noAdjustHandles="1" noChangeArrowheads="1" noChangeShapeType="1" noTextEdit="1"/>
              </p:cNvSpPr>
              <p:nvPr/>
            </p:nvSpPr>
            <p:spPr>
              <a:xfrm>
                <a:off x="3802892" y="3877200"/>
                <a:ext cx="1231173" cy="492443"/>
              </a:xfrm>
              <a:prstGeom prst="rect">
                <a:avLst/>
              </a:prstGeom>
              <a:blipFill>
                <a:blip r:embed="rId8"/>
                <a:stretch>
                  <a:fillRect l="-990" b="-9877"/>
                </a:stretch>
              </a:blipFill>
            </p:spPr>
            <p:txBody>
              <a:bodyPr/>
              <a:lstStyle/>
              <a:p>
                <a:r>
                  <a:rPr lang="en-US">
                    <a:noFill/>
                  </a:rPr>
                  <a:t> </a:t>
                </a:r>
              </a:p>
            </p:txBody>
          </p:sp>
        </mc:Fallback>
      </mc:AlternateContent>
      <p:sp>
        <p:nvSpPr>
          <p:cNvPr id="116" name="Hexagon 115">
            <a:extLst>
              <a:ext uri="{FF2B5EF4-FFF2-40B4-BE49-F238E27FC236}">
                <a16:creationId xmlns:a16="http://schemas.microsoft.com/office/drawing/2014/main" id="{7B25551D-A953-433F-B43A-09747F5A179B}"/>
              </a:ext>
            </a:extLst>
          </p:cNvPr>
          <p:cNvSpPr/>
          <p:nvPr/>
        </p:nvSpPr>
        <p:spPr>
          <a:xfrm>
            <a:off x="5107246" y="4262539"/>
            <a:ext cx="564877" cy="4273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0ADE91B-C060-45AA-AAF6-A80BD554523D}"/>
              </a:ext>
            </a:extLst>
          </p:cNvPr>
          <p:cNvSpPr>
            <a:spLocks noGrp="1"/>
          </p:cNvSpPr>
          <p:nvPr>
            <p:ph type="sldNum" sz="quarter" idx="12"/>
          </p:nvPr>
        </p:nvSpPr>
        <p:spPr/>
        <p:txBody>
          <a:bodyPr/>
          <a:lstStyle/>
          <a:p>
            <a:fld id="{B7FA3308-637C-934F-BF90-F671B30DAEBF}" type="slidenum">
              <a:rPr lang="en-US" smtClean="0"/>
              <a:t>21</a:t>
            </a:fld>
            <a:endParaRPr lang="en-US"/>
          </a:p>
        </p:txBody>
      </p:sp>
    </p:spTree>
    <p:extLst>
      <p:ext uri="{BB962C8B-B14F-4D97-AF65-F5344CB8AC3E}">
        <p14:creationId xmlns:p14="http://schemas.microsoft.com/office/powerpoint/2010/main" val="123678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p:cNvSpPr/>
          <p:nvPr/>
        </p:nvSpPr>
        <p:spPr>
          <a:xfrm>
            <a:off x="6423675" y="1603083"/>
            <a:ext cx="2913491" cy="1657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32960" y="-1371"/>
            <a:ext cx="8715274" cy="1143000"/>
          </a:xfrm>
        </p:spPr>
        <p:txBody>
          <a:bodyPr>
            <a:normAutofit/>
          </a:bodyPr>
          <a:lstStyle/>
          <a:p>
            <a:r>
              <a:rPr lang="en-US" dirty="0"/>
              <a:t>Provable defenses in the abstract</a:t>
            </a:r>
          </a:p>
        </p:txBody>
      </p:sp>
      <mc:AlternateContent xmlns:mc="http://schemas.openxmlformats.org/markup-compatibility/2006" xmlns:a14="http://schemas.microsoft.com/office/drawing/2010/main">
        <mc:Choice Requires="a14">
          <p:sp>
            <p:nvSpPr>
              <p:cNvPr id="5" name="Rectangle 4"/>
              <p:cNvSpPr/>
              <p:nvPr/>
            </p:nvSpPr>
            <p:spPr>
              <a:xfrm>
                <a:off x="2070678" y="1199906"/>
                <a:ext cx="3924638" cy="1092607"/>
              </a:xfrm>
              <a:prstGeom prst="rect">
                <a:avLst/>
              </a:prstGeom>
              <a:noFill/>
              <a:ln>
                <a:noFill/>
              </a:ln>
            </p:spPr>
            <p:txBody>
              <a:bodyPr wrap="square">
                <a:spAutoFit/>
              </a:bodyPr>
              <a:lstStyle/>
              <a:p>
                <a:pPr marL="108000"/>
                <a:endParaRPr lang="en-US" sz="2000" i="1" dirty="0">
                  <a:latin typeface="DINPro" pitchFamily="34" charset="0"/>
                </a:endParaRPr>
              </a:p>
              <a:p>
                <a:pPr marL="108000"/>
                <a14:m>
                  <m:oMathPara xmlns:m="http://schemas.openxmlformats.org/officeDocument/2006/math">
                    <m:oMathParaPr>
                      <m:jc m:val="centerGroup"/>
                    </m:oMathParaPr>
                    <m:oMath xmlns:m="http://schemas.openxmlformats.org/officeDocument/2006/math">
                      <m:r>
                        <a:rPr lang="en-US" sz="2500" b="1">
                          <a:latin typeface="Cambria Math"/>
                        </a:rPr>
                        <m:t>   </m:t>
                      </m:r>
                      <m:r>
                        <a:rPr lang="en-US" sz="2500" b="1">
                          <a:latin typeface="Cambria Math"/>
                        </a:rPr>
                        <m:t>𝐦𝐚𝐱</m:t>
                      </m:r>
                      <m:r>
                        <a:rPr lang="en-US" sz="2500" i="1">
                          <a:latin typeface="Cambria Math"/>
                        </a:rPr>
                        <m:t>                </m:t>
                      </m:r>
                      <m:r>
                        <a:rPr lang="en-US" sz="2500" i="1">
                          <a:latin typeface="Cambria Math"/>
                        </a:rPr>
                        <m:t>𝐿</m:t>
                      </m:r>
                      <m:d>
                        <m:dPr>
                          <m:ctrlPr>
                            <a:rPr lang="en-US" sz="2500" i="1">
                              <a:latin typeface="Cambria Math" panose="02040503050406030204" pitchFamily="18" charset="0"/>
                            </a:rPr>
                          </m:ctrlPr>
                        </m:dPr>
                        <m:e>
                          <m:r>
                            <a:rPr lang="en-US" sz="2500" i="1">
                              <a:latin typeface="Cambria Math"/>
                            </a:rPr>
                            <m:t>𝜃</m:t>
                          </m:r>
                          <m:r>
                            <a:rPr lang="en-US" sz="2500" i="1">
                              <a:latin typeface="Cambria Math"/>
                            </a:rPr>
                            <m:t>, </m:t>
                          </m:r>
                          <m:r>
                            <a:rPr lang="en-US" sz="2500" i="1">
                              <a:latin typeface="Cambria Math"/>
                            </a:rPr>
                            <m:t>𝑧</m:t>
                          </m:r>
                          <m:r>
                            <a:rPr lang="en-US" sz="2500" i="1">
                              <a:latin typeface="Cambria Math"/>
                            </a:rPr>
                            <m:t>, </m:t>
                          </m:r>
                          <m:r>
                            <a:rPr lang="en-US" sz="2500" i="1">
                              <a:latin typeface="Cambria Math"/>
                            </a:rPr>
                            <m:t>𝑦</m:t>
                          </m:r>
                        </m:e>
                      </m:d>
                    </m:oMath>
                  </m:oMathPara>
                </a14:m>
                <a:endParaRPr lang="en-US" sz="2500" dirty="0">
                  <a:latin typeface="DINPro" pitchFamily="34" charset="0"/>
                </a:endParaRPr>
              </a:p>
              <a:p>
                <a:pPr marL="108000"/>
                <a:endParaRPr lang="en-US" sz="2000" dirty="0">
                  <a:latin typeface="DINPro"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070678" y="1199906"/>
                <a:ext cx="3924638" cy="1092607"/>
              </a:xfrm>
              <a:prstGeom prst="rect">
                <a:avLst/>
              </a:prstGeom>
              <a:blipFill>
                <a:blip r:embed="rId2"/>
                <a:stretch>
                  <a:fillRect/>
                </a:stretch>
              </a:blipFill>
              <a:ln>
                <a:noFill/>
              </a:ln>
            </p:spPr>
            <p:txBody>
              <a:bodyPr/>
              <a:lstStyle/>
              <a:p>
                <a:r>
                  <a:rPr lang="en-US">
                    <a:noFill/>
                  </a:rPr>
                  <a:t> </a:t>
                </a:r>
              </a:p>
            </p:txBody>
          </p:sp>
        </mc:Fallback>
      </mc:AlternateContent>
      <p:sp>
        <p:nvSpPr>
          <p:cNvPr id="18" name="Right Arrow 17"/>
          <p:cNvSpPr/>
          <p:nvPr/>
        </p:nvSpPr>
        <p:spPr>
          <a:xfrm>
            <a:off x="3752011" y="4374429"/>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389" y="3771518"/>
            <a:ext cx="2260212" cy="111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83" name="TextBox 182"/>
              <p:cNvSpPr txBox="1"/>
              <p:nvPr/>
            </p:nvSpPr>
            <p:spPr>
              <a:xfrm>
                <a:off x="6300459" y="1865391"/>
                <a:ext cx="3149712" cy="428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𝐿</m:t>
                      </m:r>
                      <m:r>
                        <a:rPr lang="en-US" sz="2000" i="1">
                          <a:latin typeface="Cambria Math"/>
                        </a:rPr>
                        <m:t>(</m:t>
                      </m:r>
                      <m:r>
                        <a:rPr lang="en-US" sz="2000" b="1" i="1">
                          <a:latin typeface="Cambria Math"/>
                        </a:rPr>
                        <m:t>𝒛</m:t>
                      </m:r>
                      <m:r>
                        <a:rPr lang="en-US" sz="2000" i="1">
                          <a:latin typeface="Cambria Math"/>
                        </a:rPr>
                        <m:t>,</m:t>
                      </m:r>
                      <m:r>
                        <a:rPr lang="en-US" sz="2000" i="1">
                          <a:latin typeface="Cambria Math"/>
                        </a:rPr>
                        <m:t>𝑦</m:t>
                      </m:r>
                      <m:r>
                        <a:rPr lang="en-US" sz="2000" i="1">
                          <a:latin typeface="Cambria Math"/>
                        </a:rPr>
                        <m:t>)</m:t>
                      </m:r>
                      <m:r>
                        <a:rPr lang="en-US" sz="2000">
                          <a:latin typeface="Cambria Math"/>
                        </a:rPr>
                        <m:t>=</m:t>
                      </m:r>
                      <m:r>
                        <a:rPr lang="en-US" sz="2000" b="1">
                          <a:latin typeface="Cambria Math"/>
                        </a:rPr>
                        <m:t>𝐦𝐚𝐱</m:t>
                      </m:r>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q</m:t>
                          </m:r>
                        </m:sub>
                      </m:sSub>
                      <m:r>
                        <a:rPr lang="en-US" sz="2000">
                          <a:latin typeface="Cambria Math"/>
                        </a:rPr>
                        <m:t> −</m:t>
                      </m:r>
                      <m:sSub>
                        <m:sSubPr>
                          <m:ctrlPr>
                            <a:rPr lang="en-US" sz="2000" i="1">
                              <a:latin typeface="Cambria Math" panose="02040503050406030204" pitchFamily="18" charset="0"/>
                            </a:rPr>
                          </m:ctrlPr>
                        </m:sSubPr>
                        <m:e>
                          <m:r>
                            <m:rPr>
                              <m:sty m:val="p"/>
                            </m:rPr>
                            <a:rPr lang="en-US" sz="2000">
                              <a:latin typeface="Cambria Math"/>
                            </a:rPr>
                            <m:t>z</m:t>
                          </m:r>
                        </m:e>
                        <m:sub>
                          <m:r>
                            <m:rPr>
                              <m:sty m:val="p"/>
                            </m:rPr>
                            <a:rPr lang="en-US" sz="2000">
                              <a:latin typeface="Cambria Math"/>
                            </a:rPr>
                            <m:t>y</m:t>
                          </m:r>
                        </m:sub>
                      </m:sSub>
                      <m:r>
                        <a:rPr lang="en-US" sz="2000">
                          <a:latin typeface="Cambria Math"/>
                        </a:rPr>
                        <m:t>)</m:t>
                      </m:r>
                    </m:oMath>
                  </m:oMathPara>
                </a14:m>
                <a:endParaRPr lang="en-US" sz="2000" dirty="0">
                  <a:latin typeface="DINPro"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6300459" y="1865391"/>
                <a:ext cx="3149712" cy="42832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Rectangle 183"/>
              <p:cNvSpPr/>
              <p:nvPr/>
            </p:nvSpPr>
            <p:spPr>
              <a:xfrm>
                <a:off x="7510424" y="2137215"/>
                <a:ext cx="631134"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300">
                          <a:latin typeface="Cambria Math"/>
                        </a:rPr>
                        <m:t>q</m:t>
                      </m:r>
                      <m:r>
                        <a:rPr lang="en-US" sz="1300" i="1">
                          <a:latin typeface="Cambria Math"/>
                        </a:rPr>
                        <m:t>≠</m:t>
                      </m:r>
                      <m:r>
                        <a:rPr lang="en-US" sz="1300" i="1">
                          <a:latin typeface="Cambria Math"/>
                        </a:rPr>
                        <m:t>𝑦</m:t>
                      </m:r>
                    </m:oMath>
                  </m:oMathPara>
                </a14:m>
                <a:endParaRPr lang="en-US" sz="1300" dirty="0">
                  <a:latin typeface="DINPro" pitchFamily="34" charset="0"/>
                </a:endParaRPr>
              </a:p>
            </p:txBody>
          </p:sp>
        </mc:Choice>
        <mc:Fallback xmlns="">
          <p:sp>
            <p:nvSpPr>
              <p:cNvPr id="184" name="Rectangle 183"/>
              <p:cNvSpPr>
                <a:spLocks noRot="1" noChangeAspect="1" noMove="1" noResize="1" noEditPoints="1" noAdjustHandles="1" noChangeArrowheads="1" noChangeShapeType="1" noTextEdit="1"/>
              </p:cNvSpPr>
              <p:nvPr/>
            </p:nvSpPr>
            <p:spPr>
              <a:xfrm>
                <a:off x="7510424" y="2137215"/>
                <a:ext cx="631134" cy="2923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p:cNvSpPr txBox="1"/>
              <p:nvPr/>
            </p:nvSpPr>
            <p:spPr>
              <a:xfrm>
                <a:off x="6460629" y="1556049"/>
                <a:ext cx="1702654" cy="307777"/>
              </a:xfrm>
              <a:prstGeom prst="rect">
                <a:avLst/>
              </a:prstGeom>
              <a:noFill/>
            </p:spPr>
            <p:txBody>
              <a:bodyPr wrap="square" rtlCol="0">
                <a:spAutoFit/>
              </a:bodyPr>
              <a:lstStyle/>
              <a:p>
                <a:r>
                  <a:rPr lang="en-US" sz="1400" dirty="0">
                    <a:latin typeface="DINPro" pitchFamily="34" charset="0"/>
                  </a:rPr>
                  <a:t>Lets define </a:t>
                </a:r>
                <a14:m>
                  <m:oMath xmlns:m="http://schemas.openxmlformats.org/officeDocument/2006/math">
                    <m:r>
                      <a:rPr lang="en-US" sz="1400" i="1">
                        <a:latin typeface="Cambria Math"/>
                      </a:rPr>
                      <m:t>𝐿</m:t>
                    </m:r>
                  </m:oMath>
                </a14:m>
                <a:r>
                  <a:rPr lang="en-US" sz="1400" dirty="0">
                    <a:latin typeface="DINPro" pitchFamily="34" charset="0"/>
                  </a:rPr>
                  <a:t> to be:</a:t>
                </a:r>
              </a:p>
            </p:txBody>
          </p:sp>
        </mc:Choice>
        <mc:Fallback xmlns="">
          <p:sp>
            <p:nvSpPr>
              <p:cNvPr id="185" name="TextBox 184"/>
              <p:cNvSpPr txBox="1">
                <a:spLocks noRot="1" noChangeAspect="1" noMove="1" noResize="1" noEditPoints="1" noAdjustHandles="1" noChangeArrowheads="1" noChangeShapeType="1" noTextEdit="1"/>
              </p:cNvSpPr>
              <p:nvPr/>
            </p:nvSpPr>
            <p:spPr>
              <a:xfrm>
                <a:off x="6460629" y="1556049"/>
                <a:ext cx="1702654" cy="307777"/>
              </a:xfrm>
              <a:prstGeom prst="rect">
                <a:avLst/>
              </a:prstGeom>
              <a:blipFill>
                <a:blip r:embed="rId6"/>
                <a:stretch>
                  <a:fillRect l="-1075" t="-1961" b="-19608"/>
                </a:stretch>
              </a:blipFill>
            </p:spPr>
            <p:txBody>
              <a:bodyPr/>
              <a:lstStyle/>
              <a:p>
                <a:r>
                  <a:rPr lang="en-US">
                    <a:noFill/>
                  </a:rPr>
                  <a:t> </a:t>
                </a:r>
              </a:p>
            </p:txBody>
          </p:sp>
        </mc:Fallback>
      </mc:AlternateContent>
      <p:grpSp>
        <p:nvGrpSpPr>
          <p:cNvPr id="198" name="Group 197"/>
          <p:cNvGrpSpPr/>
          <p:nvPr/>
        </p:nvGrpSpPr>
        <p:grpSpPr>
          <a:xfrm>
            <a:off x="6772961" y="2462045"/>
            <a:ext cx="84731" cy="365107"/>
            <a:chOff x="5474415" y="2582285"/>
            <a:chExt cx="84731" cy="365107"/>
          </a:xfrm>
        </p:grpSpPr>
        <p:sp>
          <p:nvSpPr>
            <p:cNvPr id="188" name="Rectangle 187"/>
            <p:cNvSpPr/>
            <p:nvPr/>
          </p:nvSpPr>
          <p:spPr>
            <a:xfrm>
              <a:off x="5474415" y="2582285"/>
              <a:ext cx="84619" cy="365107"/>
            </a:xfrm>
            <a:prstGeom prst="rect">
              <a:avLst/>
            </a:prstGeom>
            <a:solidFill>
              <a:schemeClr val="bg2">
                <a:lumMod val="9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p:nvPr/>
          </p:nvCxnSpPr>
          <p:spPr>
            <a:xfrm>
              <a:off x="5479878" y="2611884"/>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79866" y="2650952"/>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79866" y="268663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479854" y="272570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479866" y="276479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479854" y="280386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479842" y="283902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79854" y="2878113"/>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479842" y="2917181"/>
              <a:ext cx="79268" cy="0"/>
            </a:xfrm>
            <a:prstGeom prst="line">
              <a:avLst/>
            </a:prstGeom>
            <a:ln w="31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a:xfrm flipH="1">
            <a:off x="6815271" y="2247316"/>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7057321" y="2247311"/>
            <a:ext cx="2787" cy="16187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6404287" y="2835337"/>
            <a:ext cx="635110" cy="400110"/>
          </a:xfrm>
          <a:prstGeom prst="rect">
            <a:avLst/>
          </a:prstGeom>
          <a:noFill/>
        </p:spPr>
        <p:txBody>
          <a:bodyPr wrap="none" rtlCol="0">
            <a:spAutoFit/>
          </a:bodyPr>
          <a:lstStyle/>
          <a:p>
            <a:r>
              <a:rPr lang="en-US" sz="1000" dirty="0">
                <a:latin typeface="DINPro" pitchFamily="34" charset="0"/>
              </a:rPr>
              <a:t>a vector </a:t>
            </a:r>
          </a:p>
          <a:p>
            <a:r>
              <a:rPr lang="en-US" sz="1000" dirty="0">
                <a:latin typeface="DINPro" pitchFamily="34" charset="0"/>
              </a:rPr>
              <a:t>of </a:t>
            </a:r>
            <a:r>
              <a:rPr lang="en-US" sz="1000" dirty="0" err="1">
                <a:latin typeface="DINPro" pitchFamily="34" charset="0"/>
              </a:rPr>
              <a:t>logits</a:t>
            </a:r>
            <a:endParaRPr lang="en-US" sz="1000" dirty="0">
              <a:latin typeface="DINPro" pitchFamily="34" charset="0"/>
            </a:endParaRPr>
          </a:p>
        </p:txBody>
      </p:sp>
      <p:sp>
        <p:nvSpPr>
          <p:cNvPr id="34" name="Right Arrow 33"/>
          <p:cNvSpPr/>
          <p:nvPr/>
        </p:nvSpPr>
        <p:spPr>
          <a:xfrm>
            <a:off x="5831515" y="4051281"/>
            <a:ext cx="1006456" cy="16590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Rectangle 34"/>
              <p:cNvSpPr/>
              <p:nvPr/>
            </p:nvSpPr>
            <p:spPr>
              <a:xfrm>
                <a:off x="5665266" y="3696462"/>
                <a:ext cx="1394997" cy="357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𝑦</m:t>
                          </m:r>
                        </m:sub>
                      </m:sSub>
                    </m:oMath>
                  </m:oMathPara>
                </a14:m>
                <a:endParaRPr lang="en-US" sz="1600" dirty="0"/>
              </a:p>
            </p:txBody>
          </p:sp>
        </mc:Choice>
        <mc:Fallback xmlns="">
          <p:sp>
            <p:nvSpPr>
              <p:cNvPr id="35" name="Rectangle 34"/>
              <p:cNvSpPr>
                <a:spLocks noRot="1" noChangeAspect="1" noMove="1" noResize="1" noEditPoints="1" noAdjustHandles="1" noChangeArrowheads="1" noChangeShapeType="1" noTextEdit="1"/>
              </p:cNvSpPr>
              <p:nvPr/>
            </p:nvSpPr>
            <p:spPr>
              <a:xfrm>
                <a:off x="5665266" y="3696462"/>
                <a:ext cx="1394997" cy="357983"/>
              </a:xfrm>
              <a:prstGeom prst="rect">
                <a:avLst/>
              </a:prstGeom>
              <a:blipFill>
                <a:blip r:embed="rId7"/>
                <a:stretch>
                  <a:fillRect b="-3390"/>
                </a:stretch>
              </a:blipFill>
            </p:spPr>
            <p:txBody>
              <a:bodyPr/>
              <a:lstStyle/>
              <a:p>
                <a:r>
                  <a:rPr lang="en-US">
                    <a:noFill/>
                  </a:rPr>
                  <a:t> </a:t>
                </a:r>
              </a:p>
            </p:txBody>
          </p:sp>
        </mc:Fallback>
      </mc:AlternateContent>
      <p:sp>
        <p:nvSpPr>
          <p:cNvPr id="39" name="Right Arrow 38"/>
          <p:cNvSpPr/>
          <p:nvPr/>
        </p:nvSpPr>
        <p:spPr>
          <a:xfrm>
            <a:off x="7748682" y="4051281"/>
            <a:ext cx="1217812" cy="16590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Rectangle 39"/>
              <p:cNvSpPr/>
              <p:nvPr/>
            </p:nvSpPr>
            <p:spPr>
              <a:xfrm>
                <a:off x="7650179" y="3757352"/>
                <a:ext cx="154273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max</m:t>
                          </m:r>
                          <m:r>
                            <a:rPr lang="en-US" sz="1600" i="1">
                              <a:latin typeface="Cambria Math" panose="02040503050406030204" pitchFamily="18" charset="0"/>
                            </a:rPr>
                            <m:t>⁡(</m:t>
                          </m:r>
                          <m:r>
                            <a:rPr lang="en-US" sz="1600" i="1">
                              <a:latin typeface="Cambria Math" panose="02040503050406030204" pitchFamily="18" charset="0"/>
                            </a:rPr>
                            <m:t>𝑏𝑜𝑥</m:t>
                          </m:r>
                          <m:r>
                            <a:rPr lang="en-US" sz="1600" i="1">
                              <a:latin typeface="Cambria Math" panose="02040503050406030204" pitchFamily="18" charset="0"/>
                            </a:rPr>
                            <m:t>(</m:t>
                          </m:r>
                          <m:r>
                            <a:rPr lang="en-US" sz="1600" i="1">
                              <a:latin typeface="Cambria Math" panose="02040503050406030204" pitchFamily="18" charset="0"/>
                            </a:rPr>
                            <m:t>𝑑</m:t>
                          </m:r>
                        </m:e>
                        <m:sub>
                          <m:r>
                            <a:rPr lang="en-US" sz="1600" i="1">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40" name="Rectangle 39"/>
              <p:cNvSpPr>
                <a:spLocks noRot="1" noChangeAspect="1" noMove="1" noResize="1" noEditPoints="1" noAdjustHandles="1" noChangeArrowheads="1" noChangeShapeType="1" noTextEdit="1"/>
              </p:cNvSpPr>
              <p:nvPr/>
            </p:nvSpPr>
            <p:spPr>
              <a:xfrm>
                <a:off x="7650179" y="3757352"/>
                <a:ext cx="1542730" cy="338554"/>
              </a:xfrm>
              <a:prstGeom prst="rect">
                <a:avLst/>
              </a:prstGeom>
              <a:blipFill>
                <a:blip r:embed="rId8"/>
                <a:stretch>
                  <a:fillRect b="-8929"/>
                </a:stretch>
              </a:blipFill>
            </p:spPr>
            <p:txBody>
              <a:bodyPr/>
              <a:lstStyle/>
              <a:p>
                <a:r>
                  <a:rPr lang="en-US">
                    <a:noFill/>
                  </a:rPr>
                  <a:t> </a:t>
                </a:r>
              </a:p>
            </p:txBody>
          </p:sp>
        </mc:Fallback>
      </mc:AlternateContent>
      <p:sp>
        <p:nvSpPr>
          <p:cNvPr id="2" name="Left Brace 1"/>
          <p:cNvSpPr/>
          <p:nvPr/>
        </p:nvSpPr>
        <p:spPr>
          <a:xfrm rot="5400000">
            <a:off x="8423544" y="3420401"/>
            <a:ext cx="193836" cy="604847"/>
          </a:xfrm>
          <a:prstGeom prst="leftBrace">
            <a:avLst>
              <a:gd name="adj1" fmla="val 23485"/>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795530" y="3321611"/>
            <a:ext cx="1148071"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e.g. [0.1, 0.3]</a:t>
            </a:r>
          </a:p>
        </p:txBody>
      </p:sp>
      <p:sp>
        <p:nvSpPr>
          <p:cNvPr id="43" name="TextBox 42"/>
          <p:cNvSpPr txBox="1"/>
          <p:nvPr/>
        </p:nvSpPr>
        <p:spPr>
          <a:xfrm>
            <a:off x="8995668" y="3956753"/>
            <a:ext cx="540533"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   0.3</a:t>
            </a:r>
          </a:p>
        </p:txBody>
      </p:sp>
      <p:sp>
        <p:nvSpPr>
          <p:cNvPr id="44" name="Right Arrow 43"/>
          <p:cNvSpPr/>
          <p:nvPr/>
        </p:nvSpPr>
        <p:spPr>
          <a:xfrm>
            <a:off x="5847068" y="5159917"/>
            <a:ext cx="1006456" cy="16590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Rectangle 44"/>
              <p:cNvSpPr/>
              <p:nvPr/>
            </p:nvSpPr>
            <p:spPr>
              <a:xfrm>
                <a:off x="5680818" y="4792658"/>
                <a:ext cx="1342034" cy="357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9</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9</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𝑦</m:t>
                          </m:r>
                        </m:sub>
                      </m:sSub>
                    </m:oMath>
                  </m:oMathPara>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5680818" y="4792658"/>
                <a:ext cx="1342034" cy="357983"/>
              </a:xfrm>
              <a:prstGeom prst="rect">
                <a:avLst/>
              </a:prstGeom>
              <a:blipFill>
                <a:blip r:embed="rId9"/>
                <a:stretch>
                  <a:fillRect b="-3390"/>
                </a:stretch>
              </a:blipFill>
            </p:spPr>
            <p:txBody>
              <a:bodyPr/>
              <a:lstStyle/>
              <a:p>
                <a:r>
                  <a:rPr lang="en-US">
                    <a:noFill/>
                  </a:rPr>
                  <a:t> </a:t>
                </a:r>
              </a:p>
            </p:txBody>
          </p:sp>
        </mc:Fallback>
      </mc:AlternateContent>
      <p:sp>
        <p:nvSpPr>
          <p:cNvPr id="47" name="Right Arrow 46"/>
          <p:cNvSpPr/>
          <p:nvPr/>
        </p:nvSpPr>
        <p:spPr>
          <a:xfrm>
            <a:off x="7764235" y="5159917"/>
            <a:ext cx="1217812" cy="16590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Rectangle 48"/>
              <p:cNvSpPr/>
              <p:nvPr/>
            </p:nvSpPr>
            <p:spPr>
              <a:xfrm>
                <a:off x="7665732" y="4865988"/>
                <a:ext cx="154273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max</m:t>
                          </m:r>
                          <m:r>
                            <a:rPr lang="en-US" sz="1600" i="1">
                              <a:latin typeface="Cambria Math" panose="02040503050406030204" pitchFamily="18" charset="0"/>
                            </a:rPr>
                            <m:t>⁡(</m:t>
                          </m:r>
                          <m:r>
                            <a:rPr lang="en-US" sz="1600" i="1">
                              <a:latin typeface="Cambria Math" panose="02040503050406030204" pitchFamily="18" charset="0"/>
                            </a:rPr>
                            <m:t>𝑏𝑜𝑥</m:t>
                          </m:r>
                          <m:r>
                            <a:rPr lang="en-US" sz="1600" i="1">
                              <a:latin typeface="Cambria Math" panose="02040503050406030204" pitchFamily="18" charset="0"/>
                            </a:rPr>
                            <m:t>(</m:t>
                          </m:r>
                          <m:r>
                            <a:rPr lang="en-US" sz="1600" i="1">
                              <a:latin typeface="Cambria Math" panose="02040503050406030204" pitchFamily="18" charset="0"/>
                            </a:rPr>
                            <m:t>𝑑</m:t>
                          </m:r>
                        </m:e>
                        <m:sub>
                          <m:r>
                            <a:rPr lang="en-US" sz="1600" i="1">
                              <a:latin typeface="Cambria Math" panose="02040503050406030204" pitchFamily="18" charset="0"/>
                            </a:rPr>
                            <m:t>9</m:t>
                          </m:r>
                        </m:sub>
                      </m:sSub>
                      <m:r>
                        <a:rPr lang="en-US" sz="1600" i="1">
                          <a:latin typeface="Cambria Math" panose="02040503050406030204" pitchFamily="18" charset="0"/>
                        </a:rPr>
                        <m:t>))</m:t>
                      </m:r>
                    </m:oMath>
                  </m:oMathPara>
                </a14:m>
                <a:endParaRPr lang="en-US" sz="1600" dirty="0"/>
              </a:p>
            </p:txBody>
          </p:sp>
        </mc:Choice>
        <mc:Fallback xmlns="">
          <p:sp>
            <p:nvSpPr>
              <p:cNvPr id="49" name="Rectangle 48"/>
              <p:cNvSpPr>
                <a:spLocks noRot="1" noChangeAspect="1" noMove="1" noResize="1" noEditPoints="1" noAdjustHandles="1" noChangeArrowheads="1" noChangeShapeType="1" noTextEdit="1"/>
              </p:cNvSpPr>
              <p:nvPr/>
            </p:nvSpPr>
            <p:spPr>
              <a:xfrm>
                <a:off x="7665732" y="4865988"/>
                <a:ext cx="1542730" cy="338554"/>
              </a:xfrm>
              <a:prstGeom prst="rect">
                <a:avLst/>
              </a:prstGeom>
              <a:blipFill>
                <a:blip r:embed="rId10"/>
                <a:stretch>
                  <a:fillRect b="-8929"/>
                </a:stretch>
              </a:blipFill>
            </p:spPr>
            <p:txBody>
              <a:bodyPr/>
              <a:lstStyle/>
              <a:p>
                <a:r>
                  <a:rPr lang="en-US">
                    <a:noFill/>
                  </a:rPr>
                  <a:t> </a:t>
                </a:r>
              </a:p>
            </p:txBody>
          </p:sp>
        </mc:Fallback>
      </mc:AlternateContent>
      <p:sp>
        <p:nvSpPr>
          <p:cNvPr id="50" name="Left Brace 49"/>
          <p:cNvSpPr/>
          <p:nvPr/>
        </p:nvSpPr>
        <p:spPr>
          <a:xfrm rot="5400000">
            <a:off x="8439097" y="4517748"/>
            <a:ext cx="193836" cy="604847"/>
          </a:xfrm>
          <a:prstGeom prst="leftBrace">
            <a:avLst>
              <a:gd name="adj1" fmla="val 23485"/>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7779980" y="4405365"/>
            <a:ext cx="1303562"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e.g. [-0.4, -0.1]</a:t>
            </a:r>
          </a:p>
        </p:txBody>
      </p:sp>
      <p:sp>
        <p:nvSpPr>
          <p:cNvPr id="52" name="TextBox 51"/>
          <p:cNvSpPr txBox="1"/>
          <p:nvPr/>
        </p:nvSpPr>
        <p:spPr>
          <a:xfrm>
            <a:off x="9011220" y="5065389"/>
            <a:ext cx="599844"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   -0.1</a:t>
            </a:r>
          </a:p>
        </p:txBody>
      </p:sp>
      <p:sp>
        <p:nvSpPr>
          <p:cNvPr id="53" name="Left Brace 52"/>
          <p:cNvSpPr/>
          <p:nvPr/>
        </p:nvSpPr>
        <p:spPr>
          <a:xfrm rot="10800000">
            <a:off x="9427615" y="3936115"/>
            <a:ext cx="335884" cy="1505393"/>
          </a:xfrm>
          <a:prstGeom prst="leftBrace">
            <a:avLst>
              <a:gd name="adj1" fmla="val 23485"/>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p:cNvSpPr txBox="1"/>
          <p:nvPr/>
        </p:nvSpPr>
        <p:spPr>
          <a:xfrm>
            <a:off x="6149629" y="4316580"/>
            <a:ext cx="396262" cy="430887"/>
          </a:xfrm>
          <a:prstGeom prst="rect">
            <a:avLst/>
          </a:prstGeom>
          <a:noFill/>
        </p:spPr>
        <p:txBody>
          <a:bodyPr wrap="none" rtlCol="0">
            <a:spAutoFit/>
          </a:bodyPr>
          <a:lstStyle/>
          <a:p>
            <a:r>
              <a:rPr lang="en-US" sz="2200" dirty="0"/>
              <a:t>...</a:t>
            </a:r>
          </a:p>
        </p:txBody>
      </p:sp>
      <p:sp>
        <p:nvSpPr>
          <p:cNvPr id="56" name="TextBox 55"/>
          <p:cNvSpPr txBox="1"/>
          <p:nvPr/>
        </p:nvSpPr>
        <p:spPr>
          <a:xfrm>
            <a:off x="9778709" y="4514906"/>
            <a:ext cx="540533"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   0.3</a:t>
            </a:r>
          </a:p>
        </p:txBody>
      </p:sp>
      <p:sp>
        <p:nvSpPr>
          <p:cNvPr id="58" name="TextBox 57"/>
          <p:cNvSpPr txBox="1"/>
          <p:nvPr/>
        </p:nvSpPr>
        <p:spPr>
          <a:xfrm>
            <a:off x="5394065" y="5758494"/>
            <a:ext cx="2133128" cy="1061829"/>
          </a:xfrm>
          <a:prstGeom prst="rect">
            <a:avLst/>
          </a:prstGeom>
          <a:solidFill>
            <a:schemeClr val="bg1">
              <a:lumMod val="95000"/>
            </a:schemeClr>
          </a:solidFill>
          <a:ln w="6350">
            <a:solidFill>
              <a:schemeClr val="bg1">
                <a:lumMod val="85000"/>
              </a:schemeClr>
            </a:solidFill>
          </a:ln>
        </p:spPr>
        <p:txBody>
          <a:bodyPr wrap="square" rtlCol="0">
            <a:spAutoFit/>
          </a:bodyPr>
          <a:lstStyle/>
          <a:p>
            <a:pPr algn="just">
              <a:lnSpc>
                <a:spcPct val="150000"/>
              </a:lnSpc>
            </a:pPr>
            <a:r>
              <a:rPr lang="en-US" sz="1400" dirty="0">
                <a:latin typeface="DINPro" pitchFamily="34" charset="0"/>
              </a:rPr>
              <a:t>Simply, an affine transform which is exact for </a:t>
            </a:r>
            <a:r>
              <a:rPr lang="en-US" sz="1400" dirty="0" err="1">
                <a:latin typeface="DINPro" pitchFamily="34" charset="0"/>
              </a:rPr>
              <a:t>zonotope</a:t>
            </a:r>
            <a:r>
              <a:rPr lang="en-US" sz="1400" dirty="0">
                <a:latin typeface="DINPro" pitchFamily="34" charset="0"/>
              </a:rPr>
              <a:t>.</a:t>
            </a:r>
          </a:p>
        </p:txBody>
      </p:sp>
      <p:cxnSp>
        <p:nvCxnSpPr>
          <p:cNvPr id="59" name="Straight Connector 58"/>
          <p:cNvCxnSpPr/>
          <p:nvPr/>
        </p:nvCxnSpPr>
        <p:spPr>
          <a:xfrm flipH="1">
            <a:off x="6460629" y="5324212"/>
            <a:ext cx="2984" cy="390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695748" y="5758494"/>
            <a:ext cx="2539483" cy="1061829"/>
          </a:xfrm>
          <a:prstGeom prst="rect">
            <a:avLst/>
          </a:prstGeom>
          <a:solidFill>
            <a:schemeClr val="bg1">
              <a:lumMod val="95000"/>
            </a:schemeClr>
          </a:solidFill>
          <a:ln w="6350">
            <a:solidFill>
              <a:schemeClr val="bg1">
                <a:lumMod val="85000"/>
              </a:schemeClr>
            </a:solidFill>
          </a:ln>
        </p:spPr>
        <p:txBody>
          <a:bodyPr wrap="square" rtlCol="0">
            <a:spAutoFit/>
          </a:bodyPr>
          <a:lstStyle/>
          <a:p>
            <a:pPr algn="just">
              <a:lnSpc>
                <a:spcPct val="150000"/>
              </a:lnSpc>
            </a:pPr>
            <a:r>
              <a:rPr lang="en-US" sz="1400" dirty="0">
                <a:latin typeface="DINPro" pitchFamily="34" charset="0"/>
              </a:rPr>
              <a:t>Plug in lower and upper bounds of epsilons into the expression to get the interval.</a:t>
            </a:r>
          </a:p>
        </p:txBody>
      </p:sp>
      <p:cxnSp>
        <p:nvCxnSpPr>
          <p:cNvPr id="61" name="Straight Connector 60"/>
          <p:cNvCxnSpPr/>
          <p:nvPr/>
        </p:nvCxnSpPr>
        <p:spPr>
          <a:xfrm flipH="1">
            <a:off x="8420408" y="5345029"/>
            <a:ext cx="2984" cy="390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074768" y="3498523"/>
                <a:ext cx="607859" cy="86177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1</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9</m:t>
                          </m:r>
                        </m:sub>
                      </m:sSub>
                      <m:r>
                        <a:rPr lang="en-US" sz="1000" i="1">
                          <a:latin typeface="Cambria Math" panose="02040503050406030204" pitchFamily="18" charset="0"/>
                        </a:rPr>
                        <m:t>=…</m:t>
                      </m:r>
                    </m:oMath>
                  </m:oMathPara>
                </a14:m>
                <a:endParaRPr lang="en-US" sz="1000" dirty="0"/>
              </a:p>
              <a:p>
                <a:pPr algn="ctr"/>
                <a:endParaRPr lang="en-US" sz="1000" dirty="0"/>
              </a:p>
            </p:txBody>
          </p:sp>
        </mc:Choice>
        <mc:Fallback xmlns="">
          <p:sp>
            <p:nvSpPr>
              <p:cNvPr id="9" name="Rectangle 8"/>
              <p:cNvSpPr>
                <a:spLocks noRot="1" noChangeAspect="1" noMove="1" noResize="1" noEditPoints="1" noAdjustHandles="1" noChangeArrowheads="1" noChangeShapeType="1" noTextEdit="1"/>
              </p:cNvSpPr>
              <p:nvPr/>
            </p:nvSpPr>
            <p:spPr>
              <a:xfrm>
                <a:off x="5074768" y="3498523"/>
                <a:ext cx="607859" cy="86177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7189938" y="3926629"/>
                <a:ext cx="625171" cy="16312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𝑧</m:t>
                          </m:r>
                        </m:e>
                        <m:sub>
                          <m:r>
                            <a:rPr lang="en-US" sz="1000" i="1">
                              <a:latin typeface="Cambria Math" panose="02040503050406030204" pitchFamily="18" charset="0"/>
                            </a:rPr>
                            <m:t>9</m:t>
                          </m:r>
                        </m:sub>
                      </m:sSub>
                      <m:r>
                        <a:rPr lang="en-US" sz="1000" i="1">
                          <a:latin typeface="Cambria Math" panose="02040503050406030204" pitchFamily="18" charset="0"/>
                        </a:rPr>
                        <m:t>=…</m:t>
                      </m:r>
                    </m:oMath>
                  </m:oMathPara>
                </a14:m>
                <a:endParaRPr lang="en-US" sz="1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0</m:t>
                          </m:r>
                        </m:sub>
                      </m:sSub>
                      <m:r>
                        <a:rPr lang="en-US" sz="1000" i="1">
                          <a:latin typeface="Cambria Math" panose="02040503050406030204" pitchFamily="18" charset="0"/>
                        </a:rPr>
                        <m:t>=…</m:t>
                      </m:r>
                    </m:oMath>
                  </m:oMathPara>
                </a14:m>
                <a:endParaRPr lang="en-US" sz="1000" dirty="0"/>
              </a:p>
              <a:p>
                <a:pPr algn="ctr"/>
                <a:r>
                  <a:rPr lang="en-US" sz="1000" dirty="0"/>
                  <a:t>…</a:t>
                </a:r>
              </a:p>
              <a:p>
                <a:pPr algn="ct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a:rPr>
                            <m:t>9</m:t>
                          </m:r>
                        </m:sub>
                      </m:sSub>
                      <m:r>
                        <a:rPr lang="en-US" sz="1000" i="1">
                          <a:latin typeface="Cambria Math" panose="02040503050406030204" pitchFamily="18" charset="0"/>
                        </a:rPr>
                        <m:t>=…</m:t>
                      </m:r>
                    </m:oMath>
                  </m:oMathPara>
                </a14:m>
                <a:endParaRPr lang="en-US" sz="1000" dirty="0"/>
              </a:p>
              <a:p>
                <a:pPr algn="ctr"/>
                <a:endParaRPr lang="en-US" sz="1000" dirty="0"/>
              </a:p>
              <a:p>
                <a:pPr algn="ctr"/>
                <a:endParaRPr lang="en-US" sz="1000" dirty="0"/>
              </a:p>
              <a:p>
                <a:pPr algn="ctr"/>
                <a:endParaRPr lang="en-US" sz="1000" dirty="0"/>
              </a:p>
              <a:p>
                <a:pPr algn="ctr"/>
                <a:endParaRPr lang="en-US" sz="1000" dirty="0"/>
              </a:p>
            </p:txBody>
          </p:sp>
        </mc:Choice>
        <mc:Fallback xmlns="">
          <p:sp>
            <p:nvSpPr>
              <p:cNvPr id="64" name="Rectangle 63"/>
              <p:cNvSpPr>
                <a:spLocks noRot="1" noChangeAspect="1" noMove="1" noResize="1" noEditPoints="1" noAdjustHandles="1" noChangeArrowheads="1" noChangeShapeType="1" noTextEdit="1"/>
              </p:cNvSpPr>
              <p:nvPr/>
            </p:nvSpPr>
            <p:spPr>
              <a:xfrm>
                <a:off x="7189938" y="3926629"/>
                <a:ext cx="625171" cy="163121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992476" y="4701361"/>
                <a:ext cx="571631"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𝜙</m:t>
                      </m:r>
                      <m:r>
                        <a:rPr lang="en-US" sz="1300" i="1">
                          <a:latin typeface="Cambria Math"/>
                        </a:rPr>
                        <m:t>(</m:t>
                      </m:r>
                      <m:r>
                        <a:rPr lang="en-US" sz="1300" i="1">
                          <a:latin typeface="Cambria Math"/>
                        </a:rPr>
                        <m:t>𝑥</m:t>
                      </m:r>
                      <m:r>
                        <a:rPr lang="en-US" sz="1300" i="1">
                          <a:latin typeface="Cambria Math"/>
                        </a:rPr>
                        <m:t>)</m:t>
                      </m:r>
                    </m:oMath>
                  </m:oMathPara>
                </a14:m>
                <a:endParaRPr lang="en-US" sz="1300" dirty="0"/>
              </a:p>
            </p:txBody>
          </p:sp>
        </mc:Choice>
        <mc:Fallback xmlns="">
          <p:sp>
            <p:nvSpPr>
              <p:cNvPr id="62" name="Rectangle 61"/>
              <p:cNvSpPr>
                <a:spLocks noRot="1" noChangeAspect="1" noMove="1" noResize="1" noEditPoints="1" noAdjustHandles="1" noChangeArrowheads="1" noChangeShapeType="1" noTextEdit="1"/>
              </p:cNvSpPr>
              <p:nvPr/>
            </p:nvSpPr>
            <p:spPr>
              <a:xfrm>
                <a:off x="2992476" y="4701361"/>
                <a:ext cx="571631" cy="292388"/>
              </a:xfrm>
              <a:prstGeom prst="rect">
                <a:avLst/>
              </a:prstGeom>
              <a:blipFill>
                <a:blip r:embed="rId1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143021" y="5291631"/>
                <a:ext cx="2338669" cy="492443"/>
              </a:xfrm>
              <a:prstGeom prst="rect">
                <a:avLst/>
              </a:prstGeom>
              <a:noFill/>
            </p:spPr>
            <p:txBody>
              <a:bodyPr wrap="square" rtlCol="0">
                <a:spAutoFit/>
              </a:bodyPr>
              <a:lstStyle/>
              <a:p>
                <a:pPr algn="just"/>
                <a14:m>
                  <m:oMath xmlns:m="http://schemas.openxmlformats.org/officeDocument/2006/math">
                    <m:r>
                      <a:rPr lang="en-US" sz="1300" b="0" i="1" smtClean="0">
                        <a:latin typeface="Cambria Math" panose="02040503050406030204" pitchFamily="18" charset="0"/>
                      </a:rPr>
                      <m:t>𝜙</m:t>
                    </m:r>
                    <m:d>
                      <m:dPr>
                        <m:ctrlPr>
                          <a:rPr lang="en-US" sz="1300" i="1">
                            <a:latin typeface="Cambria Math" panose="02040503050406030204" pitchFamily="18" charset="0"/>
                          </a:rPr>
                        </m:ctrlPr>
                      </m:dPr>
                      <m:e>
                        <m:r>
                          <a:rPr lang="en-US" sz="1300" i="1">
                            <a:latin typeface="Cambria Math"/>
                          </a:rPr>
                          <m:t>𝑥</m:t>
                        </m:r>
                      </m:e>
                    </m:d>
                  </m:oMath>
                </a14:m>
                <a:r>
                  <a:rPr lang="en-US" sz="1300" dirty="0">
                    <a:latin typeface="DINPro" pitchFamily="34" charset="0"/>
                  </a:rPr>
                  <a:t> region captures possible perturbations, e.g., </a:t>
                </a:r>
                <a:r>
                  <a:rPr lang="da-DK" sz="1300" dirty="0">
                    <a:latin typeface="DINPro" pitchFamily="34" charset="0"/>
                  </a:rPr>
                  <a:t>L</a:t>
                </a:r>
                <a14:m>
                  <m:oMath xmlns:m="http://schemas.openxmlformats.org/officeDocument/2006/math">
                    <m:r>
                      <a:rPr lang="en-US" sz="1300" i="1" baseline="-25000">
                        <a:latin typeface="Cambria Math"/>
                        <a:sym typeface="Math C"/>
                      </a:rPr>
                      <m:t>∞</m:t>
                    </m:r>
                    <m:r>
                      <m:rPr>
                        <m:nor/>
                      </m:rPr>
                      <a:rPr lang="en-US" sz="1300" baseline="-25000">
                        <a:latin typeface="DINPro" pitchFamily="34" charset="0"/>
                        <a:sym typeface="Math C"/>
                      </a:rPr>
                      <m:t> </m:t>
                    </m:r>
                  </m:oMath>
                </a14:m>
                <a:r>
                  <a:rPr lang="da-DK" sz="1300" dirty="0">
                    <a:latin typeface="DINPro" pitchFamily="34" charset="0"/>
                  </a:rPr>
                  <a:t>ball</a:t>
                </a:r>
                <a:endParaRPr lang="en-US" sz="1300" dirty="0">
                  <a:latin typeface="DINPro" pitchFamily="34"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143021" y="5291631"/>
                <a:ext cx="2338669" cy="492443"/>
              </a:xfrm>
              <a:prstGeom prst="rect">
                <a:avLst/>
              </a:prstGeom>
              <a:blipFill>
                <a:blip r:embed="rId14"/>
                <a:stretch>
                  <a:fillRect l="-522" t="-1235" r="-261" b="-9877"/>
                </a:stretch>
              </a:blipFill>
            </p:spPr>
            <p:txBody>
              <a:bodyPr/>
              <a:lstStyle/>
              <a:p>
                <a:r>
                  <a:rPr lang="en-US">
                    <a:noFill/>
                  </a:rPr>
                  <a:t> </a:t>
                </a:r>
              </a:p>
            </p:txBody>
          </p:sp>
        </mc:Fallback>
      </mc:AlternateContent>
      <p:cxnSp>
        <p:nvCxnSpPr>
          <p:cNvPr id="66" name="Straight Connector 65"/>
          <p:cNvCxnSpPr/>
          <p:nvPr/>
        </p:nvCxnSpPr>
        <p:spPr>
          <a:xfrm flipH="1">
            <a:off x="3248033" y="5018206"/>
            <a:ext cx="2983" cy="202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1652679" y="1942075"/>
                <a:ext cx="2026004" cy="392993"/>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2000" i="1" smtClean="0">
                          <a:latin typeface="Cambria Math"/>
                        </a:rPr>
                        <m:t>𝑧</m:t>
                      </m:r>
                      <m:r>
                        <a:rPr lang="en-US" sz="2000" i="1" smtClean="0">
                          <a:latin typeface="Cambria Math"/>
                        </a:rPr>
                        <m:t>∈</m:t>
                      </m:r>
                      <m:r>
                        <a:rPr lang="en-US" sz="2000" i="1" smtClean="0">
                          <a:latin typeface="Cambria Math"/>
                        </a:rPr>
                        <m:t>𝛾</m:t>
                      </m:r>
                      <m:r>
                        <a:rPr lang="en-US" sz="2000" i="1" smtClean="0">
                          <a:latin typeface="Cambria Math"/>
                        </a:rPr>
                        <m:t>(</m:t>
                      </m:r>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𝜙</m:t>
                          </m:r>
                          <m:r>
                            <a:rPr lang="en-US" sz="2000" i="1">
                              <a:latin typeface="Cambria Math"/>
                            </a:rPr>
                            <m:t>(</m:t>
                          </m:r>
                          <m:r>
                            <a:rPr lang="en-US" sz="2000" i="1">
                              <a:latin typeface="Cambria Math"/>
                            </a:rPr>
                            <m:t>𝑥</m:t>
                          </m:r>
                          <m:r>
                            <a:rPr lang="en-US" sz="2000" i="1">
                              <a:latin typeface="Cambria Math"/>
                            </a:rPr>
                            <m:t>)</m:t>
                          </m:r>
                        </m:e>
                      </m:d>
                      <m:r>
                        <a:rPr lang="en-US" sz="2000" i="1">
                          <a:latin typeface="Cambria Math"/>
                        </a:rPr>
                        <m:t>)</m:t>
                      </m:r>
                    </m:oMath>
                  </m:oMathPara>
                </a14:m>
                <a:endParaRPr lang="en-US" sz="2000" baseline="-25000" dirty="0">
                  <a:latin typeface="DINPro"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1652679" y="1942075"/>
                <a:ext cx="2026004" cy="392993"/>
              </a:xfrm>
              <a:prstGeom prst="rect">
                <a:avLst/>
              </a:prstGeom>
              <a:blipFill>
                <a:blip r:embed="rId15"/>
                <a:stretch>
                  <a:fillRect b="-18750"/>
                </a:stretch>
              </a:blipFill>
            </p:spPr>
            <p:txBody>
              <a:bodyPr/>
              <a:lstStyle/>
              <a:p>
                <a:r>
                  <a:rPr lang="en-US">
                    <a:noFill/>
                  </a:rPr>
                  <a:t> </a:t>
                </a:r>
              </a:p>
            </p:txBody>
          </p:sp>
        </mc:Fallback>
      </mc:AlternateContent>
      <p:sp>
        <p:nvSpPr>
          <p:cNvPr id="70" name="TextBox 69"/>
          <p:cNvSpPr txBox="1"/>
          <p:nvPr/>
        </p:nvSpPr>
        <p:spPr>
          <a:xfrm>
            <a:off x="4944531" y="4633207"/>
            <a:ext cx="901914" cy="307777"/>
          </a:xfrm>
          <a:prstGeom prst="rect">
            <a:avLst/>
          </a:prstGeom>
          <a:noFill/>
        </p:spPr>
        <p:txBody>
          <a:bodyPr wrap="none" rtlCol="0">
            <a:spAutoFit/>
          </a:bodyPr>
          <a:lstStyle/>
          <a:p>
            <a:r>
              <a:rPr lang="en-US" sz="1400" dirty="0" err="1">
                <a:latin typeface="DINPro" pitchFamily="34" charset="0"/>
              </a:rPr>
              <a:t>zonotope</a:t>
            </a:r>
            <a:endParaRPr lang="en-US" sz="1400" dirty="0">
              <a:latin typeface="DINPro" pitchFamily="34" charset="0"/>
            </a:endParaRPr>
          </a:p>
        </p:txBody>
      </p:sp>
      <p:sp>
        <p:nvSpPr>
          <p:cNvPr id="71" name="TextBox 70"/>
          <p:cNvSpPr txBox="1"/>
          <p:nvPr/>
        </p:nvSpPr>
        <p:spPr>
          <a:xfrm>
            <a:off x="6879438" y="2429603"/>
            <a:ext cx="630987" cy="400110"/>
          </a:xfrm>
          <a:prstGeom prst="rect">
            <a:avLst/>
          </a:prstGeom>
          <a:noFill/>
        </p:spPr>
        <p:txBody>
          <a:bodyPr wrap="square" rtlCol="0">
            <a:spAutoFit/>
          </a:bodyPr>
          <a:lstStyle/>
          <a:p>
            <a:r>
              <a:rPr lang="en-US" sz="1000" dirty="0">
                <a:latin typeface="DINPro" pitchFamily="34" charset="0"/>
              </a:rPr>
              <a:t>target label</a:t>
            </a:r>
          </a:p>
        </p:txBody>
      </p:sp>
      <mc:AlternateContent xmlns:mc="http://schemas.openxmlformats.org/markup-compatibility/2006" xmlns:a14="http://schemas.microsoft.com/office/drawing/2010/main">
        <mc:Choice Requires="a14">
          <p:sp>
            <p:nvSpPr>
              <p:cNvPr id="72" name="Rectangle 71"/>
              <p:cNvSpPr/>
              <p:nvPr/>
            </p:nvSpPr>
            <p:spPr>
              <a:xfrm>
                <a:off x="1979835" y="3935580"/>
                <a:ext cx="32637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𝑥</m:t>
                      </m:r>
                    </m:oMath>
                  </m:oMathPara>
                </a14:m>
                <a:endParaRPr lang="en-US" sz="1400" dirty="0"/>
              </a:p>
            </p:txBody>
          </p:sp>
        </mc:Choice>
        <mc:Fallback xmlns="">
          <p:sp>
            <p:nvSpPr>
              <p:cNvPr id="72" name="Rectangle 71"/>
              <p:cNvSpPr>
                <a:spLocks noRot="1" noChangeAspect="1" noMove="1" noResize="1" noEditPoints="1" noAdjustHandles="1" noChangeArrowheads="1" noChangeShapeType="1" noTextEdit="1"/>
              </p:cNvSpPr>
              <p:nvPr/>
            </p:nvSpPr>
            <p:spPr>
              <a:xfrm>
                <a:off x="1979835" y="3935580"/>
                <a:ext cx="326371" cy="307777"/>
              </a:xfrm>
              <a:prstGeom prst="rect">
                <a:avLst/>
              </a:prstGeom>
              <a:blipFill>
                <a:blip r:embed="rId17"/>
                <a:stretch>
                  <a:fillRect/>
                </a:stretch>
              </a:blipFill>
            </p:spPr>
            <p:txBody>
              <a:bodyPr/>
              <a:lstStyle/>
              <a:p>
                <a:r>
                  <a:rPr lang="en-US">
                    <a:noFill/>
                  </a:rPr>
                  <a:t> </a:t>
                </a:r>
              </a:p>
            </p:txBody>
          </p:sp>
        </mc:Fallback>
      </mc:AlternateContent>
      <p:sp>
        <p:nvSpPr>
          <p:cNvPr id="65" name="Hexagon 64">
            <a:extLst>
              <a:ext uri="{FF2B5EF4-FFF2-40B4-BE49-F238E27FC236}">
                <a16:creationId xmlns:a16="http://schemas.microsoft.com/office/drawing/2014/main" id="{77E7A716-67D9-4F1A-A47F-5A123F20AC67}"/>
              </a:ext>
            </a:extLst>
          </p:cNvPr>
          <p:cNvSpPr/>
          <p:nvPr/>
        </p:nvSpPr>
        <p:spPr>
          <a:xfrm>
            <a:off x="5107246" y="4262539"/>
            <a:ext cx="564877" cy="4273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C87559F-F0B0-4473-AA75-D433CAB2864A}"/>
                  </a:ext>
                </a:extLst>
              </p:cNvPr>
              <p:cNvSpPr txBox="1"/>
              <p:nvPr/>
            </p:nvSpPr>
            <p:spPr>
              <a:xfrm>
                <a:off x="3802892" y="3877200"/>
                <a:ext cx="1231173" cy="492443"/>
              </a:xfrm>
              <a:prstGeom prst="rect">
                <a:avLst/>
              </a:prstGeom>
              <a:noFill/>
            </p:spPr>
            <p:txBody>
              <a:bodyPr wrap="square" rtlCol="0">
                <a:spAutoFit/>
              </a:bodyPr>
              <a:lstStyle/>
              <a:p>
                <a:r>
                  <a:rPr lang="en-US" sz="1300" dirty="0">
                    <a:latin typeface="DINPro" pitchFamily="34" charset="0"/>
                  </a:rPr>
                  <a:t>Bound </a:t>
                </a:r>
                <a14:m>
                  <m:oMath xmlns:m="http://schemas.openxmlformats.org/officeDocument/2006/math">
                    <m:sSup>
                      <m:sSupPr>
                        <m:ctrlPr>
                          <a:rPr lang="en-US" sz="1300" b="0" i="1" smtClean="0">
                            <a:latin typeface="Cambria Math" panose="02040503050406030204" pitchFamily="18" charset="0"/>
                          </a:rPr>
                        </m:ctrlPr>
                      </m:sSupPr>
                      <m:e>
                        <m:r>
                          <a:rPr lang="en-US" sz="1300" b="0" i="1" smtClean="0">
                            <a:latin typeface="Cambria Math" panose="02040503050406030204" pitchFamily="18" charset="0"/>
                          </a:rPr>
                          <m:t>𝑓</m:t>
                        </m:r>
                      </m:e>
                      <m:sup>
                        <m:r>
                          <a:rPr lang="en-US" sz="1300" b="0" i="1" smtClean="0">
                            <a:latin typeface="Cambria Math" panose="02040503050406030204" pitchFamily="18" charset="0"/>
                          </a:rPr>
                          <m:t>#</m:t>
                        </m:r>
                      </m:sup>
                    </m:sSup>
                  </m:oMath>
                </a14:m>
                <a:r>
                  <a:rPr lang="en-US" sz="1300" dirty="0">
                    <a:latin typeface="DINPro" pitchFamily="34" charset="0"/>
                  </a:rPr>
                  <a:t> propagation</a:t>
                </a:r>
              </a:p>
            </p:txBody>
          </p:sp>
        </mc:Choice>
        <mc:Fallback xmlns="">
          <p:sp>
            <p:nvSpPr>
              <p:cNvPr id="73" name="TextBox 72">
                <a:extLst>
                  <a:ext uri="{FF2B5EF4-FFF2-40B4-BE49-F238E27FC236}">
                    <a16:creationId xmlns:a16="http://schemas.microsoft.com/office/drawing/2014/main" id="{DC87559F-F0B0-4473-AA75-D433CAB2864A}"/>
                  </a:ext>
                </a:extLst>
              </p:cNvPr>
              <p:cNvSpPr txBox="1">
                <a:spLocks noRot="1" noChangeAspect="1" noMove="1" noResize="1" noEditPoints="1" noAdjustHandles="1" noChangeArrowheads="1" noChangeShapeType="1" noTextEdit="1"/>
              </p:cNvSpPr>
              <p:nvPr/>
            </p:nvSpPr>
            <p:spPr>
              <a:xfrm>
                <a:off x="3802892" y="3877200"/>
                <a:ext cx="1231173" cy="492443"/>
              </a:xfrm>
              <a:prstGeom prst="rect">
                <a:avLst/>
              </a:prstGeom>
              <a:blipFill>
                <a:blip r:embed="rId18"/>
                <a:stretch>
                  <a:fillRect l="-990" b="-987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CF63679-BBD2-4CA2-A9BE-343B4E2A2269}"/>
              </a:ext>
            </a:extLst>
          </p:cNvPr>
          <p:cNvSpPr>
            <a:spLocks noGrp="1"/>
          </p:cNvSpPr>
          <p:nvPr>
            <p:ph type="sldNum" sz="quarter" idx="12"/>
          </p:nvPr>
        </p:nvSpPr>
        <p:spPr/>
        <p:txBody>
          <a:bodyPr/>
          <a:lstStyle/>
          <a:p>
            <a:fld id="{B7FA3308-637C-934F-BF90-F671B30DAEBF}" type="slidenum">
              <a:rPr lang="en-US" smtClean="0"/>
              <a:t>22</a:t>
            </a:fld>
            <a:endParaRPr lang="en-US"/>
          </a:p>
        </p:txBody>
      </p:sp>
      <p:sp>
        <p:nvSpPr>
          <p:cNvPr id="7" name="Octagon 6">
            <a:extLst>
              <a:ext uri="{FF2B5EF4-FFF2-40B4-BE49-F238E27FC236}">
                <a16:creationId xmlns:a16="http://schemas.microsoft.com/office/drawing/2014/main" id="{EAB41AAF-F28E-499F-A988-27BB79D7D9DB}"/>
              </a:ext>
            </a:extLst>
          </p:cNvPr>
          <p:cNvSpPr/>
          <p:nvPr/>
        </p:nvSpPr>
        <p:spPr>
          <a:xfrm>
            <a:off x="6803483" y="4163042"/>
            <a:ext cx="471027" cy="613235"/>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99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843029" y="1614312"/>
            <a:ext cx="7978304" cy="8466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4536" y="15547"/>
                <a:ext cx="10515600" cy="1325563"/>
              </a:xfrm>
            </p:spPr>
            <p:txBody>
              <a:bodyPr>
                <a:normAutofit/>
              </a:bodyPr>
              <a:lstStyle/>
              <a:p>
                <a:pPr/>
                <a14:m>
                  <m:oMathPara xmlns:m="http://schemas.openxmlformats.org/officeDocument/2006/math">
                    <m:oMathParaPr>
                      <m:jc m:val="left"/>
                    </m:oMathParaPr>
                    <m:oMath xmlns:m="http://schemas.openxmlformats.org/officeDocument/2006/math">
                      <m:r>
                        <m:rPr>
                          <m:sty m:val="p"/>
                        </m:rPr>
                        <a:rPr lang="en-US" b="0" i="0" smtClean="0">
                          <a:latin typeface="Cambria Math"/>
                        </a:rPr>
                        <m:t>Defining</m:t>
                      </m:r>
                      <m:sSub>
                        <m:sSubPr>
                          <m:ctrlPr>
                            <a:rPr lang="en-US" i="1">
                              <a:latin typeface="Cambria Math" panose="02040503050406030204" pitchFamily="18" charset="0"/>
                            </a:rPr>
                          </m:ctrlPr>
                        </m:sSubPr>
                        <m:e>
                          <m:r>
                            <a:rPr lang="en-US" b="0" i="0" smtClean="0">
                              <a:latin typeface="Cambria Math"/>
                            </a:rPr>
                            <m:t>   </m:t>
                          </m:r>
                          <m:r>
                            <m:rPr>
                              <m:sty m:val="p"/>
                            </m:rPr>
                            <a:rPr lang="en-US">
                              <a:latin typeface="Cambria Math" panose="02040503050406030204" pitchFamily="18" charset="0"/>
                            </a:rPr>
                            <m:t>max</m:t>
                          </m:r>
                          <m:r>
                            <a:rPr lang="en-US" i="1">
                              <a:latin typeface="Cambria Math" panose="02040503050406030204" pitchFamily="18" charset="0"/>
                            </a:rPr>
                            <m:t>⁡(</m:t>
                          </m:r>
                          <m:r>
                            <a:rPr lang="en-US" i="1">
                              <a:latin typeface="Cambria Math" panose="02040503050406030204" pitchFamily="18" charset="0"/>
                            </a:rPr>
                            <m:t>𝑏𝑜𝑥</m:t>
                          </m:r>
                          <m:r>
                            <a:rPr lang="en-US" i="1">
                              <a:latin typeface="Cambria Math" panose="02040503050406030204" pitchFamily="18" charset="0"/>
                            </a:rPr>
                            <m:t>(</m:t>
                          </m:r>
                          <m:r>
                            <a:rPr lang="en-US" i="1">
                              <a:latin typeface="Cambria Math" panose="02040503050406030204" pitchFamily="18" charset="0"/>
                            </a:rPr>
                            <m:t>𝑑</m:t>
                          </m:r>
                        </m:e>
                        <m:sub>
                          <m:r>
                            <a:rPr lang="en-US" b="0" i="1" smtClean="0">
                              <a:latin typeface="Cambria Math"/>
                            </a:rPr>
                            <m:t>0</m:t>
                          </m:r>
                        </m:sub>
                      </m:sSub>
                      <m:r>
                        <a:rPr lang="en-US" i="1">
                          <a:latin typeface="Cambria Math" panose="02040503050406030204" pitchFamily="18" charset="0"/>
                        </a:rPr>
                        <m:t>))</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536" y="15547"/>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22574" y="1767593"/>
                <a:ext cx="3220690" cy="55399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sym typeface="Math C"/>
                            </a:rPr>
                          </m:ctrlPr>
                        </m:sSubPr>
                        <m:e>
                          <m:r>
                            <a:rPr lang="en-US" sz="3000" i="1">
                              <a:latin typeface="Cambria Math"/>
                              <a:sym typeface="Math C"/>
                            </a:rPr>
                            <m:t>𝑑</m:t>
                          </m:r>
                        </m:e>
                        <m:sub>
                          <m:r>
                            <a:rPr lang="en-US" sz="3000" i="1">
                              <a:latin typeface="Cambria Math"/>
                              <a:sym typeface="Math C"/>
                            </a:rPr>
                            <m:t>0</m:t>
                          </m:r>
                        </m:sub>
                      </m:sSub>
                      <m:r>
                        <a:rPr lang="en-US" sz="3000" i="1">
                          <a:latin typeface="Cambria Math"/>
                          <a:sym typeface="Math C"/>
                        </a:rPr>
                        <m:t>=</m:t>
                      </m:r>
                      <m:r>
                        <a:rPr lang="en-US" sz="3000" i="1">
                          <a:latin typeface="Cambria Math"/>
                        </a:rPr>
                        <m:t>3</m:t>
                      </m:r>
                      <m:r>
                        <a:rPr lang="en-US" sz="3000" i="1">
                          <a:latin typeface="Cambria Math"/>
                          <a:ea typeface="Cambria Math" charset="0"/>
                          <a:cs typeface="Cambria Math" charset="0"/>
                        </a:rPr>
                        <m:t>+</m:t>
                      </m:r>
                      <m:sSub>
                        <m:sSubPr>
                          <m:ctrlPr>
                            <a:rPr lang="en-US" sz="3000" i="1">
                              <a:latin typeface="Cambria Math" panose="02040503050406030204" pitchFamily="18" charset="0"/>
                            </a:rPr>
                          </m:ctrlPr>
                        </m:sSubPr>
                        <m:e>
                          <m:r>
                            <a:rPr lang="en-US" sz="3000" i="1">
                              <a:latin typeface="Cambria Math" charset="0"/>
                              <a:ea typeface="Cambria Math" charset="0"/>
                              <a:cs typeface="Cambria Math" charset="0"/>
                            </a:rPr>
                            <m:t>𝜖</m:t>
                          </m:r>
                        </m:e>
                        <m:sub>
                          <m:r>
                            <a:rPr lang="en-US" sz="3000" i="1">
                              <a:latin typeface="Cambria Math"/>
                              <a:ea typeface="Cambria Math" charset="0"/>
                              <a:cs typeface="Cambria Math" charset="0"/>
                            </a:rPr>
                            <m:t>1</m:t>
                          </m:r>
                        </m:sub>
                      </m:sSub>
                      <m:r>
                        <a:rPr lang="en-US" sz="3000" i="1">
                          <a:latin typeface="Cambria Math"/>
                          <a:ea typeface="Cambria Math" charset="0"/>
                          <a:cs typeface="Cambria Math" charset="0"/>
                        </a:rPr>
                        <m:t>−</m:t>
                      </m:r>
                      <m:r>
                        <a:rPr lang="en-US" sz="3000" i="1">
                          <a:latin typeface="Cambria Math"/>
                        </a:rPr>
                        <m:t>2</m:t>
                      </m:r>
                      <m:sSub>
                        <m:sSubPr>
                          <m:ctrlPr>
                            <a:rPr lang="en-US" sz="3000" i="1">
                              <a:latin typeface="Cambria Math" panose="02040503050406030204" pitchFamily="18" charset="0"/>
                            </a:rPr>
                          </m:ctrlPr>
                        </m:sSubPr>
                        <m:e>
                          <m:r>
                            <a:rPr lang="en-US" sz="3000" i="1">
                              <a:latin typeface="Cambria Math" charset="0"/>
                              <a:ea typeface="Cambria Math" charset="0"/>
                              <a:cs typeface="Cambria Math" charset="0"/>
                            </a:rPr>
                            <m:t>𝜖</m:t>
                          </m:r>
                        </m:e>
                        <m:sub>
                          <m:r>
                            <a:rPr lang="en-US" sz="3000" i="1">
                              <a:latin typeface="Cambria Math"/>
                              <a:ea typeface="Cambria Math" charset="0"/>
                              <a:cs typeface="Cambria Math" charset="0"/>
                            </a:rPr>
                            <m:t>2</m:t>
                          </m:r>
                        </m:sub>
                      </m:sSub>
                    </m:oMath>
                  </m:oMathPara>
                </a14:m>
                <a:endParaRPr lang="en-US"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2022574" y="1767593"/>
                <a:ext cx="3220690" cy="55399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717770" y="2665060"/>
                <a:ext cx="4068678" cy="57426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sym typeface="Math C"/>
                            </a:rPr>
                          </m:ctrlPr>
                        </m:sSubPr>
                        <m:e>
                          <m:r>
                            <a:rPr lang="en-US" sz="3000" i="1">
                              <a:latin typeface="Cambria Math"/>
                              <a:sym typeface="Math C"/>
                            </a:rPr>
                            <m:t>𝑑</m:t>
                          </m:r>
                        </m:e>
                        <m:sub>
                          <m:r>
                            <a:rPr lang="en-US" sz="3000" i="1">
                              <a:latin typeface="Cambria Math"/>
                              <a:sym typeface="Math C"/>
                            </a:rPr>
                            <m:t>−1,−1</m:t>
                          </m:r>
                        </m:sub>
                      </m:sSub>
                      <m:r>
                        <a:rPr lang="en-US" sz="3000" i="1">
                          <a:latin typeface="Cambria Math"/>
                          <a:sym typeface="Math C"/>
                        </a:rPr>
                        <m:t>=</m:t>
                      </m:r>
                      <m:r>
                        <a:rPr lang="en-US" sz="3000" i="1">
                          <a:latin typeface="Cambria Math"/>
                        </a:rPr>
                        <m:t>3−1</m:t>
                      </m:r>
                      <m:r>
                        <a:rPr lang="en-US" sz="3000" i="1">
                          <a:latin typeface="Cambria Math"/>
                          <a:ea typeface="Cambria Math" charset="0"/>
                          <a:cs typeface="Cambria Math" charset="0"/>
                        </a:rPr>
                        <m:t>+</m:t>
                      </m:r>
                      <m:r>
                        <a:rPr lang="en-US" sz="3000" i="1">
                          <a:latin typeface="Cambria Math"/>
                        </a:rPr>
                        <m:t>2</m:t>
                      </m:r>
                      <m:r>
                        <a:rPr lang="en-US" sz="3000">
                          <a:latin typeface="Cambria Math"/>
                        </a:rPr>
                        <m:t>=4</m:t>
                      </m:r>
                    </m:oMath>
                  </m:oMathPara>
                </a14:m>
                <a:endParaRPr lang="en-US" sz="3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717770" y="2665060"/>
                <a:ext cx="4068678" cy="57426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205103" y="1844537"/>
                <a:ext cx="3345147"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1</m:t>
                          </m:r>
                        </m:sub>
                      </m:sSub>
                      <m:r>
                        <a:rPr lang="en-US" sz="2000" i="1">
                          <a:latin typeface="Cambria Math"/>
                          <a:ea typeface="Cambria Math" charset="0"/>
                          <a:cs typeface="Cambria Math" charset="0"/>
                        </a:rPr>
                        <m:t> </m:t>
                      </m:r>
                      <m:r>
                        <m:rPr>
                          <m:sty m:val="p"/>
                        </m:rPr>
                        <a:rPr lang="en-US" sz="2000">
                          <a:latin typeface="Cambria Math"/>
                          <a:ea typeface="Cambria Math" charset="0"/>
                          <a:cs typeface="Cambria Math" charset="0"/>
                        </a:rPr>
                        <m:t>and</m:t>
                      </m:r>
                      <m:sSub>
                        <m:sSubPr>
                          <m:ctrlPr>
                            <a:rPr lang="en-US" sz="2000" i="1">
                              <a:latin typeface="Cambria Math" panose="02040503050406030204" pitchFamily="18" charset="0"/>
                            </a:rPr>
                          </m:ctrlPr>
                        </m:sSubPr>
                        <m:e>
                          <m:r>
                            <a:rPr lang="en-US" sz="2000" i="1">
                              <a:latin typeface="Cambria Math"/>
                            </a:rPr>
                            <m:t> </m:t>
                          </m:r>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2</m:t>
                          </m:r>
                        </m:sub>
                      </m:sSub>
                      <m:r>
                        <a:rPr lang="en-US" sz="2000" i="1">
                          <a:latin typeface="Cambria Math"/>
                          <a:ea typeface="Cambria Math" charset="0"/>
                          <a:cs typeface="Cambria Math" charset="0"/>
                        </a:rPr>
                        <m:t> </m:t>
                      </m:r>
                      <m:r>
                        <m:rPr>
                          <m:sty m:val="p"/>
                        </m:rPr>
                        <a:rPr lang="en-US" sz="2000">
                          <a:latin typeface="Cambria Math"/>
                          <a:ea typeface="Cambria Math" charset="0"/>
                          <a:cs typeface="Cambria Math" charset="0"/>
                        </a:rPr>
                        <m:t>range</m:t>
                      </m:r>
                      <m:r>
                        <a:rPr lang="en-US" sz="2000">
                          <a:latin typeface="Cambria Math"/>
                          <a:ea typeface="Cambria Math" charset="0"/>
                          <a:cs typeface="Cambria Math" charset="0"/>
                        </a:rPr>
                        <m:t> </m:t>
                      </m:r>
                      <m:r>
                        <m:rPr>
                          <m:sty m:val="p"/>
                        </m:rPr>
                        <a:rPr lang="en-US" sz="2000">
                          <a:latin typeface="Cambria Math"/>
                          <a:ea typeface="Cambria Math" charset="0"/>
                          <a:cs typeface="Cambria Math" charset="0"/>
                        </a:rPr>
                        <m:t>over</m:t>
                      </m:r>
                      <m:r>
                        <a:rPr lang="en-US" sz="2000" i="1">
                          <a:latin typeface="Cambria Math"/>
                          <a:ea typeface="Cambria Math" charset="0"/>
                          <a:cs typeface="Cambria Math" charset="0"/>
                        </a:rPr>
                        <m:t> [−1,1]</m:t>
                      </m:r>
                    </m:oMath>
                  </m:oMathPara>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6205103" y="1844537"/>
                <a:ext cx="3345147" cy="400110"/>
              </a:xfrm>
              <a:prstGeom prst="rect">
                <a:avLst/>
              </a:prstGeom>
              <a:blipFill>
                <a:blip r:embed="rId5"/>
                <a:stretch>
                  <a:fillRect b="-153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67189" y="2702729"/>
                <a:ext cx="2506712"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plug</m:t>
                      </m:r>
                      <m:r>
                        <a:rPr lang="en-US" sz="2000">
                          <a:latin typeface="Cambria Math"/>
                        </a:rPr>
                        <m:t> </m:t>
                      </m:r>
                      <m:r>
                        <m:rPr>
                          <m:sty m:val="p"/>
                        </m:rPr>
                        <a:rPr lang="en-US" sz="2000">
                          <a:latin typeface="Cambria Math"/>
                        </a:rPr>
                        <m:t>in</m:t>
                      </m:r>
                      <m:r>
                        <a:rPr lang="en-US" sz="2000">
                          <a:latin typeface="Cambria Math"/>
                        </a:rPr>
                        <m:t> −1 </m:t>
                      </m:r>
                      <m:r>
                        <m:rPr>
                          <m:sty m:val="p"/>
                        </m:rPr>
                        <a:rPr lang="en-US" sz="2000">
                          <a:latin typeface="Cambria Math"/>
                        </a:rPr>
                        <m:t>for</m:t>
                      </m:r>
                      <m:r>
                        <a:rPr lang="en-US" sz="2000">
                          <a:latin typeface="Cambria Math"/>
                        </a:rPr>
                        <m:t> </m:t>
                      </m:r>
                      <m:r>
                        <m:rPr>
                          <m:sty m:val="p"/>
                        </m:rPr>
                        <a:rPr lang="en-US" sz="2000">
                          <a:latin typeface="Cambria Math"/>
                        </a:rPr>
                        <m:t>both</m:t>
                      </m:r>
                    </m:oMath>
                  </m:oMathPara>
                </a14:m>
                <a:endParaRPr lang="en-US" sz="2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6267189" y="2702729"/>
                <a:ext cx="2506712" cy="400110"/>
              </a:xfrm>
              <a:prstGeom prst="rect">
                <a:avLst/>
              </a:prstGeom>
              <a:blipFill>
                <a:blip r:embed="rId6"/>
                <a:stretch>
                  <a:fillRect b="-1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843029" y="5831031"/>
                <a:ext cx="1777794" cy="43088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ea typeface="Cambria Math" panose="02040503050406030204" pitchFamily="18" charset="0"/>
                              <a:sym typeface="Math C"/>
                            </a:rPr>
                          </m:ctrlPr>
                        </m:sSubPr>
                        <m:e>
                          <m:r>
                            <a:rPr lang="en-US" sz="2200" i="1">
                              <a:latin typeface="Cambria Math" panose="02040503050406030204" pitchFamily="18" charset="0"/>
                              <a:ea typeface="Cambria Math" panose="02040503050406030204" pitchFamily="18" charset="0"/>
                              <a:sym typeface="Math C"/>
                            </a:rPr>
                            <m:t>𝑑</m:t>
                          </m:r>
                        </m:e>
                        <m:sub>
                          <m:r>
                            <a:rPr lang="en-US" sz="2200" i="1">
                              <a:latin typeface="Cambria Math" panose="02040503050406030204" pitchFamily="18" charset="0"/>
                              <a:ea typeface="Cambria Math" panose="02040503050406030204" pitchFamily="18" charset="0"/>
                              <a:sym typeface="Math C"/>
                            </a:rPr>
                            <m:t>𝑏𝑜𝑥</m:t>
                          </m:r>
                        </m:sub>
                      </m:sSub>
                      <m:r>
                        <a:rPr lang="en-US" sz="2200" i="1">
                          <a:latin typeface="Cambria Math" panose="02040503050406030204" pitchFamily="18" charset="0"/>
                          <a:ea typeface="Cambria Math" panose="02040503050406030204" pitchFamily="18" charset="0"/>
                          <a:sym typeface="Math C"/>
                        </a:rPr>
                        <m:t>=[</m:t>
                      </m:r>
                      <m:r>
                        <a:rPr lang="en-US" sz="2200" i="1">
                          <a:solidFill>
                            <a:srgbClr val="00B050"/>
                          </a:solidFill>
                          <a:latin typeface="Cambria Math" panose="02040503050406030204" pitchFamily="18" charset="0"/>
                          <a:ea typeface="Cambria Math" panose="02040503050406030204" pitchFamily="18" charset="0"/>
                          <a:sym typeface="Math C"/>
                        </a:rPr>
                        <m:t>0</m:t>
                      </m:r>
                      <m:r>
                        <a:rPr lang="en-US" sz="2200" i="1">
                          <a:latin typeface="Cambria Math" panose="02040503050406030204" pitchFamily="18" charset="0"/>
                          <a:ea typeface="Cambria Math" panose="02040503050406030204" pitchFamily="18" charset="0"/>
                          <a:sym typeface="Math C"/>
                        </a:rPr>
                        <m:t>, </m:t>
                      </m:r>
                      <m:r>
                        <a:rPr lang="en-US" sz="2200" i="1">
                          <a:solidFill>
                            <a:srgbClr val="00B050"/>
                          </a:solidFill>
                          <a:latin typeface="Cambria Math" panose="02040503050406030204" pitchFamily="18" charset="0"/>
                          <a:ea typeface="Cambria Math" panose="02040503050406030204" pitchFamily="18" charset="0"/>
                          <a:sym typeface="Math C"/>
                        </a:rPr>
                        <m:t>6</m:t>
                      </m:r>
                      <m:r>
                        <a:rPr lang="en-US" sz="2200" i="1">
                          <a:latin typeface="Cambria Math" panose="02040503050406030204" pitchFamily="18" charset="0"/>
                          <a:ea typeface="Cambria Math" panose="02040503050406030204" pitchFamily="18" charset="0"/>
                          <a:sym typeface="Math C"/>
                        </a:rPr>
                        <m:t>]</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843029" y="5831031"/>
                <a:ext cx="1777794" cy="430887"/>
              </a:xfrm>
              <a:prstGeom prst="rect">
                <a:avLst/>
              </a:prstGeom>
              <a:blipFill>
                <a:blip r:embed="rId7"/>
                <a:stretch>
                  <a:fillRect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723414" y="3325465"/>
                <a:ext cx="3927614" cy="57426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sym typeface="Math C"/>
                            </a:rPr>
                          </m:ctrlPr>
                        </m:sSubPr>
                        <m:e>
                          <m:r>
                            <a:rPr lang="en-US" sz="3000" i="1">
                              <a:latin typeface="Cambria Math"/>
                              <a:sym typeface="Math C"/>
                            </a:rPr>
                            <m:t>𝑑</m:t>
                          </m:r>
                        </m:e>
                        <m:sub>
                          <m:r>
                            <a:rPr lang="en-US" sz="3000" i="1">
                              <a:latin typeface="Cambria Math"/>
                              <a:sym typeface="Math C"/>
                            </a:rPr>
                            <m:t>−1,   1</m:t>
                          </m:r>
                        </m:sub>
                      </m:sSub>
                      <m:r>
                        <a:rPr lang="en-US" sz="3000" i="1">
                          <a:latin typeface="Cambria Math"/>
                          <a:sym typeface="Math C"/>
                        </a:rPr>
                        <m:t>=</m:t>
                      </m:r>
                      <m:r>
                        <a:rPr lang="en-US" sz="3000" i="1">
                          <a:latin typeface="Cambria Math"/>
                        </a:rPr>
                        <m:t>3−1</m:t>
                      </m:r>
                      <m:r>
                        <a:rPr lang="en-US" sz="3000" i="1">
                          <a:latin typeface="Cambria Math"/>
                          <a:ea typeface="Cambria Math" charset="0"/>
                          <a:cs typeface="Cambria Math" charset="0"/>
                        </a:rPr>
                        <m:t>−</m:t>
                      </m:r>
                      <m:r>
                        <a:rPr lang="en-US" sz="3000" i="1">
                          <a:latin typeface="Cambria Math"/>
                        </a:rPr>
                        <m:t>2</m:t>
                      </m:r>
                      <m:r>
                        <a:rPr lang="en-US" sz="3000">
                          <a:latin typeface="Cambria Math"/>
                        </a:rPr>
                        <m:t>=</m:t>
                      </m:r>
                      <m:r>
                        <a:rPr lang="en-US" sz="3000">
                          <a:solidFill>
                            <a:srgbClr val="00B050"/>
                          </a:solidFill>
                          <a:latin typeface="Cambria Math"/>
                        </a:rPr>
                        <m:t>0</m:t>
                      </m:r>
                    </m:oMath>
                  </m:oMathPara>
                </a14:m>
                <a:endParaRPr lang="en-US" sz="3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723414" y="3325465"/>
                <a:ext cx="3927614" cy="574260"/>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6272832" y="3363134"/>
                <a:ext cx="3640164"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plug</m:t>
                      </m:r>
                      <m:r>
                        <a:rPr lang="en-US" sz="2000">
                          <a:latin typeface="Cambria Math"/>
                        </a:rPr>
                        <m:t> </m:t>
                      </m:r>
                      <m:r>
                        <m:rPr>
                          <m:sty m:val="p"/>
                        </m:rPr>
                        <a:rPr lang="en-US" sz="2000">
                          <a:latin typeface="Cambria Math"/>
                        </a:rPr>
                        <m:t>in</m:t>
                      </m:r>
                      <m:r>
                        <a:rPr lang="en-US" sz="2000">
                          <a:latin typeface="Cambria Math"/>
                        </a:rPr>
                        <m:t> −1 </m:t>
                      </m:r>
                      <m:r>
                        <m:rPr>
                          <m:sty m:val="p"/>
                        </m:rPr>
                        <a:rPr lang="en-US" sz="2000">
                          <a:latin typeface="Cambria Math"/>
                        </a:rPr>
                        <m:t>for</m:t>
                      </m:r>
                      <m:sSub>
                        <m:sSubPr>
                          <m:ctrlPr>
                            <a:rPr lang="en-US" sz="2000" i="1">
                              <a:latin typeface="Cambria Math" panose="02040503050406030204" pitchFamily="18" charset="0"/>
                            </a:rPr>
                          </m:ctrlPr>
                        </m:sSubPr>
                        <m:e>
                          <m:r>
                            <a:rPr lang="en-US" sz="2000" i="1">
                              <a:latin typeface="Cambria Math"/>
                            </a:rPr>
                            <m:t>  </m:t>
                          </m:r>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1</m:t>
                          </m:r>
                        </m:sub>
                      </m:sSub>
                      <m:r>
                        <a:rPr lang="en-US" sz="2000">
                          <a:latin typeface="Cambria Math"/>
                        </a:rPr>
                        <m:t>, </m:t>
                      </m:r>
                      <m:r>
                        <m:rPr>
                          <m:sty m:val="p"/>
                        </m:rPr>
                        <a:rPr lang="en-US" sz="2000">
                          <a:latin typeface="Cambria Math"/>
                        </a:rPr>
                        <m:t>and</m:t>
                      </m:r>
                      <m:r>
                        <a:rPr lang="en-US" sz="2000">
                          <a:latin typeface="Cambria Math"/>
                        </a:rPr>
                        <m:t> 1 </m:t>
                      </m:r>
                      <m:r>
                        <m:rPr>
                          <m:sty m:val="p"/>
                        </m:rPr>
                        <a:rPr lang="en-US" sz="2000">
                          <a:latin typeface="Cambria Math"/>
                        </a:rPr>
                        <m:t>for</m:t>
                      </m:r>
                      <m:sSub>
                        <m:sSubPr>
                          <m:ctrlPr>
                            <a:rPr lang="en-US" sz="2000" i="1">
                              <a:latin typeface="Cambria Math" panose="02040503050406030204" pitchFamily="18" charset="0"/>
                            </a:rPr>
                          </m:ctrlPr>
                        </m:sSubPr>
                        <m:e>
                          <m:r>
                            <a:rPr lang="en-US" sz="2000" i="1">
                              <a:latin typeface="Cambria Math"/>
                            </a:rPr>
                            <m:t>  </m:t>
                          </m:r>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2</m:t>
                          </m:r>
                        </m:sub>
                      </m:sSub>
                    </m:oMath>
                  </m:oMathPara>
                </a14:m>
                <a:endParaRPr lang="en-US" sz="2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272832" y="3363134"/>
                <a:ext cx="3640164" cy="400110"/>
              </a:xfrm>
              <a:prstGeom prst="rect">
                <a:avLst/>
              </a:prstGeom>
              <a:blipFill>
                <a:blip r:embed="rId9"/>
                <a:stretch>
                  <a:fillRect b="-153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1740346" y="3940714"/>
                <a:ext cx="3918700" cy="57426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sym typeface="Math C"/>
                            </a:rPr>
                          </m:ctrlPr>
                        </m:sSubPr>
                        <m:e>
                          <m:r>
                            <a:rPr lang="en-US" sz="3000" i="1">
                              <a:latin typeface="Cambria Math"/>
                              <a:sym typeface="Math C"/>
                            </a:rPr>
                            <m:t>𝑑</m:t>
                          </m:r>
                        </m:e>
                        <m:sub>
                          <m:r>
                            <a:rPr lang="en-US" sz="3000" i="1">
                              <a:latin typeface="Cambria Math"/>
                              <a:sym typeface="Math C"/>
                            </a:rPr>
                            <m:t>1,   −1</m:t>
                          </m:r>
                        </m:sub>
                      </m:sSub>
                      <m:r>
                        <a:rPr lang="en-US" sz="3000" i="1">
                          <a:latin typeface="Cambria Math"/>
                          <a:sym typeface="Math C"/>
                        </a:rPr>
                        <m:t>=</m:t>
                      </m:r>
                      <m:r>
                        <a:rPr lang="en-US" sz="3000" i="1">
                          <a:latin typeface="Cambria Math"/>
                        </a:rPr>
                        <m:t>3+1</m:t>
                      </m:r>
                      <m:r>
                        <a:rPr lang="en-US" sz="3000" i="1">
                          <a:latin typeface="Cambria Math"/>
                          <a:ea typeface="Cambria Math" charset="0"/>
                          <a:cs typeface="Cambria Math" charset="0"/>
                        </a:rPr>
                        <m:t>+</m:t>
                      </m:r>
                      <m:r>
                        <a:rPr lang="en-US" sz="3000" i="1">
                          <a:latin typeface="Cambria Math"/>
                        </a:rPr>
                        <m:t>2</m:t>
                      </m:r>
                      <m:r>
                        <a:rPr lang="en-US" sz="3000">
                          <a:latin typeface="Cambria Math"/>
                        </a:rPr>
                        <m:t>=</m:t>
                      </m:r>
                      <m:r>
                        <a:rPr lang="en-US" sz="3000">
                          <a:solidFill>
                            <a:srgbClr val="00B050"/>
                          </a:solidFill>
                          <a:latin typeface="Cambria Math"/>
                        </a:rPr>
                        <m:t>6</m:t>
                      </m:r>
                    </m:oMath>
                  </m:oMathPara>
                </a14:m>
                <a:endParaRPr lang="en-US" sz="3000" dirty="0"/>
              </a:p>
            </p:txBody>
          </p:sp>
        </mc:Choice>
        <mc:Fallback xmlns="">
          <p:sp>
            <p:nvSpPr>
              <p:cNvPr id="60" name="TextBox 59"/>
              <p:cNvSpPr txBox="1">
                <a:spLocks noRot="1" noChangeAspect="1" noMove="1" noResize="1" noEditPoints="1" noAdjustHandles="1" noChangeArrowheads="1" noChangeShapeType="1" noTextEdit="1"/>
              </p:cNvSpPr>
              <p:nvPr/>
            </p:nvSpPr>
            <p:spPr>
              <a:xfrm>
                <a:off x="1740346" y="3940714"/>
                <a:ext cx="3918700" cy="574260"/>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289764" y="3978383"/>
                <a:ext cx="3702232"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plug</m:t>
                      </m:r>
                      <m:r>
                        <a:rPr lang="en-US" sz="2000">
                          <a:latin typeface="Cambria Math"/>
                        </a:rPr>
                        <m:t> </m:t>
                      </m:r>
                      <m:r>
                        <m:rPr>
                          <m:sty m:val="p"/>
                        </m:rPr>
                        <a:rPr lang="en-US" sz="2000">
                          <a:latin typeface="Cambria Math"/>
                        </a:rPr>
                        <m:t>in</m:t>
                      </m:r>
                      <m:r>
                        <a:rPr lang="en-US" sz="2000">
                          <a:latin typeface="Cambria Math"/>
                        </a:rPr>
                        <m:t>  1 </m:t>
                      </m:r>
                      <m:r>
                        <m:rPr>
                          <m:sty m:val="p"/>
                        </m:rPr>
                        <a:rPr lang="en-US" sz="2000">
                          <a:latin typeface="Cambria Math"/>
                        </a:rPr>
                        <m:t>for</m:t>
                      </m:r>
                      <m:sSub>
                        <m:sSubPr>
                          <m:ctrlPr>
                            <a:rPr lang="en-US" sz="2000" i="1">
                              <a:latin typeface="Cambria Math" panose="02040503050406030204" pitchFamily="18" charset="0"/>
                            </a:rPr>
                          </m:ctrlPr>
                        </m:sSubPr>
                        <m:e>
                          <m:r>
                            <a:rPr lang="en-US" sz="2000" i="1">
                              <a:latin typeface="Cambria Math"/>
                            </a:rPr>
                            <m:t>  </m:t>
                          </m:r>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1</m:t>
                          </m:r>
                        </m:sub>
                      </m:sSub>
                      <m:r>
                        <a:rPr lang="en-US" sz="2000">
                          <a:latin typeface="Cambria Math"/>
                        </a:rPr>
                        <m:t>, </m:t>
                      </m:r>
                      <m:r>
                        <m:rPr>
                          <m:sty m:val="p"/>
                        </m:rPr>
                        <a:rPr lang="en-US" sz="2000">
                          <a:latin typeface="Cambria Math"/>
                        </a:rPr>
                        <m:t>and</m:t>
                      </m:r>
                      <m:r>
                        <a:rPr lang="en-US" sz="2000">
                          <a:latin typeface="Cambria Math"/>
                        </a:rPr>
                        <m:t> −1 </m:t>
                      </m:r>
                      <m:r>
                        <m:rPr>
                          <m:sty m:val="p"/>
                        </m:rPr>
                        <a:rPr lang="en-US" sz="2000">
                          <a:latin typeface="Cambria Math"/>
                        </a:rPr>
                        <m:t>for</m:t>
                      </m:r>
                      <m:sSub>
                        <m:sSubPr>
                          <m:ctrlPr>
                            <a:rPr lang="en-US" sz="2000" i="1">
                              <a:latin typeface="Cambria Math" panose="02040503050406030204" pitchFamily="18" charset="0"/>
                            </a:rPr>
                          </m:ctrlPr>
                        </m:sSubPr>
                        <m:e>
                          <m:r>
                            <a:rPr lang="en-US" sz="2000" i="1">
                              <a:latin typeface="Cambria Math"/>
                            </a:rPr>
                            <m:t>  </m:t>
                          </m:r>
                          <m:r>
                            <a:rPr lang="en-US" sz="2000" i="1">
                              <a:latin typeface="Cambria Math" charset="0"/>
                              <a:ea typeface="Cambria Math" charset="0"/>
                              <a:cs typeface="Cambria Math" charset="0"/>
                            </a:rPr>
                            <m:t>𝜖</m:t>
                          </m:r>
                        </m:e>
                        <m:sub>
                          <m:r>
                            <a:rPr lang="en-US" sz="2000" i="1">
                              <a:latin typeface="Cambria Math"/>
                              <a:ea typeface="Cambria Math" charset="0"/>
                              <a:cs typeface="Cambria Math" charset="0"/>
                            </a:rPr>
                            <m:t>2</m:t>
                          </m:r>
                        </m:sub>
                      </m:sSub>
                    </m:oMath>
                  </m:oMathPara>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6289764" y="3978383"/>
                <a:ext cx="3702232" cy="400110"/>
              </a:xfrm>
              <a:prstGeom prst="rect">
                <a:avLst/>
              </a:prstGeom>
              <a:blipFill>
                <a:blip r:embed="rId11"/>
                <a:stretch>
                  <a:fillRect b="-153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734699" y="4578541"/>
                <a:ext cx="3715120" cy="57426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sym typeface="Math C"/>
                            </a:rPr>
                          </m:ctrlPr>
                        </m:sSubPr>
                        <m:e>
                          <m:r>
                            <a:rPr lang="en-US" sz="3000" i="1">
                              <a:latin typeface="Cambria Math"/>
                              <a:sym typeface="Math C"/>
                            </a:rPr>
                            <m:t>𝑑</m:t>
                          </m:r>
                        </m:e>
                        <m:sub>
                          <m:r>
                            <a:rPr lang="en-US" sz="3000" i="1">
                              <a:latin typeface="Cambria Math"/>
                              <a:sym typeface="Math C"/>
                            </a:rPr>
                            <m:t>1,   1</m:t>
                          </m:r>
                        </m:sub>
                      </m:sSub>
                      <m:r>
                        <a:rPr lang="en-US" sz="3000" i="1">
                          <a:latin typeface="Cambria Math"/>
                          <a:sym typeface="Math C"/>
                        </a:rPr>
                        <m:t>=</m:t>
                      </m:r>
                      <m:r>
                        <a:rPr lang="en-US" sz="3000" i="1">
                          <a:latin typeface="Cambria Math"/>
                        </a:rPr>
                        <m:t>3+1</m:t>
                      </m:r>
                      <m:r>
                        <a:rPr lang="en-US" sz="3000" i="1">
                          <a:latin typeface="Cambria Math"/>
                          <a:ea typeface="Cambria Math" charset="0"/>
                          <a:cs typeface="Cambria Math" charset="0"/>
                        </a:rPr>
                        <m:t>−</m:t>
                      </m:r>
                      <m:r>
                        <a:rPr lang="en-US" sz="3000" i="1">
                          <a:latin typeface="Cambria Math"/>
                        </a:rPr>
                        <m:t>2</m:t>
                      </m:r>
                      <m:r>
                        <a:rPr lang="en-US" sz="3000">
                          <a:latin typeface="Cambria Math"/>
                        </a:rPr>
                        <m:t>=2</m:t>
                      </m:r>
                    </m:oMath>
                  </m:oMathPara>
                </a14:m>
                <a:endParaRPr lang="en-US" sz="3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734699" y="4578541"/>
                <a:ext cx="3715120" cy="574260"/>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284118" y="4616210"/>
                <a:ext cx="2182008"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plug</m:t>
                      </m:r>
                      <m:r>
                        <a:rPr lang="en-US" sz="2000">
                          <a:latin typeface="Cambria Math"/>
                        </a:rPr>
                        <m:t> </m:t>
                      </m:r>
                      <m:r>
                        <m:rPr>
                          <m:sty m:val="p"/>
                        </m:rPr>
                        <a:rPr lang="en-US" sz="2000">
                          <a:latin typeface="Cambria Math"/>
                        </a:rPr>
                        <m:t>in</m:t>
                      </m:r>
                      <m:r>
                        <a:rPr lang="en-US" sz="2000">
                          <a:latin typeface="Cambria Math"/>
                        </a:rPr>
                        <m:t>  1 </m:t>
                      </m:r>
                      <m:r>
                        <m:rPr>
                          <m:sty m:val="p"/>
                        </m:rPr>
                        <a:rPr lang="en-US" sz="2000">
                          <a:latin typeface="Cambria Math"/>
                        </a:rPr>
                        <m:t>for</m:t>
                      </m:r>
                      <m:r>
                        <a:rPr lang="en-US" sz="2000">
                          <a:latin typeface="Cambria Math"/>
                        </a:rPr>
                        <m:t> </m:t>
                      </m:r>
                      <m:r>
                        <m:rPr>
                          <m:sty m:val="p"/>
                        </m:rPr>
                        <a:rPr lang="en-US" sz="2000">
                          <a:latin typeface="Cambria Math"/>
                        </a:rPr>
                        <m:t>both</m:t>
                      </m:r>
                    </m:oMath>
                  </m:oMathPara>
                </a14:m>
                <a:endParaRPr lang="en-US" sz="2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6284118" y="4616210"/>
                <a:ext cx="2182008" cy="400110"/>
              </a:xfrm>
              <a:prstGeom prst="rect">
                <a:avLst/>
              </a:prstGeom>
              <a:blipFill>
                <a:blip r:embed="rId13"/>
                <a:stretch>
                  <a:fillRect b="-1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761405" y="5810474"/>
                <a:ext cx="1965218" cy="430887"/>
              </a:xfrm>
              <a:prstGeom prst="rect">
                <a:avLst/>
              </a:prstGeom>
            </p:spPr>
            <p:txBody>
              <a:bodyPr wrap="none">
                <a:spAutoFit/>
              </a:bodyPr>
              <a:lstStyle/>
              <a:p>
                <a14:m>
                  <m:oMath xmlns:m="http://schemas.openxmlformats.org/officeDocument/2006/math">
                    <m:r>
                      <m:rPr>
                        <m:sty m:val="p"/>
                      </m:rPr>
                      <a:rPr lang="en-US" sz="2200">
                        <a:latin typeface="Cambria Math" panose="02040503050406030204" pitchFamily="18" charset="0"/>
                        <a:ea typeface="Cambria Math" panose="02040503050406030204" pitchFamily="18" charset="0"/>
                      </a:rPr>
                      <m:t>max</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sym typeface="Math C"/>
                          </a:rPr>
                        </m:ctrlPr>
                      </m:sSubPr>
                      <m:e>
                        <m:r>
                          <a:rPr lang="en-US" sz="2200" i="1">
                            <a:latin typeface="Cambria Math" panose="02040503050406030204" pitchFamily="18" charset="0"/>
                            <a:ea typeface="Cambria Math" panose="02040503050406030204" pitchFamily="18" charset="0"/>
                            <a:sym typeface="Math C"/>
                          </a:rPr>
                          <m:t>𝑑</m:t>
                        </m:r>
                      </m:e>
                      <m:sub>
                        <m:r>
                          <a:rPr lang="en-US" sz="2200" i="1">
                            <a:latin typeface="Cambria Math" panose="02040503050406030204" pitchFamily="18" charset="0"/>
                            <a:ea typeface="Cambria Math" panose="02040503050406030204" pitchFamily="18" charset="0"/>
                            <a:sym typeface="Math C"/>
                          </a:rPr>
                          <m:t>𝑏𝑜𝑥</m:t>
                        </m:r>
                      </m:sub>
                    </m:sSub>
                    <m:r>
                      <a:rPr lang="en-US" sz="2200" i="1">
                        <a:latin typeface="Cambria Math" panose="02040503050406030204" pitchFamily="18" charset="0"/>
                        <a:ea typeface="Cambria Math" panose="02040503050406030204" pitchFamily="18" charset="0"/>
                        <a:sym typeface="Math C"/>
                      </a:rPr>
                      <m:t>)</m:t>
                    </m:r>
                  </m:oMath>
                </a14:m>
                <a:r>
                  <a:rPr lang="en-US" sz="2200" dirty="0">
                    <a:latin typeface="Cambria Math" panose="02040503050406030204" pitchFamily="18" charset="0"/>
                    <a:ea typeface="Cambria Math" panose="02040503050406030204" pitchFamily="18" charset="0"/>
                  </a:rPr>
                  <a:t> = </a:t>
                </a:r>
                <a:r>
                  <a:rPr lang="en-US" sz="2200" dirty="0">
                    <a:solidFill>
                      <a:srgbClr val="00B050"/>
                    </a:solidFill>
                    <a:latin typeface="Cambria Math" panose="02040503050406030204" pitchFamily="18" charset="0"/>
                    <a:ea typeface="Cambria Math" panose="02040503050406030204" pitchFamily="18" charset="0"/>
                  </a:rPr>
                  <a:t>6</a:t>
                </a:r>
              </a:p>
            </p:txBody>
          </p:sp>
        </mc:Choice>
        <mc:Fallback xmlns="">
          <p:sp>
            <p:nvSpPr>
              <p:cNvPr id="7" name="Rectangle 6"/>
              <p:cNvSpPr>
                <a:spLocks noRot="1" noChangeAspect="1" noMove="1" noResize="1" noEditPoints="1" noAdjustHandles="1" noChangeArrowheads="1" noChangeShapeType="1" noTextEdit="1"/>
              </p:cNvSpPr>
              <p:nvPr/>
            </p:nvSpPr>
            <p:spPr>
              <a:xfrm>
                <a:off x="3761405" y="5810474"/>
                <a:ext cx="1965218" cy="430887"/>
              </a:xfrm>
              <a:prstGeom prst="rect">
                <a:avLst/>
              </a:prstGeom>
              <a:blipFill>
                <a:blip r:embed="rId14"/>
                <a:stretch>
                  <a:fillRect t="-9859" r="-3106"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16979" y="5370929"/>
                <a:ext cx="4553851" cy="1261884"/>
              </a:xfrm>
              <a:prstGeom prst="rect">
                <a:avLst/>
              </a:prstGeom>
              <a:solidFill>
                <a:schemeClr val="accent1">
                  <a:lumMod val="20000"/>
                  <a:lumOff val="80000"/>
                </a:schemeClr>
              </a:solidFill>
            </p:spPr>
            <p:txBody>
              <a:bodyPr wrap="square" rtlCol="0">
                <a:spAutoFit/>
              </a:bodyPr>
              <a:lstStyle/>
              <a:p>
                <a:pPr algn="just"/>
                <a:r>
                  <a:rPr lang="en-US" sz="1900" dirty="0"/>
                  <a:t>Of course, to compute max, rather than enumerating combinations, we pick the value for the </a:t>
                </a:r>
                <a14:m>
                  <m:oMath xmlns:m="http://schemas.openxmlformats.org/officeDocument/2006/math">
                    <m:sSub>
                      <m:sSubPr>
                        <m:ctrlPr>
                          <a:rPr lang="en-US" sz="1900" i="1">
                            <a:latin typeface="Cambria Math" panose="02040503050406030204" pitchFamily="18" charset="0"/>
                          </a:rPr>
                        </m:ctrlPr>
                      </m:sSubPr>
                      <m:e>
                        <m:r>
                          <a:rPr lang="en-US" sz="1900" i="1">
                            <a:latin typeface="Cambria Math" charset="0"/>
                            <a:ea typeface="Cambria Math" charset="0"/>
                            <a:cs typeface="Cambria Math" charset="0"/>
                          </a:rPr>
                          <m:t>𝜖</m:t>
                        </m:r>
                      </m:e>
                      <m:sub>
                        <m:r>
                          <a:rPr lang="en-US" sz="1900" b="0" i="1" smtClean="0">
                            <a:latin typeface="Cambria Math" panose="02040503050406030204" pitchFamily="18" charset="0"/>
                            <a:ea typeface="Cambria Math" charset="0"/>
                            <a:cs typeface="Cambria Math" charset="0"/>
                          </a:rPr>
                          <m:t>𝑖</m:t>
                        </m:r>
                      </m:sub>
                    </m:sSub>
                  </m:oMath>
                </a14:m>
                <a:r>
                  <a:rPr lang="en-US" sz="1900" dirty="0"/>
                  <a:t> depending on its sign in</a:t>
                </a:r>
                <a14:m>
                  <m:oMath xmlns:m="http://schemas.openxmlformats.org/officeDocument/2006/math">
                    <m:sSub>
                      <m:sSubPr>
                        <m:ctrlPr>
                          <a:rPr lang="en-US" sz="1900" i="1">
                            <a:latin typeface="Cambria Math" panose="02040503050406030204" pitchFamily="18" charset="0"/>
                            <a:sym typeface="Math C"/>
                          </a:rPr>
                        </m:ctrlPr>
                      </m:sSubPr>
                      <m:e>
                        <m:r>
                          <a:rPr lang="en-US" sz="1900" i="1">
                            <a:latin typeface="Cambria Math"/>
                            <a:sym typeface="Math C"/>
                          </a:rPr>
                          <m:t>  </m:t>
                        </m:r>
                        <m:r>
                          <a:rPr lang="en-US" sz="1900" i="1">
                            <a:latin typeface="Cambria Math"/>
                            <a:sym typeface="Math C"/>
                          </a:rPr>
                          <m:t>𝑑</m:t>
                        </m:r>
                      </m:e>
                      <m:sub>
                        <m:r>
                          <a:rPr lang="en-US" sz="1900" i="1">
                            <a:latin typeface="Cambria Math"/>
                            <a:sym typeface="Math C"/>
                          </a:rPr>
                          <m:t>0</m:t>
                        </m:r>
                      </m:sub>
                    </m:sSub>
                  </m:oMath>
                </a14:m>
                <a:r>
                  <a:rPr lang="en-US" sz="1900" dirty="0"/>
                  <a:t>. If positive, pick 1, if negative, pick -1.</a:t>
                </a:r>
              </a:p>
            </p:txBody>
          </p:sp>
        </mc:Choice>
        <mc:Fallback xmlns="">
          <p:sp>
            <p:nvSpPr>
              <p:cNvPr id="8" name="TextBox 7"/>
              <p:cNvSpPr txBox="1">
                <a:spLocks noRot="1" noChangeAspect="1" noMove="1" noResize="1" noEditPoints="1" noAdjustHandles="1" noChangeArrowheads="1" noChangeShapeType="1" noTextEdit="1"/>
              </p:cNvSpPr>
              <p:nvPr/>
            </p:nvSpPr>
            <p:spPr>
              <a:xfrm>
                <a:off x="6016979" y="5370929"/>
                <a:ext cx="4553851" cy="1261884"/>
              </a:xfrm>
              <a:prstGeom prst="rect">
                <a:avLst/>
              </a:prstGeom>
              <a:blipFill>
                <a:blip r:embed="rId15"/>
                <a:stretch>
                  <a:fillRect l="-1205" t="-2415" r="-1339" b="-772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47B4350-ABED-425A-BC53-7A2BF34ECA00}"/>
              </a:ext>
            </a:extLst>
          </p:cNvPr>
          <p:cNvSpPr>
            <a:spLocks noGrp="1"/>
          </p:cNvSpPr>
          <p:nvPr>
            <p:ph type="sldNum" sz="quarter" idx="12"/>
          </p:nvPr>
        </p:nvSpPr>
        <p:spPr/>
        <p:txBody>
          <a:bodyPr/>
          <a:lstStyle/>
          <a:p>
            <a:fld id="{B7FA3308-637C-934F-BF90-F671B30DAEBF}" type="slidenum">
              <a:rPr lang="en-US" smtClean="0"/>
              <a:t>23</a:t>
            </a:fld>
            <a:endParaRPr lang="en-US"/>
          </a:p>
        </p:txBody>
      </p:sp>
    </p:spTree>
    <p:extLst>
      <p:ext uri="{BB962C8B-B14F-4D97-AF65-F5344CB8AC3E}">
        <p14:creationId xmlns:p14="http://schemas.microsoft.com/office/powerpoint/2010/main" val="18332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8C390408-AA4C-4ECA-B902-6A963263FF6A}"/>
              </a:ext>
            </a:extLst>
          </p:cNvPr>
          <p:cNvSpPr/>
          <p:nvPr/>
        </p:nvSpPr>
        <p:spPr>
          <a:xfrm>
            <a:off x="2116474" y="3655053"/>
            <a:ext cx="8178229" cy="2942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9751141C-75FE-483C-AAC4-09640427074E}"/>
              </a:ext>
            </a:extLst>
          </p:cNvPr>
          <p:cNvSpPr/>
          <p:nvPr/>
        </p:nvSpPr>
        <p:spPr>
          <a:xfrm>
            <a:off x="2116475" y="328770"/>
            <a:ext cx="8178229" cy="2942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4CFB440-79FE-4E9D-AC7D-19CE8917B985}"/>
              </a:ext>
            </a:extLst>
          </p:cNvPr>
          <p:cNvSpPr>
            <a:spLocks noGrp="1"/>
          </p:cNvSpPr>
          <p:nvPr>
            <p:ph type="sldNum" sz="quarter" idx="12"/>
          </p:nvPr>
        </p:nvSpPr>
        <p:spPr/>
        <p:txBody>
          <a:bodyPr/>
          <a:lstStyle/>
          <a:p>
            <a:fld id="{B7FA3308-637C-934F-BF90-F671B30DAEBF}" type="slidenum">
              <a:rPr lang="en-US" smtClean="0"/>
              <a:t>24</a:t>
            </a:fld>
            <a:endParaRPr lang="en-US"/>
          </a:p>
        </p:txBody>
      </p:sp>
      <p:sp>
        <p:nvSpPr>
          <p:cNvPr id="5" name="Oval 4">
            <a:extLst>
              <a:ext uri="{FF2B5EF4-FFF2-40B4-BE49-F238E27FC236}">
                <a16:creationId xmlns:a16="http://schemas.microsoft.com/office/drawing/2014/main" id="{1CEE3B9A-5B41-4571-8A0D-93D2C91B0FA0}"/>
              </a:ext>
            </a:extLst>
          </p:cNvPr>
          <p:cNvSpPr/>
          <p:nvPr/>
        </p:nvSpPr>
        <p:spPr>
          <a:xfrm>
            <a:off x="3795662" y="712510"/>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B5D6548-4DC8-4D89-8911-7794D884DC3A}"/>
              </a:ext>
            </a:extLst>
          </p:cNvPr>
          <p:cNvSpPr/>
          <p:nvPr/>
        </p:nvSpPr>
        <p:spPr>
          <a:xfrm>
            <a:off x="3795662" y="2512510"/>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53D1871-1FCE-4095-9D94-9CB0F5E34CA3}"/>
              </a:ext>
            </a:extLst>
          </p:cNvPr>
          <p:cNvSpPr/>
          <p:nvPr/>
        </p:nvSpPr>
        <p:spPr>
          <a:xfrm>
            <a:off x="5596996" y="712510"/>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0780620-6127-4FE2-8AB4-E319ABC950D9}"/>
              </a:ext>
            </a:extLst>
          </p:cNvPr>
          <p:cNvSpPr/>
          <p:nvPr/>
        </p:nvSpPr>
        <p:spPr>
          <a:xfrm>
            <a:off x="5596996" y="2512510"/>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69851C-C9EC-4202-9BF8-DBFD7477A44B}"/>
              </a:ext>
            </a:extLst>
          </p:cNvPr>
          <p:cNvSpPr/>
          <p:nvPr/>
        </p:nvSpPr>
        <p:spPr>
          <a:xfrm>
            <a:off x="7396996" y="712510"/>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1C3F3D-D07A-4980-88FF-ED40F5D757B4}"/>
              </a:ext>
            </a:extLst>
          </p:cNvPr>
          <p:cNvSpPr/>
          <p:nvPr/>
        </p:nvSpPr>
        <p:spPr>
          <a:xfrm>
            <a:off x="7396996" y="2512510"/>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6DBBE93-B9E9-41EB-BD3F-3C767A5B1634}"/>
              </a:ext>
            </a:extLst>
          </p:cNvPr>
          <p:cNvSpPr/>
          <p:nvPr/>
        </p:nvSpPr>
        <p:spPr>
          <a:xfrm>
            <a:off x="9196996" y="712510"/>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2AF14D-CFAB-4535-8EF9-A5CC76917A52}"/>
              </a:ext>
            </a:extLst>
          </p:cNvPr>
          <p:cNvSpPr/>
          <p:nvPr/>
        </p:nvSpPr>
        <p:spPr>
          <a:xfrm>
            <a:off x="9196996" y="2512510"/>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40B4BC-A100-43CB-B26F-1A0D6F47B139}"/>
              </a:ext>
            </a:extLst>
          </p:cNvPr>
          <p:cNvCxnSpPr>
            <a:stCxn id="9" idx="6"/>
            <a:endCxn id="12" idx="2"/>
          </p:cNvCxnSpPr>
          <p:nvPr/>
        </p:nvCxnSpPr>
        <p:spPr>
          <a:xfrm>
            <a:off x="4335662" y="982510"/>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50FF7-077C-416D-B302-1FB693B67A34}"/>
              </a:ext>
            </a:extLst>
          </p:cNvPr>
          <p:cNvCxnSpPr/>
          <p:nvPr/>
        </p:nvCxnSpPr>
        <p:spPr>
          <a:xfrm>
            <a:off x="4335662" y="2782510"/>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CA94A6-FB17-49D3-A5C9-A5C1E0CB4928}"/>
              </a:ext>
            </a:extLst>
          </p:cNvPr>
          <p:cNvCxnSpPr/>
          <p:nvPr/>
        </p:nvCxnSpPr>
        <p:spPr>
          <a:xfrm>
            <a:off x="6136996" y="2782510"/>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5E432C-F560-468E-99EB-432708D1D50C}"/>
              </a:ext>
            </a:extLst>
          </p:cNvPr>
          <p:cNvCxnSpPr/>
          <p:nvPr/>
        </p:nvCxnSpPr>
        <p:spPr>
          <a:xfrm>
            <a:off x="7936996" y="2782510"/>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A385FD-6679-4BE2-B066-8BB89297D797}"/>
              </a:ext>
            </a:extLst>
          </p:cNvPr>
          <p:cNvCxnSpPr>
            <a:stCxn id="10" idx="7"/>
            <a:endCxn id="12" idx="3"/>
          </p:cNvCxnSpPr>
          <p:nvPr/>
        </p:nvCxnSpPr>
        <p:spPr>
          <a:xfrm flipV="1">
            <a:off x="4256581" y="1173429"/>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EF4EB8-AD8C-42A5-B97E-1394F41F6D3B}"/>
              </a:ext>
            </a:extLst>
          </p:cNvPr>
          <p:cNvCxnSpPr>
            <a:stCxn id="9" idx="5"/>
          </p:cNvCxnSpPr>
          <p:nvPr/>
        </p:nvCxnSpPr>
        <p:spPr>
          <a:xfrm>
            <a:off x="4256581" y="1173429"/>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CEA481-E934-42F4-BDE0-2225CEFFFAE7}"/>
              </a:ext>
            </a:extLst>
          </p:cNvPr>
          <p:cNvCxnSpPr/>
          <p:nvPr/>
        </p:nvCxnSpPr>
        <p:spPr>
          <a:xfrm>
            <a:off x="2530733" y="982510"/>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AA2155-7138-4424-95D4-EDC91B8E8203}"/>
              </a:ext>
            </a:extLst>
          </p:cNvPr>
          <p:cNvCxnSpPr/>
          <p:nvPr/>
        </p:nvCxnSpPr>
        <p:spPr>
          <a:xfrm>
            <a:off x="2530733" y="2782510"/>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0A4F06-E6B4-438A-B494-5701ABE35A26}"/>
                  </a:ext>
                </a:extLst>
              </p:cNvPr>
              <p:cNvSpPr txBox="1"/>
              <p:nvPr/>
            </p:nvSpPr>
            <p:spPr>
              <a:xfrm>
                <a:off x="3843796" y="766510"/>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21" name="TextBox 20">
                <a:extLst>
                  <a:ext uri="{FF2B5EF4-FFF2-40B4-BE49-F238E27FC236}">
                    <a16:creationId xmlns:a16="http://schemas.microsoft.com/office/drawing/2014/main" id="{470A4F06-E6B4-438A-B494-5701ABE35A26}"/>
                  </a:ext>
                </a:extLst>
              </p:cNvPr>
              <p:cNvSpPr txBox="1">
                <a:spLocks noRot="1" noChangeAspect="1" noMove="1" noResize="1" noEditPoints="1" noAdjustHandles="1" noChangeArrowheads="1" noChangeShapeType="1" noTextEdit="1"/>
              </p:cNvSpPr>
              <p:nvPr/>
            </p:nvSpPr>
            <p:spPr>
              <a:xfrm>
                <a:off x="3843796" y="766510"/>
                <a:ext cx="47198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FCBF3D1-0C64-4743-87BB-31945224E0EC}"/>
                  </a:ext>
                </a:extLst>
              </p:cNvPr>
              <p:cNvSpPr txBox="1"/>
              <p:nvPr/>
            </p:nvSpPr>
            <p:spPr>
              <a:xfrm>
                <a:off x="5643796" y="76651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22" name="TextBox 21">
                <a:extLst>
                  <a:ext uri="{FF2B5EF4-FFF2-40B4-BE49-F238E27FC236}">
                    <a16:creationId xmlns:a16="http://schemas.microsoft.com/office/drawing/2014/main" id="{2FCBF3D1-0C64-4743-87BB-31945224E0EC}"/>
                  </a:ext>
                </a:extLst>
              </p:cNvPr>
              <p:cNvSpPr txBox="1">
                <a:spLocks noRot="1" noChangeAspect="1" noMove="1" noResize="1" noEditPoints="1" noAdjustHandles="1" noChangeArrowheads="1" noChangeShapeType="1" noTextEdit="1"/>
              </p:cNvSpPr>
              <p:nvPr/>
            </p:nvSpPr>
            <p:spPr>
              <a:xfrm>
                <a:off x="5643796" y="766510"/>
                <a:ext cx="477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9DDD23B-D0FD-49EA-A808-40DF1432CE28}"/>
                  </a:ext>
                </a:extLst>
              </p:cNvPr>
              <p:cNvSpPr txBox="1"/>
              <p:nvPr/>
            </p:nvSpPr>
            <p:spPr>
              <a:xfrm>
                <a:off x="7443796" y="76651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23" name="TextBox 22">
                <a:extLst>
                  <a:ext uri="{FF2B5EF4-FFF2-40B4-BE49-F238E27FC236}">
                    <a16:creationId xmlns:a16="http://schemas.microsoft.com/office/drawing/2014/main" id="{F9DDD23B-D0FD-49EA-A808-40DF1432CE28}"/>
                  </a:ext>
                </a:extLst>
              </p:cNvPr>
              <p:cNvSpPr txBox="1">
                <a:spLocks noRot="1" noChangeAspect="1" noMove="1" noResize="1" noEditPoints="1" noAdjustHandles="1" noChangeArrowheads="1" noChangeShapeType="1" noTextEdit="1"/>
              </p:cNvSpPr>
              <p:nvPr/>
            </p:nvSpPr>
            <p:spPr>
              <a:xfrm>
                <a:off x="7443796" y="766510"/>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AD6F46A-986B-4C93-A700-3CF9FB29F778}"/>
                  </a:ext>
                </a:extLst>
              </p:cNvPr>
              <p:cNvSpPr txBox="1"/>
              <p:nvPr/>
            </p:nvSpPr>
            <p:spPr>
              <a:xfrm>
                <a:off x="3843796" y="256651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24" name="TextBox 23">
                <a:extLst>
                  <a:ext uri="{FF2B5EF4-FFF2-40B4-BE49-F238E27FC236}">
                    <a16:creationId xmlns:a16="http://schemas.microsoft.com/office/drawing/2014/main" id="{9AD6F46A-986B-4C93-A700-3CF9FB29F778}"/>
                  </a:ext>
                </a:extLst>
              </p:cNvPr>
              <p:cNvSpPr txBox="1">
                <a:spLocks noRot="1" noChangeAspect="1" noMove="1" noResize="1" noEditPoints="1" noAdjustHandles="1" noChangeArrowheads="1" noChangeShapeType="1" noTextEdit="1"/>
              </p:cNvSpPr>
              <p:nvPr/>
            </p:nvSpPr>
            <p:spPr>
              <a:xfrm>
                <a:off x="3843796" y="2566510"/>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61436F-3C89-4D52-A80A-3EE9E0932CE1}"/>
                  </a:ext>
                </a:extLst>
              </p:cNvPr>
              <p:cNvSpPr txBox="1"/>
              <p:nvPr/>
            </p:nvSpPr>
            <p:spPr>
              <a:xfrm>
                <a:off x="5643796" y="256651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25" name="TextBox 24">
                <a:extLst>
                  <a:ext uri="{FF2B5EF4-FFF2-40B4-BE49-F238E27FC236}">
                    <a16:creationId xmlns:a16="http://schemas.microsoft.com/office/drawing/2014/main" id="{FB61436F-3C89-4D52-A80A-3EE9E0932CE1}"/>
                  </a:ext>
                </a:extLst>
              </p:cNvPr>
              <p:cNvSpPr txBox="1">
                <a:spLocks noRot="1" noChangeAspect="1" noMove="1" noResize="1" noEditPoints="1" noAdjustHandles="1" noChangeArrowheads="1" noChangeShapeType="1" noTextEdit="1"/>
              </p:cNvSpPr>
              <p:nvPr/>
            </p:nvSpPr>
            <p:spPr>
              <a:xfrm>
                <a:off x="5643796" y="2566510"/>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2809FE-AE4F-478B-9EB7-1B3A5A1FDAAE}"/>
                  </a:ext>
                </a:extLst>
              </p:cNvPr>
              <p:cNvSpPr txBox="1"/>
              <p:nvPr/>
            </p:nvSpPr>
            <p:spPr>
              <a:xfrm>
                <a:off x="7443796" y="256651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26" name="TextBox 25">
                <a:extLst>
                  <a:ext uri="{FF2B5EF4-FFF2-40B4-BE49-F238E27FC236}">
                    <a16:creationId xmlns:a16="http://schemas.microsoft.com/office/drawing/2014/main" id="{342809FE-AE4F-478B-9EB7-1B3A5A1FDAAE}"/>
                  </a:ext>
                </a:extLst>
              </p:cNvPr>
              <p:cNvSpPr txBox="1">
                <a:spLocks noRot="1" noChangeAspect="1" noMove="1" noResize="1" noEditPoints="1" noAdjustHandles="1" noChangeArrowheads="1" noChangeShapeType="1" noTextEdit="1"/>
              </p:cNvSpPr>
              <p:nvPr/>
            </p:nvSpPr>
            <p:spPr>
              <a:xfrm>
                <a:off x="7443796" y="2566510"/>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3AFBC23-6E5D-4296-B4D0-675771D5C4B7}"/>
                  </a:ext>
                </a:extLst>
              </p:cNvPr>
              <p:cNvSpPr txBox="1"/>
              <p:nvPr/>
            </p:nvSpPr>
            <p:spPr>
              <a:xfrm>
                <a:off x="4675529" y="603198"/>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13</m:t>
                          </m:r>
                        </m:sub>
                      </m:sSub>
                    </m:oMath>
                  </m:oMathPara>
                </a14:m>
                <a:endParaRPr lang="en-US" dirty="0"/>
              </a:p>
            </p:txBody>
          </p:sp>
        </mc:Choice>
        <mc:Fallback xmlns="">
          <p:sp>
            <p:nvSpPr>
              <p:cNvPr id="27" name="TextBox 26">
                <a:extLst>
                  <a:ext uri="{FF2B5EF4-FFF2-40B4-BE49-F238E27FC236}">
                    <a16:creationId xmlns:a16="http://schemas.microsoft.com/office/drawing/2014/main" id="{23AFBC23-6E5D-4296-B4D0-675771D5C4B7}"/>
                  </a:ext>
                </a:extLst>
              </p:cNvPr>
              <p:cNvSpPr txBox="1">
                <a:spLocks noRot="1" noChangeAspect="1" noMove="1" noResize="1" noEditPoints="1" noAdjustHandles="1" noChangeArrowheads="1" noChangeShapeType="1" noTextEdit="1"/>
              </p:cNvSpPr>
              <p:nvPr/>
            </p:nvSpPr>
            <p:spPr>
              <a:xfrm>
                <a:off x="4675529" y="603198"/>
                <a:ext cx="59958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9D597E-9B57-4B7F-929B-4D3BCEF53E04}"/>
                  </a:ext>
                </a:extLst>
              </p:cNvPr>
              <p:cNvSpPr txBox="1"/>
              <p:nvPr/>
            </p:nvSpPr>
            <p:spPr>
              <a:xfrm>
                <a:off x="6080996" y="569334"/>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28" name="TextBox 27">
                <a:extLst>
                  <a:ext uri="{FF2B5EF4-FFF2-40B4-BE49-F238E27FC236}">
                    <a16:creationId xmlns:a16="http://schemas.microsoft.com/office/drawing/2014/main" id="{FC9D597E-9B57-4B7F-929B-4D3BCEF53E04}"/>
                  </a:ext>
                </a:extLst>
              </p:cNvPr>
              <p:cNvSpPr txBox="1">
                <a:spLocks noRot="1" noChangeAspect="1" noMove="1" noResize="1" noEditPoints="1" noAdjustHandles="1" noChangeArrowheads="1" noChangeShapeType="1" noTextEdit="1"/>
              </p:cNvSpPr>
              <p:nvPr/>
            </p:nvSpPr>
            <p:spPr>
              <a:xfrm>
                <a:off x="6080996" y="569334"/>
                <a:ext cx="1301254" cy="369332"/>
              </a:xfrm>
              <a:prstGeom prst="rect">
                <a:avLst/>
              </a:prstGeom>
              <a:blipFill>
                <a:blip r:embed="rId9"/>
                <a:stretch>
                  <a:fillRect b="-13115"/>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B5612BDB-879B-4BF5-96C8-929A9C031892}"/>
              </a:ext>
            </a:extLst>
          </p:cNvPr>
          <p:cNvCxnSpPr/>
          <p:nvPr/>
        </p:nvCxnSpPr>
        <p:spPr>
          <a:xfrm>
            <a:off x="6136996" y="982510"/>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A810BA-8AD7-499F-9A32-1F24DF3E8354}"/>
              </a:ext>
            </a:extLst>
          </p:cNvPr>
          <p:cNvCxnSpPr/>
          <p:nvPr/>
        </p:nvCxnSpPr>
        <p:spPr>
          <a:xfrm>
            <a:off x="7936996" y="98251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107C4B8-594A-46C2-8352-73B94115BB52}"/>
              </a:ext>
            </a:extLst>
          </p:cNvPr>
          <p:cNvCxnSpPr/>
          <p:nvPr/>
        </p:nvCxnSpPr>
        <p:spPr>
          <a:xfrm flipV="1">
            <a:off x="7857796" y="1173310"/>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B5FBB6-0963-4B3F-B500-C183F1E8F697}"/>
              </a:ext>
            </a:extLst>
          </p:cNvPr>
          <p:cNvCxnSpPr/>
          <p:nvPr/>
        </p:nvCxnSpPr>
        <p:spPr>
          <a:xfrm>
            <a:off x="7857796" y="1173310"/>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AB058DC-791A-4A28-93FB-240ED2481C2A}"/>
                  </a:ext>
                </a:extLst>
              </p:cNvPr>
              <p:cNvSpPr txBox="1"/>
              <p:nvPr/>
            </p:nvSpPr>
            <p:spPr>
              <a:xfrm>
                <a:off x="8275396" y="603201"/>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50</m:t>
                          </m:r>
                        </m:sub>
                      </m:sSub>
                    </m:oMath>
                  </m:oMathPara>
                </a14:m>
                <a:endParaRPr lang="en-US" dirty="0"/>
              </a:p>
            </p:txBody>
          </p:sp>
        </mc:Choice>
        <mc:Fallback xmlns="">
          <p:sp>
            <p:nvSpPr>
              <p:cNvPr id="33" name="TextBox 32">
                <a:extLst>
                  <a:ext uri="{FF2B5EF4-FFF2-40B4-BE49-F238E27FC236}">
                    <a16:creationId xmlns:a16="http://schemas.microsoft.com/office/drawing/2014/main" id="{9AB058DC-791A-4A28-93FB-240ED2481C2A}"/>
                  </a:ext>
                </a:extLst>
              </p:cNvPr>
              <p:cNvSpPr txBox="1">
                <a:spLocks noRot="1" noChangeAspect="1" noMove="1" noResize="1" noEditPoints="1" noAdjustHandles="1" noChangeArrowheads="1" noChangeShapeType="1" noTextEdit="1"/>
              </p:cNvSpPr>
              <p:nvPr/>
            </p:nvSpPr>
            <p:spPr>
              <a:xfrm>
                <a:off x="8275396" y="603201"/>
                <a:ext cx="60490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77F504-384E-4BFB-AC57-F6E173BFA47F}"/>
                  </a:ext>
                </a:extLst>
              </p:cNvPr>
              <p:cNvSpPr txBox="1"/>
              <p:nvPr/>
            </p:nvSpPr>
            <p:spPr>
              <a:xfrm>
                <a:off x="4658464" y="2793973"/>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24</m:t>
                          </m:r>
                        </m:sub>
                      </m:sSub>
                    </m:oMath>
                  </m:oMathPara>
                </a14:m>
                <a:endParaRPr lang="en-US" dirty="0"/>
              </a:p>
            </p:txBody>
          </p:sp>
        </mc:Choice>
        <mc:Fallback xmlns="">
          <p:sp>
            <p:nvSpPr>
              <p:cNvPr id="34" name="TextBox 33">
                <a:extLst>
                  <a:ext uri="{FF2B5EF4-FFF2-40B4-BE49-F238E27FC236}">
                    <a16:creationId xmlns:a16="http://schemas.microsoft.com/office/drawing/2014/main" id="{B777F504-384E-4BFB-AC57-F6E173BFA47F}"/>
                  </a:ext>
                </a:extLst>
              </p:cNvPr>
              <p:cNvSpPr txBox="1">
                <a:spLocks noRot="1" noChangeAspect="1" noMove="1" noResize="1" noEditPoints="1" noAdjustHandles="1" noChangeArrowheads="1" noChangeShapeType="1" noTextEdit="1"/>
              </p:cNvSpPr>
              <p:nvPr/>
            </p:nvSpPr>
            <p:spPr>
              <a:xfrm>
                <a:off x="4658464" y="2793973"/>
                <a:ext cx="60490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84350F-E4D8-4DD1-A79D-1541DE192BCF}"/>
                  </a:ext>
                </a:extLst>
              </p:cNvPr>
              <p:cNvSpPr txBox="1"/>
              <p:nvPr/>
            </p:nvSpPr>
            <p:spPr>
              <a:xfrm>
                <a:off x="8257397" y="2793974"/>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61</m:t>
                          </m:r>
                        </m:sub>
                      </m:sSub>
                    </m:oMath>
                  </m:oMathPara>
                </a14:m>
                <a:endParaRPr lang="en-US" dirty="0"/>
              </a:p>
            </p:txBody>
          </p:sp>
        </mc:Choice>
        <mc:Fallback xmlns="">
          <p:sp>
            <p:nvSpPr>
              <p:cNvPr id="35" name="TextBox 34">
                <a:extLst>
                  <a:ext uri="{FF2B5EF4-FFF2-40B4-BE49-F238E27FC236}">
                    <a16:creationId xmlns:a16="http://schemas.microsoft.com/office/drawing/2014/main" id="{8484350F-E4D8-4DD1-A79D-1541DE192BCF}"/>
                  </a:ext>
                </a:extLst>
              </p:cNvPr>
              <p:cNvSpPr txBox="1">
                <a:spLocks noRot="1" noChangeAspect="1" noMove="1" noResize="1" noEditPoints="1" noAdjustHandles="1" noChangeArrowheads="1" noChangeShapeType="1" noTextEdit="1"/>
              </p:cNvSpPr>
              <p:nvPr/>
            </p:nvSpPr>
            <p:spPr>
              <a:xfrm>
                <a:off x="8257397" y="2793974"/>
                <a:ext cx="60490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C36F23F-767B-4335-917B-6CE342B69D63}"/>
                  </a:ext>
                </a:extLst>
              </p:cNvPr>
              <p:cNvSpPr txBox="1"/>
              <p:nvPr/>
            </p:nvSpPr>
            <p:spPr>
              <a:xfrm>
                <a:off x="6079396" y="2804535"/>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36" name="TextBox 35">
                <a:extLst>
                  <a:ext uri="{FF2B5EF4-FFF2-40B4-BE49-F238E27FC236}">
                    <a16:creationId xmlns:a16="http://schemas.microsoft.com/office/drawing/2014/main" id="{9C36F23F-767B-4335-917B-6CE342B69D63}"/>
                  </a:ext>
                </a:extLst>
              </p:cNvPr>
              <p:cNvSpPr txBox="1">
                <a:spLocks noRot="1" noChangeAspect="1" noMove="1" noResize="1" noEditPoints="1" noAdjustHandles="1" noChangeArrowheads="1" noChangeShapeType="1" noTextEdit="1"/>
              </p:cNvSpPr>
              <p:nvPr/>
            </p:nvSpPr>
            <p:spPr>
              <a:xfrm>
                <a:off x="6079396" y="2804535"/>
                <a:ext cx="1301254"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6260685-D1B3-4E63-9005-83640CED12B1}"/>
                  </a:ext>
                </a:extLst>
              </p:cNvPr>
              <p:cNvSpPr txBox="1"/>
              <p:nvPr/>
            </p:nvSpPr>
            <p:spPr>
              <a:xfrm>
                <a:off x="4041741" y="1931061"/>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23</m:t>
                          </m:r>
                        </m:sub>
                      </m:sSub>
                    </m:oMath>
                  </m:oMathPara>
                </a14:m>
                <a:endParaRPr lang="en-US" dirty="0"/>
              </a:p>
            </p:txBody>
          </p:sp>
        </mc:Choice>
        <mc:Fallback xmlns="">
          <p:sp>
            <p:nvSpPr>
              <p:cNvPr id="37" name="TextBox 36">
                <a:extLst>
                  <a:ext uri="{FF2B5EF4-FFF2-40B4-BE49-F238E27FC236}">
                    <a16:creationId xmlns:a16="http://schemas.microsoft.com/office/drawing/2014/main" id="{76260685-D1B3-4E63-9005-83640CED12B1}"/>
                  </a:ext>
                </a:extLst>
              </p:cNvPr>
              <p:cNvSpPr txBox="1">
                <a:spLocks noRot="1" noChangeAspect="1" noMove="1" noResize="1" noEditPoints="1" noAdjustHandles="1" noChangeArrowheads="1" noChangeShapeType="1" noTextEdit="1"/>
              </p:cNvSpPr>
              <p:nvPr/>
            </p:nvSpPr>
            <p:spPr>
              <a:xfrm>
                <a:off x="4041741" y="1931061"/>
                <a:ext cx="604909"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7D8844-49FE-456E-A1FA-035CF4527FE1}"/>
                  </a:ext>
                </a:extLst>
              </p:cNvPr>
              <p:cNvSpPr txBox="1"/>
              <p:nvPr/>
            </p:nvSpPr>
            <p:spPr>
              <a:xfrm>
                <a:off x="7634541" y="1961710"/>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60</m:t>
                          </m:r>
                        </m:sub>
                      </m:sSub>
                    </m:oMath>
                  </m:oMathPara>
                </a14:m>
                <a:endParaRPr lang="en-US" dirty="0"/>
              </a:p>
            </p:txBody>
          </p:sp>
        </mc:Choice>
        <mc:Fallback xmlns="">
          <p:sp>
            <p:nvSpPr>
              <p:cNvPr id="38" name="TextBox 37">
                <a:extLst>
                  <a:ext uri="{FF2B5EF4-FFF2-40B4-BE49-F238E27FC236}">
                    <a16:creationId xmlns:a16="http://schemas.microsoft.com/office/drawing/2014/main" id="{0A7D8844-49FE-456E-A1FA-035CF4527FE1}"/>
                  </a:ext>
                </a:extLst>
              </p:cNvPr>
              <p:cNvSpPr txBox="1">
                <a:spLocks noRot="1" noChangeAspect="1" noMove="1" noResize="1" noEditPoints="1" noAdjustHandles="1" noChangeArrowheads="1" noChangeShapeType="1" noTextEdit="1"/>
              </p:cNvSpPr>
              <p:nvPr/>
            </p:nvSpPr>
            <p:spPr>
              <a:xfrm>
                <a:off x="7634541" y="1961710"/>
                <a:ext cx="60490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8BCEED2-77B8-42E8-A72D-1C5B8DF93A56}"/>
                  </a:ext>
                </a:extLst>
              </p:cNvPr>
              <p:cNvSpPr txBox="1"/>
              <p:nvPr/>
            </p:nvSpPr>
            <p:spPr>
              <a:xfrm>
                <a:off x="4344196" y="1063043"/>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39" name="TextBox 38">
                <a:extLst>
                  <a:ext uri="{FF2B5EF4-FFF2-40B4-BE49-F238E27FC236}">
                    <a16:creationId xmlns:a16="http://schemas.microsoft.com/office/drawing/2014/main" id="{38BCEED2-77B8-42E8-A72D-1C5B8DF93A56}"/>
                  </a:ext>
                </a:extLst>
              </p:cNvPr>
              <p:cNvSpPr txBox="1">
                <a:spLocks noRot="1" noChangeAspect="1" noMove="1" noResize="1" noEditPoints="1" noAdjustHandles="1" noChangeArrowheads="1" noChangeShapeType="1" noTextEdit="1"/>
              </p:cNvSpPr>
              <p:nvPr/>
            </p:nvSpPr>
            <p:spPr>
              <a:xfrm>
                <a:off x="4344196" y="1063043"/>
                <a:ext cx="59958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2BAED9D-1341-4E94-ACB7-897DB8535B7A}"/>
                  </a:ext>
                </a:extLst>
              </p:cNvPr>
              <p:cNvSpPr txBox="1"/>
              <p:nvPr/>
            </p:nvSpPr>
            <p:spPr>
              <a:xfrm>
                <a:off x="7944196" y="1061710"/>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51</m:t>
                          </m:r>
                        </m:sub>
                      </m:sSub>
                    </m:oMath>
                  </m:oMathPara>
                </a14:m>
                <a:endParaRPr lang="en-US" dirty="0"/>
              </a:p>
            </p:txBody>
          </p:sp>
        </mc:Choice>
        <mc:Fallback xmlns="">
          <p:sp>
            <p:nvSpPr>
              <p:cNvPr id="40" name="TextBox 39">
                <a:extLst>
                  <a:ext uri="{FF2B5EF4-FFF2-40B4-BE49-F238E27FC236}">
                    <a16:creationId xmlns:a16="http://schemas.microsoft.com/office/drawing/2014/main" id="{C2BAED9D-1341-4E94-ACB7-897DB8535B7A}"/>
                  </a:ext>
                </a:extLst>
              </p:cNvPr>
              <p:cNvSpPr txBox="1">
                <a:spLocks noRot="1" noChangeAspect="1" noMove="1" noResize="1" noEditPoints="1" noAdjustHandles="1" noChangeArrowheads="1" noChangeShapeType="1" noTextEdit="1"/>
              </p:cNvSpPr>
              <p:nvPr/>
            </p:nvSpPr>
            <p:spPr>
              <a:xfrm>
                <a:off x="7944196" y="1061710"/>
                <a:ext cx="604909"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5640426-65EC-40F0-892A-56481A0BF40F}"/>
                  </a:ext>
                </a:extLst>
              </p:cNvPr>
              <p:cNvSpPr txBox="1"/>
              <p:nvPr/>
            </p:nvSpPr>
            <p:spPr>
              <a:xfrm>
                <a:off x="9247729" y="768567"/>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55" name="TextBox 54">
                <a:extLst>
                  <a:ext uri="{FF2B5EF4-FFF2-40B4-BE49-F238E27FC236}">
                    <a16:creationId xmlns:a16="http://schemas.microsoft.com/office/drawing/2014/main" id="{F5640426-65EC-40F0-892A-56481A0BF40F}"/>
                  </a:ext>
                </a:extLst>
              </p:cNvPr>
              <p:cNvSpPr txBox="1">
                <a:spLocks noRot="1" noChangeAspect="1" noMove="1" noResize="1" noEditPoints="1" noAdjustHandles="1" noChangeArrowheads="1" noChangeShapeType="1" noTextEdit="1"/>
              </p:cNvSpPr>
              <p:nvPr/>
            </p:nvSpPr>
            <p:spPr>
              <a:xfrm>
                <a:off x="9247729" y="768567"/>
                <a:ext cx="46102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9466FCD-44D5-4FAC-986B-1FB061666410}"/>
                  </a:ext>
                </a:extLst>
              </p:cNvPr>
              <p:cNvSpPr txBox="1"/>
              <p:nvPr/>
            </p:nvSpPr>
            <p:spPr>
              <a:xfrm>
                <a:off x="9247730" y="2568567"/>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56" name="TextBox 55">
                <a:extLst>
                  <a:ext uri="{FF2B5EF4-FFF2-40B4-BE49-F238E27FC236}">
                    <a16:creationId xmlns:a16="http://schemas.microsoft.com/office/drawing/2014/main" id="{09466FCD-44D5-4FAC-986B-1FB061666410}"/>
                  </a:ext>
                </a:extLst>
              </p:cNvPr>
              <p:cNvSpPr txBox="1">
                <a:spLocks noRot="1" noChangeAspect="1" noMove="1" noResize="1" noEditPoints="1" noAdjustHandles="1" noChangeArrowheads="1" noChangeShapeType="1" noTextEdit="1"/>
              </p:cNvSpPr>
              <p:nvPr/>
            </p:nvSpPr>
            <p:spPr>
              <a:xfrm>
                <a:off x="9247730" y="2568567"/>
                <a:ext cx="455701" cy="369332"/>
              </a:xfrm>
              <a:prstGeom prst="rect">
                <a:avLst/>
              </a:prstGeom>
              <a:blipFill>
                <a:blip r:embed="rId19"/>
                <a:stretch>
                  <a:fillRect/>
                </a:stretch>
              </a:blipFill>
            </p:spPr>
            <p:txBody>
              <a:bodyPr/>
              <a:lstStyle/>
              <a:p>
                <a:r>
                  <a:rPr lang="en-US">
                    <a:noFill/>
                  </a:rPr>
                  <a:t> </a:t>
                </a:r>
              </a:p>
            </p:txBody>
          </p:sp>
        </mc:Fallback>
      </mc:AlternateContent>
      <p:sp>
        <p:nvSpPr>
          <p:cNvPr id="57" name="Oval 56">
            <a:extLst>
              <a:ext uri="{FF2B5EF4-FFF2-40B4-BE49-F238E27FC236}">
                <a16:creationId xmlns:a16="http://schemas.microsoft.com/office/drawing/2014/main" id="{F6EAFF4E-0576-472E-BB58-A999144EAAC3}"/>
              </a:ext>
            </a:extLst>
          </p:cNvPr>
          <p:cNvSpPr/>
          <p:nvPr/>
        </p:nvSpPr>
        <p:spPr>
          <a:xfrm>
            <a:off x="3795662" y="391545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C4CE089-872E-422F-B097-D2C4B6D79703}"/>
              </a:ext>
            </a:extLst>
          </p:cNvPr>
          <p:cNvSpPr/>
          <p:nvPr/>
        </p:nvSpPr>
        <p:spPr>
          <a:xfrm>
            <a:off x="3795662" y="571545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D259F06-2611-413A-9D63-D32FE5AB6B7F}"/>
              </a:ext>
            </a:extLst>
          </p:cNvPr>
          <p:cNvSpPr/>
          <p:nvPr/>
        </p:nvSpPr>
        <p:spPr>
          <a:xfrm>
            <a:off x="5596996" y="391545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DE5F3D6-54C9-4CAE-A1FA-0732A262CDAF}"/>
              </a:ext>
            </a:extLst>
          </p:cNvPr>
          <p:cNvSpPr/>
          <p:nvPr/>
        </p:nvSpPr>
        <p:spPr>
          <a:xfrm>
            <a:off x="5596996" y="571545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7576BBD-051F-4E1D-93E2-652695411A7C}"/>
              </a:ext>
            </a:extLst>
          </p:cNvPr>
          <p:cNvSpPr/>
          <p:nvPr/>
        </p:nvSpPr>
        <p:spPr>
          <a:xfrm>
            <a:off x="7396996" y="391545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46C96FF-2D8A-4735-A577-524518BB2482}"/>
              </a:ext>
            </a:extLst>
          </p:cNvPr>
          <p:cNvSpPr/>
          <p:nvPr/>
        </p:nvSpPr>
        <p:spPr>
          <a:xfrm>
            <a:off x="7396996" y="571545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17769F7-F4A4-4C65-B831-EFED5D5932E2}"/>
              </a:ext>
            </a:extLst>
          </p:cNvPr>
          <p:cNvSpPr/>
          <p:nvPr/>
        </p:nvSpPr>
        <p:spPr>
          <a:xfrm>
            <a:off x="9196996" y="391545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DF654A6-9ACB-4199-9109-D9B3357CD827}"/>
              </a:ext>
            </a:extLst>
          </p:cNvPr>
          <p:cNvSpPr/>
          <p:nvPr/>
        </p:nvSpPr>
        <p:spPr>
          <a:xfrm>
            <a:off x="9196996" y="571545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050FFBAC-8421-4D36-B022-0CDE85709C9E}"/>
              </a:ext>
            </a:extLst>
          </p:cNvPr>
          <p:cNvCxnSpPr>
            <a:stCxn id="61" idx="6"/>
            <a:endCxn id="64" idx="2"/>
          </p:cNvCxnSpPr>
          <p:nvPr/>
        </p:nvCxnSpPr>
        <p:spPr>
          <a:xfrm>
            <a:off x="4335662" y="418545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DA9B499-9F05-4D09-A2A5-9617BFE51014}"/>
              </a:ext>
            </a:extLst>
          </p:cNvPr>
          <p:cNvCxnSpPr/>
          <p:nvPr/>
        </p:nvCxnSpPr>
        <p:spPr>
          <a:xfrm>
            <a:off x="4335662" y="598545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7D5AF2-9065-4336-A5DB-877A9E849AB0}"/>
              </a:ext>
            </a:extLst>
          </p:cNvPr>
          <p:cNvCxnSpPr/>
          <p:nvPr/>
        </p:nvCxnSpPr>
        <p:spPr>
          <a:xfrm>
            <a:off x="6136996" y="598545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569ECC-51AF-4240-A6FF-7B90987FEFE0}"/>
              </a:ext>
            </a:extLst>
          </p:cNvPr>
          <p:cNvCxnSpPr/>
          <p:nvPr/>
        </p:nvCxnSpPr>
        <p:spPr>
          <a:xfrm>
            <a:off x="7936996" y="598545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32C30DF-9034-4B18-B4E5-2DF466B02236}"/>
              </a:ext>
            </a:extLst>
          </p:cNvPr>
          <p:cNvCxnSpPr>
            <a:stCxn id="62" idx="7"/>
            <a:endCxn id="64" idx="3"/>
          </p:cNvCxnSpPr>
          <p:nvPr/>
        </p:nvCxnSpPr>
        <p:spPr>
          <a:xfrm flipV="1">
            <a:off x="4256581" y="437637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A87E24-34FA-4D88-A5CA-80259EEDE97E}"/>
              </a:ext>
            </a:extLst>
          </p:cNvPr>
          <p:cNvCxnSpPr>
            <a:stCxn id="61" idx="5"/>
          </p:cNvCxnSpPr>
          <p:nvPr/>
        </p:nvCxnSpPr>
        <p:spPr>
          <a:xfrm>
            <a:off x="4256581" y="437637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266375-70C4-4086-B027-8E120C40AAAF}"/>
              </a:ext>
            </a:extLst>
          </p:cNvPr>
          <p:cNvCxnSpPr/>
          <p:nvPr/>
        </p:nvCxnSpPr>
        <p:spPr>
          <a:xfrm>
            <a:off x="2530733" y="418545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B0CFDD-2EF9-4FC2-9EF4-3CE02299A898}"/>
              </a:ext>
            </a:extLst>
          </p:cNvPr>
          <p:cNvCxnSpPr/>
          <p:nvPr/>
        </p:nvCxnSpPr>
        <p:spPr>
          <a:xfrm>
            <a:off x="2530733" y="598545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59C907F-015B-40E2-8387-63B2AD221D08}"/>
                  </a:ext>
                </a:extLst>
              </p:cNvPr>
              <p:cNvSpPr txBox="1"/>
              <p:nvPr/>
            </p:nvSpPr>
            <p:spPr>
              <a:xfrm>
                <a:off x="3843796" y="3969453"/>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73" name="TextBox 72">
                <a:extLst>
                  <a:ext uri="{FF2B5EF4-FFF2-40B4-BE49-F238E27FC236}">
                    <a16:creationId xmlns:a16="http://schemas.microsoft.com/office/drawing/2014/main" id="{F59C907F-015B-40E2-8387-63B2AD221D08}"/>
                  </a:ext>
                </a:extLst>
              </p:cNvPr>
              <p:cNvSpPr txBox="1">
                <a:spLocks noRot="1" noChangeAspect="1" noMove="1" noResize="1" noEditPoints="1" noAdjustHandles="1" noChangeArrowheads="1" noChangeShapeType="1" noTextEdit="1"/>
              </p:cNvSpPr>
              <p:nvPr/>
            </p:nvSpPr>
            <p:spPr>
              <a:xfrm>
                <a:off x="3843796" y="3969453"/>
                <a:ext cx="471988"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A8076D9-C2C0-4B2E-ACE3-45DDA9AD25E4}"/>
                  </a:ext>
                </a:extLst>
              </p:cNvPr>
              <p:cNvSpPr txBox="1"/>
              <p:nvPr/>
            </p:nvSpPr>
            <p:spPr>
              <a:xfrm>
                <a:off x="5643796" y="39694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74" name="TextBox 73">
                <a:extLst>
                  <a:ext uri="{FF2B5EF4-FFF2-40B4-BE49-F238E27FC236}">
                    <a16:creationId xmlns:a16="http://schemas.microsoft.com/office/drawing/2014/main" id="{0A8076D9-C2C0-4B2E-ACE3-45DDA9AD25E4}"/>
                  </a:ext>
                </a:extLst>
              </p:cNvPr>
              <p:cNvSpPr txBox="1">
                <a:spLocks noRot="1" noChangeAspect="1" noMove="1" noResize="1" noEditPoints="1" noAdjustHandles="1" noChangeArrowheads="1" noChangeShapeType="1" noTextEdit="1"/>
              </p:cNvSpPr>
              <p:nvPr/>
            </p:nvSpPr>
            <p:spPr>
              <a:xfrm>
                <a:off x="5643796" y="3969453"/>
                <a:ext cx="47731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EB95203-DB72-49EA-B282-CB329508B04D}"/>
                  </a:ext>
                </a:extLst>
              </p:cNvPr>
              <p:cNvSpPr txBox="1"/>
              <p:nvPr/>
            </p:nvSpPr>
            <p:spPr>
              <a:xfrm>
                <a:off x="7443796" y="39694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75" name="TextBox 74">
                <a:extLst>
                  <a:ext uri="{FF2B5EF4-FFF2-40B4-BE49-F238E27FC236}">
                    <a16:creationId xmlns:a16="http://schemas.microsoft.com/office/drawing/2014/main" id="{5EB95203-DB72-49EA-B282-CB329508B04D}"/>
                  </a:ext>
                </a:extLst>
              </p:cNvPr>
              <p:cNvSpPr txBox="1">
                <a:spLocks noRot="1" noChangeAspect="1" noMove="1" noResize="1" noEditPoints="1" noAdjustHandles="1" noChangeArrowheads="1" noChangeShapeType="1" noTextEdit="1"/>
              </p:cNvSpPr>
              <p:nvPr/>
            </p:nvSpPr>
            <p:spPr>
              <a:xfrm>
                <a:off x="7443796" y="3969453"/>
                <a:ext cx="47731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11F1C94-8A58-46E3-9F72-45251A7FB773}"/>
                  </a:ext>
                </a:extLst>
              </p:cNvPr>
              <p:cNvSpPr txBox="1"/>
              <p:nvPr/>
            </p:nvSpPr>
            <p:spPr>
              <a:xfrm>
                <a:off x="3843796" y="57694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76" name="TextBox 75">
                <a:extLst>
                  <a:ext uri="{FF2B5EF4-FFF2-40B4-BE49-F238E27FC236}">
                    <a16:creationId xmlns:a16="http://schemas.microsoft.com/office/drawing/2014/main" id="{D11F1C94-8A58-46E3-9F72-45251A7FB773}"/>
                  </a:ext>
                </a:extLst>
              </p:cNvPr>
              <p:cNvSpPr txBox="1">
                <a:spLocks noRot="1" noChangeAspect="1" noMove="1" noResize="1" noEditPoints="1" noAdjustHandles="1" noChangeArrowheads="1" noChangeShapeType="1" noTextEdit="1"/>
              </p:cNvSpPr>
              <p:nvPr/>
            </p:nvSpPr>
            <p:spPr>
              <a:xfrm>
                <a:off x="3843796" y="5769453"/>
                <a:ext cx="47731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DE3E63C-4FC1-46BB-89AD-5A54D9C4C152}"/>
                  </a:ext>
                </a:extLst>
              </p:cNvPr>
              <p:cNvSpPr txBox="1"/>
              <p:nvPr/>
            </p:nvSpPr>
            <p:spPr>
              <a:xfrm>
                <a:off x="5643796" y="57694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77" name="TextBox 76">
                <a:extLst>
                  <a:ext uri="{FF2B5EF4-FFF2-40B4-BE49-F238E27FC236}">
                    <a16:creationId xmlns:a16="http://schemas.microsoft.com/office/drawing/2014/main" id="{1DE3E63C-4FC1-46BB-89AD-5A54D9C4C152}"/>
                  </a:ext>
                </a:extLst>
              </p:cNvPr>
              <p:cNvSpPr txBox="1">
                <a:spLocks noRot="1" noChangeAspect="1" noMove="1" noResize="1" noEditPoints="1" noAdjustHandles="1" noChangeArrowheads="1" noChangeShapeType="1" noTextEdit="1"/>
              </p:cNvSpPr>
              <p:nvPr/>
            </p:nvSpPr>
            <p:spPr>
              <a:xfrm>
                <a:off x="5643796" y="5769453"/>
                <a:ext cx="47731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B96BCDD-4AB5-44B5-A5E0-5493D82E90B6}"/>
                  </a:ext>
                </a:extLst>
              </p:cNvPr>
              <p:cNvSpPr txBox="1"/>
              <p:nvPr/>
            </p:nvSpPr>
            <p:spPr>
              <a:xfrm>
                <a:off x="7443796" y="57694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78" name="TextBox 77">
                <a:extLst>
                  <a:ext uri="{FF2B5EF4-FFF2-40B4-BE49-F238E27FC236}">
                    <a16:creationId xmlns:a16="http://schemas.microsoft.com/office/drawing/2014/main" id="{5B96BCDD-4AB5-44B5-A5E0-5493D82E90B6}"/>
                  </a:ext>
                </a:extLst>
              </p:cNvPr>
              <p:cNvSpPr txBox="1">
                <a:spLocks noRot="1" noChangeAspect="1" noMove="1" noResize="1" noEditPoints="1" noAdjustHandles="1" noChangeArrowheads="1" noChangeShapeType="1" noTextEdit="1"/>
              </p:cNvSpPr>
              <p:nvPr/>
            </p:nvSpPr>
            <p:spPr>
              <a:xfrm>
                <a:off x="7443796" y="5769453"/>
                <a:ext cx="47731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5870269-53EB-4FA6-81FE-C77FBB3ECC74}"/>
                  </a:ext>
                </a:extLst>
              </p:cNvPr>
              <p:cNvSpPr txBox="1"/>
              <p:nvPr/>
            </p:nvSpPr>
            <p:spPr>
              <a:xfrm>
                <a:off x="4675529" y="3806141"/>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13</m:t>
                          </m:r>
                        </m:sub>
                      </m:sSub>
                    </m:oMath>
                  </m:oMathPara>
                </a14:m>
                <a:endParaRPr lang="en-US" dirty="0"/>
              </a:p>
            </p:txBody>
          </p:sp>
        </mc:Choice>
        <mc:Fallback xmlns="">
          <p:sp>
            <p:nvSpPr>
              <p:cNvPr id="79" name="TextBox 78">
                <a:extLst>
                  <a:ext uri="{FF2B5EF4-FFF2-40B4-BE49-F238E27FC236}">
                    <a16:creationId xmlns:a16="http://schemas.microsoft.com/office/drawing/2014/main" id="{25870269-53EB-4FA6-81FE-C77FBB3ECC74}"/>
                  </a:ext>
                </a:extLst>
              </p:cNvPr>
              <p:cNvSpPr txBox="1">
                <a:spLocks noRot="1" noChangeAspect="1" noMove="1" noResize="1" noEditPoints="1" noAdjustHandles="1" noChangeArrowheads="1" noChangeShapeType="1" noTextEdit="1"/>
              </p:cNvSpPr>
              <p:nvPr/>
            </p:nvSpPr>
            <p:spPr>
              <a:xfrm>
                <a:off x="4675529" y="3806141"/>
                <a:ext cx="599588"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4147DCE-810F-471C-A5ED-BB0667C576C9}"/>
                  </a:ext>
                </a:extLst>
              </p:cNvPr>
              <p:cNvSpPr txBox="1"/>
              <p:nvPr/>
            </p:nvSpPr>
            <p:spPr>
              <a:xfrm>
                <a:off x="6048914" y="3772732"/>
                <a:ext cx="1450910" cy="374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p:sp>
            <p:nvSpPr>
              <p:cNvPr id="80" name="TextBox 79">
                <a:extLst>
                  <a:ext uri="{FF2B5EF4-FFF2-40B4-BE49-F238E27FC236}">
                    <a16:creationId xmlns:a16="http://schemas.microsoft.com/office/drawing/2014/main" id="{D4147DCE-810F-471C-A5ED-BB0667C576C9}"/>
                  </a:ext>
                </a:extLst>
              </p:cNvPr>
              <p:cNvSpPr txBox="1">
                <a:spLocks noRot="1" noChangeAspect="1" noMove="1" noResize="1" noEditPoints="1" noAdjustHandles="1" noChangeArrowheads="1" noChangeShapeType="1" noTextEdit="1"/>
              </p:cNvSpPr>
              <p:nvPr/>
            </p:nvSpPr>
            <p:spPr>
              <a:xfrm>
                <a:off x="6048914" y="3772732"/>
                <a:ext cx="1450910" cy="374333"/>
              </a:xfrm>
              <a:prstGeom prst="rect">
                <a:avLst/>
              </a:prstGeom>
              <a:blipFill>
                <a:blip r:embed="rId27"/>
                <a:stretch>
                  <a:fillRect b="-13115"/>
                </a:stretch>
              </a:blipFill>
            </p:spPr>
            <p:txBody>
              <a:bodyPr/>
              <a:lstStyle/>
              <a:p>
                <a:r>
                  <a:rPr lang="en-US">
                    <a:noFill/>
                  </a:rPr>
                  <a:t> </a:t>
                </a:r>
              </a:p>
            </p:txBody>
          </p:sp>
        </mc:Fallback>
      </mc:AlternateContent>
      <p:cxnSp>
        <p:nvCxnSpPr>
          <p:cNvPr id="81" name="Straight Connector 80">
            <a:extLst>
              <a:ext uri="{FF2B5EF4-FFF2-40B4-BE49-F238E27FC236}">
                <a16:creationId xmlns:a16="http://schemas.microsoft.com/office/drawing/2014/main" id="{6B850607-BD6F-435C-AF72-5165D62DA527}"/>
              </a:ext>
            </a:extLst>
          </p:cNvPr>
          <p:cNvCxnSpPr/>
          <p:nvPr/>
        </p:nvCxnSpPr>
        <p:spPr>
          <a:xfrm>
            <a:off x="6136996" y="418545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34AFD3-B055-4BDC-81C7-7418561D8029}"/>
              </a:ext>
            </a:extLst>
          </p:cNvPr>
          <p:cNvCxnSpPr/>
          <p:nvPr/>
        </p:nvCxnSpPr>
        <p:spPr>
          <a:xfrm>
            <a:off x="7936996" y="4185456"/>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3D13A28-CAF4-4BE7-9B5C-331ED0E9C940}"/>
              </a:ext>
            </a:extLst>
          </p:cNvPr>
          <p:cNvCxnSpPr/>
          <p:nvPr/>
        </p:nvCxnSpPr>
        <p:spPr>
          <a:xfrm flipV="1">
            <a:off x="7857796" y="437625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27ED1BD-3F2E-447C-A5EF-81DADCDF7CBF}"/>
              </a:ext>
            </a:extLst>
          </p:cNvPr>
          <p:cNvCxnSpPr/>
          <p:nvPr/>
        </p:nvCxnSpPr>
        <p:spPr>
          <a:xfrm>
            <a:off x="7857796" y="437625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61DDBD54-ABAF-4F84-9473-8C45FB876494}"/>
                  </a:ext>
                </a:extLst>
              </p:cNvPr>
              <p:cNvSpPr txBox="1"/>
              <p:nvPr/>
            </p:nvSpPr>
            <p:spPr>
              <a:xfrm>
                <a:off x="8275396" y="3806144"/>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50</m:t>
                          </m:r>
                        </m:sub>
                      </m:sSub>
                    </m:oMath>
                  </m:oMathPara>
                </a14:m>
                <a:endParaRPr lang="en-US" dirty="0"/>
              </a:p>
            </p:txBody>
          </p:sp>
        </mc:Choice>
        <mc:Fallback xmlns="">
          <p:sp>
            <p:nvSpPr>
              <p:cNvPr id="85" name="TextBox 84">
                <a:extLst>
                  <a:ext uri="{FF2B5EF4-FFF2-40B4-BE49-F238E27FC236}">
                    <a16:creationId xmlns:a16="http://schemas.microsoft.com/office/drawing/2014/main" id="{61DDBD54-ABAF-4F84-9473-8C45FB876494}"/>
                  </a:ext>
                </a:extLst>
              </p:cNvPr>
              <p:cNvSpPr txBox="1">
                <a:spLocks noRot="1" noChangeAspect="1" noMove="1" noResize="1" noEditPoints="1" noAdjustHandles="1" noChangeArrowheads="1" noChangeShapeType="1" noTextEdit="1"/>
              </p:cNvSpPr>
              <p:nvPr/>
            </p:nvSpPr>
            <p:spPr>
              <a:xfrm>
                <a:off x="8275396" y="3806144"/>
                <a:ext cx="604909"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8F8F968F-4BFF-4FC6-B402-6A42F8F49441}"/>
                  </a:ext>
                </a:extLst>
              </p:cNvPr>
              <p:cNvSpPr txBox="1"/>
              <p:nvPr/>
            </p:nvSpPr>
            <p:spPr>
              <a:xfrm>
                <a:off x="4658464" y="5996916"/>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24</m:t>
                          </m:r>
                        </m:sub>
                      </m:sSub>
                    </m:oMath>
                  </m:oMathPara>
                </a14:m>
                <a:endParaRPr lang="en-US" dirty="0"/>
              </a:p>
            </p:txBody>
          </p:sp>
        </mc:Choice>
        <mc:Fallback xmlns="">
          <p:sp>
            <p:nvSpPr>
              <p:cNvPr id="86" name="TextBox 85">
                <a:extLst>
                  <a:ext uri="{FF2B5EF4-FFF2-40B4-BE49-F238E27FC236}">
                    <a16:creationId xmlns:a16="http://schemas.microsoft.com/office/drawing/2014/main" id="{8F8F968F-4BFF-4FC6-B402-6A42F8F49441}"/>
                  </a:ext>
                </a:extLst>
              </p:cNvPr>
              <p:cNvSpPr txBox="1">
                <a:spLocks noRot="1" noChangeAspect="1" noMove="1" noResize="1" noEditPoints="1" noAdjustHandles="1" noChangeArrowheads="1" noChangeShapeType="1" noTextEdit="1"/>
              </p:cNvSpPr>
              <p:nvPr/>
            </p:nvSpPr>
            <p:spPr>
              <a:xfrm>
                <a:off x="4658464" y="5996916"/>
                <a:ext cx="604909"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D16A11C5-4EB7-4F69-B02F-3618E29FF45E}"/>
                  </a:ext>
                </a:extLst>
              </p:cNvPr>
              <p:cNvSpPr txBox="1"/>
              <p:nvPr/>
            </p:nvSpPr>
            <p:spPr>
              <a:xfrm>
                <a:off x="8257397" y="5996917"/>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61</m:t>
                          </m:r>
                        </m:sub>
                      </m:sSub>
                    </m:oMath>
                  </m:oMathPara>
                </a14:m>
                <a:endParaRPr lang="en-US" dirty="0"/>
              </a:p>
            </p:txBody>
          </p:sp>
        </mc:Choice>
        <mc:Fallback xmlns="">
          <p:sp>
            <p:nvSpPr>
              <p:cNvPr id="87" name="TextBox 86">
                <a:extLst>
                  <a:ext uri="{FF2B5EF4-FFF2-40B4-BE49-F238E27FC236}">
                    <a16:creationId xmlns:a16="http://schemas.microsoft.com/office/drawing/2014/main" id="{D16A11C5-4EB7-4F69-B02F-3618E29FF45E}"/>
                  </a:ext>
                </a:extLst>
              </p:cNvPr>
              <p:cNvSpPr txBox="1">
                <a:spLocks noRot="1" noChangeAspect="1" noMove="1" noResize="1" noEditPoints="1" noAdjustHandles="1" noChangeArrowheads="1" noChangeShapeType="1" noTextEdit="1"/>
              </p:cNvSpPr>
              <p:nvPr/>
            </p:nvSpPr>
            <p:spPr>
              <a:xfrm>
                <a:off x="8257397" y="5996917"/>
                <a:ext cx="604909"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12EFD7B7-6F0C-463A-98C2-0C209600BCA9}"/>
                  </a:ext>
                </a:extLst>
              </p:cNvPr>
              <p:cNvSpPr txBox="1"/>
              <p:nvPr/>
            </p:nvSpPr>
            <p:spPr>
              <a:xfrm>
                <a:off x="6079396" y="6007478"/>
                <a:ext cx="1427634" cy="374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charset="0"/>
                        </a:rPr>
                        <m:t>ma</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p:sp>
            <p:nvSpPr>
              <p:cNvPr id="88" name="TextBox 87">
                <a:extLst>
                  <a:ext uri="{FF2B5EF4-FFF2-40B4-BE49-F238E27FC236}">
                    <a16:creationId xmlns:a16="http://schemas.microsoft.com/office/drawing/2014/main" id="{12EFD7B7-6F0C-463A-98C2-0C209600BCA9}"/>
                  </a:ext>
                </a:extLst>
              </p:cNvPr>
              <p:cNvSpPr txBox="1">
                <a:spLocks noRot="1" noChangeAspect="1" noMove="1" noResize="1" noEditPoints="1" noAdjustHandles="1" noChangeArrowheads="1" noChangeShapeType="1" noTextEdit="1"/>
              </p:cNvSpPr>
              <p:nvPr/>
            </p:nvSpPr>
            <p:spPr>
              <a:xfrm>
                <a:off x="6079396" y="6007478"/>
                <a:ext cx="1427634" cy="374333"/>
              </a:xfrm>
              <a:prstGeom prst="rect">
                <a:avLst/>
              </a:prstGeom>
              <a:blipFill>
                <a:blip r:embed="rId31"/>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F8B49FE-6A0D-4174-9727-01966693605F}"/>
                  </a:ext>
                </a:extLst>
              </p:cNvPr>
              <p:cNvSpPr txBox="1"/>
              <p:nvPr/>
            </p:nvSpPr>
            <p:spPr>
              <a:xfrm>
                <a:off x="4041741" y="5134004"/>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23</m:t>
                          </m:r>
                        </m:sub>
                      </m:sSub>
                    </m:oMath>
                  </m:oMathPara>
                </a14:m>
                <a:endParaRPr lang="en-US" dirty="0"/>
              </a:p>
            </p:txBody>
          </p:sp>
        </mc:Choice>
        <mc:Fallback xmlns="">
          <p:sp>
            <p:nvSpPr>
              <p:cNvPr id="89" name="TextBox 88">
                <a:extLst>
                  <a:ext uri="{FF2B5EF4-FFF2-40B4-BE49-F238E27FC236}">
                    <a16:creationId xmlns:a16="http://schemas.microsoft.com/office/drawing/2014/main" id="{2F8B49FE-6A0D-4174-9727-01966693605F}"/>
                  </a:ext>
                </a:extLst>
              </p:cNvPr>
              <p:cNvSpPr txBox="1">
                <a:spLocks noRot="1" noChangeAspect="1" noMove="1" noResize="1" noEditPoints="1" noAdjustHandles="1" noChangeArrowheads="1" noChangeShapeType="1" noTextEdit="1"/>
              </p:cNvSpPr>
              <p:nvPr/>
            </p:nvSpPr>
            <p:spPr>
              <a:xfrm>
                <a:off x="4041741" y="5134004"/>
                <a:ext cx="604909"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8DF3F0E8-F4CA-44F4-B24D-A83BAED5954E}"/>
                  </a:ext>
                </a:extLst>
              </p:cNvPr>
              <p:cNvSpPr txBox="1"/>
              <p:nvPr/>
            </p:nvSpPr>
            <p:spPr>
              <a:xfrm>
                <a:off x="7634541" y="5164653"/>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60</m:t>
                          </m:r>
                        </m:sub>
                      </m:sSub>
                    </m:oMath>
                  </m:oMathPara>
                </a14:m>
                <a:endParaRPr lang="en-US" dirty="0"/>
              </a:p>
            </p:txBody>
          </p:sp>
        </mc:Choice>
        <mc:Fallback xmlns="">
          <p:sp>
            <p:nvSpPr>
              <p:cNvPr id="90" name="TextBox 89">
                <a:extLst>
                  <a:ext uri="{FF2B5EF4-FFF2-40B4-BE49-F238E27FC236}">
                    <a16:creationId xmlns:a16="http://schemas.microsoft.com/office/drawing/2014/main" id="{8DF3F0E8-F4CA-44F4-B24D-A83BAED5954E}"/>
                  </a:ext>
                </a:extLst>
              </p:cNvPr>
              <p:cNvSpPr txBox="1">
                <a:spLocks noRot="1" noChangeAspect="1" noMove="1" noResize="1" noEditPoints="1" noAdjustHandles="1" noChangeArrowheads="1" noChangeShapeType="1" noTextEdit="1"/>
              </p:cNvSpPr>
              <p:nvPr/>
            </p:nvSpPr>
            <p:spPr>
              <a:xfrm>
                <a:off x="7634541" y="5164653"/>
                <a:ext cx="604909"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43EBD9-4286-45A4-A794-4BEAF4B4A745}"/>
                  </a:ext>
                </a:extLst>
              </p:cNvPr>
              <p:cNvSpPr txBox="1"/>
              <p:nvPr/>
            </p:nvSpPr>
            <p:spPr>
              <a:xfrm>
                <a:off x="4344196" y="4265986"/>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91" name="TextBox 90">
                <a:extLst>
                  <a:ext uri="{FF2B5EF4-FFF2-40B4-BE49-F238E27FC236}">
                    <a16:creationId xmlns:a16="http://schemas.microsoft.com/office/drawing/2014/main" id="{7C43EBD9-4286-45A4-A794-4BEAF4B4A745}"/>
                  </a:ext>
                </a:extLst>
              </p:cNvPr>
              <p:cNvSpPr txBox="1">
                <a:spLocks noRot="1" noChangeAspect="1" noMove="1" noResize="1" noEditPoints="1" noAdjustHandles="1" noChangeArrowheads="1" noChangeShapeType="1" noTextEdit="1"/>
              </p:cNvSpPr>
              <p:nvPr/>
            </p:nvSpPr>
            <p:spPr>
              <a:xfrm>
                <a:off x="4344196" y="4265986"/>
                <a:ext cx="599588"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D7DA055-688E-4D18-A6AE-5CC26F560E76}"/>
                  </a:ext>
                </a:extLst>
              </p:cNvPr>
              <p:cNvSpPr txBox="1"/>
              <p:nvPr/>
            </p:nvSpPr>
            <p:spPr>
              <a:xfrm>
                <a:off x="7944196" y="4264653"/>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51</m:t>
                          </m:r>
                        </m:sub>
                      </m:sSub>
                    </m:oMath>
                  </m:oMathPara>
                </a14:m>
                <a:endParaRPr lang="en-US" dirty="0"/>
              </a:p>
            </p:txBody>
          </p:sp>
        </mc:Choice>
        <mc:Fallback xmlns="">
          <p:sp>
            <p:nvSpPr>
              <p:cNvPr id="92" name="TextBox 91">
                <a:extLst>
                  <a:ext uri="{FF2B5EF4-FFF2-40B4-BE49-F238E27FC236}">
                    <a16:creationId xmlns:a16="http://schemas.microsoft.com/office/drawing/2014/main" id="{ED7DA055-688E-4D18-A6AE-5CC26F560E76}"/>
                  </a:ext>
                </a:extLst>
              </p:cNvPr>
              <p:cNvSpPr txBox="1">
                <a:spLocks noRot="1" noChangeAspect="1" noMove="1" noResize="1" noEditPoints="1" noAdjustHandles="1" noChangeArrowheads="1" noChangeShapeType="1" noTextEdit="1"/>
              </p:cNvSpPr>
              <p:nvPr/>
            </p:nvSpPr>
            <p:spPr>
              <a:xfrm>
                <a:off x="7944196" y="4264653"/>
                <a:ext cx="604909"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D65641D5-D350-4295-A645-66FF06613B70}"/>
                  </a:ext>
                </a:extLst>
              </p:cNvPr>
              <p:cNvSpPr txBox="1"/>
              <p:nvPr/>
            </p:nvSpPr>
            <p:spPr>
              <a:xfrm>
                <a:off x="9247729" y="3971510"/>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93" name="TextBox 92">
                <a:extLst>
                  <a:ext uri="{FF2B5EF4-FFF2-40B4-BE49-F238E27FC236}">
                    <a16:creationId xmlns:a16="http://schemas.microsoft.com/office/drawing/2014/main" id="{D65641D5-D350-4295-A645-66FF06613B70}"/>
                  </a:ext>
                </a:extLst>
              </p:cNvPr>
              <p:cNvSpPr txBox="1">
                <a:spLocks noRot="1" noChangeAspect="1" noMove="1" noResize="1" noEditPoints="1" noAdjustHandles="1" noChangeArrowheads="1" noChangeShapeType="1" noTextEdit="1"/>
              </p:cNvSpPr>
              <p:nvPr/>
            </p:nvSpPr>
            <p:spPr>
              <a:xfrm>
                <a:off x="9247729" y="3971510"/>
                <a:ext cx="461024"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D3EB0CCD-6F20-4499-8995-1D463497EEBC}"/>
                  </a:ext>
                </a:extLst>
              </p:cNvPr>
              <p:cNvSpPr txBox="1"/>
              <p:nvPr/>
            </p:nvSpPr>
            <p:spPr>
              <a:xfrm>
                <a:off x="9247730" y="5771510"/>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94" name="TextBox 93">
                <a:extLst>
                  <a:ext uri="{FF2B5EF4-FFF2-40B4-BE49-F238E27FC236}">
                    <a16:creationId xmlns:a16="http://schemas.microsoft.com/office/drawing/2014/main" id="{D3EB0CCD-6F20-4499-8995-1D463497EEBC}"/>
                  </a:ext>
                </a:extLst>
              </p:cNvPr>
              <p:cNvSpPr txBox="1">
                <a:spLocks noRot="1" noChangeAspect="1" noMove="1" noResize="1" noEditPoints="1" noAdjustHandles="1" noChangeArrowheads="1" noChangeShapeType="1" noTextEdit="1"/>
              </p:cNvSpPr>
              <p:nvPr/>
            </p:nvSpPr>
            <p:spPr>
              <a:xfrm>
                <a:off x="9247730" y="5771510"/>
                <a:ext cx="455701"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F9D537F-EDCC-44DA-83D0-9CD095605EAF}"/>
                  </a:ext>
                </a:extLst>
              </p:cNvPr>
              <p:cNvSpPr txBox="1"/>
              <p:nvPr/>
            </p:nvSpPr>
            <p:spPr>
              <a:xfrm>
                <a:off x="2694509" y="596513"/>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96" name="TextBox 95">
                <a:extLst>
                  <a:ext uri="{FF2B5EF4-FFF2-40B4-BE49-F238E27FC236}">
                    <a16:creationId xmlns:a16="http://schemas.microsoft.com/office/drawing/2014/main" id="{AF9D537F-EDCC-44DA-83D0-9CD095605EAF}"/>
                  </a:ext>
                </a:extLst>
              </p:cNvPr>
              <p:cNvSpPr txBox="1">
                <a:spLocks noRot="1" noChangeAspect="1" noMove="1" noResize="1" noEditPoints="1" noAdjustHandles="1" noChangeArrowheads="1" noChangeShapeType="1" noTextEdit="1"/>
              </p:cNvSpPr>
              <p:nvPr/>
            </p:nvSpPr>
            <p:spPr>
              <a:xfrm>
                <a:off x="2694509" y="596513"/>
                <a:ext cx="875561" cy="369332"/>
              </a:xfrm>
              <a:prstGeom prst="rect">
                <a:avLst/>
              </a:prstGeom>
              <a:blipFill>
                <a:blip r:embed="rId3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4ED35CFA-3D24-4E68-931F-E39BB6D15F68}"/>
                  </a:ext>
                </a:extLst>
              </p:cNvPr>
              <p:cNvSpPr txBox="1"/>
              <p:nvPr/>
            </p:nvSpPr>
            <p:spPr>
              <a:xfrm>
                <a:off x="2678901" y="2769706"/>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97" name="TextBox 96">
                <a:extLst>
                  <a:ext uri="{FF2B5EF4-FFF2-40B4-BE49-F238E27FC236}">
                    <a16:creationId xmlns:a16="http://schemas.microsoft.com/office/drawing/2014/main" id="{4ED35CFA-3D24-4E68-931F-E39BB6D15F68}"/>
                  </a:ext>
                </a:extLst>
              </p:cNvPr>
              <p:cNvSpPr txBox="1">
                <a:spLocks noRot="1" noChangeAspect="1" noMove="1" noResize="1" noEditPoints="1" noAdjustHandles="1" noChangeArrowheads="1" noChangeShapeType="1" noTextEdit="1"/>
              </p:cNvSpPr>
              <p:nvPr/>
            </p:nvSpPr>
            <p:spPr>
              <a:xfrm>
                <a:off x="2678901" y="2769706"/>
                <a:ext cx="875561" cy="369332"/>
              </a:xfrm>
              <a:prstGeom prst="rect">
                <a:avLst/>
              </a:prstGeom>
              <a:blipFill>
                <a:blip r:embed="rId3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682CA37C-4B4F-4F8C-B751-AC528138AE3F}"/>
                  </a:ext>
                </a:extLst>
              </p:cNvPr>
              <p:cNvSpPr txBox="1"/>
              <p:nvPr/>
            </p:nvSpPr>
            <p:spPr>
              <a:xfrm>
                <a:off x="2646356" y="3795205"/>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98" name="TextBox 97">
                <a:extLst>
                  <a:ext uri="{FF2B5EF4-FFF2-40B4-BE49-F238E27FC236}">
                    <a16:creationId xmlns:a16="http://schemas.microsoft.com/office/drawing/2014/main" id="{682CA37C-4B4F-4F8C-B751-AC528138AE3F}"/>
                  </a:ext>
                </a:extLst>
              </p:cNvPr>
              <p:cNvSpPr txBox="1">
                <a:spLocks noRot="1" noChangeAspect="1" noMove="1" noResize="1" noEditPoints="1" noAdjustHandles="1" noChangeArrowheads="1" noChangeShapeType="1" noTextEdit="1"/>
              </p:cNvSpPr>
              <p:nvPr/>
            </p:nvSpPr>
            <p:spPr>
              <a:xfrm>
                <a:off x="2646356" y="3795205"/>
                <a:ext cx="875561" cy="369332"/>
              </a:xfrm>
              <a:prstGeom prst="rect">
                <a:avLst/>
              </a:prstGeom>
              <a:blipFill>
                <a:blip r:embed="rId4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DF80DA6D-DB88-4548-AD87-FE441836E9B5}"/>
                  </a:ext>
                </a:extLst>
              </p:cNvPr>
              <p:cNvSpPr txBox="1"/>
              <p:nvPr/>
            </p:nvSpPr>
            <p:spPr>
              <a:xfrm>
                <a:off x="2619915" y="5985453"/>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99" name="TextBox 98">
                <a:extLst>
                  <a:ext uri="{FF2B5EF4-FFF2-40B4-BE49-F238E27FC236}">
                    <a16:creationId xmlns:a16="http://schemas.microsoft.com/office/drawing/2014/main" id="{DF80DA6D-DB88-4548-AD87-FE441836E9B5}"/>
                  </a:ext>
                </a:extLst>
              </p:cNvPr>
              <p:cNvSpPr txBox="1">
                <a:spLocks noRot="1" noChangeAspect="1" noMove="1" noResize="1" noEditPoints="1" noAdjustHandles="1" noChangeArrowheads="1" noChangeShapeType="1" noTextEdit="1"/>
              </p:cNvSpPr>
              <p:nvPr/>
            </p:nvSpPr>
            <p:spPr>
              <a:xfrm>
                <a:off x="2619915" y="5985453"/>
                <a:ext cx="875561" cy="369332"/>
              </a:xfrm>
              <a:prstGeom prst="rect">
                <a:avLst/>
              </a:prstGeom>
              <a:blipFill>
                <a:blip r:embed="rId41"/>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70DA65-74DB-4F3A-B04D-17572B17D10D}"/>
                  </a:ext>
                </a:extLst>
              </p:cNvPr>
              <p:cNvSpPr txBox="1"/>
              <p:nvPr/>
            </p:nvSpPr>
            <p:spPr>
              <a:xfrm>
                <a:off x="950707" y="1695309"/>
                <a:ext cx="90931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m:oMathPara>
                </a14:m>
                <a:endParaRPr lang="en-US" dirty="0"/>
              </a:p>
            </p:txBody>
          </p:sp>
        </mc:Choice>
        <mc:Fallback xmlns="">
          <p:sp>
            <p:nvSpPr>
              <p:cNvPr id="103" name="TextBox 102">
                <a:extLst>
                  <a:ext uri="{FF2B5EF4-FFF2-40B4-BE49-F238E27FC236}">
                    <a16:creationId xmlns:a16="http://schemas.microsoft.com/office/drawing/2014/main" id="{BD70DA65-74DB-4F3A-B04D-17572B17D10D}"/>
                  </a:ext>
                </a:extLst>
              </p:cNvPr>
              <p:cNvSpPr txBox="1">
                <a:spLocks noRot="1" noChangeAspect="1" noMove="1" noResize="1" noEditPoints="1" noAdjustHandles="1" noChangeArrowheads="1" noChangeShapeType="1" noTextEdit="1"/>
              </p:cNvSpPr>
              <p:nvPr/>
            </p:nvSpPr>
            <p:spPr>
              <a:xfrm>
                <a:off x="950707" y="1695309"/>
                <a:ext cx="909315" cy="369332"/>
              </a:xfrm>
              <a:prstGeom prst="rect">
                <a:avLst/>
              </a:prstGeom>
              <a:blipFill>
                <a:blip r:embed="rId4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C9E0AAE-083D-435F-BDF2-97302A2F221E}"/>
                  </a:ext>
                </a:extLst>
              </p:cNvPr>
              <p:cNvSpPr txBox="1"/>
              <p:nvPr/>
            </p:nvSpPr>
            <p:spPr>
              <a:xfrm>
                <a:off x="947465" y="4473824"/>
                <a:ext cx="90931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m:oMathPara>
                </a14:m>
                <a:endParaRPr lang="en-US" dirty="0"/>
              </a:p>
            </p:txBody>
          </p:sp>
        </mc:Choice>
        <mc:Fallback xmlns="">
          <p:sp>
            <p:nvSpPr>
              <p:cNvPr id="104" name="TextBox 103">
                <a:extLst>
                  <a:ext uri="{FF2B5EF4-FFF2-40B4-BE49-F238E27FC236}">
                    <a16:creationId xmlns:a16="http://schemas.microsoft.com/office/drawing/2014/main" id="{5C9E0AAE-083D-435F-BDF2-97302A2F221E}"/>
                  </a:ext>
                </a:extLst>
              </p:cNvPr>
              <p:cNvSpPr txBox="1">
                <a:spLocks noRot="1" noChangeAspect="1" noMove="1" noResize="1" noEditPoints="1" noAdjustHandles="1" noChangeArrowheads="1" noChangeShapeType="1" noTextEdit="1"/>
              </p:cNvSpPr>
              <p:nvPr/>
            </p:nvSpPr>
            <p:spPr>
              <a:xfrm>
                <a:off x="947465" y="4473824"/>
                <a:ext cx="909315" cy="369332"/>
              </a:xfrm>
              <a:prstGeom prst="rect">
                <a:avLst/>
              </a:prstGeom>
              <a:blipFill>
                <a:blip r:embed="rId4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1242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7" grpId="0" animBg="1"/>
      <p:bldP spid="58" grpId="0" animBg="1"/>
      <p:bldP spid="59" grpId="0" animBg="1"/>
      <p:bldP spid="60" grpId="0" animBg="1"/>
      <p:bldP spid="61" grpId="0" animBg="1"/>
      <p:bldP spid="62" grpId="0" animBg="1"/>
      <p:bldP spid="63" grpId="0" animBg="1"/>
      <p:bldP spid="64" grpId="0" animBg="1"/>
      <p:bldP spid="73" grpId="0"/>
      <p:bldP spid="74" grpId="0"/>
      <p:bldP spid="75" grpId="0"/>
      <p:bldP spid="76" grpId="0"/>
      <p:bldP spid="77" grpId="0"/>
      <p:bldP spid="78" grpId="0"/>
      <p:bldP spid="79" grpId="0"/>
      <p:bldP spid="80" grpId="0"/>
      <p:bldP spid="85" grpId="0"/>
      <p:bldP spid="86" grpId="0"/>
      <p:bldP spid="87" grpId="0"/>
      <p:bldP spid="88" grpId="0"/>
      <p:bldP spid="89" grpId="0"/>
      <p:bldP spid="90" grpId="0"/>
      <p:bldP spid="91" grpId="0"/>
      <p:bldP spid="92" grpId="0"/>
      <p:bldP spid="93" grpId="0"/>
      <p:bldP spid="94" grpId="0"/>
      <p:bldP spid="98" grpId="0"/>
      <p:bldP spid="99" grpId="0"/>
      <p:bldP spid="1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04C915AE-6987-4525-BEE2-9212A7DE6178}"/>
              </a:ext>
            </a:extLst>
          </p:cNvPr>
          <p:cNvSpPr/>
          <p:nvPr/>
        </p:nvSpPr>
        <p:spPr>
          <a:xfrm>
            <a:off x="2251055" y="3882565"/>
            <a:ext cx="7826997" cy="29279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90A6A946-D83B-432A-A96D-BDFB0009E002}"/>
              </a:ext>
            </a:extLst>
          </p:cNvPr>
          <p:cNvSpPr/>
          <p:nvPr/>
        </p:nvSpPr>
        <p:spPr>
          <a:xfrm>
            <a:off x="2251057" y="442585"/>
            <a:ext cx="7791940" cy="28368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D2DECE4A-0834-4A36-86DE-25890A68EAF4}"/>
              </a:ext>
            </a:extLst>
          </p:cNvPr>
          <p:cNvSpPr>
            <a:spLocks noGrp="1"/>
          </p:cNvSpPr>
          <p:nvPr>
            <p:ph type="sldNum" sz="quarter" idx="12"/>
          </p:nvPr>
        </p:nvSpPr>
        <p:spPr/>
        <p:txBody>
          <a:bodyPr/>
          <a:lstStyle/>
          <a:p>
            <a:fld id="{B7FA3308-637C-934F-BF90-F671B30DAEBF}" type="slidenum">
              <a:rPr lang="en-US" smtClean="0"/>
              <a:t>25</a:t>
            </a:fld>
            <a:endParaRPr lang="en-US"/>
          </a:p>
        </p:txBody>
      </p:sp>
      <p:sp>
        <p:nvSpPr>
          <p:cNvPr id="5" name="Oval 4">
            <a:extLst>
              <a:ext uri="{FF2B5EF4-FFF2-40B4-BE49-F238E27FC236}">
                <a16:creationId xmlns:a16="http://schemas.microsoft.com/office/drawing/2014/main" id="{6B12838F-CC1D-4F14-A308-D42AB6A90B14}"/>
              </a:ext>
            </a:extLst>
          </p:cNvPr>
          <p:cNvSpPr/>
          <p:nvPr/>
        </p:nvSpPr>
        <p:spPr>
          <a:xfrm>
            <a:off x="3806699" y="738279"/>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A55EC99-58E1-4953-8EBE-BA767A8AA20B}"/>
              </a:ext>
            </a:extLst>
          </p:cNvPr>
          <p:cNvSpPr/>
          <p:nvPr/>
        </p:nvSpPr>
        <p:spPr>
          <a:xfrm>
            <a:off x="3806699" y="2538279"/>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750D37-491D-482C-B64B-C107A909978D}"/>
              </a:ext>
            </a:extLst>
          </p:cNvPr>
          <p:cNvSpPr/>
          <p:nvPr/>
        </p:nvSpPr>
        <p:spPr>
          <a:xfrm>
            <a:off x="5608033" y="738279"/>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27C6131-C57B-4070-A5D0-95121204435C}"/>
              </a:ext>
            </a:extLst>
          </p:cNvPr>
          <p:cNvSpPr/>
          <p:nvPr/>
        </p:nvSpPr>
        <p:spPr>
          <a:xfrm>
            <a:off x="5608033" y="2538279"/>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4DB8179-7E3A-4358-831B-399252AE41C7}"/>
              </a:ext>
            </a:extLst>
          </p:cNvPr>
          <p:cNvSpPr/>
          <p:nvPr/>
        </p:nvSpPr>
        <p:spPr>
          <a:xfrm>
            <a:off x="7408033" y="738279"/>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1D9A204-7271-44B7-932C-38D52FDB5CAB}"/>
              </a:ext>
            </a:extLst>
          </p:cNvPr>
          <p:cNvSpPr/>
          <p:nvPr/>
        </p:nvSpPr>
        <p:spPr>
          <a:xfrm>
            <a:off x="7408033" y="2538279"/>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460BCFC-CB66-4A92-A506-7C1478190002}"/>
              </a:ext>
            </a:extLst>
          </p:cNvPr>
          <p:cNvSpPr/>
          <p:nvPr/>
        </p:nvSpPr>
        <p:spPr>
          <a:xfrm>
            <a:off x="9208033" y="738279"/>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0DFEF3A-3894-4C24-95B3-507015EBD920}"/>
              </a:ext>
            </a:extLst>
          </p:cNvPr>
          <p:cNvSpPr/>
          <p:nvPr/>
        </p:nvSpPr>
        <p:spPr>
          <a:xfrm>
            <a:off x="9208033" y="2538279"/>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A3750D7-F62B-4F22-B71A-8696EF16B1FC}"/>
              </a:ext>
            </a:extLst>
          </p:cNvPr>
          <p:cNvCxnSpPr>
            <a:stCxn id="9" idx="6"/>
            <a:endCxn id="12" idx="2"/>
          </p:cNvCxnSpPr>
          <p:nvPr/>
        </p:nvCxnSpPr>
        <p:spPr>
          <a:xfrm>
            <a:off x="4346699" y="1008279"/>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B8748B-46ED-4514-8BA1-9FCAA870172B}"/>
              </a:ext>
            </a:extLst>
          </p:cNvPr>
          <p:cNvCxnSpPr/>
          <p:nvPr/>
        </p:nvCxnSpPr>
        <p:spPr>
          <a:xfrm>
            <a:off x="4346699" y="2808279"/>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D8D0F-6A82-44B4-B6DD-64586543A63C}"/>
              </a:ext>
            </a:extLst>
          </p:cNvPr>
          <p:cNvCxnSpPr/>
          <p:nvPr/>
        </p:nvCxnSpPr>
        <p:spPr>
          <a:xfrm>
            <a:off x="6148033" y="2808279"/>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DBA5FD-CE7E-49F3-85E6-169C035E50DF}"/>
              </a:ext>
            </a:extLst>
          </p:cNvPr>
          <p:cNvCxnSpPr/>
          <p:nvPr/>
        </p:nvCxnSpPr>
        <p:spPr>
          <a:xfrm>
            <a:off x="7948033" y="2808279"/>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0D0BE3-1DBC-4317-AD77-2DCFE6871616}"/>
              </a:ext>
            </a:extLst>
          </p:cNvPr>
          <p:cNvCxnSpPr>
            <a:stCxn id="10" idx="7"/>
            <a:endCxn id="12" idx="3"/>
          </p:cNvCxnSpPr>
          <p:nvPr/>
        </p:nvCxnSpPr>
        <p:spPr>
          <a:xfrm flipV="1">
            <a:off x="4267618" y="1199198"/>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293FA1-4207-4384-A671-691B1EE0AEF5}"/>
              </a:ext>
            </a:extLst>
          </p:cNvPr>
          <p:cNvCxnSpPr>
            <a:stCxn id="9" idx="5"/>
          </p:cNvCxnSpPr>
          <p:nvPr/>
        </p:nvCxnSpPr>
        <p:spPr>
          <a:xfrm>
            <a:off x="4267618" y="1199198"/>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57E8C0-12A3-4AC7-B50F-F403979FADD4}"/>
              </a:ext>
            </a:extLst>
          </p:cNvPr>
          <p:cNvCxnSpPr/>
          <p:nvPr/>
        </p:nvCxnSpPr>
        <p:spPr>
          <a:xfrm>
            <a:off x="2541770" y="1008279"/>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A2AF2A-AB5A-4731-9E3C-247BAA0BA1FF}"/>
              </a:ext>
            </a:extLst>
          </p:cNvPr>
          <p:cNvCxnSpPr/>
          <p:nvPr/>
        </p:nvCxnSpPr>
        <p:spPr>
          <a:xfrm>
            <a:off x="2541770" y="2808279"/>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C603BE3-3995-4193-BFB9-8BB4C03E0EC8}"/>
                  </a:ext>
                </a:extLst>
              </p:cNvPr>
              <p:cNvSpPr txBox="1"/>
              <p:nvPr/>
            </p:nvSpPr>
            <p:spPr>
              <a:xfrm>
                <a:off x="3854833" y="792279"/>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21" name="TextBox 20">
                <a:extLst>
                  <a:ext uri="{FF2B5EF4-FFF2-40B4-BE49-F238E27FC236}">
                    <a16:creationId xmlns:a16="http://schemas.microsoft.com/office/drawing/2014/main" id="{0C603BE3-3995-4193-BFB9-8BB4C03E0EC8}"/>
                  </a:ext>
                </a:extLst>
              </p:cNvPr>
              <p:cNvSpPr txBox="1">
                <a:spLocks noRot="1" noChangeAspect="1" noMove="1" noResize="1" noEditPoints="1" noAdjustHandles="1" noChangeArrowheads="1" noChangeShapeType="1" noTextEdit="1"/>
              </p:cNvSpPr>
              <p:nvPr/>
            </p:nvSpPr>
            <p:spPr>
              <a:xfrm>
                <a:off x="3854833" y="792279"/>
                <a:ext cx="47198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F87BE6F-A905-41EE-B7B8-BB3452C1168E}"/>
                  </a:ext>
                </a:extLst>
              </p:cNvPr>
              <p:cNvSpPr txBox="1"/>
              <p:nvPr/>
            </p:nvSpPr>
            <p:spPr>
              <a:xfrm>
                <a:off x="5654833" y="792279"/>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22" name="TextBox 21">
                <a:extLst>
                  <a:ext uri="{FF2B5EF4-FFF2-40B4-BE49-F238E27FC236}">
                    <a16:creationId xmlns:a16="http://schemas.microsoft.com/office/drawing/2014/main" id="{9F87BE6F-A905-41EE-B7B8-BB3452C1168E}"/>
                  </a:ext>
                </a:extLst>
              </p:cNvPr>
              <p:cNvSpPr txBox="1">
                <a:spLocks noRot="1" noChangeAspect="1" noMove="1" noResize="1" noEditPoints="1" noAdjustHandles="1" noChangeArrowheads="1" noChangeShapeType="1" noTextEdit="1"/>
              </p:cNvSpPr>
              <p:nvPr/>
            </p:nvSpPr>
            <p:spPr>
              <a:xfrm>
                <a:off x="5654833" y="792279"/>
                <a:ext cx="477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BBF120-FB78-4716-BDE7-B5C075F6EF9A}"/>
                  </a:ext>
                </a:extLst>
              </p:cNvPr>
              <p:cNvSpPr txBox="1"/>
              <p:nvPr/>
            </p:nvSpPr>
            <p:spPr>
              <a:xfrm>
                <a:off x="7454833" y="792279"/>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23" name="TextBox 22">
                <a:extLst>
                  <a:ext uri="{FF2B5EF4-FFF2-40B4-BE49-F238E27FC236}">
                    <a16:creationId xmlns:a16="http://schemas.microsoft.com/office/drawing/2014/main" id="{FFBBF120-FB78-4716-BDE7-B5C075F6EF9A}"/>
                  </a:ext>
                </a:extLst>
              </p:cNvPr>
              <p:cNvSpPr txBox="1">
                <a:spLocks noRot="1" noChangeAspect="1" noMove="1" noResize="1" noEditPoints="1" noAdjustHandles="1" noChangeArrowheads="1" noChangeShapeType="1" noTextEdit="1"/>
              </p:cNvSpPr>
              <p:nvPr/>
            </p:nvSpPr>
            <p:spPr>
              <a:xfrm>
                <a:off x="7454833" y="792279"/>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2B3841C-08C0-4A5F-B624-684F43C2BA85}"/>
                  </a:ext>
                </a:extLst>
              </p:cNvPr>
              <p:cNvSpPr txBox="1"/>
              <p:nvPr/>
            </p:nvSpPr>
            <p:spPr>
              <a:xfrm>
                <a:off x="3854833" y="2592279"/>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24" name="TextBox 23">
                <a:extLst>
                  <a:ext uri="{FF2B5EF4-FFF2-40B4-BE49-F238E27FC236}">
                    <a16:creationId xmlns:a16="http://schemas.microsoft.com/office/drawing/2014/main" id="{D2B3841C-08C0-4A5F-B624-684F43C2BA85}"/>
                  </a:ext>
                </a:extLst>
              </p:cNvPr>
              <p:cNvSpPr txBox="1">
                <a:spLocks noRot="1" noChangeAspect="1" noMove="1" noResize="1" noEditPoints="1" noAdjustHandles="1" noChangeArrowheads="1" noChangeShapeType="1" noTextEdit="1"/>
              </p:cNvSpPr>
              <p:nvPr/>
            </p:nvSpPr>
            <p:spPr>
              <a:xfrm>
                <a:off x="3854833" y="2592279"/>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3682C0-5AB6-4631-8AB6-EAC9D9640944}"/>
                  </a:ext>
                </a:extLst>
              </p:cNvPr>
              <p:cNvSpPr txBox="1"/>
              <p:nvPr/>
            </p:nvSpPr>
            <p:spPr>
              <a:xfrm>
                <a:off x="5654833" y="2592279"/>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25" name="TextBox 24">
                <a:extLst>
                  <a:ext uri="{FF2B5EF4-FFF2-40B4-BE49-F238E27FC236}">
                    <a16:creationId xmlns:a16="http://schemas.microsoft.com/office/drawing/2014/main" id="{813682C0-5AB6-4631-8AB6-EAC9D9640944}"/>
                  </a:ext>
                </a:extLst>
              </p:cNvPr>
              <p:cNvSpPr txBox="1">
                <a:spLocks noRot="1" noChangeAspect="1" noMove="1" noResize="1" noEditPoints="1" noAdjustHandles="1" noChangeArrowheads="1" noChangeShapeType="1" noTextEdit="1"/>
              </p:cNvSpPr>
              <p:nvPr/>
            </p:nvSpPr>
            <p:spPr>
              <a:xfrm>
                <a:off x="5654833" y="2592279"/>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4A3602C-FDBB-47AB-9117-60691D4E0819}"/>
                  </a:ext>
                </a:extLst>
              </p:cNvPr>
              <p:cNvSpPr txBox="1"/>
              <p:nvPr/>
            </p:nvSpPr>
            <p:spPr>
              <a:xfrm>
                <a:off x="7454833" y="2592279"/>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26" name="TextBox 25">
                <a:extLst>
                  <a:ext uri="{FF2B5EF4-FFF2-40B4-BE49-F238E27FC236}">
                    <a16:creationId xmlns:a16="http://schemas.microsoft.com/office/drawing/2014/main" id="{B4A3602C-FDBB-47AB-9117-60691D4E0819}"/>
                  </a:ext>
                </a:extLst>
              </p:cNvPr>
              <p:cNvSpPr txBox="1">
                <a:spLocks noRot="1" noChangeAspect="1" noMove="1" noResize="1" noEditPoints="1" noAdjustHandles="1" noChangeArrowheads="1" noChangeShapeType="1" noTextEdit="1"/>
              </p:cNvSpPr>
              <p:nvPr/>
            </p:nvSpPr>
            <p:spPr>
              <a:xfrm>
                <a:off x="7454833" y="2592279"/>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DB3CD87-E86C-4491-8549-993CC07BD34D}"/>
                  </a:ext>
                </a:extLst>
              </p:cNvPr>
              <p:cNvSpPr txBox="1"/>
              <p:nvPr/>
            </p:nvSpPr>
            <p:spPr>
              <a:xfrm>
                <a:off x="4686566" y="628967"/>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13</m:t>
                          </m:r>
                        </m:sub>
                      </m:sSub>
                    </m:oMath>
                  </m:oMathPara>
                </a14:m>
                <a:endParaRPr lang="en-US" dirty="0"/>
              </a:p>
            </p:txBody>
          </p:sp>
        </mc:Choice>
        <mc:Fallback xmlns="">
          <p:sp>
            <p:nvSpPr>
              <p:cNvPr id="27" name="TextBox 26">
                <a:extLst>
                  <a:ext uri="{FF2B5EF4-FFF2-40B4-BE49-F238E27FC236}">
                    <a16:creationId xmlns:a16="http://schemas.microsoft.com/office/drawing/2014/main" id="{4DB3CD87-E86C-4491-8549-993CC07BD34D}"/>
                  </a:ext>
                </a:extLst>
              </p:cNvPr>
              <p:cNvSpPr txBox="1">
                <a:spLocks noRot="1" noChangeAspect="1" noMove="1" noResize="1" noEditPoints="1" noAdjustHandles="1" noChangeArrowheads="1" noChangeShapeType="1" noTextEdit="1"/>
              </p:cNvSpPr>
              <p:nvPr/>
            </p:nvSpPr>
            <p:spPr>
              <a:xfrm>
                <a:off x="4686566" y="628967"/>
                <a:ext cx="59958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5F33A38-ED7B-415A-9A6E-E6CB5AC2FA17}"/>
                  </a:ext>
                </a:extLst>
              </p:cNvPr>
              <p:cNvSpPr txBox="1"/>
              <p:nvPr/>
            </p:nvSpPr>
            <p:spPr>
              <a:xfrm>
                <a:off x="6092033" y="595103"/>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28" name="TextBox 27">
                <a:extLst>
                  <a:ext uri="{FF2B5EF4-FFF2-40B4-BE49-F238E27FC236}">
                    <a16:creationId xmlns:a16="http://schemas.microsoft.com/office/drawing/2014/main" id="{15F33A38-ED7B-415A-9A6E-E6CB5AC2FA17}"/>
                  </a:ext>
                </a:extLst>
              </p:cNvPr>
              <p:cNvSpPr txBox="1">
                <a:spLocks noRot="1" noChangeAspect="1" noMove="1" noResize="1" noEditPoints="1" noAdjustHandles="1" noChangeArrowheads="1" noChangeShapeType="1" noTextEdit="1"/>
              </p:cNvSpPr>
              <p:nvPr/>
            </p:nvSpPr>
            <p:spPr>
              <a:xfrm>
                <a:off x="6092033" y="595103"/>
                <a:ext cx="1301254" cy="369332"/>
              </a:xfrm>
              <a:prstGeom prst="rect">
                <a:avLst/>
              </a:prstGeom>
              <a:blipFill>
                <a:blip r:embed="rId9"/>
                <a:stretch>
                  <a:fillRect b="-13333"/>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7EB564BC-24A0-40EF-B8F4-EDF80F408911}"/>
              </a:ext>
            </a:extLst>
          </p:cNvPr>
          <p:cNvCxnSpPr/>
          <p:nvPr/>
        </p:nvCxnSpPr>
        <p:spPr>
          <a:xfrm>
            <a:off x="6148033" y="1008279"/>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7DB7B8-70F8-4063-B55D-181FCD6D479C}"/>
              </a:ext>
            </a:extLst>
          </p:cNvPr>
          <p:cNvCxnSpPr/>
          <p:nvPr/>
        </p:nvCxnSpPr>
        <p:spPr>
          <a:xfrm>
            <a:off x="7948033" y="1008282"/>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E42B407-9FE3-4E90-9555-D8D8802EA11C}"/>
              </a:ext>
            </a:extLst>
          </p:cNvPr>
          <p:cNvCxnSpPr/>
          <p:nvPr/>
        </p:nvCxnSpPr>
        <p:spPr>
          <a:xfrm flipV="1">
            <a:off x="7868833" y="1199079"/>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686719-29DF-41DF-B7C1-7E3FD8C39A88}"/>
              </a:ext>
            </a:extLst>
          </p:cNvPr>
          <p:cNvCxnSpPr/>
          <p:nvPr/>
        </p:nvCxnSpPr>
        <p:spPr>
          <a:xfrm>
            <a:off x="7868833" y="1199079"/>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1B764E3-3D3D-4A7D-8EC0-CAA5D93B7BDF}"/>
                  </a:ext>
                </a:extLst>
              </p:cNvPr>
              <p:cNvSpPr txBox="1"/>
              <p:nvPr/>
            </p:nvSpPr>
            <p:spPr>
              <a:xfrm>
                <a:off x="8286433" y="628970"/>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50</m:t>
                          </m:r>
                        </m:sub>
                      </m:sSub>
                    </m:oMath>
                  </m:oMathPara>
                </a14:m>
                <a:endParaRPr lang="en-US" dirty="0"/>
              </a:p>
            </p:txBody>
          </p:sp>
        </mc:Choice>
        <mc:Fallback xmlns="">
          <p:sp>
            <p:nvSpPr>
              <p:cNvPr id="33" name="TextBox 32">
                <a:extLst>
                  <a:ext uri="{FF2B5EF4-FFF2-40B4-BE49-F238E27FC236}">
                    <a16:creationId xmlns:a16="http://schemas.microsoft.com/office/drawing/2014/main" id="{51B764E3-3D3D-4A7D-8EC0-CAA5D93B7BDF}"/>
                  </a:ext>
                </a:extLst>
              </p:cNvPr>
              <p:cNvSpPr txBox="1">
                <a:spLocks noRot="1" noChangeAspect="1" noMove="1" noResize="1" noEditPoints="1" noAdjustHandles="1" noChangeArrowheads="1" noChangeShapeType="1" noTextEdit="1"/>
              </p:cNvSpPr>
              <p:nvPr/>
            </p:nvSpPr>
            <p:spPr>
              <a:xfrm>
                <a:off x="8286433" y="628970"/>
                <a:ext cx="60490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FC890D5-AC32-4F79-9687-EA8D745368DE}"/>
                  </a:ext>
                </a:extLst>
              </p:cNvPr>
              <p:cNvSpPr txBox="1"/>
              <p:nvPr/>
            </p:nvSpPr>
            <p:spPr>
              <a:xfrm>
                <a:off x="4669501" y="2819742"/>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24</m:t>
                          </m:r>
                        </m:sub>
                      </m:sSub>
                    </m:oMath>
                  </m:oMathPara>
                </a14:m>
                <a:endParaRPr lang="en-US" dirty="0"/>
              </a:p>
            </p:txBody>
          </p:sp>
        </mc:Choice>
        <mc:Fallback xmlns="">
          <p:sp>
            <p:nvSpPr>
              <p:cNvPr id="34" name="TextBox 33">
                <a:extLst>
                  <a:ext uri="{FF2B5EF4-FFF2-40B4-BE49-F238E27FC236}">
                    <a16:creationId xmlns:a16="http://schemas.microsoft.com/office/drawing/2014/main" id="{CFC890D5-AC32-4F79-9687-EA8D745368DE}"/>
                  </a:ext>
                </a:extLst>
              </p:cNvPr>
              <p:cNvSpPr txBox="1">
                <a:spLocks noRot="1" noChangeAspect="1" noMove="1" noResize="1" noEditPoints="1" noAdjustHandles="1" noChangeArrowheads="1" noChangeShapeType="1" noTextEdit="1"/>
              </p:cNvSpPr>
              <p:nvPr/>
            </p:nvSpPr>
            <p:spPr>
              <a:xfrm>
                <a:off x="4669501" y="2819742"/>
                <a:ext cx="60490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2E24542-6264-463A-8654-91527814C1BD}"/>
                  </a:ext>
                </a:extLst>
              </p:cNvPr>
              <p:cNvSpPr txBox="1"/>
              <p:nvPr/>
            </p:nvSpPr>
            <p:spPr>
              <a:xfrm>
                <a:off x="8268434" y="2819743"/>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61</m:t>
                          </m:r>
                        </m:sub>
                      </m:sSub>
                    </m:oMath>
                  </m:oMathPara>
                </a14:m>
                <a:endParaRPr lang="en-US" dirty="0"/>
              </a:p>
            </p:txBody>
          </p:sp>
        </mc:Choice>
        <mc:Fallback xmlns="">
          <p:sp>
            <p:nvSpPr>
              <p:cNvPr id="35" name="TextBox 34">
                <a:extLst>
                  <a:ext uri="{FF2B5EF4-FFF2-40B4-BE49-F238E27FC236}">
                    <a16:creationId xmlns:a16="http://schemas.microsoft.com/office/drawing/2014/main" id="{72E24542-6264-463A-8654-91527814C1BD}"/>
                  </a:ext>
                </a:extLst>
              </p:cNvPr>
              <p:cNvSpPr txBox="1">
                <a:spLocks noRot="1" noChangeAspect="1" noMove="1" noResize="1" noEditPoints="1" noAdjustHandles="1" noChangeArrowheads="1" noChangeShapeType="1" noTextEdit="1"/>
              </p:cNvSpPr>
              <p:nvPr/>
            </p:nvSpPr>
            <p:spPr>
              <a:xfrm>
                <a:off x="8268434" y="2819743"/>
                <a:ext cx="60490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E357718-611D-45F1-ACA6-C1A110E64B04}"/>
                  </a:ext>
                </a:extLst>
              </p:cNvPr>
              <p:cNvSpPr txBox="1"/>
              <p:nvPr/>
            </p:nvSpPr>
            <p:spPr>
              <a:xfrm>
                <a:off x="6090433" y="2830304"/>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36" name="TextBox 35">
                <a:extLst>
                  <a:ext uri="{FF2B5EF4-FFF2-40B4-BE49-F238E27FC236}">
                    <a16:creationId xmlns:a16="http://schemas.microsoft.com/office/drawing/2014/main" id="{3E357718-611D-45F1-ACA6-C1A110E64B04}"/>
                  </a:ext>
                </a:extLst>
              </p:cNvPr>
              <p:cNvSpPr txBox="1">
                <a:spLocks noRot="1" noChangeAspect="1" noMove="1" noResize="1" noEditPoints="1" noAdjustHandles="1" noChangeArrowheads="1" noChangeShapeType="1" noTextEdit="1"/>
              </p:cNvSpPr>
              <p:nvPr/>
            </p:nvSpPr>
            <p:spPr>
              <a:xfrm>
                <a:off x="6090433" y="2830304"/>
                <a:ext cx="1301254"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D5FAF61-A1A8-456F-8E78-E65F81887B9B}"/>
                  </a:ext>
                </a:extLst>
              </p:cNvPr>
              <p:cNvSpPr txBox="1"/>
              <p:nvPr/>
            </p:nvSpPr>
            <p:spPr>
              <a:xfrm>
                <a:off x="4052778" y="1956830"/>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23</m:t>
                          </m:r>
                        </m:sub>
                      </m:sSub>
                    </m:oMath>
                  </m:oMathPara>
                </a14:m>
                <a:endParaRPr lang="en-US" dirty="0"/>
              </a:p>
            </p:txBody>
          </p:sp>
        </mc:Choice>
        <mc:Fallback xmlns="">
          <p:sp>
            <p:nvSpPr>
              <p:cNvPr id="37" name="TextBox 36">
                <a:extLst>
                  <a:ext uri="{FF2B5EF4-FFF2-40B4-BE49-F238E27FC236}">
                    <a16:creationId xmlns:a16="http://schemas.microsoft.com/office/drawing/2014/main" id="{1D5FAF61-A1A8-456F-8E78-E65F81887B9B}"/>
                  </a:ext>
                </a:extLst>
              </p:cNvPr>
              <p:cNvSpPr txBox="1">
                <a:spLocks noRot="1" noChangeAspect="1" noMove="1" noResize="1" noEditPoints="1" noAdjustHandles="1" noChangeArrowheads="1" noChangeShapeType="1" noTextEdit="1"/>
              </p:cNvSpPr>
              <p:nvPr/>
            </p:nvSpPr>
            <p:spPr>
              <a:xfrm>
                <a:off x="4052778" y="1956830"/>
                <a:ext cx="604909"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92D4C70-58BC-4F02-9E35-40EF57FAE5FD}"/>
                  </a:ext>
                </a:extLst>
              </p:cNvPr>
              <p:cNvSpPr txBox="1"/>
              <p:nvPr/>
            </p:nvSpPr>
            <p:spPr>
              <a:xfrm>
                <a:off x="7645578" y="1987479"/>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60</m:t>
                          </m:r>
                        </m:sub>
                      </m:sSub>
                    </m:oMath>
                  </m:oMathPara>
                </a14:m>
                <a:endParaRPr lang="en-US" dirty="0"/>
              </a:p>
            </p:txBody>
          </p:sp>
        </mc:Choice>
        <mc:Fallback xmlns="">
          <p:sp>
            <p:nvSpPr>
              <p:cNvPr id="38" name="TextBox 37">
                <a:extLst>
                  <a:ext uri="{FF2B5EF4-FFF2-40B4-BE49-F238E27FC236}">
                    <a16:creationId xmlns:a16="http://schemas.microsoft.com/office/drawing/2014/main" id="{692D4C70-58BC-4F02-9E35-40EF57FAE5FD}"/>
                  </a:ext>
                </a:extLst>
              </p:cNvPr>
              <p:cNvSpPr txBox="1">
                <a:spLocks noRot="1" noChangeAspect="1" noMove="1" noResize="1" noEditPoints="1" noAdjustHandles="1" noChangeArrowheads="1" noChangeShapeType="1" noTextEdit="1"/>
              </p:cNvSpPr>
              <p:nvPr/>
            </p:nvSpPr>
            <p:spPr>
              <a:xfrm>
                <a:off x="7645578" y="1987479"/>
                <a:ext cx="60490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E79BB83-7585-4DE0-939C-086CF7F2EF29}"/>
                  </a:ext>
                </a:extLst>
              </p:cNvPr>
              <p:cNvSpPr txBox="1"/>
              <p:nvPr/>
            </p:nvSpPr>
            <p:spPr>
              <a:xfrm>
                <a:off x="4355233" y="1088812"/>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39" name="TextBox 38">
                <a:extLst>
                  <a:ext uri="{FF2B5EF4-FFF2-40B4-BE49-F238E27FC236}">
                    <a16:creationId xmlns:a16="http://schemas.microsoft.com/office/drawing/2014/main" id="{9E79BB83-7585-4DE0-939C-086CF7F2EF29}"/>
                  </a:ext>
                </a:extLst>
              </p:cNvPr>
              <p:cNvSpPr txBox="1">
                <a:spLocks noRot="1" noChangeAspect="1" noMove="1" noResize="1" noEditPoints="1" noAdjustHandles="1" noChangeArrowheads="1" noChangeShapeType="1" noTextEdit="1"/>
              </p:cNvSpPr>
              <p:nvPr/>
            </p:nvSpPr>
            <p:spPr>
              <a:xfrm>
                <a:off x="4355233" y="1088812"/>
                <a:ext cx="59958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C2792E0-EDCE-4A63-9EDD-6722F0995D8E}"/>
                  </a:ext>
                </a:extLst>
              </p:cNvPr>
              <p:cNvSpPr txBox="1"/>
              <p:nvPr/>
            </p:nvSpPr>
            <p:spPr>
              <a:xfrm>
                <a:off x="7955233" y="1087479"/>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51</m:t>
                          </m:r>
                        </m:sub>
                      </m:sSub>
                    </m:oMath>
                  </m:oMathPara>
                </a14:m>
                <a:endParaRPr lang="en-US" dirty="0"/>
              </a:p>
            </p:txBody>
          </p:sp>
        </mc:Choice>
        <mc:Fallback xmlns="">
          <p:sp>
            <p:nvSpPr>
              <p:cNvPr id="40" name="TextBox 39">
                <a:extLst>
                  <a:ext uri="{FF2B5EF4-FFF2-40B4-BE49-F238E27FC236}">
                    <a16:creationId xmlns:a16="http://schemas.microsoft.com/office/drawing/2014/main" id="{3C2792E0-EDCE-4A63-9EDD-6722F0995D8E}"/>
                  </a:ext>
                </a:extLst>
              </p:cNvPr>
              <p:cNvSpPr txBox="1">
                <a:spLocks noRot="1" noChangeAspect="1" noMove="1" noResize="1" noEditPoints="1" noAdjustHandles="1" noChangeArrowheads="1" noChangeShapeType="1" noTextEdit="1"/>
              </p:cNvSpPr>
              <p:nvPr/>
            </p:nvSpPr>
            <p:spPr>
              <a:xfrm>
                <a:off x="7955233" y="1087479"/>
                <a:ext cx="604909"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7F5388C-38FF-4207-8A3F-59BB67776C69}"/>
                  </a:ext>
                </a:extLst>
              </p:cNvPr>
              <p:cNvSpPr txBox="1"/>
              <p:nvPr/>
            </p:nvSpPr>
            <p:spPr>
              <a:xfrm>
                <a:off x="2696768" y="628967"/>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41" name="TextBox 40">
                <a:extLst>
                  <a:ext uri="{FF2B5EF4-FFF2-40B4-BE49-F238E27FC236}">
                    <a16:creationId xmlns:a16="http://schemas.microsoft.com/office/drawing/2014/main" id="{77F5388C-38FF-4207-8A3F-59BB67776C69}"/>
                  </a:ext>
                </a:extLst>
              </p:cNvPr>
              <p:cNvSpPr txBox="1">
                <a:spLocks noRot="1" noChangeAspect="1" noMove="1" noResize="1" noEditPoints="1" noAdjustHandles="1" noChangeArrowheads="1" noChangeShapeType="1" noTextEdit="1"/>
              </p:cNvSpPr>
              <p:nvPr/>
            </p:nvSpPr>
            <p:spPr>
              <a:xfrm>
                <a:off x="2696768" y="628967"/>
                <a:ext cx="875561" cy="369332"/>
              </a:xfrm>
              <a:prstGeom prst="rect">
                <a:avLst/>
              </a:prstGeom>
              <a:blipFill>
                <a:blip r:embed="rId1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7BE5854-484B-4510-8DDE-4774774A68A1}"/>
                  </a:ext>
                </a:extLst>
              </p:cNvPr>
              <p:cNvSpPr txBox="1"/>
              <p:nvPr/>
            </p:nvSpPr>
            <p:spPr>
              <a:xfrm>
                <a:off x="2627728" y="2813364"/>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42" name="TextBox 41">
                <a:extLst>
                  <a:ext uri="{FF2B5EF4-FFF2-40B4-BE49-F238E27FC236}">
                    <a16:creationId xmlns:a16="http://schemas.microsoft.com/office/drawing/2014/main" id="{97BE5854-484B-4510-8DDE-4774774A68A1}"/>
                  </a:ext>
                </a:extLst>
              </p:cNvPr>
              <p:cNvSpPr txBox="1">
                <a:spLocks noRot="1" noChangeAspect="1" noMove="1" noResize="1" noEditPoints="1" noAdjustHandles="1" noChangeArrowheads="1" noChangeShapeType="1" noTextEdit="1"/>
              </p:cNvSpPr>
              <p:nvPr/>
            </p:nvSpPr>
            <p:spPr>
              <a:xfrm>
                <a:off x="2627728" y="2813364"/>
                <a:ext cx="875561" cy="369332"/>
              </a:xfrm>
              <a:prstGeom prst="rect">
                <a:avLst/>
              </a:prstGeom>
              <a:blipFill>
                <a:blip r:embed="rId1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5CD9E2E-56E3-402E-B66C-E08E3C2E1C04}"/>
                  </a:ext>
                </a:extLst>
              </p:cNvPr>
              <p:cNvSpPr txBox="1"/>
              <p:nvPr/>
            </p:nvSpPr>
            <p:spPr>
              <a:xfrm>
                <a:off x="9258766" y="794336"/>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47" name="TextBox 46">
                <a:extLst>
                  <a:ext uri="{FF2B5EF4-FFF2-40B4-BE49-F238E27FC236}">
                    <a16:creationId xmlns:a16="http://schemas.microsoft.com/office/drawing/2014/main" id="{65CD9E2E-56E3-402E-B66C-E08E3C2E1C04}"/>
                  </a:ext>
                </a:extLst>
              </p:cNvPr>
              <p:cNvSpPr txBox="1">
                <a:spLocks noRot="1" noChangeAspect="1" noMove="1" noResize="1" noEditPoints="1" noAdjustHandles="1" noChangeArrowheads="1" noChangeShapeType="1" noTextEdit="1"/>
              </p:cNvSpPr>
              <p:nvPr/>
            </p:nvSpPr>
            <p:spPr>
              <a:xfrm>
                <a:off x="9258766" y="794336"/>
                <a:ext cx="461024"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F846172-41CC-4A25-867D-731D0925A727}"/>
                  </a:ext>
                </a:extLst>
              </p:cNvPr>
              <p:cNvSpPr txBox="1"/>
              <p:nvPr/>
            </p:nvSpPr>
            <p:spPr>
              <a:xfrm>
                <a:off x="9258767" y="2594336"/>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48" name="TextBox 47">
                <a:extLst>
                  <a:ext uri="{FF2B5EF4-FFF2-40B4-BE49-F238E27FC236}">
                    <a16:creationId xmlns:a16="http://schemas.microsoft.com/office/drawing/2014/main" id="{CF846172-41CC-4A25-867D-731D0925A727}"/>
                  </a:ext>
                </a:extLst>
              </p:cNvPr>
              <p:cNvSpPr txBox="1">
                <a:spLocks noRot="1" noChangeAspect="1" noMove="1" noResize="1" noEditPoints="1" noAdjustHandles="1" noChangeArrowheads="1" noChangeShapeType="1" noTextEdit="1"/>
              </p:cNvSpPr>
              <p:nvPr/>
            </p:nvSpPr>
            <p:spPr>
              <a:xfrm>
                <a:off x="9258767" y="2594336"/>
                <a:ext cx="455701" cy="369332"/>
              </a:xfrm>
              <a:prstGeom prst="rect">
                <a:avLst/>
              </a:prstGeom>
              <a:blipFill>
                <a:blip r:embed="rId21"/>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C901B9DE-9B98-4548-B19E-849DB895FE56}"/>
              </a:ext>
            </a:extLst>
          </p:cNvPr>
          <p:cNvSpPr/>
          <p:nvPr/>
        </p:nvSpPr>
        <p:spPr>
          <a:xfrm>
            <a:off x="3754783" y="4172581"/>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A1BDCDB-DC5A-48D2-8C97-155BFF89CB9E}"/>
              </a:ext>
            </a:extLst>
          </p:cNvPr>
          <p:cNvSpPr/>
          <p:nvPr/>
        </p:nvSpPr>
        <p:spPr>
          <a:xfrm>
            <a:off x="3754783" y="5972581"/>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B7CBC37-1B93-420F-AF3F-EAB2CA8CCC2C}"/>
              </a:ext>
            </a:extLst>
          </p:cNvPr>
          <p:cNvSpPr/>
          <p:nvPr/>
        </p:nvSpPr>
        <p:spPr>
          <a:xfrm>
            <a:off x="5556117" y="4172581"/>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69AA831-9F6C-4E22-A481-7F2FD9593B94}"/>
              </a:ext>
            </a:extLst>
          </p:cNvPr>
          <p:cNvSpPr/>
          <p:nvPr/>
        </p:nvSpPr>
        <p:spPr>
          <a:xfrm>
            <a:off x="5556117" y="5972581"/>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0E25591-576F-400E-8974-54F46A30B392}"/>
              </a:ext>
            </a:extLst>
          </p:cNvPr>
          <p:cNvSpPr/>
          <p:nvPr/>
        </p:nvSpPr>
        <p:spPr>
          <a:xfrm>
            <a:off x="7356117" y="4172581"/>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9049F78-89F5-4972-99E5-8A87F1F2C664}"/>
              </a:ext>
            </a:extLst>
          </p:cNvPr>
          <p:cNvSpPr/>
          <p:nvPr/>
        </p:nvSpPr>
        <p:spPr>
          <a:xfrm>
            <a:off x="7356117" y="5972581"/>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F44D20F-5762-41CF-8B74-548B416F6005}"/>
              </a:ext>
            </a:extLst>
          </p:cNvPr>
          <p:cNvSpPr/>
          <p:nvPr/>
        </p:nvSpPr>
        <p:spPr>
          <a:xfrm>
            <a:off x="9156117" y="4172581"/>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F25EBF3-7569-4906-857E-CDBC50D53879}"/>
              </a:ext>
            </a:extLst>
          </p:cNvPr>
          <p:cNvSpPr/>
          <p:nvPr/>
        </p:nvSpPr>
        <p:spPr>
          <a:xfrm>
            <a:off x="9156117" y="5972581"/>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78307D74-0D1F-4AD3-B263-E5F6A575684F}"/>
              </a:ext>
            </a:extLst>
          </p:cNvPr>
          <p:cNvCxnSpPr>
            <a:stCxn id="53" idx="6"/>
            <a:endCxn id="56" idx="2"/>
          </p:cNvCxnSpPr>
          <p:nvPr/>
        </p:nvCxnSpPr>
        <p:spPr>
          <a:xfrm>
            <a:off x="4294783" y="4442581"/>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38BF59B-AFD5-4B28-8E7F-994929FFFA89}"/>
              </a:ext>
            </a:extLst>
          </p:cNvPr>
          <p:cNvCxnSpPr/>
          <p:nvPr/>
        </p:nvCxnSpPr>
        <p:spPr>
          <a:xfrm>
            <a:off x="4294783" y="6242581"/>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C75F97-54AA-4D6A-9987-BCA45341B61E}"/>
              </a:ext>
            </a:extLst>
          </p:cNvPr>
          <p:cNvCxnSpPr/>
          <p:nvPr/>
        </p:nvCxnSpPr>
        <p:spPr>
          <a:xfrm>
            <a:off x="6096117" y="6242581"/>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B369BC5-4A96-4366-A91A-9BC1B93E5BFF}"/>
              </a:ext>
            </a:extLst>
          </p:cNvPr>
          <p:cNvCxnSpPr/>
          <p:nvPr/>
        </p:nvCxnSpPr>
        <p:spPr>
          <a:xfrm>
            <a:off x="7896117" y="6242581"/>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B2DC9D-89E2-4862-93D5-FD5DD9F0E989}"/>
              </a:ext>
            </a:extLst>
          </p:cNvPr>
          <p:cNvCxnSpPr>
            <a:stCxn id="54" idx="7"/>
            <a:endCxn id="56" idx="3"/>
          </p:cNvCxnSpPr>
          <p:nvPr/>
        </p:nvCxnSpPr>
        <p:spPr>
          <a:xfrm flipV="1">
            <a:off x="4215702" y="4633500"/>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815AED-F143-4E74-9015-89664B397CF7}"/>
              </a:ext>
            </a:extLst>
          </p:cNvPr>
          <p:cNvCxnSpPr>
            <a:stCxn id="53" idx="5"/>
          </p:cNvCxnSpPr>
          <p:nvPr/>
        </p:nvCxnSpPr>
        <p:spPr>
          <a:xfrm>
            <a:off x="4215702" y="4633500"/>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308604-5671-4DFC-B80B-0BA5E7AEC727}"/>
              </a:ext>
            </a:extLst>
          </p:cNvPr>
          <p:cNvCxnSpPr/>
          <p:nvPr/>
        </p:nvCxnSpPr>
        <p:spPr>
          <a:xfrm>
            <a:off x="2489854" y="4442581"/>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BE8756C-F3BA-4E00-9EB1-9C1395446D89}"/>
              </a:ext>
            </a:extLst>
          </p:cNvPr>
          <p:cNvCxnSpPr/>
          <p:nvPr/>
        </p:nvCxnSpPr>
        <p:spPr>
          <a:xfrm>
            <a:off x="2489854" y="6242581"/>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E1CB237-1740-43A9-B1EC-CEDF01576162}"/>
                  </a:ext>
                </a:extLst>
              </p:cNvPr>
              <p:cNvSpPr txBox="1"/>
              <p:nvPr/>
            </p:nvSpPr>
            <p:spPr>
              <a:xfrm>
                <a:off x="3802917" y="4226581"/>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65" name="TextBox 64">
                <a:extLst>
                  <a:ext uri="{FF2B5EF4-FFF2-40B4-BE49-F238E27FC236}">
                    <a16:creationId xmlns:a16="http://schemas.microsoft.com/office/drawing/2014/main" id="{5E1CB237-1740-43A9-B1EC-CEDF01576162}"/>
                  </a:ext>
                </a:extLst>
              </p:cNvPr>
              <p:cNvSpPr txBox="1">
                <a:spLocks noRot="1" noChangeAspect="1" noMove="1" noResize="1" noEditPoints="1" noAdjustHandles="1" noChangeArrowheads="1" noChangeShapeType="1" noTextEdit="1"/>
              </p:cNvSpPr>
              <p:nvPr/>
            </p:nvSpPr>
            <p:spPr>
              <a:xfrm>
                <a:off x="3802917" y="4226581"/>
                <a:ext cx="471988"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5DD8F36-2D09-403A-A94B-A29E0A3CB7E0}"/>
                  </a:ext>
                </a:extLst>
              </p:cNvPr>
              <p:cNvSpPr txBox="1"/>
              <p:nvPr/>
            </p:nvSpPr>
            <p:spPr>
              <a:xfrm>
                <a:off x="5602917" y="422658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66" name="TextBox 65">
                <a:extLst>
                  <a:ext uri="{FF2B5EF4-FFF2-40B4-BE49-F238E27FC236}">
                    <a16:creationId xmlns:a16="http://schemas.microsoft.com/office/drawing/2014/main" id="{C5DD8F36-2D09-403A-A94B-A29E0A3CB7E0}"/>
                  </a:ext>
                </a:extLst>
              </p:cNvPr>
              <p:cNvSpPr txBox="1">
                <a:spLocks noRot="1" noChangeAspect="1" noMove="1" noResize="1" noEditPoints="1" noAdjustHandles="1" noChangeArrowheads="1" noChangeShapeType="1" noTextEdit="1"/>
              </p:cNvSpPr>
              <p:nvPr/>
            </p:nvSpPr>
            <p:spPr>
              <a:xfrm>
                <a:off x="5602917" y="4226581"/>
                <a:ext cx="47731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5B2EFD-43A1-42FB-BBA1-224C98BC644A}"/>
                  </a:ext>
                </a:extLst>
              </p:cNvPr>
              <p:cNvSpPr txBox="1"/>
              <p:nvPr/>
            </p:nvSpPr>
            <p:spPr>
              <a:xfrm>
                <a:off x="7402917" y="422658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67" name="TextBox 66">
                <a:extLst>
                  <a:ext uri="{FF2B5EF4-FFF2-40B4-BE49-F238E27FC236}">
                    <a16:creationId xmlns:a16="http://schemas.microsoft.com/office/drawing/2014/main" id="{D85B2EFD-43A1-42FB-BBA1-224C98BC644A}"/>
                  </a:ext>
                </a:extLst>
              </p:cNvPr>
              <p:cNvSpPr txBox="1">
                <a:spLocks noRot="1" noChangeAspect="1" noMove="1" noResize="1" noEditPoints="1" noAdjustHandles="1" noChangeArrowheads="1" noChangeShapeType="1" noTextEdit="1"/>
              </p:cNvSpPr>
              <p:nvPr/>
            </p:nvSpPr>
            <p:spPr>
              <a:xfrm>
                <a:off x="7402917" y="4226581"/>
                <a:ext cx="47731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30C9BBC-781B-43C9-93FA-4C9A52F997C0}"/>
                  </a:ext>
                </a:extLst>
              </p:cNvPr>
              <p:cNvSpPr txBox="1"/>
              <p:nvPr/>
            </p:nvSpPr>
            <p:spPr>
              <a:xfrm>
                <a:off x="3802917" y="602658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68" name="TextBox 67">
                <a:extLst>
                  <a:ext uri="{FF2B5EF4-FFF2-40B4-BE49-F238E27FC236}">
                    <a16:creationId xmlns:a16="http://schemas.microsoft.com/office/drawing/2014/main" id="{230C9BBC-781B-43C9-93FA-4C9A52F997C0}"/>
                  </a:ext>
                </a:extLst>
              </p:cNvPr>
              <p:cNvSpPr txBox="1">
                <a:spLocks noRot="1" noChangeAspect="1" noMove="1" noResize="1" noEditPoints="1" noAdjustHandles="1" noChangeArrowheads="1" noChangeShapeType="1" noTextEdit="1"/>
              </p:cNvSpPr>
              <p:nvPr/>
            </p:nvSpPr>
            <p:spPr>
              <a:xfrm>
                <a:off x="3802917" y="6026581"/>
                <a:ext cx="47731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E77D6AFD-B7B0-490A-96DE-8798F58A87DC}"/>
                  </a:ext>
                </a:extLst>
              </p:cNvPr>
              <p:cNvSpPr txBox="1"/>
              <p:nvPr/>
            </p:nvSpPr>
            <p:spPr>
              <a:xfrm>
                <a:off x="5602917" y="602658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69" name="TextBox 68">
                <a:extLst>
                  <a:ext uri="{FF2B5EF4-FFF2-40B4-BE49-F238E27FC236}">
                    <a16:creationId xmlns:a16="http://schemas.microsoft.com/office/drawing/2014/main" id="{E77D6AFD-B7B0-490A-96DE-8798F58A87DC}"/>
                  </a:ext>
                </a:extLst>
              </p:cNvPr>
              <p:cNvSpPr txBox="1">
                <a:spLocks noRot="1" noChangeAspect="1" noMove="1" noResize="1" noEditPoints="1" noAdjustHandles="1" noChangeArrowheads="1" noChangeShapeType="1" noTextEdit="1"/>
              </p:cNvSpPr>
              <p:nvPr/>
            </p:nvSpPr>
            <p:spPr>
              <a:xfrm>
                <a:off x="5602917" y="6026581"/>
                <a:ext cx="47731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4DBE3D1-DFC6-4511-A72A-D2FDD5CF2B68}"/>
                  </a:ext>
                </a:extLst>
              </p:cNvPr>
              <p:cNvSpPr txBox="1"/>
              <p:nvPr/>
            </p:nvSpPr>
            <p:spPr>
              <a:xfrm>
                <a:off x="7402917" y="602658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70" name="TextBox 69">
                <a:extLst>
                  <a:ext uri="{FF2B5EF4-FFF2-40B4-BE49-F238E27FC236}">
                    <a16:creationId xmlns:a16="http://schemas.microsoft.com/office/drawing/2014/main" id="{14DBE3D1-DFC6-4511-A72A-D2FDD5CF2B68}"/>
                  </a:ext>
                </a:extLst>
              </p:cNvPr>
              <p:cNvSpPr txBox="1">
                <a:spLocks noRot="1" noChangeAspect="1" noMove="1" noResize="1" noEditPoints="1" noAdjustHandles="1" noChangeArrowheads="1" noChangeShapeType="1" noTextEdit="1"/>
              </p:cNvSpPr>
              <p:nvPr/>
            </p:nvSpPr>
            <p:spPr>
              <a:xfrm>
                <a:off x="7402917" y="6026581"/>
                <a:ext cx="47731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8BD3B96-E391-446B-A6C4-6086BD298092}"/>
                  </a:ext>
                </a:extLst>
              </p:cNvPr>
              <p:cNvSpPr txBox="1"/>
              <p:nvPr/>
            </p:nvSpPr>
            <p:spPr>
              <a:xfrm>
                <a:off x="4504938" y="4049982"/>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13</m:t>
                          </m:r>
                        </m:sub>
                      </m:sSub>
                    </m:oMath>
                  </m:oMathPara>
                </a14:m>
                <a:endParaRPr lang="en-US" dirty="0"/>
              </a:p>
            </p:txBody>
          </p:sp>
        </mc:Choice>
        <mc:Fallback xmlns="">
          <p:sp>
            <p:nvSpPr>
              <p:cNvPr id="71" name="TextBox 70">
                <a:extLst>
                  <a:ext uri="{FF2B5EF4-FFF2-40B4-BE49-F238E27FC236}">
                    <a16:creationId xmlns:a16="http://schemas.microsoft.com/office/drawing/2014/main" id="{28BD3B96-E391-446B-A6C4-6086BD298092}"/>
                  </a:ext>
                </a:extLst>
              </p:cNvPr>
              <p:cNvSpPr txBox="1">
                <a:spLocks noRot="1" noChangeAspect="1" noMove="1" noResize="1" noEditPoints="1" noAdjustHandles="1" noChangeArrowheads="1" noChangeShapeType="1" noTextEdit="1"/>
              </p:cNvSpPr>
              <p:nvPr/>
            </p:nvSpPr>
            <p:spPr>
              <a:xfrm>
                <a:off x="4504938" y="4049982"/>
                <a:ext cx="599588"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DC4B955-D166-4B77-91DC-8C1F1F634790}"/>
                  </a:ext>
                </a:extLst>
              </p:cNvPr>
              <p:cNvSpPr txBox="1"/>
              <p:nvPr/>
            </p:nvSpPr>
            <p:spPr>
              <a:xfrm>
                <a:off x="6082710" y="4018616"/>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72" name="TextBox 71">
                <a:extLst>
                  <a:ext uri="{FF2B5EF4-FFF2-40B4-BE49-F238E27FC236}">
                    <a16:creationId xmlns:a16="http://schemas.microsoft.com/office/drawing/2014/main" id="{3DC4B955-D166-4B77-91DC-8C1F1F634790}"/>
                  </a:ext>
                </a:extLst>
              </p:cNvPr>
              <p:cNvSpPr txBox="1">
                <a:spLocks noRot="1" noChangeAspect="1" noMove="1" noResize="1" noEditPoints="1" noAdjustHandles="1" noChangeArrowheads="1" noChangeShapeType="1" noTextEdit="1"/>
              </p:cNvSpPr>
              <p:nvPr/>
            </p:nvSpPr>
            <p:spPr>
              <a:xfrm>
                <a:off x="6082710" y="4018616"/>
                <a:ext cx="1301254" cy="369332"/>
              </a:xfrm>
              <a:prstGeom prst="rect">
                <a:avLst/>
              </a:prstGeom>
              <a:blipFill>
                <a:blip r:embed="rId29"/>
                <a:stretch>
                  <a:fillRect b="-131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E0C2CE81-E4F5-4E44-921E-D72EADEE38C3}"/>
              </a:ext>
            </a:extLst>
          </p:cNvPr>
          <p:cNvCxnSpPr/>
          <p:nvPr/>
        </p:nvCxnSpPr>
        <p:spPr>
          <a:xfrm>
            <a:off x="6096117" y="4442581"/>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4668EA-B89F-40B9-A20B-9E28CFDF62AD}"/>
              </a:ext>
            </a:extLst>
          </p:cNvPr>
          <p:cNvCxnSpPr/>
          <p:nvPr/>
        </p:nvCxnSpPr>
        <p:spPr>
          <a:xfrm>
            <a:off x="7896117" y="444258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6ED23E-E37D-4D7F-938D-37CEC62C448B}"/>
              </a:ext>
            </a:extLst>
          </p:cNvPr>
          <p:cNvCxnSpPr/>
          <p:nvPr/>
        </p:nvCxnSpPr>
        <p:spPr>
          <a:xfrm flipV="1">
            <a:off x="7816917" y="4633381"/>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C38BB8-973E-4DCC-907F-D14436620411}"/>
              </a:ext>
            </a:extLst>
          </p:cNvPr>
          <p:cNvCxnSpPr/>
          <p:nvPr/>
        </p:nvCxnSpPr>
        <p:spPr>
          <a:xfrm>
            <a:off x="7816917" y="4633381"/>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1DC8DDD-A02F-4D3D-A5D6-7FD35C4049E7}"/>
                  </a:ext>
                </a:extLst>
              </p:cNvPr>
              <p:cNvSpPr txBox="1"/>
              <p:nvPr/>
            </p:nvSpPr>
            <p:spPr>
              <a:xfrm>
                <a:off x="8224462" y="3960565"/>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50</m:t>
                          </m:r>
                        </m:sub>
                      </m:sSub>
                    </m:oMath>
                  </m:oMathPara>
                </a14:m>
                <a:endParaRPr lang="en-US" dirty="0"/>
              </a:p>
            </p:txBody>
          </p:sp>
        </mc:Choice>
        <mc:Fallback xmlns="">
          <p:sp>
            <p:nvSpPr>
              <p:cNvPr id="77" name="TextBox 76">
                <a:extLst>
                  <a:ext uri="{FF2B5EF4-FFF2-40B4-BE49-F238E27FC236}">
                    <a16:creationId xmlns:a16="http://schemas.microsoft.com/office/drawing/2014/main" id="{21DC8DDD-A02F-4D3D-A5D6-7FD35C4049E7}"/>
                  </a:ext>
                </a:extLst>
              </p:cNvPr>
              <p:cNvSpPr txBox="1">
                <a:spLocks noRot="1" noChangeAspect="1" noMove="1" noResize="1" noEditPoints="1" noAdjustHandles="1" noChangeArrowheads="1" noChangeShapeType="1" noTextEdit="1"/>
              </p:cNvSpPr>
              <p:nvPr/>
            </p:nvSpPr>
            <p:spPr>
              <a:xfrm>
                <a:off x="8224462" y="3960565"/>
                <a:ext cx="604909"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2AA13D6-AF54-4F64-86A0-BCA4690AE1CE}"/>
                  </a:ext>
                </a:extLst>
              </p:cNvPr>
              <p:cNvSpPr txBox="1"/>
              <p:nvPr/>
            </p:nvSpPr>
            <p:spPr>
              <a:xfrm>
                <a:off x="4617585" y="6254044"/>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24</m:t>
                          </m:r>
                        </m:sub>
                      </m:sSub>
                    </m:oMath>
                  </m:oMathPara>
                </a14:m>
                <a:endParaRPr lang="en-US" dirty="0"/>
              </a:p>
            </p:txBody>
          </p:sp>
        </mc:Choice>
        <mc:Fallback xmlns="">
          <p:sp>
            <p:nvSpPr>
              <p:cNvPr id="78" name="TextBox 77">
                <a:extLst>
                  <a:ext uri="{FF2B5EF4-FFF2-40B4-BE49-F238E27FC236}">
                    <a16:creationId xmlns:a16="http://schemas.microsoft.com/office/drawing/2014/main" id="{52AA13D6-AF54-4F64-86A0-BCA4690AE1CE}"/>
                  </a:ext>
                </a:extLst>
              </p:cNvPr>
              <p:cNvSpPr txBox="1">
                <a:spLocks noRot="1" noChangeAspect="1" noMove="1" noResize="1" noEditPoints="1" noAdjustHandles="1" noChangeArrowheads="1" noChangeShapeType="1" noTextEdit="1"/>
              </p:cNvSpPr>
              <p:nvPr/>
            </p:nvSpPr>
            <p:spPr>
              <a:xfrm>
                <a:off x="4617585" y="6254044"/>
                <a:ext cx="604909"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B5F215D-2025-4598-A780-712D1D58AAFD}"/>
                  </a:ext>
                </a:extLst>
              </p:cNvPr>
              <p:cNvSpPr txBox="1"/>
              <p:nvPr/>
            </p:nvSpPr>
            <p:spPr>
              <a:xfrm>
                <a:off x="8216518" y="6254045"/>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61</m:t>
                          </m:r>
                        </m:sub>
                      </m:sSub>
                    </m:oMath>
                  </m:oMathPara>
                </a14:m>
                <a:endParaRPr lang="en-US" dirty="0"/>
              </a:p>
            </p:txBody>
          </p:sp>
        </mc:Choice>
        <mc:Fallback xmlns="">
          <p:sp>
            <p:nvSpPr>
              <p:cNvPr id="79" name="TextBox 78">
                <a:extLst>
                  <a:ext uri="{FF2B5EF4-FFF2-40B4-BE49-F238E27FC236}">
                    <a16:creationId xmlns:a16="http://schemas.microsoft.com/office/drawing/2014/main" id="{2B5F215D-2025-4598-A780-712D1D58AAFD}"/>
                  </a:ext>
                </a:extLst>
              </p:cNvPr>
              <p:cNvSpPr txBox="1">
                <a:spLocks noRot="1" noChangeAspect="1" noMove="1" noResize="1" noEditPoints="1" noAdjustHandles="1" noChangeArrowheads="1" noChangeShapeType="1" noTextEdit="1"/>
              </p:cNvSpPr>
              <p:nvPr/>
            </p:nvSpPr>
            <p:spPr>
              <a:xfrm>
                <a:off x="8216518" y="6254045"/>
                <a:ext cx="604909"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1AE1E87-F26F-4E51-B0F2-8C9BC11AD52B}"/>
                  </a:ext>
                </a:extLst>
              </p:cNvPr>
              <p:cNvSpPr txBox="1"/>
              <p:nvPr/>
            </p:nvSpPr>
            <p:spPr>
              <a:xfrm>
                <a:off x="6038517" y="6264606"/>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80" name="TextBox 79">
                <a:extLst>
                  <a:ext uri="{FF2B5EF4-FFF2-40B4-BE49-F238E27FC236}">
                    <a16:creationId xmlns:a16="http://schemas.microsoft.com/office/drawing/2014/main" id="{E1AE1E87-F26F-4E51-B0F2-8C9BC11AD52B}"/>
                  </a:ext>
                </a:extLst>
              </p:cNvPr>
              <p:cNvSpPr txBox="1">
                <a:spLocks noRot="1" noChangeAspect="1" noMove="1" noResize="1" noEditPoints="1" noAdjustHandles="1" noChangeArrowheads="1" noChangeShapeType="1" noTextEdit="1"/>
              </p:cNvSpPr>
              <p:nvPr/>
            </p:nvSpPr>
            <p:spPr>
              <a:xfrm>
                <a:off x="6038517" y="6264606"/>
                <a:ext cx="1301254" cy="369332"/>
              </a:xfrm>
              <a:prstGeom prst="rect">
                <a:avLst/>
              </a:prstGeom>
              <a:blipFill>
                <a:blip r:embed="rId3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8A8D551-04B4-4E30-B696-A409E38AA535}"/>
                  </a:ext>
                </a:extLst>
              </p:cNvPr>
              <p:cNvSpPr txBox="1"/>
              <p:nvPr/>
            </p:nvSpPr>
            <p:spPr>
              <a:xfrm>
                <a:off x="4000862" y="5391132"/>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23</m:t>
                          </m:r>
                        </m:sub>
                      </m:sSub>
                    </m:oMath>
                  </m:oMathPara>
                </a14:m>
                <a:endParaRPr lang="en-US" dirty="0"/>
              </a:p>
            </p:txBody>
          </p:sp>
        </mc:Choice>
        <mc:Fallback xmlns="">
          <p:sp>
            <p:nvSpPr>
              <p:cNvPr id="81" name="TextBox 80">
                <a:extLst>
                  <a:ext uri="{FF2B5EF4-FFF2-40B4-BE49-F238E27FC236}">
                    <a16:creationId xmlns:a16="http://schemas.microsoft.com/office/drawing/2014/main" id="{48A8D551-04B4-4E30-B696-A409E38AA535}"/>
                  </a:ext>
                </a:extLst>
              </p:cNvPr>
              <p:cNvSpPr txBox="1">
                <a:spLocks noRot="1" noChangeAspect="1" noMove="1" noResize="1" noEditPoints="1" noAdjustHandles="1" noChangeArrowheads="1" noChangeShapeType="1" noTextEdit="1"/>
              </p:cNvSpPr>
              <p:nvPr/>
            </p:nvSpPr>
            <p:spPr>
              <a:xfrm>
                <a:off x="4000862" y="5391132"/>
                <a:ext cx="604909"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05ABFB9-F22F-4907-A031-55A918867E6A}"/>
                  </a:ext>
                </a:extLst>
              </p:cNvPr>
              <p:cNvSpPr txBox="1"/>
              <p:nvPr/>
            </p:nvSpPr>
            <p:spPr>
              <a:xfrm>
                <a:off x="7593662" y="5421781"/>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60</m:t>
                          </m:r>
                        </m:sub>
                      </m:sSub>
                    </m:oMath>
                  </m:oMathPara>
                </a14:m>
                <a:endParaRPr lang="en-US" dirty="0"/>
              </a:p>
            </p:txBody>
          </p:sp>
        </mc:Choice>
        <mc:Fallback xmlns="">
          <p:sp>
            <p:nvSpPr>
              <p:cNvPr id="82" name="TextBox 81">
                <a:extLst>
                  <a:ext uri="{FF2B5EF4-FFF2-40B4-BE49-F238E27FC236}">
                    <a16:creationId xmlns:a16="http://schemas.microsoft.com/office/drawing/2014/main" id="{005ABFB9-F22F-4907-A031-55A918867E6A}"/>
                  </a:ext>
                </a:extLst>
              </p:cNvPr>
              <p:cNvSpPr txBox="1">
                <a:spLocks noRot="1" noChangeAspect="1" noMove="1" noResize="1" noEditPoints="1" noAdjustHandles="1" noChangeArrowheads="1" noChangeShapeType="1" noTextEdit="1"/>
              </p:cNvSpPr>
              <p:nvPr/>
            </p:nvSpPr>
            <p:spPr>
              <a:xfrm>
                <a:off x="7593662" y="5421781"/>
                <a:ext cx="604909"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C0BA59DD-96B5-4487-A844-D79E61ADCBCF}"/>
                  </a:ext>
                </a:extLst>
              </p:cNvPr>
              <p:cNvSpPr txBox="1"/>
              <p:nvPr/>
            </p:nvSpPr>
            <p:spPr>
              <a:xfrm>
                <a:off x="4303317" y="4523114"/>
                <a:ext cx="59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83" name="TextBox 82">
                <a:extLst>
                  <a:ext uri="{FF2B5EF4-FFF2-40B4-BE49-F238E27FC236}">
                    <a16:creationId xmlns:a16="http://schemas.microsoft.com/office/drawing/2014/main" id="{C0BA59DD-96B5-4487-A844-D79E61ADCBCF}"/>
                  </a:ext>
                </a:extLst>
              </p:cNvPr>
              <p:cNvSpPr txBox="1">
                <a:spLocks noRot="1" noChangeAspect="1" noMove="1" noResize="1" noEditPoints="1" noAdjustHandles="1" noChangeArrowheads="1" noChangeShapeType="1" noTextEdit="1"/>
              </p:cNvSpPr>
              <p:nvPr/>
            </p:nvSpPr>
            <p:spPr>
              <a:xfrm>
                <a:off x="4303317" y="4523114"/>
                <a:ext cx="599588"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97F74D83-9BBB-4373-9709-016A5C02CC19}"/>
                  </a:ext>
                </a:extLst>
              </p:cNvPr>
              <p:cNvSpPr txBox="1"/>
              <p:nvPr/>
            </p:nvSpPr>
            <p:spPr>
              <a:xfrm>
                <a:off x="7903317" y="4521781"/>
                <a:ext cx="604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51</m:t>
                          </m:r>
                        </m:sub>
                      </m:sSub>
                    </m:oMath>
                  </m:oMathPara>
                </a14:m>
                <a:endParaRPr lang="en-US" dirty="0"/>
              </a:p>
            </p:txBody>
          </p:sp>
        </mc:Choice>
        <mc:Fallback xmlns="">
          <p:sp>
            <p:nvSpPr>
              <p:cNvPr id="84" name="TextBox 83">
                <a:extLst>
                  <a:ext uri="{FF2B5EF4-FFF2-40B4-BE49-F238E27FC236}">
                    <a16:creationId xmlns:a16="http://schemas.microsoft.com/office/drawing/2014/main" id="{97F74D83-9BBB-4373-9709-016A5C02CC19}"/>
                  </a:ext>
                </a:extLst>
              </p:cNvPr>
              <p:cNvSpPr txBox="1">
                <a:spLocks noRot="1" noChangeAspect="1" noMove="1" noResize="1" noEditPoints="1" noAdjustHandles="1" noChangeArrowheads="1" noChangeShapeType="1" noTextEdit="1"/>
              </p:cNvSpPr>
              <p:nvPr/>
            </p:nvSpPr>
            <p:spPr>
              <a:xfrm>
                <a:off x="7903317" y="4521781"/>
                <a:ext cx="604909"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74E96124-E84E-4917-A727-4EC5216B81F7}"/>
                  </a:ext>
                </a:extLst>
              </p:cNvPr>
              <p:cNvSpPr txBox="1"/>
              <p:nvPr/>
            </p:nvSpPr>
            <p:spPr>
              <a:xfrm>
                <a:off x="2541770" y="4001305"/>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85" name="TextBox 84">
                <a:extLst>
                  <a:ext uri="{FF2B5EF4-FFF2-40B4-BE49-F238E27FC236}">
                    <a16:creationId xmlns:a16="http://schemas.microsoft.com/office/drawing/2014/main" id="{74E96124-E84E-4917-A727-4EC5216B81F7}"/>
                  </a:ext>
                </a:extLst>
              </p:cNvPr>
              <p:cNvSpPr txBox="1">
                <a:spLocks noRot="1" noChangeAspect="1" noMove="1" noResize="1" noEditPoints="1" noAdjustHandles="1" noChangeArrowheads="1" noChangeShapeType="1" noTextEdit="1"/>
              </p:cNvSpPr>
              <p:nvPr/>
            </p:nvSpPr>
            <p:spPr>
              <a:xfrm>
                <a:off x="2541770" y="4001305"/>
                <a:ext cx="875561" cy="369332"/>
              </a:xfrm>
              <a:prstGeom prst="rect">
                <a:avLst/>
              </a:prstGeom>
              <a:blipFill>
                <a:blip r:embed="rId3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213591D-7FD2-45CA-8396-80FD77B8B8B1}"/>
                  </a:ext>
                </a:extLst>
              </p:cNvPr>
              <p:cNvSpPr txBox="1"/>
              <p:nvPr/>
            </p:nvSpPr>
            <p:spPr>
              <a:xfrm>
                <a:off x="2575812" y="6247666"/>
                <a:ext cx="875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1</m:t>
                      </m:r>
                      <m:r>
                        <a:rPr lang="en-US" i="1">
                          <a:latin typeface="Cambria Math" charset="0"/>
                        </a:rPr>
                        <m:t>]</m:t>
                      </m:r>
                    </m:oMath>
                  </m:oMathPara>
                </a14:m>
                <a:endParaRPr lang="en-US" dirty="0"/>
              </a:p>
            </p:txBody>
          </p:sp>
        </mc:Choice>
        <mc:Fallback xmlns="">
          <p:sp>
            <p:nvSpPr>
              <p:cNvPr id="86" name="TextBox 85">
                <a:extLst>
                  <a:ext uri="{FF2B5EF4-FFF2-40B4-BE49-F238E27FC236}">
                    <a16:creationId xmlns:a16="http://schemas.microsoft.com/office/drawing/2014/main" id="{1213591D-7FD2-45CA-8396-80FD77B8B8B1}"/>
                  </a:ext>
                </a:extLst>
              </p:cNvPr>
              <p:cNvSpPr txBox="1">
                <a:spLocks noRot="1" noChangeAspect="1" noMove="1" noResize="1" noEditPoints="1" noAdjustHandles="1" noChangeArrowheads="1" noChangeShapeType="1" noTextEdit="1"/>
              </p:cNvSpPr>
              <p:nvPr/>
            </p:nvSpPr>
            <p:spPr>
              <a:xfrm>
                <a:off x="2575812" y="6247666"/>
                <a:ext cx="875561" cy="369332"/>
              </a:xfrm>
              <a:prstGeom prst="rect">
                <a:avLst/>
              </a:prstGeom>
              <a:blipFill>
                <a:blip r:embed="rId3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CA26203-60F3-4309-845A-A9E370CC5B34}"/>
                  </a:ext>
                </a:extLst>
              </p:cNvPr>
              <p:cNvSpPr txBox="1"/>
              <p:nvPr/>
            </p:nvSpPr>
            <p:spPr>
              <a:xfrm>
                <a:off x="9206850" y="4228638"/>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91" name="TextBox 90">
                <a:extLst>
                  <a:ext uri="{FF2B5EF4-FFF2-40B4-BE49-F238E27FC236}">
                    <a16:creationId xmlns:a16="http://schemas.microsoft.com/office/drawing/2014/main" id="{1CA26203-60F3-4309-845A-A9E370CC5B34}"/>
                  </a:ext>
                </a:extLst>
              </p:cNvPr>
              <p:cNvSpPr txBox="1">
                <a:spLocks noRot="1" noChangeAspect="1" noMove="1" noResize="1" noEditPoints="1" noAdjustHandles="1" noChangeArrowheads="1" noChangeShapeType="1" noTextEdit="1"/>
              </p:cNvSpPr>
              <p:nvPr/>
            </p:nvSpPr>
            <p:spPr>
              <a:xfrm>
                <a:off x="9206850" y="4228638"/>
                <a:ext cx="461024" cy="369332"/>
              </a:xfrm>
              <a:prstGeom prst="rect">
                <a:avLst/>
              </a:prstGeom>
              <a:blipFill>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28B0D0C2-B49E-4AD7-A76A-762C3C1E33DF}"/>
                  </a:ext>
                </a:extLst>
              </p:cNvPr>
              <p:cNvSpPr txBox="1"/>
              <p:nvPr/>
            </p:nvSpPr>
            <p:spPr>
              <a:xfrm>
                <a:off x="9206851" y="6028638"/>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92" name="TextBox 91">
                <a:extLst>
                  <a:ext uri="{FF2B5EF4-FFF2-40B4-BE49-F238E27FC236}">
                    <a16:creationId xmlns:a16="http://schemas.microsoft.com/office/drawing/2014/main" id="{28B0D0C2-B49E-4AD7-A76A-762C3C1E33DF}"/>
                  </a:ext>
                </a:extLst>
              </p:cNvPr>
              <p:cNvSpPr txBox="1">
                <a:spLocks noRot="1" noChangeAspect="1" noMove="1" noResize="1" noEditPoints="1" noAdjustHandles="1" noChangeArrowheads="1" noChangeShapeType="1" noTextEdit="1"/>
              </p:cNvSpPr>
              <p:nvPr/>
            </p:nvSpPr>
            <p:spPr>
              <a:xfrm>
                <a:off x="9206851" y="6028638"/>
                <a:ext cx="455701" cy="369332"/>
              </a:xfrm>
              <a:prstGeom prst="rect">
                <a:avLst/>
              </a:prstGeom>
              <a:blipFill>
                <a:blip r:embed="rId41"/>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BDC8BF0C-6061-4336-9063-F263CFDF584E}"/>
              </a:ext>
            </a:extLst>
          </p:cNvPr>
          <p:cNvSpPr txBox="1"/>
          <p:nvPr/>
        </p:nvSpPr>
        <p:spPr>
          <a:xfrm>
            <a:off x="184942" y="1458144"/>
            <a:ext cx="1202076" cy="923330"/>
          </a:xfrm>
          <a:prstGeom prst="rect">
            <a:avLst/>
          </a:prstGeom>
          <a:noFill/>
        </p:spPr>
        <p:txBody>
          <a:bodyPr wrap="square" rtlCol="0">
            <a:spAutoFit/>
          </a:bodyPr>
          <a:lstStyle/>
          <a:p>
            <a:r>
              <a:rPr lang="en-US" dirty="0"/>
              <a:t>Network for lower bounds</a:t>
            </a:r>
          </a:p>
        </p:txBody>
      </p:sp>
      <p:cxnSp>
        <p:nvCxnSpPr>
          <p:cNvPr id="100" name="Straight Arrow Connector 99">
            <a:extLst>
              <a:ext uri="{FF2B5EF4-FFF2-40B4-BE49-F238E27FC236}">
                <a16:creationId xmlns:a16="http://schemas.microsoft.com/office/drawing/2014/main" id="{9A045A84-9809-4BBD-A485-624B5C9530F4}"/>
              </a:ext>
            </a:extLst>
          </p:cNvPr>
          <p:cNvCxnSpPr>
            <a:cxnSpLocks/>
            <a:stCxn id="98" idx="3"/>
          </p:cNvCxnSpPr>
          <p:nvPr/>
        </p:nvCxnSpPr>
        <p:spPr>
          <a:xfrm>
            <a:off x="1387018" y="1919809"/>
            <a:ext cx="7911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AEBAC54-FF2C-493B-B92F-F1647AFA29E8}"/>
              </a:ext>
            </a:extLst>
          </p:cNvPr>
          <p:cNvSpPr txBox="1"/>
          <p:nvPr/>
        </p:nvSpPr>
        <p:spPr>
          <a:xfrm>
            <a:off x="190143" y="4817148"/>
            <a:ext cx="1202076" cy="923330"/>
          </a:xfrm>
          <a:prstGeom prst="rect">
            <a:avLst/>
          </a:prstGeom>
          <a:noFill/>
        </p:spPr>
        <p:txBody>
          <a:bodyPr wrap="square" rtlCol="0">
            <a:spAutoFit/>
          </a:bodyPr>
          <a:lstStyle/>
          <a:p>
            <a:r>
              <a:rPr lang="en-US" dirty="0"/>
              <a:t>Network for upper bounds</a:t>
            </a:r>
          </a:p>
        </p:txBody>
      </p:sp>
      <p:cxnSp>
        <p:nvCxnSpPr>
          <p:cNvPr id="102" name="Straight Arrow Connector 101">
            <a:extLst>
              <a:ext uri="{FF2B5EF4-FFF2-40B4-BE49-F238E27FC236}">
                <a16:creationId xmlns:a16="http://schemas.microsoft.com/office/drawing/2014/main" id="{A8D58646-C84F-4A85-9302-98C6C0CCB8A4}"/>
              </a:ext>
            </a:extLst>
          </p:cNvPr>
          <p:cNvCxnSpPr>
            <a:cxnSpLocks/>
            <a:stCxn id="101" idx="3"/>
          </p:cNvCxnSpPr>
          <p:nvPr/>
        </p:nvCxnSpPr>
        <p:spPr>
          <a:xfrm>
            <a:off x="1392219" y="5278813"/>
            <a:ext cx="7859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60B562A-7A8A-4754-AE97-5064F7444D6C}"/>
              </a:ext>
            </a:extLst>
          </p:cNvPr>
          <p:cNvCxnSpPr>
            <a:cxnSpLocks/>
          </p:cNvCxnSpPr>
          <p:nvPr/>
        </p:nvCxnSpPr>
        <p:spPr>
          <a:xfrm>
            <a:off x="10081660" y="2356811"/>
            <a:ext cx="868032" cy="6412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920F9EB-7D5F-439E-A1E7-2C1588F22F14}"/>
              </a:ext>
            </a:extLst>
          </p:cNvPr>
          <p:cNvCxnSpPr>
            <a:cxnSpLocks/>
          </p:cNvCxnSpPr>
          <p:nvPr/>
        </p:nvCxnSpPr>
        <p:spPr>
          <a:xfrm flipV="1">
            <a:off x="10089371" y="3557994"/>
            <a:ext cx="757741" cy="645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3" name="Graphic 112" descr="Badge Follow outline">
            <a:extLst>
              <a:ext uri="{FF2B5EF4-FFF2-40B4-BE49-F238E27FC236}">
                <a16:creationId xmlns:a16="http://schemas.microsoft.com/office/drawing/2014/main" id="{AE4D7FB0-8EEC-4A78-90BF-37F3953EBF6A}"/>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0847112" y="3100794"/>
            <a:ext cx="457200" cy="457200"/>
          </a:xfrm>
          <a:prstGeom prst="rect">
            <a:avLst/>
          </a:prstGeom>
        </p:spPr>
      </p:pic>
    </p:spTree>
    <p:extLst>
      <p:ext uri="{BB962C8B-B14F-4D97-AF65-F5344CB8AC3E}">
        <p14:creationId xmlns:p14="http://schemas.microsoft.com/office/powerpoint/2010/main" val="2760986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p:cNvSpPr txBox="1"/>
              <p:nvPr/>
            </p:nvSpPr>
            <p:spPr>
              <a:xfrm>
                <a:off x="1952979" y="1024291"/>
                <a:ext cx="8154106" cy="1445909"/>
              </a:xfrm>
              <a:prstGeom prst="rect">
                <a:avLst/>
              </a:prstGeom>
              <a:noFill/>
            </p:spPr>
            <p:txBody>
              <a:bodyPr wrap="square" rtlCol="0">
                <a:spAutoFit/>
              </a:bodyPr>
              <a:lstStyle/>
              <a:p>
                <a:pPr algn="just">
                  <a:lnSpc>
                    <a:spcPct val="150000"/>
                  </a:lnSpc>
                </a:pPr>
                <a:r>
                  <a:rPr lang="en-US" sz="3000" dirty="0">
                    <a:latin typeface="DINPro" pitchFamily="34" charset="0"/>
                  </a:rPr>
                  <a:t>Keep the same pattern but now pick a different loss, the </a:t>
                </a:r>
                <a:r>
                  <a:rPr lang="en-US" sz="3000" dirty="0">
                    <a:solidFill>
                      <a:srgbClr val="00B050"/>
                    </a:solidFill>
                    <a:latin typeface="DINPro" pitchFamily="34" charset="0"/>
                  </a:rPr>
                  <a:t>cross-entropy </a:t>
                </a:r>
                <a:r>
                  <a:rPr lang="en-US" sz="3000" dirty="0">
                    <a:latin typeface="DINPro" pitchFamily="34" charset="0"/>
                  </a:rPr>
                  <a:t>loss </a:t>
                </a:r>
                <a14:m>
                  <m:oMath xmlns:m="http://schemas.openxmlformats.org/officeDocument/2006/math">
                    <m:r>
                      <a:rPr lang="en-US" sz="3200" i="1">
                        <a:latin typeface="Cambria Math"/>
                      </a:rPr>
                      <m:t>𝐶𝐸</m:t>
                    </m:r>
                  </m:oMath>
                </a14:m>
                <a:endParaRPr lang="en-US" sz="3000" b="1" dirty="0">
                  <a:latin typeface="DINPro"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952979" y="1024291"/>
                <a:ext cx="8154106" cy="1445909"/>
              </a:xfrm>
              <a:prstGeom prst="rect">
                <a:avLst/>
              </a:prstGeom>
              <a:blipFill>
                <a:blip r:embed="rId3"/>
                <a:stretch>
                  <a:fillRect l="-1719" r="-1794" b="-12236"/>
                </a:stretch>
              </a:blipFill>
            </p:spPr>
            <p:txBody>
              <a:bodyPr/>
              <a:lstStyle/>
              <a:p>
                <a:r>
                  <a:rPr lang="en-US">
                    <a:noFill/>
                  </a:rPr>
                  <a:t> </a:t>
                </a:r>
              </a:p>
            </p:txBody>
          </p:sp>
        </mc:Fallback>
      </mc:AlternateContent>
      <p:sp>
        <p:nvSpPr>
          <p:cNvPr id="5" name="Rectangle 4"/>
          <p:cNvSpPr/>
          <p:nvPr/>
        </p:nvSpPr>
        <p:spPr>
          <a:xfrm>
            <a:off x="4072225" y="3107640"/>
            <a:ext cx="2913491" cy="1657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954114" y="2941626"/>
                <a:ext cx="4271135"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𝐿</m:t>
                      </m:r>
                      <m:d>
                        <m:dPr>
                          <m:ctrlPr>
                            <a:rPr lang="en-US" sz="2500" i="1">
                              <a:latin typeface="Cambria Math" panose="02040503050406030204" pitchFamily="18" charset="0"/>
                            </a:rPr>
                          </m:ctrlPr>
                        </m:dPr>
                        <m:e>
                          <m:r>
                            <a:rPr lang="en-US" sz="2500" b="1" i="1">
                              <a:latin typeface="Cambria Math"/>
                            </a:rPr>
                            <m:t>𝒛</m:t>
                          </m:r>
                          <m:r>
                            <a:rPr lang="en-US" sz="2500" i="1">
                              <a:latin typeface="Cambria Math"/>
                            </a:rPr>
                            <m:t>,</m:t>
                          </m:r>
                          <m:r>
                            <a:rPr lang="en-US" sz="2500" i="1">
                              <a:latin typeface="Cambria Math"/>
                            </a:rPr>
                            <m:t>𝑦</m:t>
                          </m:r>
                        </m:e>
                      </m:d>
                      <m:r>
                        <a:rPr lang="en-US" sz="2500" i="1">
                          <a:latin typeface="Cambria Math"/>
                        </a:rPr>
                        <m:t>=</m:t>
                      </m:r>
                      <m:r>
                        <a:rPr lang="en-US" sz="2500" i="1">
                          <a:latin typeface="Cambria Math"/>
                        </a:rPr>
                        <m:t>𝐶𝐸</m:t>
                      </m:r>
                      <m:r>
                        <a:rPr lang="en-US" sz="2500" i="1">
                          <a:latin typeface="Cambria Math"/>
                        </a:rPr>
                        <m:t>(</m:t>
                      </m:r>
                      <m:r>
                        <a:rPr lang="en-US" sz="2500" b="1" i="1">
                          <a:latin typeface="Cambria Math"/>
                        </a:rPr>
                        <m:t>𝒛</m:t>
                      </m:r>
                      <m:r>
                        <a:rPr lang="en-US" sz="2500" i="1">
                          <a:latin typeface="Cambria Math"/>
                        </a:rPr>
                        <m:t>,</m:t>
                      </m:r>
                      <m:r>
                        <a:rPr lang="en-US" sz="2500" i="1">
                          <a:latin typeface="Cambria Math"/>
                        </a:rPr>
                        <m:t>𝑦</m:t>
                      </m:r>
                      <m:r>
                        <a:rPr lang="en-US" sz="2500" i="1">
                          <a:latin typeface="Cambria Math"/>
                        </a:rPr>
                        <m:t>)</m:t>
                      </m:r>
                    </m:oMath>
                  </m:oMathPara>
                </a14:m>
                <a:endParaRPr lang="en-US" sz="2500" dirty="0">
                  <a:latin typeface="DINPro"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954114" y="2941626"/>
                <a:ext cx="4271135" cy="477054"/>
              </a:xfrm>
              <a:prstGeom prst="rect">
                <a:avLst/>
              </a:prstGeom>
              <a:blipFill>
                <a:blip r:embed="rId4"/>
                <a:stretch>
                  <a:fillRect b="-17949"/>
                </a:stretch>
              </a:blipFill>
            </p:spPr>
            <p:txBody>
              <a:bodyPr/>
              <a:lstStyle/>
              <a:p>
                <a:r>
                  <a:rPr lang="en-US">
                    <a:noFill/>
                  </a:rPr>
                  <a:t> </a:t>
                </a:r>
              </a:p>
            </p:txBody>
          </p:sp>
        </mc:Fallback>
      </mc:AlternateContent>
      <p:cxnSp>
        <p:nvCxnSpPr>
          <p:cNvPr id="28" name="Straight Arrow Connector 27"/>
          <p:cNvCxnSpPr/>
          <p:nvPr/>
        </p:nvCxnSpPr>
        <p:spPr>
          <a:xfrm flipH="1" flipV="1">
            <a:off x="5317068" y="3418680"/>
            <a:ext cx="772612" cy="703498"/>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18220" y="4119174"/>
            <a:ext cx="3271024" cy="646331"/>
          </a:xfrm>
          <a:prstGeom prst="rect">
            <a:avLst/>
          </a:prstGeom>
          <a:noFill/>
        </p:spPr>
        <p:txBody>
          <a:bodyPr wrap="square" rtlCol="0">
            <a:spAutoFit/>
          </a:bodyPr>
          <a:lstStyle/>
          <a:p>
            <a:r>
              <a:rPr lang="en-US" dirty="0">
                <a:latin typeface="DINPro" pitchFamily="34" charset="0"/>
              </a:rPr>
              <a:t>This is in the concrete, but we need to work in the </a:t>
            </a:r>
            <a:r>
              <a:rPr lang="en-US" dirty="0">
                <a:latin typeface="DINPro-Bold" pitchFamily="34" charset="0"/>
              </a:rPr>
              <a:t>abstract</a:t>
            </a:r>
            <a:r>
              <a:rPr lang="en-US" dirty="0">
                <a:latin typeface="DINPro" pitchFamily="34" charset="0"/>
              </a:rPr>
              <a:t>.</a:t>
            </a:r>
          </a:p>
        </p:txBody>
      </p:sp>
      <p:sp>
        <p:nvSpPr>
          <p:cNvPr id="3" name="Slide Number Placeholder 2">
            <a:extLst>
              <a:ext uri="{FF2B5EF4-FFF2-40B4-BE49-F238E27FC236}">
                <a16:creationId xmlns:a16="http://schemas.microsoft.com/office/drawing/2014/main" id="{96C46D0D-A93D-4FEE-900C-9092D1BA5AEE}"/>
              </a:ext>
            </a:extLst>
          </p:cNvPr>
          <p:cNvSpPr>
            <a:spLocks noGrp="1"/>
          </p:cNvSpPr>
          <p:nvPr>
            <p:ph type="sldNum" sz="quarter" idx="12"/>
          </p:nvPr>
        </p:nvSpPr>
        <p:spPr/>
        <p:txBody>
          <a:bodyPr/>
          <a:lstStyle/>
          <a:p>
            <a:fld id="{B7FA3308-637C-934F-BF90-F671B30DAEBF}" type="slidenum">
              <a:rPr lang="en-US" smtClean="0"/>
              <a:t>26</a:t>
            </a:fld>
            <a:endParaRPr lang="en-US"/>
          </a:p>
        </p:txBody>
      </p:sp>
      <p:sp>
        <p:nvSpPr>
          <p:cNvPr id="9" name="Title 1">
            <a:extLst>
              <a:ext uri="{FF2B5EF4-FFF2-40B4-BE49-F238E27FC236}">
                <a16:creationId xmlns:a16="http://schemas.microsoft.com/office/drawing/2014/main" id="{E196B5D1-BD4C-4F72-A5FC-9ED2718EEAB5}"/>
              </a:ext>
            </a:extLst>
          </p:cNvPr>
          <p:cNvSpPr>
            <a:spLocks noGrp="1"/>
          </p:cNvSpPr>
          <p:nvPr>
            <p:ph type="title"/>
          </p:nvPr>
        </p:nvSpPr>
        <p:spPr>
          <a:xfrm>
            <a:off x="32960" y="-1371"/>
            <a:ext cx="8715274" cy="1143000"/>
          </a:xfrm>
        </p:spPr>
        <p:txBody>
          <a:bodyPr>
            <a:normAutofit/>
          </a:bodyPr>
          <a:lstStyle/>
          <a:p>
            <a:r>
              <a:rPr lang="en-US" dirty="0">
                <a:hlinkClick r:id="rId5"/>
              </a:rPr>
              <a:t>IBP</a:t>
            </a:r>
            <a:r>
              <a:rPr lang="en-US" dirty="0"/>
              <a:t> defense from DeepMind</a:t>
            </a:r>
          </a:p>
        </p:txBody>
      </p:sp>
    </p:spTree>
    <p:extLst>
      <p:ext uri="{BB962C8B-B14F-4D97-AF65-F5344CB8AC3E}">
        <p14:creationId xmlns:p14="http://schemas.microsoft.com/office/powerpoint/2010/main" val="4101391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p:cNvSpPr txBox="1"/>
              <p:nvPr/>
            </p:nvSpPr>
            <p:spPr>
              <a:xfrm>
                <a:off x="1952979" y="1024291"/>
                <a:ext cx="8154106" cy="1445909"/>
              </a:xfrm>
              <a:prstGeom prst="rect">
                <a:avLst/>
              </a:prstGeom>
              <a:noFill/>
            </p:spPr>
            <p:txBody>
              <a:bodyPr wrap="square" rtlCol="0">
                <a:spAutoFit/>
              </a:bodyPr>
              <a:lstStyle/>
              <a:p>
                <a:pPr algn="just">
                  <a:lnSpc>
                    <a:spcPct val="150000"/>
                  </a:lnSpc>
                </a:pPr>
                <a:r>
                  <a:rPr lang="en-US" sz="3000" dirty="0">
                    <a:latin typeface="DINPro" pitchFamily="34" charset="0"/>
                  </a:rPr>
                  <a:t>Keep the same pattern but now pick a different loss, the </a:t>
                </a:r>
                <a:r>
                  <a:rPr lang="en-US" sz="3000" dirty="0">
                    <a:solidFill>
                      <a:srgbClr val="00B050"/>
                    </a:solidFill>
                    <a:latin typeface="DINPro" pitchFamily="34" charset="0"/>
                  </a:rPr>
                  <a:t>cross-entropy </a:t>
                </a:r>
                <a:r>
                  <a:rPr lang="en-US" sz="3000" dirty="0">
                    <a:latin typeface="DINPro" pitchFamily="34" charset="0"/>
                  </a:rPr>
                  <a:t>loss </a:t>
                </a:r>
                <a14:m>
                  <m:oMath xmlns:m="http://schemas.openxmlformats.org/officeDocument/2006/math">
                    <m:r>
                      <a:rPr lang="en-US" sz="3200" i="1">
                        <a:latin typeface="Cambria Math"/>
                      </a:rPr>
                      <m:t>𝐶𝐸</m:t>
                    </m:r>
                  </m:oMath>
                </a14:m>
                <a:endParaRPr lang="en-US" sz="3000" b="1" dirty="0">
                  <a:latin typeface="DINPro"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952979" y="1024291"/>
                <a:ext cx="8154106" cy="1445909"/>
              </a:xfrm>
              <a:prstGeom prst="rect">
                <a:avLst/>
              </a:prstGeom>
              <a:blipFill>
                <a:blip r:embed="rId3"/>
                <a:stretch>
                  <a:fillRect l="-1719" r="-1794" b="-12236"/>
                </a:stretch>
              </a:blipFill>
            </p:spPr>
            <p:txBody>
              <a:bodyPr/>
              <a:lstStyle/>
              <a:p>
                <a:r>
                  <a:rPr lang="en-US">
                    <a:noFill/>
                  </a:rPr>
                  <a:t> </a:t>
                </a:r>
              </a:p>
            </p:txBody>
          </p:sp>
        </mc:Fallback>
      </mc:AlternateContent>
      <p:sp>
        <p:nvSpPr>
          <p:cNvPr id="5" name="Rectangle 4"/>
          <p:cNvSpPr/>
          <p:nvPr/>
        </p:nvSpPr>
        <p:spPr>
          <a:xfrm>
            <a:off x="4072225" y="3076818"/>
            <a:ext cx="2913491" cy="1657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954114" y="2941626"/>
                <a:ext cx="4271135"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𝐿</m:t>
                      </m:r>
                      <m:d>
                        <m:dPr>
                          <m:ctrlPr>
                            <a:rPr lang="en-US" sz="2500" i="1">
                              <a:latin typeface="Cambria Math" panose="02040503050406030204" pitchFamily="18" charset="0"/>
                            </a:rPr>
                          </m:ctrlPr>
                        </m:dPr>
                        <m:e>
                          <m:r>
                            <a:rPr lang="en-US" sz="2500" b="1" i="1">
                              <a:latin typeface="Cambria Math"/>
                            </a:rPr>
                            <m:t>𝒛</m:t>
                          </m:r>
                          <m:r>
                            <a:rPr lang="en-US" sz="2500" i="1">
                              <a:latin typeface="Cambria Math"/>
                            </a:rPr>
                            <m:t>,</m:t>
                          </m:r>
                          <m:r>
                            <a:rPr lang="en-US" sz="2500" i="1">
                              <a:latin typeface="Cambria Math"/>
                            </a:rPr>
                            <m:t>𝑦</m:t>
                          </m:r>
                        </m:e>
                      </m:d>
                      <m:r>
                        <a:rPr lang="en-US" sz="2500" i="1">
                          <a:latin typeface="Cambria Math"/>
                        </a:rPr>
                        <m:t>=</m:t>
                      </m:r>
                      <m:r>
                        <a:rPr lang="en-US" sz="2500" i="1">
                          <a:latin typeface="Cambria Math"/>
                        </a:rPr>
                        <m:t>𝐶𝐸</m:t>
                      </m:r>
                      <m:r>
                        <a:rPr lang="en-US" sz="2500" i="1">
                          <a:latin typeface="Cambria Math"/>
                        </a:rPr>
                        <m:t>(</m:t>
                      </m:r>
                      <m:r>
                        <a:rPr lang="en-US" sz="2500" b="1" i="1">
                          <a:latin typeface="Cambria Math"/>
                        </a:rPr>
                        <m:t>𝒛</m:t>
                      </m:r>
                      <m:r>
                        <a:rPr lang="en-US" sz="2500" i="1">
                          <a:latin typeface="Cambria Math"/>
                        </a:rPr>
                        <m:t>,</m:t>
                      </m:r>
                      <m:r>
                        <a:rPr lang="en-US" sz="2500" i="1">
                          <a:latin typeface="Cambria Math"/>
                        </a:rPr>
                        <m:t>𝑦</m:t>
                      </m:r>
                      <m:r>
                        <a:rPr lang="en-US" sz="2500" i="1">
                          <a:latin typeface="Cambria Math"/>
                        </a:rPr>
                        <m:t>)</m:t>
                      </m:r>
                    </m:oMath>
                  </m:oMathPara>
                </a14:m>
                <a:endParaRPr lang="en-US" sz="2500" dirty="0">
                  <a:latin typeface="DINPro"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954114" y="2941626"/>
                <a:ext cx="4271135" cy="477054"/>
              </a:xfrm>
              <a:prstGeom prst="rect">
                <a:avLst/>
              </a:prstGeom>
              <a:blipFill>
                <a:blip r:embed="rId4"/>
                <a:stretch>
                  <a:fillRect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752308" y="4156072"/>
                <a:ext cx="1418915" cy="374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Abstract</m:t>
                      </m:r>
                      <m:r>
                        <a:rPr lang="en-US" b="1">
                          <a:latin typeface="Cambria Math"/>
                        </a:rPr>
                        <m:t> </m:t>
                      </m:r>
                      <m:sSup>
                        <m:sSupPr>
                          <m:ctrlPr>
                            <a:rPr lang="en-US" b="1" i="1">
                              <a:latin typeface="Cambria Math" panose="02040503050406030204" pitchFamily="18" charset="0"/>
                            </a:rPr>
                          </m:ctrlPr>
                        </m:sSupPr>
                        <m:e>
                          <m:r>
                            <a:rPr lang="en-US" b="1" i="1">
                              <a:latin typeface="Cambria Math"/>
                            </a:rPr>
                            <m:t>𝒛</m:t>
                          </m:r>
                        </m:e>
                        <m:sup>
                          <m:r>
                            <a:rPr lang="en-US" b="1" i="1">
                              <a:latin typeface="Cambria Math"/>
                            </a:rPr>
                            <m:t>#</m:t>
                          </m:r>
                        </m:sup>
                      </m:sSup>
                      <m:r>
                        <a:rPr lang="en-US" b="1" i="1">
                          <a:latin typeface="Cambria Math"/>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752308" y="4156072"/>
                <a:ext cx="1418915" cy="374333"/>
              </a:xfrm>
              <a:prstGeom prst="rect">
                <a:avLst/>
              </a:prstGeom>
              <a:blipFill>
                <a:blip r:embed="rId5"/>
                <a:stretch>
                  <a:fillRect/>
                </a:stretch>
              </a:blipFill>
            </p:spPr>
            <p:txBody>
              <a:bodyPr/>
              <a:lstStyle/>
              <a:p>
                <a:r>
                  <a:rPr lang="en-US">
                    <a:noFill/>
                  </a:rPr>
                  <a:t> </a:t>
                </a:r>
              </a:p>
            </p:txBody>
          </p:sp>
        </mc:Fallback>
      </mc:AlternateContent>
      <p:sp>
        <p:nvSpPr>
          <p:cNvPr id="21" name="Rectangle 20"/>
          <p:cNvSpPr/>
          <p:nvPr/>
        </p:nvSpPr>
        <p:spPr>
          <a:xfrm>
            <a:off x="1907823" y="4697771"/>
            <a:ext cx="451910" cy="187236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1" idx="1"/>
            <a:endCxn id="21" idx="3"/>
          </p:cNvCxnSpPr>
          <p:nvPr/>
        </p:nvCxnSpPr>
        <p:spPr>
          <a:xfrm>
            <a:off x="1907823" y="5633952"/>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13466" y="5447682"/>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13466" y="5267058"/>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13466" y="5075145"/>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13466" y="4883232"/>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07820" y="6401601"/>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820" y="6220977"/>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07820" y="6029064"/>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907820" y="5837151"/>
            <a:ext cx="4519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1832441" y="4669712"/>
                <a:ext cx="6170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0</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0</m:t>
                          </m:r>
                        </m:sub>
                      </m:sSub>
                      <m:r>
                        <a:rPr lang="en-US" sz="1000" i="1">
                          <a:latin typeface="Cambria Math"/>
                        </a:rPr>
                        <m:t>]</m:t>
                      </m:r>
                    </m:oMath>
                  </m:oMathPara>
                </a14:m>
                <a:endParaRPr lang="en-US" sz="1000" dirty="0"/>
              </a:p>
              <a:p>
                <a:endParaRPr lang="en-US" sz="1000" dirty="0"/>
              </a:p>
            </p:txBody>
          </p:sp>
        </mc:Choice>
        <mc:Fallback xmlns="">
          <p:sp>
            <p:nvSpPr>
              <p:cNvPr id="43" name="Rectangle 42"/>
              <p:cNvSpPr>
                <a:spLocks noRot="1" noChangeAspect="1" noMove="1" noResize="1" noEditPoints="1" noAdjustHandles="1" noChangeArrowheads="1" noChangeShapeType="1" noTextEdit="1"/>
              </p:cNvSpPr>
              <p:nvPr/>
            </p:nvSpPr>
            <p:spPr>
              <a:xfrm>
                <a:off x="1832441" y="4669712"/>
                <a:ext cx="617028"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1842188" y="4865081"/>
                <a:ext cx="5778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1</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1</m:t>
                          </m:r>
                        </m:sub>
                      </m:sSub>
                      <m:r>
                        <a:rPr lang="en-US" sz="1000" i="1">
                          <a:latin typeface="Cambria Math"/>
                        </a:rPr>
                        <m:t>]</m:t>
                      </m:r>
                    </m:oMath>
                  </m:oMathPara>
                </a14:m>
                <a:endParaRPr lang="en-US" sz="1000" dirty="0"/>
              </a:p>
            </p:txBody>
          </p:sp>
        </mc:Choice>
        <mc:Fallback xmlns="">
          <p:sp>
            <p:nvSpPr>
              <p:cNvPr id="45" name="Rectangle 44"/>
              <p:cNvSpPr>
                <a:spLocks noRot="1" noChangeAspect="1" noMove="1" noResize="1" noEditPoints="1" noAdjustHandles="1" noChangeArrowheads="1" noChangeShapeType="1" noTextEdit="1"/>
              </p:cNvSpPr>
              <p:nvPr/>
            </p:nvSpPr>
            <p:spPr>
              <a:xfrm>
                <a:off x="1842188" y="4865081"/>
                <a:ext cx="577850" cy="246221"/>
              </a:xfrm>
              <a:prstGeom prst="rect">
                <a:avLst/>
              </a:prstGeom>
              <a:blipFill>
                <a:blip r:embed="rId7"/>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1836063" y="5052143"/>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2</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2</m:t>
                          </m:r>
                        </m:sub>
                      </m:sSub>
                      <m:r>
                        <a:rPr lang="en-US" sz="1000" i="1">
                          <a:latin typeface="Cambria Math"/>
                        </a:rPr>
                        <m:t>]</m:t>
                      </m:r>
                    </m:oMath>
                  </m:oMathPara>
                </a14:m>
                <a:endParaRPr lang="en-US" sz="1000" dirty="0"/>
              </a:p>
            </p:txBody>
          </p:sp>
        </mc:Choice>
        <mc:Fallback xmlns="">
          <p:sp>
            <p:nvSpPr>
              <p:cNvPr id="46" name="Rectangle 45"/>
              <p:cNvSpPr>
                <a:spLocks noRot="1" noChangeAspect="1" noMove="1" noResize="1" noEditPoints="1" noAdjustHandles="1" noChangeArrowheads="1" noChangeShapeType="1" noTextEdit="1"/>
              </p:cNvSpPr>
              <p:nvPr/>
            </p:nvSpPr>
            <p:spPr>
              <a:xfrm>
                <a:off x="1836063" y="5052143"/>
                <a:ext cx="583750" cy="246221"/>
              </a:xfrm>
              <a:prstGeom prst="rect">
                <a:avLst/>
              </a:prstGeom>
              <a:blipFill>
                <a:blip r:embed="rId8"/>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842525" y="5234018"/>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3</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3</m:t>
                          </m:r>
                        </m:sub>
                      </m:sSub>
                      <m:r>
                        <a:rPr lang="en-US" sz="1000" i="1">
                          <a:latin typeface="Cambria Math"/>
                        </a:rPr>
                        <m:t>]</m:t>
                      </m:r>
                    </m:oMath>
                  </m:oMathPara>
                </a14:m>
                <a:endParaRPr lang="en-US" sz="1000" dirty="0"/>
              </a:p>
            </p:txBody>
          </p:sp>
        </mc:Choice>
        <mc:Fallback xmlns="">
          <p:sp>
            <p:nvSpPr>
              <p:cNvPr id="47" name="Rectangle 46"/>
              <p:cNvSpPr>
                <a:spLocks noRot="1" noChangeAspect="1" noMove="1" noResize="1" noEditPoints="1" noAdjustHandles="1" noChangeArrowheads="1" noChangeShapeType="1" noTextEdit="1"/>
              </p:cNvSpPr>
              <p:nvPr/>
            </p:nvSpPr>
            <p:spPr>
              <a:xfrm>
                <a:off x="1842525" y="5234018"/>
                <a:ext cx="583750" cy="246221"/>
              </a:xfrm>
              <a:prstGeom prst="rect">
                <a:avLst/>
              </a:prstGeom>
              <a:blipFill>
                <a:blip r:embed="rId9"/>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1837361" y="5592856"/>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5</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5</m:t>
                          </m:r>
                        </m:sub>
                      </m:sSub>
                      <m:r>
                        <a:rPr lang="en-US" sz="1000" i="1">
                          <a:latin typeface="Cambria Math"/>
                        </a:rPr>
                        <m:t>]</m:t>
                      </m:r>
                    </m:oMath>
                  </m:oMathPara>
                </a14:m>
                <a:endParaRPr lang="en-US" sz="1000" dirty="0"/>
              </a:p>
            </p:txBody>
          </p:sp>
        </mc:Choice>
        <mc:Fallback xmlns="">
          <p:sp>
            <p:nvSpPr>
              <p:cNvPr id="48" name="Rectangle 47"/>
              <p:cNvSpPr>
                <a:spLocks noRot="1" noChangeAspect="1" noMove="1" noResize="1" noEditPoints="1" noAdjustHandles="1" noChangeArrowheads="1" noChangeShapeType="1" noTextEdit="1"/>
              </p:cNvSpPr>
              <p:nvPr/>
            </p:nvSpPr>
            <p:spPr>
              <a:xfrm>
                <a:off x="1837361" y="5592856"/>
                <a:ext cx="583750" cy="246221"/>
              </a:xfrm>
              <a:prstGeom prst="rect">
                <a:avLst/>
              </a:prstGeom>
              <a:blipFill>
                <a:blip r:embed="rId10"/>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1843004" y="5801701"/>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6</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6</m:t>
                          </m:r>
                        </m:sub>
                      </m:sSub>
                      <m:r>
                        <a:rPr lang="en-US" sz="1000" i="1">
                          <a:latin typeface="Cambria Math"/>
                        </a:rPr>
                        <m:t>]</m:t>
                      </m:r>
                    </m:oMath>
                  </m:oMathPara>
                </a14:m>
                <a:endParaRPr lang="en-US" sz="1000" dirty="0"/>
              </a:p>
            </p:txBody>
          </p:sp>
        </mc:Choice>
        <mc:Fallback xmlns="">
          <p:sp>
            <p:nvSpPr>
              <p:cNvPr id="49" name="Rectangle 48"/>
              <p:cNvSpPr>
                <a:spLocks noRot="1" noChangeAspect="1" noMove="1" noResize="1" noEditPoints="1" noAdjustHandles="1" noChangeArrowheads="1" noChangeShapeType="1" noTextEdit="1"/>
              </p:cNvSpPr>
              <p:nvPr/>
            </p:nvSpPr>
            <p:spPr>
              <a:xfrm>
                <a:off x="1843004" y="5801701"/>
                <a:ext cx="583750" cy="246221"/>
              </a:xfrm>
              <a:prstGeom prst="rect">
                <a:avLst/>
              </a:prstGeom>
              <a:blipFill>
                <a:blip r:embed="rId11"/>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1843084" y="5996329"/>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7</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7</m:t>
                          </m:r>
                        </m:sub>
                      </m:sSub>
                      <m:r>
                        <a:rPr lang="en-US" sz="1000" i="1">
                          <a:latin typeface="Cambria Math"/>
                        </a:rPr>
                        <m:t>]</m:t>
                      </m:r>
                    </m:oMath>
                  </m:oMathPara>
                </a14:m>
                <a:endParaRPr lang="en-US" sz="1000" dirty="0"/>
              </a:p>
            </p:txBody>
          </p:sp>
        </mc:Choice>
        <mc:Fallback xmlns="">
          <p:sp>
            <p:nvSpPr>
              <p:cNvPr id="50" name="Rectangle 49"/>
              <p:cNvSpPr>
                <a:spLocks noRot="1" noChangeAspect="1" noMove="1" noResize="1" noEditPoints="1" noAdjustHandles="1" noChangeArrowheads="1" noChangeShapeType="1" noTextEdit="1"/>
              </p:cNvSpPr>
              <p:nvPr/>
            </p:nvSpPr>
            <p:spPr>
              <a:xfrm>
                <a:off x="1843084" y="5996329"/>
                <a:ext cx="583750" cy="246221"/>
              </a:xfrm>
              <a:prstGeom prst="rect">
                <a:avLst/>
              </a:prstGeom>
              <a:blipFill>
                <a:blip r:embed="rId12"/>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1841065" y="6186321"/>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8</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8</m:t>
                          </m:r>
                        </m:sub>
                      </m:sSub>
                      <m:r>
                        <a:rPr lang="en-US" sz="1000" i="1">
                          <a:latin typeface="Cambria Math"/>
                        </a:rPr>
                        <m:t>]</m:t>
                      </m:r>
                    </m:oMath>
                  </m:oMathPara>
                </a14:m>
                <a:endParaRPr lang="en-US" sz="1000" dirty="0"/>
              </a:p>
            </p:txBody>
          </p:sp>
        </mc:Choice>
        <mc:Fallback xmlns="">
          <p:sp>
            <p:nvSpPr>
              <p:cNvPr id="51" name="Rectangle 50"/>
              <p:cNvSpPr>
                <a:spLocks noRot="1" noChangeAspect="1" noMove="1" noResize="1" noEditPoints="1" noAdjustHandles="1" noChangeArrowheads="1" noChangeShapeType="1" noTextEdit="1"/>
              </p:cNvSpPr>
              <p:nvPr/>
            </p:nvSpPr>
            <p:spPr>
              <a:xfrm>
                <a:off x="1841065" y="6186321"/>
                <a:ext cx="583750" cy="246221"/>
              </a:xfrm>
              <a:prstGeom prst="rect">
                <a:avLst/>
              </a:prstGeom>
              <a:blipFill>
                <a:blip r:embed="rId13"/>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1851375" y="6351344"/>
                <a:ext cx="577338"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9</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9</m:t>
                          </m:r>
                        </m:sub>
                      </m:sSub>
                      <m:r>
                        <a:rPr lang="en-US" sz="1000" i="1">
                          <a:latin typeface="Cambria Math"/>
                        </a:rPr>
                        <m:t>]</m:t>
                      </m:r>
                    </m:oMath>
                  </m:oMathPara>
                </a14:m>
                <a:endParaRPr lang="en-US" sz="1000" dirty="0"/>
              </a:p>
            </p:txBody>
          </p:sp>
        </mc:Choice>
        <mc:Fallback xmlns="">
          <p:sp>
            <p:nvSpPr>
              <p:cNvPr id="52" name="Rectangle 51"/>
              <p:cNvSpPr>
                <a:spLocks noRot="1" noChangeAspect="1" noMove="1" noResize="1" noEditPoints="1" noAdjustHandles="1" noChangeArrowheads="1" noChangeShapeType="1" noTextEdit="1"/>
              </p:cNvSpPr>
              <p:nvPr/>
            </p:nvSpPr>
            <p:spPr>
              <a:xfrm>
                <a:off x="1851375" y="6351344"/>
                <a:ext cx="577338" cy="246221"/>
              </a:xfrm>
              <a:prstGeom prst="rect">
                <a:avLst/>
              </a:prstGeom>
              <a:blipFill>
                <a:blip r:embed="rId14"/>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843004" y="5406586"/>
                <a:ext cx="58375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a:rPr>
                        <m:t>[</m:t>
                      </m:r>
                      <m:sSub>
                        <m:sSubPr>
                          <m:ctrlPr>
                            <a:rPr lang="en-US" sz="1000" i="1">
                              <a:latin typeface="Cambria Math" panose="02040503050406030204" pitchFamily="18" charset="0"/>
                            </a:rPr>
                          </m:ctrlPr>
                        </m:sSubPr>
                        <m:e>
                          <m:r>
                            <a:rPr lang="en-US" sz="1000" i="1">
                              <a:latin typeface="Cambria Math"/>
                            </a:rPr>
                            <m:t>𝑙</m:t>
                          </m:r>
                        </m:e>
                        <m:sub>
                          <m:r>
                            <a:rPr lang="en-US" sz="1000" i="1">
                              <a:latin typeface="Cambria Math"/>
                            </a:rPr>
                            <m:t>4</m:t>
                          </m:r>
                        </m:sub>
                      </m:sSub>
                      <m:r>
                        <a:rPr lang="en-US" sz="1000" i="1">
                          <a:latin typeface="Cambria Math"/>
                        </a:rPr>
                        <m:t>, </m:t>
                      </m:r>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4</m:t>
                          </m:r>
                        </m:sub>
                      </m:sSub>
                      <m:r>
                        <a:rPr lang="en-US" sz="1000" i="1">
                          <a:latin typeface="Cambria Math"/>
                        </a:rPr>
                        <m:t>]</m:t>
                      </m:r>
                    </m:oMath>
                  </m:oMathPara>
                </a14:m>
                <a:endParaRPr lang="en-US" sz="1000" dirty="0"/>
              </a:p>
            </p:txBody>
          </p:sp>
        </mc:Choice>
        <mc:Fallback xmlns="">
          <p:sp>
            <p:nvSpPr>
              <p:cNvPr id="53" name="Rectangle 52"/>
              <p:cNvSpPr>
                <a:spLocks noRot="1" noChangeAspect="1" noMove="1" noResize="1" noEditPoints="1" noAdjustHandles="1" noChangeArrowheads="1" noChangeShapeType="1" noTextEdit="1"/>
              </p:cNvSpPr>
              <p:nvPr/>
            </p:nvSpPr>
            <p:spPr>
              <a:xfrm>
                <a:off x="1843004" y="5406586"/>
                <a:ext cx="583750" cy="246221"/>
              </a:xfrm>
              <a:prstGeom prst="rect">
                <a:avLst/>
              </a:prstGeom>
              <a:blipFill>
                <a:blip r:embed="rId15"/>
                <a:stretch>
                  <a:fillRect b="-7500"/>
                </a:stretch>
              </a:blipFill>
            </p:spPr>
            <p:txBody>
              <a:bodyPr/>
              <a:lstStyle/>
              <a:p>
                <a:r>
                  <a:rPr lang="en-US">
                    <a:noFill/>
                  </a:rPr>
                  <a:t> </a:t>
                </a:r>
              </a:p>
            </p:txBody>
          </p:sp>
        </mc:Fallback>
      </mc:AlternateContent>
      <p:sp>
        <p:nvSpPr>
          <p:cNvPr id="54" name="Right Arrow 53"/>
          <p:cNvSpPr/>
          <p:nvPr/>
        </p:nvSpPr>
        <p:spPr>
          <a:xfrm>
            <a:off x="2965124" y="5480238"/>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p:cNvSpPr txBox="1"/>
              <p:nvPr/>
            </p:nvSpPr>
            <p:spPr>
              <a:xfrm>
                <a:off x="2932297" y="4724804"/>
                <a:ext cx="1781774" cy="704680"/>
              </a:xfrm>
              <a:prstGeom prst="rect">
                <a:avLst/>
              </a:prstGeom>
              <a:noFill/>
            </p:spPr>
            <p:txBody>
              <a:bodyPr wrap="square" rtlCol="0">
                <a:spAutoFit/>
              </a:bodyPr>
              <a:lstStyle/>
              <a:p>
                <a:pPr>
                  <a:lnSpc>
                    <a:spcPct val="150000"/>
                  </a:lnSpc>
                </a:pPr>
                <a:r>
                  <a:rPr lang="en-US" sz="1400" dirty="0">
                    <a:latin typeface="DINPro" pitchFamily="34" charset="0"/>
                  </a:rPr>
                  <a:t>Pick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𝑢</m:t>
                        </m:r>
                      </m:e>
                      <m:sub>
                        <m:r>
                          <a:rPr lang="en-US" sz="1400" i="1">
                            <a:latin typeface="Cambria Math"/>
                          </a:rPr>
                          <m:t>𝑖</m:t>
                        </m:r>
                      </m:sub>
                    </m:sSub>
                  </m:oMath>
                </a14:m>
                <a:r>
                  <a:rPr lang="en-US" sz="1400" dirty="0">
                    <a:latin typeface="DINPro" pitchFamily="34" charset="0"/>
                  </a:rPr>
                  <a:t>  if </a:t>
                </a:r>
                <a14:m>
                  <m:oMath xmlns:m="http://schemas.openxmlformats.org/officeDocument/2006/math">
                    <m:r>
                      <a:rPr lang="en-US" sz="1400">
                        <a:latin typeface="Cambria Math"/>
                      </a:rPr>
                      <m:t>    </m:t>
                    </m:r>
                    <m:r>
                      <a:rPr lang="en-US" sz="1400" i="1">
                        <a:latin typeface="Cambria Math"/>
                      </a:rPr>
                      <m:t>𝑦</m:t>
                    </m:r>
                    <m:r>
                      <a:rPr lang="en-US" sz="1400" i="1">
                        <a:latin typeface="Cambria Math"/>
                      </a:rPr>
                      <m:t>≠</m:t>
                    </m:r>
                    <m:r>
                      <a:rPr lang="en-US" sz="1400" i="1">
                        <a:latin typeface="Cambria Math"/>
                      </a:rPr>
                      <m:t>𝑖</m:t>
                    </m:r>
                  </m:oMath>
                </a14:m>
                <a:endParaRPr lang="en-US" sz="1400" dirty="0">
                  <a:latin typeface="DINPro" pitchFamily="34" charset="0"/>
                </a:endParaRPr>
              </a:p>
              <a:p>
                <a:pPr>
                  <a:lnSpc>
                    <a:spcPct val="150000"/>
                  </a:lnSpc>
                </a:pPr>
                <a:r>
                  <a:rPr lang="en-US" sz="1400" dirty="0">
                    <a:latin typeface="DINPro" pitchFamily="34" charset="0"/>
                  </a:rPr>
                  <a:t>Pick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𝑙</m:t>
                        </m:r>
                      </m:e>
                      <m:sub>
                        <m:r>
                          <a:rPr lang="en-US" sz="1400" i="1">
                            <a:latin typeface="Cambria Math"/>
                          </a:rPr>
                          <m:t>𝑖</m:t>
                        </m:r>
                      </m:sub>
                    </m:sSub>
                  </m:oMath>
                </a14:m>
                <a:r>
                  <a:rPr lang="en-US" sz="1400" dirty="0">
                    <a:latin typeface="DINPro" pitchFamily="34" charset="0"/>
                  </a:rPr>
                  <a:t>  if </a:t>
                </a:r>
                <a14:m>
                  <m:oMath xmlns:m="http://schemas.openxmlformats.org/officeDocument/2006/math">
                    <m:r>
                      <a:rPr lang="en-US" sz="1400">
                        <a:latin typeface="Cambria Math"/>
                      </a:rPr>
                      <m:t>   </m:t>
                    </m:r>
                    <m:r>
                      <a:rPr lang="en-US" sz="1400" i="1">
                        <a:latin typeface="Cambria Math"/>
                      </a:rPr>
                      <m:t>𝑦</m:t>
                    </m:r>
                    <m:r>
                      <a:rPr lang="en-US" sz="1400" i="1">
                        <a:latin typeface="Cambria Math"/>
                      </a:rPr>
                      <m:t>= </m:t>
                    </m:r>
                    <m:r>
                      <a:rPr lang="en-US" sz="1400" i="1">
                        <a:latin typeface="Cambria Math"/>
                      </a:rPr>
                      <m:t>𝑖</m:t>
                    </m:r>
                  </m:oMath>
                </a14:m>
                <a:endParaRPr lang="en-US" sz="1300" dirty="0">
                  <a:latin typeface="DINPro" pitchFamily="34"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932297" y="4724804"/>
                <a:ext cx="1781774" cy="704680"/>
              </a:xfrm>
              <a:prstGeom prst="rect">
                <a:avLst/>
              </a:prstGeom>
              <a:blipFill>
                <a:blip r:embed="rId16"/>
                <a:stretch>
                  <a:fillRect l="-1027" b="-8621"/>
                </a:stretch>
              </a:blipFill>
            </p:spPr>
            <p:txBody>
              <a:bodyPr/>
              <a:lstStyle/>
              <a:p>
                <a:r>
                  <a:rPr lang="en-US">
                    <a:noFill/>
                  </a:rPr>
                  <a:t> </a:t>
                </a:r>
              </a:p>
            </p:txBody>
          </p:sp>
        </mc:Fallback>
      </mc:AlternateContent>
      <p:sp>
        <p:nvSpPr>
          <p:cNvPr id="56" name="Rectangle 55"/>
          <p:cNvSpPr/>
          <p:nvPr/>
        </p:nvSpPr>
        <p:spPr>
          <a:xfrm>
            <a:off x="4988358" y="4702006"/>
            <a:ext cx="451910" cy="187236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cxnSpLocks/>
            <a:stCxn id="56" idx="1"/>
            <a:endCxn id="56" idx="3"/>
          </p:cNvCxnSpPr>
          <p:nvPr/>
        </p:nvCxnSpPr>
        <p:spPr>
          <a:xfrm>
            <a:off x="4988358" y="5638187"/>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4994001" y="5451917"/>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4994001" y="5271293"/>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a:off x="4994001" y="5079380"/>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4994001" y="4887467"/>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a:off x="4988355" y="6405836"/>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p:nvCxnSpPr>
        <p:spPr>
          <a:xfrm>
            <a:off x="4988355" y="6225212"/>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a:off x="4988355" y="6033299"/>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4988355" y="5841386"/>
            <a:ext cx="4519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5041756" y="4673948"/>
                <a:ext cx="347082"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0</m:t>
                          </m:r>
                        </m:sub>
                      </m:sSub>
                    </m:oMath>
                  </m:oMathPara>
                </a14:m>
                <a:endParaRPr lang="en-US" sz="1000" dirty="0"/>
              </a:p>
            </p:txBody>
          </p:sp>
        </mc:Choice>
        <mc:Fallback xmlns="">
          <p:sp>
            <p:nvSpPr>
              <p:cNvPr id="66" name="Rectangle 65"/>
              <p:cNvSpPr>
                <a:spLocks noRot="1" noChangeAspect="1" noMove="1" noResize="1" noEditPoints="1" noAdjustHandles="1" noChangeArrowheads="1" noChangeShapeType="1" noTextEdit="1"/>
              </p:cNvSpPr>
              <p:nvPr/>
            </p:nvSpPr>
            <p:spPr>
              <a:xfrm>
                <a:off x="5041756" y="4673948"/>
                <a:ext cx="347082" cy="24622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5051504" y="4869316"/>
                <a:ext cx="34413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1</m:t>
                          </m:r>
                        </m:sub>
                      </m:sSub>
                    </m:oMath>
                  </m:oMathPara>
                </a14:m>
                <a:endParaRPr lang="en-US" sz="1000" dirty="0"/>
              </a:p>
            </p:txBody>
          </p:sp>
        </mc:Choice>
        <mc:Fallback xmlns="">
          <p:sp>
            <p:nvSpPr>
              <p:cNvPr id="67" name="Rectangle 66"/>
              <p:cNvSpPr>
                <a:spLocks noRot="1" noChangeAspect="1" noMove="1" noResize="1" noEditPoints="1" noAdjustHandles="1" noChangeArrowheads="1" noChangeShapeType="1" noTextEdit="1"/>
              </p:cNvSpPr>
              <p:nvPr/>
            </p:nvSpPr>
            <p:spPr>
              <a:xfrm>
                <a:off x="5051504" y="4869316"/>
                <a:ext cx="344133" cy="24622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5045379" y="5056378"/>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2</m:t>
                          </m:r>
                        </m:sub>
                      </m:sSub>
                    </m:oMath>
                  </m:oMathPara>
                </a14:m>
                <a:endParaRPr lang="en-US" sz="1000" dirty="0"/>
              </a:p>
            </p:txBody>
          </p:sp>
        </mc:Choice>
        <mc:Fallback xmlns="">
          <p:sp>
            <p:nvSpPr>
              <p:cNvPr id="68" name="Rectangle 67"/>
              <p:cNvSpPr>
                <a:spLocks noRot="1" noChangeAspect="1" noMove="1" noResize="1" noEditPoints="1" noAdjustHandles="1" noChangeArrowheads="1" noChangeShapeType="1" noTextEdit="1"/>
              </p:cNvSpPr>
              <p:nvPr/>
            </p:nvSpPr>
            <p:spPr>
              <a:xfrm>
                <a:off x="5045379" y="5056378"/>
                <a:ext cx="347083" cy="24622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5051840" y="5238253"/>
                <a:ext cx="347082"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3</m:t>
                          </m:r>
                        </m:sub>
                      </m:sSub>
                    </m:oMath>
                  </m:oMathPara>
                </a14:m>
                <a:endParaRPr lang="en-US" sz="1000" dirty="0"/>
              </a:p>
            </p:txBody>
          </p:sp>
        </mc:Choice>
        <mc:Fallback xmlns="">
          <p:sp>
            <p:nvSpPr>
              <p:cNvPr id="69" name="Rectangle 68"/>
              <p:cNvSpPr>
                <a:spLocks noRot="1" noChangeAspect="1" noMove="1" noResize="1" noEditPoints="1" noAdjustHandles="1" noChangeArrowheads="1" noChangeShapeType="1" noTextEdit="1"/>
              </p:cNvSpPr>
              <p:nvPr/>
            </p:nvSpPr>
            <p:spPr>
              <a:xfrm>
                <a:off x="5051840" y="5238253"/>
                <a:ext cx="347082" cy="24622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5046677" y="5597091"/>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5</m:t>
                          </m:r>
                        </m:sub>
                      </m:sSub>
                    </m:oMath>
                  </m:oMathPara>
                </a14:m>
                <a:endParaRPr lang="en-US" sz="1000" dirty="0"/>
              </a:p>
            </p:txBody>
          </p:sp>
        </mc:Choice>
        <mc:Fallback xmlns="">
          <p:sp>
            <p:nvSpPr>
              <p:cNvPr id="70" name="Rectangle 69"/>
              <p:cNvSpPr>
                <a:spLocks noRot="1" noChangeAspect="1" noMove="1" noResize="1" noEditPoints="1" noAdjustHandles="1" noChangeArrowheads="1" noChangeShapeType="1" noTextEdit="1"/>
              </p:cNvSpPr>
              <p:nvPr/>
            </p:nvSpPr>
            <p:spPr>
              <a:xfrm>
                <a:off x="5046677" y="5597091"/>
                <a:ext cx="347083" cy="24622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5052320" y="5805936"/>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6</m:t>
                          </m:r>
                        </m:sub>
                      </m:sSub>
                    </m:oMath>
                  </m:oMathPara>
                </a14:m>
                <a:endParaRPr lang="en-US" sz="1000" dirty="0"/>
              </a:p>
            </p:txBody>
          </p:sp>
        </mc:Choice>
        <mc:Fallback xmlns="">
          <p:sp>
            <p:nvSpPr>
              <p:cNvPr id="71" name="Rectangle 70"/>
              <p:cNvSpPr>
                <a:spLocks noRot="1" noChangeAspect="1" noMove="1" noResize="1" noEditPoints="1" noAdjustHandles="1" noChangeArrowheads="1" noChangeShapeType="1" noTextEdit="1"/>
              </p:cNvSpPr>
              <p:nvPr/>
            </p:nvSpPr>
            <p:spPr>
              <a:xfrm>
                <a:off x="5052320" y="5805936"/>
                <a:ext cx="347083" cy="24622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5052400" y="6000564"/>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7</m:t>
                          </m:r>
                        </m:sub>
                      </m:sSub>
                    </m:oMath>
                  </m:oMathPara>
                </a14:m>
                <a:endParaRPr lang="en-US" sz="1000" dirty="0"/>
              </a:p>
            </p:txBody>
          </p:sp>
        </mc:Choice>
        <mc:Fallback xmlns="">
          <p:sp>
            <p:nvSpPr>
              <p:cNvPr id="72" name="Rectangle 71"/>
              <p:cNvSpPr>
                <a:spLocks noRot="1" noChangeAspect="1" noMove="1" noResize="1" noEditPoints="1" noAdjustHandles="1" noChangeArrowheads="1" noChangeShapeType="1" noTextEdit="1"/>
              </p:cNvSpPr>
              <p:nvPr/>
            </p:nvSpPr>
            <p:spPr>
              <a:xfrm>
                <a:off x="5052400" y="6000564"/>
                <a:ext cx="347083" cy="24622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5050381" y="6190556"/>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8</m:t>
                          </m:r>
                        </m:sub>
                      </m:sSub>
                    </m:oMath>
                  </m:oMathPara>
                </a14:m>
                <a:endParaRPr lang="en-US" sz="1000" dirty="0"/>
              </a:p>
            </p:txBody>
          </p:sp>
        </mc:Choice>
        <mc:Fallback xmlns="">
          <p:sp>
            <p:nvSpPr>
              <p:cNvPr id="73" name="Rectangle 72"/>
              <p:cNvSpPr>
                <a:spLocks noRot="1" noChangeAspect="1" noMove="1" noResize="1" noEditPoints="1" noAdjustHandles="1" noChangeArrowheads="1" noChangeShapeType="1" noTextEdit="1"/>
              </p:cNvSpPr>
              <p:nvPr/>
            </p:nvSpPr>
            <p:spPr>
              <a:xfrm>
                <a:off x="5050381" y="6190556"/>
                <a:ext cx="347083" cy="24622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5060691" y="6355579"/>
                <a:ext cx="343877"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9</m:t>
                          </m:r>
                        </m:sub>
                      </m:sSub>
                    </m:oMath>
                  </m:oMathPara>
                </a14:m>
                <a:endParaRPr lang="en-US" sz="1000" dirty="0"/>
              </a:p>
            </p:txBody>
          </p:sp>
        </mc:Choice>
        <mc:Fallback xmlns="">
          <p:sp>
            <p:nvSpPr>
              <p:cNvPr id="74" name="Rectangle 73"/>
              <p:cNvSpPr>
                <a:spLocks noRot="1" noChangeAspect="1" noMove="1" noResize="1" noEditPoints="1" noAdjustHandles="1" noChangeArrowheads="1" noChangeShapeType="1" noTextEdit="1"/>
              </p:cNvSpPr>
              <p:nvPr/>
            </p:nvSpPr>
            <p:spPr>
              <a:xfrm>
                <a:off x="5060691" y="6355579"/>
                <a:ext cx="343877" cy="24622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5052320" y="5410821"/>
                <a:ext cx="313419"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solidFill>
                                <a:srgbClr val="FF0000"/>
                              </a:solidFill>
                              <a:latin typeface="Cambria Math" panose="02040503050406030204" pitchFamily="18" charset="0"/>
                            </a:rPr>
                          </m:ctrlPr>
                        </m:sSubPr>
                        <m:e>
                          <m:r>
                            <a:rPr lang="en-US" sz="1000" i="1">
                              <a:solidFill>
                                <a:srgbClr val="FF0000"/>
                              </a:solidFill>
                              <a:latin typeface="Cambria Math"/>
                            </a:rPr>
                            <m:t>𝑙</m:t>
                          </m:r>
                        </m:e>
                        <m:sub>
                          <m:r>
                            <a:rPr lang="en-US" sz="1000" i="1">
                              <a:solidFill>
                                <a:srgbClr val="FF0000"/>
                              </a:solidFill>
                              <a:latin typeface="Cambria Math"/>
                            </a:rPr>
                            <m:t>4</m:t>
                          </m:r>
                        </m:sub>
                      </m:sSub>
                    </m:oMath>
                  </m:oMathPara>
                </a14:m>
                <a:endParaRPr lang="en-US" sz="1000" dirty="0">
                  <a:solidFill>
                    <a:srgbClr val="FF0000"/>
                  </a:solidFill>
                </a:endParaRPr>
              </a:p>
            </p:txBody>
          </p:sp>
        </mc:Choice>
        <mc:Fallback xmlns="">
          <p:sp>
            <p:nvSpPr>
              <p:cNvPr id="75" name="Rectangle 74"/>
              <p:cNvSpPr>
                <a:spLocks noRot="1" noChangeAspect="1" noMove="1" noResize="1" noEditPoints="1" noAdjustHandles="1" noChangeArrowheads="1" noChangeShapeType="1" noTextEdit="1"/>
              </p:cNvSpPr>
              <p:nvPr/>
            </p:nvSpPr>
            <p:spPr>
              <a:xfrm>
                <a:off x="5052320" y="5410821"/>
                <a:ext cx="313419" cy="246221"/>
              </a:xfrm>
              <a:prstGeom prst="rect">
                <a:avLst/>
              </a:prstGeom>
              <a:blipFill>
                <a:blip r:embed="rId26"/>
                <a:stretch>
                  <a:fillRect/>
                </a:stretch>
              </a:blipFill>
            </p:spPr>
            <p:txBody>
              <a:bodyPr/>
              <a:lstStyle/>
              <a:p>
                <a:r>
                  <a:rPr lang="en-US">
                    <a:noFill/>
                  </a:rPr>
                  <a:t> </a:t>
                </a:r>
              </a:p>
            </p:txBody>
          </p:sp>
        </mc:Fallback>
      </mc:AlternateContent>
      <p:sp>
        <p:nvSpPr>
          <p:cNvPr id="77" name="Right Arrow 76"/>
          <p:cNvSpPr/>
          <p:nvPr/>
        </p:nvSpPr>
        <p:spPr>
          <a:xfrm>
            <a:off x="5679673" y="5446552"/>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TextBox 77"/>
              <p:cNvSpPr txBox="1"/>
              <p:nvPr/>
            </p:nvSpPr>
            <p:spPr>
              <a:xfrm>
                <a:off x="5595965" y="5094068"/>
                <a:ext cx="1781774" cy="381515"/>
              </a:xfrm>
              <a:prstGeom prst="rect">
                <a:avLst/>
              </a:prstGeom>
              <a:noFill/>
            </p:spPr>
            <p:txBody>
              <a:bodyPr wrap="square" rtlCol="0">
                <a:spAutoFit/>
              </a:bodyPr>
              <a:lstStyle/>
              <a:p>
                <a:pPr>
                  <a:lnSpc>
                    <a:spcPct val="150000"/>
                  </a:lnSpc>
                </a:pPr>
                <a:r>
                  <a:rPr lang="en-US" sz="1400" dirty="0">
                    <a:latin typeface="DINPro" pitchFamily="34" charset="0"/>
                  </a:rPr>
                  <a:t>Apply </a:t>
                </a:r>
                <a14:m>
                  <m:oMath xmlns:m="http://schemas.openxmlformats.org/officeDocument/2006/math">
                    <m:r>
                      <a:rPr lang="en-US" sz="1400" i="1">
                        <a:latin typeface="Cambria Math"/>
                      </a:rPr>
                      <m:t>𝑠𝑜𝑓𝑡𝑚𝑎𝑥</m:t>
                    </m:r>
                  </m:oMath>
                </a14:m>
                <a:endParaRPr lang="en-US" sz="1300" dirty="0">
                  <a:latin typeface="DINPro" pitchFamily="34"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5595965" y="5094068"/>
                <a:ext cx="1781774" cy="381515"/>
              </a:xfrm>
              <a:prstGeom prst="rect">
                <a:avLst/>
              </a:prstGeom>
              <a:blipFill>
                <a:blip r:embed="rId27"/>
                <a:stretch>
                  <a:fillRect l="-1027"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3342440" y="4300380"/>
                <a:ext cx="1091133" cy="369332"/>
              </a:xfrm>
              <a:prstGeom prst="rect">
                <a:avLst/>
              </a:prstGeom>
            </p:spPr>
            <p:txBody>
              <a:bodyPr wrap="none">
                <a:spAutoFit/>
              </a:bodyPr>
              <a:lstStyle/>
              <a:p>
                <a:r>
                  <a:rPr lang="en-US" dirty="0">
                    <a:latin typeface="DINPro" pitchFamily="34" charset="0"/>
                  </a:rPr>
                  <a:t>Let </a:t>
                </a:r>
                <a14:m>
                  <m:oMath xmlns:m="http://schemas.openxmlformats.org/officeDocument/2006/math">
                    <m:r>
                      <a:rPr lang="en-US" i="1">
                        <a:latin typeface="Cambria Math"/>
                      </a:rPr>
                      <m:t>𝑦</m:t>
                    </m:r>
                    <m:r>
                      <a:rPr lang="en-US" i="1">
                        <a:latin typeface="Cambria Math"/>
                      </a:rPr>
                      <m:t>=4</m:t>
                    </m:r>
                  </m:oMath>
                </a14:m>
                <a:endParaRPr lang="en-US" dirty="0">
                  <a:solidFill>
                    <a:srgbClr val="FF0000"/>
                  </a:solidFill>
                </a:endParaRPr>
              </a:p>
            </p:txBody>
          </p:sp>
        </mc:Choice>
        <mc:Fallback xmlns="">
          <p:sp>
            <p:nvSpPr>
              <p:cNvPr id="79" name="Rectangle 78"/>
              <p:cNvSpPr>
                <a:spLocks noRot="1" noChangeAspect="1" noMove="1" noResize="1" noEditPoints="1" noAdjustHandles="1" noChangeArrowheads="1" noChangeShapeType="1" noTextEdit="1"/>
              </p:cNvSpPr>
              <p:nvPr/>
            </p:nvSpPr>
            <p:spPr>
              <a:xfrm>
                <a:off x="3342440" y="4300380"/>
                <a:ext cx="1091133" cy="369332"/>
              </a:xfrm>
              <a:prstGeom prst="rect">
                <a:avLst/>
              </a:prstGeom>
              <a:blipFill>
                <a:blip r:embed="rId28"/>
                <a:stretch>
                  <a:fillRect l="-446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4614928" y="3948972"/>
                <a:ext cx="1848198" cy="646331"/>
              </a:xfrm>
              <a:prstGeom prst="rect">
                <a:avLst/>
              </a:prstGeom>
            </p:spPr>
            <p:txBody>
              <a:bodyPr wrap="none">
                <a:spAutoFit/>
              </a:bodyPr>
              <a:lstStyle/>
              <a:p>
                <a:r>
                  <a:rPr lang="en-US" dirty="0"/>
                  <a:t>Concrete </a:t>
                </a:r>
              </a:p>
              <a:p>
                <a:r>
                  <a:rPr lang="en-US" dirty="0"/>
                  <a:t>(unnormalized)</a:t>
                </a:r>
                <a14:m>
                  <m:oMath xmlns:m="http://schemas.openxmlformats.org/officeDocument/2006/math">
                    <m:r>
                      <a:rPr lang="en-US" i="1">
                        <a:latin typeface="Cambria Math"/>
                      </a:rPr>
                      <m:t> </m:t>
                    </m:r>
                    <m:r>
                      <a:rPr lang="en-US" b="1" i="1">
                        <a:latin typeface="Cambria Math"/>
                      </a:rPr>
                      <m:t>𝒛</m:t>
                    </m:r>
                    <m:r>
                      <a:rPr lang="en-US" b="1" i="1">
                        <a:latin typeface="Cambria Math"/>
                      </a:rPr>
                      <m:t>:</m:t>
                    </m:r>
                  </m:oMath>
                </a14:m>
                <a:endParaRPr lang="en-US" dirty="0"/>
              </a:p>
            </p:txBody>
          </p:sp>
        </mc:Choice>
        <mc:Fallback xmlns="">
          <p:sp>
            <p:nvSpPr>
              <p:cNvPr id="80" name="Rectangle 79"/>
              <p:cNvSpPr>
                <a:spLocks noRot="1" noChangeAspect="1" noMove="1" noResize="1" noEditPoints="1" noAdjustHandles="1" noChangeArrowheads="1" noChangeShapeType="1" noTextEdit="1"/>
              </p:cNvSpPr>
              <p:nvPr/>
            </p:nvSpPr>
            <p:spPr>
              <a:xfrm>
                <a:off x="4614928" y="3948972"/>
                <a:ext cx="1848198" cy="646331"/>
              </a:xfrm>
              <a:prstGeom prst="rect">
                <a:avLst/>
              </a:prstGeom>
              <a:blipFill>
                <a:blip r:embed="rId29"/>
                <a:stretch>
                  <a:fillRect l="-2640" t="-5660" b="-14151"/>
                </a:stretch>
              </a:blipFill>
            </p:spPr>
            <p:txBody>
              <a:bodyPr/>
              <a:lstStyle/>
              <a:p>
                <a:r>
                  <a:rPr lang="en-US">
                    <a:noFill/>
                  </a:rPr>
                  <a:t> </a:t>
                </a:r>
              </a:p>
            </p:txBody>
          </p:sp>
        </mc:Fallback>
      </mc:AlternateContent>
      <p:sp>
        <p:nvSpPr>
          <p:cNvPr id="81" name="Rectangle 80"/>
          <p:cNvSpPr/>
          <p:nvPr/>
        </p:nvSpPr>
        <p:spPr>
          <a:xfrm>
            <a:off x="7165583" y="4662058"/>
            <a:ext cx="451910" cy="187236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1"/>
            <a:endCxn id="81" idx="3"/>
          </p:cNvCxnSpPr>
          <p:nvPr/>
        </p:nvCxnSpPr>
        <p:spPr>
          <a:xfrm>
            <a:off x="7165583" y="5598239"/>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171226" y="5411969"/>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171226" y="5231345"/>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171226" y="5039432"/>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71226" y="4847519"/>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5580" y="6365888"/>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65580" y="6185264"/>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65580" y="5993351"/>
            <a:ext cx="451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165580" y="5801438"/>
            <a:ext cx="4519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Rectangle 90"/>
              <p:cNvSpPr/>
              <p:nvPr/>
            </p:nvSpPr>
            <p:spPr>
              <a:xfrm>
                <a:off x="7218982" y="4634000"/>
                <a:ext cx="380745"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0</m:t>
                          </m:r>
                        </m:sub>
                      </m:sSub>
                      <m:r>
                        <a:rPr lang="en-US" sz="1000" i="1">
                          <a:latin typeface="Cambria Math"/>
                        </a:rPr>
                        <m:t>′</m:t>
                      </m:r>
                    </m:oMath>
                  </m:oMathPara>
                </a14:m>
                <a:endParaRPr lang="en-US" sz="1000" dirty="0"/>
              </a:p>
            </p:txBody>
          </p:sp>
        </mc:Choice>
        <mc:Fallback xmlns="">
          <p:sp>
            <p:nvSpPr>
              <p:cNvPr id="91" name="Rectangle 90"/>
              <p:cNvSpPr>
                <a:spLocks noRot="1" noChangeAspect="1" noMove="1" noResize="1" noEditPoints="1" noAdjustHandles="1" noChangeArrowheads="1" noChangeShapeType="1" noTextEdit="1"/>
              </p:cNvSpPr>
              <p:nvPr/>
            </p:nvSpPr>
            <p:spPr>
              <a:xfrm>
                <a:off x="7218982" y="4634000"/>
                <a:ext cx="380745" cy="246221"/>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7228728" y="4829368"/>
                <a:ext cx="377796"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1</m:t>
                          </m:r>
                        </m:sub>
                      </m:sSub>
                      <m:r>
                        <a:rPr lang="en-US" sz="1000" i="1">
                          <a:latin typeface="Cambria Math"/>
                        </a:rPr>
                        <m:t>′</m:t>
                      </m:r>
                    </m:oMath>
                  </m:oMathPara>
                </a14:m>
                <a:endParaRPr lang="en-US" sz="1000" dirty="0"/>
              </a:p>
            </p:txBody>
          </p:sp>
        </mc:Choice>
        <mc:Fallback xmlns="">
          <p:sp>
            <p:nvSpPr>
              <p:cNvPr id="92" name="Rectangle 91"/>
              <p:cNvSpPr>
                <a:spLocks noRot="1" noChangeAspect="1" noMove="1" noResize="1" noEditPoints="1" noAdjustHandles="1" noChangeArrowheads="1" noChangeShapeType="1" noTextEdit="1"/>
              </p:cNvSpPr>
              <p:nvPr/>
            </p:nvSpPr>
            <p:spPr>
              <a:xfrm>
                <a:off x="7228728" y="4829368"/>
                <a:ext cx="377796" cy="246221"/>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7222604" y="5016430"/>
                <a:ext cx="380745"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2</m:t>
                          </m:r>
                        </m:sub>
                      </m:sSub>
                      <m:r>
                        <a:rPr lang="en-US" sz="1000" i="1">
                          <a:latin typeface="Cambria Math"/>
                        </a:rPr>
                        <m:t>′</m:t>
                      </m:r>
                    </m:oMath>
                  </m:oMathPara>
                </a14:m>
                <a:endParaRPr lang="en-US" sz="1000" dirty="0"/>
              </a:p>
            </p:txBody>
          </p:sp>
        </mc:Choice>
        <mc:Fallback xmlns="">
          <p:sp>
            <p:nvSpPr>
              <p:cNvPr id="93" name="Rectangle 92"/>
              <p:cNvSpPr>
                <a:spLocks noRot="1" noChangeAspect="1" noMove="1" noResize="1" noEditPoints="1" noAdjustHandles="1" noChangeArrowheads="1" noChangeShapeType="1" noTextEdit="1"/>
              </p:cNvSpPr>
              <p:nvPr/>
            </p:nvSpPr>
            <p:spPr>
              <a:xfrm>
                <a:off x="7222604" y="5016430"/>
                <a:ext cx="380745" cy="246221"/>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7229066" y="5198305"/>
                <a:ext cx="380745"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3</m:t>
                          </m:r>
                        </m:sub>
                      </m:sSub>
                      <m:r>
                        <a:rPr lang="en-US" sz="1000" i="1">
                          <a:latin typeface="Cambria Math"/>
                        </a:rPr>
                        <m:t>′</m:t>
                      </m:r>
                    </m:oMath>
                  </m:oMathPara>
                </a14:m>
                <a:endParaRPr lang="en-US" sz="1000" dirty="0"/>
              </a:p>
            </p:txBody>
          </p:sp>
        </mc:Choice>
        <mc:Fallback xmlns="">
          <p:sp>
            <p:nvSpPr>
              <p:cNvPr id="94" name="Rectangle 93"/>
              <p:cNvSpPr>
                <a:spLocks noRot="1" noChangeAspect="1" noMove="1" noResize="1" noEditPoints="1" noAdjustHandles="1" noChangeArrowheads="1" noChangeShapeType="1" noTextEdit="1"/>
              </p:cNvSpPr>
              <p:nvPr/>
            </p:nvSpPr>
            <p:spPr>
              <a:xfrm>
                <a:off x="7229066" y="5198305"/>
                <a:ext cx="380745" cy="246221"/>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7223901" y="5557143"/>
                <a:ext cx="347082" cy="246221"/>
              </a:xfrm>
              <a:prstGeom prst="rect">
                <a:avLst/>
              </a:prstGeom>
            </p:spPr>
            <p:txBody>
              <a:bodyPr wrap="none">
                <a:spAutoFit/>
              </a:bodyPr>
              <a:lstStyle/>
              <a:p>
                <a14:m>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5</m:t>
                        </m:r>
                      </m:sub>
                    </m:sSub>
                  </m:oMath>
                </a14:m>
                <a:r>
                  <a:rPr lang="en-US" sz="1000" dirty="0"/>
                  <a:t>’</a:t>
                </a:r>
              </a:p>
            </p:txBody>
          </p:sp>
        </mc:Choice>
        <mc:Fallback xmlns="">
          <p:sp>
            <p:nvSpPr>
              <p:cNvPr id="95" name="Rectangle 94"/>
              <p:cNvSpPr>
                <a:spLocks noRot="1" noChangeAspect="1" noMove="1" noResize="1" noEditPoints="1" noAdjustHandles="1" noChangeArrowheads="1" noChangeShapeType="1" noTextEdit="1"/>
              </p:cNvSpPr>
              <p:nvPr/>
            </p:nvSpPr>
            <p:spPr>
              <a:xfrm>
                <a:off x="7223901" y="5557143"/>
                <a:ext cx="347082" cy="246221"/>
              </a:xfrm>
              <a:prstGeom prst="rect">
                <a:avLst/>
              </a:prstGeom>
              <a:blipFill>
                <a:blip r:embed="rId3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7229545" y="5765988"/>
                <a:ext cx="380745"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6</m:t>
                          </m:r>
                        </m:sub>
                      </m:sSub>
                      <m:r>
                        <a:rPr lang="en-US" sz="1000" i="1">
                          <a:latin typeface="Cambria Math"/>
                        </a:rPr>
                        <m:t>′</m:t>
                      </m:r>
                    </m:oMath>
                  </m:oMathPara>
                </a14:m>
                <a:endParaRPr lang="en-US" sz="1000" dirty="0"/>
              </a:p>
            </p:txBody>
          </p:sp>
        </mc:Choice>
        <mc:Fallback xmlns="">
          <p:sp>
            <p:nvSpPr>
              <p:cNvPr id="96" name="Rectangle 95"/>
              <p:cNvSpPr>
                <a:spLocks noRot="1" noChangeAspect="1" noMove="1" noResize="1" noEditPoints="1" noAdjustHandles="1" noChangeArrowheads="1" noChangeShapeType="1" noTextEdit="1"/>
              </p:cNvSpPr>
              <p:nvPr/>
            </p:nvSpPr>
            <p:spPr>
              <a:xfrm>
                <a:off x="7229545" y="5765988"/>
                <a:ext cx="380745" cy="246221"/>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7229625" y="5960616"/>
                <a:ext cx="380745"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7</m:t>
                          </m:r>
                        </m:sub>
                      </m:sSub>
                      <m:r>
                        <a:rPr lang="en-US" sz="1000">
                          <a:latin typeface="Cambria Math"/>
                        </a:rPr>
                        <m:t>′</m:t>
                      </m:r>
                    </m:oMath>
                  </m:oMathPara>
                </a14:m>
                <a:endParaRPr lang="en-US" sz="1000" dirty="0"/>
              </a:p>
            </p:txBody>
          </p:sp>
        </mc:Choice>
        <mc:Fallback xmlns="">
          <p:sp>
            <p:nvSpPr>
              <p:cNvPr id="97" name="Rectangle 96"/>
              <p:cNvSpPr>
                <a:spLocks noRot="1" noChangeAspect="1" noMove="1" noResize="1" noEditPoints="1" noAdjustHandles="1" noChangeArrowheads="1" noChangeShapeType="1" noTextEdit="1"/>
              </p:cNvSpPr>
              <p:nvPr/>
            </p:nvSpPr>
            <p:spPr>
              <a:xfrm>
                <a:off x="7229625" y="5960616"/>
                <a:ext cx="380745" cy="246221"/>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p:cNvSpPr/>
              <p:nvPr/>
            </p:nvSpPr>
            <p:spPr>
              <a:xfrm>
                <a:off x="7227606" y="6150608"/>
                <a:ext cx="347083" cy="246221"/>
              </a:xfrm>
              <a:prstGeom prst="rect">
                <a:avLst/>
              </a:prstGeom>
            </p:spPr>
            <p:txBody>
              <a:bodyPr wrap="none">
                <a:spAutoFit/>
              </a:bodyPr>
              <a:lstStyle/>
              <a:p>
                <a14:m>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8</m:t>
                        </m:r>
                      </m:sub>
                    </m:sSub>
                  </m:oMath>
                </a14:m>
                <a:r>
                  <a:rPr lang="en-US" sz="1000" dirty="0"/>
                  <a:t>’</a:t>
                </a:r>
              </a:p>
            </p:txBody>
          </p:sp>
        </mc:Choice>
        <mc:Fallback xmlns="">
          <p:sp>
            <p:nvSpPr>
              <p:cNvPr id="98" name="Rectangle 97"/>
              <p:cNvSpPr>
                <a:spLocks noRot="1" noChangeAspect="1" noMove="1" noResize="1" noEditPoints="1" noAdjustHandles="1" noChangeArrowheads="1" noChangeShapeType="1" noTextEdit="1"/>
              </p:cNvSpPr>
              <p:nvPr/>
            </p:nvSpPr>
            <p:spPr>
              <a:xfrm>
                <a:off x="7227606" y="6150608"/>
                <a:ext cx="347083" cy="246221"/>
              </a:xfrm>
              <a:prstGeom prst="rect">
                <a:avLst/>
              </a:prstGeom>
              <a:blipFill>
                <a:blip r:embed="rId3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7237916" y="6315631"/>
                <a:ext cx="343877" cy="246221"/>
              </a:xfrm>
              <a:prstGeom prst="rect">
                <a:avLst/>
              </a:prstGeom>
            </p:spPr>
            <p:txBody>
              <a:bodyPr wrap="none">
                <a:spAutoFit/>
              </a:bodyPr>
              <a:lstStyle/>
              <a:p>
                <a14:m>
                  <m:oMath xmlns:m="http://schemas.openxmlformats.org/officeDocument/2006/math">
                    <m:sSub>
                      <m:sSubPr>
                        <m:ctrlPr>
                          <a:rPr lang="en-US" sz="1000" i="1">
                            <a:latin typeface="Cambria Math" panose="02040503050406030204" pitchFamily="18" charset="0"/>
                          </a:rPr>
                        </m:ctrlPr>
                      </m:sSubPr>
                      <m:e>
                        <m:r>
                          <a:rPr lang="en-US" sz="1000" i="1">
                            <a:latin typeface="Cambria Math"/>
                          </a:rPr>
                          <m:t>𝑢</m:t>
                        </m:r>
                      </m:e>
                      <m:sub>
                        <m:r>
                          <a:rPr lang="en-US" sz="1000" i="1">
                            <a:latin typeface="Cambria Math"/>
                          </a:rPr>
                          <m:t>9</m:t>
                        </m:r>
                      </m:sub>
                    </m:sSub>
                  </m:oMath>
                </a14:m>
                <a:r>
                  <a:rPr lang="en-US" sz="1000" dirty="0"/>
                  <a:t>’</a:t>
                </a:r>
              </a:p>
            </p:txBody>
          </p:sp>
        </mc:Choice>
        <mc:Fallback xmlns="">
          <p:sp>
            <p:nvSpPr>
              <p:cNvPr id="99" name="Rectangle 98"/>
              <p:cNvSpPr>
                <a:spLocks noRot="1" noChangeAspect="1" noMove="1" noResize="1" noEditPoints="1" noAdjustHandles="1" noChangeArrowheads="1" noChangeShapeType="1" noTextEdit="1"/>
              </p:cNvSpPr>
              <p:nvPr/>
            </p:nvSpPr>
            <p:spPr>
              <a:xfrm>
                <a:off x="7237916" y="6315631"/>
                <a:ext cx="343877" cy="246221"/>
              </a:xfrm>
              <a:prstGeom prst="rect">
                <a:avLst/>
              </a:prstGeom>
              <a:blipFill>
                <a:blip r:embed="rId38"/>
                <a:stretch>
                  <a:fillRect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7229545" y="5370873"/>
                <a:ext cx="3470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solidFill>
                                <a:srgbClr val="FF0000"/>
                              </a:solidFill>
                              <a:latin typeface="Cambria Math" panose="02040503050406030204" pitchFamily="18" charset="0"/>
                            </a:rPr>
                          </m:ctrlPr>
                        </m:sSubPr>
                        <m:e>
                          <m:r>
                            <a:rPr lang="en-US" sz="1000" i="1">
                              <a:solidFill>
                                <a:srgbClr val="FF0000"/>
                              </a:solidFill>
                              <a:latin typeface="Cambria Math"/>
                            </a:rPr>
                            <m:t>𝑙</m:t>
                          </m:r>
                        </m:e>
                        <m:sub>
                          <m:r>
                            <a:rPr lang="en-US" sz="1000" i="1">
                              <a:solidFill>
                                <a:srgbClr val="FF0000"/>
                              </a:solidFill>
                              <a:latin typeface="Cambria Math"/>
                            </a:rPr>
                            <m:t>4</m:t>
                          </m:r>
                        </m:sub>
                      </m:sSub>
                      <m:r>
                        <a:rPr lang="en-US" sz="1000" i="1">
                          <a:solidFill>
                            <a:srgbClr val="FF0000"/>
                          </a:solidFill>
                          <a:latin typeface="Cambria Math"/>
                        </a:rPr>
                        <m:t>′</m:t>
                      </m:r>
                    </m:oMath>
                  </m:oMathPara>
                </a14:m>
                <a:endParaRPr lang="en-US" sz="1000" dirty="0">
                  <a:solidFill>
                    <a:srgbClr val="FF0000"/>
                  </a:solidFill>
                </a:endParaRPr>
              </a:p>
            </p:txBody>
          </p:sp>
        </mc:Choice>
        <mc:Fallback xmlns="">
          <p:sp>
            <p:nvSpPr>
              <p:cNvPr id="100" name="Rectangle 99"/>
              <p:cNvSpPr>
                <a:spLocks noRot="1" noChangeAspect="1" noMove="1" noResize="1" noEditPoints="1" noAdjustHandles="1" noChangeArrowheads="1" noChangeShapeType="1" noTextEdit="1"/>
              </p:cNvSpPr>
              <p:nvPr/>
            </p:nvSpPr>
            <p:spPr>
              <a:xfrm>
                <a:off x="7229545" y="5370873"/>
                <a:ext cx="347083" cy="246221"/>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6792153" y="3909024"/>
                <a:ext cx="1604542" cy="646331"/>
              </a:xfrm>
              <a:prstGeom prst="rect">
                <a:avLst/>
              </a:prstGeom>
            </p:spPr>
            <p:txBody>
              <a:bodyPr wrap="none">
                <a:spAutoFit/>
              </a:bodyPr>
              <a:lstStyle/>
              <a:p>
                <a:r>
                  <a:rPr lang="en-US" dirty="0"/>
                  <a:t>Concrete </a:t>
                </a:r>
              </a:p>
              <a:p>
                <a:r>
                  <a:rPr lang="en-US" dirty="0"/>
                  <a:t>(</a:t>
                </a:r>
                <a:r>
                  <a:rPr lang="en-US" dirty="0">
                    <a:solidFill>
                      <a:srgbClr val="00B050"/>
                    </a:solidFill>
                  </a:rPr>
                  <a:t>normalized</a:t>
                </a:r>
                <a:r>
                  <a:rPr lang="en-US" dirty="0"/>
                  <a:t>)</a:t>
                </a:r>
                <a14:m>
                  <m:oMath xmlns:m="http://schemas.openxmlformats.org/officeDocument/2006/math">
                    <m:r>
                      <a:rPr lang="en-US" i="1">
                        <a:latin typeface="Cambria Math"/>
                      </a:rPr>
                      <m:t> </m:t>
                    </m:r>
                    <m:r>
                      <a:rPr lang="en-US" b="1" i="1">
                        <a:latin typeface="Cambria Math"/>
                      </a:rPr>
                      <m:t>𝒛</m:t>
                    </m:r>
                    <m:r>
                      <a:rPr lang="en-US" b="1" i="1">
                        <a:latin typeface="Cambria Math"/>
                      </a:rPr>
                      <m:t>:</m:t>
                    </m:r>
                  </m:oMath>
                </a14:m>
                <a:endParaRPr lang="en-US" dirty="0"/>
              </a:p>
            </p:txBody>
          </p:sp>
        </mc:Choice>
        <mc:Fallback xmlns="">
          <p:sp>
            <p:nvSpPr>
              <p:cNvPr id="101" name="Rectangle 100"/>
              <p:cNvSpPr>
                <a:spLocks noRot="1" noChangeAspect="1" noMove="1" noResize="1" noEditPoints="1" noAdjustHandles="1" noChangeArrowheads="1" noChangeShapeType="1" noTextEdit="1"/>
              </p:cNvSpPr>
              <p:nvPr/>
            </p:nvSpPr>
            <p:spPr>
              <a:xfrm>
                <a:off x="6792153" y="3909024"/>
                <a:ext cx="1604542" cy="646331"/>
              </a:xfrm>
              <a:prstGeom prst="rect">
                <a:avLst/>
              </a:prstGeom>
              <a:blipFill>
                <a:blip r:embed="rId40"/>
                <a:stretch>
                  <a:fillRect l="-3042" t="-4717" b="-14151"/>
                </a:stretch>
              </a:blipFill>
            </p:spPr>
            <p:txBody>
              <a:bodyPr/>
              <a:lstStyle/>
              <a:p>
                <a:r>
                  <a:rPr lang="en-US">
                    <a:noFill/>
                  </a:rPr>
                  <a:t> </a:t>
                </a:r>
              </a:p>
            </p:txBody>
          </p:sp>
        </mc:Fallback>
      </mc:AlternateContent>
      <p:sp>
        <p:nvSpPr>
          <p:cNvPr id="102" name="Right Arrow 101"/>
          <p:cNvSpPr/>
          <p:nvPr/>
        </p:nvSpPr>
        <p:spPr>
          <a:xfrm>
            <a:off x="7950648" y="5471407"/>
            <a:ext cx="1107101" cy="24289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3" name="Rectangle 102"/>
              <p:cNvSpPr/>
              <p:nvPr/>
            </p:nvSpPr>
            <p:spPr>
              <a:xfrm>
                <a:off x="7909315" y="5124926"/>
                <a:ext cx="10649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𝐶𝐸</m:t>
                      </m:r>
                      <m:r>
                        <a:rPr lang="en-US" i="1">
                          <a:latin typeface="Cambria Math"/>
                        </a:rPr>
                        <m:t>(</m:t>
                      </m:r>
                      <m:r>
                        <a:rPr lang="en-US" b="1" i="1">
                          <a:latin typeface="Cambria Math"/>
                        </a:rPr>
                        <m:t>𝒛</m:t>
                      </m:r>
                      <m:r>
                        <a:rPr lang="en-US" i="1">
                          <a:latin typeface="Cambria Math"/>
                        </a:rPr>
                        <m:t>,</m:t>
                      </m:r>
                      <m:r>
                        <a:rPr lang="en-US" i="1">
                          <a:latin typeface="Cambria Math"/>
                        </a:rPr>
                        <m:t>𝑦</m:t>
                      </m:r>
                      <m:r>
                        <a:rPr lang="en-US" i="1">
                          <a:latin typeface="Cambria Math"/>
                        </a:rPr>
                        <m:t>)</m:t>
                      </m:r>
                    </m:oMath>
                  </m:oMathPara>
                </a14:m>
                <a:endParaRPr lang="en-US" dirty="0">
                  <a:latin typeface="DINPro" pitchFamily="34" charset="0"/>
                </a:endParaRPr>
              </a:p>
            </p:txBody>
          </p:sp>
        </mc:Choice>
        <mc:Fallback xmlns="">
          <p:sp>
            <p:nvSpPr>
              <p:cNvPr id="103" name="Rectangle 102"/>
              <p:cNvSpPr>
                <a:spLocks noRot="1" noChangeAspect="1" noMove="1" noResize="1" noEditPoints="1" noAdjustHandles="1" noChangeArrowheads="1" noChangeShapeType="1" noTextEdit="1"/>
              </p:cNvSpPr>
              <p:nvPr/>
            </p:nvSpPr>
            <p:spPr>
              <a:xfrm>
                <a:off x="7909315" y="5124926"/>
                <a:ext cx="1064907" cy="369332"/>
              </a:xfrm>
              <a:prstGeom prst="rect">
                <a:avLst/>
              </a:prstGeom>
              <a:blipFill>
                <a:blip r:embed="rId41"/>
                <a:stretch>
                  <a:fillRect b="-13333"/>
                </a:stretch>
              </a:blipFill>
            </p:spPr>
            <p:txBody>
              <a:bodyPr/>
              <a:lstStyle/>
              <a:p>
                <a:r>
                  <a:rPr lang="en-US">
                    <a:noFill/>
                  </a:rPr>
                  <a:t> </a:t>
                </a:r>
              </a:p>
            </p:txBody>
          </p:sp>
        </mc:Fallback>
      </mc:AlternateContent>
      <p:sp>
        <p:nvSpPr>
          <p:cNvPr id="104" name="TextBox 103"/>
          <p:cNvSpPr txBox="1"/>
          <p:nvPr/>
        </p:nvSpPr>
        <p:spPr>
          <a:xfrm>
            <a:off x="9321510" y="5400333"/>
            <a:ext cx="639919" cy="307777"/>
          </a:xfrm>
          <a:prstGeom prst="rect">
            <a:avLst/>
          </a:prstGeom>
          <a:noFill/>
        </p:spPr>
        <p:txBody>
          <a:bodyPr wrap="none" rtlCol="0">
            <a:spAutoFit/>
          </a:bodyPr>
          <a:lstStyle/>
          <a:p>
            <a:r>
              <a:rPr lang="en-US" sz="1400" dirty="0">
                <a:latin typeface="Cambria Math" panose="02040503050406030204" pitchFamily="18" charset="0"/>
                <a:ea typeface="Cambria Math" panose="02040503050406030204" pitchFamily="18" charset="0"/>
              </a:rPr>
              <a:t>   0.22</a:t>
            </a:r>
          </a:p>
        </p:txBody>
      </p:sp>
      <p:sp>
        <p:nvSpPr>
          <p:cNvPr id="2" name="Slide Number Placeholder 1">
            <a:extLst>
              <a:ext uri="{FF2B5EF4-FFF2-40B4-BE49-F238E27FC236}">
                <a16:creationId xmlns:a16="http://schemas.microsoft.com/office/drawing/2014/main" id="{0EA9C009-A33B-48C2-AF22-1522CD211968}"/>
              </a:ext>
            </a:extLst>
          </p:cNvPr>
          <p:cNvSpPr>
            <a:spLocks noGrp="1"/>
          </p:cNvSpPr>
          <p:nvPr>
            <p:ph type="sldNum" sz="quarter" idx="12"/>
          </p:nvPr>
        </p:nvSpPr>
        <p:spPr/>
        <p:txBody>
          <a:bodyPr/>
          <a:lstStyle/>
          <a:p>
            <a:fld id="{B7FA3308-637C-934F-BF90-F671B30DAEBF}" type="slidenum">
              <a:rPr lang="en-US" smtClean="0"/>
              <a:t>27</a:t>
            </a:fld>
            <a:endParaRPr lang="en-US"/>
          </a:p>
        </p:txBody>
      </p:sp>
      <p:sp>
        <p:nvSpPr>
          <p:cNvPr id="105" name="Title 1">
            <a:extLst>
              <a:ext uri="{FF2B5EF4-FFF2-40B4-BE49-F238E27FC236}">
                <a16:creationId xmlns:a16="http://schemas.microsoft.com/office/drawing/2014/main" id="{5AB3BEF5-E851-4254-92D6-35602EACB8F3}"/>
              </a:ext>
            </a:extLst>
          </p:cNvPr>
          <p:cNvSpPr>
            <a:spLocks noGrp="1"/>
          </p:cNvSpPr>
          <p:nvPr>
            <p:ph type="title"/>
          </p:nvPr>
        </p:nvSpPr>
        <p:spPr>
          <a:xfrm>
            <a:off x="32960" y="-1371"/>
            <a:ext cx="8715274" cy="1143000"/>
          </a:xfrm>
        </p:spPr>
        <p:txBody>
          <a:bodyPr>
            <a:normAutofit/>
          </a:bodyPr>
          <a:lstStyle/>
          <a:p>
            <a:r>
              <a:rPr lang="en-US" dirty="0">
                <a:hlinkClick r:id="rId42"/>
              </a:rPr>
              <a:t>IBP</a:t>
            </a:r>
            <a:r>
              <a:rPr lang="en-US" dirty="0"/>
              <a:t> defense from DeepMind</a:t>
            </a:r>
          </a:p>
        </p:txBody>
      </p:sp>
    </p:spTree>
    <p:extLst>
      <p:ext uri="{BB962C8B-B14F-4D97-AF65-F5344CB8AC3E}">
        <p14:creationId xmlns:p14="http://schemas.microsoft.com/office/powerpoint/2010/main" val="39475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animBg="1"/>
      <p:bldP spid="66" grpId="0"/>
      <p:bldP spid="67" grpId="0"/>
      <p:bldP spid="68" grpId="0"/>
      <p:bldP spid="69" grpId="0"/>
      <p:bldP spid="70" grpId="0"/>
      <p:bldP spid="71" grpId="0"/>
      <p:bldP spid="72" grpId="0"/>
      <p:bldP spid="73" grpId="0"/>
      <p:bldP spid="74" grpId="0"/>
      <p:bldP spid="75" grpId="0"/>
      <p:bldP spid="77" grpId="0" animBg="1"/>
      <p:bldP spid="78" grpId="0"/>
      <p:bldP spid="80" grpId="0"/>
      <p:bldP spid="81" grpId="0" animBg="1"/>
      <p:bldP spid="91" grpId="0"/>
      <p:bldP spid="92" grpId="0"/>
      <p:bldP spid="93" grpId="0"/>
      <p:bldP spid="94" grpId="0"/>
      <p:bldP spid="95" grpId="0"/>
      <p:bldP spid="96" grpId="0"/>
      <p:bldP spid="97" grpId="0"/>
      <p:bldP spid="98" grpId="0"/>
      <p:bldP spid="99" grpId="0"/>
      <p:bldP spid="100" grpId="0"/>
      <p:bldP spid="101" grpId="0"/>
      <p:bldP spid="102" grpId="0" animBg="1"/>
      <p:bldP spid="103" grpId="0"/>
      <p:bldP spid="1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A299-D8EA-4BF8-BA07-0DBC1DA3BF2C}"/>
              </a:ext>
            </a:extLst>
          </p:cNvPr>
          <p:cNvSpPr>
            <a:spLocks noGrp="1"/>
          </p:cNvSpPr>
          <p:nvPr>
            <p:ph type="title"/>
          </p:nvPr>
        </p:nvSpPr>
        <p:spPr>
          <a:xfrm>
            <a:off x="0" y="18255"/>
            <a:ext cx="10515600" cy="1325563"/>
          </a:xfrm>
        </p:spPr>
        <p:txBody>
          <a:bodyPr>
            <a:normAutofit/>
          </a:bodyPr>
          <a:lstStyle/>
          <a:p>
            <a:pPr>
              <a:lnSpc>
                <a:spcPct val="150000"/>
              </a:lnSpc>
            </a:pPr>
            <a:r>
              <a:rPr lang="en-US" dirty="0"/>
              <a:t>Additional heuristics</a:t>
            </a:r>
          </a:p>
        </p:txBody>
      </p:sp>
      <p:sp>
        <p:nvSpPr>
          <p:cNvPr id="4" name="Slide Number Placeholder 3">
            <a:extLst>
              <a:ext uri="{FF2B5EF4-FFF2-40B4-BE49-F238E27FC236}">
                <a16:creationId xmlns:a16="http://schemas.microsoft.com/office/drawing/2014/main" id="{85C5413F-D19B-444E-86D5-F3D37FA6BDBA}"/>
              </a:ext>
            </a:extLst>
          </p:cNvPr>
          <p:cNvSpPr>
            <a:spLocks noGrp="1"/>
          </p:cNvSpPr>
          <p:nvPr>
            <p:ph type="sldNum" sz="quarter" idx="12"/>
          </p:nvPr>
        </p:nvSpPr>
        <p:spPr/>
        <p:txBody>
          <a:bodyPr/>
          <a:lstStyle/>
          <a:p>
            <a:fld id="{B7FA3308-637C-934F-BF90-F671B30DAEBF}" type="slidenum">
              <a:rPr lang="en-US" smtClean="0"/>
              <a:t>28</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C30E1F9-92D6-4A53-AA50-86B9EA8346F2}"/>
                  </a:ext>
                </a:extLst>
              </p:cNvPr>
              <p:cNvSpPr/>
              <p:nvPr/>
            </p:nvSpPr>
            <p:spPr>
              <a:xfrm>
                <a:off x="0" y="1602769"/>
                <a:ext cx="12192000" cy="472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latin typeface="DINPro-Bold" pitchFamily="34" charset="0"/>
                  </a:rPr>
                  <a:t>Annealing</a:t>
                </a:r>
                <a:r>
                  <a:rPr lang="en-US" dirty="0">
                    <a:solidFill>
                      <a:schemeClr val="tx1"/>
                    </a:solidFill>
                    <a:latin typeface="DINPro" pitchFamily="34" charset="0"/>
                  </a:rPr>
                  <a:t> on the size of </a:t>
                </a:r>
                <a14:m>
                  <m:oMath xmlns:m="http://schemas.openxmlformats.org/officeDocument/2006/math">
                    <m:r>
                      <a:rPr lang="en-US" b="0" i="1" smtClean="0">
                        <a:solidFill>
                          <a:schemeClr val="tx1"/>
                        </a:solidFill>
                        <a:latin typeface="Cambria Math" panose="02040503050406030204" pitchFamily="18" charset="0"/>
                      </a:rPr>
                      <m:t>𝜙</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oMath>
                </a14:m>
                <a:r>
                  <a:rPr lang="en-US" dirty="0">
                    <a:solidFill>
                      <a:schemeClr val="tx1"/>
                    </a:solidFill>
                    <a:latin typeface="DINPro" pitchFamily="34" charset="0"/>
                  </a:rPr>
                  <a:t> – start with small region around </a:t>
                </a:r>
                <a14:m>
                  <m:oMath xmlns:m="http://schemas.openxmlformats.org/officeDocument/2006/math">
                    <m:r>
                      <a:rPr lang="en-US" i="1">
                        <a:solidFill>
                          <a:schemeClr val="tx1"/>
                        </a:solidFill>
                        <a:latin typeface="Cambria Math"/>
                      </a:rPr>
                      <m:t>𝑥</m:t>
                    </m:r>
                    <m:r>
                      <a:rPr lang="en-US" i="1">
                        <a:solidFill>
                          <a:schemeClr val="tx1"/>
                        </a:solidFill>
                        <a:latin typeface="Cambria Math"/>
                      </a:rPr>
                      <m:t> </m:t>
                    </m:r>
                  </m:oMath>
                </a14:m>
                <a:r>
                  <a:rPr lang="en-US" dirty="0">
                    <a:solidFill>
                      <a:schemeClr val="tx1"/>
                    </a:solidFill>
                    <a:latin typeface="DINPro" pitchFamily="34" charset="0"/>
                  </a:rPr>
                  <a:t> (small </a:t>
                </a:r>
                <a14:m>
                  <m:oMath xmlns:m="http://schemas.openxmlformats.org/officeDocument/2006/math">
                    <m:r>
                      <a:rPr lang="en-US" i="1">
                        <a:solidFill>
                          <a:schemeClr val="tx1"/>
                        </a:solidFill>
                        <a:latin typeface="Cambria Math"/>
                      </a:rPr>
                      <m:t>𝜖</m:t>
                    </m:r>
                  </m:oMath>
                </a14:m>
                <a:r>
                  <a:rPr lang="en-US" dirty="0">
                    <a:solidFill>
                      <a:schemeClr val="tx1"/>
                    </a:solidFill>
                    <a:latin typeface="DINPro" pitchFamily="34" charset="0"/>
                  </a:rPr>
                  <a:t>) and gradually grow it during training</a:t>
                </a:r>
              </a:p>
            </p:txBody>
          </p:sp>
        </mc:Choice>
        <mc:Fallback xmlns="">
          <p:sp>
            <p:nvSpPr>
              <p:cNvPr id="5" name="Rectangle 4">
                <a:extLst>
                  <a:ext uri="{FF2B5EF4-FFF2-40B4-BE49-F238E27FC236}">
                    <a16:creationId xmlns:a16="http://schemas.microsoft.com/office/drawing/2014/main" id="{6C30E1F9-92D6-4A53-AA50-86B9EA8346F2}"/>
                  </a:ext>
                </a:extLst>
              </p:cNvPr>
              <p:cNvSpPr>
                <a:spLocks noRot="1" noChangeAspect="1" noMove="1" noResize="1" noEditPoints="1" noAdjustHandles="1" noChangeArrowheads="1" noChangeShapeType="1" noTextEdit="1"/>
              </p:cNvSpPr>
              <p:nvPr/>
            </p:nvSpPr>
            <p:spPr>
              <a:xfrm>
                <a:off x="0" y="1602769"/>
                <a:ext cx="12192000" cy="472611"/>
              </a:xfrm>
              <a:prstGeom prst="rect">
                <a:avLst/>
              </a:prstGeom>
              <a:blipFill>
                <a:blip r:embed="rId2"/>
                <a:stretch>
                  <a:fillRect b="-20779"/>
                </a:stretch>
              </a:blipFill>
              <a:ln>
                <a:no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00894F70-8C81-431B-91D8-630E614EC2EB}"/>
              </a:ext>
            </a:extLst>
          </p:cNvPr>
          <p:cNvSpPr/>
          <p:nvPr/>
        </p:nvSpPr>
        <p:spPr>
          <a:xfrm>
            <a:off x="0" y="2956389"/>
            <a:ext cx="12192000" cy="472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latin typeface="DINPro-Bold" pitchFamily="34" charset="0"/>
              </a:rPr>
              <a:t>Process the last layer with a relational analysis</a:t>
            </a:r>
            <a:endParaRPr lang="en-US" dirty="0">
              <a:solidFill>
                <a:schemeClr val="tx1"/>
              </a:solidFill>
              <a:latin typeface="DINPro" pitchFamily="34" charset="0"/>
            </a:endParaRPr>
          </a:p>
        </p:txBody>
      </p:sp>
      <p:sp>
        <p:nvSpPr>
          <p:cNvPr id="7" name="Rectangle 6">
            <a:extLst>
              <a:ext uri="{FF2B5EF4-FFF2-40B4-BE49-F238E27FC236}">
                <a16:creationId xmlns:a16="http://schemas.microsoft.com/office/drawing/2014/main" id="{DC32C9FE-08ED-406F-9EC8-00FFD3728462}"/>
              </a:ext>
            </a:extLst>
          </p:cNvPr>
          <p:cNvSpPr/>
          <p:nvPr/>
        </p:nvSpPr>
        <p:spPr>
          <a:xfrm>
            <a:off x="0" y="4546315"/>
            <a:ext cx="12192000" cy="472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latin typeface="DINPro-Bold" pitchFamily="34" charset="0"/>
              </a:rPr>
              <a:t>Combining standard CE loss with robust CE loss in a weighted manner, the weights are adjusted dynamically</a:t>
            </a:r>
            <a:endParaRPr lang="en-US" dirty="0">
              <a:solidFill>
                <a:schemeClr val="tx1"/>
              </a:solidFill>
              <a:latin typeface="DINPro" pitchFamily="34" charset="0"/>
            </a:endParaRPr>
          </a:p>
        </p:txBody>
      </p:sp>
    </p:spTree>
    <p:extLst>
      <p:ext uri="{BB962C8B-B14F-4D97-AF65-F5344CB8AC3E}">
        <p14:creationId xmlns:p14="http://schemas.microsoft.com/office/powerpoint/2010/main" val="323673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41EB-7643-42C7-B1FA-C64483B77F07}"/>
              </a:ext>
            </a:extLst>
          </p:cNvPr>
          <p:cNvSpPr>
            <a:spLocks noGrp="1"/>
          </p:cNvSpPr>
          <p:nvPr>
            <p:ph type="title"/>
          </p:nvPr>
        </p:nvSpPr>
        <p:spPr>
          <a:xfrm>
            <a:off x="0" y="18255"/>
            <a:ext cx="10515600" cy="1325563"/>
          </a:xfrm>
        </p:spPr>
        <p:txBody>
          <a:bodyPr/>
          <a:lstStyle/>
          <a:p>
            <a:r>
              <a:rPr lang="en-US" dirty="0"/>
              <a:t>Fundamental challenges</a:t>
            </a:r>
          </a:p>
        </p:txBody>
      </p:sp>
      <p:sp>
        <p:nvSpPr>
          <p:cNvPr id="4" name="Slide Number Placeholder 3">
            <a:extLst>
              <a:ext uri="{FF2B5EF4-FFF2-40B4-BE49-F238E27FC236}">
                <a16:creationId xmlns:a16="http://schemas.microsoft.com/office/drawing/2014/main" id="{999115C5-FF0C-4C33-BAF3-C3CB904D3E14}"/>
              </a:ext>
            </a:extLst>
          </p:cNvPr>
          <p:cNvSpPr>
            <a:spLocks noGrp="1"/>
          </p:cNvSpPr>
          <p:nvPr>
            <p:ph type="sldNum" sz="quarter" idx="12"/>
          </p:nvPr>
        </p:nvSpPr>
        <p:spPr/>
        <p:txBody>
          <a:bodyPr/>
          <a:lstStyle/>
          <a:p>
            <a:fld id="{B7FA3308-637C-934F-BF90-F671B30DAEBF}" type="slidenum">
              <a:rPr lang="en-US" smtClean="0"/>
              <a:t>29</a:t>
            </a:fld>
            <a:endParaRPr lang="en-US"/>
          </a:p>
        </p:txBody>
      </p:sp>
      <p:sp>
        <p:nvSpPr>
          <p:cNvPr id="5" name="Rectangle 4">
            <a:extLst>
              <a:ext uri="{FF2B5EF4-FFF2-40B4-BE49-F238E27FC236}">
                <a16:creationId xmlns:a16="http://schemas.microsoft.com/office/drawing/2014/main" id="{00A06326-6086-4DB8-8781-AC5C2F8F6B3E}"/>
              </a:ext>
            </a:extLst>
          </p:cNvPr>
          <p:cNvSpPr/>
          <p:nvPr/>
        </p:nvSpPr>
        <p:spPr>
          <a:xfrm>
            <a:off x="0" y="1684962"/>
            <a:ext cx="12192000" cy="1243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Calibri" panose="020F0502020204030204" pitchFamily="34" charset="0"/>
                <a:cs typeface="Calibri" panose="020F0502020204030204" pitchFamily="34" charset="0"/>
              </a:rPr>
              <a:t>C</a:t>
            </a:r>
            <a:r>
              <a:rPr lang="en-US" sz="1800" dirty="0">
                <a:solidFill>
                  <a:schemeClr val="tx1"/>
                </a:solidFill>
                <a:latin typeface="Calibri" panose="020F0502020204030204" pitchFamily="34" charset="0"/>
                <a:cs typeface="Calibri" panose="020F0502020204030204" pitchFamily="34" charset="0"/>
              </a:rPr>
              <a:t>heap relaxations (e.g., Box) scale to large networks. But it introduces a lot of infeasible points in the final output shape. The deeper the network is, the more the capacity increases for higher accuracy, but the more we are training </a:t>
            </a:r>
            <a:r>
              <a:rPr lang="en-US" sz="1800" dirty="0" err="1">
                <a:solidFill>
                  <a:schemeClr val="tx1"/>
                </a:solidFill>
                <a:latin typeface="Calibri" panose="020F0502020204030204" pitchFamily="34" charset="0"/>
                <a:cs typeface="Calibri" panose="020F0502020204030204" pitchFamily="34" charset="0"/>
              </a:rPr>
              <a:t>w.r.t.</a:t>
            </a:r>
            <a:r>
              <a:rPr lang="en-US" sz="1800" dirty="0">
                <a:solidFill>
                  <a:schemeClr val="tx1"/>
                </a:solidFill>
                <a:latin typeface="Calibri" panose="020F0502020204030204" pitchFamily="34" charset="0"/>
                <a:cs typeface="Calibri" panose="020F0502020204030204" pitchFamily="34" charset="0"/>
              </a:rPr>
              <a:t> assigning labels to infeasible points.  Thus, typically training with Box scales with accuracy drops substantially</a:t>
            </a:r>
          </a:p>
        </p:txBody>
      </p:sp>
      <p:sp>
        <p:nvSpPr>
          <p:cNvPr id="6" name="Rectangle 5">
            <a:extLst>
              <a:ext uri="{FF2B5EF4-FFF2-40B4-BE49-F238E27FC236}">
                <a16:creationId xmlns:a16="http://schemas.microsoft.com/office/drawing/2014/main" id="{3705C08A-DD9B-4C1D-AC94-C5FDCE466C82}"/>
              </a:ext>
            </a:extLst>
          </p:cNvPr>
          <p:cNvSpPr/>
          <p:nvPr/>
        </p:nvSpPr>
        <p:spPr>
          <a:xfrm>
            <a:off x="0" y="4109663"/>
            <a:ext cx="12192000" cy="1243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Calibri" panose="020F0502020204030204" pitchFamily="34" charset="0"/>
                <a:cs typeface="Calibri" panose="020F0502020204030204" pitchFamily="34" charset="0"/>
              </a:rPr>
              <a:t>Naturally we would like to reduce the number of infeasible points. However, the more precise the relaxation (e.g., Zonotope over Box), the more difficult the optimization problem becomes (as we saw). This has led to the situation where more precise relaxations during training do not actually bring better results in provability and where further loss tweaking is not enough</a:t>
            </a:r>
          </a:p>
        </p:txBody>
      </p:sp>
    </p:spTree>
    <p:extLst>
      <p:ext uri="{BB962C8B-B14F-4D97-AF65-F5344CB8AC3E}">
        <p14:creationId xmlns:p14="http://schemas.microsoft.com/office/powerpoint/2010/main" val="421262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nvGraphicFramePr>
        <p:xfrm>
          <a:off x="1362112" y="1506220"/>
          <a:ext cx="8982360" cy="101092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bl>
          </a:graphicData>
        </a:graphic>
      </p:graphicFrame>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3</a:t>
            </a:fld>
            <a:endParaRPr lang="en-US"/>
          </a:p>
        </p:txBody>
      </p:sp>
    </p:spTree>
    <p:extLst>
      <p:ext uri="{BB962C8B-B14F-4D97-AF65-F5344CB8AC3E}">
        <p14:creationId xmlns:p14="http://schemas.microsoft.com/office/powerpoint/2010/main" val="1363364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nvGraphicFramePr>
            <p:xfrm>
              <a:off x="1362112" y="1506220"/>
              <a:ext cx="8982360" cy="384556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37084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37084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r h="370840">
                    <a:tc>
                      <a:txBody>
                        <a:bodyPr/>
                        <a:lstStyle/>
                        <a:p>
                          <a:r>
                            <a:rPr lang="en-US" dirty="0"/>
                            <a:t>Scalability</a:t>
                          </a:r>
                        </a:p>
                      </a:txBody>
                      <a:tcPr/>
                    </a:tc>
                    <a:tc>
                      <a:txBody>
                        <a:bodyPr/>
                        <a:lstStyle/>
                        <a:p>
                          <a:r>
                            <a:rPr lang="en-US" dirty="0"/>
                            <a:t>Provable defenses are less scalable, e.g., no good provable defense exist for ImageNet</a:t>
                          </a:r>
                        </a:p>
                      </a:txBody>
                      <a:tcPr/>
                    </a:tc>
                    <a:extLst>
                      <a:ext uri="{0D108BD9-81ED-4DB2-BD59-A6C34878D82A}">
                        <a16:rowId xmlns:a16="http://schemas.microsoft.com/office/drawing/2014/main" val="2054369348"/>
                      </a:ext>
                    </a:extLst>
                  </a:tr>
                  <a:tr h="370840">
                    <a:tc>
                      <a:txBody>
                        <a:bodyPr/>
                        <a:lstStyle/>
                        <a:p>
                          <a:r>
                            <a:rPr lang="en-US" dirty="0"/>
                            <a:t>Examples</a:t>
                          </a:r>
                        </a:p>
                      </a:txBody>
                      <a:tcPr/>
                    </a:tc>
                    <a:tc>
                      <a:txBody>
                        <a:bodyPr/>
                        <a:lstStyle/>
                        <a:p>
                          <a:r>
                            <a:rPr lang="en-US" dirty="0"/>
                            <a:t>Empirical: PGD, TRADES, MART, AWP</a:t>
                          </a:r>
                        </a:p>
                        <a:p>
                          <a:r>
                            <a:rPr lang="en-US" dirty="0"/>
                            <a:t>Provable: </a:t>
                          </a:r>
                          <a:r>
                            <a:rPr lang="en-US" dirty="0" err="1"/>
                            <a:t>DiffAI</a:t>
                          </a:r>
                          <a:r>
                            <a:rPr lang="en-US" dirty="0"/>
                            <a:t>, COLT, CROWN-IBP,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-nets</a:t>
                          </a:r>
                        </a:p>
                      </a:txBody>
                      <a:tcPr/>
                    </a:tc>
                    <a:extLst>
                      <a:ext uri="{0D108BD9-81ED-4DB2-BD59-A6C34878D82A}">
                        <a16:rowId xmlns:a16="http://schemas.microsoft.com/office/drawing/2014/main" val="2041114333"/>
                      </a:ext>
                    </a:extLst>
                  </a:tr>
                </a:tbl>
              </a:graphicData>
            </a:graphic>
          </p:graphicFrame>
        </mc:Choice>
        <mc:Fallback xmlns="">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extLst>
                  <p:ext uri="{D42A27DB-BD31-4B8C-83A1-F6EECF244321}">
                    <p14:modId xmlns:p14="http://schemas.microsoft.com/office/powerpoint/2010/main" val="4002897855"/>
                  </p:ext>
                </p:extLst>
              </p:nvPr>
            </p:nvGraphicFramePr>
            <p:xfrm>
              <a:off x="1362112" y="1506220"/>
              <a:ext cx="8982360" cy="384556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64008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64008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91440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r h="640080">
                    <a:tc>
                      <a:txBody>
                        <a:bodyPr/>
                        <a:lstStyle/>
                        <a:p>
                          <a:r>
                            <a:rPr lang="en-US" dirty="0"/>
                            <a:t>Scalability</a:t>
                          </a:r>
                        </a:p>
                      </a:txBody>
                      <a:tcPr/>
                    </a:tc>
                    <a:tc>
                      <a:txBody>
                        <a:bodyPr/>
                        <a:lstStyle/>
                        <a:p>
                          <a:r>
                            <a:rPr lang="en-US" dirty="0"/>
                            <a:t>Provable defenses are less scalable, e.g., no good provable defense exist for ImageNet</a:t>
                          </a:r>
                        </a:p>
                      </a:txBody>
                      <a:tcPr/>
                    </a:tc>
                    <a:extLst>
                      <a:ext uri="{0D108BD9-81ED-4DB2-BD59-A6C34878D82A}">
                        <a16:rowId xmlns:a16="http://schemas.microsoft.com/office/drawing/2014/main" val="2054369348"/>
                      </a:ext>
                    </a:extLst>
                  </a:tr>
                  <a:tr h="640080">
                    <a:tc>
                      <a:txBody>
                        <a:bodyPr/>
                        <a:lstStyle/>
                        <a:p>
                          <a:r>
                            <a:rPr lang="en-US" dirty="0"/>
                            <a:t>Examples</a:t>
                          </a:r>
                        </a:p>
                      </a:txBody>
                      <a:tcPr/>
                    </a:tc>
                    <a:tc>
                      <a:txBody>
                        <a:bodyPr/>
                        <a:lstStyle/>
                        <a:p>
                          <a:endParaRPr lang="en-US"/>
                        </a:p>
                      </a:txBody>
                      <a:tcPr>
                        <a:blipFill>
                          <a:blip r:embed="rId2"/>
                          <a:stretch>
                            <a:fillRect l="-100136" t="-505714" r="-678" b="-15238"/>
                          </a:stretch>
                        </a:blipFill>
                      </a:tcPr>
                    </a:tc>
                    <a:extLst>
                      <a:ext uri="{0D108BD9-81ED-4DB2-BD59-A6C34878D82A}">
                        <a16:rowId xmlns:a16="http://schemas.microsoft.com/office/drawing/2014/main" val="2041114333"/>
                      </a:ext>
                    </a:extLst>
                  </a:tr>
                </a:tbl>
              </a:graphicData>
            </a:graphic>
          </p:graphicFrame>
        </mc:Fallback>
      </mc:AlternateContent>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30</a:t>
            </a:fld>
            <a:endParaRPr lang="en-US"/>
          </a:p>
        </p:txBody>
      </p:sp>
    </p:spTree>
    <p:extLst>
      <p:ext uri="{BB962C8B-B14F-4D97-AF65-F5344CB8AC3E}">
        <p14:creationId xmlns:p14="http://schemas.microsoft.com/office/powerpoint/2010/main" val="349817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752CAE-8F90-4B98-B696-5BE36C822C6A}"/>
              </a:ext>
            </a:extLst>
          </p:cNvPr>
          <p:cNvSpPr>
            <a:spLocks noGrp="1"/>
          </p:cNvSpPr>
          <p:nvPr>
            <p:ph type="sldNum" sz="quarter" idx="12"/>
          </p:nvPr>
        </p:nvSpPr>
        <p:spPr/>
        <p:txBody>
          <a:bodyPr/>
          <a:lstStyle/>
          <a:p>
            <a:fld id="{B7FA3308-637C-934F-BF90-F671B30DAEBF}" type="slidenum">
              <a:rPr lang="en-US" smtClean="0"/>
              <a:t>31</a:t>
            </a:fld>
            <a:endParaRPr lang="en-US"/>
          </a:p>
        </p:txBody>
      </p:sp>
      <p:sp>
        <p:nvSpPr>
          <p:cNvPr id="4" name="Rectangle 3">
            <a:extLst>
              <a:ext uri="{FF2B5EF4-FFF2-40B4-BE49-F238E27FC236}">
                <a16:creationId xmlns:a16="http://schemas.microsoft.com/office/drawing/2014/main" id="{FCD045B0-F83D-42BD-924F-23770896482E}"/>
              </a:ext>
            </a:extLst>
          </p:cNvPr>
          <p:cNvSpPr/>
          <p:nvPr/>
        </p:nvSpPr>
        <p:spPr>
          <a:xfrm>
            <a:off x="0" y="1047964"/>
            <a:ext cx="12192000" cy="1366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000" dirty="0">
                <a:solidFill>
                  <a:schemeClr val="tx1"/>
                </a:solidFill>
              </a:rPr>
              <a:t>We need a new, clean and simple provable defense method where optimization problem is much more tractable, where we can train w.r.t to convex relaxations and improve provability w.r.t to them, and where more precise relaxations actually produce better provability results</a:t>
            </a:r>
          </a:p>
        </p:txBody>
      </p:sp>
    </p:spTree>
    <p:extLst>
      <p:ext uri="{BB962C8B-B14F-4D97-AF65-F5344CB8AC3E}">
        <p14:creationId xmlns:p14="http://schemas.microsoft.com/office/powerpoint/2010/main" val="332527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33CB1E-3FE8-4BAA-B961-E3DFF4DFDCC0}"/>
              </a:ext>
            </a:extLst>
          </p:cNvPr>
          <p:cNvSpPr>
            <a:spLocks noGrp="1"/>
          </p:cNvSpPr>
          <p:nvPr>
            <p:ph type="sldNum" sz="quarter" idx="12"/>
          </p:nvPr>
        </p:nvSpPr>
        <p:spPr/>
        <p:txBody>
          <a:bodyPr/>
          <a:lstStyle/>
          <a:p>
            <a:fld id="{B7FA3308-637C-934F-BF90-F671B30DAEBF}" type="slidenum">
              <a:rPr lang="en-US" smtClean="0"/>
              <a:t>32</a:t>
            </a:fld>
            <a:endParaRPr lang="en-US"/>
          </a:p>
        </p:txBody>
      </p:sp>
      <p:sp>
        <p:nvSpPr>
          <p:cNvPr id="5" name="Title 1">
            <a:extLst>
              <a:ext uri="{FF2B5EF4-FFF2-40B4-BE49-F238E27FC236}">
                <a16:creationId xmlns:a16="http://schemas.microsoft.com/office/drawing/2014/main" id="{C3E1141A-75A9-4DBF-BEC6-FE5B3040C56E}"/>
              </a:ext>
            </a:extLst>
          </p:cNvPr>
          <p:cNvSpPr>
            <a:spLocks noGrp="1"/>
          </p:cNvSpPr>
          <p:nvPr>
            <p:ph type="title"/>
          </p:nvPr>
        </p:nvSpPr>
        <p:spPr>
          <a:xfrm>
            <a:off x="-27711" y="45467"/>
            <a:ext cx="10866947" cy="1143000"/>
          </a:xfrm>
        </p:spPr>
        <p:txBody>
          <a:bodyPr>
            <a:normAutofit/>
          </a:bodyPr>
          <a:lstStyle/>
          <a:p>
            <a:r>
              <a:rPr lang="en-US" dirty="0">
                <a:solidFill>
                  <a:srgbClr val="333333"/>
                </a:solidFill>
              </a:rPr>
              <a:t>C</a:t>
            </a:r>
            <a:r>
              <a:rPr lang="en-US" b="0" i="0" dirty="0">
                <a:solidFill>
                  <a:srgbClr val="333333"/>
                </a:solidFill>
                <a:effectLst/>
              </a:rPr>
              <a:t>onvex </a:t>
            </a:r>
            <a:r>
              <a:rPr lang="en-US" b="0" i="0" dirty="0" err="1">
                <a:solidFill>
                  <a:srgbClr val="333333"/>
                </a:solidFill>
                <a:effectLst/>
              </a:rPr>
              <a:t>layerwise</a:t>
            </a:r>
            <a:r>
              <a:rPr lang="en-US" b="0" i="0" dirty="0">
                <a:solidFill>
                  <a:srgbClr val="333333"/>
                </a:solidFill>
                <a:effectLst/>
              </a:rPr>
              <a:t> adversarial training (</a:t>
            </a:r>
            <a:r>
              <a:rPr lang="en-US" b="0" i="0" dirty="0">
                <a:solidFill>
                  <a:srgbClr val="333333"/>
                </a:solidFill>
                <a:effectLst/>
                <a:hlinkClick r:id="rId2"/>
              </a:rPr>
              <a:t>COLT</a:t>
            </a:r>
            <a:r>
              <a:rPr lang="en-US" b="0" i="0" dirty="0">
                <a:solidFill>
                  <a:srgbClr val="333333"/>
                </a:solidFill>
                <a:effectLst/>
              </a:rPr>
              <a:t>)</a:t>
            </a:r>
            <a:endParaRPr lang="en-US" dirty="0"/>
          </a:p>
        </p:txBody>
      </p:sp>
      <p:sp>
        <p:nvSpPr>
          <p:cNvPr id="6" name="Rectangle 5">
            <a:extLst>
              <a:ext uri="{FF2B5EF4-FFF2-40B4-BE49-F238E27FC236}">
                <a16:creationId xmlns:a16="http://schemas.microsoft.com/office/drawing/2014/main" id="{311E79C8-94CC-4085-AB0C-C1D8264A6912}"/>
              </a:ext>
            </a:extLst>
          </p:cNvPr>
          <p:cNvSpPr/>
          <p:nvPr/>
        </p:nvSpPr>
        <p:spPr>
          <a:xfrm>
            <a:off x="0" y="1726058"/>
            <a:ext cx="12192000" cy="1818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Key observations</a:t>
            </a:r>
          </a:p>
          <a:p>
            <a:pPr marL="342900" indent="-342900">
              <a:buFont typeface="Arial" panose="020B0604020202020204" pitchFamily="34" charset="0"/>
              <a:buChar char="•"/>
            </a:pPr>
            <a:r>
              <a:rPr lang="en-US" sz="2200" dirty="0">
                <a:solidFill>
                  <a:schemeClr val="tx1"/>
                </a:solidFill>
              </a:rPr>
              <a:t>Networks trained with empirical defenses may be robust but the convex relaxation that we use for the proofs might be imprecise</a:t>
            </a:r>
          </a:p>
          <a:p>
            <a:pPr marL="342900" indent="-342900">
              <a:buFont typeface="Arial" panose="020B0604020202020204" pitchFamily="34" charset="0"/>
              <a:buChar char="•"/>
            </a:pPr>
            <a:r>
              <a:rPr lang="en-US" sz="2200" dirty="0">
                <a:solidFill>
                  <a:schemeClr val="tx1"/>
                </a:solidFill>
              </a:rPr>
              <a:t>When the verifier fails, there may already points in the intermediate shapes whose image in the output space violates the robustness property</a:t>
            </a:r>
          </a:p>
        </p:txBody>
      </p:sp>
      <p:sp>
        <p:nvSpPr>
          <p:cNvPr id="7" name="Rectangle 6">
            <a:extLst>
              <a:ext uri="{FF2B5EF4-FFF2-40B4-BE49-F238E27FC236}">
                <a16:creationId xmlns:a16="http://schemas.microsoft.com/office/drawing/2014/main" id="{C3964F47-636F-4244-8868-112E6087BE6F}"/>
              </a:ext>
            </a:extLst>
          </p:cNvPr>
          <p:cNvSpPr/>
          <p:nvPr/>
        </p:nvSpPr>
        <p:spPr>
          <a:xfrm>
            <a:off x="0" y="4572000"/>
            <a:ext cx="12192000" cy="6061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Can we remove these counter examples in the intermediate shapes?</a:t>
            </a:r>
          </a:p>
        </p:txBody>
      </p:sp>
    </p:spTree>
    <p:extLst>
      <p:ext uri="{BB962C8B-B14F-4D97-AF65-F5344CB8AC3E}">
        <p14:creationId xmlns:p14="http://schemas.microsoft.com/office/powerpoint/2010/main" val="303033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80912"/>
            <a:ext cx="3180036" cy="167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336581" y="4853353"/>
            <a:ext cx="606387" cy="177894"/>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rot="20367433">
            <a:off x="5072444" y="4656791"/>
            <a:ext cx="754685" cy="558297"/>
          </a:xfrm>
          <a:custGeom>
            <a:avLst/>
            <a:gdLst>
              <a:gd name="connsiteX0" fmla="*/ 0 w 719417"/>
              <a:gd name="connsiteY0" fmla="*/ 376518 h 753035"/>
              <a:gd name="connsiteX1" fmla="*/ 179854 w 719417"/>
              <a:gd name="connsiteY1" fmla="*/ 0 h 753035"/>
              <a:gd name="connsiteX2" fmla="*/ 539563 w 719417"/>
              <a:gd name="connsiteY2" fmla="*/ 0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19417"/>
              <a:gd name="connsiteY0" fmla="*/ 376518 h 753035"/>
              <a:gd name="connsiteX1" fmla="*/ 179854 w 719417"/>
              <a:gd name="connsiteY1" fmla="*/ 0 h 753035"/>
              <a:gd name="connsiteX2" fmla="*/ 680757 w 719417"/>
              <a:gd name="connsiteY2" fmla="*/ 40341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753035 h 753035"/>
              <a:gd name="connsiteX6" fmla="*/ 0 w 793376"/>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571500 h 753035"/>
              <a:gd name="connsiteX6" fmla="*/ 0 w 793376"/>
              <a:gd name="connsiteY6" fmla="*/ 376518 h 753035"/>
              <a:gd name="connsiteX0" fmla="*/ 75641 w 613522"/>
              <a:gd name="connsiteY0" fmla="*/ 336177 h 753035"/>
              <a:gd name="connsiteX1" fmla="*/ 0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75641 w 613522"/>
              <a:gd name="connsiteY0" fmla="*/ 336177 h 753035"/>
              <a:gd name="connsiteX1" fmla="*/ 80682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26065 w 759757"/>
              <a:gd name="connsiteY5" fmla="*/ 571500 h 753035"/>
              <a:gd name="connsiteX6" fmla="*/ 0 w 759757"/>
              <a:gd name="connsiteY6" fmla="*/ 349624 h 75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57" h="753035">
                <a:moveTo>
                  <a:pt x="0" y="349624"/>
                </a:moveTo>
                <a:cubicBezTo>
                  <a:pt x="223556" y="29136"/>
                  <a:pt x="164725" y="132230"/>
                  <a:pt x="226917" y="0"/>
                </a:cubicBezTo>
                <a:cubicBezTo>
                  <a:pt x="366991" y="13447"/>
                  <a:pt x="392764" y="13447"/>
                  <a:pt x="647138" y="40341"/>
                </a:cubicBezTo>
                <a:cubicBezTo>
                  <a:pt x="718295" y="327211"/>
                  <a:pt x="722217" y="372036"/>
                  <a:pt x="759757" y="537883"/>
                </a:cubicBezTo>
                <a:cubicBezTo>
                  <a:pt x="594470" y="697006"/>
                  <a:pt x="725019" y="580465"/>
                  <a:pt x="505944" y="753035"/>
                </a:cubicBezTo>
                <a:cubicBezTo>
                  <a:pt x="204505" y="605117"/>
                  <a:pt x="501462" y="746312"/>
                  <a:pt x="126065" y="571500"/>
                </a:cubicBezTo>
                <a:cubicBezTo>
                  <a:pt x="3361" y="349624"/>
                  <a:pt x="129428" y="564777"/>
                  <a:pt x="0" y="349624"/>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937048" y="4826435"/>
            <a:ext cx="649752" cy="181772"/>
          </a:xfrm>
          <a:prstGeom prst="rightArrow">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5"/>
          <p:cNvSpPr/>
          <p:nvPr/>
        </p:nvSpPr>
        <p:spPr>
          <a:xfrm rot="19506172">
            <a:off x="6738451" y="4452540"/>
            <a:ext cx="802203" cy="916575"/>
          </a:xfrm>
          <a:custGeom>
            <a:avLst/>
            <a:gdLst>
              <a:gd name="connsiteX0" fmla="*/ 0 w 719417"/>
              <a:gd name="connsiteY0" fmla="*/ 376518 h 753035"/>
              <a:gd name="connsiteX1" fmla="*/ 179854 w 719417"/>
              <a:gd name="connsiteY1" fmla="*/ 0 h 753035"/>
              <a:gd name="connsiteX2" fmla="*/ 539563 w 719417"/>
              <a:gd name="connsiteY2" fmla="*/ 0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19417"/>
              <a:gd name="connsiteY0" fmla="*/ 376518 h 753035"/>
              <a:gd name="connsiteX1" fmla="*/ 179854 w 719417"/>
              <a:gd name="connsiteY1" fmla="*/ 0 h 753035"/>
              <a:gd name="connsiteX2" fmla="*/ 680757 w 719417"/>
              <a:gd name="connsiteY2" fmla="*/ 40341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753035 h 753035"/>
              <a:gd name="connsiteX6" fmla="*/ 0 w 793376"/>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571500 h 753035"/>
              <a:gd name="connsiteX6" fmla="*/ 0 w 793376"/>
              <a:gd name="connsiteY6" fmla="*/ 376518 h 753035"/>
              <a:gd name="connsiteX0" fmla="*/ 75641 w 613522"/>
              <a:gd name="connsiteY0" fmla="*/ 336177 h 753035"/>
              <a:gd name="connsiteX1" fmla="*/ 0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75641 w 613522"/>
              <a:gd name="connsiteY0" fmla="*/ 336177 h 753035"/>
              <a:gd name="connsiteX1" fmla="*/ 80682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26065 w 759757"/>
              <a:gd name="connsiteY5" fmla="*/ 571500 h 753035"/>
              <a:gd name="connsiteX6" fmla="*/ 0 w 759757"/>
              <a:gd name="connsiteY6" fmla="*/ 349624 h 75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57" h="753035">
                <a:moveTo>
                  <a:pt x="0" y="349624"/>
                </a:moveTo>
                <a:cubicBezTo>
                  <a:pt x="223556" y="29136"/>
                  <a:pt x="164725" y="132230"/>
                  <a:pt x="226917" y="0"/>
                </a:cubicBezTo>
                <a:cubicBezTo>
                  <a:pt x="366991" y="13447"/>
                  <a:pt x="392764" y="13447"/>
                  <a:pt x="647138" y="40341"/>
                </a:cubicBezTo>
                <a:cubicBezTo>
                  <a:pt x="718295" y="327211"/>
                  <a:pt x="722217" y="372036"/>
                  <a:pt x="759757" y="537883"/>
                </a:cubicBezTo>
                <a:cubicBezTo>
                  <a:pt x="594470" y="697006"/>
                  <a:pt x="725019" y="580465"/>
                  <a:pt x="505944" y="753035"/>
                </a:cubicBezTo>
                <a:cubicBezTo>
                  <a:pt x="204505" y="605117"/>
                  <a:pt x="501462" y="746312"/>
                  <a:pt x="126065" y="571500"/>
                </a:cubicBezTo>
                <a:cubicBezTo>
                  <a:pt x="3361" y="349624"/>
                  <a:pt x="129428" y="564777"/>
                  <a:pt x="0" y="349624"/>
                </a:cubicBezTo>
                <a:close/>
              </a:path>
            </a:pathLst>
          </a:cu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5"/>
          <p:cNvSpPr/>
          <p:nvPr/>
        </p:nvSpPr>
        <p:spPr>
          <a:xfrm rot="19912078">
            <a:off x="8526157" y="4467678"/>
            <a:ext cx="1136249" cy="842419"/>
          </a:xfrm>
          <a:custGeom>
            <a:avLst/>
            <a:gdLst>
              <a:gd name="connsiteX0" fmla="*/ 0 w 719417"/>
              <a:gd name="connsiteY0" fmla="*/ 376518 h 753035"/>
              <a:gd name="connsiteX1" fmla="*/ 179854 w 719417"/>
              <a:gd name="connsiteY1" fmla="*/ 0 h 753035"/>
              <a:gd name="connsiteX2" fmla="*/ 539563 w 719417"/>
              <a:gd name="connsiteY2" fmla="*/ 0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19417"/>
              <a:gd name="connsiteY0" fmla="*/ 376518 h 753035"/>
              <a:gd name="connsiteX1" fmla="*/ 179854 w 719417"/>
              <a:gd name="connsiteY1" fmla="*/ 0 h 753035"/>
              <a:gd name="connsiteX2" fmla="*/ 680757 w 719417"/>
              <a:gd name="connsiteY2" fmla="*/ 40341 h 753035"/>
              <a:gd name="connsiteX3" fmla="*/ 719417 w 719417"/>
              <a:gd name="connsiteY3" fmla="*/ 376518 h 753035"/>
              <a:gd name="connsiteX4" fmla="*/ 539563 w 719417"/>
              <a:gd name="connsiteY4" fmla="*/ 753035 h 753035"/>
              <a:gd name="connsiteX5" fmla="*/ 179854 w 719417"/>
              <a:gd name="connsiteY5" fmla="*/ 753035 h 753035"/>
              <a:gd name="connsiteX6" fmla="*/ 0 w 719417"/>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753035 h 753035"/>
              <a:gd name="connsiteX6" fmla="*/ 0 w 793376"/>
              <a:gd name="connsiteY6" fmla="*/ 376518 h 753035"/>
              <a:gd name="connsiteX0" fmla="*/ 0 w 793376"/>
              <a:gd name="connsiteY0" fmla="*/ 376518 h 753035"/>
              <a:gd name="connsiteX1" fmla="*/ 179854 w 793376"/>
              <a:gd name="connsiteY1" fmla="*/ 0 h 753035"/>
              <a:gd name="connsiteX2" fmla="*/ 680757 w 793376"/>
              <a:gd name="connsiteY2" fmla="*/ 40341 h 753035"/>
              <a:gd name="connsiteX3" fmla="*/ 793376 w 793376"/>
              <a:gd name="connsiteY3" fmla="*/ 537883 h 753035"/>
              <a:gd name="connsiteX4" fmla="*/ 539563 w 793376"/>
              <a:gd name="connsiteY4" fmla="*/ 753035 h 753035"/>
              <a:gd name="connsiteX5" fmla="*/ 179854 w 793376"/>
              <a:gd name="connsiteY5" fmla="*/ 571500 h 753035"/>
              <a:gd name="connsiteX6" fmla="*/ 0 w 793376"/>
              <a:gd name="connsiteY6" fmla="*/ 376518 h 753035"/>
              <a:gd name="connsiteX0" fmla="*/ 75641 w 613522"/>
              <a:gd name="connsiteY0" fmla="*/ 336177 h 753035"/>
              <a:gd name="connsiteX1" fmla="*/ 0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75641 w 613522"/>
              <a:gd name="connsiteY0" fmla="*/ 336177 h 753035"/>
              <a:gd name="connsiteX1" fmla="*/ 80682 w 613522"/>
              <a:gd name="connsiteY1" fmla="*/ 0 h 753035"/>
              <a:gd name="connsiteX2" fmla="*/ 500903 w 613522"/>
              <a:gd name="connsiteY2" fmla="*/ 40341 h 753035"/>
              <a:gd name="connsiteX3" fmla="*/ 613522 w 613522"/>
              <a:gd name="connsiteY3" fmla="*/ 537883 h 753035"/>
              <a:gd name="connsiteX4" fmla="*/ 359709 w 613522"/>
              <a:gd name="connsiteY4" fmla="*/ 753035 h 753035"/>
              <a:gd name="connsiteX5" fmla="*/ 0 w 613522"/>
              <a:gd name="connsiteY5" fmla="*/ 571500 h 753035"/>
              <a:gd name="connsiteX6" fmla="*/ 75641 w 613522"/>
              <a:gd name="connsiteY6" fmla="*/ 336177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46235 w 759757"/>
              <a:gd name="connsiteY5" fmla="*/ 571500 h 753035"/>
              <a:gd name="connsiteX6" fmla="*/ 0 w 759757"/>
              <a:gd name="connsiteY6" fmla="*/ 349624 h 753035"/>
              <a:gd name="connsiteX0" fmla="*/ 0 w 759757"/>
              <a:gd name="connsiteY0" fmla="*/ 349624 h 753035"/>
              <a:gd name="connsiteX1" fmla="*/ 226917 w 759757"/>
              <a:gd name="connsiteY1" fmla="*/ 0 h 753035"/>
              <a:gd name="connsiteX2" fmla="*/ 647138 w 759757"/>
              <a:gd name="connsiteY2" fmla="*/ 40341 h 753035"/>
              <a:gd name="connsiteX3" fmla="*/ 759757 w 759757"/>
              <a:gd name="connsiteY3" fmla="*/ 537883 h 753035"/>
              <a:gd name="connsiteX4" fmla="*/ 505944 w 759757"/>
              <a:gd name="connsiteY4" fmla="*/ 753035 h 753035"/>
              <a:gd name="connsiteX5" fmla="*/ 126065 w 759757"/>
              <a:gd name="connsiteY5" fmla="*/ 571500 h 753035"/>
              <a:gd name="connsiteX6" fmla="*/ 0 w 759757"/>
              <a:gd name="connsiteY6" fmla="*/ 349624 h 75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57" h="753035">
                <a:moveTo>
                  <a:pt x="0" y="349624"/>
                </a:moveTo>
                <a:cubicBezTo>
                  <a:pt x="223556" y="29136"/>
                  <a:pt x="164725" y="132230"/>
                  <a:pt x="226917" y="0"/>
                </a:cubicBezTo>
                <a:cubicBezTo>
                  <a:pt x="366991" y="13447"/>
                  <a:pt x="392764" y="13447"/>
                  <a:pt x="647138" y="40341"/>
                </a:cubicBezTo>
                <a:cubicBezTo>
                  <a:pt x="718295" y="327211"/>
                  <a:pt x="722217" y="372036"/>
                  <a:pt x="759757" y="537883"/>
                </a:cubicBezTo>
                <a:cubicBezTo>
                  <a:pt x="594470" y="697006"/>
                  <a:pt x="725019" y="580465"/>
                  <a:pt x="505944" y="753035"/>
                </a:cubicBezTo>
                <a:cubicBezTo>
                  <a:pt x="204505" y="605117"/>
                  <a:pt x="501462" y="746312"/>
                  <a:pt x="126065" y="571500"/>
                </a:cubicBezTo>
                <a:cubicBezTo>
                  <a:pt x="3361" y="349624"/>
                  <a:pt x="129428" y="564777"/>
                  <a:pt x="0" y="349624"/>
                </a:cubicBezTo>
                <a:close/>
              </a:path>
            </a:pathLst>
          </a:cu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94003" y="4791246"/>
            <a:ext cx="83739" cy="67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ight Arrow 14"/>
          <p:cNvSpPr/>
          <p:nvPr/>
        </p:nvSpPr>
        <p:spPr>
          <a:xfrm>
            <a:off x="5968043" y="3181240"/>
            <a:ext cx="583479" cy="18177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702902" y="3181240"/>
            <a:ext cx="708860" cy="18177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14" idx="0"/>
            <a:endCxn id="15" idx="1"/>
          </p:cNvCxnSpPr>
          <p:nvPr/>
        </p:nvCxnSpPr>
        <p:spPr>
          <a:xfrm rot="5400000" flipH="1" flipV="1">
            <a:off x="4892397" y="3715601"/>
            <a:ext cx="1519120" cy="632170"/>
          </a:xfrm>
          <a:prstGeom prst="bent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17" idx="1"/>
          </p:cNvCxnSpPr>
          <p:nvPr/>
        </p:nvCxnSpPr>
        <p:spPr>
          <a:xfrm>
            <a:off x="6551522" y="3272126"/>
            <a:ext cx="1151381"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358372" y="5085537"/>
            <a:ext cx="83739" cy="67352"/>
          </a:xfrm>
          <a:prstGeom prst="ellipse">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Arrow Connector 21"/>
          <p:cNvCxnSpPr>
            <a:stCxn id="21" idx="0"/>
          </p:cNvCxnSpPr>
          <p:nvPr/>
        </p:nvCxnSpPr>
        <p:spPr>
          <a:xfrm flipV="1">
            <a:off x="7400242" y="3272127"/>
            <a:ext cx="1685" cy="1813411"/>
          </a:xfrm>
          <a:prstGeom prst="straightConnector1">
            <a:avLst/>
          </a:prstGeom>
          <a:ln w="19050">
            <a:solidFill>
              <a:schemeClr val="tx1">
                <a:alpha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9071654" y="3087460"/>
                <a:ext cx="122632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panose="02040503050406030204" pitchFamily="18" charset="0"/>
                                </a:rPr>
                                <m:t>𝑡𝑟𝑢𝑒</m:t>
                              </m:r>
                            </m:sub>
                          </m:sSub>
                        </m:e>
                      </m:d>
                      <m:r>
                        <a:rPr lang="en-US">
                          <a:latin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9071654" y="3087460"/>
                <a:ext cx="1226321" cy="369332"/>
              </a:xfrm>
              <a:prstGeom prst="rect">
                <a:avLst/>
              </a:prstGeom>
              <a:blipFill>
                <a:blip r:embed="rId3"/>
                <a:stretch>
                  <a:fillRect r="-4478" b="-6557"/>
                </a:stretch>
              </a:blipFill>
            </p:spPr>
            <p:txBody>
              <a:bodyPr/>
              <a:lstStyle/>
              <a:p>
                <a:r>
                  <a:rPr lang="en-US">
                    <a:noFill/>
                  </a:rPr>
                  <a:t> </a:t>
                </a:r>
              </a:p>
            </p:txBody>
          </p:sp>
        </mc:Fallback>
      </mc:AlternateContent>
      <p:sp>
        <p:nvSpPr>
          <p:cNvPr id="24" name="Oval 23"/>
          <p:cNvSpPr/>
          <p:nvPr/>
        </p:nvSpPr>
        <p:spPr>
          <a:xfrm>
            <a:off x="8757839" y="5096697"/>
            <a:ext cx="83739" cy="67352"/>
          </a:xfrm>
          <a:prstGeom prst="ellipse">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p:cNvCxnSpPr>
            <a:stCxn id="24" idx="0"/>
          </p:cNvCxnSpPr>
          <p:nvPr/>
        </p:nvCxnSpPr>
        <p:spPr>
          <a:xfrm flipH="1" flipV="1">
            <a:off x="8774932" y="3272127"/>
            <a:ext cx="24777" cy="1824571"/>
          </a:xfrm>
          <a:prstGeom prst="straightConnector1">
            <a:avLst/>
          </a:prstGeom>
          <a:ln w="19050">
            <a:solidFill>
              <a:schemeClr val="tx1">
                <a:alpha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p:cNvCxnSpPr>
          <p:nvPr/>
        </p:nvCxnSpPr>
        <p:spPr>
          <a:xfrm>
            <a:off x="8411762" y="3272126"/>
            <a:ext cx="564192"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1991073" y="4546903"/>
                <a:ext cx="102080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0</m:t>
                          </m:r>
                        </m:sub>
                      </m:sSub>
                    </m:oMath>
                  </m:oMathPara>
                </a14:m>
                <a:endParaRPr lang="en-US" sz="1400" dirty="0"/>
              </a:p>
            </p:txBody>
          </p:sp>
        </mc:Choice>
        <mc:Fallback xmlns="">
          <p:sp>
            <p:nvSpPr>
              <p:cNvPr id="27" name="Rectangle 26"/>
              <p:cNvSpPr>
                <a:spLocks noRot="1" noChangeAspect="1" noMove="1" noResize="1" noEditPoints="1" noAdjustHandles="1" noChangeArrowheads="1" noChangeShapeType="1" noTextEdit="1"/>
              </p:cNvSpPr>
              <p:nvPr/>
            </p:nvSpPr>
            <p:spPr>
              <a:xfrm>
                <a:off x="1991073" y="4546903"/>
                <a:ext cx="1020808"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5043327" y="5280544"/>
                <a:ext cx="94720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5043327" y="5280544"/>
                <a:ext cx="94720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714330" y="5270831"/>
                <a:ext cx="98857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6714330" y="5270831"/>
                <a:ext cx="98857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8384523" y="5299105"/>
                <a:ext cx="124246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8384523" y="5299105"/>
                <a:ext cx="1242468" cy="369332"/>
              </a:xfrm>
              <a:prstGeom prst="rect">
                <a:avLst/>
              </a:prstGeom>
              <a:blipFill>
                <a:blip r:embed="rId7"/>
                <a:stretch>
                  <a:fillRect/>
                </a:stretch>
              </a:blipFill>
            </p:spPr>
            <p:txBody>
              <a:bodyPr/>
              <a:lstStyle/>
              <a:p>
                <a:r>
                  <a:rPr lang="en-US">
                    <a:noFill/>
                  </a:rPr>
                  <a:t> </a:t>
                </a:r>
              </a:p>
            </p:txBody>
          </p:sp>
        </mc:Fallback>
      </mc:AlternateContent>
      <p:cxnSp>
        <p:nvCxnSpPr>
          <p:cNvPr id="32" name="Straight Arrow Connector 31"/>
          <p:cNvCxnSpPr/>
          <p:nvPr/>
        </p:nvCxnSpPr>
        <p:spPr>
          <a:xfrm flipH="1" flipV="1">
            <a:off x="4445185" y="2707419"/>
            <a:ext cx="258851" cy="647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828801" y="2004616"/>
                <a:ext cx="4584650" cy="646331"/>
              </a:xfrm>
              <a:prstGeom prst="rect">
                <a:avLst/>
              </a:prstGeom>
              <a:noFill/>
            </p:spPr>
            <p:txBody>
              <a:bodyPr wrap="square" rtlCol="0">
                <a:spAutoFit/>
              </a:bodyPr>
              <a:lstStyle/>
              <a:p>
                <a:r>
                  <a:rPr lang="en-US" dirty="0">
                    <a:latin typeface="DINPro-Bold" pitchFamily="34" charset="0"/>
                  </a:rPr>
                  <a:t>Key challenge: </a:t>
                </a:r>
                <a:r>
                  <a:rPr lang="en-US" dirty="0">
                    <a:latin typeface="DINPro" panose="020B0504020101020102" pitchFamily="34" charset="0"/>
                  </a:rPr>
                  <a:t>Find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a:latin typeface="DINPro" panose="020B0504020101020102" pitchFamily="34" charset="0"/>
                  </a:rPr>
                  <a:t> such that </a:t>
                </a:r>
              </a:p>
              <a:p>
                <a:r>
                  <a:rPr lang="en-US" dirty="0">
                    <a:latin typeface="DINPro" panose="020B0504020101020102" pitchFamily="34" charset="0"/>
                  </a:rPr>
                  <a:t>loss </a:t>
                </a:r>
                <a14:m>
                  <m:oMath xmlns:m="http://schemas.openxmlformats.org/officeDocument/2006/math">
                    <m:r>
                      <a:rPr lang="en-US" i="1">
                        <a:latin typeface="Cambria Math"/>
                      </a:rPr>
                      <m:t>𝐿</m:t>
                    </m:r>
                  </m:oMath>
                </a14:m>
                <a:r>
                  <a:rPr lang="en-US" dirty="0">
                    <a:latin typeface="DINPro" panose="020B0504020101020102" pitchFamily="34" charset="0"/>
                  </a:rPr>
                  <a:t> in the final layer is maximized</a:t>
                </a:r>
              </a:p>
            </p:txBody>
          </p:sp>
        </mc:Choice>
        <mc:Fallback xmlns="">
          <p:sp>
            <p:nvSpPr>
              <p:cNvPr id="33" name="TextBox 32"/>
              <p:cNvSpPr txBox="1">
                <a:spLocks noRot="1" noChangeAspect="1" noMove="1" noResize="1" noEditPoints="1" noAdjustHandles="1" noChangeArrowheads="1" noChangeShapeType="1" noTextEdit="1"/>
              </p:cNvSpPr>
              <p:nvPr/>
            </p:nvSpPr>
            <p:spPr>
              <a:xfrm>
                <a:off x="1828801" y="2004616"/>
                <a:ext cx="4584650" cy="646331"/>
              </a:xfrm>
              <a:prstGeom prst="rect">
                <a:avLst/>
              </a:prstGeom>
              <a:blipFill>
                <a:blip r:embed="rId8"/>
                <a:stretch>
                  <a:fillRect l="-1064"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274938" y="4883306"/>
                <a:ext cx="30379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8274938" y="4883306"/>
                <a:ext cx="303790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938551" y="2332958"/>
                <a:ext cx="3037909" cy="507318"/>
              </a:xfrm>
              <a:prstGeom prst="rect">
                <a:avLst/>
              </a:prstGeom>
              <a:noFill/>
            </p:spPr>
            <p:txBody>
              <a:bodyPr wrap="square" rtlCol="0">
                <a:spAutoFit/>
              </a:bodyPr>
              <a:lstStyle/>
              <a:p>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lim>
                        </m:limLow>
                      </m:fName>
                      <m:e>
                        <m:r>
                          <a:rPr lang="en-US" i="1">
                            <a:latin typeface="Cambria Math" panose="02040503050406030204" pitchFamily="18" charset="0"/>
                          </a:rPr>
                          <m:t>𝐿</m:t>
                        </m:r>
                        <m:r>
                          <a:rPr lang="en-US" i="1">
                            <a:latin typeface="Cambria Math" panose="02040503050406030204" pitchFamily="18" charset="0"/>
                          </a:rPr>
                          <m:t>(</m:t>
                        </m:r>
                      </m:e>
                    </m:func>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𝑡𝑟𝑢𝑒</m:t>
                        </m:r>
                      </m:sub>
                    </m:sSub>
                    <m:r>
                      <a:rPr lang="en-US" i="1">
                        <a:latin typeface="Cambria Math" panose="02040503050406030204" pitchFamily="18" charset="0"/>
                      </a:rPr>
                      <m:t>)</m:t>
                    </m:r>
                  </m:oMath>
                </a14:m>
                <a:r>
                  <a:rPr lang="en-US" dirty="0"/>
                  <a:t> </a:t>
                </a:r>
              </a:p>
            </p:txBody>
          </p:sp>
        </mc:Choice>
        <mc:Fallback xmlns="">
          <p:sp>
            <p:nvSpPr>
              <p:cNvPr id="35" name="TextBox 34"/>
              <p:cNvSpPr txBox="1">
                <a:spLocks noRot="1" noChangeAspect="1" noMove="1" noResize="1" noEditPoints="1" noAdjustHandles="1" noChangeArrowheads="1" noChangeShapeType="1" noTextEdit="1"/>
              </p:cNvSpPr>
              <p:nvPr/>
            </p:nvSpPr>
            <p:spPr>
              <a:xfrm>
                <a:off x="6938551" y="2332958"/>
                <a:ext cx="3037909" cy="507318"/>
              </a:xfrm>
              <a:prstGeom prst="rect">
                <a:avLst/>
              </a:prstGeom>
              <a:blipFill>
                <a:blip r:embed="rId10"/>
                <a:stretch>
                  <a:fillRect r="-2405"/>
                </a:stretch>
              </a:blipFill>
            </p:spPr>
            <p:txBody>
              <a:bodyPr/>
              <a:lstStyle/>
              <a:p>
                <a:r>
                  <a:rPr lang="en-US">
                    <a:noFill/>
                  </a:rPr>
                  <a:t> </a:t>
                </a:r>
              </a:p>
            </p:txBody>
          </p:sp>
        </mc:Fallback>
      </mc:AlternateContent>
      <p:sp>
        <p:nvSpPr>
          <p:cNvPr id="36" name="TextBox 35"/>
          <p:cNvSpPr txBox="1"/>
          <p:nvPr/>
        </p:nvSpPr>
        <p:spPr>
          <a:xfrm>
            <a:off x="6865568" y="2006050"/>
            <a:ext cx="4959987" cy="369332"/>
          </a:xfrm>
          <a:prstGeom prst="rect">
            <a:avLst/>
          </a:prstGeom>
          <a:noFill/>
        </p:spPr>
        <p:txBody>
          <a:bodyPr wrap="square" rtlCol="0">
            <a:spAutoFit/>
          </a:bodyPr>
          <a:lstStyle/>
          <a:p>
            <a:r>
              <a:rPr lang="en-US" dirty="0">
                <a:latin typeface="DINPro" panose="020B0504020101020102" pitchFamily="34" charset="0"/>
              </a:rPr>
              <a:t>Optimization problem to train the network:</a:t>
            </a:r>
          </a:p>
        </p:txBody>
      </p:sp>
      <p:sp>
        <p:nvSpPr>
          <p:cNvPr id="45" name="Right Arrow 44"/>
          <p:cNvSpPr/>
          <p:nvPr/>
        </p:nvSpPr>
        <p:spPr>
          <a:xfrm>
            <a:off x="7762010" y="4805002"/>
            <a:ext cx="649752" cy="181772"/>
          </a:xfrm>
          <a:prstGeom prst="rightArrow">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p:cNvSpPr/>
              <p:nvPr/>
            </p:nvSpPr>
            <p:spPr>
              <a:xfrm>
                <a:off x="5990527" y="4489020"/>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990527" y="4489020"/>
                <a:ext cx="47314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26252" y="4489266"/>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a:rPr>
                            <m:t>3</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7826252" y="4489266"/>
                <a:ext cx="47314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435756" y="4461284"/>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a:rPr>
                            <m:t>1</m:t>
                          </m:r>
                        </m:sub>
                      </m:sSub>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4435756" y="4461284"/>
                <a:ext cx="473142" cy="369332"/>
              </a:xfrm>
              <a:prstGeom prst="rect">
                <a:avLst/>
              </a:prstGeom>
              <a:blipFill>
                <a:blip r:embed="rId13"/>
                <a:stretch>
                  <a:fillRect/>
                </a:stretch>
              </a:blipFill>
            </p:spPr>
            <p:txBody>
              <a:bodyPr/>
              <a:lstStyle/>
              <a:p>
                <a:r>
                  <a:rPr lang="en-US">
                    <a:noFill/>
                  </a:rPr>
                  <a:t> </a:t>
                </a:r>
              </a:p>
            </p:txBody>
          </p:sp>
        </mc:Fallback>
      </mc:AlternateContent>
      <p:sp>
        <p:nvSpPr>
          <p:cNvPr id="38" name="Title 1"/>
          <p:cNvSpPr>
            <a:spLocks noGrp="1"/>
          </p:cNvSpPr>
          <p:nvPr>
            <p:ph type="title"/>
          </p:nvPr>
        </p:nvSpPr>
        <p:spPr>
          <a:xfrm>
            <a:off x="-27711" y="45467"/>
            <a:ext cx="10866947" cy="1143000"/>
          </a:xfrm>
        </p:spPr>
        <p:txBody>
          <a:bodyPr>
            <a:normAutofit/>
          </a:bodyPr>
          <a:lstStyle/>
          <a:p>
            <a:r>
              <a:rPr lang="en-US" dirty="0">
                <a:solidFill>
                  <a:srgbClr val="333333"/>
                </a:solidFill>
              </a:rPr>
              <a:t>COLT training</a:t>
            </a:r>
            <a:endParaRPr lang="en-US" dirty="0"/>
          </a:p>
        </p:txBody>
      </p:sp>
      <p:sp>
        <p:nvSpPr>
          <p:cNvPr id="7" name="Slide Number Placeholder 6">
            <a:extLst>
              <a:ext uri="{FF2B5EF4-FFF2-40B4-BE49-F238E27FC236}">
                <a16:creationId xmlns:a16="http://schemas.microsoft.com/office/drawing/2014/main" id="{39406260-7B6F-4620-BD85-3ED9AA7EF8A6}"/>
              </a:ext>
            </a:extLst>
          </p:cNvPr>
          <p:cNvSpPr>
            <a:spLocks noGrp="1"/>
          </p:cNvSpPr>
          <p:nvPr>
            <p:ph type="sldNum" sz="quarter" idx="12"/>
          </p:nvPr>
        </p:nvSpPr>
        <p:spPr/>
        <p:txBody>
          <a:bodyPr/>
          <a:lstStyle/>
          <a:p>
            <a:fld id="{B7FA3308-637C-934F-BF90-F671B30DAEBF}" type="slidenum">
              <a:rPr lang="en-US" smtClean="0"/>
              <a:t>33</a:t>
            </a:fld>
            <a:endParaRPr lang="en-US"/>
          </a:p>
        </p:txBody>
      </p:sp>
      <p:sp>
        <p:nvSpPr>
          <p:cNvPr id="39" name="Rectangle 38">
            <a:extLst>
              <a:ext uri="{FF2B5EF4-FFF2-40B4-BE49-F238E27FC236}">
                <a16:creationId xmlns:a16="http://schemas.microsoft.com/office/drawing/2014/main" id="{F5915E49-3339-4C1D-8AEA-F037F1EC2BDD}"/>
              </a:ext>
            </a:extLst>
          </p:cNvPr>
          <p:cNvSpPr/>
          <p:nvPr/>
        </p:nvSpPr>
        <p:spPr>
          <a:xfrm>
            <a:off x="0" y="1338077"/>
            <a:ext cx="12192000" cy="4726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solidFill>
                  <a:schemeClr val="tx1"/>
                </a:solidFill>
              </a:rPr>
              <a:t>Key idea: </a:t>
            </a:r>
            <a:r>
              <a:rPr lang="en-US" dirty="0">
                <a:solidFill>
                  <a:schemeClr val="tx1"/>
                </a:solidFill>
              </a:rPr>
              <a:t>combine adversarial and provable defense </a:t>
            </a:r>
            <a:endParaRPr lang="en-US" b="1" dirty="0">
              <a:solidFill>
                <a:schemeClr val="tx1"/>
              </a:solidFill>
            </a:endParaRPr>
          </a:p>
        </p:txBody>
      </p:sp>
      <p:sp>
        <p:nvSpPr>
          <p:cNvPr id="40" name="Rectangle 39">
            <a:extLst>
              <a:ext uri="{FF2B5EF4-FFF2-40B4-BE49-F238E27FC236}">
                <a16:creationId xmlns:a16="http://schemas.microsoft.com/office/drawing/2014/main" id="{B3C29FEE-9FA8-4E82-B16E-5D82F5F63F6D}"/>
              </a:ext>
            </a:extLst>
          </p:cNvPr>
          <p:cNvSpPr/>
          <p:nvPr/>
        </p:nvSpPr>
        <p:spPr>
          <a:xfrm>
            <a:off x="0" y="5845492"/>
            <a:ext cx="12192000" cy="4726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The approach can be instantiated with any convex shape, in the paper the authors use Zonotopes</a:t>
            </a:r>
          </a:p>
        </p:txBody>
      </p:sp>
    </p:spTree>
    <p:extLst>
      <p:ext uri="{BB962C8B-B14F-4D97-AF65-F5344CB8AC3E}">
        <p14:creationId xmlns:p14="http://schemas.microsoft.com/office/powerpoint/2010/main" val="22528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4161-82D3-4922-998E-4B89503D050B}"/>
              </a:ext>
            </a:extLst>
          </p:cNvPr>
          <p:cNvSpPr>
            <a:spLocks noGrp="1"/>
          </p:cNvSpPr>
          <p:nvPr>
            <p:ph type="title"/>
          </p:nvPr>
        </p:nvSpPr>
        <p:spPr>
          <a:xfrm>
            <a:off x="0" y="-15019"/>
            <a:ext cx="10515600" cy="1325563"/>
          </a:xfrm>
        </p:spPr>
        <p:txBody>
          <a:bodyPr/>
          <a:lstStyle/>
          <a:p>
            <a:r>
              <a:rPr lang="en-US" dirty="0"/>
              <a:t>How to project onto a Zonotope?</a:t>
            </a:r>
          </a:p>
        </p:txBody>
      </p:sp>
      <p:sp>
        <p:nvSpPr>
          <p:cNvPr id="4" name="Slide Number Placeholder 3">
            <a:extLst>
              <a:ext uri="{FF2B5EF4-FFF2-40B4-BE49-F238E27FC236}">
                <a16:creationId xmlns:a16="http://schemas.microsoft.com/office/drawing/2014/main" id="{169CBCFC-F725-471C-A06A-2D40E7CB5C19}"/>
              </a:ext>
            </a:extLst>
          </p:cNvPr>
          <p:cNvSpPr>
            <a:spLocks noGrp="1"/>
          </p:cNvSpPr>
          <p:nvPr>
            <p:ph type="sldNum" sz="quarter" idx="12"/>
          </p:nvPr>
        </p:nvSpPr>
        <p:spPr/>
        <p:txBody>
          <a:bodyPr/>
          <a:lstStyle/>
          <a:p>
            <a:fld id="{B7FA3308-637C-934F-BF90-F671B30DAEBF}" type="slidenum">
              <a:rPr lang="en-US" smtClean="0"/>
              <a:t>34</a:t>
            </a:fld>
            <a:endParaRPr lang="en-US"/>
          </a:p>
        </p:txBody>
      </p:sp>
      <p:pic>
        <p:nvPicPr>
          <p:cNvPr id="6" name="Picture 5">
            <a:extLst>
              <a:ext uri="{FF2B5EF4-FFF2-40B4-BE49-F238E27FC236}">
                <a16:creationId xmlns:a16="http://schemas.microsoft.com/office/drawing/2014/main" id="{B659C68F-6EEC-4261-8FA0-1AFDB1838B56}"/>
              </a:ext>
            </a:extLst>
          </p:cNvPr>
          <p:cNvPicPr>
            <a:picLocks noChangeAspect="1"/>
          </p:cNvPicPr>
          <p:nvPr/>
        </p:nvPicPr>
        <p:blipFill rotWithShape="1">
          <a:blip r:embed="rId2"/>
          <a:srcRect l="30875"/>
          <a:stretch/>
        </p:blipFill>
        <p:spPr>
          <a:xfrm>
            <a:off x="3585680" y="2011739"/>
            <a:ext cx="4079697" cy="2423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4589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0" y="23643"/>
            <a:ext cx="9403080" cy="621543"/>
          </a:xfrm>
        </p:spPr>
        <p:txBody>
          <a:bodyPr>
            <a:normAutofit/>
          </a:bodyPr>
          <a:lstStyle/>
          <a:p>
            <a:r>
              <a:rPr lang="en-US" sz="3500" dirty="0"/>
              <a:t>Maximizing loss inside of </a:t>
            </a:r>
            <a:r>
              <a:rPr lang="en-US" sz="3500" dirty="0" err="1"/>
              <a:t>zonotope</a:t>
            </a:r>
            <a:r>
              <a:rPr lang="en-US" sz="3500" dirty="0"/>
              <a:t> relaxation</a:t>
            </a:r>
          </a:p>
        </p:txBody>
      </p:sp>
      <p:pic>
        <p:nvPicPr>
          <p:cNvPr id="11" name="Picture 10"/>
          <p:cNvPicPr>
            <a:picLocks noChangeAspect="1"/>
          </p:cNvPicPr>
          <p:nvPr/>
        </p:nvPicPr>
        <p:blipFill>
          <a:blip r:embed="rId2"/>
          <a:stretch>
            <a:fillRect/>
          </a:stretch>
        </p:blipFill>
        <p:spPr>
          <a:xfrm>
            <a:off x="2975811" y="994195"/>
            <a:ext cx="5901920" cy="2423555"/>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7008077" y="4262969"/>
                <a:ext cx="1914291" cy="5033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500" i="1">
                              <a:latin typeface="Cambria Math" panose="02040503050406030204" pitchFamily="18" charset="0"/>
                            </a:rPr>
                          </m:ctrlPr>
                        </m:funcPr>
                        <m:fName>
                          <m:limLow>
                            <m:limLowPr>
                              <m:ctrlPr>
                                <a:rPr lang="en-US" sz="2500" i="1">
                                  <a:latin typeface="Cambria Math" panose="02040503050406030204" pitchFamily="18" charset="0"/>
                                </a:rPr>
                              </m:ctrlPr>
                            </m:limLowPr>
                            <m:e>
                              <m:r>
                                <m:rPr>
                                  <m:sty m:val="p"/>
                                </m:rPr>
                                <a:rPr lang="en-US" sz="2500">
                                  <a:latin typeface="Cambria Math" panose="02040503050406030204" pitchFamily="18" charset="0"/>
                                </a:rPr>
                                <m:t>max</m:t>
                              </m:r>
                            </m:e>
                            <m:lim>
                              <m:r>
                                <a:rPr lang="en-US" sz="2500" i="1">
                                  <a:latin typeface="Cambria Math" panose="02040503050406030204" pitchFamily="18" charset="0"/>
                                </a:rPr>
                                <m:t>𝑥</m:t>
                              </m:r>
                              <m:r>
                                <a:rPr lang="en-US" sz="2500" i="1">
                                  <a:latin typeface="Cambria Math" panose="02040503050406030204" pitchFamily="18" charset="0"/>
                                </a:rPr>
                                <m:t>∈</m:t>
                              </m:r>
                              <m:r>
                                <a:rPr lang="en-US" sz="2500" i="1">
                                  <a:latin typeface="Cambria Math" panose="02040503050406030204" pitchFamily="18" charset="0"/>
                                </a:rPr>
                                <m:t>𝑍</m:t>
                              </m:r>
                            </m:lim>
                          </m:limLow>
                        </m:fName>
                        <m:e>
                          <m:r>
                            <a:rPr lang="en-US" sz="2500" i="1">
                              <a:latin typeface="Cambria Math" panose="02040503050406030204" pitchFamily="18" charset="0"/>
                            </a:rPr>
                            <m:t>𝐿</m:t>
                          </m:r>
                          <m:d>
                            <m:dPr>
                              <m:ctrlPr>
                                <a:rPr lang="en-US" sz="2500" i="1">
                                  <a:latin typeface="Cambria Math" panose="02040503050406030204" pitchFamily="18" charset="0"/>
                                </a:rPr>
                              </m:ctrlPr>
                            </m:dPr>
                            <m:e>
                              <m:r>
                                <a:rPr lang="en-US" sz="2500" i="1">
                                  <a:latin typeface="Cambria Math" panose="02040503050406030204" pitchFamily="18" charset="0"/>
                                </a:rPr>
                                <m:t>𝑥</m:t>
                              </m:r>
                              <m:r>
                                <a:rPr lang="en-US" sz="2500" i="1">
                                  <a:latin typeface="Cambria Math" panose="02040503050406030204" pitchFamily="18" charset="0"/>
                                </a:rPr>
                                <m:t>, </m:t>
                              </m:r>
                              <m:sSub>
                                <m:sSubPr>
                                  <m:ctrlPr>
                                    <a:rPr lang="en-US" sz="2500" i="1">
                                      <a:latin typeface="Cambria Math" panose="02040503050406030204" pitchFamily="18" charset="0"/>
                                    </a:rPr>
                                  </m:ctrlPr>
                                </m:sSubPr>
                                <m:e>
                                  <m:r>
                                    <a:rPr lang="en-US" sz="2500" i="1">
                                      <a:latin typeface="Cambria Math" panose="02040503050406030204" pitchFamily="18" charset="0"/>
                                    </a:rPr>
                                    <m:t>𝑦</m:t>
                                  </m:r>
                                </m:e>
                                <m:sub>
                                  <m:r>
                                    <a:rPr lang="en-US" sz="2500" i="1">
                                      <a:latin typeface="Cambria Math" panose="02040503050406030204" pitchFamily="18" charset="0"/>
                                    </a:rPr>
                                    <m:t>𝑡𝑟𝑢𝑒</m:t>
                                  </m:r>
                                </m:sub>
                              </m:sSub>
                            </m:e>
                          </m:d>
                        </m:e>
                      </m:func>
                    </m:oMath>
                  </m:oMathPara>
                </a14:m>
                <a:endParaRPr lang="en-US" sz="25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008077" y="4262969"/>
                <a:ext cx="1914291" cy="503343"/>
              </a:xfrm>
              <a:prstGeom prst="rect">
                <a:avLst/>
              </a:prstGeom>
              <a:blipFill>
                <a:blip r:embed="rId3"/>
                <a:stretch>
                  <a:fillRect l="-4140" r="-5732" b="-12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49713" y="5233613"/>
                <a:ext cx="7268582" cy="934358"/>
              </a:xfrm>
              <a:prstGeom prst="rect">
                <a:avLst/>
              </a:prstGeom>
              <a:noFill/>
            </p:spPr>
            <p:txBody>
              <a:bodyPr wrap="square" lIns="0" tIns="0" rIns="0" bIns="0" rtlCol="0">
                <a:spAutoFit/>
              </a:bodyPr>
              <a:lstStyle/>
              <a:p>
                <a:r>
                  <a:rPr lang="en-US" sz="2000" dirty="0">
                    <a:latin typeface="DINPro" panose="020B0504020101020102" pitchFamily="34" charset="0"/>
                  </a:rPr>
                  <a:t>Zonotope relaxation (reminder):</a:t>
                </a:r>
                <a14:m>
                  <m:oMath xmlns:m="http://schemas.openxmlformats.org/officeDocument/2006/math">
                    <m:r>
                      <a:rPr lang="en-US" sz="2000">
                        <a:latin typeface="Cambria Math"/>
                      </a:rPr>
                      <m:t>   </m:t>
                    </m:r>
                    <m:r>
                      <a:rPr lang="en-US" sz="2000" i="1">
                        <a:latin typeface="Cambria Math" panose="02040503050406030204" pitchFamily="18" charset="0"/>
                      </a:rPr>
                      <m:t>𝑍</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 ∙</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0, 1</m:t>
                            </m:r>
                          </m:e>
                        </m:d>
                      </m:e>
                      <m:sup>
                        <m:r>
                          <a:rPr lang="en-US" sz="2000" i="1">
                            <a:latin typeface="Cambria Math" panose="02040503050406030204" pitchFamily="18" charset="0"/>
                          </a:rPr>
                          <m:t>𝑘</m:t>
                        </m:r>
                      </m:sup>
                    </m:sSup>
                  </m:oMath>
                </a14:m>
                <a:br>
                  <a:rPr lang="en-US" sz="2000" dirty="0">
                    <a:latin typeface="DINPro" panose="020B0504020101020102" pitchFamily="34" charset="0"/>
                  </a:rPr>
                </a:br>
                <a:br>
                  <a:rPr lang="en-US" sz="2000" dirty="0">
                    <a:latin typeface="DINPro" panose="020B0504020101020102" pitchFamily="34" charset="0"/>
                  </a:rPr>
                </a:br>
                <a:r>
                  <a:rPr lang="en-US" sz="2000" dirty="0">
                    <a:latin typeface="DINPro" panose="020B0504020101020102" pitchFamily="34" charset="0"/>
                  </a:rPr>
                  <a:t>Each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𝑍</m:t>
                    </m:r>
                  </m:oMath>
                </a14:m>
                <a:r>
                  <a:rPr lang="en-US" sz="2000" dirty="0">
                    <a:latin typeface="DINPro" panose="020B0504020101020102" pitchFamily="34" charset="0"/>
                  </a:rPr>
                  <a:t> has a corresponding   </a:t>
                </a:r>
                <a14:m>
                  <m:oMath xmlns:m="http://schemas.openxmlformats.org/officeDocument/2006/math">
                    <m:r>
                      <a:rPr lang="en-US" sz="2000" i="1">
                        <a:latin typeface="Cambria Math" panose="02040503050406030204" pitchFamily="18" charset="0"/>
                      </a:rPr>
                      <m:t>𝑒</m:t>
                    </m:r>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0, 1</m:t>
                            </m:r>
                          </m:e>
                        </m:d>
                      </m:e>
                      <m:sup>
                        <m:r>
                          <a:rPr lang="en-US" sz="2000" i="1">
                            <a:latin typeface="Cambria Math" panose="02040503050406030204" pitchFamily="18" charset="0"/>
                          </a:rPr>
                          <m:t>𝑘</m:t>
                        </m:r>
                      </m:sup>
                    </m:sSup>
                  </m:oMath>
                </a14:m>
                <a:r>
                  <a:rPr lang="en-US" sz="2000" dirty="0">
                    <a:latin typeface="DINPro" panose="020B0504020101020102" pitchFamily="34" charset="0"/>
                  </a:rPr>
                  <a:t>  such that </a:t>
                </a:r>
                <a14:m>
                  <m:oMath xmlns:m="http://schemas.openxmlformats.org/officeDocument/2006/math">
                    <m:r>
                      <a:rPr lang="en-US" sz="2000">
                        <a:latin typeface="Cambria Math"/>
                      </a:rPr>
                      <m:t>  </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𝐴𝑒</m:t>
                    </m:r>
                  </m:oMath>
                </a14:m>
                <a:endParaRPr lang="en-US" sz="2000" dirty="0">
                  <a:latin typeface="DINPro" panose="020B0504020101020102"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49713" y="5233613"/>
                <a:ext cx="7268582" cy="934358"/>
              </a:xfrm>
              <a:prstGeom prst="rect">
                <a:avLst/>
              </a:prstGeom>
              <a:blipFill>
                <a:blip r:embed="rId4"/>
                <a:stretch>
                  <a:fillRect l="-2097" t="-784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639921" y="4193672"/>
                <a:ext cx="2531001" cy="6681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500" i="1">
                              <a:latin typeface="Cambria Math" panose="02040503050406030204" pitchFamily="18" charset="0"/>
                            </a:rPr>
                          </m:ctrlPr>
                        </m:funcPr>
                        <m:fName>
                          <m:limLow>
                            <m:limLowPr>
                              <m:ctrlPr>
                                <a:rPr lang="en-US" sz="2500" i="1">
                                  <a:latin typeface="Cambria Math" panose="02040503050406030204" pitchFamily="18" charset="0"/>
                                </a:rPr>
                              </m:ctrlPr>
                            </m:limLowPr>
                            <m:e>
                              <m:r>
                                <m:rPr>
                                  <m:sty m:val="p"/>
                                </m:rPr>
                                <a:rPr lang="en-US" sz="2500">
                                  <a:latin typeface="Cambria Math" panose="02040503050406030204" pitchFamily="18" charset="0"/>
                                </a:rPr>
                                <m:t>max</m:t>
                              </m:r>
                            </m:e>
                            <m:lim>
                              <m:r>
                                <a:rPr lang="en-US" sz="2500" i="1">
                                  <a:latin typeface="Cambria Math" panose="02040503050406030204" pitchFamily="18" charset="0"/>
                                </a:rPr>
                                <m:t>𝑒</m:t>
                              </m:r>
                              <m:r>
                                <a:rPr lang="en-US" sz="2500" i="1">
                                  <a:latin typeface="Cambria Math" panose="02040503050406030204" pitchFamily="18" charset="0"/>
                                </a:rPr>
                                <m:t>∈</m:t>
                              </m:r>
                              <m:sSup>
                                <m:sSupPr>
                                  <m:ctrlPr>
                                    <a:rPr lang="en-US" sz="2500" i="1">
                                      <a:latin typeface="Cambria Math" panose="02040503050406030204" pitchFamily="18" charset="0"/>
                                    </a:rPr>
                                  </m:ctrlPr>
                                </m:sSupPr>
                                <m:e>
                                  <m:d>
                                    <m:dPr>
                                      <m:begChr m:val="["/>
                                      <m:endChr m:val="]"/>
                                      <m:ctrlPr>
                                        <a:rPr lang="en-US" sz="2500" i="1">
                                          <a:latin typeface="Cambria Math" panose="02040503050406030204" pitchFamily="18" charset="0"/>
                                        </a:rPr>
                                      </m:ctrlPr>
                                    </m:dPr>
                                    <m:e>
                                      <m:r>
                                        <a:rPr lang="en-US" sz="2500" i="1">
                                          <a:latin typeface="Cambria Math" panose="02040503050406030204" pitchFamily="18" charset="0"/>
                                        </a:rPr>
                                        <m:t>0, 1</m:t>
                                      </m:r>
                                    </m:e>
                                  </m:d>
                                </m:e>
                                <m:sup>
                                  <m:r>
                                    <a:rPr lang="en-US" sz="2500" i="1">
                                      <a:latin typeface="Cambria Math" panose="02040503050406030204" pitchFamily="18" charset="0"/>
                                    </a:rPr>
                                    <m:t>𝑘</m:t>
                                  </m:r>
                                </m:sup>
                              </m:sSup>
                            </m:lim>
                          </m:limLow>
                        </m:fName>
                        <m:e>
                          <m:r>
                            <a:rPr lang="en-US" sz="2500" i="1">
                              <a:latin typeface="Cambria Math" panose="02040503050406030204" pitchFamily="18" charset="0"/>
                            </a:rPr>
                            <m:t>𝐿</m:t>
                          </m:r>
                          <m:r>
                            <a:rPr lang="en-US" sz="2500" i="1">
                              <a:latin typeface="Cambria Math" panose="02040503050406030204" pitchFamily="18" charset="0"/>
                            </a:rPr>
                            <m:t>(</m:t>
                          </m:r>
                          <m:r>
                            <a:rPr lang="en-US" sz="2500" i="1">
                              <a:latin typeface="Cambria Math" panose="02040503050406030204" pitchFamily="18" charset="0"/>
                            </a:rPr>
                            <m:t>𝐴𝑒</m:t>
                          </m:r>
                          <m:r>
                            <a:rPr lang="en-US" sz="2500" i="1">
                              <a:latin typeface="Cambria Math" panose="02040503050406030204" pitchFamily="18" charset="0"/>
                            </a:rPr>
                            <m:t>, </m:t>
                          </m:r>
                          <m:sSub>
                            <m:sSubPr>
                              <m:ctrlPr>
                                <a:rPr lang="en-US" sz="2500" i="1">
                                  <a:latin typeface="Cambria Math" panose="02040503050406030204" pitchFamily="18" charset="0"/>
                                </a:rPr>
                              </m:ctrlPr>
                            </m:sSubPr>
                            <m:e>
                              <m:r>
                                <a:rPr lang="en-US" sz="2500" i="1">
                                  <a:latin typeface="Cambria Math" panose="02040503050406030204" pitchFamily="18" charset="0"/>
                                </a:rPr>
                                <m:t>𝑦</m:t>
                              </m:r>
                            </m:e>
                            <m:sub>
                              <m:r>
                                <a:rPr lang="en-US" sz="2500" i="1">
                                  <a:latin typeface="Cambria Math" panose="02040503050406030204" pitchFamily="18" charset="0"/>
                                </a:rPr>
                                <m:t>𝑡𝑟𝑢𝑒</m:t>
                              </m:r>
                            </m:sub>
                          </m:sSub>
                          <m:r>
                            <a:rPr lang="en-US" sz="2500" i="1">
                              <a:latin typeface="Cambria Math" panose="02040503050406030204" pitchFamily="18" charset="0"/>
                            </a:rPr>
                            <m:t>)</m:t>
                          </m:r>
                        </m:e>
                      </m:func>
                    </m:oMath>
                  </m:oMathPara>
                </a14:m>
                <a:endParaRPr lang="en-US" sz="2500" dirty="0"/>
              </a:p>
            </p:txBody>
          </p:sp>
        </mc:Choice>
        <mc:Fallback xmlns="">
          <p:sp>
            <p:nvSpPr>
              <p:cNvPr id="14" name="Rectangle 13"/>
              <p:cNvSpPr>
                <a:spLocks noRot="1" noChangeAspect="1" noMove="1" noResize="1" noEditPoints="1" noAdjustHandles="1" noChangeArrowheads="1" noChangeShapeType="1" noTextEdit="1"/>
              </p:cNvSpPr>
              <p:nvPr/>
            </p:nvSpPr>
            <p:spPr>
              <a:xfrm>
                <a:off x="2639921" y="4193672"/>
                <a:ext cx="2531001" cy="668196"/>
              </a:xfrm>
              <a:prstGeom prst="rect">
                <a:avLst/>
              </a:prstGeom>
              <a:blipFill>
                <a:blip r:embed="rId5"/>
                <a:stretch>
                  <a:fillRect r="-10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922507" y="4262969"/>
                <a:ext cx="333985"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m:t>
                      </m:r>
                    </m:oMath>
                  </m:oMathPara>
                </a14:m>
                <a:endParaRPr lang="en-US" sz="3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922507" y="4262969"/>
                <a:ext cx="333985" cy="461665"/>
              </a:xfrm>
              <a:prstGeom prst="rect">
                <a:avLst/>
              </a:prstGeom>
              <a:blipFill>
                <a:blip r:embed="rId6"/>
                <a:stretch>
                  <a:fillRect/>
                </a:stretch>
              </a:blipFill>
            </p:spPr>
            <p:txBody>
              <a:bodyPr/>
              <a:lstStyle/>
              <a:p>
                <a:r>
                  <a:rPr lang="en-US">
                    <a:noFill/>
                  </a:rPr>
                  <a:t> </a:t>
                </a:r>
              </a:p>
            </p:txBody>
          </p:sp>
        </mc:Fallback>
      </mc:AlternateContent>
      <p:cxnSp>
        <p:nvCxnSpPr>
          <p:cNvPr id="8" name="Straight Arrow Connector 7"/>
          <p:cNvCxnSpPr/>
          <p:nvPr/>
        </p:nvCxnSpPr>
        <p:spPr>
          <a:xfrm flipH="1" flipV="1">
            <a:off x="2975811" y="3978081"/>
            <a:ext cx="96252" cy="284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76675" y="3672240"/>
            <a:ext cx="3901704" cy="323165"/>
          </a:xfrm>
          <a:prstGeom prst="rect">
            <a:avLst/>
          </a:prstGeom>
          <a:solidFill>
            <a:schemeClr val="bg1">
              <a:lumMod val="95000"/>
            </a:schemeClr>
          </a:solidFill>
        </p:spPr>
        <p:txBody>
          <a:bodyPr wrap="square" rtlCol="0">
            <a:spAutoFit/>
          </a:bodyPr>
          <a:lstStyle/>
          <a:p>
            <a:r>
              <a:rPr lang="en-US" sz="1500" dirty="0">
                <a:latin typeface="DINPro" panose="020B0504020101020102" pitchFamily="34" charset="0"/>
              </a:rPr>
              <a:t>Solved via standard PGD (projection on Box)</a:t>
            </a:r>
          </a:p>
        </p:txBody>
      </p:sp>
      <p:sp>
        <p:nvSpPr>
          <p:cNvPr id="16" name="TextBox 15"/>
          <p:cNvSpPr txBox="1"/>
          <p:nvPr/>
        </p:nvSpPr>
        <p:spPr>
          <a:xfrm>
            <a:off x="6464969" y="3654916"/>
            <a:ext cx="3801979" cy="553998"/>
          </a:xfrm>
          <a:prstGeom prst="rect">
            <a:avLst/>
          </a:prstGeom>
          <a:solidFill>
            <a:schemeClr val="bg1">
              <a:lumMod val="95000"/>
            </a:schemeClr>
          </a:solidFill>
        </p:spPr>
        <p:txBody>
          <a:bodyPr wrap="square" rtlCol="0">
            <a:spAutoFit/>
          </a:bodyPr>
          <a:lstStyle/>
          <a:p>
            <a:r>
              <a:rPr lang="en-US" sz="1500" dirty="0">
                <a:latin typeface="DINPro" panose="020B0504020101020102" pitchFamily="34" charset="0"/>
              </a:rPr>
              <a:t>Projection on </a:t>
            </a:r>
            <a:r>
              <a:rPr lang="en-US" sz="1500" dirty="0" err="1">
                <a:latin typeface="DINPro" panose="020B0504020101020102" pitchFamily="34" charset="0"/>
              </a:rPr>
              <a:t>Zonotope</a:t>
            </a:r>
            <a:r>
              <a:rPr lang="en-US" sz="1500" dirty="0">
                <a:latin typeface="DINPro" panose="020B0504020101020102" pitchFamily="34" charset="0"/>
              </a:rPr>
              <a:t> solved via projection on Box (via change of variables)</a:t>
            </a:r>
          </a:p>
        </p:txBody>
      </p:sp>
      <p:sp>
        <p:nvSpPr>
          <p:cNvPr id="2" name="Slide Number Placeholder 1">
            <a:extLst>
              <a:ext uri="{FF2B5EF4-FFF2-40B4-BE49-F238E27FC236}">
                <a16:creationId xmlns:a16="http://schemas.microsoft.com/office/drawing/2014/main" id="{D7441CA4-4E8E-4A88-A0FB-189F88D2C146}"/>
              </a:ext>
            </a:extLst>
          </p:cNvPr>
          <p:cNvSpPr>
            <a:spLocks noGrp="1"/>
          </p:cNvSpPr>
          <p:nvPr>
            <p:ph type="sldNum" sz="quarter" idx="12"/>
          </p:nvPr>
        </p:nvSpPr>
        <p:spPr/>
        <p:txBody>
          <a:bodyPr/>
          <a:lstStyle/>
          <a:p>
            <a:fld id="{B7FA3308-637C-934F-BF90-F671B30DAEBF}" type="slidenum">
              <a:rPr lang="en-US" smtClean="0"/>
              <a:t>35</a:t>
            </a:fld>
            <a:endParaRPr lang="en-US"/>
          </a:p>
        </p:txBody>
      </p:sp>
    </p:spTree>
    <p:extLst>
      <p:ext uri="{BB962C8B-B14F-4D97-AF65-F5344CB8AC3E}">
        <p14:creationId xmlns:p14="http://schemas.microsoft.com/office/powerpoint/2010/main" val="33518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9"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5D3581A-7151-4C50-AD17-98BF9B64B6F0}"/>
                  </a:ext>
                </a:extLst>
              </p:cNvPr>
              <p:cNvSpPr>
                <a:spLocks noGrp="1"/>
              </p:cNvSpPr>
              <p:nvPr>
                <p:ph type="title"/>
              </p:nvPr>
            </p:nvSpPr>
            <p:spPr>
              <a:xfrm>
                <a:off x="0" y="18255"/>
                <a:ext cx="10515600" cy="1325563"/>
              </a:xfrm>
            </p:spPr>
            <p:txBody>
              <a:bodyPr/>
              <a:lstStyle/>
              <a:p>
                <a14:m>
                  <m:oMath xmlns:m="http://schemas.openxmlformats.org/officeDocument/2006/math">
                    <m:sSub>
                      <m:sSubPr>
                        <m:ctrlPr>
                          <a:rPr lang="en-US" b="0" i="1" smtClean="0">
                            <a:latin typeface="Cambria Math" panose="02040503050406030204" pitchFamily="18" charset="0"/>
                            <a:hlinkClick r:id="rId2"/>
                          </a:rPr>
                        </m:ctrlPr>
                      </m:sSubPr>
                      <m:e>
                        <m:r>
                          <a:rPr lang="en-US" b="0" i="1" smtClean="0">
                            <a:latin typeface="Cambria Math" panose="02040503050406030204" pitchFamily="18" charset="0"/>
                            <a:hlinkClick r:id="rId2"/>
                          </a:rPr>
                          <m:t>𝐿</m:t>
                        </m:r>
                      </m:e>
                      <m:sub>
                        <m:r>
                          <a:rPr lang="en-US" b="0" i="1" smtClean="0">
                            <a:latin typeface="Cambria Math" panose="02040503050406030204" pitchFamily="18" charset="0"/>
                            <a:hlinkClick r:id="rId2"/>
                          </a:rPr>
                          <m:t>∞</m:t>
                        </m:r>
                      </m:sub>
                    </m:sSub>
                  </m:oMath>
                </a14:m>
                <a:r>
                  <a:rPr lang="en-US" dirty="0">
                    <a:hlinkClick r:id="rId2"/>
                  </a:rPr>
                  <a:t>-nets</a:t>
                </a:r>
                <a:endParaRPr lang="en-US" dirty="0"/>
              </a:p>
            </p:txBody>
          </p:sp>
        </mc:Choice>
        <mc:Fallback>
          <p:sp>
            <p:nvSpPr>
              <p:cNvPr id="2" name="Title 1">
                <a:extLst>
                  <a:ext uri="{FF2B5EF4-FFF2-40B4-BE49-F238E27FC236}">
                    <a16:creationId xmlns:a16="http://schemas.microsoft.com/office/drawing/2014/main" id="{C5D3581A-7151-4C50-AD17-98BF9B64B6F0}"/>
                  </a:ext>
                </a:extLst>
              </p:cNvPr>
              <p:cNvSpPr>
                <a:spLocks noGrp="1" noRot="1" noChangeAspect="1" noMove="1" noResize="1" noEditPoints="1" noAdjustHandles="1" noChangeArrowheads="1" noChangeShapeType="1" noTextEdit="1"/>
              </p:cNvSpPr>
              <p:nvPr>
                <p:ph type="title"/>
              </p:nvPr>
            </p:nvSpPr>
            <p:spPr>
              <a:xfrm>
                <a:off x="0" y="18255"/>
                <a:ext cx="10515600" cy="1325563"/>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48AF80-604B-4F70-B196-AC2DCECAF390}"/>
              </a:ext>
            </a:extLst>
          </p:cNvPr>
          <p:cNvSpPr>
            <a:spLocks noGrp="1"/>
          </p:cNvSpPr>
          <p:nvPr>
            <p:ph type="sldNum" sz="quarter" idx="12"/>
          </p:nvPr>
        </p:nvSpPr>
        <p:spPr/>
        <p:txBody>
          <a:bodyPr/>
          <a:lstStyle/>
          <a:p>
            <a:fld id="{B7FA3308-637C-934F-BF90-F671B30DAEBF}" type="slidenum">
              <a:rPr lang="en-US" smtClean="0"/>
              <a:t>36</a:t>
            </a:fld>
            <a:endParaRPr lang="en-US"/>
          </a:p>
        </p:txBody>
      </p:sp>
      <p:pic>
        <p:nvPicPr>
          <p:cNvPr id="6" name="Picture 5" descr="Diagram&#10;&#10;Description automatically generated">
            <a:extLst>
              <a:ext uri="{FF2B5EF4-FFF2-40B4-BE49-F238E27FC236}">
                <a16:creationId xmlns:a16="http://schemas.microsoft.com/office/drawing/2014/main" id="{181BF170-4B59-47A2-948E-4721F2772B17}"/>
              </a:ext>
            </a:extLst>
          </p:cNvPr>
          <p:cNvPicPr>
            <a:picLocks noChangeAspect="1"/>
          </p:cNvPicPr>
          <p:nvPr/>
        </p:nvPicPr>
        <p:blipFill>
          <a:blip r:embed="rId4"/>
          <a:stretch>
            <a:fillRect/>
          </a:stretch>
        </p:blipFill>
        <p:spPr>
          <a:xfrm>
            <a:off x="2563280" y="1606296"/>
            <a:ext cx="6140766" cy="154948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512327AB-266F-4FFC-828C-805775442A04}"/>
                  </a:ext>
                </a:extLst>
              </p:cNvPr>
              <p:cNvSpPr/>
              <p:nvPr/>
            </p:nvSpPr>
            <p:spPr>
              <a:xfrm>
                <a:off x="0" y="3935002"/>
                <a:ext cx="12192000" cy="5548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construction,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𝐿</m:t>
                        </m:r>
                      </m:e>
                      <m:sub>
                        <m:r>
                          <a:rPr lang="en-US" b="0" i="1" smtClean="0">
                            <a:solidFill>
                              <a:schemeClr val="tx1"/>
                            </a:solidFill>
                            <a:latin typeface="Cambria Math" panose="02040503050406030204" pitchFamily="18" charset="0"/>
                          </a:rPr>
                          <m:t>∞</m:t>
                        </m:r>
                      </m:sub>
                    </m:sSub>
                  </m:oMath>
                </a14:m>
                <a:r>
                  <a:rPr lang="en-US" dirty="0">
                    <a:solidFill>
                      <a:schemeClr val="tx1"/>
                    </a:solidFill>
                  </a:rPr>
                  <a:t>-nets have a global Lipschitz constant of 1 </a:t>
                </a:r>
              </a:p>
            </p:txBody>
          </p:sp>
        </mc:Choice>
        <mc:Fallback>
          <p:sp>
            <p:nvSpPr>
              <p:cNvPr id="7" name="Rectangle 6">
                <a:extLst>
                  <a:ext uri="{FF2B5EF4-FFF2-40B4-BE49-F238E27FC236}">
                    <a16:creationId xmlns:a16="http://schemas.microsoft.com/office/drawing/2014/main" id="{512327AB-266F-4FFC-828C-805775442A04}"/>
                  </a:ext>
                </a:extLst>
              </p:cNvPr>
              <p:cNvSpPr>
                <a:spLocks noRot="1" noChangeAspect="1" noMove="1" noResize="1" noEditPoints="1" noAdjustHandles="1" noChangeArrowheads="1" noChangeShapeType="1" noTextEdit="1"/>
              </p:cNvSpPr>
              <p:nvPr/>
            </p:nvSpPr>
            <p:spPr>
              <a:xfrm>
                <a:off x="0" y="3935002"/>
                <a:ext cx="12192000" cy="554805"/>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860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27D3-1DE6-44A0-9E3F-56A07FBE6C7D}"/>
              </a:ext>
            </a:extLst>
          </p:cNvPr>
          <p:cNvSpPr>
            <a:spLocks noGrp="1"/>
          </p:cNvSpPr>
          <p:nvPr>
            <p:ph type="title"/>
          </p:nvPr>
        </p:nvSpPr>
        <p:spPr>
          <a:xfrm>
            <a:off x="0" y="5529"/>
            <a:ext cx="10515600" cy="1325563"/>
          </a:xfrm>
        </p:spPr>
        <p:txBody>
          <a:bodyPr/>
          <a:lstStyle/>
          <a:p>
            <a:r>
              <a:rPr lang="en-US" dirty="0"/>
              <a:t>State-of-the-art published results</a:t>
            </a:r>
          </a:p>
        </p:txBody>
      </p:sp>
      <p:sp>
        <p:nvSpPr>
          <p:cNvPr id="4" name="Slide Number Placeholder 3">
            <a:extLst>
              <a:ext uri="{FF2B5EF4-FFF2-40B4-BE49-F238E27FC236}">
                <a16:creationId xmlns:a16="http://schemas.microsoft.com/office/drawing/2014/main" id="{1390A6FD-E585-4CD7-8ECA-A615B53539C4}"/>
              </a:ext>
            </a:extLst>
          </p:cNvPr>
          <p:cNvSpPr>
            <a:spLocks noGrp="1"/>
          </p:cNvSpPr>
          <p:nvPr>
            <p:ph type="sldNum" sz="quarter" idx="12"/>
          </p:nvPr>
        </p:nvSpPr>
        <p:spPr/>
        <p:txBody>
          <a:bodyPr/>
          <a:lstStyle/>
          <a:p>
            <a:fld id="{B7FA3308-637C-934F-BF90-F671B30DAEBF}" type="slidenum">
              <a:rPr lang="en-US" smtClean="0"/>
              <a:t>37</a:t>
            </a:fld>
            <a:endParaRPr lang="en-US"/>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25341128-AAA7-4141-AAFE-827A7C9CBBB6}"/>
                  </a:ext>
                </a:extLst>
              </p:cNvPr>
              <p:cNvGraphicFramePr>
                <a:graphicFrameLocks noGrp="1"/>
              </p:cNvGraphicFramePr>
              <p:nvPr>
                <p:extLst>
                  <p:ext uri="{D42A27DB-BD31-4B8C-83A1-F6EECF244321}">
                    <p14:modId xmlns:p14="http://schemas.microsoft.com/office/powerpoint/2010/main" val="2191434016"/>
                  </p:ext>
                </p:extLst>
              </p:nvPr>
            </p:nvGraphicFramePr>
            <p:xfrm>
              <a:off x="2196386" y="2731201"/>
              <a:ext cx="8128000" cy="110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79880393"/>
                        </a:ext>
                      </a:extLst>
                    </a:gridCol>
                    <a:gridCol w="2032000">
                      <a:extLst>
                        <a:ext uri="{9D8B030D-6E8A-4147-A177-3AD203B41FA5}">
                          <a16:colId xmlns:a16="http://schemas.microsoft.com/office/drawing/2014/main" val="801615477"/>
                        </a:ext>
                      </a:extLst>
                    </a:gridCol>
                    <a:gridCol w="2032000">
                      <a:extLst>
                        <a:ext uri="{9D8B030D-6E8A-4147-A177-3AD203B41FA5}">
                          <a16:colId xmlns:a16="http://schemas.microsoft.com/office/drawing/2014/main" val="721736170"/>
                        </a:ext>
                      </a:extLst>
                    </a:gridCol>
                    <a:gridCol w="2032000">
                      <a:extLst>
                        <a:ext uri="{9D8B030D-6E8A-4147-A177-3AD203B41FA5}">
                          <a16:colId xmlns:a16="http://schemas.microsoft.com/office/drawing/2014/main" val="1270533134"/>
                        </a:ext>
                      </a:extLst>
                    </a:gridCol>
                  </a:tblGrid>
                  <a:tr h="370840">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𝝐</m:t>
                                </m:r>
                              </m:oMath>
                            </m:oMathPara>
                          </a14:m>
                          <a:endParaRPr lang="en-US" dirty="0"/>
                        </a:p>
                      </a:txBody>
                      <a:tcPr/>
                    </a:tc>
                    <a:tc>
                      <a:txBody>
                        <a:bodyPr/>
                        <a:lstStyle/>
                        <a:p>
                          <a:r>
                            <a:rPr lang="en-US" dirty="0"/>
                            <a:t>Method</a:t>
                          </a:r>
                        </a:p>
                      </a:txBody>
                      <a:tcPr/>
                    </a:tc>
                    <a:tc>
                      <a:txBody>
                        <a:bodyPr/>
                        <a:lstStyle/>
                        <a:p>
                          <a:r>
                            <a:rPr lang="en-US" dirty="0"/>
                            <a:t>Accuracy</a:t>
                          </a:r>
                        </a:p>
                      </a:txBody>
                      <a:tcPr/>
                    </a:tc>
                    <a:tc>
                      <a:txBody>
                        <a:bodyPr/>
                        <a:lstStyle/>
                        <a:p>
                          <a:r>
                            <a:rPr lang="en-US" dirty="0"/>
                            <a:t>Robustness</a:t>
                          </a:r>
                        </a:p>
                      </a:txBody>
                      <a:tcPr/>
                    </a:tc>
                    <a:extLst>
                      <a:ext uri="{0D108BD9-81ED-4DB2-BD59-A6C34878D82A}">
                        <a16:rowId xmlns:a16="http://schemas.microsoft.com/office/drawing/2014/main" val="1830295946"/>
                      </a:ext>
                    </a:extLst>
                  </a:tr>
                  <a:tr h="370840">
                    <a:tc>
                      <a:txBody>
                        <a:bodyPr/>
                        <a:lstStyle/>
                        <a:p>
                          <a:r>
                            <a:rPr lang="en-US" dirty="0"/>
                            <a:t>2/255</a:t>
                          </a:r>
                        </a:p>
                      </a:txBody>
                      <a:tcPr/>
                    </a:tc>
                    <a:tc>
                      <a:txBody>
                        <a:bodyPr/>
                        <a:lstStyle/>
                        <a:p>
                          <a:r>
                            <a:rPr lang="en-US" dirty="0"/>
                            <a:t>COLT</a:t>
                          </a:r>
                        </a:p>
                      </a:txBody>
                      <a:tcPr/>
                    </a:tc>
                    <a:tc>
                      <a:txBody>
                        <a:bodyPr/>
                        <a:lstStyle/>
                        <a:p>
                          <a:r>
                            <a:rPr lang="en-US" dirty="0"/>
                            <a:t>78.4%</a:t>
                          </a:r>
                        </a:p>
                      </a:txBody>
                      <a:tcPr/>
                    </a:tc>
                    <a:tc>
                      <a:txBody>
                        <a:bodyPr/>
                        <a:lstStyle/>
                        <a:p>
                          <a:r>
                            <a:rPr lang="en-US" dirty="0"/>
                            <a:t>60.5%</a:t>
                          </a:r>
                        </a:p>
                      </a:txBody>
                      <a:tcPr/>
                    </a:tc>
                    <a:extLst>
                      <a:ext uri="{0D108BD9-81ED-4DB2-BD59-A6C34878D82A}">
                        <a16:rowId xmlns:a16="http://schemas.microsoft.com/office/drawing/2014/main" val="4106488658"/>
                      </a:ext>
                    </a:extLst>
                  </a:tr>
                  <a:tr h="256638">
                    <a:tc>
                      <a:txBody>
                        <a:bodyPr/>
                        <a:lstStyle/>
                        <a:p>
                          <a:r>
                            <a:rPr lang="en-US" dirty="0"/>
                            <a:t>8/255</a:t>
                          </a:r>
                        </a:p>
                      </a:txBody>
                      <a:tcPr/>
                    </a:tc>
                    <a:tc>
                      <a: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-nets</a:t>
                          </a:r>
                        </a:p>
                      </a:txBody>
                      <a:tcPr/>
                    </a:tc>
                    <a:tc>
                      <a:txBody>
                        <a:bodyPr/>
                        <a:lstStyle/>
                        <a:p>
                          <a:r>
                            <a:rPr lang="en-US" dirty="0"/>
                            <a:t>50.8%</a:t>
                          </a:r>
                        </a:p>
                      </a:txBody>
                      <a:tcPr/>
                    </a:tc>
                    <a:tc>
                      <a:txBody>
                        <a:bodyPr/>
                        <a:lstStyle/>
                        <a:p>
                          <a:r>
                            <a:rPr lang="en-US" dirty="0"/>
                            <a:t>35.4%</a:t>
                          </a:r>
                        </a:p>
                      </a:txBody>
                      <a:tcPr/>
                    </a:tc>
                    <a:extLst>
                      <a:ext uri="{0D108BD9-81ED-4DB2-BD59-A6C34878D82A}">
                        <a16:rowId xmlns:a16="http://schemas.microsoft.com/office/drawing/2014/main" val="4079278249"/>
                      </a:ext>
                    </a:extLst>
                  </a:tr>
                </a:tbl>
              </a:graphicData>
            </a:graphic>
          </p:graphicFrame>
        </mc:Choice>
        <mc:Fallback>
          <p:graphicFrame>
            <p:nvGraphicFramePr>
              <p:cNvPr id="5" name="Table 5">
                <a:extLst>
                  <a:ext uri="{FF2B5EF4-FFF2-40B4-BE49-F238E27FC236}">
                    <a16:creationId xmlns:a16="http://schemas.microsoft.com/office/drawing/2014/main" id="{25341128-AAA7-4141-AAFE-827A7C9CBBB6}"/>
                  </a:ext>
                </a:extLst>
              </p:cNvPr>
              <p:cNvGraphicFramePr>
                <a:graphicFrameLocks noGrp="1"/>
              </p:cNvGraphicFramePr>
              <p:nvPr>
                <p:extLst>
                  <p:ext uri="{D42A27DB-BD31-4B8C-83A1-F6EECF244321}">
                    <p14:modId xmlns:p14="http://schemas.microsoft.com/office/powerpoint/2010/main" val="2191434016"/>
                  </p:ext>
                </p:extLst>
              </p:nvPr>
            </p:nvGraphicFramePr>
            <p:xfrm>
              <a:off x="2196386" y="2731201"/>
              <a:ext cx="8128000" cy="110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79880393"/>
                        </a:ext>
                      </a:extLst>
                    </a:gridCol>
                    <a:gridCol w="2032000">
                      <a:extLst>
                        <a:ext uri="{9D8B030D-6E8A-4147-A177-3AD203B41FA5}">
                          <a16:colId xmlns:a16="http://schemas.microsoft.com/office/drawing/2014/main" val="801615477"/>
                        </a:ext>
                      </a:extLst>
                    </a:gridCol>
                    <a:gridCol w="2032000">
                      <a:extLst>
                        <a:ext uri="{9D8B030D-6E8A-4147-A177-3AD203B41FA5}">
                          <a16:colId xmlns:a16="http://schemas.microsoft.com/office/drawing/2014/main" val="721736170"/>
                        </a:ext>
                      </a:extLst>
                    </a:gridCol>
                    <a:gridCol w="2032000">
                      <a:extLst>
                        <a:ext uri="{9D8B030D-6E8A-4147-A177-3AD203B41FA5}">
                          <a16:colId xmlns:a16="http://schemas.microsoft.com/office/drawing/2014/main" val="1270533134"/>
                        </a:ext>
                      </a:extLst>
                    </a:gridCol>
                  </a:tblGrid>
                  <a:tr h="370840">
                    <a:tc>
                      <a:txBody>
                        <a:bodyPr/>
                        <a:lstStyle/>
                        <a:p>
                          <a:endParaRPr lang="en-US"/>
                        </a:p>
                      </a:txBody>
                      <a:tcPr>
                        <a:blipFill>
                          <a:blip r:embed="rId2"/>
                          <a:stretch>
                            <a:fillRect l="-299" t="-8197" r="-300599" b="-224590"/>
                          </a:stretch>
                        </a:blipFill>
                      </a:tcPr>
                    </a:tc>
                    <a:tc>
                      <a:txBody>
                        <a:bodyPr/>
                        <a:lstStyle/>
                        <a:p>
                          <a:r>
                            <a:rPr lang="en-US" dirty="0"/>
                            <a:t>Method</a:t>
                          </a:r>
                        </a:p>
                      </a:txBody>
                      <a:tcPr/>
                    </a:tc>
                    <a:tc>
                      <a:txBody>
                        <a:bodyPr/>
                        <a:lstStyle/>
                        <a:p>
                          <a:r>
                            <a:rPr lang="en-US" dirty="0"/>
                            <a:t>Accuracy</a:t>
                          </a:r>
                        </a:p>
                      </a:txBody>
                      <a:tcPr/>
                    </a:tc>
                    <a:tc>
                      <a:txBody>
                        <a:bodyPr/>
                        <a:lstStyle/>
                        <a:p>
                          <a:r>
                            <a:rPr lang="en-US" dirty="0"/>
                            <a:t>Robustness</a:t>
                          </a:r>
                        </a:p>
                      </a:txBody>
                      <a:tcPr/>
                    </a:tc>
                    <a:extLst>
                      <a:ext uri="{0D108BD9-81ED-4DB2-BD59-A6C34878D82A}">
                        <a16:rowId xmlns:a16="http://schemas.microsoft.com/office/drawing/2014/main" val="1830295946"/>
                      </a:ext>
                    </a:extLst>
                  </a:tr>
                  <a:tr h="370840">
                    <a:tc>
                      <a:txBody>
                        <a:bodyPr/>
                        <a:lstStyle/>
                        <a:p>
                          <a:r>
                            <a:rPr lang="en-US" dirty="0"/>
                            <a:t>2/255</a:t>
                          </a:r>
                        </a:p>
                      </a:txBody>
                      <a:tcPr/>
                    </a:tc>
                    <a:tc>
                      <a:txBody>
                        <a:bodyPr/>
                        <a:lstStyle/>
                        <a:p>
                          <a:r>
                            <a:rPr lang="en-US" dirty="0"/>
                            <a:t>COLT</a:t>
                          </a:r>
                        </a:p>
                      </a:txBody>
                      <a:tcPr/>
                    </a:tc>
                    <a:tc>
                      <a:txBody>
                        <a:bodyPr/>
                        <a:lstStyle/>
                        <a:p>
                          <a:r>
                            <a:rPr lang="en-US" dirty="0"/>
                            <a:t>78.4%</a:t>
                          </a:r>
                        </a:p>
                      </a:txBody>
                      <a:tcPr/>
                    </a:tc>
                    <a:tc>
                      <a:txBody>
                        <a:bodyPr/>
                        <a:lstStyle/>
                        <a:p>
                          <a:r>
                            <a:rPr lang="en-US" dirty="0"/>
                            <a:t>60.5%</a:t>
                          </a:r>
                        </a:p>
                      </a:txBody>
                      <a:tcPr/>
                    </a:tc>
                    <a:extLst>
                      <a:ext uri="{0D108BD9-81ED-4DB2-BD59-A6C34878D82A}">
                        <a16:rowId xmlns:a16="http://schemas.microsoft.com/office/drawing/2014/main" val="4106488658"/>
                      </a:ext>
                    </a:extLst>
                  </a:tr>
                  <a:tr h="365760">
                    <a:tc>
                      <a:txBody>
                        <a:bodyPr/>
                        <a:lstStyle/>
                        <a:p>
                          <a:r>
                            <a:rPr lang="en-US" dirty="0"/>
                            <a:t>8/255</a:t>
                          </a:r>
                        </a:p>
                      </a:txBody>
                      <a:tcPr/>
                    </a:tc>
                    <a:tc>
                      <a:txBody>
                        <a:bodyPr/>
                        <a:lstStyle/>
                        <a:p>
                          <a:endParaRPr lang="en-US"/>
                        </a:p>
                      </a:txBody>
                      <a:tcPr>
                        <a:blipFill>
                          <a:blip r:embed="rId2"/>
                          <a:stretch>
                            <a:fillRect l="-100601" t="-211667" r="-201502" b="-26667"/>
                          </a:stretch>
                        </a:blipFill>
                      </a:tcPr>
                    </a:tc>
                    <a:tc>
                      <a:txBody>
                        <a:bodyPr/>
                        <a:lstStyle/>
                        <a:p>
                          <a:r>
                            <a:rPr lang="en-US" dirty="0"/>
                            <a:t>50.8%</a:t>
                          </a:r>
                        </a:p>
                      </a:txBody>
                      <a:tcPr/>
                    </a:tc>
                    <a:tc>
                      <a:txBody>
                        <a:bodyPr/>
                        <a:lstStyle/>
                        <a:p>
                          <a:r>
                            <a:rPr lang="en-US" dirty="0"/>
                            <a:t>35.4%</a:t>
                          </a:r>
                        </a:p>
                      </a:txBody>
                      <a:tcPr/>
                    </a:tc>
                    <a:extLst>
                      <a:ext uri="{0D108BD9-81ED-4DB2-BD59-A6C34878D82A}">
                        <a16:rowId xmlns:a16="http://schemas.microsoft.com/office/drawing/2014/main" val="4079278249"/>
                      </a:ext>
                    </a:extLst>
                  </a:tr>
                </a:tbl>
              </a:graphicData>
            </a:graphic>
          </p:graphicFrame>
        </mc:Fallback>
      </mc:AlternateContent>
      <p:sp>
        <p:nvSpPr>
          <p:cNvPr id="6" name="TextBox 5">
            <a:extLst>
              <a:ext uri="{FF2B5EF4-FFF2-40B4-BE49-F238E27FC236}">
                <a16:creationId xmlns:a16="http://schemas.microsoft.com/office/drawing/2014/main" id="{ED5A05E8-AD60-4548-B2CE-2764FCAAE5FA}"/>
              </a:ext>
            </a:extLst>
          </p:cNvPr>
          <p:cNvSpPr txBox="1"/>
          <p:nvPr/>
        </p:nvSpPr>
        <p:spPr>
          <a:xfrm>
            <a:off x="2196386" y="2280863"/>
            <a:ext cx="8128000" cy="369332"/>
          </a:xfrm>
          <a:prstGeom prst="rect">
            <a:avLst/>
          </a:prstGeom>
          <a:noFill/>
        </p:spPr>
        <p:txBody>
          <a:bodyPr wrap="square" rtlCol="0">
            <a:spAutoFit/>
          </a:bodyPr>
          <a:lstStyle/>
          <a:p>
            <a:pPr algn="ctr"/>
            <a:r>
              <a:rPr lang="en-US" dirty="0"/>
              <a:t>CIFAR10</a:t>
            </a:r>
          </a:p>
        </p:txBody>
      </p:sp>
      <mc:AlternateContent xmlns:mc="http://schemas.openxmlformats.org/markup-compatibility/2006">
        <mc:Choice xmlns:a14="http://schemas.microsoft.com/office/drawing/2010/main" Requires="a14">
          <p:graphicFrame>
            <p:nvGraphicFramePr>
              <p:cNvPr id="7" name="Table 5">
                <a:extLst>
                  <a:ext uri="{FF2B5EF4-FFF2-40B4-BE49-F238E27FC236}">
                    <a16:creationId xmlns:a16="http://schemas.microsoft.com/office/drawing/2014/main" id="{533ABC42-17D1-44A3-B0F1-E7457FF2AFE0}"/>
                  </a:ext>
                </a:extLst>
              </p:cNvPr>
              <p:cNvGraphicFramePr>
                <a:graphicFrameLocks noGrp="1"/>
              </p:cNvGraphicFramePr>
              <p:nvPr>
                <p:extLst>
                  <p:ext uri="{D42A27DB-BD31-4B8C-83A1-F6EECF244321}">
                    <p14:modId xmlns:p14="http://schemas.microsoft.com/office/powerpoint/2010/main" val="3637897803"/>
                  </p:ext>
                </p:extLst>
              </p:nvPr>
            </p:nvGraphicFramePr>
            <p:xfrm>
              <a:off x="2196386" y="465425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79880393"/>
                        </a:ext>
                      </a:extLst>
                    </a:gridCol>
                    <a:gridCol w="2032000">
                      <a:extLst>
                        <a:ext uri="{9D8B030D-6E8A-4147-A177-3AD203B41FA5}">
                          <a16:colId xmlns:a16="http://schemas.microsoft.com/office/drawing/2014/main" val="801615477"/>
                        </a:ext>
                      </a:extLst>
                    </a:gridCol>
                    <a:gridCol w="2032000">
                      <a:extLst>
                        <a:ext uri="{9D8B030D-6E8A-4147-A177-3AD203B41FA5}">
                          <a16:colId xmlns:a16="http://schemas.microsoft.com/office/drawing/2014/main" val="721736170"/>
                        </a:ext>
                      </a:extLst>
                    </a:gridCol>
                    <a:gridCol w="2032000">
                      <a:extLst>
                        <a:ext uri="{9D8B030D-6E8A-4147-A177-3AD203B41FA5}">
                          <a16:colId xmlns:a16="http://schemas.microsoft.com/office/drawing/2014/main" val="1270533134"/>
                        </a:ext>
                      </a:extLst>
                    </a:gridCol>
                  </a:tblGrid>
                  <a:tr h="370840">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𝝐</m:t>
                                </m:r>
                              </m:oMath>
                            </m:oMathPara>
                          </a14:m>
                          <a:endParaRPr lang="en-US" dirty="0"/>
                        </a:p>
                      </a:txBody>
                      <a:tcPr/>
                    </a:tc>
                    <a:tc>
                      <a:txBody>
                        <a:bodyPr/>
                        <a:lstStyle/>
                        <a:p>
                          <a:r>
                            <a:rPr lang="en-US" dirty="0"/>
                            <a:t>Method</a:t>
                          </a:r>
                        </a:p>
                      </a:txBody>
                      <a:tcPr/>
                    </a:tc>
                    <a:tc>
                      <a:txBody>
                        <a:bodyPr/>
                        <a:lstStyle/>
                        <a:p>
                          <a:r>
                            <a:rPr lang="en-US" dirty="0"/>
                            <a:t>Accuracy</a:t>
                          </a:r>
                        </a:p>
                      </a:txBody>
                      <a:tcPr/>
                    </a:tc>
                    <a:tc>
                      <a:txBody>
                        <a:bodyPr/>
                        <a:lstStyle/>
                        <a:p>
                          <a:r>
                            <a:rPr lang="en-US" dirty="0"/>
                            <a:t>Robustness</a:t>
                          </a:r>
                        </a:p>
                      </a:txBody>
                      <a:tcPr/>
                    </a:tc>
                    <a:extLst>
                      <a:ext uri="{0D108BD9-81ED-4DB2-BD59-A6C34878D82A}">
                        <a16:rowId xmlns:a16="http://schemas.microsoft.com/office/drawing/2014/main" val="1830295946"/>
                      </a:ext>
                    </a:extLst>
                  </a:tr>
                  <a:tr h="370840">
                    <a:tc>
                      <a:txBody>
                        <a:bodyPr/>
                        <a:lstStyle/>
                        <a:p>
                          <a:r>
                            <a:rPr lang="en-US" dirty="0"/>
                            <a:t>1/255</a:t>
                          </a:r>
                        </a:p>
                      </a:txBody>
                      <a:tcPr/>
                    </a:tc>
                    <a:tc>
                      <a:txBody>
                        <a:bodyPr/>
                        <a:lstStyle/>
                        <a:p>
                          <a:r>
                            <a:rPr lang="en-US" dirty="0"/>
                            <a:t>ACE</a:t>
                          </a:r>
                        </a:p>
                      </a:txBody>
                      <a:tcPr/>
                    </a:tc>
                    <a:tc>
                      <a:txBody>
                        <a:bodyPr/>
                        <a:lstStyle/>
                        <a:p>
                          <a:r>
                            <a:rPr lang="en-US" dirty="0"/>
                            <a:t>50.0%</a:t>
                          </a:r>
                        </a:p>
                      </a:txBody>
                      <a:tcPr/>
                    </a:tc>
                    <a:tc>
                      <a:txBody>
                        <a:bodyPr/>
                        <a:lstStyle/>
                        <a:p>
                          <a:r>
                            <a:rPr lang="en-US" dirty="0"/>
                            <a:t>10.5%</a:t>
                          </a:r>
                        </a:p>
                      </a:txBody>
                      <a:tcPr/>
                    </a:tc>
                    <a:extLst>
                      <a:ext uri="{0D108BD9-81ED-4DB2-BD59-A6C34878D82A}">
                        <a16:rowId xmlns:a16="http://schemas.microsoft.com/office/drawing/2014/main" val="4106488658"/>
                      </a:ext>
                    </a:extLst>
                  </a:tr>
                </a:tbl>
              </a:graphicData>
            </a:graphic>
          </p:graphicFrame>
        </mc:Choice>
        <mc:Fallback>
          <p:graphicFrame>
            <p:nvGraphicFramePr>
              <p:cNvPr id="7" name="Table 5">
                <a:extLst>
                  <a:ext uri="{FF2B5EF4-FFF2-40B4-BE49-F238E27FC236}">
                    <a16:creationId xmlns:a16="http://schemas.microsoft.com/office/drawing/2014/main" id="{533ABC42-17D1-44A3-B0F1-E7457FF2AFE0}"/>
                  </a:ext>
                </a:extLst>
              </p:cNvPr>
              <p:cNvGraphicFramePr>
                <a:graphicFrameLocks noGrp="1"/>
              </p:cNvGraphicFramePr>
              <p:nvPr>
                <p:extLst>
                  <p:ext uri="{D42A27DB-BD31-4B8C-83A1-F6EECF244321}">
                    <p14:modId xmlns:p14="http://schemas.microsoft.com/office/powerpoint/2010/main" val="3637897803"/>
                  </p:ext>
                </p:extLst>
              </p:nvPr>
            </p:nvGraphicFramePr>
            <p:xfrm>
              <a:off x="2196386" y="465425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79880393"/>
                        </a:ext>
                      </a:extLst>
                    </a:gridCol>
                    <a:gridCol w="2032000">
                      <a:extLst>
                        <a:ext uri="{9D8B030D-6E8A-4147-A177-3AD203B41FA5}">
                          <a16:colId xmlns:a16="http://schemas.microsoft.com/office/drawing/2014/main" val="801615477"/>
                        </a:ext>
                      </a:extLst>
                    </a:gridCol>
                    <a:gridCol w="2032000">
                      <a:extLst>
                        <a:ext uri="{9D8B030D-6E8A-4147-A177-3AD203B41FA5}">
                          <a16:colId xmlns:a16="http://schemas.microsoft.com/office/drawing/2014/main" val="721736170"/>
                        </a:ext>
                      </a:extLst>
                    </a:gridCol>
                    <a:gridCol w="2032000">
                      <a:extLst>
                        <a:ext uri="{9D8B030D-6E8A-4147-A177-3AD203B41FA5}">
                          <a16:colId xmlns:a16="http://schemas.microsoft.com/office/drawing/2014/main" val="1270533134"/>
                        </a:ext>
                      </a:extLst>
                    </a:gridCol>
                  </a:tblGrid>
                  <a:tr h="370840">
                    <a:tc>
                      <a:txBody>
                        <a:bodyPr/>
                        <a:lstStyle/>
                        <a:p>
                          <a:endParaRPr lang="en-US"/>
                        </a:p>
                      </a:txBody>
                      <a:tcPr>
                        <a:blipFill>
                          <a:blip r:embed="rId3"/>
                          <a:stretch>
                            <a:fillRect l="-299" t="-8065" r="-300599" b="-120968"/>
                          </a:stretch>
                        </a:blipFill>
                      </a:tcPr>
                    </a:tc>
                    <a:tc>
                      <a:txBody>
                        <a:bodyPr/>
                        <a:lstStyle/>
                        <a:p>
                          <a:r>
                            <a:rPr lang="en-US" dirty="0"/>
                            <a:t>Method</a:t>
                          </a:r>
                        </a:p>
                      </a:txBody>
                      <a:tcPr/>
                    </a:tc>
                    <a:tc>
                      <a:txBody>
                        <a:bodyPr/>
                        <a:lstStyle/>
                        <a:p>
                          <a:r>
                            <a:rPr lang="en-US" dirty="0"/>
                            <a:t>Accuracy</a:t>
                          </a:r>
                        </a:p>
                      </a:txBody>
                      <a:tcPr/>
                    </a:tc>
                    <a:tc>
                      <a:txBody>
                        <a:bodyPr/>
                        <a:lstStyle/>
                        <a:p>
                          <a:r>
                            <a:rPr lang="en-US" dirty="0"/>
                            <a:t>Robustness</a:t>
                          </a:r>
                        </a:p>
                      </a:txBody>
                      <a:tcPr/>
                    </a:tc>
                    <a:extLst>
                      <a:ext uri="{0D108BD9-81ED-4DB2-BD59-A6C34878D82A}">
                        <a16:rowId xmlns:a16="http://schemas.microsoft.com/office/drawing/2014/main" val="1830295946"/>
                      </a:ext>
                    </a:extLst>
                  </a:tr>
                  <a:tr h="370840">
                    <a:tc>
                      <a:txBody>
                        <a:bodyPr/>
                        <a:lstStyle/>
                        <a:p>
                          <a:r>
                            <a:rPr lang="en-US" dirty="0"/>
                            <a:t>1/255</a:t>
                          </a:r>
                        </a:p>
                      </a:txBody>
                      <a:tcPr/>
                    </a:tc>
                    <a:tc>
                      <a:txBody>
                        <a:bodyPr/>
                        <a:lstStyle/>
                        <a:p>
                          <a:r>
                            <a:rPr lang="en-US" dirty="0"/>
                            <a:t>ACE</a:t>
                          </a:r>
                        </a:p>
                      </a:txBody>
                      <a:tcPr/>
                    </a:tc>
                    <a:tc>
                      <a:txBody>
                        <a:bodyPr/>
                        <a:lstStyle/>
                        <a:p>
                          <a:r>
                            <a:rPr lang="en-US" dirty="0"/>
                            <a:t>50.0%</a:t>
                          </a:r>
                        </a:p>
                      </a:txBody>
                      <a:tcPr/>
                    </a:tc>
                    <a:tc>
                      <a:txBody>
                        <a:bodyPr/>
                        <a:lstStyle/>
                        <a:p>
                          <a:r>
                            <a:rPr lang="en-US" dirty="0"/>
                            <a:t>10.5%</a:t>
                          </a:r>
                        </a:p>
                      </a:txBody>
                      <a:tcPr/>
                    </a:tc>
                    <a:extLst>
                      <a:ext uri="{0D108BD9-81ED-4DB2-BD59-A6C34878D82A}">
                        <a16:rowId xmlns:a16="http://schemas.microsoft.com/office/drawing/2014/main" val="4106488658"/>
                      </a:ext>
                    </a:extLst>
                  </a:tr>
                </a:tbl>
              </a:graphicData>
            </a:graphic>
          </p:graphicFrame>
        </mc:Fallback>
      </mc:AlternateContent>
      <p:sp>
        <p:nvSpPr>
          <p:cNvPr id="8" name="TextBox 7">
            <a:extLst>
              <a:ext uri="{FF2B5EF4-FFF2-40B4-BE49-F238E27FC236}">
                <a16:creationId xmlns:a16="http://schemas.microsoft.com/office/drawing/2014/main" id="{664C0C62-2C83-480E-9E59-1F73C1B85C72}"/>
              </a:ext>
            </a:extLst>
          </p:cNvPr>
          <p:cNvSpPr txBox="1"/>
          <p:nvPr/>
        </p:nvSpPr>
        <p:spPr>
          <a:xfrm>
            <a:off x="2196386" y="4203912"/>
            <a:ext cx="8128000" cy="369332"/>
          </a:xfrm>
          <a:prstGeom prst="rect">
            <a:avLst/>
          </a:prstGeom>
          <a:noFill/>
        </p:spPr>
        <p:txBody>
          <a:bodyPr wrap="square" rtlCol="0">
            <a:spAutoFit/>
          </a:bodyPr>
          <a:lstStyle/>
          <a:p>
            <a:pPr algn="ctr"/>
            <a:r>
              <a:rPr lang="en-US" dirty="0"/>
              <a:t>Tiny-ImageNet</a:t>
            </a:r>
          </a:p>
        </p:txBody>
      </p:sp>
    </p:spTree>
    <p:extLst>
      <p:ext uri="{BB962C8B-B14F-4D97-AF65-F5344CB8AC3E}">
        <p14:creationId xmlns:p14="http://schemas.microsoft.com/office/powerpoint/2010/main" val="144982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extLst>
              <p:ext uri="{D42A27DB-BD31-4B8C-83A1-F6EECF244321}">
                <p14:modId xmlns:p14="http://schemas.microsoft.com/office/powerpoint/2010/main" val="1549818772"/>
              </p:ext>
            </p:extLst>
          </p:nvPr>
        </p:nvGraphicFramePr>
        <p:xfrm>
          <a:off x="1362112" y="1506220"/>
          <a:ext cx="8982360" cy="165100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37084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bl>
          </a:graphicData>
        </a:graphic>
      </p:graphicFrame>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4</a:t>
            </a:fld>
            <a:endParaRPr lang="en-US"/>
          </a:p>
        </p:txBody>
      </p:sp>
    </p:spTree>
    <p:extLst>
      <p:ext uri="{BB962C8B-B14F-4D97-AF65-F5344CB8AC3E}">
        <p14:creationId xmlns:p14="http://schemas.microsoft.com/office/powerpoint/2010/main" val="312346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extLst>
              <p:ext uri="{D42A27DB-BD31-4B8C-83A1-F6EECF244321}">
                <p14:modId xmlns:p14="http://schemas.microsoft.com/office/powerpoint/2010/main" val="1635504053"/>
              </p:ext>
            </p:extLst>
          </p:nvPr>
        </p:nvGraphicFramePr>
        <p:xfrm>
          <a:off x="1362112" y="1506220"/>
          <a:ext cx="8982360" cy="256540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37084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37084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bl>
          </a:graphicData>
        </a:graphic>
      </p:graphicFrame>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5</a:t>
            </a:fld>
            <a:endParaRPr lang="en-US"/>
          </a:p>
        </p:txBody>
      </p:sp>
    </p:spTree>
    <p:extLst>
      <p:ext uri="{BB962C8B-B14F-4D97-AF65-F5344CB8AC3E}">
        <p14:creationId xmlns:p14="http://schemas.microsoft.com/office/powerpoint/2010/main" val="39267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nvGraphicFramePr>
        <p:xfrm>
          <a:off x="1362112" y="1506220"/>
          <a:ext cx="8982360" cy="320548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37084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37084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r h="370840">
                <a:tc>
                  <a:txBody>
                    <a:bodyPr/>
                    <a:lstStyle/>
                    <a:p>
                      <a:r>
                        <a:rPr lang="en-US" dirty="0"/>
                        <a:t>Scalability</a:t>
                      </a:r>
                    </a:p>
                  </a:txBody>
                  <a:tcPr/>
                </a:tc>
                <a:tc>
                  <a:txBody>
                    <a:bodyPr/>
                    <a:lstStyle/>
                    <a:p>
                      <a:r>
                        <a:rPr lang="en-US" dirty="0"/>
                        <a:t>Provable defenses are less scalable, e.g., no good provable defense exist for ImageNet</a:t>
                      </a:r>
                    </a:p>
                  </a:txBody>
                  <a:tcPr/>
                </a:tc>
                <a:extLst>
                  <a:ext uri="{0D108BD9-81ED-4DB2-BD59-A6C34878D82A}">
                    <a16:rowId xmlns:a16="http://schemas.microsoft.com/office/drawing/2014/main" val="2054369348"/>
                  </a:ext>
                </a:extLst>
              </a:tr>
            </a:tbl>
          </a:graphicData>
        </a:graphic>
      </p:graphicFrame>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6</a:t>
            </a:fld>
            <a:endParaRPr lang="en-US"/>
          </a:p>
        </p:txBody>
      </p:sp>
    </p:spTree>
    <p:extLst>
      <p:ext uri="{BB962C8B-B14F-4D97-AF65-F5344CB8AC3E}">
        <p14:creationId xmlns:p14="http://schemas.microsoft.com/office/powerpoint/2010/main" val="151272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4625"/>
            <a:ext cx="10344472" cy="1325563"/>
          </a:xfrm>
        </p:spPr>
        <p:txBody>
          <a:bodyPr>
            <a:normAutofit/>
          </a:bodyPr>
          <a:lstStyle/>
          <a:p>
            <a:r>
              <a:rPr lang="en-US" dirty="0">
                <a:latin typeface="+mj-lt"/>
              </a:rPr>
              <a:t>Empirical vs. </a:t>
            </a:r>
            <a:r>
              <a:rPr lang="en-US" dirty="0"/>
              <a:t>p</a:t>
            </a:r>
            <a:r>
              <a:rPr lang="en-US" dirty="0">
                <a:latin typeface="+mj-lt"/>
              </a:rPr>
              <a:t>rovable defenses</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extLst>
                  <p:ext uri="{D42A27DB-BD31-4B8C-83A1-F6EECF244321}">
                    <p14:modId xmlns:p14="http://schemas.microsoft.com/office/powerpoint/2010/main" val="4002897855"/>
                  </p:ext>
                </p:extLst>
              </p:nvPr>
            </p:nvGraphicFramePr>
            <p:xfrm>
              <a:off x="1362112" y="1506220"/>
              <a:ext cx="8982360" cy="384556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37084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37084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37084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r h="370840">
                    <a:tc>
                      <a:txBody>
                        <a:bodyPr/>
                        <a:lstStyle/>
                        <a:p>
                          <a:r>
                            <a:rPr lang="en-US" dirty="0"/>
                            <a:t>Scalability</a:t>
                          </a:r>
                        </a:p>
                      </a:txBody>
                      <a:tcPr/>
                    </a:tc>
                    <a:tc>
                      <a:txBody>
                        <a:bodyPr/>
                        <a:lstStyle/>
                        <a:p>
                          <a:r>
                            <a:rPr lang="en-US" dirty="0"/>
                            <a:t>Provable defenses are less scalable, e.g., no good provable defense exist for ImageNet</a:t>
                          </a:r>
                        </a:p>
                      </a:txBody>
                      <a:tcPr/>
                    </a:tc>
                    <a:extLst>
                      <a:ext uri="{0D108BD9-81ED-4DB2-BD59-A6C34878D82A}">
                        <a16:rowId xmlns:a16="http://schemas.microsoft.com/office/drawing/2014/main" val="2054369348"/>
                      </a:ext>
                    </a:extLst>
                  </a:tr>
                  <a:tr h="370840">
                    <a:tc>
                      <a:txBody>
                        <a:bodyPr/>
                        <a:lstStyle/>
                        <a:p>
                          <a:r>
                            <a:rPr lang="en-US" dirty="0"/>
                            <a:t>Examples</a:t>
                          </a:r>
                        </a:p>
                      </a:txBody>
                      <a:tcPr/>
                    </a:tc>
                    <a:tc>
                      <a:txBody>
                        <a:bodyPr/>
                        <a:lstStyle/>
                        <a:p>
                          <a:r>
                            <a:rPr lang="en-US" dirty="0"/>
                            <a:t>Empirical: PGD, TRADES, MART, AWP</a:t>
                          </a:r>
                        </a:p>
                        <a:p>
                          <a:r>
                            <a:rPr lang="en-US" dirty="0"/>
                            <a:t>Provable: </a:t>
                          </a:r>
                          <a:r>
                            <a:rPr lang="en-US" dirty="0" err="1"/>
                            <a:t>DiffAI</a:t>
                          </a:r>
                          <a:r>
                            <a:rPr lang="en-US" dirty="0"/>
                            <a:t>, COLT, CROWN-IBP,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-nets</a:t>
                          </a:r>
                        </a:p>
                      </a:txBody>
                      <a:tcPr/>
                    </a:tc>
                    <a:extLst>
                      <a:ext uri="{0D108BD9-81ED-4DB2-BD59-A6C34878D82A}">
                        <a16:rowId xmlns:a16="http://schemas.microsoft.com/office/drawing/2014/main" val="2041114333"/>
                      </a:ext>
                    </a:extLst>
                  </a:tr>
                </a:tbl>
              </a:graphicData>
            </a:graphic>
          </p:graphicFrame>
        </mc:Choice>
        <mc:Fallback xmlns="">
          <p:graphicFrame>
            <p:nvGraphicFramePr>
              <p:cNvPr id="7" name="Table 7">
                <a:extLst>
                  <a:ext uri="{FF2B5EF4-FFF2-40B4-BE49-F238E27FC236}">
                    <a16:creationId xmlns:a16="http://schemas.microsoft.com/office/drawing/2014/main" id="{83DF2417-26CD-46C1-9666-3A6A6DCEAEED}"/>
                  </a:ext>
                </a:extLst>
              </p:cNvPr>
              <p:cNvGraphicFramePr>
                <a:graphicFrameLocks noGrp="1"/>
              </p:cNvGraphicFramePr>
              <p:nvPr>
                <p:extLst>
                  <p:ext uri="{D42A27DB-BD31-4B8C-83A1-F6EECF244321}">
                    <p14:modId xmlns:p14="http://schemas.microsoft.com/office/powerpoint/2010/main" val="4002897855"/>
                  </p:ext>
                </p:extLst>
              </p:nvPr>
            </p:nvGraphicFramePr>
            <p:xfrm>
              <a:off x="1362112" y="1506220"/>
              <a:ext cx="8982360" cy="3845560"/>
            </p:xfrm>
            <a:graphic>
              <a:graphicData uri="http://schemas.openxmlformats.org/drawingml/2006/table">
                <a:tbl>
                  <a:tblPr firstRow="1" bandRow="1">
                    <a:tableStyleId>{5C22544A-7EE6-4342-B048-85BDC9FD1C3A}</a:tableStyleId>
                  </a:tblPr>
                  <a:tblGrid>
                    <a:gridCol w="4491180">
                      <a:extLst>
                        <a:ext uri="{9D8B030D-6E8A-4147-A177-3AD203B41FA5}">
                          <a16:colId xmlns:a16="http://schemas.microsoft.com/office/drawing/2014/main" val="2823685035"/>
                        </a:ext>
                      </a:extLst>
                    </a:gridCol>
                    <a:gridCol w="4491180">
                      <a:extLst>
                        <a:ext uri="{9D8B030D-6E8A-4147-A177-3AD203B41FA5}">
                          <a16:colId xmlns:a16="http://schemas.microsoft.com/office/drawing/2014/main" val="2285206194"/>
                        </a:ext>
                      </a:extLst>
                    </a:gridCol>
                  </a:tblGrid>
                  <a:tr h="370840">
                    <a:tc>
                      <a:txBody>
                        <a:bodyPr/>
                        <a:lstStyle/>
                        <a:p>
                          <a:r>
                            <a:rPr lang="en-US" dirty="0"/>
                            <a:t>Metric</a:t>
                          </a:r>
                        </a:p>
                      </a:txBody>
                      <a:tcPr/>
                    </a:tc>
                    <a:tc>
                      <a:txBody>
                        <a:bodyPr/>
                        <a:lstStyle/>
                        <a:p>
                          <a:r>
                            <a:rPr lang="en-US" dirty="0"/>
                            <a:t>Empirical vs provable defenses</a:t>
                          </a:r>
                        </a:p>
                      </a:txBody>
                      <a:tcPr/>
                    </a:tc>
                    <a:extLst>
                      <a:ext uri="{0D108BD9-81ED-4DB2-BD59-A6C34878D82A}">
                        <a16:rowId xmlns:a16="http://schemas.microsoft.com/office/drawing/2014/main" val="2254529152"/>
                      </a:ext>
                    </a:extLst>
                  </a:tr>
                  <a:tr h="640080">
                    <a:tc>
                      <a:txBody>
                        <a:bodyPr/>
                        <a:lstStyle/>
                        <a:p>
                          <a:r>
                            <a:rPr lang="en-US" dirty="0"/>
                            <a:t>Standard accuracy</a:t>
                          </a:r>
                        </a:p>
                      </a:txBody>
                      <a:tcPr/>
                    </a:tc>
                    <a:tc>
                      <a:txBody>
                        <a:bodyPr/>
                        <a:lstStyle/>
                        <a:p>
                          <a:r>
                            <a:rPr lang="en-US" dirty="0"/>
                            <a:t>Loss of accuracy is observed for both, more for networks trained with provable defenses</a:t>
                          </a:r>
                        </a:p>
                      </a:txBody>
                      <a:tcPr/>
                    </a:tc>
                    <a:extLst>
                      <a:ext uri="{0D108BD9-81ED-4DB2-BD59-A6C34878D82A}">
                        <a16:rowId xmlns:a16="http://schemas.microsoft.com/office/drawing/2014/main" val="2754933379"/>
                      </a:ext>
                    </a:extLst>
                  </a:tr>
                  <a:tr h="640080">
                    <a:tc>
                      <a:txBody>
                        <a:bodyPr/>
                        <a:lstStyle/>
                        <a:p>
                          <a:r>
                            <a:rPr lang="en-US" dirty="0"/>
                            <a:t>Adversarial accuracy</a:t>
                          </a:r>
                        </a:p>
                      </a:txBody>
                      <a:tcPr/>
                    </a:tc>
                    <a:tc>
                      <a:txBody>
                        <a:bodyPr/>
                        <a:lstStyle/>
                        <a:p>
                          <a:r>
                            <a:rPr lang="en-US" dirty="0"/>
                            <a:t>Difficult to craft examples for both, provable defenses are relatively harder to break</a:t>
                          </a:r>
                        </a:p>
                      </a:txBody>
                      <a:tcPr/>
                    </a:tc>
                    <a:extLst>
                      <a:ext uri="{0D108BD9-81ED-4DB2-BD59-A6C34878D82A}">
                        <a16:rowId xmlns:a16="http://schemas.microsoft.com/office/drawing/2014/main" val="3487271453"/>
                      </a:ext>
                    </a:extLst>
                  </a:tr>
                  <a:tr h="914400">
                    <a:tc>
                      <a:txBody>
                        <a:bodyPr/>
                        <a:lstStyle/>
                        <a:p>
                          <a:r>
                            <a:rPr lang="en-US" dirty="0"/>
                            <a:t>Formal guarantees</a:t>
                          </a:r>
                        </a:p>
                      </a:txBody>
                      <a:tcPr/>
                    </a:tc>
                    <a:tc>
                      <a:txBody>
                        <a:bodyPr/>
                        <a:lstStyle/>
                        <a:p>
                          <a:r>
                            <a:rPr lang="en-US" dirty="0"/>
                            <a:t>Networks with provable defense are easier to prove than those trained with empirical defenses</a:t>
                          </a:r>
                        </a:p>
                      </a:txBody>
                      <a:tcPr/>
                    </a:tc>
                    <a:extLst>
                      <a:ext uri="{0D108BD9-81ED-4DB2-BD59-A6C34878D82A}">
                        <a16:rowId xmlns:a16="http://schemas.microsoft.com/office/drawing/2014/main" val="3315872529"/>
                      </a:ext>
                    </a:extLst>
                  </a:tr>
                  <a:tr h="640080">
                    <a:tc>
                      <a:txBody>
                        <a:bodyPr/>
                        <a:lstStyle/>
                        <a:p>
                          <a:r>
                            <a:rPr lang="en-US" dirty="0"/>
                            <a:t>Scalability</a:t>
                          </a:r>
                        </a:p>
                      </a:txBody>
                      <a:tcPr/>
                    </a:tc>
                    <a:tc>
                      <a:txBody>
                        <a:bodyPr/>
                        <a:lstStyle/>
                        <a:p>
                          <a:r>
                            <a:rPr lang="en-US" dirty="0"/>
                            <a:t>Provable defenses are less scalable, e.g., no good provable defense exist for ImageNet</a:t>
                          </a:r>
                        </a:p>
                      </a:txBody>
                      <a:tcPr/>
                    </a:tc>
                    <a:extLst>
                      <a:ext uri="{0D108BD9-81ED-4DB2-BD59-A6C34878D82A}">
                        <a16:rowId xmlns:a16="http://schemas.microsoft.com/office/drawing/2014/main" val="2054369348"/>
                      </a:ext>
                    </a:extLst>
                  </a:tr>
                  <a:tr h="640080">
                    <a:tc>
                      <a:txBody>
                        <a:bodyPr/>
                        <a:lstStyle/>
                        <a:p>
                          <a:r>
                            <a:rPr lang="en-US" dirty="0"/>
                            <a:t>Examples</a:t>
                          </a:r>
                        </a:p>
                      </a:txBody>
                      <a:tcPr/>
                    </a:tc>
                    <a:tc>
                      <a:txBody>
                        <a:bodyPr/>
                        <a:lstStyle/>
                        <a:p>
                          <a:endParaRPr lang="en-US"/>
                        </a:p>
                      </a:txBody>
                      <a:tcPr>
                        <a:blipFill>
                          <a:blip r:embed="rId2"/>
                          <a:stretch>
                            <a:fillRect l="-100136" t="-505714" r="-678" b="-15238"/>
                          </a:stretch>
                        </a:blipFill>
                      </a:tcPr>
                    </a:tc>
                    <a:extLst>
                      <a:ext uri="{0D108BD9-81ED-4DB2-BD59-A6C34878D82A}">
                        <a16:rowId xmlns:a16="http://schemas.microsoft.com/office/drawing/2014/main" val="2041114333"/>
                      </a:ext>
                    </a:extLst>
                  </a:tr>
                </a:tbl>
              </a:graphicData>
            </a:graphic>
          </p:graphicFrame>
        </mc:Fallback>
      </mc:AlternateContent>
      <p:sp>
        <p:nvSpPr>
          <p:cNvPr id="8" name="Slide Number Placeholder 7">
            <a:extLst>
              <a:ext uri="{FF2B5EF4-FFF2-40B4-BE49-F238E27FC236}">
                <a16:creationId xmlns:a16="http://schemas.microsoft.com/office/drawing/2014/main" id="{649F0FB7-18CA-48FE-BCEF-03653AA5E003}"/>
              </a:ext>
            </a:extLst>
          </p:cNvPr>
          <p:cNvSpPr>
            <a:spLocks noGrp="1"/>
          </p:cNvSpPr>
          <p:nvPr>
            <p:ph type="sldNum" sz="quarter" idx="12"/>
          </p:nvPr>
        </p:nvSpPr>
        <p:spPr/>
        <p:txBody>
          <a:bodyPr/>
          <a:lstStyle/>
          <a:p>
            <a:fld id="{B7FA3308-637C-934F-BF90-F671B30DAEBF}" type="slidenum">
              <a:rPr lang="en-US" smtClean="0"/>
              <a:t>7</a:t>
            </a:fld>
            <a:endParaRPr lang="en-US"/>
          </a:p>
        </p:txBody>
      </p:sp>
    </p:spTree>
    <p:extLst>
      <p:ext uri="{BB962C8B-B14F-4D97-AF65-F5344CB8AC3E}">
        <p14:creationId xmlns:p14="http://schemas.microsoft.com/office/powerpoint/2010/main" val="282870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5"/>
            <a:ext cx="10515600" cy="1325563"/>
          </a:xfrm>
        </p:spPr>
        <p:txBody>
          <a:bodyPr/>
          <a:lstStyle/>
          <a:p>
            <a:r>
              <a:rPr lang="en-US" dirty="0"/>
              <a:t>Defense as optimization problem</a:t>
            </a:r>
          </a:p>
        </p:txBody>
      </p:sp>
      <mc:AlternateContent xmlns:mc="http://schemas.openxmlformats.org/markup-compatibility/2006" xmlns:a14="http://schemas.microsoft.com/office/drawing/2010/main">
        <mc:Choice Requires="a14">
          <p:sp>
            <p:nvSpPr>
              <p:cNvPr id="4" name="Rectangle 3"/>
              <p:cNvSpPr/>
              <p:nvPr/>
            </p:nvSpPr>
            <p:spPr>
              <a:xfrm>
                <a:off x="1991546" y="2147952"/>
                <a:ext cx="6120679" cy="1785104"/>
              </a:xfrm>
              <a:prstGeom prst="rect">
                <a:avLst/>
              </a:prstGeom>
              <a:solidFill>
                <a:schemeClr val="bg1">
                  <a:lumMod val="95000"/>
                </a:schemeClr>
              </a:solidFill>
              <a:ln>
                <a:solidFill>
                  <a:schemeClr val="bg1">
                    <a:lumMod val="85000"/>
                  </a:schemeClr>
                </a:solidFill>
              </a:ln>
            </p:spPr>
            <p:txBody>
              <a:bodyPr wrap="square">
                <a:spAutoFit/>
              </a:bodyPr>
              <a:lstStyle/>
              <a:p>
                <a:pPr marL="108000"/>
                <a:r>
                  <a:rPr lang="en-US" sz="2200" dirty="0">
                    <a:latin typeface="DINPro" pitchFamily="34" charset="0"/>
                  </a:rPr>
                  <a:t>find		</a:t>
                </a:r>
                <a14:m>
                  <m:oMath xmlns:m="http://schemas.openxmlformats.org/officeDocument/2006/math">
                    <m:r>
                      <a:rPr lang="en-US" sz="2200" i="1">
                        <a:latin typeface="Cambria Math" charset="0"/>
                      </a:rPr>
                      <m:t>𝜃</m:t>
                    </m:r>
                  </m:oMath>
                </a14:m>
                <a:endParaRPr lang="en-US" sz="2200" dirty="0">
                  <a:latin typeface="DINPro" pitchFamily="34" charset="0"/>
                </a:endParaRPr>
              </a:p>
              <a:p>
                <a:pPr marL="108000"/>
                <a:r>
                  <a:rPr lang="en-US" sz="2200" dirty="0">
                    <a:latin typeface="DINPro-Bold" pitchFamily="34" charset="0"/>
                  </a:rPr>
                  <a:t>minimize</a:t>
                </a:r>
                <a:r>
                  <a:rPr lang="en-US" sz="2200" dirty="0">
                    <a:latin typeface="DINPro" pitchFamily="34" charset="0"/>
                  </a:rPr>
                  <a:t>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oMath>
                </a14:m>
                <a:endParaRPr lang="en-US" sz="2200" dirty="0">
                  <a:latin typeface="DINPro" pitchFamily="34" charset="0"/>
                </a:endParaRPr>
              </a:p>
              <a:p>
                <a:pPr marL="108000"/>
                <a:endParaRPr lang="en-US" sz="2200" i="1" dirty="0">
                  <a:latin typeface="DINPro" pitchFamily="34" charset="0"/>
                </a:endParaRPr>
              </a:p>
              <a:p>
                <a:pPr marL="108000"/>
                <a:r>
                  <a:rPr lang="en-US" sz="2200" dirty="0">
                    <a:latin typeface="DINPro" pitchFamily="34" charset="0"/>
                  </a:rPr>
                  <a:t>where 	</a:t>
                </a:r>
                <a14:m>
                  <m:oMath xmlns:m="http://schemas.openxmlformats.org/officeDocument/2006/math">
                    <m:r>
                      <a:rPr lang="en-US" sz="2200" i="1">
                        <a:latin typeface="Cambria Math"/>
                      </a:rPr>
                      <m:t>𝜌</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a:rPr>
                      <m:t>=</m:t>
                    </m:r>
                    <m:r>
                      <a:rPr lang="en-US" sz="2200" b="1">
                        <a:latin typeface="Cambria Math"/>
                      </a:rPr>
                      <m:t>𝐄</m:t>
                    </m:r>
                  </m:oMath>
                </a14:m>
                <a:r>
                  <a:rPr lang="en-US" sz="2200" b="1" dirty="0"/>
                  <a:t> </a:t>
                </a:r>
                <a14:m>
                  <m:oMath xmlns:m="http://schemas.openxmlformats.org/officeDocument/2006/math">
                    <m:r>
                      <a:rPr lang="en-US" sz="2200" b="1">
                        <a:latin typeface="Cambria Math"/>
                      </a:rPr>
                      <m:t>           </m:t>
                    </m:r>
                    <m:r>
                      <a:rPr lang="en-US" sz="2200" b="1" i="0" smtClean="0">
                        <a:latin typeface="Cambria Math" panose="02040503050406030204" pitchFamily="18" charset="0"/>
                      </a:rPr>
                      <m:t>  </m:t>
                    </m:r>
                    <m:r>
                      <a:rPr lang="en-US" sz="2200" b="1">
                        <a:latin typeface="Cambria Math"/>
                      </a:rPr>
                      <m:t>[</m:t>
                    </m:r>
                    <m:r>
                      <a:rPr lang="en-US" sz="2200" b="1">
                        <a:latin typeface="Cambria Math"/>
                      </a:rPr>
                      <m:t>𝐦𝐚𝐱</m:t>
                    </m:r>
                    <m:r>
                      <a:rPr lang="en-US" sz="2200" i="1">
                        <a:latin typeface="Cambria Math"/>
                      </a:rPr>
                      <m:t>    </m:t>
                    </m:r>
                    <m:r>
                      <a:rPr lang="en-US" sz="2200" i="1">
                        <a:latin typeface="Cambria Math"/>
                      </a:rPr>
                      <m:t>𝐿</m:t>
                    </m:r>
                    <m:d>
                      <m:dPr>
                        <m:ctrlPr>
                          <a:rPr lang="en-US" sz="2200" i="1">
                            <a:latin typeface="Cambria Math" panose="02040503050406030204" pitchFamily="18" charset="0"/>
                          </a:rPr>
                        </m:ctrlPr>
                      </m:dPr>
                      <m:e>
                        <m:r>
                          <a:rPr lang="en-US" sz="2200" i="1">
                            <a:latin typeface="Cambria Math"/>
                          </a:rPr>
                          <m:t>𝜃</m:t>
                        </m:r>
                        <m:r>
                          <a:rPr lang="en-US" sz="2200" i="1">
                            <a:latin typeface="Cambria Math"/>
                          </a:rPr>
                          <m:t>, </m:t>
                        </m:r>
                        <m:r>
                          <a:rPr lang="en-US" sz="2200" i="1">
                            <a:latin typeface="Cambria Math"/>
                          </a:rPr>
                          <m:t>𝑥</m:t>
                        </m:r>
                        <m:r>
                          <a:rPr lang="en-US" sz="2200" i="1">
                            <a:latin typeface="Cambria Math"/>
                          </a:rPr>
                          <m:t>′, </m:t>
                        </m:r>
                        <m:r>
                          <a:rPr lang="en-US" sz="2200" i="1">
                            <a:latin typeface="Cambria Math"/>
                          </a:rPr>
                          <m:t>𝑦</m:t>
                        </m:r>
                      </m:e>
                    </m:d>
                    <m:r>
                      <a:rPr lang="en-US" sz="2200" i="1">
                        <a:latin typeface="Cambria Math"/>
                      </a:rPr>
                      <m:t>]</m:t>
                    </m:r>
                  </m:oMath>
                </a14:m>
                <a:endParaRPr lang="en-US" sz="2200" dirty="0">
                  <a:latin typeface="DINPro" pitchFamily="34" charset="0"/>
                </a:endParaRPr>
              </a:p>
              <a:p>
                <a:pPr marL="108000"/>
                <a:endParaRPr lang="en-US" sz="2200" dirty="0">
                  <a:latin typeface="DINPro"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991546" y="2147952"/>
                <a:ext cx="6120679" cy="1785104"/>
              </a:xfrm>
              <a:prstGeom prst="rect">
                <a:avLst/>
              </a:prstGeom>
              <a:blipFill>
                <a:blip r:embed="rId3"/>
                <a:stretch>
                  <a:fillRect t="-1695"/>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868989" y="3262093"/>
                <a:ext cx="1168461" cy="362984"/>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m:rPr>
                              <m:sty m:val="p"/>
                            </m:rPr>
                            <a:rPr lang="en-US">
                              <a:latin typeface="Cambria Math"/>
                            </a:rPr>
                            <m:t>x</m:t>
                          </m:r>
                          <m:r>
                            <a:rPr lang="en-US">
                              <a:latin typeface="Cambria Math"/>
                            </a:rPr>
                            <m:t>,</m:t>
                          </m:r>
                          <m:r>
                            <m:rPr>
                              <m:sty m:val="p"/>
                            </m:rPr>
                            <a:rPr lang="en-US">
                              <a:latin typeface="Cambria Math"/>
                            </a:rPr>
                            <m:t>y</m:t>
                          </m:r>
                        </m:e>
                      </m:d>
                      <m:r>
                        <a:rPr lang="en-US">
                          <a:latin typeface="Cambria Math"/>
                        </a:rPr>
                        <m:t>~</m:t>
                      </m:r>
                      <m:r>
                        <a:rPr lang="en-US" i="1">
                          <a:latin typeface="Cambria Math"/>
                        </a:rPr>
                        <m:t>𝐷</m:t>
                      </m:r>
                    </m:oMath>
                  </m:oMathPara>
                </a14:m>
                <a:endParaRPr lang="en-US" i="1" baseline="-25000" dirty="0">
                  <a:latin typeface="DINPro"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868989" y="3262093"/>
                <a:ext cx="1168461" cy="362984"/>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80335" y="3422561"/>
                <a:ext cx="1157305" cy="332912"/>
              </a:xfrm>
              <a:prstGeom prst="rect">
                <a:avLst/>
              </a:prstGeom>
            </p:spPr>
            <p:txBody>
              <a:bodyPr wrap="none">
                <a:spAutoFit/>
              </a:bodyPr>
              <a:lstStyle/>
              <a:p>
                <a:pPr marL="108000"/>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m:t>
                      </m:r>
                      <m:r>
                        <a:rPr lang="en-US" sz="1600" b="0" i="1" smtClean="0">
                          <a:latin typeface="Cambria Math" panose="02040503050406030204" pitchFamily="18" charset="0"/>
                        </a:rPr>
                        <m:t>𝜙</m:t>
                      </m:r>
                      <m:r>
                        <a:rPr lang="en-US" sz="1600" i="1">
                          <a:latin typeface="Cambria Math"/>
                        </a:rPr>
                        <m:t>(</m:t>
                      </m:r>
                      <m:r>
                        <a:rPr lang="en-US" sz="1600" i="1">
                          <a:latin typeface="Cambria Math"/>
                        </a:rPr>
                        <m:t>𝑥</m:t>
                      </m:r>
                      <m:r>
                        <a:rPr lang="en-US" sz="1600" i="1">
                          <a:latin typeface="Cambria Math"/>
                        </a:rPr>
                        <m:t>)</m:t>
                      </m:r>
                    </m:oMath>
                  </m:oMathPara>
                </a14:m>
                <a:endParaRPr lang="en-US" sz="1600" baseline="-25000" dirty="0">
                  <a:latin typeface="DINPro"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880335" y="3422561"/>
                <a:ext cx="1157305" cy="332912"/>
              </a:xfrm>
              <a:prstGeom prst="rect">
                <a:avLst/>
              </a:prstGeom>
              <a:blipFill>
                <a:blip r:embed="rId5"/>
                <a:stretch>
                  <a:fillRect b="-1272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9BE9E93-6AB4-4486-B8F7-7CA6370727F7}"/>
              </a:ext>
            </a:extLst>
          </p:cNvPr>
          <p:cNvSpPr>
            <a:spLocks noGrp="1"/>
          </p:cNvSpPr>
          <p:nvPr>
            <p:ph type="sldNum" sz="quarter" idx="12"/>
          </p:nvPr>
        </p:nvSpPr>
        <p:spPr/>
        <p:txBody>
          <a:bodyPr/>
          <a:lstStyle/>
          <a:p>
            <a:fld id="{B7FA3308-637C-934F-BF90-F671B30DAEBF}" type="slidenum">
              <a:rPr lang="en-US" smtClean="0"/>
              <a:t>8</a:t>
            </a:fld>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B23FBB4-F34B-4583-B82C-20CD8393AB58}"/>
                  </a:ext>
                </a:extLst>
              </p:cNvPr>
              <p:cNvSpPr/>
              <p:nvPr/>
            </p:nvSpPr>
            <p:spPr>
              <a:xfrm>
                <a:off x="0" y="4672200"/>
                <a:ext cx="12192000" cy="9496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a14:m>
                  <m:oMath xmlns:m="http://schemas.openxmlformats.org/officeDocument/2006/math">
                    <m:r>
                      <a:rPr lang="en-US" b="0" i="1" smtClean="0">
                        <a:solidFill>
                          <a:schemeClr val="tx1"/>
                        </a:solidFill>
                        <a:latin typeface="Cambria Math" panose="02040503050406030204" pitchFamily="18" charset="0"/>
                      </a:rPr>
                      <m:t>𝜙</m:t>
                    </m:r>
                    <m:d>
                      <m:dPr>
                        <m:ctrlPr>
                          <a:rPr lang="en-US" i="1">
                            <a:solidFill>
                              <a:schemeClr val="tx1"/>
                            </a:solidFill>
                            <a:latin typeface="Cambria Math" panose="02040503050406030204" pitchFamily="18" charset="0"/>
                          </a:rPr>
                        </m:ctrlPr>
                      </m:dPr>
                      <m:e>
                        <m:r>
                          <a:rPr lang="en-US" i="1">
                            <a:solidFill>
                              <a:schemeClr val="tx1"/>
                            </a:solidFill>
                            <a:latin typeface="Cambria Math"/>
                          </a:rPr>
                          <m:t>𝑥</m:t>
                        </m:r>
                      </m:e>
                    </m:d>
                    <m:r>
                      <m:rPr>
                        <m:nor/>
                      </m:rPr>
                      <a:rPr lang="en-US">
                        <a:solidFill>
                          <a:schemeClr val="tx1"/>
                        </a:solidFill>
                        <a:latin typeface="DINPro" pitchFamily="34" charset="0"/>
                      </a:rPr>
                      <m:t> </m:t>
                    </m:r>
                    <m:r>
                      <m:rPr>
                        <m:nor/>
                      </m:rPr>
                      <a:rPr lang="en-US" dirty="0">
                        <a:solidFill>
                          <a:schemeClr val="tx1"/>
                        </a:solidFill>
                        <a:latin typeface="DINPro" pitchFamily="34" charset="0"/>
                      </a:rPr>
                      <m:t>denotes</m:t>
                    </m:r>
                    <m:r>
                      <m:rPr>
                        <m:nor/>
                      </m:rPr>
                      <a:rPr lang="en-US" dirty="0">
                        <a:solidFill>
                          <a:schemeClr val="tx1"/>
                        </a:solidFill>
                        <a:latin typeface="DINPro" pitchFamily="34" charset="0"/>
                      </a:rPr>
                      <m:t> </m:t>
                    </m:r>
                    <m:r>
                      <m:rPr>
                        <m:nor/>
                      </m:rPr>
                      <a:rPr lang="en-US" dirty="0">
                        <a:solidFill>
                          <a:schemeClr val="tx1"/>
                        </a:solidFill>
                        <a:latin typeface="DINPro" pitchFamily="34" charset="0"/>
                      </a:rPr>
                      <m:t>the</m:t>
                    </m:r>
                    <m:r>
                      <m:rPr>
                        <m:nor/>
                      </m:rPr>
                      <a:rPr lang="en-US" dirty="0">
                        <a:solidFill>
                          <a:schemeClr val="tx1"/>
                        </a:solidFill>
                        <a:latin typeface="DINPro" pitchFamily="34" charset="0"/>
                      </a:rPr>
                      <m:t> </m:t>
                    </m:r>
                    <m:r>
                      <m:rPr>
                        <m:nor/>
                      </m:rPr>
                      <a:rPr lang="en-US" dirty="0">
                        <a:solidFill>
                          <a:schemeClr val="tx1"/>
                        </a:solidFill>
                        <a:latin typeface="DINPro" pitchFamily="34" charset="0"/>
                      </a:rPr>
                      <m:t>perturbation</m:t>
                    </m:r>
                    <m:r>
                      <m:rPr>
                        <m:nor/>
                      </m:rPr>
                      <a:rPr lang="en-US" dirty="0">
                        <a:solidFill>
                          <a:schemeClr val="tx1"/>
                        </a:solidFill>
                        <a:latin typeface="DINPro" pitchFamily="34" charset="0"/>
                      </a:rPr>
                      <m:t> </m:t>
                    </m:r>
                    <m:r>
                      <m:rPr>
                        <m:nor/>
                      </m:rPr>
                      <a:rPr lang="en-US" dirty="0">
                        <a:solidFill>
                          <a:schemeClr val="tx1"/>
                        </a:solidFill>
                        <a:latin typeface="DINPro" pitchFamily="34" charset="0"/>
                      </a:rPr>
                      <m:t>region</m:t>
                    </m:r>
                    <m:r>
                      <m:rPr>
                        <m:nor/>
                      </m:rPr>
                      <a:rPr lang="en-US" dirty="0">
                        <a:solidFill>
                          <a:schemeClr val="tx1"/>
                        </a:solidFill>
                        <a:latin typeface="DINPro" pitchFamily="34" charset="0"/>
                      </a:rPr>
                      <m:t> </m:t>
                    </m:r>
                    <m:r>
                      <m:rPr>
                        <m:nor/>
                      </m:rPr>
                      <a:rPr lang="en-US" dirty="0">
                        <a:solidFill>
                          <a:schemeClr val="tx1"/>
                        </a:solidFill>
                        <a:latin typeface="DINPro" pitchFamily="34" charset="0"/>
                      </a:rPr>
                      <m:t>around</m:t>
                    </m:r>
                    <m:r>
                      <m:rPr>
                        <m:nor/>
                      </m:rPr>
                      <a:rPr lang="en-US" dirty="0">
                        <a:solidFill>
                          <a:schemeClr val="tx1"/>
                        </a:solidFill>
                        <a:latin typeface="DINPro" pitchFamily="34" charset="0"/>
                      </a:rPr>
                      <m:t> </m:t>
                    </m:r>
                    <m:r>
                      <m:rPr>
                        <m:nor/>
                      </m:rPr>
                      <a:rPr lang="en-US" dirty="0">
                        <a:solidFill>
                          <a:schemeClr val="tx1"/>
                        </a:solidFill>
                        <a:latin typeface="DINPro" pitchFamily="34" charset="0"/>
                      </a:rPr>
                      <m:t>point</m:t>
                    </m:r>
                    <m:r>
                      <a:rPr lang="en-US" i="1" dirty="0">
                        <a:solidFill>
                          <a:schemeClr val="tx1"/>
                        </a:solidFill>
                        <a:latin typeface="Cambria Math"/>
                      </a:rPr>
                      <m:t>  </m:t>
                    </m:r>
                    <m:r>
                      <a:rPr lang="en-US" i="1">
                        <a:solidFill>
                          <a:schemeClr val="tx1"/>
                        </a:solidFill>
                        <a:latin typeface="Cambria Math"/>
                      </a:rPr>
                      <m:t>𝑥</m:t>
                    </m:r>
                    <m:r>
                      <m:rPr>
                        <m:nor/>
                      </m:rPr>
                      <a:rPr lang="en-US" dirty="0">
                        <a:solidFill>
                          <a:schemeClr val="tx1"/>
                        </a:solidFill>
                        <a:latin typeface="DINPro" pitchFamily="34" charset="0"/>
                      </a:rPr>
                      <m:t>, </m:t>
                    </m:r>
                    <m:r>
                      <m:rPr>
                        <m:nor/>
                      </m:rPr>
                      <a:rPr lang="en-US" dirty="0">
                        <a:solidFill>
                          <a:schemeClr val="tx1"/>
                        </a:solidFill>
                        <a:latin typeface="DINPro" pitchFamily="34" charset="0"/>
                      </a:rPr>
                      <m:t>that</m:t>
                    </m:r>
                    <m:r>
                      <m:rPr>
                        <m:nor/>
                      </m:rPr>
                      <a:rPr lang="en-US" dirty="0">
                        <a:solidFill>
                          <a:schemeClr val="tx1"/>
                        </a:solidFill>
                        <a:latin typeface="DINPro" pitchFamily="34" charset="0"/>
                      </a:rPr>
                      <m:t> </m:t>
                    </m:r>
                    <m:r>
                      <m:rPr>
                        <m:nor/>
                      </m:rPr>
                      <a:rPr lang="en-US" dirty="0">
                        <a:solidFill>
                          <a:schemeClr val="tx1"/>
                        </a:solidFill>
                        <a:latin typeface="DINPro" pitchFamily="34" charset="0"/>
                      </a:rPr>
                      <m:t>is</m:t>
                    </m:r>
                    <m:r>
                      <m:rPr>
                        <m:nor/>
                      </m:rPr>
                      <a:rPr lang="en-US" dirty="0">
                        <a:solidFill>
                          <a:schemeClr val="tx1"/>
                        </a:solidFill>
                        <a:latin typeface="DINPro" pitchFamily="34" charset="0"/>
                      </a:rPr>
                      <m:t>, </m:t>
                    </m:r>
                    <m:r>
                      <m:rPr>
                        <m:nor/>
                      </m:rPr>
                      <a:rPr lang="en-US" dirty="0">
                        <a:solidFill>
                          <a:schemeClr val="tx1"/>
                        </a:solidFill>
                        <a:latin typeface="DINPro" pitchFamily="34" charset="0"/>
                      </a:rPr>
                      <m:t>we</m:t>
                    </m:r>
                    <m:r>
                      <m:rPr>
                        <m:nor/>
                      </m:rPr>
                      <a:rPr lang="en-US" dirty="0">
                        <a:solidFill>
                          <a:schemeClr val="tx1"/>
                        </a:solidFill>
                        <a:latin typeface="DINPro" pitchFamily="34" charset="0"/>
                      </a:rPr>
                      <m:t> </m:t>
                    </m:r>
                    <m:r>
                      <m:rPr>
                        <m:nor/>
                      </m:rPr>
                      <a:rPr lang="en-US" dirty="0">
                        <a:solidFill>
                          <a:schemeClr val="tx1"/>
                        </a:solidFill>
                        <a:latin typeface="DINPro" pitchFamily="34" charset="0"/>
                      </a:rPr>
                      <m:t>want</m:t>
                    </m:r>
                    <m:r>
                      <m:rPr>
                        <m:nor/>
                      </m:rPr>
                      <a:rPr lang="en-US" dirty="0">
                        <a:solidFill>
                          <a:schemeClr val="tx1"/>
                        </a:solidFill>
                        <a:latin typeface="DINPro" pitchFamily="34" charset="0"/>
                      </a:rPr>
                      <m:t> </m:t>
                    </m:r>
                    <m:r>
                      <m:rPr>
                        <m:nor/>
                      </m:rPr>
                      <a:rPr lang="en-US" dirty="0">
                        <a:solidFill>
                          <a:schemeClr val="tx1"/>
                        </a:solidFill>
                        <a:latin typeface="DINPro" pitchFamily="34" charset="0"/>
                      </a:rPr>
                      <m:t>all</m:t>
                    </m:r>
                    <m:r>
                      <m:rPr>
                        <m:nor/>
                      </m:rPr>
                      <a:rPr lang="en-US" dirty="0">
                        <a:solidFill>
                          <a:schemeClr val="tx1"/>
                        </a:solidFill>
                        <a:latin typeface="DINPro" pitchFamily="34" charset="0"/>
                      </a:rPr>
                      <m:t> </m:t>
                    </m:r>
                    <m:r>
                      <m:rPr>
                        <m:nor/>
                      </m:rPr>
                      <a:rPr lang="en-US" dirty="0">
                        <a:solidFill>
                          <a:schemeClr val="tx1"/>
                        </a:solidFill>
                        <a:latin typeface="DINPro" pitchFamily="34" charset="0"/>
                      </a:rPr>
                      <m:t>points</m:t>
                    </m:r>
                    <m:r>
                      <m:rPr>
                        <m:nor/>
                      </m:rPr>
                      <a:rPr lang="en-US" dirty="0" smtClean="0">
                        <a:solidFill>
                          <a:schemeClr val="tx1"/>
                        </a:solidFill>
                        <a:latin typeface="DINPro" pitchFamily="34" charset="0"/>
                      </a:rPr>
                      <m:t> </m:t>
                    </m:r>
                    <m:r>
                      <m:rPr>
                        <m:nor/>
                      </m:rPr>
                      <a:rPr lang="en-US" dirty="0">
                        <a:solidFill>
                          <a:schemeClr val="tx1"/>
                        </a:solidFill>
                        <a:latin typeface="DINPro" pitchFamily="34" charset="0"/>
                      </a:rPr>
                      <m:t>in</m:t>
                    </m:r>
                    <m:r>
                      <a:rPr lang="en-US" i="1" dirty="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𝜙</m:t>
                    </m:r>
                    <m:d>
                      <m:dPr>
                        <m:ctrlPr>
                          <a:rPr lang="en-US" i="1">
                            <a:solidFill>
                              <a:schemeClr val="tx1"/>
                            </a:solidFill>
                            <a:latin typeface="Cambria Math" panose="02040503050406030204" pitchFamily="18" charset="0"/>
                          </a:rPr>
                        </m:ctrlPr>
                      </m:dPr>
                      <m:e>
                        <m:r>
                          <a:rPr lang="en-US" i="1">
                            <a:solidFill>
                              <a:schemeClr val="tx1"/>
                            </a:solidFill>
                            <a:latin typeface="Cambria Math"/>
                          </a:rPr>
                          <m:t>𝑥</m:t>
                        </m:r>
                      </m:e>
                    </m:d>
                    <m:r>
                      <m:rPr>
                        <m:nor/>
                      </m:rPr>
                      <a:rPr lang="en-US">
                        <a:solidFill>
                          <a:schemeClr val="tx1"/>
                        </a:solidFill>
                        <a:latin typeface="Cambria Math" panose="02040503050406030204" pitchFamily="18" charset="0"/>
                      </a:rPr>
                      <m:t> </m:t>
                    </m:r>
                    <m:r>
                      <m:rPr>
                        <m:nor/>
                      </m:rPr>
                      <a:rPr lang="en-US" dirty="0">
                        <a:solidFill>
                          <a:schemeClr val="tx1"/>
                        </a:solidFill>
                        <a:latin typeface="DINPro" pitchFamily="34" charset="0"/>
                      </a:rPr>
                      <m:t>to</m:t>
                    </m:r>
                    <m:r>
                      <m:rPr>
                        <m:nor/>
                      </m:rPr>
                      <a:rPr lang="en-US" dirty="0">
                        <a:solidFill>
                          <a:schemeClr val="tx1"/>
                        </a:solidFill>
                        <a:latin typeface="DINPro" pitchFamily="34" charset="0"/>
                      </a:rPr>
                      <m:t> </m:t>
                    </m:r>
                    <m:r>
                      <m:rPr>
                        <m:nor/>
                      </m:rPr>
                      <a:rPr lang="en-US" dirty="0">
                        <a:solidFill>
                          <a:schemeClr val="tx1"/>
                        </a:solidFill>
                        <a:latin typeface="DINPro" pitchFamily="34" charset="0"/>
                      </a:rPr>
                      <m:t>classify</m:t>
                    </m:r>
                    <m:r>
                      <m:rPr>
                        <m:nor/>
                      </m:rPr>
                      <a:rPr lang="en-US" dirty="0">
                        <a:solidFill>
                          <a:schemeClr val="tx1"/>
                        </a:solidFill>
                        <a:latin typeface="DINPro" pitchFamily="34" charset="0"/>
                      </a:rPr>
                      <m:t> </m:t>
                    </m:r>
                    <m:r>
                      <m:rPr>
                        <m:nor/>
                      </m:rPr>
                      <a:rPr lang="en-US" dirty="0">
                        <a:solidFill>
                          <a:schemeClr val="tx1"/>
                        </a:solidFill>
                        <a:latin typeface="DINPro" pitchFamily="34" charset="0"/>
                      </a:rPr>
                      <m:t>the</m:t>
                    </m:r>
                    <m:r>
                      <m:rPr>
                        <m:nor/>
                      </m:rPr>
                      <a:rPr lang="en-US" dirty="0">
                        <a:solidFill>
                          <a:schemeClr val="tx1"/>
                        </a:solidFill>
                        <a:latin typeface="DINPro" pitchFamily="34" charset="0"/>
                      </a:rPr>
                      <m:t> </m:t>
                    </m:r>
                    <m:r>
                      <m:rPr>
                        <m:nor/>
                      </m:rPr>
                      <a:rPr lang="en-US" dirty="0">
                        <a:solidFill>
                          <a:schemeClr val="tx1"/>
                        </a:solidFill>
                        <a:latin typeface="DINPro" pitchFamily="34" charset="0"/>
                      </a:rPr>
                      <m:t>same</m:t>
                    </m:r>
                    <m:r>
                      <m:rPr>
                        <m:nor/>
                      </m:rPr>
                      <a:rPr lang="en-US" dirty="0">
                        <a:solidFill>
                          <a:schemeClr val="tx1"/>
                        </a:solidFill>
                        <a:latin typeface="DINPro" pitchFamily="34" charset="0"/>
                      </a:rPr>
                      <m:t> </m:t>
                    </m:r>
                    <m:r>
                      <m:rPr>
                        <m:nor/>
                      </m:rPr>
                      <a:rPr lang="en-US" dirty="0">
                        <a:solidFill>
                          <a:schemeClr val="tx1"/>
                        </a:solidFill>
                        <a:latin typeface="DINPro" pitchFamily="34" charset="0"/>
                      </a:rPr>
                      <m:t>as</m:t>
                    </m:r>
                    <m:r>
                      <m:rPr>
                        <m:nor/>
                      </m:rPr>
                      <a:rPr lang="en-US" dirty="0">
                        <a:solidFill>
                          <a:schemeClr val="tx1"/>
                        </a:solidFill>
                        <a:latin typeface="DINPro" pitchFamily="34" charset="0"/>
                      </a:rPr>
                      <m:t> </m:t>
                    </m:r>
                    <m:r>
                      <m:rPr>
                        <m:nor/>
                      </m:rPr>
                      <a:rPr lang="en-US" i="1" dirty="0">
                        <a:solidFill>
                          <a:schemeClr val="tx1"/>
                        </a:solidFill>
                        <a:latin typeface="Cambria Math" panose="02040503050406030204" pitchFamily="18" charset="0"/>
                        <a:ea typeface="Cambria Math" panose="02040503050406030204" pitchFamily="18" charset="0"/>
                      </a:rPr>
                      <m:t>x</m:t>
                    </m:r>
                    <m:r>
                      <m:rPr>
                        <m:nor/>
                      </m:rPr>
                      <a:rPr lang="en-US" i="1" dirty="0">
                        <a:solidFill>
                          <a:schemeClr val="tx1"/>
                        </a:solidFill>
                        <a:latin typeface="Cambria Math" panose="02040503050406030204" pitchFamily="18" charset="0"/>
                        <a:ea typeface="Cambria Math" panose="02040503050406030204" pitchFamily="18" charset="0"/>
                      </a:rPr>
                      <m:t> </m:t>
                    </m:r>
                    <m:r>
                      <m:rPr>
                        <m:nor/>
                      </m:rPr>
                      <a:rPr lang="en-US" dirty="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latin typeface="DINPro" pitchFamily="34" charset="0"/>
                  </a:rPr>
                  <a:t>For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𝐿</m:t>
                        </m:r>
                      </m:e>
                      <m:sub>
                        <m:r>
                          <a:rPr lang="en-US" b="0" i="1" smtClean="0">
                            <a:solidFill>
                              <a:schemeClr val="tx1"/>
                            </a:solidFill>
                            <a:latin typeface="Cambria Math" panose="02040503050406030204" pitchFamily="18" charset="0"/>
                          </a:rPr>
                          <m:t>∞</m:t>
                        </m:r>
                      </m:sub>
                    </m:sSub>
                  </m:oMath>
                </a14:m>
                <a:r>
                  <a:rPr lang="en-US" dirty="0">
                    <a:solidFill>
                      <a:schemeClr val="tx1"/>
                    </a:solidFill>
                    <a:latin typeface="DINPro" pitchFamily="34" charset="0"/>
                  </a:rPr>
                  <a:t>-robustness, </a:t>
                </a:r>
                <a14:m>
                  <m:oMath xmlns:m="http://schemas.openxmlformats.org/officeDocument/2006/math">
                    <m:r>
                      <a:rPr lang="en-US" b="0" i="1" smtClean="0">
                        <a:solidFill>
                          <a:schemeClr val="tx1"/>
                        </a:solidFill>
                        <a:latin typeface="Cambria Math" panose="02040503050406030204" pitchFamily="18" charset="0"/>
                      </a:rPr>
                      <m:t>𝜙</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oMath>
                </a14:m>
                <a:r>
                  <a:rPr lang="en-US" dirty="0">
                    <a:solidFill>
                      <a:schemeClr val="tx1"/>
                    </a:solidFill>
                    <a:latin typeface="DINPro" pitchFamily="34" charset="0"/>
                  </a:rPr>
                  <a:t> is </a:t>
                </a:r>
                <a14:m>
                  <m:oMath xmlns:m="http://schemas.openxmlformats.org/officeDocument/2006/math">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m:t>
                            </m:r>
                          </m:sup>
                        </m:sSup>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m:t>
                    </m:r>
                  </m:oMath>
                </a14:m>
                <a:endParaRPr lang="en-US" dirty="0">
                  <a:solidFill>
                    <a:schemeClr val="tx1"/>
                  </a:solidFill>
                  <a:latin typeface="DINPro" pitchFamily="34" charset="0"/>
                </a:endParaRPr>
              </a:p>
            </p:txBody>
          </p:sp>
        </mc:Choice>
        <mc:Fallback xmlns="">
          <p:sp>
            <p:nvSpPr>
              <p:cNvPr id="9" name="Rectangle 8">
                <a:extLst>
                  <a:ext uri="{FF2B5EF4-FFF2-40B4-BE49-F238E27FC236}">
                    <a16:creationId xmlns:a16="http://schemas.microsoft.com/office/drawing/2014/main" id="{0B23FBB4-F34B-4583-B82C-20CD8393AB58}"/>
                  </a:ext>
                </a:extLst>
              </p:cNvPr>
              <p:cNvSpPr>
                <a:spLocks noRot="1" noChangeAspect="1" noMove="1" noResize="1" noEditPoints="1" noAdjustHandles="1" noChangeArrowheads="1" noChangeShapeType="1" noTextEdit="1"/>
              </p:cNvSpPr>
              <p:nvPr/>
            </p:nvSpPr>
            <p:spPr>
              <a:xfrm>
                <a:off x="0" y="4672200"/>
                <a:ext cx="12192000" cy="949664"/>
              </a:xfrm>
              <a:prstGeom prst="rect">
                <a:avLst/>
              </a:prstGeom>
              <a:blipFill>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00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9A8C-5690-499C-9E72-9937A2454BD5}"/>
              </a:ext>
            </a:extLst>
          </p:cNvPr>
          <p:cNvSpPr>
            <a:spLocks noGrp="1"/>
          </p:cNvSpPr>
          <p:nvPr>
            <p:ph type="title"/>
          </p:nvPr>
        </p:nvSpPr>
        <p:spPr>
          <a:xfrm>
            <a:off x="0" y="0"/>
            <a:ext cx="10515600" cy="1325563"/>
          </a:xfrm>
        </p:spPr>
        <p:txBody>
          <a:bodyPr/>
          <a:lstStyle/>
          <a:p>
            <a:r>
              <a:rPr lang="en-US" dirty="0"/>
              <a:t>Solving the inner maximization problem</a:t>
            </a:r>
          </a:p>
        </p:txBody>
      </p:sp>
      <p:sp>
        <p:nvSpPr>
          <p:cNvPr id="4" name="Slide Number Placeholder 3">
            <a:extLst>
              <a:ext uri="{FF2B5EF4-FFF2-40B4-BE49-F238E27FC236}">
                <a16:creationId xmlns:a16="http://schemas.microsoft.com/office/drawing/2014/main" id="{FDD2A3AF-3DD2-4F92-BF73-12E8E6FF3796}"/>
              </a:ext>
            </a:extLst>
          </p:cNvPr>
          <p:cNvSpPr>
            <a:spLocks noGrp="1"/>
          </p:cNvSpPr>
          <p:nvPr>
            <p:ph type="sldNum" sz="quarter" idx="12"/>
          </p:nvPr>
        </p:nvSpPr>
        <p:spPr/>
        <p:txBody>
          <a:bodyPr/>
          <a:lstStyle/>
          <a:p>
            <a:fld id="{B7FA3308-637C-934F-BF90-F671B30DAEBF}" type="slidenum">
              <a:rPr lang="en-US" smtClean="0"/>
              <a:t>9</a:t>
            </a:fld>
            <a:endParaRPr lang="en-US"/>
          </a:p>
        </p:txBody>
      </p:sp>
      <p:sp>
        <p:nvSpPr>
          <p:cNvPr id="7" name="Rectangle 6">
            <a:extLst>
              <a:ext uri="{FF2B5EF4-FFF2-40B4-BE49-F238E27FC236}">
                <a16:creationId xmlns:a16="http://schemas.microsoft.com/office/drawing/2014/main" id="{8870F0FA-1F29-41C0-9750-D07A94D838F1}"/>
              </a:ext>
            </a:extLst>
          </p:cNvPr>
          <p:cNvSpPr/>
          <p:nvPr/>
        </p:nvSpPr>
        <p:spPr>
          <a:xfrm>
            <a:off x="0" y="1654140"/>
            <a:ext cx="12192000" cy="472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FGSM linearizes the inner optimization problem</a:t>
            </a:r>
          </a:p>
        </p:txBody>
      </p:sp>
      <p:sp>
        <p:nvSpPr>
          <p:cNvPr id="8" name="Rectangle 7">
            <a:extLst>
              <a:ext uri="{FF2B5EF4-FFF2-40B4-BE49-F238E27FC236}">
                <a16:creationId xmlns:a16="http://schemas.microsoft.com/office/drawing/2014/main" id="{43AE2481-FE3A-47FC-943E-B776921636E1}"/>
              </a:ext>
            </a:extLst>
          </p:cNvPr>
          <p:cNvSpPr/>
          <p:nvPr/>
        </p:nvSpPr>
        <p:spPr>
          <a:xfrm>
            <a:off x="0" y="3429000"/>
            <a:ext cx="12192000" cy="472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PGD is an iterative attack and considered more powerful than FGSM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D025DC-6F0C-4642-AC39-EF46A1C7849B}"/>
                  </a:ext>
                </a:extLst>
              </p:cNvPr>
              <p:cNvSpPr txBox="1"/>
              <p:nvPr/>
            </p:nvSpPr>
            <p:spPr>
              <a:xfrm>
                <a:off x="4664467" y="2347522"/>
                <a:ext cx="364732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sgn</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BDD025DC-6F0C-4642-AC39-EF46A1C7849B}"/>
                  </a:ext>
                </a:extLst>
              </p:cNvPr>
              <p:cNvSpPr txBox="1">
                <a:spLocks noRot="1" noChangeAspect="1" noMove="1" noResize="1" noEditPoints="1" noAdjustHandles="1" noChangeArrowheads="1" noChangeShapeType="1" noTextEdit="1"/>
              </p:cNvSpPr>
              <p:nvPr/>
            </p:nvSpPr>
            <p:spPr>
              <a:xfrm>
                <a:off x="4664467" y="2347522"/>
                <a:ext cx="3647326" cy="461665"/>
              </a:xfrm>
              <a:prstGeom prst="rect">
                <a:avLst/>
              </a:prstGeom>
              <a:blipFill>
                <a:blip r:embed="rId2"/>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70E1B6B-7530-4C09-84BB-E1E0EAF5ADE4}"/>
                  </a:ext>
                </a:extLst>
              </p:cNvPr>
              <p:cNvSpPr txBox="1"/>
              <p:nvPr/>
            </p:nvSpPr>
            <p:spPr>
              <a:xfrm>
                <a:off x="3082248" y="4290591"/>
                <a:ext cx="6709024" cy="521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rPr>
                            <m:t>π</m:t>
                          </m:r>
                        </m:e>
                        <m:sub>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r>
                        <a:rPr lang="en-US" sz="2400" b="0" i="1" smtClean="0">
                          <a:latin typeface="Cambria Math" panose="02040503050406030204" pitchFamily="18" charset="0"/>
                        </a:rPr>
                        <m:t>𝛼</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sgn</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e>
                          </m:d>
                        </m:e>
                      </m:func>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770E1B6B-7530-4C09-84BB-E1E0EAF5ADE4}"/>
                  </a:ext>
                </a:extLst>
              </p:cNvPr>
              <p:cNvSpPr txBox="1">
                <a:spLocks noRot="1" noChangeAspect="1" noMove="1" noResize="1" noEditPoints="1" noAdjustHandles="1" noChangeArrowheads="1" noChangeShapeType="1" noTextEdit="1"/>
              </p:cNvSpPr>
              <p:nvPr/>
            </p:nvSpPr>
            <p:spPr>
              <a:xfrm>
                <a:off x="3082248" y="4290591"/>
                <a:ext cx="6709024" cy="5212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704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C812E41FEEC140A003B98F13684CF2" ma:contentTypeVersion="2" ma:contentTypeDescription="Create a new document." ma:contentTypeScope="" ma:versionID="46f8c5c3a03a229be54df5b092faad46">
  <xsd:schema xmlns:xsd="http://www.w3.org/2001/XMLSchema" xmlns:xs="http://www.w3.org/2001/XMLSchema" xmlns:p="http://schemas.microsoft.com/office/2006/metadata/properties" xmlns:ns3="09ef2799-cae5-42bc-b8b6-1c8fb236126d" targetNamespace="http://schemas.microsoft.com/office/2006/metadata/properties" ma:root="true" ma:fieldsID="f9283bda746004c1945ba9489c218116" ns3:_="">
    <xsd:import namespace="09ef2799-cae5-42bc-b8b6-1c8fb236126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f2799-cae5-42bc-b8b6-1c8fb23612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73E7D6-4A61-4A1F-8D01-F5A66E6482F5}">
  <ds:schemaRefs>
    <ds:schemaRef ds:uri="http://schemas.microsoft.com/sharepoint/v3/contenttype/forms"/>
  </ds:schemaRefs>
</ds:datastoreItem>
</file>

<file path=customXml/itemProps2.xml><?xml version="1.0" encoding="utf-8"?>
<ds:datastoreItem xmlns:ds="http://schemas.openxmlformats.org/officeDocument/2006/customXml" ds:itemID="{BE8DD104-C1C1-406D-AD39-BF9D3C3EF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f2799-cae5-42bc-b8b6-1c8fb23612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AE4285-F911-4E77-910D-A76D5D7C1270}">
  <ds:schemaRefs>
    <ds:schemaRef ds:uri="http://schemas.microsoft.com/office/infopath/2007/PartnerControls"/>
    <ds:schemaRef ds:uri="http://purl.org/dc/dcmitype/"/>
    <ds:schemaRef ds:uri="09ef2799-cae5-42bc-b8b6-1c8fb236126d"/>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2714</Words>
  <Application>Microsoft Office PowerPoint</Application>
  <PresentationFormat>Widescreen</PresentationFormat>
  <Paragraphs>532</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DINPro</vt:lpstr>
      <vt:lpstr>DINPro-Bold</vt:lpstr>
      <vt:lpstr>Office Theme</vt:lpstr>
      <vt:lpstr> Logic and Artificial Intelligence</vt:lpstr>
      <vt:lpstr>Training to minimize adversarial examples</vt:lpstr>
      <vt:lpstr>Empirical vs. provable defenses</vt:lpstr>
      <vt:lpstr>Empirical vs. provable defenses</vt:lpstr>
      <vt:lpstr>Empirical vs. provable defenses</vt:lpstr>
      <vt:lpstr>Empirical vs. provable defenses</vt:lpstr>
      <vt:lpstr>Empirical vs. provable defenses</vt:lpstr>
      <vt:lpstr>Defense as optimization problem</vt:lpstr>
      <vt:lpstr>Solving the inner maximization problem</vt:lpstr>
      <vt:lpstr>PGD defense in practice </vt:lpstr>
      <vt:lpstr>PowerPoint Presentation</vt:lpstr>
      <vt:lpstr>Why do we think we can find a good approximate solution to the inner maximization problem?</vt:lpstr>
      <vt:lpstr>Notes on defenses</vt:lpstr>
      <vt:lpstr>Can certification benefit training?</vt:lpstr>
      <vt:lpstr>Provable defense</vt:lpstr>
      <vt:lpstr>Differentiable abstract interpretation </vt:lpstr>
      <vt:lpstr>PowerPoint Presentation</vt:lpstr>
      <vt:lpstr>Provable Defenses: General method</vt:lpstr>
      <vt:lpstr>PowerPoint Presentation</vt:lpstr>
      <vt:lpstr>Provable defenses with a given loss</vt:lpstr>
      <vt:lpstr>Provable defenses with a given loss</vt:lpstr>
      <vt:lpstr>Provable defenses in the abstract</vt:lpstr>
      <vt:lpstr>Defining〖   max⁡(box(d〗_0))</vt:lpstr>
      <vt:lpstr>PowerPoint Presentation</vt:lpstr>
      <vt:lpstr>PowerPoint Presentation</vt:lpstr>
      <vt:lpstr>IBP defense from DeepMind</vt:lpstr>
      <vt:lpstr>IBP defense from DeepMind</vt:lpstr>
      <vt:lpstr>Additional heuristics</vt:lpstr>
      <vt:lpstr>Fundamental challenges</vt:lpstr>
      <vt:lpstr>Empirical vs. provable defenses</vt:lpstr>
      <vt:lpstr>PowerPoint Presentation</vt:lpstr>
      <vt:lpstr>Convex layerwise adversarial training (COLT)</vt:lpstr>
      <vt:lpstr>COLT training</vt:lpstr>
      <vt:lpstr>How to project onto a Zonotope?</vt:lpstr>
      <vt:lpstr>Maximizing loss inside of zonotope relaxation</vt:lpstr>
      <vt:lpstr>L_∞-nets</vt:lpstr>
      <vt:lpstr>State-of-the-art published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AI2</dc:title>
  <dc:creator>Microsoft Office User</dc:creator>
  <cp:lastModifiedBy>Gagandeep Singh</cp:lastModifiedBy>
  <cp:revision>446</cp:revision>
  <cp:lastPrinted>2019-11-27T13:55:29Z</cp:lastPrinted>
  <dcterms:created xsi:type="dcterms:W3CDTF">2017-08-26T14:02:12Z</dcterms:created>
  <dcterms:modified xsi:type="dcterms:W3CDTF">2021-10-24T05:57:29Z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0x010100BEC812E41FEEC140A003B98F13684CF2</vt:lpwstr>
  </property>
</Properties>
</file>