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8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0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2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3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5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6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7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8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9.xml" ContentType="application/vnd.openxmlformats-officedocument.presentationml.notesSlide+xml"/>
  <Override PartName="/ppt/tags/tag122.xml" ContentType="application/vnd.openxmlformats-officedocument.presentationml.tags+xml"/>
  <Override PartName="/ppt/notesSlides/notesSlide40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41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86" r:id="rId22"/>
    <p:sldId id="277" r:id="rId23"/>
    <p:sldId id="387" r:id="rId24"/>
    <p:sldId id="278" r:id="rId25"/>
    <p:sldId id="279" r:id="rId26"/>
    <p:sldId id="388" r:id="rId27"/>
    <p:sldId id="280" r:id="rId28"/>
    <p:sldId id="281" r:id="rId29"/>
    <p:sldId id="282" r:id="rId30"/>
    <p:sldId id="283" r:id="rId31"/>
    <p:sldId id="389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1" autoAdjust="0"/>
    <p:restoredTop sz="94142" autoAdjust="0"/>
  </p:normalViewPr>
  <p:slideViewPr>
    <p:cSldViewPr>
      <p:cViewPr varScale="1">
        <p:scale>
          <a:sx n="81" d="100"/>
          <a:sy n="81" d="100"/>
        </p:scale>
        <p:origin x="2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2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2322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5AD08-2D7C-4662-9267-56937F5AC0B8}" type="slidenum">
              <a:rPr lang="en-US"/>
              <a:pPr/>
              <a:t>11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50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514EB-0CE7-4905-A965-97AECC752DFE}" type="slidenum">
              <a:rPr lang="en-US"/>
              <a:pPr/>
              <a:t>12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3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D75E0-0451-4A4A-B8F7-06B341A783C6}" type="slidenum">
              <a:rPr lang="en-US"/>
              <a:pPr/>
              <a:t>13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1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D7F2A-86CD-4E29-AD15-1F5F5C905A3B}" type="slidenum">
              <a:rPr lang="en-US"/>
              <a:pPr/>
              <a:t>14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17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E892D-51DA-4429-BFFA-1D5452FAB7F5}" type="slidenum">
              <a:rPr lang="en-US"/>
              <a:pPr/>
              <a:t>15</a:t>
            </a:fld>
            <a:endParaRPr lang="en-US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3E09B9-41CC-44D8-A7EE-522ECA74F13E}" type="slidenum">
              <a:rPr lang="en-US"/>
              <a:pPr/>
              <a:t>16</a:t>
            </a:fld>
            <a:endParaRPr lang="en-US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99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96F8C-A0A3-4609-BA43-9B76F2650873}" type="slidenum">
              <a:rPr lang="en-US"/>
              <a:pPr/>
              <a:t>17</a:t>
            </a:fld>
            <a:endParaRPr lang="en-US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27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A4490-4B03-40FA-91F1-6F47C42D667B}" type="slidenum">
              <a:rPr lang="en-US"/>
              <a:pPr/>
              <a:t>18</a:t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6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22A91-C73E-408F-B4C8-43E644120F3A}" type="slidenum">
              <a:rPr lang="en-US"/>
              <a:pPr/>
              <a:t>19</a:t>
            </a:fld>
            <a:endParaRPr lang="en-US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03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20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714780-11DF-4472-AE76-0B6C10813017}" type="slidenum">
              <a:rPr lang="en-US"/>
              <a:pPr/>
              <a:t>3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23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9C055-72E0-4522-A77B-8AF120537E44}" type="slidenum">
              <a:rPr lang="en-US"/>
              <a:pPr/>
              <a:t>21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34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22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1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37F4-AC94-47A7-A663-0685A2BCC5FF}" type="slidenum">
              <a:rPr lang="en-US"/>
              <a:pPr/>
              <a:t>23</a:t>
            </a:fld>
            <a:endParaRPr lang="en-US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2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D2F49-291D-43EF-B2C2-440CE5CE789E}" type="slidenum">
              <a:rPr lang="en-US"/>
              <a:pPr/>
              <a:t>24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25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6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075C2-A20B-4A7A-8F51-71B0A3CBB4C7}" type="slidenum">
              <a:rPr lang="en-US"/>
              <a:pPr/>
              <a:t>26</a:t>
            </a:fld>
            <a:endParaRPr lang="en-US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3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27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18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B6B2C-21FC-4D6D-9E7C-29AA6CFA2E86}" type="slidenum">
              <a:rPr lang="en-US"/>
              <a:pPr/>
              <a:t>28</a:t>
            </a:fld>
            <a:endParaRPr lang="en-US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32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6D9D6-DDAD-431E-A80D-583333B50DB4}" type="slidenum">
              <a:rPr lang="en-US"/>
              <a:pPr/>
              <a:t>29</a:t>
            </a:fld>
            <a:endParaRPr lang="en-US"/>
          </a:p>
        </p:txBody>
      </p:sp>
      <p:sp>
        <p:nvSpPr>
          <p:cNvPr id="120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1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30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0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28A3-F306-45FB-8DC7-09A2DE89FFA7}" type="slidenum">
              <a:rPr lang="en-US"/>
              <a:pPr/>
              <a:t>4</a:t>
            </a:fld>
            <a:endParaRPr lang="en-US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66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339C28-2A6A-4A80-8A16-A0781FEE290E}" type="slidenum">
              <a:rPr lang="en-US"/>
              <a:pPr/>
              <a:t>31</a:t>
            </a:fld>
            <a:endParaRPr lang="en-US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69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32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86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7FB56-FA1D-441A-AC74-3908DC102C15}" type="slidenum">
              <a:rPr lang="en-US"/>
              <a:pPr/>
              <a:t>33</a:t>
            </a:fld>
            <a:endParaRPr lang="en-US"/>
          </a:p>
        </p:txBody>
      </p:sp>
      <p:sp>
        <p:nvSpPr>
          <p:cNvPr id="12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5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0557C-CEE4-468B-A165-323BC30BE993}" type="slidenum">
              <a:rPr lang="en-US"/>
              <a:pPr/>
              <a:t>34</a:t>
            </a:fld>
            <a:endParaRPr lang="en-US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62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35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191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49760-38BD-4480-89D6-56FE07AB2AC6}" type="slidenum">
              <a:rPr lang="en-US"/>
              <a:pPr/>
              <a:t>36</a:t>
            </a:fld>
            <a:endParaRPr lang="en-US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3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FC2C1-50D7-4893-A91D-85BF0E581CE7}" type="slidenum">
              <a:rPr lang="en-US"/>
              <a:pPr/>
              <a:t>37</a:t>
            </a:fld>
            <a:endParaRPr lang="en-US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963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997F1-2D23-403C-BFC6-3F27FCFA1920}" type="slidenum">
              <a:rPr lang="en-US"/>
              <a:pPr/>
              <a:t>38</a:t>
            </a:fld>
            <a:endParaRPr lang="en-US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DC6C-1D2A-4A52-B726-1F8852540491}" type="slidenum">
              <a:rPr lang="en-US"/>
              <a:pPr/>
              <a:t>39</a:t>
            </a:fld>
            <a:endParaRPr lang="en-US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635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7CE82-ABAB-4D30-AC29-161F7EC3F744}" type="slidenum">
              <a:rPr lang="en-US"/>
              <a:pPr/>
              <a:t>40</a:t>
            </a:fld>
            <a:endParaRPr lang="en-US"/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E21B5-927C-4F10-A313-A26A3EC7AFAF}" type="slidenum">
              <a:rPr lang="en-US"/>
              <a:pPr/>
              <a:t>5</a:t>
            </a:fld>
            <a:endParaRPr lang="en-US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90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009B-3AFA-4A89-A9D5-F5A06826A0F7}" type="slidenum">
              <a:rPr lang="en-US"/>
              <a:pPr/>
              <a:t>41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39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9DDD-6FC0-4454-BF32-58CF3FE8C66B}" type="slidenum">
              <a:rPr lang="en-US"/>
              <a:pPr/>
              <a:t>42</a:t>
            </a:fld>
            <a:endParaRPr 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420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43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F196F-8ABF-4C2A-BFC5-0F48556D9C3C}" type="slidenum">
              <a:rPr lang="en-US"/>
              <a:pPr/>
              <a:t>6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43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A35BAA-84F1-4764-B73A-1F2654146854}" type="slidenum">
              <a:rPr lang="en-US"/>
              <a:pPr/>
              <a:t>7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4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EEF33-535B-4289-ACE8-0AA8225D5BB2}" type="slidenum">
              <a:rPr lang="en-US"/>
              <a:pPr/>
              <a:t>8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10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54AA9-D0BF-4405-88C6-7D861E2B3E67}" type="slidenum">
              <a:rPr lang="en-US"/>
              <a:pPr/>
              <a:t>9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45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5EADD-CCB0-472C-ABD3-FFDCF004B6E0}" type="slidenum">
              <a:rPr lang="en-US"/>
              <a:pPr/>
              <a:t>10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44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43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3.v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6.emf"/><Relationship Id="rId4" Type="http://schemas.openxmlformats.org/officeDocument/2006/relationships/tags" Target="../tags/tag52.xml"/><Relationship Id="rId9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4.v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image" Target="../media/image7.emf"/><Relationship Id="rId4" Type="http://schemas.openxmlformats.org/officeDocument/2006/relationships/tags" Target="../tags/tag60.xml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4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63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vmlDrawing" Target="../drawings/vmlDrawing6.v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10" Type="http://schemas.openxmlformats.org/officeDocument/2006/relationships/image" Target="../media/image9.emf"/><Relationship Id="rId4" Type="http://schemas.openxmlformats.org/officeDocument/2006/relationships/tags" Target="../tags/tag72.xml"/><Relationship Id="rId9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vmlDrawing" Target="../drawings/vmlDrawing7.v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10" Type="http://schemas.openxmlformats.org/officeDocument/2006/relationships/image" Target="../media/image10.emf"/><Relationship Id="rId4" Type="http://schemas.openxmlformats.org/officeDocument/2006/relationships/tags" Target="../tags/tag77.xml"/><Relationship Id="rId9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tags" Target="../tags/tag81.xml"/><Relationship Id="rId7" Type="http://schemas.openxmlformats.org/officeDocument/2006/relationships/oleObject" Target="../embeddings/oleObject8.bin"/><Relationship Id="rId2" Type="http://schemas.openxmlformats.org/officeDocument/2006/relationships/tags" Target="../tags/tag80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11.wmf"/><Relationship Id="rId2" Type="http://schemas.openxmlformats.org/officeDocument/2006/relationships/tags" Target="../tags/tag8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89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88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103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02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13" Type="http://schemas.openxmlformats.org/officeDocument/2006/relationships/oleObject" Target="../embeddings/oleObject14.bin"/><Relationship Id="rId3" Type="http://schemas.openxmlformats.org/officeDocument/2006/relationships/tags" Target="../tags/tag10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2" Type="http://schemas.openxmlformats.org/officeDocument/2006/relationships/tags" Target="../tags/tag105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09.xml"/><Relationship Id="rId11" Type="http://schemas.openxmlformats.org/officeDocument/2006/relationships/oleObject" Target="../embeddings/oleObject13.bin"/><Relationship Id="rId5" Type="http://schemas.openxmlformats.org/officeDocument/2006/relationships/tags" Target="../tags/tag108.xml"/><Relationship Id="rId10" Type="http://schemas.openxmlformats.org/officeDocument/2006/relationships/image" Target="../media/image14.wmf"/><Relationship Id="rId4" Type="http://schemas.openxmlformats.org/officeDocument/2006/relationships/tags" Target="../tags/tag107.xml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tags" Target="../tags/tag111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10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114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13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.wmf"/><Relationship Id="rId4" Type="http://schemas.openxmlformats.org/officeDocument/2006/relationships/tags" Target="../tags/tag115.xml"/><Relationship Id="rId9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7" Type="http://schemas.openxmlformats.org/officeDocument/2006/relationships/image" Target="../media/image20.wmf"/><Relationship Id="rId2" Type="http://schemas.openxmlformats.org/officeDocument/2006/relationships/tags" Target="../tags/tag1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0.wmf"/><Relationship Id="rId3" Type="http://schemas.openxmlformats.org/officeDocument/2006/relationships/tags" Target="../tags/tag119.xml"/><Relationship Id="rId7" Type="http://schemas.openxmlformats.org/officeDocument/2006/relationships/notesSlide" Target="../notesSlides/notesSlide39.xml"/><Relationship Id="rId12" Type="http://schemas.openxmlformats.org/officeDocument/2006/relationships/oleObject" Target="../embeddings/oleObject21.bin"/><Relationship Id="rId2" Type="http://schemas.openxmlformats.org/officeDocument/2006/relationships/tags" Target="../tags/tag118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wmf"/><Relationship Id="rId5" Type="http://schemas.openxmlformats.org/officeDocument/2006/relationships/tags" Target="../tags/tag121.xml"/><Relationship Id="rId10" Type="http://schemas.openxmlformats.org/officeDocument/2006/relationships/oleObject" Target="../embeddings/oleObject20.bin"/><Relationship Id="rId4" Type="http://schemas.openxmlformats.org/officeDocument/2006/relationships/tags" Target="../tags/tag120.xml"/><Relationship Id="rId9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124.xml"/><Relationship Id="rId7" Type="http://schemas.openxmlformats.org/officeDocument/2006/relationships/notesSlide" Target="../notesSlides/notesSlide41.xml"/><Relationship Id="rId2" Type="http://schemas.openxmlformats.org/officeDocument/2006/relationships/tags" Target="../tags/tag123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9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23.wmf"/><Relationship Id="rId2" Type="http://schemas.openxmlformats.org/officeDocument/2006/relationships/tags" Target="../tags/tag12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978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More complex code is handled by multiple MIPS instructions.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978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 - d</a:t>
            </a:r>
            <a:r>
              <a:rPr lang="en-US" sz="1800" dirty="0" smtClean="0">
                <a:latin typeface="Courier New" pitchFamily="49" charset="0"/>
                <a:cs typeface="Arial" charset="0"/>
              </a:rPr>
              <a:t>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9978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438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t, d  # a = t - 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2156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Make the common case fast</a:t>
            </a:r>
          </a:p>
          <a:p>
            <a:r>
              <a:rPr lang="en-US" sz="2600" dirty="0"/>
              <a:t>MIPS includes only simple, commonly used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Hardware to decode and execute </a:t>
            </a:r>
            <a:r>
              <a:rPr lang="en-US" sz="2600" dirty="0" smtClean="0"/>
              <a:t>instructions can be simple</a:t>
            </a:r>
            <a:r>
              <a:rPr lang="en-US" sz="2600" dirty="0"/>
              <a:t>, small, and </a:t>
            </a:r>
            <a:r>
              <a:rPr lang="en-US" sz="2600" dirty="0" smtClean="0"/>
              <a:t>fast</a:t>
            </a:r>
            <a:endParaRPr lang="en-US" sz="2600" dirty="0"/>
          </a:p>
          <a:p>
            <a:r>
              <a:rPr lang="en-US" sz="2600" dirty="0"/>
              <a:t>More complex instructions (that are less common) </a:t>
            </a:r>
            <a:r>
              <a:rPr lang="en-US" sz="2600" dirty="0" smtClean="0"/>
              <a:t>performed </a:t>
            </a:r>
            <a:r>
              <a:rPr lang="en-US" sz="2600" dirty="0"/>
              <a:t>using multiple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MIPS is a </a:t>
            </a:r>
            <a:r>
              <a:rPr lang="en-US" sz="2600" b="1" i="1" dirty="0">
                <a:solidFill>
                  <a:schemeClr val="accent1"/>
                </a:solidFill>
              </a:rPr>
              <a:t>reduced instruction set computer </a:t>
            </a:r>
            <a:r>
              <a:rPr lang="en-US" sz="2600" b="1" dirty="0">
                <a:solidFill>
                  <a:schemeClr val="accent1"/>
                </a:solidFill>
              </a:rPr>
              <a:t>(RISC)</a:t>
            </a:r>
            <a:r>
              <a:rPr lang="en-US" sz="2600" dirty="0"/>
              <a:t>, with a small number of simple </a:t>
            </a:r>
            <a:r>
              <a:rPr lang="en-US" sz="2600" dirty="0" smtClean="0"/>
              <a:t>instructions</a:t>
            </a:r>
            <a:endParaRPr lang="en-US" sz="2600" dirty="0"/>
          </a:p>
          <a:p>
            <a:r>
              <a:rPr lang="en-US" sz="2600" dirty="0"/>
              <a:t>Other architectures, such as Intel’s </a:t>
            </a:r>
            <a:r>
              <a:rPr lang="en-US" sz="2600" dirty="0" smtClean="0"/>
              <a:t>x86, </a:t>
            </a:r>
            <a:r>
              <a:rPr lang="en-US" sz="2600" dirty="0"/>
              <a:t>are </a:t>
            </a:r>
            <a:r>
              <a:rPr lang="en-US" sz="2600" b="1" i="1" dirty="0">
                <a:solidFill>
                  <a:schemeClr val="accent1"/>
                </a:solidFill>
              </a:rPr>
              <a:t>complex instruction set computers</a:t>
            </a:r>
            <a:r>
              <a:rPr lang="en-US" sz="2600" b="1" dirty="0">
                <a:solidFill>
                  <a:schemeClr val="accent1"/>
                </a:solidFill>
              </a:rPr>
              <a:t> (CISC</a:t>
            </a:r>
            <a:r>
              <a:rPr lang="en-US" sz="2600" b="1" dirty="0" smtClean="0">
                <a:solidFill>
                  <a:schemeClr val="accent1"/>
                </a:solidFill>
              </a:rPr>
              <a:t>)</a:t>
            </a:r>
            <a:endParaRPr lang="en-US" sz="2600" dirty="0"/>
          </a:p>
        </p:txBody>
      </p:sp>
      <p:sp>
        <p:nvSpPr>
          <p:cNvPr id="1026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6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40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707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Operand location: physical </a:t>
            </a:r>
            <a:r>
              <a:rPr lang="en-US" sz="3200" dirty="0">
                <a:latin typeface="Times New Roman" pitchFamily="18" charset="0"/>
                <a:cs typeface="Arial" charset="0"/>
              </a:rPr>
              <a:t>location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 computer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Times New Roman" pitchFamily="18" charset="0"/>
                <a:cs typeface="Arial" charset="0"/>
              </a:rPr>
              <a:t>Constants (also called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immediates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0186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8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MIPS has 32 </a:t>
            </a:r>
            <a:r>
              <a:rPr lang="en-US" sz="3200" dirty="0">
                <a:latin typeface="Times New Roman" pitchFamily="18" charset="0"/>
                <a:cs typeface="Arial" charset="0"/>
              </a:rPr>
              <a:t>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are faster than memory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MIPS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called “32-bit architecture” </a:t>
            </a:r>
            <a:r>
              <a:rPr lang="en-US" sz="3200" dirty="0">
                <a:latin typeface="Times New Roman" pitchFamily="18" charset="0"/>
                <a:cs typeface="Arial" charset="0"/>
              </a:rPr>
              <a:t>because it operates on 32-bit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data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7618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4" name="Rectangle 4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Smaller is Faster</a:t>
            </a:r>
          </a:p>
          <a:p>
            <a:r>
              <a:rPr lang="en-US" dirty="0"/>
              <a:t>MIPS includes only a small number of registers</a:t>
            </a:r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2912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3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313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222" name="Group 78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0494307"/>
              </p:ext>
            </p:extLst>
          </p:nvPr>
        </p:nvGraphicFramePr>
        <p:xfrm>
          <a:off x="1371600" y="1066800"/>
          <a:ext cx="6705600" cy="5151120"/>
        </p:xfrm>
        <a:graphic>
          <a:graphicData uri="http://schemas.openxmlformats.org/drawingml/2006/table">
            <a:tbl>
              <a:tblPr/>
              <a:tblGrid>
                <a:gridCol w="1371600"/>
                <a:gridCol w="2514600"/>
                <a:gridCol w="2819400"/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constant value 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assembler temporary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$v0-$v1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2-3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values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$a0-$a3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4-7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$t0-$t7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8-15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$s0-$s7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16-23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$t8-$t9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24-25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more temporaries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$k0-$k1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26-27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OS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frame pointer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ra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return address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1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Register Set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034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285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before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name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$0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, “register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”, </a:t>
            </a:r>
            <a:r>
              <a:rPr lang="en-US" sz="2600" dirty="0">
                <a:latin typeface="Times New Roman" pitchFamily="18" charset="0"/>
                <a:cs typeface="Arial" charset="0"/>
              </a:rPr>
              <a:t>“dollar zero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”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Registers </a:t>
            </a:r>
            <a:r>
              <a:rPr lang="en-US" sz="3200" dirty="0">
                <a:latin typeface="Times New Roman" pitchFamily="18" charset="0"/>
                <a:cs typeface="Arial" charset="0"/>
              </a:rPr>
              <a:t>used for specific purposes: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2600" dirty="0">
                <a:latin typeface="Courier New" pitchFamily="49" charset="0"/>
                <a:cs typeface="Arial" charset="0"/>
              </a:rPr>
              <a:t>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always holds the constant value 0.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saved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10 BT" pitchFamily="49" charset="0"/>
                <a:cs typeface="Arial" charset="0"/>
              </a:rPr>
              <a:t>$s0-$s7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hold variables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temporary registers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$t0</a:t>
            </a:r>
            <a:r>
              <a:rPr lang="en-US" sz="2600" dirty="0">
                <a:latin typeface="Times New Roman" pitchFamily="18" charset="0"/>
                <a:cs typeface="Arial" charset="0"/>
              </a:rPr>
              <a:t> - </a:t>
            </a:r>
            <a:r>
              <a:rPr lang="en-US" sz="2600" dirty="0">
                <a:latin typeface="Courier New" pitchFamily="49" charset="0"/>
                <a:cs typeface="Arial" charset="0"/>
              </a:rPr>
              <a:t>$t9,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hold intermediate values during a larger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computation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Discuss others later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5982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18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Revisit add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182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</a:t>
            </a:r>
          </a:p>
        </p:txBody>
      </p:sp>
      <p:sp>
        <p:nvSpPr>
          <p:cNvPr id="1101830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b, $s2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$s0, $s1, $s2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 with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212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Too much data to fit in only 32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is large,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but </a:t>
            </a:r>
            <a:r>
              <a:rPr lang="en-US" sz="3200" dirty="0">
                <a:latin typeface="Times New Roman" pitchFamily="18" charset="0"/>
                <a:cs typeface="Arial" charset="0"/>
              </a:rPr>
              <a:t>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Commonly used variables kept 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registers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840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3880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8924050"/>
              </p:ext>
            </p:extLst>
          </p:nvPr>
        </p:nvGraphicFramePr>
        <p:xfrm>
          <a:off x="1761593" y="2652712"/>
          <a:ext cx="5782207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1" name="VISIO" r:id="rId8" imgW="2164680" imgH="1145880" progId="Visio.Drawing.6">
                  <p:embed/>
                </p:oleObj>
              </mc:Choice>
              <mc:Fallback>
                <p:oleObj name="VISIO" r:id="rId8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593" y="2652712"/>
                        <a:ext cx="5782207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38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387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Each 32-bit data word has a unique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Word-Addressable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3833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341437"/>
            <a:ext cx="5943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Introduction</a:t>
            </a:r>
            <a:endParaRPr lang="en-US" dirty="0" smtClean="0"/>
          </a:p>
          <a:p>
            <a:r>
              <a:rPr lang="en-US" b="1" dirty="0" smtClean="0"/>
              <a:t>Assembly Language</a:t>
            </a:r>
          </a:p>
          <a:p>
            <a:r>
              <a:rPr lang="en-US" b="1" dirty="0" smtClean="0"/>
              <a:t>Machine Language</a:t>
            </a:r>
          </a:p>
          <a:p>
            <a:r>
              <a:rPr lang="en-US" b="1" dirty="0" smtClean="0"/>
              <a:t>Programming</a:t>
            </a:r>
          </a:p>
          <a:p>
            <a:r>
              <a:rPr lang="en-US" b="1" dirty="0" smtClean="0"/>
              <a:t>Addressing Modes</a:t>
            </a:r>
          </a:p>
          <a:p>
            <a:r>
              <a:rPr lang="en-US" b="1" dirty="0" smtClean="0"/>
              <a:t>Lights, Camera, Action: Compiling, Assembling, &amp; Loading</a:t>
            </a:r>
          </a:p>
          <a:p>
            <a:r>
              <a:rPr lang="en-US" b="1" dirty="0" smtClean="0"/>
              <a:t>Odds and Ends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066800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read called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load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load word </a:t>
            </a:r>
            <a:r>
              <a:rPr lang="en-US" sz="3200" dirty="0">
                <a:latin typeface="Times New Roman" pitchFamily="18" charset="0"/>
                <a:cs typeface="Arial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Format: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6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$s0, 5($t1)</a:t>
            </a:r>
            <a:endParaRPr lang="en-US" sz="26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base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address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sz="2600" dirty="0" smtClean="0">
                <a:latin typeface="Courier New" pitchFamily="49" charset="0"/>
                <a:cs typeface="Arial" charset="0"/>
              </a:rPr>
              <a:t>$t1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) </a:t>
            </a:r>
            <a:r>
              <a:rPr lang="en-US" sz="2600" dirty="0">
                <a:latin typeface="Times New Roman" pitchFamily="18" charset="0"/>
                <a:cs typeface="Arial" charset="0"/>
              </a:rPr>
              <a:t>to the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offset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 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($t1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Result: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holds the value at address (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$t1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+ 5)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500" b="1" dirty="0" smtClean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     Any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register </a:t>
            </a:r>
            <a:r>
              <a:rPr lang="en-US" sz="2600" dirty="0">
                <a:latin typeface="Times New Roman" pitchFamily="18" charset="0"/>
                <a:cs typeface="Arial" charset="0"/>
              </a:rPr>
              <a:t>may be used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as </a:t>
            </a:r>
            <a:r>
              <a:rPr lang="en-US" sz="2600" dirty="0">
                <a:latin typeface="Times New Roman" pitchFamily="18" charset="0"/>
                <a:cs typeface="Arial" charset="0"/>
              </a:rPr>
              <a:t>base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address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050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143964"/>
              </p:ext>
            </p:extLst>
          </p:nvPr>
        </p:nvGraphicFramePr>
        <p:xfrm>
          <a:off x="2286000" y="4303648"/>
          <a:ext cx="4114800" cy="217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7" name="VISIO" r:id="rId9" imgW="2164680" imgH="1145880" progId="Visio.Drawing.6">
                  <p:embed/>
                </p:oleObj>
              </mc:Choice>
              <mc:Fallback>
                <p:oleObj name="VISIO" r:id="rId9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03648"/>
                        <a:ext cx="4114800" cy="217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2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592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</a:t>
            </a:r>
            <a:r>
              <a:rPr lang="en-US" sz="3200" dirty="0">
                <a:latin typeface="Times New Roman" pitchFamily="18" charset="0"/>
                <a:cs typeface="Arial" charset="0"/>
              </a:rPr>
              <a:t> read a word of data at memory address 1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address </a:t>
            </a:r>
            <a:r>
              <a:rPr lang="en-US" sz="2600" dirty="0">
                <a:latin typeface="Times New Roman" pitchFamily="18" charset="0"/>
                <a:cs typeface="Arial" charset="0"/>
              </a:rPr>
              <a:t>= 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$0 </a:t>
            </a:r>
            <a:r>
              <a:rPr lang="en-US" sz="2600" dirty="0">
                <a:latin typeface="Times New Roman" pitchFamily="18" charset="0"/>
                <a:cs typeface="Arial" charset="0"/>
              </a:rPr>
              <a:t>+ 1)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 smtClean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sz="3200" dirty="0">
                <a:latin typeface="Times New Roman" pitchFamily="18" charset="0"/>
                <a:cs typeface="Arial" charset="0"/>
              </a:rPr>
              <a:t>0xF2F1AC07 after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5928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676400" y="34290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1($0)  # read memory word 1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Reading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0034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Memory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write </a:t>
            </a:r>
            <a:r>
              <a:rPr lang="en-US" sz="3200" dirty="0">
                <a:latin typeface="Times New Roman" pitchFamily="18" charset="0"/>
                <a:cs typeface="Arial" charset="0"/>
              </a:rPr>
              <a:t>are called </a:t>
            </a:r>
            <a:r>
              <a:rPr lang="en-US" sz="3200" b="1" i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store</a:t>
            </a:r>
            <a:endParaRPr lang="en-US" sz="32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Mnemonic: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store word</a:t>
            </a:r>
            <a:r>
              <a:rPr lang="en-US" sz="3200" dirty="0">
                <a:latin typeface="Times New Roman" pitchFamily="18" charset="0"/>
                <a:cs typeface="Arial" charset="0"/>
              </a:rPr>
              <a:t>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)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2389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974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1831792"/>
              </p:ext>
            </p:extLst>
          </p:nvPr>
        </p:nvGraphicFramePr>
        <p:xfrm>
          <a:off x="2133600" y="4572000"/>
          <a:ext cx="37338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0" name="VISIO" r:id="rId9" imgW="2164680" imgH="1145880" progId="Visio.Drawing.6">
                  <p:embed/>
                </p:oleObj>
              </mc:Choice>
              <mc:Fallback>
                <p:oleObj name="VISIO" r:id="rId9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3733800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797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797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: </a:t>
            </a:r>
            <a:r>
              <a:rPr lang="en-US" sz="3200" dirty="0">
                <a:latin typeface="Times New Roman" pitchFamily="18" charset="0"/>
                <a:cs typeface="Arial" charset="0"/>
              </a:rPr>
              <a:t>Write (store)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3200" dirty="0">
                <a:latin typeface="Courier New" pitchFamily="49" charset="0"/>
                <a:cs typeface="Arial" charset="0"/>
              </a:rPr>
              <a:t>$t4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7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add </a:t>
            </a:r>
            <a:r>
              <a:rPr lang="en-US" sz="2600" dirty="0">
                <a:latin typeface="Times New Roman" pitchFamily="18" charset="0"/>
                <a:cs typeface="Arial" charset="0"/>
              </a:rPr>
              <a:t>the base address (</a:t>
            </a:r>
            <a:r>
              <a:rPr lang="en-US" sz="2600" dirty="0">
                <a:latin typeface="Courier New" pitchFamily="49" charset="0"/>
                <a:cs typeface="Arial" charset="0"/>
              </a:rPr>
              <a:t>$0</a:t>
            </a:r>
            <a:r>
              <a:rPr lang="en-US" sz="2600" dirty="0">
                <a:latin typeface="Times New Roman" pitchFamily="18" charset="0"/>
                <a:cs typeface="Arial" charset="0"/>
              </a:rPr>
              <a:t>) to the offset (0x7)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address: ($0 + 0x7) =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7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000" dirty="0" smtClean="0">
              <a:latin typeface="Times New Roman" pitchFamily="18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Offset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decimal (default) or hexadecimal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107975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09800" y="3733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$t4, 0x7($0)  # write the value in $t4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# to memory word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smtClean="0">
                <a:solidFill>
                  <a:schemeClr val="bg1"/>
                </a:solidFill>
                <a:latin typeface="+mj-lt"/>
              </a:rPr>
              <a:t>Writing Word-Addressable Memory</a:t>
            </a:r>
            <a:endParaRPr lang="en-US" sz="4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5013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899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6540661"/>
              </p:ext>
            </p:extLst>
          </p:nvPr>
        </p:nvGraphicFramePr>
        <p:xfrm>
          <a:off x="2133600" y="3200400"/>
          <a:ext cx="4955254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3" name="VISIO" r:id="rId8" imgW="2178720" imgH="1373760" progId="Visio.Drawing.6">
                  <p:embed/>
                </p:oleObj>
              </mc:Choice>
              <mc:Fallback>
                <p:oleObj name="VISIO" r:id="rId8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4955254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89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08997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data byte has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unique </a:t>
            </a:r>
            <a:r>
              <a:rPr lang="en-US" sz="2400" dirty="0">
                <a:latin typeface="Times New Roman" pitchFamily="18" charset="0"/>
                <a:cs typeface="Arial" charset="0"/>
              </a:rPr>
              <a:t>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Load/store words or single bytes: load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and store byte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sb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32-bit word = </a:t>
            </a:r>
            <a:r>
              <a:rPr lang="en-US" sz="2400" dirty="0">
                <a:latin typeface="Times New Roman" pitchFamily="18" charset="0"/>
                <a:cs typeface="Arial" charset="0"/>
              </a:rPr>
              <a:t>4 bytes, so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word </a:t>
            </a:r>
            <a:r>
              <a:rPr lang="en-US" sz="2400" dirty="0">
                <a:latin typeface="Times New Roman" pitchFamily="18" charset="0"/>
                <a:cs typeface="Arial" charset="0"/>
              </a:rPr>
              <a:t>address increments by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Byte-Addressable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979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The address of a memory word must now be multiplied by 4.  For example,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2 is 2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600" dirty="0">
                <a:latin typeface="Times New Roman" pitchFamily="18" charset="0"/>
                <a:cs typeface="Arial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the address of memory word 10 is 10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× 4 = 40  (0x28)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is byte-addressed, not word-addressed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991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002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3324073"/>
              </p:ext>
            </p:extLst>
          </p:nvPr>
        </p:nvGraphicFramePr>
        <p:xfrm>
          <a:off x="2590800" y="4114800"/>
          <a:ext cx="38322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5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14800"/>
                        <a:ext cx="38322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1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002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Example: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3200" dirty="0">
                <a:latin typeface="Times New Roman" pitchFamily="18" charset="0"/>
                <a:cs typeface="Arial" charset="0"/>
              </a:rPr>
              <a:t>a word of data at memory address 4 into </a:t>
            </a: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$s3</a:t>
            </a:r>
            <a:r>
              <a:rPr lang="en-US" sz="3200" dirty="0">
                <a:latin typeface="Times New Roman" pitchFamily="18" charset="0"/>
                <a:cs typeface="Arial" charset="0"/>
              </a:rPr>
              <a:t> holds the value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0xF2F1AC07 after load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1002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33600" y="32766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$s3, 4($0)  # read word at address 4 into $s3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Reading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482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071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430973"/>
              </p:ext>
            </p:extLst>
          </p:nvPr>
        </p:nvGraphicFramePr>
        <p:xfrm>
          <a:off x="2644775" y="3886200"/>
          <a:ext cx="383222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1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3886200"/>
                        <a:ext cx="3832225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206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206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Times New Roman" pitchFamily="18" charset="0"/>
                <a:cs typeface="Arial" charset="0"/>
              </a:rPr>
              <a:t>Example:</a:t>
            </a:r>
            <a:r>
              <a:rPr lang="en-US" sz="3200" dirty="0">
                <a:latin typeface="Times New Roman" pitchFamily="18" charset="0"/>
                <a:cs typeface="Arial" charset="0"/>
              </a:rPr>
              <a:t> stores the value held in </a:t>
            </a:r>
            <a:r>
              <a:rPr lang="en-US" sz="3200" dirty="0">
                <a:latin typeface="Courier New" pitchFamily="49" charset="0"/>
                <a:cs typeface="Arial" charset="0"/>
              </a:rPr>
              <a:t>$t7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into memory address 0x2C (44)</a:t>
            </a:r>
          </a:p>
        </p:txBody>
      </p:sp>
      <p:sp>
        <p:nvSpPr>
          <p:cNvPr id="111207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057400" y="29718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  <a:endParaRPr lang="en-US" sz="1800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$t7, 44($0)  # write $t7 into address 44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Writing Byte-Addressable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433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4119" name="Object 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8349517"/>
              </p:ext>
            </p:extLst>
          </p:nvPr>
        </p:nvGraphicFramePr>
        <p:xfrm>
          <a:off x="2065337" y="3509963"/>
          <a:ext cx="4487863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5" name="VISIO" r:id="rId7" imgW="1628640" imgH="1104840" progId="Visio.Drawing.6">
                  <p:embed/>
                </p:oleObj>
              </mc:Choice>
              <mc:Fallback>
                <p:oleObj name="VISIO" r:id="rId7" imgW="1628640" imgH="110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7" y="3509963"/>
                        <a:ext cx="4487863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411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411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How to number bytes within a word?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Little-endian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byte numbers start at the little (least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Big-endian:</a:t>
            </a:r>
            <a:r>
              <a:rPr lang="en-US" sz="2400" dirty="0">
                <a:latin typeface="Times New Roman" pitchFamily="18" charset="0"/>
                <a:cs typeface="Arial" charset="0"/>
              </a:rPr>
              <a:t> byte numbers start at the big (most significant)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Word address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same</a:t>
            </a:r>
            <a:r>
              <a:rPr lang="en-US" sz="2400" dirty="0">
                <a:latin typeface="Times New Roman" pitchFamily="18" charset="0"/>
                <a:cs typeface="Arial" charset="0"/>
              </a:rPr>
              <a:t> for big- or little-endian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14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514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2843731"/>
              </p:ext>
            </p:extLst>
          </p:nvPr>
        </p:nvGraphicFramePr>
        <p:xfrm>
          <a:off x="2133600" y="3429000"/>
          <a:ext cx="4487863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9" name="VISIO" r:id="rId6" imgW="1628640" imgH="1104840" progId="Visio.Drawing.6">
                  <p:embed/>
                </p:oleObj>
              </mc:Choice>
              <mc:Fallback>
                <p:oleObj name="VISIO" r:id="rId6" imgW="1628640" imgH="1104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4487863" cy="304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51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Jonathan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Swift’s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Gulliver’s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Travels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Little-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Endians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broke their eggs on the little end of the egg and the Big-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Endians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broke their eggs on the big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end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It doesn’t </a:t>
            </a:r>
            <a:r>
              <a:rPr lang="en-US" sz="2400" dirty="0">
                <a:latin typeface="Times New Roman" pitchFamily="18" charset="0"/>
                <a:cs typeface="Arial" charset="0"/>
              </a:rPr>
              <a:t>really matter which addressing type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used </a:t>
            </a:r>
            <a:r>
              <a:rPr lang="en-US" sz="2400" dirty="0">
                <a:latin typeface="Times New Roman" pitchFamily="18" charset="0"/>
                <a:cs typeface="Arial" charset="0"/>
              </a:rPr>
              <a:t>– except when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the two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systems need to share data!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Memory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7190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4800600" cy="4953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Jumping up a few levels of </a:t>
            </a:r>
            <a:r>
              <a:rPr lang="en-US" dirty="0" smtClean="0"/>
              <a:t>abstraction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Architecture: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programmer’s </a:t>
            </a:r>
            <a:r>
              <a:rPr lang="en-US" dirty="0"/>
              <a:t>view of </a:t>
            </a:r>
            <a:r>
              <a:rPr lang="en-US" dirty="0" smtClean="0"/>
              <a:t>computer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600" dirty="0"/>
              <a:t>Defined by instructions </a:t>
            </a:r>
            <a:r>
              <a:rPr lang="en-US" sz="2600" dirty="0" smtClean="0"/>
              <a:t>&amp; </a:t>
            </a:r>
            <a:r>
              <a:rPr lang="en-US" sz="2600" dirty="0"/>
              <a:t>operand locations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Microarchitecture:</a:t>
            </a:r>
            <a:r>
              <a:rPr lang="en-US" dirty="0"/>
              <a:t> how to implement an architecture in hardware (covered in Chapter 7)</a:t>
            </a:r>
          </a:p>
        </p:txBody>
      </p:sp>
      <p:graphicFrame>
        <p:nvGraphicFramePr>
          <p:cNvPr id="7577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6921500" y="1219200"/>
          <a:ext cx="222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6" name="VISIO" r:id="rId6" imgW="1866600" imgH="4161600" progId="Visio.Drawing.6">
                  <p:embed/>
                </p:oleObj>
              </mc:Choice>
              <mc:Fallback>
                <p:oleObj name="VISIO" r:id="rId6" imgW="1866600" imgH="4161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1219200"/>
                        <a:ext cx="222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7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Suppose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initially contains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After following code runs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big-endian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system, what value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Courier New" pitchFamily="49" charset="0"/>
                <a:cs typeface="Arial" charset="0"/>
              </a:rPr>
              <a:t> $s0, 1($0)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9427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1616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Suppose </a:t>
            </a:r>
            <a:r>
              <a:rPr lang="en-US" sz="2400" dirty="0">
                <a:latin typeface="Courier New" pitchFamily="49" charset="0"/>
                <a:cs typeface="Arial" charset="0"/>
              </a:rPr>
              <a:t>$t0</a:t>
            </a:r>
            <a:r>
              <a:rPr lang="en-US" sz="2400" dirty="0">
                <a:latin typeface="Times New Roman" pitchFamily="18" charset="0"/>
                <a:cs typeface="Arial" charset="0"/>
              </a:rPr>
              <a:t> initially contains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After following code runs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big-endian </a:t>
            </a:r>
            <a:r>
              <a:rPr lang="en-US" sz="2400" dirty="0">
                <a:latin typeface="Times New Roman" pitchFamily="18" charset="0"/>
                <a:cs typeface="Arial" charset="0"/>
              </a:rPr>
              <a:t>system, what value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is 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$s0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?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In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little-endian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Courier New" pitchFamily="49" charset="0"/>
                <a:cs typeface="Arial" charset="0"/>
              </a:rPr>
              <a:t> $t0, 0($0)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Arial" charset="0"/>
              </a:rPr>
              <a:t>		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400" dirty="0">
                <a:latin typeface="Courier New" pitchFamily="49" charset="0"/>
                <a:cs typeface="Arial" charset="0"/>
              </a:rPr>
              <a:t> $s0, 1($0</a:t>
            </a:r>
            <a:r>
              <a:rPr lang="en-US" sz="2400" dirty="0" smtClean="0">
                <a:latin typeface="Courier New" pitchFamily="49" charset="0"/>
                <a:cs typeface="Arial" charset="0"/>
              </a:rPr>
              <a:t>)</a:t>
            </a:r>
          </a:p>
          <a:p>
            <a:pPr marL="457200" indent="-457200">
              <a:spcBef>
                <a:spcPct val="20000"/>
              </a:spcBef>
            </a:pPr>
            <a:endParaRPr lang="en-US" sz="100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Big-endian: 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400" dirty="0">
                <a:latin typeface="Times New Roman" pitchFamily="18" charset="0"/>
                <a:cs typeface="Arial" charset="0"/>
              </a:rPr>
              <a:t>0x00000045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Little-endian: </a:t>
            </a:r>
            <a:r>
              <a:rPr lang="en-US" sz="2400" dirty="0">
                <a:latin typeface="Times New Roman" pitchFamily="18" charset="0"/>
                <a:cs typeface="Arial" charset="0"/>
              </a:rPr>
              <a:t>0x00000067</a:t>
            </a:r>
          </a:p>
          <a:p>
            <a:pPr marL="457200" indent="-457200"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Big-Endian &amp; Little-Endian Example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51276447"/>
              </p:ext>
            </p:extLst>
          </p:nvPr>
        </p:nvGraphicFramePr>
        <p:xfrm>
          <a:off x="838200" y="4889500"/>
          <a:ext cx="7162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9" name="VISIO" r:id="rId8" imgW="2543223" imgH="590773" progId="Visio.Drawing.6">
                  <p:embed/>
                </p:oleObj>
              </mc:Choice>
              <mc:Fallback>
                <p:oleObj name="VISIO" r:id="rId8" imgW="2543223" imgH="590773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89500"/>
                        <a:ext cx="7162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41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21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Good design demands good compromises</a:t>
            </a:r>
          </a:p>
          <a:p>
            <a:r>
              <a:rPr lang="en-US" dirty="0"/>
              <a:t>Multiple instruction formats allow flexibility</a:t>
            </a:r>
          </a:p>
          <a:p>
            <a:pPr lvl="1">
              <a:buFontTx/>
              <a:buChar char="-"/>
            </a:pP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:  </a:t>
            </a:r>
            <a:r>
              <a:rPr lang="en-US" sz="2600" dirty="0" smtClean="0"/>
              <a:t>use </a:t>
            </a:r>
            <a:r>
              <a:rPr lang="en-US" sz="2600" dirty="0"/>
              <a:t>3 register operands</a:t>
            </a:r>
          </a:p>
          <a:p>
            <a:pPr lvl="1">
              <a:buFontTx/>
              <a:buChar char="-"/>
            </a:pP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r>
              <a:rPr lang="en-US" sz="2600" dirty="0"/>
              <a:t>: </a:t>
            </a:r>
            <a:r>
              <a:rPr lang="en-US" sz="2600" dirty="0" smtClean="0"/>
              <a:t>      use </a:t>
            </a:r>
            <a:r>
              <a:rPr lang="en-US" sz="2600" dirty="0"/>
              <a:t>2 register operands and a constant</a:t>
            </a:r>
          </a:p>
          <a:p>
            <a:r>
              <a:rPr lang="en-US" dirty="0"/>
              <a:t>Number of instruction formats kept small</a:t>
            </a:r>
          </a:p>
          <a:p>
            <a:pPr lvl="1">
              <a:buFontTx/>
              <a:buChar char="-"/>
            </a:pPr>
            <a:r>
              <a:rPr lang="en-US" sz="3200" dirty="0"/>
              <a:t>to adhere to design principles 1 and 3 (simplicity favors regularity and smaller is faster).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10332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4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8341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42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24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use constants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or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immediates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immediate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ly </a:t>
            </a:r>
            <a:r>
              <a:rPr lang="en-US" sz="2400" dirty="0">
                <a:latin typeface="Times New Roman" pitchFamily="18" charset="0"/>
                <a:cs typeface="Arial" charset="0"/>
              </a:rPr>
              <a:t>available from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instruction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16-bit two’s complement number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err="1" smtClean="0">
                <a:latin typeface="Courier New" pitchFamily="49" charset="0"/>
                <a:cs typeface="Arial" charset="0"/>
              </a:rPr>
              <a:t>addi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: add immediate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Subtract </a:t>
            </a:r>
            <a:r>
              <a:rPr lang="en-US" sz="2400" dirty="0">
                <a:latin typeface="Times New Roman" pitchFamily="18" charset="0"/>
                <a:cs typeface="Arial" charset="0"/>
              </a:rPr>
              <a:t>immediate (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subi</a:t>
            </a:r>
            <a:r>
              <a:rPr lang="en-US" sz="2400" dirty="0">
                <a:latin typeface="Times New Roman" pitchFamily="18" charset="0"/>
                <a:cs typeface="Arial" charset="0"/>
              </a:rPr>
              <a:t>) necessary?</a:t>
            </a:r>
          </a:p>
        </p:txBody>
      </p:sp>
      <p:sp>
        <p:nvSpPr>
          <p:cNvPr id="10342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35814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3424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35814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a, $s1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$s0, $s0,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$s1, $s0, -12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Operands: Constants/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2832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143000"/>
            <a:ext cx="7620000" cy="5181600"/>
          </a:xfrm>
        </p:spPr>
        <p:txBody>
          <a:bodyPr>
            <a:noAutofit/>
          </a:bodyPr>
          <a:lstStyle/>
          <a:p>
            <a:r>
              <a:rPr lang="en-US" dirty="0"/>
              <a:t>Binary representation of instructions</a:t>
            </a:r>
          </a:p>
          <a:p>
            <a:r>
              <a:rPr lang="en-US" dirty="0" smtClean="0"/>
              <a:t>Computers </a:t>
            </a:r>
            <a:r>
              <a:rPr lang="en-US" dirty="0"/>
              <a:t>only understand 1’s and 0’s</a:t>
            </a:r>
          </a:p>
          <a:p>
            <a:r>
              <a:rPr lang="en-US" dirty="0" smtClean="0"/>
              <a:t>32-bit </a:t>
            </a:r>
            <a:r>
              <a:rPr lang="en-US" dirty="0"/>
              <a:t>instructions </a:t>
            </a:r>
          </a:p>
          <a:p>
            <a:pPr lvl="1"/>
            <a:r>
              <a:rPr lang="en-US" sz="2600" dirty="0"/>
              <a:t>S</a:t>
            </a:r>
            <a:r>
              <a:rPr lang="en-US" sz="2600" dirty="0" smtClean="0"/>
              <a:t>implicity </a:t>
            </a:r>
            <a:r>
              <a:rPr lang="en-US" sz="2600" dirty="0"/>
              <a:t>favors regularity: 32-bit data </a:t>
            </a:r>
            <a:r>
              <a:rPr lang="en-US" sz="2600" dirty="0" smtClean="0"/>
              <a:t>&amp; instructions</a:t>
            </a:r>
            <a:endParaRPr lang="en-US" sz="2600" dirty="0"/>
          </a:p>
          <a:p>
            <a:r>
              <a:rPr lang="en-US" dirty="0" smtClean="0"/>
              <a:t>3 instruction </a:t>
            </a:r>
            <a:r>
              <a:rPr lang="en-US" dirty="0"/>
              <a:t>formats: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R-Type:</a:t>
            </a:r>
            <a:r>
              <a:rPr lang="en-US" sz="2600" dirty="0"/>
              <a:t>	register operands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I-Type:</a:t>
            </a:r>
            <a:r>
              <a:rPr lang="en-US" sz="2600" dirty="0"/>
              <a:t>	immediate operand</a:t>
            </a:r>
            <a:endParaRPr lang="en-US" sz="2600" dirty="0">
              <a:solidFill>
                <a:schemeClr val="accent2"/>
              </a:solidFill>
            </a:endParaRP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J-Type:</a:t>
            </a:r>
            <a:r>
              <a:rPr lang="en-US" sz="2600" dirty="0"/>
              <a:t>	for jumping </a:t>
            </a:r>
            <a:r>
              <a:rPr lang="en-US" sz="2600" dirty="0" smtClean="0"/>
              <a:t>(discuss </a:t>
            </a:r>
            <a:r>
              <a:rPr lang="en-US" sz="2600" dirty="0"/>
              <a:t>later)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35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874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29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9777246"/>
              </p:ext>
            </p:extLst>
          </p:nvPr>
        </p:nvGraphicFramePr>
        <p:xfrm>
          <a:off x="1828800" y="4724400"/>
          <a:ext cx="5921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7" name="VISIO" r:id="rId7" imgW="2089800" imgH="539640" progId="Visio.Drawing.6">
                  <p:embed/>
                </p:oleObj>
              </mc:Choice>
              <mc:Fallback>
                <p:oleObj name="VISIO" r:id="rId7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592137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29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Register-type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register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	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operation code</a:t>
            </a:r>
            <a:r>
              <a:rPr lang="en-US" sz="2000" dirty="0">
                <a:latin typeface="Times New Roman" pitchFamily="18" charset="0"/>
                <a:cs typeface="Arial" charset="0"/>
              </a:rPr>
              <a:t> or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(0 for R-type instructions)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funct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function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with </a:t>
            </a:r>
            <a:r>
              <a:rPr lang="en-US" sz="2000" dirty="0" err="1" smtClean="0">
                <a:latin typeface="Times New Roman" pitchFamily="18" charset="0"/>
                <a:cs typeface="Arial" charset="0"/>
              </a:rPr>
              <a:t>opcode</a:t>
            </a:r>
            <a:r>
              <a:rPr lang="en-US" sz="2000" dirty="0" smtClean="0">
                <a:latin typeface="Times New Roman" pitchFamily="18" charset="0"/>
                <a:cs typeface="Arial" charset="0"/>
              </a:rPr>
              <a:t>, tells computer what </a:t>
            </a:r>
            <a:r>
              <a:rPr lang="en-US" sz="2000" dirty="0">
                <a:latin typeface="Times New Roman" pitchFamily="18" charset="0"/>
                <a:cs typeface="Arial" charset="0"/>
              </a:rPr>
              <a:t>operation to perform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shamt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shift amount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for shift instructions, otherwise it’s 0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629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069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6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2241670"/>
              </p:ext>
            </p:extLst>
          </p:nvPr>
        </p:nvGraphicFramePr>
        <p:xfrm>
          <a:off x="904875" y="1292225"/>
          <a:ext cx="320992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3" name="VISIO" r:id="rId9" imgW="1235880" imgH="590760" progId="Visio.Drawing.6">
                  <p:embed/>
                </p:oleObj>
              </mc:Choice>
              <mc:Fallback>
                <p:oleObj name="VISIO" r:id="rId9" imgW="1235880" imgH="590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292225"/>
                        <a:ext cx="3209925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1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27743349"/>
              </p:ext>
            </p:extLst>
          </p:nvPr>
        </p:nvGraphicFramePr>
        <p:xfrm>
          <a:off x="3733800" y="1292225"/>
          <a:ext cx="44196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4" name="VISIO" r:id="rId11" imgW="1617480" imgH="705240" progId="Visio.Drawing.6">
                  <p:embed/>
                </p:oleObj>
              </mc:Choice>
              <mc:Fallback>
                <p:oleObj name="VISIO" r:id="rId11" imgW="1617480" imgH="70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2225"/>
                        <a:ext cx="44196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22" name="Object 10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28538032"/>
              </p:ext>
            </p:extLst>
          </p:nvPr>
        </p:nvGraphicFramePr>
        <p:xfrm>
          <a:off x="1752600" y="3244850"/>
          <a:ext cx="60960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5" name="VISIO" r:id="rId13" imgW="2221560" imgH="733320" progId="Visio.Drawing.6">
                  <p:embed/>
                </p:oleObj>
              </mc:Choice>
              <mc:Fallback>
                <p:oleObj name="VISIO" r:id="rId13" imgW="2221560" imgH="733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44850"/>
                        <a:ext cx="609600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7321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0" y="5470525"/>
            <a:ext cx="5410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Note </a:t>
            </a:r>
            <a:r>
              <a:rPr lang="en-US" sz="2000" dirty="0">
                <a:latin typeface="Times New Roman" pitchFamily="18" charset="0"/>
              </a:rPr>
              <a:t>the order of registers in the assembly code:  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                    </a:t>
            </a:r>
            <a:r>
              <a:rPr lang="en-US" sz="2000" dirty="0">
                <a:latin typeface="Courier New" pitchFamily="49" charset="0"/>
              </a:rPr>
              <a:t>add </a:t>
            </a:r>
            <a:r>
              <a:rPr lang="en-US" sz="2000" dirty="0" err="1">
                <a:latin typeface="Courier New" pitchFamily="49" charset="0"/>
              </a:rPr>
              <a:t>rd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rs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rt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573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83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173248"/>
              </p:ext>
            </p:extLst>
          </p:nvPr>
        </p:nvGraphicFramePr>
        <p:xfrm>
          <a:off x="1143000" y="4419600"/>
          <a:ext cx="723900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5" name="VISIO" r:id="rId7" imgW="2089800" imgH="510120" progId="Visio.Drawing.6">
                  <p:embed/>
                </p:oleObj>
              </mc:Choice>
              <mc:Fallback>
                <p:oleObj name="VISIO" r:id="rId7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7239000" cy="168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3834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Immediate-type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rt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register operands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16-bit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the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Operation is completely determined by </a:t>
            </a:r>
            <a:r>
              <a:rPr lang="en-US" sz="2000" dirty="0" err="1" smtClean="0">
                <a:latin typeface="Times New Roman" pitchFamily="18" charset="0"/>
                <a:cs typeface="Arial" charset="0"/>
              </a:rPr>
              <a:t>opcode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3868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4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8448025"/>
              </p:ext>
            </p:extLst>
          </p:nvPr>
        </p:nvGraphicFramePr>
        <p:xfrm>
          <a:off x="1828800" y="1066800"/>
          <a:ext cx="5943600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0" name="VISIO" r:id="rId7" imgW="2481840" imgH="1062360" progId="Visio.Drawing.6">
                  <p:embed/>
                </p:oleObj>
              </mc:Choice>
              <mc:Fallback>
                <p:oleObj name="VISIO" r:id="rId7" imgW="2481840" imgH="106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5943600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66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48288417"/>
              </p:ext>
            </p:extLst>
          </p:nvPr>
        </p:nvGraphicFramePr>
        <p:xfrm>
          <a:off x="3657600" y="3598863"/>
          <a:ext cx="5257800" cy="249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1" name="VISIO" r:id="rId9" imgW="2296800" imgH="1090440" progId="Visio.Drawing.6">
                  <p:embed/>
                </p:oleObj>
              </mc:Choice>
              <mc:Fallback>
                <p:oleObj name="VISIO" r:id="rId9" imgW="2296800" imgH="1090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98863"/>
                        <a:ext cx="5257800" cy="249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7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3789363"/>
            <a:ext cx="32004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accent1"/>
                </a:solidFill>
                <a:latin typeface="Times New Roman" pitchFamily="18" charset="0"/>
              </a:rPr>
              <a:t>Note</a:t>
            </a:r>
            <a:r>
              <a:rPr lang="en-US" sz="18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the differing order of registers in </a:t>
            </a:r>
            <a:r>
              <a:rPr lang="en-US" sz="1800" dirty="0" smtClean="0">
                <a:latin typeface="Times New Roman" pitchFamily="18" charset="0"/>
              </a:rPr>
              <a:t>assembly </a:t>
            </a:r>
            <a:r>
              <a:rPr lang="en-US" sz="1800" dirty="0">
                <a:latin typeface="Times New Roman" pitchFamily="18" charset="0"/>
              </a:rPr>
              <a:t>and machine codes: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addi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imm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I-Type Examples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1469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0389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53678252"/>
              </p:ext>
            </p:extLst>
          </p:nvPr>
        </p:nvGraphicFramePr>
        <p:xfrm>
          <a:off x="1066800" y="2971800"/>
          <a:ext cx="76200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3" name="VISIO" r:id="rId6" imgW="2089800" imgH="517680" progId="Visio.Drawing.6">
                  <p:embed/>
                </p:oleObj>
              </mc:Choice>
              <mc:Fallback>
                <p:oleObj name="VISIO" r:id="rId6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762000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0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Jump-type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26-bit address operand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addr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Used for jump instructions (</a:t>
            </a:r>
            <a:r>
              <a:rPr lang="en-US" sz="3200" dirty="0">
                <a:latin typeface="Courier New" pitchFamily="49" charset="0"/>
                <a:cs typeface="Arial" charset="0"/>
              </a:rPr>
              <a:t>j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Machine Language: J-Type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363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143000"/>
            <a:ext cx="76962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Instructions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commands </a:t>
            </a:r>
            <a:r>
              <a:rPr lang="en-US" dirty="0"/>
              <a:t>in a computer’s language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chemeClr val="accent1"/>
                </a:solidFill>
              </a:rPr>
              <a:t>Assembly </a:t>
            </a:r>
            <a:r>
              <a:rPr lang="en-US" sz="2600" b="1" dirty="0">
                <a:solidFill>
                  <a:schemeClr val="accent1"/>
                </a:solidFill>
              </a:rPr>
              <a:t>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human-readable format of instructions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chemeClr val="accent1"/>
                </a:solidFill>
              </a:rPr>
              <a:t>Machine language: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/>
              <a:t>computer-readable format (1’s and 0’s)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MIPS</a:t>
            </a:r>
            <a:r>
              <a:rPr lang="en-US" dirty="0"/>
              <a:t> architecture: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Developed by John Hennessy and his colleagues at Stanford and in the 1980’s.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Used in many commercial systems, including Silicon Graphics, Nintendo, and Cisco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/>
              <a:t>  Once </a:t>
            </a:r>
            <a:r>
              <a:rPr lang="en-US" sz="2200" dirty="0"/>
              <a:t>you’ve learned one architecture, it’s easy to learn </a:t>
            </a:r>
            <a:r>
              <a:rPr lang="en-US" sz="2200" dirty="0" smtClean="0"/>
              <a:t>others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Assembly Language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94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923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6619438"/>
              </p:ext>
            </p:extLst>
          </p:nvPr>
        </p:nvGraphicFramePr>
        <p:xfrm>
          <a:off x="1600200" y="1219200"/>
          <a:ext cx="60960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9" name="VISIO" r:id="rId8" imgW="2089800" imgH="539640" progId="Visio.Drawing.6">
                  <p:embed/>
                </p:oleObj>
              </mc:Choice>
              <mc:Fallback>
                <p:oleObj name="VISIO" r:id="rId8" imgW="2089800" imgH="539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609600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36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66669976"/>
              </p:ext>
            </p:extLst>
          </p:nvPr>
        </p:nvGraphicFramePr>
        <p:xfrm>
          <a:off x="1600200" y="2819400"/>
          <a:ext cx="61722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0" name="VISIO" r:id="rId10" imgW="2089800" imgH="510120" progId="Visio.Drawing.6">
                  <p:embed/>
                </p:oleObj>
              </mc:Choice>
              <mc:Fallback>
                <p:oleObj name="VISIO" r:id="rId10" imgW="2089800" imgH="510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61722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39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97376515"/>
              </p:ext>
            </p:extLst>
          </p:nvPr>
        </p:nvGraphicFramePr>
        <p:xfrm>
          <a:off x="1600200" y="4408488"/>
          <a:ext cx="61722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1" name="VISIO" r:id="rId12" imgW="2089800" imgH="517680" progId="Visio.Drawing.6">
                  <p:embed/>
                </p:oleObj>
              </mc:Choice>
              <mc:Fallback>
                <p:oleObj name="VISIO" r:id="rId12" imgW="2089800" imgH="517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08488"/>
                        <a:ext cx="61722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923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79925" y="31702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Review: Instruction Formats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290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32-bit instructions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&amp; data </a:t>
            </a:r>
            <a:r>
              <a:rPr lang="en-US" sz="3200" dirty="0">
                <a:latin typeface="Times New Roman" pitchFamily="18" charset="0"/>
                <a:cs typeface="Arial" charset="0"/>
              </a:rPr>
              <a:t>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Sequence of instructions: only difference between two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applications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Program Execution: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Processor </a:t>
            </a:r>
            <a:r>
              <a:rPr lang="en-US" sz="2600" i="1" dirty="0" smtClean="0">
                <a:latin typeface="Times New Roman" pitchFamily="18" charset="0"/>
                <a:cs typeface="Arial" charset="0"/>
              </a:rPr>
              <a:t>fetches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Times New Roman" pitchFamily="18" charset="0"/>
                <a:cs typeface="Arial" charset="0"/>
              </a:rPr>
              <a:t>(reads)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instructions </a:t>
            </a:r>
            <a:r>
              <a:rPr lang="en-US" sz="2600" dirty="0">
                <a:latin typeface="Times New Roman" pitchFamily="18" charset="0"/>
                <a:cs typeface="Arial" charset="0"/>
              </a:rPr>
              <a:t>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Processor performs </a:t>
            </a:r>
            <a:r>
              <a:rPr lang="en-US" sz="2600" dirty="0">
                <a:latin typeface="Times New Roman" pitchFamily="18" charset="0"/>
                <a:cs typeface="Arial" charset="0"/>
              </a:rPr>
              <a:t>the specified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Power of 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72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2245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8719113"/>
              </p:ext>
            </p:extLst>
          </p:nvPr>
        </p:nvGraphicFramePr>
        <p:xfrm>
          <a:off x="1600200" y="106680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2" name="VISIO" r:id="rId8" imgW="2286000" imgH="2776680" progId="Visio.Drawing.6">
                  <p:embed/>
                </p:oleObj>
              </mc:Choice>
              <mc:Fallback>
                <p:oleObj name="VISIO" r:id="rId8" imgW="2286000" imgH="2776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2242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The Stored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72200" y="33528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 smtClean="0">
                <a:latin typeface="Times New Roman" pitchFamily="18" charset="0"/>
                <a:cs typeface="Arial" charset="0"/>
              </a:rPr>
              <a:t>Program Counter (PC):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 keeps track of current instruction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72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04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971324"/>
              </p:ext>
            </p:extLst>
          </p:nvPr>
        </p:nvGraphicFramePr>
        <p:xfrm>
          <a:off x="762000" y="4082455"/>
          <a:ext cx="8305800" cy="170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5" name="VISIO" r:id="rId6" imgW="4672080" imgH="962280" progId="Visio.Drawing.6">
                  <p:embed/>
                </p:oleObj>
              </mc:Choice>
              <mc:Fallback>
                <p:oleObj name="VISIO" r:id="rId6" imgW="4672080" imgH="962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82455"/>
                        <a:ext cx="8305800" cy="1708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03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Start with </a:t>
            </a:r>
            <a:r>
              <a:rPr lang="en-US" sz="3200" dirty="0" err="1" smtClean="0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: tells </a:t>
            </a:r>
            <a:r>
              <a:rPr lang="en-US" sz="3200" dirty="0">
                <a:latin typeface="Times New Roman" pitchFamily="18" charset="0"/>
                <a:cs typeface="Arial" charset="0"/>
              </a:rPr>
              <a:t>how to parse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rest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If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all </a:t>
            </a:r>
            <a:r>
              <a:rPr lang="en-US" sz="3200" dirty="0">
                <a:latin typeface="Times New Roman" pitchFamily="18" charset="0"/>
                <a:cs typeface="Arial" charset="0"/>
              </a:rPr>
              <a:t>0’s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R-type instruction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Function bits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tell operation 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Otherwise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Times New Roman" pitchFamily="18" charset="0"/>
                <a:cs typeface="Arial" charset="0"/>
              </a:rPr>
              <a:t>opcode</a:t>
            </a:r>
            <a:r>
              <a:rPr lang="en-US" sz="2600" dirty="0">
                <a:latin typeface="Times New Roman" pitchFamily="18" charset="0"/>
                <a:cs typeface="Arial" charset="0"/>
              </a:rPr>
              <a:t> tells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operation</a:t>
            </a: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Interpreting Machine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6091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5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95400"/>
            <a:ext cx="4953000" cy="4953000"/>
          </a:xfrm>
        </p:spPr>
        <p:txBody>
          <a:bodyPr/>
          <a:lstStyle/>
          <a:p>
            <a:r>
              <a:rPr lang="en-US" sz="2400" dirty="0"/>
              <a:t>President of Stanford University</a:t>
            </a:r>
          </a:p>
          <a:p>
            <a:r>
              <a:rPr lang="en-US" sz="2400" dirty="0"/>
              <a:t>Professor of Electrical Engineering and Computer Science at Stanford since 1977</a:t>
            </a:r>
          </a:p>
          <a:p>
            <a:r>
              <a:rPr lang="en-US" sz="2400" dirty="0" err="1"/>
              <a:t>Coinvented</a:t>
            </a:r>
            <a:r>
              <a:rPr lang="en-US" sz="2400" dirty="0"/>
              <a:t> the Reduced Instruction Set Computer (RISC</a:t>
            </a:r>
            <a:r>
              <a:rPr lang="en-US" sz="2400" dirty="0" smtClean="0"/>
              <a:t>) with David Patterson</a:t>
            </a:r>
            <a:endParaRPr lang="en-US" sz="2400" dirty="0"/>
          </a:p>
          <a:p>
            <a:r>
              <a:rPr lang="en-US" sz="2400" dirty="0"/>
              <a:t>Developed the MIPS architecture at Stanford in 1984 and cofounded MIPS Computer Systems </a:t>
            </a:r>
          </a:p>
          <a:p>
            <a:r>
              <a:rPr lang="en-US" sz="2400" dirty="0"/>
              <a:t>As of 2004, over 300 million MIPS microprocessors have been sold</a:t>
            </a:r>
          </a:p>
        </p:txBody>
      </p:sp>
      <p:pic>
        <p:nvPicPr>
          <p:cNvPr id="11755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75" y="1466850"/>
            <a:ext cx="26892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John Hennessy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45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8486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 smtClean="0"/>
              <a:t>Underlying </a:t>
            </a:r>
            <a:r>
              <a:rPr lang="en-US" dirty="0"/>
              <a:t>design principles, as articulated </a:t>
            </a:r>
            <a:r>
              <a:rPr lang="en-US" dirty="0" smtClean="0"/>
              <a:t>by Hennessy </a:t>
            </a:r>
            <a:r>
              <a:rPr lang="en-US" dirty="0"/>
              <a:t>and Patterson: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Simplicity favors regularity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Make the common case fast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Smaller is faster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Good design demands good compromises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Architecture Design Principles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1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4007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add:</a:t>
            </a:r>
            <a:r>
              <a:rPr lang="en-US" sz="2400" dirty="0">
                <a:latin typeface="Times New Roman" pitchFamily="18" charset="0"/>
                <a:cs typeface="Arial" charset="0"/>
              </a:rPr>
              <a:t> mnemonic indicates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operation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operands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operation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performed)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400" dirty="0">
                <a:latin typeface="Times New Roman" pitchFamily="18" charset="0"/>
                <a:cs typeface="Arial" charset="0"/>
              </a:rPr>
              <a:t>destination operand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(to </a:t>
            </a:r>
            <a:r>
              <a:rPr lang="en-US" sz="2400" dirty="0">
                <a:latin typeface="Times New Roman" pitchFamily="18" charset="0"/>
                <a:cs typeface="Arial" charset="0"/>
              </a:rPr>
              <a:t>which the result is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written)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2400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1024010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Addition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5611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87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Similar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addition - only mnemonic changes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sub: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mnemonic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b, c: </a:t>
            </a:r>
            <a:r>
              <a:rPr lang="en-US" sz="2400" dirty="0">
                <a:latin typeface="Times New Roman" pitchFamily="18" charset="0"/>
                <a:cs typeface="Arial" charset="0"/>
              </a:rPr>
              <a:t>source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a: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 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destination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987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10987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2860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Instructions: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80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9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1066800" y="1143000"/>
            <a:ext cx="8077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Simplicity favors regularity</a:t>
            </a:r>
          </a:p>
          <a:p>
            <a:r>
              <a:rPr lang="en-US" dirty="0"/>
              <a:t>Consistent instruction format</a:t>
            </a:r>
          </a:p>
          <a:p>
            <a:r>
              <a:rPr lang="en-US" dirty="0"/>
              <a:t>Same number of operands (two sources and one destination)</a:t>
            </a:r>
          </a:p>
          <a:p>
            <a:r>
              <a:rPr lang="en-US" dirty="0"/>
              <a:t>easier to encode and handle in hardware</a:t>
            </a:r>
          </a:p>
        </p:txBody>
      </p:sp>
      <p:sp>
        <p:nvSpPr>
          <p:cNvPr id="10250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5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Design Principle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7889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6887</TotalTime>
  <Words>1617</Words>
  <Application>Microsoft Office PowerPoint</Application>
  <PresentationFormat>화면 슬라이드 쇼(4:3)</PresentationFormat>
  <Paragraphs>393</Paragraphs>
  <Slides>43</Slides>
  <Notes>42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Arial</vt:lpstr>
      <vt:lpstr>Calibri</vt:lpstr>
      <vt:lpstr>Courier New</vt:lpstr>
      <vt:lpstr>Courier10 BT</vt:lpstr>
      <vt:lpstr>Times New Roman</vt:lpstr>
      <vt:lpstr>Office Theme</vt:lpstr>
      <vt:lpstr>VISIO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Harvey Mudd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Registered User</cp:lastModifiedBy>
  <cp:revision>81</cp:revision>
  <dcterms:created xsi:type="dcterms:W3CDTF">2012-08-07T04:56:47Z</dcterms:created>
  <dcterms:modified xsi:type="dcterms:W3CDTF">2018-09-03T03:40:49Z</dcterms:modified>
</cp:coreProperties>
</file>