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7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4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7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9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0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1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2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3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4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5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36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8.xml" ContentType="application/vnd.openxmlformats-officedocument.presentationml.notesSlide+xml"/>
  <Override PartName="/ppt/tags/tag129.xml" ContentType="application/vnd.openxmlformats-officedocument.presentationml.tag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0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1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2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3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4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45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6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7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48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49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50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51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52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53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54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55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56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57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58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59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60.xml" ContentType="application/vnd.openxmlformats-officedocument.presentationml.notesSlide+xml"/>
  <Override PartName="/ppt/tags/tag204.xml" ContentType="application/vnd.openxmlformats-officedocument.presentationml.tags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90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8" r:id="rId24"/>
    <p:sldId id="391" r:id="rId25"/>
    <p:sldId id="320" r:id="rId26"/>
    <p:sldId id="392" r:id="rId27"/>
    <p:sldId id="321" r:id="rId28"/>
    <p:sldId id="322" r:id="rId29"/>
    <p:sldId id="323" r:id="rId30"/>
    <p:sldId id="393" r:id="rId31"/>
    <p:sldId id="325" r:id="rId32"/>
    <p:sldId id="394" r:id="rId33"/>
    <p:sldId id="326" r:id="rId34"/>
    <p:sldId id="327" r:id="rId35"/>
    <p:sldId id="329" r:id="rId36"/>
    <p:sldId id="395" r:id="rId37"/>
    <p:sldId id="330" r:id="rId38"/>
    <p:sldId id="331" r:id="rId39"/>
    <p:sldId id="332" r:id="rId40"/>
    <p:sldId id="333" r:id="rId41"/>
    <p:sldId id="334" r:id="rId42"/>
    <p:sldId id="335" r:id="rId43"/>
    <p:sldId id="396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40" autoAdjust="0"/>
    <p:restoredTop sz="94142" autoAdjust="0"/>
  </p:normalViewPr>
  <p:slideViewPr>
    <p:cSldViewPr>
      <p:cViewPr varScale="1">
        <p:scale>
          <a:sx n="67" d="100"/>
          <a:sy n="67" d="100"/>
        </p:scale>
        <p:origin x="8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2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7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11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12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4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13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14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9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015BA-3E20-44A7-978C-35F1F121525E}" type="slidenum">
              <a:rPr lang="en-US"/>
              <a:pPr/>
              <a:t>15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1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16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36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17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0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2E576-D3A9-4E0B-9977-FC4CCA079CF5}" type="slidenum">
              <a:rPr lang="en-US"/>
              <a:pPr/>
              <a:t>18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1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19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51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BE5D3-939D-451B-AE90-BB2965369916}" type="slidenum">
              <a:rPr lang="en-US"/>
              <a:pPr/>
              <a:t>20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16E0-193A-4026-97D8-C274823B92A3}" type="slidenum">
              <a:rPr lang="en-US"/>
              <a:pPr/>
              <a:t>3</a:t>
            </a:fld>
            <a:endParaRPr lang="en-US"/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21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9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DE3DD-E11A-4F93-B0B2-A43F3A1452B7}" type="slidenum">
              <a:rPr lang="en-US"/>
              <a:pPr/>
              <a:t>22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5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23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52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24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25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26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7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051F9-1555-4E28-B8BE-FF638FBF4334}" type="slidenum">
              <a:rPr lang="en-US"/>
              <a:pPr/>
              <a:t>27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5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28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5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29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0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30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4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2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31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7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32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33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8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CAF-878F-42BD-B7E0-5045F5526695}" type="slidenum">
              <a:rPr lang="en-US"/>
              <a:pPr/>
              <a:t>34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7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35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2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36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2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37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541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001D-D256-4E4C-8654-927703D44972}" type="slidenum">
              <a:rPr lang="en-US"/>
              <a:pPr/>
              <a:t>38</a:t>
            </a:fld>
            <a:endParaRPr lang="en-US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0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39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658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40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5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42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41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94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42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0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43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31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44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926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45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32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46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8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47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4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48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57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49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37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50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2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E1DF-F9BE-4397-9802-5709B8878E25}" type="slidenum">
              <a:rPr lang="en-US"/>
              <a:pPr/>
              <a:t>6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23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51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32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52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27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53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32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54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78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55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56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59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57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284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58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11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1709F-1EDC-4119-A0BF-7D2F34912723}" type="slidenum">
              <a:rPr lang="en-US"/>
              <a:pPr/>
              <a:t>59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92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60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F8E31-60FC-4684-AB89-5F898620A9AB}" type="slidenum">
              <a:rPr lang="en-US"/>
              <a:pPr/>
              <a:t>7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46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61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88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62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35E1-E1F9-4BD8-8D1E-50623ECBF82B}" type="slidenum">
              <a:rPr lang="en-US"/>
              <a:pPr/>
              <a:t>8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9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10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25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wmf"/><Relationship Id="rId5" Type="http://schemas.openxmlformats.org/officeDocument/2006/relationships/tags" Target="../tags/tag27.xml"/><Relationship Id="rId10" Type="http://schemas.openxmlformats.org/officeDocument/2006/relationships/oleObject" Target="../embeddings/oleObject6.bin"/><Relationship Id="rId4" Type="http://schemas.openxmlformats.org/officeDocument/2006/relationships/tags" Target="../tags/tag26.xml"/><Relationship Id="rId9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42.xml"/><Relationship Id="rId7" Type="http://schemas.openxmlformats.org/officeDocument/2006/relationships/oleObject" Target="../embeddings/oleObject7.bin"/><Relationship Id="rId2" Type="http://schemas.openxmlformats.org/officeDocument/2006/relationships/tags" Target="../tags/tag41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3" Type="http://schemas.openxmlformats.org/officeDocument/2006/relationships/tags" Target="../tags/tag10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3" Type="http://schemas.openxmlformats.org/officeDocument/2006/relationships/tags" Target="../tags/tag1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7.v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image" Target="../media/image10.wmf"/><Relationship Id="rId4" Type="http://schemas.openxmlformats.org/officeDocument/2006/relationships/tags" Target="../tags/tag112.xml"/><Relationship Id="rId9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7.xml"/><Relationship Id="rId7" Type="http://schemas.openxmlformats.org/officeDocument/2006/relationships/oleObject" Target="../embeddings/oleObject1.bin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160.xml"/><Relationship Id="rId7" Type="http://schemas.openxmlformats.org/officeDocument/2006/relationships/notesSlide" Target="../notesSlides/notesSlide49.xml"/><Relationship Id="rId2" Type="http://schemas.openxmlformats.org/officeDocument/2006/relationships/tags" Target="../tags/tag159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9" Type="http://schemas.openxmlformats.org/officeDocument/2006/relationships/image" Target="../media/image12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164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163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image" Target="../media/image1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7" Type="http://schemas.openxmlformats.org/officeDocument/2006/relationships/notesSlide" Target="../notesSlides/notesSlide51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1.xml"/><Relationship Id="rId4" Type="http://schemas.openxmlformats.org/officeDocument/2006/relationships/tags" Target="../tags/tag17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177.xml"/><Relationship Id="rId7" Type="http://schemas.openxmlformats.org/officeDocument/2006/relationships/notesSlide" Target="../notesSlides/notesSlide53.xml"/><Relationship Id="rId2" Type="http://schemas.openxmlformats.org/officeDocument/2006/relationships/tags" Target="../tags/tag176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9" Type="http://schemas.openxmlformats.org/officeDocument/2006/relationships/image" Target="../media/image1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4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9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201.xml"/><Relationship Id="rId7" Type="http://schemas.openxmlformats.org/officeDocument/2006/relationships/notesSlide" Target="../notesSlides/notesSlide60.xml"/><Relationship Id="rId2" Type="http://schemas.openxmlformats.org/officeDocument/2006/relationships/tags" Target="../tags/tag200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9" Type="http://schemas.openxmlformats.org/officeDocument/2006/relationships/image" Target="../media/image15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Courier New" pitchFamily="49" charset="0"/>
                <a:cs typeface="Arial" charset="0"/>
              </a:rPr>
              <a:t>sllv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&lt;&lt;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</a:t>
            </a:r>
            <a:r>
              <a:rPr lang="en-US" sz="2000" dirty="0">
                <a:latin typeface="Times New Roman" pitchFamily="18" charset="0"/>
                <a:cs typeface="Arial" charset="0"/>
              </a:rPr>
              <a:t>: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&gt;&gt;&gt; $t2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Variable 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0304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1684623"/>
              </p:ext>
            </p:extLst>
          </p:nvPr>
        </p:nvGraphicFramePr>
        <p:xfrm>
          <a:off x="1524000" y="1219200"/>
          <a:ext cx="6553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8" name="VISIO" r:id="rId8" imgW="2400480" imgH="892080" progId="Visio.Drawing.6">
                  <p:embed/>
                </p:oleObj>
              </mc:Choice>
              <mc:Fallback>
                <p:oleObj name="VISIO" r:id="rId8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553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30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836229"/>
              </p:ext>
            </p:extLst>
          </p:nvPr>
        </p:nvGraphicFramePr>
        <p:xfrm>
          <a:off x="2133600" y="3786188"/>
          <a:ext cx="62484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9" name="VISIO" r:id="rId10" imgW="2214720" imgH="919800" progId="Visio.Drawing.6">
                  <p:embed/>
                </p:oleObj>
              </mc:Choice>
              <mc:Fallback>
                <p:oleObj name="VISIO" r:id="rId10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86188"/>
                        <a:ext cx="62484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28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16-bit constants using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constants using load upper immediate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Times New Roman" pitchFamily="18" charset="0"/>
                <a:cs typeface="Arial" charset="0"/>
              </a:rPr>
              <a:t>) and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45720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16531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38800" y="45720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18288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0x4f3c;</a:t>
            </a: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828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29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Special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hi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32 multiplication, 64 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2600" dirty="0">
                <a:latin typeface="Courier New" pitchFamily="49" charset="0"/>
                <a:cs typeface="Arial" charset="0"/>
              </a:rPr>
              <a:t>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Result in {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division, 32-bit quotient,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remainder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div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Quotient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Remainder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Moves from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/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3200" dirty="0">
                <a:latin typeface="Times New Roman" pitchFamily="18" charset="0"/>
                <a:cs typeface="Arial" charset="0"/>
              </a:rPr>
              <a:t> 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mflo</a:t>
            </a:r>
            <a:r>
              <a:rPr lang="en-US" sz="2600" dirty="0">
                <a:latin typeface="Courier New" pitchFamily="49" charset="0"/>
                <a:cs typeface="Arial" charset="0"/>
              </a:rPr>
              <a:t> $s2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mfhi</a:t>
            </a:r>
            <a:r>
              <a:rPr lang="en-US" sz="2600" dirty="0">
                <a:latin typeface="Courier New" pitchFamily="49" charset="0"/>
                <a:cs typeface="Arial" charset="0"/>
              </a:rPr>
              <a:t> 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Multiplication,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instructions out of </a:t>
            </a:r>
            <a:r>
              <a:rPr lang="en-US" dirty="0" smtClean="0"/>
              <a:t>sequence</a:t>
            </a:r>
            <a:endParaRPr lang="en-US" dirty="0"/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Unconditional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14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1729059"/>
              </p:ext>
            </p:extLst>
          </p:nvPr>
        </p:nvGraphicFramePr>
        <p:xfrm>
          <a:off x="1981200" y="11430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9" name="VISIO" r:id="rId7" imgW="2286000" imgH="2776680" progId="Visio.Drawing.6">
                  <p:embed/>
                </p:oleObj>
              </mc:Choice>
              <mc:Fallback>
                <p:oleObj name="VISIO" r:id="rId7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16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30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	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2419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Labels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indicate instruction </a:t>
            </a:r>
            <a:r>
              <a:rPr lang="en-US" sz="2000" dirty="0" smtClean="0">
                <a:latin typeface="Times New Roman" pitchFamily="18" charset="0"/>
              </a:rPr>
              <a:t>location. They can’t be </a:t>
            </a:r>
            <a:r>
              <a:rPr lang="en-US" sz="2000" dirty="0">
                <a:latin typeface="Times New Roman" pitchFamily="18" charset="0"/>
              </a:rPr>
              <a:t>reserved words and must be followed by </a:t>
            </a:r>
            <a:r>
              <a:rPr lang="en-US" sz="2000" dirty="0" smtClean="0">
                <a:latin typeface="Times New Roman" pitchFamily="18" charset="0"/>
              </a:rPr>
              <a:t>colon (:)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680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 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 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 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  # $s1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 	$s1, $s1, $s0  	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504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 		# $s0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 		# $s1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j    	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sra</a:t>
            </a:r>
            <a:r>
              <a:rPr lang="en-US" sz="2000" dirty="0">
                <a:latin typeface="Courier New" pitchFamily="49" charset="0"/>
              </a:rPr>
              <a:t>  	$s1, $s1, 2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sub  	$s1, $s1, $s0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5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5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55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$s0, $0, 0x2010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0x00002004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jr</a:t>
            </a:r>
            <a:r>
              <a:rPr lang="en-US" sz="2400" dirty="0">
                <a:latin typeface="Courier New" pitchFamily="49" charset="0"/>
              </a:rPr>
              <a:t>   $s0              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0x00002008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$s1, $0,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0x0000200C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sra</a:t>
            </a:r>
            <a:r>
              <a:rPr lang="en-US" sz="2400" dirty="0">
                <a:latin typeface="Courier New" pitchFamily="49" charset="0"/>
              </a:rPr>
              <a:t>  $s1, $s1,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0x00002010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lw</a:t>
            </a:r>
            <a:r>
              <a:rPr lang="en-US" sz="2400" dirty="0">
                <a:latin typeface="Courier New" pitchFamily="49" charset="0"/>
              </a:rPr>
              <a:t>   $s3, 44($s1)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4800600"/>
            <a:ext cx="571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is an 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</a:rPr>
              <a:t>R-type</a:t>
            </a:r>
            <a:r>
              <a:rPr lang="en-US" sz="3000" dirty="0">
                <a:latin typeface="Times New Roman" pitchFamily="18" charset="0"/>
              </a:rPr>
              <a:t> instruction.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34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Written at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higher level of abstraction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 high-level software constructs: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if/else statements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for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while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arrays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function calls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3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8077200" cy="5181600"/>
          </a:xfrm>
        </p:spPr>
        <p:txBody>
          <a:bodyPr/>
          <a:lstStyle/>
          <a:p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10577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77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High-Level Code Constructs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7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62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sub $s0, $s0, $s3</a:t>
            </a:r>
          </a:p>
        </p:txBody>
      </p:sp>
      <p:sp>
        <p:nvSpPr>
          <p:cNvPr id="1307655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7814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accent1"/>
                </a:solidFill>
              </a:rPr>
              <a:t>Assembly </a:t>
            </a:r>
            <a:r>
              <a:rPr lang="en-US" sz="2000" dirty="0">
                <a:solidFill>
                  <a:schemeClr val="accent1"/>
                </a:solidFill>
              </a:rPr>
              <a:t>tests </a:t>
            </a:r>
            <a:r>
              <a:rPr lang="en-US" sz="2000" dirty="0" smtClean="0">
                <a:solidFill>
                  <a:schemeClr val="accent1"/>
                </a:solidFill>
              </a:rPr>
              <a:t>opposite </a:t>
            </a:r>
            <a:r>
              <a:rPr lang="en-US" sz="2000" dirty="0">
                <a:solidFill>
                  <a:schemeClr val="accent1"/>
                </a:solidFill>
              </a:rPr>
              <a:t>case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!= j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  <a:r>
              <a:rPr lang="en-US" sz="2000" dirty="0" smtClean="0">
                <a:solidFill>
                  <a:schemeClr val="accent1"/>
                </a:solidFill>
              </a:rPr>
              <a:t>of high-level </a:t>
            </a:r>
            <a:r>
              <a:rPr lang="en-US" sz="2000" dirty="0">
                <a:solidFill>
                  <a:schemeClr val="accent1"/>
                </a:solidFill>
              </a:rPr>
              <a:t>code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== j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0765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46482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866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24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  sub $s0, $s0, $s3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02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032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120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statement</a:t>
            </a: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initialization:</a:t>
            </a:r>
            <a:r>
              <a:rPr lang="en-US" sz="2400" dirty="0"/>
              <a:t> executes before the loop begins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condition:</a:t>
            </a:r>
            <a:r>
              <a:rPr lang="en-US" sz="2400" dirty="0"/>
              <a:t> is tested at the beginning of each iteration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loop operation:</a:t>
            </a:r>
            <a:r>
              <a:rPr lang="en-US" sz="2400" dirty="0"/>
              <a:t> executes at the end of each iteration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statement:</a:t>
            </a:r>
            <a:r>
              <a:rPr lang="en-US" sz="2400" dirty="0" smtClean="0"/>
              <a:t> </a:t>
            </a:r>
            <a:r>
              <a:rPr lang="en-US" sz="2400" dirty="0"/>
              <a:t>executes each time 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061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94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3152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244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  <a:cs typeface="Arial" charset="0"/>
              </a:rPr>
              <a:t># $s0 = i,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  <a:cs typeface="Arial" charset="0"/>
              </a:rPr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30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661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600200"/>
            <a:ext cx="449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She was the only legitimate child of the poet Lord Byron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8082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Ada Lovelace, 1815-1852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259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$s0,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08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557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58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937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$t1 = 1 </a:t>
            </a:r>
            <a:r>
              <a:rPr lang="en-US" sz="2000" b="1" dirty="0" smtClean="0">
                <a:solidFill>
                  <a:schemeClr val="accent1"/>
                </a:solidFill>
              </a:rPr>
              <a:t>  if   </a:t>
            </a:r>
            <a:r>
              <a:rPr lang="en-US" sz="2000" b="1" dirty="0" err="1" smtClean="0">
                <a:solidFill>
                  <a:schemeClr val="accent1"/>
                </a:solidFill>
              </a:rPr>
              <a:t>i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&lt; </a:t>
            </a:r>
            <a:r>
              <a:rPr lang="en-US" sz="2000" b="1" dirty="0" smtClean="0">
                <a:solidFill>
                  <a:schemeClr val="accent1"/>
                </a:solidFill>
              </a:rPr>
              <a:t>101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31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876800"/>
            <a:ext cx="22098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02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Access large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Index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access each element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Size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number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elements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91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graphicFrame>
        <p:nvGraphicFramePr>
          <p:cNvPr id="113767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2194093"/>
              </p:ext>
            </p:extLst>
          </p:nvPr>
        </p:nvGraphicFramePr>
        <p:xfrm>
          <a:off x="2643187" y="3429000"/>
          <a:ext cx="352901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3" name="VISIO" r:id="rId9" imgW="1877760" imgH="1491840" progId="Visio.Drawing.6">
                  <p:embed/>
                </p:oleObj>
              </mc:Choice>
              <mc:Fallback>
                <p:oleObj name="VISIO" r:id="rId9" imgW="1877760" imgH="1491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7" y="3429000"/>
                        <a:ext cx="3529013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66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Base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0x12348000 (address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first element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dirty="0">
                <a:latin typeface="Courier New" pitchFamily="49" charset="0"/>
                <a:cs typeface="Arial" charset="0"/>
              </a:rPr>
              <a:t>array[0]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First step in accessing an array: load base address into a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614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57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array base address = $s0</a:t>
            </a:r>
          </a:p>
          <a:p>
            <a:pPr>
              <a:buFontTx/>
              <a:buNone/>
            </a:pPr>
            <a:r>
              <a:rPr lang="en-US" sz="1600" dirty="0"/>
              <a:t>     </a:t>
            </a:r>
            <a:r>
              <a:rPr lang="en-US" sz="1600" dirty="0" err="1">
                <a:latin typeface="Courier10 BT" pitchFamily="49" charset="0"/>
              </a:rPr>
              <a:t>lui</a:t>
            </a:r>
            <a:r>
              <a:rPr lang="en-US" sz="1600" dirty="0">
                <a:latin typeface="Courier10 BT" pitchFamily="49" charset="0"/>
              </a:rPr>
              <a:t>  $s0, 0x1234        	# </a:t>
            </a:r>
            <a:r>
              <a:rPr lang="en-US" sz="1600" dirty="0" smtClean="0">
                <a:latin typeface="Courier10 BT" pitchFamily="49" charset="0"/>
              </a:rPr>
              <a:t>0x1234 </a:t>
            </a:r>
            <a:r>
              <a:rPr lang="en-US" sz="1600" dirty="0">
                <a:latin typeface="Courier10 BT" pitchFamily="49" charset="0"/>
              </a:rPr>
              <a:t>in upper half of $S0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ori</a:t>
            </a:r>
            <a:r>
              <a:rPr lang="en-US" sz="1600" dirty="0">
                <a:latin typeface="Courier10 BT" pitchFamily="49" charset="0"/>
              </a:rPr>
              <a:t>  $s0, $s0, 0x8000   	# </a:t>
            </a:r>
            <a:r>
              <a:rPr lang="en-US" sz="1600" dirty="0" smtClean="0">
                <a:latin typeface="Courier10 BT" pitchFamily="49" charset="0"/>
              </a:rPr>
              <a:t>0x8000 </a:t>
            </a:r>
            <a:r>
              <a:rPr lang="en-US" sz="1600" dirty="0">
                <a:latin typeface="Courier10 BT" pitchFamily="49" charset="0"/>
              </a:rPr>
              <a:t>in lower half of $s0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0($s0)        	# $t1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0($s0)        	# array[0] = $t1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4($s0)        	# $t1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4($s0)        	# array[1] = $t1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986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8486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array[1000];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		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= 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74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2057400" y="1143000"/>
            <a:ext cx="70866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$s0, 0x23B8        # $s0 = 0x23B80000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$s0, $s0, 0xF000   # $s0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$0,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$t2, $0, 1000      # $t2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$s1, $t2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1000?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done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$t0, $s1, 2        # $t0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$t0, $t0, $s0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$t1, 0($t0)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$t1, $t1, 3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$t1, 0($t0)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$s1, 1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1386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070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/>
              <a:t>American Standard Code for Information Interchange</a:t>
            </a:r>
            <a:endParaRPr lang="en-US" dirty="0"/>
          </a:p>
          <a:p>
            <a:r>
              <a:rPr lang="en-US" sz="3600" dirty="0" smtClean="0"/>
              <a:t>Each </a:t>
            </a:r>
            <a:r>
              <a:rPr lang="en-US" sz="3600" dirty="0"/>
              <a:t>text character </a:t>
            </a:r>
            <a:r>
              <a:rPr lang="en-US" sz="3600" dirty="0" smtClean="0"/>
              <a:t>has </a:t>
            </a:r>
            <a:r>
              <a:rPr lang="en-US" sz="3600" dirty="0"/>
              <a:t>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</a:t>
            </a:r>
            <a:r>
              <a:rPr lang="en-US" dirty="0" smtClean="0"/>
              <a:t>differ </a:t>
            </a:r>
            <a:r>
              <a:rPr lang="en-US" dirty="0"/>
              <a:t>by 0x20 (32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ASCII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27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combining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nor: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inverting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 err="1" smtClean="0">
                <a:latin typeface="Courier New" pitchFamily="49" charset="0"/>
                <a:cs typeface="Arial" charset="0"/>
              </a:rPr>
              <a:t>andi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xori</a:t>
            </a:r>
            <a:endParaRPr lang="en-US" sz="3000" b="1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16-bit immediate is zero-extended (</a:t>
            </a:r>
            <a:r>
              <a:rPr lang="en-US" sz="2200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2200" dirty="0">
                <a:latin typeface="Times New Roman" pitchFamily="18" charset="0"/>
                <a:cs typeface="Arial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ourier New" pitchFamily="49" charset="0"/>
                <a:cs typeface="Arial" charset="0"/>
              </a:rPr>
              <a:t>nori</a:t>
            </a:r>
            <a:r>
              <a:rPr lang="en-US" sz="2200" dirty="0">
                <a:latin typeface="Times New Roman" pitchFamily="18" charset="0"/>
                <a:cs typeface="Arial" charset="0"/>
              </a:rPr>
              <a:t> not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90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940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102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Cast of Characters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4433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calling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called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2743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789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</a:t>
            </a:r>
            <a:r>
              <a:rPr lang="en-US" sz="2600" dirty="0" smtClean="0"/>
              <a:t>unction</a:t>
            </a:r>
            <a:endParaRPr lang="en-US" sz="2600" dirty="0"/>
          </a:p>
          <a:p>
            <a:pPr lvl="1"/>
            <a:r>
              <a:rPr lang="en-US" sz="2600" b="1" dirty="0"/>
              <a:t>returns </a:t>
            </a:r>
            <a:r>
              <a:rPr lang="en-US" sz="2600" dirty="0" smtClean="0"/>
              <a:t>result </a:t>
            </a:r>
            <a:r>
              <a:rPr lang="en-US" sz="2600" dirty="0"/>
              <a:t>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</a:t>
            </a:r>
            <a:r>
              <a:rPr lang="en-US" sz="2600" dirty="0" smtClean="0"/>
              <a:t>point </a:t>
            </a:r>
            <a:r>
              <a:rPr lang="en-US" sz="2600" dirty="0"/>
              <a:t>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</a:t>
            </a:r>
            <a:r>
              <a:rPr lang="en-US" sz="2600" dirty="0" smtClean="0"/>
              <a:t>caller</a:t>
            </a: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766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/>
              <a:t>Call Function:</a:t>
            </a:r>
            <a:r>
              <a:rPr lang="en-US" dirty="0" smtClean="0"/>
              <a:t> </a:t>
            </a:r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 </a:t>
            </a:r>
          </a:p>
          <a:p>
            <a:r>
              <a:rPr lang="en-US" b="1" dirty="0"/>
              <a:t>Return</a:t>
            </a:r>
            <a:r>
              <a:rPr lang="en-US" dirty="0"/>
              <a:t> from f</a:t>
            </a:r>
            <a:r>
              <a:rPr lang="en-US" dirty="0" smtClean="0"/>
              <a:t>unction: </a:t>
            </a:r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/>
              <a:t>Arguments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$a0 - $a3</a:t>
            </a:r>
          </a:p>
          <a:p>
            <a:r>
              <a:rPr lang="en-US" b="1" dirty="0"/>
              <a:t>Return value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$v0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065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6599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65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chemeClr val="accent1"/>
                </a:solidFill>
              </a:rPr>
              <a:t> means that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chemeClr val="accent1"/>
                </a:solidFill>
              </a:rPr>
              <a:t> doesn’t return a </a:t>
            </a:r>
            <a:r>
              <a:rPr lang="en-US" sz="2000" b="1" dirty="0" smtClean="0">
                <a:solidFill>
                  <a:schemeClr val="accent1"/>
                </a:solidFill>
              </a:rPr>
              <a:t>value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333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jal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$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ra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556125"/>
            <a:ext cx="8153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 smtClean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PC + 4 = 0x00400204</a:t>
            </a: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(0x00400204</a:t>
            </a:r>
            <a:r>
              <a:rPr lang="en-US" sz="2000" dirty="0">
                <a:latin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0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y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main:  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$a0, $0, 2    # 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$a1, $0, 3    # 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$a2, $0, 4    # 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$a3, $0, 5    # 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 # call </a:t>
            </a:r>
            <a:r>
              <a:rPr lang="en-US" sz="1700" dirty="0" smtClean="0">
                <a:latin typeface="Courier New" pitchFamily="49" charset="0"/>
              </a:rPr>
              <a:t>Function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$t0,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$t1,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$s0,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83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 dirty="0">
                <a:latin typeface="Courier New" pitchFamily="49" charset="0"/>
              </a:rPr>
              <a:t>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 dirty="0">
                <a:latin typeface="Courier New" pitchFamily="49" charset="0"/>
              </a:rPr>
              <a:t>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 dirty="0">
                <a:latin typeface="Courier New" pitchFamily="49" charset="0"/>
              </a:rPr>
              <a:t>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overwrote 3 registers: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$t0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$t1</a:t>
            </a:r>
            <a:r>
              <a:rPr lang="en-US" sz="2600" dirty="0"/>
              <a:t>, </a:t>
            </a:r>
            <a:r>
              <a:rPr lang="en-US" sz="2600" dirty="0" smtClean="0">
                <a:latin typeface="Courier New" pitchFamily="49" charset="0"/>
              </a:rPr>
              <a:t>$</a:t>
            </a:r>
            <a:r>
              <a:rPr lang="en-US" sz="2600" dirty="0">
                <a:latin typeface="Courier New" pitchFamily="49" charset="0"/>
              </a:rPr>
              <a:t>s0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can use </a:t>
            </a:r>
            <a:r>
              <a:rPr lang="en-US" sz="2600" i="1" dirty="0" smtClean="0">
                <a:latin typeface="Times New Roman" pitchFamily="18" charset="0"/>
              </a:rPr>
              <a:t>stack </a:t>
            </a:r>
            <a:r>
              <a:rPr lang="en-US" sz="2600" dirty="0">
                <a:latin typeface="Times New Roman" pitchFamily="18" charset="0"/>
              </a:rPr>
              <a:t>to temporarily store registers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183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7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659368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0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45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81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3946018"/>
              </p:ext>
            </p:extLst>
          </p:nvPr>
        </p:nvGraphicFramePr>
        <p:xfrm>
          <a:off x="6172200" y="14478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7" r:id="rId8" imgW="1104900" imgH="1981200" progId="">
                  <p:embed/>
                </p:oleObj>
              </mc:Choice>
              <mc:Fallback>
                <p:oleObj r:id="rId8" imgW="1104900" imgH="198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7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Like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stack </a:t>
            </a:r>
            <a:r>
              <a:rPr lang="en-US" sz="3200" dirty="0">
                <a:latin typeface="Times New Roman" pitchFamily="18" charset="0"/>
                <a:cs typeface="Arial" charset="0"/>
              </a:rPr>
              <a:t>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Expands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uses more memory when more space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needed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Contracts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uses less memory when the space is 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49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483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600685"/>
              </p:ext>
            </p:extLst>
          </p:nvPr>
        </p:nvGraphicFramePr>
        <p:xfrm>
          <a:off x="839788" y="3055937"/>
          <a:ext cx="8304212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1" name="VISIO" r:id="rId8" imgW="3656520" imgH="1400040" progId="Visio.Drawing.6">
                  <p:embed/>
                </p:oleObj>
              </mc:Choice>
              <mc:Fallback>
                <p:oleObj name="VISIO" r:id="rId8" imgW="3656520" imgH="140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055937"/>
                        <a:ext cx="8304212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483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sp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points to top of the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61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3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447800" y="3335338"/>
            <a:ext cx="7772400" cy="29130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 dirty="0">
                <a:latin typeface="Courier New" pitchFamily="49" charset="0"/>
              </a:rPr>
              <a:t>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 dirty="0">
                <a:latin typeface="Courier New" pitchFamily="49" charset="0"/>
              </a:rPr>
              <a:t>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 dirty="0">
                <a:latin typeface="Courier New" pitchFamily="49" charset="0"/>
              </a:rPr>
              <a:t>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079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9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Called f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unctions </a:t>
            </a:r>
            <a:r>
              <a:rPr lang="en-US" sz="3000" dirty="0">
                <a:latin typeface="Times New Roman" pitchFamily="18" charset="0"/>
                <a:cs typeface="Arial" charset="0"/>
              </a:rPr>
              <a:t>must have no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unintended </a:t>
            </a:r>
            <a:r>
              <a:rPr lang="en-US" sz="3000" dirty="0">
                <a:latin typeface="Times New Roman" pitchFamily="18" charset="0"/>
                <a:cs typeface="Arial" charset="0"/>
              </a:rPr>
              <a:t>side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effects</a:t>
            </a:r>
            <a:endParaRPr lang="en-US" sz="3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But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3000" dirty="0">
                <a:latin typeface="Courier New" pitchFamily="49" charset="0"/>
                <a:cs typeface="Arial" charset="0"/>
              </a:rPr>
              <a:t>$t0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$t1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$s0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Functions use 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49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3716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-12  # make space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$t0, $a0, $a1  # $t0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$t1, $a2, $a3  # $t1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$s0, $t0, $t1  # result = (f + g) -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$v0, $s0, $0   # put return value in $v0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$t1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12   #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$</a:t>
            </a:r>
            <a:r>
              <a:rPr lang="en-US" sz="1800" dirty="0" err="1">
                <a:latin typeface="Courier New" pitchFamily="49" charset="0"/>
              </a:rPr>
              <a:t>ra</a:t>
            </a:r>
            <a:r>
              <a:rPr lang="en-US" sz="18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0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Register Values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20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35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8207531"/>
              </p:ext>
            </p:extLst>
          </p:nvPr>
        </p:nvGraphicFramePr>
        <p:xfrm>
          <a:off x="990600" y="1752600"/>
          <a:ext cx="77724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5" name="VISIO" r:id="rId8" imgW="3504240" imgH="1388520" progId="Visio.Drawing.6">
                  <p:embed/>
                </p:oleObj>
              </mc:Choice>
              <mc:Fallback>
                <p:oleObj name="VISIO" r:id="rId8" imgW="3504240" imgH="1388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772400" cy="294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diffofsums</a:t>
            </a:r>
            <a:r>
              <a:rPr lang="en-US" sz="4100" dirty="0" smtClean="0">
                <a:solidFill>
                  <a:schemeClr val="bg1"/>
                </a:solidFill>
                <a:latin typeface="+mj-lt"/>
              </a:rPr>
              <a:t> Call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64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4057240"/>
              </p:ext>
            </p:extLst>
          </p:nvPr>
        </p:nvGraphicFramePr>
        <p:xfrm>
          <a:off x="1295400" y="1447800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Nonpreserved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8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proc1: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proc2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10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# make space on stack to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			   # store one register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$t0,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$t1,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$s0,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53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3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52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481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376075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4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10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0x90</a:t>
            </a:r>
            <a:r>
              <a:rPr lang="en-US" sz="1600" dirty="0">
                <a:latin typeface="Courier New" pitchFamily="49" charset="0"/>
              </a:rPr>
              <a:t> factorial: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-8  # make room</a:t>
            </a:r>
          </a:p>
          <a:p>
            <a:r>
              <a:rPr lang="en-US" sz="1600" b="1" dirty="0">
                <a:latin typeface="Courier New" pitchFamily="49" charset="0"/>
              </a:rPr>
              <a:t>0x94      </a:t>
            </a: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$a0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$t0, $0, 2    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$a0, $t0 # a &lt;= 1 ?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else # no: go to else  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$v0, $0, 1    # yes: return 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  <a:p>
            <a:r>
              <a:rPr lang="en-US" sz="1600" b="1" dirty="0">
                <a:latin typeface="Courier New" pitchFamily="49" charset="0"/>
              </a:rPr>
              <a:t>0xB4 </a:t>
            </a:r>
            <a:r>
              <a:rPr lang="en-US" sz="1600" dirty="0">
                <a:latin typeface="Courier New" pitchFamily="49" charset="0"/>
              </a:rPr>
              <a:t>     else: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$a0, $a0, -1  # n = n - 1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factorial     # recursive call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$a0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</a:rPr>
              <a:t>  $v0, $a0, $v0 # n * factorial(n-1)</a:t>
            </a:r>
          </a:p>
          <a:p>
            <a:r>
              <a:rPr lang="en-US" sz="1600" b="1" dirty="0">
                <a:latin typeface="Courier New" pitchFamily="49" charset="0"/>
              </a:rPr>
              <a:t>0xCC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49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5218137"/>
              </p:ext>
            </p:extLst>
          </p:nvPr>
        </p:nvGraphicFramePr>
        <p:xfrm>
          <a:off x="762000" y="1358900"/>
          <a:ext cx="82296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0" name="VISIO" r:id="rId8" imgW="3946320" imgH="2162880" progId="Visio.Drawing.6">
                  <p:embed/>
                </p:oleObj>
              </mc:Choice>
              <mc:Fallback>
                <p:oleObj name="VISIO" r:id="rId8" imgW="3946320" imgH="2162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58900"/>
                        <a:ext cx="82296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6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Stack During Recursive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352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Caller</a:t>
            </a:r>
          </a:p>
          <a:p>
            <a:pPr lvl="1"/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$a0-$a3</a:t>
            </a:r>
          </a:p>
          <a:p>
            <a:pPr lvl="1"/>
            <a:r>
              <a:rPr lang="en-US" sz="2400" dirty="0"/>
              <a:t>Save any </a:t>
            </a:r>
            <a:r>
              <a:rPr lang="en-US" sz="2400" dirty="0" smtClean="0"/>
              <a:t>needed registers </a:t>
            </a:r>
            <a:r>
              <a:rPr lang="en-US" sz="2400" dirty="0"/>
              <a:t>(</a:t>
            </a:r>
            <a:r>
              <a:rPr lang="en-US" sz="2400" dirty="0">
                <a:latin typeface="Courier10 BT" pitchFamily="49" charset="0"/>
              </a:rPr>
              <a:t>$</a:t>
            </a:r>
            <a:r>
              <a:rPr lang="en-US" sz="2400" dirty="0" err="1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$t0-t9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callee</a:t>
            </a:r>
            <a:endParaRPr lang="en-US" sz="2400" dirty="0">
              <a:latin typeface="Courier10 BT" pitchFamily="49" charset="0"/>
            </a:endParaRP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r>
              <a:rPr lang="en-US" sz="3000" b="1" dirty="0" err="1">
                <a:solidFill>
                  <a:schemeClr val="accent1"/>
                </a:solidFill>
              </a:rPr>
              <a:t>Callee</a:t>
            </a:r>
            <a:endParaRPr lang="en-US" sz="3000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($s0-$s7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Perform f</a:t>
            </a:r>
            <a:r>
              <a:rPr lang="en-US" sz="2400" dirty="0" smtClean="0"/>
              <a:t>unction</a:t>
            </a:r>
            <a:endParaRPr lang="en-US" sz="2400" dirty="0"/>
          </a:p>
          <a:p>
            <a:pPr lvl="1"/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$</a:t>
            </a:r>
            <a:r>
              <a:rPr lang="en-US" sz="2400" dirty="0" err="1">
                <a:latin typeface="Courier10 BT" pitchFamily="49" charset="0"/>
              </a:rPr>
              <a:t>ra</a:t>
            </a:r>
            <a:endParaRPr lang="en-US" sz="2400" dirty="0">
              <a:latin typeface="Courier10 BT" pitchFamily="49" charset="0"/>
            </a:endParaRPr>
          </a:p>
          <a:p>
            <a:pPr lvl="1"/>
            <a:endParaRPr lang="en-US" sz="3200" dirty="0">
              <a:latin typeface="Courier10 BT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64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0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647595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8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9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05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73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03386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2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073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&gt;&gt;&gt;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5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39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6887</TotalTime>
  <Words>3310</Words>
  <Application>Microsoft Office PowerPoint</Application>
  <PresentationFormat>화면 슬라이드 쇼(4:3)</PresentationFormat>
  <Paragraphs>701</Paragraphs>
  <Slides>62</Slides>
  <Notes>61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Arial</vt:lpstr>
      <vt:lpstr>Calibri</vt:lpstr>
      <vt:lpstr>Courier New</vt:lpstr>
      <vt:lpstr>Courier10 BT</vt:lpstr>
      <vt:lpstr>Times New Roman</vt:lpstr>
      <vt:lpstr>Office Theme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Registered User</cp:lastModifiedBy>
  <cp:revision>82</cp:revision>
  <dcterms:created xsi:type="dcterms:W3CDTF">2012-08-07T04:56:47Z</dcterms:created>
  <dcterms:modified xsi:type="dcterms:W3CDTF">2018-09-03T03:41:52Z</dcterms:modified>
</cp:coreProperties>
</file>