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9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0E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965" autoAdjust="0"/>
    <p:restoredTop sz="94142" autoAdjust="0"/>
  </p:normalViewPr>
  <p:slideViewPr>
    <p:cSldViewPr>
      <p:cViewPr varScale="1">
        <p:scale>
          <a:sx n="59" d="100"/>
          <a:sy n="59" d="100"/>
        </p:scale>
        <p:origin x="84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628D2-5DD6-4D63-86A9-6101C631CCB4}" type="slidenum">
              <a:rPr lang="en-US"/>
              <a:pPr/>
              <a:t>2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204154-A750-4923-8C96-79C582CA9A05}" type="slidenum">
              <a:rPr lang="en-US"/>
              <a:pPr/>
              <a:t>11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CD9D0-8B46-47F9-AE2D-5E89B2355BBA}" type="slidenum">
              <a:rPr lang="en-US"/>
              <a:pPr/>
              <a:t>12</a:t>
            </a:fld>
            <a:endParaRPr lang="en-US"/>
          </a:p>
        </p:txBody>
      </p:sp>
      <p:sp>
        <p:nvSpPr>
          <p:cNvPr id="128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13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40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1750E-F3D6-4CE9-9908-D7BBE9FF4840}" type="slidenum">
              <a:rPr lang="en-US"/>
              <a:pPr/>
              <a:t>14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E816C-13D9-4739-9448-6F224D89BD70}" type="slidenum">
              <a:rPr lang="en-US"/>
              <a:pPr/>
              <a:t>15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0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EA6BA-F7FC-4E06-A90D-FFE94903118C}" type="slidenum">
              <a:rPr lang="en-US"/>
              <a:pPr/>
              <a:t>16</a:t>
            </a:fld>
            <a:endParaRPr lang="en-US"/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4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C8CBE-4129-4271-A629-D8AC4C3E7488}" type="slidenum">
              <a:rPr lang="en-US"/>
              <a:pPr/>
              <a:t>17</a:t>
            </a:fld>
            <a:endParaRPr lang="en-US"/>
          </a:p>
        </p:txBody>
      </p:sp>
      <p:sp>
        <p:nvSpPr>
          <p:cNvPr id="128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83A53-237C-4C77-931D-80DDFDBCF2F3}" type="slidenum">
              <a:rPr lang="en-US"/>
              <a:pPr/>
              <a:t>18</a:t>
            </a:fld>
            <a:endParaRPr lang="en-US"/>
          </a:p>
        </p:txBody>
      </p:sp>
      <p:sp>
        <p:nvSpPr>
          <p:cNvPr id="128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4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AF4E-D46E-452B-B513-73C1ABDFA629}" type="slidenum">
              <a:rPr lang="en-US"/>
              <a:pPr/>
              <a:t>19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F921D-D967-469B-BC5E-E91829B6A93A}" type="slidenum">
              <a:rPr lang="en-US"/>
              <a:pPr/>
              <a:t>20</a:t>
            </a:fld>
            <a:endParaRPr lang="en-US"/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E4B40-CFEF-4A9F-BC41-F6582471A4B2}" type="slidenum">
              <a:rPr lang="en-US"/>
              <a:pPr/>
              <a:t>3</a:t>
            </a:fld>
            <a:endParaRPr 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17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78DBB-2FD0-417E-8E48-636802D370F5}" type="slidenum">
              <a:rPr lang="en-US"/>
              <a:pPr/>
              <a:t>21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5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0D6D8-B5CB-44CF-A076-91AD84751C08}" type="slidenum">
              <a:rPr lang="en-US"/>
              <a:pPr/>
              <a:t>22</a:t>
            </a:fld>
            <a:endParaRPr lang="en-US"/>
          </a:p>
        </p:txBody>
      </p:sp>
      <p:sp>
        <p:nvSpPr>
          <p:cNvPr id="129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832C6-AD85-45A4-BA9A-4B7D17D30861}" type="slidenum">
              <a:rPr lang="en-US"/>
              <a:pPr/>
              <a:t>23</a:t>
            </a:fld>
            <a:endParaRPr lang="en-US"/>
          </a:p>
        </p:txBody>
      </p:sp>
      <p:sp>
        <p:nvSpPr>
          <p:cNvPr id="129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0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C2EA1-3CDC-4ECF-86B2-4D763AEBFCF2}" type="slidenum">
              <a:rPr lang="en-US"/>
              <a:pPr/>
              <a:t>24</a:t>
            </a:fld>
            <a:endParaRPr 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3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3627D-71A1-4567-A2B3-A27A94827337}" type="slidenum">
              <a:rPr lang="en-US"/>
              <a:pPr/>
              <a:t>25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05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64B26-1039-4A89-B9BE-F571758E0A10}" type="slidenum">
              <a:rPr lang="en-US"/>
              <a:pPr/>
              <a:t>26</a:t>
            </a:fld>
            <a:endParaRPr 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5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0311F-008B-4B0C-9828-CA17DE82EC59}" type="slidenum">
              <a:rPr lang="en-US"/>
              <a:pPr/>
              <a:t>27</a:t>
            </a:fld>
            <a:endParaRPr lang="en-US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3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E73E6-3E2F-4FE9-83A4-B07AF79C1FFF}" type="slidenum">
              <a:rPr lang="en-US"/>
              <a:pPr/>
              <a:t>28</a:t>
            </a:fld>
            <a:endParaRPr lang="en-US"/>
          </a:p>
        </p:txBody>
      </p:sp>
      <p:sp>
        <p:nvSpPr>
          <p:cNvPr id="129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7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33A97-0276-4D5D-9F89-8740F26D54B0}" type="slidenum">
              <a:rPr lang="en-US"/>
              <a:pPr/>
              <a:t>29</a:t>
            </a:fld>
            <a:endParaRPr lang="en-US"/>
          </a:p>
        </p:txBody>
      </p:sp>
      <p:sp>
        <p:nvSpPr>
          <p:cNvPr id="129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8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CBB3A-DA45-426E-9703-C0236A055745}" type="slidenum">
              <a:rPr lang="en-US"/>
              <a:pPr/>
              <a:t>30</a:t>
            </a:fld>
            <a:endParaRPr 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4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71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4DA1E-7C6D-446C-ACA1-DDF3AB11F0CC}" type="slidenum">
              <a:rPr lang="en-US"/>
              <a:pPr/>
              <a:t>31</a:t>
            </a:fld>
            <a:endParaRPr 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1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F2B97-851F-4A53-BB9C-D5173485D282}" type="slidenum">
              <a:rPr lang="en-US"/>
              <a:pPr/>
              <a:t>32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3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5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187E-D485-4E55-AE12-62716B2D43F8}" type="slidenum">
              <a:rPr lang="en-US"/>
              <a:pPr/>
              <a:t>6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EEE73-10C0-4B90-A9A9-1DDBE5960211}" type="slidenum">
              <a:rPr lang="en-US"/>
              <a:pPr/>
              <a:t>7</a:t>
            </a:fld>
            <a:endParaRPr 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9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F309E-030B-4138-A423-6046D64621CC}" type="slidenum">
              <a:rPr lang="en-US"/>
              <a:pPr/>
              <a:t>8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8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A57F8-27F0-40CD-A0D4-BAAD0C726E42}" type="slidenum">
              <a:rPr lang="en-US"/>
              <a:pPr/>
              <a:t>9</a:t>
            </a:fld>
            <a:endParaRPr 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7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9738C-F67A-4110-9FA5-AD37AC62FF76}" type="slidenum">
              <a:rPr lang="en-US"/>
              <a:pPr/>
              <a:t>10</a:t>
            </a:fld>
            <a:endParaRPr lang="en-US"/>
          </a:p>
        </p:txBody>
      </p:sp>
      <p:sp>
        <p:nvSpPr>
          <p:cNvPr id="127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953462" y="3012692"/>
            <a:ext cx="6676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computer Architecture</a:t>
            </a:r>
            <a:endParaRPr lang="en-US" sz="4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30.xml"/><Relationship Id="rId7" Type="http://schemas.openxmlformats.org/officeDocument/2006/relationships/oleObject" Target="../embeddings/oleObject5.bin"/><Relationship Id="rId2" Type="http://schemas.openxmlformats.org/officeDocument/2006/relationships/tags" Target="../tags/tag29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46.xml"/><Relationship Id="rId7" Type="http://schemas.openxmlformats.org/officeDocument/2006/relationships/oleObject" Target="../embeddings/oleObject6.bin"/><Relationship Id="rId2" Type="http://schemas.openxmlformats.org/officeDocument/2006/relationships/tags" Target="../tags/tag45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49.xml"/><Relationship Id="rId7" Type="http://schemas.openxmlformats.org/officeDocument/2006/relationships/oleObject" Target="../embeddings/oleObject7.bin"/><Relationship Id="rId2" Type="http://schemas.openxmlformats.org/officeDocument/2006/relationships/tags" Target="../tags/tag48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88.xml"/><Relationship Id="rId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wmf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tags" Target="../tags/tag18.xml"/><Relationship Id="rId11" Type="http://schemas.openxmlformats.org/officeDocument/2006/relationships/oleObject" Target="../embeddings/oleObject3.bin"/><Relationship Id="rId5" Type="http://schemas.openxmlformats.org/officeDocument/2006/relationships/tags" Target="../tags/tag17.xml"/><Relationship Id="rId10" Type="http://schemas.openxmlformats.org/officeDocument/2006/relationships/image" Target="../media/image3.wmf"/><Relationship Id="rId4" Type="http://schemas.openxmlformats.org/officeDocument/2006/relationships/tags" Target="../tags/tag16.xm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20.xml"/><Relationship Id="rId7" Type="http://schemas.openxmlformats.org/officeDocument/2006/relationships/oleObject" Target="../embeddings/oleObject4.bin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6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158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8165948"/>
              </p:ext>
            </p:extLst>
          </p:nvPr>
        </p:nvGraphicFramePr>
        <p:xfrm>
          <a:off x="3094209" y="1066800"/>
          <a:ext cx="2392191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5" name="VISIO" r:id="rId7" imgW="1518120" imgH="3386160" progId="Visio.Drawing.6">
                  <p:embed/>
                </p:oleObj>
              </mc:Choice>
              <mc:Fallback>
                <p:oleObj name="VISIO" r:id="rId7" imgW="1518120" imgH="3386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209" y="1066800"/>
                        <a:ext cx="2392191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8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158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MIPS Memory 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789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7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90600" y="1219200"/>
            <a:ext cx="4800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36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36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C Code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8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6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3886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 // global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main(void)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sum(f, g);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y;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sum(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0946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46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466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990600"/>
            <a:ext cx="464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.data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f: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g: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y: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.text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main: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-4   # stack frame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$a0, $0, 2     # $a0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$a0, f         # f =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$a1, $0, 3     # $a1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$a1, g         # g = 3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1500" dirty="0">
                <a:latin typeface="Courier New" pitchFamily="49" charset="0"/>
                <a:cs typeface="Arial" charset="0"/>
              </a:rPr>
              <a:t>  sum            # call sum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500" dirty="0">
                <a:latin typeface="Courier New" pitchFamily="49" charset="0"/>
                <a:cs typeface="Arial" charset="0"/>
              </a:rPr>
              <a:t>   $v0, y         # y = sum()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, 0($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)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500" dirty="0">
                <a:latin typeface="Courier New" pitchFamily="49" charset="0"/>
                <a:cs typeface="Arial" charset="0"/>
              </a:rPr>
              <a:t>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1500" dirty="0">
                <a:latin typeface="Courier New" pitchFamily="49" charset="0"/>
                <a:cs typeface="Arial" charset="0"/>
              </a:rPr>
              <a:t>, 4    # restore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sp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 to OS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sum: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add  $v0, $a0, $a1  # $v0 = a +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1500" dirty="0">
                <a:latin typeface="Courier New" pitchFamily="49" charset="0"/>
                <a:cs typeface="Arial" charset="0"/>
              </a:rPr>
              <a:t>   $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ra</a:t>
            </a:r>
            <a:r>
              <a:rPr lang="en-US" sz="1500" dirty="0">
                <a:latin typeface="Courier New" pitchFamily="49" charset="0"/>
                <a:cs typeface="Arial" charset="0"/>
              </a:rPr>
              <a:t>            # return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MIPS Assembly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0984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32610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0181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310223"/>
              </p:ext>
            </p:extLst>
          </p:nvPr>
        </p:nvGraphicFramePr>
        <p:xfrm>
          <a:off x="2209800" y="1414463"/>
          <a:ext cx="5029200" cy="39195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</a:tblGrid>
              <a:tr h="653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0x10000008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0x0040002C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017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3301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Symbol 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65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9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2122553"/>
              </p:ext>
            </p:extLst>
          </p:nvPr>
        </p:nvGraphicFramePr>
        <p:xfrm>
          <a:off x="1079500" y="1219200"/>
          <a:ext cx="730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80" name="VISIO" r:id="rId7" imgW="3996360" imgH="2835000" progId="Visio.Drawing.6">
                  <p:embed/>
                </p:oleObj>
              </mc:Choice>
              <mc:Fallback>
                <p:oleObj name="VISIO" r:id="rId7" imgW="3996360" imgH="2835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219200"/>
                        <a:ext cx="73025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670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Executable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77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731769"/>
              </p:ext>
            </p:extLst>
          </p:nvPr>
        </p:nvGraphicFramePr>
        <p:xfrm>
          <a:off x="2822575" y="1066800"/>
          <a:ext cx="36544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3" name="VISIO" r:id="rId7" imgW="2768040" imgH="4157640" progId="Visio.Drawing.6">
                  <p:embed/>
                </p:oleObj>
              </mc:Choice>
              <mc:Fallback>
                <p:oleObj name="VISIO" r:id="rId7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066800"/>
                        <a:ext cx="3654425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77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 Program: In Memory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7279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50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5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Times New Roman" pitchFamily="18" charset="0"/>
                <a:cs typeface="Arial" charset="0"/>
              </a:rPr>
              <a:t>Pseudoinstructions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Exceptions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Signed and unsigned instructions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instructions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Odds &amp; Ends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8469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4090" name="Group 42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744645"/>
              </p:ext>
            </p:extLst>
          </p:nvPr>
        </p:nvGraphicFramePr>
        <p:xfrm>
          <a:off x="1219200" y="1371600"/>
          <a:ext cx="7162800" cy="3277892"/>
        </p:xfrm>
        <a:graphic>
          <a:graphicData uri="http://schemas.openxmlformats.org/drawingml/2006/table">
            <a:tbl>
              <a:tblPr/>
              <a:tblGrid>
                <a:gridCol w="3331535"/>
                <a:gridCol w="3831265"/>
              </a:tblGrid>
              <a:tr h="610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Pseudoinstruction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MIPS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36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$s0, 0x1234AA77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 $s0, 0x1234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 $s0, 0xAA77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clear $t0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$t0, $0,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move $s1, $s2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$s2, $s1, 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$0, $0,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40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405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38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610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610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Unscheduled f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unction </a:t>
            </a:r>
            <a:r>
              <a:rPr lang="en-US" sz="3200" dirty="0">
                <a:latin typeface="Times New Roman" pitchFamily="18" charset="0"/>
                <a:cs typeface="Arial" charset="0"/>
              </a:rPr>
              <a:t>call to </a:t>
            </a:r>
            <a:r>
              <a:rPr lang="en-US" sz="3200" i="1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handler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Caused </a:t>
            </a:r>
            <a:r>
              <a:rPr lang="en-US" sz="3200" dirty="0">
                <a:latin typeface="Times New Roman" pitchFamily="18" charset="0"/>
                <a:cs typeface="Arial" charset="0"/>
              </a:rPr>
              <a:t>by: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Hardware, also called an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interrupt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keyboard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Software, also called </a:t>
            </a:r>
            <a:r>
              <a:rPr lang="en-US" sz="2600" i="1" dirty="0">
                <a:latin typeface="Times New Roman" pitchFamily="18" charset="0"/>
                <a:cs typeface="Arial" charset="0"/>
              </a:rPr>
              <a:t>traps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e.g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., </a:t>
            </a:r>
            <a:r>
              <a:rPr lang="en-US" sz="2600" dirty="0">
                <a:latin typeface="Times New Roman" pitchFamily="18" charset="0"/>
                <a:cs typeface="Arial" charset="0"/>
              </a:rPr>
              <a:t>undefined instruction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exception occurs, the processor: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Records the cause of the exception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Jumps to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exception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handler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(at </a:t>
            </a:r>
            <a:r>
              <a:rPr lang="en-US" sz="2600" dirty="0">
                <a:latin typeface="Times New Roman" pitchFamily="18" charset="0"/>
                <a:cs typeface="Arial" charset="0"/>
              </a:rPr>
              <a:t>instruction address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0x80000180)</a:t>
            </a:r>
            <a:endParaRPr lang="en-US" sz="2600" i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Returns to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232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1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How do we address the operands?</a:t>
            </a:r>
          </a:p>
          <a:p>
            <a:r>
              <a:rPr lang="en-US" sz="2600" dirty="0"/>
              <a:t>Register Only</a:t>
            </a:r>
          </a:p>
          <a:p>
            <a:r>
              <a:rPr lang="en-US" sz="2600" dirty="0"/>
              <a:t>Immediate</a:t>
            </a:r>
          </a:p>
          <a:p>
            <a:r>
              <a:rPr lang="en-US" sz="2600" dirty="0"/>
              <a:t>Base Addressing</a:t>
            </a:r>
          </a:p>
          <a:p>
            <a:r>
              <a:rPr lang="en-US" sz="2600" dirty="0"/>
              <a:t>PC-Relative</a:t>
            </a:r>
          </a:p>
          <a:p>
            <a:r>
              <a:rPr lang="en-US" sz="2600" dirty="0"/>
              <a:t>Pseudo Direct</a:t>
            </a:r>
          </a:p>
        </p:txBody>
      </p:sp>
      <p:sp>
        <p:nvSpPr>
          <p:cNvPr id="10844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80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206" name="Rectangle 38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Not part of </a:t>
            </a:r>
            <a:r>
              <a:rPr lang="en-US" dirty="0" smtClean="0"/>
              <a:t>register file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</a:rPr>
              <a:t>Cause</a:t>
            </a:r>
            <a:r>
              <a:rPr lang="en-US" dirty="0" smtClean="0"/>
              <a:t>:</a:t>
            </a:r>
            <a:r>
              <a:rPr lang="en-US" sz="2800" dirty="0" smtClean="0"/>
              <a:t> Records cause </a:t>
            </a:r>
            <a:r>
              <a:rPr lang="en-US" sz="2800" dirty="0"/>
              <a:t>of </a:t>
            </a:r>
            <a:r>
              <a:rPr lang="en-US" sz="2800" dirty="0" smtClean="0"/>
              <a:t>exception</a:t>
            </a:r>
            <a:endParaRPr lang="en-US" sz="2800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EPC</a:t>
            </a:r>
            <a:r>
              <a:rPr lang="en-US" dirty="0"/>
              <a:t> (Exception PC</a:t>
            </a:r>
            <a:r>
              <a:rPr lang="en-US" dirty="0" smtClean="0"/>
              <a:t>):</a:t>
            </a:r>
            <a:r>
              <a:rPr lang="en-US" dirty="0"/>
              <a:t> </a:t>
            </a:r>
            <a:r>
              <a:rPr lang="en-US" sz="2800" dirty="0" smtClean="0"/>
              <a:t>Records PC </a:t>
            </a:r>
            <a:r>
              <a:rPr lang="en-US" sz="2800" dirty="0"/>
              <a:t>where </a:t>
            </a:r>
            <a:r>
              <a:rPr lang="en-US" sz="2800" dirty="0" smtClean="0"/>
              <a:t>exception </a:t>
            </a:r>
            <a:r>
              <a:rPr lang="en-US" sz="2800" dirty="0"/>
              <a:t>occurred</a:t>
            </a:r>
          </a:p>
          <a:p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Cause</a:t>
            </a:r>
            <a:r>
              <a:rPr lang="en-US" dirty="0"/>
              <a:t>: part of Coprocessor 0</a:t>
            </a:r>
          </a:p>
          <a:p>
            <a:r>
              <a:rPr lang="en-US" dirty="0"/>
              <a:t>Move from Coprocessor 0</a:t>
            </a:r>
          </a:p>
          <a:p>
            <a:pPr lvl="1"/>
            <a:r>
              <a:rPr lang="en-US" dirty="0">
                <a:latin typeface="Courier New" pitchFamily="49" charset="0"/>
              </a:rPr>
              <a:t>mfc0 $t0, EPC</a:t>
            </a:r>
          </a:p>
          <a:p>
            <a:pPr lvl="1"/>
            <a:r>
              <a:rPr lang="en-US" dirty="0"/>
              <a:t>Moves </a:t>
            </a:r>
            <a:r>
              <a:rPr lang="en-US" dirty="0" smtClean="0"/>
              <a:t>contents </a:t>
            </a:r>
            <a:r>
              <a:rPr lang="en-US" dirty="0"/>
              <a:t>of </a:t>
            </a:r>
            <a:r>
              <a:rPr lang="en-US" dirty="0">
                <a:latin typeface="Courier New" pitchFamily="49" charset="0"/>
              </a:rPr>
              <a:t>EPC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$t0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11591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917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Registers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08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97" name="Group 5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8978467"/>
              </p:ext>
            </p:extLst>
          </p:nvPr>
        </p:nvGraphicFramePr>
        <p:xfrm>
          <a:off x="1219200" y="1600200"/>
          <a:ext cx="7086600" cy="3962400"/>
        </p:xfrm>
        <a:graphic>
          <a:graphicData uri="http://schemas.openxmlformats.org/drawingml/2006/table">
            <a:tbl>
              <a:tblPr/>
              <a:tblGrid>
                <a:gridCol w="4418704"/>
                <a:gridCol w="2667896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Hardware Interrupt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System Call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 / Divide by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Undefined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Arithmetic Overflow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0x00000030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019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Causes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88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1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122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saves cause and exception PC in </a:t>
            </a:r>
            <a:r>
              <a:rPr lang="en-US" sz="2800" dirty="0">
                <a:latin typeface="Courier New" pitchFamily="49" charset="0"/>
                <a:cs typeface="Arial" charset="0"/>
              </a:rPr>
              <a:t>Cause</a:t>
            </a:r>
            <a:r>
              <a:rPr lang="en-US" sz="28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800" dirty="0">
                <a:latin typeface="Courier New" pitchFamily="49" charset="0"/>
                <a:cs typeface="Arial" charset="0"/>
              </a:rPr>
              <a:t>EPC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Processor jumps to exception handler (0x80000180)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Exception handler: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Saves registers on stack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Reads </a:t>
            </a:r>
            <a:r>
              <a:rPr lang="en-US" sz="2200" dirty="0" smtClean="0">
                <a:latin typeface="Courier New" pitchFamily="49" charset="0"/>
                <a:cs typeface="Arial" charset="0"/>
              </a:rPr>
              <a:t>Cause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>
                <a:latin typeface="Times New Roman" pitchFamily="18" charset="0"/>
                <a:cs typeface="Arial" charset="0"/>
              </a:rPr>
              <a:t>register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		mfc0 $t0, Cause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Handles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exception</a:t>
            </a:r>
            <a:endParaRPr lang="en-US" sz="22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Restores registers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>
                <a:latin typeface="Times New Roman" pitchFamily="18" charset="0"/>
                <a:cs typeface="Arial" charset="0"/>
              </a:rPr>
              <a:t>Returns to program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>
                <a:latin typeface="Courier New" pitchFamily="49" charset="0"/>
                <a:cs typeface="Arial" charset="0"/>
              </a:rPr>
              <a:t>mfc0 $k0, EPC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200" dirty="0" err="1">
                <a:latin typeface="Courier New" pitchFamily="49" charset="0"/>
                <a:cs typeface="Arial" charset="0"/>
              </a:rPr>
              <a:t>jr</a:t>
            </a:r>
            <a:r>
              <a:rPr lang="en-US" sz="2200" dirty="0">
                <a:latin typeface="Courier New" pitchFamily="49" charset="0"/>
                <a:cs typeface="Arial" charset="0"/>
              </a:rPr>
              <a:t> $k0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Exception Flow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43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5712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2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Addition and subtraction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 less than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Signed &amp; Unsigned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48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63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63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>
                <a:latin typeface="Courier New" pitchFamily="49" charset="0"/>
                <a:cs typeface="Arial" charset="0"/>
              </a:rPr>
              <a:t>add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sub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Same operation as unsigned versions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But processor takes exception on overflow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subu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Doesn’t take exception on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overflow</a:t>
            </a:r>
          </a:p>
          <a:p>
            <a:pPr lvl="1" algn="just">
              <a:spcBef>
                <a:spcPct val="20000"/>
              </a:spcBef>
            </a:pPr>
            <a:endParaRPr lang="en-US" sz="2600" b="1" dirty="0" smtClean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600" b="1" dirty="0">
              <a:solidFill>
                <a:schemeClr val="accent1"/>
              </a:solidFill>
              <a:latin typeface="Times New Roman" pitchFamily="18" charset="0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addiu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Addition &amp; Subtraction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30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83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83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div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endParaRPr lang="en-US" sz="32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Multiplication &amp; Division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460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694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941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slti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Unsigned: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sltu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Arial" charset="0"/>
              </a:rPr>
              <a:t>sltiu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 smtClean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en-US" sz="26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Note</a:t>
            </a:r>
            <a:r>
              <a:rPr lang="en-US" sz="26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sltiu</a:t>
            </a:r>
            <a:r>
              <a:rPr lang="en-US" sz="2600" dirty="0">
                <a:latin typeface="Times New Roman" pitchFamily="18" charset="0"/>
                <a:cs typeface="Arial" charset="0"/>
              </a:rPr>
              <a:t> sign-extends the immediate before comparing it to the register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Set Less Than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2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365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Unsigned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: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Load </a:t>
            </a:r>
            <a:r>
              <a:rPr lang="en-US" sz="2600" dirty="0" err="1">
                <a:latin typeface="Times New Roman" pitchFamily="18" charset="0"/>
                <a:cs typeface="Arial" charset="0"/>
              </a:rPr>
              <a:t>halfword</a:t>
            </a:r>
            <a:r>
              <a:rPr lang="en-US" sz="2600" dirty="0">
                <a:latin typeface="Times New Roman" pitchFamily="18" charset="0"/>
                <a:cs typeface="Arial" charset="0"/>
              </a:rPr>
              <a:t>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Loads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83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814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Floating-point coprocessor (Coprocessor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32 32-bit floating-point registers (</a:t>
            </a:r>
            <a:r>
              <a:rPr lang="en-US" sz="3200" dirty="0">
                <a:latin typeface="Courier New" pitchFamily="49" charset="0"/>
                <a:cs typeface="Arial" charset="0"/>
              </a:rPr>
              <a:t>$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f0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-</a:t>
            </a:r>
            <a:r>
              <a:rPr lang="en-US" sz="3200" dirty="0" smtClean="0">
                <a:latin typeface="Courier New" pitchFamily="49" charset="0"/>
                <a:cs typeface="Arial" charset="0"/>
              </a:rPr>
              <a:t>$</a:t>
            </a:r>
            <a:r>
              <a:rPr lang="en-US" sz="3200" dirty="0">
                <a:latin typeface="Courier New" pitchFamily="49" charset="0"/>
                <a:cs typeface="Arial" charset="0"/>
              </a:rPr>
              <a:t>f31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Double-precision values held in two floating point registers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2600" dirty="0">
                <a:latin typeface="Courier New" pitchFamily="49" charset="0"/>
                <a:cs typeface="Arial" charset="0"/>
              </a:rPr>
              <a:t>$f3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ouble-precision </a:t>
            </a:r>
            <a:r>
              <a:rPr lang="en-US" sz="2600" dirty="0">
                <a:latin typeface="Times New Roman" pitchFamily="18" charset="0"/>
                <a:cs typeface="Arial" charset="0"/>
              </a:rPr>
              <a:t>floating point registers: </a:t>
            </a:r>
            <a:r>
              <a:rPr lang="en-US" sz="2600" dirty="0">
                <a:latin typeface="Courier New" pitchFamily="49" charset="0"/>
                <a:cs typeface="Arial" charset="0"/>
              </a:rPr>
              <a:t>$f0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$f2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$f4</a:t>
            </a:r>
            <a:r>
              <a:rPr lang="en-US" sz="2600" dirty="0">
                <a:latin typeface="Times New Roman" pitchFamily="18" charset="0"/>
                <a:cs typeface="Arial" charset="0"/>
              </a:rPr>
              <a:t>, etc.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56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0503" name="Group 71"/>
          <p:cNvGraphicFramePr>
            <a:graphicFrameLocks noGrp="1"/>
          </p:cNvGraphicFramePr>
          <p:nvPr>
            <p:ph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8812453"/>
              </p:ext>
            </p:extLst>
          </p:nvPr>
        </p:nvGraphicFramePr>
        <p:xfrm>
          <a:off x="1143000" y="1905000"/>
          <a:ext cx="7315200" cy="3124200"/>
        </p:xfrm>
        <a:graphic>
          <a:graphicData uri="http://schemas.openxmlformats.org/drawingml/2006/table">
            <a:tbl>
              <a:tblPr/>
              <a:tblGrid>
                <a:gridCol w="2078182"/>
                <a:gridCol w="2660073"/>
                <a:gridCol w="2576945"/>
              </a:tblGrid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Register Number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Usage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$fv0 - $fv1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 values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$ft0 - $ft3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4, 6, 8, 10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temporary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$fa0 - $fa1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12, 14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$ft4 - $ft8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16, 18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temporary variables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$fs0 - $fs5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20, 22, 24, 26, 28, 30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saved variables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0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91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5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Register </a:t>
            </a:r>
            <a:r>
              <a:rPr lang="en-US" b="1" dirty="0" smtClean="0">
                <a:solidFill>
                  <a:schemeClr val="accent1"/>
                </a:solidFill>
              </a:rPr>
              <a:t>Only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Operands found in registers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latin typeface="Courier New" pitchFamily="49" charset="0"/>
              </a:rPr>
              <a:t>add $s0, $t2, $t3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>
                <a:latin typeface="Courier New" pitchFamily="49" charset="0"/>
              </a:rPr>
              <a:t>sub $t8, $s1, $0</a:t>
            </a:r>
            <a:endParaRPr lang="en-US" sz="2600" dirty="0"/>
          </a:p>
          <a:p>
            <a:pPr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Immediate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sz="2600" dirty="0"/>
              <a:t>16-bit immediate used as an operand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>
                <a:latin typeface="Courier New" pitchFamily="49" charset="0"/>
              </a:rPr>
              <a:t> $s4, $t5, -73</a:t>
            </a:r>
          </a:p>
          <a:p>
            <a:pPr lvl="1"/>
            <a:r>
              <a:rPr lang="en-US" sz="2600" b="1" dirty="0">
                <a:solidFill>
                  <a:schemeClr val="accent1"/>
                </a:solidFill>
              </a:rPr>
              <a:t>Example:</a:t>
            </a:r>
            <a:r>
              <a:rPr lang="en-US" sz="2600" dirty="0"/>
              <a:t> </a:t>
            </a:r>
            <a:r>
              <a:rPr lang="en-US" sz="2600" dirty="0" err="1">
                <a:latin typeface="Courier New" pitchFamily="49" charset="0"/>
              </a:rPr>
              <a:t>ori</a:t>
            </a:r>
            <a:r>
              <a:rPr lang="en-US" sz="2600" dirty="0">
                <a:latin typeface="Courier New" pitchFamily="49" charset="0"/>
              </a:rPr>
              <a:t>  $t3, $t7, 0xFF</a:t>
            </a:r>
            <a:endParaRPr lang="en-US" sz="2600" dirty="0"/>
          </a:p>
        </p:txBody>
      </p:sp>
      <p:sp>
        <p:nvSpPr>
          <p:cNvPr id="10854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54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84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146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5726232"/>
              </p:ext>
            </p:extLst>
          </p:nvPr>
        </p:nvGraphicFramePr>
        <p:xfrm>
          <a:off x="2152650" y="4733925"/>
          <a:ext cx="62293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6" name="VISIO" r:id="rId7" imgW="2095560" imgH="534960" progId="Visio.Drawing.6">
                  <p:embed/>
                </p:oleObj>
              </mc:Choice>
              <mc:Fallback>
                <p:oleObj name="VISIO" r:id="rId7" imgW="2095560" imgH="534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733925"/>
                        <a:ext cx="622935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1459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1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Opcode</a:t>
            </a:r>
            <a:r>
              <a:rPr lang="en-US" sz="28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8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8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Single-precision: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16 (010000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Double-precision: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cop</a:t>
            </a:r>
            <a:r>
              <a:rPr lang="en-US" sz="2000" dirty="0">
                <a:latin typeface="Times New Roman" pitchFamily="18" charset="0"/>
                <a:cs typeface="Arial" charset="0"/>
              </a:rPr>
              <a:t> = 17 (010001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add.d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sub.d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div.d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neg.d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abs.d</a:t>
            </a:r>
            <a:r>
              <a:rPr lang="en-US" sz="2000" dirty="0">
                <a:latin typeface="Times New Roman" pitchFamily="18" charset="0"/>
                <a:cs typeface="Arial" charset="0"/>
              </a:rPr>
              <a:t>, etc.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3 register operands: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fs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ft</a:t>
            </a:r>
            <a:r>
              <a:rPr lang="en-US" sz="2000" dirty="0">
                <a:latin typeface="Times New Roman" pitchFamily="18" charset="0"/>
                <a:cs typeface="Arial" charset="0"/>
              </a:rPr>
              <a:t>: source operands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fd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destination operands</a:t>
            </a:r>
          </a:p>
          <a:p>
            <a:pPr marL="342900" indent="-342900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F-Type Instruction Format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16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24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Set/clear condition flag: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fpcond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Equality: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c.seq.d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c.lt.d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Less than or equal: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c.le.s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c.le.d</a:t>
            </a:r>
            <a:endParaRPr lang="en-US" sz="2600" dirty="0">
              <a:latin typeface="Courier New" pitchFamily="49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Conditional branch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bclf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FALSE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 err="1">
                <a:latin typeface="Courier New" pitchFamily="49" charset="0"/>
                <a:cs typeface="Arial" charset="0"/>
              </a:rPr>
              <a:t>bclt</a:t>
            </a:r>
            <a:r>
              <a:rPr lang="en-US" sz="2600" dirty="0">
                <a:latin typeface="Courier New" pitchFamily="49" charset="0"/>
                <a:cs typeface="Arial" charset="0"/>
              </a:rPr>
              <a:t>:</a:t>
            </a:r>
            <a:r>
              <a:rPr lang="en-US" sz="2600" dirty="0">
                <a:latin typeface="Times New Roman" pitchFamily="18" charset="0"/>
                <a:cs typeface="Arial" charset="0"/>
              </a:rPr>
              <a:t> branches if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fpcond</a:t>
            </a:r>
            <a:r>
              <a:rPr lang="en-US" sz="2600" dirty="0">
                <a:latin typeface="Times New Roman" pitchFamily="18" charset="0"/>
                <a:cs typeface="Arial" charset="0"/>
              </a:rPr>
              <a:t> is TRUE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Loads and stores 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lwc1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lwc1 $ft1, 42($s1)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swc1</a:t>
            </a:r>
            <a:r>
              <a:rPr lang="en-US" sz="2600" dirty="0">
                <a:latin typeface="Times New Roman" pitchFamily="18" charset="0"/>
                <a:cs typeface="Arial" charset="0"/>
              </a:rPr>
              <a:t>: </a:t>
            </a:r>
            <a:r>
              <a:rPr lang="en-US" sz="2600" dirty="0">
                <a:latin typeface="Courier New" pitchFamily="49" charset="0"/>
                <a:cs typeface="Arial" charset="0"/>
              </a:rPr>
              <a:t>swc1 $fs2, 17($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2600" dirty="0">
                <a:latin typeface="Courier New" pitchFamily="49" charset="0"/>
                <a:cs typeface="Arial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Floating-Point Branches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661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Times New Roman" pitchFamily="18" charset="0"/>
                <a:cs typeface="Arial" charset="0"/>
              </a:rPr>
              <a:t>Microarchitecture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– building </a:t>
            </a:r>
            <a:r>
              <a:rPr lang="en-US" sz="3200" dirty="0">
                <a:latin typeface="Times New Roman" pitchFamily="18" charset="0"/>
                <a:cs typeface="Arial" charset="0"/>
              </a:rPr>
              <a:t>MIPS processor 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hardware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                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Bring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colored pencils</a:t>
            </a:r>
            <a:endParaRPr lang="en-US" sz="32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Looking Ahead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0175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9" name="Rectangle 5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14400" y="1265237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Base Addressing</a:t>
            </a:r>
          </a:p>
          <a:p>
            <a:r>
              <a:rPr lang="en-US" dirty="0"/>
              <a:t>Address of operand is:</a:t>
            </a:r>
          </a:p>
          <a:p>
            <a:pPr lvl="1">
              <a:buFontTx/>
              <a:buNone/>
            </a:pPr>
            <a:r>
              <a:rPr lang="en-US" dirty="0">
                <a:latin typeface="Courier New" pitchFamily="49" charset="0"/>
              </a:rPr>
              <a:t>base address + sign-extended immediate</a:t>
            </a:r>
          </a:p>
          <a:p>
            <a:pPr lvl="1">
              <a:buFontTx/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 $s4, 72($0)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$0 + 72</a:t>
            </a:r>
          </a:p>
          <a:p>
            <a:pPr lvl="2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Example: </a:t>
            </a:r>
            <a:r>
              <a:rPr lang="en-US" dirty="0" err="1">
                <a:latin typeface="Courier New" pitchFamily="49" charset="0"/>
              </a:rPr>
              <a:t>sw</a:t>
            </a:r>
            <a:r>
              <a:rPr lang="en-US" dirty="0">
                <a:latin typeface="Courier New" pitchFamily="49" charset="0"/>
              </a:rPr>
              <a:t>  $t2, -25($t1)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= </a:t>
            </a:r>
            <a:r>
              <a:rPr lang="en-US" dirty="0">
                <a:latin typeface="Courier New" pitchFamily="49" charset="0"/>
              </a:rPr>
              <a:t>$t1 - 25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108646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466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6705600" cy="3278188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PC-Relative Addressing</a:t>
            </a: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0x10      </a:t>
            </a:r>
            <a:r>
              <a:rPr lang="en-US" sz="2000" dirty="0">
                <a:latin typeface="Courier New" pitchFamily="49" charset="0"/>
              </a:rPr>
              <a:t>  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	$t0, $0, else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$v0, $0, 1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0x18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$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0x1C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 	$</a:t>
            </a:r>
            <a:r>
              <a:rPr lang="en-US" sz="2000" dirty="0" err="1">
                <a:latin typeface="Courier New" pitchFamily="49" charset="0"/>
              </a:rPr>
              <a:t>ra</a:t>
            </a: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0x20      </a:t>
            </a:r>
            <a:r>
              <a:rPr lang="en-US" sz="2000" dirty="0">
                <a:latin typeface="Courier New" pitchFamily="49" charset="0"/>
              </a:rPr>
              <a:t>else:  	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$a0, $a0, -1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0x24 </a:t>
            </a:r>
            <a:r>
              <a:rPr lang="en-US" sz="2000" dirty="0">
                <a:latin typeface="Courier New" pitchFamily="49" charset="0"/>
              </a:rPr>
              <a:t>       	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factorial</a:t>
            </a:r>
          </a:p>
          <a:p>
            <a:endParaRPr lang="en-US" sz="2000" dirty="0">
              <a:latin typeface="Courier New" pitchFamily="49" charset="0"/>
            </a:endParaRPr>
          </a:p>
        </p:txBody>
      </p:sp>
      <p:graphicFrame>
        <p:nvGraphicFramePr>
          <p:cNvPr id="1087494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07556492"/>
              </p:ext>
            </p:extLst>
          </p:nvPr>
        </p:nvGraphicFramePr>
        <p:xfrm>
          <a:off x="1143000" y="4570413"/>
          <a:ext cx="70104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3" name="VISIO" r:id="rId8" imgW="2524680" imgH="547920" progId="Visio.Drawing.6">
                  <p:embed/>
                </p:oleObj>
              </mc:Choice>
              <mc:Fallback>
                <p:oleObj name="VISIO" r:id="rId8" imgW="2524680" imgH="54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0413"/>
                        <a:ext cx="70104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490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749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154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6" name="Rectangle 4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b="1" dirty="0">
                <a:solidFill>
                  <a:schemeClr val="accent1"/>
                </a:solidFill>
              </a:rPr>
              <a:t>Pseudo-direct Addressing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0x0040005C   </a:t>
            </a: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	sum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...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0x004000A0  </a:t>
            </a:r>
            <a:r>
              <a:rPr lang="en-US" sz="2000" dirty="0">
                <a:latin typeface="Courier New" pitchFamily="49" charset="0"/>
              </a:rPr>
              <a:t>sum: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</a:rPr>
              <a:t>add  	$v0, $a0, $a1</a:t>
            </a:r>
          </a:p>
        </p:txBody>
      </p:sp>
      <p:graphicFrame>
        <p:nvGraphicFramePr>
          <p:cNvPr id="1088523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600200" y="3536950"/>
          <a:ext cx="75438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8" name="VISIO" r:id="rId9" imgW="2642760" imgH="443520" progId="Visio.Drawing.6">
                  <p:embed/>
                </p:oleObj>
              </mc:Choice>
              <mc:Fallback>
                <p:oleObj name="VISIO" r:id="rId9" imgW="2642760" imgH="443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36950"/>
                        <a:ext cx="7543800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24" name="Object 12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914400" y="4724400"/>
          <a:ext cx="8229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9" name="VISIO" r:id="rId11" imgW="3929040" imgH="569520" progId="Visio.Drawing.6">
                  <p:embed/>
                </p:oleObj>
              </mc:Choice>
              <mc:Fallback>
                <p:oleObj name="VISIO" r:id="rId11" imgW="3929040" imgH="569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8229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1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8517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Addressing Modes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9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5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1157529"/>
              </p:ext>
            </p:extLst>
          </p:nvPr>
        </p:nvGraphicFramePr>
        <p:xfrm>
          <a:off x="3352800" y="990600"/>
          <a:ext cx="342106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1" name="VISIO" r:id="rId7" imgW="1695240" imgH="2719440" progId="Visio.Drawing.6">
                  <p:embed/>
                </p:oleObj>
              </mc:Choice>
              <mc:Fallback>
                <p:oleObj name="VISIO" r:id="rId7" imgW="1695240" imgH="2719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90600"/>
                        <a:ext cx="3421062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8954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Compile &amp; Run a Program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9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30" name="Rectangle 6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838200" y="1143000"/>
            <a:ext cx="4800600" cy="4419600"/>
          </a:xfrm>
        </p:spPr>
        <p:txBody>
          <a:bodyPr>
            <a:noAutofit/>
          </a:bodyPr>
          <a:lstStyle/>
          <a:p>
            <a:r>
              <a:rPr lang="en-US" sz="2800" dirty="0"/>
              <a:t>Graduated from Yale University with </a:t>
            </a:r>
            <a:r>
              <a:rPr lang="en-US" sz="2800" dirty="0" smtClean="0"/>
              <a:t>a Ph.D. </a:t>
            </a:r>
            <a:r>
              <a:rPr lang="en-US" sz="2800" dirty="0"/>
              <a:t>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sp>
        <p:nvSpPr>
          <p:cNvPr id="117862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1786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8632" name="Picture 8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199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Grace Hopper, 1906-1992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6392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9056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414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056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Instructions (also called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text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Global/static: 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Dynamic: 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big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At most 2</a:t>
            </a:r>
            <a:r>
              <a:rPr lang="en-US" sz="2600" baseline="30000" dirty="0">
                <a:latin typeface="Times New Roman" pitchFamily="18" charset="0"/>
                <a:cs typeface="Arial" charset="0"/>
              </a:rPr>
              <a:t>32</a:t>
            </a:r>
            <a:r>
              <a:rPr lang="en-US" sz="2600" dirty="0">
                <a:latin typeface="Times New Roman" pitchFamily="18" charset="0"/>
                <a:cs typeface="Arial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From address 0x00000000 to 0xFFFFFFFF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What is Stored in Memory?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962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1198</Words>
  <Application>Microsoft Office PowerPoint</Application>
  <PresentationFormat>화면 슬라이드 쇼(4:3)</PresentationFormat>
  <Paragraphs>331</Paragraphs>
  <Slides>32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Courier10 BT</vt:lpstr>
      <vt:lpstr>Times New Roman</vt:lpstr>
      <vt:lpstr>Office Theme</vt:lpstr>
      <vt:lpstr>VISIO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Registered User</cp:lastModifiedBy>
  <cp:revision>81</cp:revision>
  <dcterms:created xsi:type="dcterms:W3CDTF">2012-08-07T04:56:47Z</dcterms:created>
  <dcterms:modified xsi:type="dcterms:W3CDTF">2018-09-03T03:42:12Z</dcterms:modified>
</cp:coreProperties>
</file>