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7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8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9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3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1.xml" ContentType="application/vnd.openxmlformats-officedocument.presentationml.notesSlide+xml"/>
  <Override PartName="/ppt/tags/tag77.xml" ContentType="application/vnd.openxmlformats-officedocument.presentationml.tags+xml"/>
  <Override PartName="/ppt/notesSlides/notesSlide3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3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5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6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532" r:id="rId29"/>
    <p:sldId id="425" r:id="rId30"/>
    <p:sldId id="426" r:id="rId31"/>
    <p:sldId id="428" r:id="rId32"/>
    <p:sldId id="533" r:id="rId33"/>
    <p:sldId id="429" r:id="rId34"/>
    <p:sldId id="430" r:id="rId35"/>
    <p:sldId id="431" r:id="rId36"/>
    <p:sldId id="433" r:id="rId37"/>
    <p:sldId id="534" r:id="rId38"/>
    <p:sldId id="43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478" autoAdjust="0"/>
    <p:restoredTop sz="94142" autoAdjust="0"/>
  </p:normalViewPr>
  <p:slideViewPr>
    <p:cSldViewPr>
      <p:cViewPr varScale="1">
        <p:scale>
          <a:sx n="64" d="100"/>
          <a:sy n="64" d="100"/>
        </p:scale>
        <p:origin x="84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8020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D2DB2-BA90-4463-B0A8-AE12B0A66EE8}" type="slidenum">
              <a:rPr lang="en-US"/>
              <a:pPr/>
              <a:t>11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9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C829F-7ED2-40C6-BF34-D0B3FCC86EBA}" type="slidenum">
              <a:rPr lang="en-US"/>
              <a:pPr/>
              <a:t>12</a:t>
            </a:fld>
            <a:endParaRPr lang="en-US"/>
          </a:p>
        </p:txBody>
      </p:sp>
      <p:sp>
        <p:nvSpPr>
          <p:cNvPr id="136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04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C4C82-1E05-4440-9F7E-6FAEB2EAAE75}" type="slidenum">
              <a:rPr lang="en-US"/>
              <a:pPr/>
              <a:t>13</a:t>
            </a:fld>
            <a:endParaRPr lang="en-US"/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45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22678-56B4-4083-93DF-293C377DC8BB}" type="slidenum">
              <a:rPr lang="en-US"/>
              <a:pPr/>
              <a:t>14</a:t>
            </a:fld>
            <a:endParaRPr lang="en-US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76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2405B-27BD-44F4-A341-1CD560017CD2}" type="slidenum">
              <a:rPr lang="en-US"/>
              <a:pPr/>
              <a:t>15</a:t>
            </a:fld>
            <a:endParaRPr lang="en-US"/>
          </a:p>
        </p:txBody>
      </p:sp>
      <p:sp>
        <p:nvSpPr>
          <p:cNvPr id="136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6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268C7-9330-4FF6-B88E-8F9390C46787}" type="slidenum">
              <a:rPr lang="en-US"/>
              <a:pPr/>
              <a:t>16</a:t>
            </a:fld>
            <a:endParaRPr lang="en-US"/>
          </a:p>
        </p:txBody>
      </p:sp>
      <p:sp>
        <p:nvSpPr>
          <p:cNvPr id="136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53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4A31-E7AA-49B9-AB13-6ACD4B3FFBA8}" type="slidenum">
              <a:rPr lang="en-US"/>
              <a:pPr/>
              <a:t>17</a:t>
            </a:fld>
            <a:endParaRPr lang="en-US"/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21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CE9A0-E7EE-465F-A9E2-2A09D0577B70}" type="slidenum">
              <a:rPr lang="en-US"/>
              <a:pPr/>
              <a:t>18</a:t>
            </a:fld>
            <a:endParaRPr lang="en-US"/>
          </a:p>
        </p:txBody>
      </p:sp>
      <p:sp>
        <p:nvSpPr>
          <p:cNvPr id="137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42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40A60-4161-4AA9-B4A0-BB2E25B9069F}" type="slidenum">
              <a:rPr lang="en-US"/>
              <a:pPr/>
              <a:t>19</a:t>
            </a:fld>
            <a:endParaRPr lang="en-US"/>
          </a:p>
        </p:txBody>
      </p:sp>
      <p:sp>
        <p:nvSpPr>
          <p:cNvPr id="137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18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20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12898-5B80-4728-A62A-50D6A1DE6BF0}" type="slidenum">
              <a:rPr lang="en-US"/>
              <a:pPr/>
              <a:t>3</a:t>
            </a:fld>
            <a:endParaRPr lang="en-US"/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8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21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46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22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3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F61A6-2541-4277-A2F9-36E5595FA60B}" type="slidenum">
              <a:rPr lang="en-US"/>
              <a:pPr/>
              <a:t>23</a:t>
            </a:fld>
            <a:endParaRPr lang="en-US"/>
          </a:p>
        </p:txBody>
      </p:sp>
      <p:sp>
        <p:nvSpPr>
          <p:cNvPr id="137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10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3838E-1E82-43E4-B8DE-813DBE74A75D}" type="slidenum">
              <a:rPr lang="en-US"/>
              <a:pPr/>
              <a:t>24</a:t>
            </a:fld>
            <a:endParaRPr lang="en-US"/>
          </a:p>
        </p:txBody>
      </p:sp>
      <p:sp>
        <p:nvSpPr>
          <p:cNvPr id="137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6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A03F2-2321-4F48-A899-1BD0031E880D}" type="slidenum">
              <a:rPr lang="en-US"/>
              <a:pPr/>
              <a:t>25</a:t>
            </a:fld>
            <a:endParaRPr lang="en-US"/>
          </a:p>
        </p:txBody>
      </p:sp>
      <p:sp>
        <p:nvSpPr>
          <p:cNvPr id="148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0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24AF9-8E72-4B4E-8C5A-1E1E37A3B6CF}" type="slidenum">
              <a:rPr lang="en-US"/>
              <a:pPr/>
              <a:t>26</a:t>
            </a:fld>
            <a:endParaRPr lang="en-US"/>
          </a:p>
        </p:txBody>
      </p:sp>
      <p:sp>
        <p:nvSpPr>
          <p:cNvPr id="137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0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994F5-F061-44A3-908C-7C3DEF08D5CA}" type="slidenum">
              <a:rPr lang="en-US"/>
              <a:pPr/>
              <a:t>27</a:t>
            </a:fld>
            <a:endParaRPr lang="en-US"/>
          </a:p>
        </p:txBody>
      </p:sp>
      <p:sp>
        <p:nvSpPr>
          <p:cNvPr id="138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5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11CED-087E-456E-A6A4-BC02949A7AE6}" type="slidenum">
              <a:rPr lang="en-US"/>
              <a:pPr/>
              <a:t>28</a:t>
            </a:fld>
            <a:endParaRPr lang="en-US"/>
          </a:p>
        </p:txBody>
      </p:sp>
      <p:sp>
        <p:nvSpPr>
          <p:cNvPr id="149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34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11CED-087E-456E-A6A4-BC02949A7AE6}" type="slidenum">
              <a:rPr lang="en-US"/>
              <a:pPr/>
              <a:t>29</a:t>
            </a:fld>
            <a:endParaRPr lang="en-US"/>
          </a:p>
        </p:txBody>
      </p:sp>
      <p:sp>
        <p:nvSpPr>
          <p:cNvPr id="149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2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920F2-DC38-4F6F-A77B-A47900AD3A10}" type="slidenum">
              <a:rPr lang="en-US"/>
              <a:pPr/>
              <a:t>30</a:t>
            </a:fld>
            <a:endParaRPr lang="en-US"/>
          </a:p>
        </p:txBody>
      </p:sp>
      <p:sp>
        <p:nvSpPr>
          <p:cNvPr id="138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2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A02A9-81E7-4FC0-8A31-24B525F14208}" type="slidenum">
              <a:rPr lang="en-US"/>
              <a:pPr/>
              <a:t>4</a:t>
            </a:fld>
            <a:endParaRPr lang="en-US"/>
          </a:p>
        </p:txBody>
      </p:sp>
      <p:sp>
        <p:nvSpPr>
          <p:cNvPr id="135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11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7C84D-A971-4CF1-98EF-58C3F19EC904}" type="slidenum">
              <a:rPr lang="en-US"/>
              <a:pPr/>
              <a:t>31</a:t>
            </a:fld>
            <a:endParaRPr lang="en-US"/>
          </a:p>
        </p:txBody>
      </p:sp>
      <p:sp>
        <p:nvSpPr>
          <p:cNvPr id="149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02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7C84D-A971-4CF1-98EF-58C3F19EC904}" type="slidenum">
              <a:rPr lang="en-US"/>
              <a:pPr/>
              <a:t>32</a:t>
            </a:fld>
            <a:endParaRPr lang="en-US"/>
          </a:p>
        </p:txBody>
      </p:sp>
      <p:sp>
        <p:nvSpPr>
          <p:cNvPr id="149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887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9DE6C-94EB-4595-8F93-B562C19E80F3}" type="slidenum">
              <a:rPr lang="en-US"/>
              <a:pPr/>
              <a:t>33</a:t>
            </a:fld>
            <a:endParaRPr lang="en-US"/>
          </a:p>
        </p:txBody>
      </p:sp>
      <p:sp>
        <p:nvSpPr>
          <p:cNvPr id="153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43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116BC-9845-471E-87D1-5CAE8EC4FE68}" type="slidenum">
              <a:rPr lang="en-US"/>
              <a:pPr/>
              <a:t>34</a:t>
            </a:fld>
            <a:endParaRPr lang="en-US"/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9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AA932-E6E5-4D21-89D3-9B7F63FC33F5}" type="slidenum">
              <a:rPr lang="en-US"/>
              <a:pPr/>
              <a:t>35</a:t>
            </a:fld>
            <a:endParaRPr lang="en-US"/>
          </a:p>
        </p:txBody>
      </p:sp>
      <p:sp>
        <p:nvSpPr>
          <p:cNvPr id="138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013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4D85A-B427-48AE-B378-B47345FE1CD1}" type="slidenum">
              <a:rPr lang="en-US"/>
              <a:pPr/>
              <a:t>36</a:t>
            </a:fld>
            <a:endParaRPr lang="en-US"/>
          </a:p>
        </p:txBody>
      </p:sp>
      <p:sp>
        <p:nvSpPr>
          <p:cNvPr id="150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975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4D85A-B427-48AE-B378-B47345FE1CD1}" type="slidenum">
              <a:rPr lang="en-US"/>
              <a:pPr/>
              <a:t>37</a:t>
            </a:fld>
            <a:endParaRPr lang="en-US"/>
          </a:p>
        </p:txBody>
      </p:sp>
      <p:sp>
        <p:nvSpPr>
          <p:cNvPr id="150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122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892480-A986-40A2-BCD8-1F86C64961F0}" type="slidenum">
              <a:rPr lang="en-US"/>
              <a:pPr/>
              <a:t>38</a:t>
            </a:fld>
            <a:endParaRPr lang="en-US"/>
          </a:p>
        </p:txBody>
      </p:sp>
      <p:sp>
        <p:nvSpPr>
          <p:cNvPr id="150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24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C739A-9C17-47CD-9F20-15742CBE6C74}" type="slidenum">
              <a:rPr lang="en-US"/>
              <a:pPr/>
              <a:t>5</a:t>
            </a:fld>
            <a:endParaRPr lang="en-US"/>
          </a:p>
        </p:txBody>
      </p:sp>
      <p:sp>
        <p:nvSpPr>
          <p:cNvPr id="135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6671D-A8C6-47B3-A75A-9352EA65CFB7}" type="slidenum">
              <a:rPr lang="en-US"/>
              <a:pPr/>
              <a:t>6</a:t>
            </a:fld>
            <a:endParaRPr lang="en-US"/>
          </a:p>
        </p:txBody>
      </p:sp>
      <p:sp>
        <p:nvSpPr>
          <p:cNvPr id="135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A1A6FD-BBE4-472C-9682-C83E0F98297A}" type="slidenum">
              <a:rPr lang="en-US"/>
              <a:pPr/>
              <a:t>7</a:t>
            </a:fld>
            <a:endParaRPr lang="en-US"/>
          </a:p>
        </p:txBody>
      </p:sp>
      <p:sp>
        <p:nvSpPr>
          <p:cNvPr id="135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5DF1D-A0E9-436D-A100-376B78C97228}" type="slidenum">
              <a:rPr lang="en-US"/>
              <a:pPr/>
              <a:t>8</a:t>
            </a:fld>
            <a:endParaRPr lang="en-US"/>
          </a:p>
        </p:txBody>
      </p:sp>
      <p:sp>
        <p:nvSpPr>
          <p:cNvPr id="136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15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25141-5B24-4BAE-9559-A86E56479F27}" type="slidenum">
              <a:rPr lang="en-US"/>
              <a:pPr/>
              <a:t>9</a:t>
            </a:fld>
            <a:endParaRPr lang="en-US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31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377D0-3401-4DB7-96DB-6B7BE03ABE96}" type="slidenum">
              <a:rPr lang="en-US"/>
              <a:pPr/>
              <a:t>10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71516" y="2870780"/>
            <a:ext cx="651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70778" y="2870780"/>
            <a:ext cx="651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5.wmf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6.wmf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7.wmf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8.wmf"/><Relationship Id="rId2" Type="http://schemas.openxmlformats.org/officeDocument/2006/relationships/tags" Target="../tags/tag1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9.wmf"/><Relationship Id="rId2" Type="http://schemas.openxmlformats.org/officeDocument/2006/relationships/tags" Target="../tags/tag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0.wmf"/><Relationship Id="rId2" Type="http://schemas.openxmlformats.org/officeDocument/2006/relationships/tags" Target="../tags/tag2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1.wmf"/><Relationship Id="rId2" Type="http://schemas.openxmlformats.org/officeDocument/2006/relationships/tags" Target="../tags/tag2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2.wmf"/><Relationship Id="rId2" Type="http://schemas.openxmlformats.org/officeDocument/2006/relationships/tags" Target="../tags/tag2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3.wmf"/><Relationship Id="rId2" Type="http://schemas.openxmlformats.org/officeDocument/2006/relationships/tags" Target="../tags/tag2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tags" Target="../tags/tag29.xml"/><Relationship Id="rId7" Type="http://schemas.openxmlformats.org/officeDocument/2006/relationships/oleObject" Target="../embeddings/oleObject12.bin"/><Relationship Id="rId2" Type="http://schemas.openxmlformats.org/officeDocument/2006/relationships/tags" Target="../tags/tag28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32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tags" Target="../tags/tag36.xml"/><Relationship Id="rId7" Type="http://schemas.openxmlformats.org/officeDocument/2006/relationships/oleObject" Target="../embeddings/oleObject14.bin"/><Relationship Id="rId2" Type="http://schemas.openxmlformats.org/officeDocument/2006/relationships/tags" Target="../tags/tag35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7.wmf"/><Relationship Id="rId2" Type="http://schemas.openxmlformats.org/officeDocument/2006/relationships/tags" Target="../tags/tag3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6.v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../media/image14.wmf"/><Relationship Id="rId4" Type="http://schemas.openxmlformats.org/officeDocument/2006/relationships/tags" Target="../tags/tag47.xml"/><Relationship Id="rId9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18.wmf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56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55.xml"/><Relationship Id="rId1" Type="http://schemas.openxmlformats.org/officeDocument/2006/relationships/vmlDrawing" Target="../drawings/vmlDrawing1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68.xml"/><Relationship Id="rId7" Type="http://schemas.openxmlformats.org/officeDocument/2006/relationships/oleObject" Target="../embeddings/oleObject19.bin"/><Relationship Id="rId2" Type="http://schemas.openxmlformats.org/officeDocument/2006/relationships/tags" Target="../tags/tag67.xml"/><Relationship Id="rId1" Type="http://schemas.openxmlformats.org/officeDocument/2006/relationships/vmlDrawing" Target="../drawings/vmlDrawing19.v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79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78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9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7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STEP </a:t>
            </a:r>
            <a:r>
              <a:rPr lang="en-US" b="1" dirty="0">
                <a:solidFill>
                  <a:schemeClr val="accent1"/>
                </a:solidFill>
              </a:rPr>
              <a:t>1: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Fetch instruction</a:t>
            </a:r>
          </a:p>
        </p:txBody>
      </p:sp>
      <p:graphicFrame>
        <p:nvGraphicFramePr>
          <p:cNvPr id="131379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08492304"/>
              </p:ext>
            </p:extLst>
          </p:nvPr>
        </p:nvGraphicFramePr>
        <p:xfrm>
          <a:off x="914401" y="2645992"/>
          <a:ext cx="8153399" cy="1773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1" name="VISIO" r:id="rId6" imgW="4344480" imgH="943920" progId="Visio.Drawing.6">
                  <p:embed/>
                </p:oleObj>
              </mc:Choice>
              <mc:Fallback>
                <p:oleObj name="VISIO" r:id="rId6" imgW="4344480" imgH="94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2645992"/>
                        <a:ext cx="8153399" cy="1773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fetch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84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STEP 2: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Read source operands from </a:t>
            </a:r>
            <a:r>
              <a:rPr lang="en-US" dirty="0" smtClean="0"/>
              <a:t>RF</a:t>
            </a:r>
            <a:endParaRPr lang="en-US" dirty="0"/>
          </a:p>
        </p:txBody>
      </p:sp>
      <p:graphicFrame>
        <p:nvGraphicFramePr>
          <p:cNvPr id="117248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36799995"/>
              </p:ext>
            </p:extLst>
          </p:nvPr>
        </p:nvGraphicFramePr>
        <p:xfrm>
          <a:off x="914400" y="2655888"/>
          <a:ext cx="8153400" cy="177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4" name="VISIO" r:id="rId6" imgW="4344480" imgH="943920" progId="Visio.Drawing.6">
                  <p:embed/>
                </p:oleObj>
              </mc:Choice>
              <mc:Fallback>
                <p:oleObj name="VISIO" r:id="rId6" imgW="4344480" imgH="94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55888"/>
                        <a:ext cx="8153400" cy="1773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 Register Read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641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STEP 3: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Sign-extend the immediate</a:t>
            </a:r>
          </a:p>
        </p:txBody>
      </p:sp>
      <p:graphicFrame>
        <p:nvGraphicFramePr>
          <p:cNvPr id="117350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71773362"/>
              </p:ext>
            </p:extLst>
          </p:nvPr>
        </p:nvGraphicFramePr>
        <p:xfrm>
          <a:off x="838200" y="2641600"/>
          <a:ext cx="8001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8" name="VISIO" r:id="rId6" imgW="4344480" imgH="1585440" progId="Visio.Drawing.6">
                  <p:embed/>
                </p:oleObj>
              </mc:Choice>
              <mc:Fallback>
                <p:oleObj name="VISIO" r:id="rId6" imgW="4344480" imgH="1585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41600"/>
                        <a:ext cx="8001000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 Immediate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97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STEP 4:</a:t>
            </a:r>
            <a:r>
              <a:rPr lang="en-US" dirty="0"/>
              <a:t> Compute the memory address</a:t>
            </a:r>
          </a:p>
        </p:txBody>
      </p:sp>
      <p:graphicFrame>
        <p:nvGraphicFramePr>
          <p:cNvPr id="1174533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46735193"/>
              </p:ext>
            </p:extLst>
          </p:nvPr>
        </p:nvGraphicFramePr>
        <p:xfrm>
          <a:off x="838200" y="2286000"/>
          <a:ext cx="8077200" cy="329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2" name="VISIO" r:id="rId6" imgW="4344480" imgH="1770840" progId="Visio.Drawing.6">
                  <p:embed/>
                </p:oleObj>
              </mc:Choice>
              <mc:Fallback>
                <p:oleObj name="VISIO" r:id="rId6" imgW="4344480" imgH="1770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8077200" cy="329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3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3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4300" dirty="0" smtClean="0">
                <a:solidFill>
                  <a:schemeClr val="bg1"/>
                </a:solidFill>
                <a:latin typeface="+mj-lt"/>
              </a:rPr>
              <a:t> address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587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STEP 5: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Read data from memory and write it back to register file</a:t>
            </a:r>
          </a:p>
        </p:txBody>
      </p:sp>
      <p:graphicFrame>
        <p:nvGraphicFramePr>
          <p:cNvPr id="1175557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75469936"/>
              </p:ext>
            </p:extLst>
          </p:nvPr>
        </p:nvGraphicFramePr>
        <p:xfrm>
          <a:off x="990600" y="2309813"/>
          <a:ext cx="7848600" cy="34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5" name="VISIO" r:id="rId6" imgW="4843440" imgH="2101320" progId="Visio.Drawing.6">
                  <p:embed/>
                </p:oleObj>
              </mc:Choice>
              <mc:Fallback>
                <p:oleObj name="VISIO" r:id="rId6" imgW="4843440" imgH="2101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09813"/>
                        <a:ext cx="7848600" cy="340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 Memory Read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6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848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STEP 6:</a:t>
            </a:r>
            <a:r>
              <a:rPr lang="en-US" dirty="0"/>
              <a:t> Determine </a:t>
            </a:r>
            <a:r>
              <a:rPr lang="en-US" dirty="0" smtClean="0"/>
              <a:t>address </a:t>
            </a:r>
            <a:r>
              <a:rPr lang="en-US" dirty="0"/>
              <a:t>of </a:t>
            </a:r>
            <a:r>
              <a:rPr lang="en-US" dirty="0" smtClean="0"/>
              <a:t>next </a:t>
            </a:r>
            <a:r>
              <a:rPr lang="en-US" dirty="0"/>
              <a:t>instruction</a:t>
            </a:r>
          </a:p>
        </p:txBody>
      </p:sp>
      <p:graphicFrame>
        <p:nvGraphicFramePr>
          <p:cNvPr id="1176581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38705024"/>
              </p:ext>
            </p:extLst>
          </p:nvPr>
        </p:nvGraphicFramePr>
        <p:xfrm>
          <a:off x="1066800" y="2076450"/>
          <a:ext cx="7848600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9" name="VISIO" r:id="rId6" imgW="5044320" imgH="2143080" progId="Visio.Drawing.6">
                  <p:embed/>
                </p:oleObj>
              </mc:Choice>
              <mc:Fallback>
                <p:oleObj name="VISIO" r:id="rId6" imgW="504432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76450"/>
                        <a:ext cx="7848600" cy="333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 PC Increment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862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data in </a:t>
            </a:r>
            <a:r>
              <a:rPr lang="en-US" dirty="0" err="1">
                <a:latin typeface="Courier New" pitchFamily="49" charset="0"/>
              </a:rPr>
              <a:t>rt</a:t>
            </a:r>
            <a:r>
              <a:rPr lang="en-US" dirty="0"/>
              <a:t> to memory</a:t>
            </a:r>
          </a:p>
        </p:txBody>
      </p:sp>
      <p:graphicFrame>
        <p:nvGraphicFramePr>
          <p:cNvPr id="117760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4587300"/>
              </p:ext>
            </p:extLst>
          </p:nvPr>
        </p:nvGraphicFramePr>
        <p:xfrm>
          <a:off x="990600" y="2163763"/>
          <a:ext cx="8001000" cy="339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3" name="VISIO" r:id="rId6" imgW="5044320" imgH="2143080" progId="Visio.Drawing.6">
                  <p:embed/>
                </p:oleObj>
              </mc:Choice>
              <mc:Fallback>
                <p:oleObj name="VISIO" r:id="rId6" imgW="504432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63763"/>
                        <a:ext cx="8001000" cy="339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3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3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251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Read from </a:t>
            </a:r>
            <a:r>
              <a:rPr lang="en-US" sz="2400" dirty="0" err="1">
                <a:latin typeface="Courier New" pitchFamily="49" charset="0"/>
              </a:rPr>
              <a:t>rs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</a:rPr>
              <a:t>rt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Write </a:t>
            </a:r>
            <a:r>
              <a:rPr lang="en-US" sz="2400" i="1" dirty="0" err="1"/>
              <a:t>ALUResult</a:t>
            </a:r>
            <a:r>
              <a:rPr lang="en-US" sz="2400" dirty="0"/>
              <a:t> to register file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Write to </a:t>
            </a:r>
            <a:r>
              <a:rPr lang="en-US" sz="2400" dirty="0" err="1">
                <a:latin typeface="Courier New" pitchFamily="49" charset="0"/>
              </a:rPr>
              <a:t>rd</a:t>
            </a:r>
            <a:r>
              <a:rPr lang="en-US" sz="2400" dirty="0"/>
              <a:t> (instead of </a:t>
            </a:r>
            <a:r>
              <a:rPr lang="en-US" sz="2400" dirty="0" err="1">
                <a:latin typeface="Courier New" pitchFamily="49" charset="0"/>
              </a:rPr>
              <a:t>rt</a:t>
            </a:r>
            <a:r>
              <a:rPr lang="en-US" sz="2400" dirty="0"/>
              <a:t>)</a:t>
            </a:r>
          </a:p>
        </p:txBody>
      </p:sp>
      <p:graphicFrame>
        <p:nvGraphicFramePr>
          <p:cNvPr id="117862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22034808"/>
              </p:ext>
            </p:extLst>
          </p:nvPr>
        </p:nvGraphicFramePr>
        <p:xfrm>
          <a:off x="990600" y="2549525"/>
          <a:ext cx="8077200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8" name="VISIO" r:id="rId6" imgW="5101560" imgH="2143080" progId="Visio.Drawing.6">
                  <p:embed/>
                </p:oleObj>
              </mc:Choice>
              <mc:Fallback>
                <p:oleObj name="VISIO" r:id="rId6" imgW="510156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49525"/>
                        <a:ext cx="8077200" cy="339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76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Determine whether values in </a:t>
            </a:r>
            <a:r>
              <a:rPr lang="en-US" sz="2400" dirty="0" err="1">
                <a:latin typeface="Courier New" pitchFamily="49" charset="0"/>
              </a:rPr>
              <a:t>rs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</a:rPr>
              <a:t>rt</a:t>
            </a:r>
            <a:r>
              <a:rPr lang="en-US" sz="2400" dirty="0"/>
              <a:t> are equal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Calculate branch target address: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BTA = (sign-extended immediate &lt;&lt; 2) + (PC+4)</a:t>
            </a:r>
          </a:p>
        </p:txBody>
      </p:sp>
      <p:graphicFrame>
        <p:nvGraphicFramePr>
          <p:cNvPr id="1179653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83569639"/>
              </p:ext>
            </p:extLst>
          </p:nvPr>
        </p:nvGraphicFramePr>
        <p:xfrm>
          <a:off x="990600" y="2514600"/>
          <a:ext cx="777240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2" name="VISIO" r:id="rId6" imgW="5216040" imgH="2314440" progId="Visio.Drawing.6">
                  <p:embed/>
                </p:oleObj>
              </mc:Choice>
              <mc:Fallback>
                <p:oleObj name="VISIO" r:id="rId6" imgW="5216040" imgH="2314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7772400" cy="344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94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375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3365677"/>
              </p:ext>
            </p:extLst>
          </p:nvPr>
        </p:nvGraphicFramePr>
        <p:xfrm>
          <a:off x="838200" y="1149350"/>
          <a:ext cx="838200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6" name="VISIO" r:id="rId7" imgW="5158800" imgH="2873520" progId="Visio.Drawing.6">
                  <p:embed/>
                </p:oleObj>
              </mc:Choice>
              <mc:Fallback>
                <p:oleObj name="VISIO" r:id="rId7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9350"/>
                        <a:ext cx="8382000" cy="466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4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705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7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67389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Performance Analysis</a:t>
            </a:r>
          </a:p>
          <a:p>
            <a:r>
              <a:rPr lang="en-US" b="1" dirty="0" smtClean="0"/>
              <a:t>Single-Cycle Processor</a:t>
            </a:r>
          </a:p>
          <a:p>
            <a:r>
              <a:rPr lang="en-US" b="1" dirty="0" err="1" smtClean="0"/>
              <a:t>Multicycle</a:t>
            </a:r>
            <a:r>
              <a:rPr lang="en-US" b="1" dirty="0" smtClean="0"/>
              <a:t> Processor</a:t>
            </a:r>
          </a:p>
          <a:p>
            <a:r>
              <a:rPr lang="en-US" b="1" dirty="0" smtClean="0"/>
              <a:t>Pipelined Processor</a:t>
            </a:r>
          </a:p>
          <a:p>
            <a:r>
              <a:rPr lang="en-US" b="1" dirty="0" smtClean="0"/>
              <a:t>Exceptions</a:t>
            </a:r>
          </a:p>
          <a:p>
            <a:r>
              <a:rPr lang="en-US" b="1" dirty="0" smtClean="0"/>
              <a:t>Advanced Microarchitecture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38" y="1102387"/>
            <a:ext cx="1719062" cy="46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87846" name="Object 6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443777342"/>
              </p:ext>
            </p:extLst>
          </p:nvPr>
        </p:nvGraphicFramePr>
        <p:xfrm>
          <a:off x="2057400" y="1219200"/>
          <a:ext cx="5029200" cy="499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0" name="Visio" r:id="rId8" imgW="1823176" imgH="1810804" progId="Visio.Drawing.11">
                  <p:embed/>
                </p:oleObj>
              </mc:Choice>
              <mc:Fallback>
                <p:oleObj name="Visio" r:id="rId8" imgW="1823176" imgH="18108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5029200" cy="4991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Control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2643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226756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90413133"/>
              </p:ext>
            </p:extLst>
          </p:nvPr>
        </p:nvGraphicFramePr>
        <p:xfrm>
          <a:off x="1527175" y="1752600"/>
          <a:ext cx="29686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4" name="VISIO" r:id="rId7" imgW="640440" imgH="707040" progId="Visio.Drawing.6">
                  <p:embed/>
                </p:oleObj>
              </mc:Choice>
              <mc:Fallback>
                <p:oleObj name="VISIO" r:id="rId7" imgW="640440" imgH="707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1752600"/>
                        <a:ext cx="2968625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6757" name="Group 5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25140284"/>
              </p:ext>
            </p:extLst>
          </p:nvPr>
        </p:nvGraphicFramePr>
        <p:xfrm>
          <a:off x="5486400" y="1371600"/>
          <a:ext cx="2743200" cy="4286250"/>
        </p:xfrm>
        <a:graphic>
          <a:graphicData uri="http://schemas.openxmlformats.org/drawingml/2006/table">
            <a:tbl>
              <a:tblPr/>
              <a:tblGrid>
                <a:gridCol w="1066800"/>
                <a:gridCol w="167640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ALU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941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7780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6021116"/>
              </p:ext>
            </p:extLst>
          </p:nvPr>
        </p:nvGraphicFramePr>
        <p:xfrm>
          <a:off x="2438400" y="914400"/>
          <a:ext cx="5181600" cy="543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9" name="VISIO" r:id="rId6" imgW="2663640" imgH="2794320" progId="Visio.Drawing.6">
                  <p:embed/>
                </p:oleObj>
              </mc:Choice>
              <mc:Fallback>
                <p:oleObj name="VISIO" r:id="rId6" imgW="2663640" imgH="2794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14400"/>
                        <a:ext cx="5181600" cy="5434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777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ALU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3817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8928" name="Group 64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0760407"/>
              </p:ext>
            </p:extLst>
          </p:nvPr>
        </p:nvGraphicFramePr>
        <p:xfrm>
          <a:off x="2819400" y="1066800"/>
          <a:ext cx="3429000" cy="1981200"/>
        </p:xfrm>
        <a:graphic>
          <a:graphicData uri="http://schemas.openxmlformats.org/drawingml/2006/table">
            <a:tbl>
              <a:tblPr/>
              <a:tblGrid>
                <a:gridCol w="1439863"/>
                <a:gridCol w="19891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Look at Funct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8890" name="Group 26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1300025"/>
              </p:ext>
            </p:extLst>
          </p:nvPr>
        </p:nvGraphicFramePr>
        <p:xfrm>
          <a:off x="1790700" y="3230880"/>
          <a:ext cx="5562600" cy="3169920"/>
        </p:xfrm>
        <a:graphic>
          <a:graphicData uri="http://schemas.openxmlformats.org/drawingml/2006/table">
            <a:tbl>
              <a:tblPr/>
              <a:tblGrid>
                <a:gridCol w="1295400"/>
                <a:gridCol w="2057400"/>
                <a:gridCol w="220980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100000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100100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 (And)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100101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 (Or)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 (SLT)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8887" name="Rectangle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8888" name="Rectangle 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8889" name="Rectangle 2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ALU Decoder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985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9976" name="Group 88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70406"/>
              </p:ext>
            </p:extLst>
          </p:nvPr>
        </p:nvGraphicFramePr>
        <p:xfrm>
          <a:off x="914400" y="1219200"/>
          <a:ext cx="8153400" cy="2184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838200"/>
                <a:gridCol w="806450"/>
                <a:gridCol w="901700"/>
                <a:gridCol w="806450"/>
                <a:gridCol w="990600"/>
                <a:gridCol w="914400"/>
                <a:gridCol w="914400"/>
              </a:tblGrid>
              <a:tr h="355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9961" name="Object 73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66673733"/>
              </p:ext>
            </p:extLst>
          </p:nvPr>
        </p:nvGraphicFramePr>
        <p:xfrm>
          <a:off x="1905000" y="3429000"/>
          <a:ext cx="556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2" name="VISIO" r:id="rId9" imgW="5158800" imgH="2873520" progId="Visio.Drawing.6">
                  <p:embed/>
                </p:oleObj>
              </mc:Choice>
              <mc:Fallback>
                <p:oleObj name="VISIO" r:id="rId9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5562600" cy="309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89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989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9893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 Main Decoder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512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7878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5030672"/>
              </p:ext>
            </p:extLst>
          </p:nvPr>
        </p:nvGraphicFramePr>
        <p:xfrm>
          <a:off x="838200" y="1675756"/>
          <a:ext cx="8229600" cy="2225684"/>
        </p:xfrm>
        <a:graphic>
          <a:graphicData uri="http://schemas.openxmlformats.org/drawingml/2006/table">
            <a:tbl>
              <a:tblPr/>
              <a:tblGrid>
                <a:gridCol w="914400"/>
                <a:gridCol w="1066800"/>
                <a:gridCol w="914400"/>
                <a:gridCol w="914400"/>
                <a:gridCol w="762000"/>
                <a:gridCol w="914400"/>
                <a:gridCol w="914400"/>
                <a:gridCol w="914400"/>
                <a:gridCol w="914400"/>
              </a:tblGrid>
              <a:tr h="3968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11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878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78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Main Decoder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4876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01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8736338"/>
              </p:ext>
            </p:extLst>
          </p:nvPr>
        </p:nvGraphicFramePr>
        <p:xfrm>
          <a:off x="914400" y="1370013"/>
          <a:ext cx="8229600" cy="4652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6" name="VISIO" r:id="rId6" imgW="5216400" imgH="2949120" progId="Visio.Drawing.6">
                  <p:embed/>
                </p:oleObj>
              </mc:Choice>
              <mc:Fallback>
                <p:oleObj name="VISIO" r:id="rId6" imgW="5216400" imgH="2949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0013"/>
                        <a:ext cx="8229600" cy="4652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0131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47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092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9086771"/>
              </p:ext>
            </p:extLst>
          </p:nvPr>
        </p:nvGraphicFramePr>
        <p:xfrm>
          <a:off x="762000" y="1219200"/>
          <a:ext cx="838200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0" name="VISIO" r:id="rId8" imgW="5158800" imgH="2873520" progId="Visio.Drawing.6">
                  <p:embed/>
                </p:oleObj>
              </mc:Choice>
              <mc:Fallback>
                <p:oleObj name="VISIO" r:id="rId8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8382000" cy="466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091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14600" y="5791200"/>
            <a:ext cx="5105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 change to </a:t>
            </a:r>
            <a:r>
              <a:rPr lang="en-US" sz="3200" b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datapath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9091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091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Extended Functionality: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addi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96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46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6024965"/>
              </p:ext>
            </p:extLst>
          </p:nvPr>
        </p:nvGraphicFramePr>
        <p:xfrm>
          <a:off x="914402" y="1397503"/>
          <a:ext cx="8133804" cy="3835902"/>
        </p:xfrm>
        <a:graphic>
          <a:graphicData uri="http://schemas.openxmlformats.org/drawingml/2006/table">
            <a:tbl>
              <a:tblPr/>
              <a:tblGrid>
                <a:gridCol w="990598"/>
                <a:gridCol w="990600"/>
                <a:gridCol w="838200"/>
                <a:gridCol w="795626"/>
                <a:gridCol w="903756"/>
                <a:gridCol w="903756"/>
                <a:gridCol w="903756"/>
                <a:gridCol w="903756"/>
                <a:gridCol w="903756"/>
              </a:tblGrid>
              <a:tr h="3989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504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950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50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addi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11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46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40190"/>
              </p:ext>
            </p:extLst>
          </p:nvPr>
        </p:nvGraphicFramePr>
        <p:xfrm>
          <a:off x="914402" y="1397503"/>
          <a:ext cx="8133804" cy="3835902"/>
        </p:xfrm>
        <a:graphic>
          <a:graphicData uri="http://schemas.openxmlformats.org/drawingml/2006/table">
            <a:tbl>
              <a:tblPr/>
              <a:tblGrid>
                <a:gridCol w="990598"/>
                <a:gridCol w="990600"/>
                <a:gridCol w="838200"/>
                <a:gridCol w="795626"/>
                <a:gridCol w="903756"/>
                <a:gridCol w="903756"/>
                <a:gridCol w="903756"/>
                <a:gridCol w="903756"/>
                <a:gridCol w="903756"/>
              </a:tblGrid>
              <a:tr h="3989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504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950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50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addi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44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51816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Microarchitecture: </a:t>
            </a:r>
            <a:r>
              <a:rPr lang="en-US" dirty="0"/>
              <a:t>how to implement an architecture in hardware</a:t>
            </a:r>
          </a:p>
          <a:p>
            <a:pPr>
              <a:lnSpc>
                <a:spcPct val="90000"/>
              </a:lnSpc>
            </a:pPr>
            <a:r>
              <a:rPr lang="en-US" dirty="0"/>
              <a:t>Processor:</a:t>
            </a:r>
          </a:p>
          <a:p>
            <a:pPr lvl="1">
              <a:lnSpc>
                <a:spcPct val="90000"/>
              </a:lnSpc>
            </a:pPr>
            <a:r>
              <a:rPr lang="en-US" sz="2600" b="1" dirty="0" err="1">
                <a:solidFill>
                  <a:schemeClr val="accent1"/>
                </a:solidFill>
              </a:rPr>
              <a:t>Datapath</a:t>
            </a:r>
            <a:r>
              <a:rPr lang="en-US" sz="2600" b="1" dirty="0">
                <a:solidFill>
                  <a:schemeClr val="accent1"/>
                </a:solidFill>
              </a:rPr>
              <a:t>: </a:t>
            </a:r>
            <a:r>
              <a:rPr lang="en-US" sz="2600" dirty="0"/>
              <a:t>functional blocks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accent1"/>
                </a:solidFill>
              </a:rPr>
              <a:t>Control: </a:t>
            </a:r>
            <a:r>
              <a:rPr lang="en-US" sz="2600" dirty="0"/>
              <a:t>control signals</a:t>
            </a:r>
          </a:p>
        </p:txBody>
      </p:sp>
      <p:graphicFrame>
        <p:nvGraphicFramePr>
          <p:cNvPr id="7577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6921500" y="1219200"/>
          <a:ext cx="222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1" name="VISIO" r:id="rId6" imgW="1866600" imgH="4161600" progId="Visio.Drawing.6">
                  <p:embed/>
                </p:oleObj>
              </mc:Choice>
              <mc:Fallback>
                <p:oleObj name="VISIO" r:id="rId6" imgW="1866600" imgH="416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219200"/>
                        <a:ext cx="222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5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2968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2081358"/>
              </p:ext>
            </p:extLst>
          </p:nvPr>
        </p:nvGraphicFramePr>
        <p:xfrm>
          <a:off x="990600" y="1447800"/>
          <a:ext cx="8077200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4" name="VISIO" r:id="rId7" imgW="5587200" imgH="3225240" progId="Visio.Drawing.6">
                  <p:embed/>
                </p:oleObj>
              </mc:Choice>
              <mc:Fallback>
                <p:oleObj name="VISIO" r:id="rId7" imgW="5587200" imgH="322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8077200" cy="466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296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929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Extended Functionality: </a:t>
            </a:r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14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7184" name="Group 9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229411"/>
              </p:ext>
            </p:extLst>
          </p:nvPr>
        </p:nvGraphicFramePr>
        <p:xfrm>
          <a:off x="914401" y="1447801"/>
          <a:ext cx="8153399" cy="3886198"/>
        </p:xfrm>
        <a:graphic>
          <a:graphicData uri="http://schemas.openxmlformats.org/drawingml/2006/table">
            <a:tbl>
              <a:tblPr/>
              <a:tblGrid>
                <a:gridCol w="922110"/>
                <a:gridCol w="982889"/>
                <a:gridCol w="914400"/>
                <a:gridCol w="674914"/>
                <a:gridCol w="696686"/>
                <a:gridCol w="686480"/>
                <a:gridCol w="913720"/>
                <a:gridCol w="906236"/>
                <a:gridCol w="873579"/>
                <a:gridCol w="582385"/>
              </a:tblGrid>
              <a:tr h="4484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Jump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709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9709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70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Main Decoder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421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7184" name="Group 9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0215078"/>
              </p:ext>
            </p:extLst>
          </p:nvPr>
        </p:nvGraphicFramePr>
        <p:xfrm>
          <a:off x="914401" y="1447801"/>
          <a:ext cx="8153399" cy="3886198"/>
        </p:xfrm>
        <a:graphic>
          <a:graphicData uri="http://schemas.openxmlformats.org/drawingml/2006/table">
            <a:tbl>
              <a:tblPr/>
              <a:tblGrid>
                <a:gridCol w="922110"/>
                <a:gridCol w="982889"/>
                <a:gridCol w="914400"/>
                <a:gridCol w="674914"/>
                <a:gridCol w="696686"/>
                <a:gridCol w="686480"/>
                <a:gridCol w="913720"/>
                <a:gridCol w="906236"/>
                <a:gridCol w="873579"/>
                <a:gridCol w="582385"/>
              </a:tblGrid>
              <a:tr h="4484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Jump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70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709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Main Decoder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562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8229600" cy="4953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b="1" dirty="0" smtClean="0"/>
              <a:t>Program </a:t>
            </a:r>
            <a:r>
              <a:rPr lang="en-US" b="1" dirty="0"/>
              <a:t>Execution Time </a:t>
            </a:r>
          </a:p>
          <a:p>
            <a:pPr>
              <a:buFontTx/>
              <a:buNone/>
            </a:pPr>
            <a:r>
              <a:rPr lang="en-US" sz="2800" b="1" dirty="0" smtClean="0"/>
              <a:t>      = (#instructions</a:t>
            </a:r>
            <a:r>
              <a:rPr lang="en-US" sz="2800" b="1" dirty="0"/>
              <a:t>)(cycles/instruction)(seconds/cycle)</a:t>
            </a:r>
          </a:p>
          <a:p>
            <a:pPr>
              <a:buFontTx/>
              <a:buNone/>
            </a:pPr>
            <a:r>
              <a:rPr lang="en-US" sz="2800" b="1" dirty="0" smtClean="0"/>
              <a:t>      = </a:t>
            </a:r>
            <a:r>
              <a:rPr lang="en-US" sz="2800" b="1" dirty="0"/>
              <a:t># instructions x CPI x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Processor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3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4098" name="Object 11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0513662"/>
              </p:ext>
            </p:extLst>
          </p:nvPr>
        </p:nvGraphicFramePr>
        <p:xfrm>
          <a:off x="914400" y="914400"/>
          <a:ext cx="7924800" cy="442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8" name="VISIO" r:id="rId8" imgW="5173200" imgH="2891160" progId="Visio.Drawing.6">
                  <p:embed/>
                </p:oleObj>
              </mc:Choice>
              <mc:Fallback>
                <p:oleObj name="VISIO" r:id="rId8" imgW="5173200" imgH="2891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924800" cy="442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398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9398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398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5448300"/>
            <a:ext cx="655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limited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by 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critical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path (</a:t>
            </a:r>
            <a:r>
              <a:rPr lang="en-US" sz="3200" b="1" dirty="0" err="1">
                <a:latin typeface="Courier New" pitchFamily="49" charset="0"/>
                <a:cs typeface="Arial" charset="0"/>
              </a:rPr>
              <a:t>lw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i="1" dirty="0">
                <a:latin typeface="Times New Roman" pitchFamily="18" charset="0"/>
                <a:cs typeface="Arial" charset="0"/>
              </a:rPr>
              <a:t>  	</a:t>
            </a:r>
            <a:endParaRPr lang="en-US" sz="20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713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400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400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Single-cycle critical path: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  	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 smtClean="0"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 smtClean="0"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+ max(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 smtClean="0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 smtClean="0">
                <a:latin typeface="Times New Roman" pitchFamily="18" charset="0"/>
                <a:cs typeface="Arial" charset="0"/>
              </a:rPr>
              <a:t>read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 smtClean="0">
                <a:latin typeface="Times New Roman" pitchFamily="18" charset="0"/>
                <a:cs typeface="Arial" charset="0"/>
              </a:rPr>
              <a:t>sext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 smtClean="0"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) +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 smtClean="0">
                <a:latin typeface="Times New Roman" pitchFamily="18" charset="0"/>
                <a:cs typeface="Arial" charset="0"/>
              </a:rPr>
              <a:t>ALU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 smtClean="0"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Typically, </a:t>
            </a:r>
            <a:r>
              <a:rPr lang="en-US" sz="3200" dirty="0">
                <a:latin typeface="Times New Roman" pitchFamily="18" charset="0"/>
                <a:cs typeface="Arial" charset="0"/>
              </a:rPr>
              <a:t>limiting paths are: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memory, ALU, register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file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+ 2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read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ALU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511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286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4685231"/>
              </p:ext>
            </p:extLst>
          </p:nvPr>
        </p:nvGraphicFramePr>
        <p:xfrm>
          <a:off x="1676400" y="1143000"/>
          <a:ext cx="6248400" cy="3561398"/>
        </p:xfrm>
        <a:graphic>
          <a:graphicData uri="http://schemas.openxmlformats.org/drawingml/2006/table">
            <a:tbl>
              <a:tblPr/>
              <a:tblGrid>
                <a:gridCol w="2286000"/>
                <a:gridCol w="1879600"/>
                <a:gridCol w="20828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Delay (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2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5052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2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50292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?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Single-Cycle Performance Example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5350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286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7381129"/>
              </p:ext>
            </p:extLst>
          </p:nvPr>
        </p:nvGraphicFramePr>
        <p:xfrm>
          <a:off x="1676400" y="1143000"/>
          <a:ext cx="6248400" cy="3561398"/>
        </p:xfrm>
        <a:graphic>
          <a:graphicData uri="http://schemas.openxmlformats.org/drawingml/2006/table">
            <a:tbl>
              <a:tblPr/>
              <a:tblGrid>
                <a:gridCol w="2286000"/>
                <a:gridCol w="1879600"/>
                <a:gridCol w="20828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Delay (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2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5052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2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50292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+ 2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read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ALU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    = [30 + 2(250) + 150 + 25 + 200 + 20]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ps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    = 925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ps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Single-Cycle Performance Example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477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991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91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Program </a:t>
            </a:r>
            <a:r>
              <a:rPr lang="en-US" sz="3200" dirty="0">
                <a:latin typeface="Times New Roman" pitchFamily="18" charset="0"/>
                <a:cs typeface="Arial" charset="0"/>
              </a:rPr>
              <a:t>with 100 billion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instructions: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Execution Time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# instructions x CPI x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>
                <a:latin typeface="Times New Roman" pitchFamily="18" charset="0"/>
                <a:cs typeface="Arial" charset="0"/>
              </a:rPr>
              <a:t>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		            </a:t>
            </a:r>
            <a:r>
              <a:rPr lang="en-US" sz="3200" dirty="0">
                <a:latin typeface="Times New Roman" pitchFamily="18" charset="0"/>
                <a:cs typeface="Arial" charset="0"/>
              </a:rPr>
              <a:t>= (100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3200" dirty="0">
                <a:latin typeface="Times New Roman" pitchFamily="18" charset="0"/>
                <a:cs typeface="Arial" charset="0"/>
              </a:rPr>
              <a:t>)(1)(925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-12 </a:t>
            </a:r>
            <a:r>
              <a:rPr lang="en-US" sz="3200" dirty="0">
                <a:latin typeface="Times New Roman" pitchFamily="18" charset="0"/>
                <a:cs typeface="Arial" charset="0"/>
              </a:rPr>
              <a:t>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		            =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92.5 seconds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Single-Cycle Performance Example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2684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1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Multiple implementations for a single architecture: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Single-cycle:</a:t>
            </a:r>
            <a:r>
              <a:rPr lang="en-US" dirty="0" smtClean="0"/>
              <a:t> Each </a:t>
            </a:r>
            <a:r>
              <a:rPr lang="en-US" dirty="0"/>
              <a:t>instruction executes in a single cycle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chemeClr val="accent1"/>
                </a:solidFill>
              </a:rPr>
              <a:t>Multicycle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Each </a:t>
            </a:r>
            <a:r>
              <a:rPr lang="en-US" dirty="0"/>
              <a:t>instruction is broken </a:t>
            </a:r>
            <a:r>
              <a:rPr lang="en-US" dirty="0" smtClean="0"/>
              <a:t>into </a:t>
            </a:r>
            <a:r>
              <a:rPr lang="en-US" dirty="0"/>
              <a:t>series of shorter steps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Pipelined:</a:t>
            </a:r>
            <a:r>
              <a:rPr lang="en-US" dirty="0" smtClean="0"/>
              <a:t> Each instruction </a:t>
            </a:r>
            <a:r>
              <a:rPr lang="en-US" dirty="0"/>
              <a:t>broken up </a:t>
            </a:r>
            <a:r>
              <a:rPr lang="en-US" dirty="0" smtClean="0"/>
              <a:t>into </a:t>
            </a:r>
            <a:r>
              <a:rPr lang="en-US" dirty="0"/>
              <a:t>series of </a:t>
            </a:r>
            <a:r>
              <a:rPr lang="en-US" dirty="0" smtClean="0"/>
              <a:t>steps &amp; multiple </a:t>
            </a:r>
            <a:r>
              <a:rPr lang="en-US" dirty="0"/>
              <a:t>instructions execute at </a:t>
            </a:r>
            <a:r>
              <a:rPr lang="en-US" dirty="0" smtClean="0"/>
              <a:t>once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Microarchitecture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1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9248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Program execution time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Execution </a:t>
            </a:r>
            <a:r>
              <a:rPr lang="en-US" sz="2400" b="1" dirty="0">
                <a:solidFill>
                  <a:schemeClr val="accent1"/>
                </a:solidFill>
              </a:rPr>
              <a:t>Time = </a:t>
            </a:r>
            <a:r>
              <a:rPr lang="en-US" sz="2400" b="1" dirty="0" smtClean="0">
                <a:solidFill>
                  <a:schemeClr val="accent1"/>
                </a:solidFill>
              </a:rPr>
              <a:t>(#instructions</a:t>
            </a:r>
            <a:r>
              <a:rPr lang="en-US" sz="2400" b="1" dirty="0">
                <a:solidFill>
                  <a:schemeClr val="accent1"/>
                </a:solidFill>
              </a:rPr>
              <a:t>)(cycles/instruction)(seconds/cycle)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500" dirty="0"/>
              <a:t>Definitions: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CPI: Cycles/instruction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clock period: seconds/cycle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IPC: instructions/cycle = IPC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3500" dirty="0"/>
              <a:t>Challenge is to satisfy constraints of: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Power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Performance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Processor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4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Consider subset </a:t>
            </a:r>
            <a:r>
              <a:rPr lang="en-US" dirty="0"/>
              <a:t>of MIPS instructions: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R-type instructions: </a:t>
            </a:r>
            <a:r>
              <a:rPr lang="en-US" sz="2600" dirty="0">
                <a:latin typeface="Courier New" pitchFamily="49" charset="0"/>
              </a:rPr>
              <a:t>and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or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slt</a:t>
            </a:r>
            <a:endParaRPr lang="en-US" sz="2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600" dirty="0"/>
              <a:t>Memory instructions: </a:t>
            </a: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endParaRPr lang="en-US" sz="2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600" dirty="0"/>
              <a:t>Branch instructions: </a:t>
            </a:r>
            <a:r>
              <a:rPr lang="en-US" sz="2600" dirty="0" err="1">
                <a:latin typeface="Courier New" pitchFamily="49" charset="0"/>
              </a:rPr>
              <a:t>beq</a:t>
            </a:r>
            <a:endParaRPr lang="en-US" sz="2600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43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6962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Determines everything about a processor: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3</a:t>
            </a:r>
            <a:r>
              <a:rPr lang="en-US" dirty="0" smtClean="0"/>
              <a:t>2 </a:t>
            </a:r>
            <a:r>
              <a:rPr lang="en-US" dirty="0"/>
              <a:t>registers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Architectural State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1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6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0271436"/>
              </p:ext>
            </p:extLst>
          </p:nvPr>
        </p:nvGraphicFramePr>
        <p:xfrm>
          <a:off x="762000" y="2026340"/>
          <a:ext cx="8534400" cy="239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6" name="VISIO" r:id="rId5" imgW="3486240" imgH="978840" progId="Visio.Drawing.6">
                  <p:embed/>
                </p:oleObj>
              </mc:Choice>
              <mc:Fallback>
                <p:oleObj name="VISIO" r:id="rId5" imgW="3486240" imgH="978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26340"/>
                        <a:ext cx="8534400" cy="239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State Elements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56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Datapath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Control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MIPS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14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7043</TotalTime>
  <Words>941</Words>
  <Application>Microsoft Office PowerPoint</Application>
  <PresentationFormat>화면 슬라이드 쇼(4:3)</PresentationFormat>
  <Paragraphs>530</Paragraphs>
  <Slides>38</Slides>
  <Notes>37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Office Theme</vt:lpstr>
      <vt:lpstr>VISIO</vt:lpstr>
      <vt:lpstr>Visio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Harvey Mudd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Registered User</cp:lastModifiedBy>
  <cp:revision>98</cp:revision>
  <dcterms:created xsi:type="dcterms:W3CDTF">2012-08-07T04:56:47Z</dcterms:created>
  <dcterms:modified xsi:type="dcterms:W3CDTF">2018-09-03T03:43:18Z</dcterms:modified>
</cp:coreProperties>
</file>