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9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2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4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7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7" r:id="rId34"/>
    <p:sldId id="535" r:id="rId35"/>
    <p:sldId id="469" r:id="rId36"/>
    <p:sldId id="470" r:id="rId37"/>
    <p:sldId id="471" r:id="rId38"/>
    <p:sldId id="472" r:id="rId39"/>
    <p:sldId id="473" r:id="rId40"/>
    <p:sldId id="4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62" autoAdjust="0"/>
    <p:restoredTop sz="94142" autoAdjust="0"/>
  </p:normalViewPr>
  <p:slideViewPr>
    <p:cSldViewPr>
      <p:cViewPr varScale="1">
        <p:scale>
          <a:sx n="60" d="100"/>
          <a:sy n="60" d="100"/>
        </p:scale>
        <p:origin x="8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8020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02650-1280-436C-B31C-078740FDD024}" type="slidenum">
              <a:rPr lang="en-US"/>
              <a:pPr/>
              <a:t>11</a:t>
            </a:fld>
            <a:endParaRPr lang="en-US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5E55D-E1B3-4D24-BC5E-4AB59900FF09}" type="slidenum">
              <a:rPr lang="en-US"/>
              <a:pPr/>
              <a:t>12</a:t>
            </a:fld>
            <a:endParaRPr lang="en-US"/>
          </a:p>
        </p:txBody>
      </p:sp>
      <p:sp>
        <p:nvSpPr>
          <p:cNvPr id="140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81BB1-3957-41BF-B808-F5DC72124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3F9E9-4C7D-4C8C-B4A2-7798B431B1C8}" type="slidenum">
              <a:rPr lang="en-US"/>
              <a:pPr/>
              <a:t>14</a:t>
            </a:fld>
            <a:endParaRPr lang="en-US"/>
          </a:p>
        </p:txBody>
      </p:sp>
      <p:sp>
        <p:nvSpPr>
          <p:cNvPr id="140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76475-67CF-4992-815A-DD875D6A7AC4}" type="slidenum">
              <a:rPr lang="en-US"/>
              <a:pPr/>
              <a:t>15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612F5-24BD-4EFD-9A6D-759B23633A65}" type="slidenum">
              <a:rPr lang="en-US"/>
              <a:pPr/>
              <a:t>16</a:t>
            </a:fld>
            <a:endParaRPr lang="en-US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71284-1B79-4AFD-9A6D-9A8DAC1A8E10}" type="slidenum">
              <a:rPr lang="en-US"/>
              <a:pPr/>
              <a:t>17</a:t>
            </a:fld>
            <a:endParaRPr lang="en-US"/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4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90720-7D24-47BC-B4CC-ADBEC2621C87}" type="slidenum">
              <a:rPr lang="en-US"/>
              <a:pPr/>
              <a:t>18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27CD3-8663-475F-9C54-7E46CC622A44}" type="slidenum">
              <a:rPr lang="en-US"/>
              <a:pPr/>
              <a:t>19</a:t>
            </a:fld>
            <a:endParaRPr lang="en-US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7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D3AE3-BEA1-4576-93E5-E4729F4CB26F}" type="slidenum">
              <a:rPr lang="en-US"/>
              <a:pPr/>
              <a:t>20</a:t>
            </a:fld>
            <a:endParaRPr lang="en-US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8EF40-91B1-421E-92B6-E19FF298737A}" type="slidenum">
              <a:rPr lang="en-US"/>
              <a:pPr/>
              <a:t>3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7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73AFB-06D8-44D8-869F-85B0E026D068}" type="slidenum">
              <a:rPr lang="en-US"/>
              <a:pPr/>
              <a:t>21</a:t>
            </a:fld>
            <a:endParaRPr lang="en-US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E4369-C59B-4132-AEF9-B908C8515B57}" type="slidenum">
              <a:rPr lang="en-US"/>
              <a:pPr/>
              <a:t>22</a:t>
            </a:fld>
            <a:endParaRPr lang="en-US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6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A29C2-1754-4C70-A74F-89D7AF981303}" type="slidenum">
              <a:rPr lang="en-US"/>
              <a:pPr/>
              <a:t>23</a:t>
            </a:fld>
            <a:endParaRPr lang="en-US"/>
          </a:p>
        </p:txBody>
      </p:sp>
      <p:sp>
        <p:nvSpPr>
          <p:cNvPr id="141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E090C-9127-4D69-BD1F-73F10E6BFF94}" type="slidenum">
              <a:rPr lang="en-US"/>
              <a:pPr/>
              <a:t>24</a:t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43E8E-3198-4483-8CE5-D7EA68858CBD}" type="slidenum">
              <a:rPr lang="en-US"/>
              <a:pPr/>
              <a:t>25</a:t>
            </a:fld>
            <a:endParaRPr lang="en-US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1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7937B-67E4-4A18-8020-062B046C5AE8}" type="slidenum">
              <a:rPr lang="en-US"/>
              <a:pPr/>
              <a:t>26</a:t>
            </a:fld>
            <a:endParaRPr lang="en-US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1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00EB5-F414-42B8-9E69-B057DE5BC989}" type="slidenum">
              <a:rPr lang="en-US"/>
              <a:pPr/>
              <a:t>27</a:t>
            </a:fld>
            <a:endParaRPr lang="en-US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43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9C43-1199-4F71-BC7B-6A4E9346E921}" type="slidenum">
              <a:rPr lang="en-US"/>
              <a:pPr/>
              <a:t>28</a:t>
            </a:fld>
            <a:endParaRPr lang="en-US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8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E1A18-7F52-4A81-B492-26613CD9EBDF}" type="slidenum">
              <a:rPr lang="en-US"/>
              <a:pPr/>
              <a:t>29</a:t>
            </a:fld>
            <a:endParaRPr lang="en-US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4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4A452-600B-4266-A186-5B72F9BB75FD}" type="slidenum">
              <a:rPr lang="en-US"/>
              <a:pPr/>
              <a:t>30</a:t>
            </a:fld>
            <a:endParaRPr lang="en-US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8179E-AA07-44A3-8B05-F6226C0FBDE4}" type="slidenum">
              <a:rPr lang="en-US"/>
              <a:pPr/>
              <a:t>4</a:t>
            </a:fld>
            <a:endParaRPr lang="en-US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9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17798-D3EE-48B6-AB9B-E3071B702F06}" type="slidenum">
              <a:rPr lang="en-US"/>
              <a:pPr/>
              <a:t>31</a:t>
            </a:fld>
            <a:endParaRPr lang="en-US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48B08-792C-4BB4-9021-8F53B11D9C7E}" type="slidenum">
              <a:rPr lang="en-US"/>
              <a:pPr/>
              <a:t>32</a:t>
            </a:fld>
            <a:endParaRPr lang="en-US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4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CE4E-D4E8-4018-AB00-F83A89CFFEF1}" type="slidenum">
              <a:rPr lang="en-US"/>
              <a:pPr/>
              <a:t>33</a:t>
            </a:fld>
            <a:endParaRPr lang="en-US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2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6CD9A-0FD0-4841-981D-F74740CD1FBE}" type="slidenum">
              <a:rPr lang="en-US"/>
              <a:pPr/>
              <a:t>34</a:t>
            </a:fld>
            <a:endParaRPr lang="en-US"/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4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6CD9A-0FD0-4841-981D-F74740CD1FBE}" type="slidenum">
              <a:rPr lang="en-US"/>
              <a:pPr/>
              <a:t>35</a:t>
            </a:fld>
            <a:endParaRPr lang="en-US"/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0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D7850-26B2-439F-A874-4E5393F43965}" type="slidenum">
              <a:rPr lang="en-US"/>
              <a:pPr/>
              <a:t>36</a:t>
            </a:fld>
            <a:endParaRPr lang="en-US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6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AB241-4624-4805-B92C-889AAA23DCA3}" type="slidenum">
              <a:rPr lang="en-US"/>
              <a:pPr/>
              <a:t>37</a:t>
            </a:fld>
            <a:endParaRPr lang="en-US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19199-2BA6-44F8-9B63-5818E3605CC8}" type="slidenum">
              <a:rPr lang="en-US"/>
              <a:pPr/>
              <a:t>38</a:t>
            </a:fld>
            <a:endParaRPr lang="en-US"/>
          </a:p>
        </p:txBody>
      </p:sp>
      <p:sp>
        <p:nvSpPr>
          <p:cNvPr id="150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75EFB-AF6B-42D6-BF33-9B8AFEE1E3AD}" type="slidenum">
              <a:rPr lang="en-US"/>
              <a:pPr/>
              <a:t>39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4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2694D-31F9-4D20-B041-DD5A132283FB}" type="slidenum">
              <a:rPr lang="en-US"/>
              <a:pPr/>
              <a:t>40</a:t>
            </a:fld>
            <a:endParaRPr lang="en-US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0D39A-A66A-40DB-8874-60674FBA9AB5}" type="slidenum">
              <a:rPr lang="en-US"/>
              <a:pPr/>
              <a:t>5</a:t>
            </a:fld>
            <a:endParaRPr lang="en-US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CE023-FBA8-432C-927B-41A14ED06F98}" type="slidenum">
              <a:rPr lang="en-US"/>
              <a:pPr/>
              <a:t>6</a:t>
            </a:fld>
            <a:endParaRPr lang="en-US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0CE31-B9AB-4E8F-85BF-F6B5053178B4}" type="slidenum">
              <a:rPr lang="en-US"/>
              <a:pPr/>
              <a:t>7</a:t>
            </a:fld>
            <a:endParaRPr lang="en-US"/>
          </a:p>
        </p:txBody>
      </p:sp>
      <p:sp>
        <p:nvSpPr>
          <p:cNvPr id="139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6A372-B076-4BD4-8B6B-5EFE102C3D7C}" type="slidenum">
              <a:rPr lang="en-US"/>
              <a:pPr/>
              <a:t>8</a:t>
            </a:fld>
            <a:endParaRPr lang="en-US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3CF00-53FD-4EC4-AA76-ED57C6ED0CE5}" type="slidenum">
              <a:rPr lang="en-US"/>
              <a:pPr/>
              <a:t>9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5C8C5-F143-4EF2-8770-B4CA20903ACA}" type="slidenum">
              <a:rPr lang="en-US"/>
              <a:pPr/>
              <a:t>10</a:t>
            </a:fld>
            <a:endParaRPr lang="en-US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1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5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3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2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49.xml"/><Relationship Id="rId7" Type="http://schemas.openxmlformats.org/officeDocument/2006/relationships/oleObject" Target="../embeddings/oleObject13.bin"/><Relationship Id="rId2" Type="http://schemas.openxmlformats.org/officeDocument/2006/relationships/tags" Target="../tags/tag48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5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wmf"/><Relationship Id="rId4" Type="http://schemas.openxmlformats.org/officeDocument/2006/relationships/tags" Target="../tags/tag53.xml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55.xml"/><Relationship Id="rId7" Type="http://schemas.openxmlformats.org/officeDocument/2006/relationships/oleObject" Target="../embeddings/oleObject16.bin"/><Relationship Id="rId2" Type="http://schemas.openxmlformats.org/officeDocument/2006/relationships/tags" Target="../tags/tag54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4" Type="http://schemas.openxmlformats.org/officeDocument/2006/relationships/tags" Target="../tags/tag56.xml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58.xml"/><Relationship Id="rId7" Type="http://schemas.openxmlformats.org/officeDocument/2006/relationships/oleObject" Target="../embeddings/oleObject18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wmf"/><Relationship Id="rId4" Type="http://schemas.openxmlformats.org/officeDocument/2006/relationships/tags" Target="../tags/tag59.xml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61.xml"/><Relationship Id="rId7" Type="http://schemas.openxmlformats.org/officeDocument/2006/relationships/oleObject" Target="../embeddings/oleObject20.bin"/><Relationship Id="rId2" Type="http://schemas.openxmlformats.org/officeDocument/2006/relationships/tags" Target="../tags/tag60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4" Type="http://schemas.openxmlformats.org/officeDocument/2006/relationships/tags" Target="../tags/tag62.xml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64.xml"/><Relationship Id="rId7" Type="http://schemas.openxmlformats.org/officeDocument/2006/relationships/oleObject" Target="../embeddings/oleObject22.bin"/><Relationship Id="rId2" Type="http://schemas.openxmlformats.org/officeDocument/2006/relationships/tags" Target="../tags/tag63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4" Type="http://schemas.openxmlformats.org/officeDocument/2006/relationships/tags" Target="../tags/tag65.xml"/><Relationship Id="rId9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24.wmf"/><Relationship Id="rId2" Type="http://schemas.openxmlformats.org/officeDocument/2006/relationships/tags" Target="../tags/tag6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25.wmf"/><Relationship Id="rId2" Type="http://schemas.openxmlformats.org/officeDocument/2006/relationships/tags" Target="../tags/tag6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6.wmf"/><Relationship Id="rId2" Type="http://schemas.openxmlformats.org/officeDocument/2006/relationships/tags" Target="../tags/tag7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27.wmf"/><Relationship Id="rId2" Type="http://schemas.openxmlformats.org/officeDocument/2006/relationships/tags" Target="../tags/tag7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75.xml"/><Relationship Id="rId7" Type="http://schemas.openxmlformats.org/officeDocument/2006/relationships/oleObject" Target="../embeddings/oleObject28.bin"/><Relationship Id="rId2" Type="http://schemas.openxmlformats.org/officeDocument/2006/relationships/tags" Target="../tags/tag74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78.xml"/><Relationship Id="rId7" Type="http://schemas.openxmlformats.org/officeDocument/2006/relationships/oleObject" Target="../embeddings/oleObject29.bin"/><Relationship Id="rId2" Type="http://schemas.openxmlformats.org/officeDocument/2006/relationships/tags" Target="../tags/tag77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tags" Target="../tags/tag81.xml"/><Relationship Id="rId7" Type="http://schemas.openxmlformats.org/officeDocument/2006/relationships/oleObject" Target="../embeddings/oleObject30.bin"/><Relationship Id="rId2" Type="http://schemas.openxmlformats.org/officeDocument/2006/relationships/tags" Target="../tags/tag80.xml"/><Relationship Id="rId1" Type="http://schemas.openxmlformats.org/officeDocument/2006/relationships/vmlDrawing" Target="../drawings/vmlDrawing25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84.xml"/><Relationship Id="rId7" Type="http://schemas.openxmlformats.org/officeDocument/2006/relationships/oleObject" Target="../embeddings/oleObject31.bin"/><Relationship Id="rId2" Type="http://schemas.openxmlformats.org/officeDocument/2006/relationships/tags" Target="../tags/tag83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tags" Target="../tags/tag87.xml"/><Relationship Id="rId7" Type="http://schemas.openxmlformats.org/officeDocument/2006/relationships/oleObject" Target="../embeddings/oleObject32.bin"/><Relationship Id="rId2" Type="http://schemas.openxmlformats.org/officeDocument/2006/relationships/tags" Target="../tags/tag86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tags" Target="../tags/tag90.xml"/><Relationship Id="rId7" Type="http://schemas.openxmlformats.org/officeDocument/2006/relationships/oleObject" Target="../embeddings/oleObject33.bin"/><Relationship Id="rId2" Type="http://schemas.openxmlformats.org/officeDocument/2006/relationships/tags" Target="../tags/tag89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95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4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9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116.xml"/><Relationship Id="rId7" Type="http://schemas.openxmlformats.org/officeDocument/2006/relationships/oleObject" Target="../embeddings/oleObject35.bin"/><Relationship Id="rId2" Type="http://schemas.openxmlformats.org/officeDocument/2006/relationships/tags" Target="../tags/tag115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tags" Target="../tags/tag119.xml"/><Relationship Id="rId7" Type="http://schemas.openxmlformats.org/officeDocument/2006/relationships/oleObject" Target="../embeddings/oleObject36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31.v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9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03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8788732"/>
              </p:ext>
            </p:extLst>
          </p:nvPr>
        </p:nvGraphicFramePr>
        <p:xfrm>
          <a:off x="1066800" y="2406650"/>
          <a:ext cx="77724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6" name="VISIO" r:id="rId8" imgW="5557680" imgH="1929600" progId="Visio.Drawing.6">
                  <p:embed/>
                </p:oleObj>
              </mc:Choice>
              <mc:Fallback>
                <p:oleObj name="VISIO" r:id="rId8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06650"/>
                        <a:ext cx="77724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103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 Write Register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14400" y="11430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5:</a:t>
            </a:r>
            <a:r>
              <a:rPr lang="en-US" dirty="0" smtClean="0"/>
              <a:t> Write data back to register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69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139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6524817"/>
              </p:ext>
            </p:extLst>
          </p:nvPr>
        </p:nvGraphicFramePr>
        <p:xfrm>
          <a:off x="990600" y="2370138"/>
          <a:ext cx="777240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0" name="VISIO" r:id="rId8" imgW="5730120" imgH="2044080" progId="Visio.Drawing.6">
                  <p:embed/>
                </p:oleObj>
              </mc:Choice>
              <mc:Fallback>
                <p:oleObj name="VISIO" r:id="rId8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70138"/>
                        <a:ext cx="7772400" cy="264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11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: Increment PC</a:t>
            </a:r>
            <a:endParaRPr lang="en-US" sz="3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14400" y="11430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6:</a:t>
            </a:r>
            <a:r>
              <a:rPr lang="en-US" dirty="0" smtClean="0"/>
              <a:t> Increment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242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392733"/>
              </p:ext>
            </p:extLst>
          </p:nvPr>
        </p:nvGraphicFramePr>
        <p:xfrm>
          <a:off x="820394" y="2446338"/>
          <a:ext cx="8247406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5" name="VISIO" r:id="rId8" imgW="5730120" imgH="2044080" progId="Visio.Drawing.6">
                  <p:embed/>
                </p:oleObj>
              </mc:Choice>
              <mc:Fallback>
                <p:oleObj name="VISIO" r:id="rId8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394" y="2446338"/>
                        <a:ext cx="8247406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24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124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242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Write data in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3200" dirty="0">
                <a:latin typeface="Times New Roman" pitchFamily="18" charset="0"/>
                <a:cs typeface="Arial" charset="0"/>
              </a:rPr>
              <a:t> to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9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446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301155"/>
              </p:ext>
            </p:extLst>
          </p:nvPr>
        </p:nvGraphicFramePr>
        <p:xfrm>
          <a:off x="838200" y="2836863"/>
          <a:ext cx="8219464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9" name="VISIO" r:id="rId8" imgW="5730120" imgH="2044080" progId="Visio.Drawing.6">
                  <p:embed/>
                </p:oleObj>
              </mc:Choice>
              <mc:Fallback>
                <p:oleObj name="VISIO" r:id="rId8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36863"/>
                        <a:ext cx="8219464" cy="280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144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44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Read from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rt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Write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ALUResult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 to register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Write to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(instead of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015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54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3989599"/>
              </p:ext>
            </p:extLst>
          </p:nvPr>
        </p:nvGraphicFramePr>
        <p:xfrm>
          <a:off x="762000" y="2209800"/>
          <a:ext cx="8534400" cy="303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3" name="VISIO" r:id="rId7" imgW="5886360" imgH="2187000" progId="Visio.Drawing.6">
                  <p:embed/>
                </p:oleObj>
              </mc:Choice>
              <mc:Fallback>
                <p:oleObj name="VISIO" r:id="rId7" imgW="5886360" imgH="218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8534400" cy="3030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4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==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?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BTA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</a:t>
            </a:r>
            <a:r>
              <a:rPr lang="en-US" sz="2900" dirty="0">
                <a:latin typeface="Times New Roman" pitchFamily="18" charset="0"/>
                <a:cs typeface="Arial" charset="0"/>
              </a:rPr>
              <a:t>(sign-extended </a:t>
            </a:r>
            <a:r>
              <a:rPr lang="en-US" sz="2900" dirty="0" smtClean="0">
                <a:latin typeface="Times New Roman" pitchFamily="18" charset="0"/>
                <a:cs typeface="Arial" charset="0"/>
              </a:rPr>
              <a:t>immediate &lt;&lt; 2) + (</a:t>
            </a:r>
            <a:r>
              <a:rPr lang="en-US" sz="2900" dirty="0">
                <a:latin typeface="Times New Roman" pitchFamily="18" charset="0"/>
                <a:cs typeface="Arial" charset="0"/>
              </a:rPr>
              <a:t>PC+4)</a:t>
            </a:r>
          </a:p>
        </p:txBody>
      </p:sp>
      <p:sp>
        <p:nvSpPr>
          <p:cNvPr id="12154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98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06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0572704"/>
              </p:ext>
            </p:extLst>
          </p:nvPr>
        </p:nvGraphicFramePr>
        <p:xfrm>
          <a:off x="709230" y="1371600"/>
          <a:ext cx="8358570" cy="42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7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30" y="1371600"/>
                        <a:ext cx="8358570" cy="422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6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206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49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26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956771"/>
              </p:ext>
            </p:extLst>
          </p:nvPr>
        </p:nvGraphicFramePr>
        <p:xfrm>
          <a:off x="1905000" y="1174750"/>
          <a:ext cx="5562600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1" name="VISIO" r:id="rId7" imgW="2135880" imgH="1990080" progId="Visio.Drawing.6">
                  <p:embed/>
                </p:oleObj>
              </mc:Choice>
              <mc:Fallback>
                <p:oleObj name="VISIO" r:id="rId7" imgW="213588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74750"/>
                        <a:ext cx="5562600" cy="518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5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226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Control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81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368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784770"/>
              </p:ext>
            </p:extLst>
          </p:nvPr>
        </p:nvGraphicFramePr>
        <p:xfrm>
          <a:off x="2362200" y="2422525"/>
          <a:ext cx="67818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VISIO" r:id="rId7" imgW="5743440" imgH="2916720" progId="Visio.Drawing.6">
                  <p:embed/>
                </p:oleObj>
              </mc:Choice>
              <mc:Fallback>
                <p:oleObj name="VISIO" r:id="rId7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22525"/>
                        <a:ext cx="67818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1293595"/>
              </p:ext>
            </p:extLst>
          </p:nvPr>
        </p:nvGraphicFramePr>
        <p:xfrm>
          <a:off x="685800" y="1295400"/>
          <a:ext cx="1905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3" name="VISIO" r:id="rId9" imgW="1066320" imgH="837720" progId="Visio.Drawing.6">
                  <p:embed/>
                </p:oleObj>
              </mc:Choice>
              <mc:Fallback>
                <p:oleObj name="VISIO" r:id="rId9" imgW="10663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19050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8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Fetch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92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34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0290468"/>
              </p:ext>
            </p:extLst>
          </p:nvPr>
        </p:nvGraphicFramePr>
        <p:xfrm>
          <a:off x="2362200" y="2346325"/>
          <a:ext cx="67818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6" name="VISIO" r:id="rId7" imgW="5743440" imgH="2916720" progId="Visio.Drawing.6">
                  <p:embed/>
                </p:oleObj>
              </mc:Choice>
              <mc:Fallback>
                <p:oleObj name="VISIO" r:id="rId7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6325"/>
                        <a:ext cx="67818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347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12122573"/>
              </p:ext>
            </p:extLst>
          </p:nvPr>
        </p:nvGraphicFramePr>
        <p:xfrm>
          <a:off x="685800" y="1322387"/>
          <a:ext cx="1905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7" name="VISIO" r:id="rId9" imgW="1066320" imgH="837720" progId="Visio.Drawing.6">
                  <p:embed/>
                </p:oleObj>
              </mc:Choice>
              <mc:Fallback>
                <p:oleObj name="VISIO" r:id="rId9" imgW="10663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22387"/>
                        <a:ext cx="19050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347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Fetch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5873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416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7874378"/>
              </p:ext>
            </p:extLst>
          </p:nvPr>
        </p:nvGraphicFramePr>
        <p:xfrm>
          <a:off x="762000" y="1152525"/>
          <a:ext cx="35814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0" name="VISIO" r:id="rId7" imgW="1980720" imgH="837720" progId="Visio.Drawing.6">
                  <p:embed/>
                </p:oleObj>
              </mc:Choice>
              <mc:Fallback>
                <p:oleObj name="VISIO" r:id="rId7" imgW="19807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52525"/>
                        <a:ext cx="3581400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8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04460034"/>
              </p:ext>
            </p:extLst>
          </p:nvPr>
        </p:nvGraphicFramePr>
        <p:xfrm>
          <a:off x="1219200" y="2817813"/>
          <a:ext cx="6781800" cy="34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1" name="VISIO" r:id="rId9" imgW="5743440" imgH="2904480" progId="Visio.Drawing.6">
                  <p:embed/>
                </p:oleObj>
              </mc:Choice>
              <mc:Fallback>
                <p:oleObj name="VISIO" r:id="rId9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7813"/>
                        <a:ext cx="6781800" cy="343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416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Decode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188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738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Performance Analysis</a:t>
            </a:r>
          </a:p>
          <a:p>
            <a:r>
              <a:rPr lang="en-US" b="1" dirty="0" smtClean="0"/>
              <a:t>Single-Cycle Processor</a:t>
            </a:r>
          </a:p>
          <a:p>
            <a:r>
              <a:rPr lang="en-US" b="1" dirty="0" err="1" smtClean="0"/>
              <a:t>Multicycle</a:t>
            </a:r>
            <a:r>
              <a:rPr lang="en-US" b="1" dirty="0" smtClean="0"/>
              <a:t> Processor</a:t>
            </a:r>
          </a:p>
          <a:p>
            <a:r>
              <a:rPr lang="en-US" b="1" dirty="0" smtClean="0"/>
              <a:t>Pipelined Processor</a:t>
            </a:r>
          </a:p>
          <a:p>
            <a:r>
              <a:rPr lang="en-US" b="1" dirty="0" smtClean="0"/>
              <a:t>Exceptions</a:t>
            </a:r>
          </a:p>
          <a:p>
            <a:r>
              <a:rPr lang="en-US" b="1" dirty="0" smtClean="0"/>
              <a:t>Advanced Microarchitecture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38" y="1102387"/>
            <a:ext cx="1719062" cy="4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51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910756"/>
              </p:ext>
            </p:extLst>
          </p:nvPr>
        </p:nvGraphicFramePr>
        <p:xfrm>
          <a:off x="685800" y="1066800"/>
          <a:ext cx="38100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4" name="VISIO" r:id="rId7" imgW="2381040" imgH="1866600" progId="Visio.Drawing.6">
                  <p:embed/>
                </p:oleObj>
              </mc:Choice>
              <mc:Fallback>
                <p:oleObj name="VISIO" r:id="rId7" imgW="2381040" imgH="186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38100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1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93213147"/>
              </p:ext>
            </p:extLst>
          </p:nvPr>
        </p:nvGraphicFramePr>
        <p:xfrm>
          <a:off x="1600200" y="2700337"/>
          <a:ext cx="7315200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5" name="VISIO" r:id="rId9" imgW="5743440" imgH="2904480" progId="Visio.Drawing.6">
                  <p:embed/>
                </p:oleObj>
              </mc:Choice>
              <mc:Fallback>
                <p:oleObj name="VISIO" r:id="rId9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00337"/>
                        <a:ext cx="7315200" cy="37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1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Address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702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2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7804029"/>
              </p:ext>
            </p:extLst>
          </p:nvPr>
        </p:nvGraphicFramePr>
        <p:xfrm>
          <a:off x="762000" y="1066800"/>
          <a:ext cx="38100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8" name="VISIO" r:id="rId7" imgW="2381040" imgH="1866600" progId="Visio.Drawing.6">
                  <p:embed/>
                </p:oleObj>
              </mc:Choice>
              <mc:Fallback>
                <p:oleObj name="VISIO" r:id="rId7" imgW="2381040" imgH="186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38100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2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9612185"/>
              </p:ext>
            </p:extLst>
          </p:nvPr>
        </p:nvGraphicFramePr>
        <p:xfrm>
          <a:off x="1752600" y="2547937"/>
          <a:ext cx="7315200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9" name="VISIO" r:id="rId9" imgW="5743440" imgH="2904480" progId="Visio.Drawing.6">
                  <p:embed/>
                </p:oleObj>
              </mc:Choice>
              <mc:Fallback>
                <p:oleObj name="VISIO" r:id="rId9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47937"/>
                        <a:ext cx="7315200" cy="37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2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Address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337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621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9327812"/>
              </p:ext>
            </p:extLst>
          </p:nvPr>
        </p:nvGraphicFramePr>
        <p:xfrm>
          <a:off x="1905000" y="1047750"/>
          <a:ext cx="556260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5" name="VISIO" r:id="rId6" imgW="4035960" imgH="3773520" progId="Visio.Drawing.6">
                  <p:embed/>
                </p:oleObj>
              </mc:Choice>
              <mc:Fallback>
                <p:oleObj name="VISIO" r:id="rId6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47750"/>
                        <a:ext cx="556260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621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75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26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0753142"/>
              </p:ext>
            </p:extLst>
          </p:nvPr>
        </p:nvGraphicFramePr>
        <p:xfrm>
          <a:off x="1855574" y="1066800"/>
          <a:ext cx="545962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9" name="VISIO" r:id="rId6" imgW="4035960" imgH="3773520" progId="Visio.Drawing.6">
                  <p:embed/>
                </p:oleObj>
              </mc:Choice>
              <mc:Fallback>
                <p:oleObj name="VISIO" r:id="rId6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74" y="1066800"/>
                        <a:ext cx="5459626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82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6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28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573479"/>
              </p:ext>
            </p:extLst>
          </p:nvPr>
        </p:nvGraphicFramePr>
        <p:xfrm>
          <a:off x="1752600" y="1204913"/>
          <a:ext cx="5638800" cy="527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3" name="VISIO" r:id="rId6" imgW="4035960" imgH="3773520" progId="Visio.Drawing.6">
                  <p:embed/>
                </p:oleObj>
              </mc:Choice>
              <mc:Fallback>
                <p:oleObj name="VISIO" r:id="rId6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04913"/>
                        <a:ext cx="5638800" cy="527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8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8063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030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0236279"/>
              </p:ext>
            </p:extLst>
          </p:nvPr>
        </p:nvGraphicFramePr>
        <p:xfrm>
          <a:off x="1295400" y="1138238"/>
          <a:ext cx="57912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7" name="VISIO" r:id="rId6" imgW="4035960" imgH="3773520" progId="Visio.Drawing.6">
                  <p:embed/>
                </p:oleObj>
              </mc:Choice>
              <mc:Fallback>
                <p:oleObj name="VISIO" r:id="rId6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38238"/>
                        <a:ext cx="57912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03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5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211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7551967"/>
              </p:ext>
            </p:extLst>
          </p:nvPr>
        </p:nvGraphicFramePr>
        <p:xfrm>
          <a:off x="1295400" y="995005"/>
          <a:ext cx="5943600" cy="555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1" name="VISIO" r:id="rId7" imgW="4035960" imgH="3773520" progId="Visio.Drawing.6">
                  <p:embed/>
                </p:oleObj>
              </mc:Choice>
              <mc:Fallback>
                <p:oleObj name="VISIO" r:id="rId7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5005"/>
                        <a:ext cx="5943600" cy="5558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4211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Controller FSM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378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133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2635252"/>
              </p:ext>
            </p:extLst>
          </p:nvPr>
        </p:nvGraphicFramePr>
        <p:xfrm>
          <a:off x="1219200" y="1219200"/>
          <a:ext cx="67818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5" name="VISIO" r:id="rId7" imgW="4950360" imgH="3773520" progId="Visio.Drawing.6">
                  <p:embed/>
                </p:oleObj>
              </mc:Choice>
              <mc:Fallback>
                <p:oleObj name="VISIO" r:id="rId7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781800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13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513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0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75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1014749"/>
              </p:ext>
            </p:extLst>
          </p:nvPr>
        </p:nvGraphicFramePr>
        <p:xfrm>
          <a:off x="1219200" y="1219200"/>
          <a:ext cx="67818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9" name="VISIO" r:id="rId7" imgW="4950360" imgH="3773520" progId="Visio.Drawing.6">
                  <p:embed/>
                </p:oleObj>
              </mc:Choice>
              <mc:Fallback>
                <p:oleObj name="VISIO" r:id="rId7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781800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5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1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0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235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996478"/>
              </p:ext>
            </p:extLst>
          </p:nvPr>
        </p:nvGraphicFramePr>
        <p:xfrm>
          <a:off x="838200" y="1676400"/>
          <a:ext cx="830580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3" name="VISIO" r:id="rId7" imgW="5886360" imgH="2301120" progId="Visio.Drawing.6">
                  <p:embed/>
                </p:oleObj>
              </mc:Choice>
              <mc:Fallback>
                <p:oleObj name="VISIO" r:id="rId7" imgW="5886360" imgH="230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8305800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523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1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Single-cycle:</a:t>
            </a:r>
            <a:endParaRPr 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</a:t>
            </a:r>
            <a:r>
              <a:rPr lang="en-US" sz="2600" dirty="0" smtClean="0"/>
              <a:t>simple</a:t>
            </a:r>
            <a:endParaRPr lang="en-US" sz="2600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600" dirty="0"/>
              <a:t>cycle time limited by longest instruction (</a:t>
            </a: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600" dirty="0" smtClean="0"/>
              <a:t>2 adders/ALUs &amp; 2 memories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b="1" dirty="0" err="1" smtClean="0"/>
              <a:t>Multicycle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higher clock speed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simpler instructions run faster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reuse expensive hardware on multiple cycles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-  sequencing overhead paid many times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Same design steps: </a:t>
            </a:r>
            <a:r>
              <a:rPr lang="en-US" b="1" dirty="0" err="1"/>
              <a:t>datapath</a:t>
            </a:r>
            <a:r>
              <a:rPr lang="en-US" b="1" dirty="0"/>
              <a:t> &amp; 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17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338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7813722"/>
              </p:ext>
            </p:extLst>
          </p:nvPr>
        </p:nvGraphicFramePr>
        <p:xfrm>
          <a:off x="1219200" y="1219200"/>
          <a:ext cx="6754812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7" name="VISIO" r:id="rId7" imgW="4950360" imgH="3773520" progId="Visio.Drawing.6">
                  <p:embed/>
                </p:oleObj>
              </mc:Choice>
              <mc:Fallback>
                <p:oleObj name="VISIO" r:id="rId7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754812" cy="514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5338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1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962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7795696"/>
              </p:ext>
            </p:extLst>
          </p:nvPr>
        </p:nvGraphicFramePr>
        <p:xfrm>
          <a:off x="1219200" y="1219200"/>
          <a:ext cx="6754812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name="VISIO" r:id="rId7" imgW="4950360" imgH="3773520" progId="Visio.Drawing.6">
                  <p:embed/>
                </p:oleObj>
              </mc:Choice>
              <mc:Fallback>
                <p:oleObj name="VISIO" r:id="rId7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754812" cy="514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96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196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Main Controller FSM: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1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440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Instructions take different number of cycles: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cycles: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j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4 cycles: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R-Type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addi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5 cycles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lw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CPI is weighted average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SPECINT2000 benchmark: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25% loads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10% stores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11% branches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2% jumps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52%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R-type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endParaRPr lang="en-US" sz="100" b="1" dirty="0" smtClean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000" b="1" dirty="0" smtClean="0">
                <a:latin typeface="Times New Roman" pitchFamily="18" charset="0"/>
                <a:cs typeface="Arial" charset="0"/>
              </a:rPr>
              <a:t>Average 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CPI =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(0.11 + 0.2)(3) + (0.52 + 0.10)(4) + (0.25)(5) 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= 4.12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395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16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534913"/>
              </p:ext>
            </p:extLst>
          </p:nvPr>
        </p:nvGraphicFramePr>
        <p:xfrm>
          <a:off x="762000" y="2393950"/>
          <a:ext cx="777240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9" name="VISIO" r:id="rId8" imgW="5743440" imgH="2904480" progId="Visio.Drawing.6">
                  <p:embed/>
                </p:oleObj>
              </mc:Choice>
              <mc:Fallback>
                <p:oleObj name="VISIO" r:id="rId8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93950"/>
                        <a:ext cx="7772400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216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1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Multicycle</a:t>
            </a:r>
            <a:r>
              <a:rPr lang="en-US" sz="3200" dirty="0">
                <a:latin typeface="Times New Roman" pitchFamily="18" charset="0"/>
                <a:cs typeface="Arial" charset="0"/>
              </a:rPr>
              <a:t>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max(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)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04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3238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8842123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32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32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4800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49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3238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0422855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32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32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4800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="1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[30 + 25 + 250 + 20]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325 </a:t>
            </a:r>
            <a:r>
              <a:rPr lang="en-US" sz="2600" b="1" dirty="0" err="1">
                <a:latin typeface="Times New Roman" pitchFamily="18" charset="0"/>
                <a:cs typeface="Arial" charset="0"/>
              </a:rPr>
              <a:t>ps</a:t>
            </a:r>
            <a:endParaRPr lang="en-US" sz="26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223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93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  <a:cs typeface="Arial" charset="0"/>
              </a:rPr>
              <a:t>For a program with 100 billion instructions executing on a multicycle MIPS processor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latin typeface="Times New Roman" pitchFamily="18" charset="0"/>
                <a:cs typeface="Arial" charset="0"/>
              </a:rPr>
              <a:t>CPI = 4.12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i="1">
                <a:latin typeface="Times New Roman" pitchFamily="18" charset="0"/>
                <a:cs typeface="Arial" charset="0"/>
              </a:rPr>
              <a:t>T</a:t>
            </a:r>
            <a:r>
              <a:rPr lang="en-US" sz="1800" i="1" baseline="-25000">
                <a:latin typeface="Times New Roman" pitchFamily="18" charset="0"/>
                <a:cs typeface="Arial" charset="0"/>
              </a:rPr>
              <a:t>c</a:t>
            </a:r>
            <a:r>
              <a:rPr lang="en-US" sz="1800">
                <a:latin typeface="Times New Roman" pitchFamily="18" charset="0"/>
                <a:cs typeface="Arial" charset="0"/>
              </a:rPr>
              <a:t> = 325 ps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i="1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Execution Time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7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1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114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  <a:cs typeface="Arial" charset="0"/>
              </a:rPr>
              <a:t>For a program with 100 billion instructions executing on a multicycle MIPS processor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latin typeface="Times New Roman" pitchFamily="18" charset="0"/>
                <a:cs typeface="Arial" charset="0"/>
              </a:rPr>
              <a:t>CPI = 4.12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i="1">
                <a:latin typeface="Times New Roman" pitchFamily="18" charset="0"/>
                <a:cs typeface="Arial" charset="0"/>
              </a:rPr>
              <a:t>T</a:t>
            </a:r>
            <a:r>
              <a:rPr lang="en-US" sz="1800" i="1" baseline="-25000">
                <a:latin typeface="Times New Roman" pitchFamily="18" charset="0"/>
                <a:cs typeface="Arial" charset="0"/>
              </a:rPr>
              <a:t>c</a:t>
            </a:r>
            <a:r>
              <a:rPr lang="en-US" sz="1800">
                <a:latin typeface="Times New Roman" pitchFamily="18" charset="0"/>
                <a:cs typeface="Arial" charset="0"/>
              </a:rPr>
              <a:t> = 325 ps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i="1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Execution Time = (# instructions)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>
                <a:latin typeface="Times New Roman" pitchFamily="18" charset="0"/>
                <a:cs typeface="Arial" charset="0"/>
              </a:rPr>
              <a:t>CPI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en-US" sz="2000" i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>
                <a:latin typeface="Times New Roman" pitchFamily="18" charset="0"/>
                <a:cs typeface="Arial" charset="0"/>
              </a:rPr>
              <a:t>		            </a:t>
            </a:r>
            <a:r>
              <a:rPr lang="en-US" sz="2000">
                <a:latin typeface="Times New Roman" pitchFamily="18" charset="0"/>
                <a:cs typeface="Arial" charset="0"/>
              </a:rPr>
              <a:t>= (100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>
                <a:latin typeface="Times New Roman" pitchFamily="18" charset="0"/>
                <a:cs typeface="Arial" charset="0"/>
              </a:rPr>
              <a:t>)(4.12)(325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sz="200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		            = 133.9 seconds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i="1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  <a:cs typeface="Arial" charset="0"/>
              </a:rPr>
              <a:t>This is 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slower</a:t>
            </a:r>
            <a:r>
              <a:rPr lang="en-US" sz="2000">
                <a:latin typeface="Times New Roman" pitchFamily="18" charset="0"/>
                <a:cs typeface="Arial" charset="0"/>
              </a:rPr>
              <a:t> than the single-cycle processor (92.5 seconds). Why?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8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73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rogram </a:t>
            </a:r>
            <a:r>
              <a:rPr lang="en-US" sz="3200" dirty="0">
                <a:latin typeface="Times New Roman" pitchFamily="18" charset="0"/>
                <a:cs typeface="Arial" charset="0"/>
              </a:rPr>
              <a:t>with 100 billion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Execution Time = </a:t>
            </a:r>
            <a:r>
              <a:rPr lang="en-US" sz="2600" dirty="0">
                <a:latin typeface="Times New Roman" pitchFamily="18" charset="0"/>
                <a:cs typeface="Arial" charset="0"/>
              </a:rPr>
              <a:t>(# instructions)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CPI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endParaRPr lang="en-US" sz="2600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(100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600" dirty="0">
                <a:latin typeface="Times New Roman" pitchFamily="18" charset="0"/>
                <a:cs typeface="Arial" charset="0"/>
              </a:rPr>
              <a:t>)(4.12)(325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sz="26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	            =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133.9 seconds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000" i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This is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slower</a:t>
            </a:r>
            <a:r>
              <a:rPr lang="en-US" sz="3200" dirty="0">
                <a:latin typeface="Times New Roman" pitchFamily="18" charset="0"/>
                <a:cs typeface="Arial" charset="0"/>
              </a:rPr>
              <a:t> than the single-cycle processor (92.5 seconds). Why?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Not all steps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same </a:t>
            </a:r>
            <a:r>
              <a:rPr lang="en-US" sz="2600" dirty="0">
                <a:latin typeface="Times New Roman" pitchFamily="18" charset="0"/>
                <a:cs typeface="Arial" charset="0"/>
              </a:rPr>
              <a:t>length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Sequencing overhead for each step (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600" dirty="0">
                <a:latin typeface="Times New Roman" pitchFamily="18" charset="0"/>
                <a:cs typeface="Arial" charset="0"/>
              </a:rPr>
              <a:t>= 50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6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85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61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1034447"/>
              </p:ext>
            </p:extLst>
          </p:nvPr>
        </p:nvGraphicFramePr>
        <p:xfrm>
          <a:off x="838200" y="1143000"/>
          <a:ext cx="8458200" cy="488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3" name="VISIO" r:id="rId7" imgW="5587200" imgH="3225240" progId="Visio.Drawing.6">
                  <p:embed/>
                </p:oleObj>
              </mc:Choice>
              <mc:Fallback>
                <p:oleObj name="VISIO" r:id="rId7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8458200" cy="488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86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86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Single-Cycle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903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218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520550"/>
              </p:ext>
            </p:extLst>
          </p:nvPr>
        </p:nvGraphicFramePr>
        <p:xfrm>
          <a:off x="1385702" y="2209800"/>
          <a:ext cx="844409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3" name="VISIO" r:id="rId7" imgW="3258360" imgH="1058400" progId="Visio.Drawing.6">
                  <p:embed/>
                </p:oleObj>
              </mc:Choice>
              <mc:Fallback>
                <p:oleObj name="VISIO" r:id="rId7" imgW="3258360" imgH="105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702" y="2209800"/>
                        <a:ext cx="844409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2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2191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Replace Instruction and Data memories with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 single </a:t>
            </a:r>
            <a:r>
              <a:rPr lang="en-US" sz="3200" dirty="0">
                <a:latin typeface="Times New Roman" pitchFamily="18" charset="0"/>
                <a:cs typeface="Arial" charset="0"/>
              </a:rPr>
              <a:t>unified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memory – more realistic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State Elements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35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6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1655588"/>
              </p:ext>
            </p:extLst>
          </p:nvPr>
        </p:nvGraphicFramePr>
        <p:xfrm>
          <a:off x="838200" y="1219200"/>
          <a:ext cx="80010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7" name="VISIO" r:id="rId7" imgW="5844600" imgH="3361680" progId="Visio.Drawing.6">
                  <p:embed/>
                </p:oleObj>
              </mc:Choice>
              <mc:Fallback>
                <p:oleObj name="VISIO" r:id="rId7" imgW="5844600" imgH="336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80010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6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96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19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320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065801"/>
              </p:ext>
            </p:extLst>
          </p:nvPr>
        </p:nvGraphicFramePr>
        <p:xfrm>
          <a:off x="1066800" y="2286000"/>
          <a:ext cx="77724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7" name="VISIO" r:id="rId8" imgW="3864600" imgH="1358280" progId="Visio.Drawing.6">
                  <p:embed/>
                </p:oleObj>
              </mc:Choice>
              <mc:Fallback>
                <p:oleObj name="VISIO" r:id="rId8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772400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32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320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STEP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1: </a:t>
            </a:r>
            <a:r>
              <a:rPr lang="en-US" sz="3200" dirty="0">
                <a:latin typeface="Times New Roman" pitchFamily="18" charset="0"/>
                <a:cs typeface="Arial" charset="0"/>
              </a:rPr>
              <a:t>Fetch instruction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9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nstruction Fetch</a:t>
            </a:r>
            <a:endParaRPr lang="en-US" sz="39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39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525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4977269"/>
              </p:ext>
            </p:extLst>
          </p:nvPr>
        </p:nvGraphicFramePr>
        <p:xfrm>
          <a:off x="1066800" y="2263775"/>
          <a:ext cx="77724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2" name="VISIO" r:id="rId8" imgW="3864600" imgH="1358280" progId="Visio.Drawing.6">
                  <p:embed/>
                </p:oleObj>
              </mc:Choice>
              <mc:Fallback>
                <p:oleObj name="VISIO" r:id="rId8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63775"/>
                        <a:ext cx="7772400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52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52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egister Read</a:t>
            </a:r>
            <a:endParaRPr lang="en-US" sz="3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14400" y="11430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2a: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Read source operands from 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18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627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5757887"/>
              </p:ext>
            </p:extLst>
          </p:nvPr>
        </p:nvGraphicFramePr>
        <p:xfrm>
          <a:off x="990600" y="1828800"/>
          <a:ext cx="77724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5" name="VISIO" r:id="rId8" imgW="3864600" imgH="1885320" progId="Visio.Drawing.6">
                  <p:embed/>
                </p:oleObj>
              </mc:Choice>
              <mc:Fallback>
                <p:oleObj name="VISIO" r:id="rId8" imgW="386460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7772400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62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62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Immediate</a:t>
            </a:r>
            <a:endParaRPr lang="en-US" sz="3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14400" y="11430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2b:</a:t>
            </a:r>
            <a:r>
              <a:rPr lang="en-US" dirty="0" smtClean="0"/>
              <a:t> Sign-extend the immediate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18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2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1298968"/>
              </p:ext>
            </p:extLst>
          </p:nvPr>
        </p:nvGraphicFramePr>
        <p:xfrm>
          <a:off x="1143000" y="2435225"/>
          <a:ext cx="77724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8" name="VISIO" r:id="rId8" imgW="5557680" imgH="1885320" progId="Visio.Drawing.6">
                  <p:embed/>
                </p:oleObj>
              </mc:Choice>
              <mc:Fallback>
                <p:oleObj name="VISIO" r:id="rId8" imgW="555768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5225"/>
                        <a:ext cx="7772400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83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9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900" dirty="0" smtClean="0">
                <a:solidFill>
                  <a:schemeClr val="bg1"/>
                </a:solidFill>
                <a:latin typeface="+mj-lt"/>
              </a:rPr>
              <a:t> Address</a:t>
            </a:r>
            <a:endParaRPr lang="en-US" sz="3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14400" y="11430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3:</a:t>
            </a:r>
            <a:r>
              <a:rPr lang="en-US" dirty="0" smtClean="0"/>
              <a:t> Compute the memory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4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34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6996085"/>
              </p:ext>
            </p:extLst>
          </p:nvPr>
        </p:nvGraphicFramePr>
        <p:xfrm>
          <a:off x="1066800" y="2406650"/>
          <a:ext cx="77724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2" name="VISIO" r:id="rId8" imgW="5557680" imgH="1929600" progId="Visio.Drawing.6">
                  <p:embed/>
                </p:oleObj>
              </mc:Choice>
              <mc:Fallback>
                <p:oleObj name="VISIO" r:id="rId8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06650"/>
                        <a:ext cx="77724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9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 Memory Read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14400" y="11430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4:</a:t>
            </a:r>
            <a:r>
              <a:rPr lang="en-US" dirty="0" smtClean="0"/>
              <a:t> Read data from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0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594</Words>
  <Application>Microsoft Office PowerPoint</Application>
  <PresentationFormat>화면 슬라이드 쇼(4:3)</PresentationFormat>
  <Paragraphs>227</Paragraphs>
  <Slides>40</Slides>
  <Notes>39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98</cp:revision>
  <dcterms:created xsi:type="dcterms:W3CDTF">2012-08-07T04:56:47Z</dcterms:created>
  <dcterms:modified xsi:type="dcterms:W3CDTF">2018-09-03T03:44:22Z</dcterms:modified>
</cp:coreProperties>
</file>