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9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0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3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4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5.xml" ContentType="application/vnd.openxmlformats-officedocument.presentationml.notesSlide+xml"/>
  <Override PartName="/ppt/tags/tag106.xml" ContentType="application/vnd.openxmlformats-officedocument.presentationml.tags+xml"/>
  <Override PartName="/ppt/notesSlides/notesSlide2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9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0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2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3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3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3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7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38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1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42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43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44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4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4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47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48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4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0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51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52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3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54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55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56.xml" ContentType="application/vnd.openxmlformats-officedocument.presentationml.notesSlide+xml"/>
  <Override PartName="/ppt/tags/tag204.xml" ContentType="application/vnd.openxmlformats-officedocument.presentationml.tags+xml"/>
  <Override PartName="/ppt/notesSlides/notesSlide57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58.xml" ContentType="application/vnd.openxmlformats-officedocument.presentationml.notesSlide+xml"/>
  <Override PartName="/ppt/tags/tag207.xml" ContentType="application/vnd.openxmlformats-officedocument.presentationml.tags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36" r:id="rId29"/>
    <p:sldId id="501" r:id="rId30"/>
    <p:sldId id="502" r:id="rId31"/>
    <p:sldId id="503" r:id="rId32"/>
    <p:sldId id="504" r:id="rId33"/>
    <p:sldId id="537" r:id="rId34"/>
    <p:sldId id="505" r:id="rId35"/>
    <p:sldId id="506" r:id="rId36"/>
    <p:sldId id="507" r:id="rId37"/>
    <p:sldId id="508" r:id="rId38"/>
    <p:sldId id="509" r:id="rId39"/>
    <p:sldId id="511" r:id="rId40"/>
    <p:sldId id="510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38" r:id="rId58"/>
    <p:sldId id="529" r:id="rId59"/>
    <p:sldId id="530" r:id="rId60"/>
    <p:sldId id="531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70" autoAdjust="0"/>
    <p:restoredTop sz="94142" autoAdjust="0"/>
  </p:normalViewPr>
  <p:slideViewPr>
    <p:cSldViewPr>
      <p:cViewPr varScale="1">
        <p:scale>
          <a:sx n="59" d="100"/>
          <a:sy n="59" d="100"/>
        </p:scale>
        <p:origin x="8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8020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3316F-328F-418C-A7E2-87315872C0A5}" type="slidenum">
              <a:rPr lang="en-US"/>
              <a:pPr/>
              <a:t>11</a:t>
            </a:fld>
            <a:endParaRPr lang="en-US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0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BD0BD1-CD86-4E00-AFFB-63A734364820}" type="slidenum">
              <a:rPr lang="en-US"/>
              <a:pPr/>
              <a:t>12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5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A0542-134F-4852-BDAD-DE7B33690EED}" type="slidenum">
              <a:rPr lang="en-US"/>
              <a:pPr/>
              <a:t>13</a:t>
            </a:fld>
            <a:endParaRPr lang="en-US"/>
          </a:p>
        </p:txBody>
      </p:sp>
      <p:sp>
        <p:nvSpPr>
          <p:cNvPr id="143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D2598-CECF-4725-8E73-E6498698778A}" type="slidenum">
              <a:rPr lang="en-US"/>
              <a:pPr/>
              <a:t>14</a:t>
            </a:fld>
            <a:endParaRPr lang="en-US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785B7C-AE28-4ABF-BE59-E2307A14CF19}" type="slidenum">
              <a:rPr lang="en-US"/>
              <a:pPr/>
              <a:t>15</a:t>
            </a:fld>
            <a:endParaRPr lang="en-US"/>
          </a:p>
        </p:txBody>
      </p:sp>
      <p:sp>
        <p:nvSpPr>
          <p:cNvPr id="144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4F83D-A788-465D-8F6C-62F60A745528}" type="slidenum">
              <a:rPr lang="en-US"/>
              <a:pPr/>
              <a:t>16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32D8E-8CD6-4B81-97F7-5F8D03F2A0A0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58592-DAED-4876-A72F-034A0267A593}" type="slidenum">
              <a:rPr lang="en-US"/>
              <a:pPr/>
              <a:t>18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5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C8A15-5C55-4C19-A80A-2C645E237EC7}" type="slidenum">
              <a:rPr lang="en-US"/>
              <a:pPr/>
              <a:t>19</a:t>
            </a:fld>
            <a:endParaRPr lang="en-US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B637E-3FF7-41F8-95B0-D3B7E8B88F14}" type="slidenum">
              <a:rPr lang="en-US"/>
              <a:pPr/>
              <a:t>20</a:t>
            </a:fld>
            <a:endParaRPr lang="en-US"/>
          </a:p>
        </p:txBody>
      </p:sp>
      <p:sp>
        <p:nvSpPr>
          <p:cNvPr id="144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13C2A-3FE9-4C28-9AA5-0A2689172120}" type="slidenum">
              <a:rPr lang="en-US"/>
              <a:pPr/>
              <a:t>3</a:t>
            </a:fld>
            <a:endParaRPr lang="en-US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9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39D0-D4B0-4B8C-A8B4-DE8BCCF45BB8}" type="slidenum">
              <a:rPr lang="en-US"/>
              <a:pPr/>
              <a:t>21</a:t>
            </a:fld>
            <a:endParaRPr lang="en-US"/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6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3F203-F709-4960-A969-872A2BAAFE69}" type="slidenum">
              <a:rPr lang="en-US"/>
              <a:pPr/>
              <a:t>22</a:t>
            </a:fld>
            <a:endParaRPr lang="en-US"/>
          </a:p>
        </p:txBody>
      </p:sp>
      <p:sp>
        <p:nvSpPr>
          <p:cNvPr id="144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5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698CA-D6BC-41F2-A1B8-7182405279B1}" type="slidenum">
              <a:rPr lang="en-US"/>
              <a:pPr/>
              <a:t>23</a:t>
            </a:fld>
            <a:endParaRPr lang="en-US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3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9A9FA-A004-47EE-B412-8DE89CB4D3B3}" type="slidenum">
              <a:rPr lang="en-US"/>
              <a:pPr/>
              <a:t>24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62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B29BC-53BE-4854-9FA4-43C191B99F90}" type="slidenum">
              <a:rPr lang="en-US"/>
              <a:pPr/>
              <a:t>25</a:t>
            </a:fld>
            <a:endParaRPr lang="en-US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8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5A5EB-E028-4EAE-92E1-035091BEBA5E}" type="slidenum">
              <a:rPr lang="en-US"/>
              <a:pPr/>
              <a:t>26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C5325-BD0A-4DE7-8C01-F5B129B4F7C0}" type="slidenum">
              <a:rPr lang="en-US"/>
              <a:pPr/>
              <a:t>27</a:t>
            </a:fld>
            <a:endParaRPr lang="en-US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8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793D-B5D1-4153-AB60-8BAB3035712A}" type="slidenum">
              <a:rPr lang="en-US"/>
              <a:pPr/>
              <a:t>28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5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38793D-B5D1-4153-AB60-8BAB3035712A}" type="slidenum">
              <a:rPr lang="en-US"/>
              <a:pPr/>
              <a:t>29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11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84BA1-219F-4B11-A353-85AD5E96ACFB}" type="slidenum">
              <a:rPr lang="en-US"/>
              <a:pPr/>
              <a:t>30</a:t>
            </a:fld>
            <a:endParaRPr lang="en-US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C497D-BAAF-4663-94BD-869D41A91B61}" type="slidenum">
              <a:rPr lang="en-US"/>
              <a:pPr/>
              <a:t>4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46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BE6B2-1B9C-4B23-AF73-FDB55FF9BE0C}" type="slidenum">
              <a:rPr lang="en-US"/>
              <a:pPr/>
              <a:t>31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3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361B8-36CE-4106-9A9C-35C780634501}" type="slidenum">
              <a:rPr lang="en-US"/>
              <a:pPr/>
              <a:t>32</a:t>
            </a:fld>
            <a:endParaRPr lang="en-US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8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361B8-36CE-4106-9A9C-35C780634501}" type="slidenum">
              <a:rPr lang="en-US"/>
              <a:pPr/>
              <a:t>33</a:t>
            </a:fld>
            <a:endParaRPr lang="en-US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8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19D20-0457-482E-9A4E-BCB05FD318B1}" type="slidenum">
              <a:rPr lang="en-US"/>
              <a:pPr/>
              <a:t>34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5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668EB-63C5-4C76-A281-58379F203D36}" type="slidenum">
              <a:rPr lang="en-US"/>
              <a:pPr/>
              <a:t>35</a:t>
            </a:fld>
            <a:endParaRPr lang="en-US"/>
          </a:p>
        </p:txBody>
      </p:sp>
      <p:sp>
        <p:nvSpPr>
          <p:cNvPr id="146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3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A051F-ABB8-465D-8C47-801C5CA8FF4F}" type="slidenum">
              <a:rPr lang="en-US"/>
              <a:pPr/>
              <a:t>36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6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3C0D3-DFD6-4E09-8B48-6E05B8829C9D}" type="slidenum">
              <a:rPr lang="en-US"/>
              <a:pPr/>
              <a:t>37</a:t>
            </a:fld>
            <a:endParaRPr lang="en-US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9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1EB2C-279C-4F34-984B-EA4531D881C7}" type="slidenum">
              <a:rPr lang="en-US"/>
              <a:pPr/>
              <a:t>38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6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024C6-87C7-4242-B183-695331F6F3C8}" type="slidenum">
              <a:rPr lang="en-US"/>
              <a:pPr/>
              <a:t>39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06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FCA00-4BD3-4213-A01B-A64121EFA4E8}" type="slidenum">
              <a:rPr lang="en-US"/>
              <a:pPr/>
              <a:t>40</a:t>
            </a:fld>
            <a:endParaRPr lang="en-US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8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6BCA3-1859-43AB-8F11-EED879A75AE8}" type="slidenum">
              <a:rPr lang="en-US"/>
              <a:pPr/>
              <a:t>5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9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5F79E-BEBA-4CA0-97A4-7B0A9455AC73}" type="slidenum">
              <a:rPr lang="en-US"/>
              <a:pPr/>
              <a:t>41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13E8-79FF-4AEB-9A75-85C49707BFC6}" type="slidenum">
              <a:rPr lang="en-US"/>
              <a:pPr/>
              <a:t>42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81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9B68F-BB09-412A-8618-FB1FAAD0AAC3}" type="slidenum">
              <a:rPr lang="en-US"/>
              <a:pPr/>
              <a:t>43</a:t>
            </a:fld>
            <a:endParaRPr lang="en-US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2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57A0A-9F8C-4737-A3F9-0D72E38FF074}" type="slidenum">
              <a:rPr lang="en-US"/>
              <a:pPr/>
              <a:t>44</a:t>
            </a:fld>
            <a:endParaRPr lang="en-US"/>
          </a:p>
        </p:txBody>
      </p:sp>
      <p:sp>
        <p:nvSpPr>
          <p:cNvPr id="147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DC253-3114-42E5-87D4-56BA4E1EA771}" type="slidenum">
              <a:rPr lang="en-US"/>
              <a:pPr/>
              <a:t>45</a:t>
            </a:fld>
            <a:endParaRPr lang="en-US"/>
          </a:p>
        </p:txBody>
      </p:sp>
      <p:sp>
        <p:nvSpPr>
          <p:cNvPr id="147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0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577E-5C37-4CC8-9CB9-BF0367170214}" type="slidenum">
              <a:rPr lang="en-US"/>
              <a:pPr/>
              <a:t>46</a:t>
            </a:fld>
            <a:endParaRPr lang="en-US"/>
          </a:p>
        </p:txBody>
      </p:sp>
      <p:sp>
        <p:nvSpPr>
          <p:cNvPr id="147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9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70ACA-11B1-4E66-8D91-C65B08C616C7}" type="slidenum">
              <a:rPr lang="en-US"/>
              <a:pPr/>
              <a:t>47</a:t>
            </a:fld>
            <a:endParaRPr lang="en-US"/>
          </a:p>
        </p:txBody>
      </p:sp>
      <p:sp>
        <p:nvSpPr>
          <p:cNvPr id="147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5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530B4-8073-4B12-B94F-3C40EBFDFC48}" type="slidenum">
              <a:rPr lang="en-US"/>
              <a:pPr/>
              <a:t>48</a:t>
            </a:fld>
            <a:endParaRPr lang="en-US"/>
          </a:p>
        </p:txBody>
      </p:sp>
      <p:sp>
        <p:nvSpPr>
          <p:cNvPr id="147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02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6A2C7-0542-4912-85FB-E8455F8251AB}" type="slidenum">
              <a:rPr lang="en-US"/>
              <a:pPr/>
              <a:t>49</a:t>
            </a:fld>
            <a:endParaRPr lang="en-US"/>
          </a:p>
        </p:txBody>
      </p:sp>
      <p:sp>
        <p:nvSpPr>
          <p:cNvPr id="147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84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B824-E040-4414-AF7F-ED074F5F8E71}" type="slidenum">
              <a:rPr lang="en-US"/>
              <a:pPr/>
              <a:t>50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2FF9-E030-419D-B53F-CD75372687CF}" type="slidenum">
              <a:rPr lang="en-US"/>
              <a:pPr/>
              <a:t>6</a:t>
            </a:fld>
            <a:endParaRPr lang="en-US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8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97CEA-9E85-442A-887F-380AD7765851}" type="slidenum">
              <a:rPr lang="en-US"/>
              <a:pPr/>
              <a:t>51</a:t>
            </a:fld>
            <a:endParaRPr lang="en-US"/>
          </a:p>
        </p:txBody>
      </p:sp>
      <p:sp>
        <p:nvSpPr>
          <p:cNvPr id="147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35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64D62-7399-4839-AD1B-04006C7C3824}" type="slidenum">
              <a:rPr lang="en-US"/>
              <a:pPr/>
              <a:t>52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7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F946A-6720-4E28-BFD2-C4DA39E14602}" type="slidenum">
              <a:rPr lang="en-US"/>
              <a:pPr/>
              <a:t>53</a:t>
            </a:fld>
            <a:endParaRPr lang="en-US"/>
          </a:p>
        </p:txBody>
      </p:sp>
      <p:sp>
        <p:nvSpPr>
          <p:cNvPr id="148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50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B3889-2A1B-49B7-8B85-F923DE23B8C1}" type="slidenum">
              <a:rPr lang="en-US"/>
              <a:pPr/>
              <a:t>54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6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A80EE-7CC1-4E39-B7FE-BA4CE30C8D0D}" type="slidenum">
              <a:rPr lang="en-US"/>
              <a:pPr/>
              <a:t>55</a:t>
            </a:fld>
            <a:endParaRPr lang="en-US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24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2F8F-B3B4-4541-A719-73EBA94EF251}" type="slidenum">
              <a:rPr lang="en-US"/>
              <a:pPr/>
              <a:t>56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04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42F8F-B3B4-4541-A719-73EBA94EF251}" type="slidenum">
              <a:rPr lang="en-US"/>
              <a:pPr/>
              <a:t>57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95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B4C39-5F56-48D1-B818-B0BD6B2512E3}" type="slidenum">
              <a:rPr lang="en-US"/>
              <a:pPr/>
              <a:t>58</a:t>
            </a:fld>
            <a:endParaRPr lang="en-US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2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3AF8E-FB36-42C1-9FD0-E0CF2B653514}" type="slidenum">
              <a:rPr lang="en-US"/>
              <a:pPr/>
              <a:t>59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83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38E7A-87EA-49C2-97C7-D8E400A9FFA8}" type="slidenum">
              <a:rPr lang="en-US"/>
              <a:pPr/>
              <a:t>60</a:t>
            </a:fld>
            <a:endParaRPr lang="en-US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ACA88-61E7-4A1A-9B15-4E2D88276536}" type="slidenum">
              <a:rPr lang="en-US"/>
              <a:pPr/>
              <a:t>7</a:t>
            </a:fld>
            <a:endParaRPr lang="en-US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4DEA3-25D5-4603-B984-4A488CC8E538}" type="slidenum">
              <a:rPr lang="en-US"/>
              <a:pPr/>
              <a:t>8</a:t>
            </a:fld>
            <a:endParaRPr lang="en-US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66E8A-C797-4C9B-9D3A-7827445D777A}" type="slidenum">
              <a:rPr lang="en-US"/>
              <a:pPr/>
              <a:t>9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4D43F-D11A-439E-A2E3-AE659895A2EF}" type="slidenum">
              <a:rPr lang="en-US"/>
              <a:pPr/>
              <a:t>10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1516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7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70778" y="2870780"/>
            <a:ext cx="6512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MICROArchitecture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vmlDrawing" Target="../drawings/vmlDrawing7.v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9.wmf"/><Relationship Id="rId4" Type="http://schemas.openxmlformats.org/officeDocument/2006/relationships/tags" Target="../tags/tag36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10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12.wmf"/><Relationship Id="rId4" Type="http://schemas.openxmlformats.org/officeDocument/2006/relationships/tags" Target="../tags/tag52.xml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11.v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image" Target="../media/image13.wmf"/><Relationship Id="rId4" Type="http://schemas.openxmlformats.org/officeDocument/2006/relationships/tags" Target="../tags/tag57.xml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12.v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image" Target="../media/image14.wmf"/><Relationship Id="rId4" Type="http://schemas.openxmlformats.org/officeDocument/2006/relationships/tags" Target="../tags/tag62.xml"/><Relationship Id="rId9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5.wmf"/><Relationship Id="rId4" Type="http://schemas.openxmlformats.org/officeDocument/2006/relationships/tags" Target="../tags/tag77.xml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8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vmlDrawing" Target="../drawings/vmlDrawing14.v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10" Type="http://schemas.openxmlformats.org/officeDocument/2006/relationships/image" Target="../media/image16.wmf"/><Relationship Id="rId4" Type="http://schemas.openxmlformats.org/officeDocument/2006/relationships/tags" Target="../tags/tag82.xml"/><Relationship Id="rId9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vmlDrawing" Target="../drawings/vmlDrawing15.vml"/><Relationship Id="rId6" Type="http://schemas.openxmlformats.org/officeDocument/2006/relationships/tags" Target="../tags/tag89.xml"/><Relationship Id="rId11" Type="http://schemas.openxmlformats.org/officeDocument/2006/relationships/image" Target="../media/image17.wmf"/><Relationship Id="rId5" Type="http://schemas.openxmlformats.org/officeDocument/2006/relationships/tags" Target="../tags/tag88.xml"/><Relationship Id="rId10" Type="http://schemas.openxmlformats.org/officeDocument/2006/relationships/oleObject" Target="../embeddings/oleObject15.bin"/><Relationship Id="rId4" Type="http://schemas.openxmlformats.org/officeDocument/2006/relationships/tags" Target="../tags/tag87.xml"/><Relationship Id="rId9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18.wmf"/><Relationship Id="rId4" Type="http://schemas.openxmlformats.org/officeDocument/2006/relationships/tags" Target="../tags/tag93.xml"/><Relationship Id="rId9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10" Type="http://schemas.openxmlformats.org/officeDocument/2006/relationships/image" Target="../media/image19.wmf"/><Relationship Id="rId4" Type="http://schemas.openxmlformats.org/officeDocument/2006/relationships/tags" Target="../tags/tag98.xml"/><Relationship Id="rId9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32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tags" Target="../tags/tag140.xml"/><Relationship Id="rId7" Type="http://schemas.openxmlformats.org/officeDocument/2006/relationships/oleObject" Target="../embeddings/oleObject19.bin"/><Relationship Id="rId2" Type="http://schemas.openxmlformats.org/officeDocument/2006/relationships/tags" Target="../tags/tag139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43.xml"/><Relationship Id="rId7" Type="http://schemas.openxmlformats.org/officeDocument/2006/relationships/oleObject" Target="../embeddings/oleObject20.bin"/><Relationship Id="rId2" Type="http://schemas.openxmlformats.org/officeDocument/2006/relationships/tags" Target="../tags/tag142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6.xml"/><Relationship Id="rId7" Type="http://schemas.openxmlformats.org/officeDocument/2006/relationships/oleObject" Target="../embeddings/oleObject1.bin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146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45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65.xml"/><Relationship Id="rId7" Type="http://schemas.openxmlformats.org/officeDocument/2006/relationships/notesSlide" Target="../notesSlides/notesSlide45.xml"/><Relationship Id="rId2" Type="http://schemas.openxmlformats.org/officeDocument/2006/relationships/tags" Target="../tags/tag164.xml"/><Relationship Id="rId1" Type="http://schemas.openxmlformats.org/officeDocument/2006/relationships/vmlDrawing" Target="../drawings/vmlDrawing2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9" Type="http://schemas.openxmlformats.org/officeDocument/2006/relationships/image" Target="../media/image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169.xml"/><Relationship Id="rId7" Type="http://schemas.openxmlformats.org/officeDocument/2006/relationships/oleObject" Target="../embeddings/oleObject23.bin"/><Relationship Id="rId2" Type="http://schemas.openxmlformats.org/officeDocument/2006/relationships/tags" Target="../tags/tag168.xml"/><Relationship Id="rId1" Type="http://schemas.openxmlformats.org/officeDocument/2006/relationships/vmlDrawing" Target="../drawings/vmlDrawing23.v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172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2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9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tags" Target="../tags/tag176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2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9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18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10" Type="http://schemas.openxmlformats.org/officeDocument/2006/relationships/image" Target="../media/image29.wmf"/><Relationship Id="rId4" Type="http://schemas.openxmlformats.org/officeDocument/2006/relationships/tags" Target="../tags/tag189.xml"/><Relationship Id="rId9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7" Type="http://schemas.openxmlformats.org/officeDocument/2006/relationships/image" Target="../media/image30.wmf"/><Relationship Id="rId2" Type="http://schemas.openxmlformats.org/officeDocument/2006/relationships/tags" Target="../tags/tag19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31.wmf"/><Relationship Id="rId2" Type="http://schemas.openxmlformats.org/officeDocument/2006/relationships/tags" Target="../tags/tag19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4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4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87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7033394"/>
              </p:ext>
            </p:extLst>
          </p:nvPr>
        </p:nvGraphicFramePr>
        <p:xfrm>
          <a:off x="1143000" y="1371600"/>
          <a:ext cx="7772400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VISIO" r:id="rId8" imgW="4943520" imgH="1753920" progId="Visio.Drawing.6">
                  <p:embed/>
                </p:oleObj>
              </mc:Choice>
              <mc:Fallback>
                <p:oleObj name="VISIO" r:id="rId8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7772400" cy="263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68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68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Hazard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14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 err="1">
                <a:latin typeface="Courier New" pitchFamily="49" charset="0"/>
              </a:rPr>
              <a:t>nop</a:t>
            </a:r>
            <a:r>
              <a:rPr lang="en-US" dirty="0" err="1"/>
              <a:t>s</a:t>
            </a:r>
            <a:r>
              <a:rPr lang="en-US" dirty="0"/>
              <a:t> in code at compile time</a:t>
            </a:r>
          </a:p>
          <a:p>
            <a:r>
              <a:rPr lang="en-US" dirty="0"/>
              <a:t>Rearrange code at compile time</a:t>
            </a:r>
          </a:p>
          <a:p>
            <a:r>
              <a:rPr lang="en-US" dirty="0"/>
              <a:t>Forward data at run time</a:t>
            </a:r>
          </a:p>
          <a:p>
            <a:r>
              <a:rPr lang="en-US" dirty="0"/>
              <a:t>Stall the processor at run time</a:t>
            </a:r>
          </a:p>
        </p:txBody>
      </p:sp>
      <p:sp>
        <p:nvSpPr>
          <p:cNvPr id="13209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09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09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730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884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2641552"/>
              </p:ext>
            </p:extLst>
          </p:nvPr>
        </p:nvGraphicFramePr>
        <p:xfrm>
          <a:off x="1066800" y="2362200"/>
          <a:ext cx="77724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35" name="VISIO" r:id="rId9" imgW="5783040" imgH="2439720" progId="Visio.Drawing.6">
                  <p:embed/>
                </p:oleObj>
              </mc:Choice>
              <mc:Fallback>
                <p:oleObj name="VISIO" r:id="rId9" imgW="578304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772400" cy="327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5288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3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8842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12192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Insert enough </a:t>
            </a:r>
            <a:r>
              <a:rPr lang="en-US" sz="3000" dirty="0" err="1">
                <a:latin typeface="Courier New" pitchFamily="49" charset="0"/>
                <a:cs typeface="Arial" charset="0"/>
              </a:rPr>
              <a:t>nop</a:t>
            </a:r>
            <a:r>
              <a:rPr lang="en-US" sz="3000" dirty="0" err="1">
                <a:latin typeface="Times New Roman" pitchFamily="18" charset="0"/>
                <a:cs typeface="Arial" charset="0"/>
              </a:rPr>
              <a:t>s</a:t>
            </a:r>
            <a:r>
              <a:rPr lang="en-US" sz="3000" dirty="0">
                <a:latin typeface="Times New Roman" pitchFamily="18" charset="0"/>
                <a:cs typeface="Arial" charset="0"/>
              </a:rPr>
              <a:t> for result to be ready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dirty="0">
                <a:latin typeface="Times New Roman" pitchFamily="18" charset="0"/>
                <a:cs typeface="Arial" charset="0"/>
              </a:rPr>
              <a:t>Or move independent useful instructions forward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Compile-Time Hazard Elimination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660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1510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7100976"/>
              </p:ext>
            </p:extLst>
          </p:nvPr>
        </p:nvGraphicFramePr>
        <p:xfrm>
          <a:off x="914400" y="1600200"/>
          <a:ext cx="82296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9" name="VISIO" r:id="rId8" imgW="4943520" imgH="1753920" progId="Visio.Drawing.6">
                  <p:embed/>
                </p:oleObj>
              </mc:Choice>
              <mc:Fallback>
                <p:oleObj name="VISIO" r:id="rId8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82296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5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15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150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392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253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7586373"/>
              </p:ext>
            </p:extLst>
          </p:nvPr>
        </p:nvGraphicFramePr>
        <p:xfrm>
          <a:off x="838200" y="1147763"/>
          <a:ext cx="815340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3" name="VISIO" r:id="rId8" imgW="6961320" imgH="4155480" progId="Visio.Drawing.6">
                  <p:embed/>
                </p:oleObj>
              </mc:Choice>
              <mc:Fallback>
                <p:oleObj name="VISIO" r:id="rId8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7763"/>
                        <a:ext cx="8153400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25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25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253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441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5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066800"/>
            <a:ext cx="8382000" cy="4525963"/>
          </a:xfrm>
        </p:spPr>
        <p:txBody>
          <a:bodyPr>
            <a:noAutofit/>
          </a:bodyPr>
          <a:lstStyle/>
          <a:p>
            <a:r>
              <a:rPr lang="en-US" dirty="0"/>
              <a:t>Forward to Execute stage from either:</a:t>
            </a:r>
          </a:p>
          <a:p>
            <a:pPr lvl="1"/>
            <a:r>
              <a:rPr lang="en-US" sz="2600" dirty="0"/>
              <a:t>Memory stage or</a:t>
            </a:r>
          </a:p>
          <a:p>
            <a:pPr lvl="1"/>
            <a:r>
              <a:rPr lang="en-US" sz="2600" dirty="0" err="1"/>
              <a:t>Writeback</a:t>
            </a:r>
            <a:r>
              <a:rPr lang="en-US" sz="2600" dirty="0"/>
              <a:t> </a:t>
            </a:r>
            <a:r>
              <a:rPr lang="en-US" sz="2600" dirty="0" smtClean="0"/>
              <a:t>stage</a:t>
            </a:r>
            <a:endParaRPr lang="en-US" sz="3200" dirty="0"/>
          </a:p>
          <a:p>
            <a:r>
              <a:rPr lang="en-US" dirty="0"/>
              <a:t>Forwarding logic for </a:t>
            </a:r>
            <a:r>
              <a:rPr lang="en-US" i="1" dirty="0" err="1"/>
              <a:t>ForwardAE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1800" b="1" dirty="0">
                <a:latin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</a:rPr>
              <a:t>     ((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!= 0) AND 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i="1" dirty="0" err="1">
                <a:latin typeface="Courier New" pitchFamily="49" charset="0"/>
              </a:rPr>
              <a:t>WriteRegM</a:t>
            </a:r>
            <a:r>
              <a:rPr lang="en-US" sz="1800" b="1" dirty="0">
                <a:latin typeface="Courier New" pitchFamily="49" charset="0"/>
              </a:rPr>
              <a:t>) AND </a:t>
            </a:r>
            <a:r>
              <a:rPr lang="en-US" sz="1800" b="1" i="1" dirty="0" err="1">
                <a:latin typeface="Courier New" pitchFamily="49" charset="0"/>
              </a:rPr>
              <a:t>RegWriteM</a:t>
            </a:r>
            <a:r>
              <a:rPr lang="en-US" sz="1800" b="1" dirty="0">
                <a:latin typeface="Courier New" pitchFamily="49" charset="0"/>
              </a:rPr>
              <a:t>)    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		then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10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else if ((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!= 0) AND (</a:t>
            </a:r>
            <a:r>
              <a:rPr lang="en-US" sz="1800" b="1" i="1" dirty="0" err="1">
                <a:latin typeface="Courier New" pitchFamily="49" charset="0"/>
              </a:rPr>
              <a:t>rsE</a:t>
            </a:r>
            <a:r>
              <a:rPr lang="en-US" sz="1800" b="1" dirty="0">
                <a:latin typeface="Courier New" pitchFamily="49" charset="0"/>
              </a:rPr>
              <a:t> == </a:t>
            </a:r>
            <a:r>
              <a:rPr lang="en-US" sz="1800" b="1" i="1" dirty="0" err="1">
                <a:latin typeface="Courier New" pitchFamily="49" charset="0"/>
              </a:rPr>
              <a:t>WriteRegW</a:t>
            </a:r>
            <a:r>
              <a:rPr lang="en-US" sz="1800" b="1" dirty="0">
                <a:latin typeface="Courier New" pitchFamily="49" charset="0"/>
              </a:rPr>
              <a:t>) AND </a:t>
            </a:r>
            <a:r>
              <a:rPr lang="en-US" sz="1800" b="1" i="1" dirty="0" err="1">
                <a:latin typeface="Courier New" pitchFamily="49" charset="0"/>
              </a:rPr>
              <a:t>RegWriteW</a:t>
            </a:r>
            <a:r>
              <a:rPr lang="en-US" sz="1800" b="1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		then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01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else	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	</a:t>
            </a:r>
            <a:r>
              <a:rPr lang="en-US" sz="1800" b="1" i="1" dirty="0" err="1">
                <a:solidFill>
                  <a:schemeClr val="accent1"/>
                </a:solidFill>
                <a:latin typeface="Courier New" pitchFamily="49" charset="0"/>
              </a:rPr>
              <a:t>ForwardAE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= 00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Forwarding </a:t>
            </a:r>
            <a:r>
              <a:rPr lang="en-US" sz="2400" b="1" dirty="0"/>
              <a:t>logic for </a:t>
            </a:r>
            <a:r>
              <a:rPr lang="en-US" sz="2400" b="1" i="1" dirty="0" err="1"/>
              <a:t>ForwardBE</a:t>
            </a:r>
            <a:r>
              <a:rPr lang="en-US" sz="2400" b="1" dirty="0"/>
              <a:t> same, but replace </a:t>
            </a:r>
            <a:r>
              <a:rPr lang="en-US" sz="2400" b="1" i="1" dirty="0" err="1"/>
              <a:t>rsE</a:t>
            </a:r>
            <a:r>
              <a:rPr lang="en-US" sz="2400" b="1" dirty="0"/>
              <a:t> with </a:t>
            </a:r>
            <a:r>
              <a:rPr lang="en-US" sz="2400" b="1" i="1" dirty="0" err="1"/>
              <a:t>rtE</a:t>
            </a:r>
            <a:endParaRPr lang="en-US" sz="2400" b="1" dirty="0"/>
          </a:p>
        </p:txBody>
      </p:sp>
      <p:sp>
        <p:nvSpPr>
          <p:cNvPr id="1317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78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Data Forwarding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143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55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914400" y="1600200"/>
          <a:ext cx="82296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6" name="VISIO" r:id="rId9" imgW="4943520" imgH="1753920" progId="Visio.Drawing.6">
                  <p:embed/>
                </p:oleObj>
              </mc:Choice>
              <mc:Fallback>
                <p:oleObj name="VISIO" r:id="rId9" imgW="494352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82296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355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355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355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250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458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1834271"/>
              </p:ext>
            </p:extLst>
          </p:nvPr>
        </p:nvGraphicFramePr>
        <p:xfrm>
          <a:off x="914400" y="1676400"/>
          <a:ext cx="81534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1" name="VISIO" r:id="rId9" imgW="5225760" imgH="1753920" progId="Visio.Drawing.6">
                  <p:embed/>
                </p:oleObj>
              </mc:Choice>
              <mc:Fallback>
                <p:oleObj name="VISIO" r:id="rId9" imgW="5225760" imgH="1753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8153400" cy="273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45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458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8167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608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3661493"/>
              </p:ext>
            </p:extLst>
          </p:nvPr>
        </p:nvGraphicFramePr>
        <p:xfrm>
          <a:off x="914400" y="1295400"/>
          <a:ext cx="8001000" cy="477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5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8001000" cy="477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0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560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5606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662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20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143000" y="1219200"/>
            <a:ext cx="8001000" cy="49530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lwstall</a:t>
            </a:r>
            <a:r>
              <a:rPr lang="en-US" sz="2400" b="1" i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=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 ((</a:t>
            </a:r>
            <a:r>
              <a:rPr lang="en-US" sz="2400" b="1" i="1" dirty="0" err="1" smtClean="0">
                <a:latin typeface="Courier New" pitchFamily="49" charset="0"/>
              </a:rPr>
              <a:t>rsD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400" b="1" i="1" dirty="0" err="1" smtClean="0">
                <a:latin typeface="Courier New" pitchFamily="49" charset="0"/>
              </a:rPr>
              <a:t>rtE</a:t>
            </a:r>
            <a:r>
              <a:rPr lang="en-US" sz="2400" b="1" dirty="0">
                <a:latin typeface="Courier New" pitchFamily="49" charset="0"/>
              </a:rPr>
              <a:t>) OR (</a:t>
            </a:r>
            <a:r>
              <a:rPr lang="en-US" sz="2400" b="1" i="1" dirty="0" err="1" smtClean="0">
                <a:latin typeface="Courier New" pitchFamily="49" charset="0"/>
              </a:rPr>
              <a:t>rtD</a:t>
            </a:r>
            <a:r>
              <a:rPr lang="en-US" sz="2400" b="1" dirty="0" smtClean="0">
                <a:latin typeface="Courier New" pitchFamily="49" charset="0"/>
              </a:rPr>
              <a:t>==</a:t>
            </a:r>
            <a:r>
              <a:rPr lang="en-US" sz="2400" b="1" i="1" dirty="0" err="1" smtClean="0">
                <a:latin typeface="Courier New" pitchFamily="49" charset="0"/>
              </a:rPr>
              <a:t>rtE</a:t>
            </a:r>
            <a:r>
              <a:rPr lang="en-US" sz="2400" b="1" dirty="0" smtClean="0">
                <a:latin typeface="Courier New" pitchFamily="49" charset="0"/>
              </a:rPr>
              <a:t>)) AND </a:t>
            </a:r>
            <a:r>
              <a:rPr lang="en-US" sz="2400" b="1" i="1" dirty="0" err="1">
                <a:latin typeface="Courier New" pitchFamily="49" charset="0"/>
              </a:rPr>
              <a:t>MemtoRegE</a:t>
            </a:r>
            <a:endParaRPr lang="en-US" sz="2400" b="1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2400" b="1" i="1" dirty="0" err="1" smtClean="0">
                <a:latin typeface="Courier New" pitchFamily="49" charset="0"/>
              </a:rPr>
              <a:t>StallF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= </a:t>
            </a:r>
            <a:r>
              <a:rPr lang="en-US" sz="2400" b="1" i="1" dirty="0" err="1">
                <a:latin typeface="Courier New" pitchFamily="49" charset="0"/>
              </a:rPr>
              <a:t>StallD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i="1" dirty="0" err="1">
                <a:latin typeface="Courier New" pitchFamily="49" charset="0"/>
              </a:rPr>
              <a:t>FlushE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i="1" dirty="0" err="1">
                <a:latin typeface="Courier New" pitchFamily="49" charset="0"/>
              </a:rPr>
              <a:t>lwstall</a:t>
            </a:r>
            <a:endParaRPr lang="en-US" sz="2400" b="1" i="1" dirty="0">
              <a:latin typeface="Courier New" pitchFamily="49" charset="0"/>
            </a:endParaRPr>
          </a:p>
          <a:p>
            <a:endParaRPr lang="en-US" sz="2400" dirty="0"/>
          </a:p>
        </p:txBody>
      </p:sp>
      <p:sp>
        <p:nvSpPr>
          <p:cNvPr id="13189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89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891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Stalling Logic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7159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7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71600"/>
            <a:ext cx="67389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Performance Analysis</a:t>
            </a:r>
          </a:p>
          <a:p>
            <a:r>
              <a:rPr lang="en-US" b="1" dirty="0" smtClean="0"/>
              <a:t>Single-Cycle Processor</a:t>
            </a:r>
          </a:p>
          <a:p>
            <a:r>
              <a:rPr lang="en-US" b="1" dirty="0" err="1" smtClean="0"/>
              <a:t>Multicycle</a:t>
            </a:r>
            <a:r>
              <a:rPr lang="en-US" b="1" dirty="0" smtClean="0"/>
              <a:t> Processor</a:t>
            </a:r>
          </a:p>
          <a:p>
            <a:r>
              <a:rPr lang="en-US" b="1" dirty="0" smtClean="0"/>
              <a:t>Pipelined Processor</a:t>
            </a:r>
          </a:p>
          <a:p>
            <a:r>
              <a:rPr lang="en-US" b="1" dirty="0" smtClean="0"/>
              <a:t>Exceptions</a:t>
            </a:r>
          </a:p>
          <a:p>
            <a:r>
              <a:rPr lang="en-US" b="1" dirty="0" smtClean="0"/>
              <a:t>Advanced Microarchitecture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38" y="1102387"/>
            <a:ext cx="1719062" cy="46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32" name="Rectangle 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86097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urier New" pitchFamily="49" charset="0"/>
              </a:rPr>
              <a:t>beq</a:t>
            </a:r>
            <a:r>
              <a:rPr lang="en-US" b="1" dirty="0" smtClean="0"/>
              <a:t>: </a:t>
            </a:r>
            <a:endParaRPr lang="en-US" b="1" dirty="0"/>
          </a:p>
          <a:p>
            <a:pPr lvl="1"/>
            <a:r>
              <a:rPr lang="en-US" sz="2600" dirty="0"/>
              <a:t>branch </a:t>
            </a:r>
            <a:r>
              <a:rPr lang="en-US" sz="2600" dirty="0" smtClean="0"/>
              <a:t>not </a:t>
            </a:r>
            <a:r>
              <a:rPr lang="en-US" sz="2600" dirty="0"/>
              <a:t>determined until </a:t>
            </a:r>
            <a:r>
              <a:rPr lang="en-US" sz="2600" dirty="0" smtClean="0"/>
              <a:t>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stage </a:t>
            </a:r>
            <a:r>
              <a:rPr lang="en-US" sz="2600" dirty="0"/>
              <a:t>of </a:t>
            </a:r>
            <a:r>
              <a:rPr lang="en-US" sz="2600" dirty="0" smtClean="0"/>
              <a:t>pipeline</a:t>
            </a:r>
            <a:endParaRPr lang="en-US" sz="2600" dirty="0"/>
          </a:p>
          <a:p>
            <a:pPr lvl="1"/>
            <a:r>
              <a:rPr lang="en-US" sz="2600" dirty="0"/>
              <a:t>Instructions after </a:t>
            </a:r>
            <a:r>
              <a:rPr lang="en-US" sz="2600" dirty="0" smtClean="0"/>
              <a:t>branch fetched </a:t>
            </a:r>
            <a:r>
              <a:rPr lang="en-US" sz="2600" dirty="0"/>
              <a:t>before branch occurs</a:t>
            </a:r>
          </a:p>
          <a:p>
            <a:pPr lvl="1"/>
            <a:r>
              <a:rPr lang="en-US" sz="2600" dirty="0"/>
              <a:t>These instructions must be flushed if </a:t>
            </a:r>
            <a:r>
              <a:rPr lang="en-US" sz="2600" dirty="0" smtClean="0"/>
              <a:t>branch </a:t>
            </a:r>
            <a:r>
              <a:rPr lang="en-US" sz="2600" dirty="0"/>
              <a:t>happens</a:t>
            </a:r>
          </a:p>
          <a:p>
            <a:r>
              <a:rPr lang="en-US" b="1" dirty="0"/>
              <a:t>Branch </a:t>
            </a:r>
            <a:r>
              <a:rPr lang="en-US" b="1" dirty="0" err="1"/>
              <a:t>misprediction</a:t>
            </a:r>
            <a:r>
              <a:rPr lang="en-US" b="1" dirty="0"/>
              <a:t> penalty</a:t>
            </a:r>
          </a:p>
          <a:p>
            <a:pPr lvl="1"/>
            <a:r>
              <a:rPr lang="en-US" sz="2600" dirty="0"/>
              <a:t>number of instruction flushed when branch is taken</a:t>
            </a:r>
          </a:p>
          <a:p>
            <a:pPr lvl="1"/>
            <a:r>
              <a:rPr lang="en-US" sz="2600" dirty="0"/>
              <a:t>May be reduced by determining branch earlier</a:t>
            </a:r>
          </a:p>
        </p:txBody>
      </p:sp>
      <p:sp>
        <p:nvSpPr>
          <p:cNvPr id="1306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6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663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042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9943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0432074"/>
              </p:ext>
            </p:extLst>
          </p:nvPr>
        </p:nvGraphicFramePr>
        <p:xfrm>
          <a:off x="821541" y="1143000"/>
          <a:ext cx="8322459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9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41" y="1143000"/>
                        <a:ext cx="8322459" cy="496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9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99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994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Hazards: Original Pipeline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22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765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0920716"/>
              </p:ext>
            </p:extLst>
          </p:nvPr>
        </p:nvGraphicFramePr>
        <p:xfrm>
          <a:off x="1066800" y="1181100"/>
          <a:ext cx="8001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3" name="VISIO" r:id="rId9" imgW="5629320" imgH="2439720" progId="Visio.Drawing.6">
                  <p:embed/>
                </p:oleObj>
              </mc:Choice>
              <mc:Fallback>
                <p:oleObj name="VISIO" r:id="rId9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81100"/>
                        <a:ext cx="800100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76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765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61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6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6037557"/>
              </p:ext>
            </p:extLst>
          </p:nvPr>
        </p:nvGraphicFramePr>
        <p:xfrm>
          <a:off x="990600" y="1219200"/>
          <a:ext cx="784860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7" name="VISIO" r:id="rId10" imgW="6961320" imgH="4155480" progId="Visio.Drawing.6">
                  <p:embed/>
                </p:oleObj>
              </mc:Choice>
              <mc:Fallback>
                <p:oleObj name="VISIO" r:id="rId10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848600" cy="468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86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8678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308681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0" y="60198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2"/>
                </a:solidFill>
              </a:rPr>
              <a:t>Introduced another data hazard in Decode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Early Branch Resolution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423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9703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665503"/>
              </p:ext>
            </p:extLst>
          </p:nvPr>
        </p:nvGraphicFramePr>
        <p:xfrm>
          <a:off x="990600" y="1295400"/>
          <a:ext cx="7848600" cy="340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" name="VISIO" r:id="rId9" imgW="5629320" imgH="2439720" progId="Visio.Drawing.6">
                  <p:embed/>
                </p:oleObj>
              </mc:Choice>
              <mc:Fallback>
                <p:oleObj name="VISIO" r:id="rId9" imgW="562932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848600" cy="340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69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970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970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Early Branch Resolution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5046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7" name="Object 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4543536"/>
              </p:ext>
            </p:extLst>
          </p:nvPr>
        </p:nvGraphicFramePr>
        <p:xfrm>
          <a:off x="918095" y="1031875"/>
          <a:ext cx="8225905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VISIO" r:id="rId9" imgW="6961320" imgH="4155480" progId="Visio.Drawing.6">
                  <p:embed/>
                </p:oleObj>
              </mc:Choice>
              <mc:Fallback>
                <p:oleObj name="VISIO" r:id="rId9" imgW="6961320" imgH="415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95" y="1031875"/>
                        <a:ext cx="8225905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07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0726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Handling Data &amp; Control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507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91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066800"/>
            <a:ext cx="8001000" cy="4953000"/>
          </a:xfrm>
        </p:spPr>
        <p:txBody>
          <a:bodyPr/>
          <a:lstStyle/>
          <a:p>
            <a:r>
              <a:rPr lang="en-US" b="1" dirty="0"/>
              <a:t>Forwarding logic: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ForwardAD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ForwardBD</a:t>
            </a:r>
            <a:r>
              <a:rPr lang="en-US" sz="1600" dirty="0">
                <a:latin typeface="Courier New" pitchFamily="49" charset="0"/>
              </a:rPr>
              <a:t> =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!=0) AND (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) AND </a:t>
            </a:r>
            <a:r>
              <a:rPr lang="en-US" sz="1600" i="1" dirty="0" err="1">
                <a:latin typeface="Courier New" pitchFamily="49" charset="0"/>
              </a:rPr>
              <a:t>RegWriteM</a:t>
            </a:r>
            <a:endParaRPr lang="en-US" sz="1600" i="1" dirty="0">
              <a:latin typeface="Courier New" pitchFamily="49" charset="0"/>
            </a:endParaRPr>
          </a:p>
          <a:p>
            <a:pPr algn="just">
              <a:buFontTx/>
              <a:buNone/>
            </a:pPr>
            <a:endParaRPr lang="en-US" sz="1800" i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/>
              <a:t>Stalling logic:</a:t>
            </a:r>
            <a:endParaRPr lang="en-US" sz="2400" b="1" i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i="1" dirty="0">
                <a:solidFill>
                  <a:schemeClr val="accent2"/>
                </a:solidFill>
              </a:rPr>
              <a:t>	</a:t>
            </a:r>
            <a:r>
              <a:rPr lang="en-US" sz="1600" b="1" i="1" dirty="0" err="1">
                <a:latin typeface="Courier New" pitchFamily="49" charset="0"/>
              </a:rPr>
              <a:t>branchstall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</a:t>
            </a:r>
            <a:r>
              <a:rPr lang="en-US" sz="1600" i="1" dirty="0" err="1">
                <a:latin typeface="Courier New" pitchFamily="49" charset="0"/>
              </a:rPr>
              <a:t>BranchD</a:t>
            </a:r>
            <a:r>
              <a:rPr lang="en-US" sz="1600" dirty="0">
                <a:latin typeface="Courier New" pitchFamily="49" charset="0"/>
              </a:rPr>
              <a:t> AND </a:t>
            </a:r>
            <a:r>
              <a:rPr lang="en-US" sz="1600" i="1" dirty="0" err="1">
                <a:latin typeface="Courier New" pitchFamily="49" charset="0"/>
              </a:rPr>
              <a:t>RegWriteE</a:t>
            </a:r>
            <a:r>
              <a:rPr lang="en-US" sz="1600" dirty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(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WriteRegE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OR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 </a:t>
            </a:r>
            <a:r>
              <a:rPr lang="en-US" sz="1600" i="1" dirty="0" err="1">
                <a:latin typeface="Courier New" pitchFamily="49" charset="0"/>
              </a:rPr>
              <a:t>BranchD</a:t>
            </a:r>
            <a:r>
              <a:rPr lang="en-US" sz="1600" dirty="0">
                <a:latin typeface="Courier New" pitchFamily="49" charset="0"/>
              </a:rPr>
              <a:t> AND </a:t>
            </a:r>
            <a:r>
              <a:rPr lang="en-US" sz="1600" i="1" dirty="0" err="1">
                <a:latin typeface="Courier New" pitchFamily="49" charset="0"/>
              </a:rPr>
              <a:t>MemtoRegM</a:t>
            </a:r>
            <a:r>
              <a:rPr lang="en-US" sz="1600" dirty="0">
                <a:latin typeface="Courier New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    (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rsD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WriteRegM</a:t>
            </a:r>
            <a:r>
              <a:rPr lang="en-US" sz="1600" dirty="0">
                <a:latin typeface="Courier New" pitchFamily="49" charset="0"/>
              </a:rPr>
              <a:t> == </a:t>
            </a:r>
            <a:r>
              <a:rPr lang="en-US" sz="1600" i="1" dirty="0" err="1">
                <a:latin typeface="Courier New" pitchFamily="49" charset="0"/>
              </a:rPr>
              <a:t>rtD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</a:rPr>
              <a:t>StallF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StallD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FlushE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i="1" dirty="0" err="1">
                <a:latin typeface="Courier New" pitchFamily="49" charset="0"/>
              </a:rPr>
              <a:t>lwstall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i="1" dirty="0" err="1">
                <a:latin typeface="Courier New" pitchFamily="49" charset="0"/>
              </a:rPr>
              <a:t>branchstall</a:t>
            </a:r>
            <a:endParaRPr lang="en-US" sz="1600" i="1" dirty="0">
              <a:latin typeface="Courier New" pitchFamily="49" charset="0"/>
            </a:endParaRPr>
          </a:p>
          <a:p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13219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4160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Control Forwarding &amp; Stalling Logic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03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8229600" cy="4525963"/>
          </a:xfrm>
        </p:spPr>
        <p:txBody>
          <a:bodyPr/>
          <a:lstStyle/>
          <a:p>
            <a:r>
              <a:rPr lang="en-US" dirty="0"/>
              <a:t>Guess whether branch will be taken</a:t>
            </a:r>
          </a:p>
          <a:p>
            <a:pPr lvl="1"/>
            <a:r>
              <a:rPr lang="en-US" dirty="0"/>
              <a:t>Backward branches are usually taken (loops)</a:t>
            </a:r>
          </a:p>
          <a:p>
            <a:pPr lvl="1"/>
            <a:r>
              <a:rPr lang="en-US" dirty="0" smtClean="0"/>
              <a:t>Consider </a:t>
            </a:r>
            <a:r>
              <a:rPr lang="en-US" dirty="0"/>
              <a:t>history </a:t>
            </a:r>
            <a:r>
              <a:rPr lang="en-US" dirty="0" smtClean="0"/>
              <a:t>to </a:t>
            </a:r>
            <a:r>
              <a:rPr lang="en-US" dirty="0"/>
              <a:t>improve </a:t>
            </a:r>
            <a:r>
              <a:rPr lang="en-US" dirty="0" smtClean="0"/>
              <a:t>guess</a:t>
            </a:r>
            <a:endParaRPr lang="en-US" dirty="0"/>
          </a:p>
          <a:p>
            <a:r>
              <a:rPr lang="en-US" dirty="0"/>
              <a:t>Good prediction reduces </a:t>
            </a:r>
            <a:r>
              <a:rPr lang="en-US" dirty="0" smtClean="0"/>
              <a:t>fraction </a:t>
            </a:r>
            <a:r>
              <a:rPr lang="en-US" dirty="0"/>
              <a:t>of branches requiring a flush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19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30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52% R-type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Suppose: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40% of loads used by next instruction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of branches </a:t>
            </a:r>
            <a:r>
              <a:rPr lang="en-US" sz="1800" dirty="0" err="1">
                <a:latin typeface="Times New Roman" pitchFamily="18" charset="0"/>
                <a:cs typeface="Arial" charset="0"/>
              </a:rPr>
              <a:t>mispredicted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All jumps flush next instruction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What is the average CPI</a:t>
            </a:r>
            <a:r>
              <a:rPr lang="en-US" sz="2000" b="1" dirty="0" smtClean="0">
                <a:latin typeface="Times New Roman" pitchFamily="18" charset="0"/>
                <a:cs typeface="Arial" charset="0"/>
              </a:rPr>
              <a:t>?</a:t>
            </a:r>
            <a:endParaRPr lang="en-US" sz="20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1963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30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30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SPECINT2000 benchmark: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loads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10% stores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11% branches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2% jumps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52% R-type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Times New Roman" pitchFamily="18" charset="0"/>
                <a:cs typeface="Arial" charset="0"/>
              </a:rPr>
              <a:t>Suppose: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40% of loads used by next instruction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25% of branches </a:t>
            </a:r>
            <a:r>
              <a:rPr lang="en-US" sz="1800" dirty="0" err="1">
                <a:latin typeface="Times New Roman" pitchFamily="18" charset="0"/>
                <a:cs typeface="Arial" charset="0"/>
              </a:rPr>
              <a:t>mispredicted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All jumps flush next instruction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b="1" dirty="0">
                <a:latin typeface="Times New Roman" pitchFamily="18" charset="0"/>
                <a:cs typeface="Arial" charset="0"/>
              </a:rPr>
              <a:t>What is the average CPI?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Times New Roman" pitchFamily="18" charset="0"/>
                <a:cs typeface="Arial" charset="0"/>
              </a:rPr>
              <a:t>Load/Branch CPI = 1 when no stalling, 2 when </a:t>
            </a:r>
            <a:r>
              <a:rPr lang="en-US" sz="1800" dirty="0" smtClean="0">
                <a:latin typeface="Times New Roman" pitchFamily="18" charset="0"/>
                <a:cs typeface="Arial" charset="0"/>
              </a:rPr>
              <a:t>stalling</a:t>
            </a:r>
            <a:endParaRPr lang="en-US" sz="18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 err="1">
                <a:latin typeface="Times New Roman" pitchFamily="18" charset="0"/>
                <a:cs typeface="Arial" charset="0"/>
              </a:rPr>
              <a:t>CPI</a:t>
            </a:r>
            <a:r>
              <a:rPr lang="en-US" sz="1800" baseline="-25000" dirty="0" err="1">
                <a:latin typeface="Times New Roman" pitchFamily="18" charset="0"/>
                <a:cs typeface="Arial" charset="0"/>
              </a:rPr>
              <a:t>lw</a:t>
            </a:r>
            <a:r>
              <a:rPr lang="en-US" sz="1800" dirty="0">
                <a:latin typeface="Times New Roman" pitchFamily="18" charset="0"/>
                <a:cs typeface="Arial" charset="0"/>
              </a:rPr>
              <a:t> = 1(0.6) + 2(0.4) = 1.4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00" dirty="0" err="1">
                <a:latin typeface="Times New Roman" pitchFamily="18" charset="0"/>
                <a:cs typeface="Arial" charset="0"/>
              </a:rPr>
              <a:t>CPI</a:t>
            </a:r>
            <a:r>
              <a:rPr lang="en-US" sz="1800" baseline="-25000" dirty="0" err="1">
                <a:latin typeface="Times New Roman" pitchFamily="18" charset="0"/>
                <a:cs typeface="Arial" charset="0"/>
              </a:rPr>
              <a:t>beq</a:t>
            </a:r>
            <a:r>
              <a:rPr lang="en-US" sz="1800" dirty="0">
                <a:latin typeface="Times New Roman" pitchFamily="18" charset="0"/>
                <a:cs typeface="Arial" charset="0"/>
              </a:rPr>
              <a:t> = 1(0.75) + 2(0.25) = 1.25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" b="1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>
                <a:latin typeface="Times New Roman" pitchFamily="18" charset="0"/>
                <a:cs typeface="Arial" charset="0"/>
              </a:rPr>
              <a:t>Average </a:t>
            </a:r>
            <a:r>
              <a:rPr lang="en-US" sz="1800" b="1" dirty="0">
                <a:latin typeface="Times New Roman" pitchFamily="18" charset="0"/>
                <a:cs typeface="Arial" charset="0"/>
              </a:rPr>
              <a:t>CPI = </a:t>
            </a:r>
            <a:r>
              <a:rPr lang="en-US" sz="1800" dirty="0">
                <a:latin typeface="Times New Roman" pitchFamily="18" charset="0"/>
                <a:cs typeface="Arial" charset="0"/>
              </a:rPr>
              <a:t>(0.25)(1.4) + (0.1)(1) + (0.11)(1.25) + (0.02)(2) + (0.52)(1)     </a:t>
            </a:r>
          </a:p>
          <a:p>
            <a:pPr marL="742950" lvl="1" indent="-28575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latin typeface="Times New Roman" pitchFamily="18" charset="0"/>
                <a:cs typeface="Arial" charset="0"/>
              </a:rPr>
              <a:t>                       = 1.15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30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7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27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27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Temporal parallelism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Divide single-cycle processor into 5 stages: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Fetch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Decode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Execute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Writeback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 pipeline registers between stages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MIPS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9339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40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403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Pipelined processor critical path: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	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	= max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mem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2(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RFread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eq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AND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baseline="-250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ALU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memwrite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setup</a:t>
            </a:r>
            <a:endParaRPr lang="en-US" sz="2800" b="1" baseline="-25000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  2(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i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pcq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mux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t</a:t>
            </a:r>
            <a:r>
              <a:rPr lang="en-US" sz="2800" b="1" baseline="-25000" dirty="0" err="1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RFwrite</a:t>
            </a: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)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933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5141" name="Group 8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426193"/>
              </p:ext>
            </p:extLst>
          </p:nvPr>
        </p:nvGraphicFramePr>
        <p:xfrm>
          <a:off x="1371600" y="1066800"/>
          <a:ext cx="6934200" cy="4312920"/>
        </p:xfrm>
        <a:graphic>
          <a:graphicData uri="http://schemas.openxmlformats.org/drawingml/2006/table">
            <a:tbl>
              <a:tblPr/>
              <a:tblGrid>
                <a:gridCol w="3276600"/>
                <a:gridCol w="1676400"/>
                <a:gridCol w="198120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Delay 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clock-to-Q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17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  <a:endParaRPr kumimoji="0" lang="en-US" sz="17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17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Multiplexer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setup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Equality comparator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eq</a:t>
                      </a:r>
                      <a:endParaRPr kumimoji="0" lang="en-US" sz="17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 gate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Memory 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Register file 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17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17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506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5142" name="Rectangle 8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5486400"/>
            <a:ext cx="731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 smtClean="0">
                <a:latin typeface="Times New Roman" pitchFamily="18" charset="0"/>
                <a:cs typeface="Arial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2(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i="1" baseline="-25000" dirty="0" err="1">
                <a:latin typeface="Times New Roman" pitchFamily="18" charset="0"/>
                <a:cs typeface="Arial" charset="0"/>
              </a:rPr>
              <a:t>RFread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eq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AND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mux</a:t>
            </a:r>
            <a:r>
              <a:rPr lang="en-US" sz="2800" dirty="0">
                <a:latin typeface="Times New Roman" pitchFamily="18" charset="0"/>
                <a:cs typeface="Arial" charset="0"/>
              </a:rPr>
              <a:t> + </a:t>
            </a:r>
            <a:r>
              <a:rPr lang="en-US" sz="28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800" baseline="-25000" dirty="0" err="1">
                <a:latin typeface="Times New Roman" pitchFamily="18" charset="0"/>
                <a:cs typeface="Arial" charset="0"/>
              </a:rPr>
              <a:t>setup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  <a:endParaRPr lang="en-US" sz="28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= 2[150 + 25 + 40 + 15 + 25 + 20] </a:t>
            </a:r>
            <a:r>
              <a:rPr lang="en-US" sz="2800" dirty="0" err="1">
                <a:latin typeface="Times New Roman" pitchFamily="18" charset="0"/>
                <a:cs typeface="Arial" charset="0"/>
              </a:rPr>
              <a:t>ps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 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= 550 </a:t>
            </a:r>
            <a:r>
              <a:rPr lang="en-US" sz="2800" b="1" dirty="0" err="1">
                <a:latin typeface="Times New Roman" pitchFamily="18" charset="0"/>
                <a:cs typeface="Arial" charset="0"/>
              </a:rPr>
              <a:t>ps</a:t>
            </a:r>
            <a:endParaRPr lang="en-US" sz="2800" b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875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60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60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with </a:t>
            </a:r>
            <a:r>
              <a:rPr lang="en-US" sz="3200" dirty="0">
                <a:latin typeface="Times New Roman" pitchFamily="18" charset="0"/>
                <a:cs typeface="Arial" charset="0"/>
              </a:rPr>
              <a:t>100 billion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instructions</a:t>
            </a:r>
            <a:endParaRPr lang="en-US" sz="3200" i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Execution Time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(# instructions)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3200" dirty="0">
                <a:latin typeface="Times New Roman" pitchFamily="18" charset="0"/>
                <a:cs typeface="Arial" charset="0"/>
              </a:rPr>
              <a:t>CPI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</a:t>
            </a:r>
            <a:endParaRPr lang="en-US" sz="3200" i="1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dirty="0">
                <a:latin typeface="Times New Roman" pitchFamily="18" charset="0"/>
                <a:cs typeface="Arial" charset="0"/>
              </a:rPr>
              <a:t>= (100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3200" dirty="0">
                <a:latin typeface="Times New Roman" pitchFamily="18" charset="0"/>
                <a:cs typeface="Arial" charset="0"/>
              </a:rPr>
              <a:t>)(1.15)(550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× 10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-12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		           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= 63 seconds</a:t>
            </a:r>
            <a:endParaRPr lang="en-US" sz="32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Performance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44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6133" name="Group 53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8641717"/>
              </p:ext>
            </p:extLst>
          </p:nvPr>
        </p:nvGraphicFramePr>
        <p:xfrm>
          <a:off x="1066800" y="1305441"/>
          <a:ext cx="7848600" cy="3266559"/>
        </p:xfrm>
        <a:graphic>
          <a:graphicData uri="http://schemas.openxmlformats.org/drawingml/2006/table">
            <a:tbl>
              <a:tblPr/>
              <a:tblGrid>
                <a:gridCol w="1981200"/>
                <a:gridCol w="1925461"/>
                <a:gridCol w="3941939"/>
              </a:tblGrid>
              <a:tr h="1160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Processor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Execution 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(seconds)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Speedup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(single-cycle as baseline)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0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Single-cycle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Multicycle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Pipelined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60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60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Processor Performance Comparison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2882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4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4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function call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e.g. 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e.g. 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cause </a:t>
            </a:r>
            <a:r>
              <a:rPr lang="en-US" sz="2600" dirty="0">
                <a:latin typeface="Times New Roman" pitchFamily="18" charset="0"/>
                <a:cs typeface="Arial" charset="0"/>
              </a:rPr>
              <a:t>of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>
                <a:latin typeface="Courier New" pitchFamily="49" charset="0"/>
                <a:cs typeface="Arial" charset="0"/>
              </a:rPr>
              <a:t>Cause</a:t>
            </a:r>
            <a:r>
              <a:rPr lang="en-US" sz="2600" dirty="0">
                <a:latin typeface="Times New Roman" pitchFamily="18" charset="0"/>
                <a:cs typeface="Arial" charset="0"/>
              </a:rPr>
              <a:t> register)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 (</a:t>
            </a:r>
            <a:r>
              <a:rPr lang="en-US" sz="2600" dirty="0">
                <a:latin typeface="Courier New" pitchFamily="49" charset="0"/>
                <a:cs typeface="Arial" charset="0"/>
              </a:rPr>
              <a:t>EPC</a:t>
            </a:r>
            <a:r>
              <a:rPr lang="en-US" sz="2600" dirty="0">
                <a:latin typeface="Times New Roman" pitchFamily="18" charset="0"/>
                <a:cs typeface="Arial" charset="0"/>
              </a:rPr>
              <a:t> register)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85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9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9221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" y="1219200"/>
            <a:ext cx="8242663" cy="460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Exception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27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7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914400"/>
            <a:ext cx="7772400" cy="4953000"/>
          </a:xfrm>
        </p:spPr>
        <p:txBody>
          <a:bodyPr>
            <a:noAutofit/>
          </a:bodyPr>
          <a:lstStyle/>
          <a:p>
            <a:r>
              <a:rPr lang="en-US" sz="2800" dirty="0"/>
              <a:t>Not part of </a:t>
            </a:r>
            <a:r>
              <a:rPr lang="en-US" sz="2800" dirty="0" smtClean="0"/>
              <a:t>register file</a:t>
            </a:r>
            <a:endParaRPr lang="en-US" sz="2800" dirty="0"/>
          </a:p>
          <a:p>
            <a:pPr lvl="1"/>
            <a:r>
              <a:rPr lang="en-US" sz="2400" dirty="0">
                <a:latin typeface="Courier New" pitchFamily="49" charset="0"/>
              </a:rPr>
              <a:t>Cause</a:t>
            </a:r>
          </a:p>
          <a:p>
            <a:pPr lvl="2"/>
            <a:r>
              <a:rPr lang="en-US" dirty="0"/>
              <a:t>Records </a:t>
            </a:r>
            <a:r>
              <a:rPr lang="en-US" dirty="0" smtClean="0"/>
              <a:t>cause </a:t>
            </a:r>
            <a:r>
              <a:rPr lang="en-US" dirty="0"/>
              <a:t>of </a:t>
            </a:r>
            <a:r>
              <a:rPr lang="en-US" dirty="0" smtClean="0"/>
              <a:t>exception</a:t>
            </a:r>
            <a:endParaRPr lang="en-US" dirty="0"/>
          </a:p>
          <a:p>
            <a:pPr lvl="2"/>
            <a:r>
              <a:rPr lang="en-US" dirty="0"/>
              <a:t>Coprocessor 0 register 13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EPC</a:t>
            </a:r>
            <a:r>
              <a:rPr lang="en-US" sz="2400" dirty="0"/>
              <a:t> (Exception PC)</a:t>
            </a:r>
          </a:p>
          <a:p>
            <a:pPr lvl="2"/>
            <a:r>
              <a:rPr lang="en-US" dirty="0"/>
              <a:t>Records </a:t>
            </a:r>
            <a:r>
              <a:rPr lang="en-US" dirty="0" smtClean="0"/>
              <a:t>PC </a:t>
            </a:r>
            <a:r>
              <a:rPr lang="en-US" dirty="0"/>
              <a:t>where </a:t>
            </a:r>
            <a:r>
              <a:rPr lang="en-US" dirty="0" smtClean="0"/>
              <a:t>exception </a:t>
            </a:r>
            <a:r>
              <a:rPr lang="en-US" dirty="0"/>
              <a:t>occurred</a:t>
            </a:r>
          </a:p>
          <a:p>
            <a:pPr lvl="2"/>
            <a:r>
              <a:rPr lang="en-US" dirty="0"/>
              <a:t>Coprocessor 0 register 14</a:t>
            </a:r>
          </a:p>
          <a:p>
            <a:r>
              <a:rPr lang="en-US" sz="2800" dirty="0"/>
              <a:t>Move from Coprocessor 0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mfc0 $t0, Cause</a:t>
            </a:r>
          </a:p>
          <a:p>
            <a:pPr lvl="1"/>
            <a:r>
              <a:rPr lang="en-US" sz="2400" dirty="0"/>
              <a:t>Moves </a:t>
            </a:r>
            <a:r>
              <a:rPr lang="en-US" sz="2400" dirty="0" smtClean="0"/>
              <a:t>contents </a:t>
            </a:r>
            <a:r>
              <a:rPr lang="en-US" sz="2400" dirty="0"/>
              <a:t>of </a:t>
            </a:r>
            <a:r>
              <a:rPr lang="en-US" sz="2400" dirty="0">
                <a:latin typeface="Courier New" pitchFamily="49" charset="0"/>
              </a:rPr>
              <a:t>Cause</a:t>
            </a:r>
            <a:r>
              <a:rPr lang="en-US" sz="2400" dirty="0"/>
              <a:t> into </a:t>
            </a:r>
            <a:r>
              <a:rPr lang="en-US" sz="2400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1288200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845360"/>
              </p:ext>
            </p:extLst>
          </p:nvPr>
        </p:nvGraphicFramePr>
        <p:xfrm>
          <a:off x="1752600" y="5410200"/>
          <a:ext cx="44958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8" name="VISIO" r:id="rId8" imgW="2089800" imgH="558360" progId="Visio.Drawing.6">
                  <p:embed/>
                </p:oleObj>
              </mc:Choice>
              <mc:Fallback>
                <p:oleObj name="VISIO" r:id="rId8" imgW="2089800" imgH="558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44958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19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8196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8598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6149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259743"/>
              </p:ext>
            </p:extLst>
          </p:nvPr>
        </p:nvGraphicFramePr>
        <p:xfrm>
          <a:off x="1333500" y="1143000"/>
          <a:ext cx="7124700" cy="3955872"/>
        </p:xfrm>
        <a:graphic>
          <a:graphicData uri="http://schemas.openxmlformats.org/drawingml/2006/table">
            <a:tbl>
              <a:tblPr/>
              <a:tblGrid>
                <a:gridCol w="4442460"/>
                <a:gridCol w="2682240"/>
              </a:tblGrid>
              <a:tr h="659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614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61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6172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76400" y="5257800"/>
            <a:ext cx="6324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accent2"/>
                </a:solidFill>
              </a:rPr>
              <a:t>Extend </a:t>
            </a:r>
            <a:r>
              <a:rPr lang="en-US" sz="2400" b="1" dirty="0" err="1" smtClean="0">
                <a:solidFill>
                  <a:schemeClr val="accent2"/>
                </a:solidFill>
              </a:rPr>
              <a:t>multicycle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MIPS processor to handle </a:t>
            </a:r>
            <a:r>
              <a:rPr lang="en-US" sz="2400" b="1" dirty="0" smtClean="0">
                <a:solidFill>
                  <a:schemeClr val="accent2"/>
                </a:solidFill>
              </a:rPr>
              <a:t>last </a:t>
            </a:r>
            <a:r>
              <a:rPr lang="en-US" sz="2400" b="1" dirty="0">
                <a:solidFill>
                  <a:schemeClr val="accent2"/>
                </a:solidFill>
              </a:rPr>
              <a:t>two types of </a:t>
            </a:r>
            <a:r>
              <a:rPr lang="en-US" sz="2400" b="1" dirty="0" smtClean="0">
                <a:solidFill>
                  <a:schemeClr val="accent2"/>
                </a:solidFill>
              </a:rPr>
              <a:t>exceptions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1243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898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801188"/>
              </p:ext>
            </p:extLst>
          </p:nvPr>
        </p:nvGraphicFramePr>
        <p:xfrm>
          <a:off x="762000" y="1371600"/>
          <a:ext cx="838200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2" name="VISIO" r:id="rId7" imgW="6029280" imgH="3015720" progId="Visio.Drawing.6">
                  <p:embed/>
                </p:oleObj>
              </mc:Choice>
              <mc:Fallback>
                <p:oleObj name="VISIO" r:id="rId7" imgW="6029280" imgH="301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8382000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7898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Exception Hardware: </a:t>
            </a:r>
            <a:r>
              <a:rPr lang="en-US" sz="4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EPC</a:t>
            </a:r>
            <a:r>
              <a:rPr lang="en-US" sz="4100" dirty="0" smtClean="0">
                <a:solidFill>
                  <a:schemeClr val="bg1"/>
                </a:solidFill>
                <a:latin typeface="+mj-lt"/>
              </a:rPr>
              <a:t> &amp; </a:t>
            </a:r>
            <a:r>
              <a:rPr lang="en-US" sz="41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Cause</a:t>
            </a:r>
            <a:endParaRPr lang="en-US" sz="4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7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102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051473"/>
              </p:ext>
            </p:extLst>
          </p:nvPr>
        </p:nvGraphicFramePr>
        <p:xfrm>
          <a:off x="1487487" y="1008898"/>
          <a:ext cx="5980113" cy="550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70" name="VISIO" r:id="rId7" imgW="4950360" imgH="4552560" progId="Visio.Drawing.6">
                  <p:embed/>
                </p:oleObj>
              </mc:Choice>
              <mc:Fallback>
                <p:oleObj name="VISIO" r:id="rId7" imgW="4950360" imgH="4552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7" y="1008898"/>
                        <a:ext cx="5980113" cy="550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2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102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Control FSM with 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9756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584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03370943"/>
              </p:ext>
            </p:extLst>
          </p:nvPr>
        </p:nvGraphicFramePr>
        <p:xfrm>
          <a:off x="819680" y="1219200"/>
          <a:ext cx="832432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1" name="VISIO" r:id="rId7" imgW="4961520" imgH="2768400" progId="Visio.Drawing.6">
                  <p:embed/>
                </p:oleObj>
              </mc:Choice>
              <mc:Fallback>
                <p:oleObj name="VISIO" r:id="rId7" imgW="4961520" imgH="2768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80" y="1219200"/>
                        <a:ext cx="8324320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158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vs. Pipelined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44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2055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610032"/>
              </p:ext>
            </p:extLst>
          </p:nvPr>
        </p:nvGraphicFramePr>
        <p:xfrm>
          <a:off x="838200" y="1408113"/>
          <a:ext cx="8458200" cy="423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6" name="VISIO" r:id="rId7" imgW="6029280" imgH="3015720" progId="Visio.Drawing.6">
                  <p:embed/>
                </p:oleObj>
              </mc:Choice>
              <mc:Fallback>
                <p:oleObj name="VISIO" r:id="rId7" imgW="6029280" imgH="301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08113"/>
                        <a:ext cx="8458200" cy="423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05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8205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Hardware: </a:t>
            </a:r>
            <a:r>
              <a:rPr lang="en-US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mfc0</a:t>
            </a:r>
            <a:endParaRPr lang="en-US" sz="4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1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27463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Deep Pipelining</a:t>
            </a:r>
          </a:p>
          <a:p>
            <a:r>
              <a:rPr lang="en-US" dirty="0"/>
              <a:t>Branch Prediction</a:t>
            </a:r>
          </a:p>
          <a:p>
            <a:r>
              <a:rPr lang="en-US" dirty="0"/>
              <a:t>Superscalar Processors</a:t>
            </a:r>
          </a:p>
          <a:p>
            <a:r>
              <a:rPr lang="en-US" dirty="0"/>
              <a:t>Out of Order Processors</a:t>
            </a:r>
          </a:p>
          <a:p>
            <a:r>
              <a:rPr lang="en-US" dirty="0"/>
              <a:t>Register Renaming</a:t>
            </a:r>
          </a:p>
          <a:p>
            <a:r>
              <a:rPr lang="en-US" dirty="0"/>
              <a:t>SIMD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Multiprocessors</a:t>
            </a:r>
          </a:p>
        </p:txBody>
      </p:sp>
      <p:sp>
        <p:nvSpPr>
          <p:cNvPr id="13281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281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281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Advanced Microarchitecture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051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54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89037"/>
            <a:ext cx="8229600" cy="4525963"/>
          </a:xfrm>
        </p:spPr>
        <p:txBody>
          <a:bodyPr/>
          <a:lstStyle/>
          <a:p>
            <a:r>
              <a:rPr lang="en-US" dirty="0"/>
              <a:t>10-20 stages typical</a:t>
            </a:r>
          </a:p>
          <a:p>
            <a:r>
              <a:rPr lang="en-US" dirty="0"/>
              <a:t>Number of stages limited by:</a:t>
            </a:r>
          </a:p>
          <a:p>
            <a:pPr lvl="1"/>
            <a:r>
              <a:rPr lang="en-US" dirty="0"/>
              <a:t>Pipeline hazards</a:t>
            </a:r>
          </a:p>
          <a:p>
            <a:pPr lvl="1"/>
            <a:r>
              <a:rPr lang="en-US" dirty="0"/>
              <a:t>Sequencing overhead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Cost</a:t>
            </a:r>
          </a:p>
          <a:p>
            <a:endParaRPr lang="en-US" dirty="0"/>
          </a:p>
        </p:txBody>
      </p:sp>
      <p:sp>
        <p:nvSpPr>
          <p:cNvPr id="133325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25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Deep Pipelining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45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Ideal pipelined processor: CPI = 1</a:t>
            </a:r>
          </a:p>
          <a:p>
            <a:r>
              <a:rPr lang="en-US" dirty="0"/>
              <a:t>Branch </a:t>
            </a:r>
            <a:r>
              <a:rPr lang="en-US" dirty="0" err="1"/>
              <a:t>misprediction</a:t>
            </a:r>
            <a:r>
              <a:rPr lang="en-US" dirty="0"/>
              <a:t> increases CPI</a:t>
            </a:r>
          </a:p>
          <a:p>
            <a:r>
              <a:rPr lang="en-US" b="1" dirty="0"/>
              <a:t>Static branch prediction:</a:t>
            </a:r>
          </a:p>
          <a:p>
            <a:pPr lvl="1"/>
            <a:r>
              <a:rPr lang="en-US" dirty="0"/>
              <a:t>Check direction of branch (forward or backward)</a:t>
            </a:r>
          </a:p>
          <a:p>
            <a:pPr lvl="1"/>
            <a:r>
              <a:rPr lang="en-US" dirty="0"/>
              <a:t>If backward, predict taken</a:t>
            </a:r>
          </a:p>
          <a:p>
            <a:pPr lvl="1"/>
            <a:r>
              <a:rPr lang="en-US" dirty="0" smtClean="0"/>
              <a:t>Else, </a:t>
            </a:r>
            <a:r>
              <a:rPr lang="en-US" dirty="0"/>
              <a:t>predict not taken</a:t>
            </a:r>
          </a:p>
          <a:p>
            <a:r>
              <a:rPr lang="en-US" b="1" dirty="0"/>
              <a:t>Dynamic branch prediction:</a:t>
            </a:r>
          </a:p>
          <a:p>
            <a:pPr lvl="1"/>
            <a:r>
              <a:rPr lang="en-US" dirty="0"/>
              <a:t>Keep history of last (several hundred) branches </a:t>
            </a:r>
            <a:r>
              <a:rPr lang="en-US" dirty="0" smtClean="0"/>
              <a:t>in </a:t>
            </a:r>
            <a:r>
              <a:rPr lang="en-US" i="1" dirty="0"/>
              <a:t>branch target </a:t>
            </a:r>
            <a:r>
              <a:rPr lang="en-US" i="1" dirty="0" smtClean="0"/>
              <a:t>buffer</a:t>
            </a:r>
            <a:r>
              <a:rPr lang="en-US" dirty="0" smtClean="0"/>
              <a:t>, record:</a:t>
            </a:r>
            <a:endParaRPr lang="en-US" dirty="0"/>
          </a:p>
          <a:p>
            <a:pPr lvl="2"/>
            <a:r>
              <a:rPr lang="en-US" dirty="0"/>
              <a:t>Branch destination</a:t>
            </a:r>
          </a:p>
          <a:p>
            <a:pPr lvl="2"/>
            <a:r>
              <a:rPr lang="en-US" dirty="0"/>
              <a:t>Whether branch was taken</a:t>
            </a:r>
          </a:p>
          <a:p>
            <a:endParaRPr lang="en-US" dirty="0"/>
          </a:p>
        </p:txBody>
      </p:sp>
      <p:sp>
        <p:nvSpPr>
          <p:cNvPr id="133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427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091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1817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$s1, $0, $0      # sum = 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$s0, $0, $0      #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  = 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$t0, $0, 10      # $t0 = 10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for: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$t0, done   # if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== 10, branch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$s1, $s1, $s0    # sum = sum +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$s0, 1      # increment </a:t>
            </a:r>
            <a:r>
              <a:rPr lang="en-US" sz="2000" dirty="0" err="1">
                <a:latin typeface="Courier New" pitchFamily="49" charset="0"/>
              </a:rPr>
              <a:t>i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j    for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363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2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Branch Prediction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8470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0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Remembers whether branch was taken the last time and does the same thing</a:t>
            </a:r>
          </a:p>
          <a:p>
            <a:r>
              <a:rPr lang="en-US" dirty="0" err="1"/>
              <a:t>Mispredicts</a:t>
            </a:r>
            <a:r>
              <a:rPr lang="en-US" dirty="0"/>
              <a:t> first and last branch of loop</a:t>
            </a:r>
          </a:p>
        </p:txBody>
      </p:sp>
      <p:sp>
        <p:nvSpPr>
          <p:cNvPr id="133529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53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1-Bit Branch Predictor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3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9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828800" y="4038600"/>
            <a:ext cx="6324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Only </a:t>
            </a:r>
            <a:r>
              <a:rPr lang="en-US" b="1" dirty="0" err="1"/>
              <a:t>mispredicts</a:t>
            </a:r>
            <a:r>
              <a:rPr lang="en-US" b="1" dirty="0"/>
              <a:t> last branch of loop</a:t>
            </a:r>
          </a:p>
        </p:txBody>
      </p:sp>
      <p:graphicFrame>
        <p:nvGraphicFramePr>
          <p:cNvPr id="133735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13816692"/>
              </p:ext>
            </p:extLst>
          </p:nvPr>
        </p:nvGraphicFramePr>
        <p:xfrm>
          <a:off x="914400" y="1524000"/>
          <a:ext cx="84582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94" name="VISIO" r:id="rId8" imgW="4943520" imgH="918000" progId="Visio.Drawing.6">
                  <p:embed/>
                </p:oleObj>
              </mc:Choice>
              <mc:Fallback>
                <p:oleObj name="VISIO" r:id="rId8" imgW="4943520" imgH="91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84582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34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73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2-Bit Branch Predictor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7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Multiple copies of </a:t>
            </a:r>
            <a:r>
              <a:rPr lang="en-US" dirty="0" err="1"/>
              <a:t>datapath</a:t>
            </a:r>
            <a:r>
              <a:rPr lang="en-US" dirty="0"/>
              <a:t> execute multiple instructions at once</a:t>
            </a:r>
          </a:p>
          <a:p>
            <a:r>
              <a:rPr lang="en-US" dirty="0"/>
              <a:t>Dependencies make it tricky to issue multiple instructions at once</a:t>
            </a:r>
          </a:p>
        </p:txBody>
      </p:sp>
      <p:graphicFrame>
        <p:nvGraphicFramePr>
          <p:cNvPr id="1329159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40509243"/>
              </p:ext>
            </p:extLst>
          </p:nvPr>
        </p:nvGraphicFramePr>
        <p:xfrm>
          <a:off x="1066800" y="3352800"/>
          <a:ext cx="76962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8" name="VISIO" r:id="rId7" imgW="4701600" imgH="1572480" progId="Visio.Drawing.6">
                  <p:embed/>
                </p:oleObj>
              </mc:Choice>
              <mc:Fallback>
                <p:oleObj name="VISIO" r:id="rId7" imgW="4701600" imgH="157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76962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915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767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4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		</a:t>
            </a:r>
            <a:endParaRPr lang="en-US" sz="2000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		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		 </a:t>
            </a:r>
            <a:r>
              <a:rPr lang="en-US" sz="2000" b="1" dirty="0">
                <a:solidFill>
                  <a:schemeClr val="accent1"/>
                </a:solidFill>
              </a:rPr>
              <a:t>Actual IPC: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1448" name="Object 8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68984739"/>
              </p:ext>
            </p:extLst>
          </p:nvPr>
        </p:nvGraphicFramePr>
        <p:xfrm>
          <a:off x="1905000" y="3101975"/>
          <a:ext cx="7391400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2" name="VISIO" r:id="rId8" imgW="4943520" imgH="2206440" progId="Visio.Drawing.6">
                  <p:embed/>
                </p:oleObj>
              </mc:Choice>
              <mc:Fallback>
                <p:oleObj name="VISIO" r:id="rId8" imgW="4943520" imgH="2206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01975"/>
                        <a:ext cx="7391400" cy="329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42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1446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91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8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		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		</a:t>
            </a:r>
            <a:endParaRPr lang="en-US" sz="2000" b="1" dirty="0"/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</a:t>
            </a:r>
            <a:r>
              <a:rPr lang="en-US" sz="2000" dirty="0"/>
              <a:t>	</a:t>
            </a:r>
            <a:r>
              <a:rPr lang="en-US" sz="2000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		 </a:t>
            </a:r>
            <a:r>
              <a:rPr lang="en-US" sz="2000" b="1" dirty="0">
                <a:solidFill>
                  <a:schemeClr val="accent1"/>
                </a:solidFill>
              </a:rPr>
              <a:t>Actual IPC:	6/5 = 1.17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 algn="just"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2471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9857061"/>
              </p:ext>
            </p:extLst>
          </p:nvPr>
        </p:nvGraphicFramePr>
        <p:xfrm>
          <a:off x="2209800" y="3124200"/>
          <a:ext cx="61722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6" name="VISIO" r:id="rId8" imgW="5397120" imgH="2777760" progId="Visio.Drawing.6">
                  <p:embed/>
                </p:oleObj>
              </mc:Choice>
              <mc:Fallback>
                <p:oleObj name="VISIO" r:id="rId8" imgW="5397120" imgH="277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6172200" cy="317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66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24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Superscalar with Dependencies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874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5365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066754"/>
              </p:ext>
            </p:extLst>
          </p:nvPr>
        </p:nvGraphicFramePr>
        <p:xfrm>
          <a:off x="914400" y="1295400"/>
          <a:ext cx="8077200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5" name="VISIO" r:id="rId7" imgW="5682960" imgH="2439720" progId="Visio.Drawing.6">
                  <p:embed/>
                </p:oleObj>
              </mc:Choice>
              <mc:Fallback>
                <p:oleObj name="VISIO" r:id="rId7" imgW="5682960" imgH="2439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8077200" cy="346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536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Processor Abstraction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06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80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066800"/>
            <a:ext cx="7924800" cy="4953000"/>
          </a:xfrm>
        </p:spPr>
        <p:txBody>
          <a:bodyPr>
            <a:noAutofit/>
          </a:bodyPr>
          <a:lstStyle/>
          <a:p>
            <a:r>
              <a:rPr lang="en-US" sz="2800" dirty="0"/>
              <a:t>Looks ahead across multiple </a:t>
            </a:r>
            <a:r>
              <a:rPr lang="en-US" sz="2800" dirty="0" smtClean="0"/>
              <a:t>instructions</a:t>
            </a:r>
          </a:p>
          <a:p>
            <a:r>
              <a:rPr lang="en-US" sz="2800" dirty="0" smtClean="0"/>
              <a:t>Issues </a:t>
            </a:r>
            <a:r>
              <a:rPr lang="en-US" sz="2800" dirty="0"/>
              <a:t>as many </a:t>
            </a:r>
            <a:r>
              <a:rPr lang="en-US" sz="2800" dirty="0" smtClean="0"/>
              <a:t>instructions as </a:t>
            </a:r>
            <a:r>
              <a:rPr lang="en-US" sz="2800" dirty="0"/>
              <a:t>possible at once</a:t>
            </a:r>
          </a:p>
          <a:p>
            <a:r>
              <a:rPr lang="en-US" sz="2800" dirty="0"/>
              <a:t>Issues instructions out of order </a:t>
            </a:r>
            <a:r>
              <a:rPr lang="en-US" sz="2800" dirty="0" smtClean="0"/>
              <a:t>(as </a:t>
            </a:r>
            <a:r>
              <a:rPr lang="en-US" sz="2800" dirty="0"/>
              <a:t>long as no </a:t>
            </a:r>
            <a:r>
              <a:rPr lang="en-US" sz="2800" dirty="0" smtClean="0"/>
              <a:t>dependencies)</a:t>
            </a:r>
            <a:endParaRPr lang="en-US" sz="2800" dirty="0"/>
          </a:p>
          <a:p>
            <a:r>
              <a:rPr lang="en-US" sz="2800" b="1" dirty="0"/>
              <a:t>Dependencies: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RAW</a:t>
            </a:r>
            <a:r>
              <a:rPr lang="en-US" sz="2400" dirty="0"/>
              <a:t> (read after write): one instruction writes, </a:t>
            </a:r>
            <a:r>
              <a:rPr lang="en-US" sz="2400" dirty="0" smtClean="0"/>
              <a:t>later </a:t>
            </a:r>
            <a:r>
              <a:rPr lang="en-US" sz="2400" dirty="0"/>
              <a:t>instruction reads a register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WAR</a:t>
            </a:r>
            <a:r>
              <a:rPr lang="en-US" sz="2400" dirty="0"/>
              <a:t> (write after read): one instruction reads, </a:t>
            </a:r>
            <a:r>
              <a:rPr lang="en-US" sz="2400" dirty="0" smtClean="0"/>
              <a:t>later </a:t>
            </a:r>
            <a:r>
              <a:rPr lang="en-US" sz="2400" dirty="0"/>
              <a:t>instruction writes a </a:t>
            </a:r>
            <a:r>
              <a:rPr lang="en-US" sz="2400" dirty="0" smtClean="0"/>
              <a:t>register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WAW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(write after write): one instruction writes, </a:t>
            </a:r>
            <a:r>
              <a:rPr lang="en-US" sz="2400" dirty="0" smtClean="0"/>
              <a:t>later </a:t>
            </a:r>
            <a:r>
              <a:rPr lang="en-US" sz="2400" dirty="0"/>
              <a:t>instruction writes a </a:t>
            </a:r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01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7088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6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b="1" dirty="0"/>
              <a:t>Instruction level </a:t>
            </a:r>
            <a:r>
              <a:rPr lang="en-US" b="1" dirty="0" smtClean="0"/>
              <a:t>parallelism (ILP): </a:t>
            </a:r>
            <a:r>
              <a:rPr lang="en-US" dirty="0" smtClean="0"/>
              <a:t>number </a:t>
            </a:r>
            <a:r>
              <a:rPr lang="en-US" dirty="0"/>
              <a:t>of  instruction that can be issued simultaneously </a:t>
            </a:r>
            <a:r>
              <a:rPr lang="en-US" dirty="0" smtClean="0"/>
              <a:t>(average </a:t>
            </a:r>
            <a:r>
              <a:rPr lang="en-US" dirty="0"/>
              <a:t>&lt; 3)</a:t>
            </a:r>
          </a:p>
          <a:p>
            <a:r>
              <a:rPr lang="en-US" b="1" dirty="0"/>
              <a:t>Scoreboard:</a:t>
            </a:r>
            <a:r>
              <a:rPr lang="en-US" dirty="0"/>
              <a:t> table that keeps track of:</a:t>
            </a:r>
          </a:p>
          <a:p>
            <a:pPr lvl="1"/>
            <a:r>
              <a:rPr lang="en-US" sz="3200" dirty="0"/>
              <a:t>Instructions waiting to issue</a:t>
            </a:r>
          </a:p>
          <a:p>
            <a:pPr lvl="1"/>
            <a:r>
              <a:rPr lang="en-US" sz="3200" dirty="0"/>
              <a:t>Available functional units</a:t>
            </a:r>
          </a:p>
          <a:p>
            <a:pPr lvl="1"/>
            <a:r>
              <a:rPr lang="en-US" sz="3200" dirty="0"/>
              <a:t>Dependencies</a:t>
            </a:r>
          </a:p>
        </p:txBody>
      </p:sp>
      <p:sp>
        <p:nvSpPr>
          <p:cNvPr id="134451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45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451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188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20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$t0, 40($s0)		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add $t1, $t0, $s1		</a:t>
            </a:r>
            <a:endParaRPr lang="en-US" sz="1800" b="1" dirty="0"/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sub $t0, $s2, $s3</a:t>
            </a:r>
            <a:r>
              <a:rPr lang="en-US" sz="1800" dirty="0"/>
              <a:t>	</a:t>
            </a:r>
            <a:r>
              <a:rPr lang="en-US" sz="1800" dirty="0">
                <a:latin typeface="Courier New" pitchFamily="49" charset="0"/>
              </a:rPr>
              <a:t>	 </a:t>
            </a:r>
            <a:r>
              <a:rPr lang="en-US" sz="1800" b="1" dirty="0">
                <a:solidFill>
                  <a:schemeClr val="accent1"/>
                </a:solidFill>
              </a:rPr>
              <a:t>Ideal IPC: 	2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and $t2, $s4, $t0		 </a:t>
            </a:r>
            <a:r>
              <a:rPr lang="en-US" sz="1800" b="1" dirty="0">
                <a:solidFill>
                  <a:schemeClr val="accent1"/>
                </a:solidFill>
              </a:rPr>
              <a:t>Actual IPC:	6/4 = 1.5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 algn="just">
              <a:buFontTx/>
              <a:buNone/>
            </a:pPr>
            <a:r>
              <a:rPr lang="en-US" sz="1800" dirty="0">
                <a:latin typeface="Courier New" pitchFamily="49" charset="0"/>
              </a:rPr>
              <a:t>or  $t3, $s5, $s6</a:t>
            </a:r>
          </a:p>
          <a:p>
            <a:pPr algn="just">
              <a:buFontTx/>
              <a:buNone/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$s7, 80($t3)</a:t>
            </a:r>
          </a:p>
        </p:txBody>
      </p:sp>
      <p:graphicFrame>
        <p:nvGraphicFramePr>
          <p:cNvPr id="1340423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59477270"/>
              </p:ext>
            </p:extLst>
          </p:nvPr>
        </p:nvGraphicFramePr>
        <p:xfrm>
          <a:off x="1905000" y="2819400"/>
          <a:ext cx="64770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0" name="VISIO" r:id="rId9" imgW="5182920" imgH="2777760" progId="Visio.Drawing.6">
                  <p:embed/>
                </p:oleObj>
              </mc:Choice>
              <mc:Fallback>
                <p:oleObj name="VISIO" r:id="rId9" imgW="5182920" imgH="2777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6477000" cy="34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1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404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042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Out of Order Processor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951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400" name="Object 8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2096057"/>
              </p:ext>
            </p:extLst>
          </p:nvPr>
        </p:nvGraphicFramePr>
        <p:xfrm>
          <a:off x="1447800" y="3048000"/>
          <a:ext cx="70866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4" name="VISIO" r:id="rId6" imgW="4686480" imgH="2206440" progId="Visio.Drawing.6">
                  <p:embed/>
                </p:oleObj>
              </mc:Choice>
              <mc:Fallback>
                <p:oleObj name="VISIO" r:id="rId6" imgW="4686480" imgH="2206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7086600" cy="333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403" name="Rectangle 11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914400" y="1219200"/>
            <a:ext cx="67056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40($s0)</a:t>
            </a:r>
            <a:r>
              <a:rPr lang="en-US" sz="2000" dirty="0"/>
              <a:t>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add $t1, $t0, $s1</a:t>
            </a:r>
            <a:r>
              <a:rPr lang="en-US" sz="2000" dirty="0"/>
              <a:t>		</a:t>
            </a:r>
            <a:endParaRPr lang="en-US" sz="2000" b="1" dirty="0"/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sub $t0, $s2, $s3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Ideal IPC: 	2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and $t2, $s4, $t0</a:t>
            </a:r>
            <a:r>
              <a:rPr lang="en-US" sz="2000" dirty="0"/>
              <a:t>		 </a:t>
            </a:r>
            <a:r>
              <a:rPr lang="en-US" sz="2000" b="1" dirty="0">
                <a:solidFill>
                  <a:schemeClr val="accent1"/>
                </a:solidFill>
              </a:rPr>
              <a:t>Actual IPC:	6/3 = 2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or  $t3, $s5, $s6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$s7, 80($t3)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Register Renaming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7121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8001000" cy="4953000"/>
          </a:xfrm>
        </p:spPr>
        <p:txBody>
          <a:bodyPr>
            <a:noAutofit/>
          </a:bodyPr>
          <a:lstStyle/>
          <a:p>
            <a:r>
              <a:rPr lang="en-US" dirty="0"/>
              <a:t>Single Instruction Multiple Data (SIMD)</a:t>
            </a:r>
          </a:p>
          <a:p>
            <a:pPr lvl="1"/>
            <a:r>
              <a:rPr lang="en-US" sz="2400" dirty="0"/>
              <a:t>Single instruction acts on multiple pieces of data at once</a:t>
            </a:r>
          </a:p>
          <a:p>
            <a:pPr lvl="1"/>
            <a:r>
              <a:rPr lang="en-US" sz="2400" dirty="0"/>
              <a:t>Common application: graphics</a:t>
            </a:r>
          </a:p>
          <a:p>
            <a:pPr lvl="1"/>
            <a:r>
              <a:rPr lang="en-US" sz="2400" dirty="0"/>
              <a:t>Perform short arithmetic operations (also called </a:t>
            </a:r>
            <a:r>
              <a:rPr lang="en-US" sz="2400" i="1" dirty="0"/>
              <a:t>packed arithmetic</a:t>
            </a:r>
            <a:r>
              <a:rPr lang="en-US" sz="2400" dirty="0"/>
              <a:t>)</a:t>
            </a:r>
          </a:p>
          <a:p>
            <a:r>
              <a:rPr lang="en-US" dirty="0"/>
              <a:t>For example, add four 8-bit </a:t>
            </a:r>
            <a:r>
              <a:rPr lang="en-US" dirty="0" smtClean="0"/>
              <a:t>elements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34349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7161956"/>
              </p:ext>
            </p:extLst>
          </p:nvPr>
        </p:nvGraphicFramePr>
        <p:xfrm>
          <a:off x="2362200" y="4191000"/>
          <a:ext cx="44958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8" name="VISIO" r:id="rId6" imgW="2657520" imgH="1266480" progId="Visio.Drawing.6">
                  <p:embed/>
                </p:oleObj>
              </mc:Choice>
              <mc:Fallback>
                <p:oleObj name="VISIO" r:id="rId6" imgW="2657520" imgH="126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44958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41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6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/>
          <a:lstStyle/>
          <a:p>
            <a:r>
              <a:rPr lang="en-US" b="1" dirty="0"/>
              <a:t>Multithreading</a:t>
            </a:r>
          </a:p>
          <a:p>
            <a:pPr lvl="1"/>
            <a:r>
              <a:rPr lang="en-US" dirty="0" err="1"/>
              <a:t>Wordprocessor</a:t>
            </a:r>
            <a:r>
              <a:rPr lang="en-US" dirty="0"/>
              <a:t>: thread for typing, spell checking, </a:t>
            </a:r>
            <a:r>
              <a:rPr lang="en-US" dirty="0" smtClean="0"/>
              <a:t>printing</a:t>
            </a:r>
            <a:endParaRPr lang="en-US" dirty="0"/>
          </a:p>
          <a:p>
            <a:r>
              <a:rPr lang="en-US" b="1" dirty="0"/>
              <a:t>Multiprocessors</a:t>
            </a:r>
          </a:p>
          <a:p>
            <a:pPr lvl="1"/>
            <a:r>
              <a:rPr lang="en-US" dirty="0"/>
              <a:t>Multiple processors (cores) on a single chip</a:t>
            </a:r>
          </a:p>
          <a:p>
            <a:endParaRPr lang="en-US" dirty="0"/>
          </a:p>
        </p:txBody>
      </p:sp>
      <p:sp>
        <p:nvSpPr>
          <p:cNvPr id="133120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12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2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Advanced Architecture Techniques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874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2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43000"/>
            <a:ext cx="8077200" cy="495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Process: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program running on a computer</a:t>
            </a:r>
          </a:p>
          <a:p>
            <a:pPr lvl="1"/>
            <a:r>
              <a:rPr lang="en-US" dirty="0"/>
              <a:t>Multiple processes can run at once: e.g., surfing Web, playing music, writing a paper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Thread:</a:t>
            </a:r>
            <a:r>
              <a:rPr lang="en-US" dirty="0"/>
              <a:t> part of a program</a:t>
            </a:r>
          </a:p>
          <a:p>
            <a:pPr lvl="1"/>
            <a:r>
              <a:rPr lang="en-US" dirty="0"/>
              <a:t>Each process has multiple threads: e.g., a word processor may have threads for typing, spell checking, </a:t>
            </a:r>
            <a:r>
              <a:rPr lang="en-US" dirty="0" smtClean="0"/>
              <a:t>printing</a:t>
            </a:r>
            <a:endParaRPr lang="en-US" dirty="0"/>
          </a:p>
        </p:txBody>
      </p:sp>
      <p:sp>
        <p:nvSpPr>
          <p:cNvPr id="13455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hreading: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4296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42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143000"/>
            <a:ext cx="8077200" cy="4953000"/>
          </a:xfrm>
        </p:spPr>
        <p:txBody>
          <a:bodyPr>
            <a:no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thread runs at </a:t>
            </a:r>
            <a:r>
              <a:rPr lang="en-US" dirty="0" smtClean="0"/>
              <a:t>once</a:t>
            </a:r>
          </a:p>
          <a:p>
            <a:r>
              <a:rPr lang="en-US" dirty="0"/>
              <a:t>When one thread stalls (for example, waiting for memory):</a:t>
            </a:r>
          </a:p>
          <a:p>
            <a:pPr lvl="1"/>
            <a:r>
              <a:rPr lang="en-US" sz="2600" dirty="0" smtClean="0"/>
              <a:t>Architectural </a:t>
            </a:r>
            <a:r>
              <a:rPr lang="en-US" sz="2600" dirty="0"/>
              <a:t>state of that thread </a:t>
            </a:r>
            <a:r>
              <a:rPr lang="en-US" sz="2600" dirty="0" smtClean="0"/>
              <a:t>stored</a:t>
            </a:r>
            <a:endParaRPr lang="en-US" sz="2600" dirty="0"/>
          </a:p>
          <a:p>
            <a:pPr lvl="1"/>
            <a:r>
              <a:rPr lang="en-US" sz="2600" dirty="0"/>
              <a:t>Architectural state of waiting thread </a:t>
            </a:r>
            <a:r>
              <a:rPr lang="en-US" sz="2600" dirty="0" smtClean="0"/>
              <a:t>loaded </a:t>
            </a:r>
            <a:r>
              <a:rPr lang="en-US" sz="2600" dirty="0"/>
              <a:t>into processor </a:t>
            </a:r>
            <a:r>
              <a:rPr lang="en-US" sz="2600" dirty="0" smtClean="0"/>
              <a:t>and </a:t>
            </a:r>
            <a:r>
              <a:rPr lang="en-US" sz="2600" dirty="0"/>
              <a:t>it runs</a:t>
            </a:r>
          </a:p>
          <a:p>
            <a:pPr lvl="1"/>
            <a:r>
              <a:rPr lang="en-US" sz="2600" dirty="0"/>
              <a:t>Called </a:t>
            </a:r>
            <a:r>
              <a:rPr lang="en-US" sz="2600" b="1" dirty="0">
                <a:solidFill>
                  <a:schemeClr val="accent1"/>
                </a:solidFill>
              </a:rPr>
              <a:t>context switching</a:t>
            </a:r>
          </a:p>
          <a:p>
            <a:r>
              <a:rPr lang="en-US" dirty="0" smtClean="0"/>
              <a:t>Appears </a:t>
            </a:r>
            <a:r>
              <a:rPr lang="en-US" dirty="0"/>
              <a:t>to user like all threads running simultaneously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455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 smtClean="0">
                <a:solidFill>
                  <a:schemeClr val="bg1"/>
                </a:solidFill>
                <a:latin typeface="+mj-lt"/>
              </a:rPr>
              <a:t>Threads in Conventional Processor</a:t>
            </a:r>
            <a:endParaRPr lang="en-US" sz="4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042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Multiple copies of architectural state</a:t>
            </a:r>
          </a:p>
          <a:p>
            <a:r>
              <a:rPr lang="en-US" dirty="0"/>
              <a:t>Multiple threads </a:t>
            </a:r>
            <a:r>
              <a:rPr lang="en-US" b="1" dirty="0">
                <a:solidFill>
                  <a:schemeClr val="accent1"/>
                </a:solidFill>
              </a:rPr>
              <a:t>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at once:</a:t>
            </a:r>
          </a:p>
          <a:p>
            <a:pPr lvl="1"/>
            <a:r>
              <a:rPr lang="en-US" sz="2600" dirty="0"/>
              <a:t>When one thread stalls, another runs </a:t>
            </a:r>
            <a:r>
              <a:rPr lang="en-US" sz="2600" dirty="0" smtClean="0"/>
              <a:t>immediately</a:t>
            </a:r>
            <a:endParaRPr lang="en-US" sz="2600" dirty="0"/>
          </a:p>
          <a:p>
            <a:pPr lvl="1"/>
            <a:r>
              <a:rPr lang="en-US" sz="2600" dirty="0"/>
              <a:t>If one thread can’t keep all execution units busy, another thread can use them</a:t>
            </a:r>
          </a:p>
          <a:p>
            <a:r>
              <a:rPr lang="en-US" dirty="0"/>
              <a:t>Does not increase instruction-level parallelism (ILP) of single thread, but </a:t>
            </a:r>
            <a:r>
              <a:rPr lang="en-US" dirty="0" smtClean="0"/>
              <a:t>increases </a:t>
            </a:r>
            <a:r>
              <a:rPr lang="en-US" dirty="0"/>
              <a:t>throughput </a:t>
            </a:r>
            <a:endParaRPr lang="en-US" dirty="0" smtClean="0"/>
          </a:p>
          <a:p>
            <a:endParaRPr lang="en-US" sz="1000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Intel calls this “</a:t>
            </a:r>
            <a:r>
              <a:rPr lang="en-US" b="1" dirty="0" err="1" smtClean="0">
                <a:solidFill>
                  <a:schemeClr val="accent1"/>
                </a:solidFill>
              </a:rPr>
              <a:t>hyperthreading</a:t>
            </a:r>
            <a:r>
              <a:rPr lang="en-US" b="1" dirty="0" smtClean="0">
                <a:solidFill>
                  <a:schemeClr val="accent1"/>
                </a:solidFill>
              </a:rPr>
              <a:t>”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Multithreading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30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Multiple processors (cores) with a method of communication between them</a:t>
            </a:r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sz="2600" b="1" dirty="0" smtClean="0">
                <a:solidFill>
                  <a:schemeClr val="accent1"/>
                </a:solidFill>
              </a:rPr>
              <a:t>Homogeneous</a:t>
            </a:r>
            <a:r>
              <a:rPr lang="en-US" sz="2600" dirty="0" smtClean="0">
                <a:solidFill>
                  <a:schemeClr val="accent1"/>
                </a:solidFill>
              </a:rPr>
              <a:t>:</a:t>
            </a:r>
            <a:r>
              <a:rPr lang="en-US" sz="2600" dirty="0" smtClean="0"/>
              <a:t> </a:t>
            </a:r>
            <a:r>
              <a:rPr lang="en-US" sz="2600" dirty="0"/>
              <a:t>multiple cores with </a:t>
            </a:r>
            <a:r>
              <a:rPr lang="en-US" sz="2600" dirty="0" smtClean="0"/>
              <a:t>shared </a:t>
            </a:r>
            <a:r>
              <a:rPr lang="en-US" sz="2600" dirty="0"/>
              <a:t>memory</a:t>
            </a:r>
          </a:p>
          <a:p>
            <a:pPr lvl="1"/>
            <a:r>
              <a:rPr lang="en-US" sz="2600" b="1" dirty="0" smtClean="0">
                <a:solidFill>
                  <a:schemeClr val="accent1"/>
                </a:solidFill>
              </a:rPr>
              <a:t>Heterogeneous:</a:t>
            </a:r>
            <a:r>
              <a:rPr lang="en-US" sz="2600" dirty="0" smtClean="0">
                <a:solidFill>
                  <a:schemeClr val="accent1"/>
                </a:solidFill>
              </a:rPr>
              <a:t> </a:t>
            </a:r>
            <a:r>
              <a:rPr lang="en-US" sz="2600" dirty="0"/>
              <a:t>separate cores for different tasks (for example, DSP and CPU in cell phone)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Clusters:</a:t>
            </a:r>
            <a:r>
              <a:rPr lang="en-US" sz="2600" dirty="0"/>
              <a:t> each core </a:t>
            </a:r>
            <a:r>
              <a:rPr lang="en-US" sz="2600" dirty="0" smtClean="0"/>
              <a:t>has </a:t>
            </a:r>
            <a:r>
              <a:rPr lang="en-US" sz="2600" dirty="0"/>
              <a:t>own memory system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  <p:sp>
        <p:nvSpPr>
          <p:cNvPr id="134656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Multiprocessors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1239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63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7458931"/>
              </p:ext>
            </p:extLst>
          </p:nvPr>
        </p:nvGraphicFramePr>
        <p:xfrm>
          <a:off x="1066800" y="1066800"/>
          <a:ext cx="6824663" cy="533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9" name="VISIO" r:id="rId7" imgW="5572080" imgH="4357800" progId="Visio.Drawing.6">
                  <p:embed/>
                </p:oleObj>
              </mc:Choice>
              <mc:Fallback>
                <p:oleObj name="VISIO" r:id="rId7" imgW="5572080" imgH="4357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824663" cy="533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63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Single-Cycle &amp; Pipelined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4801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305800" cy="4525963"/>
          </a:xfrm>
          <a:noFill/>
          <a:ln/>
        </p:spPr>
        <p:txBody>
          <a:bodyPr/>
          <a:lstStyle/>
          <a:p>
            <a:r>
              <a:rPr lang="en-US" dirty="0"/>
              <a:t>Patterson &amp; Hennessy’s: </a:t>
            </a:r>
            <a:r>
              <a:rPr lang="en-US" i="1" dirty="0"/>
              <a:t>Computer Architecture: A Quantitative Approach</a:t>
            </a:r>
            <a:endParaRPr lang="en-US" dirty="0"/>
          </a:p>
          <a:p>
            <a:r>
              <a:rPr lang="en-US" dirty="0"/>
              <a:t>Conferences:</a:t>
            </a:r>
          </a:p>
          <a:p>
            <a:pPr lvl="1"/>
            <a:r>
              <a:rPr lang="en-US" sz="2600" dirty="0"/>
              <a:t>www.cs.wisc.edu/~arch/www/</a:t>
            </a:r>
          </a:p>
          <a:p>
            <a:pPr lvl="1"/>
            <a:r>
              <a:rPr lang="en-US" sz="2600" dirty="0"/>
              <a:t>ISCA (International Symposium on Computer Architecture)</a:t>
            </a:r>
          </a:p>
          <a:p>
            <a:pPr lvl="1"/>
            <a:r>
              <a:rPr lang="en-US" sz="2600" dirty="0"/>
              <a:t>HPCA (International Symposium on High Performance Computer Architecture)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Other Resources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9731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7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7817608"/>
              </p:ext>
            </p:extLst>
          </p:nvPr>
        </p:nvGraphicFramePr>
        <p:xfrm>
          <a:off x="685800" y="1423987"/>
          <a:ext cx="8458200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3" name="VISIO" r:id="rId8" imgW="5530320" imgH="2357280" progId="Visio.Drawing.6">
                  <p:embed/>
                </p:oleObj>
              </mc:Choice>
              <mc:Fallback>
                <p:oleObj name="VISIO" r:id="rId8" imgW="5530320" imgH="2357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3987"/>
                        <a:ext cx="8458200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741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741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7415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372100"/>
            <a:ext cx="8001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000" b="1" i="1" dirty="0" err="1">
                <a:latin typeface="Times New Roman" pitchFamily="18" charset="0"/>
                <a:cs typeface="Arial" charset="0"/>
              </a:rPr>
              <a:t>WriteReg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 must arrive at </a:t>
            </a:r>
            <a:r>
              <a:rPr lang="en-US" sz="3000" b="1" dirty="0" smtClean="0">
                <a:latin typeface="Times New Roman" pitchFamily="18" charset="0"/>
                <a:cs typeface="Arial" charset="0"/>
              </a:rPr>
              <a:t>same </a:t>
            </a:r>
            <a:r>
              <a:rPr lang="en-US" sz="3000" b="1" dirty="0">
                <a:latin typeface="Times New Roman" pitchFamily="18" charset="0"/>
                <a:cs typeface="Arial" charset="0"/>
              </a:rPr>
              <a:t>time as </a:t>
            </a:r>
            <a:r>
              <a:rPr lang="en-US" sz="3000" b="1" i="1" dirty="0">
                <a:latin typeface="Times New Roman" pitchFamily="18" charset="0"/>
                <a:cs typeface="Arial" charset="0"/>
              </a:rPr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Corrected Pipelined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Datapath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103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8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914221"/>
              </p:ext>
            </p:extLst>
          </p:nvPr>
        </p:nvGraphicFramePr>
        <p:xfrm>
          <a:off x="914400" y="1143000"/>
          <a:ext cx="8077200" cy="449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87" name="VISIO" r:id="rId8" imgW="5530320" imgH="3074760" progId="Visio.Drawing.6">
                  <p:embed/>
                </p:oleObj>
              </mc:Choice>
              <mc:Fallback>
                <p:oleObj name="VISIO" r:id="rId8" imgW="5530320" imgH="30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8077200" cy="449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8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2984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984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5562600"/>
            <a:ext cx="7162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Same control unit as single-cycle processor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Control delayed to proper pipeline stage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Pipelined Processor Control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7369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7" name="Rectangle 7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19200"/>
            <a:ext cx="8229600" cy="45259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hen an instruction </a:t>
            </a:r>
            <a:r>
              <a:rPr lang="en-US" dirty="0"/>
              <a:t>depends on </a:t>
            </a:r>
            <a:r>
              <a:rPr lang="en-US" dirty="0" smtClean="0"/>
              <a:t>result </a:t>
            </a:r>
            <a:r>
              <a:rPr lang="en-US" dirty="0"/>
              <a:t>from </a:t>
            </a:r>
            <a:r>
              <a:rPr lang="en-US" dirty="0" smtClean="0"/>
              <a:t>instruction </a:t>
            </a:r>
            <a:r>
              <a:rPr lang="en-US" dirty="0"/>
              <a:t>that hasn’t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Data hazard:</a:t>
            </a:r>
            <a:r>
              <a:rPr lang="en-US" dirty="0"/>
              <a:t> register value not </a:t>
            </a:r>
            <a:r>
              <a:rPr lang="en-US" dirty="0" smtClean="0"/>
              <a:t>yet written </a:t>
            </a:r>
            <a:r>
              <a:rPr lang="en-US" dirty="0"/>
              <a:t>back to register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Control hazard: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next instruction not decided yet (caused by branches)</a:t>
            </a:r>
          </a:p>
        </p:txBody>
      </p:sp>
      <p:sp>
        <p:nvSpPr>
          <p:cNvPr id="13004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004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004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Pipeline Hazards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1106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1545</Words>
  <Application>Microsoft Office PowerPoint</Application>
  <PresentationFormat>화면 슬라이드 쇼(4:3)</PresentationFormat>
  <Paragraphs>463</Paragraphs>
  <Slides>60</Slides>
  <Notes>59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Arial</vt:lpstr>
      <vt:lpstr>Calibri</vt:lpstr>
      <vt:lpstr>Courier New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98</cp:revision>
  <dcterms:created xsi:type="dcterms:W3CDTF">2012-08-07T04:56:47Z</dcterms:created>
  <dcterms:modified xsi:type="dcterms:W3CDTF">2018-09-03T03:44:52Z</dcterms:modified>
</cp:coreProperties>
</file>