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8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3.xml" ContentType="application/vnd.openxmlformats-officedocument.presentationml.notesSlide+xml"/>
  <Override PartName="/ppt/tags/tag115.xml" ContentType="application/vnd.openxmlformats-officedocument.presentationml.tags+xml"/>
  <Override PartName="/ppt/notesSlides/notesSlide34.xml" ContentType="application/vnd.openxmlformats-officedocument.presentationml.notesSlide+xml"/>
  <Override PartName="/ppt/tags/tag116.xml" ContentType="application/vnd.openxmlformats-officedocument.presentationml.tags+xml"/>
  <Override PartName="/ppt/notesSlides/notesSlide35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9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0.xml" ContentType="application/vnd.openxmlformats-officedocument.presentationml.notesSlide+xml"/>
  <Override PartName="/ppt/tags/tag136.xml" ContentType="application/vnd.openxmlformats-officedocument.presentationml.tags+xml"/>
  <Override PartName="/ppt/notesSlides/notesSlide41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343" r:id="rId10"/>
    <p:sldId id="266" r:id="rId11"/>
    <p:sldId id="34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45" r:id="rId20"/>
    <p:sldId id="275" r:id="rId21"/>
    <p:sldId id="276" r:id="rId22"/>
    <p:sldId id="278" r:id="rId23"/>
    <p:sldId id="346" r:id="rId24"/>
    <p:sldId id="280" r:id="rId25"/>
    <p:sldId id="347" r:id="rId26"/>
    <p:sldId id="281" r:id="rId27"/>
    <p:sldId id="348" r:id="rId28"/>
    <p:sldId id="283" r:id="rId29"/>
    <p:sldId id="284" r:id="rId30"/>
    <p:sldId id="285" r:id="rId31"/>
    <p:sldId id="286" r:id="rId32"/>
    <p:sldId id="288" r:id="rId33"/>
    <p:sldId id="349" r:id="rId34"/>
    <p:sldId id="289" r:id="rId35"/>
    <p:sldId id="290" r:id="rId36"/>
    <p:sldId id="291" r:id="rId37"/>
    <p:sldId id="293" r:id="rId38"/>
    <p:sldId id="350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56" autoAdjust="0"/>
    <p:restoredTop sz="94142" autoAdjust="0"/>
  </p:normalViewPr>
  <p:slideViewPr>
    <p:cSldViewPr>
      <p:cViewPr varScale="1">
        <p:scale>
          <a:sx n="64" d="100"/>
          <a:sy n="64" d="100"/>
        </p:scale>
        <p:origin x="72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675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13270-7FFC-454A-B13B-D0F9A890F430}" type="slidenum">
              <a:rPr lang="en-US"/>
              <a:pPr/>
              <a:t>11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13270-7FFC-454A-B13B-D0F9A890F430}" type="slidenum">
              <a:rPr lang="en-US"/>
              <a:pPr/>
              <a:t>12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402F-D915-4021-8A6D-6962ADC6A88B}" type="slidenum">
              <a:rPr lang="en-US"/>
              <a:pPr/>
              <a:t>13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F197B-BD27-4C94-96FD-C7EC81FA9ACC}" type="slidenum">
              <a:rPr lang="en-US"/>
              <a:pPr/>
              <a:t>14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7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66728-677F-4B49-9A19-8862DFBD4E1E}" type="slidenum">
              <a:rPr lang="en-US"/>
              <a:pPr/>
              <a:t>15</a:t>
            </a:fld>
            <a:endParaRPr lang="en-US"/>
          </a:p>
        </p:txBody>
      </p:sp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0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B0317-06E7-4325-A48A-4EED6B524141}" type="slidenum">
              <a:rPr lang="en-US"/>
              <a:pPr/>
              <a:t>16</a:t>
            </a:fld>
            <a:endParaRPr lang="en-US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02AF6-A57C-4929-B585-941BE5CE8FE0}" type="slidenum">
              <a:rPr lang="en-US"/>
              <a:pPr/>
              <a:t>17</a:t>
            </a:fld>
            <a:endParaRPr lang="en-US"/>
          </a:p>
        </p:txBody>
      </p:sp>
      <p:sp>
        <p:nvSpPr>
          <p:cNvPr id="149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2F690-9E4D-45F5-B7BF-A18A46CF0636}" type="slidenum">
              <a:rPr lang="en-US"/>
              <a:pPr/>
              <a:t>18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8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2F690-9E4D-45F5-B7BF-A18A46CF0636}" type="slidenum">
              <a:rPr lang="en-US"/>
              <a:pPr/>
              <a:t>19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64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9F8EE-0263-4E15-AD78-9B0E4A3A4EEB}" type="slidenum">
              <a:rPr lang="en-US"/>
              <a:pPr/>
              <a:t>20</a:t>
            </a:fld>
            <a:endParaRPr lang="en-US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6834D-0219-444B-8AE3-96CAB9F083C2}" type="slidenum">
              <a:rPr lang="en-US"/>
              <a:pPr/>
              <a:t>3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0560D-45E3-4694-9BE5-288731808D41}" type="slidenum">
              <a:rPr lang="en-US"/>
              <a:pPr/>
              <a:t>21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6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374CB-EBF7-4700-8782-608C038C2E20}" type="slidenum">
              <a:rPr lang="en-US"/>
              <a:pPr/>
              <a:t>22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374CB-EBF7-4700-8782-608C038C2E20}" type="slidenum">
              <a:rPr lang="en-US"/>
              <a:pPr/>
              <a:t>23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0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CA474-2ADE-4409-900B-A244D18F8BAD}" type="slidenum">
              <a:rPr lang="en-US"/>
              <a:pPr/>
              <a:t>24</a:t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3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CA474-2ADE-4409-900B-A244D18F8BAD}" type="slidenum">
              <a:rPr lang="en-US"/>
              <a:pPr/>
              <a:t>25</a:t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7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BCDB9-BF07-47F4-8A9A-93299EDD2A81}" type="slidenum">
              <a:rPr lang="en-US"/>
              <a:pPr/>
              <a:t>26</a:t>
            </a:fld>
            <a:endParaRPr lang="en-US"/>
          </a:p>
        </p:txBody>
      </p:sp>
      <p:sp>
        <p:nvSpPr>
          <p:cNvPr id="150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6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AE043-FFF7-4E69-A20E-7B03065A2C2A}" type="slidenum">
              <a:rPr lang="en-US"/>
              <a:pPr/>
              <a:t>27</a:t>
            </a:fld>
            <a:endParaRPr lang="en-US"/>
          </a:p>
        </p:txBody>
      </p:sp>
      <p:sp>
        <p:nvSpPr>
          <p:cNvPr id="150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6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AE043-FFF7-4E69-A20E-7B03065A2C2A}" type="slidenum">
              <a:rPr lang="en-US"/>
              <a:pPr/>
              <a:t>28</a:t>
            </a:fld>
            <a:endParaRPr lang="en-US"/>
          </a:p>
        </p:txBody>
      </p:sp>
      <p:sp>
        <p:nvSpPr>
          <p:cNvPr id="150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0F3E6-49DA-4118-BE4F-4E958575068D}" type="slidenum">
              <a:rPr lang="en-US"/>
              <a:pPr/>
              <a:t>29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5D4CC-211B-4B54-89AA-83A866F09AF7}" type="slidenum">
              <a:rPr lang="en-US"/>
              <a:pPr/>
              <a:t>30</a:t>
            </a:fld>
            <a:endParaRPr lang="en-US"/>
          </a:p>
        </p:txBody>
      </p:sp>
      <p:sp>
        <p:nvSpPr>
          <p:cNvPr id="150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7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1E842-FD55-497D-A9CF-12B15990143A}" type="slidenum">
              <a:rPr lang="en-US"/>
              <a:pPr/>
              <a:t>4</a:t>
            </a:fld>
            <a:endParaRPr lang="en-US"/>
          </a:p>
        </p:txBody>
      </p:sp>
      <p:sp>
        <p:nvSpPr>
          <p:cNvPr id="148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01C3B-F050-444D-B65E-90185CE0B387}" type="slidenum">
              <a:rPr lang="en-US"/>
              <a:pPr/>
              <a:t>31</a:t>
            </a:fld>
            <a:endParaRPr lang="en-US"/>
          </a:p>
        </p:txBody>
      </p:sp>
      <p:sp>
        <p:nvSpPr>
          <p:cNvPr id="150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7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49F17-59EA-478D-97B1-A8EA5C859BDD}" type="slidenum">
              <a:rPr lang="en-US"/>
              <a:pPr/>
              <a:t>32</a:t>
            </a:fld>
            <a:endParaRPr lang="en-US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49F17-59EA-478D-97B1-A8EA5C859BDD}" type="slidenum">
              <a:rPr lang="en-US"/>
              <a:pPr/>
              <a:t>33</a:t>
            </a:fld>
            <a:endParaRPr lang="en-US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3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3B40D-2A82-4382-8276-CA14884AD033}" type="slidenum">
              <a:rPr lang="en-US"/>
              <a:pPr/>
              <a:t>34</a:t>
            </a:fld>
            <a:endParaRPr lang="en-US"/>
          </a:p>
        </p:txBody>
      </p:sp>
      <p:sp>
        <p:nvSpPr>
          <p:cNvPr id="151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1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4592E-10FF-4204-86DC-FC7C62678F4A}" type="slidenum">
              <a:rPr lang="en-US"/>
              <a:pPr/>
              <a:t>35</a:t>
            </a:fld>
            <a:endParaRPr lang="en-US"/>
          </a:p>
        </p:txBody>
      </p:sp>
      <p:sp>
        <p:nvSpPr>
          <p:cNvPr id="156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2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05FF8-E890-490B-BE47-D051C4B7B7A8}" type="slidenum">
              <a:rPr lang="en-US"/>
              <a:pPr/>
              <a:t>36</a:t>
            </a:fld>
            <a:endParaRPr lang="en-US"/>
          </a:p>
        </p:txBody>
      </p:sp>
      <p:sp>
        <p:nvSpPr>
          <p:cNvPr id="157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29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5AC06-930C-4178-BF36-58D07F8ACAB4}" type="slidenum">
              <a:rPr lang="en-US"/>
              <a:pPr/>
              <a:t>37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8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5AC06-930C-4178-BF36-58D07F8ACAB4}" type="slidenum">
              <a:rPr lang="en-US"/>
              <a:pPr/>
              <a:t>38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70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54F75-4C2C-48EB-8AB7-06FE31BE75A7}" type="slidenum">
              <a:rPr lang="en-US"/>
              <a:pPr/>
              <a:t>39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2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21258-FA56-40CD-A34B-21CFAB63655E}" type="slidenum">
              <a:rPr lang="en-US"/>
              <a:pPr/>
              <a:t>40</a:t>
            </a:fld>
            <a:endParaRPr lang="en-US"/>
          </a:p>
        </p:txBody>
      </p:sp>
      <p:sp>
        <p:nvSpPr>
          <p:cNvPr id="156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B9EF4-AF97-46FF-989F-B8CF20B58A0D}" type="slidenum">
              <a:rPr lang="en-US"/>
              <a:pPr/>
              <a:t>5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4F731-B1ED-48A0-AF9E-DA1B91E9D693}" type="slidenum">
              <a:rPr lang="en-US"/>
              <a:pPr/>
              <a:t>41</a:t>
            </a:fld>
            <a:endParaRPr lang="en-US"/>
          </a:p>
        </p:txBody>
      </p:sp>
      <p:sp>
        <p:nvSpPr>
          <p:cNvPr id="156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D5D66-7812-41A9-8165-02555900B57F}" type="slidenum">
              <a:rPr lang="en-US"/>
              <a:pPr/>
              <a:t>42</a:t>
            </a:fld>
            <a:endParaRPr lang="en-US"/>
          </a:p>
        </p:txBody>
      </p:sp>
      <p:sp>
        <p:nvSpPr>
          <p:cNvPr id="156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0AFC9-EA28-4025-92B9-0E32083492A0}" type="slidenum">
              <a:rPr lang="en-US"/>
              <a:pPr/>
              <a:t>43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00EBA-65DD-49CB-92E1-C9AA5B361DB3}" type="slidenum">
              <a:rPr lang="en-US"/>
              <a:pPr/>
              <a:t>6</a:t>
            </a:fld>
            <a:endParaRPr lang="en-US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47E44-0709-46C3-84C0-5D25DDFEF731}" type="slidenum">
              <a:rPr lang="en-US"/>
              <a:pPr/>
              <a:t>7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5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0740B-8578-4382-833D-478C1D4E6BDA}" type="slidenum">
              <a:rPr lang="en-US"/>
              <a:pPr/>
              <a:t>8</a:t>
            </a:fld>
            <a:endParaRPr lang="en-US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63FDA-0999-4C7C-BFB5-5F02F678E143}" type="slidenum">
              <a:rPr lang="en-US"/>
              <a:pPr/>
              <a:t>9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63FDA-0999-4C7C-BFB5-5F02F678E143}" type="slidenum">
              <a:rPr lang="en-US"/>
              <a:pPr/>
              <a:t>10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8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55483" y="2924641"/>
            <a:ext cx="6480428" cy="8156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7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Memory &amp; I/O Systems</a:t>
            </a:r>
            <a:endParaRPr lang="en-US" sz="47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8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2855483" y="2924641"/>
            <a:ext cx="6480428" cy="8156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7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Memory &amp; I/O Systems</a:t>
            </a:r>
            <a:endParaRPr lang="en-US" sz="47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4.xml"/><Relationship Id="rId7" Type="http://schemas.openxmlformats.org/officeDocument/2006/relationships/oleObject" Target="../embeddings/oleObject3.bin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7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1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6.v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10.wmf"/><Relationship Id="rId4" Type="http://schemas.openxmlformats.org/officeDocument/2006/relationships/tags" Target="../tags/tag66.xml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vmlDrawing" Target="../drawings/vmlDrawing7.vml"/><Relationship Id="rId6" Type="http://schemas.openxmlformats.org/officeDocument/2006/relationships/tags" Target="../tags/tag73.xml"/><Relationship Id="rId11" Type="http://schemas.openxmlformats.org/officeDocument/2006/relationships/image" Target="../media/image10.wmf"/><Relationship Id="rId5" Type="http://schemas.openxmlformats.org/officeDocument/2006/relationships/tags" Target="../tags/tag72.xml"/><Relationship Id="rId10" Type="http://schemas.openxmlformats.org/officeDocument/2006/relationships/oleObject" Target="../embeddings/oleObject7.bin"/><Relationship Id="rId4" Type="http://schemas.openxmlformats.org/officeDocument/2006/relationships/tags" Target="../tags/tag71.xml"/><Relationship Id="rId9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8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1.wmf"/><Relationship Id="rId4" Type="http://schemas.openxmlformats.org/officeDocument/2006/relationships/tags" Target="../tags/tag77.xml"/><Relationship Id="rId9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vmlDrawing" Target="../drawings/vmlDrawing9.vml"/><Relationship Id="rId6" Type="http://schemas.openxmlformats.org/officeDocument/2006/relationships/tags" Target="../tags/tag84.xml"/><Relationship Id="rId11" Type="http://schemas.openxmlformats.org/officeDocument/2006/relationships/image" Target="../media/image11.wmf"/><Relationship Id="rId5" Type="http://schemas.openxmlformats.org/officeDocument/2006/relationships/tags" Target="../tags/tag8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82.xml"/><Relationship Id="rId9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1.v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image" Target="../media/image13.emf"/><Relationship Id="rId4" Type="http://schemas.openxmlformats.org/officeDocument/2006/relationships/tags" Target="../tags/tag89.xml"/><Relationship Id="rId9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vmlDrawing" Target="../drawings/vmlDrawing12.vml"/><Relationship Id="rId6" Type="http://schemas.openxmlformats.org/officeDocument/2006/relationships/tags" Target="../tags/tag96.xml"/><Relationship Id="rId11" Type="http://schemas.openxmlformats.org/officeDocument/2006/relationships/image" Target="../media/image14.wmf"/><Relationship Id="rId5" Type="http://schemas.openxmlformats.org/officeDocument/2006/relationships/tags" Target="../tags/tag95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94.xml"/><Relationship Id="rId9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5.wmf"/><Relationship Id="rId2" Type="http://schemas.openxmlformats.org/officeDocument/2006/relationships/tags" Target="../tags/tag9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16.wmf"/><Relationship Id="rId2" Type="http://schemas.openxmlformats.org/officeDocument/2006/relationships/tags" Target="../tags/tag10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tags" Target="../tags/tag103.xml"/><Relationship Id="rId7" Type="http://schemas.openxmlformats.org/officeDocument/2006/relationships/image" Target="../media/image17.wmf"/><Relationship Id="rId2" Type="http://schemas.openxmlformats.org/officeDocument/2006/relationships/tags" Target="../tags/tag10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10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20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21.wmf"/><Relationship Id="rId4" Type="http://schemas.openxmlformats.org/officeDocument/2006/relationships/tags" Target="../tags/tag124.xml"/><Relationship Id="rId9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138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4.xml"/><Relationship Id="rId7" Type="http://schemas.openxmlformats.org/officeDocument/2006/relationships/oleObject" Target="../embeddings/oleObject2.bin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957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57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57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A program has 2,000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loads </a:t>
            </a:r>
            <a:r>
              <a:rPr lang="en-US" sz="3000" dirty="0">
                <a:latin typeface="Times New Roman" pitchFamily="18" charset="0"/>
                <a:cs typeface="Arial" charset="0"/>
              </a:rPr>
              <a:t>and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stores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1,250 of these data values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000" dirty="0">
                <a:latin typeface="Times New Roman" pitchFamily="18" charset="0"/>
                <a:cs typeface="Arial" charset="0"/>
              </a:rPr>
              <a:t>cache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Arial" charset="0"/>
              </a:rPr>
              <a:t>Rest supplied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by other levels of memory hierarchy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b="1" dirty="0">
                <a:latin typeface="Times New Roman" pitchFamily="18" charset="0"/>
                <a:cs typeface="Arial" charset="0"/>
              </a:rPr>
              <a:t> What are the hit and miss rates for the cache?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10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smtClean="0">
                <a:latin typeface="Times New Roman" pitchFamily="18" charset="0"/>
                <a:cs typeface="Arial" charset="0"/>
              </a:rPr>
              <a:t>Hit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Rate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1250/2000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= 0.625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smtClean="0">
                <a:latin typeface="Times New Roman" pitchFamily="18" charset="0"/>
                <a:cs typeface="Arial" charset="0"/>
              </a:rPr>
              <a:t>Miss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Rate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750/2000 =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0.375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1 – Hit Rate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Performance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5625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8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Suppose processor has 2 levels of hierarchy: cache and main memory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0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3000" dirty="0">
                <a:latin typeface="Times New Roman" pitchFamily="18" charset="0"/>
                <a:cs typeface="Arial" charset="0"/>
              </a:rPr>
              <a:t> = 1 cycle, </a:t>
            </a:r>
            <a:r>
              <a:rPr lang="en-US" sz="3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000" i="1" baseline="-25000" dirty="0" err="1">
                <a:latin typeface="Times New Roman" pitchFamily="18" charset="0"/>
                <a:cs typeface="Arial" charset="0"/>
              </a:rPr>
              <a:t>MM</a:t>
            </a:r>
            <a:r>
              <a:rPr lang="en-US" sz="3000" dirty="0">
                <a:latin typeface="Times New Roman" pitchFamily="18" charset="0"/>
                <a:cs typeface="Arial" charset="0"/>
              </a:rPr>
              <a:t> = 100 cycles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b="1" dirty="0">
                <a:latin typeface="Times New Roman" pitchFamily="18" charset="0"/>
                <a:cs typeface="Arial" charset="0"/>
              </a:rPr>
              <a:t>What is the AMAT of the program from Example 1?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10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30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endParaRPr lang="en-US" sz="2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Performance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87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87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Suppose processor has 2 levels of hierarchy: cache and main memory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0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3000" dirty="0">
                <a:latin typeface="Times New Roman" pitchFamily="18" charset="0"/>
                <a:cs typeface="Arial" charset="0"/>
              </a:rPr>
              <a:t> = 1 cycle, </a:t>
            </a:r>
            <a:r>
              <a:rPr lang="en-US" sz="30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000" i="1" baseline="-25000" dirty="0" err="1">
                <a:latin typeface="Times New Roman" pitchFamily="18" charset="0"/>
                <a:cs typeface="Arial" charset="0"/>
              </a:rPr>
              <a:t>MM</a:t>
            </a:r>
            <a:r>
              <a:rPr lang="en-US" sz="3000" dirty="0">
                <a:latin typeface="Times New Roman" pitchFamily="18" charset="0"/>
                <a:cs typeface="Arial" charset="0"/>
              </a:rPr>
              <a:t> = 100 cycles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b="1" dirty="0">
                <a:latin typeface="Times New Roman" pitchFamily="18" charset="0"/>
                <a:cs typeface="Arial" charset="0"/>
              </a:rPr>
              <a:t>What is the AMAT of the program from Example 1?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10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30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smtClean="0">
                <a:latin typeface="Times New Roman" pitchFamily="18" charset="0"/>
                <a:cs typeface="Arial" charset="0"/>
              </a:rPr>
              <a:t>AMAT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dirty="0">
                <a:latin typeface="Times New Roman" pitchFamily="18" charset="0"/>
                <a:cs typeface="Arial" charset="0"/>
              </a:rPr>
              <a:t>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MR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2600" dirty="0">
                <a:latin typeface="Times New Roman" pitchFamily="18" charset="0"/>
                <a:cs typeface="Arial" charset="0"/>
              </a:rPr>
              <a:t>(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MM</a:t>
            </a:r>
            <a:r>
              <a:rPr lang="en-US" sz="26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Times New Roman" pitchFamily="18" charset="0"/>
                <a:cs typeface="Arial" charset="0"/>
              </a:rPr>
              <a:t>		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dirty="0">
                <a:latin typeface="Times New Roman" pitchFamily="18" charset="0"/>
                <a:cs typeface="Arial" charset="0"/>
              </a:rPr>
              <a:t>	= [1 + 0.375(100)] cycles</a:t>
            </a: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Times New Roman" pitchFamily="18" charset="0"/>
                <a:cs typeface="Arial" charset="0"/>
              </a:rPr>
              <a:t>			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	=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38.5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Performance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93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282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7534319"/>
              </p:ext>
            </p:extLst>
          </p:nvPr>
        </p:nvGraphicFramePr>
        <p:xfrm>
          <a:off x="5425439" y="1676400"/>
          <a:ext cx="362065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3" name="VISIO" r:id="rId7" imgW="1209675" imgH="1247775" progId="Visio.Drawing.6">
                  <p:embed/>
                </p:oleObj>
              </mc:Choice>
              <mc:Fallback>
                <p:oleObj name="VISIO" r:id="rId7" imgW="1209675" imgH="124777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439" y="1676400"/>
                        <a:ext cx="362065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281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28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524000"/>
            <a:ext cx="4495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b="1" dirty="0">
                <a:latin typeface="Times New Roman" pitchFamily="18" charset="0"/>
                <a:cs typeface="Arial" charset="0"/>
              </a:rPr>
              <a:t>Amdahl’s Law:</a:t>
            </a:r>
            <a:r>
              <a:rPr lang="en-US" sz="3000" dirty="0">
                <a:latin typeface="Times New Roman" pitchFamily="18" charset="0"/>
                <a:cs typeface="Arial" charset="0"/>
              </a:rPr>
              <a:t> the effort spent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increasing </a:t>
            </a:r>
            <a:r>
              <a:rPr lang="en-US" sz="3000" dirty="0">
                <a:latin typeface="Times New Roman" pitchFamily="18" charset="0"/>
                <a:cs typeface="Arial" charset="0"/>
              </a:rPr>
              <a:t>the performance of a subsystem is wasted unless the subsystem affects a large percentage of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overall </a:t>
            </a:r>
            <a:r>
              <a:rPr lang="en-US" sz="3000" dirty="0">
                <a:latin typeface="Times New Roman" pitchFamily="18" charset="0"/>
                <a:cs typeface="Arial" charset="0"/>
              </a:rPr>
              <a:t>performance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Co-founded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3 companies</a:t>
            </a:r>
            <a:r>
              <a:rPr lang="en-US" sz="3000" dirty="0">
                <a:latin typeface="Times New Roman" pitchFamily="18" charset="0"/>
                <a:cs typeface="Arial" charset="0"/>
              </a:rPr>
              <a:t>, including one called Amdahl Corporation in 1970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Gene Amdahl, 1922-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574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1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43000"/>
            <a:ext cx="7620000" cy="4419600"/>
          </a:xfrm>
        </p:spPr>
        <p:txBody>
          <a:bodyPr/>
          <a:lstStyle/>
          <a:p>
            <a:r>
              <a:rPr lang="en-US" dirty="0" smtClean="0"/>
              <a:t>Highest </a:t>
            </a:r>
            <a:r>
              <a:rPr lang="en-US" dirty="0"/>
              <a:t>level in memory hierarchy</a:t>
            </a:r>
            <a:endParaRPr lang="en-US" dirty="0" smtClean="0"/>
          </a:p>
          <a:p>
            <a:r>
              <a:rPr lang="en-US" dirty="0" smtClean="0"/>
              <a:t>Fast </a:t>
            </a:r>
            <a:r>
              <a:rPr lang="en-US" dirty="0"/>
              <a:t>(typically ~ </a:t>
            </a:r>
            <a:r>
              <a:rPr lang="en-US" dirty="0" smtClean="0"/>
              <a:t>1 </a:t>
            </a:r>
            <a:r>
              <a:rPr lang="en-US" dirty="0"/>
              <a:t>cycle access time)</a:t>
            </a:r>
          </a:p>
          <a:p>
            <a:r>
              <a:rPr lang="en-US" dirty="0"/>
              <a:t>Ideally supplies most </a:t>
            </a:r>
            <a:r>
              <a:rPr lang="en-US" dirty="0" smtClean="0"/>
              <a:t>data </a:t>
            </a:r>
            <a:r>
              <a:rPr lang="en-US" dirty="0"/>
              <a:t>to </a:t>
            </a:r>
            <a:r>
              <a:rPr lang="en-US" dirty="0" smtClean="0"/>
              <a:t>processor</a:t>
            </a:r>
            <a:endParaRPr lang="en-US" dirty="0"/>
          </a:p>
          <a:p>
            <a:r>
              <a:rPr lang="en-US" dirty="0"/>
              <a:t>Usually holds most recently accessed data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403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39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9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51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8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7620000" cy="4419600"/>
          </a:xfrm>
        </p:spPr>
        <p:txBody>
          <a:bodyPr/>
          <a:lstStyle/>
          <a:p>
            <a:r>
              <a:rPr lang="en-US" dirty="0"/>
              <a:t>What data is held in the cache?</a:t>
            </a:r>
          </a:p>
          <a:p>
            <a:r>
              <a:rPr lang="en-US" dirty="0"/>
              <a:t>How is data found?</a:t>
            </a:r>
          </a:p>
          <a:p>
            <a:r>
              <a:rPr lang="en-US" dirty="0"/>
              <a:t>What data is replaced?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sz="2000" b="1" dirty="0" smtClean="0">
                <a:solidFill>
                  <a:schemeClr val="accent1"/>
                </a:solidFill>
              </a:rPr>
              <a:t>Focus </a:t>
            </a:r>
            <a:r>
              <a:rPr lang="en-US" sz="2000" b="1" dirty="0">
                <a:solidFill>
                  <a:schemeClr val="accent1"/>
                </a:solidFill>
              </a:rPr>
              <a:t>on data loads, but stores follow same principles</a:t>
            </a:r>
          </a:p>
        </p:txBody>
      </p:sp>
      <p:sp>
        <p:nvSpPr>
          <p:cNvPr id="1400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 Design Questions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09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5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7620000" cy="4419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Ideally, cache anticipates </a:t>
            </a:r>
            <a:r>
              <a:rPr lang="en-US" dirty="0" smtClean="0"/>
              <a:t>needed data and puts </a:t>
            </a:r>
            <a:r>
              <a:rPr lang="en-US" dirty="0"/>
              <a:t>it in cache</a:t>
            </a:r>
          </a:p>
          <a:p>
            <a:r>
              <a:rPr lang="en-US" dirty="0"/>
              <a:t>But impossible to predict future</a:t>
            </a:r>
          </a:p>
          <a:p>
            <a:r>
              <a:rPr lang="en-US" dirty="0" smtClean="0"/>
              <a:t>Use </a:t>
            </a:r>
            <a:r>
              <a:rPr lang="en-US" dirty="0"/>
              <a:t>past to predict future – temporal and spatial locality: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Temporal locality:</a:t>
            </a:r>
            <a:r>
              <a:rPr lang="en-US" dirty="0"/>
              <a:t> copy newly accessed data into </a:t>
            </a:r>
            <a:r>
              <a:rPr lang="en-US" dirty="0" smtClean="0"/>
              <a:t>cache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Spatial locality:</a:t>
            </a:r>
            <a:r>
              <a:rPr lang="en-US" dirty="0"/>
              <a:t> copy neighboring data into cache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13629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29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294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data is held in the cache?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3614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2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76200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Capacity (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): 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data bytes </a:t>
            </a:r>
            <a:r>
              <a:rPr lang="en-US" dirty="0" smtClean="0"/>
              <a:t>in cache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Block size (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): </a:t>
            </a:r>
          </a:p>
          <a:p>
            <a:pPr lvl="1"/>
            <a:r>
              <a:rPr lang="en-US" dirty="0"/>
              <a:t>bytes of data brought into cache at once</a:t>
            </a:r>
          </a:p>
          <a:p>
            <a:r>
              <a:rPr lang="en-US" b="1" dirty="0">
                <a:solidFill>
                  <a:schemeClr val="accent1"/>
                </a:solidFill>
              </a:rPr>
              <a:t>Number of blocks (</a:t>
            </a:r>
            <a:r>
              <a:rPr lang="en-US" b="1" i="1" dirty="0">
                <a:solidFill>
                  <a:schemeClr val="accent1"/>
                </a:solidFill>
              </a:rPr>
              <a:t>B = C/b</a:t>
            </a:r>
            <a:r>
              <a:rPr lang="en-US" b="1" dirty="0">
                <a:solidFill>
                  <a:schemeClr val="accent1"/>
                </a:solidFill>
              </a:rPr>
              <a:t>): </a:t>
            </a:r>
          </a:p>
          <a:p>
            <a:pPr lvl="1"/>
            <a:r>
              <a:rPr lang="en-US" dirty="0"/>
              <a:t>number of blocks in cache: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/</a:t>
            </a:r>
            <a:r>
              <a:rPr lang="en-US" i="1" dirty="0"/>
              <a:t>b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Degree of associativity (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): </a:t>
            </a:r>
          </a:p>
          <a:p>
            <a:pPr lvl="1"/>
            <a:r>
              <a:rPr lang="en-US" dirty="0"/>
              <a:t>number of blocks in a set</a:t>
            </a:r>
          </a:p>
          <a:p>
            <a:r>
              <a:rPr lang="en-US" b="1" dirty="0">
                <a:solidFill>
                  <a:schemeClr val="accent1"/>
                </a:solidFill>
              </a:rPr>
              <a:t>Number of sets (</a:t>
            </a:r>
            <a:r>
              <a:rPr lang="en-US" b="1" i="1" dirty="0">
                <a:solidFill>
                  <a:schemeClr val="accent1"/>
                </a:solidFill>
              </a:rPr>
              <a:t>S = B/N</a:t>
            </a:r>
            <a:r>
              <a:rPr lang="en-US" b="1" dirty="0">
                <a:solidFill>
                  <a:schemeClr val="accent1"/>
                </a:solidFill>
              </a:rPr>
              <a:t>): </a:t>
            </a:r>
          </a:p>
          <a:p>
            <a:pPr lvl="1"/>
            <a:r>
              <a:rPr lang="en-US" dirty="0"/>
              <a:t>each memory address maps to exactly one cache set </a:t>
            </a:r>
          </a:p>
        </p:txBody>
      </p:sp>
      <p:sp>
        <p:nvSpPr>
          <p:cNvPr id="140493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 Terminology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745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219200"/>
            <a:ext cx="8153400" cy="44196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Cache organized into </a:t>
            </a:r>
            <a:r>
              <a:rPr lang="en-US" i="1" dirty="0"/>
              <a:t>S</a:t>
            </a:r>
            <a:r>
              <a:rPr lang="en-US" dirty="0"/>
              <a:t> sets</a:t>
            </a:r>
          </a:p>
          <a:p>
            <a:r>
              <a:rPr lang="en-US" dirty="0"/>
              <a:t>Each memory address maps to exactly one set</a:t>
            </a:r>
          </a:p>
          <a:p>
            <a:r>
              <a:rPr lang="en-US" dirty="0"/>
              <a:t>Caches categorized by </a:t>
            </a:r>
            <a:r>
              <a:rPr lang="en-US" dirty="0" smtClean="0"/>
              <a:t># of </a:t>
            </a:r>
            <a:r>
              <a:rPr lang="en-US" dirty="0"/>
              <a:t>blocks in a set: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Direct mapped: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1 block per set</a:t>
            </a:r>
          </a:p>
          <a:p>
            <a:pPr lvl="1"/>
            <a:r>
              <a:rPr lang="en-US" sz="3200" b="1" i="1" dirty="0">
                <a:solidFill>
                  <a:schemeClr val="accent1"/>
                </a:solidFill>
              </a:rPr>
              <a:t>N</a:t>
            </a:r>
            <a:r>
              <a:rPr lang="en-US" sz="3200" b="1" dirty="0">
                <a:solidFill>
                  <a:schemeClr val="accent1"/>
                </a:solidFill>
              </a:rPr>
              <a:t>-way set associative: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i="1" dirty="0"/>
              <a:t>N</a:t>
            </a:r>
            <a:r>
              <a:rPr lang="en-US" sz="3200" dirty="0"/>
              <a:t> blocks per set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Fully associative: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all cache blocks </a:t>
            </a:r>
            <a:r>
              <a:rPr lang="en-US" sz="3200" dirty="0" smtClean="0"/>
              <a:t>in 1 </a:t>
            </a:r>
            <a:r>
              <a:rPr lang="en-US" sz="3200" dirty="0"/>
              <a:t>set</a:t>
            </a:r>
          </a:p>
          <a:p>
            <a:pPr lvl="1"/>
            <a:endParaRPr lang="en-US" sz="500" dirty="0"/>
          </a:p>
          <a:p>
            <a:r>
              <a:rPr lang="en-US" dirty="0"/>
              <a:t>Examine each organization for a cache with:</a:t>
            </a:r>
          </a:p>
          <a:p>
            <a:pPr lvl="1"/>
            <a:r>
              <a:rPr lang="en-US" sz="2600" dirty="0"/>
              <a:t>Capacity (</a:t>
            </a:r>
            <a:r>
              <a:rPr lang="en-US" sz="2600" i="1" dirty="0"/>
              <a:t>C</a:t>
            </a:r>
            <a:r>
              <a:rPr lang="en-US" sz="2600" dirty="0"/>
              <a:t> = 8 words)</a:t>
            </a:r>
          </a:p>
          <a:p>
            <a:pPr lvl="1"/>
            <a:r>
              <a:rPr lang="en-US" sz="2600" dirty="0"/>
              <a:t>Block size (</a:t>
            </a:r>
            <a:r>
              <a:rPr lang="en-US" sz="2600" i="1" dirty="0"/>
              <a:t>b</a:t>
            </a:r>
            <a:r>
              <a:rPr lang="en-US" sz="2600" dirty="0"/>
              <a:t> = 1 word)</a:t>
            </a:r>
          </a:p>
          <a:p>
            <a:pPr lvl="1"/>
            <a:r>
              <a:rPr lang="en-US" sz="2600" dirty="0"/>
              <a:t>So, number of blocks (</a:t>
            </a:r>
            <a:r>
              <a:rPr lang="en-US" sz="2600" i="1" dirty="0"/>
              <a:t>B</a:t>
            </a:r>
            <a:r>
              <a:rPr lang="en-US" sz="2600" dirty="0"/>
              <a:t> = 8)</a:t>
            </a:r>
          </a:p>
          <a:p>
            <a:pPr lvl="1"/>
            <a:endParaRPr lang="en-US" sz="3200" dirty="0"/>
          </a:p>
        </p:txBody>
      </p:sp>
      <p:sp>
        <p:nvSpPr>
          <p:cNvPr id="1363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3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3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is data found?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43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219200"/>
            <a:ext cx="8153400" cy="4419600"/>
          </a:xfrm>
          <a:noFill/>
          <a:ln/>
        </p:spPr>
        <p:txBody>
          <a:bodyPr>
            <a:noAutofit/>
          </a:bodyPr>
          <a:lstStyle/>
          <a:p>
            <a:r>
              <a:rPr lang="en-US" b="1" i="1" dirty="0" smtClean="0"/>
              <a:t>C</a:t>
            </a:r>
            <a:r>
              <a:rPr lang="en-US" b="1" dirty="0" smtClean="0"/>
              <a:t> = 8</a:t>
            </a:r>
            <a:r>
              <a:rPr lang="en-US" dirty="0" smtClean="0"/>
              <a:t> words (capacity)</a:t>
            </a:r>
            <a:endParaRPr lang="en-US" dirty="0"/>
          </a:p>
          <a:p>
            <a:r>
              <a:rPr lang="en-US" b="1" i="1" dirty="0" smtClean="0"/>
              <a:t>b</a:t>
            </a:r>
            <a:r>
              <a:rPr lang="en-US" b="1" dirty="0" smtClean="0"/>
              <a:t> = 1</a:t>
            </a:r>
            <a:r>
              <a:rPr lang="en-US" dirty="0" smtClean="0"/>
              <a:t> word (block size)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b="1" i="1" dirty="0" smtClean="0"/>
              <a:t>B</a:t>
            </a:r>
            <a:r>
              <a:rPr lang="en-US" b="1" dirty="0" smtClean="0"/>
              <a:t> = 8 </a:t>
            </a:r>
            <a:r>
              <a:rPr lang="en-US" dirty="0" smtClean="0"/>
              <a:t>(# of blocks)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    Ridiculously small, but will illustrate organizations</a:t>
            </a:r>
            <a:endParaRPr lang="en-US" sz="2600" b="1" dirty="0">
              <a:solidFill>
                <a:schemeClr val="accent1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13639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39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397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Cache Parameters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56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8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553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Memory System Performance Analysis</a:t>
            </a:r>
          </a:p>
          <a:p>
            <a:r>
              <a:rPr lang="en-US" b="1" dirty="0" smtClean="0"/>
              <a:t>Caches</a:t>
            </a:r>
          </a:p>
          <a:p>
            <a:r>
              <a:rPr lang="en-US" b="1" dirty="0" smtClean="0"/>
              <a:t>Virtual Memory</a:t>
            </a:r>
          </a:p>
          <a:p>
            <a:r>
              <a:rPr lang="en-US" b="1" dirty="0" smtClean="0"/>
              <a:t>Memory-Mapped I/O</a:t>
            </a:r>
          </a:p>
          <a:p>
            <a:r>
              <a:rPr lang="en-US" b="1" dirty="0" smtClean="0"/>
              <a:t>Summary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22" y="1066800"/>
            <a:ext cx="1763878" cy="48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499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0251379"/>
              </p:ext>
            </p:extLst>
          </p:nvPr>
        </p:nvGraphicFramePr>
        <p:xfrm>
          <a:off x="1066800" y="1050925"/>
          <a:ext cx="7924800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7" name="VISIO" r:id="rId8" imgW="3743280" imgH="2634840" progId="Visio.Drawing.6">
                  <p:embed/>
                </p:oleObj>
              </mc:Choice>
              <mc:Fallback>
                <p:oleObj name="VISIO" r:id="rId8" imgW="3743280" imgH="263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0925"/>
                        <a:ext cx="7924800" cy="557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4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4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4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Direct Mapped Cache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7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602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241041"/>
              </p:ext>
            </p:extLst>
          </p:nvPr>
        </p:nvGraphicFramePr>
        <p:xfrm>
          <a:off x="1295400" y="1066800"/>
          <a:ext cx="6884011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1" name="VISIO" r:id="rId8" imgW="3000240" imgH="2396880" progId="Visio.Drawing.6">
                  <p:embed/>
                </p:oleObj>
              </mc:Choice>
              <mc:Fallback>
                <p:oleObj name="VISIO" r:id="rId8" imgW="3000240" imgH="2396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6884011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6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6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6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Direct Mapped Cache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53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8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838200" y="1219200"/>
            <a:ext cx="3810000" cy="4953000"/>
          </a:xfrm>
        </p:spPr>
        <p:txBody>
          <a:bodyPr/>
          <a:lstStyle/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	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0xC($0)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$t3, 0x8($0)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6982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00580900"/>
              </p:ext>
            </p:extLst>
          </p:nvPr>
        </p:nvGraphicFramePr>
        <p:xfrm>
          <a:off x="2667000" y="1192213"/>
          <a:ext cx="64008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8" name="VISIO" r:id="rId9" imgW="2871720" imgH="1499760" progId="Visio.Drawing.6">
                  <p:embed/>
                </p:oleObj>
              </mc:Choice>
              <mc:Fallback>
                <p:oleObj name="VISIO" r:id="rId9" imgW="2871720" imgH="149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92213"/>
                        <a:ext cx="6400800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7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698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46482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= ?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Direct Mapped Cache Performance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16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8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838200" y="1219200"/>
            <a:ext cx="3810000" cy="4953000"/>
          </a:xfrm>
        </p:spPr>
        <p:txBody>
          <a:bodyPr/>
          <a:lstStyle/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	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0xC($0)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$t3, 0x8($0)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6982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7726209"/>
              </p:ext>
            </p:extLst>
          </p:nvPr>
        </p:nvGraphicFramePr>
        <p:xfrm>
          <a:off x="2667000" y="1192213"/>
          <a:ext cx="64008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7" name="VISIO" r:id="rId10" imgW="2871720" imgH="1499760" progId="Visio.Drawing.6">
                  <p:embed/>
                </p:oleObj>
              </mc:Choice>
              <mc:Fallback>
                <p:oleObj name="VISIO" r:id="rId10" imgW="2871720" imgH="149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92213"/>
                        <a:ext cx="6400800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7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698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698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46482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3/15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   = 20%</a:t>
            </a:r>
          </a:p>
        </p:txBody>
      </p:sp>
      <p:sp>
        <p:nvSpPr>
          <p:cNvPr id="1406984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53000" y="55626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Temporal Locality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Compulsory Misses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Direct Mapped Cache Performance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409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4191000" cy="4953000"/>
          </a:xfrm>
        </p:spPr>
        <p:txBody>
          <a:bodyPr/>
          <a:lstStyle/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0x24($0)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800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2514600" y="1227138"/>
          <a:ext cx="66294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7" name="VISIO" r:id="rId9" imgW="2871720" imgH="1499760" progId="Visio.Drawing.6">
                  <p:embed/>
                </p:oleObj>
              </mc:Choice>
              <mc:Fallback>
                <p:oleObj name="VISIO" r:id="rId9" imgW="2871720" imgH="149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27138"/>
                        <a:ext cx="66294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80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800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24400" y="49530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Direct Mapped Cache: Conflict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0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4191000" cy="4953000"/>
          </a:xfrm>
        </p:spPr>
        <p:txBody>
          <a:bodyPr/>
          <a:lstStyle/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0x24($0)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800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2514600" y="1227138"/>
          <a:ext cx="66294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1" name="VISIO" r:id="rId10" imgW="2871720" imgH="1499760" progId="Visio.Drawing.6">
                  <p:embed/>
                </p:oleObj>
              </mc:Choice>
              <mc:Fallback>
                <p:oleObj name="VISIO" r:id="rId10" imgW="2871720" imgH="149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27138"/>
                        <a:ext cx="6629400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800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80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800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24400" y="49530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10/10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   = 100%</a:t>
            </a:r>
          </a:p>
        </p:txBody>
      </p:sp>
      <p:sp>
        <p:nvSpPr>
          <p:cNvPr id="140800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58674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Conflict Misses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Direct Mapped Cache: Conflict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063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90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1522447"/>
              </p:ext>
            </p:extLst>
          </p:nvPr>
        </p:nvGraphicFramePr>
        <p:xfrm>
          <a:off x="859699" y="1143001"/>
          <a:ext cx="7827101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1" name="VISIO" r:id="rId5" imgW="3700440" imgH="2487600" progId="Visio.Drawing.6">
                  <p:embed/>
                </p:oleObj>
              </mc:Choice>
              <mc:Fallback>
                <p:oleObj name="VISIO" r:id="rId5" imgW="3700440" imgH="2487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99" y="1143001"/>
                        <a:ext cx="7827101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-Way Set Associative Cache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430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4343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0x24($0)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5959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1395440"/>
              </p:ext>
            </p:extLst>
          </p:nvPr>
        </p:nvGraphicFramePr>
        <p:xfrm>
          <a:off x="1752600" y="4038600"/>
          <a:ext cx="64008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5" name="VISIO" r:id="rId9" imgW="2571840" imgH="834840" progId="Visio.Drawing.6">
                  <p:embed/>
                </p:oleObj>
              </mc:Choice>
              <mc:Fallback>
                <p:oleObj name="VISIO" r:id="rId9" imgW="2571840" imgH="83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64008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5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595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596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53000" y="20574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?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i="1" dirty="0" smtClean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4200" dirty="0" smtClean="0">
                <a:solidFill>
                  <a:schemeClr val="bg1"/>
                </a:solidFill>
                <a:latin typeface="+mj-lt"/>
              </a:rPr>
              <a:t>-Way Set Associative Performance</a:t>
            </a:r>
            <a:endParaRPr lang="en-US" sz="4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3030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4343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# MIPS assembly code</a:t>
            </a:r>
          </a:p>
          <a:p>
            <a:pPr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 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0x24($0)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05959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0675817"/>
              </p:ext>
            </p:extLst>
          </p:nvPr>
        </p:nvGraphicFramePr>
        <p:xfrm>
          <a:off x="1752600" y="4038600"/>
          <a:ext cx="64008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8" name="VISIO" r:id="rId10" imgW="2571840" imgH="834840" progId="Visio.Drawing.6">
                  <p:embed/>
                </p:oleObj>
              </mc:Choice>
              <mc:Fallback>
                <p:oleObj name="VISIO" r:id="rId10" imgW="2571840" imgH="83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640080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595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0595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596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53000" y="20574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2/10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   = 20%</a:t>
            </a:r>
          </a:p>
        </p:txBody>
      </p:sp>
      <p:sp>
        <p:nvSpPr>
          <p:cNvPr id="140596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53000" y="30480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Associativity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reduces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conflict misses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i="1" dirty="0" smtClean="0">
                <a:solidFill>
                  <a:schemeClr val="bg1"/>
                </a:solidFill>
                <a:latin typeface="+mj-lt"/>
              </a:rPr>
              <a:t>N</a:t>
            </a:r>
            <a:r>
              <a:rPr lang="en-US" sz="4200" dirty="0" smtClean="0">
                <a:solidFill>
                  <a:schemeClr val="bg1"/>
                </a:solidFill>
                <a:latin typeface="+mj-lt"/>
              </a:rPr>
              <a:t>-Way Set Associative Performance</a:t>
            </a:r>
            <a:endParaRPr lang="en-US" sz="4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76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11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5686613"/>
              </p:ext>
            </p:extLst>
          </p:nvPr>
        </p:nvGraphicFramePr>
        <p:xfrm>
          <a:off x="685800" y="2828306"/>
          <a:ext cx="8458200" cy="49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3" name="VISIO" r:id="rId6" imgW="5155920" imgH="302040" progId="Visio.Drawing.6">
                  <p:embed/>
                </p:oleObj>
              </mc:Choice>
              <mc:Fallback>
                <p:oleObj name="VISIO" r:id="rId6" imgW="5155920" imgH="30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28306"/>
                        <a:ext cx="8458200" cy="49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1142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43200" y="3810000"/>
            <a:ext cx="3657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Reduces conflict misses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Expensive to build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Fully Associative Cache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418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7837" name="Object 1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6568184"/>
              </p:ext>
            </p:extLst>
          </p:nvPr>
        </p:nvGraphicFramePr>
        <p:xfrm>
          <a:off x="914400" y="2971800"/>
          <a:ext cx="7772400" cy="290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5" name="VISIO" r:id="rId8" imgW="2217960" imgH="829800" progId="Visio.Drawing.6">
                  <p:embed/>
                </p:oleObj>
              </mc:Choice>
              <mc:Fallback>
                <p:oleObj name="VISIO" r:id="rId8" imgW="2217960" imgH="82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772400" cy="290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78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7832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Computer performance depends on: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Processor performance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 system performance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	  </a:t>
            </a:r>
            <a:r>
              <a:rPr lang="en-US" sz="3200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3200" b="1" dirty="0" smtClean="0">
                <a:solidFill>
                  <a:srgbClr val="1D40EF"/>
                </a:solidFill>
                <a:latin typeface="Times New Roman" pitchFamily="18" charset="0"/>
                <a:cs typeface="Arial" charset="0"/>
              </a:rPr>
              <a:t>Memory </a:t>
            </a:r>
            <a:r>
              <a:rPr lang="en-US" sz="3200" b="1" dirty="0">
                <a:solidFill>
                  <a:srgbClr val="1D40EF"/>
                </a:solidFill>
                <a:latin typeface="Times New Roman" pitchFamily="18" charset="0"/>
                <a:cs typeface="Arial" charset="0"/>
              </a:rPr>
              <a:t>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54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5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914400"/>
            <a:ext cx="7696200" cy="49530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Increase block size:</a:t>
            </a:r>
          </a:p>
          <a:p>
            <a:pPr lvl="1"/>
            <a:r>
              <a:rPr lang="en-US" sz="2600" dirty="0"/>
              <a:t>Block size, </a:t>
            </a:r>
            <a:r>
              <a:rPr lang="en-US" sz="2600" b="1" i="1" dirty="0"/>
              <a:t>b</a:t>
            </a:r>
            <a:r>
              <a:rPr lang="en-US" sz="2600" b="1" dirty="0"/>
              <a:t> = 4</a:t>
            </a:r>
            <a:r>
              <a:rPr lang="en-US" sz="2600" dirty="0"/>
              <a:t> </a:t>
            </a:r>
            <a:r>
              <a:rPr lang="en-US" sz="2600" b="1" dirty="0"/>
              <a:t>words</a:t>
            </a:r>
          </a:p>
          <a:p>
            <a:pPr lvl="1"/>
            <a:r>
              <a:rPr lang="en-US" sz="2600" i="1" dirty="0"/>
              <a:t>C</a:t>
            </a:r>
            <a:r>
              <a:rPr lang="en-US" sz="2600" dirty="0"/>
              <a:t> = 8 words</a:t>
            </a:r>
          </a:p>
          <a:p>
            <a:pPr lvl="1"/>
            <a:r>
              <a:rPr lang="en-US" sz="2600" dirty="0"/>
              <a:t>Direct mapped (1 block per set)</a:t>
            </a:r>
          </a:p>
          <a:p>
            <a:pPr lvl="1"/>
            <a:r>
              <a:rPr lang="en-US" sz="2600" dirty="0"/>
              <a:t>Number of blocks, </a:t>
            </a:r>
            <a:r>
              <a:rPr lang="en-US" sz="2600" b="1" i="1" dirty="0"/>
              <a:t>B</a:t>
            </a:r>
            <a:r>
              <a:rPr lang="en-US" sz="2600" b="1" dirty="0"/>
              <a:t> = </a:t>
            </a:r>
            <a:r>
              <a:rPr lang="en-US" sz="2600" b="1" dirty="0" smtClean="0"/>
              <a:t>2</a:t>
            </a:r>
            <a:r>
              <a:rPr lang="en-US" sz="2600" dirty="0" smtClean="0"/>
              <a:t> (</a:t>
            </a:r>
            <a:r>
              <a:rPr lang="en-US" sz="2600" i="1" dirty="0" smtClean="0"/>
              <a:t>C</a:t>
            </a:r>
            <a:r>
              <a:rPr lang="en-US" sz="2600" dirty="0" smtClean="0"/>
              <a:t>/</a:t>
            </a:r>
            <a:r>
              <a:rPr lang="en-US" sz="2600" i="1" dirty="0" smtClean="0"/>
              <a:t>b</a:t>
            </a:r>
            <a:r>
              <a:rPr lang="en-US" sz="2600" dirty="0" smtClean="0"/>
              <a:t> </a:t>
            </a:r>
            <a:r>
              <a:rPr lang="en-US" sz="2600" dirty="0"/>
              <a:t>= 8/4 = </a:t>
            </a:r>
            <a:r>
              <a:rPr lang="en-US" sz="2600" dirty="0" smtClean="0"/>
              <a:t>2)</a:t>
            </a:r>
            <a:endParaRPr lang="en-US" sz="2600" dirty="0"/>
          </a:p>
        </p:txBody>
      </p:sp>
      <p:graphicFrame>
        <p:nvGraphicFramePr>
          <p:cNvPr id="1372171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03978373"/>
              </p:ext>
            </p:extLst>
          </p:nvPr>
        </p:nvGraphicFramePr>
        <p:xfrm>
          <a:off x="1219200" y="3352800"/>
          <a:ext cx="7543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7" name="VISIO" r:id="rId6" imgW="4500720" imgH="1908720" progId="Visio.Drawing.6">
                  <p:embed/>
                </p:oleObj>
              </mc:Choice>
              <mc:Fallback>
                <p:oleObj name="VISIO" r:id="rId6" imgW="4500720" imgH="190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7543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Spatial Locality?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668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2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382297"/>
              </p:ext>
            </p:extLst>
          </p:nvPr>
        </p:nvGraphicFramePr>
        <p:xfrm>
          <a:off x="1219200" y="2971800"/>
          <a:ext cx="7543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1" name="VISIO" r:id="rId6" imgW="4500720" imgH="1908720" progId="Visio.Drawing.6">
                  <p:embed/>
                </p:oleObj>
              </mc:Choice>
              <mc:Fallback>
                <p:oleObj name="VISIO" r:id="rId6" imgW="4500720" imgH="190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75438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125" name="Picture 5" descr="CacheBlockSize"/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19200"/>
            <a:ext cx="5105400" cy="159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 with Larger Block Size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4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9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066800"/>
            <a:ext cx="38100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0xC($0)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$t3, 0x8($0)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12102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123" y="13716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?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Direct Mapped Cache Performance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66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9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066800" y="1066800"/>
            <a:ext cx="38100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$0, 5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loop:	</a:t>
            </a: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 $t0, $0, done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$t1, 0x4($0)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$t2, 0xC($0)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$t3, 0x8($0)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$t0, $t0, -1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	j    loop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41210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53374726"/>
              </p:ext>
            </p:extLst>
          </p:nvPr>
        </p:nvGraphicFramePr>
        <p:xfrm>
          <a:off x="1600200" y="3603625"/>
          <a:ext cx="68580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9" name="VISIO" r:id="rId8" imgW="4557600" imgH="1908720" progId="Visio.Drawing.6">
                  <p:embed/>
                </p:oleObj>
              </mc:Choice>
              <mc:Fallback>
                <p:oleObj name="VISIO" r:id="rId8" imgW="4557600" imgH="1908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03625"/>
                        <a:ext cx="685800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210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65123" y="1371600"/>
            <a:ext cx="2895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Miss Rate = 1/15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   = 6.67%</a:t>
            </a:r>
          </a:p>
        </p:txBody>
      </p:sp>
      <p:sp>
        <p:nvSpPr>
          <p:cNvPr id="141210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36820" y="24765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Larger blocks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reduce compulsory misses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through spatial locality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Direct Mapped Cache Performance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47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8" name="Rectangle 6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066800"/>
            <a:ext cx="5562600" cy="4953000"/>
          </a:xfrm>
          <a:noFill/>
          <a:ln/>
        </p:spPr>
        <p:txBody>
          <a:bodyPr/>
          <a:lstStyle/>
          <a:p>
            <a:r>
              <a:rPr lang="en-US" sz="2400" dirty="0"/>
              <a:t>Capacity: </a:t>
            </a:r>
            <a:r>
              <a:rPr lang="en-US" sz="2400" i="1" dirty="0"/>
              <a:t>C </a:t>
            </a:r>
          </a:p>
          <a:p>
            <a:r>
              <a:rPr lang="en-US" sz="2400" dirty="0"/>
              <a:t>Block size: </a:t>
            </a:r>
            <a:r>
              <a:rPr lang="en-US" sz="2400" i="1" dirty="0"/>
              <a:t>b</a:t>
            </a:r>
            <a:endParaRPr lang="en-US" sz="2400" dirty="0"/>
          </a:p>
          <a:p>
            <a:r>
              <a:rPr lang="en-US" sz="2400" dirty="0"/>
              <a:t>Number of blocks in cache: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  <a:r>
              <a:rPr lang="en-US" sz="2400" dirty="0"/>
              <a:t>/</a:t>
            </a:r>
            <a:r>
              <a:rPr lang="en-US" sz="2400" i="1" dirty="0"/>
              <a:t>b</a:t>
            </a:r>
          </a:p>
          <a:p>
            <a:r>
              <a:rPr lang="en-US" sz="2400" dirty="0"/>
              <a:t>Number of blocks in a set: </a:t>
            </a:r>
            <a:r>
              <a:rPr lang="en-US" sz="2400" i="1" dirty="0"/>
              <a:t>N</a:t>
            </a:r>
          </a:p>
          <a:p>
            <a:r>
              <a:rPr lang="en-US" sz="2400" dirty="0"/>
              <a:t>Number of </a:t>
            </a:r>
            <a:r>
              <a:rPr lang="en-US" sz="2400" dirty="0" smtClean="0"/>
              <a:t>sets</a:t>
            </a:r>
            <a:r>
              <a:rPr lang="en-US" sz="2400" dirty="0"/>
              <a:t>: </a:t>
            </a:r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/</a:t>
            </a:r>
            <a:r>
              <a:rPr lang="en-US" sz="2400" i="1" dirty="0"/>
              <a:t>N</a:t>
            </a:r>
          </a:p>
        </p:txBody>
      </p:sp>
      <p:graphicFrame>
        <p:nvGraphicFramePr>
          <p:cNvPr id="1375279" name="Group 47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2910247"/>
              </p:ext>
            </p:extLst>
          </p:nvPr>
        </p:nvGraphicFramePr>
        <p:xfrm>
          <a:off x="914400" y="3352800"/>
          <a:ext cx="7924800" cy="2537460"/>
        </p:xfrm>
        <a:graphic>
          <a:graphicData uri="http://schemas.openxmlformats.org/drawingml/2006/table">
            <a:tbl>
              <a:tblPr/>
              <a:tblGrid>
                <a:gridCol w="3124200"/>
                <a:gridCol w="2514600"/>
                <a:gridCol w="22860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Organization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 of Ways (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 of Sets (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 = B/N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Direct Mapped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N-Way Set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 &lt;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&lt;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/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Fully Associative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52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75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523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 Organization Recap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78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Cache is too small to hold all data of interest at </a:t>
            </a:r>
            <a:r>
              <a:rPr lang="en-US" sz="2400" dirty="0" smtClean="0"/>
              <a:t>once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If </a:t>
            </a:r>
            <a:r>
              <a:rPr lang="en-US" sz="2400" dirty="0" smtClean="0"/>
              <a:t>cache full: program accesses </a:t>
            </a:r>
            <a:r>
              <a:rPr lang="en-US" sz="2400" dirty="0"/>
              <a:t>data </a:t>
            </a:r>
            <a:r>
              <a:rPr lang="en-US" sz="2400" dirty="0" smtClean="0"/>
              <a:t>X &amp; evicts </a:t>
            </a:r>
            <a:r>
              <a:rPr lang="en-US" sz="2400" dirty="0"/>
              <a:t>data </a:t>
            </a:r>
            <a:r>
              <a:rPr lang="en-US" sz="2400" dirty="0" smtClean="0"/>
              <a:t>Y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i="1" dirty="0">
                <a:solidFill>
                  <a:schemeClr val="accent1"/>
                </a:solidFill>
              </a:rPr>
              <a:t>Capacity miss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when </a:t>
            </a:r>
            <a:r>
              <a:rPr lang="en-US" sz="2400" dirty="0"/>
              <a:t>access Y again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choose Y to minimize chance of needing it again?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Least recently used (LRU) replacement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/>
              <a:t>the least recently used block in a set </a:t>
            </a:r>
            <a:r>
              <a:rPr lang="en-US" sz="2400" dirty="0" smtClean="0"/>
              <a:t>evicted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Capacity Misses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883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Compulsory: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first time data </a:t>
            </a:r>
            <a:r>
              <a:rPr lang="en-US" dirty="0" smtClean="0"/>
              <a:t>accessed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Capacity:</a:t>
            </a:r>
            <a:r>
              <a:rPr lang="en-US" dirty="0"/>
              <a:t> cache too small to hold all data of interest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Conflict:</a:t>
            </a:r>
            <a:r>
              <a:rPr lang="en-US" dirty="0"/>
              <a:t> data of interest maps to same location in cache</a:t>
            </a:r>
          </a:p>
          <a:p>
            <a:endParaRPr lang="en-US" dirty="0"/>
          </a:p>
          <a:p>
            <a:pPr marL="0">
              <a:buFontTx/>
              <a:buNone/>
            </a:pPr>
            <a:r>
              <a:rPr lang="en-US" sz="2600" b="1" dirty="0">
                <a:solidFill>
                  <a:schemeClr val="accent1"/>
                </a:solidFill>
              </a:rPr>
              <a:t>Miss penalty: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time it takes to retrieve a block </a:t>
            </a:r>
            <a:r>
              <a:rPr lang="en-US" sz="2600" dirty="0" smtClean="0"/>
              <a:t>from lower </a:t>
            </a:r>
            <a:r>
              <a:rPr lang="en-US" sz="2600" dirty="0"/>
              <a:t>level of hierarchy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Misses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3122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620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889600"/>
              </p:ext>
            </p:extLst>
          </p:nvPr>
        </p:nvGraphicFramePr>
        <p:xfrm>
          <a:off x="1371600" y="2551112"/>
          <a:ext cx="6400800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7" name="VISIO" r:id="rId9" imgW="3209040" imgH="2005920" progId="Visio.Drawing.6">
                  <p:embed/>
                </p:oleObj>
              </mc:Choice>
              <mc:Fallback>
                <p:oleObj name="VISIO" r:id="rId9" imgW="3209040" imgH="2005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51112"/>
                        <a:ext cx="6400800" cy="400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1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161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61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619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143000"/>
            <a:ext cx="457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$t0, 0x04($0)</a:t>
            </a: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$t1, 0x24($0)</a:t>
            </a: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$t2, 0x54($0)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LRU Replacement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64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620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6749827"/>
              </p:ext>
            </p:extLst>
          </p:nvPr>
        </p:nvGraphicFramePr>
        <p:xfrm>
          <a:off x="1371600" y="2551112"/>
          <a:ext cx="6400800" cy="400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93" name="VISIO" r:id="rId9" imgW="3209040" imgH="2005920" progId="Visio.Drawing.6">
                  <p:embed/>
                </p:oleObj>
              </mc:Choice>
              <mc:Fallback>
                <p:oleObj name="VISIO" r:id="rId9" imgW="3209040" imgH="2005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51112"/>
                        <a:ext cx="6400800" cy="400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1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161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61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619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143000"/>
            <a:ext cx="45720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$t0, 0x04($0)</a:t>
            </a: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$t1, 0x24($0)</a:t>
            </a:r>
          </a:p>
          <a:p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$t2, 0x54($0)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LRU Replacement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32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7" name="Rectangle 7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90600" y="1295400"/>
            <a:ext cx="8153400" cy="4953000"/>
          </a:xfrm>
          <a:noFill/>
          <a:ln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What data is held in the cache?</a:t>
            </a:r>
          </a:p>
          <a:p>
            <a:pPr lvl="1"/>
            <a:r>
              <a:rPr lang="en-US" sz="2600" dirty="0"/>
              <a:t>Recently used data (temporal locality)</a:t>
            </a:r>
          </a:p>
          <a:p>
            <a:pPr lvl="1"/>
            <a:r>
              <a:rPr lang="en-US" sz="2600" dirty="0"/>
              <a:t>Nearby data (spatial </a:t>
            </a:r>
            <a:r>
              <a:rPr lang="en-US" sz="2600" dirty="0" smtClean="0"/>
              <a:t>locality)</a:t>
            </a:r>
            <a:endParaRPr lang="en-US" sz="2600" dirty="0"/>
          </a:p>
          <a:p>
            <a:r>
              <a:rPr lang="en-US" sz="3000" b="1" dirty="0">
                <a:solidFill>
                  <a:schemeClr val="accent1"/>
                </a:solidFill>
              </a:rPr>
              <a:t>How is data found?</a:t>
            </a:r>
          </a:p>
          <a:p>
            <a:pPr lvl="1"/>
            <a:r>
              <a:rPr lang="en-US" sz="2600" dirty="0"/>
              <a:t>Set is determined by address of data</a:t>
            </a:r>
          </a:p>
          <a:p>
            <a:pPr lvl="1"/>
            <a:r>
              <a:rPr lang="en-US" sz="2600" dirty="0"/>
              <a:t>Word within block also determined by </a:t>
            </a:r>
            <a:r>
              <a:rPr lang="en-US" sz="2600" dirty="0" smtClean="0"/>
              <a:t>address</a:t>
            </a:r>
            <a:endParaRPr lang="en-US" sz="2600" dirty="0"/>
          </a:p>
          <a:p>
            <a:pPr lvl="1"/>
            <a:r>
              <a:rPr lang="en-US" sz="2600" dirty="0"/>
              <a:t>In associative caches, data could be in one of several ways</a:t>
            </a:r>
          </a:p>
          <a:p>
            <a:r>
              <a:rPr lang="en-US" sz="3000" b="1" dirty="0">
                <a:solidFill>
                  <a:schemeClr val="accent1"/>
                </a:solidFill>
              </a:rPr>
              <a:t>What data is replaced?</a:t>
            </a:r>
          </a:p>
          <a:p>
            <a:pPr lvl="1"/>
            <a:r>
              <a:rPr lang="en-US" sz="2600" dirty="0"/>
              <a:t>Least-recently used way in the set</a:t>
            </a:r>
          </a:p>
        </p:txBody>
      </p:sp>
      <p:sp>
        <p:nvSpPr>
          <p:cNvPr id="1377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7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Cache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17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3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36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In prior chapters, assumed access memory in 1 </a:t>
            </a:r>
            <a:r>
              <a:rPr lang="en-US" sz="2600" dirty="0">
                <a:latin typeface="Times New Roman" pitchFamily="18" charset="0"/>
                <a:cs typeface="Arial" charset="0"/>
              </a:rPr>
              <a:t>clock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cycle – but hasn’t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been true since the 1980’s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Processor-Memory Gap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47913"/>
            <a:ext cx="7422286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9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52" name="Picture 4"/>
          <p:cNvPicPr>
            <a:picLocks noGrp="1" noChangeAspect="1" noChangeArrowheads="1"/>
          </p:cNvPicPr>
          <p:nvPr>
            <p:ph type="body" idx="4294967295"/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22362"/>
            <a:ext cx="6324600" cy="5049838"/>
          </a:xfrm>
          <a:noFill/>
          <a:ln/>
        </p:spPr>
      </p:pic>
      <p:sp>
        <p:nvSpPr>
          <p:cNvPr id="15636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3200" y="990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Bigger caches reduce  capacity misses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Greater associativity reduces conflict misses</a:t>
            </a:r>
          </a:p>
        </p:txBody>
      </p:sp>
      <p:sp>
        <p:nvSpPr>
          <p:cNvPr id="15636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9200" y="6248400"/>
            <a:ext cx="617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1" dirty="0">
                <a:latin typeface="Times New Roman" pitchFamily="18" charset="0"/>
                <a:cs typeface="Arial" charset="0"/>
              </a:rPr>
              <a:t>Adapted from Patterson &amp; Hennessy, </a:t>
            </a:r>
            <a:r>
              <a:rPr lang="en-US" sz="1200" b="1" i="1" dirty="0">
                <a:latin typeface="Times New Roman" pitchFamily="18" charset="0"/>
                <a:cs typeface="Arial" charset="0"/>
              </a:rPr>
              <a:t>Computer Architecture: A Quantitative </a:t>
            </a:r>
            <a:r>
              <a:rPr lang="en-US" sz="1200" b="1" i="1" dirty="0" smtClean="0">
                <a:latin typeface="Times New Roman" pitchFamily="18" charset="0"/>
                <a:cs typeface="Arial" charset="0"/>
              </a:rPr>
              <a:t>Approach, </a:t>
            </a:r>
            <a:r>
              <a:rPr lang="en-US" sz="1200" b="1" dirty="0" smtClean="0">
                <a:latin typeface="Times New Roman" pitchFamily="18" charset="0"/>
                <a:cs typeface="Arial" charset="0"/>
              </a:rPr>
              <a:t>2011</a:t>
            </a:r>
            <a:endParaRPr lang="en-US" sz="12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Miss Rate Trends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396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700" name="Picture 4"/>
          <p:cNvPicPr>
            <a:picLocks noGrp="1" noChangeAspect="1" noChangeArrowheads="1"/>
          </p:cNvPicPr>
          <p:nvPr>
            <p:ph type="body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219200"/>
            <a:ext cx="7010400" cy="4116388"/>
          </a:xfrm>
          <a:noFill/>
          <a:ln/>
        </p:spPr>
      </p:pic>
      <p:sp>
        <p:nvSpPr>
          <p:cNvPr id="156570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8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Bigger blocks reduce compulsory misses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Bigger blocks increase conflict misses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Miss Rate Trends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539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r>
              <a:rPr lang="en-US" dirty="0"/>
              <a:t>Larger caches have lower miss rates, longer access times</a:t>
            </a:r>
          </a:p>
          <a:p>
            <a:r>
              <a:rPr lang="en-US" dirty="0"/>
              <a:t>Expand </a:t>
            </a:r>
            <a:r>
              <a:rPr lang="en-US" dirty="0" smtClean="0"/>
              <a:t>memory </a:t>
            </a:r>
            <a:r>
              <a:rPr lang="en-US" dirty="0"/>
              <a:t>hierarchy to multiple levels of caches</a:t>
            </a:r>
          </a:p>
          <a:p>
            <a:r>
              <a:rPr lang="en-US" dirty="0"/>
              <a:t>Level 1: small and fast (e.g. 16 KB, 1 cycle)</a:t>
            </a:r>
          </a:p>
          <a:p>
            <a:r>
              <a:rPr lang="en-US" dirty="0"/>
              <a:t>Level 2: larger and slower (e.g. 256 KB, 2-6 cycles)</a:t>
            </a:r>
          </a:p>
          <a:p>
            <a:r>
              <a:rPr lang="en-US" dirty="0" smtClean="0"/>
              <a:t>Most modern PCs have L1, L2, and L3 cache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Multilevel Caches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701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831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858167"/>
              </p:ext>
            </p:extLst>
          </p:nvPr>
        </p:nvGraphicFramePr>
        <p:xfrm>
          <a:off x="1676400" y="1295400"/>
          <a:ext cx="5791200" cy="507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1" name="VISIO" r:id="rId8" imgW="4143146" imgH="3628949" progId="Visio.Drawing.6">
                  <p:embed/>
                </p:oleObj>
              </mc:Choice>
              <mc:Fallback>
                <p:oleObj name="VISIO" r:id="rId8" imgW="4143146" imgH="362894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5791200" cy="507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83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783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830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Intel Pentium III Die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9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863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280193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185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18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18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Make memory system appear as fast as processor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hierarchy </a:t>
            </a:r>
            <a:r>
              <a:rPr lang="en-US" sz="3200" dirty="0">
                <a:latin typeface="Times New Roman" pitchFamily="18" charset="0"/>
                <a:cs typeface="Arial" charset="0"/>
              </a:rPr>
              <a:t>of memories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Ideal memory: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Fast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Cheap (inexpensive)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Large (capacity)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But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can only choose two!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System Challenge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344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598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5987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04491"/>
              </p:ext>
            </p:extLst>
          </p:nvPr>
        </p:nvGraphicFramePr>
        <p:xfrm>
          <a:off x="1066800" y="1676400"/>
          <a:ext cx="785274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2" name="VISIO" r:id="rId7" imgW="4752720" imgH="1752120" progId="Visio.Drawing.6">
                  <p:embed/>
                </p:oleObj>
              </mc:Choice>
              <mc:Fallback>
                <p:oleObj name="VISIO" r:id="rId7" imgW="4752720" imgH="175212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7852742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224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7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990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Exploit locality to make memory accesses fast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Temporal Locality: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2600" dirty="0"/>
              <a:t>Locality in </a:t>
            </a:r>
            <a:r>
              <a:rPr lang="en-US" sz="2600" dirty="0" smtClean="0"/>
              <a:t>time</a:t>
            </a:r>
            <a:endParaRPr lang="en-US" sz="2600" dirty="0"/>
          </a:p>
          <a:p>
            <a:pPr lvl="1"/>
            <a:r>
              <a:rPr lang="en-US" sz="2600" dirty="0"/>
              <a:t>If data used recently, likely to use it again soon</a:t>
            </a:r>
          </a:p>
          <a:p>
            <a:pPr lvl="1"/>
            <a:r>
              <a:rPr lang="en-US" sz="2600" b="1" dirty="0"/>
              <a:t>How to exploit:</a:t>
            </a:r>
            <a:r>
              <a:rPr lang="en-US" sz="2600" dirty="0"/>
              <a:t> keep recently accessed data in higher levels of memory hierarchy</a:t>
            </a:r>
          </a:p>
          <a:p>
            <a:r>
              <a:rPr lang="en-US" b="1" dirty="0">
                <a:solidFill>
                  <a:schemeClr val="accent1"/>
                </a:solidFill>
              </a:rPr>
              <a:t>Spatial Locality: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2600" dirty="0"/>
              <a:t>Locality in </a:t>
            </a:r>
            <a:r>
              <a:rPr lang="en-US" sz="2600" dirty="0" smtClean="0"/>
              <a:t>space</a:t>
            </a:r>
            <a:endParaRPr lang="en-US" sz="2600" dirty="0"/>
          </a:p>
          <a:p>
            <a:pPr lvl="1"/>
            <a:r>
              <a:rPr lang="en-US" sz="2600" dirty="0"/>
              <a:t>If data used recently, likely to use nearby data soon</a:t>
            </a:r>
          </a:p>
          <a:p>
            <a:pPr lvl="1"/>
            <a:r>
              <a:rPr lang="en-US" sz="2600" b="1" dirty="0"/>
              <a:t>How to exploit:</a:t>
            </a:r>
            <a:r>
              <a:rPr lang="en-US" sz="2600" dirty="0"/>
              <a:t> when access data, bring nearby data into higher levels of memory hierarchy too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Locality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661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609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09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6090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Hit: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data </a:t>
            </a:r>
            <a:r>
              <a:rPr lang="en-US" sz="2600" dirty="0">
                <a:latin typeface="Times New Roman" pitchFamily="18" charset="0"/>
                <a:cs typeface="Arial" charset="0"/>
              </a:rPr>
              <a:t>found in that level of memory hierarchy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Miss: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data </a:t>
            </a:r>
            <a:r>
              <a:rPr lang="en-US" sz="2600" dirty="0">
                <a:latin typeface="Times New Roman" pitchFamily="18" charset="0"/>
                <a:cs typeface="Arial" charset="0"/>
              </a:rPr>
              <a:t>not found (must go to next level)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Hit Rate</a:t>
            </a:r>
            <a:r>
              <a:rPr lang="en-US" sz="26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	</a:t>
            </a:r>
            <a:r>
              <a:rPr lang="en-US" sz="2600" dirty="0">
                <a:latin typeface="Times New Roman" pitchFamily="18" charset="0"/>
                <a:cs typeface="Arial" charset="0"/>
              </a:rPr>
              <a:t>	= # hits / # memory accesses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			= 1 – Miss Rate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Miss Rate</a:t>
            </a:r>
            <a:r>
              <a:rPr lang="en-US" sz="26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dirty="0">
                <a:latin typeface="Times New Roman" pitchFamily="18" charset="0"/>
                <a:cs typeface="Arial" charset="0"/>
              </a:rPr>
              <a:t>	= # misses / # memory accesses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			= 1 – Hit Rate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Times New Roman" pitchFamily="18" charset="0"/>
                <a:cs typeface="Arial" charset="0"/>
              </a:rPr>
              <a:t>Average memory access time (AMAT):</a:t>
            </a:r>
            <a:r>
              <a:rPr lang="en-US" sz="2600" dirty="0">
                <a:latin typeface="Times New Roman" pitchFamily="18" charset="0"/>
                <a:cs typeface="Arial" charset="0"/>
              </a:rPr>
              <a:t> average time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for </a:t>
            </a:r>
            <a:r>
              <a:rPr lang="en-US" sz="2600" dirty="0">
                <a:latin typeface="Times New Roman" pitchFamily="18" charset="0"/>
                <a:cs typeface="Arial" charset="0"/>
              </a:rPr>
              <a:t>processor to access data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AMAT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MR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cache</a:t>
            </a:r>
            <a:r>
              <a:rPr lang="en-US" sz="2600" dirty="0">
                <a:latin typeface="Times New Roman" pitchFamily="18" charset="0"/>
                <a:cs typeface="Arial" charset="0"/>
              </a:rPr>
              <a:t>[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MM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MR</a:t>
            </a:r>
            <a:r>
              <a:rPr lang="en-US" sz="2600" i="1" baseline="-25000" dirty="0">
                <a:latin typeface="Times New Roman" pitchFamily="18" charset="0"/>
                <a:cs typeface="Arial" charset="0"/>
              </a:rPr>
              <a:t>MM</a:t>
            </a:r>
            <a:r>
              <a:rPr lang="en-US" sz="2600" dirty="0">
                <a:latin typeface="Times New Roman" pitchFamily="18" charset="0"/>
                <a:cs typeface="Arial" charset="0"/>
              </a:rPr>
              <a:t>(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VM</a:t>
            </a:r>
            <a:r>
              <a:rPr lang="en-US" sz="2600" dirty="0">
                <a:latin typeface="Times New Roman" pitchFamily="18" charset="0"/>
                <a:cs typeface="Arial" charset="0"/>
              </a:rPr>
              <a:t>)]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046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957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57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957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A program has 2,000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loads </a:t>
            </a:r>
            <a:r>
              <a:rPr lang="en-US" sz="3000" dirty="0">
                <a:latin typeface="Times New Roman" pitchFamily="18" charset="0"/>
                <a:cs typeface="Arial" charset="0"/>
              </a:rPr>
              <a:t>and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stores</a:t>
            </a:r>
            <a:endParaRPr lang="en-US" sz="3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1,250 of these data values </a:t>
            </a:r>
            <a:r>
              <a:rPr lang="en-US" sz="30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000" dirty="0">
                <a:latin typeface="Times New Roman" pitchFamily="18" charset="0"/>
                <a:cs typeface="Arial" charset="0"/>
              </a:rPr>
              <a:t>cache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dirty="0" smtClean="0">
                <a:latin typeface="Times New Roman" pitchFamily="18" charset="0"/>
                <a:cs typeface="Arial" charset="0"/>
              </a:rPr>
              <a:t>Rest supplied </a:t>
            </a:r>
            <a:r>
              <a:rPr lang="en-US" sz="3000" dirty="0">
                <a:latin typeface="Times New Roman" pitchFamily="18" charset="0"/>
                <a:cs typeface="Arial" charset="0"/>
              </a:rPr>
              <a:t>by other levels of memory hierarchy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3000" b="1" dirty="0">
                <a:latin typeface="Times New Roman" pitchFamily="18" charset="0"/>
                <a:cs typeface="Arial" charset="0"/>
              </a:rPr>
              <a:t> What are the hit and miss rates for the cache?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10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Memory Performance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317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1302</Words>
  <Application>Microsoft Office PowerPoint</Application>
  <PresentationFormat>화면 슬라이드 쇼(4:3)</PresentationFormat>
  <Paragraphs>387</Paragraphs>
  <Slides>43</Slides>
  <Notes>42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124</cp:revision>
  <dcterms:created xsi:type="dcterms:W3CDTF">2012-08-07T04:56:47Z</dcterms:created>
  <dcterms:modified xsi:type="dcterms:W3CDTF">2018-09-03T03:45:45Z</dcterms:modified>
</cp:coreProperties>
</file>