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commentAuthors.xml" ContentType="application/vnd.openxmlformats-officedocument.presentationml.commentAuthors+xml"/>
  <Override PartName="/ppt/comments/comment4.xml" ContentType="application/vnd.openxmlformats-officedocument.presentationml.comments+xml"/>
  <Override PartName="/ppt/comments/comment3.xml" ContentType="application/vnd.openxmlformats-officedocument.presentationml.comments+xml"/>
  <Override PartName="/ppt/comments/comment2.xml" ContentType="application/vnd.openxmlformats-officedocument.presentationml.comment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comments/comment1.xml" ContentType="application/vnd.openxmlformats-officedocument.presentationml.comments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Чебола" initials="МЧ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Relationship Id="rId1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2-11-26T12:23:05Z" idx="1">
    <p:pos x="5616" y="38"/>
    <p:text>Это должно быть на титульном слайде</p:text>
    <p:extLst>
      <p:ext uri="{19B8F6BF-5375-455C-9EA6-DF929625EA0E}">
        <p15:presenceInfo xmlns:p15="http://schemas.microsoft.com/office/powerpoint/2012/main" userId="teamlab_data:0;1;0;1;13;Максим Чебола;2;1;0;4;38;{00DD00A9-0006-4D51-8BCA-00CD00A400D2};" providerId="AD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2-11-26T12:21:54Z" idx="2">
    <p:pos x="2640" y="624"/>
    <p:text>Нужен другой цвет заголовка, этот не контрастный</p:text>
    <p:extLst>
      <p:ext uri="{19B8F6BF-5375-455C-9EA6-DF929625EA0E}">
        <p15:presenceInfo xmlns:p15="http://schemas.microsoft.com/office/powerpoint/2012/main" userId="teamlab_data:0;1;0;1;13;Максим Чебола;2;1;0;4;38;{00220091-00D1-490F-A1B2-00A6008D0075};" providerId="AD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2-11-26T12:27:57Z" idx="3">
    <p:pos x="10" y="10"/>
    <p:text>Все блоки должны быть на слайде. В этот раз это произошло из-за смены дизайна презентации</p:text>
    <p:extLst>
      <p:ext uri="{19B8F6BF-5375-455C-9EA6-DF929625EA0E}">
        <p15:presenceInfo xmlns:p15="http://schemas.microsoft.com/office/powerpoint/2012/main" userId="teamlab_data:0;1;0;1;13;Максим Чебола;2;1;0;4;38;{00990064-00B0-4E60-BB63-00A7004B00B0};" providerId="AD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2-11-26T12:27:57Z" idx="4">
    <p:pos x="10" y="10"/>
    <p:text>Все блоки должны быть на слайде. В этот раз это произошло из-за смены дизайна презентации</p:text>
    <p:extLst>
      <p:ext uri="{19B8F6BF-5375-455C-9EA6-DF929625EA0E}">
        <p15:presenceInfo xmlns:p15="http://schemas.microsoft.com/office/powerpoint/2012/main" userId="teamlab_data:0;1;0;1;13;Максим Чебола;2;1;0;4;38;{009D00C7-00FC-4ECA-AACF-00B6001E00CB};" providerId="AD"/>
      </p:ext>
    </p:extLst>
  </p:cm>
</p:cmLst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628560" y="365040"/>
            <a:ext cx="788688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 bwMode="auto">
          <a:xfrm>
            <a:off x="628560" y="1825200"/>
            <a:ext cx="7886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 bwMode="auto">
          <a:xfrm>
            <a:off x="628560" y="4098240"/>
            <a:ext cx="7886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628560" y="365040"/>
            <a:ext cx="788688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 bwMode="auto">
          <a:xfrm>
            <a:off x="628560" y="1825200"/>
            <a:ext cx="384876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 bwMode="auto">
          <a:xfrm>
            <a:off x="4670280" y="1825200"/>
            <a:ext cx="384876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 bwMode="auto">
          <a:xfrm>
            <a:off x="628560" y="4098240"/>
            <a:ext cx="384876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 bwMode="auto">
          <a:xfrm>
            <a:off x="4670280" y="4098240"/>
            <a:ext cx="384876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628560" y="365040"/>
            <a:ext cx="788688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 bwMode="auto">
          <a:xfrm>
            <a:off x="628560" y="1825200"/>
            <a:ext cx="253944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 bwMode="auto">
          <a:xfrm>
            <a:off x="3295440" y="1825200"/>
            <a:ext cx="253944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 bwMode="auto">
          <a:xfrm>
            <a:off x="5962320" y="1825200"/>
            <a:ext cx="253944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 bwMode="auto">
          <a:xfrm>
            <a:off x="628560" y="4098240"/>
            <a:ext cx="253944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 bwMode="auto">
          <a:xfrm>
            <a:off x="3295440" y="4098240"/>
            <a:ext cx="253944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 bwMode="auto">
          <a:xfrm>
            <a:off x="5962320" y="4098240"/>
            <a:ext cx="253944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628560" y="365040"/>
            <a:ext cx="788688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28560" y="1825200"/>
            <a:ext cx="7886880" cy="4351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48"/>
              </a:spcBef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628560" y="365040"/>
            <a:ext cx="788688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 bwMode="auto">
          <a:xfrm>
            <a:off x="628560" y="1825200"/>
            <a:ext cx="7886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628560" y="365040"/>
            <a:ext cx="788688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 bwMode="auto">
          <a:xfrm>
            <a:off x="628560" y="1825200"/>
            <a:ext cx="384876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 bwMode="auto">
          <a:xfrm>
            <a:off x="4670280" y="1825200"/>
            <a:ext cx="384876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628560" y="365040"/>
            <a:ext cx="788688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628560" y="365040"/>
            <a:ext cx="7886880" cy="61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48"/>
              </a:spcBef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628560" y="365040"/>
            <a:ext cx="788688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 bwMode="auto">
          <a:xfrm>
            <a:off x="628560" y="1825200"/>
            <a:ext cx="384876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 bwMode="auto">
          <a:xfrm>
            <a:off x="4670280" y="1825200"/>
            <a:ext cx="384876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 bwMode="auto">
          <a:xfrm>
            <a:off x="628560" y="4098240"/>
            <a:ext cx="384876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628560" y="365040"/>
            <a:ext cx="788688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 bwMode="auto">
          <a:xfrm>
            <a:off x="628560" y="1825200"/>
            <a:ext cx="384876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 bwMode="auto">
          <a:xfrm>
            <a:off x="4670280" y="1825200"/>
            <a:ext cx="384876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 bwMode="auto">
          <a:xfrm>
            <a:off x="4670280" y="4098240"/>
            <a:ext cx="384876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628560" y="365040"/>
            <a:ext cx="788688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 bwMode="auto">
          <a:xfrm>
            <a:off x="628560" y="1825200"/>
            <a:ext cx="384876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 bwMode="auto">
          <a:xfrm>
            <a:off x="4670280" y="1825200"/>
            <a:ext cx="384876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 bwMode="auto">
          <a:xfrm>
            <a:off x="628560" y="4098240"/>
            <a:ext cx="7886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>
              <a:defRPr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628560" y="365040"/>
            <a:ext cx="788688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>
              <a:defRPr/>
            </a:pPr>
            <a:r>
              <a:rPr lang="en-US" sz="3300" b="0" strike="noStrike" spc="-1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628560" y="1825200"/>
            <a:ext cx="7886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171360" indent="-171360"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marL="514080" lvl="1" indent="-171360"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marL="857160" lvl="2" indent="-171360"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marL="1199880" lvl="3" indent="-171360"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marL="1542960" lvl="4" indent="-171360"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marL="1542960" lvl="5" indent="-171360"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marL="1542960" lvl="6" indent="-171360"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 bwMode="auto">
          <a:xfrm>
            <a:off x="628200" y="6356520"/>
            <a:ext cx="205740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F2AB63F8-C4E3-4321-B41E-2A59FA0C27E1}" type="datetime">
              <a:rPr lang="ru-RU" sz="900" b="0" strike="noStrike" spc="-1">
                <a:solidFill>
                  <a:srgbClr val="898989"/>
                </a:solidFill>
                <a:latin typeface="Century Schoolbook"/>
              </a:rPr>
              <a:t/>
            </a:fld>
            <a:endParaRPr lang="en-US" sz="9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 bwMode="auto">
          <a:xfrm>
            <a:off x="3029040" y="6356520"/>
            <a:ext cx="308592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 bwMode="auto">
          <a:xfrm>
            <a:off x="6457680" y="6356520"/>
            <a:ext cx="205740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251CB26-ECD1-43EF-A3B8-D5C4B4BB4455}" type="slidenum">
              <a:rPr lang="ru-RU" sz="900" b="0" strike="noStrike" spc="-1">
                <a:solidFill>
                  <a:srgbClr val="898989"/>
                </a:solidFill>
                <a:latin typeface="Century Schoolbook"/>
              </a:rPr>
              <a:t/>
            </a:fld>
            <a:endParaRPr lang="en-US" sz="9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comments" Target="../comments/commen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comments" Target="../comments/comment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 bwMode="auto">
          <a:xfrm>
            <a:off x="476280" y="1932120"/>
            <a:ext cx="8229600" cy="43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 Light"/>
              </a:rPr>
              <a:t>Курсовая работу по дисциплине «Компьютерная практика»</a:t>
            </a:r>
            <a:endParaRPr lang="en-US" sz="2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2" name="CustomShape 2"/>
          <p:cNvSpPr/>
          <p:nvPr/>
        </p:nvSpPr>
        <p:spPr bwMode="auto">
          <a:xfrm>
            <a:off x="476280" y="2370240"/>
            <a:ext cx="8229600" cy="15685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Calibri Light"/>
              </a:rPr>
              <a:t>Тема «Разработка вспомогательного информационного устройства для электрического транспорта малой мощности»</a:t>
            </a:r>
            <a:endParaRPr lang="en-US" sz="32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CustomShape 3"/>
          <p:cNvSpPr/>
          <p:nvPr/>
        </p:nvSpPr>
        <p:spPr bwMode="auto">
          <a:xfrm>
            <a:off x="5003640" y="4162320"/>
            <a:ext cx="4140360" cy="180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Calibri Light"/>
              </a:rPr>
              <a:t>Разработал: </a:t>
            </a:r>
            <a:r>
              <a:rPr lang="ru-RU" sz="2000" b="0" strike="noStrike" spc="-1">
                <a:solidFill>
                  <a:srgbClr val="000000"/>
                </a:solidFill>
                <a:latin typeface="Calibri Light"/>
              </a:rPr>
              <a:t>студент группы П-21 Гореславец Н.С.</a:t>
            </a:r>
            <a:endParaRPr lang="en-US" sz="2000" b="0" strike="noStrike" spc="-1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Calibri Light"/>
              </a:rPr>
              <a:t>Руководитель:</a:t>
            </a:r>
            <a:r>
              <a:rPr lang="ru-RU" sz="2000" b="0" strike="noStrike" spc="-1">
                <a:solidFill>
                  <a:srgbClr val="000000"/>
                </a:solidFill>
                <a:latin typeface="Calibri Light"/>
              </a:rPr>
              <a:t> преподаватель </a:t>
            </a:r>
            <a:endParaRPr lang="ru-RU" sz="2000" b="0" strike="noStrike" spc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199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 Light"/>
              </a:rPr>
              <a:t>Квач</a:t>
            </a:r>
            <a:r>
              <a:rPr lang="en-US" sz="2000" b="0" strike="noStrike" spc="0">
                <a:solidFill>
                  <a:srgbClr val="000000"/>
                </a:solidFill>
                <a:latin typeface="Calibri Light"/>
              </a:rPr>
              <a:t> А.И</a:t>
            </a:r>
            <a:endParaRPr lang="en-US" sz="2000" b="0" strike="noStrike" spc="0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2000" b="1" strike="noStrike" spc="-1">
                <a:solidFill>
                  <a:srgbClr val="000000"/>
                </a:solidFill>
                <a:latin typeface="Calibri Light"/>
              </a:rPr>
              <a:t>Магистр:</a:t>
            </a:r>
            <a:r>
              <a:rPr lang="ru-RU" sz="2000" b="0" strike="noStrike" spc="-1">
                <a:solidFill>
                  <a:srgbClr val="000000"/>
                </a:solidFill>
                <a:latin typeface="Calibri Light"/>
              </a:rPr>
              <a:t> студент П-</a:t>
            </a:r>
            <a:r>
              <a:rPr lang="ru-RU" sz="2000" b="0" strike="noStrike" spc="-1">
                <a:solidFill>
                  <a:srgbClr val="000000"/>
                </a:solidFill>
                <a:latin typeface="Calibri Light"/>
              </a:rPr>
              <a:t>21М</a:t>
            </a:r>
            <a:endParaRPr lang="en-US" sz="2000" b="0" strike="noStrike" spc="-1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2000" b="0" strike="noStrike" spc="-1">
                <a:solidFill>
                  <a:srgbClr val="000000"/>
                </a:solidFill>
                <a:latin typeface="Calibri Light"/>
              </a:rPr>
              <a:t>Поперняк</a:t>
            </a:r>
            <a:r>
              <a:rPr lang="ru-RU" sz="2000" b="0" strike="noStrike" spc="-1">
                <a:solidFill>
                  <a:srgbClr val="000000"/>
                </a:solidFill>
                <a:latin typeface="Calibri Light"/>
              </a:rPr>
              <a:t> О.А.</a:t>
            </a:r>
            <a:endParaRPr lang="en-US" sz="20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4" name="CustomShape 4"/>
          <p:cNvSpPr/>
          <p:nvPr/>
        </p:nvSpPr>
        <p:spPr bwMode="auto">
          <a:xfrm>
            <a:off x="-14400" y="9360"/>
            <a:ext cx="9158400" cy="13338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 anchor="ctr">
            <a:normAutofit fontScale="98500"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1600" b="0" strike="noStrike" spc="-1">
                <a:solidFill>
                  <a:srgbClr val="222A35"/>
                </a:solidFill>
                <a:latin typeface="Calibri Light"/>
              </a:rPr>
              <a:t>Министерство образования и науки Российской Федерации</a:t>
            </a:r>
            <a:endParaRPr lang="en-US" sz="1600" b="0" strike="noStrike" spc="-1">
              <a:solidFill>
                <a:srgbClr val="000000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1600" b="0" strike="noStrike" spc="-1">
                <a:solidFill>
                  <a:srgbClr val="222A35"/>
                </a:solidFill>
                <a:latin typeface="Calibri Light"/>
              </a:rPr>
              <a:t>Федеральное государственное автономное образовательное учреждение высшего образования</a:t>
            </a:r>
            <a:endParaRPr lang="en-US" sz="1600" b="0" strike="noStrike" spc="-1">
              <a:solidFill>
                <a:srgbClr val="000000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1600" b="0" strike="noStrike" spc="-1">
                <a:solidFill>
                  <a:srgbClr val="222A35"/>
                </a:solidFill>
                <a:latin typeface="Calibri Light"/>
              </a:rPr>
              <a:t>«Национальный исследовательский университет «Московский институт электронной техники»</a:t>
            </a:r>
            <a:endParaRPr lang="en-US" sz="1600" b="0" strike="noStrike" spc="-1">
              <a:solidFill>
                <a:srgbClr val="000000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1600" b="0" strike="noStrike" spc="-1">
                <a:solidFill>
                  <a:srgbClr val="222A35"/>
                </a:solidFill>
                <a:latin typeface="Calibri Light"/>
              </a:rPr>
              <a:t>Факультет «Прикладных информационных технологий»</a:t>
            </a:r>
            <a:endParaRPr lang="en-US" sz="1600" b="0" strike="noStrike" spc="-1">
              <a:solidFill>
                <a:srgbClr val="000000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1600" b="0" strike="noStrike" spc="-1">
                <a:solidFill>
                  <a:srgbClr val="222A35"/>
                </a:solidFill>
                <a:latin typeface="Calibri Light"/>
              </a:rPr>
              <a:t>Кафедра «Корпоративные информационные технологии и системы»</a:t>
            </a:r>
            <a:endParaRPr lang="en-US" sz="16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CustomShape 5"/>
          <p:cNvSpPr/>
          <p:nvPr/>
        </p:nvSpPr>
        <p:spPr bwMode="auto">
          <a:xfrm>
            <a:off x="3578400" y="6194520"/>
            <a:ext cx="1973160" cy="5238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2000" b="0" strike="noStrike" spc="-1">
                <a:solidFill>
                  <a:srgbClr val="000000"/>
                </a:solidFill>
                <a:latin typeface="Calibri Light"/>
              </a:rPr>
              <a:t>Москва 2022</a:t>
            </a:r>
            <a:endParaRPr lang="en-US" sz="20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 bwMode="auto"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Примеры работы программы (2 из 2)</a:t>
            </a: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3" name="CustomShape 2"/>
          <p:cNvSpPr/>
          <p:nvPr/>
        </p:nvSpPr>
        <p:spPr bwMode="auto">
          <a:xfrm>
            <a:off x="6458039" y="6356520"/>
            <a:ext cx="2057400" cy="3650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3385BBE5-D26C-4A7C-8D36-F9971143F7D1}" type="slidenum">
              <a:rPr lang="ru-RU" sz="1800" b="0" strike="noStrike" spc="-1">
                <a:solidFill>
                  <a:srgbClr val="898989"/>
                </a:solidFill>
                <a:latin typeface="Century Schoolbook"/>
              </a:rPr>
              <a:t/>
            </a:fld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74" name="Рисунок 4" descr="C:\Users\gores\Desktop\Курсач\image_2022-12-19_02-32-06.png"/>
          <p:cNvPicPr/>
          <p:nvPr/>
        </p:nvPicPr>
        <p:blipFill>
          <a:blip r:embed="rId2"/>
          <a:stretch/>
        </p:blipFill>
        <p:spPr bwMode="auto">
          <a:xfrm>
            <a:off x="1170000" y="2187720"/>
            <a:ext cx="6804000" cy="2646360"/>
          </a:xfrm>
          <a:prstGeom prst="rect">
            <a:avLst/>
          </a:prstGeom>
          <a:ln w="0">
            <a:noFill/>
          </a:ln>
        </p:spPr>
      </p:pic>
      <p:sp>
        <p:nvSpPr>
          <p:cNvPr id="75" name="CustomShape 3"/>
          <p:cNvSpPr/>
          <p:nvPr/>
        </p:nvSpPr>
        <p:spPr bwMode="auto">
          <a:xfrm>
            <a:off x="1778040" y="4950000"/>
            <a:ext cx="558792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Консоль с полученными в данный момент значениями</a:t>
            </a: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 bwMode="auto"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Заключение</a:t>
            </a: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7" name="TextShape 2"/>
          <p:cNvSpPr txBox="1"/>
          <p:nvPr/>
        </p:nvSpPr>
        <p:spPr bwMode="auto">
          <a:xfrm>
            <a:off x="628560" y="1825200"/>
            <a:ext cx="8515440" cy="435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spcBef>
                <a:spcPts val="748"/>
              </a:spcBef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 итоге работы были получены следующие результаты: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разработана структура данных;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разработан алгоритм работы программы в виде блок-схем;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создана вспомогательная информационная система.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CustomShape 3"/>
          <p:cNvSpPr/>
          <p:nvPr/>
        </p:nvSpPr>
        <p:spPr bwMode="auto">
          <a:xfrm>
            <a:off x="6458039" y="6356520"/>
            <a:ext cx="2057400" cy="3650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C6029B8B-1B84-4F57-9F60-C443FBFAA6F3}" type="slidenum">
              <a:rPr lang="ru-RU" sz="1800" b="0" strike="noStrike" spc="-1">
                <a:solidFill>
                  <a:srgbClr val="898989"/>
                </a:solidFill>
                <a:latin typeface="Century Schoolbook"/>
              </a:rPr>
              <a:t/>
            </a:fld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 bwMode="auto">
          <a:xfrm>
            <a:off x="591840" y="2641680"/>
            <a:ext cx="788652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5400" b="0" strike="noStrike" spc="-1">
                <a:solidFill>
                  <a:srgbClr val="000000"/>
                </a:solidFill>
                <a:latin typeface="Calibri Light"/>
              </a:rPr>
              <a:t>Спасибо за внимание!</a:t>
            </a:r>
            <a:endParaRPr lang="en-US" sz="5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0" name="CustomShape 2"/>
          <p:cNvSpPr/>
          <p:nvPr/>
        </p:nvSpPr>
        <p:spPr bwMode="auto">
          <a:xfrm>
            <a:off x="6458039" y="6356520"/>
            <a:ext cx="2057400" cy="3650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30F0E2F2-BCBB-4068-935B-CF99334AB911}" type="slidenum">
              <a:rPr lang="ru-RU" sz="900" b="0" strike="noStrike" spc="-1">
                <a:solidFill>
                  <a:srgbClr val="898989"/>
                </a:solidFill>
                <a:latin typeface="Century Schoolbook"/>
              </a:rPr>
              <a:t/>
            </a:fld>
            <a:endParaRPr lang="en-US" sz="9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 bwMode="auto"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Цели и задачи</a:t>
            </a: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7" name="TextShape 2"/>
          <p:cNvSpPr txBox="1"/>
          <p:nvPr/>
        </p:nvSpPr>
        <p:spPr bwMode="auto"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spcBef>
                <a:spcPts val="748"/>
              </a:spcBef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Данная работа посвящена изучению программирования микроконтроллеров, а также созданию системы на их основе.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748"/>
              </a:spcBef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Задачи работы: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514080" lvl="1" indent="-171360">
              <a:spcBef>
                <a:spcPts val="374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изучение микроконтроллера на базе процессора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AVR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;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514080" lvl="1" indent="-171360">
              <a:spcBef>
                <a:spcPts val="374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разработка алгоритмов работы программы;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514080" lvl="1" indent="-171360">
              <a:spcBef>
                <a:spcPts val="374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написание и отладка программы.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748"/>
              </a:spcBef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Задание:</a:t>
            </a:r>
            <a:r>
              <a:rPr lang="ru-RU" sz="2400" b="0" strike="noStrike" spc="-1">
                <a:solidFill>
                  <a:srgbClr val="FF0000"/>
                </a:solidFill>
                <a:latin typeface="Calibri"/>
              </a:rPr>
              <a:t> Разработать вспомогательную информационную систему для электрического транспорта малой мощности.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748"/>
              </a:spcBef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 bwMode="auto"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Функциональные требования</a:t>
            </a: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9" name="TextShape 2"/>
          <p:cNvSpPr txBox="1"/>
          <p:nvPr/>
        </p:nvSpPr>
        <p:spPr bwMode="auto">
          <a:xfrm>
            <a:off x="628560" y="1825200"/>
            <a:ext cx="8080560" cy="435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spcBef>
                <a:spcPts val="748"/>
              </a:spcBef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Система должна предоставлять возможность: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514080" lvl="1" indent="-171360">
              <a:spcBef>
                <a:spcPts val="374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получать информацию о скорости движения в данный момент;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514080" lvl="1" indent="-171360">
              <a:spcBef>
                <a:spcPts val="374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получать информацию о вольтаже аккумулятора в данный момент;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514080" lvl="1" indent="-171360">
              <a:spcBef>
                <a:spcPts val="374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получать ранее сохраненную вышеперечисленную информацию для дальнейшего анализа;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514080" lvl="1" indent="-171360">
              <a:spcBef>
                <a:spcPts val="374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осуществлять управление сигналами левого и правого поворота.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 bwMode="auto"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Выбор метода и технологии реализации</a:t>
            </a: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1" name="TextShape 2"/>
          <p:cNvSpPr txBox="1"/>
          <p:nvPr/>
        </p:nvSpPr>
        <p:spPr bwMode="auto"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spcBef>
                <a:spcPts val="748"/>
              </a:spcBef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Выбранный метод реализации – программирование микроконтроллера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Arduino Nano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на базе процессора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Atmega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328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748"/>
              </a:spcBef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Причины выбора: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Небольшие габариты устройства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Высокая скорость обработки данных ввиду большой частоты процессора;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Программирование на языке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++, предполагающем высокую скорость исполнения и небольшое потребление памяти.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CustomShape 3"/>
          <p:cNvSpPr/>
          <p:nvPr/>
        </p:nvSpPr>
        <p:spPr bwMode="auto">
          <a:xfrm>
            <a:off x="6540480" y="5829480"/>
            <a:ext cx="2195640" cy="7984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D69704B0-90E3-487B-A3FC-E394FA5A4C0A}" type="slidenum">
              <a:rPr lang="ru-RU" sz="1800" b="0" strike="noStrike" spc="-1">
                <a:solidFill>
                  <a:srgbClr val="898989"/>
                </a:solidFill>
                <a:latin typeface="Century Schoolbook"/>
              </a:rPr>
              <a:t/>
            </a:fld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 bwMode="auto"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Структуры данных (1 из 2)</a:t>
            </a: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4" name="Номер слайда 1"/>
          <p:cNvPicPr/>
          <p:nvPr/>
        </p:nvPicPr>
        <p:blipFill>
          <a:blip r:embed="rId2"/>
          <a:stretch/>
        </p:blipFill>
        <p:spPr bwMode="auto">
          <a:xfrm>
            <a:off x="6540480" y="5827680"/>
            <a:ext cx="2249640" cy="8715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Table 2"/>
          <p:cNvGraphicFramePr>
            <a:graphicFrameLocks xmlns:a="http://schemas.openxmlformats.org/drawingml/2006/main"/>
          </p:cNvGraphicFramePr>
          <p:nvPr/>
        </p:nvGraphicFramePr>
        <p:xfrm>
          <a:off x="1469880" y="1609560"/>
          <a:ext cx="6204240" cy="39585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068560"/>
                <a:gridCol w="2067120"/>
                <a:gridCol w="2068560"/>
              </a:tblGrid>
              <a:tr h="3924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Наименование элемента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59040" marR="5904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 данных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59040" marR="5904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Описание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59040" marR="5904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856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Число миллисекунд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59040" marR="5904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Целочисленный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59040" marR="5904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Число миллисекунд, прошедших с запуска микроконтроллера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59040" marR="5904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716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Число импульсов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59040" marR="5904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Целочисленный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59040" marR="5904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Количество импульсов с колеса, которые были обнаружены за определенный промежуток времени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59040" marR="5904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16208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Значение аналогового порта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59040" marR="5904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Целочисленный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59040" marR="5904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Значение с аналогового порта микроконтроллера, отражающее вольтаж аккумулятора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59040" marR="5904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CustomShape 3"/>
          <p:cNvSpPr/>
          <p:nvPr/>
        </p:nvSpPr>
        <p:spPr bwMode="auto">
          <a:xfrm>
            <a:off x="2050920" y="5545080"/>
            <a:ext cx="558828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Значения, записывающиеся в текстовый документ</a:t>
            </a: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 bwMode="auto"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Структуры данных (2 из 2)</a:t>
            </a: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8" name="Номер слайда 1"/>
          <p:cNvPicPr/>
          <p:nvPr/>
        </p:nvPicPr>
        <p:blipFill>
          <a:blip r:embed="rId2"/>
          <a:stretch/>
        </p:blipFill>
        <p:spPr bwMode="auto">
          <a:xfrm>
            <a:off x="6540480" y="5827680"/>
            <a:ext cx="2249640" cy="8715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9" name="Table 2"/>
          <p:cNvGraphicFramePr>
            <a:graphicFrameLocks xmlns:a="http://schemas.openxmlformats.org/drawingml/2006/main"/>
          </p:cNvGraphicFramePr>
          <p:nvPr/>
        </p:nvGraphicFramePr>
        <p:xfrm>
          <a:off x="1658880" y="1765440"/>
          <a:ext cx="5934240" cy="354330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978200"/>
                <a:gridCol w="1977840"/>
                <a:gridCol w="1978200"/>
              </a:tblGrid>
              <a:tr h="352439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3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Наименование элемента</a:t>
                      </a:r>
                      <a:endParaRPr lang="en-US" sz="13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68760" marR="6876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3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Тип данных</a:t>
                      </a:r>
                      <a:endParaRPr lang="en-US" sz="13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68760" marR="6876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3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Описание</a:t>
                      </a:r>
                      <a:endParaRPr lang="en-US" sz="13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68760" marR="6876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8572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Скорость</a:t>
                      </a:r>
                      <a:endParaRPr lang="en-US" sz="13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68760" marR="6876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Вещественный</a:t>
                      </a:r>
                      <a:endParaRPr lang="en-US" sz="13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68760" marR="6876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Скорость в км/ч, с которой в данный момент передвигается электрическое транспортное средство</a:t>
                      </a:r>
                      <a:endParaRPr lang="en-US" sz="13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68760" marR="6876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8608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Вольтаж</a:t>
                      </a:r>
                      <a:endParaRPr lang="en-US" sz="13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68760" marR="6876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Вещественный</a:t>
                      </a:r>
                      <a:endParaRPr lang="en-US" sz="13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68760" marR="6876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tabLst>
                          <a:tab pos="0" algn="l"/>
                          <a:tab pos="685800" algn="l"/>
                          <a:tab pos="1371600" algn="l"/>
                          <a:tab pos="2057400" algn="l"/>
                          <a:tab pos="2743200" algn="l"/>
                          <a:tab pos="3429000" algn="l"/>
                          <a:tab pos="4114800" algn="l"/>
                          <a:tab pos="4800600" algn="l"/>
                          <a:tab pos="5486400" algn="l"/>
                          <a:tab pos="6172200" algn="l"/>
                          <a:tab pos="6858000" algn="l"/>
                          <a:tab pos="7543800" algn="l"/>
                          <a:tab pos="8229600" algn="l"/>
                          <a:tab pos="8915400" algn="l"/>
                          <a:tab pos="9601200" algn="l"/>
                          <a:tab pos="10287000" algn="l"/>
                        </a:tabLst>
                        <a:defRPr/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Вольтаж аккумулятора в Вольтах, благодаря которому производится работа электрического транспортного средства</a:t>
                      </a:r>
                      <a:endParaRPr lang="en-US" sz="1300" b="0" strike="noStrike" spc="-1">
                        <a:solidFill>
                          <a:srgbClr val="000000"/>
                        </a:solidFill>
                        <a:latin typeface="Century Schoolbook"/>
                      </a:endParaRPr>
                    </a:p>
                  </a:txBody>
                  <a:tcPr marL="68760" marR="68760">
                    <a:lnL w="5760" algn="ctr">
                      <a:solidFill>
                        <a:srgbClr val="000000"/>
                      </a:solidFill>
                    </a:lnL>
                    <a:lnR w="5760" algn="ctr">
                      <a:solidFill>
                        <a:srgbClr val="000000"/>
                      </a:solidFill>
                    </a:lnR>
                    <a:lnT w="5760" algn="ctr">
                      <a:solidFill>
                        <a:srgbClr val="000000"/>
                      </a:solidFill>
                    </a:lnT>
                    <a:lnB w="5760" algn="ctr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CustomShape 3"/>
          <p:cNvSpPr/>
          <p:nvPr/>
        </p:nvSpPr>
        <p:spPr bwMode="auto">
          <a:xfrm>
            <a:off x="2786040" y="5151600"/>
            <a:ext cx="357192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Значения, выводящиеся в консоль</a:t>
            </a: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 bwMode="auto"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Алгоритм работы программы</a:t>
            </a: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2" name="CustomShape 2"/>
          <p:cNvSpPr/>
          <p:nvPr/>
        </p:nvSpPr>
        <p:spPr bwMode="auto">
          <a:xfrm>
            <a:off x="6458039" y="6356520"/>
            <a:ext cx="2057400" cy="3650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2071970F-0C90-4580-9DA9-BE56667EB7F3}" type="slidenum">
              <a:rPr lang="ru-RU" sz="1800" b="0" strike="noStrike" spc="-1">
                <a:solidFill>
                  <a:srgbClr val="898989"/>
                </a:solidFill>
                <a:latin typeface="Century Schoolbook"/>
              </a:rPr>
              <a:t/>
            </a:fld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683540" y="1412776"/>
            <a:ext cx="5776918" cy="4785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 bwMode="auto"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Технология реализации</a:t>
            </a: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6" name="TextShape 2"/>
          <p:cNvSpPr txBox="1"/>
          <p:nvPr/>
        </p:nvSpPr>
        <p:spPr bwMode="auto">
          <a:xfrm>
            <a:off x="628560" y="1825200"/>
            <a:ext cx="7886880" cy="435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182520" indent="-182520"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создание проекта, доступного к загрузке на микроконтроллер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 marL="182520" indent="-182520"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проектирование ПО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 marL="182520" indent="-182520"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организация получения запросов от портов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 marL="182520" indent="-182520"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написание кода для различных портов и запросов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 marL="182520" indent="-182520"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отладка и тестирование программы.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82520" indent="-182520">
              <a:spcBef>
                <a:spcPts val="748"/>
              </a:spcBef>
              <a:buClr>
                <a:srgbClr val="000000"/>
              </a:buClr>
              <a:buFont typeface="Arial"/>
              <a:buChar char="•"/>
              <a:tabLst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CustomShape 3"/>
          <p:cNvSpPr/>
          <p:nvPr/>
        </p:nvSpPr>
        <p:spPr bwMode="auto">
          <a:xfrm>
            <a:off x="6458039" y="6356520"/>
            <a:ext cx="2057400" cy="3650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68539A9F-483C-4F3E-8733-64879B7EB68B}" type="slidenum">
              <a:rPr lang="ru-RU" sz="1800" b="0" strike="noStrike" spc="-1">
                <a:solidFill>
                  <a:srgbClr val="898989"/>
                </a:solidFill>
                <a:latin typeface="Century Schoolbook"/>
              </a:rPr>
              <a:t/>
            </a:fld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 bwMode="auto">
          <a:xfrm>
            <a:off x="628560" y="365040"/>
            <a:ext cx="788688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  <a:tab pos="8229600" algn="l"/>
                <a:tab pos="8915400" algn="l"/>
                <a:tab pos="9601200" algn="l"/>
                <a:tab pos="10287000" algn="l"/>
              </a:tabLst>
              <a:defRPr/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Примеры работы программы (1 из 2)</a:t>
            </a:r>
            <a:endParaRPr lang="en-US" sz="33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9" name="CustomShape 2"/>
          <p:cNvSpPr/>
          <p:nvPr/>
        </p:nvSpPr>
        <p:spPr bwMode="auto">
          <a:xfrm>
            <a:off x="6458039" y="6356520"/>
            <a:ext cx="2057400" cy="3650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84DE53F-9958-45C4-8FB2-9A83D6FA8899}" type="slidenum">
              <a:rPr lang="ru-RU" sz="1800" b="0" strike="noStrike" spc="-1">
                <a:solidFill>
                  <a:srgbClr val="898989"/>
                </a:solidFill>
                <a:latin typeface="Century Schoolbook"/>
              </a:rPr>
              <a:t/>
            </a:fld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70" name="Рисунок 6" descr="C:\Users\gores\Desktop\Курсач\image_2022-12-19_02-19-55.png"/>
          <p:cNvPicPr/>
          <p:nvPr/>
        </p:nvPicPr>
        <p:blipFill>
          <a:blip r:embed="rId2"/>
          <a:stretch/>
        </p:blipFill>
        <p:spPr bwMode="auto">
          <a:xfrm>
            <a:off x="1938240" y="1690560"/>
            <a:ext cx="5267520" cy="3560760"/>
          </a:xfrm>
          <a:prstGeom prst="rect">
            <a:avLst/>
          </a:prstGeom>
          <a:ln w="0">
            <a:noFill/>
          </a:ln>
        </p:spPr>
      </p:pic>
      <p:sp>
        <p:nvSpPr>
          <p:cNvPr id="71" name="CustomShape 3"/>
          <p:cNvSpPr/>
          <p:nvPr/>
        </p:nvSpPr>
        <p:spPr bwMode="auto">
          <a:xfrm>
            <a:off x="1833480" y="5433840"/>
            <a:ext cx="5477039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Текстовый документ со считанными ранее данными</a:t>
            </a:r>
            <a:endParaRPr lang="en-US" sz="1800" b="0" strike="noStrike" spc="-1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R7-Office/7.2.0.134</Application>
  <DocSecurity>0</DocSecurity>
  <PresentationFormat>Экран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работу по дисциплине «Компьютерная практика»</dc:title>
  <dc:subject/>
  <dc:creator>Кто-то</dc:creator>
  <cp:keywords>Кому это нужно Кому это нужно</cp:keywords>
  <dc:description/>
  <dc:identifier/>
  <dc:language>en-US</dc:language>
  <cp:lastModifiedBy>Ggorets0 (PinkOrk)</cp:lastModifiedBy>
  <cp:revision>46</cp:revision>
  <dcterms:created xsi:type="dcterms:W3CDTF">2009-12-14T13:18:24Z</dcterms:created>
  <dcterms:modified xsi:type="dcterms:W3CDTF">2022-12-19T19:04:20Z</dcterms:modified>
  <cp:category/>
  <cp:contentStatus/>
  <cp:version/>
</cp:coreProperties>
</file>