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64" r:id="rId4"/>
    <p:sldId id="265" r:id="rId5"/>
    <p:sldId id="263" r:id="rId6"/>
    <p:sldId id="258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00"/>
    <a:srgbClr val="00FF00"/>
    <a:srgbClr val="3333FF"/>
    <a:srgbClr val="0033CC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23/01/2021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23/01/2021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23/01/2021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23/01/2021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590309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0" y="0"/>
            <a:ext cx="381965" cy="6858000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8 Grupo"/>
          <p:cNvGrpSpPr/>
          <p:nvPr/>
        </p:nvGrpSpPr>
        <p:grpSpPr>
          <a:xfrm>
            <a:off x="0" y="842290"/>
            <a:ext cx="4791919" cy="292029"/>
            <a:chOff x="0" y="576074"/>
            <a:chExt cx="5429256" cy="374906"/>
          </a:xfrm>
        </p:grpSpPr>
        <p:sp>
          <p:nvSpPr>
            <p:cNvPr id="7" name="6 Rectángulo"/>
            <p:cNvSpPr/>
            <p:nvPr/>
          </p:nvSpPr>
          <p:spPr>
            <a:xfrm>
              <a:off x="0" y="576074"/>
              <a:ext cx="5429256" cy="3749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0" y="636631"/>
              <a:ext cx="4791456" cy="2571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0" y="714355"/>
              <a:ext cx="5429256" cy="93364"/>
            </a:xfrm>
            <a:prstGeom prst="rect">
              <a:avLst/>
            </a:prstGeom>
            <a:solidFill>
              <a:srgbClr val="D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9 CuadroTexto"/>
          <p:cNvSpPr txBox="1"/>
          <p:nvPr/>
        </p:nvSpPr>
        <p:spPr>
          <a:xfrm>
            <a:off x="520892" y="149790"/>
            <a:ext cx="57057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err="1" smtClean="0">
                <a:latin typeface="Times New Roman" pitchFamily="18" charset="0"/>
                <a:cs typeface="Times New Roman" pitchFamily="18" charset="0"/>
              </a:rPr>
              <a:t>Guided</a:t>
            </a:r>
            <a:r>
              <a:rPr lang="es-E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4000" b="1" dirty="0" err="1" smtClean="0">
                <a:latin typeface="Times New Roman" pitchFamily="18" charset="0"/>
                <a:cs typeface="Times New Roman" pitchFamily="18" charset="0"/>
              </a:rPr>
              <a:t>Capstone</a:t>
            </a:r>
            <a:r>
              <a:rPr lang="es-ES" sz="4000" b="1" dirty="0" smtClean="0">
                <a:latin typeface="Times New Roman" pitchFamily="18" charset="0"/>
                <a:cs typeface="Times New Roman" pitchFamily="18" charset="0"/>
              </a:rPr>
              <a:t> Project</a:t>
            </a:r>
            <a:endParaRPr lang="es-ES" sz="40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14 Grupo"/>
          <p:cNvGrpSpPr/>
          <p:nvPr/>
        </p:nvGrpSpPr>
        <p:grpSpPr>
          <a:xfrm>
            <a:off x="6715140" y="6565971"/>
            <a:ext cx="2428860" cy="292029"/>
            <a:chOff x="-2961473" y="576074"/>
            <a:chExt cx="8390729" cy="374906"/>
          </a:xfrm>
        </p:grpSpPr>
        <p:sp>
          <p:nvSpPr>
            <p:cNvPr id="16" name="15 Rectángulo"/>
            <p:cNvSpPr/>
            <p:nvPr/>
          </p:nvSpPr>
          <p:spPr>
            <a:xfrm>
              <a:off x="0" y="576074"/>
              <a:ext cx="5429256" cy="3749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-2961473" y="636631"/>
              <a:ext cx="8390729" cy="2571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-1233947" y="714354"/>
              <a:ext cx="6663203" cy="93364"/>
            </a:xfrm>
            <a:prstGeom prst="rect">
              <a:avLst/>
            </a:prstGeom>
            <a:solidFill>
              <a:srgbClr val="D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13 CuadroTexto"/>
          <p:cNvSpPr txBox="1"/>
          <p:nvPr/>
        </p:nvSpPr>
        <p:spPr>
          <a:xfrm>
            <a:off x="1285852" y="2643182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0" b="1" dirty="0" smtClean="0">
                <a:latin typeface="Times New Roman" pitchFamily="18" charset="0"/>
                <a:cs typeface="Times New Roman" pitchFamily="18" charset="0"/>
              </a:rPr>
              <a:t>Big Mountain Resort</a:t>
            </a:r>
            <a:endParaRPr lang="es-ES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4 Grupo"/>
          <p:cNvGrpSpPr/>
          <p:nvPr/>
        </p:nvGrpSpPr>
        <p:grpSpPr>
          <a:xfrm rot="5400000">
            <a:off x="7067451" y="4781450"/>
            <a:ext cx="3861072" cy="292029"/>
            <a:chOff x="-2961473" y="576074"/>
            <a:chExt cx="8390729" cy="374906"/>
          </a:xfrm>
        </p:grpSpPr>
        <p:sp>
          <p:nvSpPr>
            <p:cNvPr id="16" name="15 Rectángulo"/>
            <p:cNvSpPr/>
            <p:nvPr/>
          </p:nvSpPr>
          <p:spPr>
            <a:xfrm>
              <a:off x="0" y="576074"/>
              <a:ext cx="5429256" cy="3749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-2961473" y="636631"/>
              <a:ext cx="8390729" cy="2571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-1233947" y="714354"/>
              <a:ext cx="6663203" cy="93364"/>
            </a:xfrm>
            <a:prstGeom prst="rect">
              <a:avLst/>
            </a:prstGeom>
            <a:solidFill>
              <a:srgbClr val="D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" name="5 Rectángulo"/>
          <p:cNvSpPr/>
          <p:nvPr/>
        </p:nvSpPr>
        <p:spPr>
          <a:xfrm>
            <a:off x="0" y="0"/>
            <a:ext cx="590309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0" y="0"/>
            <a:ext cx="381965" cy="6858000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" name="8 Grupo"/>
          <p:cNvGrpSpPr/>
          <p:nvPr/>
        </p:nvGrpSpPr>
        <p:grpSpPr>
          <a:xfrm rot="10800000">
            <a:off x="4352081" y="842290"/>
            <a:ext cx="4791919" cy="292029"/>
            <a:chOff x="0" y="576074"/>
            <a:chExt cx="5429256" cy="374906"/>
          </a:xfrm>
        </p:grpSpPr>
        <p:sp>
          <p:nvSpPr>
            <p:cNvPr id="7" name="6 Rectángulo"/>
            <p:cNvSpPr/>
            <p:nvPr/>
          </p:nvSpPr>
          <p:spPr>
            <a:xfrm>
              <a:off x="0" y="576074"/>
              <a:ext cx="5429256" cy="3749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0" y="636631"/>
              <a:ext cx="4791456" cy="2571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0" y="714355"/>
              <a:ext cx="5429256" cy="93364"/>
            </a:xfrm>
            <a:prstGeom prst="rect">
              <a:avLst/>
            </a:prstGeom>
            <a:solidFill>
              <a:srgbClr val="D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9 CuadroTexto"/>
          <p:cNvSpPr txBox="1"/>
          <p:nvPr/>
        </p:nvSpPr>
        <p:spPr>
          <a:xfrm>
            <a:off x="520892" y="149790"/>
            <a:ext cx="6874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b="1" dirty="0" err="1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s-MX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4000" b="1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s-MX" sz="4000" b="1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s-MX" sz="4000" b="1" dirty="0" err="1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s-MX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4000" b="1" dirty="0" err="1" smtClean="0">
                <a:latin typeface="Times New Roman" pitchFamily="18" charset="0"/>
                <a:cs typeface="Times New Roman" pitchFamily="18" charset="0"/>
              </a:rPr>
              <a:t>Predictions</a:t>
            </a:r>
            <a:endParaRPr lang="es-E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626344" y="1247013"/>
            <a:ext cx="761185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300" b="1" dirty="0" err="1" smtClean="0">
                <a:latin typeface="Times New Roman" pitchFamily="18" charset="0"/>
                <a:cs typeface="Times New Roman" pitchFamily="18" charset="0"/>
              </a:rPr>
              <a:t>Alternatives</a:t>
            </a:r>
            <a:r>
              <a:rPr lang="es-ES" sz="23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s-ES" sz="2300" dirty="0" err="1" smtClean="0">
                <a:latin typeface="Times New Roman" pitchFamily="18" charset="0"/>
                <a:cs typeface="Times New Roman" pitchFamily="18" charset="0"/>
              </a:rPr>
              <a:t>Taking</a:t>
            </a:r>
            <a:r>
              <a:rPr lang="es-E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300" dirty="0" err="1" smtClean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s-E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300" dirty="0" err="1" smtClean="0">
                <a:latin typeface="Times New Roman" pitchFamily="18" charset="0"/>
                <a:cs typeface="Times New Roman" pitchFamily="18" charset="0"/>
              </a:rPr>
              <a:t>account</a:t>
            </a:r>
            <a:r>
              <a:rPr lang="es-E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300" dirty="0" err="1" smtClean="0"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s-E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300" dirty="0" err="1" smtClean="0">
                <a:latin typeface="Times New Roman" pitchFamily="18" charset="0"/>
                <a:cs typeface="Times New Roman" pitchFamily="18" charset="0"/>
              </a:rPr>
              <a:t>expected</a:t>
            </a:r>
            <a:r>
              <a:rPr lang="es-E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300" dirty="0" err="1" smtClean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s-ES" sz="23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s-ES" sz="2300" dirty="0" err="1" smtClean="0">
                <a:latin typeface="Times New Roman" pitchFamily="18" charset="0"/>
                <a:cs typeface="Times New Roman" pitchFamily="18" charset="0"/>
              </a:rPr>
              <a:t>visitors</a:t>
            </a:r>
            <a:r>
              <a:rPr lang="es-ES" sz="23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s-ES" sz="2300" dirty="0" err="1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s-E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300" dirty="0" err="1" smtClean="0"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s-E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300" dirty="0" err="1" smtClean="0"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es-E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300" dirty="0" err="1" smtClean="0">
                <a:latin typeface="Times New Roman" pitchFamily="18" charset="0"/>
                <a:cs typeface="Times New Roman" pitchFamily="18" charset="0"/>
              </a:rPr>
              <a:t>stay</a:t>
            </a:r>
            <a:r>
              <a:rPr lang="es-ES" sz="23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s-ES" sz="2300" dirty="0" err="1" smtClean="0">
                <a:latin typeface="Times New Roman" pitchFamily="18" charset="0"/>
                <a:cs typeface="Times New Roman" pitchFamily="18" charset="0"/>
              </a:rPr>
              <a:t>five</a:t>
            </a:r>
            <a:r>
              <a:rPr lang="es-E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300" dirty="0" err="1" smtClean="0">
                <a:latin typeface="Times New Roman" pitchFamily="18" charset="0"/>
                <a:cs typeface="Times New Roman" pitchFamily="18" charset="0"/>
              </a:rPr>
              <a:t>days</a:t>
            </a:r>
            <a:r>
              <a:rPr lang="es-ES" sz="23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4696580" y="2506596"/>
            <a:ext cx="4114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300" b="1" dirty="0" err="1" smtClean="0">
                <a:latin typeface="Times New Roman" pitchFamily="18" charset="0"/>
                <a:cs typeface="Times New Roman" pitchFamily="18" charset="0"/>
              </a:rPr>
              <a:t>Increase</a:t>
            </a:r>
            <a:r>
              <a:rPr lang="es-ES" sz="2300" b="1" dirty="0" smtClean="0">
                <a:latin typeface="Times New Roman" pitchFamily="18" charset="0"/>
                <a:cs typeface="Times New Roman" pitchFamily="18" charset="0"/>
              </a:rPr>
              <a:t> Vertical </a:t>
            </a:r>
            <a:r>
              <a:rPr lang="es-ES" sz="2300" b="1" dirty="0" err="1" smtClean="0">
                <a:latin typeface="Times New Roman" pitchFamily="18" charset="0"/>
                <a:cs typeface="Times New Roman" pitchFamily="18" charset="0"/>
              </a:rPr>
              <a:t>Drop</a:t>
            </a:r>
            <a:r>
              <a:rPr lang="es-ES" sz="2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300" b="1" dirty="0" err="1" smtClean="0">
                <a:latin typeface="Times New Roman" pitchFamily="18" charset="0"/>
                <a:cs typeface="Times New Roman" pitchFamily="18" charset="0"/>
              </a:rPr>
              <a:t>either</a:t>
            </a:r>
            <a:r>
              <a:rPr lang="es-ES" sz="2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300" b="1" dirty="0" err="1" smtClean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s-ES" sz="2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300" b="1" dirty="0" err="1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s-ES" sz="2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300" b="1" dirty="0" err="1" smtClean="0">
                <a:latin typeface="Times New Roman" pitchFamily="18" charset="0"/>
                <a:cs typeface="Times New Roman" pitchFamily="18" charset="0"/>
              </a:rPr>
              <a:t>without</a:t>
            </a:r>
            <a:r>
              <a:rPr lang="es-ES" sz="2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300" b="1" dirty="0" err="1" smtClean="0">
                <a:latin typeface="Times New Roman" pitchFamily="18" charset="0"/>
                <a:cs typeface="Times New Roman" pitchFamily="18" charset="0"/>
              </a:rPr>
              <a:t>snow</a:t>
            </a:r>
            <a:r>
              <a:rPr lang="es-ES" sz="2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300" b="1" dirty="0" err="1" smtClean="0">
                <a:latin typeface="Times New Roman" pitchFamily="18" charset="0"/>
                <a:cs typeface="Times New Roman" pitchFamily="18" charset="0"/>
              </a:rPr>
              <a:t>coverage</a:t>
            </a:r>
            <a:endParaRPr lang="es-ES" sz="2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747560" y="2566028"/>
            <a:ext cx="350327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es-ES" sz="2300" b="1" dirty="0" err="1" smtClean="0">
                <a:latin typeface="Times New Roman" pitchFamily="18" charset="0"/>
                <a:cs typeface="Times New Roman" pitchFamily="18" charset="0"/>
              </a:rPr>
              <a:t>Closing</a:t>
            </a:r>
            <a:r>
              <a:rPr lang="es-ES" sz="2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300" b="1" dirty="0" err="1" smtClean="0">
                <a:latin typeface="Times New Roman" pitchFamily="18" charset="0"/>
                <a:cs typeface="Times New Roman" pitchFamily="18" charset="0"/>
              </a:rPr>
              <a:t>least</a:t>
            </a:r>
            <a:r>
              <a:rPr lang="es-ES" sz="2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300" b="1" dirty="0" err="1" smtClean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s-ES" sz="2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300" b="1" dirty="0" err="1" smtClean="0">
                <a:latin typeface="Times New Roman" pitchFamily="18" charset="0"/>
                <a:cs typeface="Times New Roman" pitchFamily="18" charset="0"/>
              </a:rPr>
              <a:t>runs</a:t>
            </a:r>
            <a:endParaRPr lang="es-ES" sz="2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" name="20 Imagen" descr="scenari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2" y="3038088"/>
            <a:ext cx="2834074" cy="1529573"/>
          </a:xfrm>
          <a:prstGeom prst="rect">
            <a:avLst/>
          </a:prstGeom>
        </p:spPr>
      </p:pic>
      <p:sp>
        <p:nvSpPr>
          <p:cNvPr id="22" name="21 CuadroTexto"/>
          <p:cNvSpPr txBox="1"/>
          <p:nvPr/>
        </p:nvSpPr>
        <p:spPr>
          <a:xfrm>
            <a:off x="4793720" y="3512420"/>
            <a:ext cx="389106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300" dirty="0" smtClean="0">
                <a:latin typeface="Times New Roman" pitchFamily="18" charset="0"/>
                <a:cs typeface="Times New Roman" pitchFamily="18" charset="0"/>
              </a:rPr>
              <a:t>Ticket </a:t>
            </a:r>
            <a:r>
              <a:rPr lang="es-ES" sz="2300" dirty="0" err="1" smtClean="0">
                <a:latin typeface="Times New Roman" pitchFamily="18" charset="0"/>
                <a:cs typeface="Times New Roman" pitchFamily="18" charset="0"/>
              </a:rPr>
              <a:t>price</a:t>
            </a:r>
            <a:r>
              <a:rPr lang="es-E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300" dirty="0" err="1" smtClean="0">
                <a:latin typeface="Times New Roman" pitchFamily="18" charset="0"/>
                <a:cs typeface="Times New Roman" pitchFamily="18" charset="0"/>
              </a:rPr>
              <a:t>increase</a:t>
            </a:r>
            <a:r>
              <a:rPr lang="es-ES" sz="2300" dirty="0" smtClean="0">
                <a:latin typeface="Times New Roman" pitchFamily="18" charset="0"/>
                <a:cs typeface="Times New Roman" pitchFamily="18" charset="0"/>
              </a:rPr>
              <a:t>:  $ 1.55</a:t>
            </a:r>
          </a:p>
          <a:p>
            <a:pPr algn="ctr"/>
            <a:r>
              <a:rPr lang="es-ES" sz="2300" dirty="0" smtClean="0">
                <a:latin typeface="Times New Roman" pitchFamily="18" charset="0"/>
                <a:cs typeface="Times New Roman" pitchFamily="18" charset="0"/>
              </a:rPr>
              <a:t>Total </a:t>
            </a:r>
            <a:r>
              <a:rPr lang="es-ES" sz="2300" dirty="0" err="1" smtClean="0">
                <a:latin typeface="Times New Roman" pitchFamily="18" charset="0"/>
                <a:cs typeface="Times New Roman" pitchFamily="18" charset="0"/>
              </a:rPr>
              <a:t>Income</a:t>
            </a:r>
            <a:r>
              <a:rPr lang="es-ES" sz="2300" dirty="0" smtClean="0">
                <a:latin typeface="Times New Roman" pitchFamily="18" charset="0"/>
                <a:cs typeface="Times New Roman" pitchFamily="18" charset="0"/>
              </a:rPr>
              <a:t>:  $ 2, 708, 333.00</a:t>
            </a:r>
            <a:endParaRPr lang="es-ES" sz="2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2387134" y="5765256"/>
            <a:ext cx="505093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300" b="1" dirty="0" err="1" smtClean="0">
                <a:latin typeface="Times New Roman" pitchFamily="18" charset="0"/>
                <a:cs typeface="Times New Roman" pitchFamily="18" charset="0"/>
              </a:rPr>
              <a:t>Increase</a:t>
            </a:r>
            <a:r>
              <a:rPr lang="es-ES" sz="2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300" b="1" dirty="0" err="1" smtClean="0">
                <a:latin typeface="Times New Roman" pitchFamily="18" charset="0"/>
                <a:cs typeface="Times New Roman" pitchFamily="18" charset="0"/>
              </a:rPr>
              <a:t>longest</a:t>
            </a:r>
            <a:r>
              <a:rPr lang="es-ES" sz="2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300" b="1" dirty="0" err="1" smtClean="0">
                <a:latin typeface="Times New Roman" pitchFamily="18" charset="0"/>
                <a:cs typeface="Times New Roman" pitchFamily="18" charset="0"/>
              </a:rPr>
              <a:t>run</a:t>
            </a:r>
            <a:r>
              <a:rPr lang="es-ES" sz="2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300" b="1" dirty="0" err="1" smtClean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s-ES" sz="2300" b="1" dirty="0" smtClean="0">
                <a:latin typeface="Times New Roman" pitchFamily="18" charset="0"/>
                <a:cs typeface="Times New Roman" pitchFamily="18" charset="0"/>
              </a:rPr>
              <a:t> 0.2 miles</a:t>
            </a:r>
            <a:endParaRPr lang="es-ES" sz="2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3330680" y="6155036"/>
            <a:ext cx="315182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300" dirty="0" smtClean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s-ES" sz="2300" dirty="0" err="1" smtClean="0"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s-ES" sz="2300" dirty="0" smtClean="0">
                <a:latin typeface="Times New Roman" pitchFamily="18" charset="0"/>
                <a:cs typeface="Times New Roman" pitchFamily="18" charset="0"/>
              </a:rPr>
              <a:t> in ticket </a:t>
            </a:r>
            <a:r>
              <a:rPr lang="es-ES" sz="2300" dirty="0" err="1" smtClean="0">
                <a:latin typeface="Times New Roman" pitchFamily="18" charset="0"/>
                <a:cs typeface="Times New Roman" pitchFamily="18" charset="0"/>
              </a:rPr>
              <a:t>price</a:t>
            </a:r>
            <a:endParaRPr lang="es-ES" sz="23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861801" y="4518260"/>
            <a:ext cx="34553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300" dirty="0" err="1" smtClean="0">
                <a:latin typeface="Times New Roman" pitchFamily="18" charset="0"/>
                <a:cs typeface="Times New Roman" pitchFamily="18" charset="0"/>
              </a:rPr>
              <a:t>Reduction</a:t>
            </a:r>
            <a:r>
              <a:rPr lang="es-ES" sz="2300" dirty="0" smtClean="0">
                <a:latin typeface="Times New Roman" pitchFamily="18" charset="0"/>
                <a:cs typeface="Times New Roman" pitchFamily="18" charset="0"/>
              </a:rPr>
              <a:t> of ticket </a:t>
            </a:r>
            <a:r>
              <a:rPr lang="es-ES" sz="2300" dirty="0" err="1" smtClean="0">
                <a:latin typeface="Times New Roman" pitchFamily="18" charset="0"/>
                <a:cs typeface="Times New Roman" pitchFamily="18" charset="0"/>
              </a:rPr>
              <a:t>price</a:t>
            </a:r>
            <a:r>
              <a:rPr lang="es-E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300" dirty="0" err="1" smtClean="0">
                <a:latin typeface="Times New Roman" pitchFamily="18" charset="0"/>
                <a:cs typeface="Times New Roman" pitchFamily="18" charset="0"/>
              </a:rPr>
              <a:t>support</a:t>
            </a:r>
            <a:endParaRPr lang="es-ES" sz="23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590309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0" y="0"/>
            <a:ext cx="381965" cy="6858000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9" name="8 Grupo"/>
          <p:cNvGrpSpPr/>
          <p:nvPr/>
        </p:nvGrpSpPr>
        <p:grpSpPr>
          <a:xfrm>
            <a:off x="0" y="842290"/>
            <a:ext cx="4791919" cy="292029"/>
            <a:chOff x="0" y="576074"/>
            <a:chExt cx="5429256" cy="374906"/>
          </a:xfrm>
        </p:grpSpPr>
        <p:sp>
          <p:nvSpPr>
            <p:cNvPr id="7" name="6 Rectángulo"/>
            <p:cNvSpPr/>
            <p:nvPr/>
          </p:nvSpPr>
          <p:spPr>
            <a:xfrm>
              <a:off x="0" y="576074"/>
              <a:ext cx="5429256" cy="3749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0" y="636631"/>
              <a:ext cx="4791456" cy="2571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0" y="714355"/>
              <a:ext cx="5429256" cy="93364"/>
            </a:xfrm>
            <a:prstGeom prst="rect">
              <a:avLst/>
            </a:prstGeom>
            <a:solidFill>
              <a:srgbClr val="D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9 CuadroTexto"/>
          <p:cNvSpPr txBox="1"/>
          <p:nvPr/>
        </p:nvSpPr>
        <p:spPr>
          <a:xfrm>
            <a:off x="520892" y="149790"/>
            <a:ext cx="5151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err="1" smtClean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s-E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4000" b="1" dirty="0" err="1" smtClean="0">
                <a:latin typeface="Times New Roman" pitchFamily="18" charset="0"/>
                <a:cs typeface="Times New Roman" pitchFamily="18" charset="0"/>
              </a:rPr>
              <a:t>Identification</a:t>
            </a:r>
            <a:endParaRPr lang="es-ES" sz="40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14 Grupo"/>
          <p:cNvGrpSpPr/>
          <p:nvPr/>
        </p:nvGrpSpPr>
        <p:grpSpPr>
          <a:xfrm>
            <a:off x="6715140" y="6565971"/>
            <a:ext cx="2428860" cy="292029"/>
            <a:chOff x="-2961473" y="576074"/>
            <a:chExt cx="8390729" cy="374906"/>
          </a:xfrm>
        </p:grpSpPr>
        <p:sp>
          <p:nvSpPr>
            <p:cNvPr id="16" name="15 Rectángulo"/>
            <p:cNvSpPr/>
            <p:nvPr/>
          </p:nvSpPr>
          <p:spPr>
            <a:xfrm>
              <a:off x="0" y="576074"/>
              <a:ext cx="5429256" cy="3749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-2961473" y="636631"/>
              <a:ext cx="8390729" cy="2571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-1233947" y="714354"/>
              <a:ext cx="6663203" cy="93364"/>
            </a:xfrm>
            <a:prstGeom prst="rect">
              <a:avLst/>
            </a:prstGeom>
            <a:solidFill>
              <a:srgbClr val="D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9" name="18 Rectángulo"/>
          <p:cNvSpPr/>
          <p:nvPr/>
        </p:nvSpPr>
        <p:spPr>
          <a:xfrm>
            <a:off x="642910" y="1285860"/>
            <a:ext cx="828680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Context and Main feature</a:t>
            </a:r>
          </a:p>
          <a:p>
            <a:pPr lvl="0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12 lifts (1 new, cost: 1.5M), </a:t>
            </a:r>
          </a:p>
          <a:p>
            <a:pPr lvl="0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T-bars, 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terrain park and 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105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trails from which the largest is 3.3 miles long. 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vertical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drop: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2353ft. 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Every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year, the resort receives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350K people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US" sz="25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Constraints</a:t>
            </a:r>
          </a:p>
          <a:p>
            <a:pPr lvl="0"/>
            <a:r>
              <a:rPr lang="en-AU" sz="2500" dirty="0" smtClean="0">
                <a:latin typeface="Times New Roman" pitchFamily="18" charset="0"/>
                <a:cs typeface="Times New Roman" pitchFamily="18" charset="0"/>
              </a:rPr>
              <a:t>Recent cost increase by 1 540 000.00 demands ticket price to cover the new chair installation.</a:t>
            </a:r>
          </a:p>
          <a:p>
            <a:pPr lvl="0"/>
            <a:endParaRPr lang="en-AU" sz="25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AU" sz="2500" dirty="0" smtClean="0">
                <a:latin typeface="Times New Roman" pitchFamily="18" charset="0"/>
                <a:cs typeface="Times New Roman" pitchFamily="18" charset="0"/>
              </a:rPr>
              <a:t>Lack of information about differential values of properties and resort facilities.</a:t>
            </a:r>
          </a:p>
          <a:p>
            <a:pPr lvl="0"/>
            <a:endParaRPr lang="en-US" sz="25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5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590309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0" y="0"/>
            <a:ext cx="381965" cy="6858000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8 Grupo"/>
          <p:cNvGrpSpPr/>
          <p:nvPr/>
        </p:nvGrpSpPr>
        <p:grpSpPr>
          <a:xfrm>
            <a:off x="0" y="842290"/>
            <a:ext cx="4791919" cy="292029"/>
            <a:chOff x="0" y="576074"/>
            <a:chExt cx="5429256" cy="374906"/>
          </a:xfrm>
        </p:grpSpPr>
        <p:sp>
          <p:nvSpPr>
            <p:cNvPr id="7" name="6 Rectángulo"/>
            <p:cNvSpPr/>
            <p:nvPr/>
          </p:nvSpPr>
          <p:spPr>
            <a:xfrm>
              <a:off x="0" y="576074"/>
              <a:ext cx="5429256" cy="3749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0" y="636631"/>
              <a:ext cx="4791456" cy="2571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0" y="714355"/>
              <a:ext cx="5429256" cy="93364"/>
            </a:xfrm>
            <a:prstGeom prst="rect">
              <a:avLst/>
            </a:prstGeom>
            <a:solidFill>
              <a:srgbClr val="D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9 CuadroTexto"/>
          <p:cNvSpPr txBox="1"/>
          <p:nvPr/>
        </p:nvSpPr>
        <p:spPr>
          <a:xfrm>
            <a:off x="520892" y="149790"/>
            <a:ext cx="5151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err="1" smtClean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s-E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4000" b="1" dirty="0" err="1" smtClean="0">
                <a:latin typeface="Times New Roman" pitchFamily="18" charset="0"/>
                <a:cs typeface="Times New Roman" pitchFamily="18" charset="0"/>
              </a:rPr>
              <a:t>Identification</a:t>
            </a:r>
            <a:endParaRPr lang="es-ES" sz="40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14 Grupo"/>
          <p:cNvGrpSpPr/>
          <p:nvPr/>
        </p:nvGrpSpPr>
        <p:grpSpPr>
          <a:xfrm>
            <a:off x="6715140" y="6565971"/>
            <a:ext cx="2428860" cy="292029"/>
            <a:chOff x="-2961473" y="576074"/>
            <a:chExt cx="8390729" cy="374906"/>
          </a:xfrm>
        </p:grpSpPr>
        <p:sp>
          <p:nvSpPr>
            <p:cNvPr id="16" name="15 Rectángulo"/>
            <p:cNvSpPr/>
            <p:nvPr/>
          </p:nvSpPr>
          <p:spPr>
            <a:xfrm>
              <a:off x="0" y="576074"/>
              <a:ext cx="5429256" cy="3749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-2961473" y="636631"/>
              <a:ext cx="8390729" cy="2571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-1233947" y="714354"/>
              <a:ext cx="6663203" cy="93364"/>
            </a:xfrm>
            <a:prstGeom prst="rect">
              <a:avLst/>
            </a:prstGeom>
            <a:solidFill>
              <a:srgbClr val="D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9" name="18 Rectángulo"/>
          <p:cNvSpPr/>
          <p:nvPr/>
        </p:nvSpPr>
        <p:spPr>
          <a:xfrm>
            <a:off x="642910" y="1285860"/>
            <a:ext cx="8286808" cy="561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rgbClr val="000000"/>
              </a:buClr>
              <a:buSzPts val="1400"/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What prizing strategies exist for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Big Mountain 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to capitalize its facilities adequately and increase the total income in this season. </a:t>
            </a:r>
          </a:p>
          <a:p>
            <a:pPr lvl="0"/>
            <a:endParaRPr lang="en-US" sz="25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5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5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5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5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5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5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Perception: </a:t>
            </a:r>
          </a:p>
          <a:p>
            <a:pPr lvl="0"/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Big Mountain’s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facilities are not capitalized adequately.</a:t>
            </a:r>
          </a:p>
          <a:p>
            <a:pPr lvl="0"/>
            <a:endParaRPr lang="en-US" sz="25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5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590309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0" y="0"/>
            <a:ext cx="381965" cy="6858000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8 Grupo"/>
          <p:cNvGrpSpPr/>
          <p:nvPr/>
        </p:nvGrpSpPr>
        <p:grpSpPr>
          <a:xfrm rot="10800000">
            <a:off x="4352081" y="842290"/>
            <a:ext cx="4791919" cy="292029"/>
            <a:chOff x="0" y="576074"/>
            <a:chExt cx="5429256" cy="374906"/>
          </a:xfrm>
        </p:grpSpPr>
        <p:sp>
          <p:nvSpPr>
            <p:cNvPr id="7" name="6 Rectángulo"/>
            <p:cNvSpPr/>
            <p:nvPr/>
          </p:nvSpPr>
          <p:spPr>
            <a:xfrm>
              <a:off x="0" y="576074"/>
              <a:ext cx="5429256" cy="3749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0" y="636631"/>
              <a:ext cx="4791456" cy="2571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0" y="714355"/>
              <a:ext cx="5429256" cy="93364"/>
            </a:xfrm>
            <a:prstGeom prst="rect">
              <a:avLst/>
            </a:prstGeom>
            <a:solidFill>
              <a:srgbClr val="D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9 CuadroTexto"/>
          <p:cNvSpPr txBox="1"/>
          <p:nvPr/>
        </p:nvSpPr>
        <p:spPr>
          <a:xfrm>
            <a:off x="6037059" y="149790"/>
            <a:ext cx="31069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smtClean="0">
                <a:latin typeface="Times New Roman" pitchFamily="18" charset="0"/>
                <a:cs typeface="Times New Roman" pitchFamily="18" charset="0"/>
              </a:rPr>
              <a:t>Key </a:t>
            </a:r>
            <a:r>
              <a:rPr lang="es-ES" sz="4000" b="1" dirty="0" err="1" smtClean="0">
                <a:latin typeface="Times New Roman" pitchFamily="18" charset="0"/>
                <a:cs typeface="Times New Roman" pitchFamily="18" charset="0"/>
              </a:rPr>
              <a:t>Findings</a:t>
            </a:r>
            <a:endParaRPr lang="es-ES" sz="40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14 Grupo"/>
          <p:cNvGrpSpPr/>
          <p:nvPr/>
        </p:nvGrpSpPr>
        <p:grpSpPr>
          <a:xfrm>
            <a:off x="6715140" y="6565971"/>
            <a:ext cx="2428860" cy="292029"/>
            <a:chOff x="-2961473" y="576074"/>
            <a:chExt cx="8390729" cy="374906"/>
          </a:xfrm>
        </p:grpSpPr>
        <p:sp>
          <p:nvSpPr>
            <p:cNvPr id="16" name="15 Rectángulo"/>
            <p:cNvSpPr/>
            <p:nvPr/>
          </p:nvSpPr>
          <p:spPr>
            <a:xfrm>
              <a:off x="0" y="576074"/>
              <a:ext cx="5429256" cy="3749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-2961473" y="636631"/>
              <a:ext cx="8390729" cy="2571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-1233947" y="714354"/>
              <a:ext cx="6663203" cy="93364"/>
            </a:xfrm>
            <a:prstGeom prst="rect">
              <a:avLst/>
            </a:prstGeom>
            <a:solidFill>
              <a:srgbClr val="D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9" name="18 Rectángulo"/>
          <p:cNvSpPr/>
          <p:nvPr/>
        </p:nvSpPr>
        <p:spPr>
          <a:xfrm>
            <a:off x="642910" y="1285860"/>
            <a:ext cx="82868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0000"/>
              </a:buClr>
              <a:buSzPts val="1400"/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Considered Features:</a:t>
            </a:r>
          </a:p>
          <a:p>
            <a:pPr lvl="0">
              <a:buClr>
                <a:srgbClr val="000000"/>
              </a:buClr>
              <a:buSzPts val="1400"/>
            </a:pPr>
            <a:endParaRPr lang="en-US" sz="2800" b="1" dirty="0" smtClean="0">
              <a:solidFill>
                <a:srgbClr val="00000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514350" lvl="0" indent="-514350">
              <a:buClr>
                <a:srgbClr val="000000"/>
              </a:buClr>
              <a:buSzPts val="1400"/>
              <a:buAutoNum type="arabicPeriod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Vertical drop.</a:t>
            </a:r>
          </a:p>
          <a:p>
            <a:pPr marL="514350" lvl="0" indent="-514350">
              <a:buClr>
                <a:srgbClr val="000000"/>
              </a:buClr>
              <a:buSzPts val="1400"/>
              <a:buAutoNum type="arabicPeriod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Snow making acres.</a:t>
            </a:r>
          </a:p>
          <a:p>
            <a:pPr marL="514350" lvl="0" indent="-514350">
              <a:buClr>
                <a:srgbClr val="000000"/>
              </a:buClr>
              <a:buSzPts val="1400"/>
              <a:buAutoNum type="arabicPeriod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Total number of chairs.</a:t>
            </a:r>
          </a:p>
          <a:p>
            <a:pPr marL="514350" lvl="0" indent="-514350">
              <a:buClr>
                <a:srgbClr val="000000"/>
              </a:buClr>
              <a:buSzPts val="1400"/>
              <a:buAutoNum type="arabicPeriod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Number of Fast quads.</a:t>
            </a:r>
          </a:p>
          <a:p>
            <a:pPr marL="514350" lvl="0" indent="-514350">
              <a:buClr>
                <a:srgbClr val="000000"/>
              </a:buClr>
              <a:buSzPts val="1400"/>
              <a:buAutoNum type="arabicPeriod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Number of runs.</a:t>
            </a:r>
          </a:p>
          <a:p>
            <a:pPr marL="514350" lvl="0" indent="-514350">
              <a:buClr>
                <a:srgbClr val="000000"/>
              </a:buClr>
              <a:buSzPts val="1400"/>
              <a:buAutoNum type="arabicPeriod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Number of miles of the longest run.</a:t>
            </a:r>
          </a:p>
          <a:p>
            <a:pPr marL="514350" lvl="0" indent="-514350">
              <a:buClr>
                <a:srgbClr val="000000"/>
              </a:buClr>
              <a:buSzPts val="1400"/>
              <a:buAutoNum type="arabicPeriod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Skiable terrain</a:t>
            </a:r>
            <a:endParaRPr lang="en-US" sz="2800" dirty="0" smtClean="0">
              <a:solidFill>
                <a:srgbClr val="00000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590309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0" y="0"/>
            <a:ext cx="381965" cy="6858000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1 Imagen" descr="weekendpri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709" y="1153124"/>
            <a:ext cx="4410251" cy="2423454"/>
          </a:xfrm>
          <a:prstGeom prst="rect">
            <a:avLst/>
          </a:prstGeom>
        </p:spPr>
      </p:pic>
      <p:pic>
        <p:nvPicPr>
          <p:cNvPr id="3" name="2 Imagen" descr="weekendpricemontan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97" y="4059203"/>
            <a:ext cx="4504909" cy="2439243"/>
          </a:xfrm>
          <a:prstGeom prst="rect">
            <a:avLst/>
          </a:prstGeom>
        </p:spPr>
      </p:pic>
      <p:grpSp>
        <p:nvGrpSpPr>
          <p:cNvPr id="9" name="8 Grupo"/>
          <p:cNvGrpSpPr/>
          <p:nvPr/>
        </p:nvGrpSpPr>
        <p:grpSpPr>
          <a:xfrm>
            <a:off x="0" y="842290"/>
            <a:ext cx="4791919" cy="292029"/>
            <a:chOff x="0" y="576074"/>
            <a:chExt cx="5429256" cy="374906"/>
          </a:xfrm>
        </p:grpSpPr>
        <p:sp>
          <p:nvSpPr>
            <p:cNvPr id="7" name="6 Rectángulo"/>
            <p:cNvSpPr/>
            <p:nvPr/>
          </p:nvSpPr>
          <p:spPr>
            <a:xfrm>
              <a:off x="0" y="576074"/>
              <a:ext cx="5429256" cy="3749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0" y="636631"/>
              <a:ext cx="4791456" cy="2571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0" y="714355"/>
              <a:ext cx="5429256" cy="93364"/>
            </a:xfrm>
            <a:prstGeom prst="rect">
              <a:avLst/>
            </a:prstGeom>
            <a:solidFill>
              <a:srgbClr val="D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9 CuadroTexto"/>
          <p:cNvSpPr txBox="1"/>
          <p:nvPr/>
        </p:nvSpPr>
        <p:spPr>
          <a:xfrm>
            <a:off x="520892" y="14979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err="1" smtClean="0">
                <a:latin typeface="Times New Roman" pitchFamily="18" charset="0"/>
                <a:cs typeface="Times New Roman" pitchFamily="18" charset="0"/>
              </a:rPr>
              <a:t>Market</a:t>
            </a:r>
            <a:r>
              <a:rPr lang="es-E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4000" b="1" dirty="0" err="1" smtClean="0">
                <a:latin typeface="Times New Roman" pitchFamily="18" charset="0"/>
                <a:cs typeface="Times New Roman" pitchFamily="18" charset="0"/>
              </a:rPr>
              <a:t>Context</a:t>
            </a:r>
            <a:endParaRPr lang="es-E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482121" y="835002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Times New Roman" pitchFamily="18" charset="0"/>
                <a:cs typeface="Times New Roman" pitchFamily="18" charset="0"/>
              </a:rPr>
              <a:t>Global </a:t>
            </a:r>
            <a:r>
              <a:rPr lang="es-ES" b="1" dirty="0" err="1" smtClean="0">
                <a:latin typeface="Times New Roman" pitchFamily="18" charset="0"/>
                <a:cs typeface="Times New Roman" pitchFamily="18" charset="0"/>
              </a:rPr>
              <a:t>Context</a:t>
            </a:r>
            <a:endParaRPr lang="es-E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863590" y="639498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Times New Roman" pitchFamily="18" charset="0"/>
                <a:cs typeface="Times New Roman" pitchFamily="18" charset="0"/>
              </a:rPr>
              <a:t>Montana</a:t>
            </a:r>
            <a:endParaRPr lang="es-E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846047" y="1785038"/>
            <a:ext cx="353717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b="1" dirty="0" smtClean="0">
                <a:solidFill>
                  <a:srgbClr val="D60000"/>
                </a:solidFill>
                <a:latin typeface="Times New Roman" pitchFamily="18" charset="0"/>
                <a:cs typeface="Times New Roman" pitchFamily="18" charset="0"/>
              </a:rPr>
              <a:t>Big Mountain </a:t>
            </a:r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sits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above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 ticket </a:t>
            </a:r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price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market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s-E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464877" y="5339718"/>
            <a:ext cx="35371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…. and has </a:t>
            </a:r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highest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 ticket </a:t>
            </a:r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price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 in Montana.</a:t>
            </a:r>
            <a:endParaRPr lang="es-ES" sz="25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14 Grupo"/>
          <p:cNvGrpSpPr/>
          <p:nvPr/>
        </p:nvGrpSpPr>
        <p:grpSpPr>
          <a:xfrm>
            <a:off x="6715140" y="6565971"/>
            <a:ext cx="2428860" cy="292029"/>
            <a:chOff x="-2961473" y="576074"/>
            <a:chExt cx="8390729" cy="374906"/>
          </a:xfrm>
        </p:grpSpPr>
        <p:sp>
          <p:nvSpPr>
            <p:cNvPr id="16" name="15 Rectángulo"/>
            <p:cNvSpPr/>
            <p:nvPr/>
          </p:nvSpPr>
          <p:spPr>
            <a:xfrm>
              <a:off x="0" y="576074"/>
              <a:ext cx="5429256" cy="3749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-2961473" y="636631"/>
              <a:ext cx="8390729" cy="2571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-1233947" y="714354"/>
              <a:ext cx="6663203" cy="93364"/>
            </a:xfrm>
            <a:prstGeom prst="rect">
              <a:avLst/>
            </a:prstGeom>
            <a:solidFill>
              <a:srgbClr val="D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590309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0" y="0"/>
            <a:ext cx="381965" cy="6858000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9" name="8 Grupo"/>
          <p:cNvGrpSpPr/>
          <p:nvPr/>
        </p:nvGrpSpPr>
        <p:grpSpPr>
          <a:xfrm>
            <a:off x="0" y="842290"/>
            <a:ext cx="4791919" cy="292029"/>
            <a:chOff x="0" y="576074"/>
            <a:chExt cx="5429256" cy="374906"/>
          </a:xfrm>
        </p:grpSpPr>
        <p:sp>
          <p:nvSpPr>
            <p:cNvPr id="7" name="6 Rectángulo"/>
            <p:cNvSpPr/>
            <p:nvPr/>
          </p:nvSpPr>
          <p:spPr>
            <a:xfrm>
              <a:off x="0" y="576074"/>
              <a:ext cx="5429256" cy="3749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0" y="636631"/>
              <a:ext cx="4791456" cy="2571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0" y="714355"/>
              <a:ext cx="5429256" cy="93364"/>
            </a:xfrm>
            <a:prstGeom prst="rect">
              <a:avLst/>
            </a:prstGeom>
            <a:solidFill>
              <a:srgbClr val="D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9 CuadroTexto"/>
          <p:cNvSpPr txBox="1"/>
          <p:nvPr/>
        </p:nvSpPr>
        <p:spPr>
          <a:xfrm>
            <a:off x="520892" y="14979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err="1" smtClean="0">
                <a:latin typeface="Times New Roman" pitchFamily="18" charset="0"/>
                <a:cs typeface="Times New Roman" pitchFamily="18" charset="0"/>
              </a:rPr>
              <a:t>Market</a:t>
            </a:r>
            <a:r>
              <a:rPr lang="es-E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4000" b="1" dirty="0" err="1" smtClean="0">
                <a:latin typeface="Times New Roman" pitchFamily="18" charset="0"/>
                <a:cs typeface="Times New Roman" pitchFamily="18" charset="0"/>
              </a:rPr>
              <a:t>Context</a:t>
            </a:r>
            <a:endParaRPr lang="es-E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99118" y="5856894"/>
            <a:ext cx="383000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300" b="1" dirty="0" smtClean="0">
                <a:solidFill>
                  <a:srgbClr val="D60000"/>
                </a:solidFill>
                <a:latin typeface="Times New Roman" pitchFamily="18" charset="0"/>
                <a:cs typeface="Times New Roman" pitchFamily="18" charset="0"/>
              </a:rPr>
              <a:t>Big Mountain </a:t>
            </a:r>
            <a:r>
              <a:rPr lang="es-ES" sz="2300" dirty="0" err="1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s-E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300" dirty="0" err="1" smtClean="0">
                <a:latin typeface="Times New Roman" pitchFamily="18" charset="0"/>
                <a:cs typeface="Times New Roman" pitchFamily="18" charset="0"/>
              </a:rPr>
              <a:t>well</a:t>
            </a:r>
            <a:r>
              <a:rPr lang="es-E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300" dirty="0" err="1" smtClean="0">
                <a:latin typeface="Times New Roman" pitchFamily="18" charset="0"/>
                <a:cs typeface="Times New Roman" pitchFamily="18" charset="0"/>
              </a:rPr>
              <a:t>above</a:t>
            </a:r>
            <a:r>
              <a:rPr lang="es-E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300" dirty="0" err="1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s-E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300" dirty="0" err="1" smtClean="0"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es-ES" sz="23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s-ES" sz="2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612430" y="1285861"/>
            <a:ext cx="386241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err="1" smtClean="0">
                <a:latin typeface="Times New Roman" pitchFamily="18" charset="0"/>
                <a:cs typeface="Times New Roman" pitchFamily="18" charset="0"/>
              </a:rPr>
              <a:t>Considered</a:t>
            </a: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200" dirty="0" err="1" smtClean="0"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s-MX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s-MX" sz="2200" dirty="0" err="1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s-MX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2200" dirty="0" err="1" smtClean="0"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s-MX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2200" dirty="0" err="1" smtClean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s-MX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2200" dirty="0" err="1" smtClean="0">
                <a:latin typeface="Times New Roman" pitchFamily="18" charset="0"/>
                <a:cs typeface="Times New Roman" pitchFamily="18" charset="0"/>
              </a:rPr>
              <a:t>greatest</a:t>
            </a:r>
            <a:r>
              <a:rPr lang="es-MX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2200" dirty="0" err="1" smtClean="0">
                <a:latin typeface="Times New Roman" pitchFamily="18" charset="0"/>
                <a:cs typeface="Times New Roman" pitchFamily="18" charset="0"/>
              </a:rPr>
              <a:t>influence</a:t>
            </a:r>
            <a:r>
              <a:rPr lang="es-MX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2200" dirty="0" err="1" smtClean="0">
                <a:latin typeface="Times New Roman" pitchFamily="18" charset="0"/>
                <a:cs typeface="Times New Roman" pitchFamily="18" charset="0"/>
              </a:rPr>
              <a:t>upon</a:t>
            </a:r>
            <a:r>
              <a:rPr lang="es-MX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2200" dirty="0" err="1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s-MX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2200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s-MX" sz="22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s-E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s-MX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s-MX" sz="2200" b="1" dirty="0" smtClean="0">
                <a:latin typeface="Times New Roman" pitchFamily="18" charset="0"/>
                <a:cs typeface="Times New Roman" pitchFamily="18" charset="0"/>
              </a:rPr>
              <a:t>Vertical </a:t>
            </a:r>
            <a:r>
              <a:rPr lang="es-MX" sz="2200" b="1" dirty="0" err="1" smtClean="0">
                <a:latin typeface="Times New Roman" pitchFamily="18" charset="0"/>
                <a:cs typeface="Times New Roman" pitchFamily="18" charset="0"/>
              </a:rPr>
              <a:t>Drop</a:t>
            </a:r>
            <a:endParaRPr lang="es-MX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s-MX" sz="2200" dirty="0" smtClean="0"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es-MX" sz="2200" dirty="0" err="1" smtClean="0">
                <a:latin typeface="Times New Roman" pitchFamily="18" charset="0"/>
                <a:cs typeface="Times New Roman" pitchFamily="18" charset="0"/>
              </a:rPr>
              <a:t>Attractive</a:t>
            </a:r>
            <a:r>
              <a:rPr lang="es-MX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2200" dirty="0" err="1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s-MX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2200" dirty="0" err="1" smtClean="0">
                <a:latin typeface="Times New Roman" pitchFamily="18" charset="0"/>
                <a:cs typeface="Times New Roman" pitchFamily="18" charset="0"/>
              </a:rPr>
              <a:t>tourists</a:t>
            </a:r>
            <a:r>
              <a:rPr lang="es-MX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s-MX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s-MX" sz="2200" b="1" dirty="0" err="1" smtClean="0">
                <a:latin typeface="Times New Roman" pitchFamily="18" charset="0"/>
                <a:cs typeface="Times New Roman" pitchFamily="18" charset="0"/>
              </a:rPr>
              <a:t>Area</a:t>
            </a:r>
            <a:r>
              <a:rPr lang="es-MX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2200" b="1" dirty="0" err="1" smtClean="0">
                <a:latin typeface="Times New Roman" pitchFamily="18" charset="0"/>
                <a:cs typeface="Times New Roman" pitchFamily="18" charset="0"/>
              </a:rPr>
              <a:t>covered</a:t>
            </a:r>
            <a:r>
              <a:rPr lang="es-MX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2200" b="1" dirty="0" err="1" smtClean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s-MX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2200" b="1" dirty="0" err="1" smtClean="0">
                <a:latin typeface="Times New Roman" pitchFamily="18" charset="0"/>
                <a:cs typeface="Times New Roman" pitchFamily="18" charset="0"/>
              </a:rPr>
              <a:t>snow</a:t>
            </a:r>
            <a:r>
              <a:rPr lang="es-MX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2200" b="1" dirty="0" err="1" smtClean="0">
                <a:latin typeface="Times New Roman" pitchFamily="18" charset="0"/>
                <a:cs typeface="Times New Roman" pitchFamily="18" charset="0"/>
              </a:rPr>
              <a:t>makers</a:t>
            </a:r>
            <a:endParaRPr lang="es-MX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s-MX" sz="2200" dirty="0" smtClean="0">
                <a:latin typeface="Times New Roman" pitchFamily="18" charset="0"/>
                <a:cs typeface="Times New Roman" pitchFamily="18" charset="0"/>
              </a:rPr>
              <a:t>  (Snow </a:t>
            </a:r>
            <a:r>
              <a:rPr lang="es-MX" sz="2200" dirty="0" err="1" smtClean="0">
                <a:latin typeface="Times New Roman" pitchFamily="18" charset="0"/>
                <a:cs typeface="Times New Roman" pitchFamily="18" charset="0"/>
              </a:rPr>
              <a:t>guarantee</a:t>
            </a:r>
            <a:r>
              <a:rPr lang="es-MX" sz="2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s-E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s-MX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s-ES" sz="25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14 Grupo"/>
          <p:cNvGrpSpPr/>
          <p:nvPr/>
        </p:nvGrpSpPr>
        <p:grpSpPr>
          <a:xfrm>
            <a:off x="6715140" y="6565971"/>
            <a:ext cx="2428860" cy="292029"/>
            <a:chOff x="-2961473" y="576074"/>
            <a:chExt cx="8390729" cy="374906"/>
          </a:xfrm>
        </p:grpSpPr>
        <p:sp>
          <p:nvSpPr>
            <p:cNvPr id="16" name="15 Rectángulo"/>
            <p:cNvSpPr/>
            <p:nvPr/>
          </p:nvSpPr>
          <p:spPr>
            <a:xfrm>
              <a:off x="0" y="576074"/>
              <a:ext cx="5429256" cy="3749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-2961473" y="636631"/>
              <a:ext cx="8390729" cy="2571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-1233947" y="714354"/>
              <a:ext cx="6663203" cy="93364"/>
            </a:xfrm>
            <a:prstGeom prst="rect">
              <a:avLst/>
            </a:prstGeom>
            <a:solidFill>
              <a:srgbClr val="D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9" name="18 Imagen" descr="snowcoveredare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924" y="4000504"/>
            <a:ext cx="4546289" cy="2498207"/>
          </a:xfrm>
          <a:prstGeom prst="rect">
            <a:avLst/>
          </a:prstGeom>
        </p:spPr>
      </p:pic>
      <p:pic>
        <p:nvPicPr>
          <p:cNvPr id="20" name="19 Imagen" descr="verticaldro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4" y="1214422"/>
            <a:ext cx="4546289" cy="24982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590309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0" y="0"/>
            <a:ext cx="381965" cy="6858000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8 Grupo"/>
          <p:cNvGrpSpPr/>
          <p:nvPr/>
        </p:nvGrpSpPr>
        <p:grpSpPr>
          <a:xfrm>
            <a:off x="0" y="842290"/>
            <a:ext cx="4791919" cy="292029"/>
            <a:chOff x="0" y="576074"/>
            <a:chExt cx="5429256" cy="374906"/>
          </a:xfrm>
        </p:grpSpPr>
        <p:sp>
          <p:nvSpPr>
            <p:cNvPr id="7" name="6 Rectángulo"/>
            <p:cNvSpPr/>
            <p:nvPr/>
          </p:nvSpPr>
          <p:spPr>
            <a:xfrm>
              <a:off x="0" y="576074"/>
              <a:ext cx="5429256" cy="3749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0" y="636631"/>
              <a:ext cx="4791456" cy="2571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0" y="714355"/>
              <a:ext cx="5429256" cy="93364"/>
            </a:xfrm>
            <a:prstGeom prst="rect">
              <a:avLst/>
            </a:prstGeom>
            <a:solidFill>
              <a:srgbClr val="D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9 CuadroTexto"/>
          <p:cNvSpPr txBox="1"/>
          <p:nvPr/>
        </p:nvSpPr>
        <p:spPr>
          <a:xfrm>
            <a:off x="520892" y="14979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err="1" smtClean="0">
                <a:latin typeface="Times New Roman" pitchFamily="18" charset="0"/>
                <a:cs typeface="Times New Roman" pitchFamily="18" charset="0"/>
              </a:rPr>
              <a:t>Market</a:t>
            </a:r>
            <a:r>
              <a:rPr lang="es-E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4000" b="1" dirty="0" err="1" smtClean="0">
                <a:latin typeface="Times New Roman" pitchFamily="18" charset="0"/>
                <a:cs typeface="Times New Roman" pitchFamily="18" charset="0"/>
              </a:rPr>
              <a:t>Context</a:t>
            </a:r>
            <a:endParaRPr lang="es-E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664574" y="1278652"/>
            <a:ext cx="386241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s-ES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 Total </a:t>
            </a:r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chairs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runs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s-ES" sz="2500" i="1" dirty="0" err="1" smtClean="0">
                <a:latin typeface="Times New Roman" pitchFamily="18" charset="0"/>
                <a:cs typeface="Times New Roman" pitchFamily="18" charset="0"/>
              </a:rPr>
              <a:t>Fast</a:t>
            </a:r>
            <a:r>
              <a:rPr lang="es-E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i="1" dirty="0" err="1" smtClean="0">
                <a:latin typeface="Times New Roman" pitchFamily="18" charset="0"/>
                <a:cs typeface="Times New Roman" pitchFamily="18" charset="0"/>
              </a:rPr>
              <a:t>Quads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s-MX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14 Grupo"/>
          <p:cNvGrpSpPr/>
          <p:nvPr/>
        </p:nvGrpSpPr>
        <p:grpSpPr>
          <a:xfrm>
            <a:off x="6715140" y="6565971"/>
            <a:ext cx="2428860" cy="292029"/>
            <a:chOff x="-2961473" y="576074"/>
            <a:chExt cx="8390729" cy="374906"/>
          </a:xfrm>
        </p:grpSpPr>
        <p:sp>
          <p:nvSpPr>
            <p:cNvPr id="16" name="15 Rectángulo"/>
            <p:cNvSpPr/>
            <p:nvPr/>
          </p:nvSpPr>
          <p:spPr>
            <a:xfrm>
              <a:off x="0" y="576074"/>
              <a:ext cx="5429256" cy="3749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-2961473" y="636631"/>
              <a:ext cx="8390729" cy="2571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-1233947" y="714354"/>
              <a:ext cx="6663203" cy="93364"/>
            </a:xfrm>
            <a:prstGeom prst="rect">
              <a:avLst/>
            </a:prstGeom>
            <a:solidFill>
              <a:srgbClr val="D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1" name="20 Imagen" descr="totalnumberru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431" y="3793792"/>
            <a:ext cx="3864115" cy="2105974"/>
          </a:xfrm>
          <a:prstGeom prst="rect">
            <a:avLst/>
          </a:prstGeom>
        </p:spPr>
      </p:pic>
      <p:pic>
        <p:nvPicPr>
          <p:cNvPr id="22" name="21 Imagen" descr="fastquad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86" y="3801050"/>
            <a:ext cx="3870439" cy="2105974"/>
          </a:xfrm>
          <a:prstGeom prst="rect">
            <a:avLst/>
          </a:prstGeom>
        </p:spPr>
      </p:pic>
      <p:pic>
        <p:nvPicPr>
          <p:cNvPr id="24" name="23 Imagen" descr="numberchair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4" y="1372920"/>
            <a:ext cx="3832494" cy="2105974"/>
          </a:xfrm>
          <a:prstGeom prst="rect">
            <a:avLst/>
          </a:prstGeom>
        </p:spPr>
      </p:pic>
      <p:sp>
        <p:nvSpPr>
          <p:cNvPr id="25" name="24 CuadroTexto"/>
          <p:cNvSpPr txBox="1"/>
          <p:nvPr/>
        </p:nvSpPr>
        <p:spPr>
          <a:xfrm>
            <a:off x="5357818" y="1037993"/>
            <a:ext cx="3587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 smtClean="0">
                <a:latin typeface="Times New Roman" pitchFamily="18" charset="0"/>
                <a:cs typeface="Times New Roman" pitchFamily="18" charset="0"/>
              </a:rPr>
              <a:t>Total </a:t>
            </a:r>
            <a:r>
              <a:rPr lang="es-ES" b="1" dirty="0" err="1" smtClean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s-ES" b="1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s-ES" b="1" dirty="0" err="1" smtClean="0">
                <a:latin typeface="Times New Roman" pitchFamily="18" charset="0"/>
                <a:cs typeface="Times New Roman" pitchFamily="18" charset="0"/>
              </a:rPr>
              <a:t>chairs</a:t>
            </a:r>
            <a:endParaRPr lang="es-ES" b="1" dirty="0" smtClean="0"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es-MX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6537961" y="5902224"/>
            <a:ext cx="2400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 err="1" smtClean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s-ES" b="1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s-ES" b="1" dirty="0" err="1" smtClean="0">
                <a:latin typeface="Times New Roman" pitchFamily="18" charset="0"/>
                <a:cs typeface="Times New Roman" pitchFamily="18" charset="0"/>
              </a:rPr>
              <a:t>Runs</a:t>
            </a:r>
            <a:endParaRPr lang="es-ES" b="1" dirty="0" smtClean="0"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es-MX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982335" y="5902224"/>
            <a:ext cx="2732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s-ES" b="1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s-ES" b="1" dirty="0" err="1" smtClean="0">
                <a:latin typeface="Times New Roman" pitchFamily="18" charset="0"/>
                <a:cs typeface="Times New Roman" pitchFamily="18" charset="0"/>
              </a:rPr>
              <a:t>Fast</a:t>
            </a:r>
            <a:r>
              <a:rPr lang="es-E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b="1" dirty="0" err="1" smtClean="0">
                <a:latin typeface="Times New Roman" pitchFamily="18" charset="0"/>
                <a:cs typeface="Times New Roman" pitchFamily="18" charset="0"/>
              </a:rPr>
              <a:t>Quads</a:t>
            </a:r>
            <a:endParaRPr lang="es-E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s-MX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590309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0" y="0"/>
            <a:ext cx="381965" cy="6858000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8 Grupo"/>
          <p:cNvGrpSpPr/>
          <p:nvPr/>
        </p:nvGrpSpPr>
        <p:grpSpPr>
          <a:xfrm>
            <a:off x="0" y="842290"/>
            <a:ext cx="4791919" cy="292029"/>
            <a:chOff x="0" y="576074"/>
            <a:chExt cx="5429256" cy="374906"/>
          </a:xfrm>
        </p:grpSpPr>
        <p:sp>
          <p:nvSpPr>
            <p:cNvPr id="7" name="6 Rectángulo"/>
            <p:cNvSpPr/>
            <p:nvPr/>
          </p:nvSpPr>
          <p:spPr>
            <a:xfrm>
              <a:off x="0" y="576074"/>
              <a:ext cx="5429256" cy="3749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0" y="636631"/>
              <a:ext cx="4791456" cy="2571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0" y="714355"/>
              <a:ext cx="5429256" cy="93364"/>
            </a:xfrm>
            <a:prstGeom prst="rect">
              <a:avLst/>
            </a:prstGeom>
            <a:solidFill>
              <a:srgbClr val="D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9 CuadroTexto"/>
          <p:cNvSpPr txBox="1"/>
          <p:nvPr/>
        </p:nvSpPr>
        <p:spPr>
          <a:xfrm>
            <a:off x="520892" y="14979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err="1" smtClean="0">
                <a:latin typeface="Times New Roman" pitchFamily="18" charset="0"/>
                <a:cs typeface="Times New Roman" pitchFamily="18" charset="0"/>
              </a:rPr>
              <a:t>Market</a:t>
            </a:r>
            <a:r>
              <a:rPr lang="es-E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4000" b="1" dirty="0" err="1" smtClean="0">
                <a:latin typeface="Times New Roman" pitchFamily="18" charset="0"/>
                <a:cs typeface="Times New Roman" pitchFamily="18" charset="0"/>
              </a:rPr>
              <a:t>Context</a:t>
            </a:r>
            <a:endParaRPr lang="es-E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5180064" y="3832469"/>
            <a:ext cx="38624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u="sng" dirty="0" err="1" smtClean="0">
                <a:latin typeface="Times New Roman" pitchFamily="18" charset="0"/>
                <a:cs typeface="Times New Roman" pitchFamily="18" charset="0"/>
              </a:rPr>
              <a:t>little</a:t>
            </a:r>
            <a:r>
              <a:rPr lang="es-ES" sz="25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u="sng" dirty="0" err="1" smtClean="0">
                <a:latin typeface="Times New Roman" pitchFamily="18" charset="0"/>
                <a:cs typeface="Times New Roman" pitchFamily="18" charset="0"/>
              </a:rPr>
              <a:t>influence</a:t>
            </a:r>
            <a:r>
              <a:rPr lang="es-ES" sz="25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s-ES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Longest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run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trams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Skiable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terrain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area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s-MX" sz="25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s-ES" sz="25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14 Grupo"/>
          <p:cNvGrpSpPr/>
          <p:nvPr/>
        </p:nvGrpSpPr>
        <p:grpSpPr>
          <a:xfrm>
            <a:off x="6715140" y="6565971"/>
            <a:ext cx="2428860" cy="292029"/>
            <a:chOff x="-2961473" y="576074"/>
            <a:chExt cx="8390729" cy="374906"/>
          </a:xfrm>
        </p:grpSpPr>
        <p:sp>
          <p:nvSpPr>
            <p:cNvPr id="16" name="15 Rectángulo"/>
            <p:cNvSpPr/>
            <p:nvPr/>
          </p:nvSpPr>
          <p:spPr>
            <a:xfrm>
              <a:off x="0" y="576074"/>
              <a:ext cx="5429256" cy="3749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-2961473" y="636631"/>
              <a:ext cx="8390729" cy="2571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-1233947" y="714354"/>
              <a:ext cx="6663203" cy="93364"/>
            </a:xfrm>
            <a:prstGeom prst="rect">
              <a:avLst/>
            </a:prstGeom>
            <a:solidFill>
              <a:srgbClr val="D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9" name="18 Imagen" descr="longestru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68" y="1564198"/>
            <a:ext cx="3832542" cy="2106000"/>
          </a:xfrm>
          <a:prstGeom prst="rect">
            <a:avLst/>
          </a:prstGeom>
        </p:spPr>
      </p:pic>
      <p:pic>
        <p:nvPicPr>
          <p:cNvPr id="20" name="19 Imagen" descr="numbertr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588" y="1575654"/>
            <a:ext cx="3870487" cy="2106000"/>
          </a:xfrm>
          <a:prstGeom prst="rect">
            <a:avLst/>
          </a:prstGeom>
        </p:spPr>
      </p:pic>
      <p:pic>
        <p:nvPicPr>
          <p:cNvPr id="23" name="22 Imagen" descr="skiableterrainare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82" y="4051884"/>
            <a:ext cx="3870487" cy="2106000"/>
          </a:xfrm>
          <a:prstGeom prst="rect">
            <a:avLst/>
          </a:prstGeom>
        </p:spPr>
      </p:pic>
      <p:sp>
        <p:nvSpPr>
          <p:cNvPr id="25" name="24 CuadroTexto"/>
          <p:cNvSpPr txBox="1"/>
          <p:nvPr/>
        </p:nvSpPr>
        <p:spPr>
          <a:xfrm>
            <a:off x="758901" y="6087368"/>
            <a:ext cx="233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err="1" smtClean="0">
                <a:latin typeface="Times New Roman" pitchFamily="18" charset="0"/>
                <a:cs typeface="Times New Roman" pitchFamily="18" charset="0"/>
              </a:rPr>
              <a:t>Skiable</a:t>
            </a:r>
            <a:r>
              <a:rPr lang="es-MX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b="1" dirty="0" err="1" smtClean="0">
                <a:latin typeface="Times New Roman" pitchFamily="18" charset="0"/>
                <a:cs typeface="Times New Roman" pitchFamily="18" charset="0"/>
              </a:rPr>
              <a:t>terrain</a:t>
            </a:r>
            <a:r>
              <a:rPr lang="es-MX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b="1" dirty="0" err="1" smtClean="0">
                <a:latin typeface="Times New Roman" pitchFamily="18" charset="0"/>
                <a:cs typeface="Times New Roman" pitchFamily="18" charset="0"/>
              </a:rPr>
              <a:t>area</a:t>
            </a:r>
            <a:endParaRPr lang="es-MX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795477" y="1186184"/>
            <a:ext cx="233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err="1" smtClean="0">
                <a:latin typeface="Times New Roman" pitchFamily="18" charset="0"/>
                <a:cs typeface="Times New Roman" pitchFamily="18" charset="0"/>
              </a:rPr>
              <a:t>Longest</a:t>
            </a:r>
            <a:r>
              <a:rPr lang="es-MX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b="1" dirty="0" err="1" smtClean="0">
                <a:latin typeface="Times New Roman" pitchFamily="18" charset="0"/>
                <a:cs typeface="Times New Roman" pitchFamily="18" charset="0"/>
              </a:rPr>
              <a:t>run</a:t>
            </a:r>
            <a:r>
              <a:rPr lang="es-MX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b="1" dirty="0" err="1" smtClean="0">
                <a:latin typeface="Times New Roman" pitchFamily="18" charset="0"/>
                <a:cs typeface="Times New Roman" pitchFamily="18" charset="0"/>
              </a:rPr>
              <a:t>length</a:t>
            </a:r>
            <a:endParaRPr lang="es-MX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6583629" y="1186184"/>
            <a:ext cx="233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err="1" smtClean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s-MX" b="1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s-MX" b="1" dirty="0" err="1" smtClean="0">
                <a:latin typeface="Times New Roman" pitchFamily="18" charset="0"/>
                <a:cs typeface="Times New Roman" pitchFamily="18" charset="0"/>
              </a:rPr>
              <a:t>trams</a:t>
            </a:r>
            <a:endParaRPr lang="es-MX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14 Grupo"/>
          <p:cNvGrpSpPr/>
          <p:nvPr/>
        </p:nvGrpSpPr>
        <p:grpSpPr>
          <a:xfrm rot="5400000">
            <a:off x="7067451" y="4781450"/>
            <a:ext cx="3861072" cy="292029"/>
            <a:chOff x="-2961473" y="576074"/>
            <a:chExt cx="8390729" cy="374906"/>
          </a:xfrm>
        </p:grpSpPr>
        <p:sp>
          <p:nvSpPr>
            <p:cNvPr id="16" name="15 Rectángulo"/>
            <p:cNvSpPr/>
            <p:nvPr/>
          </p:nvSpPr>
          <p:spPr>
            <a:xfrm>
              <a:off x="0" y="576074"/>
              <a:ext cx="5429256" cy="3749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-2961473" y="636631"/>
              <a:ext cx="8390729" cy="2571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-1233947" y="714354"/>
              <a:ext cx="6663203" cy="93364"/>
            </a:xfrm>
            <a:prstGeom prst="rect">
              <a:avLst/>
            </a:prstGeom>
            <a:solidFill>
              <a:srgbClr val="D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" name="5 Rectángulo"/>
          <p:cNvSpPr/>
          <p:nvPr/>
        </p:nvSpPr>
        <p:spPr>
          <a:xfrm>
            <a:off x="0" y="0"/>
            <a:ext cx="590309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0" y="0"/>
            <a:ext cx="381965" cy="6858000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8 Grupo"/>
          <p:cNvGrpSpPr/>
          <p:nvPr/>
        </p:nvGrpSpPr>
        <p:grpSpPr>
          <a:xfrm rot="10800000">
            <a:off x="4352081" y="842290"/>
            <a:ext cx="4791919" cy="292029"/>
            <a:chOff x="0" y="576074"/>
            <a:chExt cx="5429256" cy="374906"/>
          </a:xfrm>
        </p:grpSpPr>
        <p:sp>
          <p:nvSpPr>
            <p:cNvPr id="7" name="6 Rectángulo"/>
            <p:cNvSpPr/>
            <p:nvPr/>
          </p:nvSpPr>
          <p:spPr>
            <a:xfrm>
              <a:off x="0" y="576074"/>
              <a:ext cx="5429256" cy="3749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0" y="636631"/>
              <a:ext cx="4791456" cy="2571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0" y="714355"/>
              <a:ext cx="5429256" cy="93364"/>
            </a:xfrm>
            <a:prstGeom prst="rect">
              <a:avLst/>
            </a:prstGeom>
            <a:solidFill>
              <a:srgbClr val="D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9 CuadroTexto"/>
          <p:cNvSpPr txBox="1"/>
          <p:nvPr/>
        </p:nvSpPr>
        <p:spPr>
          <a:xfrm>
            <a:off x="520892" y="149790"/>
            <a:ext cx="6874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b="1" dirty="0" err="1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s-MX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4000" b="1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s-MX" sz="4000" b="1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s-MX" sz="4000" b="1" dirty="0" err="1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s-MX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4000" b="1" dirty="0" err="1" smtClean="0">
                <a:latin typeface="Times New Roman" pitchFamily="18" charset="0"/>
                <a:cs typeface="Times New Roman" pitchFamily="18" charset="0"/>
              </a:rPr>
              <a:t>Predictions</a:t>
            </a:r>
            <a:endParaRPr lang="es-E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626344" y="1420749"/>
            <a:ext cx="808906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Based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previous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predicted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price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/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$ 98.07     (mas = $ 10.46)</a:t>
            </a:r>
          </a:p>
          <a:p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means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s-ES" sz="25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s-ES" sz="25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s-ES" sz="25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s-ES" sz="25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s-ES" sz="25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s-ES" sz="25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s-ES" sz="25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s-ES" sz="2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According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, Big Mountain resort </a:t>
            </a:r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b="1" dirty="0" err="1" smtClean="0">
                <a:latin typeface="Times New Roman" pitchFamily="18" charset="0"/>
                <a:cs typeface="Times New Roman" pitchFamily="18" charset="0"/>
              </a:rPr>
              <a:t>undercharging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 ticket </a:t>
            </a:r>
            <a:r>
              <a:rPr lang="es-ES" sz="2500" dirty="0" err="1" smtClean="0">
                <a:latin typeface="Times New Roman" pitchFamily="18" charset="0"/>
                <a:cs typeface="Times New Roman" pitchFamily="18" charset="0"/>
              </a:rPr>
              <a:t>price</a:t>
            </a:r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s-ES" sz="25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20 Conector recto"/>
          <p:cNvCxnSpPr/>
          <p:nvPr/>
        </p:nvCxnSpPr>
        <p:spPr>
          <a:xfrm>
            <a:off x="1228748" y="3490154"/>
            <a:ext cx="6958584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 rot="5400000" flipH="1" flipV="1">
            <a:off x="4977788" y="3407858"/>
            <a:ext cx="18288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Abrir llave"/>
          <p:cNvSpPr/>
          <p:nvPr/>
        </p:nvSpPr>
        <p:spPr>
          <a:xfrm rot="16200000">
            <a:off x="3961238" y="2708208"/>
            <a:ext cx="242615" cy="1957980"/>
          </a:xfrm>
          <a:prstGeom prst="leftBrace">
            <a:avLst>
              <a:gd name="adj1" fmla="val 8955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Abrir llave"/>
          <p:cNvSpPr/>
          <p:nvPr/>
        </p:nvSpPr>
        <p:spPr>
          <a:xfrm rot="16200000">
            <a:off x="5945487" y="2708208"/>
            <a:ext cx="242615" cy="1957980"/>
          </a:xfrm>
          <a:prstGeom prst="leftBrace">
            <a:avLst>
              <a:gd name="adj1" fmla="val 8955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Rectángulo"/>
          <p:cNvSpPr/>
          <p:nvPr/>
        </p:nvSpPr>
        <p:spPr>
          <a:xfrm>
            <a:off x="4621502" y="298544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$ 98.07</a:t>
            </a:r>
            <a:endParaRPr lang="es-ES" dirty="0"/>
          </a:p>
        </p:txBody>
      </p:sp>
      <p:sp>
        <p:nvSpPr>
          <p:cNvPr id="30" name="29 Rectángulo"/>
          <p:cNvSpPr/>
          <p:nvPr/>
        </p:nvSpPr>
        <p:spPr>
          <a:xfrm>
            <a:off x="3612816" y="379012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D60000"/>
                </a:solidFill>
                <a:latin typeface="Times New Roman" pitchFamily="18" charset="0"/>
                <a:cs typeface="Times New Roman" pitchFamily="18" charset="0"/>
              </a:rPr>
              <a:t>$ 10.46</a:t>
            </a:r>
            <a:endParaRPr lang="es-ES" dirty="0">
              <a:solidFill>
                <a:srgbClr val="D60000"/>
              </a:solidFill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5633640" y="379012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D60000"/>
                </a:solidFill>
                <a:latin typeface="Times New Roman" pitchFamily="18" charset="0"/>
                <a:cs typeface="Times New Roman" pitchFamily="18" charset="0"/>
              </a:rPr>
              <a:t>$ 10.46</a:t>
            </a:r>
            <a:endParaRPr lang="es-ES" dirty="0">
              <a:solidFill>
                <a:srgbClr val="D60000"/>
              </a:solidFill>
            </a:endParaRPr>
          </a:p>
        </p:txBody>
      </p:sp>
      <p:cxnSp>
        <p:nvCxnSpPr>
          <p:cNvPr id="32" name="31 Conector recto"/>
          <p:cNvCxnSpPr/>
          <p:nvPr/>
        </p:nvCxnSpPr>
        <p:spPr>
          <a:xfrm rot="5400000" flipH="1" flipV="1">
            <a:off x="3011828" y="3407858"/>
            <a:ext cx="18288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 rot="5400000" flipH="1" flipV="1">
            <a:off x="6952892" y="3407858"/>
            <a:ext cx="18288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Rectángulo"/>
          <p:cNvSpPr/>
          <p:nvPr/>
        </p:nvSpPr>
        <p:spPr>
          <a:xfrm>
            <a:off x="2637254" y="298544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$ 87.61</a:t>
            </a:r>
            <a:endParaRPr lang="es-ES" dirty="0"/>
          </a:p>
        </p:txBody>
      </p:sp>
      <p:sp>
        <p:nvSpPr>
          <p:cNvPr id="35" name="34 Rectángulo"/>
          <p:cNvSpPr/>
          <p:nvPr/>
        </p:nvSpPr>
        <p:spPr>
          <a:xfrm>
            <a:off x="6550886" y="2985448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$ 108.53</a:t>
            </a:r>
            <a:endParaRPr lang="es-ES" dirty="0"/>
          </a:p>
        </p:txBody>
      </p:sp>
      <p:cxnSp>
        <p:nvCxnSpPr>
          <p:cNvPr id="36" name="35 Conector recto"/>
          <p:cNvCxnSpPr/>
          <p:nvPr/>
        </p:nvCxnSpPr>
        <p:spPr>
          <a:xfrm rot="5400000" flipH="1" flipV="1">
            <a:off x="1932836" y="3407858"/>
            <a:ext cx="18288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Rectángulo"/>
          <p:cNvSpPr/>
          <p:nvPr/>
        </p:nvSpPr>
        <p:spPr>
          <a:xfrm>
            <a:off x="1585694" y="298544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$ 87.61</a:t>
            </a:r>
            <a:endParaRPr lang="es-ES" b="1" dirty="0">
              <a:solidFill>
                <a:srgbClr val="0070C0"/>
              </a:solidFill>
            </a:endParaRPr>
          </a:p>
        </p:txBody>
      </p:sp>
      <p:sp>
        <p:nvSpPr>
          <p:cNvPr id="38" name="37 Flecha abajo"/>
          <p:cNvSpPr/>
          <p:nvPr/>
        </p:nvSpPr>
        <p:spPr>
          <a:xfrm rot="10800000">
            <a:off x="1872256" y="3581578"/>
            <a:ext cx="285752" cy="832120"/>
          </a:xfrm>
          <a:prstGeom prst="downArrow">
            <a:avLst>
              <a:gd name="adj1" fmla="val 308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38 Rectángulo"/>
          <p:cNvSpPr/>
          <p:nvPr/>
        </p:nvSpPr>
        <p:spPr>
          <a:xfrm>
            <a:off x="1229078" y="4421056"/>
            <a:ext cx="1546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s-E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price</a:t>
            </a:r>
            <a:endParaRPr lang="es-E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410</Words>
  <PresentationFormat>Presentación en pantalla (4:3)</PresentationFormat>
  <Paragraphs>100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govea</dc:creator>
  <cp:lastModifiedBy>govea</cp:lastModifiedBy>
  <cp:revision>26</cp:revision>
  <dcterms:created xsi:type="dcterms:W3CDTF">2021-01-23T02:05:06Z</dcterms:created>
  <dcterms:modified xsi:type="dcterms:W3CDTF">2021-01-23T21:02:58Z</dcterms:modified>
</cp:coreProperties>
</file>