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96c4a971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96c4a971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96c4a971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96c4a971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 few things we can look into.</a:t>
            </a:r>
            <a:endParaRPr/>
          </a:p>
          <a:p>
            <a:pPr indent="0" lvl="0" marL="0" rtl="0" algn="l">
              <a:spcBef>
                <a:spcPts val="0"/>
              </a:spcBef>
              <a:spcAft>
                <a:spcPts val="0"/>
              </a:spcAft>
              <a:buNone/>
            </a:pPr>
            <a:r>
              <a:rPr lang="en"/>
              <a:t>The graph shows that only a few ASes can reach many other ASes, who owns these ASes, what do they do?</a:t>
            </a:r>
            <a:endParaRPr/>
          </a:p>
          <a:p>
            <a:pPr indent="0" lvl="0" marL="0" rtl="0" algn="l">
              <a:spcBef>
                <a:spcPts val="0"/>
              </a:spcBef>
              <a:spcAft>
                <a:spcPts val="0"/>
              </a:spcAft>
              <a:buNone/>
            </a:pPr>
            <a:r>
              <a:rPr lang="en"/>
              <a:t>Very few ASes can be reach through external routes</a:t>
            </a:r>
            <a:endParaRPr/>
          </a:p>
          <a:p>
            <a:pPr indent="0" lvl="0" marL="0" rtl="0" algn="l">
              <a:spcBef>
                <a:spcPts val="0"/>
              </a:spcBef>
              <a:spcAft>
                <a:spcPts val="0"/>
              </a:spcAft>
              <a:buClr>
                <a:schemeClr val="dk1"/>
              </a:buClr>
              <a:buSzPts val="1100"/>
              <a:buFont typeface="Arial"/>
              <a:buNone/>
            </a:pPr>
            <a:r>
              <a:rPr lang="en">
                <a:solidFill>
                  <a:schemeClr val="dk1"/>
                </a:solidFill>
              </a:rPr>
              <a:t>In all 214 ASNs, we found 34 ASNs that do not have any connection with other local ASNs.</a:t>
            </a:r>
            <a:endParaRPr sz="1300"/>
          </a:p>
          <a:p>
            <a:pPr indent="0" lvl="0" marL="0" rtl="0" algn="l">
              <a:spcBef>
                <a:spcPts val="0"/>
              </a:spcBef>
              <a:spcAft>
                <a:spcPts val="0"/>
              </a:spcAft>
              <a:buNone/>
            </a:pPr>
            <a:r>
              <a:t/>
            </a:r>
            <a:endParaRPr/>
          </a:p>
          <a:p>
            <a:pPr indent="0" lvl="0" marL="0" rtl="0" algn="l">
              <a:spcBef>
                <a:spcPts val="0"/>
              </a:spcBef>
              <a:spcAft>
                <a:spcPts val="0"/>
              </a:spcAft>
              <a:buNone/>
            </a:pPr>
            <a:r>
              <a:rPr lang="en"/>
              <a:t>Our program also provide us with a text report to assist us on looking for ASes with different characteristics, such as ASes with high reachability, ASes can only be reached by external routes, or ASes with no local connections.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96c4a971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96c4a971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96c4a971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96c4a971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AS3462 can reach 3 ASes only through external route</a:t>
            </a:r>
            <a:endParaRPr/>
          </a:p>
          <a:p>
            <a:pPr indent="0" lvl="0" marL="0" rtl="0" algn="l">
              <a:spcBef>
                <a:spcPts val="0"/>
              </a:spcBef>
              <a:spcAft>
                <a:spcPts val="0"/>
              </a:spcAft>
              <a:buNone/>
            </a:pPr>
            <a:r>
              <a:rPr lang="en"/>
              <a:t>AS3462 is one of the major isp we mention from last slide chunghwa telecom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96c4a971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96c4a971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However later on, I found AS131605 actually can be reached by AS3462 through domestic route on a later run.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ipinfo.io information checks out with our data as well. Our AS131605 path file shows To reach AS131605, one has to connect through 17408 or 138698</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96c4a971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96c4a971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had a hard time finding a website for the company, but we were able to find more information about AS139750</a:t>
            </a:r>
            <a:endParaRPr/>
          </a:p>
          <a:p>
            <a:pPr indent="0" lvl="0" marL="0" rtl="0" algn="l">
              <a:spcBef>
                <a:spcPts val="0"/>
              </a:spcBef>
              <a:spcAft>
                <a:spcPts val="0"/>
              </a:spcAft>
              <a:buNone/>
            </a:pPr>
            <a:r>
              <a:rPr lang="en"/>
              <a:t>AS139750 is owned by IDCServices, it is very possible that QLinks uses their Internet route optimization service.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96c4a971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96c4a971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Zenlayer is an edge cloud services provider based in the US, and upstream AS21859 is owned by Zenlayer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 of the 34 ASes that do not have any connections, there are only 5 inactive ASes. The rest are very similar to the ASes can only be reached through external routes.  Most of them have strong </a:t>
            </a:r>
            <a:r>
              <a:rPr lang="en"/>
              <a:t>evidence</a:t>
            </a:r>
            <a:r>
              <a:rPr lang="en"/>
              <a:t> of oversea business connection. </a:t>
            </a:r>
            <a:endParaRPr/>
          </a:p>
          <a:p>
            <a:pPr indent="0" lvl="0" marL="0" rtl="0" algn="l">
              <a:spcBef>
                <a:spcPts val="0"/>
              </a:spcBef>
              <a:spcAft>
                <a:spcPts val="0"/>
              </a:spcAft>
              <a:buNone/>
            </a:pPr>
            <a:r>
              <a:rPr lang="en"/>
              <a:t>On the other hand, since our method can only acquire a snapshot of AS-paths, so it is possible that in this round of looking glass query, we did not observe any path.</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96c4a971d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96c4a971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What would it mean for ASes which can be reached by many other AS, and very few AS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Instead of there exist saying there exist domestic route from AS100 to AS200, we are going to take the transpose of this matrix,</a:t>
            </a:r>
            <a:endParaRPr sz="1200">
              <a:solidFill>
                <a:schemeClr val="dk1"/>
              </a:solidFill>
            </a:endParaRPr>
          </a:p>
          <a:p>
            <a:pPr indent="0" lvl="0" marL="0" rtl="0" algn="l">
              <a:spcBef>
                <a:spcPts val="0"/>
              </a:spcBef>
              <a:spcAft>
                <a:spcPts val="0"/>
              </a:spcAft>
              <a:buNone/>
            </a:pPr>
            <a:r>
              <a:rPr lang="en" sz="1200">
                <a:solidFill>
                  <a:schemeClr val="dk1"/>
                </a:solidFill>
              </a:rPr>
              <a:t>so the cell AS100, AS200 would mean there exist domestic route from AS200 to AS100.</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96c4a971d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96c4a971d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For the Taiwan region, our data showed that the most reachable ASes can only be reached by 10 other ASes, and the least is 2 </a:t>
            </a:r>
            <a:r>
              <a:rPr lang="en" sz="1200">
                <a:solidFill>
                  <a:schemeClr val="dk1"/>
                </a:solidFill>
              </a:rPr>
              <a:t>and one of the two is themselves.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Small isps</a:t>
            </a:r>
            <a:endParaRPr sz="1200">
              <a:solidFill>
                <a:schemeClr val="dk1"/>
              </a:solidFill>
            </a:endParaRPr>
          </a:p>
          <a:p>
            <a:pPr indent="0" lvl="0" marL="0" rtl="0" algn="l">
              <a:spcBef>
                <a:spcPts val="0"/>
              </a:spcBef>
              <a:spcAft>
                <a:spcPts val="0"/>
              </a:spcAft>
              <a:buNone/>
            </a:pPr>
            <a:r>
              <a:rPr lang="en" sz="1200">
                <a:solidFill>
                  <a:schemeClr val="dk1"/>
                </a:solidFill>
              </a:rPr>
              <a:t>AS131584 Fiber optic provide high speed internet through installing optic fibers.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AS18422 Research center</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Many of their upstreams are large ISPs we have seen earlier</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S131584 and AS18422 </a:t>
            </a:r>
            <a:endParaRPr sz="14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AS17415, Tea farm</a:t>
            </a:r>
            <a:endParaRPr>
              <a:solidFill>
                <a:schemeClr val="dk1"/>
              </a:solidFill>
            </a:endParaRPr>
          </a:p>
          <a:p>
            <a:pPr indent="0" lvl="0" marL="0" rtl="0" algn="l">
              <a:spcBef>
                <a:spcPts val="0"/>
              </a:spcBef>
              <a:spcAft>
                <a:spcPts val="0"/>
              </a:spcAft>
              <a:buNone/>
            </a:pPr>
            <a:r>
              <a:rPr lang="en">
                <a:solidFill>
                  <a:schemeClr val="dk1"/>
                </a:solidFill>
              </a:rPr>
              <a:t>AS131603, World start server hosting and leasing for small firms (entry level)</a:t>
            </a:r>
            <a:endParaRPr>
              <a:solidFill>
                <a:schemeClr val="dk1"/>
              </a:solidFill>
            </a:endParaRPr>
          </a:p>
          <a:p>
            <a:pPr indent="0" lvl="0" marL="0" rtl="0" algn="l">
              <a:spcBef>
                <a:spcPts val="0"/>
              </a:spcBef>
              <a:spcAft>
                <a:spcPts val="0"/>
              </a:spcAft>
              <a:buNone/>
            </a:pPr>
            <a:r>
              <a:rPr lang="en">
                <a:solidFill>
                  <a:schemeClr val="dk1"/>
                </a:solidFill>
              </a:rPr>
              <a:t>and AS131150 can only be reach by 2 other ASes,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96c4a971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96c4a971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948fda47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948fda47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initial goal was to determine if ASes can still be connected without reach outside of a country or region’s border.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this area is very much of a stranger to me, I </a:t>
            </a:r>
            <a:r>
              <a:rPr lang="en"/>
              <a:t>don't</a:t>
            </a:r>
            <a:r>
              <a:rPr lang="en"/>
              <a:t> really know what I will find out, so hopefully, I can gain some insights of some of the ASes investigated.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I hoped to see how ASes are </a:t>
            </a:r>
            <a:r>
              <a:rPr lang="en"/>
              <a:t>actually</a:t>
            </a:r>
            <a:r>
              <a:rPr lang="en"/>
              <a:t> connected in reality, also learn about different tools one can use to collect data and analyze the Interent.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948fda47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948fda47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get the connectivity information of a region, we need to know the AS-paths for every AS in that country.</a:t>
            </a:r>
            <a:endParaRPr/>
          </a:p>
          <a:p>
            <a:pPr indent="0" lvl="0" marL="0" rtl="0" algn="l">
              <a:spcBef>
                <a:spcPts val="0"/>
              </a:spcBef>
              <a:spcAft>
                <a:spcPts val="0"/>
              </a:spcAft>
              <a:buNone/>
            </a:pPr>
            <a:r>
              <a:rPr lang="en"/>
              <a:t>We can use public Looking Glass servers to gain </a:t>
            </a:r>
            <a:r>
              <a:rPr lang="en"/>
              <a:t>currently</a:t>
            </a:r>
            <a:r>
              <a:rPr lang="en"/>
              <a:t> available AS-paths.</a:t>
            </a:r>
            <a:endParaRPr/>
          </a:p>
          <a:p>
            <a:pPr indent="0" lvl="0" marL="0" rtl="0" algn="l">
              <a:spcBef>
                <a:spcPts val="0"/>
              </a:spcBef>
              <a:spcAft>
                <a:spcPts val="0"/>
              </a:spcAft>
              <a:buNone/>
            </a:pPr>
            <a:r>
              <a:rPr lang="en"/>
              <a:t>I was </a:t>
            </a:r>
            <a:r>
              <a:rPr lang="en"/>
              <a:t>obsessed</a:t>
            </a:r>
            <a:r>
              <a:rPr lang="en"/>
              <a:t> with make this project into a workable program, so I decided to use the ripestat looking glass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this in our hand, as long as we have the AS numbers and prefixes, we can collect all the routes we need</a:t>
            </a:r>
            <a:endParaRPr/>
          </a:p>
          <a:p>
            <a:pPr indent="0" lvl="0" marL="0" rtl="0" algn="l">
              <a:spcBef>
                <a:spcPts val="0"/>
              </a:spcBef>
              <a:spcAft>
                <a:spcPts val="0"/>
              </a:spcAft>
              <a:buNone/>
            </a:pPr>
            <a:r>
              <a:rPr lang="en"/>
              <a:t>For couple reasons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815fd2a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815fd2a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the first two Problem facing us at the beginning is to gather the AS numbers of that country and the ip prefixes under every AS.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948fda47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948fda47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Using Laos as an example, the data call returns us with the ASNs categorized to  routed and non_routed.</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948fda47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948fda47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verify what non-routed actually means we </a:t>
            </a:r>
            <a:r>
              <a:rPr lang="en"/>
              <a:t>referred</a:t>
            </a:r>
            <a:r>
              <a:rPr lang="en"/>
              <a:t> to ipinfo.io. </a:t>
            </a:r>
            <a:endParaRPr/>
          </a:p>
          <a:p>
            <a:pPr indent="0" lvl="0" marL="0" rtl="0" algn="l">
              <a:spcBef>
                <a:spcPts val="0"/>
              </a:spcBef>
              <a:spcAft>
                <a:spcPts val="0"/>
              </a:spcAft>
              <a:buNone/>
            </a:pPr>
            <a:r>
              <a:rPr lang="en"/>
              <a:t>Basically the non-routed ASes are registered but not currently in use.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948fda47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948fda47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routing history data call allows us to get all the prefixes under a specific AS. </a:t>
            </a:r>
            <a:r>
              <a:rPr lang="en">
                <a:solidFill>
                  <a:schemeClr val="dk1"/>
                </a:solidFill>
              </a:rPr>
              <a:t>Even Though</a:t>
            </a:r>
            <a:r>
              <a:rPr lang="en">
                <a:solidFill>
                  <a:schemeClr val="dk1"/>
                </a:solidFill>
              </a:rPr>
              <a:t> we may get some prefixes that no longer belongs to the AS, they can be filtered out when we do the query with looking glass.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With all the prefixes under every AS registered under a </a:t>
            </a:r>
            <a:r>
              <a:rPr lang="en">
                <a:solidFill>
                  <a:schemeClr val="dk1"/>
                </a:solidFill>
              </a:rPr>
              <a:t>specific</a:t>
            </a:r>
            <a:r>
              <a:rPr lang="en">
                <a:solidFill>
                  <a:schemeClr val="dk1"/>
                </a:solidFill>
              </a:rPr>
              <a:t> country, we are ready to feed them to our looking glass query</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96c4a971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96c4a971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96c4a971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96c4a971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have all the Paths, we need to find a way to determine what kind of paths exist from one AS to another. Domestic? External? Or no path detected.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table if there exist at least domestic path from AS100 to AS200, and only external routes to AS300</a:t>
            </a:r>
            <a:endParaRPr/>
          </a:p>
          <a:p>
            <a:pPr indent="0" lvl="0" marL="0" rtl="0" algn="l">
              <a:spcBef>
                <a:spcPts val="0"/>
              </a:spcBef>
              <a:spcAft>
                <a:spcPts val="0"/>
              </a:spcAft>
              <a:buNone/>
            </a:pPr>
            <a:r>
              <a:rPr lang="en"/>
              <a:t>Second row shows there are only external routes from AS200 to AS100, and AS200 to AS300</a:t>
            </a:r>
            <a:endParaRPr/>
          </a:p>
          <a:p>
            <a:pPr indent="0" lvl="0" marL="0" rtl="0" algn="l">
              <a:spcBef>
                <a:spcPts val="0"/>
              </a:spcBef>
              <a:spcAft>
                <a:spcPts val="0"/>
              </a:spcAft>
              <a:buNone/>
            </a:pPr>
            <a:r>
              <a:rPr lang="en"/>
              <a:t>There is no routes in our data shows AS300 can connect to AS100 or AS200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besta.com.tw/zh-tw/Page/introduction" TargetMode="External"/><Relationship Id="rId4" Type="http://schemas.openxmlformats.org/officeDocument/2006/relationships/hyperlink" Target="https://www.idcservices.net/services" TargetMode="External"/><Relationship Id="rId5" Type="http://schemas.openxmlformats.org/officeDocument/2006/relationships/hyperlink" Target="https://www.zenlayer.com/about-us/" TargetMode="External"/><Relationship Id="rId6" Type="http://schemas.openxmlformats.org/officeDocument/2006/relationships/hyperlink" Target="https://stat.ripe.net/docs/data_api" TargetMode="External"/><Relationship Id="rId7" Type="http://schemas.openxmlformats.org/officeDocument/2006/relationships/hyperlink" Target="https://ipinfo.io/account/search" TargetMode="External"/><Relationship Id="rId8" Type="http://schemas.openxmlformats.org/officeDocument/2006/relationships/hyperlink" Target="https://worldstar.net.tw/introducti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tat.ripe.net/data/looking-glass/data.json?resource=140.78.0.0/16" TargetMode="External"/><Relationship Id="rId4" Type="http://schemas.openxmlformats.org/officeDocument/2006/relationships/image" Target="../media/image9.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tat.ripe.net/data/country-asns/data.json?resource=la&amp;lod=1"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tat.ripe.net/data/routing-history/data.json?resource=AS3333"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600">
                <a:latin typeface="Arial"/>
                <a:ea typeface="Arial"/>
                <a:cs typeface="Arial"/>
                <a:sym typeface="Arial"/>
              </a:rPr>
              <a:t>Country-specific Autonomous System Connectivity Analysis</a:t>
            </a:r>
            <a:endParaRPr sz="5500">
              <a:latin typeface="Arial"/>
              <a:ea typeface="Arial"/>
              <a:cs typeface="Arial"/>
              <a:sym typeface="Arial"/>
            </a:endParaRPr>
          </a:p>
        </p:txBody>
      </p:sp>
      <p:sp>
        <p:nvSpPr>
          <p:cNvPr id="55" name="Google Shape;55;p13"/>
          <p:cNvSpPr txBox="1"/>
          <p:nvPr>
            <p:ph idx="1" type="subTitle"/>
          </p:nvPr>
        </p:nvSpPr>
        <p:spPr>
          <a:xfrm>
            <a:off x="1104750" y="2975875"/>
            <a:ext cx="6934500" cy="3582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
              <a:t>Grayson Guan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Processing</a:t>
            </a:r>
            <a:endParaRPr/>
          </a:p>
        </p:txBody>
      </p:sp>
      <p:sp>
        <p:nvSpPr>
          <p:cNvPr id="124" name="Google Shape;124;p22"/>
          <p:cNvSpPr txBox="1"/>
          <p:nvPr>
            <p:ph idx="1" type="body"/>
          </p:nvPr>
        </p:nvSpPr>
        <p:spPr>
          <a:xfrm>
            <a:off x="4835050" y="1851075"/>
            <a:ext cx="3842700" cy="2261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["15605", "6939", "46997", "10241", "140958"]</a:t>
            </a:r>
            <a:endParaRPr/>
          </a:p>
          <a:p>
            <a:pPr indent="0" lvl="0" marL="0" rtl="0" algn="l">
              <a:spcBef>
                <a:spcPts val="1200"/>
              </a:spcBef>
              <a:spcAft>
                <a:spcPts val="0"/>
              </a:spcAft>
              <a:buNone/>
            </a:pPr>
            <a:r>
              <a:rPr lang="en"/>
              <a:t> ["6939", "46997", "10241", "140958"]</a:t>
            </a:r>
            <a:endParaRPr/>
          </a:p>
          <a:p>
            <a:pPr indent="0" lvl="0" marL="0" rtl="0" algn="l">
              <a:spcBef>
                <a:spcPts val="1200"/>
              </a:spcBef>
              <a:spcAft>
                <a:spcPts val="0"/>
              </a:spcAft>
              <a:buNone/>
            </a:pPr>
            <a:r>
              <a:rPr lang="en"/>
              <a:t> ["49605", "6939", "46997", "10241", "140958"]</a:t>
            </a:r>
            <a:endParaRPr/>
          </a:p>
          <a:p>
            <a:pPr indent="0" lvl="0" marL="0" rtl="0" algn="l">
              <a:spcBef>
                <a:spcPts val="1200"/>
              </a:spcBef>
              <a:spcAft>
                <a:spcPts val="0"/>
              </a:spcAft>
              <a:buNone/>
            </a:pPr>
            <a:r>
              <a:rPr lang="en"/>
              <a:t> ["60501", "6939", "46997", "10241", "140958"]</a:t>
            </a:r>
            <a:endParaRPr/>
          </a:p>
          <a:p>
            <a:pPr indent="0" lvl="0" marL="0" rtl="0" algn="l">
              <a:spcBef>
                <a:spcPts val="1200"/>
              </a:spcBef>
              <a:spcAft>
                <a:spcPts val="0"/>
              </a:spcAft>
              <a:buNone/>
            </a:pPr>
            <a:r>
              <a:rPr lang="en"/>
              <a:t> ["24482", "6939", "46997", "10241", "140958"]</a:t>
            </a:r>
            <a:endParaRPr/>
          </a:p>
          <a:p>
            <a:pPr indent="0" lvl="0" marL="0" rtl="0" algn="l">
              <a:spcBef>
                <a:spcPts val="1200"/>
              </a:spcBef>
              <a:spcAft>
                <a:spcPts val="1200"/>
              </a:spcAft>
              <a:buNone/>
            </a:pPr>
            <a:r>
              <a:rPr lang="en"/>
              <a:t>["202032", "6939", "46997", "10241", "140958"]</a:t>
            </a:r>
            <a:endParaRPr/>
          </a:p>
        </p:txBody>
      </p:sp>
      <p:pic>
        <p:nvPicPr>
          <p:cNvPr id="125" name="Google Shape;125;p22"/>
          <p:cNvPicPr preferRelativeResize="0"/>
          <p:nvPr/>
        </p:nvPicPr>
        <p:blipFill>
          <a:blip r:embed="rId3">
            <a:alphaModFix/>
          </a:blip>
          <a:stretch>
            <a:fillRect/>
          </a:stretch>
        </p:blipFill>
        <p:spPr>
          <a:xfrm>
            <a:off x="440627" y="1140528"/>
            <a:ext cx="3543524" cy="3682200"/>
          </a:xfrm>
          <a:prstGeom prst="rect">
            <a:avLst/>
          </a:prstGeom>
          <a:noFill/>
          <a:ln>
            <a:noFill/>
          </a:ln>
        </p:spPr>
      </p:pic>
      <p:sp>
        <p:nvSpPr>
          <p:cNvPr id="126" name="Google Shape;126;p22"/>
          <p:cNvSpPr txBox="1"/>
          <p:nvPr/>
        </p:nvSpPr>
        <p:spPr>
          <a:xfrm>
            <a:off x="2061125" y="2999575"/>
            <a:ext cx="653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140958</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94350" y="266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r>
              <a:rPr lang="en"/>
              <a:t>Visualization</a:t>
            </a:r>
            <a:r>
              <a:rPr lang="en"/>
              <a:t> </a:t>
            </a:r>
            <a:endParaRPr/>
          </a:p>
        </p:txBody>
      </p:sp>
      <p:pic>
        <p:nvPicPr>
          <p:cNvPr id="132" name="Google Shape;132;p23"/>
          <p:cNvPicPr preferRelativeResize="0"/>
          <p:nvPr/>
        </p:nvPicPr>
        <p:blipFill rotWithShape="1">
          <a:blip r:embed="rId3">
            <a:alphaModFix/>
          </a:blip>
          <a:srcRect b="3433" l="5238" r="14665" t="5483"/>
          <a:stretch/>
        </p:blipFill>
        <p:spPr>
          <a:xfrm>
            <a:off x="3499425" y="339838"/>
            <a:ext cx="5644576" cy="4647525"/>
          </a:xfrm>
          <a:prstGeom prst="rect">
            <a:avLst/>
          </a:prstGeom>
          <a:noFill/>
          <a:ln>
            <a:noFill/>
          </a:ln>
        </p:spPr>
      </p:pic>
      <p:pic>
        <p:nvPicPr>
          <p:cNvPr id="133" name="Google Shape;133;p23"/>
          <p:cNvPicPr preferRelativeResize="0"/>
          <p:nvPr/>
        </p:nvPicPr>
        <p:blipFill rotWithShape="1">
          <a:blip r:embed="rId3">
            <a:alphaModFix/>
          </a:blip>
          <a:srcRect b="26292" l="5240" r="24510" t="50486"/>
          <a:stretch/>
        </p:blipFill>
        <p:spPr>
          <a:xfrm>
            <a:off x="3499425" y="2636050"/>
            <a:ext cx="4950599" cy="1184825"/>
          </a:xfrm>
          <a:prstGeom prst="rect">
            <a:avLst/>
          </a:prstGeom>
          <a:noFill/>
          <a:ln>
            <a:noFill/>
          </a:ln>
        </p:spPr>
      </p:pic>
      <p:pic>
        <p:nvPicPr>
          <p:cNvPr id="134" name="Google Shape;134;p23"/>
          <p:cNvPicPr preferRelativeResize="0"/>
          <p:nvPr/>
        </p:nvPicPr>
        <p:blipFill rotWithShape="1">
          <a:blip r:embed="rId3">
            <a:alphaModFix/>
          </a:blip>
          <a:srcRect b="26292" l="5240" r="24510" t="50486"/>
          <a:stretch/>
        </p:blipFill>
        <p:spPr>
          <a:xfrm>
            <a:off x="394350" y="1892916"/>
            <a:ext cx="8055674" cy="1927960"/>
          </a:xfrm>
          <a:prstGeom prst="rect">
            <a:avLst/>
          </a:prstGeom>
          <a:noFill/>
          <a:ln>
            <a:noFill/>
          </a:ln>
        </p:spPr>
      </p:pic>
      <p:sp>
        <p:nvSpPr>
          <p:cNvPr id="135" name="Google Shape;135;p23"/>
          <p:cNvSpPr/>
          <p:nvPr/>
        </p:nvSpPr>
        <p:spPr>
          <a:xfrm>
            <a:off x="404125" y="2865675"/>
            <a:ext cx="744000" cy="1377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p:nvPr/>
        </p:nvSpPr>
        <p:spPr>
          <a:xfrm>
            <a:off x="404125" y="2727975"/>
            <a:ext cx="744000" cy="1377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404125" y="2310925"/>
            <a:ext cx="744000" cy="1377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404125" y="1893875"/>
            <a:ext cx="744000" cy="1377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p:nvPr/>
        </p:nvSpPr>
        <p:spPr>
          <a:xfrm>
            <a:off x="404125" y="3562075"/>
            <a:ext cx="744000" cy="1377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txBox="1"/>
          <p:nvPr/>
        </p:nvSpPr>
        <p:spPr>
          <a:xfrm>
            <a:off x="404125" y="1143238"/>
            <a:ext cx="3021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Who are they?</a:t>
            </a:r>
            <a:endParaRPr sz="1700">
              <a:solidFill>
                <a:schemeClr val="dk1"/>
              </a:solidFill>
            </a:endParaRPr>
          </a:p>
        </p:txBody>
      </p:sp>
      <p:sp>
        <p:nvSpPr>
          <p:cNvPr id="141" name="Google Shape;141;p23"/>
          <p:cNvSpPr/>
          <p:nvPr/>
        </p:nvSpPr>
        <p:spPr>
          <a:xfrm>
            <a:off x="2066575" y="2209825"/>
            <a:ext cx="321600" cy="339900"/>
          </a:xfrm>
          <a:prstGeom prst="flowChartConnector">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a:off x="2283275" y="2686950"/>
            <a:ext cx="321600" cy="339900"/>
          </a:xfrm>
          <a:prstGeom prst="flowChartConnector">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a:off x="2803075" y="2686950"/>
            <a:ext cx="321600" cy="339900"/>
          </a:xfrm>
          <a:prstGeom prst="flowChartConnector">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txBox="1"/>
          <p:nvPr/>
        </p:nvSpPr>
        <p:spPr>
          <a:xfrm>
            <a:off x="776975" y="4124138"/>
            <a:ext cx="3021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Why do these exist?</a:t>
            </a:r>
            <a:endParaRPr sz="17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2"/>
                                        </p:tgtEl>
                                      </p:cBhvr>
                                    </p:animEffect>
                                    <p:set>
                                      <p:cBhvr>
                                        <p:cTn dur="1" fill="hold">
                                          <p:stCondLst>
                                            <p:cond delay="1000"/>
                                          </p:stCondLst>
                                        </p:cTn>
                                        <p:tgtEl>
                                          <p:spTgt spid="1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50" name="Google Shape;150;p24"/>
          <p:cNvSpPr txBox="1"/>
          <p:nvPr>
            <p:ph idx="1" type="body"/>
          </p:nvPr>
        </p:nvSpPr>
        <p:spPr>
          <a:xfrm>
            <a:off x="311700" y="1152475"/>
            <a:ext cx="3056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following are some of the major ISPs in the Taiwan region</a:t>
            </a:r>
            <a:endParaRPr sz="1400"/>
          </a:p>
          <a:p>
            <a:pPr indent="0" lvl="0" marL="0" rtl="0" algn="l">
              <a:spcBef>
                <a:spcPts val="1200"/>
              </a:spcBef>
              <a:spcAft>
                <a:spcPts val="0"/>
              </a:spcAft>
              <a:buNone/>
            </a:pPr>
            <a:r>
              <a:t/>
            </a:r>
            <a:endParaRPr sz="2200" u="sng">
              <a:solidFill>
                <a:srgbClr val="FF0000"/>
              </a:solidFill>
            </a:endParaRPr>
          </a:p>
          <a:p>
            <a:pPr indent="0" lvl="0" marL="0" rtl="0" algn="l">
              <a:spcBef>
                <a:spcPts val="1200"/>
              </a:spcBef>
              <a:spcAft>
                <a:spcPts val="0"/>
              </a:spcAft>
              <a:buNone/>
            </a:pPr>
            <a:r>
              <a:t/>
            </a:r>
            <a:endParaRPr sz="2200" u="sng">
              <a:solidFill>
                <a:srgbClr val="6AA84F"/>
              </a:solidFill>
            </a:endParaRPr>
          </a:p>
          <a:p>
            <a:pPr indent="0" lvl="0" marL="0" rtl="0" algn="l">
              <a:lnSpc>
                <a:spcPct val="100000"/>
              </a:lnSpc>
              <a:spcBef>
                <a:spcPts val="1200"/>
              </a:spcBef>
              <a:spcAft>
                <a:spcPts val="0"/>
              </a:spcAft>
              <a:buNone/>
            </a:pPr>
            <a:r>
              <a:t/>
            </a:r>
            <a:endParaRPr sz="2200" u="sng">
              <a:solidFill>
                <a:srgbClr val="FF9900"/>
              </a:solidFill>
            </a:endParaRPr>
          </a:p>
          <a:p>
            <a:pPr indent="0" lvl="0" marL="0" rtl="0" algn="l">
              <a:lnSpc>
                <a:spcPct val="100000"/>
              </a:lnSpc>
              <a:spcBef>
                <a:spcPts val="0"/>
              </a:spcBef>
              <a:spcAft>
                <a:spcPts val="0"/>
              </a:spcAft>
              <a:buNone/>
            </a:pPr>
            <a:r>
              <a:t/>
            </a:r>
            <a:endParaRPr sz="2200" u="sng">
              <a:solidFill>
                <a:srgbClr val="FF9900"/>
              </a:solidFill>
            </a:endParaRPr>
          </a:p>
          <a:p>
            <a:pPr indent="0" lvl="0" marL="0" rtl="0" algn="l">
              <a:lnSpc>
                <a:spcPct val="100000"/>
              </a:lnSpc>
              <a:spcBef>
                <a:spcPts val="0"/>
              </a:spcBef>
              <a:spcAft>
                <a:spcPts val="0"/>
              </a:spcAft>
              <a:buNone/>
            </a:pPr>
            <a:r>
              <a:t/>
            </a:r>
            <a:endParaRPr sz="1600" u="sng">
              <a:solidFill>
                <a:srgbClr val="FF9900"/>
              </a:solidFill>
            </a:endParaRPr>
          </a:p>
          <a:p>
            <a:pPr indent="0" lvl="0" marL="0" rtl="0" algn="l">
              <a:spcBef>
                <a:spcPts val="0"/>
              </a:spcBef>
              <a:spcAft>
                <a:spcPts val="1200"/>
              </a:spcAft>
              <a:buNone/>
            </a:pPr>
            <a:r>
              <a:t/>
            </a:r>
            <a:endParaRPr sz="1600" u="sng">
              <a:solidFill>
                <a:srgbClr val="6AA84F"/>
              </a:solidFill>
            </a:endParaRPr>
          </a:p>
        </p:txBody>
      </p:sp>
      <p:pic>
        <p:nvPicPr>
          <p:cNvPr id="151" name="Google Shape;151;p24"/>
          <p:cNvPicPr preferRelativeResize="0"/>
          <p:nvPr/>
        </p:nvPicPr>
        <p:blipFill>
          <a:blip r:embed="rId3">
            <a:alphaModFix/>
          </a:blip>
          <a:stretch>
            <a:fillRect/>
          </a:stretch>
        </p:blipFill>
        <p:spPr>
          <a:xfrm>
            <a:off x="3642000" y="706600"/>
            <a:ext cx="5346101" cy="3416400"/>
          </a:xfrm>
          <a:prstGeom prst="rect">
            <a:avLst/>
          </a:prstGeom>
          <a:noFill/>
          <a:ln>
            <a:noFill/>
          </a:ln>
        </p:spPr>
      </p:pic>
      <p:sp>
        <p:nvSpPr>
          <p:cNvPr id="152" name="Google Shape;152;p24"/>
          <p:cNvSpPr/>
          <p:nvPr/>
        </p:nvSpPr>
        <p:spPr>
          <a:xfrm>
            <a:off x="3678825" y="1237950"/>
            <a:ext cx="588900" cy="3222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3678825" y="1629600"/>
            <a:ext cx="588900" cy="3222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3678825" y="2462875"/>
            <a:ext cx="588900" cy="3222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3678825" y="2046238"/>
            <a:ext cx="588900" cy="322200"/>
          </a:xfrm>
          <a:prstGeom prst="roundRect">
            <a:avLst>
              <a:gd fmla="val 16667" name="adj"/>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3678825" y="2879488"/>
            <a:ext cx="588900" cy="3222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a:off x="3678825" y="3296126"/>
            <a:ext cx="672900" cy="322200"/>
          </a:xfrm>
          <a:prstGeom prst="roundRect">
            <a:avLst>
              <a:gd fmla="val 16667" name="adj"/>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txBox="1"/>
          <p:nvPr/>
        </p:nvSpPr>
        <p:spPr>
          <a:xfrm>
            <a:off x="311700" y="1786350"/>
            <a:ext cx="2623500" cy="78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u="sng">
                <a:solidFill>
                  <a:srgbClr val="FF0000"/>
                </a:solidFill>
              </a:rPr>
              <a:t>AS3462, AS9505, AS9680</a:t>
            </a:r>
            <a:endParaRPr sz="1350" u="sng">
              <a:solidFill>
                <a:srgbClr val="FF0000"/>
              </a:solidFill>
            </a:endParaRPr>
          </a:p>
          <a:p>
            <a:pPr indent="0" lvl="0" marL="0" rtl="0" algn="l">
              <a:lnSpc>
                <a:spcPct val="115000"/>
              </a:lnSpc>
              <a:spcBef>
                <a:spcPts val="1200"/>
              </a:spcBef>
              <a:spcAft>
                <a:spcPts val="1200"/>
              </a:spcAft>
              <a:buNone/>
            </a:pPr>
            <a:r>
              <a:rPr lang="en" sz="1350" u="sng">
                <a:solidFill>
                  <a:srgbClr val="FF0000"/>
                </a:solidFill>
              </a:rPr>
              <a:t>Chunghwa Telecom</a:t>
            </a:r>
            <a:endParaRPr sz="1350"/>
          </a:p>
        </p:txBody>
      </p:sp>
      <p:sp>
        <p:nvSpPr>
          <p:cNvPr id="159" name="Google Shape;159;p24"/>
          <p:cNvSpPr txBox="1"/>
          <p:nvPr/>
        </p:nvSpPr>
        <p:spPr>
          <a:xfrm>
            <a:off x="311700" y="2492113"/>
            <a:ext cx="1681500" cy="78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u="sng">
                <a:solidFill>
                  <a:srgbClr val="6AA84F"/>
                </a:solidFill>
              </a:rPr>
              <a:t>AS9924</a:t>
            </a:r>
            <a:endParaRPr sz="1350" u="sng">
              <a:solidFill>
                <a:srgbClr val="6AA84F"/>
              </a:solidFill>
            </a:endParaRPr>
          </a:p>
          <a:p>
            <a:pPr indent="0" lvl="0" marL="0" rtl="0" algn="l">
              <a:lnSpc>
                <a:spcPct val="115000"/>
              </a:lnSpc>
              <a:spcBef>
                <a:spcPts val="1200"/>
              </a:spcBef>
              <a:spcAft>
                <a:spcPts val="1200"/>
              </a:spcAft>
              <a:buNone/>
            </a:pPr>
            <a:r>
              <a:rPr lang="en" sz="1350" u="sng">
                <a:solidFill>
                  <a:srgbClr val="6AA84F"/>
                </a:solidFill>
              </a:rPr>
              <a:t>Taiwanmobile</a:t>
            </a:r>
            <a:endParaRPr sz="1350"/>
          </a:p>
        </p:txBody>
      </p:sp>
      <p:sp>
        <p:nvSpPr>
          <p:cNvPr id="160" name="Google Shape;160;p24"/>
          <p:cNvSpPr txBox="1"/>
          <p:nvPr/>
        </p:nvSpPr>
        <p:spPr>
          <a:xfrm>
            <a:off x="311700" y="3230950"/>
            <a:ext cx="30561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u="sng">
                <a:solidFill>
                  <a:srgbClr val="FF9900"/>
                </a:solidFill>
              </a:rPr>
              <a:t>AS4780</a:t>
            </a:r>
            <a:endParaRPr sz="1350" u="sng">
              <a:solidFill>
                <a:srgbClr val="FF9900"/>
              </a:solidFill>
            </a:endParaRPr>
          </a:p>
          <a:p>
            <a:pPr indent="0" lvl="0" marL="0" rtl="0" algn="l">
              <a:spcBef>
                <a:spcPts val="0"/>
              </a:spcBef>
              <a:spcAft>
                <a:spcPts val="0"/>
              </a:spcAft>
              <a:buNone/>
            </a:pPr>
            <a:r>
              <a:t/>
            </a:r>
            <a:endParaRPr sz="1350" u="sng">
              <a:solidFill>
                <a:srgbClr val="FF9900"/>
              </a:solidFill>
            </a:endParaRPr>
          </a:p>
          <a:p>
            <a:pPr indent="0" lvl="0" marL="0" rtl="0" algn="l">
              <a:spcBef>
                <a:spcPts val="0"/>
              </a:spcBef>
              <a:spcAft>
                <a:spcPts val="0"/>
              </a:spcAft>
              <a:buNone/>
            </a:pPr>
            <a:r>
              <a:rPr lang="en" sz="1350" u="sng">
                <a:solidFill>
                  <a:srgbClr val="FF9900"/>
                </a:solidFill>
              </a:rPr>
              <a:t>Far  Eas  Tone  Telecommunications</a:t>
            </a:r>
            <a:endParaRPr sz="1350"/>
          </a:p>
        </p:txBody>
      </p:sp>
      <p:sp>
        <p:nvSpPr>
          <p:cNvPr id="161" name="Google Shape;161;p24"/>
          <p:cNvSpPr txBox="1"/>
          <p:nvPr/>
        </p:nvSpPr>
        <p:spPr>
          <a:xfrm>
            <a:off x="311700" y="4022950"/>
            <a:ext cx="1635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u="sng">
                <a:solidFill>
                  <a:srgbClr val="4A86E8"/>
                </a:solidFill>
              </a:rPr>
              <a:t>AS17408</a:t>
            </a:r>
            <a:endParaRPr sz="1350" u="sng">
              <a:solidFill>
                <a:srgbClr val="4A86E8"/>
              </a:solidFill>
            </a:endParaRPr>
          </a:p>
          <a:p>
            <a:pPr indent="0" lvl="0" marL="0" rtl="0" algn="l">
              <a:spcBef>
                <a:spcPts val="0"/>
              </a:spcBef>
              <a:spcAft>
                <a:spcPts val="0"/>
              </a:spcAft>
              <a:buNone/>
            </a:pPr>
            <a:r>
              <a:t/>
            </a:r>
            <a:endParaRPr sz="1350" u="sng">
              <a:solidFill>
                <a:srgbClr val="4A86E8"/>
              </a:solidFill>
            </a:endParaRPr>
          </a:p>
          <a:p>
            <a:pPr indent="0" lvl="0" marL="0" rtl="0" algn="l">
              <a:spcBef>
                <a:spcPts val="0"/>
              </a:spcBef>
              <a:spcAft>
                <a:spcPts val="0"/>
              </a:spcAft>
              <a:buNone/>
            </a:pPr>
            <a:r>
              <a:rPr lang="en" sz="1350" u="sng">
                <a:solidFill>
                  <a:srgbClr val="4A86E8"/>
                </a:solidFill>
              </a:rPr>
              <a:t>Chief Telecom</a:t>
            </a:r>
            <a:endParaRPr sz="1350" u="sng">
              <a:solidFill>
                <a:srgbClr val="4A86E8"/>
              </a:solidFill>
            </a:endParaRPr>
          </a:p>
          <a:p>
            <a:pPr indent="0" lvl="0" marL="0" rtl="0" algn="l">
              <a:spcBef>
                <a:spcPts val="0"/>
              </a:spcBef>
              <a:spcAft>
                <a:spcPts val="0"/>
              </a:spcAft>
              <a:buNone/>
            </a:pPr>
            <a:r>
              <a:t/>
            </a:r>
            <a:endParaRPr sz="1350"/>
          </a:p>
        </p:txBody>
      </p:sp>
      <p:sp>
        <p:nvSpPr>
          <p:cNvPr id="162" name="Google Shape;162;p24"/>
          <p:cNvSpPr txBox="1"/>
          <p:nvPr/>
        </p:nvSpPr>
        <p:spPr>
          <a:xfrm>
            <a:off x="3486200" y="4123000"/>
            <a:ext cx="56577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50">
                <a:solidFill>
                  <a:schemeClr val="dk1"/>
                </a:solidFill>
              </a:rPr>
              <a:t>Note: This table shows the number of local ASes can be reached by the listed AS through domestic routes and external routes.</a:t>
            </a:r>
            <a:endParaRPr sz="135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68" name="Google Shape;16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AS3462 can reach 3 ASes only through external route</a:t>
            </a:r>
            <a:endParaRPr/>
          </a:p>
          <a:p>
            <a:pPr indent="0" lvl="0" marL="0" rtl="0" algn="l">
              <a:spcBef>
                <a:spcPts val="1200"/>
              </a:spcBef>
              <a:spcAft>
                <a:spcPts val="1200"/>
              </a:spcAft>
              <a:buNone/>
            </a:pPr>
            <a:r>
              <a:rPr lang="en"/>
              <a:t>AS131605, AS59268, AS38854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AS131605</a:t>
            </a:r>
            <a:endParaRPr/>
          </a:p>
        </p:txBody>
      </p:sp>
      <p:sp>
        <p:nvSpPr>
          <p:cNvPr id="174" name="Google Shape;17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Verify with path file</a:t>
            </a:r>
            <a:endParaRPr/>
          </a:p>
          <a:p>
            <a:pPr indent="-317500" lvl="1" marL="914400" rtl="0" algn="l">
              <a:spcBef>
                <a:spcPts val="0"/>
              </a:spcBef>
              <a:spcAft>
                <a:spcPts val="0"/>
              </a:spcAft>
              <a:buSzPts val="1400"/>
              <a:buChar char="○"/>
            </a:pPr>
            <a:r>
              <a:rPr lang="en"/>
              <a:t>Can only be reached through AS138698 and AS17408</a:t>
            </a:r>
            <a:endParaRPr/>
          </a:p>
          <a:p>
            <a:pPr indent="-342900" lvl="0" marL="457200" rtl="0" algn="l">
              <a:spcBef>
                <a:spcPts val="0"/>
              </a:spcBef>
              <a:spcAft>
                <a:spcPts val="0"/>
              </a:spcAft>
              <a:buSzPts val="1800"/>
              <a:buChar char="●"/>
            </a:pPr>
            <a:r>
              <a:rPr lang="en"/>
              <a:t>Verify with “ipinfo.io”</a:t>
            </a:r>
            <a:endParaRPr/>
          </a:p>
          <a:p>
            <a:pPr indent="-317500" lvl="1" marL="914400" rtl="0" algn="l">
              <a:spcBef>
                <a:spcPts val="0"/>
              </a:spcBef>
              <a:spcAft>
                <a:spcPts val="0"/>
              </a:spcAft>
              <a:buSzPts val="1400"/>
              <a:buChar char="○"/>
            </a:pPr>
            <a:r>
              <a:rPr lang="en"/>
              <a:t>Owned by INVENTEC BESTA</a:t>
            </a:r>
            <a:endParaRPr/>
          </a:p>
          <a:p>
            <a:pPr indent="-317500" lvl="1" marL="914400" rtl="0" algn="l">
              <a:spcBef>
                <a:spcPts val="0"/>
              </a:spcBef>
              <a:spcAft>
                <a:spcPts val="0"/>
              </a:spcAft>
              <a:buSzPts val="1400"/>
              <a:buChar char="○"/>
            </a:pPr>
            <a:r>
              <a:rPr lang="en"/>
              <a:t>Upstream AS17408 (local), AS8698(CN)</a:t>
            </a:r>
            <a:endParaRPr/>
          </a:p>
          <a:p>
            <a:pPr indent="-342900" lvl="0" marL="457200" rtl="0" algn="l">
              <a:spcBef>
                <a:spcPts val="0"/>
              </a:spcBef>
              <a:spcAft>
                <a:spcPts val="0"/>
              </a:spcAft>
              <a:buSzPts val="1800"/>
              <a:buChar char="●"/>
            </a:pPr>
            <a:r>
              <a:rPr lang="en"/>
              <a:t>Company website</a:t>
            </a:r>
            <a:endParaRPr/>
          </a:p>
          <a:p>
            <a:pPr indent="-317500" lvl="1" marL="914400" rtl="0" algn="l">
              <a:spcBef>
                <a:spcPts val="0"/>
              </a:spcBef>
              <a:spcAft>
                <a:spcPts val="0"/>
              </a:spcAft>
              <a:buSzPts val="1400"/>
              <a:buChar char="○"/>
            </a:pPr>
            <a:r>
              <a:rPr lang="en"/>
              <a:t>Inventec Besta Co., Ltd. established Besta (Kun Shan) Co., LTD. in 2008. [1]</a:t>
            </a:r>
            <a:endParaRPr/>
          </a:p>
          <a:p>
            <a:pPr indent="-330200" lvl="1" marL="914400" rtl="0" algn="l">
              <a:lnSpc>
                <a:spcPct val="150000"/>
              </a:lnSpc>
              <a:spcBef>
                <a:spcPts val="0"/>
              </a:spcBef>
              <a:spcAft>
                <a:spcPts val="0"/>
              </a:spcAft>
              <a:buSzPts val="1600"/>
              <a:buChar char="○"/>
            </a:pPr>
            <a:r>
              <a:rPr lang="en" sz="1200"/>
              <a:t>In 2007 Inventec Besta Co., LTD. established iSing99 Music (Shanghai) Technology Co., LTD. [1]</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AS59268</a:t>
            </a:r>
            <a:endParaRPr/>
          </a:p>
        </p:txBody>
      </p:sp>
      <p:sp>
        <p:nvSpPr>
          <p:cNvPr id="180" name="Google Shape;18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Verify with path file</a:t>
            </a:r>
            <a:endParaRPr/>
          </a:p>
          <a:p>
            <a:pPr indent="-317500" lvl="1" marL="914400" rtl="0" algn="l">
              <a:spcBef>
                <a:spcPts val="0"/>
              </a:spcBef>
              <a:spcAft>
                <a:spcPts val="0"/>
              </a:spcAft>
              <a:buSzPts val="1400"/>
              <a:buChar char="○"/>
            </a:pPr>
            <a:r>
              <a:rPr lang="en"/>
              <a:t>Can only be reached through AS139750(HK)</a:t>
            </a:r>
            <a:endParaRPr/>
          </a:p>
          <a:p>
            <a:pPr indent="-342900" lvl="0" marL="457200" rtl="0" algn="l">
              <a:spcBef>
                <a:spcPts val="0"/>
              </a:spcBef>
              <a:spcAft>
                <a:spcPts val="0"/>
              </a:spcAft>
              <a:buSzPts val="1800"/>
              <a:buChar char="●"/>
            </a:pPr>
            <a:r>
              <a:rPr lang="en"/>
              <a:t>Verify with ipinfo.io</a:t>
            </a:r>
            <a:endParaRPr/>
          </a:p>
          <a:p>
            <a:pPr indent="-317500" lvl="1" marL="914400" rtl="0" algn="l">
              <a:spcBef>
                <a:spcPts val="0"/>
              </a:spcBef>
              <a:spcAft>
                <a:spcPts val="0"/>
              </a:spcAft>
              <a:buSzPts val="1400"/>
              <a:buChar char="○"/>
            </a:pPr>
            <a:r>
              <a:rPr lang="en"/>
              <a:t>Owned by QLinks</a:t>
            </a:r>
            <a:endParaRPr/>
          </a:p>
          <a:p>
            <a:pPr indent="-317500" lvl="1" marL="914400" rtl="0" algn="l">
              <a:spcBef>
                <a:spcPts val="0"/>
              </a:spcBef>
              <a:spcAft>
                <a:spcPts val="0"/>
              </a:spcAft>
              <a:buSzPts val="1400"/>
              <a:buChar char="○"/>
            </a:pPr>
            <a:r>
              <a:rPr lang="en"/>
              <a:t>Upstream </a:t>
            </a:r>
            <a:r>
              <a:rPr lang="en"/>
              <a:t>include</a:t>
            </a:r>
            <a:r>
              <a:rPr lang="en"/>
              <a:t> AS139750</a:t>
            </a:r>
            <a:endParaRPr/>
          </a:p>
          <a:p>
            <a:pPr indent="-342900" lvl="0" marL="457200" rtl="0" algn="l">
              <a:spcBef>
                <a:spcPts val="0"/>
              </a:spcBef>
              <a:spcAft>
                <a:spcPts val="0"/>
              </a:spcAft>
              <a:buSzPts val="1800"/>
              <a:buChar char="●"/>
            </a:pPr>
            <a:r>
              <a:rPr lang="en"/>
              <a:t>AS139750</a:t>
            </a:r>
            <a:endParaRPr/>
          </a:p>
          <a:p>
            <a:pPr indent="-317500" lvl="1" marL="914400" rtl="0" algn="l">
              <a:spcBef>
                <a:spcPts val="0"/>
              </a:spcBef>
              <a:spcAft>
                <a:spcPts val="0"/>
              </a:spcAft>
              <a:buSzPts val="1400"/>
              <a:buChar char="○"/>
            </a:pPr>
            <a:r>
              <a:rPr lang="en"/>
              <a:t>Owned by </a:t>
            </a:r>
            <a:r>
              <a:rPr lang="en"/>
              <a:t>IDCServices.net Inc.</a:t>
            </a:r>
            <a:endParaRPr/>
          </a:p>
          <a:p>
            <a:pPr indent="-317500" lvl="1" marL="914400" rtl="0" algn="l">
              <a:spcBef>
                <a:spcPts val="0"/>
              </a:spcBef>
              <a:spcAft>
                <a:spcPts val="0"/>
              </a:spcAft>
              <a:buSzPts val="1400"/>
              <a:buChar char="○"/>
            </a:pPr>
            <a:r>
              <a:rPr lang="en"/>
              <a:t>IDCServices provide service for ISP and Internet route optimization service[2].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AS38854</a:t>
            </a:r>
            <a:endParaRPr/>
          </a:p>
        </p:txBody>
      </p:sp>
      <p:sp>
        <p:nvSpPr>
          <p:cNvPr id="186" name="Google Shape;18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Verify with path file</a:t>
            </a:r>
            <a:endParaRPr/>
          </a:p>
          <a:p>
            <a:pPr indent="-317500" lvl="1" marL="914400" rtl="0" algn="l">
              <a:spcBef>
                <a:spcPts val="0"/>
              </a:spcBef>
              <a:spcAft>
                <a:spcPts val="0"/>
              </a:spcAft>
              <a:buSzPts val="1400"/>
              <a:buChar char="○"/>
            </a:pPr>
            <a:r>
              <a:rPr lang="en"/>
              <a:t>Can only be reached through AS21859</a:t>
            </a:r>
            <a:endParaRPr/>
          </a:p>
          <a:p>
            <a:pPr indent="-342900" lvl="0" marL="457200" rtl="0" algn="l">
              <a:spcBef>
                <a:spcPts val="0"/>
              </a:spcBef>
              <a:spcAft>
                <a:spcPts val="0"/>
              </a:spcAft>
              <a:buSzPts val="1800"/>
              <a:buChar char="●"/>
            </a:pPr>
            <a:r>
              <a:rPr lang="en"/>
              <a:t>Verify with ipinfo.io</a:t>
            </a:r>
            <a:endParaRPr/>
          </a:p>
          <a:p>
            <a:pPr indent="-317500" lvl="1" marL="914400" rtl="0" algn="l">
              <a:spcBef>
                <a:spcPts val="0"/>
              </a:spcBef>
              <a:spcAft>
                <a:spcPts val="0"/>
              </a:spcAft>
              <a:buSzPts val="1400"/>
              <a:buChar char="○"/>
            </a:pPr>
            <a:r>
              <a:rPr lang="en"/>
              <a:t>Upstream AS21859</a:t>
            </a:r>
            <a:endParaRPr/>
          </a:p>
          <a:p>
            <a:pPr indent="-317500" lvl="1" marL="914400" rtl="0" algn="l">
              <a:spcBef>
                <a:spcPts val="0"/>
              </a:spcBef>
              <a:spcAft>
                <a:spcPts val="0"/>
              </a:spcAft>
              <a:buSzPts val="1400"/>
              <a:buChar char="○"/>
            </a:pPr>
            <a:r>
              <a:rPr lang="en"/>
              <a:t>Owned by Zenlayer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92" name="Google Shape;19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Reminder</a:t>
            </a:r>
            <a:endParaRPr/>
          </a:p>
        </p:txBody>
      </p:sp>
      <p:pic>
        <p:nvPicPr>
          <p:cNvPr id="193" name="Google Shape;193;p29"/>
          <p:cNvPicPr preferRelativeResize="0"/>
          <p:nvPr/>
        </p:nvPicPr>
        <p:blipFill>
          <a:blip r:embed="rId3">
            <a:alphaModFix/>
          </a:blip>
          <a:stretch>
            <a:fillRect/>
          </a:stretch>
        </p:blipFill>
        <p:spPr>
          <a:xfrm>
            <a:off x="762000" y="1728775"/>
            <a:ext cx="7620000" cy="1685925"/>
          </a:xfrm>
          <a:prstGeom prst="rect">
            <a:avLst/>
          </a:prstGeom>
          <a:noFill/>
          <a:ln>
            <a:noFill/>
          </a:ln>
        </p:spPr>
      </p:pic>
      <p:sp>
        <p:nvSpPr>
          <p:cNvPr id="194" name="Google Shape;194;p29"/>
          <p:cNvSpPr/>
          <p:nvPr/>
        </p:nvSpPr>
        <p:spPr>
          <a:xfrm>
            <a:off x="5233200" y="2088750"/>
            <a:ext cx="538200" cy="483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pic>
        <p:nvPicPr>
          <p:cNvPr id="200" name="Google Shape;200;p30"/>
          <p:cNvPicPr preferRelativeResize="0"/>
          <p:nvPr/>
        </p:nvPicPr>
        <p:blipFill rotWithShape="1">
          <a:blip r:embed="rId3">
            <a:alphaModFix/>
          </a:blip>
          <a:srcRect b="17749" l="18120" r="15985" t="0"/>
          <a:stretch/>
        </p:blipFill>
        <p:spPr>
          <a:xfrm>
            <a:off x="3020325" y="1144038"/>
            <a:ext cx="5811974" cy="2855417"/>
          </a:xfrm>
          <a:prstGeom prst="rect">
            <a:avLst/>
          </a:prstGeom>
          <a:noFill/>
          <a:ln>
            <a:noFill/>
          </a:ln>
        </p:spPr>
      </p:pic>
      <p:sp>
        <p:nvSpPr>
          <p:cNvPr id="201" name="Google Shape;201;p30"/>
          <p:cNvSpPr txBox="1"/>
          <p:nvPr/>
        </p:nvSpPr>
        <p:spPr>
          <a:xfrm>
            <a:off x="3020425" y="3999450"/>
            <a:ext cx="58119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rPr>
              <a:t>Note: This table shows the number of local ASes can reach the listed AS through domestic routes and external routes.</a:t>
            </a:r>
            <a:endParaRPr sz="1500">
              <a:solidFill>
                <a:schemeClr val="dk1"/>
              </a:solidFill>
            </a:endParaRPr>
          </a:p>
          <a:p>
            <a:pPr indent="0" lvl="0" marL="0" rtl="0" algn="ctr">
              <a:spcBef>
                <a:spcPts val="0"/>
              </a:spcBef>
              <a:spcAft>
                <a:spcPts val="0"/>
              </a:spcAft>
              <a:buNone/>
            </a:pPr>
            <a:r>
              <a:t/>
            </a:r>
            <a:endParaRPr sz="1500">
              <a:solidFill>
                <a:schemeClr val="dk1"/>
              </a:solidFill>
            </a:endParaRPr>
          </a:p>
        </p:txBody>
      </p:sp>
      <p:sp>
        <p:nvSpPr>
          <p:cNvPr id="202" name="Google Shape;202;p30"/>
          <p:cNvSpPr txBox="1"/>
          <p:nvPr/>
        </p:nvSpPr>
        <p:spPr>
          <a:xfrm>
            <a:off x="311700" y="934700"/>
            <a:ext cx="2623500" cy="102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u="sng">
                <a:solidFill>
                  <a:srgbClr val="FF0000"/>
                </a:solidFill>
              </a:rPr>
              <a:t>AS131584</a:t>
            </a:r>
            <a:endParaRPr sz="1350" u="sng">
              <a:solidFill>
                <a:srgbClr val="FF0000"/>
              </a:solidFill>
            </a:endParaRPr>
          </a:p>
          <a:p>
            <a:pPr indent="0" lvl="0" marL="0" rtl="0" algn="l">
              <a:lnSpc>
                <a:spcPct val="115000"/>
              </a:lnSpc>
              <a:spcBef>
                <a:spcPts val="1200"/>
              </a:spcBef>
              <a:spcAft>
                <a:spcPts val="1200"/>
              </a:spcAft>
              <a:buNone/>
            </a:pPr>
            <a:r>
              <a:rPr lang="en" sz="1350" u="sng">
                <a:solidFill>
                  <a:srgbClr val="FF0000"/>
                </a:solidFill>
              </a:rPr>
              <a:t>Taiwan Intelligent Fiber Optic Network</a:t>
            </a:r>
            <a:endParaRPr sz="1350"/>
          </a:p>
        </p:txBody>
      </p:sp>
      <p:sp>
        <p:nvSpPr>
          <p:cNvPr id="203" name="Google Shape;203;p30"/>
          <p:cNvSpPr/>
          <p:nvPr/>
        </p:nvSpPr>
        <p:spPr>
          <a:xfrm>
            <a:off x="3107025" y="1860175"/>
            <a:ext cx="858900" cy="3222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311700" y="1812088"/>
            <a:ext cx="2623500" cy="102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u="sng">
                <a:solidFill>
                  <a:srgbClr val="6AA84F"/>
                </a:solidFill>
              </a:rPr>
              <a:t>AS18422</a:t>
            </a:r>
            <a:endParaRPr sz="1350" u="sng">
              <a:solidFill>
                <a:srgbClr val="6AA84F"/>
              </a:solidFill>
            </a:endParaRPr>
          </a:p>
          <a:p>
            <a:pPr indent="0" lvl="0" marL="0" rtl="0" algn="l">
              <a:lnSpc>
                <a:spcPct val="115000"/>
              </a:lnSpc>
              <a:spcBef>
                <a:spcPts val="1200"/>
              </a:spcBef>
              <a:spcAft>
                <a:spcPts val="1200"/>
              </a:spcAft>
              <a:buNone/>
            </a:pPr>
            <a:r>
              <a:rPr lang="en" sz="1350" u="sng">
                <a:solidFill>
                  <a:srgbClr val="6AA84F"/>
                </a:solidFill>
              </a:rPr>
              <a:t>Industrial Technology Research Institute</a:t>
            </a:r>
            <a:endParaRPr sz="1350" u="sng">
              <a:solidFill>
                <a:srgbClr val="6AA84F"/>
              </a:solidFill>
            </a:endParaRPr>
          </a:p>
        </p:txBody>
      </p:sp>
      <p:sp>
        <p:nvSpPr>
          <p:cNvPr id="205" name="Google Shape;205;p30"/>
          <p:cNvSpPr/>
          <p:nvPr/>
        </p:nvSpPr>
        <p:spPr>
          <a:xfrm>
            <a:off x="3107025" y="2249550"/>
            <a:ext cx="858900" cy="322200"/>
          </a:xfrm>
          <a:prstGeom prst="roundRect">
            <a:avLst>
              <a:gd fmla="val 16667" name="adj"/>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3107025" y="2870250"/>
            <a:ext cx="858900" cy="3222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txBox="1"/>
          <p:nvPr/>
        </p:nvSpPr>
        <p:spPr>
          <a:xfrm>
            <a:off x="311700" y="2765788"/>
            <a:ext cx="2623500" cy="78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u="sng">
                <a:solidFill>
                  <a:srgbClr val="FF9900"/>
                </a:solidFill>
              </a:rPr>
              <a:t>AS17415</a:t>
            </a:r>
            <a:endParaRPr sz="1350" u="sng">
              <a:solidFill>
                <a:srgbClr val="FF9900"/>
              </a:solidFill>
            </a:endParaRPr>
          </a:p>
          <a:p>
            <a:pPr indent="0" lvl="0" marL="0" rtl="0" algn="l">
              <a:lnSpc>
                <a:spcPct val="115000"/>
              </a:lnSpc>
              <a:spcBef>
                <a:spcPts val="1200"/>
              </a:spcBef>
              <a:spcAft>
                <a:spcPts val="1200"/>
              </a:spcAft>
              <a:buNone/>
            </a:pPr>
            <a:r>
              <a:rPr lang="en" sz="1350">
                <a:solidFill>
                  <a:srgbClr val="FF9900"/>
                </a:solidFill>
              </a:rPr>
              <a:t>Ming Yi Tea Farm</a:t>
            </a:r>
            <a:endParaRPr sz="1350">
              <a:solidFill>
                <a:srgbClr val="FF9900"/>
              </a:solidFill>
            </a:endParaRPr>
          </a:p>
        </p:txBody>
      </p:sp>
      <p:sp>
        <p:nvSpPr>
          <p:cNvPr id="208" name="Google Shape;208;p30"/>
          <p:cNvSpPr/>
          <p:nvPr/>
        </p:nvSpPr>
        <p:spPr>
          <a:xfrm>
            <a:off x="3107025" y="3261900"/>
            <a:ext cx="858900" cy="322200"/>
          </a:xfrm>
          <a:prstGeom prst="roundRect">
            <a:avLst>
              <a:gd fmla="val 16667" name="adj"/>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txBox="1"/>
          <p:nvPr/>
        </p:nvSpPr>
        <p:spPr>
          <a:xfrm>
            <a:off x="311700" y="3475000"/>
            <a:ext cx="2623500" cy="78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u="sng">
                <a:solidFill>
                  <a:srgbClr val="4A86E8"/>
                </a:solidFill>
              </a:rPr>
              <a:t>AS131603</a:t>
            </a:r>
            <a:endParaRPr sz="1350" u="sng">
              <a:solidFill>
                <a:srgbClr val="4A86E8"/>
              </a:solidFill>
            </a:endParaRPr>
          </a:p>
          <a:p>
            <a:pPr indent="0" lvl="0" marL="0" rtl="0" algn="l">
              <a:lnSpc>
                <a:spcPct val="115000"/>
              </a:lnSpc>
              <a:spcBef>
                <a:spcPts val="1200"/>
              </a:spcBef>
              <a:spcAft>
                <a:spcPts val="1200"/>
              </a:spcAft>
              <a:buNone/>
            </a:pPr>
            <a:r>
              <a:rPr lang="en" sz="1350" u="sng">
                <a:solidFill>
                  <a:srgbClr val="4A86E8"/>
                </a:solidFill>
              </a:rPr>
              <a:t>World Start</a:t>
            </a:r>
            <a:endParaRPr sz="1350" u="sng">
              <a:solidFill>
                <a:srgbClr val="4A86E8"/>
              </a:solidFill>
            </a:endParaRPr>
          </a:p>
        </p:txBody>
      </p:sp>
      <p:sp>
        <p:nvSpPr>
          <p:cNvPr id="210" name="Google Shape;210;p30"/>
          <p:cNvSpPr/>
          <p:nvPr/>
        </p:nvSpPr>
        <p:spPr>
          <a:xfrm>
            <a:off x="3107025" y="3630675"/>
            <a:ext cx="858900" cy="322200"/>
          </a:xfrm>
          <a:prstGeom prst="roundRect">
            <a:avLst>
              <a:gd fmla="val 16667" name="adj"/>
            </a:avLst>
          </a:prstGeom>
          <a:noFill/>
          <a:ln cap="flat" cmpd="sng" w="381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txBox="1"/>
          <p:nvPr/>
        </p:nvSpPr>
        <p:spPr>
          <a:xfrm>
            <a:off x="311700" y="4281900"/>
            <a:ext cx="3238500" cy="78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u="sng">
                <a:solidFill>
                  <a:srgbClr val="FF00FF"/>
                </a:solidFill>
              </a:rPr>
              <a:t>AS131150</a:t>
            </a:r>
            <a:endParaRPr sz="1350" u="sng">
              <a:solidFill>
                <a:srgbClr val="FF00FF"/>
              </a:solidFill>
            </a:endParaRPr>
          </a:p>
          <a:p>
            <a:pPr indent="0" lvl="0" marL="0" rtl="0" algn="l">
              <a:lnSpc>
                <a:spcPct val="115000"/>
              </a:lnSpc>
              <a:spcBef>
                <a:spcPts val="1200"/>
              </a:spcBef>
              <a:spcAft>
                <a:spcPts val="1200"/>
              </a:spcAft>
              <a:buNone/>
            </a:pPr>
            <a:r>
              <a:rPr lang="en" sz="1350" u="sng">
                <a:solidFill>
                  <a:srgbClr val="FF00FF"/>
                </a:solidFill>
              </a:rPr>
              <a:t>Education Bureau in Kaohsiung City</a:t>
            </a:r>
            <a:endParaRPr sz="1350" u="sng">
              <a:solidFill>
                <a:srgbClr val="FF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a:t>
            </a:r>
            <a:endParaRPr/>
          </a:p>
        </p:txBody>
      </p:sp>
      <p:sp>
        <p:nvSpPr>
          <p:cNvPr id="217" name="Google Shape;21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AutoNum type="arabicPeriod"/>
            </a:pPr>
            <a:r>
              <a:rPr i="1" lang="en" sz="1100">
                <a:solidFill>
                  <a:schemeClr val="dk1"/>
                </a:solidFill>
              </a:rPr>
              <a:t>INVENTEC BESTA</a:t>
            </a:r>
            <a:r>
              <a:rPr lang="en" sz="1100">
                <a:solidFill>
                  <a:schemeClr val="dk1"/>
                </a:solidFill>
              </a:rPr>
              <a:t>. </a:t>
            </a:r>
            <a:r>
              <a:rPr lang="en" sz="1100" u="sng">
                <a:solidFill>
                  <a:schemeClr val="hlink"/>
                </a:solidFill>
                <a:hlinkClick r:id="rId3"/>
              </a:rPr>
              <a:t>https://www.besta.com.tw/zh-tw/Page/introduction</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“IDCServices Services.” </a:t>
            </a:r>
            <a:r>
              <a:rPr i="1" lang="en" sz="1100">
                <a:solidFill>
                  <a:schemeClr val="dk1"/>
                </a:solidFill>
              </a:rPr>
              <a:t>IDCServices.net Inc</a:t>
            </a:r>
            <a:r>
              <a:rPr lang="en" sz="1100">
                <a:solidFill>
                  <a:schemeClr val="dk1"/>
                </a:solidFill>
              </a:rPr>
              <a:t>, </a:t>
            </a:r>
            <a:r>
              <a:rPr lang="en" sz="1100" u="sng">
                <a:solidFill>
                  <a:schemeClr val="hlink"/>
                </a:solidFill>
                <a:hlinkClick r:id="rId4"/>
              </a:rPr>
              <a:t>https://www.idcservices.net/services</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“Zenlayer About Us.” </a:t>
            </a:r>
            <a:r>
              <a:rPr i="1" lang="en" sz="1100">
                <a:solidFill>
                  <a:schemeClr val="dk1"/>
                </a:solidFill>
              </a:rPr>
              <a:t>Zenlayer</a:t>
            </a:r>
            <a:r>
              <a:rPr lang="en" sz="1100">
                <a:solidFill>
                  <a:schemeClr val="dk1"/>
                </a:solidFill>
              </a:rPr>
              <a:t>, </a:t>
            </a:r>
            <a:r>
              <a:rPr lang="en" sz="1100" u="sng">
                <a:solidFill>
                  <a:schemeClr val="hlink"/>
                </a:solidFill>
                <a:hlinkClick r:id="rId5"/>
              </a:rPr>
              <a:t>https://www.zenlayer.com/about-us/</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“RIPEstat Data_Api.” </a:t>
            </a:r>
            <a:r>
              <a:rPr i="1" lang="en" sz="1100">
                <a:solidFill>
                  <a:schemeClr val="dk1"/>
                </a:solidFill>
              </a:rPr>
              <a:t>RIPEstat</a:t>
            </a:r>
            <a:r>
              <a:rPr lang="en" sz="1100">
                <a:solidFill>
                  <a:schemeClr val="dk1"/>
                </a:solidFill>
              </a:rPr>
              <a:t>, </a:t>
            </a:r>
            <a:r>
              <a:rPr lang="en" sz="1100" u="sng">
                <a:solidFill>
                  <a:schemeClr val="hlink"/>
                </a:solidFill>
                <a:hlinkClick r:id="rId6"/>
              </a:rPr>
              <a:t>https://stat.ripe.net/docs/data_api</a:t>
            </a: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“IPinfo Search.” </a:t>
            </a:r>
            <a:r>
              <a:rPr i="1" lang="en" sz="1100">
                <a:solidFill>
                  <a:schemeClr val="dk1"/>
                </a:solidFill>
              </a:rPr>
              <a:t>IPinfo</a:t>
            </a:r>
            <a:r>
              <a:rPr lang="en" sz="1100">
                <a:solidFill>
                  <a:schemeClr val="dk1"/>
                </a:solidFill>
              </a:rPr>
              <a:t>, </a:t>
            </a:r>
            <a:r>
              <a:rPr lang="en" sz="1100" u="sng">
                <a:solidFill>
                  <a:schemeClr val="hlink"/>
                </a:solidFill>
                <a:hlinkClick r:id="rId7"/>
              </a:rPr>
              <a:t>https://ipinfo.io/account/search</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User, Super. “World Star Introduction.” </a:t>
            </a:r>
            <a:r>
              <a:rPr i="1" lang="en" sz="1100">
                <a:solidFill>
                  <a:schemeClr val="dk1"/>
                </a:solidFill>
              </a:rPr>
              <a:t>華世達有限公司</a:t>
            </a:r>
            <a:r>
              <a:rPr lang="en" sz="1100">
                <a:solidFill>
                  <a:schemeClr val="dk1"/>
                </a:solidFill>
              </a:rPr>
              <a:t>, </a:t>
            </a:r>
            <a:r>
              <a:rPr lang="en" sz="1100" u="sng">
                <a:solidFill>
                  <a:schemeClr val="hlink"/>
                </a:solidFill>
                <a:hlinkClick r:id="rId8"/>
              </a:rPr>
              <a:t>https://worldstar.net.tw/introduction.html</a:t>
            </a:r>
            <a:r>
              <a:rPr lang="en" sz="1100">
                <a:solidFill>
                  <a:schemeClr val="dk1"/>
                </a:solidFill>
              </a:rPr>
              <a:t>. </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Investigate the AS connectivity within a country or region.</a:t>
            </a:r>
            <a:endParaRPr sz="1500"/>
          </a:p>
          <a:p>
            <a:pPr indent="-323850" lvl="0" marL="457200" rtl="0" algn="l">
              <a:spcBef>
                <a:spcPts val="0"/>
              </a:spcBef>
              <a:spcAft>
                <a:spcPts val="0"/>
              </a:spcAft>
              <a:buSzPts val="1500"/>
              <a:buChar char="●"/>
            </a:pPr>
            <a:r>
              <a:rPr lang="en" sz="1500"/>
              <a:t>Gain insights of the local ASes.</a:t>
            </a:r>
            <a:endParaRPr sz="1500"/>
          </a:p>
          <a:p>
            <a:pPr indent="-323850" lvl="0" marL="457200" rtl="0" algn="l">
              <a:spcBef>
                <a:spcPts val="0"/>
              </a:spcBef>
              <a:spcAft>
                <a:spcPts val="0"/>
              </a:spcAft>
              <a:buSzPts val="1500"/>
              <a:buChar char="●"/>
            </a:pPr>
            <a:r>
              <a:rPr lang="en" sz="1500"/>
              <a:t>Learn about how ASes are actually connected in reality.</a:t>
            </a:r>
            <a:endParaRPr sz="1500"/>
          </a:p>
          <a:p>
            <a:pPr indent="-323850" lvl="0" marL="457200" rtl="0" algn="l">
              <a:spcBef>
                <a:spcPts val="0"/>
              </a:spcBef>
              <a:spcAft>
                <a:spcPts val="0"/>
              </a:spcAft>
              <a:buSzPts val="1500"/>
              <a:buChar char="●"/>
            </a:pPr>
            <a:r>
              <a:rPr lang="en" sz="1500"/>
              <a:t>Learn to use different tools to analyze the Internet.</a:t>
            </a:r>
            <a:endParaRPr sz="15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67" name="Google Shape;67;p15"/>
          <p:cNvSpPr txBox="1"/>
          <p:nvPr>
            <p:ph idx="1" type="body"/>
          </p:nvPr>
        </p:nvSpPr>
        <p:spPr>
          <a:xfrm>
            <a:off x="311700" y="1017725"/>
            <a:ext cx="3183300" cy="237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Looking Glass</a:t>
            </a:r>
            <a:endParaRPr/>
          </a:p>
          <a:p>
            <a:pPr indent="-317500" lvl="1" marL="914400" rtl="0" algn="l">
              <a:spcBef>
                <a:spcPts val="0"/>
              </a:spcBef>
              <a:spcAft>
                <a:spcPts val="0"/>
              </a:spcAft>
              <a:buSzPts val="1400"/>
              <a:buChar char="○"/>
            </a:pPr>
            <a:r>
              <a:rPr lang="en"/>
              <a:t>CenturyLink</a:t>
            </a:r>
            <a:endParaRPr/>
          </a:p>
          <a:p>
            <a:pPr indent="-317500" lvl="1" marL="914400" rtl="0" algn="l">
              <a:spcBef>
                <a:spcPts val="0"/>
              </a:spcBef>
              <a:spcAft>
                <a:spcPts val="0"/>
              </a:spcAft>
              <a:buSzPts val="1400"/>
              <a:buChar char="○"/>
            </a:pPr>
            <a:r>
              <a:rPr lang="en"/>
              <a:t>Hurricane Electric  Network</a:t>
            </a:r>
            <a:endParaRPr/>
          </a:p>
          <a:p>
            <a:pPr indent="-317500" lvl="1" marL="914400" rtl="0" algn="l">
              <a:spcBef>
                <a:spcPts val="0"/>
              </a:spcBef>
              <a:spcAft>
                <a:spcPts val="0"/>
              </a:spcAft>
              <a:buSzPts val="1400"/>
              <a:buChar char="○"/>
            </a:pPr>
            <a:r>
              <a:rPr lang="en"/>
              <a:t>RIPEstat [4] </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68" name="Google Shape;68;p15"/>
          <p:cNvSpPr txBox="1"/>
          <p:nvPr/>
        </p:nvSpPr>
        <p:spPr>
          <a:xfrm>
            <a:off x="3986225" y="4454575"/>
            <a:ext cx="4941300" cy="354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100" u="sng">
                <a:solidFill>
                  <a:schemeClr val="hlink"/>
                </a:solidFill>
                <a:hlinkClick r:id="rId3"/>
              </a:rPr>
              <a:t>https://stat.ripe.net/data/looking-glass/data.json?resource=61.61.248.0/22</a:t>
            </a:r>
            <a:endParaRPr sz="1100">
              <a:solidFill>
                <a:schemeClr val="accent1"/>
              </a:solidFill>
              <a:latin typeface="Lato"/>
              <a:ea typeface="Lato"/>
              <a:cs typeface="Lato"/>
              <a:sym typeface="Lato"/>
            </a:endParaRPr>
          </a:p>
        </p:txBody>
      </p:sp>
      <p:pic>
        <p:nvPicPr>
          <p:cNvPr id="69" name="Google Shape;69;p15"/>
          <p:cNvPicPr preferRelativeResize="0"/>
          <p:nvPr/>
        </p:nvPicPr>
        <p:blipFill>
          <a:blip r:embed="rId4">
            <a:alphaModFix/>
          </a:blip>
          <a:stretch>
            <a:fillRect/>
          </a:stretch>
        </p:blipFill>
        <p:spPr>
          <a:xfrm>
            <a:off x="3912750" y="886887"/>
            <a:ext cx="4254601" cy="3369724"/>
          </a:xfrm>
          <a:prstGeom prst="rect">
            <a:avLst/>
          </a:prstGeom>
          <a:noFill/>
          <a:ln>
            <a:noFill/>
          </a:ln>
          <a:effectLst>
            <a:outerShdw blurRad="57150" rotWithShape="0" algn="bl" dir="5400000" dist="19050">
              <a:srgbClr val="000000">
                <a:alpha val="50000"/>
              </a:srgbClr>
            </a:outerShdw>
          </a:effectLst>
        </p:spPr>
      </p:pic>
      <p:pic>
        <p:nvPicPr>
          <p:cNvPr id="70" name="Google Shape;70;p15"/>
          <p:cNvPicPr preferRelativeResize="0"/>
          <p:nvPr/>
        </p:nvPicPr>
        <p:blipFill rotWithShape="1">
          <a:blip r:embed="rId5">
            <a:alphaModFix/>
          </a:blip>
          <a:srcRect b="0" l="0" r="0" t="20923"/>
          <a:stretch/>
        </p:blipFill>
        <p:spPr>
          <a:xfrm>
            <a:off x="3293000" y="808250"/>
            <a:ext cx="5596651" cy="3490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Collect all ASN registered in a country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Collect all prefixes under every ASN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Collect all routes from Looking Glass</a:t>
            </a:r>
            <a:endParaRPr/>
          </a:p>
        </p:txBody>
      </p:sp>
      <p:cxnSp>
        <p:nvCxnSpPr>
          <p:cNvPr id="77" name="Google Shape;77;p16"/>
          <p:cNvCxnSpPr/>
          <p:nvPr/>
        </p:nvCxnSpPr>
        <p:spPr>
          <a:xfrm>
            <a:off x="376575" y="3278975"/>
            <a:ext cx="4280100" cy="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83" name="Google Shape;83;p17"/>
          <p:cNvSpPr txBox="1"/>
          <p:nvPr>
            <p:ph idx="1" type="body"/>
          </p:nvPr>
        </p:nvSpPr>
        <p:spPr>
          <a:xfrm>
            <a:off x="229050" y="2667200"/>
            <a:ext cx="3088500" cy="2261100"/>
          </a:xfrm>
          <a:prstGeom prst="rect">
            <a:avLst/>
          </a:prstGeom>
        </p:spPr>
        <p:txBody>
          <a:bodyPr anchorCtr="0" anchor="t" bIns="91425" lIns="91425" spcFirstLastPara="1" rIns="91425" wrap="square" tIns="91425">
            <a:normAutofit/>
          </a:bodyPr>
          <a:lstStyle/>
          <a:p>
            <a:pPr indent="-317500" lvl="0" marL="457200" rtl="0" algn="l">
              <a:lnSpc>
                <a:spcPct val="130000"/>
              </a:lnSpc>
              <a:spcBef>
                <a:spcPts val="0"/>
              </a:spcBef>
              <a:spcAft>
                <a:spcPts val="0"/>
              </a:spcAft>
              <a:buSzPts val="1400"/>
              <a:buChar char="●"/>
            </a:pPr>
            <a:r>
              <a:rPr lang="en" sz="1400"/>
              <a:t>RIPEstat Data API</a:t>
            </a:r>
            <a:endParaRPr sz="1400"/>
          </a:p>
          <a:p>
            <a:pPr indent="-311150" lvl="1" marL="914400" rtl="0" algn="l">
              <a:spcBef>
                <a:spcPts val="0"/>
              </a:spcBef>
              <a:spcAft>
                <a:spcPts val="0"/>
              </a:spcAft>
              <a:buSzPts val="1300"/>
              <a:buChar char="○"/>
            </a:pPr>
            <a:r>
              <a:rPr lang="en" sz="1300"/>
              <a:t>ASN in a country</a:t>
            </a:r>
            <a:endParaRPr sz="1300"/>
          </a:p>
          <a:p>
            <a:pPr indent="-311150" lvl="2" marL="1371600" rtl="0" algn="l">
              <a:spcBef>
                <a:spcPts val="0"/>
              </a:spcBef>
              <a:spcAft>
                <a:spcPts val="0"/>
              </a:spcAft>
              <a:buSzPts val="1300"/>
              <a:buChar char="■"/>
            </a:pPr>
            <a:r>
              <a:rPr lang="en" sz="1300"/>
              <a:t>Country ASN</a:t>
            </a:r>
            <a:endParaRPr sz="1300"/>
          </a:p>
          <a:p>
            <a:pPr indent="-323850" lvl="0" marL="457200" rtl="0" algn="l">
              <a:spcBef>
                <a:spcPts val="0"/>
              </a:spcBef>
              <a:spcAft>
                <a:spcPts val="0"/>
              </a:spcAft>
              <a:buSzPts val="1500"/>
              <a:buChar char="●"/>
            </a:pPr>
            <a:r>
              <a:rPr lang="en" sz="1500"/>
              <a:t>Verification</a:t>
            </a:r>
            <a:endParaRPr sz="1500"/>
          </a:p>
          <a:p>
            <a:pPr indent="-311150" lvl="1" marL="914400" rtl="0" algn="l">
              <a:spcBef>
                <a:spcPts val="0"/>
              </a:spcBef>
              <a:spcAft>
                <a:spcPts val="0"/>
              </a:spcAft>
              <a:buSzPts val="1300"/>
              <a:buChar char="○"/>
            </a:pPr>
            <a:r>
              <a:rPr lang="en" sz="1300"/>
              <a:t>ipinfo.io[5]</a:t>
            </a:r>
            <a:endParaRPr sz="1300"/>
          </a:p>
          <a:p>
            <a:pPr indent="0" lvl="0" marL="914400" rtl="0" algn="l">
              <a:spcBef>
                <a:spcPts val="1200"/>
              </a:spcBef>
              <a:spcAft>
                <a:spcPts val="1200"/>
              </a:spcAft>
              <a:buNone/>
            </a:pPr>
            <a:r>
              <a:t/>
            </a:r>
            <a:endParaRPr/>
          </a:p>
        </p:txBody>
      </p:sp>
      <p:sp>
        <p:nvSpPr>
          <p:cNvPr id="84" name="Google Shape;84;p17"/>
          <p:cNvSpPr txBox="1"/>
          <p:nvPr/>
        </p:nvSpPr>
        <p:spPr>
          <a:xfrm>
            <a:off x="4968975" y="416130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Using Laos as an example</a:t>
            </a:r>
            <a:endParaRPr>
              <a:solidFill>
                <a:schemeClr val="lt2"/>
              </a:solidFill>
            </a:endParaRPr>
          </a:p>
          <a:p>
            <a:pPr indent="0" lvl="0" marL="0" rtl="0" algn="l">
              <a:spcBef>
                <a:spcPts val="0"/>
              </a:spcBef>
              <a:spcAft>
                <a:spcPts val="0"/>
              </a:spcAft>
              <a:buNone/>
            </a:pPr>
            <a:r>
              <a:rPr lang="en" u="sng">
                <a:solidFill>
                  <a:schemeClr val="hlink"/>
                </a:solidFill>
                <a:hlinkClick r:id="rId3"/>
              </a:rPr>
              <a:t>https://stat.ripe.net/data/country-asns/data.json?resource=la&amp;lod=1</a:t>
            </a:r>
            <a:endParaRPr/>
          </a:p>
        </p:txBody>
      </p:sp>
      <p:pic>
        <p:nvPicPr>
          <p:cNvPr id="85" name="Google Shape;85;p17"/>
          <p:cNvPicPr preferRelativeResize="0"/>
          <p:nvPr/>
        </p:nvPicPr>
        <p:blipFill rotWithShape="1">
          <a:blip r:embed="rId4">
            <a:alphaModFix/>
          </a:blip>
          <a:srcRect b="0" l="0" r="0" t="34482"/>
          <a:stretch/>
        </p:blipFill>
        <p:spPr>
          <a:xfrm>
            <a:off x="3440450" y="1318650"/>
            <a:ext cx="5625499" cy="2628325"/>
          </a:xfrm>
          <a:prstGeom prst="rect">
            <a:avLst/>
          </a:prstGeom>
          <a:noFill/>
          <a:ln>
            <a:noFill/>
          </a:ln>
        </p:spPr>
      </p:pic>
      <p:sp>
        <p:nvSpPr>
          <p:cNvPr id="86" name="Google Shape;86;p17"/>
          <p:cNvSpPr txBox="1"/>
          <p:nvPr/>
        </p:nvSpPr>
        <p:spPr>
          <a:xfrm>
            <a:off x="331350" y="1239975"/>
            <a:ext cx="2883900" cy="1509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2"/>
              </a:buClr>
              <a:buSzPts val="1800"/>
              <a:buChar char="●"/>
            </a:pPr>
            <a:r>
              <a:rPr lang="en" sz="1800">
                <a:solidFill>
                  <a:schemeClr val="lt2"/>
                </a:solidFill>
              </a:rPr>
              <a:t>Collect all ASN registered in a country</a:t>
            </a:r>
            <a:endParaRPr sz="1800">
              <a:solidFill>
                <a:schemeClr val="lt2"/>
              </a:solidFill>
            </a:endParaRPr>
          </a:p>
          <a:p>
            <a:pPr indent="0" lvl="0" marL="0" rtl="0" algn="l">
              <a:spcBef>
                <a:spcPts val="12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92" name="Google Shape;92;p18"/>
          <p:cNvSpPr txBox="1"/>
          <p:nvPr>
            <p:ph idx="1" type="body"/>
          </p:nvPr>
        </p:nvSpPr>
        <p:spPr>
          <a:xfrm>
            <a:off x="192300" y="2078875"/>
            <a:ext cx="16806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Routed</a:t>
            </a:r>
            <a:endParaRPr/>
          </a:p>
          <a:p>
            <a:pPr indent="-317500" lvl="1" marL="914400" rtl="0" algn="l">
              <a:spcBef>
                <a:spcPts val="0"/>
              </a:spcBef>
              <a:spcAft>
                <a:spcPts val="0"/>
              </a:spcAft>
              <a:buSzPts val="1400"/>
              <a:buChar char="○"/>
            </a:pPr>
            <a:r>
              <a:rPr lang="en"/>
              <a:t>139011</a:t>
            </a:r>
            <a:endParaRPr/>
          </a:p>
          <a:p>
            <a:pPr indent="-317500" lvl="1" marL="914400" rtl="0" algn="l">
              <a:spcBef>
                <a:spcPts val="0"/>
              </a:spcBef>
              <a:spcAft>
                <a:spcPts val="0"/>
              </a:spcAft>
              <a:buSzPts val="1400"/>
              <a:buChar char="○"/>
            </a:pPr>
            <a:r>
              <a:rPr lang="en"/>
              <a:t>17804</a:t>
            </a:r>
            <a:endParaRPr/>
          </a:p>
          <a:p>
            <a:pPr indent="-317500" lvl="1" marL="914400" rtl="0" algn="l">
              <a:spcBef>
                <a:spcPts val="0"/>
              </a:spcBef>
              <a:spcAft>
                <a:spcPts val="0"/>
              </a:spcAft>
              <a:buSzPts val="1400"/>
              <a:buChar char="○"/>
            </a:pPr>
            <a:r>
              <a:rPr lang="en"/>
              <a:t>9873</a:t>
            </a:r>
            <a:endParaRPr/>
          </a:p>
          <a:p>
            <a:pPr indent="-317500" lvl="1" marL="914400" rtl="0" algn="l">
              <a:spcBef>
                <a:spcPts val="0"/>
              </a:spcBef>
              <a:spcAft>
                <a:spcPts val="0"/>
              </a:spcAft>
              <a:buSzPts val="1400"/>
              <a:buChar char="○"/>
            </a:pPr>
            <a:r>
              <a:rPr lang="en"/>
              <a:t>24337</a:t>
            </a:r>
            <a:endParaRPr/>
          </a:p>
        </p:txBody>
      </p:sp>
      <p:pic>
        <p:nvPicPr>
          <p:cNvPr id="93" name="Google Shape;93;p18"/>
          <p:cNvPicPr preferRelativeResize="0"/>
          <p:nvPr/>
        </p:nvPicPr>
        <p:blipFill>
          <a:blip r:embed="rId3">
            <a:alphaModFix/>
          </a:blip>
          <a:stretch>
            <a:fillRect/>
          </a:stretch>
        </p:blipFill>
        <p:spPr>
          <a:xfrm>
            <a:off x="5836850" y="2020675"/>
            <a:ext cx="3307150" cy="2681675"/>
          </a:xfrm>
          <a:prstGeom prst="rect">
            <a:avLst/>
          </a:prstGeom>
          <a:noFill/>
          <a:ln>
            <a:noFill/>
          </a:ln>
        </p:spPr>
      </p:pic>
      <p:sp>
        <p:nvSpPr>
          <p:cNvPr id="94" name="Google Shape;94;p18"/>
          <p:cNvSpPr txBox="1"/>
          <p:nvPr>
            <p:ph idx="1" type="body"/>
          </p:nvPr>
        </p:nvSpPr>
        <p:spPr>
          <a:xfrm>
            <a:off x="3945050" y="2078875"/>
            <a:ext cx="18918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Non-</a:t>
            </a:r>
            <a:r>
              <a:rPr lang="en"/>
              <a:t>Routed</a:t>
            </a:r>
            <a:endParaRPr/>
          </a:p>
          <a:p>
            <a:pPr indent="-317500" lvl="1" marL="914400" rtl="0" algn="l">
              <a:spcBef>
                <a:spcPts val="0"/>
              </a:spcBef>
              <a:spcAft>
                <a:spcPts val="0"/>
              </a:spcAft>
              <a:buSzPts val="1400"/>
              <a:buChar char="○"/>
            </a:pPr>
            <a:r>
              <a:rPr lang="en"/>
              <a:t>38528</a:t>
            </a:r>
            <a:endParaRPr/>
          </a:p>
          <a:p>
            <a:pPr indent="-317500" lvl="1" marL="914400" rtl="0" algn="l">
              <a:spcBef>
                <a:spcPts val="0"/>
              </a:spcBef>
              <a:spcAft>
                <a:spcPts val="0"/>
              </a:spcAft>
              <a:buSzPts val="1400"/>
              <a:buChar char="○"/>
            </a:pPr>
            <a:r>
              <a:rPr lang="en"/>
              <a:t>133630</a:t>
            </a:r>
            <a:endParaRPr/>
          </a:p>
          <a:p>
            <a:pPr indent="-317500" lvl="1" marL="914400" rtl="0" algn="l">
              <a:spcBef>
                <a:spcPts val="0"/>
              </a:spcBef>
              <a:spcAft>
                <a:spcPts val="0"/>
              </a:spcAft>
              <a:buSzPts val="1400"/>
              <a:buChar char="○"/>
            </a:pPr>
            <a:r>
              <a:rPr lang="en"/>
              <a:t>135274</a:t>
            </a:r>
            <a:endParaRPr/>
          </a:p>
          <a:p>
            <a:pPr indent="-317500" lvl="1" marL="914400" rtl="0" algn="l">
              <a:spcBef>
                <a:spcPts val="0"/>
              </a:spcBef>
              <a:spcAft>
                <a:spcPts val="0"/>
              </a:spcAft>
              <a:buSzPts val="1400"/>
              <a:buChar char="○"/>
            </a:pPr>
            <a:r>
              <a:rPr lang="en"/>
              <a:t>133484</a:t>
            </a:r>
            <a:endParaRPr/>
          </a:p>
        </p:txBody>
      </p:sp>
      <p:pic>
        <p:nvPicPr>
          <p:cNvPr id="95" name="Google Shape;95;p18"/>
          <p:cNvPicPr preferRelativeResize="0"/>
          <p:nvPr/>
        </p:nvPicPr>
        <p:blipFill rotWithShape="1">
          <a:blip r:embed="rId4">
            <a:alphaModFix/>
          </a:blip>
          <a:srcRect b="0" l="0" r="52518" t="0"/>
          <a:stretch/>
        </p:blipFill>
        <p:spPr>
          <a:xfrm>
            <a:off x="1872900" y="2020675"/>
            <a:ext cx="2267850" cy="268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101" name="Google Shape;101;p19"/>
          <p:cNvSpPr txBox="1"/>
          <p:nvPr>
            <p:ph idx="1" type="body"/>
          </p:nvPr>
        </p:nvSpPr>
        <p:spPr>
          <a:xfrm>
            <a:off x="357650" y="2864325"/>
            <a:ext cx="2590800" cy="1107000"/>
          </a:xfrm>
          <a:prstGeom prst="rect">
            <a:avLst/>
          </a:prstGeom>
        </p:spPr>
        <p:txBody>
          <a:bodyPr anchorCtr="0" anchor="t" bIns="91425" lIns="91425" spcFirstLastPara="1" rIns="91425" wrap="square" tIns="91425">
            <a:normAutofit/>
          </a:bodyPr>
          <a:lstStyle/>
          <a:p>
            <a:pPr indent="-304800" lvl="0" marL="457200" rtl="0" algn="l">
              <a:lnSpc>
                <a:spcPct val="130000"/>
              </a:lnSpc>
              <a:spcBef>
                <a:spcPts val="0"/>
              </a:spcBef>
              <a:spcAft>
                <a:spcPts val="0"/>
              </a:spcAft>
              <a:buSzPts val="1200"/>
              <a:buChar char="●"/>
            </a:pPr>
            <a:r>
              <a:rPr lang="en" sz="1200"/>
              <a:t>RIPEstat Data API</a:t>
            </a:r>
            <a:endParaRPr sz="1200"/>
          </a:p>
          <a:p>
            <a:pPr indent="-317500" lvl="1" marL="914400" rtl="0" algn="l">
              <a:spcBef>
                <a:spcPts val="0"/>
              </a:spcBef>
              <a:spcAft>
                <a:spcPts val="0"/>
              </a:spcAft>
              <a:buSzPts val="1400"/>
              <a:buChar char="○"/>
            </a:pPr>
            <a:r>
              <a:rPr lang="en"/>
              <a:t>Routing History</a:t>
            </a:r>
            <a:endParaRPr/>
          </a:p>
          <a:p>
            <a:pPr indent="0" lvl="0" marL="914400" rtl="0" algn="l">
              <a:spcBef>
                <a:spcPts val="1200"/>
              </a:spcBef>
              <a:spcAft>
                <a:spcPts val="1200"/>
              </a:spcAft>
              <a:buNone/>
            </a:pPr>
            <a:r>
              <a:t/>
            </a:r>
            <a:endParaRPr/>
          </a:p>
        </p:txBody>
      </p:sp>
      <p:sp>
        <p:nvSpPr>
          <p:cNvPr id="102" name="Google Shape;102;p19"/>
          <p:cNvSpPr txBox="1"/>
          <p:nvPr/>
        </p:nvSpPr>
        <p:spPr>
          <a:xfrm>
            <a:off x="4918413" y="43633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https://stat.ripe.net/data/routing-history/data.json?resource=AS3333</a:t>
            </a:r>
            <a:endParaRPr/>
          </a:p>
        </p:txBody>
      </p:sp>
      <p:pic>
        <p:nvPicPr>
          <p:cNvPr id="103" name="Google Shape;103;p19"/>
          <p:cNvPicPr preferRelativeResize="0"/>
          <p:nvPr/>
        </p:nvPicPr>
        <p:blipFill rotWithShape="1">
          <a:blip r:embed="rId4">
            <a:alphaModFix/>
          </a:blip>
          <a:srcRect b="14624" l="0" r="0" t="0"/>
          <a:stretch/>
        </p:blipFill>
        <p:spPr>
          <a:xfrm>
            <a:off x="3981014" y="641150"/>
            <a:ext cx="4439385" cy="3639550"/>
          </a:xfrm>
          <a:prstGeom prst="rect">
            <a:avLst/>
          </a:prstGeom>
          <a:noFill/>
          <a:ln>
            <a:noFill/>
          </a:ln>
        </p:spPr>
      </p:pic>
      <p:sp>
        <p:nvSpPr>
          <p:cNvPr id="104" name="Google Shape;104;p19"/>
          <p:cNvSpPr txBox="1"/>
          <p:nvPr>
            <p:ph idx="1" type="body"/>
          </p:nvPr>
        </p:nvSpPr>
        <p:spPr>
          <a:xfrm>
            <a:off x="311700" y="1387525"/>
            <a:ext cx="2884500" cy="1358700"/>
          </a:xfrm>
          <a:prstGeom prst="rect">
            <a:avLst/>
          </a:prstGeom>
        </p:spPr>
        <p:txBody>
          <a:bodyPr anchorCtr="0" anchor="t" bIns="91425" lIns="91425" spcFirstLastPara="1" rIns="91425" wrap="square" tIns="91425">
            <a:normAutofit fontScale="62500" lnSpcReduction="20000"/>
          </a:bodyPr>
          <a:lstStyle/>
          <a:p>
            <a:pPr indent="-359450" lvl="0" marL="457200" rtl="0" algn="l">
              <a:spcBef>
                <a:spcPts val="0"/>
              </a:spcBef>
              <a:spcAft>
                <a:spcPts val="0"/>
              </a:spcAft>
              <a:buSzPct val="100000"/>
              <a:buChar char="●"/>
            </a:pPr>
            <a:r>
              <a:rPr lang="en" sz="3297"/>
              <a:t>Collect all prefixes under every ASN</a:t>
            </a:r>
            <a:endParaRPr sz="3297"/>
          </a:p>
          <a:p>
            <a:pPr indent="0" lvl="0" marL="457200" rtl="0" algn="l">
              <a:lnSpc>
                <a:spcPct val="130000"/>
              </a:lnSpc>
              <a:spcBef>
                <a:spcPts val="1200"/>
              </a:spcBef>
              <a:spcAft>
                <a:spcPts val="0"/>
              </a:spcAft>
              <a:buNone/>
            </a:pPr>
            <a:r>
              <a:t/>
            </a:r>
            <a:endParaRPr sz="1200"/>
          </a:p>
          <a:p>
            <a:pPr indent="0" lvl="0" marL="914400" rtl="0" algn="l">
              <a:spcBef>
                <a:spcPts val="8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Processing </a:t>
            </a:r>
            <a:endParaRPr/>
          </a:p>
        </p:txBody>
      </p:sp>
      <p:sp>
        <p:nvSpPr>
          <p:cNvPr id="110" name="Google Shape;110;p20"/>
          <p:cNvSpPr txBox="1"/>
          <p:nvPr>
            <p:ph idx="1" type="body"/>
          </p:nvPr>
        </p:nvSpPr>
        <p:spPr>
          <a:xfrm>
            <a:off x="311700" y="1933225"/>
            <a:ext cx="29262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paths to same origin ASN are saved to a file named after the ASN.</a:t>
            </a:r>
            <a:endParaRPr/>
          </a:p>
        </p:txBody>
      </p:sp>
      <p:pic>
        <p:nvPicPr>
          <p:cNvPr id="111" name="Google Shape;111;p20"/>
          <p:cNvPicPr preferRelativeResize="0"/>
          <p:nvPr/>
        </p:nvPicPr>
        <p:blipFill rotWithShape="1">
          <a:blip r:embed="rId3">
            <a:alphaModFix/>
          </a:blip>
          <a:srcRect b="0" l="0" r="0" t="20923"/>
          <a:stretch/>
        </p:blipFill>
        <p:spPr>
          <a:xfrm>
            <a:off x="3458325" y="1318650"/>
            <a:ext cx="5596651" cy="3490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Processing</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Domestic route</a:t>
            </a:r>
            <a:endParaRPr sz="1500"/>
          </a:p>
          <a:p>
            <a:pPr indent="-323850" lvl="1" marL="914400" rtl="0" algn="l">
              <a:spcBef>
                <a:spcPts val="0"/>
              </a:spcBef>
              <a:spcAft>
                <a:spcPts val="0"/>
              </a:spcAft>
              <a:buSzPts val="1500"/>
              <a:buChar char="○"/>
            </a:pPr>
            <a:r>
              <a:rPr lang="en" sz="1500"/>
              <a:t>An AS-path that does not include any AS registered in a different country</a:t>
            </a:r>
            <a:endParaRPr sz="1500"/>
          </a:p>
          <a:p>
            <a:pPr indent="-323850" lvl="0" marL="457200" rtl="0" algn="l">
              <a:spcBef>
                <a:spcPts val="0"/>
              </a:spcBef>
              <a:spcAft>
                <a:spcPts val="0"/>
              </a:spcAft>
              <a:buSzPts val="1500"/>
              <a:buChar char="●"/>
            </a:pPr>
            <a:r>
              <a:rPr lang="en" sz="1500"/>
              <a:t>External route</a:t>
            </a:r>
            <a:endParaRPr sz="1500"/>
          </a:p>
          <a:p>
            <a:pPr indent="-323850" lvl="1" marL="914400" rtl="0" algn="l">
              <a:spcBef>
                <a:spcPts val="0"/>
              </a:spcBef>
              <a:spcAft>
                <a:spcPts val="0"/>
              </a:spcAft>
              <a:buSzPts val="1500"/>
              <a:buChar char="○"/>
            </a:pPr>
            <a:r>
              <a:rPr lang="en" sz="1500"/>
              <a:t>An AS-path that include at least one AS </a:t>
            </a:r>
            <a:r>
              <a:rPr lang="en" sz="1500"/>
              <a:t>registered</a:t>
            </a:r>
            <a:r>
              <a:rPr lang="en" sz="1500"/>
              <a:t> in a different country</a:t>
            </a:r>
            <a:endParaRPr sz="1500"/>
          </a:p>
        </p:txBody>
      </p:sp>
      <p:pic>
        <p:nvPicPr>
          <p:cNvPr id="118" name="Google Shape;118;p21"/>
          <p:cNvPicPr preferRelativeResize="0"/>
          <p:nvPr/>
        </p:nvPicPr>
        <p:blipFill>
          <a:blip r:embed="rId3">
            <a:alphaModFix/>
          </a:blip>
          <a:stretch>
            <a:fillRect/>
          </a:stretch>
        </p:blipFill>
        <p:spPr>
          <a:xfrm>
            <a:off x="762000" y="2571738"/>
            <a:ext cx="7620000" cy="1685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