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8" r:id="rId5"/>
    <p:sldId id="259" r:id="rId6"/>
    <p:sldId id="282" r:id="rId7"/>
    <p:sldId id="283" r:id="rId8"/>
    <p:sldId id="277" r:id="rId9"/>
    <p:sldId id="263" r:id="rId10"/>
    <p:sldId id="300" r:id="rId11"/>
    <p:sldId id="301" r:id="rId12"/>
    <p:sldId id="302" r:id="rId13"/>
    <p:sldId id="274" r:id="rId14"/>
    <p:sldId id="261" r:id="rId15"/>
    <p:sldId id="298" r:id="rId16"/>
    <p:sldId id="299" r:id="rId17"/>
    <p:sldId id="291" r:id="rId18"/>
    <p:sldId id="292" r:id="rId19"/>
    <p:sldId id="293" r:id="rId20"/>
    <p:sldId id="296" r:id="rId21"/>
    <p:sldId id="297" r:id="rId22"/>
    <p:sldId id="29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9E950-8D79-4B81-A5A4-8DB20F2C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0B15D-34A0-466A-B6E1-24E101C47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9FFC9-9F1F-4E3A-B605-78CCFCA1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8D3FA-A9F9-4355-B15C-97A49DF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E9850-1630-4605-8B79-64431FBA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8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B39D2-2587-41DF-B11D-C6B85C2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522460-6DD8-419B-AFE1-D0C14CAE6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E0408-7A8C-4128-8A32-40731F87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B45DD-B914-4B2E-ADC1-2D9185D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F6245-EDA4-452A-8A27-934B46B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777AF7-236A-4C20-95EE-A031703C6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1B086-2178-460D-BC48-475EBCF3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786B7-991F-4080-8EB7-DF3068C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7170C-1EA1-4C92-9188-64919DF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7D24A-4B29-4AA3-BFC5-C1A2C210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AE89E-C751-4738-A05A-71145F4B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1245C-3379-43C6-AB25-0067AB3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8E1C8-D6FD-45CB-993F-AF0E3865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2A38D-A099-4A1B-BD8F-253A3A6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1AAA4-3975-485D-9813-8339B71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7BE6-F309-478F-BCC0-E6A45C68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76FC8-C560-4B10-BA52-E73E8CA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D7BBE-6700-402C-B7FD-76A172F8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37CFE-D45C-4117-A26A-6C01580C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9706D-62BE-44D6-9686-9D7BE25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7C37-41D1-4E17-B793-3DEBACE6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7D84-089C-4820-A0B8-240B4530D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9BBB8-B65A-41B1-942D-897E8AD5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8CC99-10A8-4427-A348-F39617EC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73D7B-7577-4CCF-986E-F7302DAB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469A5-4163-427B-A21A-26BEFA3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EACE3-DAE2-43D5-9234-40CAF739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1AB0E-5404-47A3-B49F-670B2B3D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65DAF-E93B-40A8-8C46-E56D475B3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6CB869-3B5F-4D24-AFA5-CC8BAF4E2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45E24C-D640-4BA8-8F26-0BE58F4C2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1936F9-6B77-4D54-9A3F-F46222FB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1606C-327D-4C4B-A19F-027F298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71C24C-519D-437F-A46F-2A0E0FFD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7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15A41-4153-4252-B2E0-90380E56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2E99B5-E40B-413F-945F-B430C520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5DBD5-2548-48B3-BEC0-294C160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5D67C-9A49-4C4F-AD1A-B69C6974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89576F-54C3-41BA-A054-14A333F8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D563D8-C273-4112-9409-AEE4038A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74D34-C9E5-4BC9-8C55-5168244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5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7F45-3C18-47C9-9117-5B9029C3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95DA4-4161-469A-AF26-EDCA2032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BB551-BBAF-4D0F-B59B-E1FF5C72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46408-BFD5-48B1-9762-0B2F0C3F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6C537-2C25-4FFB-B3A4-18696B0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AB395-AB0F-42EE-AFBA-743A446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4E881-5C0D-47A0-83F1-4DA664F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6CD34-DFEE-41EF-8A8D-DB16F5489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E94ED-791C-4C3D-9C11-E152D204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BBD9D-537B-4C7A-A2F4-A54F7719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2754C-C49B-43BF-9D5B-E5CC85E2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6DFB8-93D5-456A-B0AB-B5963F91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5B848A-0BE0-4C10-9B65-2490DCAE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1431C-C9AD-478C-A64E-222D8F7D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2D80A-1D85-4B90-BC10-DEB763924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CF08-B02B-45CE-86A9-FB185388D61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62884-0A9D-4A22-883C-5EDC477C2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C88EC-BCE5-468F-9E72-0BAE7BEF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9207-8D97-45C9-AFF9-51B8ABE8A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0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F762A-7C8F-4F9E-85A2-75D175D41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Hub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3AD3D-8B2D-444E-A446-8BA20B176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OCL</a:t>
            </a:r>
          </a:p>
          <a:p>
            <a:endParaRPr lang="en-US" altLang="ko-KR" dirty="0"/>
          </a:p>
          <a:p>
            <a:r>
              <a:rPr lang="en-US" altLang="ko-KR" dirty="0"/>
              <a:t>2017 12 30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78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DA4585-C339-44D9-BE78-E9FFF447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5" y="0"/>
            <a:ext cx="10248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3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EEE0CC-BBB9-4301-B80C-24A4EDE7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512"/>
            <a:ext cx="12192000" cy="60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7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0F63EB-744C-4C28-B14A-E0C3CD0B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58"/>
            <a:ext cx="12192000" cy="67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A02AB6-CA3B-4DF2-9EA5-D9FC35FB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27" y="1287753"/>
            <a:ext cx="4180114" cy="34994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3D8813-0F7B-4DBF-828E-A24747713A60}"/>
              </a:ext>
            </a:extLst>
          </p:cNvPr>
          <p:cNvSpPr/>
          <p:nvPr/>
        </p:nvSpPr>
        <p:spPr>
          <a:xfrm>
            <a:off x="5436158" y="1772501"/>
            <a:ext cx="5690716" cy="10618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Watch, Star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 대한 기능 설명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Watch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는 이 저장소에 변화가 있을 때 알림이 오게 설정하는 기능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Star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은 페이스북 좋아요 같은 기능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96225F5F-BE21-4D04-8B6B-75793CB6F0FA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E2BD19-21A1-40EF-BE9C-A0F3521EED0F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III. Git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기능</a:t>
            </a:r>
          </a:p>
        </p:txBody>
      </p:sp>
      <p:sp>
        <p:nvSpPr>
          <p:cNvPr id="8" name="순서도: 수동 입력 7">
            <a:extLst>
              <a:ext uri="{FF2B5EF4-FFF2-40B4-BE49-F238E27FC236}">
                <a16:creationId xmlns:a16="http://schemas.microsoft.com/office/drawing/2014/main" id="{2FD30C2C-002A-4F65-817D-9DD72E17B424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7CA387-0CEE-498A-A5B7-0D910879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19" y="5055638"/>
            <a:ext cx="7138247" cy="886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FD9550-F12F-4AE9-AFB2-899FCB3D4DA1}"/>
              </a:ext>
            </a:extLst>
          </p:cNvPr>
          <p:cNvSpPr/>
          <p:nvPr/>
        </p:nvSpPr>
        <p:spPr>
          <a:xfrm>
            <a:off x="3475054" y="5942283"/>
            <a:ext cx="719127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Fork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는 남의 저장소를 복사하여 내 저장소에 붙여넣기 하는 기능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994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A40B888-FB4C-4BB2-8C3B-D6012F73311C}"/>
              </a:ext>
            </a:extLst>
          </p:cNvPr>
          <p:cNvGrpSpPr/>
          <p:nvPr/>
        </p:nvGrpSpPr>
        <p:grpSpPr>
          <a:xfrm>
            <a:off x="1065125" y="1277792"/>
            <a:ext cx="6020103" cy="5039818"/>
            <a:chOff x="0" y="0"/>
            <a:chExt cx="8191936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8A02AB6-CA3B-4DF2-9EA5-D9FC35FB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191936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321B95-0A99-4BDF-8B26-403D2B1976D5}"/>
                </a:ext>
              </a:extLst>
            </p:cNvPr>
            <p:cNvSpPr/>
            <p:nvPr/>
          </p:nvSpPr>
          <p:spPr>
            <a:xfrm>
              <a:off x="268016" y="930166"/>
              <a:ext cx="2680136" cy="3153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F6582EB6-56E4-472A-8271-5E3E47311A7B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084CC-FFD6-4568-8A5F-47C7D6A6EDED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III. Git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기능</a:t>
            </a:r>
          </a:p>
        </p:txBody>
      </p:sp>
      <p:sp>
        <p:nvSpPr>
          <p:cNvPr id="8" name="순서도: 수동 입력 7">
            <a:extLst>
              <a:ext uri="{FF2B5EF4-FFF2-40B4-BE49-F238E27FC236}">
                <a16:creationId xmlns:a16="http://schemas.microsoft.com/office/drawing/2014/main" id="{8558B35B-E712-43DC-B69A-18953FDDF175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3D8813-0F7B-4DBF-828E-A24747713A60}"/>
              </a:ext>
            </a:extLst>
          </p:cNvPr>
          <p:cNvSpPr/>
          <p:nvPr/>
        </p:nvSpPr>
        <p:spPr>
          <a:xfrm>
            <a:off x="7282188" y="1277792"/>
            <a:ext cx="384468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lt"/>
              </a:rPr>
              <a:t> </a:t>
            </a:r>
            <a:r>
              <a:rPr lang="en-US" altLang="ko-KR" b="1" dirty="0">
                <a:latin typeface="+mj-lt"/>
              </a:rPr>
              <a:t>Code, Issues, Pull request(PR)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lt"/>
              </a:rPr>
              <a:t>Code</a:t>
            </a:r>
            <a:r>
              <a:rPr lang="ko-KR" altLang="en-US" dirty="0">
                <a:latin typeface="+mj-lt"/>
              </a:rPr>
              <a:t>는 현재 저장된 코드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lt"/>
              </a:rPr>
              <a:t>Issues</a:t>
            </a:r>
            <a:r>
              <a:rPr lang="ko-KR" altLang="en-US" dirty="0" err="1">
                <a:latin typeface="+mj-lt"/>
              </a:rPr>
              <a:t>는저장소를</a:t>
            </a:r>
            <a:r>
              <a:rPr lang="ko-KR" altLang="en-US" dirty="0">
                <a:latin typeface="+mj-lt"/>
              </a:rPr>
              <a:t> 쓰는데 문제가 생길 경우 문제를 제기하는 공간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lt"/>
              </a:rPr>
              <a:t>PR</a:t>
            </a:r>
            <a:r>
              <a:rPr lang="ko-KR" altLang="en-US" dirty="0">
                <a:latin typeface="+mj-lt"/>
              </a:rPr>
              <a:t>은 코드를 외주 맡기는 기능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lt"/>
              </a:rPr>
              <a:t>PR</a:t>
            </a:r>
            <a:r>
              <a:rPr lang="ko-KR" altLang="en-US" dirty="0">
                <a:latin typeface="+mj-lt"/>
              </a:rPr>
              <a:t>을 통해서 남의 코드에 기여할 수도 있고 기여 받을 수도 있습니다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46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2FC4D8-07E8-492A-B7F4-D732E5DB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4" y="0"/>
            <a:ext cx="1070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8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E8ADF3-81D9-4C4E-8CC8-EE9386FC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4" y="0"/>
            <a:ext cx="10705371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243C8D-7883-479F-A796-B563A0E3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25" y="1469155"/>
            <a:ext cx="8805549" cy="49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C5BA1-3659-4641-95D3-864548DA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126" y="1825625"/>
            <a:ext cx="1006551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+mj-lt"/>
              </a:rPr>
              <a:t>Branch</a:t>
            </a:r>
            <a:r>
              <a:rPr lang="ko-KR" altLang="en-US" sz="1800" b="1" dirty="0">
                <a:solidFill>
                  <a:srgbClr val="000000"/>
                </a:solidFill>
                <a:latin typeface="+mj-lt"/>
              </a:rPr>
              <a:t>가 필요한 상황 예시</a:t>
            </a:r>
            <a:endParaRPr lang="en-US" altLang="ko-KR" sz="1800" b="1" dirty="0">
              <a:solidFill>
                <a:srgbClr val="000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1)</a:t>
            </a:r>
            <a:r>
              <a:rPr lang="ko-KR" altLang="en-US" sz="1400" b="1" dirty="0">
                <a:solidFill>
                  <a:srgbClr val="000000"/>
                </a:solidFill>
                <a:latin typeface="+mj-lt"/>
              </a:rPr>
              <a:t> 혼자 작업할 때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현재 홈페이지를 만들고 있다가 실시간 알림 기능을 추가하고 싶어 졌습니다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하지만 한 번에 만들 수 있을 거라는 확신이 없어서 무수히 많은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commit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을 해야 완성할 수 있을 것 같습니다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그리고 실패 시에는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commit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을 이전으로 되돌리고 싶은데요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그렇다고 현재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master </a:t>
            </a:r>
            <a:r>
              <a:rPr lang="ko-KR" altLang="en-US" sz="1400" dirty="0" err="1">
                <a:solidFill>
                  <a:srgbClr val="000000"/>
                </a:solidFill>
                <a:latin typeface="+mj-lt"/>
              </a:rPr>
              <a:t>브랜치의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log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가 지저분해 지는 것은 원하지 않습니다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2)</a:t>
            </a:r>
            <a:r>
              <a:rPr lang="ko-KR" altLang="en-US" sz="1400" b="1" dirty="0">
                <a:solidFill>
                  <a:srgbClr val="000000"/>
                </a:solidFill>
                <a:latin typeface="+mj-lt"/>
              </a:rPr>
              <a:t> 협업할 때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: A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B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두 명이서 협업을 하는 상황입니다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</a:rPr>
              <a:t>Github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에 코드를 올려놓고 각자 다운로드 받아 코딩을 하고 있습니다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두 명이 각자 다른 파일을 작업하면 별 걱정이 없겠지만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하나의 파일을 둘이 동시에 작업하고 있습니다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문제는 이렇게 여러 명이 같은 파일을 작업해서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commit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한 후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동시에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</a:rPr>
              <a:t>Github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에 </a:t>
            </a: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push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를 하면 </a:t>
            </a:r>
            <a:r>
              <a:rPr lang="ko-KR" altLang="en-US" sz="1400" b="1" dirty="0">
                <a:solidFill>
                  <a:srgbClr val="000000"/>
                </a:solidFill>
                <a:latin typeface="+mj-lt"/>
              </a:rPr>
              <a:t>충돌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이 생긴다는 겁니다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왜냐하면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가 한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commit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에겐 없고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, B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가 한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commit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에게 없어서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</a:rPr>
              <a:t>Github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서버는 어떤 것이 올바른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commit</a:t>
            </a:r>
            <a:r>
              <a:rPr lang="ko-KR" altLang="en-US" sz="1400" dirty="0">
                <a:solidFill>
                  <a:srgbClr val="000000"/>
                </a:solidFill>
                <a:latin typeface="+mj-lt"/>
              </a:rPr>
              <a:t>인지 알 수 없습니다</a:t>
            </a: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8CF67E9E-58E5-4815-A31E-3648FBF1FBA8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3BC10C-DF37-4849-9FC9-D38C76209A01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IV. Branch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70E1435A-E40B-4660-B244-46F0C015863C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53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A65E18-3BB7-4DBD-9539-75AA2AD8701F}"/>
              </a:ext>
            </a:extLst>
          </p:cNvPr>
          <p:cNvSpPr/>
          <p:nvPr/>
        </p:nvSpPr>
        <p:spPr>
          <a:xfrm>
            <a:off x="1065126" y="4495520"/>
            <a:ext cx="100655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최신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commit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인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Revert "Second commit"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master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가 위치해 있습니다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master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master </a:t>
            </a:r>
            <a:r>
              <a:rPr lang="ko-KR" altLang="en-US" sz="1600" dirty="0" err="1">
                <a:solidFill>
                  <a:srgbClr val="000000"/>
                </a:solidFill>
                <a:latin typeface="Nanum Barun Gothic"/>
              </a:rPr>
              <a:t>브랜치의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 가장 최근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commit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을 가리키고요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HEAD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노란 원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는 현재 내가 작업중인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commit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의 위치를 가리킵니다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First commit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에는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remotes/origin/master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가 있는데 예전에 원격 저장소로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push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했음을 표시하고 있습니다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위와 같이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log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를 시각적으로 보려면 프로젝트 폴더에서 </a:t>
            </a: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Git GUI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를 실행하면 됩니다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Nanum Barun Gothic"/>
            </a:endParaRPr>
          </a:p>
        </p:txBody>
      </p:sp>
      <p:pic>
        <p:nvPicPr>
          <p:cNvPr id="1026" name="Picture 2" descr="https://cdn.filepicker.io/api/file/2MYBy25EQHypkTUluPLs">
            <a:extLst>
              <a:ext uri="{FF2B5EF4-FFF2-40B4-BE49-F238E27FC236}">
                <a16:creationId xmlns:a16="http://schemas.microsoft.com/office/drawing/2014/main" id="{5A1A5E59-EB8B-4E04-B564-F0C06886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83" y="3132962"/>
            <a:ext cx="3874330" cy="81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FC7488-E95A-4DA1-A25A-18F524B959FE}"/>
              </a:ext>
            </a:extLst>
          </p:cNvPr>
          <p:cNvSpPr/>
          <p:nvPr/>
        </p:nvSpPr>
        <p:spPr>
          <a:xfrm>
            <a:off x="1065126" y="1656584"/>
            <a:ext cx="100655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최신 </a:t>
            </a:r>
            <a:r>
              <a:rPr lang="en-US" altLang="ko-KR" sz="1600" dirty="0"/>
              <a:t>commit</a:t>
            </a:r>
            <a:r>
              <a:rPr lang="ko-KR" altLang="en-US" sz="1600" dirty="0"/>
              <a:t>인 </a:t>
            </a:r>
            <a:r>
              <a:rPr lang="en-US" altLang="ko-KR" sz="1600" dirty="0"/>
              <a:t>Revert "Second commit"</a:t>
            </a:r>
            <a:r>
              <a:rPr lang="ko-KR" altLang="en-US" sz="1600" dirty="0"/>
              <a:t>에 </a:t>
            </a:r>
            <a:r>
              <a:rPr lang="en-US" altLang="ko-KR" sz="1600" dirty="0"/>
              <a:t>master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위치해있습니다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master</a:t>
            </a:r>
            <a:r>
              <a:rPr lang="ko-KR" altLang="en-US" sz="1600" dirty="0"/>
              <a:t>는 </a:t>
            </a:r>
            <a:r>
              <a:rPr lang="en-US" altLang="ko-KR" sz="1600" dirty="0"/>
              <a:t>master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가장 최근 </a:t>
            </a:r>
            <a:r>
              <a:rPr lang="en-US" altLang="ko-KR" sz="1600" dirty="0"/>
              <a:t>commit</a:t>
            </a:r>
            <a:r>
              <a:rPr lang="ko-KR" altLang="en-US" sz="1600" dirty="0"/>
              <a:t>을 가리키고요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HEAD</a:t>
            </a:r>
            <a:r>
              <a:rPr lang="en-US" altLang="ko-KR" sz="1600" dirty="0"/>
              <a:t>(</a:t>
            </a:r>
            <a:r>
              <a:rPr lang="ko-KR" altLang="en-US" sz="1600" dirty="0"/>
              <a:t>노란 원</a:t>
            </a:r>
            <a:r>
              <a:rPr lang="en-US" altLang="ko-KR" sz="1600" dirty="0"/>
              <a:t>)</a:t>
            </a:r>
            <a:r>
              <a:rPr lang="ko-KR" altLang="en-US" sz="1600" dirty="0"/>
              <a:t>는 현재 내가 작업중인 </a:t>
            </a:r>
            <a:r>
              <a:rPr lang="en-US" altLang="ko-KR" sz="1600" dirty="0"/>
              <a:t>commit</a:t>
            </a:r>
            <a:r>
              <a:rPr lang="ko-KR" altLang="en-US" sz="1600" dirty="0"/>
              <a:t>의 위치를 가리킵니다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First commit</a:t>
            </a:r>
            <a:r>
              <a:rPr lang="ko-KR" altLang="en-US" sz="1600" dirty="0"/>
              <a:t>에는 </a:t>
            </a:r>
            <a:r>
              <a:rPr lang="en-US" altLang="ko-KR" sz="1600" dirty="0"/>
              <a:t>remotes/origin/master</a:t>
            </a:r>
            <a:r>
              <a:rPr lang="ko-KR" altLang="en-US" sz="1600" dirty="0"/>
              <a:t>가 있는데 예전에 원격 저장소로 </a:t>
            </a:r>
            <a:r>
              <a:rPr lang="en-US" altLang="ko-KR" sz="1600" dirty="0"/>
              <a:t>push</a:t>
            </a:r>
            <a:r>
              <a:rPr lang="ko-KR" altLang="en-US" sz="1600" dirty="0"/>
              <a:t>했음을 표시하고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656BD28-59DB-4AD7-9B17-58E8E426F936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67BADA-E23E-4B06-8976-124B48FE0646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IV. Branch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순서도: 수동 입력 8">
            <a:extLst>
              <a:ext uri="{FF2B5EF4-FFF2-40B4-BE49-F238E27FC236}">
                <a16:creationId xmlns:a16="http://schemas.microsoft.com/office/drawing/2014/main" id="{4B4C4560-59E4-41DA-8540-3CBC8FBD339E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1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656BD28-59DB-4AD7-9B17-58E8E426F936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67BADA-E23E-4B06-8976-124B48FE0646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IV. Branch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순서도: 수동 입력 8">
            <a:extLst>
              <a:ext uri="{FF2B5EF4-FFF2-40B4-BE49-F238E27FC236}">
                <a16:creationId xmlns:a16="http://schemas.microsoft.com/office/drawing/2014/main" id="{4B4C4560-59E4-41DA-8540-3CBC8FBD339E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94FF54-7FBF-4196-93A1-F388BB43CC7D}"/>
              </a:ext>
            </a:extLst>
          </p:cNvPr>
          <p:cNvSpPr/>
          <p:nvPr/>
        </p:nvSpPr>
        <p:spPr>
          <a:xfrm>
            <a:off x="1065125" y="1170655"/>
            <a:ext cx="10065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명령어를 통해 새로운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branch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를 만들어보죠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 </a:t>
            </a: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git branch [</a:t>
            </a:r>
            <a:r>
              <a:rPr lang="ko-KR" altLang="en-US" sz="1600" b="1" dirty="0" err="1">
                <a:solidFill>
                  <a:srgbClr val="000000"/>
                </a:solidFill>
                <a:latin typeface="Nanum Barun Gothic"/>
              </a:rPr>
              <a:t>브랜치명</a:t>
            </a: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]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잘 생성되었나 보려면 그냥 </a:t>
            </a: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git branch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라고 쳐보세요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앞에 * 표시가 있는 게 현재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HEAD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가 있는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branch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Nanum Barun Gothic"/>
            </a:endParaRPr>
          </a:p>
        </p:txBody>
      </p:sp>
      <p:pic>
        <p:nvPicPr>
          <p:cNvPr id="2050" name="Picture 2" descr="https://cdn.filepicker.io/api/file/bZwN4c9nSQ3xpBxmk6Qu">
            <a:extLst>
              <a:ext uri="{FF2B5EF4-FFF2-40B4-BE49-F238E27FC236}">
                <a16:creationId xmlns:a16="http://schemas.microsoft.com/office/drawing/2014/main" id="{3170B58D-BE27-455E-841E-4CC52A3D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2001652"/>
            <a:ext cx="5030875" cy="111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DE0A4B-FBCC-4F38-9489-59CF8C97293A}"/>
              </a:ext>
            </a:extLst>
          </p:cNvPr>
          <p:cNvSpPr/>
          <p:nvPr/>
        </p:nvSpPr>
        <p:spPr>
          <a:xfrm>
            <a:off x="1065125" y="3488915"/>
            <a:ext cx="10061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새로 만든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feature </a:t>
            </a:r>
            <a:r>
              <a:rPr lang="ko-KR" altLang="en-US" sz="1600" dirty="0" err="1">
                <a:solidFill>
                  <a:srgbClr val="000000"/>
                </a:solidFill>
                <a:latin typeface="Nanum Barun Gothic"/>
              </a:rPr>
              <a:t>브랜치에서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 작업하려면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feature </a:t>
            </a:r>
            <a:r>
              <a:rPr lang="ko-KR" altLang="en-US" sz="1600" dirty="0" err="1">
                <a:solidFill>
                  <a:srgbClr val="000000"/>
                </a:solidFill>
                <a:latin typeface="Nanum Barun Gothic"/>
              </a:rPr>
              <a:t>브랜치로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HEAD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를 옮겨야 합니다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이때 사용하는 명령어가 </a:t>
            </a: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git checkout [</a:t>
            </a:r>
            <a:r>
              <a:rPr lang="ko-KR" altLang="en-US" sz="1600" b="1" dirty="0" err="1">
                <a:solidFill>
                  <a:srgbClr val="000000"/>
                </a:solidFill>
                <a:latin typeface="Nanum Barun Gothic"/>
              </a:rPr>
              <a:t>브랜치명</a:t>
            </a:r>
            <a:r>
              <a:rPr lang="en-US" altLang="ko-KR" sz="1600" b="1" dirty="0">
                <a:solidFill>
                  <a:srgbClr val="000000"/>
                </a:solidFill>
                <a:latin typeface="Nanum Barun Gothic"/>
              </a:rPr>
              <a:t>]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파일에 사용했을 때는 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Modified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에서 </a:t>
            </a:r>
            <a:r>
              <a:rPr lang="en-US" altLang="ko-KR" sz="1600" dirty="0" err="1">
                <a:solidFill>
                  <a:srgbClr val="000000"/>
                </a:solidFill>
                <a:latin typeface="Nanum Barun Gothic"/>
              </a:rPr>
              <a:t>Unmodifed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로 상태를 변경합니다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0000"/>
                </a:solidFill>
                <a:latin typeface="Nanum Barun Gothic"/>
              </a:rPr>
              <a:t>브랜치에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 사용하는 경우는 </a:t>
            </a:r>
            <a:r>
              <a:rPr lang="ko-KR" altLang="en-US" sz="1600" dirty="0" err="1">
                <a:solidFill>
                  <a:srgbClr val="000000"/>
                </a:solidFill>
                <a:latin typeface="Nanum Barun Gothic"/>
              </a:rPr>
              <a:t>브랜치간</a:t>
            </a:r>
            <a:r>
              <a:rPr lang="ko-KR" altLang="en-US" sz="1600" dirty="0">
                <a:solidFill>
                  <a:srgbClr val="000000"/>
                </a:solidFill>
                <a:latin typeface="Nanum Barun Gothic"/>
              </a:rPr>
              <a:t> 전환을 합니다</a:t>
            </a:r>
            <a:r>
              <a:rPr lang="en-US" altLang="ko-KR" sz="1600" dirty="0">
                <a:solidFill>
                  <a:srgbClr val="000000"/>
                </a:solidFill>
                <a:latin typeface="Nanum Barun Gothic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Nanum Barun Gothic"/>
            </a:endParaRPr>
          </a:p>
        </p:txBody>
      </p:sp>
      <p:pic>
        <p:nvPicPr>
          <p:cNvPr id="2052" name="Picture 4" descr="https://cdn.filepicker.io/api/file/ykBgSevyRBKhKiLsEU1X">
            <a:extLst>
              <a:ext uri="{FF2B5EF4-FFF2-40B4-BE49-F238E27FC236}">
                <a16:creationId xmlns:a16="http://schemas.microsoft.com/office/drawing/2014/main" id="{ADBB595E-D176-4DDE-A4E3-24327BF4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5058575"/>
            <a:ext cx="5030874" cy="14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.filepicker.io/api/file/q1ZPbjMKSzCQoSOSbKdl">
            <a:extLst>
              <a:ext uri="{FF2B5EF4-FFF2-40B4-BE49-F238E27FC236}">
                <a16:creationId xmlns:a16="http://schemas.microsoft.com/office/drawing/2014/main" id="{00F21F5D-A405-4B89-9522-5D7C69B0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46" y="5379942"/>
            <a:ext cx="2863182" cy="7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007B9-7F15-4241-AE7B-1FA28F5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275F03F6-7610-4D14-A879-F63A2D8B95CE}" type="slidenum">
              <a:rPr lang="ko-KR" altLang="en-US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67E19579-5D20-4DA5-B034-1E07783266E7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E6A506-B906-4B2B-8D1C-D4E34A39EE8C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I.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</a:rPr>
              <a:t>깃허브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가입</a:t>
            </a:r>
          </a:p>
        </p:txBody>
      </p:sp>
      <p:sp>
        <p:nvSpPr>
          <p:cNvPr id="27" name="순서도: 수동 입력 26">
            <a:extLst>
              <a:ext uri="{FF2B5EF4-FFF2-40B4-BE49-F238E27FC236}">
                <a16:creationId xmlns:a16="http://schemas.microsoft.com/office/drawing/2014/main" id="{BA3E99BD-DDA7-48AE-AC0E-06BDECA9892C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99CB9-9D67-4D99-A168-BC048606419D}"/>
              </a:ext>
            </a:extLst>
          </p:cNvPr>
          <p:cNvSpPr/>
          <p:nvPr/>
        </p:nvSpPr>
        <p:spPr>
          <a:xfrm>
            <a:off x="4550544" y="3198167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+mj-lt"/>
                <a:hlinkClick r:id="rId2"/>
              </a:rPr>
              <a:t>https://github.com/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68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B947AF-F8D6-487A-84DF-2783D1A6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33350"/>
            <a:ext cx="115538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1256A6-1634-4BA9-BFA1-9209C611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09"/>
            <a:ext cx="12192000" cy="66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4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656BD28-59DB-4AD7-9B17-58E8E426F936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67BADA-E23E-4B06-8976-124B48FE0646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V. Merge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순서도: 수동 입력 8">
            <a:extLst>
              <a:ext uri="{FF2B5EF4-FFF2-40B4-BE49-F238E27FC236}">
                <a16:creationId xmlns:a16="http://schemas.microsoft.com/office/drawing/2014/main" id="{4B4C4560-59E4-41DA-8540-3CBC8FBD339E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3076" name="Picture 4" descr="https://cdn.filepicker.io/api/file/q1ZPbjMKSzCQoSOSbKdl">
            <a:extLst>
              <a:ext uri="{FF2B5EF4-FFF2-40B4-BE49-F238E27FC236}">
                <a16:creationId xmlns:a16="http://schemas.microsoft.com/office/drawing/2014/main" id="{D53AC4D4-B2F7-44C7-8DB2-A1F68C61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6" y="1674418"/>
            <a:ext cx="3441062" cy="91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476A24-C8D0-4910-AD3B-E2A53231551E}"/>
              </a:ext>
            </a:extLst>
          </p:cNvPr>
          <p:cNvSpPr/>
          <p:nvPr/>
        </p:nvSpPr>
        <p:spPr>
          <a:xfrm>
            <a:off x="1065125" y="2588227"/>
            <a:ext cx="100655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이제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feature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브랜치에서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작업하던 내용이 완성되었다면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master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와 합쳐서 실제로 사용할 수 있게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해야합니다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이 때 사용하는 명령어가 </a:t>
            </a:r>
            <a:r>
              <a:rPr lang="en-US" altLang="ko-KR" sz="1400" b="1" dirty="0">
                <a:solidFill>
                  <a:srgbClr val="000000"/>
                </a:solidFill>
                <a:latin typeface="Nanum Barun Gothic"/>
              </a:rPr>
              <a:t>git merge [</a:t>
            </a:r>
            <a:r>
              <a:rPr lang="ko-KR" altLang="en-US" sz="1400" b="1" dirty="0" err="1">
                <a:solidFill>
                  <a:srgbClr val="000000"/>
                </a:solidFill>
                <a:latin typeface="Nanum Barun Gothic"/>
              </a:rPr>
              <a:t>브랜치명</a:t>
            </a:r>
            <a:r>
              <a:rPr lang="en-US" altLang="ko-KR" sz="1400" b="1" dirty="0">
                <a:solidFill>
                  <a:srgbClr val="000000"/>
                </a:solidFill>
                <a:latin typeface="Nanum Barun Gothic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주의할 점은 여기서의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브랜치명은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합칠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branch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.</a:t>
            </a:r>
            <a:endParaRPr lang="ko-KR" altLang="en-US" sz="1400" dirty="0"/>
          </a:p>
        </p:txBody>
      </p:sp>
      <p:pic>
        <p:nvPicPr>
          <p:cNvPr id="3078" name="Picture 6" descr="https://cdn.filepicker.io/api/file/0nDhSy28QJaK5emSfL44">
            <a:extLst>
              <a:ext uri="{FF2B5EF4-FFF2-40B4-BE49-F238E27FC236}">
                <a16:creationId xmlns:a16="http://schemas.microsoft.com/office/drawing/2014/main" id="{2C94E56C-630D-4E61-B0AD-00FC7AA7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6" y="3901256"/>
            <a:ext cx="3441062" cy="91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64C1CD-5A94-48AC-9C15-35196B8CBBD4}"/>
              </a:ext>
            </a:extLst>
          </p:cNvPr>
          <p:cNvSpPr/>
          <p:nvPr/>
        </p:nvSpPr>
        <p:spPr>
          <a:xfrm>
            <a:off x="1061356" y="4815065"/>
            <a:ext cx="10065518" cy="102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merge 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결과에 </a:t>
            </a:r>
            <a:r>
              <a:rPr lang="en-US" altLang="ko-KR" sz="1400" b="1" dirty="0">
                <a:solidFill>
                  <a:srgbClr val="000000"/>
                </a:solidFill>
                <a:latin typeface="Nanum Barun Gothic"/>
              </a:rPr>
              <a:t>Fast-forward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라고 표시되어 있는데 이것은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master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브랜치를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앞으로 쭉 당겼다는 뜻입니다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feature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브랜치가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master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브랜치보다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한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commit 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앞에 있었기 때문에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master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브랜치가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feature </a:t>
            </a:r>
            <a:r>
              <a:rPr lang="ko-KR" altLang="en-US" sz="1400" dirty="0" err="1">
                <a:solidFill>
                  <a:srgbClr val="000000"/>
                </a:solidFill>
                <a:latin typeface="Nanum Barun Gothic"/>
              </a:rPr>
              <a:t>브랜치를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merge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하는 순간 한 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commit </a:t>
            </a:r>
            <a:r>
              <a:rPr lang="ko-KR" altLang="en-US" sz="1400" dirty="0">
                <a:solidFill>
                  <a:srgbClr val="000000"/>
                </a:solidFill>
                <a:latin typeface="Nanum Barun Gothic"/>
              </a:rPr>
              <a:t>앞으로 당겨지는 거죠</a:t>
            </a:r>
            <a:r>
              <a:rPr lang="en-US" altLang="ko-KR" sz="1400" dirty="0">
                <a:solidFill>
                  <a:srgbClr val="000000"/>
                </a:solidFill>
                <a:latin typeface="Nanum Barun Gothic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63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007B9-7F15-4241-AE7B-1FA28F5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275F03F6-7610-4D14-A879-F63A2D8B95CE}" type="slidenum">
              <a:rPr lang="ko-KR" altLang="en-US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5C9C6-869D-4B94-AD46-3154D398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40" y="1168663"/>
            <a:ext cx="10065519" cy="55528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FEEEE4-4D43-462B-8F51-0644B8851B47}"/>
              </a:ext>
            </a:extLst>
          </p:cNvPr>
          <p:cNvSpPr/>
          <p:nvPr/>
        </p:nvSpPr>
        <p:spPr>
          <a:xfrm>
            <a:off x="6127532" y="3301294"/>
            <a:ext cx="1891053" cy="5110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2F0FD-C943-4440-B531-C698C7E80790}"/>
              </a:ext>
            </a:extLst>
          </p:cNvPr>
          <p:cNvSpPr txBox="1"/>
          <p:nvPr/>
        </p:nvSpPr>
        <p:spPr>
          <a:xfrm>
            <a:off x="6096000" y="3859413"/>
            <a:ext cx="28671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+mj-lt"/>
              </a:rPr>
              <a:t>프로젝트 생성하기로 생성</a:t>
            </a: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862DE0CB-D104-4463-9EAB-83A7839E19C5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BE5EC1-3903-4F0F-82FD-C03E1FA406F0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기본설정</a:t>
            </a:r>
          </a:p>
        </p:txBody>
      </p:sp>
      <p:sp>
        <p:nvSpPr>
          <p:cNvPr id="18" name="순서도: 수동 입력 17">
            <a:extLst>
              <a:ext uri="{FF2B5EF4-FFF2-40B4-BE49-F238E27FC236}">
                <a16:creationId xmlns:a16="http://schemas.microsoft.com/office/drawing/2014/main" id="{A76B1BF4-C44A-4D8B-BCBD-65001D6FE5D7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62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AFC00B-0E04-4E1D-AF0A-B6D5D4FB679E}"/>
              </a:ext>
            </a:extLst>
          </p:cNvPr>
          <p:cNvGrpSpPr/>
          <p:nvPr/>
        </p:nvGrpSpPr>
        <p:grpSpPr>
          <a:xfrm>
            <a:off x="2536618" y="1165608"/>
            <a:ext cx="7118764" cy="5612004"/>
            <a:chOff x="0" y="0"/>
            <a:chExt cx="8699296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B96F6A-CAB1-4785-BD40-CA749A9F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69929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6D3B0F-A906-4803-9FBB-FEE94710F77F}"/>
                </a:ext>
              </a:extLst>
            </p:cNvPr>
            <p:cNvSpPr/>
            <p:nvPr/>
          </p:nvSpPr>
          <p:spPr>
            <a:xfrm>
              <a:off x="2057552" y="1463040"/>
              <a:ext cx="3048000" cy="682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CE87D2-50A6-4E77-A542-C6FEC49C3946}"/>
                </a:ext>
              </a:extLst>
            </p:cNvPr>
            <p:cNvSpPr/>
            <p:nvPr/>
          </p:nvSpPr>
          <p:spPr>
            <a:xfrm>
              <a:off x="533552" y="6014019"/>
              <a:ext cx="1834896" cy="682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601C33-A765-4135-8B9A-24F234EB8586}"/>
                </a:ext>
              </a:extLst>
            </p:cNvPr>
            <p:cNvSpPr txBox="1"/>
            <p:nvPr/>
          </p:nvSpPr>
          <p:spPr>
            <a:xfrm>
              <a:off x="5123792" y="1582525"/>
              <a:ext cx="2900855" cy="413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latin typeface="+mj-lt"/>
                </a:rPr>
                <a:t>생성할 폴더 명 입력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FC959-ECEC-4513-A5A4-0073ED56EBF7}"/>
                </a:ext>
              </a:extLst>
            </p:cNvPr>
            <p:cNvSpPr txBox="1"/>
            <p:nvPr/>
          </p:nvSpPr>
          <p:spPr>
            <a:xfrm>
              <a:off x="2396531" y="6117003"/>
              <a:ext cx="2900855" cy="413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latin typeface="+mj-lt"/>
                </a:rPr>
                <a:t>생성하기</a:t>
              </a:r>
            </a:p>
          </p:txBody>
        </p:sp>
      </p:grp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7CA446C-DE44-4364-B963-ACCEB9146EA7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C55499-D985-4AEC-A1FA-1DFDC949A3FC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기본설정</a:t>
            </a:r>
          </a:p>
        </p:txBody>
      </p:sp>
      <p:sp>
        <p:nvSpPr>
          <p:cNvPr id="13" name="순서도: 수동 입력 12">
            <a:extLst>
              <a:ext uri="{FF2B5EF4-FFF2-40B4-BE49-F238E27FC236}">
                <a16:creationId xmlns:a16="http://schemas.microsoft.com/office/drawing/2014/main" id="{787A4B82-5A92-450B-A34A-A268B873EC0C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0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A02AB6-CA3B-4DF2-9EA5-D9FC35FB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6" y="1619233"/>
            <a:ext cx="4323561" cy="3619533"/>
          </a:xfrm>
          <a:prstGeom prst="rect">
            <a:avLst/>
          </a:prstGeom>
        </p:spPr>
      </p:pic>
      <p:pic>
        <p:nvPicPr>
          <p:cNvPr id="1026" name="Picture 2" descr="토끼와 거북이- image.005">
            <a:extLst>
              <a:ext uri="{FF2B5EF4-FFF2-40B4-BE49-F238E27FC236}">
                <a16:creationId xmlns:a16="http://schemas.microsoft.com/office/drawing/2014/main" id="{A5E1346E-B2A5-4547-85A4-3845BD404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3" t="59425" r="25034" b="5019"/>
          <a:stretch/>
        </p:blipFill>
        <p:spPr bwMode="auto">
          <a:xfrm>
            <a:off x="6818315" y="2350915"/>
            <a:ext cx="4312329" cy="21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24E535-FC7E-45BF-936D-788ECC3E1EC3}"/>
              </a:ext>
            </a:extLst>
          </p:cNvPr>
          <p:cNvSpPr/>
          <p:nvPr/>
        </p:nvSpPr>
        <p:spPr>
          <a:xfrm>
            <a:off x="1071404" y="5593529"/>
            <a:ext cx="10065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33333"/>
                </a:solidFill>
                <a:latin typeface="+mj-lt"/>
              </a:rPr>
              <a:t>원격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+mj-lt"/>
              </a:rPr>
              <a:t>Github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사이트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 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OCL 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저장소가 생겼습니다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.</a:t>
            </a:r>
            <a:br>
              <a:rPr lang="ko-KR" altLang="en-US" dirty="0">
                <a:latin typeface="+mj-lt"/>
              </a:rPr>
            </a:br>
            <a:r>
              <a:rPr lang="ko-KR" altLang="en-US" dirty="0">
                <a:solidFill>
                  <a:srgbClr val="333333"/>
                </a:solidFill>
                <a:latin typeface="+mj-lt"/>
              </a:rPr>
              <a:t>이젠 여기에 코딩을 하기 위해 </a:t>
            </a:r>
            <a:r>
              <a:rPr lang="ko-KR" altLang="en-US" b="1" dirty="0">
                <a:solidFill>
                  <a:srgbClr val="333333"/>
                </a:solidFill>
                <a:latin typeface="+mj-lt"/>
              </a:rPr>
              <a:t>로컬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내 컴퓨터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 저장소를 다운받아야 합니다</a:t>
            </a:r>
            <a:r>
              <a:rPr lang="en-US" altLang="ko-KR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5179E598-DA6F-454D-B465-57EBB8103E40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645D8-C15B-4525-89DF-87B9AAC713C4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기본설정</a:t>
            </a:r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00342661-1CB4-44FB-96A0-F428C09D3D37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07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007B9-7F15-4241-AE7B-1FA28F5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275F03F6-7610-4D14-A879-F63A2D8B95CE}" type="slidenum">
              <a:rPr lang="ko-KR" altLang="en-US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862DE0CB-D104-4463-9EAB-83A7839E19C5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BE5EC1-3903-4F0F-82FD-C03E1FA406F0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III. Git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설치</a:t>
            </a:r>
          </a:p>
        </p:txBody>
      </p:sp>
      <p:sp>
        <p:nvSpPr>
          <p:cNvPr id="18" name="순서도: 수동 입력 17">
            <a:extLst>
              <a:ext uri="{FF2B5EF4-FFF2-40B4-BE49-F238E27FC236}">
                <a16:creationId xmlns:a16="http://schemas.microsoft.com/office/drawing/2014/main" id="{A76B1BF4-C44A-4D8B-BCBD-65001D6FE5D7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941A59-3223-4418-AE2B-3342F7257650}"/>
              </a:ext>
            </a:extLst>
          </p:cNvPr>
          <p:cNvSpPr/>
          <p:nvPr/>
        </p:nvSpPr>
        <p:spPr>
          <a:xfrm>
            <a:off x="3919731" y="3198167"/>
            <a:ext cx="4352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hlinkClick r:id="rId2"/>
              </a:rPr>
              <a:t>https://desktop.github.com/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08811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007B9-7F15-4241-AE7B-1FA28F5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275F03F6-7610-4D14-A879-F63A2D8B95CE}" type="slidenum">
              <a:rPr lang="ko-KR" altLang="en-US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862DE0CB-D104-4463-9EAB-83A7839E19C5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BE5EC1-3903-4F0F-82FD-C03E1FA406F0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III. Git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설치</a:t>
            </a:r>
          </a:p>
        </p:txBody>
      </p:sp>
      <p:sp>
        <p:nvSpPr>
          <p:cNvPr id="18" name="순서도: 수동 입력 17">
            <a:extLst>
              <a:ext uri="{FF2B5EF4-FFF2-40B4-BE49-F238E27FC236}">
                <a16:creationId xmlns:a16="http://schemas.microsoft.com/office/drawing/2014/main" id="{A76B1BF4-C44A-4D8B-BCBD-65001D6FE5D7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732D2-9443-42E6-89C1-11451044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69" y="1218247"/>
            <a:ext cx="10065475" cy="49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6BBD40C4-C429-4D5C-A964-D9815193BFC7}"/>
              </a:ext>
            </a:extLst>
          </p:cNvPr>
          <p:cNvSpPr/>
          <p:nvPr/>
        </p:nvSpPr>
        <p:spPr>
          <a:xfrm flipV="1">
            <a:off x="1065126" y="-3"/>
            <a:ext cx="10065519" cy="913809"/>
          </a:xfrm>
          <a:prstGeom prst="round2SameRect">
            <a:avLst>
              <a:gd name="adj1" fmla="val 40821"/>
              <a:gd name="adj2" fmla="val 0"/>
            </a:avLst>
          </a:prstGeom>
          <a:solidFill>
            <a:srgbClr val="2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C4DCC4-9B1E-4DDA-8D8F-B0A51F17133B}"/>
              </a:ext>
            </a:extLst>
          </p:cNvPr>
          <p:cNvSpPr/>
          <p:nvPr/>
        </p:nvSpPr>
        <p:spPr>
          <a:xfrm>
            <a:off x="1788114" y="256846"/>
            <a:ext cx="588348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III. Git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설치</a:t>
            </a:r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90200767-A105-4C28-BDDB-8AF3B972D422}"/>
              </a:ext>
            </a:extLst>
          </p:cNvPr>
          <p:cNvSpPr/>
          <p:nvPr/>
        </p:nvSpPr>
        <p:spPr>
          <a:xfrm rot="-5400000">
            <a:off x="8755661" y="-1517001"/>
            <a:ext cx="1008992" cy="3947806"/>
          </a:xfrm>
          <a:prstGeom prst="flowChartManualInput">
            <a:avLst/>
          </a:prstGeom>
          <a:solidFill>
            <a:schemeClr val="bg1">
              <a:alpha val="5000"/>
            </a:schemeClr>
          </a:solidFill>
          <a:ln w="254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390535-8ED1-4118-A733-3353D217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26" y="1389069"/>
            <a:ext cx="6933362" cy="47776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2A0A4D-546B-48B2-8ADB-7791F7A273B1}"/>
              </a:ext>
            </a:extLst>
          </p:cNvPr>
          <p:cNvSpPr/>
          <p:nvPr/>
        </p:nvSpPr>
        <p:spPr>
          <a:xfrm>
            <a:off x="2933474" y="3884175"/>
            <a:ext cx="2864426" cy="697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설치 후 </a:t>
            </a:r>
            <a:r>
              <a:rPr lang="ko-KR" altLang="en-US" sz="1400" b="1" i="0">
                <a:solidFill>
                  <a:srgbClr val="000000"/>
                </a:solidFill>
                <a:effectLst/>
                <a:latin typeface="+mn-ea"/>
              </a:rPr>
              <a:t>로그인하면 깃에 생성한 프로젝트로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연동이 가능</a:t>
            </a:r>
            <a:endParaRPr lang="en-US" altLang="ko-KR" sz="14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684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F3C03BF-8D50-4244-A17B-4489FA1E728F}"/>
              </a:ext>
            </a:extLst>
          </p:cNvPr>
          <p:cNvGrpSpPr/>
          <p:nvPr/>
        </p:nvGrpSpPr>
        <p:grpSpPr>
          <a:xfrm>
            <a:off x="1065126" y="1158397"/>
            <a:ext cx="10065519" cy="5553730"/>
            <a:chOff x="0" y="65484"/>
            <a:chExt cx="12192000" cy="67270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320AAC-0ABB-4DA5-AF89-FAB85AACD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484"/>
              <a:ext cx="12192000" cy="672703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BD083E-766B-4211-99D0-E8D029117E72}"/>
                </a:ext>
              </a:extLst>
            </p:cNvPr>
            <p:cNvSpPr/>
            <p:nvPr/>
          </p:nvSpPr>
          <p:spPr>
            <a:xfrm>
              <a:off x="10229088" y="2852928"/>
              <a:ext cx="1715262" cy="426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FD40E3-A6B3-45C9-8914-17332D3CB72E}"/>
                </a:ext>
              </a:extLst>
            </p:cNvPr>
            <p:cNvSpPr txBox="1"/>
            <p:nvPr/>
          </p:nvSpPr>
          <p:spPr>
            <a:xfrm>
              <a:off x="7790688" y="5195285"/>
              <a:ext cx="4153661" cy="63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lt"/>
                </a:rPr>
                <a:t>Git Hub</a:t>
              </a:r>
              <a:r>
                <a:rPr lang="ko-KR" altLang="en-US" sz="1400" dirty="0">
                  <a:latin typeface="+mj-lt"/>
                </a:rPr>
                <a:t>에 생성한 프로젝트를 사용하기 위한 주소이다</a:t>
              </a:r>
              <a:r>
                <a:rPr lang="en-US" altLang="ko-KR" sz="1400" dirty="0">
                  <a:latin typeface="+mj-lt"/>
                </a:rPr>
                <a:t>.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1F193-D471-4813-9B42-6B140DC9B841}"/>
                </a:ext>
              </a:extLst>
            </p:cNvPr>
            <p:cNvSpPr/>
            <p:nvPr/>
          </p:nvSpPr>
          <p:spPr>
            <a:xfrm>
              <a:off x="7790688" y="4085067"/>
              <a:ext cx="4047744" cy="426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AA8A79-6B2E-46D9-B2F4-03F009BEC04D}"/>
              </a:ext>
            </a:extLst>
          </p:cNvPr>
          <p:cNvGrpSpPr/>
          <p:nvPr/>
        </p:nvGrpSpPr>
        <p:grpSpPr>
          <a:xfrm>
            <a:off x="1065126" y="-47594"/>
            <a:ext cx="10168934" cy="1008992"/>
            <a:chOff x="1065126" y="-47594"/>
            <a:chExt cx="10168934" cy="100899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323522EA-66AC-4EEA-A51E-77F0300F2FD4}"/>
                </a:ext>
              </a:extLst>
            </p:cNvPr>
            <p:cNvSpPr/>
            <p:nvPr/>
          </p:nvSpPr>
          <p:spPr>
            <a:xfrm flipV="1">
              <a:off x="1065126" y="-3"/>
              <a:ext cx="10065519" cy="913809"/>
            </a:xfrm>
            <a:prstGeom prst="round2SameRect">
              <a:avLst>
                <a:gd name="adj1" fmla="val 40821"/>
                <a:gd name="adj2" fmla="val 0"/>
              </a:avLst>
            </a:prstGeom>
            <a:solidFill>
              <a:srgbClr val="2A3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D85228-F1D0-4143-861E-F64EAFE20667}"/>
                </a:ext>
              </a:extLst>
            </p:cNvPr>
            <p:cNvSpPr/>
            <p:nvPr/>
          </p:nvSpPr>
          <p:spPr>
            <a:xfrm>
              <a:off x="1788114" y="256846"/>
              <a:ext cx="588348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+mj-lt"/>
                </a:rPr>
                <a:t>III. Git </a:t>
              </a:r>
              <a:r>
                <a:rPr lang="ko-KR" altLang="en-US" sz="2000" b="1" dirty="0">
                  <a:solidFill>
                    <a:schemeClr val="bg1"/>
                  </a:solidFill>
                  <a:latin typeface="+mj-lt"/>
                </a:rPr>
                <a:t>기능</a:t>
              </a:r>
            </a:p>
          </p:txBody>
        </p:sp>
        <p:sp>
          <p:nvSpPr>
            <p:cNvPr id="9" name="순서도: 수동 입력 8">
              <a:extLst>
                <a:ext uri="{FF2B5EF4-FFF2-40B4-BE49-F238E27FC236}">
                  <a16:creationId xmlns:a16="http://schemas.microsoft.com/office/drawing/2014/main" id="{92EFE305-6AE6-4B9D-9CC9-951ECEF0D456}"/>
                </a:ext>
              </a:extLst>
            </p:cNvPr>
            <p:cNvSpPr/>
            <p:nvPr/>
          </p:nvSpPr>
          <p:spPr>
            <a:xfrm rot="-5400000">
              <a:off x="8755661" y="-1517001"/>
              <a:ext cx="1008992" cy="3947806"/>
            </a:xfrm>
            <a:prstGeom prst="flowChartManualInput">
              <a:avLst/>
            </a:prstGeom>
            <a:solidFill>
              <a:schemeClr val="bg1">
                <a:alpha val="5000"/>
              </a:schemeClr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36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312</Words>
  <Application>Microsoft Office PowerPoint</Application>
  <PresentationFormat>와이드스크린</PresentationFormat>
  <Paragraphs>62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Nanum Barun Gothic</vt:lpstr>
      <vt:lpstr>맑은 고딕</vt:lpstr>
      <vt:lpstr>Arial</vt:lpstr>
      <vt:lpstr>Office 테마</vt:lpstr>
      <vt:lpstr>Git Hub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사용법</dc:title>
  <dc:creator>EVAN Jun</dc:creator>
  <cp:lastModifiedBy>EVAN Jun</cp:lastModifiedBy>
  <cp:revision>91</cp:revision>
  <dcterms:created xsi:type="dcterms:W3CDTF">2018-01-01T10:20:56Z</dcterms:created>
  <dcterms:modified xsi:type="dcterms:W3CDTF">2018-01-09T02:03:28Z</dcterms:modified>
</cp:coreProperties>
</file>