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14"/>
  </p:notesMasterIdLst>
  <p:sldIdLst>
    <p:sldId id="256" r:id="rId2"/>
    <p:sldId id="259" r:id="rId3"/>
    <p:sldId id="261" r:id="rId4"/>
    <p:sldId id="303" r:id="rId5"/>
    <p:sldId id="264" r:id="rId6"/>
    <p:sldId id="302" r:id="rId7"/>
    <p:sldId id="296" r:id="rId8"/>
    <p:sldId id="301" r:id="rId9"/>
    <p:sldId id="299" r:id="rId10"/>
    <p:sldId id="304" r:id="rId11"/>
    <p:sldId id="305" r:id="rId12"/>
    <p:sldId id="278" r:id="rId13"/>
  </p:sldIdLst>
  <p:sldSz cx="9144000" cy="5143500" type="screen16x9"/>
  <p:notesSz cx="6858000" cy="9144000"/>
  <p:embeddedFontLst>
    <p:embeddedFont>
      <p:font typeface="Barlow Light" panose="020B0604020202020204" charset="0"/>
      <p:regular r:id="rId15"/>
      <p:bold r:id="rId16"/>
      <p:italic r:id="rId17"/>
      <p:boldItalic r:id="rId18"/>
    </p:embeddedFont>
    <p:embeddedFont>
      <p:font typeface="Bebas Neu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2" d="100"/>
          <a:sy n="112" d="100"/>
        </p:scale>
        <p:origin x="372"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580351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8" name="Google Shape;38;p7"/>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 name="Google Shape;41;p7"/>
          <p:cNvSpPr txBox="1">
            <a:spLocks noGrp="1"/>
          </p:cNvSpPr>
          <p:nvPr>
            <p:ph type="body" idx="1"/>
          </p:nvPr>
        </p:nvSpPr>
        <p:spPr>
          <a:xfrm>
            <a:off x="8553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2" name="Google Shape;42;p7"/>
          <p:cNvSpPr txBox="1">
            <a:spLocks noGrp="1"/>
          </p:cNvSpPr>
          <p:nvPr>
            <p:ph type="body" idx="2"/>
          </p:nvPr>
        </p:nvSpPr>
        <p:spPr>
          <a:xfrm>
            <a:off x="34142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3" name="Google Shape;43;p7"/>
          <p:cNvSpPr txBox="1">
            <a:spLocks noGrp="1"/>
          </p:cNvSpPr>
          <p:nvPr>
            <p:ph type="body" idx="3"/>
          </p:nvPr>
        </p:nvSpPr>
        <p:spPr>
          <a:xfrm>
            <a:off x="5973099"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251520" y="267494"/>
            <a:ext cx="7445762" cy="1958400"/>
          </a:xfrm>
          <a:prstGeom prst="rect">
            <a:avLst/>
          </a:prstGeom>
        </p:spPr>
        <p:txBody>
          <a:bodyPr spcFirstLastPara="1" wrap="square" lIns="0" tIns="0" rIns="0" bIns="0" anchor="t" anchorCtr="0">
            <a:noAutofit/>
          </a:bodyPr>
          <a:lstStyle/>
          <a:p>
            <a:pPr lvl="0"/>
            <a:r>
              <a:rPr lang="en-US" dirty="0" smtClean="0"/>
              <a:t>Doctor data</a:t>
            </a:r>
            <a:r>
              <a:rPr lang="en-US" dirty="0"/>
              <a:t/>
            </a:r>
            <a:br>
              <a:rPr lang="en-US" dirty="0"/>
            </a:br>
            <a:r>
              <a:rPr lang="en-US" sz="4400" dirty="0" err="1"/>
              <a:t>data</a:t>
            </a:r>
            <a:r>
              <a:rPr lang="en-US" sz="4400" dirty="0"/>
              <a:t> entry automation tool</a:t>
            </a:r>
            <a:endParaRPr sz="4400" dirty="0"/>
          </a:p>
        </p:txBody>
      </p:sp>
      <p:sp>
        <p:nvSpPr>
          <p:cNvPr id="10" name="Google Shape;66;p11"/>
          <p:cNvSpPr txBox="1">
            <a:spLocks/>
          </p:cNvSpPr>
          <p:nvPr/>
        </p:nvSpPr>
        <p:spPr>
          <a:xfrm>
            <a:off x="3799247" y="4265022"/>
            <a:ext cx="1545505" cy="381000"/>
          </a:xfrm>
          <a:prstGeom prst="rect">
            <a:avLst/>
          </a:prstGeom>
          <a:noFill/>
          <a:ln>
            <a:noFill/>
          </a:ln>
          <a:effectLst>
            <a:outerShdw blurRad="28575" dist="19050" dir="2700000" algn="bl" rotWithShape="0">
              <a:schemeClr val="dk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9pPr>
          </a:lstStyle>
          <a:p>
            <a:r>
              <a:rPr lang="en-US" sz="1800" dirty="0"/>
              <a:t>MCA </a:t>
            </a:r>
            <a:r>
              <a:rPr lang="en-US" sz="1800" dirty="0" smtClean="0"/>
              <a:t>3</a:t>
            </a:r>
            <a:r>
              <a:rPr lang="en-US" sz="1800" baseline="30000" dirty="0" smtClean="0"/>
              <a:t>RD</a:t>
            </a:r>
            <a:r>
              <a:rPr lang="en-US" sz="1800" dirty="0" smtClean="0"/>
              <a:t> Semester</a:t>
            </a:r>
            <a:endParaRPr lang="en-US" sz="1800" dirty="0"/>
          </a:p>
        </p:txBody>
      </p:sp>
      <p:sp>
        <p:nvSpPr>
          <p:cNvPr id="11" name="Google Shape;66;p11"/>
          <p:cNvSpPr txBox="1">
            <a:spLocks/>
          </p:cNvSpPr>
          <p:nvPr/>
        </p:nvSpPr>
        <p:spPr>
          <a:xfrm>
            <a:off x="152400" y="4265022"/>
            <a:ext cx="2895600" cy="821328"/>
          </a:xfrm>
          <a:prstGeom prst="rect">
            <a:avLst/>
          </a:prstGeom>
          <a:noFill/>
          <a:ln>
            <a:noFill/>
          </a:ln>
          <a:effectLst>
            <a:outerShdw blurRad="28575" dist="19050" dir="2700000" algn="bl" rotWithShape="0">
              <a:schemeClr val="dk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9pPr>
          </a:lstStyle>
          <a:p>
            <a:r>
              <a:rPr lang="en-US" sz="1800" dirty="0"/>
              <a:t>TO - </a:t>
            </a:r>
            <a:r>
              <a:rPr lang="en-US" sz="1800" dirty="0" smtClean="0"/>
              <a:t>Dr</a:t>
            </a:r>
            <a:r>
              <a:rPr lang="en-US" sz="1800" dirty="0"/>
              <a:t>. </a:t>
            </a:r>
            <a:r>
              <a:rPr lang="en-US" sz="1800" dirty="0" err="1"/>
              <a:t>Pushpalata</a:t>
            </a:r>
            <a:r>
              <a:rPr lang="en-US" sz="1800" dirty="0"/>
              <a:t> Pujari </a:t>
            </a:r>
          </a:p>
          <a:p>
            <a:r>
              <a:rPr lang="en-US" sz="1800" dirty="0"/>
              <a:t>Assistant Professor of CSIT , GGU</a:t>
            </a:r>
          </a:p>
        </p:txBody>
      </p:sp>
      <p:sp>
        <p:nvSpPr>
          <p:cNvPr id="12" name="Google Shape;66;p11"/>
          <p:cNvSpPr txBox="1">
            <a:spLocks/>
          </p:cNvSpPr>
          <p:nvPr/>
        </p:nvSpPr>
        <p:spPr>
          <a:xfrm>
            <a:off x="6953491" y="4248150"/>
            <a:ext cx="2895600" cy="821328"/>
          </a:xfrm>
          <a:prstGeom prst="rect">
            <a:avLst/>
          </a:prstGeom>
          <a:noFill/>
          <a:ln>
            <a:noFill/>
          </a:ln>
          <a:effectLst>
            <a:outerShdw blurRad="28575" dist="19050" dir="2700000" algn="bl" rotWithShape="0">
              <a:schemeClr val="dk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7200"/>
              <a:buFont typeface="Bebas Neue"/>
              <a:buNone/>
              <a:defRPr sz="7200" b="0" i="0" u="none" strike="noStrike" cap="none">
                <a:solidFill>
                  <a:schemeClr val="lt1"/>
                </a:solidFill>
                <a:latin typeface="Bebas Neue"/>
                <a:ea typeface="Bebas Neue"/>
                <a:cs typeface="Bebas Neue"/>
                <a:sym typeface="Bebas Neue"/>
              </a:defRPr>
            </a:lvl9pPr>
          </a:lstStyle>
          <a:p>
            <a:r>
              <a:rPr lang="en-US" sz="1800" dirty="0"/>
              <a:t>BY- </a:t>
            </a:r>
            <a:r>
              <a:rPr lang="en-US" sz="1800" dirty="0" smtClean="0"/>
              <a:t>novel kathor</a:t>
            </a:r>
            <a:endParaRPr lang="en-US" sz="1800" dirty="0"/>
          </a:p>
          <a:p>
            <a:r>
              <a:rPr lang="en-US" sz="1800" dirty="0"/>
              <a:t>Roll No - </a:t>
            </a:r>
            <a:r>
              <a:rPr lang="en-US" sz="1800" dirty="0" smtClean="0"/>
              <a:t>22072146</a:t>
            </a: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2342306"/>
            <a:ext cx="2564189" cy="188397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541462"/>
            <a:ext cx="4806105" cy="3602038"/>
          </a:xfrm>
          <a:prstGeom prst="rect">
            <a:avLst/>
          </a:prstGeom>
        </p:spPr>
      </p:pic>
      <p:sp>
        <p:nvSpPr>
          <p:cNvPr id="4" name="Rectangle 3"/>
          <p:cNvSpPr/>
          <p:nvPr/>
        </p:nvSpPr>
        <p:spPr>
          <a:xfrm>
            <a:off x="2555776" y="2333550"/>
            <a:ext cx="57606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27784" y="2837606"/>
            <a:ext cx="72008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27784" y="3339058"/>
            <a:ext cx="57606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27784" y="3840510"/>
            <a:ext cx="72008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50860" y="4416574"/>
            <a:ext cx="57606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47864" y="2333550"/>
            <a:ext cx="1368152" cy="216024"/>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19872" y="2837606"/>
            <a:ext cx="1800200" cy="14401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91880" y="3339058"/>
            <a:ext cx="1080120" cy="218628"/>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91880" y="3840510"/>
            <a:ext cx="792088" cy="221232"/>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491880" y="4416574"/>
            <a:ext cx="720080" cy="221232"/>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594238" y="2066424"/>
            <a:ext cx="643156" cy="261610"/>
          </a:xfrm>
          <a:prstGeom prst="rect">
            <a:avLst/>
          </a:prstGeom>
          <a:noFill/>
        </p:spPr>
        <p:txBody>
          <a:bodyPr wrap="square" rtlCol="0">
            <a:spAutoFit/>
          </a:bodyPr>
          <a:lstStyle/>
          <a:p>
            <a:r>
              <a:rPr lang="en-US" sz="1050" dirty="0">
                <a:solidFill>
                  <a:schemeClr val="dk2"/>
                </a:solidFill>
                <a:latin typeface="Barlow Light"/>
                <a:ea typeface="Barlow Light"/>
                <a:cs typeface="Barlow Light"/>
                <a:sym typeface="Barlow Light"/>
              </a:rPr>
              <a:t>Name</a:t>
            </a:r>
          </a:p>
        </p:txBody>
      </p:sp>
      <p:sp>
        <p:nvSpPr>
          <p:cNvPr id="21" name="TextBox 20"/>
          <p:cNvSpPr txBox="1"/>
          <p:nvPr/>
        </p:nvSpPr>
        <p:spPr>
          <a:xfrm>
            <a:off x="2594238" y="2573392"/>
            <a:ext cx="643156" cy="261610"/>
          </a:xfrm>
          <a:prstGeom prst="rect">
            <a:avLst/>
          </a:prstGeom>
          <a:noFill/>
        </p:spPr>
        <p:txBody>
          <a:bodyPr wrap="square" rtlCol="0">
            <a:spAutoFit/>
          </a:bodyPr>
          <a:lstStyle/>
          <a:p>
            <a:r>
              <a:rPr lang="en-US" sz="1050" dirty="0" smtClean="0">
                <a:solidFill>
                  <a:schemeClr val="dk2"/>
                </a:solidFill>
                <a:latin typeface="Barlow Light"/>
                <a:ea typeface="Barlow Light"/>
                <a:cs typeface="Barlow Light"/>
                <a:sym typeface="Barlow Light"/>
              </a:rPr>
              <a:t>AD no</a:t>
            </a:r>
            <a:endParaRPr lang="en-US" sz="1050" dirty="0">
              <a:solidFill>
                <a:schemeClr val="dk2"/>
              </a:solidFill>
              <a:latin typeface="Barlow Light"/>
              <a:ea typeface="Barlow Light"/>
              <a:cs typeface="Barlow Light"/>
              <a:sym typeface="Barlow Light"/>
            </a:endParaRPr>
          </a:p>
        </p:txBody>
      </p:sp>
      <p:sp>
        <p:nvSpPr>
          <p:cNvPr id="22" name="TextBox 21"/>
          <p:cNvSpPr txBox="1"/>
          <p:nvPr/>
        </p:nvSpPr>
        <p:spPr>
          <a:xfrm>
            <a:off x="2594238" y="3066841"/>
            <a:ext cx="643156" cy="261610"/>
          </a:xfrm>
          <a:prstGeom prst="rect">
            <a:avLst/>
          </a:prstGeom>
          <a:noFill/>
        </p:spPr>
        <p:txBody>
          <a:bodyPr wrap="square" rtlCol="0">
            <a:spAutoFit/>
          </a:bodyPr>
          <a:lstStyle/>
          <a:p>
            <a:r>
              <a:rPr lang="en-US" sz="1050" dirty="0">
                <a:solidFill>
                  <a:schemeClr val="dk2"/>
                </a:solidFill>
                <a:latin typeface="Barlow Light"/>
                <a:ea typeface="Barlow Light"/>
                <a:cs typeface="Barlow Light"/>
                <a:sym typeface="Barlow Light"/>
              </a:rPr>
              <a:t>C</a:t>
            </a:r>
            <a:r>
              <a:rPr lang="en-US" sz="1050" dirty="0" smtClean="0">
                <a:solidFill>
                  <a:schemeClr val="dk2"/>
                </a:solidFill>
                <a:latin typeface="Barlow Light"/>
                <a:ea typeface="Barlow Light"/>
                <a:cs typeface="Barlow Light"/>
                <a:sym typeface="Barlow Light"/>
              </a:rPr>
              <a:t>ity</a:t>
            </a:r>
            <a:endParaRPr lang="en-US" sz="1050" dirty="0">
              <a:solidFill>
                <a:schemeClr val="dk2"/>
              </a:solidFill>
              <a:latin typeface="Barlow Light"/>
              <a:ea typeface="Barlow Light"/>
              <a:cs typeface="Barlow Light"/>
              <a:sym typeface="Barlow Light"/>
            </a:endParaRPr>
          </a:p>
        </p:txBody>
      </p:sp>
      <p:sp>
        <p:nvSpPr>
          <p:cNvPr id="23" name="TextBox 22"/>
          <p:cNvSpPr txBox="1"/>
          <p:nvPr/>
        </p:nvSpPr>
        <p:spPr>
          <a:xfrm>
            <a:off x="2594238" y="3554467"/>
            <a:ext cx="643156" cy="261610"/>
          </a:xfrm>
          <a:prstGeom prst="rect">
            <a:avLst/>
          </a:prstGeom>
          <a:noFill/>
        </p:spPr>
        <p:txBody>
          <a:bodyPr wrap="square" rtlCol="0">
            <a:spAutoFit/>
          </a:bodyPr>
          <a:lstStyle/>
          <a:p>
            <a:r>
              <a:rPr lang="en-US" sz="1050" dirty="0">
                <a:solidFill>
                  <a:schemeClr val="dk2"/>
                </a:solidFill>
                <a:latin typeface="Barlow Light"/>
                <a:ea typeface="Barlow Light"/>
                <a:cs typeface="Barlow Light"/>
                <a:sym typeface="Barlow Light"/>
              </a:rPr>
              <a:t>H</a:t>
            </a:r>
            <a:r>
              <a:rPr lang="en-US" sz="1050" dirty="0" smtClean="0">
                <a:solidFill>
                  <a:schemeClr val="dk2"/>
                </a:solidFill>
                <a:latin typeface="Barlow Light"/>
                <a:ea typeface="Barlow Light"/>
                <a:cs typeface="Barlow Light"/>
                <a:sym typeface="Barlow Light"/>
              </a:rPr>
              <a:t>ouse</a:t>
            </a:r>
            <a:endParaRPr lang="en-US" sz="1050" dirty="0">
              <a:solidFill>
                <a:schemeClr val="dk2"/>
              </a:solidFill>
              <a:latin typeface="Barlow Light"/>
              <a:ea typeface="Barlow Light"/>
              <a:cs typeface="Barlow Light"/>
              <a:sym typeface="Barlow Light"/>
            </a:endParaRPr>
          </a:p>
        </p:txBody>
      </p:sp>
      <p:sp>
        <p:nvSpPr>
          <p:cNvPr id="24" name="TextBox 23"/>
          <p:cNvSpPr txBox="1"/>
          <p:nvPr/>
        </p:nvSpPr>
        <p:spPr>
          <a:xfrm>
            <a:off x="2534132" y="4146961"/>
            <a:ext cx="643156" cy="261610"/>
          </a:xfrm>
          <a:prstGeom prst="rect">
            <a:avLst/>
          </a:prstGeom>
          <a:noFill/>
        </p:spPr>
        <p:txBody>
          <a:bodyPr wrap="square" rtlCol="0">
            <a:spAutoFit/>
          </a:bodyPr>
          <a:lstStyle/>
          <a:p>
            <a:r>
              <a:rPr lang="en-US" sz="1050" dirty="0">
                <a:solidFill>
                  <a:schemeClr val="dk2"/>
                </a:solidFill>
                <a:latin typeface="Barlow Light"/>
                <a:ea typeface="Barlow Light"/>
                <a:cs typeface="Barlow Light"/>
                <a:sym typeface="Barlow Light"/>
              </a:rPr>
              <a:t>S</a:t>
            </a:r>
            <a:r>
              <a:rPr lang="en-US" sz="1050" dirty="0" smtClean="0">
                <a:solidFill>
                  <a:schemeClr val="dk2"/>
                </a:solidFill>
                <a:latin typeface="Barlow Light"/>
                <a:ea typeface="Barlow Light"/>
                <a:cs typeface="Barlow Light"/>
                <a:sym typeface="Barlow Light"/>
              </a:rPr>
              <a:t>tate</a:t>
            </a:r>
            <a:endParaRPr lang="en-US" sz="1050" dirty="0">
              <a:solidFill>
                <a:schemeClr val="dk2"/>
              </a:solidFill>
              <a:latin typeface="Barlow Light"/>
              <a:ea typeface="Barlow Light"/>
              <a:cs typeface="Barlow Light"/>
              <a:sym typeface="Barlow Light"/>
            </a:endParaRPr>
          </a:p>
        </p:txBody>
      </p:sp>
      <p:sp>
        <p:nvSpPr>
          <p:cNvPr id="25" name="Double Brace 24"/>
          <p:cNvSpPr/>
          <p:nvPr/>
        </p:nvSpPr>
        <p:spPr>
          <a:xfrm>
            <a:off x="2123728" y="2197229"/>
            <a:ext cx="3888432" cy="2440577"/>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6084168" y="3328451"/>
            <a:ext cx="1008112" cy="307777"/>
          </a:xfrm>
          <a:prstGeom prst="rect">
            <a:avLst/>
          </a:prstGeom>
          <a:noFill/>
        </p:spPr>
        <p:txBody>
          <a:bodyPr wrap="square" rtlCol="0">
            <a:spAutoFit/>
          </a:bodyPr>
          <a:lstStyle/>
          <a:p>
            <a:r>
              <a:rPr lang="en-US" dirty="0" smtClean="0"/>
              <a:t>Data</a:t>
            </a:r>
            <a:endParaRPr lang="en-US" dirty="0"/>
          </a:p>
        </p:txBody>
      </p:sp>
      <p:sp>
        <p:nvSpPr>
          <p:cNvPr id="27" name="TextBox 26"/>
          <p:cNvSpPr txBox="1"/>
          <p:nvPr/>
        </p:nvSpPr>
        <p:spPr>
          <a:xfrm>
            <a:off x="1583336" y="3246690"/>
            <a:ext cx="1008112" cy="307777"/>
          </a:xfrm>
          <a:prstGeom prst="rect">
            <a:avLst/>
          </a:prstGeom>
          <a:noFill/>
        </p:spPr>
        <p:txBody>
          <a:bodyPr wrap="square" rtlCol="0">
            <a:spAutoFit/>
          </a:bodyPr>
          <a:lstStyle/>
          <a:p>
            <a:r>
              <a:rPr lang="en-US" dirty="0" smtClean="0"/>
              <a:t>Label</a:t>
            </a:r>
            <a:endParaRPr lang="en-US" dirty="0"/>
          </a:p>
        </p:txBody>
      </p:sp>
      <p:sp>
        <p:nvSpPr>
          <p:cNvPr id="31" name="Rectangle 30"/>
          <p:cNvSpPr/>
          <p:nvPr/>
        </p:nvSpPr>
        <p:spPr>
          <a:xfrm>
            <a:off x="0" y="0"/>
            <a:ext cx="3563888" cy="228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125;p17"/>
          <p:cNvSpPr txBox="1">
            <a:spLocks/>
          </p:cNvSpPr>
          <p:nvPr/>
        </p:nvSpPr>
        <p:spPr>
          <a:xfrm>
            <a:off x="676672" y="-402085"/>
            <a:ext cx="5486400" cy="1007400"/>
          </a:xfrm>
          <a:prstGeom prst="rect">
            <a:avLst/>
          </a:prstGeom>
          <a:noFill/>
          <a:ln>
            <a:noFill/>
          </a:ln>
        </p:spPr>
        <p:txBody>
          <a:bodyPr spcFirstLastPara="1" wrap="square" lIns="0" tIns="0" rIns="0" bIns="0" anchor="b" anchorCtr="0">
            <a:noAutofit/>
          </a:bodyPr>
          <a:lstStyle/>
          <a:p>
            <a:pPr lvl="0">
              <a:lnSpc>
                <a:spcPct val="90000"/>
              </a:lnSpc>
              <a:buClr>
                <a:schemeClr val="dk1"/>
              </a:buClr>
              <a:buSzPts val="3600"/>
              <a:defRPr/>
            </a:pPr>
            <a:r>
              <a:rPr lang="en-US" sz="3200" u="sng" dirty="0">
                <a:solidFill>
                  <a:schemeClr val="accent2"/>
                </a:solidFill>
                <a:latin typeface="Bebas Neue"/>
                <a:ea typeface="Bebas Neue"/>
                <a:cs typeface="Bebas Neue"/>
              </a:rPr>
              <a:t>future of this application</a:t>
            </a:r>
            <a:endParaRPr lang="en-US" sz="3200" u="sng" dirty="0">
              <a:solidFill>
                <a:schemeClr val="accent2"/>
              </a:solidFill>
              <a:latin typeface="Bebas Neue"/>
              <a:ea typeface="Bebas Neue"/>
              <a:cs typeface="Bebas Neue"/>
              <a:sym typeface="Bebas Neue"/>
            </a:endParaRPr>
          </a:p>
        </p:txBody>
      </p:sp>
      <p:sp>
        <p:nvSpPr>
          <p:cNvPr id="30" name="Google Shape;100;p14"/>
          <p:cNvSpPr txBox="1">
            <a:spLocks/>
          </p:cNvSpPr>
          <p:nvPr/>
        </p:nvSpPr>
        <p:spPr>
          <a:xfrm>
            <a:off x="699056" y="674816"/>
            <a:ext cx="7696200" cy="16984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400" dirty="0"/>
              <a:t>integrating text detection and segmentation capabilities into the future of the "</a:t>
            </a:r>
            <a:r>
              <a:rPr lang="en-US" sz="1400" dirty="0" err="1"/>
              <a:t>DrData</a:t>
            </a:r>
            <a:r>
              <a:rPr lang="en-US" sz="1400" dirty="0"/>
              <a:t>" application offers numerous benefits, including improved accuracy, efficiency, and user experience. By embracing these advancements, "</a:t>
            </a:r>
            <a:r>
              <a:rPr lang="en-US" sz="1400" dirty="0" err="1"/>
              <a:t>DrData</a:t>
            </a:r>
            <a:r>
              <a:rPr lang="en-US" sz="1400" dirty="0"/>
              <a:t>" can continue to evolve as a powerful tool for extracting valuable insights from image-based data sources in various fields.</a:t>
            </a:r>
            <a:endParaRPr lang="en-US" sz="900" b="1" dirty="0"/>
          </a:p>
        </p:txBody>
      </p:sp>
    </p:spTree>
    <p:extLst>
      <p:ext uri="{BB962C8B-B14F-4D97-AF65-F5344CB8AC3E}">
        <p14:creationId xmlns:p14="http://schemas.microsoft.com/office/powerpoint/2010/main" val="1736051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20" name="TextBox 19"/>
          <p:cNvSpPr txBox="1"/>
          <p:nvPr/>
        </p:nvSpPr>
        <p:spPr>
          <a:xfrm>
            <a:off x="2594238" y="2066424"/>
            <a:ext cx="643156" cy="261610"/>
          </a:xfrm>
          <a:prstGeom prst="rect">
            <a:avLst/>
          </a:prstGeom>
          <a:noFill/>
        </p:spPr>
        <p:txBody>
          <a:bodyPr wrap="square" rtlCol="0">
            <a:spAutoFit/>
          </a:bodyPr>
          <a:lstStyle/>
          <a:p>
            <a:r>
              <a:rPr lang="en-US" sz="1050" dirty="0">
                <a:solidFill>
                  <a:schemeClr val="dk2"/>
                </a:solidFill>
                <a:latin typeface="Barlow Light"/>
                <a:ea typeface="Barlow Light"/>
                <a:cs typeface="Barlow Light"/>
                <a:sym typeface="Barlow Light"/>
              </a:rPr>
              <a:t>Name</a:t>
            </a:r>
          </a:p>
        </p:txBody>
      </p:sp>
      <p:sp>
        <p:nvSpPr>
          <p:cNvPr id="31" name="Rectangle 30"/>
          <p:cNvSpPr/>
          <p:nvPr/>
        </p:nvSpPr>
        <p:spPr>
          <a:xfrm>
            <a:off x="0" y="0"/>
            <a:ext cx="3563888" cy="228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125;p17"/>
          <p:cNvSpPr txBox="1">
            <a:spLocks/>
          </p:cNvSpPr>
          <p:nvPr/>
        </p:nvSpPr>
        <p:spPr>
          <a:xfrm>
            <a:off x="676672" y="-402085"/>
            <a:ext cx="5486400" cy="1007400"/>
          </a:xfrm>
          <a:prstGeom prst="rect">
            <a:avLst/>
          </a:prstGeom>
          <a:noFill/>
          <a:ln>
            <a:noFill/>
          </a:ln>
        </p:spPr>
        <p:txBody>
          <a:bodyPr spcFirstLastPara="1" wrap="square" lIns="0" tIns="0" rIns="0" bIns="0" anchor="b" anchorCtr="0">
            <a:noAutofit/>
          </a:bodyPr>
          <a:lstStyle/>
          <a:p>
            <a:pPr lvl="0">
              <a:lnSpc>
                <a:spcPct val="90000"/>
              </a:lnSpc>
              <a:buClr>
                <a:schemeClr val="dk1"/>
              </a:buClr>
              <a:buSzPts val="3600"/>
              <a:defRPr/>
            </a:pPr>
            <a:r>
              <a:rPr lang="en-US" sz="3200" u="sng" dirty="0">
                <a:solidFill>
                  <a:schemeClr val="accent2"/>
                </a:solidFill>
                <a:latin typeface="Bebas Neue"/>
                <a:ea typeface="Bebas Neue"/>
                <a:cs typeface="Bebas Neue"/>
              </a:rPr>
              <a:t>future of this application</a:t>
            </a:r>
            <a:endParaRPr lang="en-US" sz="3200" u="sng" dirty="0">
              <a:solidFill>
                <a:schemeClr val="accent2"/>
              </a:solidFill>
              <a:latin typeface="Bebas Neue"/>
              <a:ea typeface="Bebas Neue"/>
              <a:cs typeface="Bebas Neue"/>
              <a:sym typeface="Bebas Neue"/>
            </a:endParaRPr>
          </a:p>
        </p:txBody>
      </p:sp>
      <p:sp>
        <p:nvSpPr>
          <p:cNvPr id="30" name="Google Shape;100;p14"/>
          <p:cNvSpPr txBox="1">
            <a:spLocks/>
          </p:cNvSpPr>
          <p:nvPr/>
        </p:nvSpPr>
        <p:spPr>
          <a:xfrm>
            <a:off x="699056" y="674816"/>
            <a:ext cx="7696200" cy="16984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400" dirty="0"/>
              <a:t>integrating text detection and segmentation capabilities into the future of the "</a:t>
            </a:r>
            <a:r>
              <a:rPr lang="en-US" sz="1400" dirty="0" err="1"/>
              <a:t>DrData</a:t>
            </a:r>
            <a:r>
              <a:rPr lang="en-US" sz="1400" dirty="0"/>
              <a:t>" application offers numerous benefits, including improved accuracy, efficiency, and user experience. By embracing these advancements, "</a:t>
            </a:r>
            <a:r>
              <a:rPr lang="en-US" sz="1400" dirty="0" err="1"/>
              <a:t>DrData</a:t>
            </a:r>
            <a:r>
              <a:rPr lang="en-US" sz="1400" dirty="0"/>
              <a:t>" can continue to evolve as a powerful tool for extracting valuable insights from image-based data sources in various fields.</a:t>
            </a:r>
            <a:endParaRPr lang="en-US" sz="900" b="1" dirty="0"/>
          </a:p>
        </p:txBody>
      </p:sp>
      <p:pic>
        <p:nvPicPr>
          <p:cNvPr id="5" name="Picture 4"/>
          <p:cNvPicPr>
            <a:picLocks noChangeAspect="1"/>
          </p:cNvPicPr>
          <p:nvPr/>
        </p:nvPicPr>
        <p:blipFill>
          <a:blip r:embed="rId2"/>
          <a:stretch>
            <a:fillRect/>
          </a:stretch>
        </p:blipFill>
        <p:spPr>
          <a:xfrm>
            <a:off x="5898" y="2611946"/>
            <a:ext cx="2721017" cy="1872208"/>
          </a:xfrm>
          <a:prstGeom prst="rect">
            <a:avLst/>
          </a:prstGeom>
        </p:spPr>
      </p:pic>
      <p:sp>
        <p:nvSpPr>
          <p:cNvPr id="29" name="Rectangle 28"/>
          <p:cNvSpPr/>
          <p:nvPr/>
        </p:nvSpPr>
        <p:spPr>
          <a:xfrm>
            <a:off x="2915816" y="2931789"/>
            <a:ext cx="1689637" cy="12325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Text </a:t>
            </a:r>
            <a:r>
              <a:rPr lang="en-US" dirty="0" smtClean="0"/>
              <a:t>Extraction</a:t>
            </a:r>
          </a:p>
          <a:p>
            <a:pPr algn="ctr"/>
            <a:r>
              <a:rPr lang="en-US" dirty="0"/>
              <a:t>(Tesseract OCR)</a:t>
            </a:r>
          </a:p>
        </p:txBody>
      </p:sp>
      <p:cxnSp>
        <p:nvCxnSpPr>
          <p:cNvPr id="11" name="Straight Arrow Connector 10"/>
          <p:cNvCxnSpPr>
            <a:stCxn id="5" idx="3"/>
            <a:endCxn id="29" idx="1"/>
          </p:cNvCxnSpPr>
          <p:nvPr/>
        </p:nvCxnSpPr>
        <p:spPr>
          <a:xfrm>
            <a:off x="2726915" y="3548050"/>
            <a:ext cx="1889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Rectangle 38"/>
          <p:cNvSpPr/>
          <p:nvPr/>
        </p:nvSpPr>
        <p:spPr>
          <a:xfrm>
            <a:off x="4820071" y="1935727"/>
            <a:ext cx="1945622" cy="27379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Name’s and city</a:t>
            </a:r>
            <a:endParaRPr lang="en-US" dirty="0"/>
          </a:p>
        </p:txBody>
      </p:sp>
      <p:sp>
        <p:nvSpPr>
          <p:cNvPr id="32" name="Rectangle 31"/>
          <p:cNvSpPr/>
          <p:nvPr/>
        </p:nvSpPr>
        <p:spPr>
          <a:xfrm>
            <a:off x="5076056" y="2536521"/>
            <a:ext cx="1405595" cy="12593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AI to correct incorrect</a:t>
            </a:r>
          </a:p>
          <a:p>
            <a:pPr algn="ctr"/>
            <a:r>
              <a:rPr lang="en-US" dirty="0" smtClean="0"/>
              <a:t>Name’s and city</a:t>
            </a:r>
            <a:endParaRPr lang="en-US" dirty="0"/>
          </a:p>
        </p:txBody>
      </p:sp>
      <p:cxnSp>
        <p:nvCxnSpPr>
          <p:cNvPr id="14" name="Straight Arrow Connector 13"/>
          <p:cNvCxnSpPr>
            <a:stCxn id="29" idx="3"/>
            <a:endCxn id="39" idx="1"/>
          </p:cNvCxnSpPr>
          <p:nvPr/>
        </p:nvCxnSpPr>
        <p:spPr>
          <a:xfrm flipV="1">
            <a:off x="4605453" y="3304689"/>
            <a:ext cx="214618" cy="2433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165693" y="2174145"/>
            <a:ext cx="1581463" cy="307777"/>
          </a:xfrm>
          <a:prstGeom prst="rect">
            <a:avLst/>
          </a:prstGeom>
          <a:noFill/>
        </p:spPr>
        <p:txBody>
          <a:bodyPr wrap="square" rtlCol="0">
            <a:spAutoFit/>
          </a:bodyPr>
          <a:lstStyle/>
          <a:p>
            <a:r>
              <a:rPr lang="en-US" dirty="0" smtClean="0"/>
              <a:t>Preprocessor </a:t>
            </a:r>
            <a:endParaRPr lang="en-US" dirty="0"/>
          </a:p>
        </p:txBody>
      </p:sp>
      <p:sp>
        <p:nvSpPr>
          <p:cNvPr id="41" name="Rectangle 40"/>
          <p:cNvSpPr/>
          <p:nvPr/>
        </p:nvSpPr>
        <p:spPr>
          <a:xfrm>
            <a:off x="6942775" y="2524557"/>
            <a:ext cx="1405595" cy="20230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NLP to </a:t>
            </a:r>
            <a:r>
              <a:rPr lang="en-US" dirty="0" err="1" smtClean="0"/>
              <a:t>extracte</a:t>
            </a:r>
            <a:r>
              <a:rPr lang="en-US" dirty="0" smtClean="0"/>
              <a:t> data from txt file </a:t>
            </a:r>
            <a:endParaRPr lang="en-US" dirty="0"/>
          </a:p>
        </p:txBody>
      </p:sp>
      <p:cxnSp>
        <p:nvCxnSpPr>
          <p:cNvPr id="43" name="Straight Arrow Connector 42"/>
          <p:cNvCxnSpPr>
            <a:stCxn id="39" idx="3"/>
            <a:endCxn id="41" idx="1"/>
          </p:cNvCxnSpPr>
          <p:nvPr/>
        </p:nvCxnSpPr>
        <p:spPr>
          <a:xfrm>
            <a:off x="6765693" y="3304689"/>
            <a:ext cx="177082" cy="2313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5090084" y="3890115"/>
            <a:ext cx="1405595" cy="612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Remove extra data</a:t>
            </a:r>
          </a:p>
        </p:txBody>
      </p:sp>
    </p:spTree>
    <p:extLst>
      <p:ext uri="{BB962C8B-B14F-4D97-AF65-F5344CB8AC3E}">
        <p14:creationId xmlns:p14="http://schemas.microsoft.com/office/powerpoint/2010/main" val="3682120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403" name="Google Shape;403;p33"/>
          <p:cNvSpPr txBox="1">
            <a:spLocks noGrp="1"/>
          </p:cNvSpPr>
          <p:nvPr>
            <p:ph type="ctrTitle" idx="4294967295"/>
          </p:nvPr>
        </p:nvSpPr>
        <p:spPr>
          <a:xfrm>
            <a:off x="2590800" y="1276350"/>
            <a:ext cx="41013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1500" dirty="0">
                <a:solidFill>
                  <a:schemeClr val="accent2"/>
                </a:solidFill>
              </a:rPr>
              <a:t>Thanks!</a:t>
            </a:r>
            <a:endParaRPr sz="11500" dirty="0">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angle 1"/>
          <p:cNvSpPr/>
          <p:nvPr/>
        </p:nvSpPr>
        <p:spPr>
          <a:xfrm>
            <a:off x="0" y="10356"/>
            <a:ext cx="2339752" cy="1087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14"/>
          <p:cNvSpPr txBox="1">
            <a:spLocks noGrp="1"/>
          </p:cNvSpPr>
          <p:nvPr>
            <p:ph type="ctrTitle" idx="4294967295"/>
          </p:nvPr>
        </p:nvSpPr>
        <p:spPr>
          <a:xfrm>
            <a:off x="683568" y="267494"/>
            <a:ext cx="4648200" cy="685800"/>
          </a:xfrm>
          <a:prstGeom prst="rect">
            <a:avLst/>
          </a:prstGeom>
        </p:spPr>
        <p:txBody>
          <a:bodyPr spcFirstLastPara="1" wrap="square" lIns="0" tIns="0" rIns="0" bIns="0" anchor="t" anchorCtr="0">
            <a:noAutofit/>
          </a:bodyPr>
          <a:lstStyle/>
          <a:p>
            <a:pPr lvl="0"/>
            <a:r>
              <a:rPr lang="en" u="sng" dirty="0" smtClean="0">
                <a:solidFill>
                  <a:schemeClr val="accent2"/>
                </a:solidFill>
              </a:rPr>
              <a:t>introduction</a:t>
            </a:r>
            <a:r>
              <a:rPr lang="en-US" u="sng" dirty="0" smtClean="0"/>
              <a:t> </a:t>
            </a:r>
            <a:r>
              <a:rPr lang="en-US" u="sng" dirty="0"/>
              <a:t/>
            </a:r>
            <a:br>
              <a:rPr lang="en-US" u="sng" dirty="0"/>
            </a:br>
            <a:endParaRPr u="sng" dirty="0">
              <a:solidFill>
                <a:schemeClr val="accent2"/>
              </a:solidFill>
            </a:endParaRPr>
          </a:p>
        </p:txBody>
      </p:sp>
      <p:sp>
        <p:nvSpPr>
          <p:cNvPr id="100" name="Google Shape;100;p14"/>
          <p:cNvSpPr txBox="1">
            <a:spLocks noGrp="1"/>
          </p:cNvSpPr>
          <p:nvPr>
            <p:ph type="subTitle" idx="4294967295"/>
          </p:nvPr>
        </p:nvSpPr>
        <p:spPr>
          <a:xfrm>
            <a:off x="708184" y="1085850"/>
            <a:ext cx="7696200" cy="981844"/>
          </a:xfrm>
          <a:prstGeom prst="rect">
            <a:avLst/>
          </a:prstGeom>
        </p:spPr>
        <p:txBody>
          <a:bodyPr spcFirstLastPara="1" wrap="square" lIns="0" tIns="0" rIns="0" bIns="0" anchor="t" anchorCtr="0">
            <a:noAutofit/>
          </a:bodyPr>
          <a:lstStyle/>
          <a:p>
            <a:pPr marL="0" lvl="0" indent="0">
              <a:spcBef>
                <a:spcPts val="800"/>
              </a:spcBef>
              <a:buClr>
                <a:schemeClr val="dk1"/>
              </a:buClr>
              <a:buSzPts val="1100"/>
              <a:buNone/>
            </a:pPr>
            <a:r>
              <a:rPr lang="en-US" sz="1400" dirty="0"/>
              <a:t>A</a:t>
            </a:r>
            <a:r>
              <a:rPr lang="en-US" sz="1400" dirty="0" smtClean="0"/>
              <a:t> </a:t>
            </a:r>
            <a:r>
              <a:rPr lang="en-US" sz="1200" dirty="0"/>
              <a:t>PyQt5</a:t>
            </a:r>
            <a:r>
              <a:rPr lang="en-US" sz="1400" dirty="0"/>
              <a:t> </a:t>
            </a:r>
            <a:r>
              <a:rPr lang="en-US" sz="1400" dirty="0" smtClean="0"/>
              <a:t>application </a:t>
            </a:r>
            <a:r>
              <a:rPr lang="en-US" sz="1400" dirty="0"/>
              <a:t>called "</a:t>
            </a:r>
            <a:r>
              <a:rPr lang="en-US" sz="1400" dirty="0" err="1"/>
              <a:t>DrData</a:t>
            </a:r>
            <a:r>
              <a:rPr lang="en-US" sz="1400" dirty="0"/>
              <a:t>" that performs various image processing and text extraction </a:t>
            </a:r>
            <a:r>
              <a:rPr lang="en-US" sz="1400" dirty="0" smtClean="0"/>
              <a:t>tasks. </a:t>
            </a:r>
            <a:r>
              <a:rPr lang="en-US" sz="1400" dirty="0"/>
              <a:t>the </a:t>
            </a:r>
            <a:r>
              <a:rPr lang="en-US" sz="1400" dirty="0" smtClean="0"/>
              <a:t>application </a:t>
            </a:r>
            <a:r>
              <a:rPr lang="en-US" sz="1400" dirty="0"/>
              <a:t>to provide a comprehensive solution for </a:t>
            </a:r>
            <a:r>
              <a:rPr lang="en-US" sz="1400" dirty="0" smtClean="0"/>
              <a:t>processing and storing data </a:t>
            </a:r>
            <a:r>
              <a:rPr lang="en-US" sz="1400" dirty="0"/>
              <a:t>in </a:t>
            </a:r>
            <a:r>
              <a:rPr lang="en-US" sz="1400" dirty="0" smtClean="0"/>
              <a:t>Excel Sheet.</a:t>
            </a:r>
            <a:endParaRPr lang="en-US" sz="1000" dirty="0" smtClean="0"/>
          </a:p>
          <a:p>
            <a:pPr marL="0" lvl="0" indent="0">
              <a:spcBef>
                <a:spcPts val="800"/>
              </a:spcBef>
              <a:buClr>
                <a:schemeClr val="dk1"/>
              </a:buClr>
              <a:buSzPts val="1100"/>
              <a:buNone/>
            </a:pPr>
            <a:endParaRPr sz="1200" b="1" dirty="0"/>
          </a:p>
        </p:txBody>
      </p:sp>
      <p:sp>
        <p:nvSpPr>
          <p:cNvPr id="101" name="Google Shape;101;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6" name="Google Shape;100;p14"/>
          <p:cNvSpPr txBox="1">
            <a:spLocks/>
          </p:cNvSpPr>
          <p:nvPr/>
        </p:nvSpPr>
        <p:spPr>
          <a:xfrm>
            <a:off x="708184" y="713211"/>
            <a:ext cx="7696200" cy="4183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200" b="1" dirty="0" smtClean="0"/>
              <a:t>BRIEF OVERVIEW OF THE PROJECT AND ITS PURPOSE</a:t>
            </a:r>
            <a:endParaRPr lang="en-US" sz="800" b="1" dirty="0"/>
          </a:p>
        </p:txBody>
      </p:sp>
      <p:sp>
        <p:nvSpPr>
          <p:cNvPr id="7" name="Google Shape;100;p14"/>
          <p:cNvSpPr txBox="1">
            <a:spLocks/>
          </p:cNvSpPr>
          <p:nvPr/>
        </p:nvSpPr>
        <p:spPr>
          <a:xfrm>
            <a:off x="708184" y="1969418"/>
            <a:ext cx="7696200" cy="5303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200" b="1" dirty="0"/>
              <a:t>the need for efficient data extraction and management in various fields</a:t>
            </a:r>
          </a:p>
        </p:txBody>
      </p:sp>
      <p:sp>
        <p:nvSpPr>
          <p:cNvPr id="8" name="Google Shape;100;p14"/>
          <p:cNvSpPr txBox="1">
            <a:spLocks/>
          </p:cNvSpPr>
          <p:nvPr/>
        </p:nvSpPr>
        <p:spPr>
          <a:xfrm>
            <a:off x="703959" y="2313422"/>
            <a:ext cx="7696200" cy="16984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400" dirty="0"/>
              <a:t>In the past, manual data entry required extensive hours from operators typing information into Excel, leading to inefficiencies and errors. </a:t>
            </a:r>
            <a:r>
              <a:rPr lang="en-US" sz="1400" dirty="0" err="1"/>
              <a:t>DrData</a:t>
            </a:r>
            <a:r>
              <a:rPr lang="en-US" sz="1400" dirty="0"/>
              <a:t> addresses this challenge by automating data extraction from images, streamlining workflows, and enhancing accuracy, empowering organizations across industries. Its advanced features save time, reduce costs, and ensure </a:t>
            </a:r>
            <a:r>
              <a:rPr lang="en-US" sz="1400" dirty="0" smtClean="0"/>
              <a:t>reliable  data </a:t>
            </a:r>
            <a:r>
              <a:rPr lang="en-US" sz="1400" dirty="0"/>
              <a:t>management, fostering informed decision-making and driving business success</a:t>
            </a:r>
            <a:r>
              <a:rPr lang="en-US" dirty="0"/>
              <a:t>.</a:t>
            </a:r>
            <a:endParaRPr lang="en-US" sz="1200" b="1" dirty="0"/>
          </a:p>
        </p:txBody>
      </p:sp>
      <p:sp>
        <p:nvSpPr>
          <p:cNvPr id="10" name="Google Shape;100;p14"/>
          <p:cNvSpPr txBox="1">
            <a:spLocks/>
          </p:cNvSpPr>
          <p:nvPr/>
        </p:nvSpPr>
        <p:spPr>
          <a:xfrm>
            <a:off x="699734" y="3811727"/>
            <a:ext cx="7696200" cy="5303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200" b="1" dirty="0"/>
              <a:t>Mention the technologies </a:t>
            </a:r>
            <a:r>
              <a:rPr lang="en-US" sz="1200" b="1" dirty="0" smtClean="0"/>
              <a:t>used</a:t>
            </a:r>
            <a:endParaRPr lang="en-US" sz="1200" b="1" dirty="0"/>
          </a:p>
        </p:txBody>
      </p:sp>
      <p:sp>
        <p:nvSpPr>
          <p:cNvPr id="11" name="Google Shape;100;p14"/>
          <p:cNvSpPr txBox="1">
            <a:spLocks/>
          </p:cNvSpPr>
          <p:nvPr/>
        </p:nvSpPr>
        <p:spPr>
          <a:xfrm>
            <a:off x="695509" y="4017867"/>
            <a:ext cx="7696200" cy="9818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200" dirty="0" smtClean="0"/>
              <a:t>Python</a:t>
            </a:r>
            <a:r>
              <a:rPr lang="en-US" sz="1200" dirty="0"/>
              <a:t>, PyQt5, </a:t>
            </a:r>
            <a:r>
              <a:rPr lang="en-US" sz="1200" dirty="0" err="1"/>
              <a:t>OpenCV</a:t>
            </a:r>
            <a:r>
              <a:rPr lang="en-US" sz="1200" dirty="0"/>
              <a:t>, Tesseract OCR</a:t>
            </a:r>
            <a:r>
              <a:rPr lang="en-US" sz="1200" dirty="0" smtClean="0"/>
              <a:t>, </a:t>
            </a:r>
            <a:r>
              <a:rPr lang="en-US" sz="1200" dirty="0" err="1"/>
              <a:t>numpy</a:t>
            </a:r>
            <a:r>
              <a:rPr lang="en-US" dirty="0"/>
              <a:t> </a:t>
            </a:r>
            <a:r>
              <a:rPr lang="en-US" dirty="0" smtClean="0"/>
              <a:t>, </a:t>
            </a:r>
            <a:r>
              <a:rPr lang="en-US" sz="1200" dirty="0" smtClean="0"/>
              <a:t>pandas.</a:t>
            </a:r>
            <a:r>
              <a:rPr lang="en-US" dirty="0" smtClean="0"/>
              <a:t> </a:t>
            </a:r>
            <a:r>
              <a:rPr lang="en-US" sz="1200" dirty="0" smtClean="0"/>
              <a:t> </a:t>
            </a:r>
            <a:endParaRPr lang="en-US" sz="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Rectangle 11"/>
          <p:cNvSpPr/>
          <p:nvPr/>
        </p:nvSpPr>
        <p:spPr>
          <a:xfrm>
            <a:off x="0" y="0"/>
            <a:ext cx="3779912" cy="228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16"/>
          <p:cNvSpPr txBox="1">
            <a:spLocks noGrp="1"/>
          </p:cNvSpPr>
          <p:nvPr>
            <p:ph type="body" idx="1"/>
          </p:nvPr>
        </p:nvSpPr>
        <p:spPr>
          <a:xfrm>
            <a:off x="964084" y="1117513"/>
            <a:ext cx="7440300" cy="2811300"/>
          </a:xfrm>
          <a:prstGeom prst="rect">
            <a:avLst/>
          </a:prstGeom>
        </p:spPr>
        <p:txBody>
          <a:bodyPr spcFirstLastPara="1" wrap="square" lIns="0" tIns="0" rIns="0" bIns="0" anchor="t" anchorCtr="0">
            <a:noAutofit/>
          </a:bodyPr>
          <a:lstStyle/>
          <a:p>
            <a:r>
              <a:rPr lang="en-US" sz="1400" dirty="0"/>
              <a:t>Bullet points listing the main features of the </a:t>
            </a:r>
            <a:r>
              <a:rPr lang="en-US" sz="1400" dirty="0" err="1"/>
              <a:t>DrData</a:t>
            </a:r>
            <a:r>
              <a:rPr lang="en-US" sz="1400" dirty="0"/>
              <a:t> application, such </a:t>
            </a:r>
            <a:r>
              <a:rPr lang="en-US" sz="1400" dirty="0" smtClean="0"/>
              <a:t>as : Image </a:t>
            </a:r>
            <a:r>
              <a:rPr lang="en-US" sz="1400" dirty="0"/>
              <a:t>processing capabilities (brightness adjustment, noise reduction, contrast adjustment, </a:t>
            </a:r>
            <a:r>
              <a:rPr lang="en-US" sz="1400" dirty="0" smtClean="0"/>
              <a:t>threshold)</a:t>
            </a:r>
            <a:endParaRPr lang="en-US" sz="1400" dirty="0"/>
          </a:p>
          <a:p>
            <a:r>
              <a:rPr lang="en-US" sz="1400" dirty="0"/>
              <a:t>Text extraction from images using Tesseract OCR</a:t>
            </a:r>
          </a:p>
          <a:p>
            <a:r>
              <a:rPr lang="en-US" sz="1400" dirty="0"/>
              <a:t>Organizing extracted data into Excel for further analysis</a:t>
            </a:r>
          </a:p>
          <a:p>
            <a:r>
              <a:rPr lang="en-US" sz="1400" dirty="0"/>
              <a:t>User-friendly GUI with intuitive controls</a:t>
            </a:r>
          </a:p>
          <a:p>
            <a:r>
              <a:rPr lang="en-US" sz="1400" dirty="0"/>
              <a:t>Ability to add labels to images for categorization</a:t>
            </a:r>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1" name="Google Shape;99;p14"/>
          <p:cNvSpPr txBox="1">
            <a:spLocks/>
          </p:cNvSpPr>
          <p:nvPr/>
        </p:nvSpPr>
        <p:spPr>
          <a:xfrm>
            <a:off x="562582" y="239445"/>
            <a:ext cx="3384376" cy="685800"/>
          </a:xfrm>
          <a:prstGeom prst="rect">
            <a:avLst/>
          </a:prstGeom>
          <a:noFill/>
          <a:ln>
            <a:noFill/>
          </a:ln>
        </p:spPr>
        <p:txBody>
          <a:bodyPr spcFirstLastPara="1" wrap="square" lIns="0" tIns="0" rIns="0" bIns="0" anchor="t" anchorCtr="0">
            <a:noAutofit/>
          </a:bodyPr>
          <a:lstStyle/>
          <a:p>
            <a:pPr lvl="0" algn="ctr">
              <a:lnSpc>
                <a:spcPct val="90000"/>
              </a:lnSpc>
              <a:buClr>
                <a:schemeClr val="dk1"/>
              </a:buClr>
              <a:buSzPts val="3600"/>
            </a:pPr>
            <a:r>
              <a:rPr lang="en-US" sz="3600" u="sng" dirty="0">
                <a:solidFill>
                  <a:schemeClr val="accent2"/>
                </a:solidFill>
                <a:latin typeface="Bebas Neue"/>
                <a:ea typeface="Bebas Neue"/>
                <a:cs typeface="Bebas Neue"/>
                <a:sym typeface="Bebas Neue"/>
              </a:rPr>
              <a:t>Key Features</a:t>
            </a:r>
          </a:p>
        </p:txBody>
      </p:sp>
      <p:grpSp>
        <p:nvGrpSpPr>
          <p:cNvPr id="13" name="Google Shape;115;p16"/>
          <p:cNvGrpSpPr/>
          <p:nvPr/>
        </p:nvGrpSpPr>
        <p:grpSpPr>
          <a:xfrm>
            <a:off x="438060" y="148298"/>
            <a:ext cx="413790" cy="685800"/>
            <a:chOff x="6730350" y="2315900"/>
            <a:chExt cx="257700" cy="420100"/>
          </a:xfrm>
        </p:grpSpPr>
        <p:sp>
          <p:nvSpPr>
            <p:cNvPr id="15"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bg1">
                <a:lumMod val="65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bg1">
                <a:lumMod val="65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bg1">
                <a:lumMod val="50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00"/>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92D050"/>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Rectangle 11"/>
          <p:cNvSpPr/>
          <p:nvPr/>
        </p:nvSpPr>
        <p:spPr>
          <a:xfrm>
            <a:off x="3448" y="0"/>
            <a:ext cx="3347864" cy="19956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1" name="Google Shape;99;p14"/>
          <p:cNvSpPr txBox="1">
            <a:spLocks/>
          </p:cNvSpPr>
          <p:nvPr/>
        </p:nvSpPr>
        <p:spPr>
          <a:xfrm>
            <a:off x="3448" y="403484"/>
            <a:ext cx="4648200" cy="685800"/>
          </a:xfrm>
          <a:prstGeom prst="rect">
            <a:avLst/>
          </a:prstGeom>
          <a:noFill/>
          <a:ln>
            <a:noFill/>
          </a:ln>
        </p:spPr>
        <p:txBody>
          <a:bodyPr spcFirstLastPara="1" wrap="square" lIns="0" tIns="0" rIns="0" bIns="0" anchor="t" anchorCtr="0">
            <a:noAutofit/>
          </a:bodyPr>
          <a:lstStyle/>
          <a:p>
            <a:pPr lvl="0" algn="ctr">
              <a:lnSpc>
                <a:spcPct val="90000"/>
              </a:lnSpc>
              <a:buClr>
                <a:schemeClr val="dk1"/>
              </a:buClr>
              <a:buSzPts val="3600"/>
            </a:pPr>
            <a:r>
              <a:rPr lang="en-US" sz="3600" u="sng" dirty="0" smtClean="0">
                <a:solidFill>
                  <a:schemeClr val="accent2"/>
                </a:solidFill>
                <a:latin typeface="Bebas Neue"/>
                <a:ea typeface="Bebas Neue"/>
                <a:cs typeface="Bebas Neue"/>
              </a:rPr>
              <a:t>Demonstration</a:t>
            </a:r>
            <a:endParaRPr kumimoji="0" lang="en-US" sz="3600" b="0" i="0" u="sng" strike="noStrike" kern="0" cap="none" spc="0" normalizeH="0" baseline="0" noProof="0" dirty="0">
              <a:ln>
                <a:noFill/>
              </a:ln>
              <a:solidFill>
                <a:schemeClr val="accent2"/>
              </a:solidFill>
              <a:effectLst/>
              <a:uLnTx/>
              <a:uFillTx/>
              <a:latin typeface="Bebas Neue"/>
              <a:ea typeface="Bebas Neue"/>
              <a:cs typeface="Bebas Neue"/>
              <a:sym typeface="Bebas Neue"/>
            </a:endParaRPr>
          </a:p>
        </p:txBody>
      </p:sp>
      <p:grpSp>
        <p:nvGrpSpPr>
          <p:cNvPr id="14" name="Google Shape;115;p16"/>
          <p:cNvGrpSpPr/>
          <p:nvPr/>
        </p:nvGrpSpPr>
        <p:grpSpPr>
          <a:xfrm>
            <a:off x="438060" y="148298"/>
            <a:ext cx="413790" cy="685800"/>
            <a:chOff x="6730350" y="2315900"/>
            <a:chExt cx="257700" cy="420100"/>
          </a:xfrm>
        </p:grpSpPr>
        <p:sp>
          <p:nvSpPr>
            <p:cNvPr id="15"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bg1">
                <a:lumMod val="65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bg1">
                <a:lumMod val="65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bg1">
                <a:lumMod val="50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00"/>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92D050"/>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 name="Google Shape;100;p14"/>
          <p:cNvSpPr txBox="1">
            <a:spLocks noGrp="1"/>
          </p:cNvSpPr>
          <p:nvPr>
            <p:ph type="body" idx="1"/>
          </p:nvPr>
        </p:nvSpPr>
        <p:spPr>
          <a:xfrm>
            <a:off x="1219037" y="1046112"/>
            <a:ext cx="7440300" cy="4191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1800" b="1" u="sng" dirty="0" smtClean="0"/>
              <a:t>HOW TO USE THE APPLICATION</a:t>
            </a:r>
            <a:endParaRPr lang="en-US" sz="1800" b="1" u="sng" dirty="0"/>
          </a:p>
        </p:txBody>
      </p:sp>
      <p:sp>
        <p:nvSpPr>
          <p:cNvPr id="22" name="Google Shape;100;p14"/>
          <p:cNvSpPr txBox="1">
            <a:spLocks/>
          </p:cNvSpPr>
          <p:nvPr/>
        </p:nvSpPr>
        <p:spPr>
          <a:xfrm>
            <a:off x="730247" y="1804099"/>
            <a:ext cx="7696200" cy="16984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2000" dirty="0"/>
              <a:t>Opening a folder containing images</a:t>
            </a:r>
          </a:p>
          <a:p>
            <a:r>
              <a:rPr lang="en-US" sz="2000" dirty="0"/>
              <a:t>Adjusting image </a:t>
            </a:r>
            <a:r>
              <a:rPr lang="en-US" sz="2000" dirty="0" smtClean="0"/>
              <a:t>using slides </a:t>
            </a:r>
            <a:r>
              <a:rPr lang="en-US" sz="2000" dirty="0"/>
              <a:t>(brightness, noise reduction, contrast)</a:t>
            </a:r>
          </a:p>
          <a:p>
            <a:r>
              <a:rPr lang="en-US" sz="2000" dirty="0" smtClean="0"/>
              <a:t>Extracting </a:t>
            </a:r>
            <a:r>
              <a:rPr lang="en-US" sz="2000" dirty="0"/>
              <a:t>text from images</a:t>
            </a:r>
          </a:p>
          <a:p>
            <a:r>
              <a:rPr lang="en-US" sz="2000" dirty="0"/>
              <a:t>Viewing and exporting the extracted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3" name="Google Shape;16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2" name="Rectangle 11"/>
          <p:cNvSpPr/>
          <p:nvPr/>
        </p:nvSpPr>
        <p:spPr>
          <a:xfrm>
            <a:off x="0" y="0"/>
            <a:ext cx="3779912" cy="228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13;p16"/>
          <p:cNvSpPr txBox="1">
            <a:spLocks noGrp="1"/>
          </p:cNvSpPr>
          <p:nvPr>
            <p:ph type="body" idx="1"/>
          </p:nvPr>
        </p:nvSpPr>
        <p:spPr>
          <a:xfrm>
            <a:off x="851850" y="1208250"/>
            <a:ext cx="7440300" cy="355388"/>
          </a:xfrm>
          <a:prstGeom prst="rect">
            <a:avLst/>
          </a:prstGeom>
        </p:spPr>
        <p:txBody>
          <a:bodyPr spcFirstLastPara="1" wrap="square" lIns="0" tIns="0" rIns="0" bIns="0" anchor="t" anchorCtr="0">
            <a:noAutofit/>
          </a:bodyPr>
          <a:lstStyle/>
          <a:p>
            <a:pPr marL="114300" indent="0">
              <a:buNone/>
            </a:pPr>
            <a:r>
              <a:rPr lang="en-US" dirty="0"/>
              <a:t>Use of PyQt5 for GUI </a:t>
            </a:r>
            <a:r>
              <a:rPr lang="en-US" dirty="0" smtClean="0"/>
              <a:t>development :-</a:t>
            </a:r>
            <a:endParaRPr lang="en-US" sz="1600" dirty="0" smtClean="0"/>
          </a:p>
        </p:txBody>
      </p:sp>
      <p:sp>
        <p:nvSpPr>
          <p:cNvPr id="11" name="Google Shape;125;p17"/>
          <p:cNvSpPr txBox="1">
            <a:spLocks/>
          </p:cNvSpPr>
          <p:nvPr/>
        </p:nvSpPr>
        <p:spPr>
          <a:xfrm>
            <a:off x="1036712" y="-114164"/>
            <a:ext cx="5486400" cy="1007400"/>
          </a:xfrm>
          <a:prstGeom prst="rect">
            <a:avLst/>
          </a:prstGeom>
          <a:noFill/>
          <a:ln>
            <a:noFill/>
          </a:ln>
        </p:spPr>
        <p:txBody>
          <a:bodyPr spcFirstLastPara="1" wrap="square" lIns="0" tIns="0" rIns="0" bIns="0" anchor="b" anchorCtr="0">
            <a:noAutofit/>
          </a:bodyPr>
          <a:lstStyle/>
          <a:p>
            <a:pPr lvl="0">
              <a:lnSpc>
                <a:spcPct val="90000"/>
              </a:lnSpc>
              <a:buClr>
                <a:schemeClr val="dk1"/>
              </a:buClr>
              <a:buSzPts val="3600"/>
              <a:defRPr/>
            </a:pPr>
            <a:r>
              <a:rPr lang="en-US" sz="4000" u="sng" dirty="0">
                <a:solidFill>
                  <a:schemeClr val="accent2"/>
                </a:solidFill>
                <a:latin typeface="Bebas Neue"/>
                <a:ea typeface="Bebas Neue"/>
                <a:cs typeface="Bebas Neue"/>
              </a:rPr>
              <a:t>Technical </a:t>
            </a:r>
            <a:r>
              <a:rPr lang="en-US" sz="4000" u="sng" dirty="0" smtClean="0">
                <a:solidFill>
                  <a:schemeClr val="accent2"/>
                </a:solidFill>
                <a:latin typeface="Bebas Neue"/>
                <a:ea typeface="Bebas Neue"/>
                <a:cs typeface="Bebas Neue"/>
              </a:rPr>
              <a:t>Details</a:t>
            </a:r>
            <a:endParaRPr kumimoji="0" lang="en-US" sz="4000" b="0" i="0" u="sng" strike="noStrike" kern="0" cap="none" spc="0" normalizeH="0" baseline="0" noProof="0" dirty="0">
              <a:ln>
                <a:noFill/>
              </a:ln>
              <a:solidFill>
                <a:schemeClr val="accent2"/>
              </a:solidFill>
              <a:effectLst/>
              <a:uLnTx/>
              <a:uFillTx/>
              <a:latin typeface="Bebas Neue"/>
              <a:ea typeface="Bebas Neue"/>
              <a:cs typeface="Bebas Neue"/>
              <a:sym typeface="Bebas Neue"/>
            </a:endParaRPr>
          </a:p>
        </p:txBody>
      </p:sp>
      <p:grpSp>
        <p:nvGrpSpPr>
          <p:cNvPr id="13" name="Google Shape;115;p16"/>
          <p:cNvGrpSpPr/>
          <p:nvPr/>
        </p:nvGrpSpPr>
        <p:grpSpPr>
          <a:xfrm>
            <a:off x="438060" y="148298"/>
            <a:ext cx="413790" cy="685800"/>
            <a:chOff x="6730350" y="2315900"/>
            <a:chExt cx="257700" cy="420100"/>
          </a:xfrm>
        </p:grpSpPr>
        <p:sp>
          <p:nvSpPr>
            <p:cNvPr id="15"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bg1">
                <a:lumMod val="65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bg1">
                <a:lumMod val="65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bg1">
                <a:lumMod val="50000"/>
              </a:schemeClr>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00"/>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92D050"/>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2" name="Picture 1"/>
          <p:cNvPicPr>
            <a:picLocks noChangeAspect="1"/>
          </p:cNvPicPr>
          <p:nvPr/>
        </p:nvPicPr>
        <p:blipFill>
          <a:blip r:embed="rId3"/>
          <a:stretch>
            <a:fillRect/>
          </a:stretch>
        </p:blipFill>
        <p:spPr>
          <a:xfrm>
            <a:off x="1979712" y="1707654"/>
            <a:ext cx="4193963" cy="32403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6" name="Google Shape;113;p16"/>
          <p:cNvSpPr txBox="1">
            <a:spLocks/>
          </p:cNvSpPr>
          <p:nvPr/>
        </p:nvSpPr>
        <p:spPr>
          <a:xfrm>
            <a:off x="755576" y="483518"/>
            <a:ext cx="7440300" cy="424847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lnSpc>
                <a:spcPct val="115000"/>
              </a:lnSpc>
              <a:buClr>
                <a:schemeClr val="accent2"/>
              </a:buClr>
              <a:buSzPts val="2400"/>
              <a:buFont typeface="Barlow Light"/>
              <a:buChar char="▸"/>
            </a:pPr>
            <a:r>
              <a:rPr lang="en-US" sz="2000" dirty="0">
                <a:solidFill>
                  <a:schemeClr val="dk2"/>
                </a:solidFill>
                <a:latin typeface="Barlow Light"/>
                <a:ea typeface="Barlow Light"/>
                <a:cs typeface="Barlow Light"/>
                <a:sym typeface="Barlow Light"/>
              </a:rPr>
              <a:t>Integration of </a:t>
            </a:r>
            <a:r>
              <a:rPr lang="en-US" sz="2000" dirty="0" err="1">
                <a:solidFill>
                  <a:schemeClr val="dk2"/>
                </a:solidFill>
                <a:latin typeface="Barlow Light"/>
                <a:ea typeface="Barlow Light"/>
                <a:cs typeface="Barlow Light"/>
                <a:sym typeface="Barlow Light"/>
              </a:rPr>
              <a:t>OpenCV</a:t>
            </a:r>
            <a:r>
              <a:rPr lang="en-US" sz="2000" dirty="0">
                <a:solidFill>
                  <a:schemeClr val="dk2"/>
                </a:solidFill>
                <a:latin typeface="Barlow Light"/>
                <a:ea typeface="Barlow Light"/>
                <a:cs typeface="Barlow Light"/>
                <a:sym typeface="Barlow Light"/>
              </a:rPr>
              <a:t> for image processing </a:t>
            </a:r>
            <a:r>
              <a:rPr lang="en-US" sz="2000" dirty="0" smtClean="0">
                <a:solidFill>
                  <a:schemeClr val="dk2"/>
                </a:solidFill>
                <a:latin typeface="Barlow Light"/>
                <a:ea typeface="Barlow Light"/>
                <a:cs typeface="Barlow Light"/>
                <a:sym typeface="Barlow Light"/>
              </a:rPr>
              <a:t>tasks</a:t>
            </a:r>
            <a:endParaRPr lang="en-US" sz="2000" dirty="0">
              <a:solidFill>
                <a:schemeClr val="dk2"/>
              </a:solidFill>
              <a:latin typeface="Barlow Light"/>
              <a:ea typeface="Barlow Light"/>
              <a:cs typeface="Barlow Light"/>
              <a:sym typeface="Barlow Light"/>
            </a:endParaRPr>
          </a:p>
          <a:p>
            <a:pPr marL="457200" indent="-381000">
              <a:lnSpc>
                <a:spcPct val="115000"/>
              </a:lnSpc>
              <a:buClr>
                <a:schemeClr val="accent2"/>
              </a:buClr>
              <a:buSzPts val="2400"/>
              <a:buFont typeface="Barlow Light"/>
              <a:buChar char="▸"/>
            </a:pPr>
            <a:r>
              <a:rPr lang="en-US" sz="2000" dirty="0">
                <a:solidFill>
                  <a:schemeClr val="dk2"/>
                </a:solidFill>
                <a:latin typeface="Barlow Light"/>
                <a:ea typeface="Barlow Light"/>
                <a:cs typeface="Barlow Light"/>
                <a:sym typeface="Barlow Light"/>
              </a:rPr>
              <a:t>Implementation of Tesseract OCR for text </a:t>
            </a:r>
            <a:r>
              <a:rPr lang="en-US" sz="2000" dirty="0" smtClean="0">
                <a:solidFill>
                  <a:schemeClr val="dk2"/>
                </a:solidFill>
                <a:latin typeface="Barlow Light"/>
                <a:ea typeface="Barlow Light"/>
                <a:cs typeface="Barlow Light"/>
                <a:sym typeface="Barlow Light"/>
              </a:rPr>
              <a:t>extraction</a:t>
            </a:r>
            <a:endParaRPr lang="en-US" sz="2000" dirty="0">
              <a:solidFill>
                <a:schemeClr val="dk2"/>
              </a:solidFill>
              <a:latin typeface="Barlow Light"/>
              <a:ea typeface="Barlow Light"/>
              <a:cs typeface="Barlow Light"/>
              <a:sym typeface="Barlow Light"/>
            </a:endParaRPr>
          </a:p>
          <a:p>
            <a:pPr marL="457200" indent="-381000">
              <a:lnSpc>
                <a:spcPct val="115000"/>
              </a:lnSpc>
              <a:buClr>
                <a:schemeClr val="accent2"/>
              </a:buClr>
              <a:buSzPts val="2400"/>
              <a:buFont typeface="Barlow Light"/>
              <a:buChar char="▸"/>
            </a:pPr>
            <a:r>
              <a:rPr lang="en-US" sz="2000" dirty="0">
                <a:solidFill>
                  <a:schemeClr val="dk2"/>
                </a:solidFill>
                <a:latin typeface="Barlow Light"/>
                <a:ea typeface="Barlow Light"/>
                <a:cs typeface="Barlow Light"/>
                <a:sym typeface="Barlow Light"/>
              </a:rPr>
              <a:t>Data processing and Excel export using pandas library</a:t>
            </a:r>
          </a:p>
        </p:txBody>
      </p:sp>
      <p:sp>
        <p:nvSpPr>
          <p:cNvPr id="2" name="AutoShape 2" descr="OpenCV: everything you need to know about Computer Vision's leading to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182662" y="1707654"/>
            <a:ext cx="2808312" cy="1073980"/>
          </a:xfrm>
          <a:prstGeom prst="rect">
            <a:avLst/>
          </a:prstGeom>
        </p:spPr>
      </p:pic>
      <p:pic>
        <p:nvPicPr>
          <p:cNvPr id="4" name="Picture 3"/>
          <p:cNvPicPr>
            <a:picLocks noChangeAspect="1"/>
          </p:cNvPicPr>
          <p:nvPr/>
        </p:nvPicPr>
        <p:blipFill>
          <a:blip r:embed="rId4"/>
          <a:stretch>
            <a:fillRect/>
          </a:stretch>
        </p:blipFill>
        <p:spPr>
          <a:xfrm>
            <a:off x="3505355" y="2130878"/>
            <a:ext cx="1701242" cy="1169775"/>
          </a:xfrm>
          <a:prstGeom prst="rect">
            <a:avLst/>
          </a:prstGeom>
        </p:spPr>
      </p:pic>
      <p:sp>
        <p:nvSpPr>
          <p:cNvPr id="5" name="AutoShape 4" descr="Download Microsoft Excel Logo in SVG Vector or PNG File Format - Logo.w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6263238" y="3290176"/>
            <a:ext cx="1512168" cy="1330494"/>
          </a:xfrm>
          <a:prstGeom prst="rect">
            <a:avLst/>
          </a:prstGeom>
        </p:spPr>
      </p:pic>
      <p:cxnSp>
        <p:nvCxnSpPr>
          <p:cNvPr id="11" name="Elbow Connector 10"/>
          <p:cNvCxnSpPr/>
          <p:nvPr/>
        </p:nvCxnSpPr>
        <p:spPr>
          <a:xfrm>
            <a:off x="1712671" y="2457598"/>
            <a:ext cx="1584176" cy="648072"/>
          </a:xfrm>
          <a:prstGeom prst="bentConnector3">
            <a:avLst>
              <a:gd name="adj1" fmla="val -505"/>
            </a:avLst>
          </a:prstGeom>
          <a:ln>
            <a:tailEnd type="triangle"/>
          </a:ln>
        </p:spPr>
        <p:style>
          <a:lnRef idx="2">
            <a:schemeClr val="dk1"/>
          </a:lnRef>
          <a:fillRef idx="0">
            <a:schemeClr val="dk1"/>
          </a:fillRef>
          <a:effectRef idx="1">
            <a:schemeClr val="dk1"/>
          </a:effectRef>
          <a:fontRef idx="minor">
            <a:schemeClr val="tx1"/>
          </a:fontRef>
        </p:style>
      </p:cxnSp>
      <p:cxnSp>
        <p:nvCxnSpPr>
          <p:cNvPr id="15" name="Elbow Connector 14"/>
          <p:cNvCxnSpPr/>
          <p:nvPr/>
        </p:nvCxnSpPr>
        <p:spPr>
          <a:xfrm>
            <a:off x="4258593" y="3290176"/>
            <a:ext cx="1584176" cy="648072"/>
          </a:xfrm>
          <a:prstGeom prst="bentConnector3">
            <a:avLst>
              <a:gd name="adj1" fmla="val 96"/>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56684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3" name="Google Shape;16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2" name="Rectangle 11"/>
          <p:cNvSpPr/>
          <p:nvPr/>
        </p:nvSpPr>
        <p:spPr>
          <a:xfrm>
            <a:off x="0" y="0"/>
            <a:ext cx="3779912" cy="228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13;p16"/>
          <p:cNvSpPr txBox="1">
            <a:spLocks noGrp="1"/>
          </p:cNvSpPr>
          <p:nvPr>
            <p:ph type="body" idx="1"/>
          </p:nvPr>
        </p:nvSpPr>
        <p:spPr>
          <a:xfrm>
            <a:off x="395536" y="411510"/>
            <a:ext cx="8352928" cy="5616624"/>
          </a:xfrm>
          <a:prstGeom prst="rect">
            <a:avLst/>
          </a:prstGeom>
        </p:spPr>
        <p:txBody>
          <a:bodyPr spcFirstLastPara="1" wrap="square" lIns="0" tIns="0" rIns="0" bIns="0" anchor="t" anchorCtr="0">
            <a:noAutofit/>
          </a:bodyPr>
          <a:lstStyle/>
          <a:p>
            <a:r>
              <a:rPr lang="en-US" sz="1600" b="1" dirty="0"/>
              <a:t>GUI Setup</a:t>
            </a:r>
            <a:r>
              <a:rPr lang="en-US" sz="1600" dirty="0"/>
              <a:t>: The code sets up a GUI window using PyQt5, with various widgets like sliders, labels, checkboxes, and buttons for controlling image processing parameters and displaying images</a:t>
            </a:r>
            <a:r>
              <a:rPr lang="en-US" sz="1600" dirty="0" smtClean="0"/>
              <a:t>.</a:t>
            </a:r>
          </a:p>
          <a:p>
            <a:endParaRPr lang="en-US" sz="1200" dirty="0"/>
          </a:p>
          <a:p>
            <a:r>
              <a:rPr lang="en-US" sz="1600" b="1" dirty="0"/>
              <a:t>Image Processing</a:t>
            </a:r>
            <a:r>
              <a:rPr lang="en-US" sz="1600" dirty="0"/>
              <a:t>: It includes functions to adjust brightness, reduce noise, adjust contrast, and apply </a:t>
            </a:r>
            <a:r>
              <a:rPr lang="en-US" sz="1600" dirty="0" err="1"/>
              <a:t>thresholding</a:t>
            </a:r>
            <a:r>
              <a:rPr lang="en-US" sz="1600" dirty="0"/>
              <a:t> to images. These functions use </a:t>
            </a:r>
            <a:r>
              <a:rPr lang="en-US" sz="1600" dirty="0" err="1"/>
              <a:t>OpenCV</a:t>
            </a:r>
            <a:r>
              <a:rPr lang="en-US" sz="1600" dirty="0"/>
              <a:t> for image processing operations</a:t>
            </a:r>
            <a:r>
              <a:rPr lang="en-US" sz="1600" dirty="0" smtClean="0"/>
              <a:t>.</a:t>
            </a:r>
          </a:p>
          <a:p>
            <a:endParaRPr lang="en-US" sz="1600" b="1" dirty="0"/>
          </a:p>
          <a:p>
            <a:r>
              <a:rPr lang="en-US" sz="1600" b="1" dirty="0"/>
              <a:t>Text Extraction: </a:t>
            </a:r>
            <a:r>
              <a:rPr lang="en-US" sz="1600" dirty="0"/>
              <a:t>The application can extract text from images using the Tesseract OCR library (</a:t>
            </a:r>
            <a:r>
              <a:rPr lang="en-US" sz="1600" dirty="0" err="1"/>
              <a:t>pytesseract</a:t>
            </a:r>
            <a:r>
              <a:rPr lang="en-US" sz="1600" dirty="0"/>
              <a:t>). It allows the user to select a folder containing images and extracts text from each image, saving the results to a temporary text file</a:t>
            </a:r>
            <a:r>
              <a:rPr lang="en-US" sz="1600" dirty="0" smtClean="0"/>
              <a:t>.</a:t>
            </a:r>
          </a:p>
          <a:p>
            <a:endParaRPr lang="en-US" sz="1600" dirty="0"/>
          </a:p>
          <a:p>
            <a:r>
              <a:rPr lang="en-US" sz="1600" b="1" dirty="0"/>
              <a:t>Data Processing and Export</a:t>
            </a:r>
            <a:r>
              <a:rPr lang="en-US" sz="1600" dirty="0"/>
              <a:t>: After extracting text from all images in the selected folder, the application processes the data and saves it to an Excel file (output.xlsx), organizing it into columns based on the extracted text content.</a:t>
            </a:r>
          </a:p>
          <a:p>
            <a:endParaRPr lang="en-US" sz="1600" dirty="0"/>
          </a:p>
          <a:p>
            <a:r>
              <a:rPr lang="en-US" sz="1600" dirty="0" smtClean="0"/>
              <a:t>\</a:t>
            </a:r>
            <a:endParaRPr lang="en-US" sz="1600" dirty="0"/>
          </a:p>
        </p:txBody>
      </p:sp>
    </p:spTree>
    <p:extLst>
      <p:ext uri="{BB962C8B-B14F-4D97-AF65-F5344CB8AC3E}">
        <p14:creationId xmlns:p14="http://schemas.microsoft.com/office/powerpoint/2010/main" val="1296827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7" name="Google Shape;277;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2" name="Picture 1"/>
          <p:cNvPicPr>
            <a:picLocks noChangeAspect="1"/>
          </p:cNvPicPr>
          <p:nvPr/>
        </p:nvPicPr>
        <p:blipFill>
          <a:blip r:embed="rId3"/>
          <a:stretch>
            <a:fillRect/>
          </a:stretch>
        </p:blipFill>
        <p:spPr>
          <a:xfrm>
            <a:off x="807493" y="985014"/>
            <a:ext cx="504056" cy="498939"/>
          </a:xfrm>
          <a:prstGeom prst="rect">
            <a:avLst/>
          </a:prstGeom>
        </p:spPr>
      </p:pic>
      <p:sp>
        <p:nvSpPr>
          <p:cNvPr id="3" name="Rounded Rectangle 2"/>
          <p:cNvSpPr/>
          <p:nvPr/>
        </p:nvSpPr>
        <p:spPr>
          <a:xfrm>
            <a:off x="1374751" y="1054464"/>
            <a:ext cx="2088232" cy="3600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Selecte</a:t>
            </a:r>
            <a:r>
              <a:rPr lang="en-US" dirty="0" smtClean="0"/>
              <a:t> folder </a:t>
            </a:r>
            <a:endParaRPr lang="en-US" dirty="0"/>
          </a:p>
        </p:txBody>
      </p:sp>
      <p:sp>
        <p:nvSpPr>
          <p:cNvPr id="4" name="Rectangle 3"/>
          <p:cNvSpPr/>
          <p:nvPr/>
        </p:nvSpPr>
        <p:spPr>
          <a:xfrm>
            <a:off x="1374751" y="1891949"/>
            <a:ext cx="2117129" cy="10801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Image </a:t>
            </a:r>
            <a:r>
              <a:rPr lang="en-US" dirty="0" smtClean="0"/>
              <a:t>Processing</a:t>
            </a:r>
          </a:p>
          <a:p>
            <a:pPr algn="ctr"/>
            <a:r>
              <a:rPr lang="en-US" dirty="0"/>
              <a:t>(</a:t>
            </a:r>
            <a:r>
              <a:rPr lang="en-US" dirty="0" err="1"/>
              <a:t>OpenCV</a:t>
            </a:r>
            <a:r>
              <a:rPr lang="en-US" dirty="0"/>
              <a:t> Algorithms)</a:t>
            </a:r>
            <a:r>
              <a:rPr lang="en-US" dirty="0" smtClean="0"/>
              <a:t> </a:t>
            </a:r>
            <a:endParaRPr lang="en-US" dirty="0"/>
          </a:p>
        </p:txBody>
      </p:sp>
      <p:sp>
        <p:nvSpPr>
          <p:cNvPr id="5" name="Rectangle 4"/>
          <p:cNvSpPr/>
          <p:nvPr/>
        </p:nvSpPr>
        <p:spPr>
          <a:xfrm>
            <a:off x="1403648" y="3449515"/>
            <a:ext cx="2088232" cy="12241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Text </a:t>
            </a:r>
            <a:r>
              <a:rPr lang="en-US" dirty="0" smtClean="0"/>
              <a:t>Extraction</a:t>
            </a:r>
          </a:p>
          <a:p>
            <a:pPr algn="ctr"/>
            <a:r>
              <a:rPr lang="en-US" dirty="0"/>
              <a:t>(Tesseract OCR)</a:t>
            </a:r>
          </a:p>
        </p:txBody>
      </p:sp>
      <p:sp>
        <p:nvSpPr>
          <p:cNvPr id="8" name="Rectangle 7"/>
          <p:cNvSpPr/>
          <p:nvPr/>
        </p:nvSpPr>
        <p:spPr>
          <a:xfrm>
            <a:off x="5364088" y="1114293"/>
            <a:ext cx="2169343" cy="1385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 </a:t>
            </a:r>
            <a:r>
              <a:rPr lang="en-US" dirty="0" smtClean="0"/>
              <a:t>Processing</a:t>
            </a:r>
          </a:p>
          <a:p>
            <a:pPr algn="ctr"/>
            <a:r>
              <a:rPr lang="en-US" dirty="0"/>
              <a:t>(Python Scripts</a:t>
            </a:r>
            <a:r>
              <a:rPr lang="en-US" dirty="0" smtClean="0"/>
              <a:t>)</a:t>
            </a:r>
          </a:p>
          <a:p>
            <a:pPr algn="ctr"/>
            <a:r>
              <a:rPr lang="en-US" dirty="0" smtClean="0"/>
              <a:t>Temp.txt</a:t>
            </a:r>
            <a:endParaRPr lang="en-US" dirty="0"/>
          </a:p>
        </p:txBody>
      </p:sp>
      <p:sp>
        <p:nvSpPr>
          <p:cNvPr id="11" name="Rectangle 10"/>
          <p:cNvSpPr/>
          <p:nvPr/>
        </p:nvSpPr>
        <p:spPr>
          <a:xfrm>
            <a:off x="5373191" y="3131269"/>
            <a:ext cx="2160240" cy="6364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Excel File (Output Data)</a:t>
            </a:r>
          </a:p>
        </p:txBody>
      </p:sp>
      <p:cxnSp>
        <p:nvCxnSpPr>
          <p:cNvPr id="10" name="Straight Arrow Connector 9"/>
          <p:cNvCxnSpPr>
            <a:stCxn id="3" idx="2"/>
            <a:endCxn id="4" idx="0"/>
          </p:cNvCxnSpPr>
          <p:nvPr/>
        </p:nvCxnSpPr>
        <p:spPr>
          <a:xfrm>
            <a:off x="2418867" y="1414504"/>
            <a:ext cx="14449" cy="4774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4" idx="2"/>
            <a:endCxn id="5" idx="0"/>
          </p:cNvCxnSpPr>
          <p:nvPr/>
        </p:nvCxnSpPr>
        <p:spPr>
          <a:xfrm>
            <a:off x="2433316" y="2972069"/>
            <a:ext cx="14448" cy="4774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Elbow Connector 15"/>
          <p:cNvCxnSpPr>
            <a:stCxn id="5" idx="3"/>
            <a:endCxn id="8" idx="1"/>
          </p:cNvCxnSpPr>
          <p:nvPr/>
        </p:nvCxnSpPr>
        <p:spPr>
          <a:xfrm flipV="1">
            <a:off x="3491880" y="1807144"/>
            <a:ext cx="1872208" cy="2254439"/>
          </a:xfrm>
          <a:prstGeom prst="bentConnector3">
            <a:avLst>
              <a:gd name="adj1" fmla="val 84596"/>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2"/>
            <a:endCxn id="11" idx="0"/>
          </p:cNvCxnSpPr>
          <p:nvPr/>
        </p:nvCxnSpPr>
        <p:spPr>
          <a:xfrm>
            <a:off x="6448760" y="2499994"/>
            <a:ext cx="4551" cy="6312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Google Shape;100;p14"/>
          <p:cNvSpPr txBox="1">
            <a:spLocks/>
          </p:cNvSpPr>
          <p:nvPr/>
        </p:nvSpPr>
        <p:spPr>
          <a:xfrm>
            <a:off x="3660280" y="1067065"/>
            <a:ext cx="1044116"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a:t>
            </a:r>
            <a:r>
              <a:rPr lang="en-US" sz="800" b="1" dirty="0" err="1" smtClean="0"/>
              <a:t>Selecte</a:t>
            </a:r>
            <a:r>
              <a:rPr lang="en-US" sz="800" b="1" dirty="0" smtClean="0"/>
              <a:t> folder 📂)  </a:t>
            </a:r>
          </a:p>
        </p:txBody>
      </p:sp>
      <p:sp>
        <p:nvSpPr>
          <p:cNvPr id="22" name="Google Shape;100;p14"/>
          <p:cNvSpPr txBox="1">
            <a:spLocks/>
          </p:cNvSpPr>
          <p:nvPr/>
        </p:nvSpPr>
        <p:spPr>
          <a:xfrm>
            <a:off x="287524" y="2107067"/>
            <a:ext cx="1044116"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 (Using control slider   </a:t>
            </a:r>
          </a:p>
        </p:txBody>
      </p:sp>
      <p:sp>
        <p:nvSpPr>
          <p:cNvPr id="23" name="Google Shape;100;p14"/>
          <p:cNvSpPr txBox="1">
            <a:spLocks/>
          </p:cNvSpPr>
          <p:nvPr/>
        </p:nvSpPr>
        <p:spPr>
          <a:xfrm>
            <a:off x="352253" y="2252127"/>
            <a:ext cx="1044116"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Preprocess image )  </a:t>
            </a:r>
          </a:p>
        </p:txBody>
      </p:sp>
      <p:pic>
        <p:nvPicPr>
          <p:cNvPr id="20" name="Picture 19"/>
          <p:cNvPicPr>
            <a:picLocks noChangeAspect="1"/>
          </p:cNvPicPr>
          <p:nvPr/>
        </p:nvPicPr>
        <p:blipFill>
          <a:blip r:embed="rId4"/>
          <a:stretch>
            <a:fillRect/>
          </a:stretch>
        </p:blipFill>
        <p:spPr>
          <a:xfrm>
            <a:off x="3775641" y="2018619"/>
            <a:ext cx="1007549" cy="896422"/>
          </a:xfrm>
          <a:prstGeom prst="rect">
            <a:avLst/>
          </a:prstGeom>
        </p:spPr>
      </p:pic>
      <p:sp>
        <p:nvSpPr>
          <p:cNvPr id="29" name="Google Shape;100;p14"/>
          <p:cNvSpPr txBox="1">
            <a:spLocks/>
          </p:cNvSpPr>
          <p:nvPr/>
        </p:nvSpPr>
        <p:spPr>
          <a:xfrm>
            <a:off x="285435" y="3773632"/>
            <a:ext cx="1044116"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 (Using tesseract OCR</a:t>
            </a:r>
          </a:p>
        </p:txBody>
      </p:sp>
      <p:sp>
        <p:nvSpPr>
          <p:cNvPr id="30" name="Google Shape;100;p14"/>
          <p:cNvSpPr txBox="1">
            <a:spLocks/>
          </p:cNvSpPr>
          <p:nvPr/>
        </p:nvSpPr>
        <p:spPr>
          <a:xfrm>
            <a:off x="350164" y="3918692"/>
            <a:ext cx="1044116"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Text will extract )  </a:t>
            </a:r>
          </a:p>
        </p:txBody>
      </p:sp>
      <p:sp>
        <p:nvSpPr>
          <p:cNvPr id="39" name="Google Shape;100;p14"/>
          <p:cNvSpPr txBox="1">
            <a:spLocks/>
          </p:cNvSpPr>
          <p:nvPr/>
        </p:nvSpPr>
        <p:spPr>
          <a:xfrm>
            <a:off x="7670367" y="1269444"/>
            <a:ext cx="1044116"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 (after extracting data it save the data in temp.txt for preprocessing like capital to small , or </a:t>
            </a:r>
            <a:r>
              <a:rPr lang="en-US" sz="800" b="1" dirty="0"/>
              <a:t>remove </a:t>
            </a:r>
            <a:r>
              <a:rPr lang="en-US" sz="800" b="1" dirty="0" smtClean="0"/>
              <a:t>unnecessary</a:t>
            </a:r>
            <a:r>
              <a:rPr lang="en-US" sz="800" b="1" dirty="0"/>
              <a:t> </a:t>
            </a:r>
            <a:r>
              <a:rPr lang="en-US" sz="800" b="1" dirty="0" smtClean="0"/>
              <a:t>data)</a:t>
            </a:r>
          </a:p>
        </p:txBody>
      </p:sp>
      <p:sp>
        <p:nvSpPr>
          <p:cNvPr id="44" name="Google Shape;100;p14"/>
          <p:cNvSpPr txBox="1">
            <a:spLocks/>
          </p:cNvSpPr>
          <p:nvPr/>
        </p:nvSpPr>
        <p:spPr>
          <a:xfrm>
            <a:off x="5609009" y="4060567"/>
            <a:ext cx="1229569" cy="3597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spcBef>
                <a:spcPts val="800"/>
              </a:spcBef>
              <a:buClr>
                <a:schemeClr val="dk1"/>
              </a:buClr>
              <a:buSzPts val="1100"/>
              <a:buNone/>
            </a:pPr>
            <a:r>
              <a:rPr lang="en-US" sz="800" b="1" dirty="0" smtClean="0"/>
              <a:t>After preprocessing the data we get the data in  a excel file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9" name="Google Shape;113;p16"/>
          <p:cNvSpPr txBox="1">
            <a:spLocks/>
          </p:cNvSpPr>
          <p:nvPr/>
        </p:nvSpPr>
        <p:spPr>
          <a:xfrm>
            <a:off x="964084" y="987574"/>
            <a:ext cx="7440300" cy="325102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lnSpc>
                <a:spcPct val="115000"/>
              </a:lnSpc>
              <a:buClr>
                <a:schemeClr val="accent2"/>
              </a:buClr>
              <a:buSzPts val="2400"/>
              <a:buFont typeface="Barlow Light"/>
              <a:buChar char="▸"/>
            </a:pPr>
            <a:r>
              <a:rPr lang="en-US" dirty="0">
                <a:solidFill>
                  <a:schemeClr val="dk2"/>
                </a:solidFill>
                <a:latin typeface="Barlow Light"/>
                <a:ea typeface="Barlow Light"/>
                <a:cs typeface="Barlow Light"/>
                <a:sym typeface="Barlow Light"/>
              </a:rPr>
              <a:t>Bullet points listing the main features of the </a:t>
            </a:r>
            <a:r>
              <a:rPr lang="en-US" dirty="0" err="1">
                <a:solidFill>
                  <a:schemeClr val="dk2"/>
                </a:solidFill>
                <a:latin typeface="Barlow Light"/>
                <a:ea typeface="Barlow Light"/>
                <a:cs typeface="Barlow Light"/>
                <a:sym typeface="Barlow Light"/>
              </a:rPr>
              <a:t>DrData</a:t>
            </a:r>
            <a:r>
              <a:rPr lang="en-US" dirty="0">
                <a:solidFill>
                  <a:schemeClr val="dk2"/>
                </a:solidFill>
                <a:latin typeface="Barlow Light"/>
                <a:ea typeface="Barlow Light"/>
                <a:cs typeface="Barlow Light"/>
                <a:sym typeface="Barlow Light"/>
              </a:rPr>
              <a:t> application, such as : Image processing capabilities (brightness adjustment, noise reduction, contrast adjustment, threshold)</a:t>
            </a:r>
          </a:p>
          <a:p>
            <a:pPr marL="457200" indent="-381000">
              <a:lnSpc>
                <a:spcPct val="115000"/>
              </a:lnSpc>
              <a:buClr>
                <a:schemeClr val="accent2"/>
              </a:buClr>
              <a:buSzPts val="2400"/>
              <a:buFont typeface="Barlow Light"/>
              <a:buChar char="▸"/>
            </a:pPr>
            <a:r>
              <a:rPr lang="en-US" dirty="0">
                <a:solidFill>
                  <a:schemeClr val="dk2"/>
                </a:solidFill>
                <a:latin typeface="Barlow Light"/>
                <a:ea typeface="Barlow Light"/>
                <a:cs typeface="Barlow Light"/>
                <a:sym typeface="Barlow Light"/>
              </a:rPr>
              <a:t>Text extraction from images using Tesseract OCR</a:t>
            </a:r>
          </a:p>
          <a:p>
            <a:pPr marL="457200" indent="-381000">
              <a:lnSpc>
                <a:spcPct val="115000"/>
              </a:lnSpc>
              <a:buClr>
                <a:schemeClr val="accent2"/>
              </a:buClr>
              <a:buSzPts val="2400"/>
              <a:buFont typeface="Barlow Light"/>
              <a:buChar char="▸"/>
            </a:pPr>
            <a:r>
              <a:rPr lang="en-US" dirty="0">
                <a:solidFill>
                  <a:schemeClr val="dk2"/>
                </a:solidFill>
                <a:latin typeface="Barlow Light"/>
                <a:ea typeface="Barlow Light"/>
                <a:cs typeface="Barlow Light"/>
                <a:sym typeface="Barlow Light"/>
              </a:rPr>
              <a:t>Organizing extracted data into Excel for further analysis</a:t>
            </a:r>
          </a:p>
          <a:p>
            <a:pPr marL="457200" indent="-381000">
              <a:lnSpc>
                <a:spcPct val="115000"/>
              </a:lnSpc>
              <a:buClr>
                <a:schemeClr val="accent2"/>
              </a:buClr>
              <a:buSzPts val="2400"/>
              <a:buFont typeface="Barlow Light"/>
              <a:buChar char="▸"/>
            </a:pPr>
            <a:r>
              <a:rPr lang="en-US" dirty="0">
                <a:solidFill>
                  <a:schemeClr val="dk2"/>
                </a:solidFill>
                <a:latin typeface="Barlow Light"/>
                <a:ea typeface="Barlow Light"/>
                <a:cs typeface="Barlow Light"/>
                <a:sym typeface="Barlow Light"/>
              </a:rPr>
              <a:t>User-friendly GUI with intuitive controls</a:t>
            </a:r>
          </a:p>
          <a:p>
            <a:pPr marL="457200" indent="-381000">
              <a:lnSpc>
                <a:spcPct val="115000"/>
              </a:lnSpc>
              <a:buClr>
                <a:schemeClr val="accent2"/>
              </a:buClr>
              <a:buSzPts val="2400"/>
              <a:buFont typeface="Barlow Light"/>
              <a:buChar char="▸"/>
            </a:pPr>
            <a:r>
              <a:rPr lang="en-US" dirty="0">
                <a:solidFill>
                  <a:schemeClr val="dk2"/>
                </a:solidFill>
                <a:latin typeface="Barlow Light"/>
                <a:ea typeface="Barlow Light"/>
                <a:cs typeface="Barlow Light"/>
                <a:sym typeface="Barlow Light"/>
              </a:rPr>
              <a:t>Ability to add labels to images for </a:t>
            </a:r>
            <a:r>
              <a:rPr lang="en-US" dirty="0" smtClean="0">
                <a:solidFill>
                  <a:schemeClr val="dk2"/>
                </a:solidFill>
                <a:latin typeface="Barlow Light"/>
                <a:ea typeface="Barlow Light"/>
                <a:cs typeface="Barlow Light"/>
                <a:sym typeface="Barlow Light"/>
              </a:rPr>
              <a:t>categorization</a:t>
            </a:r>
          </a:p>
          <a:p>
            <a:pPr marL="457200" indent="-381000">
              <a:lnSpc>
                <a:spcPct val="115000"/>
              </a:lnSpc>
              <a:buClr>
                <a:schemeClr val="accent2"/>
              </a:buClr>
              <a:buSzPts val="2400"/>
              <a:buFont typeface="Barlow Light"/>
              <a:buChar char="▸"/>
            </a:pPr>
            <a:endParaRPr lang="en-US" dirty="0">
              <a:solidFill>
                <a:schemeClr val="dk2"/>
              </a:solidFill>
              <a:latin typeface="Barlow Light"/>
              <a:ea typeface="Barlow Light"/>
              <a:cs typeface="Barlow Light"/>
              <a:sym typeface="Barlow Light"/>
            </a:endParaRPr>
          </a:p>
          <a:p>
            <a:pPr marL="76200">
              <a:lnSpc>
                <a:spcPct val="115000"/>
              </a:lnSpc>
              <a:buClr>
                <a:schemeClr val="accent2"/>
              </a:buClr>
              <a:buSzPts val="2400"/>
            </a:pPr>
            <a:r>
              <a:rPr lang="en-US" dirty="0">
                <a:solidFill>
                  <a:schemeClr val="dk2"/>
                </a:solidFill>
                <a:latin typeface="Barlow Light"/>
                <a:ea typeface="Barlow Light"/>
                <a:cs typeface="Barlow Light"/>
              </a:rPr>
              <a:t>By leveraging technologies such as PyQt5, </a:t>
            </a:r>
            <a:r>
              <a:rPr lang="en-US" dirty="0" err="1">
                <a:solidFill>
                  <a:schemeClr val="dk2"/>
                </a:solidFill>
                <a:latin typeface="Barlow Light"/>
                <a:ea typeface="Barlow Light"/>
                <a:cs typeface="Barlow Light"/>
              </a:rPr>
              <a:t>OpenCV</a:t>
            </a:r>
            <a:r>
              <a:rPr lang="en-US" dirty="0">
                <a:solidFill>
                  <a:schemeClr val="dk2"/>
                </a:solidFill>
                <a:latin typeface="Barlow Light"/>
                <a:ea typeface="Barlow Light"/>
                <a:cs typeface="Barlow Light"/>
              </a:rPr>
              <a:t>, and Tesseract OCR, </a:t>
            </a:r>
            <a:r>
              <a:rPr lang="en-US" dirty="0" err="1">
                <a:solidFill>
                  <a:schemeClr val="dk2"/>
                </a:solidFill>
                <a:latin typeface="Barlow Light"/>
                <a:ea typeface="Barlow Light"/>
                <a:cs typeface="Barlow Light"/>
              </a:rPr>
              <a:t>DrData</a:t>
            </a:r>
            <a:r>
              <a:rPr lang="en-US" dirty="0">
                <a:solidFill>
                  <a:schemeClr val="dk2"/>
                </a:solidFill>
                <a:latin typeface="Barlow Light"/>
                <a:ea typeface="Barlow Light"/>
                <a:cs typeface="Barlow Light"/>
              </a:rPr>
              <a:t> empowers users to extract data from images with ease, automate repetitive tasks, and organize extracted information into structured formats like Excel spreadsheets. This not only saves time and resources but also enhances the quality and reliability of the data, enabling organizations to make informed decisions and drive business growth.</a:t>
            </a:r>
            <a:endParaRPr lang="en-US" dirty="0">
              <a:solidFill>
                <a:schemeClr val="dk2"/>
              </a:solidFill>
              <a:latin typeface="Barlow Light"/>
              <a:ea typeface="Barlow Light"/>
              <a:cs typeface="Barlow Light"/>
              <a:sym typeface="Barlow Light"/>
            </a:endParaRPr>
          </a:p>
        </p:txBody>
      </p:sp>
      <p:sp>
        <p:nvSpPr>
          <p:cNvPr id="10" name="Google Shape;113;p16"/>
          <p:cNvSpPr txBox="1">
            <a:spLocks/>
          </p:cNvSpPr>
          <p:nvPr/>
        </p:nvSpPr>
        <p:spPr>
          <a:xfrm>
            <a:off x="611560" y="555526"/>
            <a:ext cx="7440300" cy="275683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81000">
              <a:lnSpc>
                <a:spcPct val="115000"/>
              </a:lnSpc>
              <a:buClr>
                <a:schemeClr val="accent2"/>
              </a:buClr>
              <a:buSzPts val="2400"/>
              <a:buFont typeface="Barlow Light"/>
              <a:buChar char="▸"/>
            </a:pPr>
            <a:r>
              <a:rPr lang="en-US" sz="1600" b="1" dirty="0">
                <a:solidFill>
                  <a:schemeClr val="dk2"/>
                </a:solidFill>
                <a:latin typeface="Barlow Light"/>
                <a:ea typeface="Barlow Light"/>
                <a:cs typeface="Barlow Light"/>
                <a:sym typeface="Barlow Light"/>
              </a:rPr>
              <a:t>Highlight the benefits of using the </a:t>
            </a:r>
            <a:r>
              <a:rPr lang="en-US" sz="1600" b="1" dirty="0" err="1">
                <a:solidFill>
                  <a:schemeClr val="dk2"/>
                </a:solidFill>
                <a:latin typeface="Barlow Light"/>
                <a:ea typeface="Barlow Light"/>
                <a:cs typeface="Barlow Light"/>
                <a:sym typeface="Barlow Light"/>
              </a:rPr>
              <a:t>DrData</a:t>
            </a:r>
            <a:r>
              <a:rPr lang="en-US" sz="1600" b="1" dirty="0">
                <a:solidFill>
                  <a:schemeClr val="dk2"/>
                </a:solidFill>
                <a:latin typeface="Barlow Light"/>
                <a:ea typeface="Barlow Light"/>
                <a:cs typeface="Barlow Light"/>
                <a:sym typeface="Barlow Light"/>
              </a:rPr>
              <a:t> application:</a:t>
            </a:r>
            <a:br>
              <a:rPr lang="en-US" sz="1600" b="1" dirty="0">
                <a:solidFill>
                  <a:schemeClr val="dk2"/>
                </a:solidFill>
                <a:latin typeface="Barlow Light"/>
                <a:ea typeface="Barlow Light"/>
                <a:cs typeface="Barlow Light"/>
                <a:sym typeface="Barlow Light"/>
              </a:rPr>
            </a:br>
            <a:endParaRPr lang="en-US" sz="1600" b="1" dirty="0">
              <a:solidFill>
                <a:schemeClr val="dk2"/>
              </a:solidFill>
              <a:latin typeface="Barlow Light"/>
              <a:ea typeface="Barlow Light"/>
              <a:cs typeface="Barlow Light"/>
              <a:sym typeface="Barlow Light"/>
            </a:endParaRPr>
          </a:p>
        </p:txBody>
      </p:sp>
    </p:spTree>
    <p:extLst>
      <p:ext uri="{BB962C8B-B14F-4D97-AF65-F5344CB8AC3E}">
        <p14:creationId xmlns:p14="http://schemas.microsoft.com/office/powerpoint/2010/main" val="3756684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834</Words>
  <Application>Microsoft Office PowerPoint</Application>
  <PresentationFormat>On-screen Show (16:9)</PresentationFormat>
  <Paragraphs>95</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Barlow Light</vt:lpstr>
      <vt:lpstr>Bebas Neue</vt:lpstr>
      <vt:lpstr>Arial</vt:lpstr>
      <vt:lpstr>Fitzwalter template</vt:lpstr>
      <vt:lpstr>Doctor data data entry automation tool</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Insect Detection using YOLO v8 Model</dc:title>
  <dc:creator>Rahul kumar</dc:creator>
  <cp:lastModifiedBy>Novel kathor</cp:lastModifiedBy>
  <cp:revision>59</cp:revision>
  <dcterms:modified xsi:type="dcterms:W3CDTF">2024-02-15T23:04:23Z</dcterms:modified>
</cp:coreProperties>
</file>