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1802" r:id="rId6"/>
    <p:sldId id="1733" r:id="rId7"/>
    <p:sldId id="1803" r:id="rId8"/>
    <p:sldId id="1804" r:id="rId9"/>
    <p:sldId id="1805" r:id="rId10"/>
    <p:sldId id="1806" r:id="rId11"/>
    <p:sldId id="271" r:id="rId12"/>
    <p:sldId id="267" r:id="rId13"/>
    <p:sldId id="268" r:id="rId14"/>
    <p:sldId id="269" r:id="rId15"/>
    <p:sldId id="270" r:id="rId16"/>
  </p:sldIdLst>
  <p:sldSz cx="9144000" cy="5715000" type="screen16x10"/>
  <p:notesSz cx="6858000" cy="9144000"/>
  <p:defaultTextStyle>
    <a:lvl1pPr marL="0" lvl="0" algn="l" defTabSz="457200">
      <a:defRPr sz="1800" kern="1200">
        <a:solidFill>
          <a:schemeClr val="tx1"/>
        </a:solidFill>
        <a:latin typeface="Calibri"/>
        <a:ea typeface="等线"/>
      </a:defRPr>
    </a:lvl1pPr>
    <a:lvl2pPr marL="457200" lvl="1" algn="l" defTabSz="457200">
      <a:defRPr sz="1800" kern="1200">
        <a:solidFill>
          <a:schemeClr val="tx1"/>
        </a:solidFill>
        <a:latin typeface="Calibri"/>
        <a:ea typeface="等线"/>
      </a:defRPr>
    </a:lvl2pPr>
    <a:lvl3pPr marL="914400" lvl="2" algn="l" defTabSz="457200">
      <a:defRPr sz="1800" kern="1200">
        <a:solidFill>
          <a:schemeClr val="tx1"/>
        </a:solidFill>
        <a:latin typeface="Calibri"/>
        <a:ea typeface="等线"/>
      </a:defRPr>
    </a:lvl3pPr>
    <a:lvl4pPr marL="1371600" lvl="3" algn="l" defTabSz="457200">
      <a:defRPr sz="1800" kern="1200">
        <a:solidFill>
          <a:schemeClr val="tx1"/>
        </a:solidFill>
        <a:latin typeface="Calibri"/>
        <a:ea typeface="等线"/>
      </a:defRPr>
    </a:lvl4pPr>
    <a:lvl5pPr marL="1828800" lvl="4" algn="l" defTabSz="457200">
      <a:defRPr sz="1800" kern="1200">
        <a:solidFill>
          <a:schemeClr val="tx1"/>
        </a:solidFill>
        <a:latin typeface="Calibri"/>
        <a:ea typeface="等线"/>
      </a:defRPr>
    </a:lvl5pPr>
    <a:lvl6pPr marL="2286000" lvl="5" algn="l" defTabSz="457200">
      <a:defRPr sz="1800" kern="1200">
        <a:solidFill>
          <a:schemeClr val="tx1"/>
        </a:solidFill>
        <a:latin typeface="Calibri"/>
        <a:ea typeface="等线"/>
      </a:defRPr>
    </a:lvl6pPr>
    <a:lvl7pPr marL="2743200" lvl="6" algn="l" defTabSz="457200">
      <a:defRPr sz="1800" kern="1200">
        <a:solidFill>
          <a:schemeClr val="tx1"/>
        </a:solidFill>
        <a:latin typeface="Calibri"/>
        <a:ea typeface="等线"/>
      </a:defRPr>
    </a:lvl7pPr>
    <a:lvl8pPr marL="3200400" lvl="7" algn="l" defTabSz="457200">
      <a:defRPr sz="1800" kern="1200">
        <a:solidFill>
          <a:schemeClr val="tx1"/>
        </a:solidFill>
        <a:latin typeface="Calibri"/>
        <a:ea typeface="等线"/>
      </a:defRPr>
    </a:lvl8pPr>
    <a:lvl9pPr marL="3657600" lvl="8" algn="l" defTabSz="457200">
      <a:defRPr sz="1800" kern="1200">
        <a:solidFill>
          <a:schemeClr val="tx1"/>
        </a:solidFill>
        <a:latin typeface="Calibri"/>
        <a:ea typeface="等线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2021/9/15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109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们整个系统的用例图，用户可以通过拍照的方式进行图像的输入，系统会根据输入进行图像的获取和识别。之后用户可以选择求解输入的魔方状态，系统会调用预先训练好的模型，将复原的步骤通过网页或机器人展示出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531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在整个系统的设计中，我们尝试使用模块化的设计将各个功能解耦，不同模块间通过预先定义好的接口进行通信。因为我们认为这样可以提升代码的可读性和可维护性，并在多人协同开发中提升效率，因为我们每个人就可以着重于自己的模块。</a:t>
            </a:r>
            <a:endParaRPr lang="en-US"/>
          </a:p>
          <a:p>
            <a:endParaRPr lang="en-US"/>
          </a:p>
          <a:p>
            <a:r>
              <a:rPr lang="en-US"/>
              <a:t>Jango</a:t>
            </a:r>
            <a:r>
              <a:rPr lang="zh-CN"/>
              <a:t>框架的</a:t>
            </a:r>
            <a:r>
              <a:rPr lang="en-US"/>
              <a:t>TVM</a:t>
            </a:r>
            <a:r>
              <a:rPr lang="zh-CN"/>
              <a:t>模型是可以为模块化提供支持，他又拥模板、视图和模型三层，类似于常见的</a:t>
            </a:r>
            <a:r>
              <a:rPr lang="en-US"/>
              <a:t>MVC</a:t>
            </a:r>
            <a:r>
              <a:rPr lang="zh-CN"/>
              <a:t>模型，每当用户请求到来，视图会负责处理业务逻辑，比如收到的是一个魔方的图像输入，那么视图就调用</a:t>
            </a:r>
            <a:r>
              <a:rPr lang="en-US"/>
              <a:t>Model</a:t>
            </a:r>
            <a:r>
              <a:rPr lang="zh-CN"/>
              <a:t>层中负责处理图像的</a:t>
            </a:r>
            <a:r>
              <a:rPr lang="en-US"/>
              <a:t>APP</a:t>
            </a:r>
            <a:r>
              <a:rPr lang="zh-CN"/>
              <a:t>，之后将结果发给模板，呈现给用户。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defTabSz="7132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/>
              <a:t>那么我们整个的开发和测试过程将使用版本控制工具，并且通过代码托管平台确保分工协作进度，通过使用自动化测试工具确保开发质量</a:t>
            </a:r>
            <a:endParaRPr lang="en-US"/>
          </a:p>
          <a:p>
            <a:pPr marL="0" lvl="0" indent="0" algn="l" defTabSz="7132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/>
          </a:p>
          <a:p>
            <a:pPr marL="0" lvl="0" indent="0" algn="l" defTabSz="7132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/>
              <a:t>那么这个是一个最简单的自动化测试流程，每当我们向服务器提交一个</a:t>
            </a:r>
            <a:r>
              <a:rPr lang="en-US"/>
              <a:t>commit</a:t>
            </a:r>
            <a:r>
              <a:rPr lang="zh-CN"/>
              <a:t>，部署好的</a:t>
            </a:r>
            <a:r>
              <a:rPr lang="en-US"/>
              <a:t>GitHub action</a:t>
            </a:r>
            <a:r>
              <a:rPr lang="zh-CN"/>
              <a:t>将会自动化的构建并执行测试用例，通常来说我们只会在所有测试用例通过的情况下，才向主分支</a:t>
            </a:r>
            <a:r>
              <a:rPr lang="en-US"/>
              <a:t>merge</a:t>
            </a:r>
            <a:r>
              <a:rPr lang="zh-CN"/>
              <a:t>代码，来保证代码的质量，这是基于</a:t>
            </a:r>
            <a:r>
              <a:rPr lang="en-US"/>
              <a:t>Github CI </a:t>
            </a:r>
            <a:r>
              <a:rPr lang="zh-CN"/>
              <a:t>也就是持续集成技术实现的。那么考虑到我们项目规模并不大，因此并没有考虑去做</a:t>
            </a:r>
            <a:r>
              <a:rPr lang="en-US"/>
              <a:t>CD</a:t>
            </a:r>
            <a:r>
              <a:rPr lang="zh-CN"/>
              <a:t>也就是持续部署，我们还是采用手动的方式部署我们的整个服务。</a:t>
            </a:r>
            <a:endParaRPr lang="en-US"/>
          </a:p>
          <a:p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defTabSz="71323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/>
              <a:t>这是我们的一个大概的分工，每位同学都参与到了需求分析、原型设计、技术选型、包括模块接口定义这样的前期工作中，那么之后呢我们都会各自负责一个模块的开发，通过合作的方式去完成这个项目。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以上就是我们开题报告的全部内容，谢谢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/>
              <a:t>功能性需求分析</a:t>
            </a:r>
            <a:endParaRPr lang="en-US"/>
          </a:p>
          <a:p>
            <a:pPr algn="l"/>
            <a:r>
              <a:rPr lang="en-US"/>
              <a:t>1.</a:t>
            </a:r>
            <a:r>
              <a:rPr lang="zh-CN"/>
              <a:t>用户可以看到实物魔方复原过程，由于实物复原过程较为复杂，所以我们这里只要求能够复原，对时间没有作出限制。</a:t>
            </a:r>
            <a:endParaRPr lang="en-US"/>
          </a:p>
          <a:p>
            <a:pPr algn="l"/>
            <a:r>
              <a:rPr lang="en-US"/>
              <a:t>2.</a:t>
            </a:r>
            <a:r>
              <a:rPr lang="zh-CN"/>
              <a:t>用户可以通过</a:t>
            </a:r>
            <a:r>
              <a:rPr lang="en-US"/>
              <a:t>web</a:t>
            </a:r>
            <a:r>
              <a:rPr lang="zh-CN"/>
              <a:t>看到虚拟魔方复原过程。</a:t>
            </a:r>
            <a:endParaRPr lang="en-US"/>
          </a:p>
          <a:p>
            <a:pPr algn="l"/>
            <a:r>
              <a:rPr lang="zh-CN"/>
              <a:t>非功能性需求分析</a:t>
            </a:r>
            <a:endParaRPr lang="en-US"/>
          </a:p>
          <a:p>
            <a:pPr algn="l"/>
            <a:r>
              <a:rPr lang="zh-CN"/>
              <a:t>可维护性：软件故障可以在</a:t>
            </a:r>
            <a:r>
              <a:rPr lang="en-US"/>
              <a:t>24</a:t>
            </a:r>
            <a:r>
              <a:rPr lang="zh-CN"/>
              <a:t>小时内得到解决</a:t>
            </a:r>
            <a:endParaRPr lang="en-US"/>
          </a:p>
          <a:p>
            <a:pPr algn="l"/>
            <a:r>
              <a:rPr lang="zh-CN"/>
              <a:t>可扩展性：系统需要具有良好的可扩展性，便于系统的维护和升级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/>
              <a:t>MindCub3r</a:t>
            </a:r>
          </a:p>
          <a:p>
            <a:pPr algn="l"/>
            <a:r>
              <a:rPr lang="zh-CN"/>
              <a:t>这是目前乐高已有的魔方机器人</a:t>
            </a:r>
            <a:endParaRPr lang="en-US"/>
          </a:p>
          <a:p>
            <a:pPr algn="l"/>
            <a:r>
              <a:rPr lang="zh-CN"/>
              <a:t>全部是在乐高平台完成，没有与其他平台数据交互</a:t>
            </a:r>
            <a:endParaRPr lang="en-US"/>
          </a:p>
          <a:p>
            <a:pPr algn="l"/>
            <a:r>
              <a:rPr lang="zh-CN"/>
              <a:t>不能通过图像传入实现魔方数据输入</a:t>
            </a:r>
            <a:endParaRPr lang="en-US"/>
          </a:p>
          <a:p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软件流程主要如下图所示，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首先拍照魔方各个面后进行图像获取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使用图像识别程序进行识别，输出需要符合魔方算法的输入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使用魔方算法求解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算法求解过程可以通过</a:t>
            </a:r>
            <a:r>
              <a:rPr lang="en-US" altLang="zh-CN" dirty="0"/>
              <a:t>web</a:t>
            </a:r>
            <a:r>
              <a:rPr lang="zh-CN" altLang="en-US" dirty="0"/>
              <a:t>复原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算法求解过程可以通过</a:t>
            </a:r>
            <a:r>
              <a:rPr lang="en-US" altLang="zh-CN" dirty="0"/>
              <a:t>Lego</a:t>
            </a:r>
            <a:r>
              <a:rPr lang="zh-CN" altLang="en-US" dirty="0"/>
              <a:t>机器人复原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D756F-7D4D-4194-8185-CB4413DA390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19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67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75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515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205D4-127F-432A-A9E3-D9A98AA444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6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1470725"/>
            <a:ext cx="9144000" cy="2773548"/>
          </a:xfrm>
          <a:prstGeom prst="rect">
            <a:avLst/>
          </a:prstGeom>
          <a:solidFill>
            <a:srgbClr val="174994"/>
          </a:solidFill>
          <a:ln>
            <a:noFill/>
          </a:ln>
        </p:spPr>
        <p:txBody>
          <a:bodyPr vert="horz" wrap="square" lIns="68580" tIns="34290" rIns="68580" bIns="34290" numCol="1" spcCol="0" anchor="ctr" anchorCtr="0"/>
          <a:lstStyle/>
          <a:p>
            <a:pPr marL="0" lvl="0" indent="0" algn="ctr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350" b="0" i="0" u="none" strike="noStrike" kern="1200" spc="0" baseline="0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127" name="文本占位符 3"/>
          <p:cNvSpPr>
            <a:spLocks noGrp="1"/>
          </p:cNvSpPr>
          <p:nvPr>
            <p:ph type="body" idx="11" hasCustomPrompt="1"/>
          </p:nvPr>
        </p:nvSpPr>
        <p:spPr>
          <a:xfrm>
            <a:off x="661642" y="2487637"/>
            <a:ext cx="5474999" cy="739723"/>
          </a:xfrm>
        </p:spPr>
        <p:txBody>
          <a:bodyPr/>
          <a:lstStyle>
            <a:lvl1pPr marL="0" lvl="0" indent="0">
              <a:buFontTx/>
              <a:buNone/>
              <a:defRPr lang="zh-CN" sz="3600" b="1" kern="1200" spc="300">
                <a:solidFill>
                  <a:srgbClr val="FFFFFF"/>
                </a:solidFill>
                <a:latin typeface="Arial"/>
                <a:ea typeface="Microsoft YaHei"/>
              </a:defRPr>
            </a:lvl1pPr>
          </a:lstStyle>
          <a:p>
            <a:pPr marL="0" lvl="0" indent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/>
              <a:t>输入标题文本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-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标题 1"/>
          <p:cNvSpPr>
            <a:spLocks noGrp="1"/>
          </p:cNvSpPr>
          <p:nvPr>
            <p:ph type="title" hasCustomPrompt="1"/>
          </p:nvPr>
        </p:nvSpPr>
        <p:spPr>
          <a:xfrm>
            <a:off x="332185" y="202974"/>
            <a:ext cx="6792638" cy="514598"/>
          </a:xfrm>
        </p:spPr>
        <p:txBody>
          <a:bodyPr>
            <a:normAutofit/>
          </a:bodyPr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lang="zh-CN" sz="1800" b="1" kern="1200" baseline="0">
                <a:solidFill>
                  <a:srgbClr val="174994"/>
                </a:solidFill>
                <a:latin typeface="Arial"/>
                <a:ea typeface="微软雅黑"/>
              </a:defRPr>
            </a:lvl1pPr>
          </a:lstStyle>
          <a:p>
            <a:r>
              <a:rPr lang="en-US"/>
              <a:t>X.X  </a:t>
            </a:r>
            <a:r>
              <a:rPr lang="zh-CN"/>
              <a:t>单击此处输入标题</a:t>
            </a:r>
          </a:p>
        </p:txBody>
      </p:sp>
      <p:grpSp>
        <p:nvGrpSpPr>
          <p:cNvPr id="177" name="组合 176"/>
          <p:cNvGrpSpPr/>
          <p:nvPr/>
        </p:nvGrpSpPr>
        <p:grpSpPr>
          <a:xfrm>
            <a:off x="396530" y="723325"/>
            <a:ext cx="1824770" cy="0"/>
            <a:chOff x="7460343" y="1311756"/>
            <a:chExt cx="2433027" cy="0"/>
          </a:xfrm>
        </p:grpSpPr>
        <p:cxnSp>
          <p:nvCxnSpPr>
            <p:cNvPr id="178" name="直接连接符 177"/>
            <p:cNvCxnSpPr/>
            <p:nvPr/>
          </p:nvCxnSpPr>
          <p:spPr>
            <a:xfrm>
              <a:off x="7460343" y="1311756"/>
              <a:ext cx="2433027" cy="0"/>
            </a:xfrm>
            <a:prstGeom prst="line">
              <a:avLst/>
            </a:prstGeom>
            <a:ln w="6350">
              <a:solidFill>
                <a:srgbClr val="174994"/>
              </a:solidFill>
              <a:prstDash val="solid"/>
              <a:miter/>
            </a:ln>
          </p:spPr>
        </p:cxnSp>
        <p:cxnSp>
          <p:nvCxnSpPr>
            <p:cNvPr id="179" name="直接连接符 178"/>
            <p:cNvCxnSpPr/>
            <p:nvPr/>
          </p:nvCxnSpPr>
          <p:spPr>
            <a:xfrm>
              <a:off x="7460343" y="1311756"/>
              <a:ext cx="589713" cy="0"/>
            </a:xfrm>
            <a:prstGeom prst="line">
              <a:avLst/>
            </a:prstGeom>
            <a:ln w="38100">
              <a:solidFill>
                <a:srgbClr val="174994"/>
              </a:solidFill>
              <a:prstDash val="solid"/>
              <a:miter/>
            </a:ln>
          </p:spPr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460828" y="211863"/>
            <a:ext cx="2350988" cy="548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lvl="0" algn="ctr">
              <a:defRPr sz="45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lvl="0" indent="0" algn="ctr">
              <a:buNone/>
              <a:defRPr sz="1800"/>
            </a:lvl1pPr>
            <a:lvl2pPr marL="342900" lvl="1" indent="0" algn="ctr">
              <a:buNone/>
              <a:defRPr sz="1500"/>
            </a:lvl2pPr>
            <a:lvl3pPr marL="685800" lvl="2" indent="0" algn="ctr">
              <a:buNone/>
              <a:defRPr sz="1350"/>
            </a:lvl3pPr>
            <a:lvl4pPr marL="1028700" lvl="3" indent="0" algn="ctr">
              <a:buNone/>
              <a:defRPr sz="1200"/>
            </a:lvl4pPr>
            <a:lvl5pPr marL="1371600" lvl="4" indent="0" algn="ctr">
              <a:buNone/>
              <a:defRPr sz="1200"/>
            </a:lvl5pPr>
            <a:lvl6pPr marL="1714500" lvl="5" indent="0" algn="ctr">
              <a:buNone/>
              <a:defRPr sz="1200"/>
            </a:lvl6pPr>
            <a:lvl7pPr marL="2057400" lvl="6" indent="0" algn="ctr">
              <a:buNone/>
              <a:defRPr sz="1200"/>
            </a:lvl7pPr>
            <a:lvl8pPr marL="2400300" lvl="7" indent="0" algn="ctr">
              <a:buNone/>
              <a:defRPr sz="1200"/>
            </a:lvl8pPr>
            <a:lvl9pPr marL="2743200" lvl="8" indent="0" algn="ctr">
              <a:buNone/>
              <a:defRPr sz="1200"/>
            </a:lvl9pPr>
          </a:lstStyle>
          <a:p>
            <a:r>
              <a:rPr lang="zh-CN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lvl="0" algn="l" defTabSz="685800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 Light"/>
          <a:ea typeface="等线 Light"/>
        </a:defRPr>
      </a:lvl1pPr>
    </p:titleStyle>
    <p:bodyStyle>
      <a:lvl1pPr marL="171450" lvl="0" indent="-171450" algn="l" defTabSz="685800">
        <a:lnSpc>
          <a:spcPct val="90000"/>
        </a:lnSpc>
        <a:spcBef>
          <a:spcPts val="750"/>
        </a:spcBef>
        <a:buFont typeface="Arial" charset="0"/>
        <a:buChar char="•"/>
        <a:defRPr sz="2100" kern="1200">
          <a:solidFill>
            <a:schemeClr val="tx1"/>
          </a:solidFill>
          <a:latin typeface="Calibri"/>
          <a:ea typeface="等线"/>
        </a:defRPr>
      </a:lvl1pPr>
      <a:lvl2pPr marL="514350" lvl="1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等线"/>
        </a:defRPr>
      </a:lvl2pPr>
      <a:lvl3pPr marL="857250" lvl="2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Calibri"/>
          <a:ea typeface="等线"/>
        </a:defRPr>
      </a:lvl3pPr>
      <a:lvl4pPr marL="1200150" lvl="3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4pPr>
      <a:lvl5pPr marL="1543050" lvl="4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5pPr>
      <a:lvl6pPr marL="1885950" lvl="5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6pPr>
      <a:lvl7pPr marL="2228850" lvl="6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7pPr>
      <a:lvl8pPr marL="2571750" lvl="7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8pPr>
      <a:lvl9pPr marL="2914650" lvl="8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9pPr>
    </p:bodyStyle>
    <p:otherStyle>
      <a:lvl1pPr marL="0" lvl="0" algn="l" defTabSz="685800">
        <a:defRPr sz="1350" kern="1200">
          <a:solidFill>
            <a:schemeClr val="tx1"/>
          </a:solidFill>
          <a:latin typeface="Calibri"/>
          <a:ea typeface="等线"/>
        </a:defRPr>
      </a:lvl1pPr>
      <a:lvl2pPr marL="342900" lvl="1" algn="l" defTabSz="685800">
        <a:defRPr sz="1350" kern="1200">
          <a:solidFill>
            <a:schemeClr val="tx1"/>
          </a:solidFill>
          <a:latin typeface="Calibri"/>
          <a:ea typeface="等线"/>
        </a:defRPr>
      </a:lvl2pPr>
      <a:lvl3pPr marL="685800" lvl="2" algn="l" defTabSz="685800">
        <a:defRPr sz="1350" kern="1200">
          <a:solidFill>
            <a:schemeClr val="tx1"/>
          </a:solidFill>
          <a:latin typeface="Calibri"/>
          <a:ea typeface="等线"/>
        </a:defRPr>
      </a:lvl3pPr>
      <a:lvl4pPr marL="1028700" lvl="3" algn="l" defTabSz="685800">
        <a:defRPr sz="1350" kern="1200">
          <a:solidFill>
            <a:schemeClr val="tx1"/>
          </a:solidFill>
          <a:latin typeface="Calibri"/>
          <a:ea typeface="等线"/>
        </a:defRPr>
      </a:lvl4pPr>
      <a:lvl5pPr marL="1371600" lvl="4" algn="l" defTabSz="685800">
        <a:defRPr sz="1350" kern="1200">
          <a:solidFill>
            <a:schemeClr val="tx1"/>
          </a:solidFill>
          <a:latin typeface="Calibri"/>
          <a:ea typeface="等线"/>
        </a:defRPr>
      </a:lvl5pPr>
      <a:lvl6pPr marL="1714500" lvl="5" algn="l" defTabSz="685800">
        <a:defRPr sz="1350" kern="1200">
          <a:solidFill>
            <a:schemeClr val="tx1"/>
          </a:solidFill>
          <a:latin typeface="Calibri"/>
          <a:ea typeface="等线"/>
        </a:defRPr>
      </a:lvl6pPr>
      <a:lvl7pPr marL="2057400" lvl="6" algn="l" defTabSz="685800">
        <a:defRPr sz="1350" kern="1200">
          <a:solidFill>
            <a:schemeClr val="tx1"/>
          </a:solidFill>
          <a:latin typeface="Calibri"/>
          <a:ea typeface="等线"/>
        </a:defRPr>
      </a:lvl7pPr>
      <a:lvl8pPr marL="2400300" lvl="7" algn="l" defTabSz="685800">
        <a:defRPr sz="1350" kern="1200">
          <a:solidFill>
            <a:schemeClr val="tx1"/>
          </a:solidFill>
          <a:latin typeface="Calibri"/>
          <a:ea typeface="等线"/>
        </a:defRPr>
      </a:lvl8pPr>
      <a:lvl9pPr marL="2743200" lvl="8" algn="l" defTabSz="685800">
        <a:defRPr sz="1350" kern="1200">
          <a:solidFill>
            <a:schemeClr val="tx1"/>
          </a:solidFill>
          <a:latin typeface="Calibri"/>
          <a:ea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" y="2309423"/>
            <a:ext cx="9144000" cy="1301634"/>
          </a:xfrm>
          <a:prstGeom prst="rect">
            <a:avLst/>
          </a:prstGeom>
          <a:solidFill>
            <a:srgbClr val="174994"/>
          </a:solidFill>
          <a:ln>
            <a:noFill/>
          </a:ln>
        </p:spPr>
        <p:txBody>
          <a:bodyPr vert="horz" wrap="square" lIns="68580" tIns="34290" rIns="68580" bIns="34290" numCol="1" anchor="t" anchorCtr="0"/>
          <a:lstStyle/>
          <a:p>
            <a:pPr defTabSz="685800"/>
            <a:endParaRPr lang="zh-CN" sz="1350">
              <a:solidFill>
                <a:schemeClr val="accent3">
                  <a:lumMod val="75000"/>
                </a:schemeClr>
              </a:solidFill>
              <a:latin typeface="Arial"/>
              <a:ea typeface="Microsoft YaHei"/>
            </a:endParaRPr>
          </a:p>
        </p:txBody>
      </p:sp>
      <p:sp>
        <p:nvSpPr>
          <p:cNvPr id="121" name="TextBox 27"/>
          <p:cNvSpPr txBox="1"/>
          <p:nvPr/>
        </p:nvSpPr>
        <p:spPr>
          <a:xfrm>
            <a:off x="3270250" y="4350040"/>
            <a:ext cx="26035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685800">
              <a:lnSpc>
                <a:spcPct val="150000"/>
              </a:lnSpc>
            </a:pPr>
            <a:r>
              <a:rPr lang="zh-CN" b="1">
                <a:solidFill>
                  <a:srgbClr val="0D0D0D"/>
                </a:solidFill>
                <a:latin typeface="Arial"/>
                <a:ea typeface="Microsoft YaHei"/>
              </a:rPr>
              <a:t>指导老师：罗铁坚教授</a:t>
            </a:r>
            <a:endParaRPr lang="en-US" b="1">
              <a:solidFill>
                <a:srgbClr val="0D0D0D"/>
              </a:solidFill>
              <a:latin typeface="Arial"/>
              <a:ea typeface="Microsoft YaHei"/>
            </a:endParaRPr>
          </a:p>
          <a:p>
            <a:pPr algn="ctr" defTabSz="685800">
              <a:lnSpc>
                <a:spcPct val="150000"/>
              </a:lnSpc>
            </a:pPr>
            <a:r>
              <a:rPr lang="zh-CN" b="1">
                <a:solidFill>
                  <a:srgbClr val="0D0D0D"/>
                </a:solidFill>
                <a:latin typeface="Arial"/>
                <a:ea typeface="Microsoft YaHei"/>
              </a:rPr>
              <a:t>成员：夏玉萍 郭恒 许颖</a:t>
            </a:r>
          </a:p>
        </p:txBody>
      </p:sp>
      <p:sp>
        <p:nvSpPr>
          <p:cNvPr id="122" name="TextBox 26"/>
          <p:cNvSpPr txBox="1"/>
          <p:nvPr/>
        </p:nvSpPr>
        <p:spPr>
          <a:xfrm>
            <a:off x="2464208" y="3784340"/>
            <a:ext cx="4215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/>
            <a:r>
              <a:rPr lang="zh-CN">
                <a:solidFill>
                  <a:srgbClr val="000000">
                    <a:lumMod val="95000"/>
                    <a:lumOff val="5000"/>
                  </a:srgbClr>
                </a:solidFill>
                <a:latin typeface="Arial"/>
                <a:ea typeface="Microsoft YaHei"/>
              </a:rPr>
              <a:t>中国科学院大学高级软件工程课程实验</a:t>
            </a:r>
          </a:p>
        </p:txBody>
      </p:sp>
      <p:sp>
        <p:nvSpPr>
          <p:cNvPr id="123" name="矩形 122"/>
          <p:cNvSpPr/>
          <p:nvPr/>
        </p:nvSpPr>
        <p:spPr>
          <a:xfrm>
            <a:off x="520906" y="2660959"/>
            <a:ext cx="8102186" cy="64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sz="3000" b="1" spc="225">
                <a:solidFill>
                  <a:srgbClr val="FFFFFF"/>
                </a:solidFill>
                <a:latin typeface="Arial"/>
                <a:ea typeface="Microsoft YaHei"/>
              </a:rPr>
              <a:t>基于Web和DeepCubeA的魔方游戏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2600908" y="892215"/>
            <a:ext cx="3942181" cy="827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23DC5-8625-411F-8058-4EE856D4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原型设计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7FFACBC-EFEA-4947-B03B-4CBA13C09216}"/>
              </a:ext>
            </a:extLst>
          </p:cNvPr>
          <p:cNvSpPr txBox="1">
            <a:spLocks/>
          </p:cNvSpPr>
          <p:nvPr/>
        </p:nvSpPr>
        <p:spPr>
          <a:xfrm>
            <a:off x="938198" y="3845679"/>
            <a:ext cx="6858000" cy="377163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点击主页面求解按钮，来到这个页面，上方开始计时，</a:t>
            </a:r>
            <a:r>
              <a:rPr lang="zh-CN" altLang="en-US" dirty="0">
                <a:solidFill>
                  <a:srgbClr val="FF0000"/>
                </a:solidFill>
              </a:rPr>
              <a:t>求解步骤没图片，没找到</a:t>
            </a:r>
          </a:p>
        </p:txBody>
      </p:sp>
      <p:pic>
        <p:nvPicPr>
          <p:cNvPr id="8" name="图片 3">
            <a:extLst>
              <a:ext uri="{FF2B5EF4-FFF2-40B4-BE49-F238E27FC236}">
                <a16:creationId xmlns:a16="http://schemas.microsoft.com/office/drawing/2014/main" id="{EAF3DBAE-F9E1-47A2-A4C7-5B49EF9B1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698" y="844816"/>
            <a:ext cx="2611438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1">
            <a:extLst>
              <a:ext uri="{FF2B5EF4-FFF2-40B4-BE49-F238E27FC236}">
                <a16:creationId xmlns:a16="http://schemas.microsoft.com/office/drawing/2014/main" id="{0686AE59-C9D0-4531-BB43-44D521B2E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760" y="1686435"/>
            <a:ext cx="2881313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72816F-6435-46DB-A369-C78730CA96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913" t="59223" r="52334" b="10020"/>
          <a:stretch/>
        </p:blipFill>
        <p:spPr>
          <a:xfrm>
            <a:off x="6609817" y="1114935"/>
            <a:ext cx="1676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1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D250A-432A-42C2-BD0B-05C3BFCB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0D40A5-309A-420A-B014-A1A37DEC5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112" y="1243674"/>
            <a:ext cx="3867092" cy="397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2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2185" y="1223999"/>
            <a:ext cx="3006400" cy="37888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/>
              <a:t>Flask + Html</a:t>
            </a:r>
            <a:r>
              <a:rPr lang="zh-CN"/>
              <a:t> 模块解耦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/>
              <a:t>MVVM</a:t>
            </a:r>
            <a:r>
              <a:rPr lang="zh-CN"/>
              <a:t>模型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/>
              <a:t>视图（</a:t>
            </a:r>
            <a:r>
              <a:rPr lang="en-US"/>
              <a:t>View</a:t>
            </a:r>
            <a:r>
              <a:rPr lang="zh-CN"/>
              <a:t>）：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展示页面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视图模型（</a:t>
            </a:r>
            <a:r>
              <a:rPr lang="en-US" altLang="zh-CN"/>
              <a:t>ViewModel):</a:t>
            </a:r>
          </a:p>
          <a:p>
            <a:pPr lvl="1">
              <a:lnSpc>
                <a:spcPct val="150000"/>
              </a:lnSpc>
            </a:pPr>
            <a:r>
              <a:rPr lang="en-US"/>
              <a:t>	</a:t>
            </a:r>
            <a:r>
              <a:rPr lang="zh-CN" altLang="en-US"/>
              <a:t>和</a:t>
            </a:r>
            <a:r>
              <a:rPr lang="en-US" altLang="zh-CN"/>
              <a:t>V</a:t>
            </a:r>
            <a:r>
              <a:rPr lang="zh-CN" altLang="en-US"/>
              <a:t>、</a:t>
            </a:r>
            <a:r>
              <a:rPr lang="en-US" altLang="zh-CN"/>
              <a:t>M</a:t>
            </a:r>
            <a:r>
              <a:rPr lang="zh-CN" altLang="en-US"/>
              <a:t>双向绑定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zh-CN"/>
              <a:t>模型（</a:t>
            </a:r>
            <a:r>
              <a:rPr lang="en-US"/>
              <a:t>Model</a:t>
            </a:r>
            <a:r>
              <a:rPr lang="zh-CN"/>
              <a:t>）：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	</a:t>
            </a:r>
            <a:r>
              <a:rPr lang="zh-CN"/>
              <a:t>负责业务的处理</a:t>
            </a:r>
          </a:p>
          <a:p>
            <a:pPr>
              <a:lnSpc>
                <a:spcPct val="150000"/>
              </a:lnSpc>
            </a:pPr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32185" y="202974"/>
            <a:ext cx="6792638" cy="514598"/>
          </a:xfrm>
        </p:spPr>
        <p:txBody>
          <a:bodyPr/>
          <a:lstStyle/>
          <a:p>
            <a:r>
              <a:rPr lang="zh-CN"/>
              <a:t>系统设计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49647C-7E5E-466C-8147-AEF941FBF7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8" r="14357"/>
          <a:stretch/>
        </p:blipFill>
        <p:spPr>
          <a:xfrm>
            <a:off x="3311867" y="839225"/>
            <a:ext cx="5832133" cy="42828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2185" y="852028"/>
            <a:ext cx="45673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/>
              <a:t>Github CI (Continuous integration)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50621" y="1313912"/>
            <a:ext cx="4521200" cy="901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/>
              <a:t>使用代码托管平台协同开发项目</a:t>
            </a:r>
          </a:p>
          <a:p>
            <a:pPr>
              <a:lnSpc>
                <a:spcPct val="150000"/>
              </a:lnSpc>
            </a:pPr>
            <a:r>
              <a:rPr lang="zh-CN"/>
              <a:t>使用使用自动化测试工具确保开发顺利进行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32185" y="202974"/>
            <a:ext cx="6792638" cy="514598"/>
          </a:xfrm>
        </p:spPr>
        <p:txBody>
          <a:bodyPr>
            <a:normAutofit/>
          </a:bodyPr>
          <a:lstStyle/>
          <a:p>
            <a:r>
              <a:rPr lang="zh-CN"/>
              <a:t>开发与测试</a:t>
            </a:r>
          </a:p>
        </p:txBody>
      </p:sp>
      <p:sp>
        <p:nvSpPr>
          <p:cNvPr id="7" name="文本框 4"/>
          <p:cNvSpPr txBox="1"/>
          <p:nvPr/>
        </p:nvSpPr>
        <p:spPr>
          <a:xfrm>
            <a:off x="332185" y="4105053"/>
            <a:ext cx="2476500" cy="450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/>
              <a:t>Apache JMeter </a:t>
            </a:r>
          </a:p>
        </p:txBody>
      </p:sp>
      <p:sp>
        <p:nvSpPr>
          <p:cNvPr id="8" name="文本框 2"/>
          <p:cNvSpPr txBox="1"/>
          <p:nvPr/>
        </p:nvSpPr>
        <p:spPr>
          <a:xfrm>
            <a:off x="1450621" y="4566937"/>
            <a:ext cx="3606800" cy="901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/>
              <a:t>使用接口测试工具衡量项目质量</a:t>
            </a:r>
          </a:p>
          <a:p>
            <a:pPr>
              <a:lnSpc>
                <a:spcPct val="150000"/>
              </a:lnSpc>
            </a:pPr>
            <a:r>
              <a:rPr lang="zh-CN"/>
              <a:t>模拟网络负载并分析项目整体性能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724935" y="1082860"/>
            <a:ext cx="6556902" cy="2670305"/>
            <a:chOff x="2002552" y="1082860"/>
            <a:chExt cx="6556902" cy="2670305"/>
          </a:xfrm>
        </p:grpSpPr>
        <p:sp>
          <p:nvSpPr>
            <p:cNvPr id="10" name="矩形 9"/>
            <p:cNvSpPr/>
            <p:nvPr/>
          </p:nvSpPr>
          <p:spPr>
            <a:xfrm>
              <a:off x="2002553" y="3196962"/>
              <a:ext cx="1195839" cy="55620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5C5C5C"/>
              </a:solidFill>
              <a:prstDash val="solid"/>
            </a:ln>
          </p:spPr>
          <p:txBody>
            <a:bodyPr anchor="ctr"/>
            <a:lstStyle/>
            <a:p>
              <a:pPr algn="ctr"/>
              <a:r>
                <a:t>开发环境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579192" y="3196962"/>
              <a:ext cx="1195839" cy="55620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5C5C5C"/>
              </a:solidFill>
              <a:prstDash val="solid"/>
            </a:ln>
          </p:spPr>
          <p:txBody>
            <a:bodyPr anchor="ctr"/>
            <a:lstStyle/>
            <a:p>
              <a:pPr algn="ctr"/>
              <a:r>
                <a:t>项目源码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5165689" y="3196962"/>
              <a:ext cx="1195839" cy="55620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5C5C5C"/>
              </a:solidFill>
              <a:prstDash val="solid"/>
            </a:ln>
          </p:spPr>
          <p:txBody>
            <a:bodyPr anchor="ctr"/>
            <a:lstStyle/>
            <a:p>
              <a:pPr algn="ctr"/>
              <a:r>
                <a:t>Git服务器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443421" y="2301359"/>
              <a:ext cx="1456105" cy="55620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5C5C5C"/>
              </a:solidFill>
              <a:prstDash val="solid"/>
            </a:ln>
          </p:spPr>
          <p:txBody>
            <a:bodyPr anchor="ctr"/>
            <a:lstStyle/>
            <a:p>
              <a:pPr algn="ctr"/>
              <a:r>
                <a:t>自动化脚本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6391958" y="1082860"/>
              <a:ext cx="2167497" cy="1631969"/>
              <a:chOff x="5885065" y="3322799"/>
              <a:chExt cx="2167497" cy="1631969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5885066" y="3322800"/>
                <a:ext cx="2167498" cy="163196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5C5C5C"/>
                </a:solidFill>
                <a:prstDash val="solid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379570" y="3479653"/>
                <a:ext cx="1195839" cy="55620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5C5C5C"/>
                </a:solidFill>
                <a:prstDash val="solid"/>
              </a:ln>
            </p:spPr>
            <p:txBody>
              <a:bodyPr anchor="ctr"/>
              <a:lstStyle/>
              <a:p>
                <a:pPr algn="ctr"/>
                <a:r>
                  <a:t>项目构建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058576" y="4218391"/>
                <a:ext cx="1837828" cy="55620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5C5C5C"/>
                </a:solidFill>
                <a:prstDash val="solid"/>
              </a:ln>
            </p:spPr>
            <p:txBody>
              <a:bodyPr anchor="ctr"/>
              <a:lstStyle/>
              <a:p>
                <a:pPr algn="ctr"/>
                <a:r>
                  <a:t>自动化项目构建</a:t>
                </a: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6747654" y="3196962"/>
              <a:ext cx="1456105" cy="55620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5C5C5C"/>
              </a:solidFill>
              <a:prstDash val="solid"/>
            </a:ln>
          </p:spPr>
          <p:txBody>
            <a:bodyPr anchor="ctr"/>
            <a:lstStyle/>
            <a:p>
              <a:pPr algn="ctr"/>
              <a:r>
                <a:t>发布结果</a:t>
              </a:r>
            </a:p>
          </p:txBody>
        </p:sp>
        <p:cxnSp>
          <p:nvCxnSpPr>
            <p:cNvPr id="19" name="连接符: 肘形 18"/>
            <p:cNvCxnSpPr/>
            <p:nvPr/>
          </p:nvCxnSpPr>
          <p:spPr>
            <a:xfrm flipV="1">
              <a:off x="2585306" y="2550604"/>
              <a:ext cx="867552" cy="624638"/>
            </a:xfrm>
            <a:prstGeom prst="bentConnector3">
              <a:avLst>
                <a:gd name="adj1" fmla="val 0"/>
              </a:avLst>
            </a:prstGeom>
            <a:noFill/>
            <a:ln w="25400">
              <a:solidFill>
                <a:srgbClr val="000000"/>
              </a:solidFill>
              <a:prstDash val="solid"/>
              <a:headEnd/>
              <a:tailEnd type="triangle"/>
            </a:ln>
          </p:spPr>
        </p:cxnSp>
        <p:cxnSp>
          <p:nvCxnSpPr>
            <p:cNvPr id="20" name="直接箭头连接符 19"/>
            <p:cNvCxnSpPr>
              <a:stCxn id="10" idx="1"/>
              <a:endCxn id="11" idx="0"/>
            </p:cNvCxnSpPr>
            <p:nvPr/>
          </p:nvCxnSpPr>
          <p:spPr>
            <a:xfrm>
              <a:off x="3198392" y="3475064"/>
              <a:ext cx="380799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/>
              <a:tailEnd type="triangle"/>
            </a:ln>
          </p:spPr>
        </p:cxnSp>
        <p:cxnSp>
          <p:nvCxnSpPr>
            <p:cNvPr id="21" name="直接箭头连接符 20"/>
            <p:cNvCxnSpPr>
              <a:stCxn id="11" idx="1"/>
              <a:endCxn id="12" idx="0"/>
            </p:cNvCxnSpPr>
            <p:nvPr/>
          </p:nvCxnSpPr>
          <p:spPr>
            <a:xfrm>
              <a:off x="4775031" y="3475064"/>
              <a:ext cx="390658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/>
              <a:tailEnd type="triangle"/>
            </a:ln>
          </p:spPr>
        </p:cxnSp>
        <p:cxnSp>
          <p:nvCxnSpPr>
            <p:cNvPr id="22" name="直接箭头连接符 21"/>
            <p:cNvCxnSpPr>
              <a:stCxn id="15" idx="3"/>
              <a:endCxn id="18" idx="2"/>
            </p:cNvCxnSpPr>
            <p:nvPr/>
          </p:nvCxnSpPr>
          <p:spPr>
            <a:xfrm flipH="1">
              <a:off x="7475706" y="2714830"/>
              <a:ext cx="1" cy="48213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/>
              <a:tailEnd type="triangle"/>
            </a:ln>
          </p:spPr>
        </p:cxnSp>
        <p:cxnSp>
          <p:nvCxnSpPr>
            <p:cNvPr id="23" name="直接箭头连接符 22"/>
            <p:cNvCxnSpPr>
              <a:stCxn id="12" idx="1"/>
              <a:endCxn id="18" idx="0"/>
            </p:cNvCxnSpPr>
            <p:nvPr/>
          </p:nvCxnSpPr>
          <p:spPr>
            <a:xfrm>
              <a:off x="6361528" y="3475064"/>
              <a:ext cx="386125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/>
              <a:tailEnd type="triangle"/>
            </a:ln>
          </p:spPr>
        </p:cxnSp>
        <p:cxnSp>
          <p:nvCxnSpPr>
            <p:cNvPr id="24" name="直接箭头连接符 23"/>
            <p:cNvCxnSpPr>
              <a:stCxn id="13" idx="1"/>
            </p:cNvCxnSpPr>
            <p:nvPr/>
          </p:nvCxnSpPr>
          <p:spPr>
            <a:xfrm>
              <a:off x="4899526" y="2579461"/>
              <a:ext cx="861447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/>
              <a:tailEnd/>
            </a:ln>
          </p:spPr>
        </p:cxnSp>
        <p:cxnSp>
          <p:nvCxnSpPr>
            <p:cNvPr id="25" name="直接箭头连接符 24"/>
            <p:cNvCxnSpPr/>
            <p:nvPr/>
          </p:nvCxnSpPr>
          <p:spPr>
            <a:xfrm>
              <a:off x="5760938" y="2579390"/>
              <a:ext cx="2670" cy="61757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/>
              <a:tailEnd type="triangl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分工安排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57022"/>
              </p:ext>
            </p:extLst>
          </p:nvPr>
        </p:nvGraphicFramePr>
        <p:xfrm>
          <a:off x="1584096" y="2400183"/>
          <a:ext cx="5540727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967">
                <a:tc>
                  <a:txBody>
                    <a:bodyPr/>
                    <a:lstStyle/>
                    <a:p>
                      <a:r>
                        <a:rPr lang="zh-CN"/>
                        <a:t>夏玉萍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郭恒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/>
                        <a:t>许颖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967">
                <a:tc gridSpan="3">
                  <a:txBody>
                    <a:bodyPr/>
                    <a:lstStyle/>
                    <a:p>
                      <a:pPr algn="ctr"/>
                      <a:r>
                        <a:rPr lang="zh-CN"/>
                        <a:t>需求分析</a:t>
                      </a:r>
                      <a:r>
                        <a:rPr lang="zh-CN" sz="1350">
                          <a:solidFill>
                            <a:srgbClr val="000000"/>
                          </a:solidFill>
                          <a:latin typeface="Calibri"/>
                          <a:ea typeface="等线"/>
                        </a:rPr>
                        <a:t>、技术选型</a:t>
                      </a:r>
                      <a:r>
                        <a:rPr lang="zh-CN"/>
                        <a:t>、原型设计、定义模块接口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610">
                <a:tc>
                  <a:txBody>
                    <a:bodyPr/>
                    <a:lstStyle/>
                    <a:p>
                      <a:r>
                        <a:rPr lang="zh-CN" sz="1350">
                          <a:solidFill>
                            <a:srgbClr val="000000"/>
                          </a:solidFill>
                          <a:latin typeface="Calibri"/>
                          <a:ea typeface="等线"/>
                        </a:rPr>
                        <a:t>开发</a:t>
                      </a:r>
                      <a:r>
                        <a:rPr lang="zh-CN"/>
                        <a:t>后端接口</a:t>
                      </a:r>
                    </a:p>
                    <a:p>
                      <a:r>
                        <a:rPr lang="zh-CN"/>
                        <a:t>构建测试用例</a:t>
                      </a:r>
                      <a:endParaRPr lang="en-US"/>
                    </a:p>
                    <a:p>
                      <a:r>
                        <a:rPr lang="zh-CN"/>
                        <a:t>部署项目</a:t>
                      </a:r>
                    </a:p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1350">
                          <a:solidFill>
                            <a:srgbClr val="000000"/>
                          </a:solidFill>
                          <a:latin typeface="Calibri"/>
                          <a:ea typeface="等线"/>
                        </a:rPr>
                        <a:t>开发前端交互功能</a:t>
                      </a:r>
                    </a:p>
                    <a:p>
                      <a:r>
                        <a:rPr lang="zh-CN"/>
                        <a:t>构建自动化测试</a:t>
                      </a:r>
                    </a:p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1350">
                          <a:solidFill>
                            <a:srgbClr val="000000"/>
                          </a:solidFill>
                          <a:latin typeface="Calibri"/>
                          <a:ea typeface="等线"/>
                        </a:rPr>
                        <a:t>开发前端交互功能</a:t>
                      </a:r>
                    </a:p>
                    <a:p>
                      <a:r>
                        <a:rPr lang="zh-CN" sz="1350">
                          <a:solidFill>
                            <a:srgbClr val="000000"/>
                          </a:solidFill>
                          <a:latin typeface="Calibri"/>
                          <a:ea typeface="等线"/>
                        </a:rPr>
                        <a:t>搭建开发环境</a:t>
                      </a:r>
                    </a:p>
                    <a:p>
                      <a:r>
                        <a:rPr lang="zh-CN" sz="1350">
                          <a:solidFill>
                            <a:srgbClr val="000000"/>
                          </a:solidFill>
                          <a:latin typeface="Calibri"/>
                          <a:ea typeface="等线"/>
                        </a:rPr>
                        <a:t>整合接口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18"/>
          <p:cNvSpPr>
            <a:spLocks noGrp="1"/>
          </p:cNvSpPr>
          <p:nvPr>
            <p:ph type="body" idx="11"/>
          </p:nvPr>
        </p:nvSpPr>
        <p:spPr>
          <a:xfrm>
            <a:off x="3627510" y="2419194"/>
            <a:ext cx="1185897" cy="739723"/>
          </a:xfrm>
        </p:spPr>
        <p:txBody>
          <a:bodyPr/>
          <a:lstStyle/>
          <a:p>
            <a:r>
              <a:rPr lang="zh-CN"/>
              <a:t>谢谢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563052" y="745697"/>
            <a:ext cx="2572148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1216" y="2247749"/>
            <a:ext cx="2416629" cy="1196420"/>
            <a:chOff x="1042609" y="2403083"/>
            <a:chExt cx="3222172" cy="1595227"/>
          </a:xfrm>
        </p:grpSpPr>
        <p:sp>
          <p:nvSpPr>
            <p:cNvPr id="3" name="文本框 2"/>
            <p:cNvSpPr txBox="1"/>
            <p:nvPr/>
          </p:nvSpPr>
          <p:spPr>
            <a:xfrm>
              <a:off x="1042609" y="2403083"/>
              <a:ext cx="3222172" cy="1231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r>
                <a:rPr lang="zh-CN" sz="5400" spc="1200">
                  <a:solidFill>
                    <a:srgbClr val="174994"/>
                  </a:solidFill>
                  <a:latin typeface="Arial"/>
                  <a:ea typeface="Microsoft YaHei"/>
                </a:rPr>
                <a:t>目录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49204" y="3505867"/>
              <a:ext cx="2071332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 defTabSz="685800"/>
              <a:r>
                <a:rPr lang="en-US" spc="-30">
                  <a:solidFill>
                    <a:srgbClr val="174994"/>
                  </a:solidFill>
                  <a:latin typeface="Arial"/>
                  <a:ea typeface="Microsoft YaHei"/>
                </a:rPr>
                <a:t>CONTENTS</a:t>
              </a:r>
              <a:endParaRPr lang="zh-CN" spc="-30">
                <a:solidFill>
                  <a:srgbClr val="174994"/>
                </a:solidFill>
                <a:latin typeface="Arial"/>
                <a:ea typeface="Microsoft YaHei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743200" y="829084"/>
            <a:ext cx="6400800" cy="4255104"/>
          </a:xfrm>
          <a:prstGeom prst="rect">
            <a:avLst/>
          </a:prstGeom>
          <a:solidFill>
            <a:srgbClr val="174994"/>
          </a:solidFill>
          <a:ln>
            <a:noFill/>
          </a:ln>
        </p:spPr>
        <p:txBody>
          <a:bodyPr anchor="ctr"/>
          <a:lstStyle/>
          <a:p>
            <a:pPr algn="ctr" defTabSz="685800"/>
            <a:endParaRPr lang="zh-CN" sz="1350">
              <a:solidFill>
                <a:schemeClr val="accent3">
                  <a:lumMod val="75000"/>
                </a:schemeClr>
              </a:solidFill>
              <a:latin typeface="Arial"/>
              <a:ea typeface="Microsoft YaHei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623463" y="1306653"/>
            <a:ext cx="2941094" cy="3299965"/>
            <a:chOff x="3610584" y="1537486"/>
            <a:chExt cx="2941094" cy="3299965"/>
          </a:xfrm>
        </p:grpSpPr>
        <p:grpSp>
          <p:nvGrpSpPr>
            <p:cNvPr id="26" name="组合 25"/>
            <p:cNvGrpSpPr/>
            <p:nvPr/>
          </p:nvGrpSpPr>
          <p:grpSpPr>
            <a:xfrm>
              <a:off x="3623905" y="1537486"/>
              <a:ext cx="2922418" cy="461665"/>
              <a:chOff x="4532498" y="4323460"/>
              <a:chExt cx="3896558" cy="569216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5265231" y="4355584"/>
                <a:ext cx="3163825" cy="5122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zh-CN" sz="2100" spc="450">
                    <a:solidFill>
                      <a:srgbClr val="FFFFFF"/>
                    </a:solidFill>
                    <a:latin typeface="Arial"/>
                    <a:ea typeface="Microsoft YaHei"/>
                  </a:rPr>
                  <a:t>需求分析</a:t>
                </a: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532498" y="4323460"/>
                <a:ext cx="971081" cy="569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2400">
                    <a:solidFill>
                      <a:srgbClr val="FFFFFF"/>
                    </a:solidFill>
                    <a:latin typeface="Arial"/>
                    <a:ea typeface="Microsoft YaHei"/>
                  </a:rPr>
                  <a:t>01</a:t>
                </a:r>
                <a:endParaRPr lang="zh-CN" sz="2400">
                  <a:solidFill>
                    <a:srgbClr val="FFFFFF"/>
                  </a:solidFill>
                  <a:latin typeface="Arial"/>
                  <a:ea typeface="Microsoft YaHei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610584" y="2247061"/>
              <a:ext cx="2941094" cy="461665"/>
              <a:chOff x="8025569" y="4309404"/>
              <a:chExt cx="3921459" cy="569216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8783202" y="4355934"/>
                <a:ext cx="3163826" cy="5122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zh-CN" sz="2100" spc="450">
                    <a:solidFill>
                      <a:srgbClr val="FFFFFF"/>
                    </a:solidFill>
                    <a:latin typeface="Arial"/>
                    <a:ea typeface="Microsoft YaHei"/>
                  </a:rPr>
                  <a:t>原型设计</a:t>
                </a: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025569" y="4309404"/>
                <a:ext cx="971081" cy="569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2400">
                    <a:solidFill>
                      <a:srgbClr val="FFFFFF"/>
                    </a:solidFill>
                    <a:latin typeface="Arial"/>
                    <a:ea typeface="Microsoft YaHei"/>
                  </a:rPr>
                  <a:t>02</a:t>
                </a:r>
                <a:endParaRPr lang="zh-CN" sz="2400">
                  <a:solidFill>
                    <a:srgbClr val="FFFFFF"/>
                  </a:solidFill>
                  <a:latin typeface="Arial"/>
                  <a:ea typeface="Microsoft YaHei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615253" y="3666211"/>
              <a:ext cx="2935054" cy="461665"/>
              <a:chOff x="3615253" y="3703230"/>
              <a:chExt cx="2935054" cy="461665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4177439" y="3746986"/>
                <a:ext cx="2372868" cy="415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lvl1pPr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2800" b="0" i="0" u="none" strike="noStrike" spc="600" baseline="0">
                    <a:solidFill>
                      <a:srgbClr val="FFFFFF"/>
                    </a:solidFill>
                    <a:latin typeface="微软雅黑"/>
                    <a:ea typeface="微软雅黑"/>
                  </a:defRPr>
                </a:lvl1pPr>
              </a:lstStyle>
              <a:p>
                <a:pPr defTabSz="685800"/>
                <a:r>
                  <a:rPr lang="zh-CN" sz="2100">
                    <a:latin typeface="Arial"/>
                    <a:ea typeface="Microsoft YaHei"/>
                  </a:rPr>
                  <a:t>开发与测试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3615253" y="3703230"/>
                <a:ext cx="72831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2400">
                    <a:solidFill>
                      <a:srgbClr val="FFFFFF"/>
                    </a:solidFill>
                    <a:latin typeface="Arial"/>
                    <a:ea typeface="Microsoft YaHei"/>
                  </a:rPr>
                  <a:t>04</a:t>
                </a:r>
                <a:endParaRPr lang="zh-CN" sz="2400">
                  <a:solidFill>
                    <a:srgbClr val="FFFFFF"/>
                  </a:solidFill>
                  <a:latin typeface="Arial"/>
                  <a:ea typeface="Microsoft YaHei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615253" y="4375786"/>
              <a:ext cx="2935054" cy="461665"/>
              <a:chOff x="3615253" y="4375786"/>
              <a:chExt cx="2935054" cy="461665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4177439" y="4419617"/>
                <a:ext cx="2372868" cy="415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lvl1pPr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2800" b="0" i="0" u="none" strike="noStrike" spc="600" baseline="0">
                    <a:solidFill>
                      <a:srgbClr val="FFFFFF"/>
                    </a:solidFill>
                    <a:latin typeface="微软雅黑"/>
                    <a:ea typeface="微软雅黑"/>
                  </a:defRPr>
                </a:lvl1pPr>
              </a:lstStyle>
              <a:p>
                <a:pPr defTabSz="685800"/>
                <a:r>
                  <a:rPr lang="zh-CN" sz="2100">
                    <a:latin typeface="Arial"/>
                    <a:ea typeface="Microsoft YaHei"/>
                  </a:rPr>
                  <a:t>分工安排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15253" y="4375786"/>
                <a:ext cx="72831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2400">
                    <a:solidFill>
                      <a:srgbClr val="FFFFFF"/>
                    </a:solidFill>
                    <a:latin typeface="Arial"/>
                    <a:ea typeface="Microsoft YaHei"/>
                  </a:rPr>
                  <a:t>05</a:t>
                </a:r>
                <a:endParaRPr lang="zh-CN" sz="2400">
                  <a:solidFill>
                    <a:srgbClr val="FFFFFF"/>
                  </a:solidFill>
                  <a:latin typeface="Arial"/>
                  <a:ea typeface="Microsoft YaHei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615938" y="2956636"/>
              <a:ext cx="2935054" cy="461665"/>
              <a:chOff x="4517355" y="5469524"/>
              <a:chExt cx="3913406" cy="569216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5266936" y="5523473"/>
                <a:ext cx="3163825" cy="5122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lvl1pPr lv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2800" b="0" i="0" u="none" strike="noStrike" spc="600" baseline="0">
                    <a:solidFill>
                      <a:srgbClr val="FFFFFF"/>
                    </a:solidFill>
                    <a:latin typeface="微软雅黑"/>
                    <a:ea typeface="微软雅黑"/>
                  </a:defRPr>
                </a:lvl1pPr>
              </a:lstStyle>
              <a:p>
                <a:pPr defTabSz="685800"/>
                <a:r>
                  <a:rPr lang="zh-CN" sz="2100" spc="450">
                    <a:latin typeface="Arial"/>
                    <a:ea typeface="Microsoft YaHei"/>
                  </a:rPr>
                  <a:t>系统设计</a:t>
                </a: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4517355" y="5469524"/>
                <a:ext cx="971081" cy="569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2400">
                    <a:solidFill>
                      <a:srgbClr val="FFFFFF"/>
                    </a:solidFill>
                    <a:latin typeface="Arial"/>
                    <a:ea typeface="Microsoft YaHei"/>
                  </a:rPr>
                  <a:t>03</a:t>
                </a:r>
                <a:endParaRPr lang="zh-CN" sz="2400">
                  <a:solidFill>
                    <a:srgbClr val="FFFFFF"/>
                  </a:solidFill>
                  <a:latin typeface="Arial"/>
                  <a:ea typeface="Microsoft YaHe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需求分析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871372" y="3092132"/>
            <a:ext cx="8124302" cy="281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/>
              <a:t>基于现有魔方求解模型进行拓展创新：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/>
              <a:t>用户可以通过着色、手动</a:t>
            </a:r>
            <a:r>
              <a:rPr lang="zh-CN" sz="1800">
                <a:solidFill>
                  <a:srgbClr val="000000"/>
                </a:solidFill>
                <a:latin typeface="Calibri"/>
                <a:ea typeface="等线"/>
              </a:rPr>
              <a:t>滑动、自动</a:t>
            </a:r>
            <a:r>
              <a:rPr lang="zh-CN"/>
              <a:t>的方式，来打乱魔方；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/>
              <a:t>魔方还原</a:t>
            </a:r>
            <a:r>
              <a:rPr lang="zh-CN" sz="1800">
                <a:solidFill>
                  <a:srgbClr val="000000"/>
                </a:solidFill>
                <a:latin typeface="Calibri"/>
                <a:ea typeface="等线"/>
              </a:rPr>
              <a:t>提示和</a:t>
            </a:r>
            <a:r>
              <a:rPr lang="zh-CN"/>
              <a:t>计时；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/>
              <a:t>魔方状态的保存与读取。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endParaRPr lang="zh-CN"/>
          </a:p>
        </p:txBody>
      </p:sp>
      <p:sp>
        <p:nvSpPr>
          <p:cNvPr id="14" name="矩形 13"/>
          <p:cNvSpPr/>
          <p:nvPr/>
        </p:nvSpPr>
        <p:spPr>
          <a:xfrm>
            <a:off x="734486" y="1456600"/>
            <a:ext cx="7826024" cy="1181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Calibri Light"/>
              <a:buAutoNum type="arabicPeriod"/>
            </a:pPr>
            <a:r>
              <a:rPr lang="zh-CN"/>
              <a:t>向感兴趣的用户提供更加直观形象的魔方求解方法；</a:t>
            </a:r>
          </a:p>
          <a:p>
            <a:pPr marL="342900" indent="-342900">
              <a:lnSpc>
                <a:spcPct val="200000"/>
              </a:lnSpc>
              <a:buFont typeface="Calibri Light"/>
              <a:buAutoNum type="arabicPeriod"/>
            </a:pPr>
            <a:r>
              <a:rPr lang="zh-CN"/>
              <a:t>帮助缺少现实条件的用户</a:t>
            </a:r>
            <a:r>
              <a:rPr lang="zh-CN" sz="1800">
                <a:solidFill>
                  <a:srgbClr val="000000"/>
                </a:solidFill>
                <a:latin typeface="Calibri"/>
                <a:ea typeface="等线"/>
              </a:rPr>
              <a:t>在线游玩</a:t>
            </a:r>
            <a:r>
              <a:rPr lang="zh-CN"/>
              <a:t>魔方。</a:t>
            </a:r>
          </a:p>
        </p:txBody>
      </p:sp>
      <p:sp>
        <p:nvSpPr>
          <p:cNvPr id="15" name="矩形 14"/>
          <p:cNvSpPr/>
          <p:nvPr/>
        </p:nvSpPr>
        <p:spPr>
          <a:xfrm>
            <a:off x="342878" y="1114968"/>
            <a:ext cx="64633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zh-CN">
                <a:solidFill>
                  <a:srgbClr val="174994"/>
                </a:solidFill>
                <a:latin typeface="Arial"/>
                <a:ea typeface="微软雅黑"/>
              </a:rPr>
              <a:t>意义</a:t>
            </a:r>
          </a:p>
        </p:txBody>
      </p:sp>
      <p:sp>
        <p:nvSpPr>
          <p:cNvPr id="17" name="矩形 16"/>
          <p:cNvSpPr/>
          <p:nvPr/>
        </p:nvSpPr>
        <p:spPr>
          <a:xfrm>
            <a:off x="342878" y="2686748"/>
            <a:ext cx="156966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zh-CN">
                <a:solidFill>
                  <a:srgbClr val="174994"/>
                </a:solidFill>
                <a:latin typeface="Arial"/>
                <a:ea typeface="微软雅黑"/>
              </a:rPr>
              <a:t>预期实现功能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相似工程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474133" y="1263252"/>
            <a:ext cx="6858000" cy="386754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sz="2400"/>
              <a:t>叮当魔方</a:t>
            </a:r>
          </a:p>
          <a:p>
            <a:pPr lvl="1">
              <a:lnSpc>
                <a:spcPct val="200000"/>
              </a:lnSpc>
            </a:pPr>
            <a:r>
              <a:rPr lang="zh-CN" sz="2000"/>
              <a:t>魔方状态只能一键复位，没有还原教程</a:t>
            </a:r>
          </a:p>
          <a:p>
            <a:pPr lvl="1">
              <a:lnSpc>
                <a:spcPct val="200000"/>
              </a:lnSpc>
            </a:pPr>
            <a:r>
              <a:rPr lang="zh-CN" sz="2000"/>
              <a:t>很难输入实体魔方的初始状态</a:t>
            </a:r>
          </a:p>
          <a:p>
            <a:pPr lvl="1">
              <a:lnSpc>
                <a:spcPct val="200000"/>
              </a:lnSpc>
            </a:pPr>
            <a:r>
              <a:rPr lang="zh-CN" sz="2000"/>
              <a:t>缺少游戏计时功能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rcRect b="27696"/>
          <a:stretch/>
        </p:blipFill>
        <p:spPr>
          <a:xfrm>
            <a:off x="5690068" y="1188061"/>
            <a:ext cx="3125821" cy="4017929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B6679-301D-4A65-9E1A-29EE4AF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软件流程分析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9EF1A9-AB98-43BE-8F64-010497FFE2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304" b="68218"/>
          <a:stretch/>
        </p:blipFill>
        <p:spPr>
          <a:xfrm>
            <a:off x="1036630" y="1508214"/>
            <a:ext cx="864005" cy="1181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6C0AAD-8994-4D3F-A951-98495D57A8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21" r="22610" b="49935"/>
          <a:stretch/>
        </p:blipFill>
        <p:spPr>
          <a:xfrm>
            <a:off x="5549901" y="2098764"/>
            <a:ext cx="2057400" cy="18605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F50E8F-9639-4A78-A10C-4FE747C5CB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13" t="59223" r="52334" b="10020"/>
          <a:stretch/>
        </p:blipFill>
        <p:spPr>
          <a:xfrm>
            <a:off x="2356904" y="4369026"/>
            <a:ext cx="1676400" cy="1143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6C2CF2A-51C3-45D3-ABFC-46147378E6E7}"/>
              </a:ext>
            </a:extLst>
          </p:cNvPr>
          <p:cNvSpPr/>
          <p:nvPr/>
        </p:nvSpPr>
        <p:spPr>
          <a:xfrm>
            <a:off x="2696568" y="969556"/>
            <a:ext cx="1943100" cy="774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打乱魔方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64D4A6-2586-4F4D-BDB2-51855EFA0486}"/>
              </a:ext>
            </a:extLst>
          </p:cNvPr>
          <p:cNvSpPr txBox="1"/>
          <p:nvPr/>
        </p:nvSpPr>
        <p:spPr>
          <a:xfrm>
            <a:off x="375704" y="418436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魔方求解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00AD06-3295-4FE6-80FC-BEF7A0A86DB2}"/>
              </a:ext>
            </a:extLst>
          </p:cNvPr>
          <p:cNvSpPr txBox="1"/>
          <p:nvPr/>
        </p:nvSpPr>
        <p:spPr>
          <a:xfrm>
            <a:off x="224235" y="28575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87694E-87C6-4258-A5FF-105F72582F16}"/>
              </a:ext>
            </a:extLst>
          </p:cNvPr>
          <p:cNvSpPr txBox="1"/>
          <p:nvPr/>
        </p:nvSpPr>
        <p:spPr>
          <a:xfrm>
            <a:off x="2755900" y="322683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魔方状态存取</a:t>
            </a:r>
          </a:p>
        </p:txBody>
      </p:sp>
    </p:spTree>
    <p:extLst>
      <p:ext uri="{BB962C8B-B14F-4D97-AF65-F5344CB8AC3E}">
        <p14:creationId xmlns:p14="http://schemas.microsoft.com/office/powerpoint/2010/main" val="141326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23DC5-8625-411F-8058-4EE856D4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5317CD-4FEA-460A-B670-590BABBB731E}"/>
              </a:ext>
            </a:extLst>
          </p:cNvPr>
          <p:cNvSpPr txBox="1"/>
          <p:nvPr/>
        </p:nvSpPr>
        <p:spPr>
          <a:xfrm>
            <a:off x="1273945" y="2595890"/>
            <a:ext cx="1708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识别魔方</a:t>
            </a:r>
            <a:endParaRPr lang="en-US" altLang="zh-CN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F34CCB-7AE5-4296-B00F-846D0A5EC44B}"/>
              </a:ext>
            </a:extLst>
          </p:cNvPr>
          <p:cNvSpPr txBox="1"/>
          <p:nvPr/>
        </p:nvSpPr>
        <p:spPr>
          <a:xfrm>
            <a:off x="3753404" y="2595890"/>
            <a:ext cx="1708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还原步骤</a:t>
            </a:r>
            <a:endParaRPr lang="en-US" altLang="zh-CN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699D94-46F6-49EC-9FC2-B911FD2ACF9A}"/>
              </a:ext>
            </a:extLst>
          </p:cNvPr>
          <p:cNvSpPr txBox="1"/>
          <p:nvPr/>
        </p:nvSpPr>
        <p:spPr>
          <a:xfrm>
            <a:off x="6350031" y="2595890"/>
            <a:ext cx="1708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计时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47F3CEE4-0C9A-44D3-A84D-841A28552A6D}"/>
              </a:ext>
            </a:extLst>
          </p:cNvPr>
          <p:cNvSpPr/>
          <p:nvPr/>
        </p:nvSpPr>
        <p:spPr>
          <a:xfrm>
            <a:off x="2894120" y="2790917"/>
            <a:ext cx="821184" cy="133165"/>
          </a:xfrm>
          <a:prstGeom prst="rightArrow">
            <a:avLst>
              <a:gd name="adj1" fmla="val 2138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425C4B4-95EF-4433-B70B-75271EC0EAD0}"/>
              </a:ext>
            </a:extLst>
          </p:cNvPr>
          <p:cNvSpPr/>
          <p:nvPr/>
        </p:nvSpPr>
        <p:spPr>
          <a:xfrm>
            <a:off x="5424255" y="2790916"/>
            <a:ext cx="821184" cy="133165"/>
          </a:xfrm>
          <a:prstGeom prst="rightArrow">
            <a:avLst>
              <a:gd name="adj1" fmla="val 2138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38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23DC5-8625-411F-8058-4EE856D4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原型设计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D25E4F-6304-4773-BF0D-95E1F5A8205C}"/>
              </a:ext>
            </a:extLst>
          </p:cNvPr>
          <p:cNvSpPr txBox="1"/>
          <p:nvPr/>
        </p:nvSpPr>
        <p:spPr>
          <a:xfrm>
            <a:off x="1125874" y="1205176"/>
            <a:ext cx="678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defTabSz="761970"/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这是主要功能界面</a:t>
            </a:r>
            <a:r>
              <a:rPr lang="zh-CN" altLang="en-US" sz="20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（不知道怎么描述。。。。）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2CC6CE5-4846-4C7A-B4D6-00128AF9D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66" y="1605286"/>
            <a:ext cx="5727621" cy="37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61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23DC5-8625-411F-8058-4EE856D4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C08B47-8825-4BEA-BD7C-0AACF1CDFD0E}"/>
              </a:ext>
            </a:extLst>
          </p:cNvPr>
          <p:cNvSpPr txBox="1"/>
          <p:nvPr/>
        </p:nvSpPr>
        <p:spPr>
          <a:xfrm>
            <a:off x="1125874" y="1205176"/>
            <a:ext cx="67893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defTabSz="761970"/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着色、滑动打乱：如图所示，用户选择左下角六种颜色中的一个，然后点击上方魔方中需要着色的小方块，就可以将该小方块涂上用户所选择的颜色，同时展现在用户眼前的是其中三面，可通过左下侧滑动箭头来切换到其他页面，来给其他页面着色，着色完成即完成魔方初始状态的输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4642C3-A0D7-456B-8D99-DA33D5D90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26" y="1808231"/>
            <a:ext cx="5555556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2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23DC5-8625-411F-8058-4EE856D4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3C9946-52F4-480F-B0FD-DB706F004EBE}"/>
              </a:ext>
            </a:extLst>
          </p:cNvPr>
          <p:cNvSpPr txBox="1"/>
          <p:nvPr/>
        </p:nvSpPr>
        <p:spPr>
          <a:xfrm>
            <a:off x="971600" y="1247800"/>
            <a:ext cx="51962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defTabSz="761970"/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保存：保存魔方状态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761970"/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读取：读取魔方状态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761970"/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自动打乱：用户点击自动打乱按钮，魔方会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761970"/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随机打乱到一个状态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defTabSz="761970"/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650BFF-2D5B-4942-B8CD-D9B70151B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847" y="1717374"/>
            <a:ext cx="5555556" cy="3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8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</Words>
  <Application>Microsoft Office PowerPoint</Application>
  <PresentationFormat>全屏显示(16:10)</PresentationFormat>
  <Paragraphs>120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需求分析</vt:lpstr>
      <vt:lpstr>相似工程</vt:lpstr>
      <vt:lpstr>软件流程分析</vt:lpstr>
      <vt:lpstr>原型设计</vt:lpstr>
      <vt:lpstr>原型设计</vt:lpstr>
      <vt:lpstr>原型设计</vt:lpstr>
      <vt:lpstr>原型设计</vt:lpstr>
      <vt:lpstr>原型设计</vt:lpstr>
      <vt:lpstr>系统设计</vt:lpstr>
      <vt:lpstr>系统设计</vt:lpstr>
      <vt:lpstr>开发与测试</vt:lpstr>
      <vt:lpstr>分工安排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gho</dc:creator>
  <cp:lastModifiedBy>郭 恒</cp:lastModifiedBy>
  <cp:revision>1</cp:revision>
  <dcterms:modified xsi:type="dcterms:W3CDTF">2021-09-15T13:58:12Z</dcterms:modified>
</cp:coreProperties>
</file>